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1" r:id="rId2"/>
    <p:sldId id="256" r:id="rId3"/>
    <p:sldId id="257" r:id="rId4"/>
    <p:sldId id="258" r:id="rId5"/>
    <p:sldId id="292" r:id="rId6"/>
    <p:sldId id="293" r:id="rId7"/>
    <p:sldId id="280" r:id="rId8"/>
    <p:sldId id="259" r:id="rId9"/>
    <p:sldId id="281" r:id="rId10"/>
    <p:sldId id="282" r:id="rId11"/>
    <p:sldId id="283" r:id="rId12"/>
    <p:sldId id="297" r:id="rId13"/>
    <p:sldId id="298" r:id="rId14"/>
    <p:sldId id="285" r:id="rId15"/>
    <p:sldId id="286" r:id="rId16"/>
    <p:sldId id="261" r:id="rId17"/>
    <p:sldId id="287" r:id="rId18"/>
    <p:sldId id="288" r:id="rId19"/>
    <p:sldId id="289" r:id="rId20"/>
    <p:sldId id="290" r:id="rId21"/>
    <p:sldId id="291" r:id="rId22"/>
    <p:sldId id="299" r:id="rId23"/>
    <p:sldId id="300" r:id="rId24"/>
    <p:sldId id="268" r:id="rId25"/>
    <p:sldId id="269" r:id="rId26"/>
    <p:sldId id="294" r:id="rId27"/>
    <p:sldId id="295" r:id="rId28"/>
    <p:sldId id="296" r:id="rId29"/>
    <p:sldId id="270" r:id="rId30"/>
    <p:sldId id="271" r:id="rId31"/>
    <p:sldId id="272" r:id="rId32"/>
    <p:sldId id="273" r:id="rId33"/>
    <p:sldId id="274" r:id="rId34"/>
    <p:sldId id="275" r:id="rId35"/>
    <p:sldId id="276" r:id="rId36"/>
    <p:sldId id="277" r:id="rId37"/>
    <p:sldId id="278" r:id="rId38"/>
    <p:sldId id="27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29" autoAdjust="0"/>
    <p:restoredTop sz="94660"/>
  </p:normalViewPr>
  <p:slideViewPr>
    <p:cSldViewPr snapToGrid="0">
      <p:cViewPr varScale="1">
        <p:scale>
          <a:sx n="86" d="100"/>
          <a:sy n="86" d="100"/>
        </p:scale>
        <p:origin x="576"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1136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own Arrow 6">
            <a:extLst>
              <a:ext uri="{FF2B5EF4-FFF2-40B4-BE49-F238E27FC236}">
                <a16:creationId xmlns:a16="http://schemas.microsoft.com/office/drawing/2014/main" id="{E9C773DA-6E93-CBA6-DBEC-5E85F22EBDB6}"/>
              </a:ext>
            </a:extLst>
          </p:cNvPr>
          <p:cNvSpPr/>
          <p:nvPr userDrawn="1"/>
        </p:nvSpPr>
        <p:spPr>
          <a:xfrm>
            <a:off x="0" y="-30333"/>
            <a:ext cx="12192000" cy="3936508"/>
          </a:xfrm>
          <a:prstGeom prst="downArrow">
            <a:avLst>
              <a:gd name="adj1" fmla="val 100000"/>
              <a:gd name="adj2" fmla="val 2481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E2DDC0C7-47BF-C4EF-36CB-58EE2806E431}"/>
              </a:ext>
            </a:extLst>
          </p:cNvPr>
          <p:cNvSpPr>
            <a:spLocks noGrp="1"/>
          </p:cNvSpPr>
          <p:nvPr>
            <p:ph type="pic" sz="quarter" idx="10"/>
          </p:nvPr>
        </p:nvSpPr>
        <p:spPr>
          <a:xfrm>
            <a:off x="204186" y="143521"/>
            <a:ext cx="11798424" cy="4270160"/>
          </a:xfrm>
          <a:custGeom>
            <a:avLst/>
            <a:gdLst>
              <a:gd name="connsiteX0" fmla="*/ 0 w 12192000"/>
              <a:gd name="connsiteY0" fmla="*/ 0 h 4270160"/>
              <a:gd name="connsiteX1" fmla="*/ 12192000 w 12192000"/>
              <a:gd name="connsiteY1" fmla="*/ 0 h 4270160"/>
              <a:gd name="connsiteX2" fmla="*/ 12192000 w 12192000"/>
              <a:gd name="connsiteY2" fmla="*/ 3210477 h 4270160"/>
              <a:gd name="connsiteX3" fmla="*/ 6096000 w 12192000"/>
              <a:gd name="connsiteY3" fmla="*/ 4270160 h 4270160"/>
              <a:gd name="connsiteX4" fmla="*/ 0 w 12192000"/>
              <a:gd name="connsiteY4" fmla="*/ 3210477 h 4270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270160">
                <a:moveTo>
                  <a:pt x="0" y="0"/>
                </a:moveTo>
                <a:lnTo>
                  <a:pt x="12192000" y="0"/>
                </a:lnTo>
                <a:lnTo>
                  <a:pt x="12192000" y="3210477"/>
                </a:lnTo>
                <a:lnTo>
                  <a:pt x="6096000" y="4270160"/>
                </a:lnTo>
                <a:lnTo>
                  <a:pt x="0" y="3210477"/>
                </a:lnTo>
                <a:close/>
              </a:path>
            </a:pathLst>
          </a:custGeom>
        </p:spPr>
        <p:txBody>
          <a:bodyPr wrap="square">
            <a:noAutofit/>
          </a:bodyPr>
          <a:lstStyle/>
          <a:p>
            <a:endParaRPr lang="fa-IR"/>
          </a:p>
        </p:txBody>
      </p:sp>
    </p:spTree>
    <p:extLst>
      <p:ext uri="{BB962C8B-B14F-4D97-AF65-F5344CB8AC3E}">
        <p14:creationId xmlns:p14="http://schemas.microsoft.com/office/powerpoint/2010/main" val="17866189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790439"/>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FF970DF8-E06A-53FC-4DD5-35DBB9DAF0D4}"/>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a:xfrm>
            <a:off x="196788" y="148802"/>
            <a:ext cx="11798424" cy="3987553"/>
          </a:xfrm>
          <a:ln w="76200">
            <a:solidFill>
              <a:schemeClr val="bg1"/>
            </a:solidFill>
          </a:ln>
        </p:spPr>
      </p:pic>
      <p:pic>
        <p:nvPicPr>
          <p:cNvPr id="9" name="Graphic 8">
            <a:extLst>
              <a:ext uri="{FF2B5EF4-FFF2-40B4-BE49-F238E27FC236}">
                <a16:creationId xmlns:a16="http://schemas.microsoft.com/office/drawing/2014/main" id="{5FF221E4-C528-DB14-308C-A334EE3B2790}"/>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27391" y="2877831"/>
            <a:ext cx="1393834" cy="1393834"/>
          </a:xfrm>
          <a:prstGeom prst="rect">
            <a:avLst/>
          </a:prstGeom>
        </p:spPr>
      </p:pic>
      <p:sp>
        <p:nvSpPr>
          <p:cNvPr id="11" name="Rounded Rectangle 1">
            <a:extLst>
              <a:ext uri="{FF2B5EF4-FFF2-40B4-BE49-F238E27FC236}">
                <a16:creationId xmlns:a16="http://schemas.microsoft.com/office/drawing/2014/main" id="{1CFAF75B-5FD9-3193-46E7-2AC3D8005FF0}"/>
              </a:ext>
            </a:extLst>
          </p:cNvPr>
          <p:cNvSpPr/>
          <p:nvPr/>
        </p:nvSpPr>
        <p:spPr>
          <a:xfrm>
            <a:off x="3217495" y="4343375"/>
            <a:ext cx="5616575" cy="612775"/>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ounded Rectangle 1">
            <a:extLst>
              <a:ext uri="{FF2B5EF4-FFF2-40B4-BE49-F238E27FC236}">
                <a16:creationId xmlns:a16="http://schemas.microsoft.com/office/drawing/2014/main" id="{B1A6FEE8-A696-B0CD-DF3B-C74AB224F239}"/>
              </a:ext>
            </a:extLst>
          </p:cNvPr>
          <p:cNvSpPr/>
          <p:nvPr/>
        </p:nvSpPr>
        <p:spPr>
          <a:xfrm>
            <a:off x="1571804" y="5223835"/>
            <a:ext cx="4176464" cy="612775"/>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Rounded Rectangle 1">
            <a:extLst>
              <a:ext uri="{FF2B5EF4-FFF2-40B4-BE49-F238E27FC236}">
                <a16:creationId xmlns:a16="http://schemas.microsoft.com/office/drawing/2014/main" id="{F05589AB-6609-4522-D04B-942344B16015}"/>
              </a:ext>
            </a:extLst>
          </p:cNvPr>
          <p:cNvSpPr/>
          <p:nvPr/>
        </p:nvSpPr>
        <p:spPr>
          <a:xfrm>
            <a:off x="6240314" y="5223835"/>
            <a:ext cx="4076770" cy="612775"/>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Rounded Rectangle 1">
            <a:extLst>
              <a:ext uri="{FF2B5EF4-FFF2-40B4-BE49-F238E27FC236}">
                <a16:creationId xmlns:a16="http://schemas.microsoft.com/office/drawing/2014/main" id="{DA2807BA-E674-DBCD-8818-20F89FE26A24}"/>
              </a:ext>
            </a:extLst>
          </p:cNvPr>
          <p:cNvSpPr/>
          <p:nvPr/>
        </p:nvSpPr>
        <p:spPr>
          <a:xfrm>
            <a:off x="4512725" y="6082526"/>
            <a:ext cx="2911943" cy="612775"/>
          </a:xfrm>
          <a:prstGeom prst="roundRect">
            <a:avLst>
              <a:gd name="adj"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Rectangle 2">
            <a:extLst>
              <a:ext uri="{FF2B5EF4-FFF2-40B4-BE49-F238E27FC236}">
                <a16:creationId xmlns:a16="http://schemas.microsoft.com/office/drawing/2014/main" id="{DDAEA68E-0095-350C-B982-E01855B676E1}"/>
              </a:ext>
            </a:extLst>
          </p:cNvPr>
          <p:cNvSpPr txBox="1">
            <a:spLocks noChangeArrowheads="1"/>
          </p:cNvSpPr>
          <p:nvPr/>
        </p:nvSpPr>
        <p:spPr bwMode="auto">
          <a:xfrm>
            <a:off x="3217495" y="4343374"/>
            <a:ext cx="561657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پاورپوینت خود ایمنی (</a:t>
            </a:r>
            <a:r>
              <a:rPr lang="en-US" sz="2800" b="1" i="0" dirty="0">
                <a:solidFill>
                  <a:srgbClr val="1F1F1F"/>
                </a:solidFill>
                <a:effectLst/>
                <a:latin typeface="Times New Roman" panose="02020603050405020304" pitchFamily="18" charset="0"/>
                <a:cs typeface="Times New Roman" panose="02020603050405020304" pitchFamily="18" charset="0"/>
              </a:rPr>
              <a:t>Autoimmunity</a:t>
            </a:r>
            <a:r>
              <a:rPr lang="fa-IR" altLang="en-US" sz="2400" b="1" dirty="0">
                <a:latin typeface="Shabnam" panose="020B0603030804020204" pitchFamily="34" charset="-78"/>
                <a:cs typeface="Shabnam" panose="020B0603030804020204" pitchFamily="34" charset="-78"/>
              </a:rPr>
              <a:t>)</a:t>
            </a:r>
            <a:endParaRPr lang="en-US" altLang="en-US" sz="2400" b="1" dirty="0">
              <a:latin typeface="Shabnam" panose="020B0603030804020204" pitchFamily="34" charset="-78"/>
              <a:cs typeface="Shabnam" panose="020B0603030804020204" pitchFamily="34" charset="-78"/>
            </a:endParaRPr>
          </a:p>
        </p:txBody>
      </p:sp>
      <p:sp>
        <p:nvSpPr>
          <p:cNvPr id="20" name="Rectangle 2">
            <a:extLst>
              <a:ext uri="{FF2B5EF4-FFF2-40B4-BE49-F238E27FC236}">
                <a16:creationId xmlns:a16="http://schemas.microsoft.com/office/drawing/2014/main" id="{C76E1502-0FA4-FE78-2A2B-BD8B2BD7DB56}"/>
              </a:ext>
            </a:extLst>
          </p:cNvPr>
          <p:cNvSpPr txBox="1">
            <a:spLocks noChangeArrowheads="1"/>
          </p:cNvSpPr>
          <p:nvPr/>
        </p:nvSpPr>
        <p:spPr bwMode="auto">
          <a:xfrm>
            <a:off x="1571802" y="5226770"/>
            <a:ext cx="417646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پژوهشگر: محمد جواد عزیزی</a:t>
            </a:r>
            <a:endParaRPr lang="en-US" altLang="en-US" sz="2400" b="1" dirty="0">
              <a:latin typeface="Shabnam" panose="020B0603030804020204" pitchFamily="34" charset="-78"/>
              <a:cs typeface="Shabnam" panose="020B0603030804020204" pitchFamily="34" charset="-78"/>
            </a:endParaRPr>
          </a:p>
        </p:txBody>
      </p:sp>
      <p:sp>
        <p:nvSpPr>
          <p:cNvPr id="21" name="Rectangle 2">
            <a:extLst>
              <a:ext uri="{FF2B5EF4-FFF2-40B4-BE49-F238E27FC236}">
                <a16:creationId xmlns:a16="http://schemas.microsoft.com/office/drawing/2014/main" id="{61FE265D-39AE-0CBB-6B6D-536D3080DF56}"/>
              </a:ext>
            </a:extLst>
          </p:cNvPr>
          <p:cNvSpPr txBox="1">
            <a:spLocks noChangeArrowheads="1"/>
          </p:cNvSpPr>
          <p:nvPr/>
        </p:nvSpPr>
        <p:spPr bwMode="auto">
          <a:xfrm>
            <a:off x="6240314" y="5219898"/>
            <a:ext cx="38230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استاد راهنما: علیرضا عزیزی</a:t>
            </a:r>
            <a:endParaRPr lang="en-US" altLang="en-US" sz="2400" b="1" dirty="0">
              <a:latin typeface="Shabnam" panose="020B0603030804020204" pitchFamily="34" charset="-78"/>
              <a:cs typeface="Shabnam" panose="020B0603030804020204" pitchFamily="34" charset="-78"/>
            </a:endParaRPr>
          </a:p>
        </p:txBody>
      </p:sp>
      <p:sp>
        <p:nvSpPr>
          <p:cNvPr id="22" name="Rectangle 2">
            <a:extLst>
              <a:ext uri="{FF2B5EF4-FFF2-40B4-BE49-F238E27FC236}">
                <a16:creationId xmlns:a16="http://schemas.microsoft.com/office/drawing/2014/main" id="{28AC03BE-61A0-870B-EA77-5A0483A701EF}"/>
              </a:ext>
            </a:extLst>
          </p:cNvPr>
          <p:cNvSpPr txBox="1">
            <a:spLocks noChangeArrowheads="1"/>
          </p:cNvSpPr>
          <p:nvPr/>
        </p:nvSpPr>
        <p:spPr bwMode="auto">
          <a:xfrm>
            <a:off x="4484819" y="6096422"/>
            <a:ext cx="29398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تاریخ ارائه: ........</a:t>
            </a:r>
            <a:endParaRPr lang="en-US" alt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3262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258" y="1886648"/>
            <a:ext cx="6077563" cy="4093428"/>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بیماری سلیاک</a:t>
            </a:r>
          </a:p>
          <a:p>
            <a:pPr algn="justLow" rtl="1">
              <a:lnSpc>
                <a:spcPct val="200000"/>
              </a:lnSpc>
            </a:pPr>
            <a:r>
              <a:rPr lang="fa-IR" sz="1600" dirty="0">
                <a:latin typeface="Vazir" panose="020B0603030804020204" pitchFamily="34" charset="-78"/>
                <a:cs typeface="Vazir" panose="020B0603030804020204" pitchFamily="34" charset="-78"/>
              </a:rPr>
              <a:t>مبتلایان به بیماری سلیاک نمی‌توانند غذاها و خوراکی‌های حاوی گلوتن را مصرف کنند. این ماده نوعی پروتئین است که در غذاهای مختلف، مخصوصا در جو و گندم وجود دارد. این بیماری خود ایمنی، در هنگام خوردن گلوتن ظاهر می‌شود. با ورود گلوتن به روده، حس التهاب و سوزش به وجود می‌آید. از نشانه‌های سلیاک می‌توان به درد شکم و اسهال اشاره کرد و نباید آن را با حساسیت به گلوتن اشتباه گرفت. چون این دو کمی شبیه به هم هستند، اما برای تشخیص دقیق‌تر به آزمایش نیاز است.</a:t>
            </a:r>
          </a:p>
        </p:txBody>
      </p:sp>
      <p:sp>
        <p:nvSpPr>
          <p:cNvPr id="6" name="Rectangle 5"/>
          <p:cNvSpPr/>
          <p:nvPr/>
        </p:nvSpPr>
        <p:spPr>
          <a:xfrm>
            <a:off x="5570917" y="496842"/>
            <a:ext cx="639517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dirty="0">
              <a:solidFill>
                <a:schemeClr val="bg1"/>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33BCDE04-1E0B-89E9-765C-E47D6A876B00}"/>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44CA0F0E-9CEC-016C-F124-18C127664FAB}"/>
              </a:ext>
            </a:extLst>
          </p:cNvPr>
          <p:cNvSpPr/>
          <p:nvPr/>
        </p:nvSpPr>
        <p:spPr>
          <a:xfrm>
            <a:off x="3987926" y="648071"/>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EA74AC3-60DD-97C6-1830-34FC5FB1ADE1}"/>
              </a:ext>
            </a:extLst>
          </p:cNvPr>
          <p:cNvSpPr/>
          <p:nvPr/>
        </p:nvSpPr>
        <p:spPr>
          <a:xfrm>
            <a:off x="3987927" y="874594"/>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E7BAAFEF-B021-3DDA-E093-EBB4BD3F9F3B}"/>
              </a:ext>
            </a:extLst>
          </p:cNvPr>
          <p:cNvSpPr/>
          <p:nvPr/>
        </p:nvSpPr>
        <p:spPr>
          <a:xfrm>
            <a:off x="6826928" y="3569896"/>
            <a:ext cx="4722920" cy="255569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7AB5AB64-36FB-F629-B091-7F3D44F04A08}"/>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155730" y="1902040"/>
            <a:ext cx="4642012" cy="3105506"/>
          </a:xfrm>
          <a:prstGeom prst="rect">
            <a:avLst/>
          </a:prstGeom>
        </p:spPr>
      </p:pic>
    </p:spTree>
    <p:extLst>
      <p:ext uri="{BB962C8B-B14F-4D97-AF65-F5344CB8AC3E}">
        <p14:creationId xmlns:p14="http://schemas.microsoft.com/office/powerpoint/2010/main" val="4164240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3FC4E1C-D0E2-552C-79B7-E17D5379AE55}"/>
              </a:ext>
            </a:extLst>
          </p:cNvPr>
          <p:cNvSpPr/>
          <p:nvPr/>
        </p:nvSpPr>
        <p:spPr>
          <a:xfrm>
            <a:off x="6826928" y="1882066"/>
            <a:ext cx="4722920" cy="4676120"/>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39732" y="1696862"/>
            <a:ext cx="5965759" cy="3600986"/>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دیابت نوع 1</a:t>
            </a:r>
          </a:p>
          <a:p>
            <a:pPr algn="justLow" rtl="1">
              <a:lnSpc>
                <a:spcPct val="200000"/>
              </a:lnSpc>
            </a:pPr>
            <a:r>
              <a:rPr lang="fa-IR" sz="1600" dirty="0">
                <a:latin typeface="Vazir" panose="020B0603030804020204" pitchFamily="34" charset="-78"/>
                <a:cs typeface="Vazir" panose="020B0603030804020204" pitchFamily="34" charset="-78"/>
              </a:rPr>
              <a:t>یکی دیگر از شایع‌ترین بیماری‌های خود ایمنی، دیابت نوع 1 است که تغییرات زیادی را در سبک زندگی و رژیم غذایی مبتلایان ایجاد می‌کند. در این اختلال، بدن فرد بیمار به سلول‌های سازنده‌ هورمون انسولین حمله کرده و در نتیجه در کنترل قند خون مشکل ایجاد می‌شود. در صورت عدم توجه، بیماری دیابت خطرناک‌تر شده و به قلب، چشم و کلیه‌ها آسیب جدی می‌زند.</a:t>
            </a:r>
          </a:p>
        </p:txBody>
      </p:sp>
      <p:sp>
        <p:nvSpPr>
          <p:cNvPr id="4" name="Rectangle 3">
            <a:extLst>
              <a:ext uri="{FF2B5EF4-FFF2-40B4-BE49-F238E27FC236}">
                <a16:creationId xmlns:a16="http://schemas.microsoft.com/office/drawing/2014/main" id="{30FD5E92-9E56-56AA-BD24-D70C273DE2B1}"/>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extLst>
              <a:ext uri="{FF2B5EF4-FFF2-40B4-BE49-F238E27FC236}">
                <a16:creationId xmlns:a16="http://schemas.microsoft.com/office/drawing/2014/main" id="{A9A50B3B-4841-A432-8890-1A58BEF2DE68}"/>
              </a:ext>
            </a:extLst>
          </p:cNvPr>
          <p:cNvSpPr/>
          <p:nvPr/>
        </p:nvSpPr>
        <p:spPr>
          <a:xfrm>
            <a:off x="0" y="609654"/>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103746A-41BA-CE9F-FEF5-1FD23DBABC88}"/>
              </a:ext>
            </a:extLst>
          </p:cNvPr>
          <p:cNvSpPr/>
          <p:nvPr/>
        </p:nvSpPr>
        <p:spPr>
          <a:xfrm>
            <a:off x="1" y="836177"/>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D11D1748-2674-D19A-DDFC-41078B12B56A}"/>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524415" y="1621708"/>
            <a:ext cx="5427853" cy="4326825"/>
          </a:xfrm>
          <a:prstGeom prst="rect">
            <a:avLst/>
          </a:prstGeom>
          <a:noFill/>
          <a:ln>
            <a:noFill/>
          </a:ln>
        </p:spPr>
      </p:pic>
    </p:spTree>
    <p:extLst>
      <p:ext uri="{BB962C8B-B14F-4D97-AF65-F5344CB8AC3E}">
        <p14:creationId xmlns:p14="http://schemas.microsoft.com/office/powerpoint/2010/main" val="4187419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BA165F-904C-04FF-D3CB-5E4E43A04133}"/>
              </a:ext>
            </a:extLst>
          </p:cNvPr>
          <p:cNvSpPr/>
          <p:nvPr/>
        </p:nvSpPr>
        <p:spPr>
          <a:xfrm>
            <a:off x="6826928" y="2499857"/>
            <a:ext cx="4722920" cy="362573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04825" y="1860818"/>
            <a:ext cx="5737355" cy="2616101"/>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آرتریت روماتوئید</a:t>
            </a:r>
          </a:p>
          <a:p>
            <a:pPr algn="justLow" rtl="1">
              <a:lnSpc>
                <a:spcPct val="200000"/>
              </a:lnSpc>
            </a:pPr>
            <a:r>
              <a:rPr lang="fa-IR" sz="1600" dirty="0">
                <a:latin typeface="Vazir" panose="020B0603030804020204" pitchFamily="34" charset="-78"/>
                <a:cs typeface="Vazir" panose="020B0603030804020204" pitchFamily="34" charset="-78"/>
              </a:rPr>
              <a:t>در آرتریت روماتوئید سیستم ایمنی به مفاصل حمله می‌کند و موجب قرمزی، گرما، درد و سفت شدن در مفصل می‌شود. برخلاف استئوآرتریت که معمولاً افراد با افزایش سن به آن مبتلا می‌شوند، روماتوئید آرتریت می‌تواند در سن ۳۰ سالگی یا زودتر آغاز شود.</a:t>
            </a:r>
          </a:p>
        </p:txBody>
      </p:sp>
      <p:sp>
        <p:nvSpPr>
          <p:cNvPr id="4" name="Rectangle 3">
            <a:extLst>
              <a:ext uri="{FF2B5EF4-FFF2-40B4-BE49-F238E27FC236}">
                <a16:creationId xmlns:a16="http://schemas.microsoft.com/office/drawing/2014/main" id="{D020B880-23FD-80C8-9029-199C215D6576}"/>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47369958-1617-F9E4-E8F5-0937BAEC050C}"/>
              </a:ext>
            </a:extLst>
          </p:cNvPr>
          <p:cNvSpPr/>
          <p:nvPr/>
        </p:nvSpPr>
        <p:spPr>
          <a:xfrm>
            <a:off x="6819911" y="630315"/>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EFE73BF-758A-53B5-CC12-B2D553B647C5}"/>
              </a:ext>
            </a:extLst>
          </p:cNvPr>
          <p:cNvSpPr/>
          <p:nvPr/>
        </p:nvSpPr>
        <p:spPr>
          <a:xfrm>
            <a:off x="6819912" y="856838"/>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9EEEBA18-D613-0500-60BD-ED21DBF9BA08}"/>
              </a:ext>
            </a:extLst>
          </p:cNvPr>
          <p:cNvPicPr>
            <a:picLocks noChangeAspect="1"/>
          </p:cNvPicPr>
          <p:nvPr/>
        </p:nvPicPr>
        <p:blipFill>
          <a:blip r:embed="rId2"/>
          <a:stretch>
            <a:fillRect/>
          </a:stretch>
        </p:blipFill>
        <p:spPr>
          <a:xfrm>
            <a:off x="7324689" y="2114436"/>
            <a:ext cx="5127224" cy="3416351"/>
          </a:xfrm>
          <a:prstGeom prst="rect">
            <a:avLst/>
          </a:prstGeom>
        </p:spPr>
      </p:pic>
    </p:spTree>
    <p:extLst>
      <p:ext uri="{BB962C8B-B14F-4D97-AF65-F5344CB8AC3E}">
        <p14:creationId xmlns:p14="http://schemas.microsoft.com/office/powerpoint/2010/main" val="3858197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9E7D6-CE3D-84EA-9EA8-A2E009B78BB0}"/>
              </a:ext>
            </a:extLst>
          </p:cNvPr>
          <p:cNvSpPr/>
          <p:nvPr/>
        </p:nvSpPr>
        <p:spPr>
          <a:xfrm>
            <a:off x="7901126" y="2015231"/>
            <a:ext cx="3648722" cy="4110361"/>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07910" y="1604700"/>
            <a:ext cx="5788090" cy="4585871"/>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پسوریازیس</a:t>
            </a:r>
          </a:p>
          <a:p>
            <a:pPr algn="justLow" rtl="1">
              <a:lnSpc>
                <a:spcPct val="200000"/>
              </a:lnSpc>
            </a:pPr>
            <a:r>
              <a:rPr lang="fa-IR" sz="1600" dirty="0">
                <a:latin typeface="Vazir" panose="020B0603030804020204" pitchFamily="34" charset="-78"/>
                <a:cs typeface="Vazir" panose="020B0603030804020204" pitchFamily="34" charset="-78"/>
              </a:rPr>
              <a:t>بیماری خود ایمنی پوستی چیست؟! سلول‌های پوست به‌صورت طبیعی رشد می‌کنند و هنگامی که دیگر به آن‌ها نیازی نیست، میریزند. پسوریازیس سبب می‌شود سلول‌های پوستی با سرعت بسیار زیادی تقسیم شوند و سلول‌های اضافه ایجاد شده، ایجاد لکه‌های قرمز ملتهب می‌کند که به‌صورت شایع دارای فلس‌های سفید نقره‌ای پلاک بر روی پوست هستند. ۳۰ درصد از مردم که پسوریازیس دارند به ورم سفتی و درد در مفاصل خود نیز دچار می‌شوند که به این شکل از بیماری آرتریت پسوریاتیک می‌گویند.</a:t>
            </a:r>
          </a:p>
        </p:txBody>
      </p:sp>
      <p:sp>
        <p:nvSpPr>
          <p:cNvPr id="4" name="Rectangle 3">
            <a:extLst>
              <a:ext uri="{FF2B5EF4-FFF2-40B4-BE49-F238E27FC236}">
                <a16:creationId xmlns:a16="http://schemas.microsoft.com/office/drawing/2014/main" id="{6FBAC892-B43F-0DB5-0D11-86715089EDAD}"/>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21CDF201-CB46-D8AB-1633-4A15141BAC34}"/>
              </a:ext>
            </a:extLst>
          </p:cNvPr>
          <p:cNvSpPr/>
          <p:nvPr/>
        </p:nvSpPr>
        <p:spPr>
          <a:xfrm>
            <a:off x="5133153" y="667429"/>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5C65A1F-8DAB-A7C8-7229-204C72B24869}"/>
              </a:ext>
            </a:extLst>
          </p:cNvPr>
          <p:cNvSpPr/>
          <p:nvPr/>
        </p:nvSpPr>
        <p:spPr>
          <a:xfrm>
            <a:off x="5133154" y="893952"/>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648C9DBC-D5B9-6CD9-2C14-F18FA068BB45}"/>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052134" y="2139519"/>
            <a:ext cx="5139866" cy="3181575"/>
          </a:xfrm>
          <a:prstGeom prst="rect">
            <a:avLst/>
          </a:prstGeom>
        </p:spPr>
      </p:pic>
    </p:spTree>
    <p:extLst>
      <p:ext uri="{BB962C8B-B14F-4D97-AF65-F5344CB8AC3E}">
        <p14:creationId xmlns:p14="http://schemas.microsoft.com/office/powerpoint/2010/main" val="781567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67130" y="1411242"/>
            <a:ext cx="5244119" cy="4093428"/>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التهاب روده</a:t>
            </a:r>
          </a:p>
          <a:p>
            <a:pPr algn="justLow" rtl="1">
              <a:lnSpc>
                <a:spcPct val="200000"/>
              </a:lnSpc>
            </a:pPr>
            <a:r>
              <a:rPr lang="fa-IR" sz="1600" dirty="0">
                <a:latin typeface="Vazir" panose="020B0603030804020204" pitchFamily="34" charset="-78"/>
                <a:cs typeface="Vazir" panose="020B0603030804020204" pitchFamily="34" charset="-78"/>
              </a:rPr>
              <a:t>التهاب روده را نمی‌توان فقط یک نوع بیماری در نظر گرفت، چرا که مدل‌های متفاوتی دارد که هر کدام به قسمت‌های مختلفی از دستگاه گوارش آسیب می‌زند. برای مثال، یک بیماری به نام کرون وجود دارد که می‌تواند حس سوزش را از دهان تا معقد ایجاد کند یا گونه‌ دیگری از بیماری خود ایمنی به نام کولیت زخمی (کولیت اولسراتیو)، فقط روده‌ بزرگ و راست روده را درگیر می‌کند.</a:t>
            </a:r>
          </a:p>
        </p:txBody>
      </p:sp>
      <p:sp>
        <p:nvSpPr>
          <p:cNvPr id="4" name="Rectangle 3">
            <a:extLst>
              <a:ext uri="{FF2B5EF4-FFF2-40B4-BE49-F238E27FC236}">
                <a16:creationId xmlns:a16="http://schemas.microsoft.com/office/drawing/2014/main" id="{B1039E77-4E7B-C865-3470-C78C76BABCF0}"/>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10999CCC-CAE9-68EF-A9C4-A357F71634F6}"/>
              </a:ext>
            </a:extLst>
          </p:cNvPr>
          <p:cNvSpPr/>
          <p:nvPr/>
        </p:nvSpPr>
        <p:spPr>
          <a:xfrm>
            <a:off x="2478730" y="648071"/>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297FEB5-EBAE-5B00-DE44-0D17CC63D1C2}"/>
              </a:ext>
            </a:extLst>
          </p:cNvPr>
          <p:cNvSpPr/>
          <p:nvPr/>
        </p:nvSpPr>
        <p:spPr>
          <a:xfrm>
            <a:off x="2478731" y="874594"/>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288D1FB1-BB38-025E-A243-7710C9A05C55}"/>
              </a:ext>
            </a:extLst>
          </p:cNvPr>
          <p:cNvSpPr/>
          <p:nvPr/>
        </p:nvSpPr>
        <p:spPr>
          <a:xfrm>
            <a:off x="550416" y="3106161"/>
            <a:ext cx="4607510" cy="2432924"/>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60CB33DF-806F-4ECF-A9C6-2E151DDBC197}"/>
              </a:ext>
            </a:extLst>
          </p:cNvPr>
          <p:cNvPicPr>
            <a:picLocks noChangeAspect="1"/>
          </p:cNvPicPr>
          <p:nvPr/>
        </p:nvPicPr>
        <p:blipFill>
          <a:blip r:embed="rId2"/>
          <a:stretch>
            <a:fillRect/>
          </a:stretch>
        </p:blipFill>
        <p:spPr>
          <a:xfrm>
            <a:off x="131524" y="2843512"/>
            <a:ext cx="4694411" cy="2555696"/>
          </a:xfrm>
          <a:prstGeom prst="rect">
            <a:avLst/>
          </a:prstGeom>
        </p:spPr>
      </p:pic>
    </p:spTree>
    <p:extLst>
      <p:ext uri="{BB962C8B-B14F-4D97-AF65-F5344CB8AC3E}">
        <p14:creationId xmlns:p14="http://schemas.microsoft.com/office/powerpoint/2010/main" val="1433796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5821" y="2101029"/>
            <a:ext cx="4613128" cy="2123658"/>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التهاب عروق</a:t>
            </a:r>
          </a:p>
          <a:p>
            <a:pPr algn="justLow" rtl="1">
              <a:lnSpc>
                <a:spcPct val="200000"/>
              </a:lnSpc>
            </a:pPr>
            <a:r>
              <a:rPr lang="fa-IR" sz="1600" dirty="0">
                <a:latin typeface="Vazir" panose="020B0603030804020204" pitchFamily="34" charset="-78"/>
                <a:cs typeface="Vazir" panose="020B0603030804020204" pitchFamily="34" charset="-78"/>
              </a:rPr>
              <a:t>نوع دیگری از التهاب وجود دارد که در آن سیستم ایمنی بدن به اشتباه به رگ‌های خونی حمله می‌کند. در نتیجه، رگ‌ها مسدود شده و فشار خون کمتر می‌شود.</a:t>
            </a:r>
          </a:p>
        </p:txBody>
      </p:sp>
      <p:sp>
        <p:nvSpPr>
          <p:cNvPr id="4" name="Rectangle 3">
            <a:extLst>
              <a:ext uri="{FF2B5EF4-FFF2-40B4-BE49-F238E27FC236}">
                <a16:creationId xmlns:a16="http://schemas.microsoft.com/office/drawing/2014/main" id="{3BA9C7A9-E861-297A-C3CC-163FEFC7E0A0}"/>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C5321DFF-6562-E206-DEB6-644D33B0255F}"/>
              </a:ext>
            </a:extLst>
          </p:cNvPr>
          <p:cNvSpPr/>
          <p:nvPr/>
        </p:nvSpPr>
        <p:spPr>
          <a:xfrm>
            <a:off x="1209224" y="648071"/>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AEA5EA0-63BC-5261-9A1A-548735E6238C}"/>
              </a:ext>
            </a:extLst>
          </p:cNvPr>
          <p:cNvSpPr/>
          <p:nvPr/>
        </p:nvSpPr>
        <p:spPr>
          <a:xfrm>
            <a:off x="1209225" y="874594"/>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F26E6906-5C49-030D-9BB4-B84E8CB8861A}"/>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324076" y="2101029"/>
            <a:ext cx="4752514" cy="4616900"/>
          </a:xfrm>
          <a:prstGeom prst="rect">
            <a:avLst/>
          </a:prstGeom>
        </p:spPr>
      </p:pic>
      <p:sp>
        <p:nvSpPr>
          <p:cNvPr id="6" name="Rectangle 5">
            <a:extLst>
              <a:ext uri="{FF2B5EF4-FFF2-40B4-BE49-F238E27FC236}">
                <a16:creationId xmlns:a16="http://schemas.microsoft.com/office/drawing/2014/main" id="{F1C960A0-C021-3118-456E-880956AA6F34}"/>
              </a:ext>
            </a:extLst>
          </p:cNvPr>
          <p:cNvSpPr/>
          <p:nvPr/>
        </p:nvSpPr>
        <p:spPr>
          <a:xfrm>
            <a:off x="6729274" y="1660124"/>
            <a:ext cx="4607510" cy="4793941"/>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6359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0588" y="1631060"/>
            <a:ext cx="5701004" cy="4585871"/>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بیماری خود ایمنی لوپوس</a:t>
            </a:r>
          </a:p>
          <a:p>
            <a:pPr algn="justLow" rtl="1">
              <a:lnSpc>
                <a:spcPct val="200000"/>
              </a:lnSpc>
            </a:pPr>
            <a:r>
              <a:rPr lang="fa-IR" sz="1600" dirty="0">
                <a:latin typeface="Vazir" panose="020B0603030804020204" pitchFamily="34" charset="-78"/>
                <a:cs typeface="Vazir" panose="020B0603030804020204" pitchFamily="34" charset="-78"/>
              </a:rPr>
              <a:t> لوپوس با هجوم به اندام و بافت‌های خودی ایجاد می‌شود و ممکن است چند عضو را همزمان درگیر کند. علائم بیماری خود ایمنی لوپوس با راش‌های پوستی و لکه‌های پروانه‌ای روی پوست شروع می‌شود. به تدریج این علائم پیشرفت می‌کند  و باعث التهاب و ورم در مفاصل و خشکی آن‌ها می‌شود. مشکلات مربوط به مفاصل معمولا صبح‌ها ایجاد می‌شود.</a:t>
            </a:r>
          </a:p>
          <a:p>
            <a:pPr algn="justLow" rtl="1">
              <a:lnSpc>
                <a:spcPct val="200000"/>
              </a:lnSpc>
            </a:pPr>
            <a:r>
              <a:rPr lang="fa-IR" sz="1600" dirty="0">
                <a:latin typeface="Vazir" panose="020B0603030804020204" pitchFamily="34" charset="-78"/>
                <a:cs typeface="Vazir" panose="020B0603030804020204" pitchFamily="34" charset="-78"/>
              </a:rPr>
              <a:t>علائم دیگر این بیماری حساسیت به نور خورشید، تغییر رنگ و شکل ناخن‌ها، تب و خستگی، همچنین ریزش مو است.</a:t>
            </a:r>
          </a:p>
        </p:txBody>
      </p:sp>
      <p:sp>
        <p:nvSpPr>
          <p:cNvPr id="3" name="Rectangle 2">
            <a:extLst>
              <a:ext uri="{FF2B5EF4-FFF2-40B4-BE49-F238E27FC236}">
                <a16:creationId xmlns:a16="http://schemas.microsoft.com/office/drawing/2014/main" id="{9C0FBBCF-949E-BF8F-5B81-5B35AE22D0A0}"/>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own Arrow 6">
            <a:extLst>
              <a:ext uri="{FF2B5EF4-FFF2-40B4-BE49-F238E27FC236}">
                <a16:creationId xmlns:a16="http://schemas.microsoft.com/office/drawing/2014/main" id="{B0E3F5D5-428D-950E-F2DC-9C353FE194C4}"/>
              </a:ext>
            </a:extLst>
          </p:cNvPr>
          <p:cNvSpPr/>
          <p:nvPr/>
        </p:nvSpPr>
        <p:spPr>
          <a:xfrm>
            <a:off x="0" y="619006"/>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C3FDA2B-A9C4-0C9A-2119-3D9B04D543DD}"/>
              </a:ext>
            </a:extLst>
          </p:cNvPr>
          <p:cNvSpPr/>
          <p:nvPr/>
        </p:nvSpPr>
        <p:spPr>
          <a:xfrm>
            <a:off x="1" y="845529"/>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59509CDE-2FA2-8404-4A28-AF315150F8EF}"/>
              </a:ext>
            </a:extLst>
          </p:cNvPr>
          <p:cNvSpPr/>
          <p:nvPr/>
        </p:nvSpPr>
        <p:spPr>
          <a:xfrm>
            <a:off x="6777168" y="3168303"/>
            <a:ext cx="4607510" cy="304862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CA22FC0D-F4E3-09FA-BDB0-521F58778DE4}"/>
              </a:ext>
            </a:extLst>
          </p:cNvPr>
          <p:cNvPicPr>
            <a:picLocks noChangeAspect="1"/>
          </p:cNvPicPr>
          <p:nvPr/>
        </p:nvPicPr>
        <p:blipFill>
          <a:blip r:embed="rId2"/>
          <a:stretch>
            <a:fillRect/>
          </a:stretch>
        </p:blipFill>
        <p:spPr>
          <a:xfrm>
            <a:off x="6303404" y="1979720"/>
            <a:ext cx="5618008" cy="3400148"/>
          </a:xfrm>
          <a:prstGeom prst="rect">
            <a:avLst/>
          </a:prstGeom>
        </p:spPr>
      </p:pic>
    </p:spTree>
    <p:extLst>
      <p:ext uri="{BB962C8B-B14F-4D97-AF65-F5344CB8AC3E}">
        <p14:creationId xmlns:p14="http://schemas.microsoft.com/office/powerpoint/2010/main" val="1676250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935" y="1668382"/>
            <a:ext cx="5745911" cy="4093428"/>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کم خونی مزمن</a:t>
            </a:r>
          </a:p>
          <a:p>
            <a:pPr algn="justLow" rtl="1">
              <a:lnSpc>
                <a:spcPct val="200000"/>
              </a:lnSpc>
            </a:pPr>
            <a:r>
              <a:rPr lang="fa-IR" sz="1600" dirty="0">
                <a:latin typeface="Vazir" panose="020B0603030804020204" pitchFamily="34" charset="-78"/>
                <a:cs typeface="Vazir" panose="020B0603030804020204" pitchFamily="34" charset="-78"/>
              </a:rPr>
              <a:t>کم خونی یکی انواع بیماری‌های خود ایمنی است که به خاطر کمبود نوعی از پروتئین به وجود می‌آید. سلول‌های معده وظیفه ساختن این پروتئین را بر عهده دارند که جهت جذب ویتامین </a:t>
            </a:r>
            <a:r>
              <a:rPr lang="en-US" sz="1600" dirty="0">
                <a:latin typeface="Vazir" panose="020B0603030804020204" pitchFamily="34" charset="-78"/>
                <a:cs typeface="Vazir" panose="020B0603030804020204" pitchFamily="34" charset="-78"/>
              </a:rPr>
              <a:t>B12 </a:t>
            </a:r>
            <a:r>
              <a:rPr lang="fa-IR" sz="1600" dirty="0">
                <a:latin typeface="Vazir" panose="020B0603030804020204" pitchFamily="34" charset="-78"/>
                <a:cs typeface="Vazir" panose="020B0603030804020204" pitchFamily="34" charset="-78"/>
              </a:rPr>
              <a:t> ضروری است. در صورت کمبود این ویتامین، فرد نمی‌تواند به طور مناسبی </a:t>
            </a:r>
            <a:r>
              <a:rPr lang="en-US" sz="1600" dirty="0">
                <a:latin typeface="Vazir" panose="020B0603030804020204" pitchFamily="34" charset="-78"/>
                <a:cs typeface="Vazir" panose="020B0603030804020204" pitchFamily="34" charset="-78"/>
              </a:rPr>
              <a:t>DNA </a:t>
            </a:r>
            <a:r>
              <a:rPr lang="fa-IR" sz="1600" dirty="0">
                <a:latin typeface="Vazir" panose="020B0603030804020204" pitchFamily="34" charset="-78"/>
                <a:cs typeface="Vazir" panose="020B0603030804020204" pitchFamily="34" charset="-78"/>
              </a:rPr>
              <a:t> را سنتز کند و به کم خونی مبتلا می‌شود. از نشانه‌های این بیماری می‌توان به کاهش وزن، سرگیجه، ضعف، بی‌حسی دست و پا، رنگ‌پریدگی و تنگی نفس اشاره کرد.</a:t>
            </a:r>
          </a:p>
        </p:txBody>
      </p:sp>
      <p:sp>
        <p:nvSpPr>
          <p:cNvPr id="4" name="Rectangle 3">
            <a:extLst>
              <a:ext uri="{FF2B5EF4-FFF2-40B4-BE49-F238E27FC236}">
                <a16:creationId xmlns:a16="http://schemas.microsoft.com/office/drawing/2014/main" id="{C1A47414-17AB-417F-8DF3-705969D5B8D6}"/>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BA74C83D-5DAC-ADA8-B1F4-E77AB47111B6}"/>
              </a:ext>
            </a:extLst>
          </p:cNvPr>
          <p:cNvSpPr/>
          <p:nvPr/>
        </p:nvSpPr>
        <p:spPr>
          <a:xfrm>
            <a:off x="605543" y="656328"/>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A4CD9FE-F1C4-64D8-0429-DB57896D4175}"/>
              </a:ext>
            </a:extLst>
          </p:cNvPr>
          <p:cNvSpPr/>
          <p:nvPr/>
        </p:nvSpPr>
        <p:spPr>
          <a:xfrm>
            <a:off x="605544" y="882851"/>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73F26774-29E3-514E-0CC5-7C9400518E07}"/>
              </a:ext>
            </a:extLst>
          </p:cNvPr>
          <p:cNvSpPr/>
          <p:nvPr/>
        </p:nvSpPr>
        <p:spPr>
          <a:xfrm>
            <a:off x="6777168" y="1668383"/>
            <a:ext cx="4607510" cy="4548548"/>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83D28168-8F38-1E88-2738-C8809B5D662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369526" y="1890636"/>
            <a:ext cx="5822474" cy="3702295"/>
          </a:xfrm>
          <a:prstGeom prst="rect">
            <a:avLst/>
          </a:prstGeom>
        </p:spPr>
      </p:pic>
    </p:spTree>
    <p:extLst>
      <p:ext uri="{BB962C8B-B14F-4D97-AF65-F5344CB8AC3E}">
        <p14:creationId xmlns:p14="http://schemas.microsoft.com/office/powerpoint/2010/main" val="2479616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31115" y="1164033"/>
            <a:ext cx="4966744" cy="4462760"/>
          </a:xfrm>
          <a:prstGeom prst="rect">
            <a:avLst/>
          </a:prstGeom>
        </p:spPr>
        <p:txBody>
          <a:bodyPr wrap="square">
            <a:spAutoFit/>
          </a:bodyPr>
          <a:lstStyle/>
          <a:p>
            <a:pPr algn="justLow" rtl="1">
              <a:lnSpc>
                <a:spcPct val="250000"/>
              </a:lnSpc>
            </a:pPr>
            <a:r>
              <a:rPr lang="fa-IR" sz="2000" b="1" dirty="0">
                <a:solidFill>
                  <a:srgbClr val="002060"/>
                </a:solidFill>
                <a:latin typeface="Vazir" panose="020B0603030804020204" pitchFamily="34" charset="-78"/>
                <a:cs typeface="Vazir" panose="020B0603030804020204" pitchFamily="34" charset="-78"/>
              </a:rPr>
              <a:t>بیماری آدیسون</a:t>
            </a:r>
          </a:p>
          <a:p>
            <a:pPr algn="justLow" rtl="1">
              <a:lnSpc>
                <a:spcPct val="250000"/>
              </a:lnSpc>
            </a:pPr>
            <a:r>
              <a:rPr lang="fa-IR" sz="1600" dirty="0">
                <a:latin typeface="Vazir" panose="020B0603030804020204" pitchFamily="34" charset="-78"/>
                <a:cs typeface="Vazir" panose="020B0603030804020204" pitchFamily="34" charset="-78"/>
              </a:rPr>
              <a:t>از شایع‌ترین اختلالات خود ایمنی، بیماری آدیسون است که غدد کلیوی را تحت تاثیر قرار می‌دهد. این غدد باید هورمون‌های آلدوسترون و کورتیزول را تولید کنند تا نسبت کربوهیدرات و قند به درستی تنظیم شود. پس اگر این هورمون‌ها کم باشند، فرد دچار کاهش وزن، ضعف و افت قند خون می‌شود.</a:t>
            </a:r>
          </a:p>
        </p:txBody>
      </p:sp>
      <p:sp>
        <p:nvSpPr>
          <p:cNvPr id="4" name="Rectangle 3">
            <a:extLst>
              <a:ext uri="{FF2B5EF4-FFF2-40B4-BE49-F238E27FC236}">
                <a16:creationId xmlns:a16="http://schemas.microsoft.com/office/drawing/2014/main" id="{C96CC869-674B-4220-6EBA-0A8DEA5699E4}"/>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AA1D966D-6E65-2C8F-3828-9F54B4999A17}"/>
              </a:ext>
            </a:extLst>
          </p:cNvPr>
          <p:cNvSpPr/>
          <p:nvPr/>
        </p:nvSpPr>
        <p:spPr>
          <a:xfrm>
            <a:off x="1706374" y="630316"/>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B7C6AC0-9DB0-DAE9-C57B-A33ECDFFD1C1}"/>
              </a:ext>
            </a:extLst>
          </p:cNvPr>
          <p:cNvSpPr/>
          <p:nvPr/>
        </p:nvSpPr>
        <p:spPr>
          <a:xfrm>
            <a:off x="1706375" y="856839"/>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44B3A6E5-9E40-E50B-3D40-24E01BAF8590}"/>
              </a:ext>
            </a:extLst>
          </p:cNvPr>
          <p:cNvSpPr/>
          <p:nvPr/>
        </p:nvSpPr>
        <p:spPr>
          <a:xfrm>
            <a:off x="269836" y="2135379"/>
            <a:ext cx="4607510" cy="304862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BB25431E-562B-345E-4391-8A5081BCD1E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0651" y="2380273"/>
            <a:ext cx="5538420" cy="3373821"/>
          </a:xfrm>
          <a:prstGeom prst="rect">
            <a:avLst/>
          </a:prstGeom>
        </p:spPr>
      </p:pic>
    </p:spTree>
    <p:extLst>
      <p:ext uri="{BB962C8B-B14F-4D97-AF65-F5344CB8AC3E}">
        <p14:creationId xmlns:p14="http://schemas.microsoft.com/office/powerpoint/2010/main" val="978535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921" y="1651247"/>
            <a:ext cx="5922079" cy="3847207"/>
          </a:xfrm>
          <a:prstGeom prst="rect">
            <a:avLst/>
          </a:prstGeom>
        </p:spPr>
        <p:txBody>
          <a:bodyPr wrap="square">
            <a:spAutoFit/>
          </a:bodyPr>
          <a:lstStyle/>
          <a:p>
            <a:pPr algn="justLow" rtl="1">
              <a:lnSpc>
                <a:spcPct val="300000"/>
              </a:lnSpc>
            </a:pPr>
            <a:r>
              <a:rPr lang="fa-IR" sz="2000" b="1" dirty="0">
                <a:solidFill>
                  <a:srgbClr val="002060"/>
                </a:solidFill>
                <a:latin typeface="Vazir" panose="020B0603030804020204" pitchFamily="34" charset="-78"/>
                <a:cs typeface="Vazir" panose="020B0603030804020204" pitchFamily="34" charset="-78"/>
              </a:rPr>
              <a:t>سندرم شوگِرن</a:t>
            </a:r>
          </a:p>
          <a:p>
            <a:pPr algn="justLow" rtl="1">
              <a:lnSpc>
                <a:spcPct val="300000"/>
              </a:lnSpc>
            </a:pPr>
            <a:r>
              <a:rPr lang="fa-IR" sz="1600" dirty="0">
                <a:latin typeface="Vazir" panose="020B0603030804020204" pitchFamily="34" charset="-78"/>
                <a:cs typeface="Vazir" panose="020B0603030804020204" pitchFamily="34" charset="-78"/>
              </a:rPr>
              <a:t>این اختلال جزء مهم‌ترین بیماری‌های خود ایمنی به حساب می‌آید. فرد مبتلا معمولا دچار خشکی چشم، خشکی دهان و درد مفاصل می‌شود. چون این بیماری نه تنها مفاصل را تحت تاثیر قرار می‌دهد، بلکه به غده‌هایی که چشم و دهان را مرطوب نگه می‌دارند هم آسیب می‌رساند.</a:t>
            </a:r>
          </a:p>
        </p:txBody>
      </p:sp>
      <p:sp>
        <p:nvSpPr>
          <p:cNvPr id="4" name="Rectangle 3">
            <a:extLst>
              <a:ext uri="{FF2B5EF4-FFF2-40B4-BE49-F238E27FC236}">
                <a16:creationId xmlns:a16="http://schemas.microsoft.com/office/drawing/2014/main" id="{77F7D672-0F54-855E-A55F-1813F1250722}"/>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C96676D1-0572-4E03-1DB8-E3606AEDC34A}"/>
              </a:ext>
            </a:extLst>
          </p:cNvPr>
          <p:cNvSpPr/>
          <p:nvPr/>
        </p:nvSpPr>
        <p:spPr>
          <a:xfrm>
            <a:off x="3197822" y="639193"/>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2F7E404-7B1D-ABC0-6520-AB070F7224BD}"/>
              </a:ext>
            </a:extLst>
          </p:cNvPr>
          <p:cNvSpPr/>
          <p:nvPr/>
        </p:nvSpPr>
        <p:spPr>
          <a:xfrm>
            <a:off x="3197823" y="865716"/>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8FC809F1-F914-E5C5-E2F7-5D04A697F4D4}"/>
              </a:ext>
            </a:extLst>
          </p:cNvPr>
          <p:cNvSpPr/>
          <p:nvPr/>
        </p:nvSpPr>
        <p:spPr>
          <a:xfrm>
            <a:off x="6750535" y="1640548"/>
            <a:ext cx="4607510" cy="5126853"/>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9D0DFAF7-E804-2354-5BC1-28A48C3255C5}"/>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145425" y="1895524"/>
            <a:ext cx="4752514" cy="4616900"/>
          </a:xfrm>
          <a:prstGeom prst="rect">
            <a:avLst/>
          </a:prstGeom>
        </p:spPr>
      </p:pic>
    </p:spTree>
    <p:extLst>
      <p:ext uri="{BB962C8B-B14F-4D97-AF65-F5344CB8AC3E}">
        <p14:creationId xmlns:p14="http://schemas.microsoft.com/office/powerpoint/2010/main" val="649173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5051E51-5167-E6A7-9603-EB5ABD774998}"/>
              </a:ext>
            </a:extLst>
          </p:cNvPr>
          <p:cNvSpPr/>
          <p:nvPr/>
        </p:nvSpPr>
        <p:spPr>
          <a:xfrm>
            <a:off x="326868" y="2618598"/>
            <a:ext cx="3297895" cy="3302808"/>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4980374" y="1744605"/>
            <a:ext cx="7034834"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بیماری خود ایمنی ( </a:t>
            </a:r>
            <a:r>
              <a:rPr lang="en-US" sz="1600" dirty="0">
                <a:latin typeface="Vazir" panose="020B0603030804020204" pitchFamily="34" charset="-78"/>
                <a:cs typeface="Vazir" panose="020B0603030804020204" pitchFamily="34" charset="-78"/>
              </a:rPr>
              <a:t>Autoimmune disease</a:t>
            </a:r>
            <a:r>
              <a:rPr lang="fa-IR" sz="1600" dirty="0">
                <a:latin typeface="Vazir" panose="020B0603030804020204" pitchFamily="34" charset="-78"/>
                <a:cs typeface="Vazir" panose="020B0603030804020204" pitchFamily="34" charset="-78"/>
              </a:rPr>
              <a:t> ) نوعی از بیماری‌است که براثر خود ایمنی ایجاد می‌شود. به عبارت دیگر در مواقعی‌که سیستم ایمنی بدن نمی‌تواند سلول‌های خودی را از سلول‌های مهاجم و بیگانه تشخیص دهد و بافت‌ها و اندام های بدن را مورد حمله قرار می‌دهد بیماری خود ایمن ایجاد می‌شود.</a:t>
            </a:r>
          </a:p>
          <a:p>
            <a:pPr algn="justLow" rtl="1">
              <a:lnSpc>
                <a:spcPct val="300000"/>
              </a:lnSpc>
            </a:pPr>
            <a:r>
              <a:rPr lang="fa-IR" sz="1600" dirty="0">
                <a:latin typeface="Vazir" panose="020B0603030804020204" pitchFamily="34" charset="-78"/>
                <a:cs typeface="Vazir" panose="020B0603030804020204" pitchFamily="34" charset="-78"/>
              </a:rPr>
              <a:t>این بیماری‌ ممکن است باعث بیماری خودایمن قلب، کلیه، غدد لنفاوی، اعضای محیطی و پوست شود یا اندام‌های دیگر را درگیر کند.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6803255" y="506028"/>
            <a:ext cx="301840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257452" y="423370"/>
            <a:ext cx="3953176" cy="3450831"/>
          </a:xfrm>
          <a:prstGeom prst="rect">
            <a:avLst/>
          </a:prstGeom>
          <a:ln w="57150">
            <a:solidFill>
              <a:schemeClr val="bg1"/>
            </a:solidFill>
          </a:ln>
        </p:spPr>
      </p:pic>
      <p:sp>
        <p:nvSpPr>
          <p:cNvPr id="4" name="Rectangle 3"/>
          <p:cNvSpPr/>
          <p:nvPr/>
        </p:nvSpPr>
        <p:spPr>
          <a:xfrm>
            <a:off x="6803255" y="732551"/>
            <a:ext cx="3018408"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بیماری خود ایمنی چیست ؟</a:t>
            </a:r>
            <a:endParaRPr lang="en-US" sz="20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FCA54798-E642-D493-0184-A40DB5DCC9A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166108" y="4148630"/>
            <a:ext cx="3429393" cy="2286000"/>
          </a:xfrm>
          <a:prstGeom prst="rect">
            <a:avLst/>
          </a:prstGeom>
        </p:spPr>
      </p:pic>
    </p:spTree>
    <p:extLst>
      <p:ext uri="{BB962C8B-B14F-4D97-AF65-F5344CB8AC3E}">
        <p14:creationId xmlns:p14="http://schemas.microsoft.com/office/powerpoint/2010/main" val="26288945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9207" y="1807106"/>
            <a:ext cx="6408121" cy="3108543"/>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تیروئیدیت هاشیموتو</a:t>
            </a:r>
          </a:p>
          <a:p>
            <a:pPr algn="justLow" rtl="1">
              <a:lnSpc>
                <a:spcPct val="200000"/>
              </a:lnSpc>
            </a:pPr>
            <a:r>
              <a:rPr lang="fa-IR" sz="1600" dirty="0">
                <a:latin typeface="Vazir" panose="020B0603030804020204" pitchFamily="34" charset="-78"/>
                <a:cs typeface="Vazir" panose="020B0603030804020204" pitchFamily="34" charset="-78"/>
              </a:rPr>
              <a:t>بیماری خود ایمنی تیروئید در افراد زیادی دیده می‌شود و در مراحل اولیه، درمان نسبتا قابل کنترل‌تری دارد. این بیماری در تولید هورمون تیروئید تغییراتی به وجود می‌آورد و باعث کم کاری آن می‌شود. تیروئیدیت هاشیموتو با علائم مختلفی مثل خستگی، افزایش وزن، ریزش مو یا التهاب غده تیروئید همراه است.</a:t>
            </a:r>
          </a:p>
        </p:txBody>
      </p:sp>
      <p:sp>
        <p:nvSpPr>
          <p:cNvPr id="4" name="Rectangle 3">
            <a:extLst>
              <a:ext uri="{FF2B5EF4-FFF2-40B4-BE49-F238E27FC236}">
                <a16:creationId xmlns:a16="http://schemas.microsoft.com/office/drawing/2014/main" id="{B8F8EDE7-60B3-6CE1-A9D3-5D4281A4E95F}"/>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439A892A-72A6-BF12-9423-EB6BEEBAE5CA}"/>
              </a:ext>
            </a:extLst>
          </p:cNvPr>
          <p:cNvSpPr/>
          <p:nvPr/>
        </p:nvSpPr>
        <p:spPr>
          <a:xfrm>
            <a:off x="4920090" y="656949"/>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0A9BE00-B8BE-5B07-9F43-F2D7905B3394}"/>
              </a:ext>
            </a:extLst>
          </p:cNvPr>
          <p:cNvSpPr/>
          <p:nvPr/>
        </p:nvSpPr>
        <p:spPr>
          <a:xfrm>
            <a:off x="4920091" y="883472"/>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C13A3932-1F40-E0E3-069D-8581878BB940}"/>
              </a:ext>
            </a:extLst>
          </p:cNvPr>
          <p:cNvSpPr/>
          <p:nvPr/>
        </p:nvSpPr>
        <p:spPr>
          <a:xfrm>
            <a:off x="7625917" y="2574524"/>
            <a:ext cx="3732127" cy="419287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FBDA9C8C-1455-85E2-B3DC-539ADDB2F8F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930718" y="2019362"/>
            <a:ext cx="4261282" cy="4838637"/>
          </a:xfrm>
          <a:prstGeom prst="rect">
            <a:avLst/>
          </a:prstGeom>
        </p:spPr>
      </p:pic>
    </p:spTree>
    <p:extLst>
      <p:ext uri="{BB962C8B-B14F-4D97-AF65-F5344CB8AC3E}">
        <p14:creationId xmlns:p14="http://schemas.microsoft.com/office/powerpoint/2010/main" val="2141365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282" y="1633493"/>
            <a:ext cx="11687206" cy="2123658"/>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 گریوز</a:t>
            </a:r>
          </a:p>
          <a:p>
            <a:pPr algn="justLow" rtl="1">
              <a:lnSpc>
                <a:spcPct val="200000"/>
              </a:lnSpc>
            </a:pPr>
            <a:r>
              <a:rPr lang="fa-IR" sz="1600" dirty="0">
                <a:latin typeface="Vazir" panose="020B0603030804020204" pitchFamily="34" charset="-78"/>
                <a:cs typeface="Vazir" panose="020B0603030804020204" pitchFamily="34" charset="-78"/>
              </a:rPr>
              <a:t>این بیماری هم غده تیروئید را تحت تاثیر قرار می‌دهد و باعث تولید بیش از اندازه هورمون‌های آن می‌شود. افزایش هورمون‌های تیروئید می‌تواند فعالیت‌های بدن را شدیدتر کند و علائمی مانند کاهش وزن، افزایش ضربان قلب، برافروختگی و حساسیت به گرما را به وجود بیاورد. بیرون‌زدگی چشم‌ها از نشانه‌های رایج گریوز است.</a:t>
            </a:r>
          </a:p>
        </p:txBody>
      </p:sp>
      <p:sp>
        <p:nvSpPr>
          <p:cNvPr id="4" name="Rectangle 3">
            <a:extLst>
              <a:ext uri="{FF2B5EF4-FFF2-40B4-BE49-F238E27FC236}">
                <a16:creationId xmlns:a16="http://schemas.microsoft.com/office/drawing/2014/main" id="{9FDD07DE-5A41-E7B9-A6FC-B89541BF767C}"/>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65334401-C735-A436-8775-4A5286A91990}"/>
              </a:ext>
            </a:extLst>
          </p:cNvPr>
          <p:cNvSpPr/>
          <p:nvPr/>
        </p:nvSpPr>
        <p:spPr>
          <a:xfrm>
            <a:off x="6615724" y="648071"/>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0086916-195B-4093-7EB5-0D1EA5AA5F6E}"/>
              </a:ext>
            </a:extLst>
          </p:cNvPr>
          <p:cNvSpPr/>
          <p:nvPr/>
        </p:nvSpPr>
        <p:spPr>
          <a:xfrm>
            <a:off x="6615725" y="874594"/>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AF12503D-F745-31FC-C418-02D6CE81ACA8}"/>
              </a:ext>
            </a:extLst>
          </p:cNvPr>
          <p:cNvSpPr/>
          <p:nvPr/>
        </p:nvSpPr>
        <p:spPr>
          <a:xfrm>
            <a:off x="1038688" y="4410123"/>
            <a:ext cx="9910984" cy="1671081"/>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a:extLst>
              <a:ext uri="{FF2B5EF4-FFF2-40B4-BE49-F238E27FC236}">
                <a16:creationId xmlns:a16="http://schemas.microsoft.com/office/drawing/2014/main" id="{B91F60C9-7417-B17B-3722-425ABFD1BB2F}"/>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37854" y="4115941"/>
            <a:ext cx="3470980" cy="2417842"/>
          </a:xfrm>
          <a:prstGeom prst="rect">
            <a:avLst/>
          </a:prstGeom>
        </p:spPr>
      </p:pic>
      <p:pic>
        <p:nvPicPr>
          <p:cNvPr id="12" name="Picture 11">
            <a:extLst>
              <a:ext uri="{FF2B5EF4-FFF2-40B4-BE49-F238E27FC236}">
                <a16:creationId xmlns:a16="http://schemas.microsoft.com/office/drawing/2014/main" id="{6EA6CD0B-46AF-9F79-9DF5-64AD233F13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29327" y="4115940"/>
            <a:ext cx="3564385" cy="2417841"/>
          </a:xfrm>
          <a:prstGeom prst="rect">
            <a:avLst/>
          </a:prstGeom>
        </p:spPr>
      </p:pic>
    </p:spTree>
    <p:extLst>
      <p:ext uri="{BB962C8B-B14F-4D97-AF65-F5344CB8AC3E}">
        <p14:creationId xmlns:p14="http://schemas.microsoft.com/office/powerpoint/2010/main" val="1533551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443" y="1660125"/>
            <a:ext cx="5188273" cy="4093428"/>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میاستنی گراویس</a:t>
            </a:r>
          </a:p>
          <a:p>
            <a:pPr algn="justLow" rtl="1">
              <a:lnSpc>
                <a:spcPct val="200000"/>
              </a:lnSpc>
            </a:pPr>
            <a:r>
              <a:rPr lang="fa-IR" sz="1600" dirty="0">
                <a:latin typeface="Vazir" panose="020B0603030804020204" pitchFamily="34" charset="-78"/>
                <a:cs typeface="Vazir" panose="020B0603030804020204" pitchFamily="34" charset="-78"/>
              </a:rPr>
              <a:t>میاستنی گراویس بر تکانه های عصبی تأثیر می گذارد که به مغز در کنترل ماهیچه ها کمک می کند. وقتی ارتباط اعصاب به ماهیچه ها مختل می شود، سیگنال ها نمی توانند ماهیچه ها را به سمت انقباض هدایت کنند.شایع ترین علامت ضعف عضلانی است که با فعالیت بدتر می شود و با استراحت بهبود می یابد. ماهیچه هایی که حرکات چشم، باز شدن پلک، بلع و حرکات صورت را کنترل می کنند اغلب درگیر می شوند.</a:t>
            </a:r>
          </a:p>
        </p:txBody>
      </p:sp>
      <p:sp>
        <p:nvSpPr>
          <p:cNvPr id="4" name="Rectangle 3">
            <a:extLst>
              <a:ext uri="{FF2B5EF4-FFF2-40B4-BE49-F238E27FC236}">
                <a16:creationId xmlns:a16="http://schemas.microsoft.com/office/drawing/2014/main" id="{4649D033-A11D-209E-A8C3-68384374F49A}"/>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DA8FFAA7-D617-F72D-146B-991E4FB8787C}"/>
              </a:ext>
            </a:extLst>
          </p:cNvPr>
          <p:cNvSpPr/>
          <p:nvPr/>
        </p:nvSpPr>
        <p:spPr>
          <a:xfrm>
            <a:off x="8000641" y="648071"/>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94512A9-BA83-C818-4C9E-E12245B2A8CF}"/>
              </a:ext>
            </a:extLst>
          </p:cNvPr>
          <p:cNvSpPr/>
          <p:nvPr/>
        </p:nvSpPr>
        <p:spPr>
          <a:xfrm>
            <a:off x="8000642" y="874594"/>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894C085A-947D-083A-F596-A4C25C504CCC}"/>
              </a:ext>
            </a:extLst>
          </p:cNvPr>
          <p:cNvSpPr/>
          <p:nvPr/>
        </p:nvSpPr>
        <p:spPr>
          <a:xfrm>
            <a:off x="6622742" y="2228295"/>
            <a:ext cx="4326930" cy="385290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9828B23F-A675-4598-E3C3-2F73CE00E7F0}"/>
              </a:ext>
            </a:extLst>
          </p:cNvPr>
          <p:cNvPicPr>
            <a:picLocks noChangeAspect="1"/>
          </p:cNvPicPr>
          <p:nvPr/>
        </p:nvPicPr>
        <p:blipFill>
          <a:blip r:embed="rId2"/>
          <a:stretch>
            <a:fillRect/>
          </a:stretch>
        </p:blipFill>
        <p:spPr>
          <a:xfrm>
            <a:off x="5979417" y="2592280"/>
            <a:ext cx="5846174" cy="3280735"/>
          </a:xfrm>
          <a:prstGeom prst="rect">
            <a:avLst/>
          </a:prstGeom>
        </p:spPr>
      </p:pic>
    </p:spTree>
    <p:extLst>
      <p:ext uri="{BB962C8B-B14F-4D97-AF65-F5344CB8AC3E}">
        <p14:creationId xmlns:p14="http://schemas.microsoft.com/office/powerpoint/2010/main" val="1634346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2904" y="1952639"/>
            <a:ext cx="4996284" cy="3847207"/>
          </a:xfrm>
          <a:prstGeom prst="rect">
            <a:avLst/>
          </a:prstGeom>
        </p:spPr>
        <p:txBody>
          <a:bodyPr wrap="square">
            <a:spAutoFit/>
          </a:bodyPr>
          <a:lstStyle/>
          <a:p>
            <a:pPr algn="justLow" rtl="1">
              <a:lnSpc>
                <a:spcPct val="300000"/>
              </a:lnSpc>
            </a:pPr>
            <a:r>
              <a:rPr lang="fa-IR" sz="2000" b="1" dirty="0">
                <a:solidFill>
                  <a:srgbClr val="002060"/>
                </a:solidFill>
                <a:latin typeface="Vazir" panose="020B0603030804020204" pitchFamily="34" charset="-78"/>
                <a:cs typeface="Vazir" panose="020B0603030804020204" pitchFamily="34" charset="-78"/>
              </a:rPr>
              <a:t>واسکولیت خود ایمنی</a:t>
            </a:r>
          </a:p>
          <a:p>
            <a:pPr algn="justLow" rtl="1">
              <a:lnSpc>
                <a:spcPct val="300000"/>
              </a:lnSpc>
            </a:pPr>
            <a:r>
              <a:rPr lang="fa-IR" sz="1600" dirty="0">
                <a:latin typeface="Vazir" panose="020B0603030804020204" pitchFamily="34" charset="-78"/>
                <a:cs typeface="Vazir" panose="020B0603030804020204" pitchFamily="34" charset="-78"/>
              </a:rPr>
              <a:t>واسکولیت خود ایمنی زمانی اتفاق می افتد که سیستم ایمنی به رگ های خونی حمله می کند. التهابی که در نتیجه ایجاد می شود، شریان ها و وریدها را باریک می کند و اجازه می دهد خون کمتری در آنها جریان یابد.</a:t>
            </a:r>
          </a:p>
        </p:txBody>
      </p:sp>
      <p:sp>
        <p:nvSpPr>
          <p:cNvPr id="4" name="Rectangle 3">
            <a:extLst>
              <a:ext uri="{FF2B5EF4-FFF2-40B4-BE49-F238E27FC236}">
                <a16:creationId xmlns:a16="http://schemas.microsoft.com/office/drawing/2014/main" id="{37C77E30-A9B5-64DB-F3B3-A0BE973CFFAE}"/>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324B2AC6-55BF-CED7-DE7A-E2831D7338C4}"/>
              </a:ext>
            </a:extLst>
          </p:cNvPr>
          <p:cNvSpPr/>
          <p:nvPr/>
        </p:nvSpPr>
        <p:spPr>
          <a:xfrm>
            <a:off x="4245387" y="603683"/>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549F051-C5FC-3C3B-7810-1D1EFF39017D}"/>
              </a:ext>
            </a:extLst>
          </p:cNvPr>
          <p:cNvSpPr/>
          <p:nvPr/>
        </p:nvSpPr>
        <p:spPr>
          <a:xfrm>
            <a:off x="4245388" y="830206"/>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9134E3F1-7C27-4B0D-13D8-5E8FEA9F962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993811" y="1731147"/>
            <a:ext cx="5198189" cy="4980371"/>
          </a:xfrm>
          <a:prstGeom prst="rect">
            <a:avLst/>
          </a:prstGeom>
        </p:spPr>
      </p:pic>
    </p:spTree>
    <p:extLst>
      <p:ext uri="{BB962C8B-B14F-4D97-AF65-F5344CB8AC3E}">
        <p14:creationId xmlns:p14="http://schemas.microsoft.com/office/powerpoint/2010/main" val="4150265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6891" y="1885354"/>
            <a:ext cx="5981454"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بیماری کرونا یک پاندمی نوظهور با عامل ویروسی است که به عنوان یک هراس جهانی جان همه را تهدید می‌کند. این بیماری به دلیل نوظهور بودن ناشناخته است و علت قطعی و راه درمان آن مشخص نیست.</a:t>
            </a:r>
          </a:p>
          <a:p>
            <a:pPr algn="justLow" rtl="1">
              <a:lnSpc>
                <a:spcPct val="200000"/>
              </a:lnSpc>
            </a:pPr>
            <a:r>
              <a:rPr lang="fa-IR" sz="1600" dirty="0">
                <a:latin typeface="Vazir" panose="020B0603030804020204" pitchFamily="34" charset="-78"/>
                <a:cs typeface="Vazir" panose="020B0603030804020204" pitchFamily="34" charset="-78"/>
              </a:rPr>
              <a:t>اگرچه پیش از این هیچ شواهدی مبنی بر ارتباط بیماری خودایمنی و کرونا وجود نداشت، اما به‌تازگی دانشمندان اظهار کرده‌اند کرونا با تولید یک آنتی بادی در عملکرد طبیعی سیستم ایمنی بدن اختلال ایجاد می‌کند و مانع از دفاع ویروسی بدن می‌شود. به همین دلیل علائم بیماری تشدید می‌شود و فرد قادر به مقاومت در مقابل بیماری نیست و منجر به مرگ وی می‌شود.</a:t>
            </a:r>
          </a:p>
        </p:txBody>
      </p:sp>
      <p:sp>
        <p:nvSpPr>
          <p:cNvPr id="7" name="Rectangle 6">
            <a:extLst>
              <a:ext uri="{FF2B5EF4-FFF2-40B4-BE49-F238E27FC236}">
                <a16:creationId xmlns:a16="http://schemas.microsoft.com/office/drawing/2014/main" id="{D5D54431-DD72-B8A3-81BC-FA089E2E1670}"/>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3188EC08-8C97-9581-18D6-DBB774D1DA3E}"/>
              </a:ext>
            </a:extLst>
          </p:cNvPr>
          <p:cNvSpPr/>
          <p:nvPr/>
        </p:nvSpPr>
        <p:spPr>
          <a:xfrm>
            <a:off x="3218653" y="615159"/>
            <a:ext cx="5658965"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9FD8EDA-462D-985D-B2C2-E38BAD870907}"/>
              </a:ext>
            </a:extLst>
          </p:cNvPr>
          <p:cNvSpPr/>
          <p:nvPr/>
        </p:nvSpPr>
        <p:spPr>
          <a:xfrm>
            <a:off x="3218653" y="776940"/>
            <a:ext cx="5658965" cy="400110"/>
          </a:xfrm>
          <a:prstGeom prst="rect">
            <a:avLst/>
          </a:prstGeom>
        </p:spPr>
        <p:txBody>
          <a:bodyPr wrap="square">
            <a:spAutoFit/>
          </a:bodyPr>
          <a:lstStyle/>
          <a:p>
            <a:pPr algn="ctr" rtl="1"/>
            <a:r>
              <a:rPr lang="fa-IR" sz="2000" b="1" dirty="0">
                <a:solidFill>
                  <a:schemeClr val="bg1"/>
                </a:solidFill>
                <a:latin typeface="Vazir" panose="020B0603030804020204" pitchFamily="34" charset="-78"/>
                <a:cs typeface="Vazir" panose="020B0603030804020204" pitchFamily="34" charset="-78"/>
              </a:rPr>
              <a:t>آیا کرونا یک بیماری خود ایمنی است؟</a:t>
            </a:r>
            <a:endParaRPr lang="en-US" sz="2000" b="1" dirty="0">
              <a:solidFill>
                <a:schemeClr val="bg1"/>
              </a:solidFill>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707F715F-4447-582F-C974-59A4660E0367}"/>
              </a:ext>
            </a:extLst>
          </p:cNvPr>
          <p:cNvSpPr/>
          <p:nvPr/>
        </p:nvSpPr>
        <p:spPr>
          <a:xfrm>
            <a:off x="532054" y="2271387"/>
            <a:ext cx="4326930" cy="385290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76967181-84EC-1CC8-61EA-809C04713E2D}"/>
              </a:ext>
            </a:extLst>
          </p:cNvPr>
          <p:cNvPicPr>
            <a:picLocks noChangeAspect="1"/>
          </p:cNvPicPr>
          <p:nvPr/>
        </p:nvPicPr>
        <p:blipFill>
          <a:blip r:embed="rId2"/>
          <a:stretch>
            <a:fillRect/>
          </a:stretch>
        </p:blipFill>
        <p:spPr>
          <a:xfrm>
            <a:off x="114050" y="3582684"/>
            <a:ext cx="5162938" cy="3097763"/>
          </a:xfrm>
          <a:prstGeom prst="rect">
            <a:avLst/>
          </a:prstGeom>
        </p:spPr>
      </p:pic>
    </p:spTree>
    <p:extLst>
      <p:ext uri="{BB962C8B-B14F-4D97-AF65-F5344CB8AC3E}">
        <p14:creationId xmlns:p14="http://schemas.microsoft.com/office/powerpoint/2010/main" val="829116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453" y="2009954"/>
            <a:ext cx="6061587" cy="39703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مراجعه نزد پزشک برای تشخیص بیماری با مشاهده‌ی شواهد بالینی، گرفتن شرح حال از بیمار و انجام آزمایش‌های تشخیصی است. انجام آزمایش تشخیص بیماری خود ایمنی شامل دو مرحله است.</a:t>
            </a:r>
          </a:p>
          <a:p>
            <a:pPr algn="justLow" rtl="1">
              <a:lnSpc>
                <a:spcPct val="200000"/>
              </a:lnSpc>
            </a:pPr>
            <a:r>
              <a:rPr lang="fa-IR" sz="1600" dirty="0">
                <a:latin typeface="Vazir" panose="020B0603030804020204" pitchFamily="34" charset="-78"/>
                <a:cs typeface="Vazir" panose="020B0603030804020204" pitchFamily="34" charset="-78"/>
              </a:rPr>
              <a:t>در مرحله‌ی اول پزشک برای مطمئن شدن از وجود بیماری خودایمنی آنتی بادی‌ها را چک می‌کند.</a:t>
            </a:r>
          </a:p>
          <a:p>
            <a:pPr algn="justLow" rtl="1">
              <a:lnSpc>
                <a:spcPct val="200000"/>
              </a:lnSpc>
            </a:pPr>
            <a:r>
              <a:rPr lang="fa-IR" sz="1600" dirty="0">
                <a:latin typeface="Vazir" panose="020B0603030804020204" pitchFamily="34" charset="-78"/>
                <a:cs typeface="Vazir" panose="020B0603030804020204" pitchFamily="34" charset="-78"/>
              </a:rPr>
              <a:t>آزمایش آنتی بادی ضد هسته‌ای (</a:t>
            </a:r>
            <a:r>
              <a:rPr lang="en-US" sz="1600" dirty="0">
                <a:latin typeface="Vazir" panose="020B0603030804020204" pitchFamily="34" charset="-78"/>
                <a:cs typeface="Vazir" panose="020B0603030804020204" pitchFamily="34" charset="-78"/>
              </a:rPr>
              <a:t>ANA </a:t>
            </a:r>
            <a:r>
              <a:rPr lang="fa-IR" sz="1600" dirty="0">
                <a:latin typeface="Vazir" panose="020B0603030804020204" pitchFamily="34" charset="-78"/>
                <a:cs typeface="Vazir" panose="020B0603030804020204" pitchFamily="34" charset="-78"/>
              </a:rPr>
              <a:t> )در این مرحله انجام می‌شود.</a:t>
            </a:r>
          </a:p>
          <a:p>
            <a:pPr algn="justLow" rtl="1">
              <a:lnSpc>
                <a:spcPct val="200000"/>
              </a:lnSpc>
            </a:pPr>
            <a:r>
              <a:rPr lang="fa-IR" sz="1600" dirty="0">
                <a:latin typeface="Vazir" panose="020B0603030804020204" pitchFamily="34" charset="-78"/>
                <a:cs typeface="Vazir" panose="020B0603030804020204" pitchFamily="34" charset="-78"/>
              </a:rPr>
              <a:t>در مرحله‌ی بعد برای تشخیص دقیق نوع بیماری خود ایمن از آزمایش‌های دیگر با تشخیص پزشک معالج استفاده می‌شود.</a:t>
            </a:r>
          </a:p>
        </p:txBody>
      </p:sp>
      <p:sp>
        <p:nvSpPr>
          <p:cNvPr id="5" name="Rectangle 4">
            <a:extLst>
              <a:ext uri="{FF2B5EF4-FFF2-40B4-BE49-F238E27FC236}">
                <a16:creationId xmlns:a16="http://schemas.microsoft.com/office/drawing/2014/main" id="{216B99B3-88C0-C659-DC81-D9D70C4D5C5F}"/>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6">
            <a:extLst>
              <a:ext uri="{FF2B5EF4-FFF2-40B4-BE49-F238E27FC236}">
                <a16:creationId xmlns:a16="http://schemas.microsoft.com/office/drawing/2014/main" id="{1C43CEBD-0020-5ED7-371C-7E2E26B154BA}"/>
              </a:ext>
            </a:extLst>
          </p:cNvPr>
          <p:cNvSpPr/>
          <p:nvPr/>
        </p:nvSpPr>
        <p:spPr>
          <a:xfrm>
            <a:off x="4245387" y="603683"/>
            <a:ext cx="606158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DDB652C-5116-437A-01FC-0B80B5F9E127}"/>
              </a:ext>
            </a:extLst>
          </p:cNvPr>
          <p:cNvSpPr/>
          <p:nvPr/>
        </p:nvSpPr>
        <p:spPr>
          <a:xfrm>
            <a:off x="4245387" y="572750"/>
            <a:ext cx="6061587" cy="630942"/>
          </a:xfrm>
          <a:prstGeom prst="rect">
            <a:avLst/>
          </a:prstGeom>
        </p:spPr>
        <p:txBody>
          <a:bodyPr wrap="square">
            <a:spAutoFit/>
          </a:bodyPr>
          <a:lstStyle/>
          <a:p>
            <a:pPr algn="ctr" rtl="1">
              <a:lnSpc>
                <a:spcPct val="200000"/>
              </a:lnSpc>
            </a:pPr>
            <a:r>
              <a:rPr lang="fa-IR" sz="2000" b="1" dirty="0">
                <a:solidFill>
                  <a:schemeClr val="bg1"/>
                </a:solidFill>
                <a:latin typeface="Vazir" panose="020B0603030804020204" pitchFamily="34" charset="-78"/>
                <a:cs typeface="Vazir" panose="020B0603030804020204" pitchFamily="34" charset="-78"/>
              </a:rPr>
              <a:t>راه تشخیص بیماری خود ایمنی چگونه است؟</a:t>
            </a:r>
            <a:endParaRPr lang="en-US" sz="2000" b="1" dirty="0">
              <a:solidFill>
                <a:schemeClr val="bg1"/>
              </a:solidFill>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C3108B5B-1118-0FA9-F7A8-4C719C8E07A2}"/>
              </a:ext>
            </a:extLst>
          </p:cNvPr>
          <p:cNvSpPr/>
          <p:nvPr/>
        </p:nvSpPr>
        <p:spPr>
          <a:xfrm>
            <a:off x="7499988" y="1818317"/>
            <a:ext cx="4326930" cy="385290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37E83811-BEE3-9EFB-CCC7-B200C92C850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flipH="1">
            <a:off x="6764785" y="2009954"/>
            <a:ext cx="4616388" cy="4244363"/>
          </a:xfrm>
          <a:prstGeom prst="rect">
            <a:avLst/>
          </a:prstGeom>
        </p:spPr>
      </p:pic>
    </p:spTree>
    <p:extLst>
      <p:ext uri="{BB962C8B-B14F-4D97-AF65-F5344CB8AC3E}">
        <p14:creationId xmlns:p14="http://schemas.microsoft.com/office/powerpoint/2010/main" val="35417618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26422" y="2802579"/>
            <a:ext cx="4660777"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همه علائم همیشه به صورت همزمان ظاهر نمی‌شوند.</a:t>
            </a:r>
          </a:p>
          <a:p>
            <a:pPr algn="justLow" rtl="1">
              <a:lnSpc>
                <a:spcPct val="200000"/>
              </a:lnSpc>
            </a:pPr>
            <a:r>
              <a:rPr lang="fa-IR" sz="1600" dirty="0">
                <a:latin typeface="Vazir" panose="020B0603030804020204" pitchFamily="34" charset="-78"/>
                <a:cs typeface="Vazir" panose="020B0603030804020204" pitchFamily="34" charset="-78"/>
              </a:rPr>
              <a:t>برخی علائم می‌توانند با علائم سایر بیماری‌ها، به ویژه سایر انواع بیماری خود ایمنی همپوشانی داشته باشند.</a:t>
            </a:r>
          </a:p>
        </p:txBody>
      </p:sp>
      <p:sp>
        <p:nvSpPr>
          <p:cNvPr id="2" name="Rectangle 1"/>
          <p:cNvSpPr/>
          <p:nvPr/>
        </p:nvSpPr>
        <p:spPr>
          <a:xfrm>
            <a:off x="205274" y="1786916"/>
            <a:ext cx="11681926"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تشخیص انواع بیماری‌ خود ایمنی می‌تواند فرآیندی چالش‌برانگیز و طولانی باشد. برای برخی، ممکن است سال‌ها طول بکشد تا تشخیص درست را دریافت کنند. این موضوع می‌تواند دلایل مختلفی داشته باشد:</a:t>
            </a:r>
          </a:p>
        </p:txBody>
      </p:sp>
      <p:sp>
        <p:nvSpPr>
          <p:cNvPr id="6" name="Rectangle 5">
            <a:extLst>
              <a:ext uri="{FF2B5EF4-FFF2-40B4-BE49-F238E27FC236}">
                <a16:creationId xmlns:a16="http://schemas.microsoft.com/office/drawing/2014/main" id="{22AAA7CA-96A6-08B5-2C24-50822AA172A7}"/>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extLst>
              <a:ext uri="{FF2B5EF4-FFF2-40B4-BE49-F238E27FC236}">
                <a16:creationId xmlns:a16="http://schemas.microsoft.com/office/drawing/2014/main" id="{A45CAB32-BA91-B46B-5B10-6B6BEBCAAC47}"/>
              </a:ext>
            </a:extLst>
          </p:cNvPr>
          <p:cNvSpPr/>
          <p:nvPr/>
        </p:nvSpPr>
        <p:spPr>
          <a:xfrm>
            <a:off x="4245387" y="603683"/>
            <a:ext cx="4889735"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E95C474-5F6E-8047-445A-E3E19303BE22}"/>
              </a:ext>
            </a:extLst>
          </p:cNvPr>
          <p:cNvSpPr/>
          <p:nvPr/>
        </p:nvSpPr>
        <p:spPr>
          <a:xfrm>
            <a:off x="4245388" y="830206"/>
            <a:ext cx="4889734"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کنترل انواع بیماری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7EAA8F25-A39B-29FF-8C33-4500ABB4101D}"/>
              </a:ext>
            </a:extLst>
          </p:cNvPr>
          <p:cNvSpPr/>
          <p:nvPr/>
        </p:nvSpPr>
        <p:spPr>
          <a:xfrm>
            <a:off x="205273" y="2491860"/>
            <a:ext cx="4653711" cy="363243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a:extLst>
              <a:ext uri="{FF2B5EF4-FFF2-40B4-BE49-F238E27FC236}">
                <a16:creationId xmlns:a16="http://schemas.microsoft.com/office/drawing/2014/main" id="{644C0EA3-05D8-A13C-016D-5B75A908EBE4}"/>
              </a:ext>
            </a:extLst>
          </p:cNvPr>
          <p:cNvPicPr>
            <a:picLocks noChangeAspect="1"/>
          </p:cNvPicPr>
          <p:nvPr/>
        </p:nvPicPr>
        <p:blipFill>
          <a:blip r:embed="rId2"/>
          <a:stretch>
            <a:fillRect/>
          </a:stretch>
        </p:blipFill>
        <p:spPr>
          <a:xfrm>
            <a:off x="490297" y="2663039"/>
            <a:ext cx="6123567" cy="3888689"/>
          </a:xfrm>
          <a:prstGeom prst="rect">
            <a:avLst/>
          </a:prstGeom>
        </p:spPr>
      </p:pic>
    </p:spTree>
    <p:extLst>
      <p:ext uri="{BB962C8B-B14F-4D97-AF65-F5344CB8AC3E}">
        <p14:creationId xmlns:p14="http://schemas.microsoft.com/office/powerpoint/2010/main" val="32187826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AE4A696-C025-E9E1-3CC6-A1232B315995}"/>
              </a:ext>
            </a:extLst>
          </p:cNvPr>
          <p:cNvSpPr/>
          <p:nvPr/>
        </p:nvSpPr>
        <p:spPr>
          <a:xfrm>
            <a:off x="7499988" y="2134391"/>
            <a:ext cx="3925573" cy="388382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32894" y="2063697"/>
            <a:ext cx="6457902"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عنوان مثال، لوپوس می‌تواند مفاصل را مانند روماتیسم مفصلی تحت تاثیر قرار دهد، اما علائم کمتری داشته باشد. بیماری التهابی روده علائمی مشابه بیماری سلیاک ایجاد می‌کند، اما التهاب روده معمولاً از مصرف گلوتن ناشی نمی‌شود.</a:t>
            </a:r>
          </a:p>
          <a:p>
            <a:pPr algn="justLow" rtl="1">
              <a:lnSpc>
                <a:spcPct val="200000"/>
              </a:lnSpc>
            </a:pPr>
            <a:r>
              <a:rPr lang="fa-IR" sz="1600" dirty="0">
                <a:latin typeface="Vazir" panose="020B0603030804020204" pitchFamily="34" charset="-78"/>
                <a:cs typeface="Vazir" panose="020B0603030804020204" pitchFamily="34" charset="-78"/>
              </a:rPr>
              <a:t>فرآیند تشخیص نیز بسته به نوع بیماری متفاوت است؛ با این حال، معمولاً شامل یک آزمایش خون هستند. در برخی موارد، آزمایش خون می‌تواند شرایط مختلفی را نشان دهد.</a:t>
            </a:r>
          </a:p>
        </p:txBody>
      </p:sp>
      <p:sp>
        <p:nvSpPr>
          <p:cNvPr id="4" name="Rectangle 3">
            <a:extLst>
              <a:ext uri="{FF2B5EF4-FFF2-40B4-BE49-F238E27FC236}">
                <a16:creationId xmlns:a16="http://schemas.microsoft.com/office/drawing/2014/main" id="{F306582F-0ED4-5B25-0F5B-2D8A3C5E7B98}"/>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6">
            <a:extLst>
              <a:ext uri="{FF2B5EF4-FFF2-40B4-BE49-F238E27FC236}">
                <a16:creationId xmlns:a16="http://schemas.microsoft.com/office/drawing/2014/main" id="{C05B741D-3201-06ED-3669-3A4404D4F786}"/>
              </a:ext>
            </a:extLst>
          </p:cNvPr>
          <p:cNvSpPr/>
          <p:nvPr/>
        </p:nvSpPr>
        <p:spPr>
          <a:xfrm>
            <a:off x="4245387" y="603683"/>
            <a:ext cx="4889735"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E3CDFAB-5A11-720C-A92C-98A62ECFFEB0}"/>
              </a:ext>
            </a:extLst>
          </p:cNvPr>
          <p:cNvSpPr/>
          <p:nvPr/>
        </p:nvSpPr>
        <p:spPr>
          <a:xfrm>
            <a:off x="4245388" y="830206"/>
            <a:ext cx="4889734"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کنترل انواع بیماری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12" name="Picture 11">
            <a:extLst>
              <a:ext uri="{FF2B5EF4-FFF2-40B4-BE49-F238E27FC236}">
                <a16:creationId xmlns:a16="http://schemas.microsoft.com/office/drawing/2014/main" id="{4C9F459B-5BD0-587E-C998-950EAB8E465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604772" y="1748970"/>
            <a:ext cx="3222595" cy="2589217"/>
          </a:xfrm>
          <a:prstGeom prst="rect">
            <a:avLst/>
          </a:prstGeom>
        </p:spPr>
      </p:pic>
      <p:pic>
        <p:nvPicPr>
          <p:cNvPr id="13" name="Picture 12">
            <a:extLst>
              <a:ext uri="{FF2B5EF4-FFF2-40B4-BE49-F238E27FC236}">
                <a16:creationId xmlns:a16="http://schemas.microsoft.com/office/drawing/2014/main" id="{5E73EA80-53CA-B8F3-318C-46669D253AA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flipH="1">
            <a:off x="6951216" y="3429000"/>
            <a:ext cx="3307113" cy="3040600"/>
          </a:xfrm>
          <a:prstGeom prst="rect">
            <a:avLst/>
          </a:prstGeom>
        </p:spPr>
      </p:pic>
    </p:spTree>
    <p:extLst>
      <p:ext uri="{BB962C8B-B14F-4D97-AF65-F5344CB8AC3E}">
        <p14:creationId xmlns:p14="http://schemas.microsoft.com/office/powerpoint/2010/main" val="14405398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397" y="1531032"/>
            <a:ext cx="5802322"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عنوان مثال، تشخیص تیروئیدیت هاشیموتو و بیماری گریوز نیاز به یک آزمایش ساده برای اندازه‌گیری سطح هورمون تیروئید دارد. پزشک ممکن است با تجزیه و تحلیل آنتی‌بادی‌هایی که سیستم ایمنی تولید می‌کند، انواع بیماری خود ایمنی را تشخیص دهد.</a:t>
            </a:r>
          </a:p>
        </p:txBody>
      </p:sp>
      <p:sp>
        <p:nvSpPr>
          <p:cNvPr id="3" name="Rectangle 2"/>
          <p:cNvSpPr/>
          <p:nvPr/>
        </p:nvSpPr>
        <p:spPr>
          <a:xfrm>
            <a:off x="241558" y="3703122"/>
            <a:ext cx="594916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برای کمک به فرآیند تشخیص، کارشناسان موارد زیر را توصیه می‌کنند: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86113" y="4710286"/>
            <a:ext cx="6096000" cy="1631216"/>
          </a:xfrm>
          <a:prstGeom prst="rect">
            <a:avLst/>
          </a:prstGeom>
        </p:spPr>
        <p:txBody>
          <a:bodyPr wrap="square">
            <a:spAutoFit/>
          </a:bodyPr>
          <a:lstStyle/>
          <a:p>
            <a:pPr marL="285750" indent="-285750" algn="justLow"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بررسی سابقه سلامت خانواده</a:t>
            </a:r>
          </a:p>
          <a:p>
            <a:pPr marL="285750" indent="-285750" algn="justLow"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ثبت علائم در طول زمان</a:t>
            </a:r>
          </a:p>
          <a:p>
            <a:pPr marL="285750" indent="-285750" algn="justLow"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مراجعه به متخصص</a:t>
            </a:r>
          </a:p>
        </p:txBody>
      </p:sp>
      <p:sp>
        <p:nvSpPr>
          <p:cNvPr id="4" name="Rectangle 3">
            <a:extLst>
              <a:ext uri="{FF2B5EF4-FFF2-40B4-BE49-F238E27FC236}">
                <a16:creationId xmlns:a16="http://schemas.microsoft.com/office/drawing/2014/main" id="{2303606C-F8C6-E795-0D49-24D9C31F057E}"/>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6">
            <a:extLst>
              <a:ext uri="{FF2B5EF4-FFF2-40B4-BE49-F238E27FC236}">
                <a16:creationId xmlns:a16="http://schemas.microsoft.com/office/drawing/2014/main" id="{E9914B0B-BC13-3D06-8AD6-4CD44A7564BD}"/>
              </a:ext>
            </a:extLst>
          </p:cNvPr>
          <p:cNvSpPr/>
          <p:nvPr/>
        </p:nvSpPr>
        <p:spPr>
          <a:xfrm>
            <a:off x="4245387" y="603683"/>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1D88C3E-C0B2-5021-4E14-738DCC75AB3A}"/>
              </a:ext>
            </a:extLst>
          </p:cNvPr>
          <p:cNvSpPr/>
          <p:nvPr/>
        </p:nvSpPr>
        <p:spPr>
          <a:xfrm>
            <a:off x="4245388" y="830206"/>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12" name="Picture 11">
            <a:extLst>
              <a:ext uri="{FF2B5EF4-FFF2-40B4-BE49-F238E27FC236}">
                <a16:creationId xmlns:a16="http://schemas.microsoft.com/office/drawing/2014/main" id="{131EB041-A8D6-83DB-F51F-2E9868D54F6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807443" y="2870320"/>
            <a:ext cx="5384557" cy="3987679"/>
          </a:xfrm>
          <a:prstGeom prst="rect">
            <a:avLst/>
          </a:prstGeom>
        </p:spPr>
      </p:pic>
    </p:spTree>
    <p:extLst>
      <p:ext uri="{BB962C8B-B14F-4D97-AF65-F5344CB8AC3E}">
        <p14:creationId xmlns:p14="http://schemas.microsoft.com/office/powerpoint/2010/main" val="63752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7471AC1-2D33-173C-CEF4-4B7A936F7D4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12125" y="1615737"/>
            <a:ext cx="4310290" cy="2709277"/>
          </a:xfrm>
          <a:prstGeom prst="rect">
            <a:avLst/>
          </a:prstGeom>
        </p:spPr>
      </p:pic>
      <p:sp>
        <p:nvSpPr>
          <p:cNvPr id="2" name="Rectangle 1"/>
          <p:cNvSpPr/>
          <p:nvPr/>
        </p:nvSpPr>
        <p:spPr>
          <a:xfrm>
            <a:off x="5857120" y="1728816"/>
            <a:ext cx="6004087"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پاسخ این سوال با توجه به علت‌های ایجاد کننده‌ی بیماری بسیار ساده است. چون بیماری تک علتی نیست و ناشناخته است درمان دارویی منحصر به فرد هم ندارد. تنها راهبرد برای کنترل بیماری و کاهش عوارض آن استفاده از داروهایی است که فعالیت سیستم ایمنی بدن را کم کند. همچنین در مراحل اولیه و خفیف بیماری می‌توان با استفاده از روش‌های طب سنتی علائم بیماری خود ایمن را کنترل کرد.</a:t>
            </a:r>
          </a:p>
        </p:txBody>
      </p:sp>
      <p:sp>
        <p:nvSpPr>
          <p:cNvPr id="5" name="Rectangle 4">
            <a:extLst>
              <a:ext uri="{FF2B5EF4-FFF2-40B4-BE49-F238E27FC236}">
                <a16:creationId xmlns:a16="http://schemas.microsoft.com/office/drawing/2014/main" id="{61922ECC-7C1F-701B-BAD3-4E90AFD96D44}"/>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6">
            <a:extLst>
              <a:ext uri="{FF2B5EF4-FFF2-40B4-BE49-F238E27FC236}">
                <a16:creationId xmlns:a16="http://schemas.microsoft.com/office/drawing/2014/main" id="{9B2A13C9-EE38-4726-DC8D-778EFF778253}"/>
              </a:ext>
            </a:extLst>
          </p:cNvPr>
          <p:cNvSpPr/>
          <p:nvPr/>
        </p:nvSpPr>
        <p:spPr>
          <a:xfrm>
            <a:off x="5932150" y="603683"/>
            <a:ext cx="592905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3778EF1-BA72-A8FB-F943-B7978508CB2E}"/>
              </a:ext>
            </a:extLst>
          </p:cNvPr>
          <p:cNvSpPr/>
          <p:nvPr/>
        </p:nvSpPr>
        <p:spPr>
          <a:xfrm>
            <a:off x="5932150" y="830206"/>
            <a:ext cx="5929057"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آیا بیماری خود ایمنی قابل درمان است؟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17" name="Rectangle 16">
            <a:extLst>
              <a:ext uri="{FF2B5EF4-FFF2-40B4-BE49-F238E27FC236}">
                <a16:creationId xmlns:a16="http://schemas.microsoft.com/office/drawing/2014/main" id="{7A19B820-BE83-1DDC-98B7-24EDEEDF3DA7}"/>
              </a:ext>
            </a:extLst>
          </p:cNvPr>
          <p:cNvSpPr/>
          <p:nvPr/>
        </p:nvSpPr>
        <p:spPr>
          <a:xfrm>
            <a:off x="168676" y="1987505"/>
            <a:ext cx="4040594" cy="388382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8" name="Picture 17">
            <a:extLst>
              <a:ext uri="{FF2B5EF4-FFF2-40B4-BE49-F238E27FC236}">
                <a16:creationId xmlns:a16="http://schemas.microsoft.com/office/drawing/2014/main" id="{EBB42611-61B9-F3E2-801A-7CB725304933}"/>
              </a:ext>
            </a:extLst>
          </p:cNvPr>
          <p:cNvPicPr>
            <a:picLocks noChangeAspect="1"/>
          </p:cNvPicPr>
          <p:nvPr/>
        </p:nvPicPr>
        <p:blipFill>
          <a:blip r:embed="rId3"/>
          <a:stretch>
            <a:fillRect/>
          </a:stretch>
        </p:blipFill>
        <p:spPr>
          <a:xfrm>
            <a:off x="330793" y="4461990"/>
            <a:ext cx="3534672" cy="2120803"/>
          </a:xfrm>
          <a:prstGeom prst="rect">
            <a:avLst/>
          </a:prstGeom>
        </p:spPr>
      </p:pic>
    </p:spTree>
    <p:extLst>
      <p:ext uri="{BB962C8B-B14F-4D97-AF65-F5344CB8AC3E}">
        <p14:creationId xmlns:p14="http://schemas.microsoft.com/office/powerpoint/2010/main" val="1134131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05DBD11-893E-A5E5-89B2-F9A58B7361A4}"/>
              </a:ext>
            </a:extLst>
          </p:cNvPr>
          <p:cNvSpPr/>
          <p:nvPr/>
        </p:nvSpPr>
        <p:spPr>
          <a:xfrm>
            <a:off x="1837679" y="2570393"/>
            <a:ext cx="3736538" cy="1924820"/>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8E70C71B-A94A-8278-7ABD-80AE98F3E392}"/>
              </a:ext>
            </a:extLst>
          </p:cNvPr>
          <p:cNvSpPr/>
          <p:nvPr/>
        </p:nvSpPr>
        <p:spPr>
          <a:xfrm>
            <a:off x="8290138" y="3561120"/>
            <a:ext cx="3297895" cy="251120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6835806" y="1788775"/>
            <a:ext cx="5033639"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بیماری خود ایمنی یک علت مشخص و قطعی ندارد با این‌حال مجموعه‌ای از عوامل زمینه‌ی ایجاد این بیماری را ایجاد می‌کند. عوامل زمینه ساز بیماری خود ایمنی موارد زیر است.</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167999" y="3873545"/>
            <a:ext cx="7683497" cy="2739211"/>
          </a:xfrm>
          <a:prstGeom prst="rect">
            <a:avLst/>
          </a:prstGeom>
        </p:spPr>
        <p:txBody>
          <a:bodyPr wrap="square">
            <a:spAutoFit/>
          </a:bodyPr>
          <a:lstStyle/>
          <a:p>
            <a:pPr algn="justLow" rtl="1">
              <a:lnSpc>
                <a:spcPct val="200000"/>
              </a:lnSpc>
            </a:pPr>
            <a:r>
              <a:rPr lang="fa-IR" sz="2400" b="1" dirty="0">
                <a:solidFill>
                  <a:srgbClr val="002060"/>
                </a:solidFill>
                <a:latin typeface="Vazir" panose="020B0603030804020204" pitchFamily="34" charset="-78"/>
                <a:cs typeface="Vazir" panose="020B0603030804020204" pitchFamily="34" charset="-78"/>
              </a:rPr>
              <a:t>ژنتیک</a:t>
            </a:r>
          </a:p>
          <a:p>
            <a:pPr algn="justLow" rtl="1">
              <a:lnSpc>
                <a:spcPct val="200000"/>
              </a:lnSpc>
            </a:pPr>
            <a:r>
              <a:rPr lang="fa-IR" sz="1600" dirty="0">
                <a:latin typeface="Vazir" panose="020B0603030804020204" pitchFamily="34" charset="-78"/>
                <a:cs typeface="Vazir" panose="020B0603030804020204" pitchFamily="34" charset="-78"/>
              </a:rPr>
              <a:t>مهم‌ترین عامل بروز بیماری‌های خودایمن ارثی بودن آن است. یعنی همه‌ی افراد در معرض ابتلا به این بیماری قرار ندارند و کسانی که والدین یا اطرافیان درجه یک آن‌ها به بیماری خودایمنی مبتلا است با احتمال بیشتری مبتلا می‌شوند و سیستم ایمنی بدن آن‌ها برعلیه بافت‌ و اندام‌های خودی آنتی بادی ترشح می‌کند.</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4BCA809E-4928-28E9-B10F-14EE834EA417}"/>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extLst>
              <a:ext uri="{FF2B5EF4-FFF2-40B4-BE49-F238E27FC236}">
                <a16:creationId xmlns:a16="http://schemas.microsoft.com/office/drawing/2014/main" id="{0DE4147F-C349-F205-D833-E9C6D6132685}"/>
              </a:ext>
            </a:extLst>
          </p:cNvPr>
          <p:cNvSpPr/>
          <p:nvPr/>
        </p:nvSpPr>
        <p:spPr>
          <a:xfrm>
            <a:off x="606642" y="621669"/>
            <a:ext cx="6806212"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F8DBA83-9DA7-8F0C-2084-586398AE3F23}"/>
              </a:ext>
            </a:extLst>
          </p:cNvPr>
          <p:cNvSpPr/>
          <p:nvPr/>
        </p:nvSpPr>
        <p:spPr>
          <a:xfrm>
            <a:off x="606642" y="812000"/>
            <a:ext cx="680621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چه عواملی باعث ابتلا به بیماری‌های خود ایمنی می‌شود؟</a:t>
            </a:r>
            <a:endParaRPr lang="en-US" sz="2000" b="1" dirty="0">
              <a:solidFill>
                <a:schemeClr val="bg1"/>
              </a:solidFill>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597A7EEB-BC1F-EE78-E210-5D6E0F263A56}"/>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06642" y="1824054"/>
            <a:ext cx="4821894" cy="2502517"/>
          </a:xfrm>
          <a:prstGeom prst="rect">
            <a:avLst/>
          </a:prstGeom>
        </p:spPr>
      </p:pic>
      <p:pic>
        <p:nvPicPr>
          <p:cNvPr id="10" name="Picture 9">
            <a:extLst>
              <a:ext uri="{FF2B5EF4-FFF2-40B4-BE49-F238E27FC236}">
                <a16:creationId xmlns:a16="http://schemas.microsoft.com/office/drawing/2014/main" id="{D26F77E2-E3B4-5ABC-65E0-D38D911C27A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596788" y="3792141"/>
            <a:ext cx="3272657" cy="2820615"/>
          </a:xfrm>
          <a:prstGeom prst="rect">
            <a:avLst/>
          </a:prstGeom>
        </p:spPr>
      </p:pic>
    </p:spTree>
    <p:extLst>
      <p:ext uri="{BB962C8B-B14F-4D97-AF65-F5344CB8AC3E}">
        <p14:creationId xmlns:p14="http://schemas.microsoft.com/office/powerpoint/2010/main" val="32366596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404" y="1842260"/>
            <a:ext cx="5339800"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راه مقابله با بیماری خود ایمنی مبتنی بر روش‌هایی است که فعالیت سیستم ایمنی بدن را کم کند تا از این طریق بتواند آسیب‌ به بافت‌ها و اندام‌ها را مهار کند. به همین دلیل بهترین دارو برای بیماری خود ایمنی استفاده از داروهای سرکوب‌گر سیستم ایمنی بدن است.</a:t>
            </a:r>
          </a:p>
          <a:p>
            <a:pPr algn="justLow" rtl="1">
              <a:lnSpc>
                <a:spcPct val="200000"/>
              </a:lnSpc>
            </a:pPr>
            <a:r>
              <a:rPr lang="fa-IR" sz="1600" dirty="0">
                <a:latin typeface="Vazir" panose="020B0603030804020204" pitchFamily="34" charset="-78"/>
                <a:cs typeface="Vazir" panose="020B0603030804020204" pitchFamily="34" charset="-78"/>
              </a:rPr>
              <a:t>داروها در شکل‌های مختلف قرص، شربت، داروی تزریقی و کپسول موجود است و پزشک بر اساس شدت بیماری و وضعیت بیمار بهترین دارو و قرص برای درمان بیماری خود ایمنی را تجویز می‌کند.</a:t>
            </a:r>
          </a:p>
        </p:txBody>
      </p:sp>
      <p:sp>
        <p:nvSpPr>
          <p:cNvPr id="6" name="Rectangle 5">
            <a:extLst>
              <a:ext uri="{FF2B5EF4-FFF2-40B4-BE49-F238E27FC236}">
                <a16:creationId xmlns:a16="http://schemas.microsoft.com/office/drawing/2014/main" id="{D0F20145-4C13-25A9-376B-37CF1E7EF09F}"/>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6">
            <a:extLst>
              <a:ext uri="{FF2B5EF4-FFF2-40B4-BE49-F238E27FC236}">
                <a16:creationId xmlns:a16="http://schemas.microsoft.com/office/drawing/2014/main" id="{442927E0-5E40-34F3-63ED-887B7521A07E}"/>
              </a:ext>
            </a:extLst>
          </p:cNvPr>
          <p:cNvSpPr/>
          <p:nvPr/>
        </p:nvSpPr>
        <p:spPr>
          <a:xfrm>
            <a:off x="152776" y="603683"/>
            <a:ext cx="592905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2F3E42A-0208-7C87-C560-A4DF790A20DF}"/>
              </a:ext>
            </a:extLst>
          </p:cNvPr>
          <p:cNvSpPr/>
          <p:nvPr/>
        </p:nvSpPr>
        <p:spPr>
          <a:xfrm>
            <a:off x="152776" y="830206"/>
            <a:ext cx="5929057"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درمان بیماری خودایمنی با دارو</a:t>
            </a:r>
            <a:endParaRPr lang="en-US" sz="20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5BB34354-1754-ECAB-FCC4-33E55B90500F}"/>
              </a:ext>
            </a:extLst>
          </p:cNvPr>
          <p:cNvSpPr/>
          <p:nvPr/>
        </p:nvSpPr>
        <p:spPr>
          <a:xfrm>
            <a:off x="6942338" y="1877781"/>
            <a:ext cx="4040594" cy="476271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a:extLst>
              <a:ext uri="{FF2B5EF4-FFF2-40B4-BE49-F238E27FC236}">
                <a16:creationId xmlns:a16="http://schemas.microsoft.com/office/drawing/2014/main" id="{277F2EBA-7D63-E69D-2603-5112FE0E49C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217545" y="2144803"/>
            <a:ext cx="4172926" cy="3616804"/>
          </a:xfrm>
          <a:prstGeom prst="rect">
            <a:avLst/>
          </a:prstGeom>
        </p:spPr>
      </p:pic>
    </p:spTree>
    <p:extLst>
      <p:ext uri="{BB962C8B-B14F-4D97-AF65-F5344CB8AC3E}">
        <p14:creationId xmlns:p14="http://schemas.microsoft.com/office/powerpoint/2010/main" val="13633226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01FDCA6-F86C-625E-1C95-BA7B3323F254}"/>
              </a:ext>
            </a:extLst>
          </p:cNvPr>
          <p:cNvSpPr/>
          <p:nvPr/>
        </p:nvSpPr>
        <p:spPr>
          <a:xfrm>
            <a:off x="6942338" y="2601157"/>
            <a:ext cx="4040594" cy="3311371"/>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561454" y="1651249"/>
            <a:ext cx="3930764"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این داروها شامل موارد زیر است.</a:t>
            </a:r>
          </a:p>
        </p:txBody>
      </p:sp>
      <p:sp>
        <p:nvSpPr>
          <p:cNvPr id="3" name="Rectangle 2"/>
          <p:cNvSpPr/>
          <p:nvPr/>
        </p:nvSpPr>
        <p:spPr>
          <a:xfrm>
            <a:off x="675226" y="2362282"/>
            <a:ext cx="4606988" cy="2000548"/>
          </a:xfrm>
          <a:prstGeom prst="rect">
            <a:avLst/>
          </a:prstGeom>
        </p:spPr>
        <p:txBody>
          <a:bodyPr wrap="square">
            <a:spAutoFit/>
          </a:bodyPr>
          <a:lstStyle/>
          <a:p>
            <a:pPr marL="285750" indent="-285750" algn="justLow"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کورتیکواستروئیدها</a:t>
            </a:r>
          </a:p>
          <a:p>
            <a:pPr marL="285750" indent="-285750" algn="justLow"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عوامل ضد پروتئین</a:t>
            </a:r>
          </a:p>
          <a:p>
            <a:pPr marL="285750" indent="-285750" algn="justLow"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مهارکننده‌های کلسینورین</a:t>
            </a:r>
          </a:p>
          <a:p>
            <a:pPr marL="285750" indent="-285750" algn="justLow" rtl="1">
              <a:lnSpc>
                <a:spcPct val="200000"/>
              </a:lnSpc>
              <a:buClr>
                <a:srgbClr val="FFC00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آنتی بادی های مونوکلونال</a:t>
            </a:r>
          </a:p>
        </p:txBody>
      </p:sp>
      <p:sp>
        <p:nvSpPr>
          <p:cNvPr id="5" name="Rectangle 4"/>
          <p:cNvSpPr/>
          <p:nvPr/>
        </p:nvSpPr>
        <p:spPr>
          <a:xfrm>
            <a:off x="359563" y="4550643"/>
            <a:ext cx="4922651"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با توجه به نوع بیماری خود ایمنی داروهای دیگری هم به‌منظور کاهش التهاب و درد مفاصل و خستگی و ضایعات پوستی تجویز می‌شود.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A73AC555-7A41-657B-88E6-D36FB43B0689}"/>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6">
            <a:extLst>
              <a:ext uri="{FF2B5EF4-FFF2-40B4-BE49-F238E27FC236}">
                <a16:creationId xmlns:a16="http://schemas.microsoft.com/office/drawing/2014/main" id="{F4AC5280-AEC9-0DDC-19B7-FB64AC9FC155}"/>
              </a:ext>
            </a:extLst>
          </p:cNvPr>
          <p:cNvSpPr/>
          <p:nvPr/>
        </p:nvSpPr>
        <p:spPr>
          <a:xfrm>
            <a:off x="1706369" y="603683"/>
            <a:ext cx="592905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5D1AF61-FC03-2241-C959-FB6A4C561B66}"/>
              </a:ext>
            </a:extLst>
          </p:cNvPr>
          <p:cNvSpPr/>
          <p:nvPr/>
        </p:nvSpPr>
        <p:spPr>
          <a:xfrm>
            <a:off x="1706369" y="830206"/>
            <a:ext cx="5929057"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درمان بیماری خودایمنی با دارو</a:t>
            </a:r>
            <a:endParaRPr lang="en-US" sz="2000" b="1" dirty="0">
              <a:solidFill>
                <a:schemeClr val="bg1"/>
              </a:solidFill>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7FC33809-C934-4391-29F7-632B89236C2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20990" y="1842260"/>
            <a:ext cx="2828871" cy="1935036"/>
          </a:xfrm>
          <a:prstGeom prst="rect">
            <a:avLst/>
          </a:prstGeom>
        </p:spPr>
      </p:pic>
      <p:pic>
        <p:nvPicPr>
          <p:cNvPr id="15" name="Picture 14">
            <a:extLst>
              <a:ext uri="{FF2B5EF4-FFF2-40B4-BE49-F238E27FC236}">
                <a16:creationId xmlns:a16="http://schemas.microsoft.com/office/drawing/2014/main" id="{3DD507BA-050D-7248-5202-01109E0DABE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846912" y="3941685"/>
            <a:ext cx="3164996" cy="2743200"/>
          </a:xfrm>
          <a:prstGeom prst="rect">
            <a:avLst/>
          </a:prstGeom>
        </p:spPr>
      </p:pic>
    </p:spTree>
    <p:extLst>
      <p:ext uri="{BB962C8B-B14F-4D97-AF65-F5344CB8AC3E}">
        <p14:creationId xmlns:p14="http://schemas.microsoft.com/office/powerpoint/2010/main" val="30265343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4325" y="1549295"/>
            <a:ext cx="6461491"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استفاده از داروهای سرکوبگر سیستم ایمنی بدن در افراد زیر امکان‌پذیر نیست.</a:t>
            </a:r>
          </a:p>
          <a:p>
            <a:pPr algn="justLow" rtl="1">
              <a:lnSpc>
                <a:spcPct val="200000"/>
              </a:lnSpc>
            </a:pPr>
            <a:r>
              <a:rPr lang="fa-IR" sz="1600" dirty="0">
                <a:latin typeface="Vazir" panose="020B0603030804020204" pitchFamily="34" charset="-78"/>
                <a:cs typeface="Vazir" panose="020B0603030804020204" pitchFamily="34" charset="-78"/>
              </a:rPr>
              <a:t>طب سنتی برای درمان بیماری‌های خود ایمن از گیاهان دارویی استفاده می‌کند. در ادامه با گیاهان دارویی موثر در درمان انواع مختلف بیماری‌های خودایمن و شیوه‌های استفاده از آن‌ها آشنا می‌شویم.</a:t>
            </a:r>
          </a:p>
        </p:txBody>
      </p:sp>
      <p:sp>
        <p:nvSpPr>
          <p:cNvPr id="3" name="Rectangle 2"/>
          <p:cNvSpPr/>
          <p:nvPr/>
        </p:nvSpPr>
        <p:spPr>
          <a:xfrm>
            <a:off x="135858" y="3837921"/>
            <a:ext cx="6488749"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بیماری خود ایمنی با زردجوبه</a:t>
            </a:r>
          </a:p>
          <a:p>
            <a:pPr algn="justLow" rtl="1">
              <a:lnSpc>
                <a:spcPct val="200000"/>
              </a:lnSpc>
            </a:pPr>
            <a:r>
              <a:rPr lang="fa-IR" sz="1600" dirty="0">
                <a:latin typeface="Vazir" panose="020B0603030804020204" pitchFamily="34" charset="-78"/>
                <a:cs typeface="Vazir" panose="020B0603030804020204" pitchFamily="34" charset="-78"/>
              </a:rPr>
              <a:t>زردجوبه حاوی ماده‌ای به نام کورکومین است که می‌تواند آنزیم‌های افزایش دهنده‌ی التهاب در بیماری‌های خود ایمن را کم کند. برای استفاده از آن یک قاشق چایخوری زدرجوبه را داخل یک فنجان شیر حل کنید و  به مدت ۲ یا ۳دقیقه بجوشانید. این محلول را قبل از این‌که به رختخواب بروید بنوشید.</a:t>
            </a:r>
          </a:p>
        </p:txBody>
      </p:sp>
      <p:sp>
        <p:nvSpPr>
          <p:cNvPr id="4" name="Rectangle 3">
            <a:extLst>
              <a:ext uri="{FF2B5EF4-FFF2-40B4-BE49-F238E27FC236}">
                <a16:creationId xmlns:a16="http://schemas.microsoft.com/office/drawing/2014/main" id="{91D8E4E5-53A3-64F6-4929-17F71B3447D2}"/>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6">
            <a:extLst>
              <a:ext uri="{FF2B5EF4-FFF2-40B4-BE49-F238E27FC236}">
                <a16:creationId xmlns:a16="http://schemas.microsoft.com/office/drawing/2014/main" id="{BCFE2643-9C14-553B-0119-B845886C21C7}"/>
              </a:ext>
            </a:extLst>
          </p:cNvPr>
          <p:cNvSpPr/>
          <p:nvPr/>
        </p:nvSpPr>
        <p:spPr>
          <a:xfrm>
            <a:off x="6624607" y="603683"/>
            <a:ext cx="592905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2F05040-B738-56C8-E1BA-30A6643CD42A}"/>
              </a:ext>
            </a:extLst>
          </p:cNvPr>
          <p:cNvSpPr/>
          <p:nvPr/>
        </p:nvSpPr>
        <p:spPr>
          <a:xfrm>
            <a:off x="6624607" y="830206"/>
            <a:ext cx="5929057"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درمان بیماری خودایمنی در طب سنتی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4" name="Rectangle 13">
            <a:extLst>
              <a:ext uri="{FF2B5EF4-FFF2-40B4-BE49-F238E27FC236}">
                <a16:creationId xmlns:a16="http://schemas.microsoft.com/office/drawing/2014/main" id="{C7BE85B9-0A5E-C4A8-3399-77BE559E0E53}"/>
              </a:ext>
            </a:extLst>
          </p:cNvPr>
          <p:cNvSpPr/>
          <p:nvPr/>
        </p:nvSpPr>
        <p:spPr>
          <a:xfrm>
            <a:off x="6942338" y="2601157"/>
            <a:ext cx="4040594" cy="404487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a:extLst>
              <a:ext uri="{FF2B5EF4-FFF2-40B4-BE49-F238E27FC236}">
                <a16:creationId xmlns:a16="http://schemas.microsoft.com/office/drawing/2014/main" id="{24764A83-F3D2-81BB-631C-FF4CCFD8AC3E}"/>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244178" y="2326571"/>
            <a:ext cx="4502622" cy="3608629"/>
          </a:xfrm>
          <a:prstGeom prst="rect">
            <a:avLst/>
          </a:prstGeom>
        </p:spPr>
      </p:pic>
    </p:spTree>
    <p:extLst>
      <p:ext uri="{BB962C8B-B14F-4D97-AF65-F5344CB8AC3E}">
        <p14:creationId xmlns:p14="http://schemas.microsoft.com/office/powerpoint/2010/main" val="20929954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90944" y="1230316"/>
            <a:ext cx="5929058"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درمان بیماری خود ایمنی با زنجبیل</a:t>
            </a:r>
          </a:p>
          <a:p>
            <a:pPr algn="justLow" rtl="1">
              <a:lnSpc>
                <a:spcPct val="300000"/>
              </a:lnSpc>
            </a:pPr>
            <a:r>
              <a:rPr lang="fa-IR" sz="1600" dirty="0">
                <a:latin typeface="Vazir" panose="020B0603030804020204" pitchFamily="34" charset="-78"/>
                <a:cs typeface="Vazir" panose="020B0603030804020204" pitchFamily="34" charset="-78"/>
              </a:rPr>
              <a:t>زنجبیل خواص آنتی اکسیدانی و ضد التهابی بالایی دارد و می‌تواند بیماری‌های خود ایمن را درمان کند. ساده‌ترین راه استفاده چای زنجبیل است. برای تهیه ریشه‌ی گیاه زنجبیل را رنده کنید و با یک لیوان آب داخل قوری با حرارت غیر مستقیم  دم کنید. سپس یک قاشق چایخوری عسل و آب لیمو به آن اضافه کنید. چای زنجبیل را تا سه مرتبه در روز استفاده کنید.</a:t>
            </a:r>
          </a:p>
        </p:txBody>
      </p:sp>
      <p:sp>
        <p:nvSpPr>
          <p:cNvPr id="7" name="Rectangle 6">
            <a:extLst>
              <a:ext uri="{FF2B5EF4-FFF2-40B4-BE49-F238E27FC236}">
                <a16:creationId xmlns:a16="http://schemas.microsoft.com/office/drawing/2014/main" id="{4425C91C-03DD-3532-2E60-2ED20A633F2D}"/>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6">
            <a:extLst>
              <a:ext uri="{FF2B5EF4-FFF2-40B4-BE49-F238E27FC236}">
                <a16:creationId xmlns:a16="http://schemas.microsoft.com/office/drawing/2014/main" id="{D7F1C39F-E958-34CC-2B38-02E45529C695}"/>
              </a:ext>
            </a:extLst>
          </p:cNvPr>
          <p:cNvSpPr/>
          <p:nvPr/>
        </p:nvSpPr>
        <p:spPr>
          <a:xfrm>
            <a:off x="-717243" y="603683"/>
            <a:ext cx="592905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6CBAF1E-E7D3-7612-A25C-0CB801222373}"/>
              </a:ext>
            </a:extLst>
          </p:cNvPr>
          <p:cNvSpPr/>
          <p:nvPr/>
        </p:nvSpPr>
        <p:spPr>
          <a:xfrm>
            <a:off x="-717243" y="830206"/>
            <a:ext cx="5929057"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درمان بیماری خودایمنی در طب سنتی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BF2500D8-DDD2-3013-CC28-5D4D69ADAC98}"/>
              </a:ext>
            </a:extLst>
          </p:cNvPr>
          <p:cNvSpPr/>
          <p:nvPr/>
        </p:nvSpPr>
        <p:spPr>
          <a:xfrm>
            <a:off x="1393670" y="2434600"/>
            <a:ext cx="4040594" cy="404487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a:extLst>
              <a:ext uri="{FF2B5EF4-FFF2-40B4-BE49-F238E27FC236}">
                <a16:creationId xmlns:a16="http://schemas.microsoft.com/office/drawing/2014/main" id="{B076BAB6-8B0A-5980-948A-79C9C7474282}"/>
              </a:ext>
            </a:extLst>
          </p:cNvPr>
          <p:cNvPicPr>
            <a:picLocks noChangeAspect="1"/>
          </p:cNvPicPr>
          <p:nvPr/>
        </p:nvPicPr>
        <p:blipFill>
          <a:blip r:embed="rId2"/>
          <a:stretch>
            <a:fillRect/>
          </a:stretch>
        </p:blipFill>
        <p:spPr>
          <a:xfrm>
            <a:off x="671199" y="1980876"/>
            <a:ext cx="4206385" cy="4133462"/>
          </a:xfrm>
          <a:prstGeom prst="rect">
            <a:avLst/>
          </a:prstGeom>
        </p:spPr>
      </p:pic>
    </p:spTree>
    <p:extLst>
      <p:ext uri="{BB962C8B-B14F-4D97-AF65-F5344CB8AC3E}">
        <p14:creationId xmlns:p14="http://schemas.microsoft.com/office/powerpoint/2010/main" val="36027305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5722" y="2055906"/>
            <a:ext cx="4919717"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درمان بیماری خود ایمن با سرکه سیب</a:t>
            </a:r>
          </a:p>
          <a:p>
            <a:pPr algn="justLow" rtl="1">
              <a:lnSpc>
                <a:spcPct val="300000"/>
              </a:lnSpc>
            </a:pPr>
            <a:r>
              <a:rPr lang="fa-IR" sz="1600" dirty="0">
                <a:latin typeface="Vazir" panose="020B0603030804020204" pitchFamily="34" charset="-78"/>
                <a:cs typeface="Vazir" panose="020B0603030804020204" pitchFamily="34" charset="-78"/>
              </a:rPr>
              <a:t>سرکه سیب کلسیم، منیزیم، پتاسیم و فسفر است که می‌تواند درد مفاصل را در بیماری‌های خود ایمن کم کند. همچنین اسید پانتوتنتنیک یا همان </a:t>
            </a:r>
            <a:r>
              <a:rPr lang="en-US" sz="1600" dirty="0">
                <a:latin typeface="Vazir" panose="020B0603030804020204" pitchFamily="34" charset="-78"/>
                <a:cs typeface="Vazir" panose="020B0603030804020204" pitchFamily="34" charset="-78"/>
              </a:rPr>
              <a:t>B5 </a:t>
            </a:r>
            <a:r>
              <a:rPr lang="fa-IR" sz="1600" dirty="0">
                <a:latin typeface="Vazir" panose="020B0603030804020204" pitchFamily="34" charset="-78"/>
                <a:cs typeface="Vazir" panose="020B0603030804020204" pitchFamily="34" charset="-78"/>
              </a:rPr>
              <a:t>موجود در سرکه سیب نیز باعث می‌شود تورم مفاصل کم شود.</a:t>
            </a:r>
          </a:p>
        </p:txBody>
      </p:sp>
      <p:sp>
        <p:nvSpPr>
          <p:cNvPr id="4" name="Rectangle 3">
            <a:extLst>
              <a:ext uri="{FF2B5EF4-FFF2-40B4-BE49-F238E27FC236}">
                <a16:creationId xmlns:a16="http://schemas.microsoft.com/office/drawing/2014/main" id="{AC8F96A6-4142-D6F1-1151-4DD390A5ECA6}"/>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6">
            <a:extLst>
              <a:ext uri="{FF2B5EF4-FFF2-40B4-BE49-F238E27FC236}">
                <a16:creationId xmlns:a16="http://schemas.microsoft.com/office/drawing/2014/main" id="{4F0D6B32-A498-8B7C-E7BE-78A26489252B}"/>
              </a:ext>
            </a:extLst>
          </p:cNvPr>
          <p:cNvSpPr/>
          <p:nvPr/>
        </p:nvSpPr>
        <p:spPr>
          <a:xfrm>
            <a:off x="818599" y="603683"/>
            <a:ext cx="592905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C408ACF-B59B-5A00-8F5C-4556BB905D20}"/>
              </a:ext>
            </a:extLst>
          </p:cNvPr>
          <p:cNvSpPr/>
          <p:nvPr/>
        </p:nvSpPr>
        <p:spPr>
          <a:xfrm>
            <a:off x="818599" y="830206"/>
            <a:ext cx="5929057"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درمان بیماری خودایمنی در طب سنتی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5" name="Rectangle 14">
            <a:extLst>
              <a:ext uri="{FF2B5EF4-FFF2-40B4-BE49-F238E27FC236}">
                <a16:creationId xmlns:a16="http://schemas.microsoft.com/office/drawing/2014/main" id="{7DB74E78-55D5-25D2-5B94-1F502D003A3D}"/>
              </a:ext>
            </a:extLst>
          </p:cNvPr>
          <p:cNvSpPr/>
          <p:nvPr/>
        </p:nvSpPr>
        <p:spPr>
          <a:xfrm>
            <a:off x="6595984" y="1673570"/>
            <a:ext cx="4040594" cy="404487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6" name="Picture 15">
            <a:extLst>
              <a:ext uri="{FF2B5EF4-FFF2-40B4-BE49-F238E27FC236}">
                <a16:creationId xmlns:a16="http://schemas.microsoft.com/office/drawing/2014/main" id="{BBD64DB1-1139-AFAC-55DD-F6D0B41F3FE9}"/>
              </a:ext>
            </a:extLst>
          </p:cNvPr>
          <p:cNvPicPr>
            <a:picLocks noChangeAspect="1"/>
          </p:cNvPicPr>
          <p:nvPr/>
        </p:nvPicPr>
        <p:blipFill>
          <a:blip r:embed="rId2"/>
          <a:stretch>
            <a:fillRect/>
          </a:stretch>
        </p:blipFill>
        <p:spPr>
          <a:xfrm>
            <a:off x="7037309" y="1957413"/>
            <a:ext cx="4415531" cy="4310333"/>
          </a:xfrm>
          <a:prstGeom prst="rect">
            <a:avLst/>
          </a:prstGeom>
        </p:spPr>
      </p:pic>
    </p:spTree>
    <p:extLst>
      <p:ext uri="{BB962C8B-B14F-4D97-AF65-F5344CB8AC3E}">
        <p14:creationId xmlns:p14="http://schemas.microsoft.com/office/powerpoint/2010/main" val="15895859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081763" y="1932073"/>
            <a:ext cx="4921482"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درمان بیماری خودایمن با دارچین</a:t>
            </a:r>
          </a:p>
          <a:p>
            <a:pPr algn="justLow" rtl="1">
              <a:lnSpc>
                <a:spcPct val="300000"/>
              </a:lnSpc>
            </a:pPr>
            <a:r>
              <a:rPr lang="fa-IR" sz="1600" dirty="0">
                <a:latin typeface="Vazir" panose="020B0603030804020204" pitchFamily="34" charset="-78"/>
                <a:cs typeface="Vazir" panose="020B0603030804020204" pitchFamily="34" charset="-78"/>
              </a:rPr>
              <a:t>دارچین خاصیت ضدالتهابی و آنتی‌اکسیدانی دارد و یک درمان موثر برای بیماری‌های خودایمنی است. برای استفاده می‌توانید دمنوش دارچین تهیه کنید و آن را باعسل ترکیب کنید.</a:t>
            </a:r>
          </a:p>
        </p:txBody>
      </p:sp>
      <p:sp>
        <p:nvSpPr>
          <p:cNvPr id="8" name="Rectangle 7">
            <a:extLst>
              <a:ext uri="{FF2B5EF4-FFF2-40B4-BE49-F238E27FC236}">
                <a16:creationId xmlns:a16="http://schemas.microsoft.com/office/drawing/2014/main" id="{CECE277B-1882-1332-B0FA-1B9A31122F8B}"/>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6">
            <a:extLst>
              <a:ext uri="{FF2B5EF4-FFF2-40B4-BE49-F238E27FC236}">
                <a16:creationId xmlns:a16="http://schemas.microsoft.com/office/drawing/2014/main" id="{A18041F2-BFC3-0FA6-71EB-D254A8806210}"/>
              </a:ext>
            </a:extLst>
          </p:cNvPr>
          <p:cNvSpPr/>
          <p:nvPr/>
        </p:nvSpPr>
        <p:spPr>
          <a:xfrm>
            <a:off x="4245387" y="603683"/>
            <a:ext cx="592905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03CB9AD-0BAF-E5B5-C142-CFC9764C32EE}"/>
              </a:ext>
            </a:extLst>
          </p:cNvPr>
          <p:cNvSpPr/>
          <p:nvPr/>
        </p:nvSpPr>
        <p:spPr>
          <a:xfrm>
            <a:off x="4245387" y="830206"/>
            <a:ext cx="5929057"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درمان بیماری خودایمنی در طب سنتی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11" name="Picture 10">
            <a:extLst>
              <a:ext uri="{FF2B5EF4-FFF2-40B4-BE49-F238E27FC236}">
                <a16:creationId xmlns:a16="http://schemas.microsoft.com/office/drawing/2014/main" id="{304358B7-B956-3A04-E5E3-AA40D91B3BEB}"/>
              </a:ext>
            </a:extLst>
          </p:cNvPr>
          <p:cNvPicPr>
            <a:picLocks noChangeAspect="1"/>
          </p:cNvPicPr>
          <p:nvPr/>
        </p:nvPicPr>
        <p:blipFill>
          <a:blip r:embed="rId2"/>
          <a:stretch>
            <a:fillRect/>
          </a:stretch>
        </p:blipFill>
        <p:spPr>
          <a:xfrm>
            <a:off x="843608" y="1668482"/>
            <a:ext cx="4266630" cy="4189722"/>
          </a:xfrm>
          <a:prstGeom prst="rect">
            <a:avLst/>
          </a:prstGeom>
        </p:spPr>
      </p:pic>
      <p:sp>
        <p:nvSpPr>
          <p:cNvPr id="12" name="Rectangle 11">
            <a:extLst>
              <a:ext uri="{FF2B5EF4-FFF2-40B4-BE49-F238E27FC236}">
                <a16:creationId xmlns:a16="http://schemas.microsoft.com/office/drawing/2014/main" id="{922187F2-6A99-AE9A-DCB2-1A03F8E3A3E1}"/>
              </a:ext>
            </a:extLst>
          </p:cNvPr>
          <p:cNvSpPr/>
          <p:nvPr/>
        </p:nvSpPr>
        <p:spPr>
          <a:xfrm>
            <a:off x="1402547" y="2272164"/>
            <a:ext cx="4040594" cy="404487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547773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44356" y="2073699"/>
            <a:ext cx="6748545"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برخی مواد غذایی ممکن است برای مبتلایان به بیماری خودایمنی حساسیت‌زا باشد.</a:t>
            </a:r>
          </a:p>
        </p:txBody>
      </p:sp>
      <p:sp>
        <p:nvSpPr>
          <p:cNvPr id="2" name="Rectangle 1"/>
          <p:cNvSpPr/>
          <p:nvPr/>
        </p:nvSpPr>
        <p:spPr>
          <a:xfrm>
            <a:off x="8156167" y="2724539"/>
            <a:ext cx="3807421" cy="2062103"/>
          </a:xfrm>
          <a:prstGeom prst="rect">
            <a:avLst/>
          </a:prstGeom>
        </p:spPr>
        <p:txBody>
          <a:bodyPr wrap="square">
            <a:spAutoFit/>
          </a:bodyPr>
          <a:lstStyle/>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محصولات لبنی</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گوشت</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تخم مرغ</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غذاهای حاوی گلوتن</a:t>
            </a:r>
          </a:p>
        </p:txBody>
      </p:sp>
      <p:sp>
        <p:nvSpPr>
          <p:cNvPr id="6" name="Rectangle 5">
            <a:extLst>
              <a:ext uri="{FF2B5EF4-FFF2-40B4-BE49-F238E27FC236}">
                <a16:creationId xmlns:a16="http://schemas.microsoft.com/office/drawing/2014/main" id="{839AEA58-11DC-E82B-7B3F-D5F4F20F9CA1}"/>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extLst>
              <a:ext uri="{FF2B5EF4-FFF2-40B4-BE49-F238E27FC236}">
                <a16:creationId xmlns:a16="http://schemas.microsoft.com/office/drawing/2014/main" id="{EEB5B6F6-2170-2996-3EC6-E62C2522FEDB}"/>
              </a:ext>
            </a:extLst>
          </p:cNvPr>
          <p:cNvSpPr/>
          <p:nvPr/>
        </p:nvSpPr>
        <p:spPr>
          <a:xfrm>
            <a:off x="6229714" y="641574"/>
            <a:ext cx="5733875"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0B18987-3C28-2515-7DC5-7125B2055713}"/>
              </a:ext>
            </a:extLst>
          </p:cNvPr>
          <p:cNvSpPr/>
          <p:nvPr/>
        </p:nvSpPr>
        <p:spPr>
          <a:xfrm>
            <a:off x="6229714" y="857458"/>
            <a:ext cx="5733874"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غذاهای مضر برای بیماری خود ایمنی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9DB2397F-6C8B-4D47-4F9A-6FD610BAA5DD}"/>
              </a:ext>
            </a:extLst>
          </p:cNvPr>
          <p:cNvSpPr/>
          <p:nvPr/>
        </p:nvSpPr>
        <p:spPr>
          <a:xfrm>
            <a:off x="292963" y="3658563"/>
            <a:ext cx="5150178" cy="2658478"/>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a:extLst>
              <a:ext uri="{FF2B5EF4-FFF2-40B4-BE49-F238E27FC236}">
                <a16:creationId xmlns:a16="http://schemas.microsoft.com/office/drawing/2014/main" id="{8FC2DA29-C068-D893-9906-F4268DEC5255}"/>
              </a:ext>
            </a:extLst>
          </p:cNvPr>
          <p:cNvPicPr>
            <a:picLocks noChangeAspect="1"/>
          </p:cNvPicPr>
          <p:nvPr/>
        </p:nvPicPr>
        <p:blipFill>
          <a:blip r:embed="rId2"/>
          <a:stretch>
            <a:fillRect/>
          </a:stretch>
        </p:blipFill>
        <p:spPr>
          <a:xfrm>
            <a:off x="628075" y="3186924"/>
            <a:ext cx="6574183" cy="3199436"/>
          </a:xfrm>
          <a:prstGeom prst="rect">
            <a:avLst/>
          </a:prstGeom>
        </p:spPr>
      </p:pic>
    </p:spTree>
    <p:extLst>
      <p:ext uri="{BB962C8B-B14F-4D97-AF65-F5344CB8AC3E}">
        <p14:creationId xmlns:p14="http://schemas.microsoft.com/office/powerpoint/2010/main" val="993172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6431" y="1615737"/>
            <a:ext cx="11751028"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افرادی که مبتلا به بیماری خود ایمن هستند برای تقویت سیستم ایمنی بدن  باید مواد غذایی ویژه‌ای را در رژیم غذایی بگنجانند. این غذاها شامل موارد زیر است.</a:t>
            </a:r>
          </a:p>
        </p:txBody>
      </p:sp>
      <p:sp>
        <p:nvSpPr>
          <p:cNvPr id="2" name="Rectangle 1"/>
          <p:cNvSpPr/>
          <p:nvPr/>
        </p:nvSpPr>
        <p:spPr>
          <a:xfrm>
            <a:off x="8281707" y="2631400"/>
            <a:ext cx="3655752" cy="4031873"/>
          </a:xfrm>
          <a:prstGeom prst="rect">
            <a:avLst/>
          </a:prstGeom>
        </p:spPr>
        <p:txBody>
          <a:bodyPr wrap="square">
            <a:spAutoFit/>
          </a:bodyPr>
          <a:lstStyle/>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ماهی سالمون</a:t>
            </a:r>
          </a:p>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سبزیجات برگ‌دار</a:t>
            </a:r>
          </a:p>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آووکادو</a:t>
            </a:r>
          </a:p>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آناناس</a:t>
            </a:r>
          </a:p>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آلوئه‌ورا</a:t>
            </a:r>
          </a:p>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بروکلی</a:t>
            </a:r>
          </a:p>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گل‌کلم</a:t>
            </a:r>
          </a:p>
          <a:p>
            <a:pPr marL="342900" indent="-342900" algn="justLow" rtl="1">
              <a:lnSpc>
                <a:spcPct val="200000"/>
              </a:lnSpc>
              <a:buClr>
                <a:schemeClr val="accent4"/>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قارچ</a:t>
            </a:r>
          </a:p>
        </p:txBody>
      </p:sp>
      <p:sp>
        <p:nvSpPr>
          <p:cNvPr id="6" name="Rectangle 5">
            <a:extLst>
              <a:ext uri="{FF2B5EF4-FFF2-40B4-BE49-F238E27FC236}">
                <a16:creationId xmlns:a16="http://schemas.microsoft.com/office/drawing/2014/main" id="{3A83142F-9663-9514-02D3-6357E37C26D9}"/>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extLst>
              <a:ext uri="{FF2B5EF4-FFF2-40B4-BE49-F238E27FC236}">
                <a16:creationId xmlns:a16="http://schemas.microsoft.com/office/drawing/2014/main" id="{F4360F5F-CFB9-A627-7DF1-069803365B65}"/>
              </a:ext>
            </a:extLst>
          </p:cNvPr>
          <p:cNvSpPr/>
          <p:nvPr/>
        </p:nvSpPr>
        <p:spPr>
          <a:xfrm>
            <a:off x="4245387" y="603683"/>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A75F22B-F7C8-03A5-22DB-36F0EC547082}"/>
              </a:ext>
            </a:extLst>
          </p:cNvPr>
          <p:cNvSpPr/>
          <p:nvPr/>
        </p:nvSpPr>
        <p:spPr>
          <a:xfrm>
            <a:off x="4245388" y="830206"/>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037F02BE-468E-9293-BC0A-875812F12F68}"/>
              </a:ext>
            </a:extLst>
          </p:cNvPr>
          <p:cNvSpPr/>
          <p:nvPr/>
        </p:nvSpPr>
        <p:spPr>
          <a:xfrm>
            <a:off x="1402546" y="3764132"/>
            <a:ext cx="6178983" cy="255290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a:extLst>
              <a:ext uri="{FF2B5EF4-FFF2-40B4-BE49-F238E27FC236}">
                <a16:creationId xmlns:a16="http://schemas.microsoft.com/office/drawing/2014/main" id="{101C2963-341E-5CA1-8C41-C1C5FA5217F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279699" y="2815820"/>
            <a:ext cx="5261189" cy="3663033"/>
          </a:xfrm>
          <a:prstGeom prst="rect">
            <a:avLst/>
          </a:prstGeom>
        </p:spPr>
      </p:pic>
    </p:spTree>
    <p:extLst>
      <p:ext uri="{BB962C8B-B14F-4D97-AF65-F5344CB8AC3E}">
        <p14:creationId xmlns:p14="http://schemas.microsoft.com/office/powerpoint/2010/main" val="30003713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74057" y="1765175"/>
            <a:ext cx="3452219" cy="4093685"/>
          </a:xfrm>
          <a:prstGeom prst="rect">
            <a:avLst/>
          </a:prstGeom>
        </p:spPr>
        <p:txBody>
          <a:bodyPr wrap="square">
            <a:spAutoFit/>
          </a:bodyPr>
          <a:lstStyle/>
          <a:p>
            <a:pPr>
              <a:lnSpc>
                <a:spcPct val="300000"/>
              </a:lnSpc>
            </a:pPr>
            <a:r>
              <a:rPr lang="en-US" dirty="0">
                <a:latin typeface="Times New Roman" panose="02020603050405020304" pitchFamily="18" charset="0"/>
                <a:cs typeface="Times New Roman" panose="02020603050405020304" pitchFamily="18" charset="0"/>
              </a:rPr>
              <a:t>https://www.paziresh24.com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rPr>
              <a:t>https://www.darmankade.com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rPr>
              <a:t>https://limoome.com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rPr>
              <a:t>https://www.ghafaridiet.com</a:t>
            </a:r>
            <a:endParaRPr lang="fa-IR" dirty="0">
              <a:latin typeface="Times New Roman" panose="02020603050405020304" pitchFamily="18" charset="0"/>
              <a:cs typeface="Times New Roman" panose="02020603050405020304" pitchFamily="18" charset="0"/>
            </a:endParaRPr>
          </a:p>
          <a:p>
            <a:pPr>
              <a:lnSpc>
                <a:spcPct val="300000"/>
              </a:lnSpc>
            </a:pPr>
            <a:endParaRPr lang="en-US"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4F6AC100-9D8A-ED7C-123E-5263488FADA8}"/>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6">
            <a:extLst>
              <a:ext uri="{FF2B5EF4-FFF2-40B4-BE49-F238E27FC236}">
                <a16:creationId xmlns:a16="http://schemas.microsoft.com/office/drawing/2014/main" id="{311F8161-29D0-1974-4556-8B45C8662895}"/>
              </a:ext>
            </a:extLst>
          </p:cNvPr>
          <p:cNvSpPr/>
          <p:nvPr/>
        </p:nvSpPr>
        <p:spPr>
          <a:xfrm>
            <a:off x="4245387" y="603683"/>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2F5D80F-D24F-0D9B-71B8-FAB138236C6D}"/>
              </a:ext>
            </a:extLst>
          </p:cNvPr>
          <p:cNvSpPr/>
          <p:nvPr/>
        </p:nvSpPr>
        <p:spPr>
          <a:xfrm>
            <a:off x="4245388" y="830206"/>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منــــــــــــــــــــــابع</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16505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42843" y="1633577"/>
            <a:ext cx="5406512" cy="3231654"/>
          </a:xfrm>
          <a:prstGeom prst="rect">
            <a:avLst/>
          </a:prstGeom>
        </p:spPr>
        <p:txBody>
          <a:bodyPr wrap="square">
            <a:spAutoFit/>
          </a:bodyPr>
          <a:lstStyle/>
          <a:p>
            <a:pPr algn="justLow" rtl="1">
              <a:lnSpc>
                <a:spcPct val="200000"/>
              </a:lnSpc>
            </a:pPr>
            <a:r>
              <a:rPr lang="fa-IR" sz="2400" b="1" dirty="0">
                <a:solidFill>
                  <a:srgbClr val="002060"/>
                </a:solidFill>
                <a:latin typeface="Vazir" panose="020B0603030804020204" pitchFamily="34" charset="-78"/>
                <a:cs typeface="Vazir" panose="020B0603030804020204" pitchFamily="34" charset="-78"/>
              </a:rPr>
              <a:t>عوامل محیطی</a:t>
            </a:r>
          </a:p>
          <a:p>
            <a:pPr algn="justLow" rtl="1">
              <a:lnSpc>
                <a:spcPct val="200000"/>
              </a:lnSpc>
            </a:pPr>
            <a:r>
              <a:rPr lang="fa-IR" sz="1600" dirty="0">
                <a:latin typeface="Vazir" panose="020B0603030804020204" pitchFamily="34" charset="-78"/>
                <a:cs typeface="Vazir" panose="020B0603030804020204" pitchFamily="34" charset="-78"/>
              </a:rPr>
              <a:t>به‌جز عامل ژنتیک عوامل محیطی هم می‌تواند شرایط بروز بیماری خودایمنی را فراهم کند. مثلا در افرادی که مبتلا به عفونت ویروسی یا باکتریال می‌شوند، فعالیت سیستم ایمنی بدن برای مقابله با عوامل بیگانه ممکن است تشدید شود و به‌صورت افسار گسیخته تمام بدن را مورد حمله قرار دهد.</a:t>
            </a:r>
          </a:p>
        </p:txBody>
      </p:sp>
      <p:sp>
        <p:nvSpPr>
          <p:cNvPr id="7" name="Rectangle 6"/>
          <p:cNvSpPr/>
          <p:nvPr/>
        </p:nvSpPr>
        <p:spPr>
          <a:xfrm>
            <a:off x="2553809" y="5396125"/>
            <a:ext cx="7084381" cy="1015663"/>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یکی دیگر از عوامل محیطی که ممکن است بدن را در شرایط بیماری خود ایمن قرار دهد مواجهه با مواد شیمیایی است.</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90DADAC5-87E1-5643-1314-32918FEEC395}"/>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6">
            <a:extLst>
              <a:ext uri="{FF2B5EF4-FFF2-40B4-BE49-F238E27FC236}">
                <a16:creationId xmlns:a16="http://schemas.microsoft.com/office/drawing/2014/main" id="{B215EAD4-6DE1-5CF0-0275-1F62AD57D447}"/>
              </a:ext>
            </a:extLst>
          </p:cNvPr>
          <p:cNvSpPr/>
          <p:nvPr/>
        </p:nvSpPr>
        <p:spPr>
          <a:xfrm>
            <a:off x="5143143" y="639425"/>
            <a:ext cx="6806212"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AF9FD6A-35B7-5952-A73B-832315E9144B}"/>
              </a:ext>
            </a:extLst>
          </p:cNvPr>
          <p:cNvSpPr/>
          <p:nvPr/>
        </p:nvSpPr>
        <p:spPr>
          <a:xfrm>
            <a:off x="5143143" y="829756"/>
            <a:ext cx="680621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چه عواملی باعث ابتلا به بیماری‌های خود ایمنی می‌شود؟</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9AF51D9C-BB80-77CE-4916-0D1972E97FE5}"/>
              </a:ext>
            </a:extLst>
          </p:cNvPr>
          <p:cNvPicPr>
            <a:picLocks noChangeAspect="1"/>
          </p:cNvPicPr>
          <p:nvPr/>
        </p:nvPicPr>
        <p:blipFill>
          <a:blip r:embed="rId2"/>
          <a:stretch>
            <a:fillRect/>
          </a:stretch>
        </p:blipFill>
        <p:spPr>
          <a:xfrm>
            <a:off x="458469" y="1841810"/>
            <a:ext cx="5190689" cy="3460459"/>
          </a:xfrm>
          <a:prstGeom prst="rect">
            <a:avLst/>
          </a:prstGeom>
        </p:spPr>
      </p:pic>
    </p:spTree>
    <p:extLst>
      <p:ext uri="{BB962C8B-B14F-4D97-AF65-F5344CB8AC3E}">
        <p14:creationId xmlns:p14="http://schemas.microsoft.com/office/powerpoint/2010/main" val="994470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F4E2F25-512C-E7BB-3B5C-6F1A9A036D83}"/>
              </a:ext>
            </a:extLst>
          </p:cNvPr>
          <p:cNvSpPr/>
          <p:nvPr/>
        </p:nvSpPr>
        <p:spPr>
          <a:xfrm>
            <a:off x="456702" y="3744277"/>
            <a:ext cx="2570584" cy="1857533"/>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052046" y="3342445"/>
            <a:ext cx="3882977" cy="3231654"/>
          </a:xfrm>
          <a:prstGeom prst="rect">
            <a:avLst/>
          </a:prstGeom>
        </p:spPr>
        <p:txBody>
          <a:bodyPr wrap="square">
            <a:spAutoFit/>
          </a:bodyPr>
          <a:lstStyle/>
          <a:p>
            <a:pPr algn="justLow" rtl="1">
              <a:lnSpc>
                <a:spcPct val="200000"/>
              </a:lnSpc>
            </a:pPr>
            <a:r>
              <a:rPr lang="fa-IR" sz="2400" b="1" dirty="0">
                <a:solidFill>
                  <a:srgbClr val="002060"/>
                </a:solidFill>
                <a:latin typeface="Vazir" panose="020B0603030804020204" pitchFamily="34" charset="-78"/>
                <a:cs typeface="Vazir" panose="020B0603030804020204" pitchFamily="34" charset="-78"/>
              </a:rPr>
              <a:t>جنسیت</a:t>
            </a:r>
          </a:p>
          <a:p>
            <a:pPr algn="justLow" rtl="1">
              <a:lnSpc>
                <a:spcPct val="200000"/>
              </a:lnSpc>
            </a:pPr>
            <a:r>
              <a:rPr lang="fa-IR" sz="1600" dirty="0">
                <a:latin typeface="Vazir" panose="020B0603030804020204" pitchFamily="34" charset="-78"/>
                <a:cs typeface="Vazir" panose="020B0603030804020204" pitchFamily="34" charset="-78"/>
              </a:rPr>
              <a:t> عموما زنان بیشتر از مردان دارای اختلالات خودایمنی هستند. پزشکان معتقدند که عوامل هورمونی در این امر نقش دارند. این اختلالات اغلب در طول سال‌های باروری زنان ایجاد می‌شود.</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DC7A3F35-8AB5-4367-3DB0-9A530F53462B}"/>
              </a:ext>
            </a:extLst>
          </p:cNvPr>
          <p:cNvSpPr/>
          <p:nvPr/>
        </p:nvSpPr>
        <p:spPr>
          <a:xfrm>
            <a:off x="0" y="0"/>
            <a:ext cx="12192000" cy="28408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6">
            <a:extLst>
              <a:ext uri="{FF2B5EF4-FFF2-40B4-BE49-F238E27FC236}">
                <a16:creationId xmlns:a16="http://schemas.microsoft.com/office/drawing/2014/main" id="{61988A9A-C702-76F3-C564-0D36BB2D7A1F}"/>
              </a:ext>
            </a:extLst>
          </p:cNvPr>
          <p:cNvSpPr/>
          <p:nvPr/>
        </p:nvSpPr>
        <p:spPr>
          <a:xfrm>
            <a:off x="2755040" y="2432716"/>
            <a:ext cx="6806212"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A70823E-3E16-3522-86F8-A78155B21485}"/>
              </a:ext>
            </a:extLst>
          </p:cNvPr>
          <p:cNvSpPr/>
          <p:nvPr/>
        </p:nvSpPr>
        <p:spPr>
          <a:xfrm>
            <a:off x="2755040" y="2623047"/>
            <a:ext cx="680621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چه عواملی باعث ابتلا به بیماری‌های خود ایمنی می‌شود؟</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DCC8D236-9084-B89B-C780-2402A3673225}"/>
              </a:ext>
            </a:extLst>
          </p:cNvPr>
          <p:cNvPicPr>
            <a:picLocks noChangeAspect="1"/>
          </p:cNvPicPr>
          <p:nvPr/>
        </p:nvPicPr>
        <p:blipFill>
          <a:blip r:embed="rId2"/>
          <a:stretch>
            <a:fillRect/>
          </a:stretch>
        </p:blipFill>
        <p:spPr>
          <a:xfrm>
            <a:off x="1708066" y="3926581"/>
            <a:ext cx="4450080" cy="2165706"/>
          </a:xfrm>
          <a:prstGeom prst="rect">
            <a:avLst/>
          </a:prstGeom>
        </p:spPr>
      </p:pic>
    </p:spTree>
    <p:extLst>
      <p:ext uri="{BB962C8B-B14F-4D97-AF65-F5344CB8AC3E}">
        <p14:creationId xmlns:p14="http://schemas.microsoft.com/office/powerpoint/2010/main" val="3748175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B493FC-6AEC-A5BA-36DF-22428CA18551}"/>
              </a:ext>
            </a:extLst>
          </p:cNvPr>
          <p:cNvSpPr/>
          <p:nvPr/>
        </p:nvSpPr>
        <p:spPr>
          <a:xfrm>
            <a:off x="5951980" y="4229484"/>
            <a:ext cx="2570584" cy="1857533"/>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a:extLst>
              <a:ext uri="{FF2B5EF4-FFF2-40B4-BE49-F238E27FC236}">
                <a16:creationId xmlns:a16="http://schemas.microsoft.com/office/drawing/2014/main" id="{F5746840-60B9-C23B-0288-80E0CE419E92}"/>
              </a:ext>
            </a:extLst>
          </p:cNvPr>
          <p:cNvPicPr>
            <a:picLocks noChangeAspect="1"/>
          </p:cNvPicPr>
          <p:nvPr/>
        </p:nvPicPr>
        <p:blipFill>
          <a:blip r:embed="rId2"/>
          <a:stretch>
            <a:fillRect/>
          </a:stretch>
        </p:blipFill>
        <p:spPr>
          <a:xfrm>
            <a:off x="6988110" y="3747255"/>
            <a:ext cx="4443829" cy="2821993"/>
          </a:xfrm>
          <a:prstGeom prst="rect">
            <a:avLst/>
          </a:prstGeom>
        </p:spPr>
      </p:pic>
      <p:sp>
        <p:nvSpPr>
          <p:cNvPr id="2" name="Rectangle 1"/>
          <p:cNvSpPr/>
          <p:nvPr/>
        </p:nvSpPr>
        <p:spPr>
          <a:xfrm>
            <a:off x="306187" y="3444770"/>
            <a:ext cx="4897705" cy="3231654"/>
          </a:xfrm>
          <a:prstGeom prst="rect">
            <a:avLst/>
          </a:prstGeom>
        </p:spPr>
        <p:txBody>
          <a:bodyPr wrap="square">
            <a:spAutoFit/>
          </a:bodyPr>
          <a:lstStyle/>
          <a:p>
            <a:pPr algn="justLow" rtl="1">
              <a:lnSpc>
                <a:spcPct val="200000"/>
              </a:lnSpc>
            </a:pPr>
            <a:r>
              <a:rPr lang="fa-IR" sz="2400" b="1" dirty="0">
                <a:solidFill>
                  <a:srgbClr val="002060"/>
                </a:solidFill>
                <a:latin typeface="Vazir" panose="020B0603030804020204" pitchFamily="34" charset="-78"/>
                <a:cs typeface="Vazir" panose="020B0603030804020204" pitchFamily="34" charset="-78"/>
              </a:rPr>
              <a:t>نژاد</a:t>
            </a:r>
          </a:p>
          <a:p>
            <a:pPr algn="justLow" rtl="1">
              <a:lnSpc>
                <a:spcPct val="200000"/>
              </a:lnSpc>
            </a:pPr>
            <a:r>
              <a:rPr lang="fa-IR" sz="1600" dirty="0">
                <a:latin typeface="Vazir" panose="020B0603030804020204" pitchFamily="34" charset="-78"/>
                <a:cs typeface="Vazir" panose="020B0603030804020204" pitchFamily="34" charset="-78"/>
              </a:rPr>
              <a:t> به نظر می رسد که نژاد نیز در تشخیص و شدت برخی بیماری‌های خودایمنی نقش دارد. به عنوان مثال، افراد سفیدپوست بیشتری به دیابت نوع 1 مبتلا می‌شوند، در حالی که لوپوس در افراد آفریقایی-آمریکایی و اسپانیایی‌تبار شدیدتر است.</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D313C740-C451-3C10-531F-9EBEBD5E3094}"/>
              </a:ext>
            </a:extLst>
          </p:cNvPr>
          <p:cNvSpPr/>
          <p:nvPr/>
        </p:nvSpPr>
        <p:spPr>
          <a:xfrm>
            <a:off x="0" y="0"/>
            <a:ext cx="12192000" cy="28408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6">
            <a:extLst>
              <a:ext uri="{FF2B5EF4-FFF2-40B4-BE49-F238E27FC236}">
                <a16:creationId xmlns:a16="http://schemas.microsoft.com/office/drawing/2014/main" id="{5B80CF08-4DEB-009D-1C44-E5BA29A5AA80}"/>
              </a:ext>
            </a:extLst>
          </p:cNvPr>
          <p:cNvSpPr/>
          <p:nvPr/>
        </p:nvSpPr>
        <p:spPr>
          <a:xfrm>
            <a:off x="2755040" y="2432716"/>
            <a:ext cx="6806212"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E191ABA-8FBE-F2F0-C773-75B193ED38C7}"/>
              </a:ext>
            </a:extLst>
          </p:cNvPr>
          <p:cNvSpPr/>
          <p:nvPr/>
        </p:nvSpPr>
        <p:spPr>
          <a:xfrm>
            <a:off x="2755040" y="2623047"/>
            <a:ext cx="680621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چه عواملی باعث ابتلا به بیماری‌های خود ایمنی می‌شود؟</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79439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1B376BD-5B38-A24E-FFC5-29951FCEF37B}"/>
              </a:ext>
            </a:extLst>
          </p:cNvPr>
          <p:cNvSpPr/>
          <p:nvPr/>
        </p:nvSpPr>
        <p:spPr>
          <a:xfrm>
            <a:off x="456702" y="1633491"/>
            <a:ext cx="3520494" cy="396831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905955" y="3080552"/>
            <a:ext cx="6096000" cy="3477875"/>
          </a:xfrm>
          <a:prstGeom prst="rect">
            <a:avLst/>
          </a:prstGeom>
        </p:spPr>
        <p:txBody>
          <a:bodyPr wrap="square">
            <a:spAutoFit/>
          </a:bodyPr>
          <a:lstStyle/>
          <a:p>
            <a:pPr marL="285750" indent="-285750" algn="justLow" rtl="1">
              <a:lnSpc>
                <a:spcPct val="200000"/>
              </a:lnSpc>
              <a:buClr>
                <a:srgbClr val="FFC000"/>
              </a:buClr>
              <a:buFont typeface="Calibri" panose="020F0502020204030204" pitchFamily="34" charset="0"/>
              <a:buChar char="●"/>
            </a:pPr>
            <a:r>
              <a:rPr lang="fa-IR" sz="1600" b="1" dirty="0">
                <a:solidFill>
                  <a:srgbClr val="002060"/>
                </a:solidFill>
                <a:latin typeface="Vazir" panose="020B0603030804020204" pitchFamily="34" charset="-78"/>
                <a:cs typeface="Vazir" panose="020B0603030804020204" pitchFamily="34" charset="-78"/>
              </a:rPr>
              <a:t>ریزش مو</a:t>
            </a:r>
          </a:p>
          <a:p>
            <a:pPr marL="285750" indent="-285750" algn="justLow" rtl="1">
              <a:lnSpc>
                <a:spcPct val="200000"/>
              </a:lnSpc>
              <a:buClr>
                <a:srgbClr val="FFC000"/>
              </a:buClr>
              <a:buFont typeface="Calibri" panose="020F0502020204030204" pitchFamily="34" charset="0"/>
              <a:buChar char="●"/>
            </a:pPr>
            <a:r>
              <a:rPr lang="fa-IR" sz="1600" b="1" dirty="0">
                <a:solidFill>
                  <a:srgbClr val="002060"/>
                </a:solidFill>
                <a:latin typeface="Vazir" panose="020B0603030804020204" pitchFamily="34" charset="-78"/>
                <a:cs typeface="Vazir" panose="020B0603030804020204" pitchFamily="34" charset="-78"/>
              </a:rPr>
              <a:t>خستگی</a:t>
            </a:r>
          </a:p>
          <a:p>
            <a:pPr marL="285750" indent="-285750" algn="justLow" rtl="1">
              <a:lnSpc>
                <a:spcPct val="200000"/>
              </a:lnSpc>
              <a:buClr>
                <a:srgbClr val="FFC000"/>
              </a:buClr>
              <a:buFont typeface="Calibri" panose="020F0502020204030204" pitchFamily="34" charset="0"/>
              <a:buChar char="●"/>
            </a:pPr>
            <a:r>
              <a:rPr lang="fa-IR" sz="1600" b="1" dirty="0">
                <a:solidFill>
                  <a:srgbClr val="002060"/>
                </a:solidFill>
                <a:latin typeface="Vazir" panose="020B0603030804020204" pitchFamily="34" charset="-78"/>
                <a:cs typeface="Vazir" panose="020B0603030804020204" pitchFamily="34" charset="-78"/>
              </a:rPr>
              <a:t>مشکل در تمرکز</a:t>
            </a:r>
          </a:p>
          <a:p>
            <a:pPr marL="285750" indent="-285750" algn="justLow" rtl="1">
              <a:lnSpc>
                <a:spcPct val="200000"/>
              </a:lnSpc>
              <a:buClr>
                <a:srgbClr val="FFC000"/>
              </a:buClr>
              <a:buFont typeface="Calibri" panose="020F0502020204030204" pitchFamily="34" charset="0"/>
              <a:buChar char="●"/>
            </a:pPr>
            <a:r>
              <a:rPr lang="fa-IR" sz="1600" b="1" dirty="0">
                <a:solidFill>
                  <a:srgbClr val="002060"/>
                </a:solidFill>
                <a:latin typeface="Vazir" panose="020B0603030804020204" pitchFamily="34" charset="-78"/>
                <a:cs typeface="Vazir" panose="020B0603030804020204" pitchFamily="34" charset="-78"/>
              </a:rPr>
              <a:t>درد عضلانی</a:t>
            </a:r>
          </a:p>
          <a:p>
            <a:pPr marL="285750" indent="-285750" algn="justLow" rtl="1">
              <a:lnSpc>
                <a:spcPct val="200000"/>
              </a:lnSpc>
              <a:buClr>
                <a:srgbClr val="FFC000"/>
              </a:buClr>
              <a:buFont typeface="Calibri" panose="020F0502020204030204" pitchFamily="34" charset="0"/>
              <a:buChar char="●"/>
            </a:pPr>
            <a:r>
              <a:rPr lang="fa-IR" sz="1600" b="1" dirty="0">
                <a:solidFill>
                  <a:srgbClr val="002060"/>
                </a:solidFill>
                <a:latin typeface="Vazir" panose="020B0603030804020204" pitchFamily="34" charset="-78"/>
                <a:cs typeface="Vazir" panose="020B0603030804020204" pitchFamily="34" charset="-78"/>
              </a:rPr>
              <a:t>وجود ضایعات پوستی</a:t>
            </a:r>
          </a:p>
          <a:p>
            <a:pPr marL="285750" indent="-285750" algn="justLow" rtl="1">
              <a:lnSpc>
                <a:spcPct val="200000"/>
              </a:lnSpc>
              <a:buClr>
                <a:srgbClr val="FFC000"/>
              </a:buClr>
              <a:buFont typeface="Calibri" panose="020F0502020204030204" pitchFamily="34" charset="0"/>
              <a:buChar char="●"/>
            </a:pPr>
            <a:r>
              <a:rPr lang="fa-IR" sz="1600" b="1" dirty="0">
                <a:solidFill>
                  <a:srgbClr val="002060"/>
                </a:solidFill>
                <a:latin typeface="Vazir" panose="020B0603030804020204" pitchFamily="34" charset="-78"/>
                <a:cs typeface="Vazir" panose="020B0603030804020204" pitchFamily="34" charset="-78"/>
              </a:rPr>
              <a:t>التهاب و قرمزی</a:t>
            </a:r>
          </a:p>
          <a:p>
            <a:pPr marL="285750" indent="-285750" algn="justLow" rtl="1">
              <a:lnSpc>
                <a:spcPct val="200000"/>
              </a:lnSpc>
              <a:buClr>
                <a:srgbClr val="FFC000"/>
              </a:buClr>
              <a:buFont typeface="Calibri" panose="020F0502020204030204" pitchFamily="34" charset="0"/>
              <a:buChar char="●"/>
            </a:pPr>
            <a:r>
              <a:rPr lang="fa-IR" sz="1600" b="1" dirty="0">
                <a:solidFill>
                  <a:srgbClr val="002060"/>
                </a:solidFill>
                <a:latin typeface="Vazir" panose="020B0603030804020204" pitchFamily="34" charset="-78"/>
                <a:cs typeface="Vazir" panose="020B0603030804020204" pitchFamily="34" charset="-78"/>
              </a:rPr>
              <a:t>گزگز شدن و بی‌حسی دست و پا</a:t>
            </a:r>
          </a:p>
        </p:txBody>
      </p:sp>
      <p:sp>
        <p:nvSpPr>
          <p:cNvPr id="2" name="Rectangle 1"/>
          <p:cNvSpPr/>
          <p:nvPr/>
        </p:nvSpPr>
        <p:spPr>
          <a:xfrm>
            <a:off x="5211193" y="1504497"/>
            <a:ext cx="6790762"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این بیماری می‌تواند به بخش خاصی از بدن آسیب بزند و به همین دلیل علائم مختلفی دارد. ولی بعضی از نشانه‌های زیر در بین افراد مختلف مشترک هستند و در صورت بروز هر کدام، بهتر است برای آزمایش‌های اولیه اقدام کنید:</a:t>
            </a:r>
          </a:p>
        </p:txBody>
      </p:sp>
      <p:sp>
        <p:nvSpPr>
          <p:cNvPr id="6" name="Rectangle 5">
            <a:extLst>
              <a:ext uri="{FF2B5EF4-FFF2-40B4-BE49-F238E27FC236}">
                <a16:creationId xmlns:a16="http://schemas.microsoft.com/office/drawing/2014/main" id="{0C3E8638-96AE-C110-FF03-65DC2C2AB302}"/>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extLst>
              <a:ext uri="{FF2B5EF4-FFF2-40B4-BE49-F238E27FC236}">
                <a16:creationId xmlns:a16="http://schemas.microsoft.com/office/drawing/2014/main" id="{F31218CB-2D8F-4040-618A-BC847C712CF7}"/>
              </a:ext>
            </a:extLst>
          </p:cNvPr>
          <p:cNvSpPr/>
          <p:nvPr/>
        </p:nvSpPr>
        <p:spPr>
          <a:xfrm>
            <a:off x="6803255" y="506028"/>
            <a:ext cx="3018408"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81A70F8-F1B3-A4C5-57A5-E7C59AD3CA93}"/>
              </a:ext>
            </a:extLst>
          </p:cNvPr>
          <p:cNvSpPr/>
          <p:nvPr/>
        </p:nvSpPr>
        <p:spPr>
          <a:xfrm>
            <a:off x="6803255" y="732551"/>
            <a:ext cx="3018408"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علائم بیماری خود ایمنی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35B8B7C8-A063-CDC3-409E-5DA75D17E384}"/>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10800000">
            <a:off x="658799" y="3228006"/>
            <a:ext cx="4861556" cy="3296278"/>
          </a:xfrm>
          <a:prstGeom prst="rect">
            <a:avLst/>
          </a:prstGeom>
        </p:spPr>
      </p:pic>
      <p:pic>
        <p:nvPicPr>
          <p:cNvPr id="10" name="Picture 9">
            <a:extLst>
              <a:ext uri="{FF2B5EF4-FFF2-40B4-BE49-F238E27FC236}">
                <a16:creationId xmlns:a16="http://schemas.microsoft.com/office/drawing/2014/main" id="{6C881F45-5DB9-CD74-28C0-77A06F72D3B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36732" y="1339426"/>
            <a:ext cx="2904975" cy="1413755"/>
          </a:xfrm>
          <a:prstGeom prst="rect">
            <a:avLst/>
          </a:prstGeom>
        </p:spPr>
      </p:pic>
    </p:spTree>
    <p:extLst>
      <p:ext uri="{BB962C8B-B14F-4D97-AF65-F5344CB8AC3E}">
        <p14:creationId xmlns:p14="http://schemas.microsoft.com/office/powerpoint/2010/main" val="3781721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1025" y="1780000"/>
            <a:ext cx="11469950" cy="150810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بیماری خود ایمنی ممکن است یک یا چند عضو از بدن را همزمان درگیر کند، همچنین بیماری مختص به یک عضو خاص نیست و تمام اعضای بدن در معرض این آسیب قرار دارند. بنابراین طبیعی‌ست که  بیش از ده‌ها نوع مختلف از بیماری‌های خود ایمن تشخیص داده شود. در ادامه رایج‌ترین بیماری‌های خودایمنی را بررسی می‌کنیم.</a:t>
            </a:r>
          </a:p>
        </p:txBody>
      </p:sp>
      <p:sp>
        <p:nvSpPr>
          <p:cNvPr id="5" name="Rectangle 4">
            <a:extLst>
              <a:ext uri="{FF2B5EF4-FFF2-40B4-BE49-F238E27FC236}">
                <a16:creationId xmlns:a16="http://schemas.microsoft.com/office/drawing/2014/main" id="{C8DE4E18-8FC2-A550-F4BD-5D1BA4943E99}"/>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extLst>
              <a:ext uri="{FF2B5EF4-FFF2-40B4-BE49-F238E27FC236}">
                <a16:creationId xmlns:a16="http://schemas.microsoft.com/office/drawing/2014/main" id="{DEF5872A-70FB-F9DC-3BD3-B1DD2B979EC3}"/>
              </a:ext>
            </a:extLst>
          </p:cNvPr>
          <p:cNvSpPr/>
          <p:nvPr/>
        </p:nvSpPr>
        <p:spPr>
          <a:xfrm>
            <a:off x="562252" y="621438"/>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121B866-69B6-A9FB-8025-CD9F4DD20891}"/>
              </a:ext>
            </a:extLst>
          </p:cNvPr>
          <p:cNvSpPr/>
          <p:nvPr/>
        </p:nvSpPr>
        <p:spPr>
          <a:xfrm>
            <a:off x="562253" y="847961"/>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53180E59-3EC9-5E99-5626-922A6FD6F893}"/>
              </a:ext>
            </a:extLst>
          </p:cNvPr>
          <p:cNvSpPr/>
          <p:nvPr/>
        </p:nvSpPr>
        <p:spPr>
          <a:xfrm>
            <a:off x="456701" y="3569896"/>
            <a:ext cx="11093147" cy="2031914"/>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a:extLst>
              <a:ext uri="{FF2B5EF4-FFF2-40B4-BE49-F238E27FC236}">
                <a16:creationId xmlns:a16="http://schemas.microsoft.com/office/drawing/2014/main" id="{514AF8FE-FB1D-4014-4218-73DE28A3FF1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566033" y="3701587"/>
            <a:ext cx="4220335" cy="2683554"/>
          </a:xfrm>
          <a:prstGeom prst="rect">
            <a:avLst/>
          </a:prstGeom>
        </p:spPr>
      </p:pic>
      <p:pic>
        <p:nvPicPr>
          <p:cNvPr id="12" name="Picture 11">
            <a:extLst>
              <a:ext uri="{FF2B5EF4-FFF2-40B4-BE49-F238E27FC236}">
                <a16:creationId xmlns:a16="http://schemas.microsoft.com/office/drawing/2014/main" id="{B07B4F8F-51D5-AD12-A552-5CA7B39071E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150451" y="3820034"/>
            <a:ext cx="4609157" cy="2635585"/>
          </a:xfrm>
          <a:prstGeom prst="rect">
            <a:avLst/>
          </a:prstGeom>
        </p:spPr>
      </p:pic>
    </p:spTree>
    <p:extLst>
      <p:ext uri="{BB962C8B-B14F-4D97-AF65-F5344CB8AC3E}">
        <p14:creationId xmlns:p14="http://schemas.microsoft.com/office/powerpoint/2010/main" val="2245185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979" y="1597982"/>
            <a:ext cx="6241002" cy="5078313"/>
          </a:xfrm>
          <a:prstGeom prst="rect">
            <a:avLst/>
          </a:prstGeom>
        </p:spPr>
        <p:txBody>
          <a:bodyPr wrap="square">
            <a:spAutoFit/>
          </a:bodyPr>
          <a:lstStyle/>
          <a:p>
            <a:pPr algn="justLow" rtl="1">
              <a:lnSpc>
                <a:spcPct val="200000"/>
              </a:lnSpc>
            </a:pPr>
            <a:r>
              <a:rPr lang="fa-IR" sz="2000" b="1" dirty="0">
                <a:solidFill>
                  <a:srgbClr val="002060"/>
                </a:solidFill>
                <a:latin typeface="Vazir" panose="020B0603030804020204" pitchFamily="34" charset="-78"/>
                <a:cs typeface="Vazir" panose="020B0603030804020204" pitchFamily="34" charset="-78"/>
              </a:rPr>
              <a:t>ام اس (</a:t>
            </a:r>
            <a:r>
              <a:rPr lang="en-US" sz="2000" b="1" dirty="0">
                <a:solidFill>
                  <a:srgbClr val="002060"/>
                </a:solidFill>
                <a:latin typeface="Vazir" panose="020B0603030804020204" pitchFamily="34" charset="-78"/>
                <a:cs typeface="Vazir" panose="020B0603030804020204" pitchFamily="34" charset="-78"/>
              </a:rPr>
              <a:t>MS</a:t>
            </a:r>
            <a:r>
              <a:rPr lang="fa-IR" sz="2000" b="1" dirty="0">
                <a:solidFill>
                  <a:srgbClr val="002060"/>
                </a:solidFill>
                <a:latin typeface="Vazir" panose="020B0603030804020204" pitchFamily="34" charset="-78"/>
                <a:cs typeface="Vazir" panose="020B0603030804020204" pitchFamily="34" charset="-78"/>
              </a:rPr>
              <a:t> )</a:t>
            </a:r>
            <a:endParaRPr lang="en-US" sz="2000" b="1" dirty="0">
              <a:solidFill>
                <a:srgbClr val="002060"/>
              </a:solidFill>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لیست خود را با معرفی و بررسی یکی از رایج‌ترین و معروف‌ترین این بیماری‌ها، یعنی ام اس شروع می‌کنیم. ام اس نوعی اختلال است که در آن به غلاف‌ محافظ سلول عصبی (میلین) آسیب می‌رسد. در حقیقت، این غلاف باید به عنوان پوشش‌دهنده عمل کند و سلول را از آسیب دور نگه دارد، اما بیماری ام اس عملکرد آن را دچار مشکل کرده و در نتیجه باعث اختلال در پیام‌رسانی بین بدن و مغز می‌شود. بیماری خود ایمنی ام اس، ابتدا با علائم خفیف‌تری مثل بی‌حسی، ضعف یا گزگز شدن دست و پا خود را نشان می‌دهد. اما با گذشت چند سال پیشرفت می‌کند و پس از آن، ممکن است بیشتر مبتلایان حتی برای راه رفتن هم به کمک نیاز داشته باشند.</a:t>
            </a:r>
          </a:p>
        </p:txBody>
      </p:sp>
      <p:sp>
        <p:nvSpPr>
          <p:cNvPr id="4" name="Rectangle 3">
            <a:extLst>
              <a:ext uri="{FF2B5EF4-FFF2-40B4-BE49-F238E27FC236}">
                <a16:creationId xmlns:a16="http://schemas.microsoft.com/office/drawing/2014/main" id="{C224AED3-2AF0-571A-FFA1-CD2A9922C714}"/>
              </a:ext>
            </a:extLst>
          </p:cNvPr>
          <p:cNvSpPr/>
          <p:nvPr/>
        </p:nvSpPr>
        <p:spPr>
          <a:xfrm>
            <a:off x="0" y="1"/>
            <a:ext cx="12192000" cy="101205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6">
            <a:extLst>
              <a:ext uri="{FF2B5EF4-FFF2-40B4-BE49-F238E27FC236}">
                <a16:creationId xmlns:a16="http://schemas.microsoft.com/office/drawing/2014/main" id="{5E2EFB02-11F9-D06A-8EA8-8B972A7CF7D2}"/>
              </a:ext>
            </a:extLst>
          </p:cNvPr>
          <p:cNvSpPr/>
          <p:nvPr/>
        </p:nvSpPr>
        <p:spPr>
          <a:xfrm>
            <a:off x="8089418" y="648071"/>
            <a:ext cx="3947603" cy="1012054"/>
          </a:xfrm>
          <a:prstGeom prst="downArrow">
            <a:avLst>
              <a:gd name="adj1" fmla="val 100000"/>
              <a:gd name="adj2" fmla="val 2481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EA9C2E-3CC4-BD54-7099-47C90218EEE1}"/>
              </a:ext>
            </a:extLst>
          </p:cNvPr>
          <p:cNvSpPr/>
          <p:nvPr/>
        </p:nvSpPr>
        <p:spPr>
          <a:xfrm>
            <a:off x="8089419" y="874594"/>
            <a:ext cx="3947602" cy="400110"/>
          </a:xfrm>
          <a:prstGeom prst="rect">
            <a:avLst/>
          </a:prstGeom>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انواع بیماری‌های خود ایمنی</a:t>
            </a:r>
            <a:endParaRPr lang="en-US" sz="2000" b="1"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C82F5E3A-8930-36F2-A71F-BD490973FDE2}"/>
              </a:ext>
            </a:extLst>
          </p:cNvPr>
          <p:cNvSpPr/>
          <p:nvPr/>
        </p:nvSpPr>
        <p:spPr>
          <a:xfrm>
            <a:off x="7403977" y="2308195"/>
            <a:ext cx="4705165" cy="329361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2639F943-F9A1-1690-75B6-A218F1293A3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860018" y="2552287"/>
            <a:ext cx="5098202" cy="4083014"/>
          </a:xfrm>
          <a:prstGeom prst="rect">
            <a:avLst/>
          </a:prstGeom>
        </p:spPr>
      </p:pic>
    </p:spTree>
    <p:extLst>
      <p:ext uri="{BB962C8B-B14F-4D97-AF65-F5344CB8AC3E}">
        <p14:creationId xmlns:p14="http://schemas.microsoft.com/office/powerpoint/2010/main" val="16915400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TotalTime>
  <Words>2729</Words>
  <Application>Microsoft Office PowerPoint</Application>
  <PresentationFormat>Widescreen</PresentationFormat>
  <Paragraphs>147</Paragraphs>
  <Slides>38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Yu Gothic UI Semibold</vt: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hp</cp:lastModifiedBy>
  <cp:revision>48</cp:revision>
  <dcterms:created xsi:type="dcterms:W3CDTF">2024-08-20T21:20:33Z</dcterms:created>
  <dcterms:modified xsi:type="dcterms:W3CDTF">2024-09-13T09:14:15Z</dcterms:modified>
</cp:coreProperties>
</file>