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1" r:id="rId2"/>
    <p:sldId id="256" r:id="rId3"/>
    <p:sldId id="283" r:id="rId4"/>
    <p:sldId id="258" r:id="rId5"/>
    <p:sldId id="293" r:id="rId6"/>
    <p:sldId id="259" r:id="rId7"/>
    <p:sldId id="294" r:id="rId8"/>
    <p:sldId id="287" r:id="rId9"/>
    <p:sldId id="288" r:id="rId10"/>
    <p:sldId id="284" r:id="rId11"/>
    <p:sldId id="295" r:id="rId12"/>
    <p:sldId id="285" r:id="rId13"/>
    <p:sldId id="260" r:id="rId14"/>
    <p:sldId id="261" r:id="rId15"/>
    <p:sldId id="262" r:id="rId16"/>
    <p:sldId id="263" r:id="rId17"/>
    <p:sldId id="264" r:id="rId18"/>
    <p:sldId id="265" r:id="rId19"/>
    <p:sldId id="266" r:id="rId20"/>
    <p:sldId id="289" r:id="rId21"/>
    <p:sldId id="290" r:id="rId22"/>
    <p:sldId id="291" r:id="rId23"/>
    <p:sldId id="292" r:id="rId24"/>
    <p:sldId id="286" r:id="rId25"/>
    <p:sldId id="272" r:id="rId26"/>
    <p:sldId id="267" r:id="rId27"/>
    <p:sldId id="268" r:id="rId28"/>
    <p:sldId id="269" r:id="rId29"/>
    <p:sldId id="271" r:id="rId30"/>
    <p:sldId id="273" r:id="rId31"/>
    <p:sldId id="274" r:id="rId32"/>
    <p:sldId id="275" r:id="rId33"/>
    <p:sldId id="278" r:id="rId34"/>
    <p:sldId id="279" r:id="rId35"/>
    <p:sldId id="280" r:id="rId36"/>
    <p:sldId id="281" r:id="rId37"/>
    <p:sldId id="296" r:id="rId38"/>
    <p:sldId id="28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174DC"/>
    <a:srgbClr val="B9B9B9"/>
    <a:srgbClr val="BAA2FE"/>
    <a:srgbClr val="F5A5FB"/>
    <a:srgbClr val="D0D0D0"/>
    <a:srgbClr val="82BDCD"/>
    <a:srgbClr val="94D8D8"/>
    <a:srgbClr val="3399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14" y="67"/>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CC8A3E3-9E78-474F-86C5-CBB4F91FBC77}"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574120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C8A3E3-9E78-474F-86C5-CBB4F91FBC77}"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3405219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C8A3E3-9E78-474F-86C5-CBB4F91FBC77}"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2200193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597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C8A3E3-9E78-474F-86C5-CBB4F91FBC77}"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2185326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C8A3E3-9E78-474F-86C5-CBB4F91FBC77}"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190711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CC8A3E3-9E78-474F-86C5-CBB4F91FBC77}" type="datetimeFigureOut">
              <a:rPr lang="en-US" smtClean="0"/>
              <a:t>9/17/2024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2094816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C8A3E3-9E78-474F-86C5-CBB4F91FBC77}" type="datetimeFigureOut">
              <a:rPr lang="en-US" smtClean="0"/>
              <a:t>9/17/2024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902296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C8A3E3-9E78-474F-86C5-CBB4F91FBC77}" type="datetimeFigureOut">
              <a:rPr lang="en-US" smtClean="0"/>
              <a:t>9/17/2024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928279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C8A3E3-9E78-474F-86C5-CBB4F91FBC77}" type="datetimeFigureOut">
              <a:rPr lang="en-US" smtClean="0"/>
              <a:t>9/17/2024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4011985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C8A3E3-9E78-474F-86C5-CBB4F91FBC77}" type="datetimeFigureOut">
              <a:rPr lang="en-US" smtClean="0"/>
              <a:t>9/17/2024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2707753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C8A3E3-9E78-474F-86C5-CBB4F91FBC77}" type="datetimeFigureOut">
              <a:rPr lang="en-US" smtClean="0"/>
              <a:t>9/17/2024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615CC1-A6C8-41EC-A2C9-5774420D933D}" type="slidenum">
              <a:rPr lang="en-US" smtClean="0"/>
              <a:t>‹#›</a:t>
            </a:fld>
            <a:endParaRPr lang="en-US"/>
          </a:p>
        </p:txBody>
      </p:sp>
    </p:spTree>
    <p:extLst>
      <p:ext uri="{BB962C8B-B14F-4D97-AF65-F5344CB8AC3E}">
        <p14:creationId xmlns:p14="http://schemas.microsoft.com/office/powerpoint/2010/main" val="123052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C8A3E3-9E78-474F-86C5-CBB4F91FBC77}" type="datetimeFigureOut">
              <a:rPr lang="en-US" smtClean="0"/>
              <a:t>9/17/2024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15CC1-A6C8-41EC-A2C9-5774420D933D}" type="slidenum">
              <a:rPr lang="en-US" smtClean="0"/>
              <a:t>‹#›</a:t>
            </a:fld>
            <a:endParaRPr lang="en-US"/>
          </a:p>
        </p:txBody>
      </p:sp>
    </p:spTree>
    <p:extLst>
      <p:ext uri="{BB962C8B-B14F-4D97-AF65-F5344CB8AC3E}">
        <p14:creationId xmlns:p14="http://schemas.microsoft.com/office/powerpoint/2010/main" val="2777009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04FC740-16D8-16AA-AF18-B25C5D7FE4B0}"/>
              </a:ext>
            </a:extLst>
          </p:cNvPr>
          <p:cNvSpPr/>
          <p:nvPr/>
        </p:nvSpPr>
        <p:spPr>
          <a:xfrm>
            <a:off x="0" y="847977"/>
            <a:ext cx="4945569" cy="5497517"/>
          </a:xfrm>
          <a:prstGeom prst="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7" name="Picture 16">
            <a:extLst>
              <a:ext uri="{FF2B5EF4-FFF2-40B4-BE49-F238E27FC236}">
                <a16:creationId xmlns:a16="http://schemas.microsoft.com/office/drawing/2014/main" id="{90601253-A92D-57FE-2999-F61B1C1AAC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5" y="1737053"/>
            <a:ext cx="6883381" cy="3719364"/>
          </a:xfrm>
          <a:prstGeom prst="rect">
            <a:avLst/>
          </a:prstGeom>
        </p:spPr>
      </p:pic>
      <p:pic>
        <p:nvPicPr>
          <p:cNvPr id="9" name="Graphic 8">
            <a:extLst>
              <a:ext uri="{FF2B5EF4-FFF2-40B4-BE49-F238E27FC236}">
                <a16:creationId xmlns:a16="http://schemas.microsoft.com/office/drawing/2014/main" id="{5FF221E4-C528-DB14-308C-A334EE3B2790}"/>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887464" y="439431"/>
            <a:ext cx="1393834" cy="1393834"/>
          </a:xfrm>
          <a:prstGeom prst="rect">
            <a:avLst/>
          </a:prstGeom>
        </p:spPr>
      </p:pic>
      <p:sp>
        <p:nvSpPr>
          <p:cNvPr id="11" name="Rounded Rectangle 1">
            <a:extLst>
              <a:ext uri="{FF2B5EF4-FFF2-40B4-BE49-F238E27FC236}">
                <a16:creationId xmlns:a16="http://schemas.microsoft.com/office/drawing/2014/main" id="{1CFAF75B-5FD9-3193-46E7-2AC3D8005FF0}"/>
              </a:ext>
            </a:extLst>
          </p:cNvPr>
          <p:cNvSpPr/>
          <p:nvPr/>
        </p:nvSpPr>
        <p:spPr>
          <a:xfrm>
            <a:off x="5868332" y="2101662"/>
            <a:ext cx="5616575" cy="612775"/>
          </a:xfrm>
          <a:prstGeom prst="roundRect">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ounded Rectangle 1">
            <a:extLst>
              <a:ext uri="{FF2B5EF4-FFF2-40B4-BE49-F238E27FC236}">
                <a16:creationId xmlns:a16="http://schemas.microsoft.com/office/drawing/2014/main" id="{B1A6FEE8-A696-B0CD-DF3B-C74AB224F239}"/>
              </a:ext>
            </a:extLst>
          </p:cNvPr>
          <p:cNvSpPr/>
          <p:nvPr/>
        </p:nvSpPr>
        <p:spPr>
          <a:xfrm>
            <a:off x="6715849" y="4046472"/>
            <a:ext cx="4076770" cy="612775"/>
          </a:xfrm>
          <a:prstGeom prst="roundRect">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p>
        </p:txBody>
      </p:sp>
      <p:sp>
        <p:nvSpPr>
          <p:cNvPr id="13" name="Rounded Rectangle 1">
            <a:extLst>
              <a:ext uri="{FF2B5EF4-FFF2-40B4-BE49-F238E27FC236}">
                <a16:creationId xmlns:a16="http://schemas.microsoft.com/office/drawing/2014/main" id="{F05589AB-6609-4522-D04B-942344B16015}"/>
              </a:ext>
            </a:extLst>
          </p:cNvPr>
          <p:cNvSpPr/>
          <p:nvPr/>
        </p:nvSpPr>
        <p:spPr>
          <a:xfrm>
            <a:off x="6715849" y="3090930"/>
            <a:ext cx="4076770" cy="612775"/>
          </a:xfrm>
          <a:prstGeom prst="roundRect">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p>
        </p:txBody>
      </p:sp>
      <p:sp>
        <p:nvSpPr>
          <p:cNvPr id="14" name="Rounded Rectangle 1">
            <a:extLst>
              <a:ext uri="{FF2B5EF4-FFF2-40B4-BE49-F238E27FC236}">
                <a16:creationId xmlns:a16="http://schemas.microsoft.com/office/drawing/2014/main" id="{DA2807BA-E674-DBCD-8818-20F89FE26A24}"/>
              </a:ext>
            </a:extLst>
          </p:cNvPr>
          <p:cNvSpPr/>
          <p:nvPr/>
        </p:nvSpPr>
        <p:spPr>
          <a:xfrm>
            <a:off x="7389705" y="4926196"/>
            <a:ext cx="2911943" cy="612775"/>
          </a:xfrm>
          <a:prstGeom prst="roundRect">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p>
        </p:txBody>
      </p:sp>
      <p:sp>
        <p:nvSpPr>
          <p:cNvPr id="20" name="Rectangle 2">
            <a:extLst>
              <a:ext uri="{FF2B5EF4-FFF2-40B4-BE49-F238E27FC236}">
                <a16:creationId xmlns:a16="http://schemas.microsoft.com/office/drawing/2014/main" id="{C76E1502-0FA4-FE78-2A2B-BD8B2BD7DB56}"/>
              </a:ext>
            </a:extLst>
          </p:cNvPr>
          <p:cNvSpPr txBox="1">
            <a:spLocks noChangeArrowheads="1"/>
          </p:cNvSpPr>
          <p:nvPr/>
        </p:nvSpPr>
        <p:spPr bwMode="auto">
          <a:xfrm>
            <a:off x="6907933" y="4046471"/>
            <a:ext cx="3692601"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پژوهشگر: محمد صادقی</a:t>
            </a:r>
            <a:endParaRPr lang="en-US" altLang="en-US" sz="2400" b="1" dirty="0">
              <a:solidFill>
                <a:schemeClr val="bg1"/>
              </a:solidFill>
              <a:latin typeface="Shabnam" panose="020B0603030804020204" pitchFamily="34" charset="-78"/>
              <a:cs typeface="Shabnam" panose="020B0603030804020204" pitchFamily="34" charset="-78"/>
            </a:endParaRPr>
          </a:p>
        </p:txBody>
      </p:sp>
      <p:sp>
        <p:nvSpPr>
          <p:cNvPr id="21" name="Rectangle 2">
            <a:extLst>
              <a:ext uri="{FF2B5EF4-FFF2-40B4-BE49-F238E27FC236}">
                <a16:creationId xmlns:a16="http://schemas.microsoft.com/office/drawing/2014/main" id="{61FE265D-39AE-0CBB-6B6D-536D3080DF56}"/>
              </a:ext>
            </a:extLst>
          </p:cNvPr>
          <p:cNvSpPr txBox="1">
            <a:spLocks noChangeArrowheads="1"/>
          </p:cNvSpPr>
          <p:nvPr/>
        </p:nvSpPr>
        <p:spPr bwMode="auto">
          <a:xfrm>
            <a:off x="6715849" y="3097878"/>
            <a:ext cx="4035173"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استاد راهنما: حسن میرشمسی</a:t>
            </a:r>
            <a:endParaRPr lang="en-US" altLang="en-US" sz="2400" b="1" dirty="0">
              <a:solidFill>
                <a:schemeClr val="bg1"/>
              </a:solidFill>
              <a:latin typeface="Shabnam" panose="020B0603030804020204" pitchFamily="34" charset="-78"/>
              <a:cs typeface="Shabnam" panose="020B0603030804020204" pitchFamily="34" charset="-78"/>
            </a:endParaRPr>
          </a:p>
        </p:txBody>
      </p:sp>
      <p:sp>
        <p:nvSpPr>
          <p:cNvPr id="22" name="Rectangle 2">
            <a:extLst>
              <a:ext uri="{FF2B5EF4-FFF2-40B4-BE49-F238E27FC236}">
                <a16:creationId xmlns:a16="http://schemas.microsoft.com/office/drawing/2014/main" id="{28AC03BE-61A0-870B-EA77-5A0483A701EF}"/>
              </a:ext>
            </a:extLst>
          </p:cNvPr>
          <p:cNvSpPr txBox="1">
            <a:spLocks noChangeArrowheads="1"/>
          </p:cNvSpPr>
          <p:nvPr/>
        </p:nvSpPr>
        <p:spPr bwMode="auto">
          <a:xfrm>
            <a:off x="7628855" y="4926196"/>
            <a:ext cx="2442090"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تاریخ ارائه: ........</a:t>
            </a:r>
            <a:endParaRPr lang="en-US" altLang="en-US" sz="2400" b="1" dirty="0">
              <a:solidFill>
                <a:schemeClr val="bg1"/>
              </a:solidFill>
              <a:latin typeface="Shabnam" panose="020B0603030804020204" pitchFamily="34" charset="-78"/>
              <a:cs typeface="Shabnam" panose="020B0603030804020204" pitchFamily="34" charset="-78"/>
            </a:endParaRPr>
          </a:p>
        </p:txBody>
      </p:sp>
      <p:sp>
        <p:nvSpPr>
          <p:cNvPr id="6" name="Rectangle 2">
            <a:extLst>
              <a:ext uri="{FF2B5EF4-FFF2-40B4-BE49-F238E27FC236}">
                <a16:creationId xmlns:a16="http://schemas.microsoft.com/office/drawing/2014/main" id="{C36F0980-36EB-8571-34E3-684B7C304833}"/>
              </a:ext>
            </a:extLst>
          </p:cNvPr>
          <p:cNvSpPr txBox="1">
            <a:spLocks noChangeArrowheads="1"/>
          </p:cNvSpPr>
          <p:nvPr/>
        </p:nvSpPr>
        <p:spPr bwMode="auto">
          <a:xfrm>
            <a:off x="6666002" y="2111976"/>
            <a:ext cx="4176465" cy="6127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defTabSz="914400" rtl="1" eaLnBrk="1" hangingPunct="1">
              <a:lnSpc>
                <a:spcPct val="100000"/>
              </a:lnSpc>
            </a:pPr>
            <a:r>
              <a:rPr lang="fa-IR" altLang="en-US" sz="2400" b="1" dirty="0">
                <a:solidFill>
                  <a:schemeClr val="bg1"/>
                </a:solidFill>
                <a:latin typeface="Shabnam" panose="020B0603030804020204" pitchFamily="34" charset="-78"/>
                <a:cs typeface="Shabnam" panose="020B0603030804020204" pitchFamily="34" charset="-78"/>
              </a:rPr>
              <a:t>پاورپوینت دیابت</a:t>
            </a:r>
            <a:endParaRPr lang="en-US" alt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3262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2375DC6-7E70-0A2C-EC15-DFDD17F89BEB}"/>
              </a:ext>
            </a:extLst>
          </p:cNvPr>
          <p:cNvPicPr>
            <a:picLocks noChangeAspect="1"/>
          </p:cNvPicPr>
          <p:nvPr/>
        </p:nvPicPr>
        <p:blipFill>
          <a:blip r:embed="rId2"/>
          <a:stretch>
            <a:fillRect/>
          </a:stretch>
        </p:blipFill>
        <p:spPr>
          <a:xfrm>
            <a:off x="0" y="0"/>
            <a:ext cx="12052106" cy="6858000"/>
          </a:xfrm>
          <a:prstGeom prst="rect">
            <a:avLst/>
          </a:prstGeom>
        </p:spPr>
      </p:pic>
      <p:sp>
        <p:nvSpPr>
          <p:cNvPr id="12" name="Rectangle: Rounded Corners 11">
            <a:extLst>
              <a:ext uri="{FF2B5EF4-FFF2-40B4-BE49-F238E27FC236}">
                <a16:creationId xmlns:a16="http://schemas.microsoft.com/office/drawing/2014/main" id="{4294CF0B-E7C9-F925-E5AE-A2E79527A197}"/>
              </a:ext>
            </a:extLst>
          </p:cNvPr>
          <p:cNvSpPr/>
          <p:nvPr/>
        </p:nvSpPr>
        <p:spPr>
          <a:xfrm>
            <a:off x="94223" y="1891146"/>
            <a:ext cx="6696364" cy="2616199"/>
          </a:xfrm>
          <a:prstGeom prst="roundRect">
            <a:avLst/>
          </a:prstGeom>
        </p:spPr>
        <p:style>
          <a:lnRef idx="1">
            <a:schemeClr val="accent1"/>
          </a:lnRef>
          <a:fillRef idx="1003">
            <a:schemeClr val="lt2"/>
          </a:fillRef>
          <a:effectRef idx="1">
            <a:schemeClr val="accent1"/>
          </a:effectRef>
          <a:fontRef idx="minor">
            <a:schemeClr val="dk1"/>
          </a:fontRef>
        </p:style>
        <p:txBody>
          <a:bodyPr rtlCol="1" anchor="ctr"/>
          <a:lstStyle/>
          <a:p>
            <a:pPr algn="ctr"/>
            <a:endParaRPr lang="fa-IR"/>
          </a:p>
        </p:txBody>
      </p:sp>
      <p:sp>
        <p:nvSpPr>
          <p:cNvPr id="2" name="Rectangle 1"/>
          <p:cNvSpPr/>
          <p:nvPr/>
        </p:nvSpPr>
        <p:spPr>
          <a:xfrm>
            <a:off x="1948996" y="231486"/>
            <a:ext cx="50263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دیابت بارداری چیست؟</a:t>
            </a:r>
          </a:p>
        </p:txBody>
      </p:sp>
      <p:sp>
        <p:nvSpPr>
          <p:cNvPr id="5" name="Rectangle 4"/>
          <p:cNvSpPr/>
          <p:nvPr/>
        </p:nvSpPr>
        <p:spPr>
          <a:xfrm>
            <a:off x="259917" y="1887980"/>
            <a:ext cx="6364976" cy="249299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دیابت بارداری در دوره بارداری به دلیل </a:t>
            </a:r>
            <a:r>
              <a:rPr lang="fa-IR" sz="1600" b="1" dirty="0">
                <a:solidFill>
                  <a:schemeClr val="accent2">
                    <a:lumMod val="75000"/>
                  </a:schemeClr>
                </a:solidFill>
                <a:latin typeface="Vazir" panose="020B0603030804020204" pitchFamily="34" charset="-78"/>
                <a:cs typeface="Vazir" panose="020B0603030804020204" pitchFamily="34" charset="-78"/>
              </a:rPr>
              <a:t>افزایش قند خون </a:t>
            </a:r>
            <a:r>
              <a:rPr lang="fa-IR" sz="1600" dirty="0">
                <a:latin typeface="Vazir" panose="020B0603030804020204" pitchFamily="34" charset="-78"/>
                <a:cs typeface="Vazir" panose="020B0603030804020204" pitchFamily="34" charset="-78"/>
              </a:rPr>
              <a:t>ایجاد می‌شود و پس از زایمان نیز از بین می‌رود. اما این بیماری با عوارض دیابت بارداری بر روی جنین همراه است. حتما باید برای تشخیص، کنترل و درمان علائم دیابت بارداری به دکتر زنان و زایمان یا دکتر غدد مراجعه کرد. زیرا این امکان وجود دارد که مادر یا کودک در آینده به دیابت نوع ۲ مبتلا شوند.</a:t>
            </a:r>
          </a:p>
        </p:txBody>
      </p:sp>
      <p:sp>
        <p:nvSpPr>
          <p:cNvPr id="13" name="Rectangle 12">
            <a:extLst>
              <a:ext uri="{FF2B5EF4-FFF2-40B4-BE49-F238E27FC236}">
                <a16:creationId xmlns:a16="http://schemas.microsoft.com/office/drawing/2014/main" id="{E9A6F88B-94DC-1FAE-4F8C-089C64439325}"/>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5323893-8BBF-38AF-81EE-002862D79753}"/>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5903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879983-499D-FEF4-BBB4-9723A90CCAD7}"/>
              </a:ext>
            </a:extLst>
          </p:cNvPr>
          <p:cNvSpPr txBox="1"/>
          <p:nvPr/>
        </p:nvSpPr>
        <p:spPr>
          <a:xfrm>
            <a:off x="5491213" y="1295863"/>
            <a:ext cx="6096000" cy="2793072"/>
          </a:xfrm>
          <a:prstGeom prst="rect">
            <a:avLst/>
          </a:prstGeom>
          <a:noFill/>
        </p:spPr>
        <p:txBody>
          <a:bodyPr wrap="square">
            <a:spAutoFit/>
          </a:bodyPr>
          <a:lstStyle/>
          <a:p>
            <a:pPr algn="justLow" rtl="1">
              <a:lnSpc>
                <a:spcPct val="200000"/>
              </a:lnSpc>
            </a:pPr>
            <a:r>
              <a:rPr lang="fa-IR" sz="1800" dirty="0">
                <a:latin typeface="Vazir" panose="020B0603030804020204" pitchFamily="34" charset="-78"/>
                <a:cs typeface="Vazir" panose="020B0603030804020204" pitchFamily="34" charset="-78"/>
              </a:rPr>
              <a:t>این نوع از مشکل قند خون در دوران بارداری ایجاد می‌شود. در واقع در طول بارداری، جفت هورمون‌هایی را تولید می‌کند تا بارداری را حفظ کند. این هورمون‌ها سلول‌های شما را به انسولین مقاوم‌تر می‌کنند. به طور معمول، پانکراس با تولید انسولین بیشتر به اندازه کافی برای غلبه بر این مقاومت پاسخ می‌دهد.</a:t>
            </a:r>
          </a:p>
        </p:txBody>
      </p:sp>
      <p:sp>
        <p:nvSpPr>
          <p:cNvPr id="4" name="Rectangle 3">
            <a:extLst>
              <a:ext uri="{FF2B5EF4-FFF2-40B4-BE49-F238E27FC236}">
                <a16:creationId xmlns:a16="http://schemas.microsoft.com/office/drawing/2014/main" id="{240BBF66-9DF4-F562-677E-DC87F972A1FA}"/>
              </a:ext>
            </a:extLst>
          </p:cNvPr>
          <p:cNvSpPr/>
          <p:nvPr/>
        </p:nvSpPr>
        <p:spPr>
          <a:xfrm>
            <a:off x="6026053" y="384777"/>
            <a:ext cx="50263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دیابت بارداری چیست؟</a:t>
            </a:r>
          </a:p>
        </p:txBody>
      </p:sp>
      <p:sp>
        <p:nvSpPr>
          <p:cNvPr id="5" name="Rectangle 4">
            <a:extLst>
              <a:ext uri="{FF2B5EF4-FFF2-40B4-BE49-F238E27FC236}">
                <a16:creationId xmlns:a16="http://schemas.microsoft.com/office/drawing/2014/main" id="{40BDD401-DEB3-05EF-047B-78FE40124EF8}"/>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46365A8-B94D-BBC5-3B42-D2B7E190EC15}"/>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65BD7E6-2B75-0F5B-0710-4E8DDED40979}"/>
              </a:ext>
            </a:extLst>
          </p:cNvPr>
          <p:cNvPicPr>
            <a:picLocks noChangeAspect="1"/>
          </p:cNvPicPr>
          <p:nvPr/>
        </p:nvPicPr>
        <p:blipFill>
          <a:blip r:embed="rId2"/>
          <a:stretch>
            <a:fillRect/>
          </a:stretch>
        </p:blipFill>
        <p:spPr>
          <a:xfrm>
            <a:off x="453822" y="1526309"/>
            <a:ext cx="4941564" cy="2781918"/>
          </a:xfrm>
          <a:prstGeom prst="rect">
            <a:avLst/>
          </a:prstGeom>
        </p:spPr>
      </p:pic>
    </p:spTree>
    <p:extLst>
      <p:ext uri="{BB962C8B-B14F-4D97-AF65-F5344CB8AC3E}">
        <p14:creationId xmlns:p14="http://schemas.microsoft.com/office/powerpoint/2010/main" val="641135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00801" y="957331"/>
            <a:ext cx="5422688" cy="2115964"/>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اما گاهی اوقات </a:t>
            </a:r>
            <a:r>
              <a:rPr lang="fa-IR" b="1" dirty="0">
                <a:solidFill>
                  <a:schemeClr val="accent2">
                    <a:lumMod val="75000"/>
                  </a:schemeClr>
                </a:solidFill>
                <a:latin typeface="Vazir" panose="020B0603030804020204" pitchFamily="34" charset="-78"/>
                <a:cs typeface="Vazir" panose="020B0603030804020204" pitchFamily="34" charset="-78"/>
              </a:rPr>
              <a:t>پانکراس</a:t>
            </a:r>
            <a:r>
              <a:rPr lang="fa-IR" sz="1600" dirty="0">
                <a:latin typeface="Vazir" panose="020B0603030804020204" pitchFamily="34" charset="-78"/>
                <a:cs typeface="Vazir" panose="020B0603030804020204" pitchFamily="34" charset="-78"/>
              </a:rPr>
              <a:t> نمی‌تواند این کار را به‌درستی انجام دهد. در این حالت گلوکز بسیار کمی به سلول‌های شما منتقل می‌شود و سطح آن در خون زیاد می‌شود و باعث بروز علائم </a:t>
            </a:r>
            <a:r>
              <a:rPr lang="fa-IR" b="1" dirty="0">
                <a:solidFill>
                  <a:schemeClr val="accent2">
                    <a:lumMod val="75000"/>
                  </a:schemeClr>
                </a:solidFill>
                <a:latin typeface="Vazir" panose="020B0603030804020204" pitchFamily="34" charset="-78"/>
                <a:cs typeface="Vazir" panose="020B0603030804020204" pitchFamily="34" charset="-78"/>
              </a:rPr>
              <a:t>دیابت بارداری </a:t>
            </a:r>
            <a:r>
              <a:rPr lang="fa-IR" sz="1600" dirty="0">
                <a:latin typeface="Vazir" panose="020B0603030804020204" pitchFamily="34" charset="-78"/>
                <a:cs typeface="Vazir" panose="020B0603030804020204" pitchFamily="34" charset="-78"/>
              </a:rPr>
              <a:t>می‌شود. عوامل خطر برای این بیماری عبارتند از:</a:t>
            </a:r>
          </a:p>
        </p:txBody>
      </p:sp>
      <p:sp>
        <p:nvSpPr>
          <p:cNvPr id="3" name="Rectangle 2"/>
          <p:cNvSpPr/>
          <p:nvPr/>
        </p:nvSpPr>
        <p:spPr>
          <a:xfrm>
            <a:off x="6320484" y="3328700"/>
            <a:ext cx="4967294" cy="2000548"/>
          </a:xfrm>
          <a:prstGeom prst="rect">
            <a:avLst/>
          </a:prstGeom>
        </p:spPr>
        <p:txBody>
          <a:bodyPr wrap="square">
            <a:spAutoFit/>
          </a:bodyPr>
          <a:lstStyle/>
          <a:p>
            <a:pPr marL="285750" indent="-285750" algn="justLow" rtl="1">
              <a:lnSpc>
                <a:spcPct val="200000"/>
              </a:lnSpc>
              <a:buClr>
                <a:srgbClr val="0070C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زنان بالای ۲۵ سال</a:t>
            </a:r>
          </a:p>
          <a:p>
            <a:pPr marL="285750" indent="-285750" algn="justLow" rtl="1">
              <a:lnSpc>
                <a:spcPct val="200000"/>
              </a:lnSpc>
              <a:buClr>
                <a:srgbClr val="0070C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سابقه خانوادگی یا شخصی</a:t>
            </a:r>
          </a:p>
          <a:p>
            <a:pPr marL="285750" indent="-285750" algn="justLow" rtl="1">
              <a:lnSpc>
                <a:spcPct val="200000"/>
              </a:lnSpc>
              <a:buClr>
                <a:srgbClr val="0070C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داشتن اضافه وزن قبل از بارداری</a:t>
            </a:r>
          </a:p>
          <a:p>
            <a:pPr marL="285750" indent="-285750" algn="justLow" rtl="1">
              <a:lnSpc>
                <a:spcPct val="200000"/>
              </a:lnSpc>
              <a:buClr>
                <a:srgbClr val="0070C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زنان سیاه، اسپانیایی، آمریکایی هندی یا آسیایی</a:t>
            </a:r>
          </a:p>
        </p:txBody>
      </p:sp>
      <p:sp>
        <p:nvSpPr>
          <p:cNvPr id="2" name="Rectangle 1">
            <a:extLst>
              <a:ext uri="{FF2B5EF4-FFF2-40B4-BE49-F238E27FC236}">
                <a16:creationId xmlns:a16="http://schemas.microsoft.com/office/drawing/2014/main" id="{7CFEA1F1-9F26-3B3F-E3C2-A9CA43E772A2}"/>
              </a:ext>
            </a:extLst>
          </p:cNvPr>
          <p:cNvSpPr/>
          <p:nvPr/>
        </p:nvSpPr>
        <p:spPr>
          <a:xfrm>
            <a:off x="3588819" y="121743"/>
            <a:ext cx="50263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دیابت بارداری چیست؟</a:t>
            </a:r>
          </a:p>
        </p:txBody>
      </p:sp>
      <p:sp>
        <p:nvSpPr>
          <p:cNvPr id="8" name="Rectangle 7">
            <a:extLst>
              <a:ext uri="{FF2B5EF4-FFF2-40B4-BE49-F238E27FC236}">
                <a16:creationId xmlns:a16="http://schemas.microsoft.com/office/drawing/2014/main" id="{33830125-CC48-5342-8C63-6391B7D69930}"/>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07A0997-FE56-4BDD-E2F1-967934F708E9}"/>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7F220C8A-1DB1-8C9E-ECDD-E41979C7F308}"/>
              </a:ext>
            </a:extLst>
          </p:cNvPr>
          <p:cNvPicPr>
            <a:picLocks noChangeAspect="1"/>
          </p:cNvPicPr>
          <p:nvPr/>
        </p:nvPicPr>
        <p:blipFill>
          <a:blip r:embed="rId2"/>
          <a:stretch>
            <a:fillRect/>
          </a:stretch>
        </p:blipFill>
        <p:spPr>
          <a:xfrm>
            <a:off x="408050" y="1634836"/>
            <a:ext cx="5798126" cy="3865417"/>
          </a:xfrm>
          <a:prstGeom prst="rect">
            <a:avLst/>
          </a:prstGeom>
        </p:spPr>
      </p:pic>
    </p:spTree>
    <p:extLst>
      <p:ext uri="{BB962C8B-B14F-4D97-AF65-F5344CB8AC3E}">
        <p14:creationId xmlns:p14="http://schemas.microsoft.com/office/powerpoint/2010/main" val="108863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58540" y="266168"/>
            <a:ext cx="26749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علائم دیابت</a:t>
            </a:r>
          </a:p>
        </p:txBody>
      </p:sp>
      <p:sp>
        <p:nvSpPr>
          <p:cNvPr id="5" name="Rectangle 4"/>
          <p:cNvSpPr/>
          <p:nvPr/>
        </p:nvSpPr>
        <p:spPr>
          <a:xfrm>
            <a:off x="2820954" y="1120899"/>
            <a:ext cx="6550090"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نکته مهم در مورد دیابت، </a:t>
            </a:r>
            <a:r>
              <a:rPr lang="fa-IR" b="1" dirty="0">
                <a:solidFill>
                  <a:schemeClr val="accent2">
                    <a:lumMod val="75000"/>
                  </a:schemeClr>
                </a:solidFill>
                <a:latin typeface="Vazir" panose="020B0603030804020204" pitchFamily="34" charset="-78"/>
                <a:cs typeface="Vazir" panose="020B0603030804020204" pitchFamily="34" charset="-78"/>
              </a:rPr>
              <a:t>خاموش بودن این بیماری </a:t>
            </a:r>
            <a:r>
              <a:rPr lang="fa-IR" sz="1600" dirty="0">
                <a:latin typeface="Vazir" panose="020B0603030804020204" pitchFamily="34" charset="-78"/>
                <a:cs typeface="Vazir" panose="020B0603030804020204" pitchFamily="34" charset="-78"/>
              </a:rPr>
              <a:t>است. یعنی افراد زمانی متوجه وجود آن در بدن خود می‌شوند، که بیماری علائم بسیار شدیدی از خود نشان می‌دهد و عوارض دیابت، فرد را درگیر کرده است. هر دو نوع دیابت، علائم تقریبا یکسانی نشان می‌دهند.</a:t>
            </a:r>
            <a:endParaRPr lang="en-US" sz="1600" dirty="0">
              <a:latin typeface="Vazir" panose="020B0603030804020204" pitchFamily="34" charset="-78"/>
              <a:cs typeface="Vazir" panose="020B0603030804020204" pitchFamily="34" charset="-78"/>
            </a:endParaRPr>
          </a:p>
        </p:txBody>
      </p:sp>
      <p:sp>
        <p:nvSpPr>
          <p:cNvPr id="9" name="Rectangle 8"/>
          <p:cNvSpPr/>
          <p:nvPr/>
        </p:nvSpPr>
        <p:spPr>
          <a:xfrm>
            <a:off x="2863331" y="4492120"/>
            <a:ext cx="6615404" cy="5878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8557629" y="3517876"/>
            <a:ext cx="3386235" cy="225749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3"/>
          <a:stretch>
            <a:fillRect/>
          </a:stretch>
        </p:blipFill>
        <p:spPr>
          <a:xfrm>
            <a:off x="4317569" y="3512232"/>
            <a:ext cx="3386235" cy="226313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Picture 6"/>
          <p:cNvPicPr>
            <a:picLocks noChangeAspect="1"/>
          </p:cNvPicPr>
          <p:nvPr/>
        </p:nvPicPr>
        <p:blipFill>
          <a:blip r:embed="rId4"/>
          <a:stretch>
            <a:fillRect/>
          </a:stretch>
        </p:blipFill>
        <p:spPr>
          <a:xfrm>
            <a:off x="151851" y="3512232"/>
            <a:ext cx="3578056" cy="218857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4" name="Rectangle 3">
            <a:extLst>
              <a:ext uri="{FF2B5EF4-FFF2-40B4-BE49-F238E27FC236}">
                <a16:creationId xmlns:a16="http://schemas.microsoft.com/office/drawing/2014/main" id="{52FBF10B-8364-0694-0836-3AEF6549DAAE}"/>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2FE0DAA-0DC1-89B4-8A0B-0399BD2E3BD6}"/>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9120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16384" y="1578846"/>
            <a:ext cx="6008915" cy="3539430"/>
          </a:xfrm>
          <a:prstGeom prst="rect">
            <a:avLst/>
          </a:prstGeom>
        </p:spPr>
        <p:txBody>
          <a:bodyPr wrap="square">
            <a:spAutoFit/>
          </a:bodyPr>
          <a:lstStyle/>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۱. تشنگی زیاد و تکرر ادرار:  </a:t>
            </a:r>
            <a:r>
              <a:rPr lang="fa-IR" sz="1600" dirty="0">
                <a:latin typeface="Vazir" panose="020B0603030804020204" pitchFamily="34" charset="-78"/>
                <a:cs typeface="Vazir" panose="020B0603030804020204" pitchFamily="34" charset="-78"/>
              </a:rPr>
              <a:t>به‌صورت طبیعی هر فرد در طول شبانه روز، بین ۴ تا ۷ مرتبه نیاز به دفع ادرار دارد. افراد مبتلا به دیابت، ممکن است تعداد دفعات دفع ادرارشان خیلی بیشتر از این باشد. دلیل این موضوع عدم جذب گلوکز از کلیه‌هاست. در واقع، در حالت عادی بدن قند و گلوکز مورد نیاز خود را از کلیه‌ها می‌گیرد و وقتی کلیه نتواند تمام گلوکز را از دست بدهد، ادرار بیشتری تولید می‌کند. در نتیجه فرد همواره احساس تشنگی دارد. به این ترتیب دچار پرنوشی و تکرر ادرار می‌شود.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889" y="1733100"/>
            <a:ext cx="4846383" cy="3230922"/>
          </a:xfrm>
          <a:prstGeom prst="rect">
            <a:avLst/>
          </a:prstGeom>
        </p:spPr>
      </p:pic>
      <p:sp>
        <p:nvSpPr>
          <p:cNvPr id="2" name="Rectangle 1">
            <a:extLst>
              <a:ext uri="{FF2B5EF4-FFF2-40B4-BE49-F238E27FC236}">
                <a16:creationId xmlns:a16="http://schemas.microsoft.com/office/drawing/2014/main" id="{55B04117-0CDC-7A9A-D8F7-EFFA448DF02C}"/>
              </a:ext>
            </a:extLst>
          </p:cNvPr>
          <p:cNvSpPr/>
          <p:nvPr/>
        </p:nvSpPr>
        <p:spPr>
          <a:xfrm>
            <a:off x="4758540" y="266168"/>
            <a:ext cx="26749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علائم دیابت</a:t>
            </a:r>
          </a:p>
        </p:txBody>
      </p:sp>
      <p:sp>
        <p:nvSpPr>
          <p:cNvPr id="7" name="Rectangle 6">
            <a:extLst>
              <a:ext uri="{FF2B5EF4-FFF2-40B4-BE49-F238E27FC236}">
                <a16:creationId xmlns:a16="http://schemas.microsoft.com/office/drawing/2014/main" id="{AD624C17-862F-EF89-FB70-10DCE3D191D4}"/>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3651719-DD18-80CE-1F21-C43C7D164EED}"/>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329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55224" y="1725067"/>
            <a:ext cx="6360641" cy="2062103"/>
          </a:xfrm>
          <a:prstGeom prst="rect">
            <a:avLst/>
          </a:prstGeom>
        </p:spPr>
        <p:txBody>
          <a:bodyPr wrap="square">
            <a:spAutoFit/>
          </a:bodyPr>
          <a:lstStyle/>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۲. احساس خستگی زیاد: </a:t>
            </a:r>
            <a:r>
              <a:rPr lang="fa-IR" sz="1600" dirty="0">
                <a:latin typeface="Vazir" panose="020B0603030804020204" pitchFamily="34" charset="-78"/>
                <a:cs typeface="Vazir" panose="020B0603030804020204" pitchFamily="34" charset="-78"/>
              </a:rPr>
              <a:t>بدن انرژی خود را از سوختن قند و گلوکز به‌دست می‌آورد. اگر لوزالمعده نتواند انسولین تولید کند، سلول‌ها نمی‌توانند گلوکز جذب کنند. در نتیجه انرژی مورد نیاز بدن تامین نمی‌شود و فرد احساس خستگی می‌کند.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268468" y="3883044"/>
            <a:ext cx="4087326" cy="2299121"/>
          </a:xfrm>
          <a:prstGeom prst="rect">
            <a:avLst/>
          </a:prstGeom>
        </p:spPr>
      </p:pic>
      <p:pic>
        <p:nvPicPr>
          <p:cNvPr id="7" name="Picture 6"/>
          <p:cNvPicPr>
            <a:picLocks noChangeAspect="1"/>
          </p:cNvPicPr>
          <p:nvPr/>
        </p:nvPicPr>
        <p:blipFill rotWithShape="1">
          <a:blip r:embed="rId3"/>
          <a:srcRect t="26325"/>
          <a:stretch/>
        </p:blipFill>
        <p:spPr>
          <a:xfrm>
            <a:off x="308673" y="1170343"/>
            <a:ext cx="4105469" cy="2016463"/>
          </a:xfrm>
          <a:prstGeom prst="rect">
            <a:avLst/>
          </a:prstGeom>
        </p:spPr>
      </p:pic>
      <p:sp>
        <p:nvSpPr>
          <p:cNvPr id="2" name="Rectangle 1">
            <a:extLst>
              <a:ext uri="{FF2B5EF4-FFF2-40B4-BE49-F238E27FC236}">
                <a16:creationId xmlns:a16="http://schemas.microsoft.com/office/drawing/2014/main" id="{90311D18-9D72-E33D-471D-198A905708D4}"/>
              </a:ext>
            </a:extLst>
          </p:cNvPr>
          <p:cNvSpPr/>
          <p:nvPr/>
        </p:nvSpPr>
        <p:spPr>
          <a:xfrm>
            <a:off x="4758540" y="266168"/>
            <a:ext cx="26749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علائم دیابت</a:t>
            </a:r>
          </a:p>
        </p:txBody>
      </p:sp>
      <p:sp>
        <p:nvSpPr>
          <p:cNvPr id="8" name="Rectangle 7">
            <a:extLst>
              <a:ext uri="{FF2B5EF4-FFF2-40B4-BE49-F238E27FC236}">
                <a16:creationId xmlns:a16="http://schemas.microsoft.com/office/drawing/2014/main" id="{FCBFBD57-C6D3-31BB-B2FB-5122097577EF}"/>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F1452A5-5CB1-5216-30FC-50DFDF4D6F95}"/>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2289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2279" y="1018338"/>
            <a:ext cx="10655560" cy="2123658"/>
          </a:xfrm>
          <a:prstGeom prst="rect">
            <a:avLst/>
          </a:prstGeom>
        </p:spPr>
        <p:txBody>
          <a:bodyPr wrap="square">
            <a:spAutoFit/>
          </a:bodyPr>
          <a:lstStyle/>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۳. احساس گرسنگی بیش از حد: </a:t>
            </a:r>
            <a:r>
              <a:rPr lang="fa-IR" sz="1600" dirty="0">
                <a:latin typeface="Vazir" panose="020B0603030804020204" pitchFamily="34" charset="-78"/>
                <a:cs typeface="Vazir" panose="020B0603030804020204" pitchFamily="34" charset="-78"/>
              </a:rPr>
              <a:t>کمبود انرژی و جذب نشدن قند، حالت </a:t>
            </a:r>
            <a:r>
              <a:rPr lang="fa-IR" sz="1600" b="1" dirty="0">
                <a:solidFill>
                  <a:schemeClr val="accent2">
                    <a:lumMod val="75000"/>
                  </a:schemeClr>
                </a:solidFill>
                <a:latin typeface="Vazir" panose="020B0603030804020204" pitchFamily="34" charset="-78"/>
                <a:cs typeface="Vazir" panose="020B0603030804020204" pitchFamily="34" charset="-78"/>
              </a:rPr>
              <a:t>گرسنگی دائم </a:t>
            </a:r>
            <a:r>
              <a:rPr lang="fa-IR" sz="1600" dirty="0">
                <a:latin typeface="Vazir" panose="020B0603030804020204" pitchFamily="34" charset="-78"/>
                <a:cs typeface="Vazir" panose="020B0603030804020204" pitchFamily="34" charset="-78"/>
              </a:rPr>
              <a:t>برای فرد به‌وجود خواهد آورد.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۴. خشکی دهان و پوست: </a:t>
            </a:r>
            <a:r>
              <a:rPr lang="fa-IR" sz="1600" dirty="0">
                <a:latin typeface="Vazir" panose="020B0603030804020204" pitchFamily="34" charset="-78"/>
                <a:cs typeface="Vazir" panose="020B0603030804020204" pitchFamily="34" charset="-78"/>
              </a:rPr>
              <a:t>به‌دلیل دفع آب زیاد هنگام ادرار، فرد همیشه احساس </a:t>
            </a:r>
            <a:r>
              <a:rPr lang="fa-IR" sz="1600" b="1" dirty="0">
                <a:solidFill>
                  <a:schemeClr val="accent2">
                    <a:lumMod val="75000"/>
                  </a:schemeClr>
                </a:solidFill>
                <a:latin typeface="Vazir" panose="020B0603030804020204" pitchFamily="34" charset="-78"/>
                <a:cs typeface="Vazir" panose="020B0603030804020204" pitchFamily="34" charset="-78"/>
              </a:rPr>
              <a:t>تشنگی و خشکی دهان </a:t>
            </a:r>
            <a:r>
              <a:rPr lang="fa-IR" sz="1600" dirty="0">
                <a:latin typeface="Vazir" panose="020B0603030804020204" pitchFamily="34" charset="-78"/>
                <a:cs typeface="Vazir" panose="020B0603030804020204" pitchFamily="34" charset="-78"/>
              </a:rPr>
              <a:t>دارد. این خشکی حتی با خوردن آب هم رفع نمی‌شود. به علاوه این کم‌آبی باعث </a:t>
            </a:r>
            <a:r>
              <a:rPr lang="fa-IR" sz="1600" b="1" dirty="0">
                <a:solidFill>
                  <a:schemeClr val="accent2">
                    <a:lumMod val="75000"/>
                  </a:schemeClr>
                </a:solidFill>
                <a:latin typeface="Vazir" panose="020B0603030804020204" pitchFamily="34" charset="-78"/>
                <a:cs typeface="Vazir" panose="020B0603030804020204" pitchFamily="34" charset="-78"/>
              </a:rPr>
              <a:t>خشک شدن پوست و خارش </a:t>
            </a:r>
            <a:r>
              <a:rPr lang="fa-IR" sz="1600" dirty="0">
                <a:latin typeface="Vazir" panose="020B0603030804020204" pitchFamily="34" charset="-78"/>
                <a:cs typeface="Vazir" panose="020B0603030804020204" pitchFamily="34" charset="-78"/>
              </a:rPr>
              <a:t>آن نیز می‌شود.</a:t>
            </a:r>
          </a:p>
        </p:txBody>
      </p:sp>
      <p:sp>
        <p:nvSpPr>
          <p:cNvPr id="9" name="Rectangle 8"/>
          <p:cNvSpPr/>
          <p:nvPr/>
        </p:nvSpPr>
        <p:spPr>
          <a:xfrm>
            <a:off x="2863331" y="5029199"/>
            <a:ext cx="6615404" cy="5878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4251205" y="3953758"/>
            <a:ext cx="3172409" cy="2114939"/>
          </a:xfrm>
          <a:prstGeom prst="rect">
            <a:avLst/>
          </a:prstGeom>
        </p:spPr>
      </p:pic>
      <p:pic>
        <p:nvPicPr>
          <p:cNvPr id="3" name="Picture 2"/>
          <p:cNvPicPr>
            <a:picLocks noChangeAspect="1"/>
          </p:cNvPicPr>
          <p:nvPr/>
        </p:nvPicPr>
        <p:blipFill>
          <a:blip r:embed="rId3"/>
          <a:stretch>
            <a:fillRect/>
          </a:stretch>
        </p:blipFill>
        <p:spPr>
          <a:xfrm>
            <a:off x="410547" y="3953759"/>
            <a:ext cx="2929812" cy="2113126"/>
          </a:xfrm>
          <a:prstGeom prst="rect">
            <a:avLst/>
          </a:prstGeom>
        </p:spPr>
      </p:pic>
      <p:pic>
        <p:nvPicPr>
          <p:cNvPr id="10" name="Picture 9"/>
          <p:cNvPicPr>
            <a:picLocks noChangeAspect="1"/>
          </p:cNvPicPr>
          <p:nvPr/>
        </p:nvPicPr>
        <p:blipFill rotWithShape="1">
          <a:blip r:embed="rId4"/>
          <a:srcRect l="1837" b="12874"/>
          <a:stretch/>
        </p:blipFill>
        <p:spPr>
          <a:xfrm>
            <a:off x="8087412" y="3953757"/>
            <a:ext cx="3809291" cy="2113127"/>
          </a:xfrm>
          <a:prstGeom prst="rect">
            <a:avLst/>
          </a:prstGeom>
        </p:spPr>
      </p:pic>
      <p:sp>
        <p:nvSpPr>
          <p:cNvPr id="2" name="Rectangle 1">
            <a:extLst>
              <a:ext uri="{FF2B5EF4-FFF2-40B4-BE49-F238E27FC236}">
                <a16:creationId xmlns:a16="http://schemas.microsoft.com/office/drawing/2014/main" id="{8B861233-9CC3-08D6-B57D-306301186C37}"/>
              </a:ext>
            </a:extLst>
          </p:cNvPr>
          <p:cNvSpPr/>
          <p:nvPr/>
        </p:nvSpPr>
        <p:spPr>
          <a:xfrm>
            <a:off x="4758540" y="266168"/>
            <a:ext cx="26749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علائم دیابت</a:t>
            </a:r>
          </a:p>
        </p:txBody>
      </p:sp>
      <p:sp>
        <p:nvSpPr>
          <p:cNvPr id="7" name="Rectangle 6">
            <a:extLst>
              <a:ext uri="{FF2B5EF4-FFF2-40B4-BE49-F238E27FC236}">
                <a16:creationId xmlns:a16="http://schemas.microsoft.com/office/drawing/2014/main" id="{F33BF562-8186-8B87-A32A-B9603056FDA2}"/>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5656852-5E55-DD78-9358-0272549E3A49}"/>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63509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9918" y="1015205"/>
            <a:ext cx="10823511" cy="1900520"/>
          </a:xfrm>
          <a:prstGeom prst="rect">
            <a:avLst/>
          </a:prstGeom>
        </p:spPr>
        <p:txBody>
          <a:bodyPr wrap="square">
            <a:spAutoFit/>
          </a:bodyPr>
          <a:lstStyle/>
          <a:p>
            <a:pPr algn="justLow" rtl="1">
              <a:lnSpc>
                <a:spcPct val="200000"/>
              </a:lnSpc>
            </a:pPr>
            <a:r>
              <a:rPr lang="fa-IR" b="1" dirty="0">
                <a:latin typeface="Vazir" panose="020B0603030804020204" pitchFamily="34" charset="-78"/>
                <a:cs typeface="Vazir" panose="020B0603030804020204" pitchFamily="34" charset="-78"/>
              </a:rPr>
              <a:t>۵. کاهش وزن: </a:t>
            </a:r>
            <a:r>
              <a:rPr lang="fa-IR" sz="1600" dirty="0">
                <a:latin typeface="Vazir" panose="020B0603030804020204" pitchFamily="34" charset="-78"/>
                <a:cs typeface="Vazir" panose="020B0603030804020204" pitchFamily="34" charset="-78"/>
              </a:rPr>
              <a:t>وقتی بدن قند مورد نیاز خود را به‌دست نمی‌آورد، به‌سراغ چربی‌ها و سوزاندن آن‌ها می‌رود. در نتیجه افراد با وجود غذا خوردن زیاد، وزن کم می‌کنند.</a:t>
            </a:r>
          </a:p>
          <a:p>
            <a:pPr algn="justLow" rtl="1">
              <a:lnSpc>
                <a:spcPct val="200000"/>
              </a:lnSpc>
            </a:pPr>
            <a:endParaRPr lang="fa-IR" sz="700" dirty="0">
              <a:latin typeface="Vazir" panose="020B0603030804020204" pitchFamily="34" charset="-78"/>
              <a:cs typeface="Vazir" panose="020B0603030804020204" pitchFamily="34" charset="-78"/>
            </a:endParaRPr>
          </a:p>
          <a:p>
            <a:pPr algn="justLow" rtl="1">
              <a:lnSpc>
                <a:spcPct val="200000"/>
              </a:lnSpc>
            </a:pPr>
            <a:r>
              <a:rPr lang="fa-IR" b="1" dirty="0">
                <a:latin typeface="Vazir" panose="020B0603030804020204" pitchFamily="34" charset="-78"/>
                <a:cs typeface="Vazir" panose="020B0603030804020204" pitchFamily="34" charset="-78"/>
              </a:rPr>
              <a:t>۶. تاری دید: </a:t>
            </a:r>
            <a:r>
              <a:rPr lang="fa-IR" sz="1600" dirty="0">
                <a:latin typeface="Vazir" panose="020B0603030804020204" pitchFamily="34" charset="-78"/>
                <a:cs typeface="Vazir" panose="020B0603030804020204" pitchFamily="34" charset="-78"/>
              </a:rPr>
              <a:t>بعضی از مبتلایان به دیابت، دچار تاری دید می‌شوند. این موضوع بیشتر به‌دلیل کم شدن آب بدن فرد است.</a:t>
            </a:r>
          </a:p>
        </p:txBody>
      </p:sp>
      <p:pic>
        <p:nvPicPr>
          <p:cNvPr id="3" name="Picture 2"/>
          <p:cNvPicPr>
            <a:picLocks noChangeAspect="1"/>
          </p:cNvPicPr>
          <p:nvPr/>
        </p:nvPicPr>
        <p:blipFill rotWithShape="1">
          <a:blip r:embed="rId2"/>
          <a:srcRect l="3231" t="4895" r="3503" b="1675"/>
          <a:stretch/>
        </p:blipFill>
        <p:spPr>
          <a:xfrm>
            <a:off x="1053495" y="3526587"/>
            <a:ext cx="4310743" cy="2883160"/>
          </a:xfrm>
          <a:prstGeom prst="rect">
            <a:avLst/>
          </a:prstGeom>
        </p:spPr>
      </p:pic>
      <p:pic>
        <p:nvPicPr>
          <p:cNvPr id="7" name="Picture 6"/>
          <p:cNvPicPr>
            <a:picLocks noChangeAspect="1"/>
          </p:cNvPicPr>
          <p:nvPr/>
        </p:nvPicPr>
        <p:blipFill>
          <a:blip r:embed="rId3"/>
          <a:stretch>
            <a:fillRect/>
          </a:stretch>
        </p:blipFill>
        <p:spPr>
          <a:xfrm>
            <a:off x="6761586" y="3526587"/>
            <a:ext cx="4322747" cy="2883273"/>
          </a:xfrm>
          <a:prstGeom prst="rect">
            <a:avLst/>
          </a:prstGeom>
        </p:spPr>
      </p:pic>
      <p:sp>
        <p:nvSpPr>
          <p:cNvPr id="2" name="Rectangle 1">
            <a:extLst>
              <a:ext uri="{FF2B5EF4-FFF2-40B4-BE49-F238E27FC236}">
                <a16:creationId xmlns:a16="http://schemas.microsoft.com/office/drawing/2014/main" id="{472B9891-22F5-5B1D-AEF9-A00749C5B701}"/>
              </a:ext>
            </a:extLst>
          </p:cNvPr>
          <p:cNvSpPr/>
          <p:nvPr/>
        </p:nvSpPr>
        <p:spPr>
          <a:xfrm>
            <a:off x="4758540" y="266168"/>
            <a:ext cx="26749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علائم دیابت</a:t>
            </a:r>
          </a:p>
        </p:txBody>
      </p:sp>
      <p:sp>
        <p:nvSpPr>
          <p:cNvPr id="8" name="Rectangle 7">
            <a:extLst>
              <a:ext uri="{FF2B5EF4-FFF2-40B4-BE49-F238E27FC236}">
                <a16:creationId xmlns:a16="http://schemas.microsoft.com/office/drawing/2014/main" id="{9AF5EBB1-F4DF-0C26-4134-52E39028EB90}"/>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CFB6751-0B96-EE30-196F-60E2A91B7770}"/>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393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36841" y="1529915"/>
            <a:ext cx="6096000" cy="1569660"/>
          </a:xfrm>
          <a:prstGeom prst="rect">
            <a:avLst/>
          </a:prstGeom>
        </p:spPr>
        <p:txBody>
          <a:bodyPr>
            <a:spAutoFit/>
          </a:bodyPr>
          <a:lstStyle/>
          <a:p>
            <a:pPr algn="justLow" rtl="1">
              <a:lnSpc>
                <a:spcPct val="200000"/>
              </a:lnSpc>
            </a:pPr>
            <a:r>
              <a:rPr lang="fa-IR" b="1" dirty="0">
                <a:latin typeface="Vazir" panose="020B0603030804020204" pitchFamily="34" charset="-78"/>
                <a:cs typeface="Vazir" panose="020B0603030804020204" pitchFamily="34" charset="-78"/>
              </a:rPr>
              <a:t>۷. اختلال در روند بهبود زخم‌ها: </a:t>
            </a:r>
            <a:r>
              <a:rPr lang="fa-IR" sz="1600" dirty="0">
                <a:latin typeface="Vazir" panose="020B0603030804020204" pitchFamily="34" charset="-78"/>
                <a:cs typeface="Vazir" panose="020B0603030804020204" pitchFamily="34" charset="-78"/>
              </a:rPr>
              <a:t>بالا بودن </a:t>
            </a:r>
            <a:r>
              <a:rPr lang="fa-IR" sz="1600" b="1" dirty="0">
                <a:solidFill>
                  <a:schemeClr val="accent2">
                    <a:lumMod val="75000"/>
                  </a:schemeClr>
                </a:solidFill>
                <a:latin typeface="Vazir" panose="020B0603030804020204" pitchFamily="34" charset="-78"/>
                <a:cs typeface="Vazir" panose="020B0603030804020204" pitchFamily="34" charset="-78"/>
              </a:rPr>
              <a:t>قند خون</a:t>
            </a:r>
            <a:r>
              <a:rPr lang="fa-IR" sz="1600" dirty="0">
                <a:latin typeface="Vazir" panose="020B0603030804020204" pitchFamily="34" charset="-78"/>
                <a:cs typeface="Vazir" panose="020B0603030804020204" pitchFamily="34" charset="-78"/>
              </a:rPr>
              <a:t>، می‌تواند بر عملکرد </a:t>
            </a:r>
            <a:r>
              <a:rPr lang="fa-IR" sz="1600" b="1" dirty="0">
                <a:solidFill>
                  <a:schemeClr val="accent2">
                    <a:lumMod val="75000"/>
                  </a:schemeClr>
                </a:solidFill>
                <a:latin typeface="Vazir" panose="020B0603030804020204" pitchFamily="34" charset="-78"/>
                <a:cs typeface="Vazir" panose="020B0603030804020204" pitchFamily="34" charset="-78"/>
              </a:rPr>
              <a:t>اعصاب پوست </a:t>
            </a:r>
            <a:r>
              <a:rPr lang="fa-IR" sz="1600" dirty="0">
                <a:latin typeface="Vazir" panose="020B0603030804020204" pitchFamily="34" charset="-78"/>
                <a:cs typeface="Vazir" panose="020B0603030804020204" pitchFamily="34" charset="-78"/>
              </a:rPr>
              <a:t>تاثیر بگذارد. به‌همین دلیل زخم‌ها در افراد مبتلا به دیابت، </a:t>
            </a:r>
            <a:r>
              <a:rPr lang="fa-IR" sz="1600" b="1" dirty="0">
                <a:solidFill>
                  <a:schemeClr val="accent2">
                    <a:lumMod val="75000"/>
                  </a:schemeClr>
                </a:solidFill>
                <a:latin typeface="Vazir" panose="020B0603030804020204" pitchFamily="34" charset="-78"/>
                <a:cs typeface="Vazir" panose="020B0603030804020204" pitchFamily="34" charset="-78"/>
              </a:rPr>
              <a:t>دیر خوب </a:t>
            </a:r>
            <a:r>
              <a:rPr lang="fa-IR" sz="1600" dirty="0">
                <a:latin typeface="Vazir" panose="020B0603030804020204" pitchFamily="34" charset="-78"/>
                <a:cs typeface="Vazir" panose="020B0603030804020204" pitchFamily="34" charset="-78"/>
              </a:rPr>
              <a:t>می‌شوند.</a:t>
            </a:r>
          </a:p>
        </p:txBody>
      </p:sp>
      <p:pic>
        <p:nvPicPr>
          <p:cNvPr id="7" name="Picture 6"/>
          <p:cNvPicPr>
            <a:picLocks noChangeAspect="1"/>
          </p:cNvPicPr>
          <p:nvPr/>
        </p:nvPicPr>
        <p:blipFill>
          <a:blip r:embed="rId2"/>
          <a:stretch>
            <a:fillRect/>
          </a:stretch>
        </p:blipFill>
        <p:spPr>
          <a:xfrm>
            <a:off x="504590" y="974054"/>
            <a:ext cx="3845856" cy="2243416"/>
          </a:xfrm>
          <a:prstGeom prst="rect">
            <a:avLst/>
          </a:prstGeom>
        </p:spPr>
      </p:pic>
      <p:pic>
        <p:nvPicPr>
          <p:cNvPr id="8" name="Picture 7"/>
          <p:cNvPicPr>
            <a:picLocks noChangeAspect="1"/>
          </p:cNvPicPr>
          <p:nvPr/>
        </p:nvPicPr>
        <p:blipFill>
          <a:blip r:embed="rId3"/>
          <a:stretch>
            <a:fillRect/>
          </a:stretch>
        </p:blipFill>
        <p:spPr>
          <a:xfrm>
            <a:off x="486868" y="3640531"/>
            <a:ext cx="3863578" cy="2632753"/>
          </a:xfrm>
          <a:prstGeom prst="rect">
            <a:avLst/>
          </a:prstGeom>
        </p:spPr>
      </p:pic>
      <p:sp>
        <p:nvSpPr>
          <p:cNvPr id="2" name="Rectangle 1">
            <a:extLst>
              <a:ext uri="{FF2B5EF4-FFF2-40B4-BE49-F238E27FC236}">
                <a16:creationId xmlns:a16="http://schemas.microsoft.com/office/drawing/2014/main" id="{872C10AF-264D-066B-D162-E703BAA49E40}"/>
              </a:ext>
            </a:extLst>
          </p:cNvPr>
          <p:cNvSpPr/>
          <p:nvPr/>
        </p:nvSpPr>
        <p:spPr>
          <a:xfrm>
            <a:off x="4758540" y="266168"/>
            <a:ext cx="26749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علائم دیابت</a:t>
            </a:r>
          </a:p>
        </p:txBody>
      </p:sp>
      <p:sp>
        <p:nvSpPr>
          <p:cNvPr id="3" name="Rectangle 2">
            <a:extLst>
              <a:ext uri="{FF2B5EF4-FFF2-40B4-BE49-F238E27FC236}">
                <a16:creationId xmlns:a16="http://schemas.microsoft.com/office/drawing/2014/main" id="{C79C7ED6-E62C-F7A0-0769-A3BAC92480FD}"/>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0985FA5-0A32-92B2-287C-377268E16047}"/>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26252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4193" y="1239042"/>
            <a:ext cx="5169159" cy="5016758"/>
          </a:xfrm>
          <a:prstGeom prst="rect">
            <a:avLst/>
          </a:prstGeom>
        </p:spPr>
        <p:txBody>
          <a:bodyPr wrap="square">
            <a:spAutoFit/>
          </a:bodyPr>
          <a:lstStyle/>
          <a:p>
            <a:pPr algn="justLow" rtl="1">
              <a:lnSpc>
                <a:spcPct val="200000"/>
              </a:lnSpc>
            </a:pPr>
            <a:r>
              <a:rPr lang="fa-IR" sz="1600" b="1" dirty="0">
                <a:solidFill>
                  <a:schemeClr val="accent2">
                    <a:lumMod val="75000"/>
                  </a:schemeClr>
                </a:solidFill>
                <a:latin typeface="Vazir" panose="020B0603030804020204" pitchFamily="34" charset="-78"/>
                <a:cs typeface="Vazir" panose="020B0603030804020204" pitchFamily="34" charset="-78"/>
              </a:rPr>
              <a:t>در دیابت نوع </a:t>
            </a:r>
            <a:r>
              <a:rPr lang="fa-IR" sz="1600" b="1" dirty="0">
                <a:latin typeface="Vazir" panose="020B0603030804020204" pitchFamily="34" charset="-78"/>
                <a:cs typeface="Vazir" panose="020B0603030804020204" pitchFamily="34" charset="-78"/>
              </a:rPr>
              <a:t>۱، </a:t>
            </a:r>
            <a:r>
              <a:rPr lang="fa-IR" sz="1600" dirty="0">
                <a:latin typeface="Vazir" panose="020B0603030804020204" pitchFamily="34" charset="-78"/>
                <a:cs typeface="Vazir" panose="020B0603030804020204" pitchFamily="34" charset="-78"/>
              </a:rPr>
              <a:t>بیمار احساس </a:t>
            </a:r>
            <a:r>
              <a:rPr lang="fa-IR" sz="1600" b="1" dirty="0">
                <a:solidFill>
                  <a:schemeClr val="accent2">
                    <a:lumMod val="75000"/>
                  </a:schemeClr>
                </a:solidFill>
                <a:latin typeface="Vazir" panose="020B0603030804020204" pitchFamily="34" charset="-78"/>
                <a:cs typeface="Vazir" panose="020B0603030804020204" pitchFamily="34" charset="-78"/>
              </a:rPr>
              <a:t>تهوع و استفراغ </a:t>
            </a:r>
            <a:r>
              <a:rPr lang="fa-IR" sz="1600" dirty="0">
                <a:latin typeface="Vazir" panose="020B0603030804020204" pitchFamily="34" charset="-78"/>
                <a:cs typeface="Vazir" panose="020B0603030804020204" pitchFamily="34" charset="-78"/>
              </a:rPr>
              <a:t>هم دارد که به‌دلیل کمبود </a:t>
            </a:r>
            <a:r>
              <a:rPr lang="fa-IR" sz="1600" b="1" dirty="0">
                <a:solidFill>
                  <a:schemeClr val="accent2">
                    <a:lumMod val="75000"/>
                  </a:schemeClr>
                </a:solidFill>
                <a:latin typeface="Vazir" panose="020B0603030804020204" pitchFamily="34" charset="-78"/>
                <a:cs typeface="Vazir" panose="020B0603030804020204" pitchFamily="34" charset="-78"/>
              </a:rPr>
              <a:t>انرژی در بدن و سوزاندن چربی‌ها </a:t>
            </a:r>
            <a:r>
              <a:rPr lang="fa-IR" sz="1600" dirty="0">
                <a:latin typeface="Vazir" panose="020B0603030804020204" pitchFamily="34" charset="-78"/>
                <a:cs typeface="Vazir" panose="020B0603030804020204" pitchFamily="34" charset="-78"/>
              </a:rPr>
              <a:t>است. علائم </a:t>
            </a:r>
            <a:r>
              <a:rPr lang="fa-IR" sz="1600" b="1" dirty="0">
                <a:solidFill>
                  <a:schemeClr val="accent2">
                    <a:lumMod val="75000"/>
                  </a:schemeClr>
                </a:solidFill>
                <a:latin typeface="Vazir" panose="020B0603030804020204" pitchFamily="34" charset="-78"/>
                <a:cs typeface="Vazir" panose="020B0603030804020204" pitchFamily="34" charset="-78"/>
              </a:rPr>
              <a:t>دیابت نوع ۲</a:t>
            </a:r>
            <a:r>
              <a:rPr lang="fa-IR" sz="1600" b="1"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علاوه بر مواردی که گفتیم، گاهی به‌صورت </a:t>
            </a:r>
            <a:r>
              <a:rPr lang="fa-IR" sz="1600" b="1" dirty="0">
                <a:solidFill>
                  <a:schemeClr val="accent2">
                    <a:lumMod val="75000"/>
                  </a:schemeClr>
                </a:solidFill>
                <a:latin typeface="Vazir" panose="020B0603030804020204" pitchFamily="34" charset="-78"/>
                <a:cs typeface="Vazir" panose="020B0603030804020204" pitchFamily="34" charset="-78"/>
              </a:rPr>
              <a:t>عفونت‌های قارچی </a:t>
            </a:r>
            <a:r>
              <a:rPr lang="fa-IR" sz="1600" dirty="0">
                <a:latin typeface="Vazir" panose="020B0603030804020204" pitchFamily="34" charset="-78"/>
                <a:cs typeface="Vazir" panose="020B0603030804020204" pitchFamily="34" charset="-78"/>
              </a:rPr>
              <a:t>نیز خود را نشان می‌دهد. این عفونت‌ها بیشتر در قسمت‌های مرطوب بدن مانند زیر سینه‌ها، بین انگشتان دست و پا، یا در قسمت آلت تناسلی افراد دیده می‌شود. به‌علاوه افراد مبتلا به نوع ۲ دیابت، از </a:t>
            </a:r>
            <a:r>
              <a:rPr lang="fa-IR" sz="1600" b="1" dirty="0">
                <a:solidFill>
                  <a:schemeClr val="accent2">
                    <a:lumMod val="75000"/>
                  </a:schemeClr>
                </a:solidFill>
                <a:latin typeface="Vazir" panose="020B0603030804020204" pitchFamily="34" charset="-78"/>
                <a:cs typeface="Vazir" panose="020B0603030804020204" pitchFamily="34" charset="-78"/>
              </a:rPr>
              <a:t>احساس سوزن سوزن</a:t>
            </a:r>
            <a:r>
              <a:rPr lang="fa-IR" sz="1600" dirty="0">
                <a:latin typeface="Vazir" panose="020B0603030804020204" pitchFamily="34" charset="-78"/>
                <a:cs typeface="Vazir" panose="020B0603030804020204" pitchFamily="34" charset="-78"/>
              </a:rPr>
              <a:t> شدن در دست و پای خود شکایت دارند. </a:t>
            </a:r>
            <a:r>
              <a:rPr lang="fa-IR" sz="1600" b="1" dirty="0">
                <a:solidFill>
                  <a:schemeClr val="accent2">
                    <a:lumMod val="75000"/>
                  </a:schemeClr>
                </a:solidFill>
                <a:latin typeface="Vazir" panose="020B0603030804020204" pitchFamily="34" charset="-78"/>
                <a:cs typeface="Vazir" panose="020B0603030804020204" pitchFamily="34" charset="-78"/>
              </a:rPr>
              <a:t>تاری دید </a:t>
            </a:r>
            <a:r>
              <a:rPr lang="fa-IR" sz="1600" dirty="0">
                <a:latin typeface="Vazir" panose="020B0603030804020204" pitchFamily="34" charset="-78"/>
                <a:cs typeface="Vazir" panose="020B0603030804020204" pitchFamily="34" charset="-78"/>
              </a:rPr>
              <a:t>در بیماران مبتلا به دیابت نوع ۲، گاهی به شدید شدن کاهش حس بینایی آن‌ها نیز می‌انجامد.</a:t>
            </a:r>
          </a:p>
        </p:txBody>
      </p:sp>
      <p:pic>
        <p:nvPicPr>
          <p:cNvPr id="7" name="Picture 6"/>
          <p:cNvPicPr>
            <a:picLocks noChangeAspect="1"/>
          </p:cNvPicPr>
          <p:nvPr/>
        </p:nvPicPr>
        <p:blipFill>
          <a:blip r:embed="rId2"/>
          <a:stretch>
            <a:fillRect/>
          </a:stretch>
        </p:blipFill>
        <p:spPr>
          <a:xfrm>
            <a:off x="5985694" y="1782874"/>
            <a:ext cx="5127992" cy="3358835"/>
          </a:xfrm>
          <a:prstGeom prst="rect">
            <a:avLst/>
          </a:prstGeom>
        </p:spPr>
      </p:pic>
      <p:sp>
        <p:nvSpPr>
          <p:cNvPr id="2" name="Rectangle 1">
            <a:extLst>
              <a:ext uri="{FF2B5EF4-FFF2-40B4-BE49-F238E27FC236}">
                <a16:creationId xmlns:a16="http://schemas.microsoft.com/office/drawing/2014/main" id="{335F4A40-6D71-0E43-B4E0-B7168494E049}"/>
              </a:ext>
            </a:extLst>
          </p:cNvPr>
          <p:cNvSpPr/>
          <p:nvPr/>
        </p:nvSpPr>
        <p:spPr>
          <a:xfrm>
            <a:off x="4758540" y="266168"/>
            <a:ext cx="26749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علائم دیابت</a:t>
            </a:r>
          </a:p>
        </p:txBody>
      </p:sp>
      <p:sp>
        <p:nvSpPr>
          <p:cNvPr id="3" name="Rectangle 2">
            <a:extLst>
              <a:ext uri="{FF2B5EF4-FFF2-40B4-BE49-F238E27FC236}">
                <a16:creationId xmlns:a16="http://schemas.microsoft.com/office/drawing/2014/main" id="{66037A7B-7858-816B-3DB1-1E320F715715}"/>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9ED4621-A89A-9E7D-8961-F26685179372}"/>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7350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54768" y="1125111"/>
            <a:ext cx="5947718" cy="4462760"/>
          </a:xfrm>
          <a:prstGeom prst="rect">
            <a:avLst/>
          </a:prstGeom>
        </p:spPr>
        <p:txBody>
          <a:bodyPr wrap="square">
            <a:spAutoFit/>
          </a:bodyPr>
          <a:lstStyle/>
          <a:p>
            <a:pPr algn="justLow" rtl="1">
              <a:lnSpc>
                <a:spcPct val="200000"/>
              </a:lnSpc>
            </a:pPr>
            <a:r>
              <a:rPr lang="fa-IR" sz="1600" b="1" dirty="0">
                <a:solidFill>
                  <a:schemeClr val="accent2">
                    <a:lumMod val="75000"/>
                  </a:schemeClr>
                </a:solidFill>
                <a:latin typeface="Vazir" panose="020B0603030804020204" pitchFamily="34" charset="-78"/>
                <a:cs typeface="Vazir" panose="020B0603030804020204" pitchFamily="34" charset="-78"/>
              </a:rPr>
              <a:t>دیابت</a:t>
            </a:r>
            <a:r>
              <a:rPr lang="fa-IR" sz="1600" dirty="0">
                <a:latin typeface="Vazir" panose="020B0603030804020204" pitchFamily="34" charset="-78"/>
                <a:cs typeface="Vazir" panose="020B0603030804020204" pitchFamily="34" charset="-78"/>
              </a:rPr>
              <a:t> بیماری است که بارها نامش را شنیده‌ایم. یک بیماری مزمن که روند سوخت و ساز قند در بدن را تحت تاثیر قرار می‌دهد. بدن ما برای تامین انرژی نیاز به مواد غذایی گوناگونی دارد. این مواد در بدن تبدیل به قند یا گلوکز می‌شوند که انرژی مورد نیاز ما را تامین می‌کنند. اگر به هر دلیلی گلوکز از طریق خون وارد سلول‌ها نشود و در جریان خون فرد باقی بماند، میزان قند خون بالا رفته و فرد مبتلا به </a:t>
            </a:r>
            <a:r>
              <a:rPr lang="fa-IR" sz="1600" b="1" dirty="0">
                <a:latin typeface="Vazir" panose="020B0603030804020204" pitchFamily="34" charset="-78"/>
                <a:cs typeface="Vazir" panose="020B0603030804020204" pitchFamily="34" charset="-78"/>
              </a:rPr>
              <a:t>دیابت</a:t>
            </a:r>
            <a:r>
              <a:rPr lang="fa-IR" sz="1600" dirty="0">
                <a:latin typeface="Vazir" panose="020B0603030804020204" pitchFamily="34" charset="-78"/>
                <a:cs typeface="Vazir" panose="020B0603030804020204" pitchFamily="34" charset="-78"/>
              </a:rPr>
              <a:t> می‌شود. آنچه که باعث این عدم جذب قند می‌شود، </a:t>
            </a:r>
            <a:r>
              <a:rPr lang="fa-IR" sz="1600" b="1" dirty="0">
                <a:solidFill>
                  <a:schemeClr val="accent2">
                    <a:lumMod val="75000"/>
                  </a:schemeClr>
                </a:solidFill>
                <a:latin typeface="Vazir" panose="020B0603030804020204" pitchFamily="34" charset="-78"/>
                <a:cs typeface="Vazir" panose="020B0603030804020204" pitchFamily="34" charset="-78"/>
              </a:rPr>
              <a:t>کمبود هورمون انسولین </a:t>
            </a:r>
            <a:r>
              <a:rPr lang="fa-IR" sz="1600" dirty="0">
                <a:latin typeface="Vazir" panose="020B0603030804020204" pitchFamily="34" charset="-78"/>
                <a:cs typeface="Vazir" panose="020B0603030804020204" pitchFamily="34" charset="-78"/>
              </a:rPr>
              <a:t>است. انسولین از لوزالمعده ترشح می‌شود و باعث ورود قند به سلول‌ها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301471" y="1426328"/>
            <a:ext cx="5299138" cy="3535970"/>
          </a:xfrm>
          <a:prstGeom prst="rect">
            <a:avLst/>
          </a:prstGeom>
        </p:spPr>
      </p:pic>
      <p:sp>
        <p:nvSpPr>
          <p:cNvPr id="8" name="Rectangle 7"/>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00BACE4-A4E7-3045-41ED-FA3178E4F62C}"/>
              </a:ext>
            </a:extLst>
          </p:cNvPr>
          <p:cNvSpPr txBox="1"/>
          <p:nvPr/>
        </p:nvSpPr>
        <p:spPr>
          <a:xfrm>
            <a:off x="4445863" y="263657"/>
            <a:ext cx="3300273" cy="707886"/>
          </a:xfrm>
          <a:prstGeom prst="rect">
            <a:avLst/>
          </a:prstGeom>
          <a:noFill/>
        </p:spPr>
        <p:txBody>
          <a:bodyPr wrap="square">
            <a:spAutoFit/>
          </a:bodyPr>
          <a:lstStyle/>
          <a:p>
            <a:pPr algn="just" rtl="1"/>
            <a:r>
              <a:rPr lang="fa-IR" sz="4000" b="1" dirty="0">
                <a:solidFill>
                  <a:srgbClr val="0070C0"/>
                </a:solidFill>
                <a:latin typeface="Shabnam" panose="020B0603030804020204" pitchFamily="34" charset="-78"/>
                <a:cs typeface="Shabnam" panose="020B0603030804020204" pitchFamily="34" charset="-78"/>
              </a:rPr>
              <a:t>دیابت چیست؟</a:t>
            </a:r>
          </a:p>
        </p:txBody>
      </p:sp>
      <p:sp>
        <p:nvSpPr>
          <p:cNvPr id="9" name="Rectangle 8">
            <a:extLst>
              <a:ext uri="{FF2B5EF4-FFF2-40B4-BE49-F238E27FC236}">
                <a16:creationId xmlns:a16="http://schemas.microsoft.com/office/drawing/2014/main" id="{532FCB09-AAF4-DB03-A7C7-C5B2B02C41F0}"/>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66913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34839" y="1530219"/>
            <a:ext cx="6988629" cy="3108543"/>
          </a:xfrm>
          <a:prstGeom prst="rect">
            <a:avLst/>
          </a:prstGeom>
        </p:spPr>
        <p:txBody>
          <a:bodyPr wrap="square">
            <a:spAutoFit/>
          </a:bodyPr>
          <a:lstStyle/>
          <a:p>
            <a:pPr algn="justLow" rtl="1">
              <a:lnSpc>
                <a:spcPct val="200000"/>
              </a:lnSpc>
            </a:pPr>
            <a:r>
              <a:rPr lang="fa-IR" sz="2000" b="1" dirty="0">
                <a:solidFill>
                  <a:schemeClr val="accent2">
                    <a:lumMod val="75000"/>
                  </a:schemeClr>
                </a:solidFill>
                <a:latin typeface="Vazir" panose="020B0603030804020204" pitchFamily="34" charset="-78"/>
                <a:cs typeface="Vazir" panose="020B0603030804020204" pitchFamily="34" charset="-78"/>
              </a:rPr>
              <a:t>افراد مبتلا به چاقی</a:t>
            </a:r>
          </a:p>
          <a:p>
            <a:pPr algn="justLow" rtl="1">
              <a:lnSpc>
                <a:spcPct val="200000"/>
              </a:lnSpc>
            </a:pPr>
            <a:r>
              <a:rPr lang="fa-IR" sz="1600" dirty="0">
                <a:latin typeface="Vazir" panose="020B0603030804020204" pitchFamily="34" charset="-78"/>
                <a:cs typeface="Vazir" panose="020B0603030804020204" pitchFamily="34" charset="-78"/>
              </a:rPr>
              <a:t>یکی از عوامل مهم در ابتلا به دیابت چاقی است. سبک زندگی فرد تأثیر بسزایی در افزایش شاخص توده بدنی و بروز چاقی دارد. افراد کم‌تحرک به دلیل انباشتگی کالری در بدن بسیار مستعد ابتلا به چاقی و دیابت هستند. اگر کالری جذب‌شده از مواد غذایی مصرف نشود مازاد آن به شکل چربی، به‌ویژه در ناحیه شکم تجمع پیدا می‌کند که خود عامل مهمی در ابتلا به دیابت است.</a:t>
            </a:r>
          </a:p>
        </p:txBody>
      </p:sp>
      <p:pic>
        <p:nvPicPr>
          <p:cNvPr id="4" name="Picture 3"/>
          <p:cNvPicPr>
            <a:picLocks noChangeAspect="1"/>
          </p:cNvPicPr>
          <p:nvPr/>
        </p:nvPicPr>
        <p:blipFill>
          <a:blip r:embed="rId2"/>
          <a:stretch>
            <a:fillRect/>
          </a:stretch>
        </p:blipFill>
        <p:spPr>
          <a:xfrm>
            <a:off x="388125" y="1959982"/>
            <a:ext cx="4247761" cy="29380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p:cNvSpPr/>
          <p:nvPr/>
        </p:nvSpPr>
        <p:spPr>
          <a:xfrm>
            <a:off x="7276641" y="565055"/>
            <a:ext cx="4802918" cy="400110"/>
          </a:xfrm>
          <a:prstGeom prst="rect">
            <a:avLst/>
          </a:prstGeom>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چه کسانی در معرض ابتلا به دیابت قرار دارند؟</a:t>
            </a:r>
          </a:p>
        </p:txBody>
      </p:sp>
      <p:sp>
        <p:nvSpPr>
          <p:cNvPr id="8" name="Rectangle 7">
            <a:extLst>
              <a:ext uri="{FF2B5EF4-FFF2-40B4-BE49-F238E27FC236}">
                <a16:creationId xmlns:a16="http://schemas.microsoft.com/office/drawing/2014/main" id="{31826A84-EF9D-0348-B9D6-A3A903C33DAF}"/>
              </a:ext>
            </a:extLst>
          </p:cNvPr>
          <p:cNvSpPr/>
          <p:nvPr/>
        </p:nvSpPr>
        <p:spPr>
          <a:xfrm>
            <a:off x="1230823" y="211112"/>
            <a:ext cx="9742310"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چه کسانی در معرض ابتلا به دیابت قرار دارند؟</a:t>
            </a:r>
          </a:p>
        </p:txBody>
      </p:sp>
      <p:sp>
        <p:nvSpPr>
          <p:cNvPr id="9" name="Rectangle 8">
            <a:extLst>
              <a:ext uri="{FF2B5EF4-FFF2-40B4-BE49-F238E27FC236}">
                <a16:creationId xmlns:a16="http://schemas.microsoft.com/office/drawing/2014/main" id="{EDEC1D18-41A9-3024-5C2E-8FBF0CD14C95}"/>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7657AC3-45A3-9419-CB0D-FAE7E19C4011}"/>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0302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73410" y="1623769"/>
            <a:ext cx="7115673" cy="3108543"/>
          </a:xfrm>
          <a:prstGeom prst="rect">
            <a:avLst/>
          </a:prstGeom>
        </p:spPr>
        <p:txBody>
          <a:bodyPr wrap="square">
            <a:spAutoFit/>
          </a:bodyPr>
          <a:lstStyle/>
          <a:p>
            <a:pPr algn="justLow" rtl="1">
              <a:lnSpc>
                <a:spcPct val="200000"/>
              </a:lnSpc>
            </a:pPr>
            <a:r>
              <a:rPr lang="fa-IR" sz="2000" b="1" dirty="0">
                <a:solidFill>
                  <a:schemeClr val="accent2">
                    <a:lumMod val="75000"/>
                  </a:schemeClr>
                </a:solidFill>
                <a:latin typeface="Vazir" panose="020B0603030804020204" pitchFamily="34" charset="-78"/>
                <a:cs typeface="Vazir" panose="020B0603030804020204" pitchFamily="34" charset="-78"/>
              </a:rPr>
              <a:t>افراد دارای زمینه ژنتیکی</a:t>
            </a:r>
          </a:p>
          <a:p>
            <a:pPr algn="justLow" rtl="1">
              <a:lnSpc>
                <a:spcPct val="200000"/>
              </a:lnSpc>
            </a:pPr>
            <a:r>
              <a:rPr lang="fa-IR" sz="1600" dirty="0">
                <a:latin typeface="Vazir" panose="020B0603030804020204" pitchFamily="34" charset="-78"/>
                <a:cs typeface="Vazir" panose="020B0603030804020204" pitchFamily="34" charset="-78"/>
              </a:rPr>
              <a:t>عامل دیگری که ابتلا به دیابت را تسریع می‌کند وجود بعضی ژن‌ها در ذخیره ژنتیکی فرد است. در مبتلایان به چاقی، این ژن‌ها بروز مقاومت به انسولین را تسریع می‌کنند. از سویی دیگر برخی‌ها به دلایل ژنتیکی بیشتر مستعد اضافه‌وزن و چاقی هستند. این افراد به دلیل سوخت‌وساز آهسته‌تر، تمایل کمتری به سوزاندن کالری‌های جذب‌شده دارند و به همین دلیل کالری مازاد به‌صورت چربی به‌ویژه در ناحیه شکم ذخیره می‌شود.</a:t>
            </a:r>
          </a:p>
        </p:txBody>
      </p:sp>
      <p:pic>
        <p:nvPicPr>
          <p:cNvPr id="3" name="Picture 2"/>
          <p:cNvPicPr>
            <a:picLocks noChangeAspect="1"/>
          </p:cNvPicPr>
          <p:nvPr/>
        </p:nvPicPr>
        <p:blipFill>
          <a:blip r:embed="rId2"/>
          <a:stretch>
            <a:fillRect/>
          </a:stretch>
        </p:blipFill>
        <p:spPr>
          <a:xfrm>
            <a:off x="243070" y="1931436"/>
            <a:ext cx="4492690" cy="2995127"/>
          </a:xfrm>
          <a:prstGeom prst="rect">
            <a:avLst/>
          </a:prstGeom>
        </p:spPr>
      </p:pic>
      <p:sp>
        <p:nvSpPr>
          <p:cNvPr id="8" name="Rectangle 7">
            <a:extLst>
              <a:ext uri="{FF2B5EF4-FFF2-40B4-BE49-F238E27FC236}">
                <a16:creationId xmlns:a16="http://schemas.microsoft.com/office/drawing/2014/main" id="{FB23848C-0ACC-F383-3749-FB9B84F5107E}"/>
              </a:ext>
            </a:extLst>
          </p:cNvPr>
          <p:cNvSpPr/>
          <p:nvPr/>
        </p:nvSpPr>
        <p:spPr>
          <a:xfrm>
            <a:off x="6096000" y="476278"/>
            <a:ext cx="5918456" cy="461665"/>
          </a:xfrm>
          <a:prstGeom prst="rect">
            <a:avLst/>
          </a:prstGeom>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چه کسانی در معرض ابتلا به دیابت قرار دارند؟</a:t>
            </a:r>
          </a:p>
        </p:txBody>
      </p:sp>
      <p:sp>
        <p:nvSpPr>
          <p:cNvPr id="9" name="Rectangle 8">
            <a:extLst>
              <a:ext uri="{FF2B5EF4-FFF2-40B4-BE49-F238E27FC236}">
                <a16:creationId xmlns:a16="http://schemas.microsoft.com/office/drawing/2014/main" id="{790B17DE-8406-D298-24E7-34FBB450D904}"/>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5454DC3-5620-11A3-15F3-2FD5E48F82DE}"/>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E8262AB-EA68-B0C0-04A4-D99B9DF7F398}"/>
              </a:ext>
            </a:extLst>
          </p:cNvPr>
          <p:cNvSpPr/>
          <p:nvPr/>
        </p:nvSpPr>
        <p:spPr>
          <a:xfrm>
            <a:off x="1230823" y="211112"/>
            <a:ext cx="9742310"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چه کسانی در معرض ابتلا به دیابت قرار دارند؟</a:t>
            </a:r>
          </a:p>
        </p:txBody>
      </p:sp>
    </p:spTree>
    <p:extLst>
      <p:ext uri="{BB962C8B-B14F-4D97-AF65-F5344CB8AC3E}">
        <p14:creationId xmlns:p14="http://schemas.microsoft.com/office/powerpoint/2010/main" val="386753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1022284"/>
            <a:ext cx="11582400" cy="1631216"/>
          </a:xfrm>
          <a:prstGeom prst="rect">
            <a:avLst/>
          </a:prstGeom>
        </p:spPr>
        <p:txBody>
          <a:bodyPr wrap="square">
            <a:spAutoFit/>
          </a:bodyPr>
          <a:lstStyle/>
          <a:p>
            <a:pPr algn="justLow" rtl="1">
              <a:lnSpc>
                <a:spcPct val="200000"/>
              </a:lnSpc>
            </a:pPr>
            <a:r>
              <a:rPr lang="fa-IR" sz="2000" b="1" dirty="0">
                <a:solidFill>
                  <a:schemeClr val="accent2">
                    <a:lumMod val="75000"/>
                  </a:schemeClr>
                </a:solidFill>
                <a:latin typeface="Vazir" panose="020B0603030804020204" pitchFamily="34" charset="-78"/>
                <a:cs typeface="Vazir" panose="020B0603030804020204" pitchFamily="34" charset="-78"/>
              </a:rPr>
              <a:t>افرادی که بلندمدت برخی داروها را مصرف می‌کنند</a:t>
            </a:r>
          </a:p>
          <a:p>
            <a:pPr algn="justLow" rtl="1">
              <a:lnSpc>
                <a:spcPct val="200000"/>
              </a:lnSpc>
            </a:pPr>
            <a:r>
              <a:rPr lang="fa-IR" sz="1600" dirty="0">
                <a:latin typeface="Vazir" panose="020B0603030804020204" pitchFamily="34" charset="-78"/>
                <a:cs typeface="Vazir" panose="020B0603030804020204" pitchFamily="34" charset="-78"/>
              </a:rPr>
              <a:t>مصرف بلندمدت برخی داروها به سلول‌های بتای پانکراس که تولیدکننده انسولین هستند ضربه زده و بعضی داروها نیز منجر به مقاومت انسولینی می‌شوند. از داروهایی که منجر به ایجاد چنین عوارض می‌شوند می‌توان به موارد زیر اشاره نمود:</a:t>
            </a:r>
          </a:p>
        </p:txBody>
      </p:sp>
      <p:sp>
        <p:nvSpPr>
          <p:cNvPr id="3" name="Rectangle 2"/>
          <p:cNvSpPr/>
          <p:nvPr/>
        </p:nvSpPr>
        <p:spPr>
          <a:xfrm>
            <a:off x="6686928" y="2695230"/>
            <a:ext cx="4825692" cy="3539430"/>
          </a:xfrm>
          <a:prstGeom prst="rect">
            <a:avLst/>
          </a:prstGeom>
        </p:spPr>
        <p:txBody>
          <a:bodyPr wrap="square">
            <a:spAutoFit/>
          </a:bodyPr>
          <a:lstStyle/>
          <a:p>
            <a:pPr marL="285750" indent="-285750" algn="justLow" rtl="1">
              <a:lnSpc>
                <a:spcPct val="200000"/>
              </a:lnSpc>
              <a:buClr>
                <a:srgbClr val="0070C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بعضی از داروهای ادرارآور</a:t>
            </a:r>
          </a:p>
          <a:p>
            <a:pPr marL="285750" indent="-285750" algn="justLow" rtl="1">
              <a:lnSpc>
                <a:spcPct val="200000"/>
              </a:lnSpc>
              <a:buClr>
                <a:srgbClr val="0070C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داروهای ضد تشنج و ضدافسردگی</a:t>
            </a:r>
          </a:p>
          <a:p>
            <a:pPr marL="285750" indent="-285750" algn="justLow" rtl="1">
              <a:lnSpc>
                <a:spcPct val="200000"/>
              </a:lnSpc>
              <a:buClr>
                <a:srgbClr val="0070C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تعدادی از داروهای مورداستفاده برای درمان ایدز</a:t>
            </a:r>
          </a:p>
          <a:p>
            <a:pPr marL="285750" indent="-285750" algn="justLow" rtl="1">
              <a:lnSpc>
                <a:spcPct val="200000"/>
              </a:lnSpc>
              <a:buClr>
                <a:srgbClr val="0070C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داروی برطرف‌کننده پنومونی</a:t>
            </a:r>
          </a:p>
          <a:p>
            <a:pPr marL="285750" indent="-285750" algn="justLow" rtl="1">
              <a:lnSpc>
                <a:spcPct val="200000"/>
              </a:lnSpc>
              <a:buClr>
                <a:srgbClr val="0070C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داروهای کورتونی برای درمان بیماری‌های التهابی</a:t>
            </a:r>
          </a:p>
          <a:p>
            <a:pPr marL="285750" indent="-285750" algn="justLow" rtl="1">
              <a:lnSpc>
                <a:spcPct val="200000"/>
              </a:lnSpc>
              <a:buClr>
                <a:srgbClr val="0070C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داروی جلوگیری از رد پیوند اعضا</a:t>
            </a:r>
          </a:p>
          <a:p>
            <a:pPr marL="285750" indent="-285750" algn="justLow" rtl="1">
              <a:lnSpc>
                <a:spcPct val="200000"/>
              </a:lnSpc>
              <a:buClr>
                <a:srgbClr val="0070C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داروهای کاهنده </a:t>
            </a:r>
            <a:r>
              <a:rPr lang="en-US" sz="1600" dirty="0">
                <a:latin typeface="Vazir" panose="020B0603030804020204" pitchFamily="34" charset="-78"/>
                <a:cs typeface="Vazir" panose="020B0603030804020204" pitchFamily="34" charset="-78"/>
              </a:rPr>
              <a:t>LDL </a:t>
            </a:r>
            <a:r>
              <a:rPr lang="fa-IR" sz="1600" dirty="0">
                <a:latin typeface="Vazir" panose="020B0603030804020204" pitchFamily="34" charset="-78"/>
                <a:cs typeface="Vazir" panose="020B0603030804020204" pitchFamily="34" charset="-78"/>
              </a:rPr>
              <a:t>خون</a:t>
            </a:r>
          </a:p>
        </p:txBody>
      </p:sp>
      <p:pic>
        <p:nvPicPr>
          <p:cNvPr id="4" name="Picture 3"/>
          <p:cNvPicPr>
            <a:picLocks noChangeAspect="1"/>
          </p:cNvPicPr>
          <p:nvPr/>
        </p:nvPicPr>
        <p:blipFill>
          <a:blip r:embed="rId2"/>
          <a:stretch>
            <a:fillRect/>
          </a:stretch>
        </p:blipFill>
        <p:spPr>
          <a:xfrm>
            <a:off x="606149" y="3074622"/>
            <a:ext cx="5626480" cy="296595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Rectangle 1">
            <a:extLst>
              <a:ext uri="{FF2B5EF4-FFF2-40B4-BE49-F238E27FC236}">
                <a16:creationId xmlns:a16="http://schemas.microsoft.com/office/drawing/2014/main" id="{AFE4C1E2-345D-C347-03C9-815EFB5C8B88}"/>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49A217D-AFE0-9948-80CE-C908669C52B5}"/>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C73FDF2-E52F-09F5-4CFD-771D35F05BBD}"/>
              </a:ext>
            </a:extLst>
          </p:cNvPr>
          <p:cNvSpPr/>
          <p:nvPr/>
        </p:nvSpPr>
        <p:spPr>
          <a:xfrm>
            <a:off x="1230823" y="211112"/>
            <a:ext cx="9742310"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چه کسانی در معرض ابتلا به دیابت قرار دارند؟</a:t>
            </a:r>
          </a:p>
        </p:txBody>
      </p:sp>
    </p:spTree>
    <p:extLst>
      <p:ext uri="{BB962C8B-B14F-4D97-AF65-F5344CB8AC3E}">
        <p14:creationId xmlns:p14="http://schemas.microsoft.com/office/powerpoint/2010/main" val="40971095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38955" y="865591"/>
            <a:ext cx="4912374"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از عوارض خطرناک دیابت می‌توان به موارد زیر اشاره کرد:</a:t>
            </a:r>
          </a:p>
        </p:txBody>
      </p:sp>
      <p:sp>
        <p:nvSpPr>
          <p:cNvPr id="2" name="Rectangle 1"/>
          <p:cNvSpPr/>
          <p:nvPr/>
        </p:nvSpPr>
        <p:spPr>
          <a:xfrm>
            <a:off x="4337852" y="157705"/>
            <a:ext cx="3516295"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عوارض دیابت</a:t>
            </a:r>
          </a:p>
        </p:txBody>
      </p:sp>
      <p:pic>
        <p:nvPicPr>
          <p:cNvPr id="7" name="Picture 6"/>
          <p:cNvPicPr>
            <a:picLocks noChangeAspect="1"/>
          </p:cNvPicPr>
          <p:nvPr/>
        </p:nvPicPr>
        <p:blipFill>
          <a:blip r:embed="rId2"/>
          <a:stretch>
            <a:fillRect/>
          </a:stretch>
        </p:blipFill>
        <p:spPr>
          <a:xfrm>
            <a:off x="7854147" y="1884434"/>
            <a:ext cx="3334593" cy="25666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p:cNvPicPr>
            <a:picLocks noChangeAspect="1"/>
          </p:cNvPicPr>
          <p:nvPr/>
        </p:nvPicPr>
        <p:blipFill>
          <a:blip r:embed="rId3"/>
          <a:stretch>
            <a:fillRect/>
          </a:stretch>
        </p:blipFill>
        <p:spPr>
          <a:xfrm>
            <a:off x="1423175" y="1446538"/>
            <a:ext cx="3343275" cy="30045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Rectangle 7"/>
          <p:cNvSpPr/>
          <p:nvPr/>
        </p:nvSpPr>
        <p:spPr>
          <a:xfrm>
            <a:off x="953586" y="4842075"/>
            <a:ext cx="4350807" cy="1138773"/>
          </a:xfrm>
          <a:prstGeom prst="rect">
            <a:avLst/>
          </a:prstGeom>
        </p:spPr>
        <p:txBody>
          <a:bodyPr wrap="square">
            <a:spAutoFit/>
          </a:bodyPr>
          <a:lstStyle/>
          <a:p>
            <a:pPr algn="justLow" rtl="1">
              <a:lnSpc>
                <a:spcPct val="200000"/>
              </a:lnSpc>
            </a:pPr>
            <a:r>
              <a:rPr lang="fa-IR" sz="2000" b="1" dirty="0">
                <a:solidFill>
                  <a:schemeClr val="accent2">
                    <a:lumMod val="75000"/>
                  </a:schemeClr>
                </a:solidFill>
                <a:latin typeface="Vazir" panose="020B0603030804020204" pitchFamily="34" charset="-78"/>
                <a:cs typeface="Vazir" panose="020B0603030804020204" pitchFamily="34" charset="-78"/>
              </a:rPr>
              <a:t>مشکلات بینایی: </a:t>
            </a:r>
            <a:r>
              <a:rPr lang="fa-IR" sz="1600" b="1" dirty="0">
                <a:latin typeface="Vazir" panose="020B0603030804020204" pitchFamily="34" charset="-78"/>
                <a:cs typeface="Vazir" panose="020B0603030804020204" pitchFamily="34" charset="-78"/>
              </a:rPr>
              <a:t>دیابت می‌تواند منجر به مشکلات جدی بینایی و حتی نابینایی شود.</a:t>
            </a:r>
          </a:p>
        </p:txBody>
      </p:sp>
      <p:sp>
        <p:nvSpPr>
          <p:cNvPr id="6" name="Rectangle 5"/>
          <p:cNvSpPr/>
          <p:nvPr/>
        </p:nvSpPr>
        <p:spPr>
          <a:xfrm>
            <a:off x="7287607" y="4946739"/>
            <a:ext cx="4015070" cy="1138773"/>
          </a:xfrm>
          <a:prstGeom prst="rect">
            <a:avLst/>
          </a:prstGeom>
        </p:spPr>
        <p:txBody>
          <a:bodyPr wrap="square">
            <a:spAutoFit/>
          </a:bodyPr>
          <a:lstStyle/>
          <a:p>
            <a:pPr lvl="0" algn="justLow" rtl="1">
              <a:lnSpc>
                <a:spcPct val="200000"/>
              </a:lnSpc>
            </a:pPr>
            <a:r>
              <a:rPr lang="fa-IR" sz="2000" b="1" dirty="0">
                <a:solidFill>
                  <a:schemeClr val="accent2">
                    <a:lumMod val="75000"/>
                  </a:schemeClr>
                </a:solidFill>
                <a:latin typeface="Vazir" panose="020B0603030804020204" pitchFamily="34" charset="-78"/>
                <a:cs typeface="Vazir" panose="020B0603030804020204" pitchFamily="34" charset="-78"/>
              </a:rPr>
              <a:t>بیماری کلیوی: </a:t>
            </a:r>
            <a:r>
              <a:rPr lang="fa-IR" sz="1600" b="1" dirty="0">
                <a:latin typeface="Vazir" panose="020B0603030804020204" pitchFamily="34" charset="-78"/>
                <a:cs typeface="Vazir" panose="020B0603030804020204" pitchFamily="34" charset="-78"/>
              </a:rPr>
              <a:t>شایع‌ترین علت بیماری کلیوی منجر به دیالیز یا پیوند کلیه، دیابت است.</a:t>
            </a:r>
          </a:p>
        </p:txBody>
      </p:sp>
      <p:sp>
        <p:nvSpPr>
          <p:cNvPr id="4" name="Rectangle 3">
            <a:extLst>
              <a:ext uri="{FF2B5EF4-FFF2-40B4-BE49-F238E27FC236}">
                <a16:creationId xmlns:a16="http://schemas.microsoft.com/office/drawing/2014/main" id="{4EF79C1C-90D9-6C6A-ADA9-DDD941566B38}"/>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613FCB9-B177-43E0-178C-D50B13D9602F}"/>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89601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l="18329" t="370" r="17181" b="3703"/>
          <a:stretch/>
        </p:blipFill>
        <p:spPr>
          <a:xfrm>
            <a:off x="7800392" y="1657128"/>
            <a:ext cx="3224490" cy="2849558"/>
          </a:xfrm>
          <a:prstGeom prst="rect">
            <a:avLst/>
          </a:prstGeom>
        </p:spPr>
      </p:pic>
      <p:pic>
        <p:nvPicPr>
          <p:cNvPr id="12" name="Picture 11"/>
          <p:cNvPicPr>
            <a:picLocks noChangeAspect="1"/>
          </p:cNvPicPr>
          <p:nvPr/>
        </p:nvPicPr>
        <p:blipFill rotWithShape="1">
          <a:blip r:embed="rId3"/>
          <a:srcRect l="2426" t="5006" r="6066" b="18328"/>
          <a:stretch/>
        </p:blipFill>
        <p:spPr>
          <a:xfrm>
            <a:off x="1752271" y="1751576"/>
            <a:ext cx="3230838" cy="2755110"/>
          </a:xfrm>
          <a:prstGeom prst="rect">
            <a:avLst/>
          </a:prstGeom>
        </p:spPr>
      </p:pic>
      <p:sp>
        <p:nvSpPr>
          <p:cNvPr id="8" name="Rectangle 7"/>
          <p:cNvSpPr/>
          <p:nvPr/>
        </p:nvSpPr>
        <p:spPr>
          <a:xfrm>
            <a:off x="623231" y="4861249"/>
            <a:ext cx="5794309" cy="1569660"/>
          </a:xfrm>
          <a:prstGeom prst="rect">
            <a:avLst/>
          </a:prstGeom>
        </p:spPr>
        <p:txBody>
          <a:bodyPr wrap="square">
            <a:spAutoFit/>
          </a:bodyPr>
          <a:lstStyle/>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بیماری اعصاب محیطی: </a:t>
            </a:r>
            <a:r>
              <a:rPr lang="fa-IR" sz="1600" dirty="0">
                <a:latin typeface="Vazir" panose="020B0603030804020204" pitchFamily="34" charset="-78"/>
                <a:cs typeface="Vazir" panose="020B0603030804020204" pitchFamily="34" charset="-78"/>
              </a:rPr>
              <a:t>دیابت با تأثیر بر اعصاب محیطی باعث اختلالات حسی و در نتیجه ایجاد زخم‌های مزمن در اندام‌ها می‌شود. عفونت ناشی از این زخم‌ها می‌تواند به قطع عضو منجر شود.</a:t>
            </a:r>
          </a:p>
        </p:txBody>
      </p:sp>
      <p:sp>
        <p:nvSpPr>
          <p:cNvPr id="6" name="Rectangle 5"/>
          <p:cNvSpPr/>
          <p:nvPr/>
        </p:nvSpPr>
        <p:spPr>
          <a:xfrm>
            <a:off x="7455159" y="4979329"/>
            <a:ext cx="4049485" cy="1077218"/>
          </a:xfrm>
          <a:prstGeom prst="rect">
            <a:avLst/>
          </a:prstGeom>
        </p:spPr>
        <p:txBody>
          <a:bodyPr wrap="square">
            <a:spAutoFit/>
          </a:bodyPr>
          <a:lstStyle/>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بیماری‌های قلبی عروقی: </a:t>
            </a:r>
            <a:r>
              <a:rPr lang="fa-IR" sz="1600" dirty="0">
                <a:latin typeface="Vazir" panose="020B0603030804020204" pitchFamily="34" charset="-78"/>
                <a:cs typeface="Vazir" panose="020B0603030804020204" pitchFamily="34" charset="-78"/>
              </a:rPr>
              <a:t>مهمترین علت مرگ در بیماران دیابتی، مشکلات قلبی عروقی است.</a:t>
            </a:r>
          </a:p>
        </p:txBody>
      </p:sp>
      <p:sp>
        <p:nvSpPr>
          <p:cNvPr id="3" name="Rectangle 2">
            <a:extLst>
              <a:ext uri="{FF2B5EF4-FFF2-40B4-BE49-F238E27FC236}">
                <a16:creationId xmlns:a16="http://schemas.microsoft.com/office/drawing/2014/main" id="{EC4B5BC5-C2C1-80FC-015C-835D043B0F6B}"/>
              </a:ext>
            </a:extLst>
          </p:cNvPr>
          <p:cNvSpPr/>
          <p:nvPr/>
        </p:nvSpPr>
        <p:spPr>
          <a:xfrm>
            <a:off x="4337852" y="157705"/>
            <a:ext cx="3516295"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عوارض دیابت</a:t>
            </a:r>
          </a:p>
        </p:txBody>
      </p:sp>
      <p:sp>
        <p:nvSpPr>
          <p:cNvPr id="4" name="Rectangle 3">
            <a:extLst>
              <a:ext uri="{FF2B5EF4-FFF2-40B4-BE49-F238E27FC236}">
                <a16:creationId xmlns:a16="http://schemas.microsoft.com/office/drawing/2014/main" id="{D9E78F1E-62E2-EDDD-96A2-397ADCB5AC54}"/>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E1531EE-AF17-A7E8-4AAC-A7FAA61D21C7}"/>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3957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6692" y="1413063"/>
            <a:ext cx="4879912"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علائم بیماری دیابت هم در نوع ۱ و هم در نوع ۲، گاهی بسیار </a:t>
            </a:r>
            <a:r>
              <a:rPr lang="fa-IR" b="1" dirty="0">
                <a:solidFill>
                  <a:schemeClr val="accent2">
                    <a:lumMod val="75000"/>
                  </a:schemeClr>
                </a:solidFill>
                <a:latin typeface="Vazir" panose="020B0603030804020204" pitchFamily="34" charset="-78"/>
                <a:cs typeface="Vazir" panose="020B0603030804020204" pitchFamily="34" charset="-78"/>
              </a:rPr>
              <a:t>دیر </a:t>
            </a:r>
            <a:r>
              <a:rPr lang="fa-IR" sz="1600" dirty="0">
                <a:latin typeface="Vazir" panose="020B0603030804020204" pitchFamily="34" charset="-78"/>
                <a:cs typeface="Vazir" panose="020B0603030804020204" pitchFamily="34" charset="-78"/>
              </a:rPr>
              <a:t>خود را نشان می‌دهند. اگر از نظر ژنتیکی فردی مستعد ابتلا به دیابت باشید، یا به دلایل مختلف مانند سبک زندگی، در معرض این بیماری هستید، بهتر است که به‌صورت مرتب توسط پزشک، </a:t>
            </a:r>
            <a:r>
              <a:rPr lang="fa-IR" sz="1600" b="1" dirty="0">
                <a:solidFill>
                  <a:schemeClr val="accent2">
                    <a:lumMod val="75000"/>
                  </a:schemeClr>
                </a:solidFill>
                <a:latin typeface="Vazir" panose="020B0603030804020204" pitchFamily="34" charset="-78"/>
                <a:cs typeface="Vazir" panose="020B0603030804020204" pitchFamily="34" charset="-78"/>
              </a:rPr>
              <a:t>چکاپ</a:t>
            </a:r>
            <a:r>
              <a:rPr lang="fa-IR" sz="1600" dirty="0">
                <a:latin typeface="Vazir" panose="020B0603030804020204" pitchFamily="34" charset="-78"/>
                <a:cs typeface="Vazir" panose="020B0603030804020204" pitchFamily="34" charset="-78"/>
              </a:rPr>
              <a:t> شوید. اما در حالت کلی، علائمی مانند </a:t>
            </a:r>
            <a:r>
              <a:rPr lang="fa-IR" sz="1600" b="1" dirty="0">
                <a:solidFill>
                  <a:schemeClr val="accent2">
                    <a:lumMod val="75000"/>
                  </a:schemeClr>
                </a:solidFill>
                <a:latin typeface="Vazir" panose="020B0603030804020204" pitchFamily="34" charset="-78"/>
                <a:cs typeface="Vazir" panose="020B0603030804020204" pitchFamily="34" charset="-78"/>
              </a:rPr>
              <a:t>نوشیدن زیاد از حد آب، یا تکرر ادرار</a:t>
            </a:r>
            <a:r>
              <a:rPr lang="fa-IR" sz="1600" dirty="0">
                <a:latin typeface="Vazir" panose="020B0603030804020204" pitchFamily="34" charset="-78"/>
                <a:cs typeface="Vazir" panose="020B0603030804020204" pitchFamily="34" charset="-78"/>
              </a:rPr>
              <a:t> بدون هیچ دلیل دیگر، اولین نشانه‌هایی هستند که باید به آن توجه کرد.</a:t>
            </a:r>
          </a:p>
        </p:txBody>
      </p:sp>
      <p:pic>
        <p:nvPicPr>
          <p:cNvPr id="4" name="Picture 3"/>
          <p:cNvPicPr>
            <a:picLocks noChangeAspect="1"/>
          </p:cNvPicPr>
          <p:nvPr/>
        </p:nvPicPr>
        <p:blipFill>
          <a:blip r:embed="rId2"/>
          <a:stretch>
            <a:fillRect/>
          </a:stretch>
        </p:blipFill>
        <p:spPr>
          <a:xfrm>
            <a:off x="5701446" y="1259630"/>
            <a:ext cx="6350660" cy="4233773"/>
          </a:xfrm>
          <a:prstGeom prst="rect">
            <a:avLst/>
          </a:prstGeom>
        </p:spPr>
      </p:pic>
      <p:sp>
        <p:nvSpPr>
          <p:cNvPr id="2" name="Rectangle 1"/>
          <p:cNvSpPr/>
          <p:nvPr/>
        </p:nvSpPr>
        <p:spPr>
          <a:xfrm>
            <a:off x="2077478" y="233216"/>
            <a:ext cx="8037043"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چه زمانی به پزشک مراجعه کنیم؟</a:t>
            </a:r>
          </a:p>
        </p:txBody>
      </p:sp>
      <p:sp>
        <p:nvSpPr>
          <p:cNvPr id="6" name="Rectangle 5"/>
          <p:cNvSpPr/>
          <p:nvPr/>
        </p:nvSpPr>
        <p:spPr>
          <a:xfrm>
            <a:off x="5764952" y="1417408"/>
            <a:ext cx="6167534" cy="3918218"/>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DF7572C-DDCB-19E2-BEE6-38ACA5FE091C}"/>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F7FBA71-B172-0D1E-A265-0017041C6D67}"/>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7322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89932" y="1109640"/>
            <a:ext cx="10109556"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دیابت نوع ۲ بیشترین آمار درگیری را در میان مردم دارد. این بیماری در سنین بالا ایجاد می‌شود و می‌توان با رعایت مواردی خاص، از بروز یا پیشرفت آن پیشگیری کرد.</a:t>
            </a:r>
          </a:p>
        </p:txBody>
      </p:sp>
      <p:sp>
        <p:nvSpPr>
          <p:cNvPr id="2" name="Rectangle 1"/>
          <p:cNvSpPr/>
          <p:nvPr/>
        </p:nvSpPr>
        <p:spPr>
          <a:xfrm>
            <a:off x="1279288" y="237261"/>
            <a:ext cx="9645381"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راه‌های پیشگیری از ابتلا به دیابت</a:t>
            </a:r>
          </a:p>
        </p:txBody>
      </p:sp>
      <p:sp>
        <p:nvSpPr>
          <p:cNvPr id="3" name="Rectangle 2"/>
          <p:cNvSpPr/>
          <p:nvPr/>
        </p:nvSpPr>
        <p:spPr>
          <a:xfrm>
            <a:off x="589221" y="2494393"/>
            <a:ext cx="6687799" cy="3046988"/>
          </a:xfrm>
          <a:prstGeom prst="rect">
            <a:avLst/>
          </a:prstGeom>
        </p:spPr>
        <p:txBody>
          <a:bodyPr wrap="square">
            <a:spAutoFit/>
          </a:bodyPr>
          <a:lstStyle/>
          <a:p>
            <a:pPr marL="285750" indent="-285750" algn="justLow" rtl="1">
              <a:lnSpc>
                <a:spcPct val="200000"/>
              </a:lnSpc>
              <a:buClr>
                <a:srgbClr val="0070C0"/>
              </a:buClr>
              <a:buFont typeface="Calibri" panose="020F0502020204030204" pitchFamily="34" charset="0"/>
              <a:buChar char="●"/>
            </a:pPr>
            <a:r>
              <a:rPr lang="fa-IR" b="1" dirty="0">
                <a:solidFill>
                  <a:schemeClr val="accent2">
                    <a:lumMod val="75000"/>
                  </a:schemeClr>
                </a:solidFill>
                <a:latin typeface="Vazir" panose="020B0603030804020204" pitchFamily="34" charset="-78"/>
                <a:cs typeface="Vazir" panose="020B0603030804020204" pitchFamily="34" charset="-78"/>
              </a:rPr>
              <a:t>کم کردن مواد قندی:  </a:t>
            </a:r>
            <a:r>
              <a:rPr lang="fa-IR" sz="1600" dirty="0">
                <a:latin typeface="Vazir" panose="020B0603030804020204" pitchFamily="34" charset="-78"/>
                <a:cs typeface="Vazir" panose="020B0603030804020204" pitchFamily="34" charset="-78"/>
              </a:rPr>
              <a:t>افراد مستعد به ابتلا به دیابت نوع ۲، در خوردن شیرینی و شکلات و کربوهیدرات‌ها، باید به‌شدت مراقبت کنند. تمامی این غذاها، به ذرات ریز قند تبدیل شده و وارد جریان خون می‌شوند. این افزایش قند خون، باعث بالا رفتن ترشح انسولین می‌شود. انسولینی که بدن قادر به استفاده از آن نیست و تمامی این عوامل منجر به بروز بیماری دیابت نوع ۲ خواهند شد.</a:t>
            </a:r>
            <a:endParaRPr lang="en-US" sz="1600" dirty="0">
              <a:latin typeface="Vazir" panose="020B0603030804020204" pitchFamily="34" charset="-78"/>
              <a:cs typeface="Vazir" panose="020B0603030804020204" pitchFamily="34" charset="-78"/>
            </a:endParaRPr>
          </a:p>
        </p:txBody>
      </p:sp>
      <p:sp>
        <p:nvSpPr>
          <p:cNvPr id="7" name="Diamond 6"/>
          <p:cNvSpPr/>
          <p:nvPr/>
        </p:nvSpPr>
        <p:spPr>
          <a:xfrm>
            <a:off x="406579" y="945147"/>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iamond 7"/>
          <p:cNvSpPr/>
          <p:nvPr/>
        </p:nvSpPr>
        <p:spPr>
          <a:xfrm>
            <a:off x="410546" y="83149"/>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7365091" y="2622916"/>
            <a:ext cx="4234397" cy="2540638"/>
          </a:xfrm>
          <a:prstGeom prst="rect">
            <a:avLst/>
          </a:prstGeom>
        </p:spPr>
      </p:pic>
      <p:sp>
        <p:nvSpPr>
          <p:cNvPr id="11" name="Rectangle 10">
            <a:extLst>
              <a:ext uri="{FF2B5EF4-FFF2-40B4-BE49-F238E27FC236}">
                <a16:creationId xmlns:a16="http://schemas.microsoft.com/office/drawing/2014/main" id="{9DCF8EE8-7B9E-4581-CAF0-7437DBA9F1A2}"/>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F7BA9EE-661C-CE14-F96B-C6C5F29AFA0C}"/>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2785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55869" y="1511851"/>
            <a:ext cx="5260693" cy="3539430"/>
          </a:xfrm>
          <a:prstGeom prst="rect">
            <a:avLst/>
          </a:prstGeom>
        </p:spPr>
        <p:txBody>
          <a:bodyPr wrap="square">
            <a:spAutoFit/>
          </a:bodyPr>
          <a:lstStyle/>
          <a:p>
            <a:pPr marL="285750" indent="-285750" algn="justLow" rtl="1">
              <a:lnSpc>
                <a:spcPct val="200000"/>
              </a:lnSpc>
              <a:buClr>
                <a:srgbClr val="0174DC"/>
              </a:buClr>
              <a:buFont typeface="Calibri" panose="020F0502020204030204" pitchFamily="34" charset="0"/>
              <a:buChar char="●"/>
            </a:pPr>
            <a:r>
              <a:rPr lang="fa-IR" b="1" dirty="0">
                <a:solidFill>
                  <a:schemeClr val="accent2">
                    <a:lumMod val="75000"/>
                  </a:schemeClr>
                </a:solidFill>
                <a:latin typeface="Vazir" panose="020B0603030804020204" pitchFamily="34" charset="-78"/>
                <a:cs typeface="Vazir" panose="020B0603030804020204" pitchFamily="34" charset="-78"/>
              </a:rPr>
              <a:t>افزایش تحرک:  </a:t>
            </a:r>
            <a:r>
              <a:rPr lang="fa-IR" sz="1600" dirty="0">
                <a:latin typeface="Vazir" panose="020B0603030804020204" pitchFamily="34" charset="-78"/>
                <a:cs typeface="Vazir" panose="020B0603030804020204" pitchFamily="34" charset="-78"/>
              </a:rPr>
              <a:t>عدم تحرک، یکی دیگر از نکاتی است که بیماران مستعد به دیابت باید به آن توجه کنند. فعالیت و </a:t>
            </a:r>
            <a:r>
              <a:rPr lang="fa-IR" sz="1600" b="1" dirty="0">
                <a:solidFill>
                  <a:schemeClr val="accent2">
                    <a:lumMod val="75000"/>
                  </a:schemeClr>
                </a:solidFill>
                <a:latin typeface="Vazir" panose="020B0603030804020204" pitchFamily="34" charset="-78"/>
                <a:cs typeface="Vazir" panose="020B0603030804020204" pitchFamily="34" charset="-78"/>
              </a:rPr>
              <a:t>ورزش بدنی منظم</a:t>
            </a:r>
            <a:r>
              <a:rPr lang="fa-IR" sz="1600" dirty="0">
                <a:latin typeface="Vazir" panose="020B0603030804020204" pitchFamily="34" charset="-78"/>
                <a:cs typeface="Vazir" panose="020B0603030804020204" pitchFamily="34" charset="-78"/>
              </a:rPr>
              <a:t>، باعث افزایش سوخت و ساز بدن شده و بدن برای کنترل قند خون، نیاز کمتری به مصرف </a:t>
            </a:r>
            <a:r>
              <a:rPr lang="fa-IR" sz="1600" b="1" dirty="0">
                <a:solidFill>
                  <a:schemeClr val="accent2">
                    <a:lumMod val="75000"/>
                  </a:schemeClr>
                </a:solidFill>
                <a:latin typeface="Vazir" panose="020B0603030804020204" pitchFamily="34" charset="-78"/>
                <a:cs typeface="Vazir" panose="020B0603030804020204" pitchFamily="34" charset="-78"/>
              </a:rPr>
              <a:t>انسولین</a:t>
            </a:r>
            <a:r>
              <a:rPr lang="fa-IR" sz="1600" dirty="0">
                <a:latin typeface="Vazir" panose="020B0603030804020204" pitchFamily="34" charset="-78"/>
                <a:cs typeface="Vazir" panose="020B0603030804020204" pitchFamily="34" charset="-78"/>
              </a:rPr>
              <a:t> دارد. ورزش علاوه بر کم کردن میزان قند خون، در کم کردن چربی خون نیز تاثیر دارد. به علاوه ورزش کردن باعث کم شدن </a:t>
            </a:r>
            <a:r>
              <a:rPr lang="fa-IR" sz="1600" b="1" dirty="0">
                <a:solidFill>
                  <a:schemeClr val="accent2">
                    <a:lumMod val="75000"/>
                  </a:schemeClr>
                </a:solidFill>
                <a:latin typeface="Vazir" panose="020B0603030804020204" pitchFamily="34" charset="-78"/>
                <a:cs typeface="Vazir" panose="020B0603030804020204" pitchFamily="34" charset="-78"/>
              </a:rPr>
              <a:t>میزان استرس </a:t>
            </a:r>
            <a:r>
              <a:rPr lang="fa-IR" sz="1600" dirty="0">
                <a:latin typeface="Vazir" panose="020B0603030804020204" pitchFamily="34" charset="-78"/>
                <a:cs typeface="Vazir" panose="020B0603030804020204" pitchFamily="34" charset="-78"/>
              </a:rPr>
              <a:t>افراد می‌شود.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1251579" y="270836"/>
            <a:ext cx="970079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راه‌های پیشگیری از ابتلا به دیابت</a:t>
            </a:r>
          </a:p>
        </p:txBody>
      </p:sp>
      <p:sp>
        <p:nvSpPr>
          <p:cNvPr id="9" name="Diamond 8"/>
          <p:cNvSpPr/>
          <p:nvPr/>
        </p:nvSpPr>
        <p:spPr>
          <a:xfrm>
            <a:off x="406579" y="945147"/>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p:cNvSpPr/>
          <p:nvPr/>
        </p:nvSpPr>
        <p:spPr>
          <a:xfrm>
            <a:off x="410546" y="83149"/>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6745972" y="1893275"/>
            <a:ext cx="4903040" cy="2573123"/>
          </a:xfrm>
          <a:prstGeom prst="rect">
            <a:avLst/>
          </a:prstGeom>
        </p:spPr>
      </p:pic>
      <p:sp>
        <p:nvSpPr>
          <p:cNvPr id="6" name="Rectangle 5">
            <a:extLst>
              <a:ext uri="{FF2B5EF4-FFF2-40B4-BE49-F238E27FC236}">
                <a16:creationId xmlns:a16="http://schemas.microsoft.com/office/drawing/2014/main" id="{F0B7F659-3234-0321-5E53-C14EDA7BC51B}"/>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56DD395-3F92-AA62-D878-95EAB181FD22}"/>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4670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81020" y="1925225"/>
            <a:ext cx="6096000" cy="2616101"/>
          </a:xfrm>
          <a:prstGeom prst="rect">
            <a:avLst/>
          </a:prstGeom>
        </p:spPr>
        <p:txBody>
          <a:bodyPr>
            <a:spAutoFit/>
          </a:bodyPr>
          <a:lstStyle/>
          <a:p>
            <a:pPr marL="285750" indent="-285750" algn="justLow" rtl="1">
              <a:lnSpc>
                <a:spcPct val="200000"/>
              </a:lnSpc>
              <a:buClr>
                <a:srgbClr val="0174DC"/>
              </a:buClr>
              <a:buFont typeface="Calibri" panose="020F0502020204030204" pitchFamily="34" charset="0"/>
              <a:buChar char="●"/>
            </a:pPr>
            <a:r>
              <a:rPr lang="fa-IR" sz="2000" b="1" dirty="0">
                <a:solidFill>
                  <a:schemeClr val="accent2">
                    <a:lumMod val="75000"/>
                  </a:schemeClr>
                </a:solidFill>
                <a:latin typeface="Vazir" panose="020B0603030804020204" pitchFamily="34" charset="-78"/>
                <a:cs typeface="Vazir" panose="020B0603030804020204" pitchFamily="34" charset="-78"/>
              </a:rPr>
              <a:t>دوری از استرس: </a:t>
            </a:r>
            <a:r>
              <a:rPr lang="fa-IR" sz="1600" dirty="0">
                <a:latin typeface="Vazir" panose="020B0603030804020204" pitchFamily="34" charset="-78"/>
                <a:cs typeface="Vazir" panose="020B0603030804020204" pitchFamily="34" charset="-78"/>
              </a:rPr>
              <a:t>کم شدن </a:t>
            </a:r>
            <a:r>
              <a:rPr lang="fa-IR" sz="1600" dirty="0">
                <a:solidFill>
                  <a:schemeClr val="accent2">
                    <a:lumMod val="75000"/>
                  </a:schemeClr>
                </a:solidFill>
                <a:latin typeface="Vazir" panose="020B0603030804020204" pitchFamily="34" charset="-78"/>
                <a:cs typeface="Vazir" panose="020B0603030804020204" pitchFamily="34" charset="-78"/>
              </a:rPr>
              <a:t>استرس</a:t>
            </a:r>
            <a:r>
              <a:rPr lang="fa-IR" sz="1600" dirty="0">
                <a:latin typeface="Vazir" panose="020B0603030804020204" pitchFamily="34" charset="-78"/>
                <a:cs typeface="Vazir" panose="020B0603030804020204" pitchFamily="34" charset="-78"/>
              </a:rPr>
              <a:t> یکی از مواردی است که به‌صورت غیر مستقیم باعث کم شدن قند خون خواهد شد. بسیاری از افراد زمانی که </a:t>
            </a:r>
            <a:r>
              <a:rPr lang="fa-IR" sz="1600" b="1" dirty="0">
                <a:solidFill>
                  <a:schemeClr val="accent2">
                    <a:lumMod val="75000"/>
                  </a:schemeClr>
                </a:solidFill>
                <a:latin typeface="Vazir" panose="020B0603030804020204" pitchFamily="34" charset="-78"/>
                <a:cs typeface="Vazir" panose="020B0603030804020204" pitchFamily="34" charset="-78"/>
              </a:rPr>
              <a:t>اضطراب و استرس </a:t>
            </a:r>
            <a:r>
              <a:rPr lang="fa-IR" sz="1600" dirty="0">
                <a:latin typeface="Vazir" panose="020B0603030804020204" pitchFamily="34" charset="-78"/>
                <a:cs typeface="Vazir" panose="020B0603030804020204" pitchFamily="34" charset="-78"/>
              </a:rPr>
              <a:t>دارند، تمایل زیادی به خوردن شیرینی و غذا دارند. این موضوع در بیماران مبتلا به دیابت، یا بیماران مستعد ابتلا به این بیماری، یک زنگ </a:t>
            </a:r>
            <a:r>
              <a:rPr lang="fa-IR" sz="1600" b="1" dirty="0">
                <a:solidFill>
                  <a:schemeClr val="accent2">
                    <a:lumMod val="75000"/>
                  </a:schemeClr>
                </a:solidFill>
                <a:latin typeface="Vazir" panose="020B0603030804020204" pitchFamily="34" charset="-78"/>
                <a:cs typeface="Vazir" panose="020B0603030804020204" pitchFamily="34" charset="-78"/>
              </a:rPr>
              <a:t>خطر</a:t>
            </a:r>
            <a:r>
              <a:rPr lang="fa-IR" sz="1600" dirty="0">
                <a:latin typeface="Vazir" panose="020B0603030804020204" pitchFamily="34" charset="-78"/>
                <a:cs typeface="Vazir" panose="020B0603030804020204" pitchFamily="34" charset="-78"/>
              </a:rPr>
              <a:t> است.</a:t>
            </a:r>
            <a:endParaRPr lang="en-US" sz="1600" dirty="0">
              <a:latin typeface="Vazir" panose="020B0603030804020204" pitchFamily="34" charset="-78"/>
              <a:cs typeface="Vazir" panose="020B0603030804020204" pitchFamily="34" charset="-78"/>
            </a:endParaRPr>
          </a:p>
        </p:txBody>
      </p:sp>
      <p:pic>
        <p:nvPicPr>
          <p:cNvPr id="9" name="Picture 8"/>
          <p:cNvPicPr>
            <a:picLocks noChangeAspect="1"/>
          </p:cNvPicPr>
          <p:nvPr/>
        </p:nvPicPr>
        <p:blipFill>
          <a:blip r:embed="rId2"/>
          <a:stretch>
            <a:fillRect/>
          </a:stretch>
        </p:blipFill>
        <p:spPr>
          <a:xfrm>
            <a:off x="7437034" y="1698171"/>
            <a:ext cx="4268056" cy="2847957"/>
          </a:xfrm>
          <a:prstGeom prst="rect">
            <a:avLst/>
          </a:prstGeom>
        </p:spPr>
      </p:pic>
      <p:sp>
        <p:nvSpPr>
          <p:cNvPr id="2" name="Rectangle 1">
            <a:extLst>
              <a:ext uri="{FF2B5EF4-FFF2-40B4-BE49-F238E27FC236}">
                <a16:creationId xmlns:a16="http://schemas.microsoft.com/office/drawing/2014/main" id="{6BCFA05A-16A0-2673-9904-671FE0F22757}"/>
              </a:ext>
            </a:extLst>
          </p:cNvPr>
          <p:cNvSpPr/>
          <p:nvPr/>
        </p:nvSpPr>
        <p:spPr>
          <a:xfrm>
            <a:off x="1251579" y="270836"/>
            <a:ext cx="970079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راه‌های پیشگیری از ابتلا به دیابت</a:t>
            </a:r>
          </a:p>
        </p:txBody>
      </p:sp>
      <p:sp>
        <p:nvSpPr>
          <p:cNvPr id="10" name="Diamond 9">
            <a:extLst>
              <a:ext uri="{FF2B5EF4-FFF2-40B4-BE49-F238E27FC236}">
                <a16:creationId xmlns:a16="http://schemas.microsoft.com/office/drawing/2014/main" id="{595CA27C-9D2F-9CC4-3927-99062EF42FFD}"/>
              </a:ext>
            </a:extLst>
          </p:cNvPr>
          <p:cNvSpPr/>
          <p:nvPr/>
        </p:nvSpPr>
        <p:spPr>
          <a:xfrm>
            <a:off x="406579" y="945147"/>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a:extLst>
              <a:ext uri="{FF2B5EF4-FFF2-40B4-BE49-F238E27FC236}">
                <a16:creationId xmlns:a16="http://schemas.microsoft.com/office/drawing/2014/main" id="{29CAD22E-AC77-AECC-B4AF-AFBBDCDDAC55}"/>
              </a:ext>
            </a:extLst>
          </p:cNvPr>
          <p:cNvSpPr/>
          <p:nvPr/>
        </p:nvSpPr>
        <p:spPr>
          <a:xfrm>
            <a:off x="410546" y="83149"/>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7215707-48BC-E9F6-1413-78D30CE8DB7F}"/>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A1E247F-3AD5-0375-0B47-D86DFDA5C62D}"/>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32219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97448" y="2397948"/>
            <a:ext cx="5544851"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کنار رعایت کردن این موارد،  افراد مبتلا یا مستعد ابتلا به دیابت، باید همواره </a:t>
            </a:r>
            <a:r>
              <a:rPr lang="fa-IR" b="1" dirty="0">
                <a:solidFill>
                  <a:schemeClr val="accent2">
                    <a:lumMod val="75000"/>
                  </a:schemeClr>
                </a:solidFill>
                <a:latin typeface="Vazir" panose="020B0603030804020204" pitchFamily="34" charset="-78"/>
                <a:cs typeface="Vazir" panose="020B0603030804020204" pitchFamily="34" charset="-78"/>
              </a:rPr>
              <a:t>دستگاه خانگی اندازه‌گیری قند خون </a:t>
            </a:r>
            <a:r>
              <a:rPr lang="fa-IR" sz="1600" dirty="0">
                <a:latin typeface="Vazir" panose="020B0603030804020204" pitchFamily="34" charset="-78"/>
                <a:cs typeface="Vazir" panose="020B0603030804020204" pitchFamily="34" charset="-78"/>
              </a:rPr>
              <a:t>را در دسترس داشته باشند تا به‌صورت مداوم، میزان قند خون خود را اندازه گرفته و در صورت بالا رفتن قند خون، برای کنترل آن اقدام کنند.</a:t>
            </a:r>
          </a:p>
        </p:txBody>
      </p:sp>
      <p:sp>
        <p:nvSpPr>
          <p:cNvPr id="4" name="Rectangle 3"/>
          <p:cNvSpPr/>
          <p:nvPr/>
        </p:nvSpPr>
        <p:spPr>
          <a:xfrm>
            <a:off x="0" y="0"/>
            <a:ext cx="335902"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1865104" y="0"/>
            <a:ext cx="335902"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iamond 5"/>
          <p:cNvSpPr/>
          <p:nvPr/>
        </p:nvSpPr>
        <p:spPr>
          <a:xfrm>
            <a:off x="406579" y="945147"/>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p:cNvSpPr/>
          <p:nvPr/>
        </p:nvSpPr>
        <p:spPr>
          <a:xfrm>
            <a:off x="410546" y="83149"/>
            <a:ext cx="774441" cy="753024"/>
          </a:xfrm>
          <a:prstGeom prst="diamon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2"/>
          <a:srcRect l="2414" t="10327"/>
          <a:stretch/>
        </p:blipFill>
        <p:spPr>
          <a:xfrm>
            <a:off x="7398659" y="1181289"/>
            <a:ext cx="4175799" cy="2558133"/>
          </a:xfrm>
          <a:prstGeom prst="rect">
            <a:avLst/>
          </a:prstGeom>
        </p:spPr>
      </p:pic>
      <p:pic>
        <p:nvPicPr>
          <p:cNvPr id="10" name="Picture 9"/>
          <p:cNvPicPr>
            <a:picLocks noChangeAspect="1"/>
          </p:cNvPicPr>
          <p:nvPr/>
        </p:nvPicPr>
        <p:blipFill rotWithShape="1">
          <a:blip r:embed="rId3"/>
          <a:srcRect l="150" b="17551"/>
          <a:stretch/>
        </p:blipFill>
        <p:spPr>
          <a:xfrm>
            <a:off x="7416884" y="3869697"/>
            <a:ext cx="4212247" cy="2318773"/>
          </a:xfrm>
          <a:prstGeom prst="rect">
            <a:avLst/>
          </a:prstGeom>
        </p:spPr>
      </p:pic>
      <p:sp>
        <p:nvSpPr>
          <p:cNvPr id="11" name="Rectangle 10"/>
          <p:cNvSpPr/>
          <p:nvPr/>
        </p:nvSpPr>
        <p:spPr>
          <a:xfrm>
            <a:off x="7582241" y="1311564"/>
            <a:ext cx="3881535" cy="474663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4B5A287-0F96-1C77-3A0C-61054D0D5360}"/>
              </a:ext>
            </a:extLst>
          </p:cNvPr>
          <p:cNvSpPr/>
          <p:nvPr/>
        </p:nvSpPr>
        <p:spPr>
          <a:xfrm>
            <a:off x="1251579" y="270836"/>
            <a:ext cx="970079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راه‌های پیشگیری از ابتلا به دیابت</a:t>
            </a:r>
          </a:p>
        </p:txBody>
      </p:sp>
    </p:spTree>
    <p:extLst>
      <p:ext uri="{BB962C8B-B14F-4D97-AF65-F5344CB8AC3E}">
        <p14:creationId xmlns:p14="http://schemas.microsoft.com/office/powerpoint/2010/main" val="388232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3618" y="160693"/>
            <a:ext cx="2716281" cy="707886"/>
          </a:xfrm>
          <a:prstGeom prst="rect">
            <a:avLst/>
          </a:prstGeom>
          <a:noFill/>
        </p:spPr>
        <p:txBody>
          <a:bodyPr wrap="square">
            <a:spAutoFit/>
          </a:bodyPr>
          <a:lstStyle/>
          <a:p>
            <a:pPr algn="just" rtl="1"/>
            <a:r>
              <a:rPr lang="fa-IR" sz="4000" b="1" dirty="0">
                <a:solidFill>
                  <a:srgbClr val="0070C0"/>
                </a:solidFill>
                <a:latin typeface="Shabnam" panose="020B0603030804020204" pitchFamily="34" charset="-78"/>
                <a:cs typeface="Shabnam" panose="020B0603030804020204" pitchFamily="34" charset="-78"/>
              </a:rPr>
              <a:t>انواع دیابت </a:t>
            </a:r>
          </a:p>
        </p:txBody>
      </p:sp>
      <p:sp>
        <p:nvSpPr>
          <p:cNvPr id="3" name="Rectangle 2"/>
          <p:cNvSpPr/>
          <p:nvPr/>
        </p:nvSpPr>
        <p:spPr>
          <a:xfrm>
            <a:off x="2128801" y="921432"/>
            <a:ext cx="7146576"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این بیماری انواع متفاوتی دارد و به‌صورت کلی می‌توان آن را به چهار دسته تقسیم کرد: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8377452" y="2981521"/>
            <a:ext cx="1452365" cy="523220"/>
          </a:xfrm>
          <a:prstGeom prst="rect">
            <a:avLst/>
          </a:prstGeom>
        </p:spPr>
        <p:txBody>
          <a:bodyPr wrap="square">
            <a:spAutoFit/>
          </a:bodyPr>
          <a:lstStyle/>
          <a:p>
            <a:pPr algn="justLow" rtl="1">
              <a:lnSpc>
                <a:spcPct val="200000"/>
              </a:lnSpc>
            </a:pPr>
            <a:r>
              <a:rPr lang="fa-IR" sz="1600" b="1" dirty="0">
                <a:latin typeface="Vazir" panose="020B0603030804020204" pitchFamily="34" charset="-78"/>
                <a:cs typeface="Vazir" panose="020B0603030804020204" pitchFamily="34" charset="-78"/>
              </a:rPr>
              <a:t>دیابت بارداری</a:t>
            </a:r>
          </a:p>
        </p:txBody>
      </p:sp>
      <p:pic>
        <p:nvPicPr>
          <p:cNvPr id="7" name="Picture 6"/>
          <p:cNvPicPr>
            <a:picLocks noChangeAspect="1"/>
          </p:cNvPicPr>
          <p:nvPr/>
        </p:nvPicPr>
        <p:blipFill>
          <a:blip r:embed="rId2"/>
          <a:stretch>
            <a:fillRect/>
          </a:stretch>
        </p:blipFill>
        <p:spPr>
          <a:xfrm>
            <a:off x="2296311" y="3779144"/>
            <a:ext cx="7331881" cy="2734391"/>
          </a:xfrm>
          <a:prstGeom prst="rect">
            <a:avLst/>
          </a:prstGeom>
        </p:spPr>
      </p:pic>
      <p:sp>
        <p:nvSpPr>
          <p:cNvPr id="5" name="Rectangle 4"/>
          <p:cNvSpPr/>
          <p:nvPr/>
        </p:nvSpPr>
        <p:spPr>
          <a:xfrm>
            <a:off x="2221044" y="4058731"/>
            <a:ext cx="7611335" cy="2478966"/>
          </a:xfrm>
          <a:prstGeom prst="rect">
            <a:avLst/>
          </a:prstGeom>
          <a:noFill/>
          <a:ln w="76200">
            <a:solidFill>
              <a:srgbClr val="0174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F7EDF9E-73DE-2EFF-E118-F625D5BFD503}"/>
              </a:ext>
            </a:extLst>
          </p:cNvPr>
          <p:cNvCxnSpPr/>
          <p:nvPr/>
        </p:nvCxnSpPr>
        <p:spPr>
          <a:xfrm>
            <a:off x="2026345" y="2686297"/>
            <a:ext cx="7803472" cy="0"/>
          </a:xfrm>
          <a:prstGeom prst="line">
            <a:avLst/>
          </a:prstGeom>
          <a:ln w="57150">
            <a:solidFill>
              <a:schemeClr val="accent1"/>
            </a:solidFill>
          </a:ln>
        </p:spPr>
        <p:style>
          <a:lnRef idx="3">
            <a:schemeClr val="dk1"/>
          </a:lnRef>
          <a:fillRef idx="0">
            <a:schemeClr val="dk1"/>
          </a:fillRef>
          <a:effectRef idx="2">
            <a:schemeClr val="dk1"/>
          </a:effectRef>
          <a:fontRef idx="minor">
            <a:schemeClr val="tx1"/>
          </a:fontRef>
        </p:style>
      </p:cxnSp>
      <p:sp>
        <p:nvSpPr>
          <p:cNvPr id="10" name="TextBox 9">
            <a:extLst>
              <a:ext uri="{FF2B5EF4-FFF2-40B4-BE49-F238E27FC236}">
                <a16:creationId xmlns:a16="http://schemas.microsoft.com/office/drawing/2014/main" id="{46D4588A-6598-615D-8A60-9437412C4BBA}"/>
              </a:ext>
            </a:extLst>
          </p:cNvPr>
          <p:cNvSpPr txBox="1"/>
          <p:nvPr/>
        </p:nvSpPr>
        <p:spPr>
          <a:xfrm>
            <a:off x="1645715" y="1675806"/>
            <a:ext cx="1799947" cy="577081"/>
          </a:xfrm>
          <a:prstGeom prst="rect">
            <a:avLst/>
          </a:prstGeom>
          <a:noFill/>
        </p:spPr>
        <p:txBody>
          <a:bodyPr wrap="square">
            <a:spAutoFit/>
          </a:bodyPr>
          <a:lstStyle/>
          <a:p>
            <a:pPr algn="ctr" rtl="1">
              <a:lnSpc>
                <a:spcPct val="200000"/>
              </a:lnSpc>
            </a:pPr>
            <a:r>
              <a:rPr lang="fa-IR" sz="1800" b="1" dirty="0">
                <a:latin typeface="Vazir" panose="020B0603030804020204" pitchFamily="34" charset="-78"/>
                <a:cs typeface="Vazir" panose="020B0603030804020204" pitchFamily="34" charset="-78"/>
              </a:rPr>
              <a:t>دیابت نوع 1</a:t>
            </a:r>
          </a:p>
        </p:txBody>
      </p:sp>
      <p:sp>
        <p:nvSpPr>
          <p:cNvPr id="11" name="Oval 10">
            <a:extLst>
              <a:ext uri="{FF2B5EF4-FFF2-40B4-BE49-F238E27FC236}">
                <a16:creationId xmlns:a16="http://schemas.microsoft.com/office/drawing/2014/main" id="{54BFD47D-A9C2-BCAF-50B7-DAE6073D5E6B}"/>
              </a:ext>
            </a:extLst>
          </p:cNvPr>
          <p:cNvSpPr/>
          <p:nvPr/>
        </p:nvSpPr>
        <p:spPr>
          <a:xfrm>
            <a:off x="2345941" y="2299553"/>
            <a:ext cx="399496" cy="38674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Oval 11">
            <a:extLst>
              <a:ext uri="{FF2B5EF4-FFF2-40B4-BE49-F238E27FC236}">
                <a16:creationId xmlns:a16="http://schemas.microsoft.com/office/drawing/2014/main" id="{8F303341-B496-BE89-A5C5-0B67322E46ED}"/>
              </a:ext>
            </a:extLst>
          </p:cNvPr>
          <p:cNvSpPr/>
          <p:nvPr/>
        </p:nvSpPr>
        <p:spPr>
          <a:xfrm>
            <a:off x="4458334" y="2686296"/>
            <a:ext cx="399496" cy="38674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Oval 12">
            <a:extLst>
              <a:ext uri="{FF2B5EF4-FFF2-40B4-BE49-F238E27FC236}">
                <a16:creationId xmlns:a16="http://schemas.microsoft.com/office/drawing/2014/main" id="{EF759792-D468-4EB6-FA25-F3BEF95B88B6}"/>
              </a:ext>
            </a:extLst>
          </p:cNvPr>
          <p:cNvSpPr/>
          <p:nvPr/>
        </p:nvSpPr>
        <p:spPr>
          <a:xfrm>
            <a:off x="6528803" y="2268996"/>
            <a:ext cx="399496" cy="38674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Oval 13">
            <a:extLst>
              <a:ext uri="{FF2B5EF4-FFF2-40B4-BE49-F238E27FC236}">
                <a16:creationId xmlns:a16="http://schemas.microsoft.com/office/drawing/2014/main" id="{36206605-43D8-FB4A-58FD-9EE8E1EFBEA7}"/>
              </a:ext>
            </a:extLst>
          </p:cNvPr>
          <p:cNvSpPr/>
          <p:nvPr/>
        </p:nvSpPr>
        <p:spPr>
          <a:xfrm>
            <a:off x="8982322" y="2707118"/>
            <a:ext cx="399496" cy="38674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a:extLst>
              <a:ext uri="{FF2B5EF4-FFF2-40B4-BE49-F238E27FC236}">
                <a16:creationId xmlns:a16="http://schemas.microsoft.com/office/drawing/2014/main" id="{7AA92D32-CCDE-FB25-99F5-131DA6F6ACF4}"/>
              </a:ext>
            </a:extLst>
          </p:cNvPr>
          <p:cNvSpPr txBox="1"/>
          <p:nvPr/>
        </p:nvSpPr>
        <p:spPr>
          <a:xfrm>
            <a:off x="3881778" y="2954591"/>
            <a:ext cx="1391574" cy="577081"/>
          </a:xfrm>
          <a:prstGeom prst="rect">
            <a:avLst/>
          </a:prstGeom>
          <a:noFill/>
        </p:spPr>
        <p:txBody>
          <a:bodyPr wrap="square">
            <a:spAutoFit/>
          </a:bodyPr>
          <a:lstStyle/>
          <a:p>
            <a:pPr algn="justLow" rtl="1">
              <a:lnSpc>
                <a:spcPct val="200000"/>
              </a:lnSpc>
            </a:pPr>
            <a:r>
              <a:rPr lang="fa-IR" sz="1800" b="1" dirty="0">
                <a:latin typeface="Vazir" panose="020B0603030804020204" pitchFamily="34" charset="-78"/>
                <a:cs typeface="Vazir" panose="020B0603030804020204" pitchFamily="34" charset="-78"/>
              </a:rPr>
              <a:t>دیابت نوع 2</a:t>
            </a:r>
          </a:p>
        </p:txBody>
      </p:sp>
      <p:sp>
        <p:nvSpPr>
          <p:cNvPr id="18" name="TextBox 17">
            <a:extLst>
              <a:ext uri="{FF2B5EF4-FFF2-40B4-BE49-F238E27FC236}">
                <a16:creationId xmlns:a16="http://schemas.microsoft.com/office/drawing/2014/main" id="{A672D5CB-2FED-2EA7-54FA-A31CB9022E72}"/>
              </a:ext>
            </a:extLst>
          </p:cNvPr>
          <p:cNvSpPr txBox="1"/>
          <p:nvPr/>
        </p:nvSpPr>
        <p:spPr>
          <a:xfrm>
            <a:off x="5928081" y="1661357"/>
            <a:ext cx="1391574" cy="577081"/>
          </a:xfrm>
          <a:prstGeom prst="rect">
            <a:avLst/>
          </a:prstGeom>
          <a:noFill/>
        </p:spPr>
        <p:txBody>
          <a:bodyPr wrap="square">
            <a:spAutoFit/>
          </a:bodyPr>
          <a:lstStyle/>
          <a:p>
            <a:pPr algn="justLow" rtl="1">
              <a:lnSpc>
                <a:spcPct val="200000"/>
              </a:lnSpc>
            </a:pPr>
            <a:r>
              <a:rPr lang="fa-IR" sz="1800" b="1" dirty="0">
                <a:latin typeface="Vazir" panose="020B0603030804020204" pitchFamily="34" charset="-78"/>
                <a:cs typeface="Vazir" panose="020B0603030804020204" pitchFamily="34" charset="-78"/>
              </a:rPr>
              <a:t>پیش دیابت</a:t>
            </a:r>
          </a:p>
        </p:txBody>
      </p:sp>
      <p:pic>
        <p:nvPicPr>
          <p:cNvPr id="20" name="Picture 19">
            <a:extLst>
              <a:ext uri="{FF2B5EF4-FFF2-40B4-BE49-F238E27FC236}">
                <a16:creationId xmlns:a16="http://schemas.microsoft.com/office/drawing/2014/main" id="{047FAD46-EDDC-402A-90D9-38F092C31C90}"/>
              </a:ext>
            </a:extLst>
          </p:cNvPr>
          <p:cNvPicPr>
            <a:picLocks noChangeAspect="1"/>
          </p:cNvPicPr>
          <p:nvPr/>
        </p:nvPicPr>
        <p:blipFill>
          <a:blip r:embed="rId3"/>
          <a:stretch>
            <a:fillRect/>
          </a:stretch>
        </p:blipFill>
        <p:spPr>
          <a:xfrm>
            <a:off x="2128801" y="2198013"/>
            <a:ext cx="1005840" cy="929640"/>
          </a:xfrm>
          <a:prstGeom prst="rect">
            <a:avLst/>
          </a:prstGeom>
        </p:spPr>
      </p:pic>
      <p:pic>
        <p:nvPicPr>
          <p:cNvPr id="22" name="Picture 21">
            <a:extLst>
              <a:ext uri="{FF2B5EF4-FFF2-40B4-BE49-F238E27FC236}">
                <a16:creationId xmlns:a16="http://schemas.microsoft.com/office/drawing/2014/main" id="{B896E40F-4C9B-C0A8-7489-9049B1574E2B}"/>
              </a:ext>
            </a:extLst>
          </p:cNvPr>
          <p:cNvPicPr>
            <a:picLocks noChangeAspect="1"/>
          </p:cNvPicPr>
          <p:nvPr/>
        </p:nvPicPr>
        <p:blipFill>
          <a:blip r:embed="rId4"/>
          <a:stretch>
            <a:fillRect/>
          </a:stretch>
        </p:blipFill>
        <p:spPr>
          <a:xfrm>
            <a:off x="4108421" y="1996981"/>
            <a:ext cx="1001902" cy="1107073"/>
          </a:xfrm>
          <a:prstGeom prst="rect">
            <a:avLst/>
          </a:prstGeom>
        </p:spPr>
      </p:pic>
      <p:pic>
        <p:nvPicPr>
          <p:cNvPr id="26" name="Picture 25">
            <a:extLst>
              <a:ext uri="{FF2B5EF4-FFF2-40B4-BE49-F238E27FC236}">
                <a16:creationId xmlns:a16="http://schemas.microsoft.com/office/drawing/2014/main" id="{34370E75-3C57-94E8-55CF-9E8CA9F9AEA8}"/>
              </a:ext>
            </a:extLst>
          </p:cNvPr>
          <p:cNvPicPr>
            <a:picLocks noChangeAspect="1"/>
          </p:cNvPicPr>
          <p:nvPr/>
        </p:nvPicPr>
        <p:blipFill>
          <a:blip r:embed="rId5"/>
          <a:stretch>
            <a:fillRect/>
          </a:stretch>
        </p:blipFill>
        <p:spPr>
          <a:xfrm>
            <a:off x="8705005" y="2177140"/>
            <a:ext cx="1005840" cy="1000125"/>
          </a:xfrm>
          <a:prstGeom prst="rect">
            <a:avLst/>
          </a:prstGeom>
        </p:spPr>
      </p:pic>
      <p:pic>
        <p:nvPicPr>
          <p:cNvPr id="28" name="Picture 27">
            <a:extLst>
              <a:ext uri="{FF2B5EF4-FFF2-40B4-BE49-F238E27FC236}">
                <a16:creationId xmlns:a16="http://schemas.microsoft.com/office/drawing/2014/main" id="{FBFE55FD-C0B3-64A4-67AB-D18F5C1D12CA}"/>
              </a:ext>
            </a:extLst>
          </p:cNvPr>
          <p:cNvPicPr>
            <a:picLocks noChangeAspect="1"/>
          </p:cNvPicPr>
          <p:nvPr/>
        </p:nvPicPr>
        <p:blipFill>
          <a:blip r:embed="rId6"/>
          <a:stretch>
            <a:fillRect/>
          </a:stretch>
        </p:blipFill>
        <p:spPr>
          <a:xfrm>
            <a:off x="6222465" y="2210144"/>
            <a:ext cx="1005840" cy="988597"/>
          </a:xfrm>
          <a:prstGeom prst="rect">
            <a:avLst/>
          </a:prstGeom>
        </p:spPr>
      </p:pic>
      <p:sp>
        <p:nvSpPr>
          <p:cNvPr id="29" name="Rectangle 28">
            <a:extLst>
              <a:ext uri="{FF2B5EF4-FFF2-40B4-BE49-F238E27FC236}">
                <a16:creationId xmlns:a16="http://schemas.microsoft.com/office/drawing/2014/main" id="{10E6E3B6-2BF4-3EF8-5410-2C49A9EDFB9F}"/>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63F732F-4D7E-D195-4405-488AD7AD816C}"/>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74897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1174" y="1626646"/>
            <a:ext cx="5868955"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علاوه بر این موارد، </a:t>
            </a:r>
            <a:r>
              <a:rPr lang="fa-IR" sz="1600" b="1" dirty="0">
                <a:solidFill>
                  <a:schemeClr val="accent2">
                    <a:lumMod val="75000"/>
                  </a:schemeClr>
                </a:solidFill>
                <a:latin typeface="Vazir" panose="020B0603030804020204" pitchFamily="34" charset="-78"/>
                <a:cs typeface="Vazir" panose="020B0603030804020204" pitchFamily="34" charset="-78"/>
              </a:rPr>
              <a:t>خوب نشدن زخم‌ها </a:t>
            </a:r>
            <a:r>
              <a:rPr lang="fa-IR" sz="1600" dirty="0">
                <a:latin typeface="Vazir" panose="020B0603030804020204" pitchFamily="34" charset="-78"/>
                <a:cs typeface="Vazir" panose="020B0603030804020204" pitchFamily="34" charset="-78"/>
              </a:rPr>
              <a:t>به‌خصوص در انگشتان دست و پا، از عوارض دیابت است که به‌عنوان یک زنگ خطر و مرز خطرناک قند خون، می‌توان در نظر گرفت. اگر سبک زندگی سالمی دارید، کمتر جای نگرانی وجود دارد اما اگر مصرف مواد قندی و کربوهیدرات در رژیم غذایی شما زیاد است و در کنار آن تحرک کمی دارید، باید دقت بیشتری در توجه به علائم این بیماری داشته باشید. زمانی که هر کدام از علائم دیابت را مشاهده کردید، بهتر است برای معاینه و آزمایش قند خون، به پزشک مراجعه کنید.</a:t>
            </a:r>
          </a:p>
        </p:txBody>
      </p:sp>
      <p:sp>
        <p:nvSpPr>
          <p:cNvPr id="5" name="Rectangle 4"/>
          <p:cNvSpPr/>
          <p:nvPr/>
        </p:nvSpPr>
        <p:spPr>
          <a:xfrm>
            <a:off x="2579093" y="334019"/>
            <a:ext cx="7042819"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چه زمانی به پزشک مراجعه کنیم؟</a:t>
            </a:r>
          </a:p>
        </p:txBody>
      </p:sp>
      <p:pic>
        <p:nvPicPr>
          <p:cNvPr id="6" name="Picture 5"/>
          <p:cNvPicPr>
            <a:picLocks noChangeAspect="1"/>
          </p:cNvPicPr>
          <p:nvPr/>
        </p:nvPicPr>
        <p:blipFill>
          <a:blip r:embed="rId2"/>
          <a:stretch>
            <a:fillRect/>
          </a:stretch>
        </p:blipFill>
        <p:spPr>
          <a:xfrm>
            <a:off x="6615401" y="1626646"/>
            <a:ext cx="4868319" cy="3215842"/>
          </a:xfrm>
          <a:prstGeom prst="rect">
            <a:avLst/>
          </a:prstGeom>
        </p:spPr>
      </p:pic>
      <p:sp>
        <p:nvSpPr>
          <p:cNvPr id="7" name="Rectangle 6"/>
          <p:cNvSpPr/>
          <p:nvPr/>
        </p:nvSpPr>
        <p:spPr>
          <a:xfrm>
            <a:off x="6574544" y="1769661"/>
            <a:ext cx="4950031" cy="2929812"/>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12892F9-F9D6-1328-42CF-5E8CD8723117}"/>
              </a:ext>
            </a:extLst>
          </p:cNvPr>
          <p:cNvSpPr/>
          <p:nvPr/>
        </p:nvSpPr>
        <p:spPr>
          <a:xfrm>
            <a:off x="0" y="0"/>
            <a:ext cx="335902"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6803B7A-FF77-5EBD-F965-11AE9B9D7C97}"/>
              </a:ext>
            </a:extLst>
          </p:cNvPr>
          <p:cNvSpPr/>
          <p:nvPr/>
        </p:nvSpPr>
        <p:spPr>
          <a:xfrm>
            <a:off x="11865104" y="0"/>
            <a:ext cx="335902"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0231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88842" y="1098060"/>
            <a:ext cx="10312968"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برای درمان این بیماری باید حتما با پزشک مشورت کرد. پزشک بعد از اندازه گرفتن میزان قند خون در آزمایش و اطمینان از نوع دیابت، درمان را آغاز خواهد کرد.</a:t>
            </a:r>
          </a:p>
        </p:txBody>
      </p:sp>
      <p:grpSp>
        <p:nvGrpSpPr>
          <p:cNvPr id="16" name="Group 15"/>
          <p:cNvGrpSpPr/>
          <p:nvPr/>
        </p:nvGrpSpPr>
        <p:grpSpPr>
          <a:xfrm>
            <a:off x="7859" y="111560"/>
            <a:ext cx="1773178" cy="6746439"/>
            <a:chOff x="7859" y="111560"/>
            <a:chExt cx="1773178" cy="6746439"/>
          </a:xfrm>
        </p:grpSpPr>
        <p:sp>
          <p:nvSpPr>
            <p:cNvPr id="7" name="Isosceles Triangle 6"/>
            <p:cNvSpPr/>
            <p:nvPr/>
          </p:nvSpPr>
          <p:spPr>
            <a:xfrm rot="5400000">
              <a:off x="-49156" y="195095"/>
              <a:ext cx="1489074" cy="132200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p:cNvSpPr/>
            <p:nvPr/>
          </p:nvSpPr>
          <p:spPr>
            <a:xfrm rot="9000000">
              <a:off x="208037" y="1277969"/>
              <a:ext cx="1533525" cy="132200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p:cNvSpPr/>
            <p:nvPr/>
          </p:nvSpPr>
          <p:spPr>
            <a:xfrm rot="5400000">
              <a:off x="-86025" y="1972962"/>
              <a:ext cx="1533525" cy="1322004"/>
            </a:xfrm>
            <a:prstGeom prst="triangl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9000000">
              <a:off x="227775" y="3033610"/>
              <a:ext cx="1533525" cy="1322004"/>
            </a:xfrm>
            <a:prstGeom prst="triangl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5400000">
              <a:off x="-86024" y="3695763"/>
              <a:ext cx="1533525" cy="1322004"/>
            </a:xfrm>
            <a:prstGeom prst="triangle">
              <a:avLst/>
            </a:prstGeom>
            <a:solidFill>
              <a:srgbClr val="017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9000000">
              <a:off x="247512" y="4767334"/>
              <a:ext cx="1533525" cy="1322004"/>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5400000">
              <a:off x="-97902" y="5430235"/>
              <a:ext cx="1533525" cy="1322004"/>
            </a:xfrm>
            <a:prstGeom prst="triangl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p:cNvSpPr/>
          <p:nvPr/>
        </p:nvSpPr>
        <p:spPr>
          <a:xfrm>
            <a:off x="2020691" y="2633964"/>
            <a:ext cx="6266366" cy="3046988"/>
          </a:xfrm>
          <a:prstGeom prst="rect">
            <a:avLst/>
          </a:prstGeom>
        </p:spPr>
        <p:txBody>
          <a:bodyPr wrap="square">
            <a:spAutoFit/>
          </a:bodyPr>
          <a:lstStyle/>
          <a:p>
            <a:pPr lvl="0" algn="justLow" rtl="1">
              <a:lnSpc>
                <a:spcPct val="200000"/>
              </a:lnSpc>
            </a:pPr>
            <a:r>
              <a:rPr lang="fa-IR" b="1" dirty="0">
                <a:solidFill>
                  <a:prstClr val="black"/>
                </a:solidFill>
                <a:latin typeface="Vazir" panose="020B0603030804020204" pitchFamily="34" charset="-78"/>
                <a:cs typeface="Vazir" panose="020B0603030804020204" pitchFamily="34" charset="-78"/>
              </a:rPr>
              <a:t>تجویز دارو: </a:t>
            </a:r>
            <a:r>
              <a:rPr lang="fa-IR" sz="1600" dirty="0">
                <a:solidFill>
                  <a:prstClr val="black"/>
                </a:solidFill>
                <a:latin typeface="Vazir" panose="020B0603030804020204" pitchFamily="34" charset="-78"/>
                <a:cs typeface="Vazir" panose="020B0603030804020204" pitchFamily="34" charset="-78"/>
              </a:rPr>
              <a:t>دارودرمانی، اولین روش درمانی برای دیابت است. دوزهای مختلف انسولین در بازه‌های زمانی گوناگون، درمانی است که پزشکان برای درمان دیابت نوع ۱ در نظر می‌گیرند. این درمان با تکنیک‌های تزریقی خاصی انجام می‌شود که فقط در صورت رعایت روش آن، درمان موثر، امکان‌پذیر است. در کنار انسولین، پزشکان داروهای دیگری را نیز برای درمان این بیماری پیشنهاد می‌دهند.</a:t>
            </a:r>
          </a:p>
        </p:txBody>
      </p:sp>
      <p:pic>
        <p:nvPicPr>
          <p:cNvPr id="17" name="Picture 16"/>
          <p:cNvPicPr>
            <a:picLocks noChangeAspect="1"/>
          </p:cNvPicPr>
          <p:nvPr/>
        </p:nvPicPr>
        <p:blipFill>
          <a:blip r:embed="rId2"/>
          <a:stretch>
            <a:fillRect/>
          </a:stretch>
        </p:blipFill>
        <p:spPr>
          <a:xfrm>
            <a:off x="8395066" y="2824279"/>
            <a:ext cx="3606744" cy="2290414"/>
          </a:xfrm>
          <a:prstGeom prst="rect">
            <a:avLst/>
          </a:prstGeom>
        </p:spPr>
      </p:pic>
      <p:sp>
        <p:nvSpPr>
          <p:cNvPr id="4" name="Rectangle 3">
            <a:extLst>
              <a:ext uri="{FF2B5EF4-FFF2-40B4-BE49-F238E27FC236}">
                <a16:creationId xmlns:a16="http://schemas.microsoft.com/office/drawing/2014/main" id="{96BC81B1-37EE-49F0-68AB-FB56D2A1444A}"/>
              </a:ext>
            </a:extLst>
          </p:cNvPr>
          <p:cNvSpPr/>
          <p:nvPr/>
        </p:nvSpPr>
        <p:spPr>
          <a:xfrm>
            <a:off x="4242552" y="148211"/>
            <a:ext cx="3706896"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درمان دیابت </a:t>
            </a:r>
          </a:p>
        </p:txBody>
      </p:sp>
      <p:sp>
        <p:nvSpPr>
          <p:cNvPr id="5" name="Rectangle 4">
            <a:extLst>
              <a:ext uri="{FF2B5EF4-FFF2-40B4-BE49-F238E27FC236}">
                <a16:creationId xmlns:a16="http://schemas.microsoft.com/office/drawing/2014/main" id="{E243B06B-38A9-EAEE-3688-4A080137C775}"/>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0089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86776" y="1213404"/>
            <a:ext cx="5978561" cy="1569660"/>
          </a:xfrm>
          <a:prstGeom prst="rect">
            <a:avLst/>
          </a:prstGeom>
        </p:spPr>
        <p:txBody>
          <a:bodyPr wrap="square">
            <a:spAutoFit/>
          </a:bodyPr>
          <a:lstStyle/>
          <a:p>
            <a:pPr algn="justLow" rtl="1">
              <a:lnSpc>
                <a:spcPct val="200000"/>
              </a:lnSpc>
            </a:pPr>
            <a:r>
              <a:rPr lang="fa-IR" b="1" dirty="0">
                <a:latin typeface="Vazir" panose="020B0603030804020204" pitchFamily="34" charset="-78"/>
                <a:cs typeface="Vazir" panose="020B0603030804020204" pitchFamily="34" charset="-78"/>
              </a:rPr>
              <a:t>تغییر سبک زندگی و تغذیه: </a:t>
            </a:r>
            <a:r>
              <a:rPr lang="fa-IR" sz="1600" dirty="0">
                <a:latin typeface="Vazir" panose="020B0603030804020204" pitchFamily="34" charset="-78"/>
                <a:cs typeface="Vazir" panose="020B0603030804020204" pitchFamily="34" charset="-78"/>
              </a:rPr>
              <a:t>در کنار درمان دارویی، قطعا تغییر سبک زندگی و روش تغذیه افراد، در کم کردن میزان قند خون تاثیر بسیار زیادی دارد.</a:t>
            </a:r>
          </a:p>
        </p:txBody>
      </p:sp>
      <p:sp>
        <p:nvSpPr>
          <p:cNvPr id="11" name="Rectangle 10"/>
          <p:cNvSpPr/>
          <p:nvPr/>
        </p:nvSpPr>
        <p:spPr>
          <a:xfrm>
            <a:off x="4242552" y="148211"/>
            <a:ext cx="3706896"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درمان دیابت </a:t>
            </a:r>
          </a:p>
        </p:txBody>
      </p:sp>
      <p:grpSp>
        <p:nvGrpSpPr>
          <p:cNvPr id="12" name="Group 11"/>
          <p:cNvGrpSpPr/>
          <p:nvPr/>
        </p:nvGrpSpPr>
        <p:grpSpPr>
          <a:xfrm>
            <a:off x="7859" y="111560"/>
            <a:ext cx="1773178" cy="6746439"/>
            <a:chOff x="7859" y="111560"/>
            <a:chExt cx="1773178" cy="6746439"/>
          </a:xfrm>
        </p:grpSpPr>
        <p:sp>
          <p:nvSpPr>
            <p:cNvPr id="13" name="Isosceles Triangle 12"/>
            <p:cNvSpPr/>
            <p:nvPr/>
          </p:nvSpPr>
          <p:spPr>
            <a:xfrm rot="5400000">
              <a:off x="-49156" y="195095"/>
              <a:ext cx="1489074" cy="132200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9000000">
              <a:off x="208037" y="1277969"/>
              <a:ext cx="1533525" cy="132200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5400000">
              <a:off x="-86025" y="1972962"/>
              <a:ext cx="1533525" cy="1322004"/>
            </a:xfrm>
            <a:prstGeom prst="triangl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9000000">
              <a:off x="227775" y="3033610"/>
              <a:ext cx="1533525" cy="1322004"/>
            </a:xfrm>
            <a:prstGeom prst="triangl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5400000">
              <a:off x="-86024" y="3695763"/>
              <a:ext cx="1533525" cy="1322004"/>
            </a:xfrm>
            <a:prstGeom prst="triangle">
              <a:avLst/>
            </a:prstGeom>
            <a:solidFill>
              <a:srgbClr val="017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9000000">
              <a:off x="247512" y="4767334"/>
              <a:ext cx="1533525" cy="1322004"/>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5400000">
              <a:off x="-97902" y="5430235"/>
              <a:ext cx="1533525" cy="1322004"/>
            </a:xfrm>
            <a:prstGeom prst="triangl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 name="Picture 19"/>
          <p:cNvPicPr>
            <a:picLocks noChangeAspect="1"/>
          </p:cNvPicPr>
          <p:nvPr/>
        </p:nvPicPr>
        <p:blipFill>
          <a:blip r:embed="rId2"/>
          <a:stretch>
            <a:fillRect/>
          </a:stretch>
        </p:blipFill>
        <p:spPr>
          <a:xfrm>
            <a:off x="8369325" y="1213404"/>
            <a:ext cx="3558073" cy="2373207"/>
          </a:xfrm>
          <a:prstGeom prst="rect">
            <a:avLst/>
          </a:prstGeom>
        </p:spPr>
      </p:pic>
      <p:sp>
        <p:nvSpPr>
          <p:cNvPr id="21" name="Rectangle 20"/>
          <p:cNvSpPr/>
          <p:nvPr/>
        </p:nvSpPr>
        <p:spPr>
          <a:xfrm>
            <a:off x="1969337" y="4195539"/>
            <a:ext cx="6096000" cy="2062103"/>
          </a:xfrm>
          <a:prstGeom prst="rect">
            <a:avLst/>
          </a:prstGeom>
        </p:spPr>
        <p:txBody>
          <a:bodyPr>
            <a:spAutoFit/>
          </a:bodyPr>
          <a:lstStyle/>
          <a:p>
            <a:pPr algn="justLow" rtl="1">
              <a:lnSpc>
                <a:spcPct val="200000"/>
              </a:lnSpc>
            </a:pPr>
            <a:r>
              <a:rPr lang="fa-IR" b="1" dirty="0">
                <a:latin typeface="Vazir" panose="020B0603030804020204" pitchFamily="34" charset="-78"/>
                <a:cs typeface="Vazir" panose="020B0603030804020204" pitchFamily="34" charset="-78"/>
              </a:rPr>
              <a:t>جراحی: </a:t>
            </a:r>
            <a:r>
              <a:rPr lang="fa-IR" sz="1600" dirty="0">
                <a:latin typeface="Vazir" panose="020B0603030804020204" pitchFamily="34" charset="-78"/>
                <a:cs typeface="Vazir" panose="020B0603030804020204" pitchFamily="34" charset="-78"/>
              </a:rPr>
              <a:t>در موارد حاد و زمانی که درمان‌های دیگر جوابگو نباشند، پزشکان از روش جراحی برای پیوند پانکراس استفاده می‌کنند. در این روش، سلول‌های جدید، توانایی کنترل انسولین و قند خون را خواهند داشت. اما در کنار این روش جراحی، دارو درمانی نیز کماکان ادامه خواهد داشت.</a:t>
            </a: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1156" y="4180114"/>
            <a:ext cx="3536242" cy="2465958"/>
          </a:xfrm>
          <a:prstGeom prst="rect">
            <a:avLst/>
          </a:prstGeom>
        </p:spPr>
      </p:pic>
      <p:sp>
        <p:nvSpPr>
          <p:cNvPr id="4" name="Rectangle 3">
            <a:extLst>
              <a:ext uri="{FF2B5EF4-FFF2-40B4-BE49-F238E27FC236}">
                <a16:creationId xmlns:a16="http://schemas.microsoft.com/office/drawing/2014/main" id="{8510BD41-46BD-F900-DFB1-C2BF8A6FB899}"/>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34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99145" y="1076044"/>
            <a:ext cx="8005666"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دیابت بیماری است که برای درمان آن باید حتما به پزشک مراجعه کرد تا نوع بیماری و روش‌های درمان تشخیص داده شود. اما در درمان دیابت، </a:t>
            </a:r>
            <a:r>
              <a:rPr lang="fa-IR" sz="1600" b="1" dirty="0">
                <a:solidFill>
                  <a:schemeClr val="accent2">
                    <a:lumMod val="75000"/>
                  </a:schemeClr>
                </a:solidFill>
                <a:latin typeface="Vazir" panose="020B0603030804020204" pitchFamily="34" charset="-78"/>
                <a:cs typeface="Vazir" panose="020B0603030804020204" pitchFamily="34" charset="-78"/>
              </a:rPr>
              <a:t>رژیم غذایی و سبک زندگی </a:t>
            </a:r>
            <a:r>
              <a:rPr lang="fa-IR" sz="1600" dirty="0">
                <a:latin typeface="Vazir" panose="020B0603030804020204" pitchFamily="34" charset="-78"/>
                <a:cs typeface="Vazir" panose="020B0603030804020204" pitchFamily="34" charset="-78"/>
              </a:rPr>
              <a:t>نقش مهمی دارد. به‌همین دلیل بعضی درمان‌های گیاهی و سنتی نیز در کنار درمان‌های پزشکی برای این بیماری و در کل برای کنترل قند خون توصیه می‌شوند.</a:t>
            </a:r>
          </a:p>
        </p:txBody>
      </p:sp>
      <p:pic>
        <p:nvPicPr>
          <p:cNvPr id="6" name="Picture 5"/>
          <p:cNvPicPr>
            <a:picLocks noChangeAspect="1"/>
          </p:cNvPicPr>
          <p:nvPr/>
        </p:nvPicPr>
        <p:blipFill>
          <a:blip r:embed="rId2"/>
          <a:stretch>
            <a:fillRect/>
          </a:stretch>
        </p:blipFill>
        <p:spPr>
          <a:xfrm>
            <a:off x="1736151" y="3719854"/>
            <a:ext cx="3874875" cy="2460686"/>
          </a:xfrm>
          <a:prstGeom prst="rect">
            <a:avLst/>
          </a:prstGeom>
        </p:spPr>
      </p:pic>
      <p:pic>
        <p:nvPicPr>
          <p:cNvPr id="8" name="Picture 7"/>
          <p:cNvPicPr>
            <a:picLocks noChangeAspect="1"/>
          </p:cNvPicPr>
          <p:nvPr/>
        </p:nvPicPr>
        <p:blipFill>
          <a:blip r:embed="rId3"/>
          <a:stretch>
            <a:fillRect/>
          </a:stretch>
        </p:blipFill>
        <p:spPr>
          <a:xfrm>
            <a:off x="6907603" y="3719854"/>
            <a:ext cx="3696310" cy="2460686"/>
          </a:xfrm>
          <a:prstGeom prst="rect">
            <a:avLst/>
          </a:prstGeom>
        </p:spPr>
      </p:pic>
      <p:sp>
        <p:nvSpPr>
          <p:cNvPr id="2" name="Rectangle 1">
            <a:extLst>
              <a:ext uri="{FF2B5EF4-FFF2-40B4-BE49-F238E27FC236}">
                <a16:creationId xmlns:a16="http://schemas.microsoft.com/office/drawing/2014/main" id="{0710E4B3-EFD9-3A27-FCDD-C8DD3DAA171D}"/>
              </a:ext>
            </a:extLst>
          </p:cNvPr>
          <p:cNvSpPr/>
          <p:nvPr/>
        </p:nvSpPr>
        <p:spPr>
          <a:xfrm>
            <a:off x="2325410" y="245795"/>
            <a:ext cx="7553137"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درمان سنتی و گیاهی برای دیابت</a:t>
            </a:r>
          </a:p>
        </p:txBody>
      </p:sp>
      <p:sp>
        <p:nvSpPr>
          <p:cNvPr id="7" name="Rectangle 6">
            <a:extLst>
              <a:ext uri="{FF2B5EF4-FFF2-40B4-BE49-F238E27FC236}">
                <a16:creationId xmlns:a16="http://schemas.microsoft.com/office/drawing/2014/main" id="{EAE7603B-E78D-8BB1-682C-6045CDA53BB1}"/>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E54DB15-46AB-F5CA-0D97-57D93FF5321A}"/>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2847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64145" y="1294793"/>
            <a:ext cx="5984473" cy="1569660"/>
          </a:xfrm>
          <a:prstGeom prst="rect">
            <a:avLst/>
          </a:prstGeom>
        </p:spPr>
        <p:txBody>
          <a:bodyPr wrap="square">
            <a:spAutoFit/>
          </a:bodyPr>
          <a:lstStyle/>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سبزیجاتی مانند ریحان: </a:t>
            </a:r>
            <a:r>
              <a:rPr lang="fa-IR" sz="1600" dirty="0">
                <a:latin typeface="Vazir" panose="020B0603030804020204" pitchFamily="34" charset="-78"/>
                <a:cs typeface="Vazir" panose="020B0603030804020204" pitchFamily="34" charset="-78"/>
              </a:rPr>
              <a:t>ریحان به‌عنوان یک سبزی خوش‌عطر و خوش طعم، هم به‌صورت خام و هم به‌عنوان دمنوش، برای کم کردن قند خون توصیه می‌شود.</a:t>
            </a:r>
          </a:p>
        </p:txBody>
      </p:sp>
      <p:pic>
        <p:nvPicPr>
          <p:cNvPr id="6" name="Picture 5"/>
          <p:cNvPicPr>
            <a:picLocks noChangeAspect="1"/>
          </p:cNvPicPr>
          <p:nvPr/>
        </p:nvPicPr>
        <p:blipFill>
          <a:blip r:embed="rId2"/>
          <a:stretch>
            <a:fillRect/>
          </a:stretch>
        </p:blipFill>
        <p:spPr>
          <a:xfrm>
            <a:off x="8216035" y="1207836"/>
            <a:ext cx="3069926" cy="1949515"/>
          </a:xfrm>
          <a:prstGeom prst="rect">
            <a:avLst/>
          </a:prstGeom>
        </p:spPr>
      </p:pic>
      <p:sp>
        <p:nvSpPr>
          <p:cNvPr id="7" name="Rectangle 6"/>
          <p:cNvSpPr/>
          <p:nvPr/>
        </p:nvSpPr>
        <p:spPr>
          <a:xfrm>
            <a:off x="1764145" y="4143984"/>
            <a:ext cx="5984473" cy="1077218"/>
          </a:xfrm>
          <a:prstGeom prst="rect">
            <a:avLst/>
          </a:prstGeom>
        </p:spPr>
        <p:txBody>
          <a:bodyPr wrap="square">
            <a:spAutoFit/>
          </a:bodyPr>
          <a:lstStyle/>
          <a:p>
            <a:pPr algn="justLow" rtl="1">
              <a:lnSpc>
                <a:spcPct val="200000"/>
              </a:lnSpc>
            </a:pPr>
            <a:r>
              <a:rPr lang="fa-IR" b="1" dirty="0">
                <a:solidFill>
                  <a:schemeClr val="accent2">
                    <a:lumMod val="75000"/>
                  </a:schemeClr>
                </a:solidFill>
                <a:latin typeface="Vazir" panose="020B0603030804020204" pitchFamily="34" charset="-78"/>
                <a:cs typeface="Vazir" panose="020B0603030804020204" pitchFamily="34" charset="-78"/>
              </a:rPr>
              <a:t>دمنوش بابونه: </a:t>
            </a:r>
            <a:r>
              <a:rPr lang="fa-IR" sz="1600" dirty="0">
                <a:latin typeface="Vazir" panose="020B0603030804020204" pitchFamily="34" charset="-78"/>
                <a:cs typeface="Vazir" panose="020B0603030804020204" pitchFamily="34" charset="-78"/>
              </a:rPr>
              <a:t>مصرف چای بابونه نیز علاوه بر کنترل قند، در افزایش آرامش و کم کردن استرس افراد تاثیر دارد.</a:t>
            </a:r>
          </a:p>
        </p:txBody>
      </p:sp>
      <p:pic>
        <p:nvPicPr>
          <p:cNvPr id="8" name="Picture 7"/>
          <p:cNvPicPr>
            <a:picLocks noChangeAspect="1"/>
          </p:cNvPicPr>
          <p:nvPr/>
        </p:nvPicPr>
        <p:blipFill>
          <a:blip r:embed="rId3"/>
          <a:stretch>
            <a:fillRect/>
          </a:stretch>
        </p:blipFill>
        <p:spPr>
          <a:xfrm>
            <a:off x="8176318" y="4141068"/>
            <a:ext cx="3107210" cy="1755574"/>
          </a:xfrm>
          <a:prstGeom prst="rect">
            <a:avLst/>
          </a:prstGeom>
        </p:spPr>
      </p:pic>
      <p:sp>
        <p:nvSpPr>
          <p:cNvPr id="5" name="Rectangle 4">
            <a:extLst>
              <a:ext uri="{FF2B5EF4-FFF2-40B4-BE49-F238E27FC236}">
                <a16:creationId xmlns:a16="http://schemas.microsoft.com/office/drawing/2014/main" id="{1C021C15-65D5-0563-5203-3D5CA81E1D09}"/>
              </a:ext>
            </a:extLst>
          </p:cNvPr>
          <p:cNvSpPr/>
          <p:nvPr/>
        </p:nvSpPr>
        <p:spPr>
          <a:xfrm>
            <a:off x="2325410" y="245795"/>
            <a:ext cx="7553137"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درمان سنتی و گیاهی برای دیابت</a:t>
            </a:r>
          </a:p>
        </p:txBody>
      </p:sp>
      <p:sp>
        <p:nvSpPr>
          <p:cNvPr id="9" name="Rectangle 8">
            <a:extLst>
              <a:ext uri="{FF2B5EF4-FFF2-40B4-BE49-F238E27FC236}">
                <a16:creationId xmlns:a16="http://schemas.microsoft.com/office/drawing/2014/main" id="{9F7533E2-3F72-1721-5635-278DF4326424}"/>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6C473E3-BBEF-47F4-262C-3CF2710EAB54}"/>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64399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77830" y="1231527"/>
            <a:ext cx="10483694"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اما نکته بسیار مهم این است که درمان‌های گیاهی و سنتی باید با مشورت پزشک متخصص این حوزه باشد. بسیاری از افراد به‌گمان بی‌خطر بودن درمان‌های گیاهی، در مصرف بعضی موارد افراط می‌کنند. اما بسیاری از دمنوش‌ها و گیاهانی که برای درمان بیماری‌های مختلف توصیه می‌شوند، گاهی ممکن است باعث عارضه‌ دیگری در بیمار شود. </a:t>
            </a:r>
          </a:p>
        </p:txBody>
      </p:sp>
      <p:sp>
        <p:nvSpPr>
          <p:cNvPr id="5" name="Rectangle 4"/>
          <p:cNvSpPr/>
          <p:nvPr/>
        </p:nvSpPr>
        <p:spPr>
          <a:xfrm>
            <a:off x="2325410" y="245795"/>
            <a:ext cx="7553137"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درمان سنتی و گیاهی برای دیابت</a:t>
            </a:r>
          </a:p>
        </p:txBody>
      </p:sp>
      <p:pic>
        <p:nvPicPr>
          <p:cNvPr id="6" name="Picture 5"/>
          <p:cNvPicPr>
            <a:picLocks noChangeAspect="1"/>
          </p:cNvPicPr>
          <p:nvPr/>
        </p:nvPicPr>
        <p:blipFill>
          <a:blip r:embed="rId2"/>
          <a:stretch>
            <a:fillRect/>
          </a:stretch>
        </p:blipFill>
        <p:spPr>
          <a:xfrm>
            <a:off x="3465548" y="3193757"/>
            <a:ext cx="5272860" cy="2968425"/>
          </a:xfrm>
          <a:prstGeom prst="rect">
            <a:avLst/>
          </a:prstGeom>
        </p:spPr>
      </p:pic>
      <p:sp>
        <p:nvSpPr>
          <p:cNvPr id="9" name="Rectangle 8">
            <a:extLst>
              <a:ext uri="{FF2B5EF4-FFF2-40B4-BE49-F238E27FC236}">
                <a16:creationId xmlns:a16="http://schemas.microsoft.com/office/drawing/2014/main" id="{E56BC09E-44E1-B058-FDC4-57BC2C4743AC}"/>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3642D19-DAC0-ACBD-06CD-9EBF8AB29936}"/>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6215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13381" y="1008260"/>
            <a:ext cx="7473820" cy="2554545"/>
          </a:xfrm>
          <a:prstGeom prst="rect">
            <a:avLst/>
          </a:prstGeom>
        </p:spPr>
        <p:txBody>
          <a:bodyPr wrap="square">
            <a:spAutoFit/>
          </a:bodyPr>
          <a:lstStyle/>
          <a:p>
            <a:pPr algn="justLow" rtl="1">
              <a:lnSpc>
                <a:spcPct val="200000"/>
              </a:lnSpc>
            </a:pPr>
            <a:r>
              <a:rPr lang="fa-IR" b="1" dirty="0">
                <a:latin typeface="Vazir" panose="020B0603030804020204" pitchFamily="34" charset="-78"/>
                <a:cs typeface="Vazir" panose="020B0603030804020204" pitchFamily="34" charset="-78"/>
              </a:rPr>
              <a:t>دیابت</a:t>
            </a:r>
            <a:r>
              <a:rPr lang="fa-IR" sz="1600" dirty="0">
                <a:latin typeface="Vazir" panose="020B0603030804020204" pitchFamily="34" charset="-78"/>
                <a:cs typeface="Vazir" panose="020B0603030804020204" pitchFamily="34" charset="-78"/>
              </a:rPr>
              <a:t> را بیماری خاموش می‌دانند. بیماری که اندک اندک در بدن افراد ریشه دوانده و اگر به‌موقع به آن رسیدگی نشود، عوارض جبران ناپذیری در پیش خواهد داشت. آنچه مسلم است، زندگی در دنیای نوین، افراد را از فعالیت‌های زیاد و ورزش دور کرده است. به‌علاوه مصرف غذاهای آماده و فست فود در کنار انواع نوشیدنی‌های شیرین و دیگر مواد قندی، موارد ابتلا به دیابت، به‌خصوص دیابت نوع ۲ را بیشتر کرده است. </a:t>
            </a:r>
          </a:p>
        </p:txBody>
      </p:sp>
      <p:sp>
        <p:nvSpPr>
          <p:cNvPr id="2" name="Rectangle 1"/>
          <p:cNvSpPr/>
          <p:nvPr/>
        </p:nvSpPr>
        <p:spPr>
          <a:xfrm>
            <a:off x="3290005" y="206514"/>
            <a:ext cx="5623946"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سخن پایانی</a:t>
            </a:r>
          </a:p>
        </p:txBody>
      </p:sp>
      <p:pic>
        <p:nvPicPr>
          <p:cNvPr id="5" name="Picture 4"/>
          <p:cNvPicPr>
            <a:picLocks noChangeAspect="1"/>
          </p:cNvPicPr>
          <p:nvPr/>
        </p:nvPicPr>
        <p:blipFill>
          <a:blip r:embed="rId2"/>
          <a:stretch>
            <a:fillRect/>
          </a:stretch>
        </p:blipFill>
        <p:spPr>
          <a:xfrm>
            <a:off x="382555" y="1205942"/>
            <a:ext cx="3778898" cy="1979198"/>
          </a:xfrm>
          <a:prstGeom prst="rect">
            <a:avLst/>
          </a:prstGeom>
        </p:spPr>
      </p:pic>
      <p:pic>
        <p:nvPicPr>
          <p:cNvPr id="6" name="Picture 5"/>
          <p:cNvPicPr>
            <a:picLocks noChangeAspect="1"/>
          </p:cNvPicPr>
          <p:nvPr/>
        </p:nvPicPr>
        <p:blipFill rotWithShape="1">
          <a:blip r:embed="rId3"/>
          <a:srcRect l="26023" b="-204"/>
          <a:stretch/>
        </p:blipFill>
        <p:spPr>
          <a:xfrm>
            <a:off x="382555" y="3476682"/>
            <a:ext cx="3778898" cy="3217439"/>
          </a:xfrm>
          <a:prstGeom prst="rect">
            <a:avLst/>
          </a:prstGeom>
        </p:spPr>
      </p:pic>
      <p:sp>
        <p:nvSpPr>
          <p:cNvPr id="10" name="Rectangle 9">
            <a:extLst>
              <a:ext uri="{FF2B5EF4-FFF2-40B4-BE49-F238E27FC236}">
                <a16:creationId xmlns:a16="http://schemas.microsoft.com/office/drawing/2014/main" id="{C61862C7-E53D-4D40-E34A-A5B6FEA067C6}"/>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FF201DA-3C27-C31F-088B-610D054872CE}"/>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19249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10F74D-8B19-1CC4-677C-5FE61A839563}"/>
              </a:ext>
            </a:extLst>
          </p:cNvPr>
          <p:cNvSpPr txBox="1"/>
          <p:nvPr/>
        </p:nvSpPr>
        <p:spPr>
          <a:xfrm>
            <a:off x="5283200" y="1330868"/>
            <a:ext cx="6317673" cy="4455066"/>
          </a:xfrm>
          <a:prstGeom prst="rect">
            <a:avLst/>
          </a:prstGeom>
        </p:spPr>
        <p:txBody>
          <a:bodyPr wrap="square">
            <a:spAutoFit/>
          </a:bodyPr>
          <a:lstStyle>
            <a:defPPr>
              <a:defRPr lang="en-US"/>
            </a:defPPr>
            <a:lvl1pPr algn="justLow" rtl="1">
              <a:lnSpc>
                <a:spcPct val="200000"/>
              </a:lnSpc>
              <a:defRPr b="1">
                <a:latin typeface="Vazir" panose="020B0603030804020204" pitchFamily="34" charset="-78"/>
                <a:cs typeface="Vazir" panose="020B0603030804020204" pitchFamily="34" charset="-78"/>
              </a:defRPr>
            </a:lvl1pPr>
          </a:lstStyle>
          <a:p>
            <a:r>
              <a:rPr lang="fa-IR" b="0" dirty="0"/>
              <a:t>آنچه مسلم است، درمان این بیماری، ابتدا به </a:t>
            </a:r>
            <a:r>
              <a:rPr lang="fa-IR" dirty="0">
                <a:solidFill>
                  <a:schemeClr val="accent2">
                    <a:lumMod val="75000"/>
                  </a:schemeClr>
                </a:solidFill>
              </a:rPr>
              <a:t>خود فرد و تلاش او </a:t>
            </a:r>
            <a:r>
              <a:rPr lang="fa-IR" b="0" dirty="0"/>
              <a:t>برای تغییر در تمامی جوانب زندگی بستگی دارد. اما نکته مهم این است که در بعضی موارد، دیابت در افرادی دیده شده که سبک زندگی بسیار خوبی دارند. یعنی باید توجه داشت که مراقبت از سلامتی و داشتن معاینات دوره‌ای برای بررسی وضعیت بدن، از مواردی است که تمامی افراد باید به آن توجه کنند. با کنترل به‎‌موقع قند خون، می‌توان از بروز دیابت جلوگیری کرد و در صورت بیماری هم با درمان به‌موقع و مناسب، می‌توان سبک زندگی عادی را تجربه کرد.</a:t>
            </a:r>
          </a:p>
        </p:txBody>
      </p:sp>
      <p:sp>
        <p:nvSpPr>
          <p:cNvPr id="4" name="Rectangle 3">
            <a:extLst>
              <a:ext uri="{FF2B5EF4-FFF2-40B4-BE49-F238E27FC236}">
                <a16:creationId xmlns:a16="http://schemas.microsoft.com/office/drawing/2014/main" id="{50577F4B-E5E6-96AC-536D-83AF1C0057D6}"/>
              </a:ext>
            </a:extLst>
          </p:cNvPr>
          <p:cNvSpPr/>
          <p:nvPr/>
        </p:nvSpPr>
        <p:spPr>
          <a:xfrm>
            <a:off x="3290005" y="206514"/>
            <a:ext cx="5623946"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سخن پایانی</a:t>
            </a:r>
          </a:p>
        </p:txBody>
      </p:sp>
      <p:sp>
        <p:nvSpPr>
          <p:cNvPr id="5" name="Rectangle 4">
            <a:extLst>
              <a:ext uri="{FF2B5EF4-FFF2-40B4-BE49-F238E27FC236}">
                <a16:creationId xmlns:a16="http://schemas.microsoft.com/office/drawing/2014/main" id="{92322A8B-FC3A-57E6-C952-085967D9F2DF}"/>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3B48B28-36CE-96B4-0C71-C168A19C7D54}"/>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1FFF46C-1C7F-296C-60FD-90B012471BDF}"/>
              </a:ext>
            </a:extLst>
          </p:cNvPr>
          <p:cNvPicPr>
            <a:picLocks noChangeAspect="1"/>
          </p:cNvPicPr>
          <p:nvPr/>
        </p:nvPicPr>
        <p:blipFill>
          <a:blip r:embed="rId2"/>
          <a:srcRect l="49308"/>
          <a:stretch/>
        </p:blipFill>
        <p:spPr>
          <a:xfrm>
            <a:off x="689566" y="988291"/>
            <a:ext cx="4055918" cy="5334000"/>
          </a:xfrm>
          <a:prstGeom prst="rect">
            <a:avLst/>
          </a:prstGeom>
        </p:spPr>
      </p:pic>
      <p:sp>
        <p:nvSpPr>
          <p:cNvPr id="7" name="Rectangle 6">
            <a:extLst>
              <a:ext uri="{FF2B5EF4-FFF2-40B4-BE49-F238E27FC236}">
                <a16:creationId xmlns:a16="http://schemas.microsoft.com/office/drawing/2014/main" id="{40FAA067-A327-05BC-9616-79833140E49F}"/>
              </a:ext>
            </a:extLst>
          </p:cNvPr>
          <p:cNvSpPr/>
          <p:nvPr/>
        </p:nvSpPr>
        <p:spPr>
          <a:xfrm>
            <a:off x="937837" y="1070557"/>
            <a:ext cx="3881535" cy="5333999"/>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3992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24094" y="1331236"/>
            <a:ext cx="7669491" cy="2308324"/>
          </a:xfrm>
          <a:prstGeom prst="rect">
            <a:avLst/>
          </a:prstGeom>
        </p:spPr>
        <p:txBody>
          <a:bodyPr wrap="square">
            <a:spAutoFit/>
          </a:bodyPr>
          <a:lstStyle/>
          <a:p>
            <a:pPr>
              <a:lnSpc>
                <a:spcPct val="200000"/>
              </a:lnSpc>
            </a:pPr>
            <a:r>
              <a:rPr lang="en-US" dirty="0"/>
              <a:t>https://www.paziresh24.com</a:t>
            </a:r>
            <a:endParaRPr lang="fa-IR" dirty="0"/>
          </a:p>
          <a:p>
            <a:pPr>
              <a:lnSpc>
                <a:spcPct val="200000"/>
              </a:lnSpc>
            </a:pPr>
            <a:r>
              <a:rPr lang="en-US" dirty="0">
                <a:effectLst/>
              </a:rPr>
              <a:t>https://doctoreto.com</a:t>
            </a:r>
            <a:endParaRPr lang="fa-IR" dirty="0">
              <a:effectLst/>
            </a:endParaRPr>
          </a:p>
          <a:p>
            <a:pPr>
              <a:lnSpc>
                <a:spcPct val="200000"/>
              </a:lnSpc>
            </a:pPr>
            <a:r>
              <a:rPr lang="en-US" dirty="0">
                <a:effectLst/>
              </a:rPr>
              <a:t>https://abidipharma.com</a:t>
            </a:r>
            <a:endParaRPr lang="fa-IR" dirty="0">
              <a:effectLst/>
            </a:endParaRPr>
          </a:p>
          <a:p>
            <a:pPr>
              <a:lnSpc>
                <a:spcPct val="200000"/>
              </a:lnSpc>
            </a:pPr>
            <a:r>
              <a:rPr lang="en-US" dirty="0">
                <a:effectLst/>
              </a:rPr>
              <a:t>https://www.homeca.ir</a:t>
            </a:r>
            <a:endParaRPr lang="fa-IR" dirty="0">
              <a:effectLst/>
            </a:endParaRPr>
          </a:p>
        </p:txBody>
      </p:sp>
      <p:sp>
        <p:nvSpPr>
          <p:cNvPr id="2" name="Rectangle 1"/>
          <p:cNvSpPr/>
          <p:nvPr/>
        </p:nvSpPr>
        <p:spPr>
          <a:xfrm>
            <a:off x="4825928" y="342655"/>
            <a:ext cx="2552100"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منابع</a:t>
            </a:r>
          </a:p>
        </p:txBody>
      </p:sp>
      <p:sp>
        <p:nvSpPr>
          <p:cNvPr id="8" name="Rectangle 7">
            <a:extLst>
              <a:ext uri="{FF2B5EF4-FFF2-40B4-BE49-F238E27FC236}">
                <a16:creationId xmlns:a16="http://schemas.microsoft.com/office/drawing/2014/main" id="{F255C247-DBB9-EEC8-FB0C-DE0516B63F3F}"/>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E197EEF-9C04-C220-EA31-ED9046DF2D3F}"/>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0554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18908" y="1785485"/>
            <a:ext cx="5705828" cy="2677656"/>
          </a:xfrm>
          <a:prstGeom prst="rect">
            <a:avLst/>
          </a:prstGeom>
        </p:spPr>
        <p:txBody>
          <a:bodyPr wrap="square">
            <a:spAutoFit/>
          </a:bodyPr>
          <a:lstStyle/>
          <a:p>
            <a:pPr algn="justLow" rtl="1">
              <a:lnSpc>
                <a:spcPct val="200000"/>
              </a:lnSpc>
            </a:pPr>
            <a:r>
              <a:rPr lang="fa-IR" sz="2000" b="1" dirty="0">
                <a:latin typeface="Vazir" panose="020B0603030804020204" pitchFamily="34" charset="-78"/>
                <a:cs typeface="Vazir" panose="020B0603030804020204" pitchFamily="34" charset="-78"/>
              </a:rPr>
              <a:t>دیابت نوع ۱، </a:t>
            </a:r>
            <a:r>
              <a:rPr lang="fa-IR" sz="1600" dirty="0">
                <a:latin typeface="Vazir" panose="020B0603030804020204" pitchFamily="34" charset="-78"/>
                <a:cs typeface="Vazir" panose="020B0603030804020204" pitchFamily="34" charset="-78"/>
              </a:rPr>
              <a:t>بیماری </a:t>
            </a:r>
            <a:r>
              <a:rPr lang="fa-IR" b="1" dirty="0">
                <a:latin typeface="Vazir" panose="020B0603030804020204" pitchFamily="34" charset="-78"/>
                <a:cs typeface="Vazir" panose="020B0603030804020204" pitchFamily="34" charset="-78"/>
              </a:rPr>
              <a:t>ژنتیکی</a:t>
            </a:r>
            <a:r>
              <a:rPr lang="fa-IR" sz="1600" dirty="0">
                <a:latin typeface="Vazir" panose="020B0603030804020204" pitchFamily="34" charset="-78"/>
                <a:cs typeface="Vazir" panose="020B0603030804020204" pitchFamily="34" charset="-78"/>
              </a:rPr>
              <a:t> است که معمولا از دوران </a:t>
            </a:r>
            <a:r>
              <a:rPr lang="fa-IR" sz="1600" b="1" dirty="0">
                <a:latin typeface="Vazir" panose="020B0603030804020204" pitchFamily="34" charset="-78"/>
                <a:cs typeface="Vazir" panose="020B0603030804020204" pitchFamily="34" charset="-78"/>
              </a:rPr>
              <a:t>کودکی</a:t>
            </a:r>
            <a:r>
              <a:rPr lang="fa-IR" sz="1600" dirty="0">
                <a:latin typeface="Vazir" panose="020B0603030804020204" pitchFamily="34" charset="-78"/>
                <a:cs typeface="Vazir" panose="020B0603030804020204" pitchFamily="34" charset="-78"/>
              </a:rPr>
              <a:t> فرد آغاز می‌شود. اما گاهی شروع آن در سنین بالاتر نیز دیده شده است. به‌دلیل اینکه در دوقلوهای همسان، گاهی هر دو کودک به دیابت مبتلا نشده‌اند، لذا می‌توان نقش </a:t>
            </a:r>
            <a:r>
              <a:rPr lang="fa-IR" b="1" dirty="0">
                <a:solidFill>
                  <a:schemeClr val="accent2">
                    <a:lumMod val="75000"/>
                  </a:schemeClr>
                </a:solidFill>
                <a:latin typeface="Vazir" panose="020B0603030804020204" pitchFamily="34" charset="-78"/>
                <a:cs typeface="Vazir" panose="020B0603030804020204" pitchFamily="34" charset="-78"/>
              </a:rPr>
              <a:t>محرک‌های محیطی </a:t>
            </a:r>
            <a:r>
              <a:rPr lang="fa-IR" sz="1600" dirty="0">
                <a:latin typeface="Vazir" panose="020B0603030804020204" pitchFamily="34" charset="-78"/>
                <a:cs typeface="Vazir" panose="020B0603030804020204" pitchFamily="34" charset="-78"/>
              </a:rPr>
              <a:t>را نیز در ابتلا به این بیماری در نظر گرفت.</a:t>
            </a:r>
          </a:p>
        </p:txBody>
      </p:sp>
      <p:sp>
        <p:nvSpPr>
          <p:cNvPr id="2" name="Rectangle 1"/>
          <p:cNvSpPr/>
          <p:nvPr/>
        </p:nvSpPr>
        <p:spPr>
          <a:xfrm>
            <a:off x="4714354" y="298663"/>
            <a:ext cx="2763291"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دیابت نوع 1</a:t>
            </a:r>
            <a:endParaRPr lang="en-US" sz="4000" b="1" dirty="0">
              <a:solidFill>
                <a:srgbClr val="0070C0"/>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041D614B-9C7B-E2B4-7CF3-D0AF708C8437}"/>
              </a:ext>
            </a:extLst>
          </p:cNvPr>
          <p:cNvPicPr>
            <a:picLocks noChangeAspect="1"/>
          </p:cNvPicPr>
          <p:nvPr/>
        </p:nvPicPr>
        <p:blipFill>
          <a:blip r:embed="rId2"/>
          <a:stretch>
            <a:fillRect/>
          </a:stretch>
        </p:blipFill>
        <p:spPr>
          <a:xfrm>
            <a:off x="401501" y="1855510"/>
            <a:ext cx="5311267" cy="2869889"/>
          </a:xfrm>
          <a:prstGeom prst="rect">
            <a:avLst/>
          </a:prstGeom>
        </p:spPr>
      </p:pic>
      <p:sp>
        <p:nvSpPr>
          <p:cNvPr id="6" name="Rectangle 5">
            <a:extLst>
              <a:ext uri="{FF2B5EF4-FFF2-40B4-BE49-F238E27FC236}">
                <a16:creationId xmlns:a16="http://schemas.microsoft.com/office/drawing/2014/main" id="{A02C9117-80A8-9FB7-ABB1-0A249346E567}"/>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6967854-C84A-14A7-ADFC-A6510F7DACAE}"/>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007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769474-D6AF-E7C5-61B9-A7476D5BCA47}"/>
              </a:ext>
            </a:extLst>
          </p:cNvPr>
          <p:cNvSpPr txBox="1"/>
          <p:nvPr/>
        </p:nvSpPr>
        <p:spPr>
          <a:xfrm>
            <a:off x="5652654" y="1079090"/>
            <a:ext cx="6096000" cy="2239074"/>
          </a:xfrm>
          <a:prstGeom prst="rect">
            <a:avLst/>
          </a:prstGeom>
          <a:noFill/>
        </p:spPr>
        <p:txBody>
          <a:bodyPr wrap="square">
            <a:spAutoFit/>
          </a:bodyPr>
          <a:lstStyle>
            <a:defPPr>
              <a:defRPr lang="en-US"/>
            </a:defPPr>
            <a:lvl1pPr algn="justLow" rtl="1">
              <a:lnSpc>
                <a:spcPct val="200000"/>
              </a:lnSpc>
              <a:defRPr>
                <a:latin typeface="Vazir" panose="020B0603030804020204" pitchFamily="34" charset="-78"/>
                <a:cs typeface="Vazir" panose="020B0603030804020204" pitchFamily="34" charset="-78"/>
              </a:defRPr>
            </a:lvl1pPr>
          </a:lstStyle>
          <a:p>
            <a:r>
              <a:rPr lang="fa-IR" dirty="0"/>
              <a:t>پزشکان، بیماری دیابت نوع ۱ را بیماری </a:t>
            </a:r>
            <a:r>
              <a:rPr lang="fa-IR" b="1" dirty="0">
                <a:solidFill>
                  <a:schemeClr val="accent2">
                    <a:lumMod val="75000"/>
                  </a:schemeClr>
                </a:solidFill>
              </a:rPr>
              <a:t>خود ایمنی </a:t>
            </a:r>
            <a:r>
              <a:rPr lang="fa-IR" dirty="0"/>
              <a:t>می‌دانند. یعنی فرد با قرار گرفتن در معرض بعضی عوامل، به‌دلیل تحریک سیستم ایمنی، سلول‌های تولید کننده انسولین در لوزالمعده را از دست می‌دهد. که نتیجه آن بیماری </a:t>
            </a:r>
            <a:r>
              <a:rPr lang="fa-IR" b="1" dirty="0">
                <a:solidFill>
                  <a:schemeClr val="accent2">
                    <a:lumMod val="75000"/>
                  </a:schemeClr>
                </a:solidFill>
              </a:rPr>
              <a:t>دیابت</a:t>
            </a:r>
            <a:r>
              <a:rPr lang="fa-IR" dirty="0"/>
              <a:t> نوع اول است. </a:t>
            </a:r>
          </a:p>
        </p:txBody>
      </p:sp>
      <p:sp>
        <p:nvSpPr>
          <p:cNvPr id="5" name="TextBox 4">
            <a:extLst>
              <a:ext uri="{FF2B5EF4-FFF2-40B4-BE49-F238E27FC236}">
                <a16:creationId xmlns:a16="http://schemas.microsoft.com/office/drawing/2014/main" id="{008A5533-AE24-E3A5-3EAF-9F02F839C29C}"/>
              </a:ext>
            </a:extLst>
          </p:cNvPr>
          <p:cNvSpPr txBox="1"/>
          <p:nvPr/>
        </p:nvSpPr>
        <p:spPr>
          <a:xfrm>
            <a:off x="534622" y="4093833"/>
            <a:ext cx="6632796" cy="1746632"/>
          </a:xfrm>
          <a:prstGeom prst="rect">
            <a:avLst/>
          </a:prstGeom>
          <a:noFill/>
        </p:spPr>
        <p:txBody>
          <a:bodyPr wrap="square">
            <a:spAutoFit/>
          </a:bodyPr>
          <a:lstStyle/>
          <a:p>
            <a:pPr algn="justLow" rtl="1">
              <a:lnSpc>
                <a:spcPct val="200000"/>
              </a:lnSpc>
            </a:pPr>
            <a:r>
              <a:rPr lang="fa-IR" sz="2000" b="1" dirty="0">
                <a:latin typeface="Vazir" panose="020B0603030804020204" pitchFamily="34" charset="-78"/>
                <a:cs typeface="Vazir" panose="020B0603030804020204" pitchFamily="34" charset="-78"/>
              </a:rPr>
              <a:t>پیشینه خانوادگی، سن، ژنتیک و حتی موقعیت جغرافیایی زندگی، </a:t>
            </a:r>
            <a:r>
              <a:rPr lang="fa-IR" sz="1800" dirty="0">
                <a:latin typeface="Vazir" panose="020B0603030804020204" pitchFamily="34" charset="-78"/>
                <a:cs typeface="Vazir" panose="020B0603030804020204" pitchFamily="34" charset="-78"/>
              </a:rPr>
              <a:t>در بروز این بیماری تاثیر دارد. برای مثال در کشورهایی که از </a:t>
            </a:r>
            <a:r>
              <a:rPr lang="fa-IR" sz="1800" b="1" dirty="0">
                <a:solidFill>
                  <a:schemeClr val="accent2">
                    <a:lumMod val="75000"/>
                  </a:schemeClr>
                </a:solidFill>
                <a:latin typeface="Vazir" panose="020B0603030804020204" pitchFamily="34" charset="-78"/>
                <a:cs typeface="Vazir" panose="020B0603030804020204" pitchFamily="34" charset="-78"/>
              </a:rPr>
              <a:t>خط استوا </a:t>
            </a:r>
            <a:r>
              <a:rPr lang="fa-IR" sz="1800" dirty="0">
                <a:latin typeface="Vazir" panose="020B0603030804020204" pitchFamily="34" charset="-78"/>
                <a:cs typeface="Vazir" panose="020B0603030804020204" pitchFamily="34" charset="-78"/>
              </a:rPr>
              <a:t>فاصله بیشتری دارند، تعداد بیماران دیابت نوع ۱ بیشتر است.</a:t>
            </a:r>
            <a:endParaRPr lang="en-US" sz="18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ACFB7D7B-7831-EED1-F223-F11D2B56BFAE}"/>
              </a:ext>
            </a:extLst>
          </p:cNvPr>
          <p:cNvSpPr/>
          <p:nvPr/>
        </p:nvSpPr>
        <p:spPr>
          <a:xfrm>
            <a:off x="4714354" y="298663"/>
            <a:ext cx="2763291"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دیابت نوع 1</a:t>
            </a:r>
            <a:endParaRPr lang="en-US" sz="4000" b="1" dirty="0">
              <a:solidFill>
                <a:srgbClr val="0070C0"/>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AFC72C8A-C44A-F0A8-1C6D-DCCE621B2F0D}"/>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5B54366-3A2A-7BDB-C3BB-907657833D54}"/>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03E11FC-1EA3-9893-B2D7-7BD675CDCC1E}"/>
              </a:ext>
            </a:extLst>
          </p:cNvPr>
          <p:cNvPicPr>
            <a:picLocks noChangeAspect="1"/>
          </p:cNvPicPr>
          <p:nvPr/>
        </p:nvPicPr>
        <p:blipFill>
          <a:blip r:embed="rId2"/>
          <a:stretch>
            <a:fillRect/>
          </a:stretch>
        </p:blipFill>
        <p:spPr>
          <a:xfrm>
            <a:off x="7470870" y="3478840"/>
            <a:ext cx="4128654" cy="309649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Picture 9">
            <a:extLst>
              <a:ext uri="{FF2B5EF4-FFF2-40B4-BE49-F238E27FC236}">
                <a16:creationId xmlns:a16="http://schemas.microsoft.com/office/drawing/2014/main" id="{DE84F2D7-6BDD-4964-D2B8-3B60834781C6}"/>
              </a:ext>
            </a:extLst>
          </p:cNvPr>
          <p:cNvPicPr>
            <a:picLocks noChangeAspect="1"/>
          </p:cNvPicPr>
          <p:nvPr/>
        </p:nvPicPr>
        <p:blipFill>
          <a:blip r:embed="rId3"/>
          <a:srcRect r="40131"/>
          <a:stretch/>
        </p:blipFill>
        <p:spPr>
          <a:xfrm>
            <a:off x="900738" y="155482"/>
            <a:ext cx="3500928" cy="374763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6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3418" y="1200134"/>
            <a:ext cx="11227279" cy="1015663"/>
          </a:xfrm>
          <a:prstGeom prst="rect">
            <a:avLst/>
          </a:prstGeom>
        </p:spPr>
        <p:txBody>
          <a:bodyPr wrap="square">
            <a:spAutoFit/>
          </a:bodyPr>
          <a:lstStyle/>
          <a:p>
            <a:pPr algn="justLow" rtl="1">
              <a:lnSpc>
                <a:spcPct val="200000"/>
              </a:lnSpc>
            </a:pPr>
            <a:r>
              <a:rPr lang="fa-IR" sz="1600" b="1" dirty="0">
                <a:latin typeface="Vazir" panose="020B0603030804020204" pitchFamily="34" charset="-78"/>
                <a:cs typeface="Vazir" panose="020B0603030804020204" pitchFamily="34" charset="-78"/>
              </a:rPr>
              <a:t>دیابت نوع ۲ </a:t>
            </a:r>
            <a:r>
              <a:rPr lang="fa-IR" sz="1600" dirty="0">
                <a:latin typeface="Vazir" panose="020B0603030804020204" pitchFamily="34" charset="-78"/>
                <a:cs typeface="Vazir" panose="020B0603030804020204" pitchFamily="34" charset="-78"/>
              </a:rPr>
              <a:t>زمانی رخ می‌دهد که فرد </a:t>
            </a:r>
            <a:r>
              <a:rPr lang="fa-IR" sz="1600" b="1" dirty="0">
                <a:solidFill>
                  <a:schemeClr val="accent2">
                    <a:lumMod val="75000"/>
                  </a:schemeClr>
                </a:solidFill>
                <a:latin typeface="Vazir" panose="020B0603030804020204" pitchFamily="34" charset="-78"/>
                <a:cs typeface="Vazir" panose="020B0603030804020204" pitchFamily="34" charset="-78"/>
              </a:rPr>
              <a:t>نسبت به انسولین مقاومت </a:t>
            </a:r>
            <a:r>
              <a:rPr lang="fa-IR" sz="1600" dirty="0">
                <a:latin typeface="Vazir" panose="020B0603030804020204" pitchFamily="34" charset="-78"/>
                <a:cs typeface="Vazir" panose="020B0603030804020204" pitchFamily="34" charset="-78"/>
              </a:rPr>
              <a:t>نشان می‌دهد. یعنی لوزالمعده انسولین لازم را تولید می‌کند اما بدن نمی‌تواند از آن استفاده کند. </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47F054D5-68D6-9B85-0840-39C59711F101}"/>
              </a:ext>
            </a:extLst>
          </p:cNvPr>
          <p:cNvSpPr/>
          <p:nvPr/>
        </p:nvSpPr>
        <p:spPr>
          <a:xfrm>
            <a:off x="4714354" y="298663"/>
            <a:ext cx="2763291"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دیابت نوع 2</a:t>
            </a:r>
            <a:endParaRPr lang="en-US" sz="4000" b="1" dirty="0">
              <a:solidFill>
                <a:srgbClr val="0070C0"/>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D3198808-31F9-5CF5-6DF2-0D91ECF758FA}"/>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01E74E5-59E1-870E-3FED-171A7682F249}"/>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1FD324A-5477-2A95-E416-698C0CC15429}"/>
              </a:ext>
            </a:extLst>
          </p:cNvPr>
          <p:cNvSpPr txBox="1"/>
          <p:nvPr/>
        </p:nvSpPr>
        <p:spPr>
          <a:xfrm>
            <a:off x="5491599" y="5875914"/>
            <a:ext cx="6096000" cy="523220"/>
          </a:xfrm>
          <a:prstGeom prst="rect">
            <a:avLst/>
          </a:prstGeom>
        </p:spPr>
        <p:txBody>
          <a:bodyPr wrap="square">
            <a:spAutoFit/>
          </a:bodyPr>
          <a:lstStyle>
            <a:defPPr>
              <a:defRPr lang="en-US"/>
            </a:defPPr>
            <a:lvl1pPr algn="justLow" rtl="1">
              <a:lnSpc>
                <a:spcPct val="200000"/>
              </a:lnSpc>
              <a:defRPr sz="1600" b="1">
                <a:latin typeface="Vazir" panose="020B0603030804020204" pitchFamily="34" charset="-78"/>
                <a:cs typeface="Vazir" panose="020B0603030804020204" pitchFamily="34" charset="-78"/>
              </a:defRPr>
            </a:lvl1pPr>
          </a:lstStyle>
          <a:p>
            <a:r>
              <a:rPr lang="fa-IR" dirty="0"/>
              <a:t>معمولا دیابت نوع ۲ در سنین بالاتر از ۴۰ سال خود را نشان می‌دهد. </a:t>
            </a:r>
          </a:p>
        </p:txBody>
      </p:sp>
      <p:sp>
        <p:nvSpPr>
          <p:cNvPr id="12" name="TextBox 11">
            <a:extLst>
              <a:ext uri="{FF2B5EF4-FFF2-40B4-BE49-F238E27FC236}">
                <a16:creationId xmlns:a16="http://schemas.microsoft.com/office/drawing/2014/main" id="{24AF86E5-57E1-4E0E-AF2E-B1386A29770A}"/>
              </a:ext>
            </a:extLst>
          </p:cNvPr>
          <p:cNvSpPr txBox="1"/>
          <p:nvPr/>
        </p:nvSpPr>
        <p:spPr>
          <a:xfrm>
            <a:off x="1261774" y="2499428"/>
            <a:ext cx="3640345" cy="523220"/>
          </a:xfrm>
          <a:prstGeom prst="rect">
            <a:avLst/>
          </a:prstGeom>
        </p:spPr>
        <p:txBody>
          <a:bodyPr wrap="square">
            <a:spAutoFit/>
          </a:bodyPr>
          <a:lstStyle>
            <a:defPPr>
              <a:defRPr lang="en-US"/>
            </a:defPPr>
            <a:lvl1pPr algn="justLow" rtl="1">
              <a:lnSpc>
                <a:spcPct val="200000"/>
              </a:lnSpc>
              <a:defRPr sz="1600" b="1">
                <a:latin typeface="Vazir" panose="020B0603030804020204" pitchFamily="34" charset="-78"/>
                <a:cs typeface="Vazir" panose="020B0603030804020204" pitchFamily="34" charset="-78"/>
              </a:defRPr>
            </a:lvl1pPr>
          </a:lstStyle>
          <a:p>
            <a:r>
              <a:rPr lang="fa-IR" dirty="0"/>
              <a:t>عواملی که در بروز دیابت نوع 2 موثر است:</a:t>
            </a:r>
          </a:p>
        </p:txBody>
      </p:sp>
      <p:pic>
        <p:nvPicPr>
          <p:cNvPr id="13" name="Picture 12">
            <a:extLst>
              <a:ext uri="{FF2B5EF4-FFF2-40B4-BE49-F238E27FC236}">
                <a16:creationId xmlns:a16="http://schemas.microsoft.com/office/drawing/2014/main" id="{EFA5D58A-B9C8-C47A-04D2-14BF6EDF2D88}"/>
              </a:ext>
            </a:extLst>
          </p:cNvPr>
          <p:cNvPicPr>
            <a:picLocks noChangeAspect="1"/>
          </p:cNvPicPr>
          <p:nvPr/>
        </p:nvPicPr>
        <p:blipFill>
          <a:blip r:embed="rId2"/>
          <a:stretch>
            <a:fillRect/>
          </a:stretch>
        </p:blipFill>
        <p:spPr>
          <a:xfrm>
            <a:off x="1261774" y="3336258"/>
            <a:ext cx="3588327" cy="3588327"/>
          </a:xfrm>
          <a:prstGeom prst="rect">
            <a:avLst/>
          </a:prstGeom>
        </p:spPr>
      </p:pic>
      <p:sp>
        <p:nvSpPr>
          <p:cNvPr id="15" name="TextBox 14">
            <a:extLst>
              <a:ext uri="{FF2B5EF4-FFF2-40B4-BE49-F238E27FC236}">
                <a16:creationId xmlns:a16="http://schemas.microsoft.com/office/drawing/2014/main" id="{B4ACC4D4-96D2-9E6F-DBE5-99A2D0FA1F5A}"/>
              </a:ext>
            </a:extLst>
          </p:cNvPr>
          <p:cNvSpPr txBox="1"/>
          <p:nvPr/>
        </p:nvSpPr>
        <p:spPr>
          <a:xfrm>
            <a:off x="3582650" y="3187265"/>
            <a:ext cx="1617294" cy="630942"/>
          </a:xfrm>
          <a:prstGeom prst="rect">
            <a:avLst/>
          </a:prstGeom>
        </p:spPr>
        <p:txBody>
          <a:bodyPr wrap="square">
            <a:spAutoFit/>
          </a:bodyPr>
          <a:lstStyle>
            <a:defPPr>
              <a:defRPr lang="en-US"/>
            </a:defPPr>
            <a:lvl1pPr algn="justLow" rtl="1">
              <a:lnSpc>
                <a:spcPct val="200000"/>
              </a:lnSpc>
              <a:defRPr sz="1600" b="1">
                <a:latin typeface="Vazir" panose="020B0603030804020204" pitchFamily="34" charset="-78"/>
                <a:cs typeface="Vazir" panose="020B0603030804020204" pitchFamily="34" charset="-78"/>
              </a:defRPr>
            </a:lvl1pPr>
          </a:lstStyle>
          <a:p>
            <a:r>
              <a:rPr lang="fa-IR" sz="2000" dirty="0">
                <a:ln w="22225">
                  <a:solidFill>
                    <a:schemeClr val="accent2"/>
                  </a:solidFill>
                  <a:prstDash val="solid"/>
                </a:ln>
                <a:solidFill>
                  <a:schemeClr val="accent2">
                    <a:lumMod val="40000"/>
                    <a:lumOff val="60000"/>
                  </a:schemeClr>
                </a:solidFill>
              </a:rPr>
              <a:t>سبک زندگی</a:t>
            </a:r>
          </a:p>
        </p:txBody>
      </p:sp>
      <p:sp>
        <p:nvSpPr>
          <p:cNvPr id="17" name="TextBox 16">
            <a:extLst>
              <a:ext uri="{FF2B5EF4-FFF2-40B4-BE49-F238E27FC236}">
                <a16:creationId xmlns:a16="http://schemas.microsoft.com/office/drawing/2014/main" id="{C37BEB5D-A4C4-32F3-FF60-FFA3C7BEF983}"/>
              </a:ext>
            </a:extLst>
          </p:cNvPr>
          <p:cNvSpPr txBox="1"/>
          <p:nvPr/>
        </p:nvSpPr>
        <p:spPr>
          <a:xfrm>
            <a:off x="848446" y="3848006"/>
            <a:ext cx="1398890" cy="630942"/>
          </a:xfrm>
          <a:prstGeom prst="rect">
            <a:avLst/>
          </a:prstGeom>
        </p:spPr>
        <p:txBody>
          <a:bodyPr wrap="square">
            <a:spAutoFit/>
          </a:bodyPr>
          <a:lstStyle>
            <a:defPPr>
              <a:defRPr lang="en-US"/>
            </a:defPPr>
            <a:lvl1pPr algn="justLow" rtl="1">
              <a:lnSpc>
                <a:spcPct val="200000"/>
              </a:lnSpc>
              <a:defRPr sz="2000" b="1">
                <a:ln w="22225">
                  <a:solidFill>
                    <a:schemeClr val="accent2"/>
                  </a:solidFill>
                  <a:prstDash val="solid"/>
                </a:ln>
                <a:solidFill>
                  <a:schemeClr val="accent2">
                    <a:lumMod val="40000"/>
                    <a:lumOff val="60000"/>
                  </a:schemeClr>
                </a:solidFill>
                <a:latin typeface="Vazir" panose="020B0603030804020204" pitchFamily="34" charset="-78"/>
                <a:cs typeface="Vazir" panose="020B0603030804020204" pitchFamily="34" charset="-78"/>
              </a:defRPr>
            </a:lvl1pPr>
          </a:lstStyle>
          <a:p>
            <a:r>
              <a:rPr lang="fa-IR" dirty="0"/>
              <a:t>عدم تحرک</a:t>
            </a:r>
          </a:p>
        </p:txBody>
      </p:sp>
      <p:sp>
        <p:nvSpPr>
          <p:cNvPr id="19" name="TextBox 18">
            <a:extLst>
              <a:ext uri="{FF2B5EF4-FFF2-40B4-BE49-F238E27FC236}">
                <a16:creationId xmlns:a16="http://schemas.microsoft.com/office/drawing/2014/main" id="{6406B767-6C55-A1ED-285D-951BCA5B0CB1}"/>
              </a:ext>
            </a:extLst>
          </p:cNvPr>
          <p:cNvSpPr txBox="1"/>
          <p:nvPr/>
        </p:nvSpPr>
        <p:spPr>
          <a:xfrm>
            <a:off x="3660110" y="4625058"/>
            <a:ext cx="1366982" cy="630942"/>
          </a:xfrm>
          <a:prstGeom prst="rect">
            <a:avLst/>
          </a:prstGeom>
        </p:spPr>
        <p:txBody>
          <a:bodyPr wrap="square">
            <a:spAutoFit/>
          </a:bodyPr>
          <a:lstStyle>
            <a:defPPr>
              <a:defRPr lang="en-US"/>
            </a:defPPr>
            <a:lvl1pPr algn="justLow" rtl="1">
              <a:lnSpc>
                <a:spcPct val="200000"/>
              </a:lnSpc>
              <a:defRPr sz="2000" b="1">
                <a:ln w="22225">
                  <a:solidFill>
                    <a:schemeClr val="accent2"/>
                  </a:solidFill>
                  <a:prstDash val="solid"/>
                </a:ln>
                <a:solidFill>
                  <a:schemeClr val="accent2">
                    <a:lumMod val="40000"/>
                    <a:lumOff val="60000"/>
                  </a:schemeClr>
                </a:solidFill>
                <a:latin typeface="Vazir" panose="020B0603030804020204" pitchFamily="34" charset="-78"/>
                <a:cs typeface="Vazir" panose="020B0603030804020204" pitchFamily="34" charset="-78"/>
              </a:defRPr>
            </a:lvl1pPr>
          </a:lstStyle>
          <a:p>
            <a:r>
              <a:rPr lang="fa-IR" dirty="0"/>
              <a:t>اضافه وزن </a:t>
            </a:r>
          </a:p>
        </p:txBody>
      </p:sp>
      <p:sp>
        <p:nvSpPr>
          <p:cNvPr id="21" name="TextBox 20">
            <a:extLst>
              <a:ext uri="{FF2B5EF4-FFF2-40B4-BE49-F238E27FC236}">
                <a16:creationId xmlns:a16="http://schemas.microsoft.com/office/drawing/2014/main" id="{900D87A4-F4E9-842C-DA9D-621D04116E0B}"/>
              </a:ext>
            </a:extLst>
          </p:cNvPr>
          <p:cNvSpPr txBox="1"/>
          <p:nvPr/>
        </p:nvSpPr>
        <p:spPr>
          <a:xfrm>
            <a:off x="848446" y="5506582"/>
            <a:ext cx="1385455" cy="630942"/>
          </a:xfrm>
          <a:prstGeom prst="rect">
            <a:avLst/>
          </a:prstGeom>
        </p:spPr>
        <p:txBody>
          <a:bodyPr wrap="square">
            <a:spAutoFit/>
          </a:bodyPr>
          <a:lstStyle>
            <a:defPPr>
              <a:defRPr lang="en-US"/>
            </a:defPPr>
            <a:lvl1pPr algn="justLow" rtl="1">
              <a:lnSpc>
                <a:spcPct val="200000"/>
              </a:lnSpc>
              <a:defRPr sz="2000" b="1">
                <a:ln w="22225">
                  <a:solidFill>
                    <a:schemeClr val="accent2"/>
                  </a:solidFill>
                  <a:prstDash val="solid"/>
                </a:ln>
                <a:solidFill>
                  <a:schemeClr val="accent2">
                    <a:lumMod val="40000"/>
                    <a:lumOff val="60000"/>
                  </a:schemeClr>
                </a:solidFill>
                <a:latin typeface="Vazir" panose="020B0603030804020204" pitchFamily="34" charset="-78"/>
                <a:cs typeface="Vazir" panose="020B0603030804020204" pitchFamily="34" charset="-78"/>
              </a:defRPr>
            </a:lvl1pPr>
          </a:lstStyle>
          <a:p>
            <a:r>
              <a:rPr lang="fa-IR" dirty="0"/>
              <a:t>نوع تغذیه </a:t>
            </a:r>
          </a:p>
        </p:txBody>
      </p:sp>
      <p:pic>
        <p:nvPicPr>
          <p:cNvPr id="22" name="Picture 21">
            <a:extLst>
              <a:ext uri="{FF2B5EF4-FFF2-40B4-BE49-F238E27FC236}">
                <a16:creationId xmlns:a16="http://schemas.microsoft.com/office/drawing/2014/main" id="{FE962666-1CE0-8222-96AC-9635484E09AD}"/>
              </a:ext>
            </a:extLst>
          </p:cNvPr>
          <p:cNvPicPr>
            <a:picLocks noChangeAspect="1"/>
          </p:cNvPicPr>
          <p:nvPr/>
        </p:nvPicPr>
        <p:blipFill>
          <a:blip r:embed="rId3"/>
          <a:stretch>
            <a:fillRect/>
          </a:stretch>
        </p:blipFill>
        <p:spPr>
          <a:xfrm>
            <a:off x="6476686" y="2761038"/>
            <a:ext cx="4298678" cy="28639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98656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F3CFAC-C583-34DA-CD18-64A43B990D61}"/>
              </a:ext>
            </a:extLst>
          </p:cNvPr>
          <p:cNvSpPr txBox="1"/>
          <p:nvPr/>
        </p:nvSpPr>
        <p:spPr>
          <a:xfrm>
            <a:off x="589743" y="1843949"/>
            <a:ext cx="6280462" cy="3170099"/>
          </a:xfrm>
          <a:prstGeom prst="rect">
            <a:avLst/>
          </a:prstGeom>
        </p:spPr>
        <p:txBody>
          <a:bodyPr wrap="square">
            <a:spAutoFit/>
          </a:bodyPr>
          <a:lstStyle>
            <a:defPPr>
              <a:defRPr lang="en-US"/>
            </a:defPPr>
            <a:lvl1pPr algn="justLow" rtl="1">
              <a:lnSpc>
                <a:spcPct val="200000"/>
              </a:lnSpc>
              <a:defRPr sz="1600" b="1">
                <a:latin typeface="Vazir" panose="020B0603030804020204" pitchFamily="34" charset="-78"/>
                <a:cs typeface="Vazir" panose="020B0603030804020204" pitchFamily="34" charset="-78"/>
              </a:defRPr>
            </a:lvl1pPr>
          </a:lstStyle>
          <a:p>
            <a:r>
              <a:rPr lang="fa-IR" dirty="0"/>
              <a:t>نکته مهم در مورد این نوع از دیابت این است که افرادی که در خانواده خود فردی با دیابت نوع ۲ دارند، نسبت به دیگر افراد، </a:t>
            </a:r>
            <a:r>
              <a:rPr lang="fa-IR" sz="1800" dirty="0">
                <a:solidFill>
                  <a:schemeClr val="accent2">
                    <a:lumMod val="75000"/>
                  </a:schemeClr>
                </a:solidFill>
              </a:rPr>
              <a:t>بیشتر</a:t>
            </a:r>
            <a:r>
              <a:rPr lang="fa-IR" dirty="0"/>
              <a:t> در معرض این بیماری هستند. یعنی به‌گونه‌ای می‌توان گفت که </a:t>
            </a:r>
            <a:r>
              <a:rPr lang="fa-IR" sz="1800" dirty="0">
                <a:solidFill>
                  <a:schemeClr val="accent2">
                    <a:lumMod val="75000"/>
                  </a:schemeClr>
                </a:solidFill>
              </a:rPr>
              <a:t>ژن‌ها و وراثت </a:t>
            </a:r>
            <a:r>
              <a:rPr lang="fa-IR" dirty="0"/>
              <a:t>در این بیماری نقش دارند. از طرفی افرادی که </a:t>
            </a:r>
            <a:r>
              <a:rPr lang="fa-IR" sz="1800" dirty="0">
                <a:solidFill>
                  <a:schemeClr val="accent2">
                    <a:lumMod val="75000"/>
                  </a:schemeClr>
                </a:solidFill>
              </a:rPr>
              <a:t>چربی</a:t>
            </a:r>
            <a:r>
              <a:rPr lang="fa-IR" dirty="0"/>
              <a:t> زیادی در قسمت کمر دارند یا دارای تخمدان پلی کیستیک هستند، در معرض ابتلا به بیماری دیابت نوع ۲ قرار دارند.</a:t>
            </a:r>
          </a:p>
        </p:txBody>
      </p:sp>
      <p:sp>
        <p:nvSpPr>
          <p:cNvPr id="4" name="Rectangle 3">
            <a:extLst>
              <a:ext uri="{FF2B5EF4-FFF2-40B4-BE49-F238E27FC236}">
                <a16:creationId xmlns:a16="http://schemas.microsoft.com/office/drawing/2014/main" id="{C60805CE-930E-C176-EBF1-E78A6AD6A6EE}"/>
              </a:ext>
            </a:extLst>
          </p:cNvPr>
          <p:cNvSpPr/>
          <p:nvPr/>
        </p:nvSpPr>
        <p:spPr>
          <a:xfrm>
            <a:off x="4714354" y="298663"/>
            <a:ext cx="2763291"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دیابت نوع 2</a:t>
            </a:r>
            <a:endParaRPr lang="en-US" sz="4000" b="1" dirty="0">
              <a:solidFill>
                <a:srgbClr val="0070C0"/>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22C9C908-9E75-CC55-9768-87CAF40C2B8C}"/>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B0BB65A-CA03-46F0-5AE0-E22DF7D0C2C9}"/>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920A96A-81D3-629D-9EFF-1BC0F2EA394C}"/>
              </a:ext>
            </a:extLst>
          </p:cNvPr>
          <p:cNvPicPr>
            <a:picLocks noChangeAspect="1"/>
          </p:cNvPicPr>
          <p:nvPr/>
        </p:nvPicPr>
        <p:blipFill>
          <a:blip r:embed="rId2"/>
          <a:stretch>
            <a:fillRect/>
          </a:stretch>
        </p:blipFill>
        <p:spPr>
          <a:xfrm>
            <a:off x="7120971" y="1673861"/>
            <a:ext cx="4680369" cy="3510277"/>
          </a:xfrm>
          <a:prstGeom prst="rect">
            <a:avLst/>
          </a:prstGeom>
        </p:spPr>
      </p:pic>
    </p:spTree>
    <p:extLst>
      <p:ext uri="{BB962C8B-B14F-4D97-AF65-F5344CB8AC3E}">
        <p14:creationId xmlns:p14="http://schemas.microsoft.com/office/powerpoint/2010/main" val="2944450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0199" y="275737"/>
            <a:ext cx="3174850"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پیش‌دیابت</a:t>
            </a:r>
          </a:p>
        </p:txBody>
      </p:sp>
      <p:sp>
        <p:nvSpPr>
          <p:cNvPr id="8" name="Rectangle 7">
            <a:extLst>
              <a:ext uri="{FF2B5EF4-FFF2-40B4-BE49-F238E27FC236}">
                <a16:creationId xmlns:a16="http://schemas.microsoft.com/office/drawing/2014/main" id="{FEC3F562-C255-4584-81E4-7247E609EB44}"/>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8FEDE45-6A2A-E345-238D-8B6CE5BEC591}"/>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F7C5A33-B62A-96CD-92B2-CF89D8D4A5B1}"/>
              </a:ext>
            </a:extLst>
          </p:cNvPr>
          <p:cNvSpPr txBox="1"/>
          <p:nvPr/>
        </p:nvSpPr>
        <p:spPr>
          <a:xfrm>
            <a:off x="5430982" y="1357946"/>
            <a:ext cx="6274433" cy="1508105"/>
          </a:xfrm>
          <a:prstGeom prst="rect">
            <a:avLst/>
          </a:prstGeom>
        </p:spPr>
        <p:txBody>
          <a:bodyPr wrap="square">
            <a:spAutoFit/>
          </a:bodyPr>
          <a:lstStyle>
            <a:defPPr>
              <a:defRPr lang="en-US"/>
            </a:defPPr>
            <a:lvl1pPr algn="justLow" rtl="1">
              <a:lnSpc>
                <a:spcPct val="200000"/>
              </a:lnSpc>
              <a:defRPr sz="1600">
                <a:latin typeface="Vazir" panose="020B0603030804020204" pitchFamily="34" charset="-78"/>
                <a:cs typeface="Vazir" panose="020B0603030804020204" pitchFamily="34" charset="-78"/>
              </a:defRPr>
            </a:lvl1pPr>
          </a:lstStyle>
          <a:p>
            <a:r>
              <a:rPr lang="fa-IR" dirty="0"/>
              <a:t>یکی دیگر از انواع دیابت، پیش‌دیابت است. در این شرایط قند خون از حالت نرمال خارج شده و افزایش پیدا کرده است. پیش‌دیابت این معنا را به همراه دارد که قند خون بالاست اما بیمار هنوز دچار بیماری نشده است. </a:t>
            </a:r>
          </a:p>
        </p:txBody>
      </p:sp>
      <p:pic>
        <p:nvPicPr>
          <p:cNvPr id="13" name="Picture 12">
            <a:extLst>
              <a:ext uri="{FF2B5EF4-FFF2-40B4-BE49-F238E27FC236}">
                <a16:creationId xmlns:a16="http://schemas.microsoft.com/office/drawing/2014/main" id="{4094A697-8285-0DA0-52A7-6F449F87135E}"/>
              </a:ext>
            </a:extLst>
          </p:cNvPr>
          <p:cNvPicPr>
            <a:picLocks noChangeAspect="1"/>
          </p:cNvPicPr>
          <p:nvPr/>
        </p:nvPicPr>
        <p:blipFill>
          <a:blip r:embed="rId2"/>
          <a:stretch>
            <a:fillRect/>
          </a:stretch>
        </p:blipFill>
        <p:spPr>
          <a:xfrm>
            <a:off x="1042601" y="2521548"/>
            <a:ext cx="3313889" cy="3968885"/>
          </a:xfrm>
          <a:prstGeom prst="rect">
            <a:avLst/>
          </a:prstGeom>
        </p:spPr>
      </p:pic>
      <p:sp>
        <p:nvSpPr>
          <p:cNvPr id="15" name="TextBox 14">
            <a:extLst>
              <a:ext uri="{FF2B5EF4-FFF2-40B4-BE49-F238E27FC236}">
                <a16:creationId xmlns:a16="http://schemas.microsoft.com/office/drawing/2014/main" id="{5449680E-D726-4657-7895-4255FF426ED9}"/>
              </a:ext>
            </a:extLst>
          </p:cNvPr>
          <p:cNvSpPr txBox="1"/>
          <p:nvPr/>
        </p:nvSpPr>
        <p:spPr>
          <a:xfrm>
            <a:off x="2021648" y="2795304"/>
            <a:ext cx="1932109" cy="400110"/>
          </a:xfrm>
          <a:prstGeom prst="rect">
            <a:avLst/>
          </a:prstGeom>
          <a:noFill/>
        </p:spPr>
        <p:txBody>
          <a:bodyPr wrap="square">
            <a:spAutoFit/>
          </a:bodyPr>
          <a:lstStyle/>
          <a:p>
            <a:pPr algn="ctr" rtl="1"/>
            <a:r>
              <a:rPr lang="fa-IR" sz="2000" b="1" dirty="0">
                <a:solidFill>
                  <a:schemeClr val="bg1"/>
                </a:solidFill>
                <a:latin typeface="Vazir" panose="020B0603030804020204" pitchFamily="34" charset="-78"/>
                <a:cs typeface="Vazir" panose="020B0603030804020204" pitchFamily="34" charset="-78"/>
              </a:rPr>
              <a:t>سبک زندگی غلط</a:t>
            </a:r>
            <a:endParaRPr lang="fa-IR" sz="2000" b="1" dirty="0">
              <a:solidFill>
                <a:schemeClr val="bg1"/>
              </a:solidFill>
            </a:endParaRPr>
          </a:p>
        </p:txBody>
      </p:sp>
      <p:sp>
        <p:nvSpPr>
          <p:cNvPr id="17" name="TextBox 16">
            <a:extLst>
              <a:ext uri="{FF2B5EF4-FFF2-40B4-BE49-F238E27FC236}">
                <a16:creationId xmlns:a16="http://schemas.microsoft.com/office/drawing/2014/main" id="{96147676-76CF-5CBA-1BBC-9EAE58591949}"/>
              </a:ext>
            </a:extLst>
          </p:cNvPr>
          <p:cNvSpPr txBox="1"/>
          <p:nvPr/>
        </p:nvSpPr>
        <p:spPr>
          <a:xfrm>
            <a:off x="1669278" y="3809058"/>
            <a:ext cx="2702696" cy="400110"/>
          </a:xfrm>
          <a:prstGeom prst="rect">
            <a:avLst/>
          </a:prstGeom>
          <a:noFill/>
        </p:spPr>
        <p:txBody>
          <a:bodyPr wrap="square">
            <a:spAutoFit/>
          </a:bodyPr>
          <a:lstStyle>
            <a:defPPr>
              <a:defRPr lang="en-US"/>
            </a:defPPr>
            <a:lvl1pPr algn="ctr" rtl="1">
              <a:defRPr sz="2000" b="1">
                <a:solidFill>
                  <a:schemeClr val="bg1"/>
                </a:solidFill>
                <a:latin typeface="Vazir" panose="020B0603030804020204" pitchFamily="34" charset="-78"/>
                <a:cs typeface="Vazir" panose="020B0603030804020204" pitchFamily="34" charset="-78"/>
              </a:defRPr>
            </a:lvl1pPr>
          </a:lstStyle>
          <a:p>
            <a:r>
              <a:rPr lang="fa-IR" dirty="0"/>
              <a:t>رژیم غذایی ناسالم</a:t>
            </a:r>
          </a:p>
        </p:txBody>
      </p:sp>
      <p:sp>
        <p:nvSpPr>
          <p:cNvPr id="19" name="TextBox 18">
            <a:extLst>
              <a:ext uri="{FF2B5EF4-FFF2-40B4-BE49-F238E27FC236}">
                <a16:creationId xmlns:a16="http://schemas.microsoft.com/office/drawing/2014/main" id="{D3026EFB-F5F1-A573-F27A-962CF16F8CB7}"/>
              </a:ext>
            </a:extLst>
          </p:cNvPr>
          <p:cNvSpPr txBox="1"/>
          <p:nvPr/>
        </p:nvSpPr>
        <p:spPr>
          <a:xfrm>
            <a:off x="2089411" y="4802812"/>
            <a:ext cx="1701200" cy="400110"/>
          </a:xfrm>
          <a:prstGeom prst="rect">
            <a:avLst/>
          </a:prstGeom>
          <a:noFill/>
        </p:spPr>
        <p:txBody>
          <a:bodyPr wrap="square">
            <a:spAutoFit/>
          </a:bodyPr>
          <a:lstStyle>
            <a:defPPr>
              <a:defRPr lang="en-US"/>
            </a:defPPr>
            <a:lvl1pPr algn="ctr" rtl="1">
              <a:defRPr sz="2000" b="1">
                <a:solidFill>
                  <a:schemeClr val="bg1"/>
                </a:solidFill>
                <a:latin typeface="Vazir" panose="020B0603030804020204" pitchFamily="34" charset="-78"/>
                <a:cs typeface="Vazir" panose="020B0603030804020204" pitchFamily="34" charset="-78"/>
              </a:defRPr>
            </a:lvl1pPr>
          </a:lstStyle>
          <a:p>
            <a:r>
              <a:rPr lang="fa-IR" dirty="0"/>
              <a:t>عدم تحرک </a:t>
            </a:r>
          </a:p>
        </p:txBody>
      </p:sp>
      <p:sp>
        <p:nvSpPr>
          <p:cNvPr id="21" name="TextBox 20">
            <a:extLst>
              <a:ext uri="{FF2B5EF4-FFF2-40B4-BE49-F238E27FC236}">
                <a16:creationId xmlns:a16="http://schemas.microsoft.com/office/drawing/2014/main" id="{5BD92939-704E-C818-CB3D-114DC7B09699}"/>
              </a:ext>
            </a:extLst>
          </p:cNvPr>
          <p:cNvSpPr txBox="1"/>
          <p:nvPr/>
        </p:nvSpPr>
        <p:spPr>
          <a:xfrm>
            <a:off x="2098032" y="5796566"/>
            <a:ext cx="1779340" cy="400110"/>
          </a:xfrm>
          <a:prstGeom prst="rect">
            <a:avLst/>
          </a:prstGeom>
          <a:noFill/>
        </p:spPr>
        <p:txBody>
          <a:bodyPr wrap="square">
            <a:spAutoFit/>
          </a:bodyPr>
          <a:lstStyle>
            <a:defPPr>
              <a:defRPr lang="en-US"/>
            </a:defPPr>
            <a:lvl1pPr algn="ctr" rtl="1">
              <a:defRPr sz="2000" b="1">
                <a:solidFill>
                  <a:schemeClr val="bg1"/>
                </a:solidFill>
                <a:latin typeface="Vazir" panose="020B0603030804020204" pitchFamily="34" charset="-78"/>
                <a:cs typeface="Vazir" panose="020B0603030804020204" pitchFamily="34" charset="-78"/>
              </a:defRPr>
            </a:lvl1pPr>
          </a:lstStyle>
          <a:p>
            <a:r>
              <a:rPr lang="fa-IR" dirty="0"/>
              <a:t>مصرف دخانیات </a:t>
            </a:r>
          </a:p>
        </p:txBody>
      </p:sp>
      <p:sp>
        <p:nvSpPr>
          <p:cNvPr id="23" name="TextBox 22">
            <a:extLst>
              <a:ext uri="{FF2B5EF4-FFF2-40B4-BE49-F238E27FC236}">
                <a16:creationId xmlns:a16="http://schemas.microsoft.com/office/drawing/2014/main" id="{DD7C6FC7-2390-3BD8-2DAF-1BAF4E90165E}"/>
              </a:ext>
            </a:extLst>
          </p:cNvPr>
          <p:cNvSpPr txBox="1"/>
          <p:nvPr/>
        </p:nvSpPr>
        <p:spPr>
          <a:xfrm>
            <a:off x="1028891" y="1357946"/>
            <a:ext cx="3441308" cy="977191"/>
          </a:xfrm>
          <a:prstGeom prst="rect">
            <a:avLst/>
          </a:prstGeom>
          <a:noFill/>
        </p:spPr>
        <p:txBody>
          <a:bodyPr wrap="square">
            <a:spAutoFit/>
          </a:bodyPr>
          <a:lstStyle/>
          <a:p>
            <a:pPr algn="ctr" rtl="1">
              <a:lnSpc>
                <a:spcPct val="150000"/>
              </a:lnSpc>
            </a:pPr>
            <a:r>
              <a:rPr lang="fa-IR" sz="2000" dirty="0">
                <a:latin typeface="Vazir" panose="020B0603030804020204" pitchFamily="34" charset="-78"/>
                <a:cs typeface="Vazir" panose="020B0603030804020204" pitchFamily="34" charset="-78"/>
              </a:rPr>
              <a:t> از جمله دلایلی است که افزایش قند خون را به دنبال دارد </a:t>
            </a:r>
            <a:endParaRPr lang="fa-IR" sz="2000" dirty="0"/>
          </a:p>
        </p:txBody>
      </p:sp>
      <p:pic>
        <p:nvPicPr>
          <p:cNvPr id="24" name="Picture 23">
            <a:extLst>
              <a:ext uri="{FF2B5EF4-FFF2-40B4-BE49-F238E27FC236}">
                <a16:creationId xmlns:a16="http://schemas.microsoft.com/office/drawing/2014/main" id="{A1A9064C-7A9F-47AA-D8EF-98AD37412CB5}"/>
              </a:ext>
            </a:extLst>
          </p:cNvPr>
          <p:cNvPicPr>
            <a:picLocks noChangeAspect="1"/>
          </p:cNvPicPr>
          <p:nvPr/>
        </p:nvPicPr>
        <p:blipFill>
          <a:blip r:embed="rId3"/>
          <a:stretch>
            <a:fillRect/>
          </a:stretch>
        </p:blipFill>
        <p:spPr>
          <a:xfrm>
            <a:off x="5911273" y="3266522"/>
            <a:ext cx="5156029" cy="300768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1582585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0" y="1584885"/>
            <a:ext cx="562947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خوب است بدانید که اغلب مبتلایان به پیش‌دیابت دچار مشکلات </a:t>
            </a:r>
            <a:r>
              <a:rPr lang="fa-IR" sz="1600" b="1" dirty="0">
                <a:solidFill>
                  <a:schemeClr val="accent2">
                    <a:lumMod val="75000"/>
                  </a:schemeClr>
                </a:solidFill>
                <a:latin typeface="Vazir" panose="020B0603030804020204" pitchFamily="34" charset="-78"/>
                <a:cs typeface="Vazir" panose="020B0603030804020204" pitchFamily="34" charset="-78"/>
              </a:rPr>
              <a:t>قلبی و عروقی </a:t>
            </a:r>
            <a:r>
              <a:rPr lang="fa-IR" sz="1600" dirty="0">
                <a:latin typeface="Vazir" panose="020B0603030804020204" pitchFamily="34" charset="-78"/>
                <a:cs typeface="Vazir" panose="020B0603030804020204" pitchFamily="34" charset="-78"/>
              </a:rPr>
              <a:t>می‌شوند و تخریب شدید </a:t>
            </a:r>
            <a:r>
              <a:rPr lang="fa-IR" sz="1600" b="1" dirty="0">
                <a:solidFill>
                  <a:schemeClr val="accent2">
                    <a:lumMod val="75000"/>
                  </a:schemeClr>
                </a:solidFill>
                <a:latin typeface="Vazir" panose="020B0603030804020204" pitchFamily="34" charset="-78"/>
                <a:cs typeface="Vazir" panose="020B0603030804020204" pitchFamily="34" charset="-78"/>
              </a:rPr>
              <a:t>کلیوی</a:t>
            </a:r>
            <a:r>
              <a:rPr lang="fa-IR" sz="1600" b="1"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را تجربه می‌کنند که حتی از آن خبر هم ندارند. شما می‌توانید با در پیش گرفتن یک سبک </a:t>
            </a:r>
            <a:r>
              <a:rPr lang="fa-IR" sz="1600" b="1" dirty="0">
                <a:solidFill>
                  <a:schemeClr val="accent2">
                    <a:lumMod val="75000"/>
                  </a:schemeClr>
                </a:solidFill>
                <a:latin typeface="Vazir" panose="020B0603030804020204" pitchFamily="34" charset="-78"/>
                <a:cs typeface="Vazir" panose="020B0603030804020204" pitchFamily="34" charset="-78"/>
              </a:rPr>
              <a:t>زندگی سالم، ورزش کردن، آزمایش و چکاپ‌های دوره‌ای منظم، پرهیز از غذاهای چرب و شیرین</a:t>
            </a:r>
            <a:r>
              <a:rPr lang="fa-IR" sz="1600" dirty="0">
                <a:latin typeface="Vazir" panose="020B0603030804020204" pitchFamily="34" charset="-78"/>
                <a:cs typeface="Vazir" panose="020B0603030804020204" pitchFamily="34" charset="-78"/>
              </a:rPr>
              <a:t>، پیش‌دیابت را درمان کنید و از انواع آن کاملاً فاصله بگیرید.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8864783" y="290482"/>
            <a:ext cx="3174850" cy="400110"/>
          </a:xfrm>
          <a:prstGeom prst="rect">
            <a:avLst/>
          </a:prstGeom>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پیش‌دیابت</a:t>
            </a:r>
          </a:p>
        </p:txBody>
      </p:sp>
      <p:pic>
        <p:nvPicPr>
          <p:cNvPr id="3" name="Picture 2"/>
          <p:cNvPicPr>
            <a:picLocks noChangeAspect="1"/>
          </p:cNvPicPr>
          <p:nvPr/>
        </p:nvPicPr>
        <p:blipFill>
          <a:blip r:embed="rId2"/>
          <a:stretch>
            <a:fillRect/>
          </a:stretch>
        </p:blipFill>
        <p:spPr>
          <a:xfrm>
            <a:off x="341984" y="1584885"/>
            <a:ext cx="5629470" cy="3754813"/>
          </a:xfrm>
          <a:prstGeom prst="rect">
            <a:avLst/>
          </a:prstGeom>
        </p:spPr>
      </p:pic>
      <p:sp>
        <p:nvSpPr>
          <p:cNvPr id="2" name="Rectangle 1">
            <a:extLst>
              <a:ext uri="{FF2B5EF4-FFF2-40B4-BE49-F238E27FC236}">
                <a16:creationId xmlns:a16="http://schemas.microsoft.com/office/drawing/2014/main" id="{49B6303B-5E1B-3C80-981A-094782793675}"/>
              </a:ext>
            </a:extLst>
          </p:cNvPr>
          <p:cNvSpPr/>
          <p:nvPr/>
        </p:nvSpPr>
        <p:spPr>
          <a:xfrm>
            <a:off x="4470199" y="275737"/>
            <a:ext cx="3174850" cy="707886"/>
          </a:xfrm>
          <a:prstGeom prst="rect">
            <a:avLst/>
          </a:prstGeom>
          <a:noFill/>
        </p:spPr>
        <p:txBody>
          <a:bodyPr wrap="square">
            <a:spAutoFit/>
          </a:bodyPr>
          <a:lstStyle/>
          <a:p>
            <a:pPr algn="ctr" rtl="1"/>
            <a:r>
              <a:rPr lang="fa-IR" sz="4000" b="1" dirty="0">
                <a:solidFill>
                  <a:srgbClr val="0070C0"/>
                </a:solidFill>
                <a:latin typeface="Shabnam" panose="020B0603030804020204" pitchFamily="34" charset="-78"/>
                <a:cs typeface="Shabnam" panose="020B0603030804020204" pitchFamily="34" charset="-78"/>
              </a:rPr>
              <a:t>پیش‌دیابت</a:t>
            </a:r>
          </a:p>
        </p:txBody>
      </p:sp>
      <p:sp>
        <p:nvSpPr>
          <p:cNvPr id="8" name="Rectangle 7">
            <a:extLst>
              <a:ext uri="{FF2B5EF4-FFF2-40B4-BE49-F238E27FC236}">
                <a16:creationId xmlns:a16="http://schemas.microsoft.com/office/drawing/2014/main" id="{64A93921-2E2F-9864-E5BD-04DE425626D7}"/>
              </a:ext>
            </a:extLst>
          </p:cNvPr>
          <p:cNvSpPr/>
          <p:nvPr/>
        </p:nvSpPr>
        <p:spPr>
          <a:xfrm rot="5400000">
            <a:off x="8659761" y="3392347"/>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1E48B87-D08F-73FB-9205-C65EAE690C5C}"/>
              </a:ext>
            </a:extLst>
          </p:cNvPr>
          <p:cNvSpPr/>
          <p:nvPr/>
        </p:nvSpPr>
        <p:spPr>
          <a:xfrm rot="5400000">
            <a:off x="-3380388" y="3392346"/>
            <a:ext cx="6924584" cy="139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1236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1034</TotalTime>
  <Words>2837</Words>
  <Application>Microsoft Office PowerPoint</Application>
  <PresentationFormat>Widescreen</PresentationFormat>
  <Paragraphs>125</Paragraphs>
  <Slides>38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Yu Gothic UI Semibold</vt:lpstr>
      <vt:lpstr>Arial</vt:lpstr>
      <vt:lpstr>Calibri</vt:lpstr>
      <vt:lpstr>Calibri Light</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hp</cp:lastModifiedBy>
  <cp:revision>42</cp:revision>
  <dcterms:created xsi:type="dcterms:W3CDTF">2024-08-29T08:18:10Z</dcterms:created>
  <dcterms:modified xsi:type="dcterms:W3CDTF">2024-09-17T16:32:13Z</dcterms:modified>
</cp:coreProperties>
</file>