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8" r:id="rId2"/>
    <p:sldId id="256" r:id="rId3"/>
    <p:sldId id="257" r:id="rId4"/>
    <p:sldId id="274" r:id="rId5"/>
    <p:sldId id="258" r:id="rId6"/>
    <p:sldId id="282" r:id="rId7"/>
    <p:sldId id="259" r:id="rId8"/>
    <p:sldId id="278" r:id="rId9"/>
    <p:sldId id="283" r:id="rId10"/>
    <p:sldId id="279" r:id="rId11"/>
    <p:sldId id="280" r:id="rId12"/>
    <p:sldId id="281" r:id="rId13"/>
    <p:sldId id="260" r:id="rId14"/>
    <p:sldId id="261" r:id="rId15"/>
    <p:sldId id="264" r:id="rId16"/>
    <p:sldId id="262" r:id="rId17"/>
    <p:sldId id="263" r:id="rId18"/>
    <p:sldId id="265" r:id="rId19"/>
    <p:sldId id="273" r:id="rId20"/>
    <p:sldId id="266" r:id="rId21"/>
    <p:sldId id="284" r:id="rId22"/>
    <p:sldId id="285" r:id="rId23"/>
    <p:sldId id="267" r:id="rId24"/>
    <p:sldId id="286" r:id="rId25"/>
    <p:sldId id="275" r:id="rId26"/>
    <p:sldId id="268" r:id="rId27"/>
    <p:sldId id="276" r:id="rId28"/>
    <p:sldId id="277" r:id="rId29"/>
    <p:sldId id="269" r:id="rId30"/>
    <p:sldId id="287" r:id="rId31"/>
    <p:sldId id="270" r:id="rId32"/>
    <p:sldId id="27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6293"/>
    <a:srgbClr val="DA024F"/>
    <a:srgbClr val="DD01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5" d="100"/>
          <a:sy n="65" d="100"/>
        </p:scale>
        <p:origin x="634" y="50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2ED2A0-A583-4EF8-A228-B04FCDAFCF74}"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3FC81-FB95-4DBA-B92C-C59B0D2254E0}" type="slidenum">
              <a:rPr lang="en-US" smtClean="0"/>
              <a:t>‹#›</a:t>
            </a:fld>
            <a:endParaRPr lang="en-US"/>
          </a:p>
        </p:txBody>
      </p:sp>
    </p:spTree>
    <p:extLst>
      <p:ext uri="{BB962C8B-B14F-4D97-AF65-F5344CB8AC3E}">
        <p14:creationId xmlns:p14="http://schemas.microsoft.com/office/powerpoint/2010/main" val="534665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100335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6624423"/>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98A941-5C73-C83E-E03E-81238B41C579}"/>
              </a:ext>
            </a:extLst>
          </p:cNvPr>
          <p:cNvPicPr>
            <a:picLocks noChangeAspect="1"/>
          </p:cNvPicPr>
          <p:nvPr/>
        </p:nvPicPr>
        <p:blipFill rotWithShape="1">
          <a:blip r:embed="rId2">
            <a:extLst>
              <a:ext uri="{28A0092B-C50C-407E-A947-70E740481C1C}">
                <a14:useLocalDpi xmlns:a14="http://schemas.microsoft.com/office/drawing/2010/main" val="0"/>
              </a:ext>
            </a:extLst>
          </a:blip>
          <a:srcRect l="19161"/>
          <a:stretch/>
        </p:blipFill>
        <p:spPr>
          <a:xfrm>
            <a:off x="0" y="0"/>
            <a:ext cx="8348566" cy="6858000"/>
          </a:xfrm>
          <a:prstGeom prst="rect">
            <a:avLst/>
          </a:prstGeom>
        </p:spPr>
      </p:pic>
      <p:sp>
        <p:nvSpPr>
          <p:cNvPr id="4" name="Rounded Rectangle 15">
            <a:extLst>
              <a:ext uri="{FF2B5EF4-FFF2-40B4-BE49-F238E27FC236}">
                <a16:creationId xmlns:a16="http://schemas.microsoft.com/office/drawing/2014/main" id="{1D7B8EA4-C2A1-0D12-9C7F-04A937980004}"/>
              </a:ext>
            </a:extLst>
          </p:cNvPr>
          <p:cNvSpPr/>
          <p:nvPr/>
        </p:nvSpPr>
        <p:spPr>
          <a:xfrm>
            <a:off x="6995322" y="3149092"/>
            <a:ext cx="6152159" cy="759625"/>
          </a:xfrm>
          <a:prstGeom prst="roundRect">
            <a:avLst>
              <a:gd name="adj" fmla="val 50000"/>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5">
            <a:extLst>
              <a:ext uri="{FF2B5EF4-FFF2-40B4-BE49-F238E27FC236}">
                <a16:creationId xmlns:a16="http://schemas.microsoft.com/office/drawing/2014/main" id="{3927EEB8-924B-9E08-DD5A-071CA856BA63}"/>
              </a:ext>
            </a:extLst>
          </p:cNvPr>
          <p:cNvSpPr/>
          <p:nvPr/>
        </p:nvSpPr>
        <p:spPr>
          <a:xfrm>
            <a:off x="6995322" y="4174693"/>
            <a:ext cx="6152159" cy="759625"/>
          </a:xfrm>
          <a:prstGeom prst="roundRect">
            <a:avLst>
              <a:gd name="adj" fmla="val 50000"/>
            </a:avLst>
          </a:prstGeom>
          <a:solidFill>
            <a:srgbClr val="DA0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5">
            <a:extLst>
              <a:ext uri="{FF2B5EF4-FFF2-40B4-BE49-F238E27FC236}">
                <a16:creationId xmlns:a16="http://schemas.microsoft.com/office/drawing/2014/main" id="{93ECC73D-43C8-4C2C-F2CD-F00F5333A699}"/>
              </a:ext>
            </a:extLst>
          </p:cNvPr>
          <p:cNvSpPr/>
          <p:nvPr/>
        </p:nvSpPr>
        <p:spPr>
          <a:xfrm>
            <a:off x="6995322" y="5219779"/>
            <a:ext cx="6152159" cy="759625"/>
          </a:xfrm>
          <a:prstGeom prst="roundRect">
            <a:avLst>
              <a:gd name="adj" fmla="val 50000"/>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5">
            <a:extLst>
              <a:ext uri="{FF2B5EF4-FFF2-40B4-BE49-F238E27FC236}">
                <a16:creationId xmlns:a16="http://schemas.microsoft.com/office/drawing/2014/main" id="{D3D12F80-5B66-E060-05A0-1786508F8AD4}"/>
              </a:ext>
            </a:extLst>
          </p:cNvPr>
          <p:cNvSpPr/>
          <p:nvPr/>
        </p:nvSpPr>
        <p:spPr>
          <a:xfrm>
            <a:off x="6995322" y="2123491"/>
            <a:ext cx="6152159" cy="759625"/>
          </a:xfrm>
          <a:prstGeom prst="roundRect">
            <a:avLst>
              <a:gd name="adj" fmla="val 50000"/>
            </a:avLst>
          </a:prstGeom>
          <a:solidFill>
            <a:srgbClr val="DA0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1745590-70AC-CA61-DD40-6747041B1EDC}"/>
              </a:ext>
            </a:extLst>
          </p:cNvPr>
          <p:cNvSpPr/>
          <p:nvPr/>
        </p:nvSpPr>
        <p:spPr>
          <a:xfrm>
            <a:off x="7072813" y="2186108"/>
            <a:ext cx="5026227" cy="954107"/>
          </a:xfrm>
          <a:prstGeom prst="rect">
            <a:avLst/>
          </a:prstGeom>
        </p:spPr>
        <p:txBody>
          <a:bodyPr wrap="square">
            <a:spAutoFit/>
          </a:bodyPr>
          <a:lstStyle/>
          <a:p>
            <a:pPr algn="justLow" rtl="1"/>
            <a:r>
              <a:rPr lang="fa-IR" sz="2800" b="1" dirty="0">
                <a:solidFill>
                  <a:schemeClr val="bg1"/>
                </a:solidFill>
                <a:latin typeface="Shabnam" panose="020B0603030804020204" pitchFamily="34" charset="-78"/>
                <a:cs typeface="Shabnam" panose="020B0603030804020204" pitchFamily="34" charset="-78"/>
              </a:rPr>
              <a:t>موضوع: پاورپوینت تب حصبه </a:t>
            </a:r>
            <a:endParaRPr lang="en-US" sz="2800" b="1" dirty="0">
              <a:solidFill>
                <a:schemeClr val="bg1"/>
              </a:solidFill>
              <a:latin typeface="Shabnam" panose="020B0603030804020204" pitchFamily="34" charset="-78"/>
              <a:cs typeface="Shabnam" panose="020B0603030804020204" pitchFamily="34" charset="-78"/>
            </a:endParaRPr>
          </a:p>
          <a:p>
            <a:pPr algn="justLow" rtl="1"/>
            <a:endPar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
        <p:nvSpPr>
          <p:cNvPr id="9" name="Rectangle 8">
            <a:extLst>
              <a:ext uri="{FF2B5EF4-FFF2-40B4-BE49-F238E27FC236}">
                <a16:creationId xmlns:a16="http://schemas.microsoft.com/office/drawing/2014/main" id="{536AC8C5-1D4D-B89A-E637-8A30DC6A852E}"/>
              </a:ext>
            </a:extLst>
          </p:cNvPr>
          <p:cNvSpPr/>
          <p:nvPr/>
        </p:nvSpPr>
        <p:spPr>
          <a:xfrm>
            <a:off x="7072813" y="3245593"/>
            <a:ext cx="5026227" cy="523220"/>
          </a:xfrm>
          <a:prstGeom prst="rect">
            <a:avLst/>
          </a:prstGeom>
        </p:spPr>
        <p:txBody>
          <a:bodyPr wrap="square">
            <a:spAutoFit/>
          </a:bodyPr>
          <a:lstStyle/>
          <a:p>
            <a:pPr algn="justLow"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DFB3A876-DF78-A584-1C83-DBD3A411AC18}"/>
              </a:ext>
            </a:extLst>
          </p:cNvPr>
          <p:cNvSpPr/>
          <p:nvPr/>
        </p:nvSpPr>
        <p:spPr>
          <a:xfrm>
            <a:off x="7072813" y="4289015"/>
            <a:ext cx="5026227" cy="523220"/>
          </a:xfrm>
          <a:prstGeom prst="rect">
            <a:avLst/>
          </a:prstGeom>
        </p:spPr>
        <p:txBody>
          <a:bodyPr wrap="square">
            <a:spAutoFit/>
          </a:bodyPr>
          <a:lstStyle/>
          <a:p>
            <a:pPr algn="justLow" rtl="1"/>
            <a:r>
              <a:rPr lang="fa-IR" sz="28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8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6E867CA1-8DE5-933F-A2A3-49CA52AA4C7B}"/>
              </a:ext>
            </a:extLst>
          </p:cNvPr>
          <p:cNvSpPr/>
          <p:nvPr/>
        </p:nvSpPr>
        <p:spPr>
          <a:xfrm>
            <a:off x="7072813" y="5357058"/>
            <a:ext cx="5026227" cy="523220"/>
          </a:xfrm>
          <a:prstGeom prst="rect">
            <a:avLst/>
          </a:prstGeom>
        </p:spPr>
        <p:txBody>
          <a:bodyPr wrap="square">
            <a:spAutoFit/>
          </a:bodyPr>
          <a:lstStyle/>
          <a:p>
            <a:pPr algn="justLow" rtl="1"/>
            <a:r>
              <a:rPr lang="fa-IR" sz="2800" b="1" dirty="0">
                <a:solidFill>
                  <a:schemeClr val="bg1"/>
                </a:solidFill>
                <a:latin typeface="Shabnam" panose="020B0603030804020204" pitchFamily="34" charset="-78"/>
                <a:cs typeface="Shabnam" panose="020B0603030804020204" pitchFamily="34" charset="-78"/>
              </a:rPr>
              <a:t>تاریخ ارائه: .................</a:t>
            </a:r>
            <a:endParaRPr lang="en-US" sz="28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4C807A1D-170A-118E-25F5-6E2C0B232F2E}"/>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51833" y="251947"/>
            <a:ext cx="1668185" cy="1668185"/>
          </a:xfrm>
          <a:prstGeom prst="rect">
            <a:avLst/>
          </a:prstGeom>
        </p:spPr>
      </p:pic>
    </p:spTree>
    <p:extLst>
      <p:ext uri="{BB962C8B-B14F-4D97-AF65-F5344CB8AC3E}">
        <p14:creationId xmlns:p14="http://schemas.microsoft.com/office/powerpoint/2010/main" val="3365584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45E941E-581C-1AC0-3744-B0BC6EB70EF9}"/>
              </a:ext>
            </a:extLst>
          </p:cNvPr>
          <p:cNvSpPr/>
          <p:nvPr/>
        </p:nvSpPr>
        <p:spPr>
          <a:xfrm>
            <a:off x="6096000" y="2758751"/>
            <a:ext cx="5113445" cy="3454510"/>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286500" y="232551"/>
            <a:ext cx="5699459"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مراحل ابتلا به حصبه</a:t>
            </a:r>
          </a:p>
        </p:txBody>
      </p:sp>
      <p:sp>
        <p:nvSpPr>
          <p:cNvPr id="3" name="Rectangle 2"/>
          <p:cNvSpPr/>
          <p:nvPr/>
        </p:nvSpPr>
        <p:spPr>
          <a:xfrm>
            <a:off x="410315" y="1101516"/>
            <a:ext cx="11575644" cy="1077218"/>
          </a:xfrm>
          <a:prstGeom prst="rect">
            <a:avLst/>
          </a:prstGeom>
        </p:spPr>
        <p:txBody>
          <a:bodyPr>
            <a:spAutoFit/>
          </a:bodyPr>
          <a:lstStyle/>
          <a:p>
            <a:pPr algn="just" rtl="1">
              <a:lnSpc>
                <a:spcPct val="200000"/>
              </a:lnSpc>
            </a:pPr>
            <a:r>
              <a:rPr lang="fa-IR" sz="1600" dirty="0">
                <a:latin typeface="Vazir" panose="020B0603030804020204" pitchFamily="34" charset="-78"/>
                <a:cs typeface="Vazir" panose="020B0603030804020204" pitchFamily="34" charset="-78"/>
              </a:rPr>
              <a:t>فرد علائم تب حصبه را به تدریج در چهار مرحله حس می کند. درمان زودهنگام با آنتی بیوتیک ها می تواند بیمار را از پیشرفت به مراحل بعدی باز دارد.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410315" y="1890117"/>
            <a:ext cx="4946984" cy="3077766"/>
          </a:xfrm>
          <a:prstGeom prst="rect">
            <a:avLst/>
          </a:prstGeom>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مرحله 1. فرد بیمار علائم تیفوئید را از 5 تا 14 روز پس از تماس با </a:t>
            </a:r>
            <a:r>
              <a:rPr lang="en-US" sz="1600" dirty="0">
                <a:latin typeface="Vazir" panose="020B0603030804020204" pitchFamily="34" charset="-78"/>
                <a:cs typeface="Vazir" panose="020B0603030804020204" pitchFamily="34" charset="-78"/>
              </a:rPr>
              <a:t>S. </a:t>
            </a:r>
            <a:r>
              <a:rPr lang="en-US" sz="1600" dirty="0" err="1">
                <a:latin typeface="Vazir" panose="020B0603030804020204" pitchFamily="34" charset="-78"/>
                <a:cs typeface="Vazir" panose="020B0603030804020204" pitchFamily="34" charset="-78"/>
              </a:rPr>
              <a:t>Typhi</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مشاهده می کند. اولین علامت تبی است که طی چند روز افزایش می‌یابد، به این دلیل که مرحله به مرحله بالا می‌رود. در این مرحله باکتری وارد خون بیمار می شود.</a:t>
            </a:r>
            <a:endParaRPr lang="en-US" sz="16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2"/>
          <a:stretch>
            <a:fillRect/>
          </a:stretch>
        </p:blipFill>
        <p:spPr>
          <a:xfrm>
            <a:off x="6583895" y="2339813"/>
            <a:ext cx="5287763" cy="3520140"/>
          </a:xfrm>
          <a:prstGeom prst="rect">
            <a:avLst/>
          </a:prstGeom>
          <a:ln w="76200">
            <a:solidFill>
              <a:schemeClr val="bg1"/>
            </a:solidFill>
          </a:ln>
        </p:spPr>
      </p:pic>
    </p:spTree>
    <p:extLst>
      <p:ext uri="{BB962C8B-B14F-4D97-AF65-F5344CB8AC3E}">
        <p14:creationId xmlns:p14="http://schemas.microsoft.com/office/powerpoint/2010/main" val="2755987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7BD353-0322-848C-42EC-A0057B7A8B20}"/>
              </a:ext>
            </a:extLst>
          </p:cNvPr>
          <p:cNvSpPr/>
          <p:nvPr/>
        </p:nvSpPr>
        <p:spPr>
          <a:xfrm>
            <a:off x="876300" y="2114550"/>
            <a:ext cx="4430327" cy="3867150"/>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410325" y="270315"/>
            <a:ext cx="5591447"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مراحل ابتلا به حصبه</a:t>
            </a:r>
          </a:p>
        </p:txBody>
      </p:sp>
      <p:sp>
        <p:nvSpPr>
          <p:cNvPr id="5" name="Rectangle 4"/>
          <p:cNvSpPr/>
          <p:nvPr/>
        </p:nvSpPr>
        <p:spPr>
          <a:xfrm>
            <a:off x="6800850" y="1376440"/>
            <a:ext cx="5200922" cy="4401205"/>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مرحله 2. در حوالی هفته دوم تب، باکتری ها در تکه های </a:t>
            </a:r>
            <a:r>
              <a:rPr lang="en-US" sz="1600" dirty="0" err="1">
                <a:latin typeface="Vazir" panose="020B0603030804020204" pitchFamily="34" charset="-78"/>
                <a:cs typeface="Vazir" panose="020B0603030804020204" pitchFamily="34" charset="-78"/>
              </a:rPr>
              <a:t>Peyer</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(بخشی از سیستم ایمنی که مهاجمان مضر را شناسایی می کند) در حال تکثیر هستند. بیمار شروع به تجربه درد شکم و سایر علائم معده، مانند اسهال یا یبوست خواهد کرد. ممکن است “لکه های گل رز”، نقاط صورتی کوچک روی پوست که شبیه بثورات پوستی هستند، داشته باشد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307441" y="479194"/>
            <a:ext cx="3004617" cy="2003078"/>
          </a:xfrm>
          <a:prstGeom prst="rect">
            <a:avLst/>
          </a:prstGeom>
          <a:ln w="57150">
            <a:solidFill>
              <a:schemeClr val="bg1"/>
            </a:solidFill>
          </a:ln>
        </p:spPr>
      </p:pic>
      <p:pic>
        <p:nvPicPr>
          <p:cNvPr id="8" name="Picture 7"/>
          <p:cNvPicPr>
            <a:picLocks noChangeAspect="1"/>
          </p:cNvPicPr>
          <p:nvPr/>
        </p:nvPicPr>
        <p:blipFill rotWithShape="1">
          <a:blip r:embed="rId3"/>
          <a:srcRect l="18829"/>
          <a:stretch/>
        </p:blipFill>
        <p:spPr>
          <a:xfrm>
            <a:off x="1809750" y="2849994"/>
            <a:ext cx="4430327" cy="3638655"/>
          </a:xfrm>
          <a:prstGeom prst="rect">
            <a:avLst/>
          </a:prstGeom>
          <a:ln w="57150">
            <a:solidFill>
              <a:schemeClr val="bg1"/>
            </a:solidFill>
          </a:ln>
        </p:spPr>
      </p:pic>
    </p:spTree>
    <p:extLst>
      <p:ext uri="{BB962C8B-B14F-4D97-AF65-F5344CB8AC3E}">
        <p14:creationId xmlns:p14="http://schemas.microsoft.com/office/powerpoint/2010/main" val="1215516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0D29896-C88F-28B3-8049-3E5EE3B906E5}"/>
              </a:ext>
            </a:extLst>
          </p:cNvPr>
          <p:cNvSpPr/>
          <p:nvPr/>
        </p:nvSpPr>
        <p:spPr>
          <a:xfrm>
            <a:off x="6638925" y="2571750"/>
            <a:ext cx="5553075" cy="2752725"/>
          </a:xfrm>
          <a:prstGeom prst="rect">
            <a:avLst/>
          </a:prstGeom>
          <a:solidFill>
            <a:srgbClr val="DA0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276975" y="212518"/>
            <a:ext cx="5681246"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مراحل ابتلا به حصبه</a:t>
            </a:r>
          </a:p>
        </p:txBody>
      </p:sp>
      <p:sp>
        <p:nvSpPr>
          <p:cNvPr id="4" name="Rectangle 3"/>
          <p:cNvSpPr/>
          <p:nvPr/>
        </p:nvSpPr>
        <p:spPr>
          <a:xfrm>
            <a:off x="408373" y="1042029"/>
            <a:ext cx="11549848" cy="1015663"/>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مرحله 3. اگر با آنتی بیوتیک درمان نشود، باکتری می تواند باعث آسیب شدید شود، معمولا حدود هفته سوم پس از شروع علائم. برخی افراد دچار عوارض جدی مانند خونریزی داخلی و آنسفالیت (التهاب در مغز) می شوند.</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6710" r="9631"/>
          <a:stretch/>
        </p:blipFill>
        <p:spPr>
          <a:xfrm>
            <a:off x="7018814" y="2928934"/>
            <a:ext cx="4744653" cy="3621883"/>
          </a:xfrm>
          <a:prstGeom prst="rect">
            <a:avLst/>
          </a:prstGeom>
          <a:ln w="57150">
            <a:solidFill>
              <a:schemeClr val="bg1"/>
            </a:solidFill>
          </a:ln>
        </p:spPr>
      </p:pic>
      <p:sp>
        <p:nvSpPr>
          <p:cNvPr id="7" name="Rectangle 6"/>
          <p:cNvSpPr/>
          <p:nvPr/>
        </p:nvSpPr>
        <p:spPr>
          <a:xfrm>
            <a:off x="457107" y="2179317"/>
            <a:ext cx="5638893" cy="3077766"/>
          </a:xfrm>
          <a:prstGeom prst="rect">
            <a:avLst/>
          </a:prstGeom>
        </p:spPr>
        <p:txBody>
          <a:bodyPr wrap="square">
            <a:spAutoFit/>
          </a:bodyPr>
          <a:lstStyle/>
          <a:p>
            <a:pPr lvl="0" algn="just" rtl="1">
              <a:lnSpc>
                <a:spcPct val="250000"/>
              </a:lnSpc>
            </a:pPr>
            <a:r>
              <a:rPr lang="fa-IR" sz="1600" dirty="0">
                <a:solidFill>
                  <a:prstClr val="black"/>
                </a:solidFill>
                <a:latin typeface="Vazir" panose="020B0603030804020204" pitchFamily="34" charset="-78"/>
                <a:cs typeface="Vazir" panose="020B0603030804020204" pitchFamily="34" charset="-78"/>
              </a:rPr>
              <a:t>مرحله 4. مرحله چهار زمانی است که بیشتر افراد شروع به بهبودی می کنند. تب شدید بیمار شروع به پایین آمدن می کند. </a:t>
            </a:r>
            <a:r>
              <a:rPr lang="en-US" sz="1600" dirty="0">
                <a:solidFill>
                  <a:prstClr val="black"/>
                </a:solidFill>
                <a:latin typeface="Vazir" panose="020B0603030804020204" pitchFamily="34" charset="-78"/>
                <a:cs typeface="Vazir" panose="020B0603030804020204" pitchFamily="34" charset="-78"/>
              </a:rPr>
              <a:t>S. </a:t>
            </a:r>
            <a:r>
              <a:rPr lang="en-US" sz="1600" dirty="0" err="1">
                <a:solidFill>
                  <a:prstClr val="black"/>
                </a:solidFill>
                <a:latin typeface="Vazir" panose="020B0603030804020204" pitchFamily="34" charset="-78"/>
                <a:cs typeface="Vazir" panose="020B0603030804020204" pitchFamily="34" charset="-78"/>
              </a:rPr>
              <a:t>Typhi</a:t>
            </a:r>
            <a:r>
              <a:rPr lang="en-US" sz="1600" dirty="0">
                <a:solidFill>
                  <a:prstClr val="black"/>
                </a:solidFill>
                <a:latin typeface="Vazir" panose="020B0603030804020204" pitchFamily="34" charset="-78"/>
                <a:cs typeface="Vazir" panose="020B0603030804020204" pitchFamily="34" charset="-78"/>
              </a:rPr>
              <a:t> </a:t>
            </a:r>
            <a:r>
              <a:rPr lang="fa-IR" sz="1600" dirty="0">
                <a:solidFill>
                  <a:prstClr val="black"/>
                </a:solidFill>
                <a:latin typeface="Vazir" panose="020B0603030804020204" pitchFamily="34" charset="-78"/>
                <a:cs typeface="Vazir" panose="020B0603030804020204" pitchFamily="34" charset="-78"/>
              </a:rPr>
              <a:t> می تواند بدون ایجاد علائم در کیسه صفرا زندگی کند، به این معنی که حتی بعد از اینکه بیمار احساس بهتری کرد، ممکن است همچنان ناقل باشد.</a:t>
            </a:r>
            <a:endParaRPr lang="en-US" sz="1600" dirty="0">
              <a:solidFill>
                <a:prstClr val="black"/>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062306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9426" y="288069"/>
            <a:ext cx="5164306"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حصبه در کودکان</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318984" y="995955"/>
            <a:ext cx="11674747" cy="1077218"/>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حصبه در کودکان بعد از دوره نهفتگی ۷ تا ۱۴ روزه با تب ۳۹ درجه بروز می‌کند و کم‌کم تا ۴۰ درجه بالا می‌رود و معمولا تا ۴ هفته روی همین سطح می‌ماند. از علائم حصبه در کودکان می‌توان به موارد زیر اشاره کرد: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478687" y="2315696"/>
            <a:ext cx="4515043" cy="2985433"/>
          </a:xfrm>
          <a:prstGeom prst="rect">
            <a:avLst/>
          </a:prstGeom>
        </p:spPr>
        <p:txBody>
          <a:bodyPr wrap="square">
            <a:spAutoFit/>
          </a:bodyPr>
          <a:lstStyle/>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درد شکم</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سردرد</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ضعف</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اسهال یا یبوست</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جوش‌های برجسته روی سینه و شکم که معمولا از هفته دوم بیماری ظاهر می‌شوند.</a:t>
            </a:r>
          </a:p>
        </p:txBody>
      </p:sp>
      <p:pic>
        <p:nvPicPr>
          <p:cNvPr id="8" name="Picture 7">
            <a:extLst>
              <a:ext uri="{FF2B5EF4-FFF2-40B4-BE49-F238E27FC236}">
                <a16:creationId xmlns:a16="http://schemas.microsoft.com/office/drawing/2014/main" id="{99C3BBC7-555A-3642-647C-46E7084A3B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62175"/>
            <a:ext cx="7071360" cy="4695825"/>
          </a:xfrm>
          <a:prstGeom prst="rect">
            <a:avLst/>
          </a:prstGeom>
        </p:spPr>
      </p:pic>
    </p:spTree>
    <p:extLst>
      <p:ext uri="{BB962C8B-B14F-4D97-AF65-F5344CB8AC3E}">
        <p14:creationId xmlns:p14="http://schemas.microsoft.com/office/powerpoint/2010/main" val="242404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FF2D8E-6DD7-7E94-4B4A-DD102FEB4B91}"/>
              </a:ext>
            </a:extLst>
          </p:cNvPr>
          <p:cNvSpPr/>
          <p:nvPr/>
        </p:nvSpPr>
        <p:spPr>
          <a:xfrm>
            <a:off x="0" y="1428750"/>
            <a:ext cx="6010275" cy="5185568"/>
          </a:xfrm>
          <a:prstGeom prst="rect">
            <a:avLst/>
          </a:prstGeom>
          <a:solidFill>
            <a:srgbClr val="DA0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05476" y="243682"/>
            <a:ext cx="624279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عامل بیماری حصبه چیست؟</a:t>
            </a:r>
          </a:p>
        </p:txBody>
      </p:sp>
      <p:sp>
        <p:nvSpPr>
          <p:cNvPr id="3" name="Rectangle 2"/>
          <p:cNvSpPr/>
          <p:nvPr/>
        </p:nvSpPr>
        <p:spPr>
          <a:xfrm>
            <a:off x="6928970" y="1056817"/>
            <a:ext cx="5019304" cy="2985433"/>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بهبود شرایط زندگی و ظهور آنتی‌بیوتیک‌ها باعث کاهش چشمگیر میزان مرگ‌ومیر ناشی از تب حصبه در کشورهای پیشرفته شدند. هرچندکه این بیماری هنوز هم در بیشتر جوامع در حال توسعه آفریقا، نواحی شرق مدیترانه، آسیای جنوب شرقی و نواحی غربی اقیانوس آرام یک بیماری و مشکل سلامت عمومی محسوب می‌شود.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123" r="-1" b="12543"/>
          <a:stretch/>
        </p:blipFill>
        <p:spPr>
          <a:xfrm>
            <a:off x="243726" y="2199776"/>
            <a:ext cx="6152621" cy="3582831"/>
          </a:xfrm>
          <a:prstGeom prst="rect">
            <a:avLst/>
          </a:prstGeom>
          <a:ln w="57150">
            <a:solidFill>
              <a:schemeClr val="bg1"/>
            </a:solidFill>
          </a:ln>
        </p:spPr>
      </p:pic>
    </p:spTree>
    <p:extLst>
      <p:ext uri="{BB962C8B-B14F-4D97-AF65-F5344CB8AC3E}">
        <p14:creationId xmlns:p14="http://schemas.microsoft.com/office/powerpoint/2010/main" val="1269431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025" y="354775"/>
            <a:ext cx="7327355"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عامل بیماری حصبه چیست؟</a:t>
            </a:r>
          </a:p>
        </p:txBody>
      </p:sp>
      <p:sp>
        <p:nvSpPr>
          <p:cNvPr id="4" name="Rectangle 3"/>
          <p:cNvSpPr/>
          <p:nvPr/>
        </p:nvSpPr>
        <p:spPr>
          <a:xfrm>
            <a:off x="628649" y="1062661"/>
            <a:ext cx="5905501" cy="4401205"/>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براساس آمار سال ۲۰۱۹، سالانه ۹ میلیون مورد ابتلا به تب حصبه دیده می‌شود که مرگ ۱۱۰ هزار نفر در هر سال را به دنبال دارد. ریسک تیفوئید در جوامعی که دسترسی به آب سالم و بهداشت ندارند بالاتر است و کودکان بیشتر از بزرگسالان در معرض خطر قرار دارند.</a:t>
            </a:r>
          </a:p>
          <a:p>
            <a:pPr algn="just" rtl="1">
              <a:lnSpc>
                <a:spcPct val="300000"/>
              </a:lnSpc>
            </a:pPr>
            <a:r>
              <a:rPr lang="fa-IR" sz="1600" dirty="0">
                <a:latin typeface="Vazir" panose="020B0603030804020204" pitchFamily="34" charset="-78"/>
                <a:cs typeface="Vazir" panose="020B0603030804020204" pitchFamily="34" charset="-78"/>
              </a:rPr>
              <a:t>عامل این بیماری گوارشی نوعی باکتری به‌نام سالمونلا انتریکا تیفی است که از طریق مدفوع یا ادرار فرد ناقل باکتری منتقل می‌شود.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CF8CB51A-E3C0-4AF6-789D-2777A6D7DAD1}"/>
              </a:ext>
            </a:extLst>
          </p:cNvPr>
          <p:cNvSpPr/>
          <p:nvPr/>
        </p:nvSpPr>
        <p:spPr>
          <a:xfrm>
            <a:off x="9734550" y="0"/>
            <a:ext cx="1152525" cy="6858000"/>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7215084" y="708718"/>
            <a:ext cx="4348267" cy="3265638"/>
          </a:xfrm>
          <a:prstGeom prst="rect">
            <a:avLst/>
          </a:prstGeom>
        </p:spPr>
      </p:pic>
    </p:spTree>
    <p:extLst>
      <p:ext uri="{BB962C8B-B14F-4D97-AF65-F5344CB8AC3E}">
        <p14:creationId xmlns:p14="http://schemas.microsoft.com/office/powerpoint/2010/main" val="4119328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81376" y="305825"/>
            <a:ext cx="8528562"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چه کسانی ناقل تب تیفوئید هستند؟</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361951" y="1346215"/>
            <a:ext cx="5734049" cy="4401205"/>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متخصص عفونی برای درمان بیماری گوارشی، آنتی‌بیوتیک تجویز می‌کند. علیرغم بهبود ممکن است باکتری در بدن برخی‌ها باقی بماند که ناقل مزمن این بیماری محسوب می‌شوند. یعنی افرادی که علائم ابتلا به این نوع از بیماریهای دستگاه گوارش در آن‌ها دیده نشده اما همچنان باکتری‌های بیماری از طریق مدفوع آن‌ها پخش می‌شوند ناقل تب تیفوئید هستند.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CAC1F3A4-0947-DC1C-38DD-71BD79C3ED69}"/>
              </a:ext>
            </a:extLst>
          </p:cNvPr>
          <p:cNvSpPr/>
          <p:nvPr/>
        </p:nvSpPr>
        <p:spPr>
          <a:xfrm>
            <a:off x="6991350" y="2343150"/>
            <a:ext cx="4430327" cy="3867150"/>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9BEDDA3F-38CC-B952-820D-03584DDA93E0}"/>
              </a:ext>
            </a:extLst>
          </p:cNvPr>
          <p:cNvPicPr>
            <a:picLocks noChangeAspect="1"/>
          </p:cNvPicPr>
          <p:nvPr/>
        </p:nvPicPr>
        <p:blipFill>
          <a:blip r:embed="rId2"/>
          <a:stretch>
            <a:fillRect/>
          </a:stretch>
        </p:blipFill>
        <p:spPr>
          <a:xfrm>
            <a:off x="6791325" y="1343905"/>
            <a:ext cx="2997734" cy="1998489"/>
          </a:xfrm>
          <a:prstGeom prst="rect">
            <a:avLst/>
          </a:prstGeom>
          <a:ln w="57150">
            <a:solidFill>
              <a:schemeClr val="bg1"/>
            </a:solidFill>
          </a:ln>
        </p:spPr>
      </p:pic>
      <p:pic>
        <p:nvPicPr>
          <p:cNvPr id="8" name="Picture 7">
            <a:extLst>
              <a:ext uri="{FF2B5EF4-FFF2-40B4-BE49-F238E27FC236}">
                <a16:creationId xmlns:a16="http://schemas.microsoft.com/office/drawing/2014/main" id="{B48112E3-DFEF-799A-44BC-61B92757DA5F}"/>
              </a:ext>
            </a:extLst>
          </p:cNvPr>
          <p:cNvPicPr>
            <a:picLocks noChangeAspect="1"/>
          </p:cNvPicPr>
          <p:nvPr/>
        </p:nvPicPr>
        <p:blipFill rotWithShape="1">
          <a:blip r:embed="rId3"/>
          <a:srcRect l="18829"/>
          <a:stretch/>
        </p:blipFill>
        <p:spPr>
          <a:xfrm>
            <a:off x="8372212" y="3735820"/>
            <a:ext cx="3249490" cy="2668826"/>
          </a:xfrm>
          <a:prstGeom prst="rect">
            <a:avLst/>
          </a:prstGeom>
          <a:ln w="57150">
            <a:solidFill>
              <a:schemeClr val="bg1"/>
            </a:solidFill>
          </a:ln>
        </p:spPr>
      </p:pic>
    </p:spTree>
    <p:extLst>
      <p:ext uri="{BB962C8B-B14F-4D97-AF65-F5344CB8AC3E}">
        <p14:creationId xmlns:p14="http://schemas.microsoft.com/office/powerpoint/2010/main" val="1035998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E51824-2784-A014-AD86-EE36BA8003AF}"/>
              </a:ext>
            </a:extLst>
          </p:cNvPr>
          <p:cNvSpPr/>
          <p:nvPr/>
        </p:nvSpPr>
        <p:spPr>
          <a:xfrm>
            <a:off x="7067550" y="3009900"/>
            <a:ext cx="5124450" cy="3577786"/>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381375" y="270314"/>
            <a:ext cx="8636813"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تشخیص انواع بیماری حصبه</a:t>
            </a:r>
          </a:p>
        </p:txBody>
      </p:sp>
      <p:sp>
        <p:nvSpPr>
          <p:cNvPr id="3" name="Rectangle 2"/>
          <p:cNvSpPr/>
          <p:nvPr/>
        </p:nvSpPr>
        <p:spPr>
          <a:xfrm>
            <a:off x="441294" y="1316762"/>
            <a:ext cx="6292882" cy="4401205"/>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برای تشخیص انواع بیماری حصبه باید آزمایش‌های تشخیصی مثل کشت خون، کشت مغز استخوان، کشت ادرار و مدفوع، و آزمایش سرمی (ویدال) انجام شود. برای تشخیص قطعی این بیماری عفونی باکتری سالمونلا تیفی با کشت خون یا کشت مغز استخوان جدا می‌شود. معمولا آزمایش مغز استخوان در مواردی تجویز می‌شود که نتایج سایر آزمایش‌ها نامشخص باشد چرا که آزمایش زمان‌بر و دردناکی است.</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51361D1F-601F-F453-0CA9-797D086C4AC9}"/>
              </a:ext>
            </a:extLst>
          </p:cNvPr>
          <p:cNvPicPr>
            <a:picLocks noChangeAspect="1"/>
          </p:cNvPicPr>
          <p:nvPr/>
        </p:nvPicPr>
        <p:blipFill rotWithShape="1">
          <a:blip r:embed="rId2"/>
          <a:srcRect l="30484" b="17816"/>
          <a:stretch/>
        </p:blipFill>
        <p:spPr>
          <a:xfrm>
            <a:off x="7375284" y="2047513"/>
            <a:ext cx="4642904" cy="3377852"/>
          </a:xfrm>
          <a:prstGeom prst="rect">
            <a:avLst/>
          </a:prstGeom>
          <a:ln w="76200">
            <a:solidFill>
              <a:schemeClr val="bg1"/>
            </a:solidFill>
          </a:ln>
        </p:spPr>
      </p:pic>
    </p:spTree>
    <p:extLst>
      <p:ext uri="{BB962C8B-B14F-4D97-AF65-F5344CB8AC3E}">
        <p14:creationId xmlns:p14="http://schemas.microsoft.com/office/powerpoint/2010/main" val="1945562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15526" y="323581"/>
            <a:ext cx="3026924" cy="400110"/>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درمان حصبه</a:t>
            </a:r>
          </a:p>
        </p:txBody>
      </p:sp>
      <p:sp>
        <p:nvSpPr>
          <p:cNvPr id="3" name="Rectangle 2"/>
          <p:cNvSpPr/>
          <p:nvPr/>
        </p:nvSpPr>
        <p:spPr>
          <a:xfrm>
            <a:off x="275208" y="1110111"/>
            <a:ext cx="11700769" cy="2185214"/>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تب تیفوئید را می‌توان با آنتی‌بیوتیک‌ها درمان کرد. مقاومت آنتی‌بیوتیکی معمولا باعث می‌شود که روش‌های درمانی سخت‌تر و گران‌تر شوند. حتی وقتی که علائم این تب ازبین بروند باز هم فرد ناقل باکتری تیفوئید خواهد بود یعنی از طریق باکتری‌های موجود در مدفوع، بیماری را به دیگران منتقل می‌کند. روش‌های درمان حصبه عبارتند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310718" y="3429000"/>
            <a:ext cx="11629748" cy="2185214"/>
          </a:xfrm>
          <a:prstGeom prst="rect">
            <a:avLst/>
          </a:prstGeom>
        </p:spPr>
        <p:txBody>
          <a:bodyPr wrap="square">
            <a:spAutoFit/>
          </a:bodyPr>
          <a:lstStyle/>
          <a:p>
            <a:pPr marL="285750" indent="-285750" algn="just" rtl="1">
              <a:lnSpc>
                <a:spcPct val="300000"/>
              </a:lnSpc>
              <a:buClr>
                <a:srgbClr val="DA024F"/>
              </a:buClr>
              <a:buSzPct val="13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آنتی‌بیوتیک طبق تجویز و نسخه متخصص عفونی</a:t>
            </a:r>
          </a:p>
          <a:p>
            <a:pPr marL="285750" indent="-285750" algn="just" rtl="1">
              <a:lnSpc>
                <a:spcPct val="300000"/>
              </a:lnSpc>
              <a:buClr>
                <a:srgbClr val="DA024F"/>
              </a:buClr>
              <a:buSzPct val="130000"/>
              <a:buFont typeface="Calibri" panose="020F0502020204030204" pitchFamily="34" charset="0"/>
              <a:buChar char="●"/>
            </a:pPr>
            <a:r>
              <a:rPr lang="fa-IR" sz="1600" dirty="0">
                <a:latin typeface="Vazir" panose="020B0603030804020204" pitchFamily="34" charset="-78"/>
                <a:cs typeface="Vazir" panose="020B0603030804020204" pitchFamily="34" charset="-78"/>
              </a:rPr>
              <a:t>شستشوی دست‌ها با آب و صابون بعد از دستشویی و پرهیز از تهیه و سرو غذا برای دیگران تا شانس سرایت عفونت به دیگران پایین بیاید.</a:t>
            </a:r>
          </a:p>
          <a:p>
            <a:pPr marL="285750" indent="-285750" algn="just" rtl="1">
              <a:lnSpc>
                <a:spcPct val="300000"/>
              </a:lnSpc>
              <a:buClr>
                <a:srgbClr val="DA024F"/>
              </a:buClr>
              <a:buSzPct val="130000"/>
              <a:buFont typeface="Calibri" panose="020F0502020204030204" pitchFamily="34" charset="0"/>
              <a:buChar char="●"/>
            </a:pPr>
            <a:r>
              <a:rPr lang="fa-IR" sz="1600" dirty="0">
                <a:latin typeface="Vazir" panose="020B0603030804020204" pitchFamily="34" charset="-78"/>
                <a:cs typeface="Vazir" panose="020B0603030804020204" pitchFamily="34" charset="-78"/>
              </a:rPr>
              <a:t>حتما زیر نظر متخصص عفونی آزمایش بدهند تا مطمئن شوند که باکتری عامل تیفوئید در بدن‌شان هست یا خیر.</a:t>
            </a:r>
          </a:p>
        </p:txBody>
      </p:sp>
    </p:spTree>
    <p:extLst>
      <p:ext uri="{BB962C8B-B14F-4D97-AF65-F5344CB8AC3E}">
        <p14:creationId xmlns:p14="http://schemas.microsoft.com/office/powerpoint/2010/main" val="887505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649" y="295961"/>
            <a:ext cx="12190160"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آیا برای درمان حصبه طحال برداشته می شود؟</a:t>
            </a:r>
          </a:p>
        </p:txBody>
      </p:sp>
      <p:sp>
        <p:nvSpPr>
          <p:cNvPr id="5" name="Rectangle 4"/>
          <p:cNvSpPr/>
          <p:nvPr/>
        </p:nvSpPr>
        <p:spPr>
          <a:xfrm>
            <a:off x="6762749" y="1642733"/>
            <a:ext cx="5035673" cy="4924425"/>
          </a:xfrm>
          <a:prstGeom prst="rect">
            <a:avLst/>
          </a:prstGeom>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درصورتی‌که دارودرمانی برای درمان حصبه ترومبوسیتوپنیک جواب ندهد، پزشک برداشتن طحال را توصیه می‌کند. برداشتن طحال که اندام اصلی برای حذف پلاکت‌ها است باعث افزایش سریع تعداد پلاکت‌های خون می‌شود. برداشتن طحال ریسک‌ عفونت دارد. در مواردی که وضع بیمار اورژانسی باشد و خونریزی شدید شود، تزریق پلاکت، کورتیکواستروئیدها و ایمونوگلوبین باید جزء اقدامات درمانی باشد.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956C3225-406D-09E5-B45C-6745A47F52F1}"/>
              </a:ext>
            </a:extLst>
          </p:cNvPr>
          <p:cNvSpPr/>
          <p:nvPr/>
        </p:nvSpPr>
        <p:spPr>
          <a:xfrm>
            <a:off x="876300" y="2114550"/>
            <a:ext cx="4430327" cy="3867150"/>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B0220954-5993-9875-4CA1-C188D24BED9F}"/>
              </a:ext>
            </a:extLst>
          </p:cNvPr>
          <p:cNvPicPr>
            <a:picLocks noChangeAspect="1"/>
          </p:cNvPicPr>
          <p:nvPr/>
        </p:nvPicPr>
        <p:blipFill>
          <a:blip r:embed="rId2"/>
          <a:stretch>
            <a:fillRect/>
          </a:stretch>
        </p:blipFill>
        <p:spPr>
          <a:xfrm>
            <a:off x="307441" y="962024"/>
            <a:ext cx="2280371" cy="1520247"/>
          </a:xfrm>
          <a:prstGeom prst="rect">
            <a:avLst/>
          </a:prstGeom>
          <a:ln w="57150">
            <a:solidFill>
              <a:schemeClr val="bg1"/>
            </a:solidFill>
          </a:ln>
        </p:spPr>
      </p:pic>
      <p:pic>
        <p:nvPicPr>
          <p:cNvPr id="10" name="Picture 9">
            <a:extLst>
              <a:ext uri="{FF2B5EF4-FFF2-40B4-BE49-F238E27FC236}">
                <a16:creationId xmlns:a16="http://schemas.microsoft.com/office/drawing/2014/main" id="{C28FF302-EF21-1051-77AF-B0568C3A0385}"/>
              </a:ext>
            </a:extLst>
          </p:cNvPr>
          <p:cNvPicPr>
            <a:picLocks noChangeAspect="1"/>
          </p:cNvPicPr>
          <p:nvPr/>
        </p:nvPicPr>
        <p:blipFill rotWithShape="1">
          <a:blip r:embed="rId3"/>
          <a:srcRect l="18829"/>
          <a:stretch/>
        </p:blipFill>
        <p:spPr>
          <a:xfrm>
            <a:off x="1809750" y="2849994"/>
            <a:ext cx="4430327" cy="3638655"/>
          </a:xfrm>
          <a:prstGeom prst="rect">
            <a:avLst/>
          </a:prstGeom>
          <a:ln w="57150">
            <a:solidFill>
              <a:schemeClr val="bg1"/>
            </a:solidFill>
          </a:ln>
        </p:spPr>
      </p:pic>
    </p:spTree>
    <p:extLst>
      <p:ext uri="{BB962C8B-B14F-4D97-AF65-F5344CB8AC3E}">
        <p14:creationId xmlns:p14="http://schemas.microsoft.com/office/powerpoint/2010/main" val="208299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86600" y="1153580"/>
            <a:ext cx="4933950" cy="5447645"/>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تب حصبه عفونت جدی و مرگباری است که از باکتری سالمونلا تیفی ایجاد می‌شود. این بیماری معمولا از طریق آب یا غذای آلوده سرایت می‌کند، به‌این شکل که وقتی باکتری آن وارد دستگاه گوارش شود تکثیر شده و از آن‌جا در جریان خون منتشر می‌شود. شهرنشینی و تغییرات اقلیمی از جمله فاکتورهای بالقوه افزایش بار جهانی حصبه هستند. به‌علاوه اینکه، افزایش مقاومت به درمان آنتی‌بیوتیک باعث سهولت انتشار و سرایت حصبه در جوامع فاقد آب آشامیدنی سالم یا امکانات بهداشتی می‌شود. این بیماری بیشتر در کشورهای درحال توسعه و جهان سومی تهدید جدی برای سلامتی به‌شمار می‌آید.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9280368" y="256775"/>
            <a:ext cx="2740182"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تب حصبه </a:t>
            </a:r>
            <a:endParaRPr lang="en-US" sz="4000" b="1" dirty="0">
              <a:solidFill>
                <a:srgbClr val="DD0150"/>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F30F1D71-C731-E02D-1A4F-F6125A8B3E30}"/>
              </a:ext>
            </a:extLst>
          </p:cNvPr>
          <p:cNvSpPr/>
          <p:nvPr/>
        </p:nvSpPr>
        <p:spPr>
          <a:xfrm>
            <a:off x="0" y="2085975"/>
            <a:ext cx="6096000" cy="4772025"/>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a:extLst>
              <a:ext uri="{FF2B5EF4-FFF2-40B4-BE49-F238E27FC236}">
                <a16:creationId xmlns:a16="http://schemas.microsoft.com/office/drawing/2014/main" id="{8EC723B9-68DF-8C0A-527C-CDAACF7CFC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275" y="448730"/>
            <a:ext cx="5505449" cy="5505449"/>
          </a:xfrm>
          <a:prstGeom prst="rect">
            <a:avLst/>
          </a:prstGeom>
          <a:ln w="76200">
            <a:solidFill>
              <a:schemeClr val="bg1"/>
            </a:solidFill>
          </a:ln>
        </p:spPr>
      </p:pic>
    </p:spTree>
    <p:extLst>
      <p:ext uri="{BB962C8B-B14F-4D97-AF65-F5344CB8AC3E}">
        <p14:creationId xmlns:p14="http://schemas.microsoft.com/office/powerpoint/2010/main" val="1124746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95600" y="309316"/>
            <a:ext cx="9071499"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درمان بیماری حصبه با داروی گیاهی</a:t>
            </a:r>
          </a:p>
        </p:txBody>
      </p:sp>
      <p:sp>
        <p:nvSpPr>
          <p:cNvPr id="3" name="Rectangle 2"/>
          <p:cNvSpPr/>
          <p:nvPr/>
        </p:nvSpPr>
        <p:spPr>
          <a:xfrm>
            <a:off x="4867275" y="1232646"/>
            <a:ext cx="7099824" cy="1015663"/>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طب سنتی در کنار علم پزشکی جدید دستورات درمانی برای مقابله با این بیماری عفونی دارد: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132286" y="2119262"/>
            <a:ext cx="4834813" cy="2985433"/>
          </a:xfrm>
          <a:prstGeom prst="rect">
            <a:avLst/>
          </a:prstGeom>
        </p:spPr>
        <p:txBody>
          <a:bodyPr wrap="square">
            <a:spAutoFit/>
          </a:bodyPr>
          <a:lstStyle/>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کمپرس سرد برای کاهش دمای بدن</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آب و مایعات بیشتر</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آب حاوی قند و نمک برای جبران ضعف ناشی از اسهال</a:t>
            </a:r>
          </a:p>
          <a:p>
            <a:pPr marL="285750" indent="-285750" algn="just"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ترکیب سرکه سیب و عسل با آب قبل از وعده غذایی به مدت ۷ روز</a:t>
            </a:r>
          </a:p>
        </p:txBody>
      </p:sp>
      <p:pic>
        <p:nvPicPr>
          <p:cNvPr id="6" name="Picture 5"/>
          <p:cNvPicPr>
            <a:picLocks noChangeAspect="1"/>
          </p:cNvPicPr>
          <p:nvPr/>
        </p:nvPicPr>
        <p:blipFill rotWithShape="1">
          <a:blip r:embed="rId2"/>
          <a:srcRect l="10326" b="740"/>
          <a:stretch/>
        </p:blipFill>
        <p:spPr>
          <a:xfrm>
            <a:off x="16124" y="1008156"/>
            <a:ext cx="6632326" cy="5858324"/>
          </a:xfrm>
          <a:prstGeom prst="rect">
            <a:avLst/>
          </a:prstGeom>
        </p:spPr>
      </p:pic>
    </p:spTree>
    <p:extLst>
      <p:ext uri="{BB962C8B-B14F-4D97-AF65-F5344CB8AC3E}">
        <p14:creationId xmlns:p14="http://schemas.microsoft.com/office/powerpoint/2010/main" val="2990146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09850" y="309316"/>
            <a:ext cx="9357249"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درمان بیماری حصبه با داروی گیاهی</a:t>
            </a:r>
          </a:p>
        </p:txBody>
      </p:sp>
      <p:sp>
        <p:nvSpPr>
          <p:cNvPr id="4" name="Rectangle 3"/>
          <p:cNvSpPr/>
          <p:nvPr/>
        </p:nvSpPr>
        <p:spPr>
          <a:xfrm>
            <a:off x="600539" y="1332446"/>
            <a:ext cx="5724062" cy="4401205"/>
          </a:xfrm>
          <a:prstGeom prst="rect">
            <a:avLst/>
          </a:prstGeom>
        </p:spPr>
        <p:txBody>
          <a:bodyPr wrap="square">
            <a:spAutoFit/>
          </a:bodyPr>
          <a:lstStyle/>
          <a:p>
            <a:pPr marL="285750" indent="-285750" algn="just" rtl="1">
              <a:lnSpc>
                <a:spcPct val="3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روزی ۳ وعده چای زنجبیل تا زمان بهبودی</a:t>
            </a:r>
          </a:p>
          <a:p>
            <a:pPr marL="285750" indent="-285750" algn="just" rtl="1">
              <a:lnSpc>
                <a:spcPct val="3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دمنوش جوانه میخک برای یک هفته</a:t>
            </a:r>
          </a:p>
          <a:p>
            <a:pPr marL="285750" indent="-285750" algn="just" rtl="1">
              <a:lnSpc>
                <a:spcPct val="3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ترکیب ۲ عدد موز له‌شده با نصف لیوان ماست و یک قاشق چای‌خوری عسل تا زمان بهبودی</a:t>
            </a:r>
          </a:p>
          <a:p>
            <a:pPr marL="285750" indent="-285750" algn="just" rtl="1">
              <a:lnSpc>
                <a:spcPct val="3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۲ بار در روز به‌مدت ۲ هفته یک لیوان دوغ را با ۲ قاشق چای‌خوری آب گشنیز تازه ترکیب کرده و میل کنید.</a:t>
            </a:r>
          </a:p>
        </p:txBody>
      </p:sp>
      <p:pic>
        <p:nvPicPr>
          <p:cNvPr id="6" name="Picture 5"/>
          <p:cNvPicPr>
            <a:picLocks noChangeAspect="1"/>
          </p:cNvPicPr>
          <p:nvPr/>
        </p:nvPicPr>
        <p:blipFill rotWithShape="1">
          <a:blip r:embed="rId2"/>
          <a:srcRect r="17328"/>
          <a:stretch/>
        </p:blipFill>
        <p:spPr>
          <a:xfrm>
            <a:off x="6601901" y="2684996"/>
            <a:ext cx="5590099" cy="4173004"/>
          </a:xfrm>
          <a:prstGeom prst="rect">
            <a:avLst/>
          </a:prstGeom>
        </p:spPr>
      </p:pic>
    </p:spTree>
    <p:extLst>
      <p:ext uri="{BB962C8B-B14F-4D97-AF65-F5344CB8AC3E}">
        <p14:creationId xmlns:p14="http://schemas.microsoft.com/office/powerpoint/2010/main" val="10993018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0B86F1-4DEF-31D9-36FC-EE582FC69ABF}"/>
              </a:ext>
            </a:extLst>
          </p:cNvPr>
          <p:cNvSpPr/>
          <p:nvPr/>
        </p:nvSpPr>
        <p:spPr>
          <a:xfrm>
            <a:off x="578377" y="1562099"/>
            <a:ext cx="3752850" cy="4705350"/>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33350" y="309316"/>
            <a:ext cx="11833749"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درمان بیماری حصبه با داروی گیاهی</a:t>
            </a:r>
          </a:p>
        </p:txBody>
      </p:sp>
      <p:sp>
        <p:nvSpPr>
          <p:cNvPr id="4" name="Rectangle 3"/>
          <p:cNvSpPr/>
          <p:nvPr/>
        </p:nvSpPr>
        <p:spPr>
          <a:xfrm>
            <a:off x="6534150" y="1275296"/>
            <a:ext cx="5432949" cy="4308872"/>
          </a:xfrm>
          <a:prstGeom prst="rect">
            <a:avLst/>
          </a:prstGeom>
        </p:spPr>
        <p:txBody>
          <a:bodyPr wrap="square">
            <a:spAutoFit/>
          </a:bodyPr>
          <a:lstStyle/>
          <a:p>
            <a:pPr marL="285750" indent="-285750" algn="just" rtl="1">
              <a:lnSpc>
                <a:spcPct val="25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برای پایین‌آوردن دمای بدن یک موز را با یک لیوان دوغ ترکیب کرده و دو بار در روز میل کنید.</a:t>
            </a:r>
          </a:p>
          <a:p>
            <a:pPr marL="285750" indent="-285750" algn="just" rtl="1">
              <a:lnSpc>
                <a:spcPct val="25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محصولات لبنی برای افرادی که اسهال دارند ممنوع است.</a:t>
            </a:r>
          </a:p>
          <a:p>
            <a:pPr marL="285750" indent="-285750" algn="just" rtl="1">
              <a:lnSpc>
                <a:spcPct val="25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فیبردار در صورت یبوست</a:t>
            </a:r>
          </a:p>
          <a:p>
            <a:pPr marL="285750" indent="-285750" algn="just" rtl="1">
              <a:lnSpc>
                <a:spcPct val="25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نوشابه‌های گازدار، غذاهای پرادویه، چای و نوشیدنی‌های کافئینی و الکلی ممنوع است.</a:t>
            </a:r>
          </a:p>
        </p:txBody>
      </p:sp>
      <p:pic>
        <p:nvPicPr>
          <p:cNvPr id="3" name="Picture 2"/>
          <p:cNvPicPr>
            <a:picLocks noChangeAspect="1"/>
          </p:cNvPicPr>
          <p:nvPr/>
        </p:nvPicPr>
        <p:blipFill rotWithShape="1">
          <a:blip r:embed="rId2"/>
          <a:srcRect l="30484" b="17816"/>
          <a:stretch/>
        </p:blipFill>
        <p:spPr>
          <a:xfrm>
            <a:off x="133350" y="1918049"/>
            <a:ext cx="4642904" cy="3377852"/>
          </a:xfrm>
          <a:prstGeom prst="rect">
            <a:avLst/>
          </a:prstGeom>
          <a:ln w="76200">
            <a:solidFill>
              <a:schemeClr val="bg1"/>
            </a:solidFill>
          </a:ln>
        </p:spPr>
      </p:pic>
    </p:spTree>
    <p:extLst>
      <p:ext uri="{BB962C8B-B14F-4D97-AF65-F5344CB8AC3E}">
        <p14:creationId xmlns:p14="http://schemas.microsoft.com/office/powerpoint/2010/main" val="427939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7076" y="279192"/>
            <a:ext cx="871478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عوارض بیماری حصبه</a:t>
            </a:r>
          </a:p>
        </p:txBody>
      </p:sp>
      <p:sp>
        <p:nvSpPr>
          <p:cNvPr id="3" name="Rectangle 2"/>
          <p:cNvSpPr/>
          <p:nvPr/>
        </p:nvSpPr>
        <p:spPr>
          <a:xfrm>
            <a:off x="2219417" y="1284121"/>
            <a:ext cx="9762446" cy="584775"/>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اگر تیفوئید درمان نشود، فرد در معرض خطر عوارض شدید از جمله:</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4285083" y="1868896"/>
            <a:ext cx="7696780" cy="4401205"/>
          </a:xfrm>
          <a:prstGeom prst="rect">
            <a:avLst/>
          </a:prstGeom>
        </p:spPr>
        <p:txBody>
          <a:bodyPr wrap="square">
            <a:spAutoFit/>
          </a:bodyPr>
          <a:lstStyle/>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خونریزی داخلی</a:t>
            </a:r>
          </a:p>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سوراخ شدن روده</a:t>
            </a:r>
          </a:p>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عفونت کلیه یا مثانه.</a:t>
            </a:r>
          </a:p>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تورم یا ترکیدن کیسه صفرا.</a:t>
            </a:r>
          </a:p>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علائم عصبی (مغزی) یا مشکلات روانپزشکی، مانند: هذیان، توهم و روان پریشی پارانوئید.</a:t>
            </a:r>
          </a:p>
          <a:p>
            <a:pPr marL="285750" indent="-285750" algn="just" rtl="1">
              <a:lnSpc>
                <a:spcPct val="300000"/>
              </a:lnSpc>
              <a:buClr>
                <a:srgbClr val="DA024F"/>
              </a:buClr>
              <a:buSzPct val="118000"/>
              <a:buFont typeface="Calibri" panose="020F0502020204030204" pitchFamily="34" charset="0"/>
              <a:buChar char="●"/>
            </a:pPr>
            <a:r>
              <a:rPr lang="fa-IR" sz="1600" dirty="0">
                <a:latin typeface="Vazir" panose="020B0603030804020204" pitchFamily="34" charset="-78"/>
                <a:cs typeface="Vazir" panose="020B0603030804020204" pitchFamily="34" charset="-78"/>
              </a:rPr>
              <a:t>عفونت و التهاب غشاها و مایع اطراف مغز و نخاع که مننژیت نام دارد.</a:t>
            </a:r>
          </a:p>
        </p:txBody>
      </p:sp>
      <p:pic>
        <p:nvPicPr>
          <p:cNvPr id="4" name="Picture 3">
            <a:extLst>
              <a:ext uri="{FF2B5EF4-FFF2-40B4-BE49-F238E27FC236}">
                <a16:creationId xmlns:a16="http://schemas.microsoft.com/office/drawing/2014/main" id="{F8B32229-8CB4-84EB-E2D7-80AE433B2B78}"/>
              </a:ext>
            </a:extLst>
          </p:cNvPr>
          <p:cNvPicPr>
            <a:picLocks noChangeAspect="1"/>
          </p:cNvPicPr>
          <p:nvPr/>
        </p:nvPicPr>
        <p:blipFill rotWithShape="1">
          <a:blip r:embed="rId2"/>
          <a:srcRect l="22498" t="7374" r="19174"/>
          <a:stretch/>
        </p:blipFill>
        <p:spPr>
          <a:xfrm>
            <a:off x="333375" y="275670"/>
            <a:ext cx="4316220" cy="4401205"/>
          </a:xfrm>
          <a:prstGeom prst="rect">
            <a:avLst/>
          </a:prstGeom>
        </p:spPr>
      </p:pic>
    </p:spTree>
    <p:extLst>
      <p:ext uri="{BB962C8B-B14F-4D97-AF65-F5344CB8AC3E}">
        <p14:creationId xmlns:p14="http://schemas.microsoft.com/office/powerpoint/2010/main" val="2036045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76926" y="279192"/>
            <a:ext cx="610493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عوارض بیماری حصبه</a:t>
            </a:r>
          </a:p>
        </p:txBody>
      </p:sp>
      <p:sp>
        <p:nvSpPr>
          <p:cNvPr id="5" name="Rectangle 4"/>
          <p:cNvSpPr/>
          <p:nvPr/>
        </p:nvSpPr>
        <p:spPr>
          <a:xfrm>
            <a:off x="149625" y="1413063"/>
            <a:ext cx="6903836" cy="4031873"/>
          </a:xfrm>
          <a:prstGeom prst="rect">
            <a:avLst/>
          </a:prstGeom>
        </p:spPr>
        <p:txBody>
          <a:bodyPr wrap="square">
            <a:spAutoFit/>
          </a:bodyPr>
          <a:lstStyle/>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برونشیت، پنومونی یا سایر مشکلات تنفسی.</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التهاب استخوان (استئومیلیت).</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التهاب پانکراس که پانکراتیت نام دارد.</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نارسایی کلیه.</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التهاب عضله قلب که میوکاردیت نام دارد.</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التهاب پوشش داخلی قلب و دریچه ها که به آن آندوکاردیت میگویند.</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سقط جنین.</a:t>
            </a:r>
          </a:p>
          <a:p>
            <a:pPr marL="285750" indent="-285750" algn="just" rtl="1">
              <a:lnSpc>
                <a:spcPct val="200000"/>
              </a:lnSpc>
              <a:buClr>
                <a:srgbClr val="DA024F"/>
              </a:buClr>
              <a:buSzPct val="120000"/>
              <a:buFont typeface="Calibri" panose="020F0502020204030204" pitchFamily="34" charset="0"/>
              <a:buChar char="●"/>
            </a:pPr>
            <a:r>
              <a:rPr lang="fa-IR" sz="1600" dirty="0">
                <a:latin typeface="Vazir" panose="020B0603030804020204" pitchFamily="34" charset="-78"/>
                <a:cs typeface="Vazir" panose="020B0603030804020204" pitchFamily="34" charset="-78"/>
              </a:rPr>
              <a:t>عفونت عروق خونی اصلی که به آن آنوریسم قارچی می گویند.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899FACBD-B7CB-270A-7F51-37C3E7044B7C}"/>
              </a:ext>
            </a:extLst>
          </p:cNvPr>
          <p:cNvSpPr/>
          <p:nvPr/>
        </p:nvSpPr>
        <p:spPr>
          <a:xfrm>
            <a:off x="9477375" y="2800350"/>
            <a:ext cx="2565000" cy="1847850"/>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545AE05A-18C0-216F-3311-C9A26D2E8BFF}"/>
              </a:ext>
            </a:extLst>
          </p:cNvPr>
          <p:cNvPicPr>
            <a:picLocks noChangeAspect="1"/>
          </p:cNvPicPr>
          <p:nvPr/>
        </p:nvPicPr>
        <p:blipFill>
          <a:blip r:embed="rId2"/>
          <a:stretch>
            <a:fillRect/>
          </a:stretch>
        </p:blipFill>
        <p:spPr>
          <a:xfrm>
            <a:off x="7821110" y="1413063"/>
            <a:ext cx="4017208" cy="2259679"/>
          </a:xfrm>
          <a:prstGeom prst="rect">
            <a:avLst/>
          </a:prstGeom>
        </p:spPr>
      </p:pic>
      <p:pic>
        <p:nvPicPr>
          <p:cNvPr id="9" name="Picture 8">
            <a:extLst>
              <a:ext uri="{FF2B5EF4-FFF2-40B4-BE49-F238E27FC236}">
                <a16:creationId xmlns:a16="http://schemas.microsoft.com/office/drawing/2014/main" id="{8523B310-22CC-CF04-D277-3A9E628C41E5}"/>
              </a:ext>
            </a:extLst>
          </p:cNvPr>
          <p:cNvPicPr>
            <a:picLocks noChangeAspect="1"/>
          </p:cNvPicPr>
          <p:nvPr/>
        </p:nvPicPr>
        <p:blipFill rotWithShape="1">
          <a:blip r:embed="rId3"/>
          <a:srcRect t="7374"/>
          <a:stretch/>
        </p:blipFill>
        <p:spPr>
          <a:xfrm>
            <a:off x="7821109" y="3815340"/>
            <a:ext cx="4017208" cy="2389286"/>
          </a:xfrm>
          <a:prstGeom prst="rect">
            <a:avLst/>
          </a:prstGeom>
        </p:spPr>
      </p:pic>
    </p:spTree>
    <p:extLst>
      <p:ext uri="{BB962C8B-B14F-4D97-AF65-F5344CB8AC3E}">
        <p14:creationId xmlns:p14="http://schemas.microsoft.com/office/powerpoint/2010/main" val="1340677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62675" y="279192"/>
            <a:ext cx="581918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عوارض بیماری حصبه</a:t>
            </a:r>
          </a:p>
        </p:txBody>
      </p:sp>
      <p:sp>
        <p:nvSpPr>
          <p:cNvPr id="4" name="Rectangle 3"/>
          <p:cNvSpPr/>
          <p:nvPr/>
        </p:nvSpPr>
        <p:spPr>
          <a:xfrm>
            <a:off x="414631" y="4803299"/>
            <a:ext cx="11362738"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آسیب به روده ها: عوارض تب حصبه می تواند شامل آسیب و خونریزی در روده باشد. تب حصبه همچنین می تواند باعث از بین رفتن سلول های دیواره روده کوچک یا روده بزرگ شود. این اجازه می دهد تا محتویات روده به داخل بدن نشت کند، که می تواند باعث درد شدید معده، استفراغ و عفونت در سراسر بدن به نام سپسیس شود.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srcRect l="1456" b="13137"/>
          <a:stretch/>
        </p:blipFill>
        <p:spPr>
          <a:xfrm>
            <a:off x="594432" y="1361385"/>
            <a:ext cx="5568243" cy="3067607"/>
          </a:xfrm>
          <a:prstGeom prst="rect">
            <a:avLst/>
          </a:prstGeom>
        </p:spPr>
      </p:pic>
      <p:pic>
        <p:nvPicPr>
          <p:cNvPr id="3" name="Picture 2">
            <a:extLst>
              <a:ext uri="{FF2B5EF4-FFF2-40B4-BE49-F238E27FC236}">
                <a16:creationId xmlns:a16="http://schemas.microsoft.com/office/drawing/2014/main" id="{BED052BF-84FB-41A3-78BB-72A1020F8773}"/>
              </a:ext>
            </a:extLst>
          </p:cNvPr>
          <p:cNvPicPr>
            <a:picLocks noChangeAspect="1"/>
          </p:cNvPicPr>
          <p:nvPr/>
        </p:nvPicPr>
        <p:blipFill>
          <a:blip r:embed="rId3"/>
          <a:stretch>
            <a:fillRect/>
          </a:stretch>
        </p:blipFill>
        <p:spPr>
          <a:xfrm>
            <a:off x="6590125" y="1410247"/>
            <a:ext cx="4695825" cy="3018745"/>
          </a:xfrm>
          <a:prstGeom prst="rect">
            <a:avLst/>
          </a:prstGeom>
        </p:spPr>
      </p:pic>
    </p:spTree>
    <p:extLst>
      <p:ext uri="{BB962C8B-B14F-4D97-AF65-F5344CB8AC3E}">
        <p14:creationId xmlns:p14="http://schemas.microsoft.com/office/powerpoint/2010/main" val="3904885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451543" y="288070"/>
            <a:ext cx="3501692" cy="400110"/>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انواع حصبه</a:t>
            </a:r>
          </a:p>
        </p:txBody>
      </p:sp>
      <p:sp>
        <p:nvSpPr>
          <p:cNvPr id="6" name="Rectangle 5"/>
          <p:cNvSpPr/>
          <p:nvPr/>
        </p:nvSpPr>
        <p:spPr>
          <a:xfrm>
            <a:off x="7191375" y="1125311"/>
            <a:ext cx="4761860" cy="2492990"/>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به‌طورکلی دو نوع حصبه داریم. تب تیفوئید و تب پاراتیفوئید که هردو تب روده‌ای محسوب می‌شوند. تیفوئید و پاراتیفوئید عفونت‌های سیستمیکی هستند که به‌خاطر مصرف غذا یا آب آلوده به باکتری سالمونلا به‌وجود می‌آیند.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9A30E7B7-CF02-6FC7-8448-EBAC1EB61C94}"/>
              </a:ext>
            </a:extLst>
          </p:cNvPr>
          <p:cNvSpPr/>
          <p:nvPr/>
        </p:nvSpPr>
        <p:spPr>
          <a:xfrm>
            <a:off x="466725" y="2438400"/>
            <a:ext cx="5324475" cy="3105150"/>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583E3EC1-1EED-63B9-D44E-3773A99E6A2F}"/>
              </a:ext>
            </a:extLst>
          </p:cNvPr>
          <p:cNvPicPr>
            <a:picLocks noChangeAspect="1"/>
          </p:cNvPicPr>
          <p:nvPr/>
        </p:nvPicPr>
        <p:blipFill rotWithShape="1">
          <a:blip r:embed="rId2"/>
          <a:srcRect r="22278" b="2378"/>
          <a:stretch/>
        </p:blipFill>
        <p:spPr>
          <a:xfrm>
            <a:off x="785709" y="401469"/>
            <a:ext cx="3702571" cy="3105150"/>
          </a:xfrm>
          <a:prstGeom prst="rect">
            <a:avLst/>
          </a:prstGeom>
          <a:ln w="38100">
            <a:solidFill>
              <a:schemeClr val="bg1"/>
            </a:solidFill>
          </a:ln>
        </p:spPr>
      </p:pic>
      <p:pic>
        <p:nvPicPr>
          <p:cNvPr id="4" name="Picture 3">
            <a:extLst>
              <a:ext uri="{FF2B5EF4-FFF2-40B4-BE49-F238E27FC236}">
                <a16:creationId xmlns:a16="http://schemas.microsoft.com/office/drawing/2014/main" id="{90B8A0E6-3A33-D7BE-45E5-4A01FBEEFF35}"/>
              </a:ext>
            </a:extLst>
          </p:cNvPr>
          <p:cNvPicPr>
            <a:picLocks noChangeAspect="1"/>
          </p:cNvPicPr>
          <p:nvPr/>
        </p:nvPicPr>
        <p:blipFill>
          <a:blip r:embed="rId3"/>
          <a:stretch>
            <a:fillRect/>
          </a:stretch>
        </p:blipFill>
        <p:spPr>
          <a:xfrm>
            <a:off x="2513027" y="3811128"/>
            <a:ext cx="4739474" cy="3122477"/>
          </a:xfrm>
          <a:prstGeom prst="rect">
            <a:avLst/>
          </a:prstGeom>
          <a:ln w="38100">
            <a:solidFill>
              <a:schemeClr val="bg1"/>
            </a:solidFill>
          </a:ln>
        </p:spPr>
      </p:pic>
    </p:spTree>
    <p:extLst>
      <p:ext uri="{BB962C8B-B14F-4D97-AF65-F5344CB8AC3E}">
        <p14:creationId xmlns:p14="http://schemas.microsoft.com/office/powerpoint/2010/main" val="3942937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0050" y="323580"/>
            <a:ext cx="7737111"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آیا تب حصبه کشنده است؟</a:t>
            </a:r>
          </a:p>
        </p:txBody>
      </p:sp>
      <p:sp>
        <p:nvSpPr>
          <p:cNvPr id="3" name="Rectangle 2"/>
          <p:cNvSpPr/>
          <p:nvPr/>
        </p:nvSpPr>
        <p:spPr>
          <a:xfrm>
            <a:off x="241879" y="4927217"/>
            <a:ext cx="11609810"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تیفوئید در صورت عدم درمان سریع، می تواند کشنده باشد. اما با داروهای مدرن، بیشتر افراد زنده می مانند و به طور کامل بهبود می یابند. از میلیون‌ ها نفری که هر سال مبتلا به حصبه شناسایی می‌شوند، حدود 1 تا 2 درصد موارد کشنده هستند.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D9B0C280-6CCF-4B5E-D8AD-CD2B5EA2D51A}"/>
              </a:ext>
            </a:extLst>
          </p:cNvPr>
          <p:cNvSpPr/>
          <p:nvPr/>
        </p:nvSpPr>
        <p:spPr>
          <a:xfrm>
            <a:off x="4752975" y="1930783"/>
            <a:ext cx="7194186" cy="1298192"/>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36E53472-C986-2BCB-4F32-A6D08C83EDE8}"/>
              </a:ext>
            </a:extLst>
          </p:cNvPr>
          <p:cNvPicPr>
            <a:picLocks noChangeAspect="1"/>
          </p:cNvPicPr>
          <p:nvPr/>
        </p:nvPicPr>
        <p:blipFill>
          <a:blip r:embed="rId2"/>
          <a:stretch>
            <a:fillRect/>
          </a:stretch>
        </p:blipFill>
        <p:spPr>
          <a:xfrm>
            <a:off x="1573474" y="1405560"/>
            <a:ext cx="3948381" cy="2220965"/>
          </a:xfrm>
          <a:prstGeom prst="rect">
            <a:avLst/>
          </a:prstGeom>
          <a:ln w="38100">
            <a:solidFill>
              <a:schemeClr val="bg1"/>
            </a:solidFill>
          </a:ln>
        </p:spPr>
      </p:pic>
      <p:pic>
        <p:nvPicPr>
          <p:cNvPr id="8" name="Picture 7">
            <a:extLst>
              <a:ext uri="{FF2B5EF4-FFF2-40B4-BE49-F238E27FC236}">
                <a16:creationId xmlns:a16="http://schemas.microsoft.com/office/drawing/2014/main" id="{DBD6E2D2-06AE-A507-57A6-8392BB27BE9C}"/>
              </a:ext>
            </a:extLst>
          </p:cNvPr>
          <p:cNvPicPr>
            <a:picLocks noChangeAspect="1"/>
          </p:cNvPicPr>
          <p:nvPr/>
        </p:nvPicPr>
        <p:blipFill rotWithShape="1">
          <a:blip r:embed="rId3"/>
          <a:srcRect l="1107" b="15002"/>
          <a:stretch/>
        </p:blipFill>
        <p:spPr>
          <a:xfrm>
            <a:off x="6393251" y="2332158"/>
            <a:ext cx="4134463" cy="2220965"/>
          </a:xfrm>
          <a:prstGeom prst="rect">
            <a:avLst/>
          </a:prstGeom>
          <a:ln w="38100">
            <a:solidFill>
              <a:schemeClr val="bg1"/>
            </a:solidFill>
          </a:ln>
        </p:spPr>
      </p:pic>
    </p:spTree>
    <p:extLst>
      <p:ext uri="{BB962C8B-B14F-4D97-AF65-F5344CB8AC3E}">
        <p14:creationId xmlns:p14="http://schemas.microsoft.com/office/powerpoint/2010/main" val="21294066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19D487-8C03-375E-03C9-316A838851CD}"/>
              </a:ext>
            </a:extLst>
          </p:cNvPr>
          <p:cNvSpPr/>
          <p:nvPr/>
        </p:nvSpPr>
        <p:spPr>
          <a:xfrm>
            <a:off x="1057275" y="2686050"/>
            <a:ext cx="7162800" cy="2105025"/>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350058" y="296948"/>
            <a:ext cx="7605851"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زمان مراجعه به پزشک</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4350058" y="1291879"/>
            <a:ext cx="7605851" cy="584775"/>
          </a:xfrm>
          <a:prstGeom prst="rect">
            <a:avLst/>
          </a:prstGeom>
        </p:spPr>
        <p:txBody>
          <a:bodyPr wrap="square">
            <a:spAutoFit/>
          </a:bodyPr>
          <a:lstStyle/>
          <a:p>
            <a:pPr algn="just" rtl="1">
              <a:lnSpc>
                <a:spcPct val="200000"/>
              </a:lnSpc>
            </a:pPr>
            <a:r>
              <a:rPr lang="fa-IR" sz="1600" dirty="0">
                <a:latin typeface="Vazir" panose="020B0603030804020204" pitchFamily="34" charset="-78"/>
                <a:cs typeface="Vazir" panose="020B0603030804020204" pitchFamily="34" charset="-78"/>
              </a:rPr>
              <a:t>در صورت بروز موارد زیر لازم است فوراً به اورژانس مراجعه شود: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975535" y="1876654"/>
            <a:ext cx="4980374" cy="2554545"/>
          </a:xfrm>
          <a:prstGeom prst="rect">
            <a:avLst/>
          </a:prstGeom>
        </p:spPr>
        <p:txBody>
          <a:bodyPr wrap="square">
            <a:spAutoFit/>
          </a:bodyPr>
          <a:lstStyle/>
          <a:p>
            <a:pPr marL="285750" indent="-285750" algn="just" rtl="1">
              <a:lnSpc>
                <a:spcPct val="200000"/>
              </a:lnSpc>
              <a:buClr>
                <a:srgbClr val="FFC00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تب شدید.</a:t>
            </a:r>
          </a:p>
          <a:p>
            <a:pPr marL="285750" indent="-285750" algn="just" rtl="1">
              <a:lnSpc>
                <a:spcPct val="200000"/>
              </a:lnSpc>
              <a:buClr>
                <a:srgbClr val="FFC00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مدفوع خونی</a:t>
            </a:r>
          </a:p>
          <a:p>
            <a:pPr marL="285750" indent="-285750" algn="just" rtl="1">
              <a:lnSpc>
                <a:spcPct val="200000"/>
              </a:lnSpc>
              <a:buClr>
                <a:srgbClr val="FFC00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معده درد شدید.</a:t>
            </a:r>
          </a:p>
          <a:p>
            <a:pPr marL="285750" indent="-285750" algn="just" rtl="1">
              <a:lnSpc>
                <a:spcPct val="200000"/>
              </a:lnSpc>
              <a:buClr>
                <a:srgbClr val="FFC00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سرفه یا استفراغ همراه با خون.</a:t>
            </a:r>
          </a:p>
          <a:p>
            <a:pPr marL="285750" indent="-285750" algn="just" rtl="1">
              <a:lnSpc>
                <a:spcPct val="200000"/>
              </a:lnSpc>
              <a:buClr>
                <a:srgbClr val="FFC00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علائم عصبی مانند گیجی یا تشنج</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493190" y="773550"/>
            <a:ext cx="3111124" cy="1975678"/>
          </a:xfrm>
          <a:prstGeom prst="rect">
            <a:avLst/>
          </a:prstGeom>
          <a:ln w="38100">
            <a:solidFill>
              <a:schemeClr val="bg1"/>
            </a:solidFill>
          </a:ln>
        </p:spPr>
      </p:pic>
      <p:pic>
        <p:nvPicPr>
          <p:cNvPr id="9" name="Picture 8"/>
          <p:cNvPicPr>
            <a:picLocks noChangeAspect="1"/>
          </p:cNvPicPr>
          <p:nvPr/>
        </p:nvPicPr>
        <p:blipFill>
          <a:blip r:embed="rId3"/>
          <a:stretch>
            <a:fillRect/>
          </a:stretch>
        </p:blipFill>
        <p:spPr>
          <a:xfrm>
            <a:off x="1536471" y="3153926"/>
            <a:ext cx="5912079" cy="3448713"/>
          </a:xfrm>
          <a:prstGeom prst="rect">
            <a:avLst/>
          </a:prstGeom>
          <a:ln w="38100">
            <a:solidFill>
              <a:schemeClr val="bg1"/>
            </a:solidFill>
          </a:ln>
        </p:spPr>
      </p:pic>
      <p:pic>
        <p:nvPicPr>
          <p:cNvPr id="8" name="Picture 7">
            <a:extLst>
              <a:ext uri="{FF2B5EF4-FFF2-40B4-BE49-F238E27FC236}">
                <a16:creationId xmlns:a16="http://schemas.microsoft.com/office/drawing/2014/main" id="{F0534844-82A6-1C0E-AF63-DFFFEF658B51}"/>
              </a:ext>
            </a:extLst>
          </p:cNvPr>
          <p:cNvPicPr>
            <a:picLocks noChangeAspect="1"/>
          </p:cNvPicPr>
          <p:nvPr/>
        </p:nvPicPr>
        <p:blipFill rotWithShape="1">
          <a:blip r:embed="rId4"/>
          <a:srcRect l="1456" b="13137"/>
          <a:stretch/>
        </p:blipFill>
        <p:spPr>
          <a:xfrm>
            <a:off x="4096933" y="1533375"/>
            <a:ext cx="2505730" cy="1380435"/>
          </a:xfrm>
          <a:prstGeom prst="rect">
            <a:avLst/>
          </a:prstGeom>
          <a:ln w="38100">
            <a:solidFill>
              <a:schemeClr val="bg1"/>
            </a:solidFill>
          </a:ln>
        </p:spPr>
      </p:pic>
    </p:spTree>
    <p:extLst>
      <p:ext uri="{BB962C8B-B14F-4D97-AF65-F5344CB8AC3E}">
        <p14:creationId xmlns:p14="http://schemas.microsoft.com/office/powerpoint/2010/main" val="1559778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1151" y="287764"/>
            <a:ext cx="655361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پیشگیری از بیماری حصبه</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5175682" y="1543856"/>
            <a:ext cx="6769086" cy="2185214"/>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برای پیشگیری از این بیماری از واکسن حصبه استفاده می‌شود که از نوزاد ۶ ماهه تا بزرگسالان ۴۵ تا ۶۵ ساله آن را تزریق می‌کنند. برای پیشگیری از ابتلا به این باکتری در مواقع سفر به مناطق محروم این دستورالعمل‌ها را رعایت کنید: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4781550" y="3769444"/>
            <a:ext cx="7163218" cy="1015663"/>
          </a:xfrm>
          <a:prstGeom prst="rect">
            <a:avLst/>
          </a:prstGeom>
        </p:spPr>
        <p:txBody>
          <a:bodyPr wrap="square">
            <a:spAutoFit/>
          </a:bodyPr>
          <a:lstStyle/>
          <a:p>
            <a:pPr marL="285750" indent="-285750" algn="just" rtl="1">
              <a:lnSpc>
                <a:spcPct val="200000"/>
              </a:lnSpc>
              <a:buClr>
                <a:srgbClr val="DD015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مطمئن شوید که غذا کاملا پخته و داغ سرو شود.</a:t>
            </a:r>
          </a:p>
          <a:p>
            <a:pPr marL="285750" indent="-285750" algn="just" rtl="1">
              <a:lnSpc>
                <a:spcPct val="200000"/>
              </a:lnSpc>
              <a:buClr>
                <a:srgbClr val="DD015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مصرف لبنیات خام ممنوع است. فقط شیر پاستوریزه یا جوشیده مصرف کنید.</a:t>
            </a:r>
          </a:p>
        </p:txBody>
      </p:sp>
      <p:sp>
        <p:nvSpPr>
          <p:cNvPr id="8" name="Rectangle 7">
            <a:extLst>
              <a:ext uri="{FF2B5EF4-FFF2-40B4-BE49-F238E27FC236}">
                <a16:creationId xmlns:a16="http://schemas.microsoft.com/office/drawing/2014/main" id="{910235D5-EE1C-2643-F95A-C64F808B0796}"/>
              </a:ext>
            </a:extLst>
          </p:cNvPr>
          <p:cNvSpPr/>
          <p:nvPr/>
        </p:nvSpPr>
        <p:spPr>
          <a:xfrm>
            <a:off x="1143000" y="3305174"/>
            <a:ext cx="2219325" cy="2066925"/>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8AC32558-9E18-0DCC-F4C3-38A1470753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84" y="1808236"/>
            <a:ext cx="3414816" cy="1920834"/>
          </a:xfrm>
          <a:prstGeom prst="rect">
            <a:avLst/>
          </a:prstGeom>
          <a:ln w="76200">
            <a:solidFill>
              <a:schemeClr val="bg1"/>
            </a:solidFill>
          </a:ln>
        </p:spPr>
      </p:pic>
      <p:pic>
        <p:nvPicPr>
          <p:cNvPr id="10" name="Picture 9">
            <a:extLst>
              <a:ext uri="{FF2B5EF4-FFF2-40B4-BE49-F238E27FC236}">
                <a16:creationId xmlns:a16="http://schemas.microsoft.com/office/drawing/2014/main" id="{2968794E-31EF-0987-3F6F-DF68B920807F}"/>
              </a:ext>
            </a:extLst>
          </p:cNvPr>
          <p:cNvPicPr>
            <a:picLocks noChangeAspect="1"/>
          </p:cNvPicPr>
          <p:nvPr/>
        </p:nvPicPr>
        <p:blipFill>
          <a:blip r:embed="rId3"/>
          <a:stretch>
            <a:fillRect/>
          </a:stretch>
        </p:blipFill>
        <p:spPr>
          <a:xfrm>
            <a:off x="1770083" y="4277275"/>
            <a:ext cx="3405599" cy="1915650"/>
          </a:xfrm>
          <a:prstGeom prst="rect">
            <a:avLst/>
          </a:prstGeom>
          <a:ln w="76200">
            <a:solidFill>
              <a:schemeClr val="bg1"/>
            </a:solidFill>
          </a:ln>
        </p:spPr>
      </p:pic>
    </p:spTree>
    <p:extLst>
      <p:ext uri="{BB962C8B-B14F-4D97-AF65-F5344CB8AC3E}">
        <p14:creationId xmlns:p14="http://schemas.microsoft.com/office/powerpoint/2010/main" val="125672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76039" y="492256"/>
            <a:ext cx="4341180"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حصبه چیست؟</a:t>
            </a:r>
          </a:p>
        </p:txBody>
      </p:sp>
      <p:sp>
        <p:nvSpPr>
          <p:cNvPr id="2" name="Rectangle 1"/>
          <p:cNvSpPr/>
          <p:nvPr/>
        </p:nvSpPr>
        <p:spPr>
          <a:xfrm>
            <a:off x="603682" y="1358285"/>
            <a:ext cx="5113537" cy="4401205"/>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سالمونلا تیفی باکتری عامل این بیماری است که همان باکتری باعث مسمومیت غذایی سالمونلا به‌شمار می‌آید. تب حصبه به‌شدت مسری است و از طریق مدفوع یا گاهی ادرار منتقل می‌شود. مصرف آب یا غذایی که با میزان کمی مدفوع یا ادرار آلوده شده باشد، می‌تواند باعث ابتلا و انتشار تب تیفوئید شود.</a:t>
            </a:r>
            <a:endParaRPr lang="en-US" sz="1600" dirty="0">
              <a:latin typeface="Vazir" panose="020B0603030804020204" pitchFamily="34" charset="-78"/>
              <a:cs typeface="Vazir" panose="020B0603030804020204" pitchFamily="34" charset="-78"/>
            </a:endParaRPr>
          </a:p>
        </p:txBody>
      </p:sp>
      <p:pic>
        <p:nvPicPr>
          <p:cNvPr id="2050" name="Picture 2" descr="تب سنج لیزری بوهیویی - مشخصات قیمت و خرید - ایران سالم">
            <a:extLst>
              <a:ext uri="{FF2B5EF4-FFF2-40B4-BE49-F238E27FC236}">
                <a16:creationId xmlns:a16="http://schemas.microsoft.com/office/drawing/2014/main" id="{7E267DE3-39A1-801A-0A16-7AD55D6AAB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499" r="18249" b="5955"/>
          <a:stretch/>
        </p:blipFill>
        <p:spPr bwMode="auto">
          <a:xfrm>
            <a:off x="6926736" y="521778"/>
            <a:ext cx="4423457" cy="592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0265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6875" y="287764"/>
            <a:ext cx="6467893"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پیشگیری از بیماری حصبه</a:t>
            </a:r>
            <a:endParaRPr lang="en-US" sz="4000" b="1" dirty="0">
              <a:solidFill>
                <a:srgbClr val="DD0150"/>
              </a:solidFill>
              <a:latin typeface="Shabnam" panose="020B0603030804020204" pitchFamily="34" charset="-78"/>
              <a:cs typeface="Shabnam" panose="020B0603030804020204" pitchFamily="34" charset="-78"/>
            </a:endParaRPr>
          </a:p>
        </p:txBody>
      </p:sp>
      <p:sp>
        <p:nvSpPr>
          <p:cNvPr id="4" name="Rectangle 3"/>
          <p:cNvSpPr/>
          <p:nvPr/>
        </p:nvSpPr>
        <p:spPr>
          <a:xfrm>
            <a:off x="96431" y="1338850"/>
            <a:ext cx="12000873" cy="2062103"/>
          </a:xfrm>
          <a:prstGeom prst="rect">
            <a:avLst/>
          </a:prstGeom>
        </p:spPr>
        <p:txBody>
          <a:bodyPr wrap="square">
            <a:spAutoFit/>
          </a:bodyPr>
          <a:lstStyle/>
          <a:p>
            <a:pPr marL="285750" indent="-285750" algn="just"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اگر از سلامت آب آشامیدنی مطمئن نیستید، آن را بجوشانید، یا اینکه از یک گندزدای مناسب استفاده کنید.</a:t>
            </a:r>
          </a:p>
          <a:p>
            <a:pPr marL="285750" indent="-285750" algn="just"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دست‌ها را به صورت مرتب و کاملا با صابون و مایع بشویید، به‌خصوص بعد دستشویی و اگر به حیوانات خانگی یا حیوانات مزرعه دست زده باشید.</a:t>
            </a:r>
          </a:p>
          <a:p>
            <a:pPr marL="285750" indent="-285750" algn="just"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میوه‌ها و سبزیجات را به‌دقت بشویید؛ به‌خصوص اگر قرار است به‌شکل خام مصرف کنید. در صورت امکان، میوه و سبزیجات را بعد پوست گرفتن میل کنید.</a:t>
            </a:r>
          </a:p>
        </p:txBody>
      </p:sp>
      <p:pic>
        <p:nvPicPr>
          <p:cNvPr id="6" name="Picture 5"/>
          <p:cNvPicPr>
            <a:picLocks noChangeAspect="1"/>
          </p:cNvPicPr>
          <p:nvPr/>
        </p:nvPicPr>
        <p:blipFill>
          <a:blip r:embed="rId2"/>
          <a:stretch>
            <a:fillRect/>
          </a:stretch>
        </p:blipFill>
        <p:spPr>
          <a:xfrm>
            <a:off x="318984" y="3593788"/>
            <a:ext cx="3417348" cy="2276395"/>
          </a:xfrm>
          <a:prstGeom prst="rect">
            <a:avLst/>
          </a:prstGeom>
        </p:spPr>
      </p:pic>
      <p:pic>
        <p:nvPicPr>
          <p:cNvPr id="7" name="Picture 6"/>
          <p:cNvPicPr>
            <a:picLocks noChangeAspect="1"/>
          </p:cNvPicPr>
          <p:nvPr/>
        </p:nvPicPr>
        <p:blipFill>
          <a:blip r:embed="rId3"/>
          <a:stretch>
            <a:fillRect/>
          </a:stretch>
        </p:blipFill>
        <p:spPr>
          <a:xfrm>
            <a:off x="4427068" y="3604092"/>
            <a:ext cx="3024615" cy="2266091"/>
          </a:xfrm>
          <a:prstGeom prst="rect">
            <a:avLst/>
          </a:prstGeom>
        </p:spPr>
      </p:pic>
      <p:pic>
        <p:nvPicPr>
          <p:cNvPr id="9" name="Picture 8"/>
          <p:cNvPicPr>
            <a:picLocks noChangeAspect="1"/>
          </p:cNvPicPr>
          <p:nvPr/>
        </p:nvPicPr>
        <p:blipFill>
          <a:blip r:embed="rId4"/>
          <a:stretch>
            <a:fillRect/>
          </a:stretch>
        </p:blipFill>
        <p:spPr>
          <a:xfrm>
            <a:off x="8142420" y="3731362"/>
            <a:ext cx="3802348" cy="2138821"/>
          </a:xfrm>
          <a:prstGeom prst="rect">
            <a:avLst/>
          </a:prstGeom>
        </p:spPr>
      </p:pic>
    </p:spTree>
    <p:extLst>
      <p:ext uri="{BB962C8B-B14F-4D97-AF65-F5344CB8AC3E}">
        <p14:creationId xmlns:p14="http://schemas.microsoft.com/office/powerpoint/2010/main" val="3843891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AD6FE31-A2AA-3256-5B87-38BE52DE0DFB}"/>
              </a:ext>
            </a:extLst>
          </p:cNvPr>
          <p:cNvSpPr/>
          <p:nvPr/>
        </p:nvSpPr>
        <p:spPr>
          <a:xfrm>
            <a:off x="7762771" y="3209925"/>
            <a:ext cx="4305404" cy="2333625"/>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80016" y="288070"/>
            <a:ext cx="3193812" cy="400110"/>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واکسن حصبه</a:t>
            </a:r>
          </a:p>
        </p:txBody>
      </p:sp>
      <p:sp>
        <p:nvSpPr>
          <p:cNvPr id="3" name="Rectangle 2"/>
          <p:cNvSpPr/>
          <p:nvPr/>
        </p:nvSpPr>
        <p:spPr>
          <a:xfrm>
            <a:off x="552450" y="1010837"/>
            <a:ext cx="6299604" cy="1231106"/>
          </a:xfrm>
          <a:prstGeom prst="rect">
            <a:avLst/>
          </a:prstGeom>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واکسن حصبه نوعی واکسن تزریقی برای پیشگیری از تب تیفوئیدی است. دو مدل واکسن حصبه داریم:</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56054" y="2265176"/>
            <a:ext cx="6096000" cy="1446550"/>
          </a:xfrm>
          <a:prstGeom prst="rect">
            <a:avLst/>
          </a:prstGeom>
        </p:spPr>
        <p:txBody>
          <a:bodyPr>
            <a:spAutoFit/>
          </a:bodyPr>
          <a:lstStyle/>
          <a:p>
            <a:pPr marL="285750" indent="-285750" algn="r" rtl="1">
              <a:lnSpc>
                <a:spcPct val="300000"/>
              </a:lnSpc>
              <a:buClr>
                <a:srgbClr val="DD0150"/>
              </a:buClr>
              <a:buFont typeface="Wingdings" panose="05000000000000000000" pitchFamily="2" charset="2"/>
              <a:buChar char="Ø"/>
            </a:pPr>
            <a:r>
              <a:rPr lang="en-US" sz="1600" dirty="0">
                <a:latin typeface="Vazir" panose="020B0603030804020204" pitchFamily="34" charset="-78"/>
                <a:cs typeface="Vazir" panose="020B0603030804020204" pitchFamily="34" charset="-78"/>
              </a:rPr>
              <a:t>Ty21a </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نوعی واکسن زنده برای تززریق خوراکی</a:t>
            </a:r>
          </a:p>
          <a:p>
            <a:pPr marL="285750" indent="-285750" algn="r" rtl="1">
              <a:lnSpc>
                <a:spcPct val="300000"/>
              </a:lnSpc>
              <a:buClr>
                <a:srgbClr val="DD0150"/>
              </a:buClr>
              <a:buFont typeface="Wingdings" panose="05000000000000000000" pitchFamily="2" charset="2"/>
              <a:buChar char="Ø"/>
            </a:pPr>
            <a:r>
              <a:rPr lang="fa-IR" sz="1600" dirty="0">
                <a:latin typeface="Vazir" panose="020B0603030804020204" pitchFamily="34" charset="-78"/>
                <a:cs typeface="Vazir" panose="020B0603030804020204" pitchFamily="34" charset="-78"/>
              </a:rPr>
              <a:t>واکسن پلی ساکارید کپسولی تزریقی</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3601" y="1667933"/>
            <a:ext cx="3270069" cy="2043793"/>
          </a:xfrm>
          <a:prstGeom prst="rect">
            <a:avLst/>
          </a:prstGeom>
        </p:spPr>
      </p:pic>
      <p:pic>
        <p:nvPicPr>
          <p:cNvPr id="9" name="Picture 8"/>
          <p:cNvPicPr>
            <a:picLocks noChangeAspect="1"/>
          </p:cNvPicPr>
          <p:nvPr/>
        </p:nvPicPr>
        <p:blipFill rotWithShape="1">
          <a:blip r:embed="rId3"/>
          <a:srcRect l="10607" t="2199"/>
          <a:stretch/>
        </p:blipFill>
        <p:spPr>
          <a:xfrm>
            <a:off x="7468266" y="3951423"/>
            <a:ext cx="4305404" cy="2934913"/>
          </a:xfrm>
          <a:prstGeom prst="rect">
            <a:avLst/>
          </a:prstGeom>
        </p:spPr>
      </p:pic>
    </p:spTree>
    <p:extLst>
      <p:ext uri="{BB962C8B-B14F-4D97-AF65-F5344CB8AC3E}">
        <p14:creationId xmlns:p14="http://schemas.microsoft.com/office/powerpoint/2010/main" val="13240264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53601" y="305825"/>
            <a:ext cx="2170620"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منابع </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342991" y="708911"/>
            <a:ext cx="2933609" cy="2431691"/>
          </a:xfrm>
          <a:prstGeom prst="rect">
            <a:avLst/>
          </a:prstGeom>
        </p:spPr>
        <p:txBody>
          <a:bodyPr wrap="square">
            <a:spAutoFit/>
          </a:bodyPr>
          <a:lstStyle/>
          <a:p>
            <a:pPr algn="just">
              <a:lnSpc>
                <a:spcPct val="300000"/>
              </a:lnSpc>
            </a:pPr>
            <a:r>
              <a:rPr lang="en-US" dirty="0">
                <a:latin typeface="Times New Roman" panose="02020603050405020304" pitchFamily="18" charset="0"/>
                <a:cs typeface="Times New Roman" panose="02020603050405020304" pitchFamily="18" charset="0"/>
              </a:rPr>
              <a:t>https://doctoreto.com</a:t>
            </a:r>
            <a:endParaRPr lang="fa-IR" dirty="0">
              <a:latin typeface="Times New Roman" panose="02020603050405020304" pitchFamily="18" charset="0"/>
              <a:cs typeface="Times New Roman" panose="02020603050405020304" pitchFamily="18" charset="0"/>
            </a:endParaRPr>
          </a:p>
          <a:p>
            <a:pPr algn="just">
              <a:lnSpc>
                <a:spcPct val="300000"/>
              </a:lnSpc>
            </a:pPr>
            <a:r>
              <a:rPr lang="en-US" dirty="0">
                <a:latin typeface="Times New Roman" panose="02020603050405020304" pitchFamily="18" charset="0"/>
                <a:cs typeface="Times New Roman" panose="02020603050405020304" pitchFamily="18" charset="0"/>
              </a:rPr>
              <a:t>https://arminlab.com</a:t>
            </a:r>
            <a:endParaRPr lang="fa-IR" dirty="0">
              <a:latin typeface="Times New Roman" panose="02020603050405020304" pitchFamily="18" charset="0"/>
              <a:cs typeface="Times New Roman" panose="02020603050405020304" pitchFamily="18" charset="0"/>
            </a:endParaRPr>
          </a:p>
          <a:p>
            <a:pPr algn="just">
              <a:lnSpc>
                <a:spcPct val="300000"/>
              </a:lnSpc>
            </a:pPr>
            <a:r>
              <a:rPr lang="en-US" dirty="0">
                <a:latin typeface="Times New Roman" panose="02020603050405020304" pitchFamily="18" charset="0"/>
                <a:cs typeface="Times New Roman" panose="02020603050405020304" pitchFamily="18" charset="0"/>
              </a:rPr>
              <a:t>https://arameshlab.ir</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5707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25119" y="269597"/>
            <a:ext cx="10770740"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تب حصبه یا تیفوئید چه کسانی را مبتلا می کند؟</a:t>
            </a:r>
          </a:p>
        </p:txBody>
      </p:sp>
      <p:sp>
        <p:nvSpPr>
          <p:cNvPr id="3" name="Rectangle 2"/>
          <p:cNvSpPr/>
          <p:nvPr/>
        </p:nvSpPr>
        <p:spPr>
          <a:xfrm>
            <a:off x="177554" y="1127865"/>
            <a:ext cx="11818306" cy="1846659"/>
          </a:xfrm>
          <a:prstGeom prst="rect">
            <a:avLst/>
          </a:prstGeom>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تب حصبه در مناطق روستایی کشورهای در حال توسعه که در آن سرویس های بهداشتی مدرن وجود ندارد شایع ترین است. کشورهای جنوب و جنوب شرقی آسیا، آمریکای مرکزی و جنوبی، آفریقا و حوزه کارائیب بیشتر تحت تاثیر تیفوس قرار دارند. مسافران هنگام بازدید از پاکستان، هند یا بنگلادش بیشتر در معرض خطر هستند.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D28C9057-6F05-6A16-6D95-7F992FEA65EA}"/>
              </a:ext>
            </a:extLst>
          </p:cNvPr>
          <p:cNvPicPr>
            <a:picLocks noChangeAspect="1"/>
          </p:cNvPicPr>
          <p:nvPr/>
        </p:nvPicPr>
        <p:blipFill rotWithShape="1">
          <a:blip r:embed="rId2">
            <a:extLst>
              <a:ext uri="{28A0092B-C50C-407E-A947-70E740481C1C}">
                <a14:useLocalDpi xmlns:a14="http://schemas.microsoft.com/office/drawing/2010/main" val="0"/>
              </a:ext>
            </a:extLst>
          </a:blip>
          <a:srcRect b="6645"/>
          <a:stretch/>
        </p:blipFill>
        <p:spPr>
          <a:xfrm>
            <a:off x="1434376" y="2800350"/>
            <a:ext cx="4299673" cy="4013996"/>
          </a:xfrm>
          <a:prstGeom prst="rect">
            <a:avLst/>
          </a:prstGeom>
        </p:spPr>
      </p:pic>
    </p:spTree>
    <p:extLst>
      <p:ext uri="{BB962C8B-B14F-4D97-AF65-F5344CB8AC3E}">
        <p14:creationId xmlns:p14="http://schemas.microsoft.com/office/powerpoint/2010/main" val="205502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08E949-52FF-486F-836E-30553206ACBA}"/>
              </a:ext>
            </a:extLst>
          </p:cNvPr>
          <p:cNvSpPr/>
          <p:nvPr/>
        </p:nvSpPr>
        <p:spPr>
          <a:xfrm>
            <a:off x="7723573" y="1944210"/>
            <a:ext cx="3808520" cy="4332303"/>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9268287" y="296948"/>
            <a:ext cx="2686168"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علائم حصبه</a:t>
            </a:r>
          </a:p>
        </p:txBody>
      </p:sp>
      <p:sp>
        <p:nvSpPr>
          <p:cNvPr id="3" name="Rectangle 2"/>
          <p:cNvSpPr/>
          <p:nvPr/>
        </p:nvSpPr>
        <p:spPr>
          <a:xfrm>
            <a:off x="9008683" y="1033794"/>
            <a:ext cx="2839240" cy="584775"/>
          </a:xfrm>
          <a:prstGeom prst="rect">
            <a:avLst/>
          </a:prstGeom>
        </p:spPr>
        <p:txBody>
          <a:bodyPr>
            <a:spAutoFit/>
          </a:bodyPr>
          <a:lstStyle/>
          <a:p>
            <a:pPr algn="just" rtl="1">
              <a:lnSpc>
                <a:spcPct val="200000"/>
              </a:lnSpc>
            </a:pPr>
            <a:r>
              <a:rPr lang="fa-IR" sz="1600" dirty="0">
                <a:latin typeface="Vazir" panose="020B0603030804020204" pitchFamily="34" charset="-78"/>
                <a:cs typeface="Vazir" panose="020B0603030804020204" pitchFamily="34" charset="-78"/>
              </a:rPr>
              <a:t>علائم اصلی تب حصبه عبارتند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185208" y="1033794"/>
            <a:ext cx="6810395" cy="5139869"/>
          </a:xfrm>
          <a:prstGeom prst="rect">
            <a:avLst/>
          </a:prstGeom>
        </p:spPr>
        <p:txBody>
          <a:bodyPr wrap="square">
            <a:spAutoFit/>
          </a:bodyPr>
          <a:lstStyle/>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دمای بالای بدن که به‌تدریج روزانه بیشتر می‌شود. حتما تب در ناحیه شکم و سر کودک را جدی بگیرید.</a:t>
            </a:r>
          </a:p>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سردرد: دلایل سردرد مختلف بوده و حتما باید با علائم دیگر بررسی شود.</a:t>
            </a:r>
          </a:p>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 درد و گرفتگی عضلانی عمومی</a:t>
            </a:r>
          </a:p>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خستگی شدید: دلیل خستگی زیاد ممکن است بیماری عفونی مانند حصبه باشد.</a:t>
            </a:r>
          </a:p>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سرفه</a:t>
            </a:r>
          </a:p>
          <a:p>
            <a:pPr marL="285750" indent="-285750" algn="just" rtl="1">
              <a:lnSpc>
                <a:spcPct val="3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یبوست: گاهی علت یبوست شدید عفونت است.</a:t>
            </a:r>
          </a:p>
        </p:txBody>
      </p:sp>
      <p:sp>
        <p:nvSpPr>
          <p:cNvPr id="9" name="Slide Number Placeholder 8"/>
          <p:cNvSpPr>
            <a:spLocks noGrp="1"/>
          </p:cNvSpPr>
          <p:nvPr>
            <p:ph type="sldNum" sz="quarter" idx="4294967295"/>
          </p:nvPr>
        </p:nvSpPr>
        <p:spPr>
          <a:xfrm>
            <a:off x="96432" y="6356349"/>
            <a:ext cx="445105" cy="365125"/>
          </a:xfrm>
          <a:prstGeom prst="rect">
            <a:avLst/>
          </a:prstGeom>
        </p:spPr>
        <p:txBody>
          <a:bodyPr/>
          <a:lstStyle/>
          <a:p>
            <a:fld id="{CF4D7BEA-F41D-4727-B4C8-3408E3CA53D4}" type="slidenum">
              <a:rPr lang="en-US" smtClean="0"/>
              <a:t>5</a:t>
            </a:fld>
            <a:endParaRPr lang="en-US"/>
          </a:p>
        </p:txBody>
      </p:sp>
      <p:pic>
        <p:nvPicPr>
          <p:cNvPr id="11" name="Picture 10"/>
          <p:cNvPicPr>
            <a:picLocks noChangeAspect="1"/>
          </p:cNvPicPr>
          <p:nvPr/>
        </p:nvPicPr>
        <p:blipFill rotWithShape="1">
          <a:blip r:embed="rId2"/>
          <a:srcRect t="4427" r="13611"/>
          <a:stretch/>
        </p:blipFill>
        <p:spPr>
          <a:xfrm>
            <a:off x="8047263" y="2272609"/>
            <a:ext cx="4144737" cy="4585391"/>
          </a:xfrm>
          <a:prstGeom prst="rect">
            <a:avLst/>
          </a:prstGeom>
        </p:spPr>
      </p:pic>
    </p:spTree>
    <p:extLst>
      <p:ext uri="{BB962C8B-B14F-4D97-AF65-F5344CB8AC3E}">
        <p14:creationId xmlns:p14="http://schemas.microsoft.com/office/powerpoint/2010/main" val="1320576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099612" y="279193"/>
            <a:ext cx="2856459"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علائم حصبه</a:t>
            </a:r>
          </a:p>
        </p:txBody>
      </p:sp>
      <p:sp>
        <p:nvSpPr>
          <p:cNvPr id="9" name="Rectangle 8"/>
          <p:cNvSpPr/>
          <p:nvPr/>
        </p:nvSpPr>
        <p:spPr>
          <a:xfrm>
            <a:off x="7191376" y="1111131"/>
            <a:ext cx="4764696"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افزایش میزان عفونت، اشتهای فرد کم شده و احساس مریضی، شکم درد و اسهال به سراغش می‌آیند. عده‌ای هم دچار بثورات پوستی می‌شوند. عدم درمان بیماری باعث تشدید علائم شده و ریسک عوارض خطرناک و مرگبار بیماری دوبرابر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9525" y="1851246"/>
            <a:ext cx="5724525" cy="3844703"/>
          </a:xfrm>
          <a:prstGeom prst="rect">
            <a:avLst/>
          </a:prstGeom>
        </p:spPr>
      </p:pic>
      <p:sp>
        <p:nvSpPr>
          <p:cNvPr id="3" name="Rectangle 2">
            <a:extLst>
              <a:ext uri="{FF2B5EF4-FFF2-40B4-BE49-F238E27FC236}">
                <a16:creationId xmlns:a16="http://schemas.microsoft.com/office/drawing/2014/main" id="{D741A619-C4C2-04CC-3DFF-C7858133FB70}"/>
              </a:ext>
            </a:extLst>
          </p:cNvPr>
          <p:cNvSpPr/>
          <p:nvPr/>
        </p:nvSpPr>
        <p:spPr>
          <a:xfrm>
            <a:off x="0" y="1466851"/>
            <a:ext cx="3808520" cy="384396"/>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05C2F2E5-ADAF-D056-B187-4758BA46D716}"/>
              </a:ext>
            </a:extLst>
          </p:cNvPr>
          <p:cNvSpPr/>
          <p:nvPr/>
        </p:nvSpPr>
        <p:spPr>
          <a:xfrm>
            <a:off x="3162300" y="5695949"/>
            <a:ext cx="3808520" cy="384396"/>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96515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BA8A5A2-17D1-EA56-A3C2-F0D0F79A93AE}"/>
              </a:ext>
            </a:extLst>
          </p:cNvPr>
          <p:cNvSpPr/>
          <p:nvPr/>
        </p:nvSpPr>
        <p:spPr>
          <a:xfrm>
            <a:off x="1093819" y="1272902"/>
            <a:ext cx="4294295" cy="384396"/>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557C8AAE-8208-D21D-6F55-BF34FD40C70E}"/>
              </a:ext>
            </a:extLst>
          </p:cNvPr>
          <p:cNvSpPr/>
          <p:nvPr/>
        </p:nvSpPr>
        <p:spPr>
          <a:xfrm>
            <a:off x="2676525" y="5695949"/>
            <a:ext cx="4294295" cy="384396"/>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43575" y="314703"/>
            <a:ext cx="6188012"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علائم حصبه در بزرگسالان</a:t>
            </a:r>
            <a:endParaRPr lang="en-US" sz="4000" b="1" dirty="0">
              <a:solidFill>
                <a:srgbClr val="DD0150"/>
              </a:solidFill>
              <a:latin typeface="Shabnam" panose="020B0603030804020204" pitchFamily="34" charset="-78"/>
              <a:cs typeface="Shabnam" panose="020B0603030804020204" pitchFamily="34" charset="-78"/>
            </a:endParaRPr>
          </a:p>
        </p:txBody>
      </p:sp>
      <p:sp>
        <p:nvSpPr>
          <p:cNvPr id="7" name="Rectangle 6"/>
          <p:cNvSpPr/>
          <p:nvPr/>
        </p:nvSpPr>
        <p:spPr>
          <a:xfrm>
            <a:off x="5835587" y="1272902"/>
            <a:ext cx="6096000" cy="2185214"/>
          </a:xfrm>
          <a:prstGeom prst="rect">
            <a:avLst/>
          </a:prstGeom>
        </p:spPr>
        <p:txBody>
          <a:bodyPr>
            <a:spAutoFit/>
          </a:bodyPr>
          <a:lstStyle/>
          <a:p>
            <a:pPr algn="just" rtl="1">
              <a:lnSpc>
                <a:spcPct val="300000"/>
              </a:lnSpc>
            </a:pPr>
            <a:r>
              <a:rPr lang="fa-IR" sz="1600" dirty="0">
                <a:latin typeface="Vazir" panose="020B0603030804020204" pitchFamily="34" charset="-78"/>
                <a:cs typeface="Vazir" panose="020B0603030804020204" pitchFamily="34" charset="-78"/>
              </a:rPr>
              <a:t>علائم حصبه در فاصله ۶ تا ۳۰ روز بعد از ابتلا در فرد ظاهر می‌شوند که نشانه‌های آن در بزرگسالان شبیه علائم کلی تب بالا، یبوست، ضعف، تهوع، کاهش اشتها، درد استخوان، یبوست و سردرد است.</a:t>
            </a:r>
            <a:endParaRPr lang="en-US" sz="1600" dirty="0">
              <a:latin typeface="Vazir" panose="020B0603030804020204" pitchFamily="34" charset="-78"/>
              <a:cs typeface="Vazir" panose="020B0603030804020204" pitchFamily="34" charset="-78"/>
            </a:endParaRPr>
          </a:p>
        </p:txBody>
      </p:sp>
      <p:pic>
        <p:nvPicPr>
          <p:cNvPr id="9" name="Picture 8"/>
          <p:cNvPicPr>
            <a:picLocks noChangeAspect="1"/>
          </p:cNvPicPr>
          <p:nvPr/>
        </p:nvPicPr>
        <p:blipFill>
          <a:blip r:embed="rId2"/>
          <a:stretch>
            <a:fillRect/>
          </a:stretch>
        </p:blipFill>
        <p:spPr>
          <a:xfrm>
            <a:off x="489690" y="1657298"/>
            <a:ext cx="4554983" cy="2846865"/>
          </a:xfrm>
          <a:prstGeom prst="rect">
            <a:avLst/>
          </a:prstGeom>
        </p:spPr>
      </p:pic>
      <p:pic>
        <p:nvPicPr>
          <p:cNvPr id="3" name="Picture 2">
            <a:extLst>
              <a:ext uri="{FF2B5EF4-FFF2-40B4-BE49-F238E27FC236}">
                <a16:creationId xmlns:a16="http://schemas.microsoft.com/office/drawing/2014/main" id="{D6C1B4A9-2B23-141D-807C-C9218E09F0FD}"/>
              </a:ext>
            </a:extLst>
          </p:cNvPr>
          <p:cNvPicPr>
            <a:picLocks noChangeAspect="1"/>
          </p:cNvPicPr>
          <p:nvPr/>
        </p:nvPicPr>
        <p:blipFill>
          <a:blip r:embed="rId3"/>
          <a:stretch>
            <a:fillRect/>
          </a:stretch>
        </p:blipFill>
        <p:spPr>
          <a:xfrm>
            <a:off x="5268410" y="3949844"/>
            <a:ext cx="4761415" cy="2678296"/>
          </a:xfrm>
          <a:prstGeom prst="rect">
            <a:avLst/>
          </a:prstGeom>
        </p:spPr>
      </p:pic>
    </p:spTree>
    <p:extLst>
      <p:ext uri="{BB962C8B-B14F-4D97-AF65-F5344CB8AC3E}">
        <p14:creationId xmlns:p14="http://schemas.microsoft.com/office/powerpoint/2010/main" val="242994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79AD8F6-E9E4-34CE-648C-60F39A11A98C}"/>
              </a:ext>
            </a:extLst>
          </p:cNvPr>
          <p:cNvSpPr/>
          <p:nvPr/>
        </p:nvSpPr>
        <p:spPr>
          <a:xfrm>
            <a:off x="4886325" y="1936639"/>
            <a:ext cx="6323120" cy="2984721"/>
          </a:xfrm>
          <a:prstGeom prst="rect">
            <a:avLst/>
          </a:prstGeom>
          <a:solidFill>
            <a:srgbClr val="EA6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743325" y="314703"/>
            <a:ext cx="8170133"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تب حصبه چگونه گسترش می یابد؟</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428626" y="1343987"/>
            <a:ext cx="4295774" cy="4924425"/>
          </a:xfrm>
          <a:prstGeom prst="rect">
            <a:avLst/>
          </a:prstGeom>
        </p:spPr>
        <p:txBody>
          <a:bodyPr wrap="square">
            <a:spAutoFit/>
          </a:bodyPr>
          <a:lstStyle/>
          <a:p>
            <a:pPr algn="just" rtl="1">
              <a:lnSpc>
                <a:spcPct val="250000"/>
              </a:lnSpc>
            </a:pPr>
            <a:r>
              <a:rPr lang="fa-IR" sz="1600" dirty="0">
                <a:latin typeface="Vazir" panose="020B0603030804020204" pitchFamily="34" charset="-78"/>
                <a:cs typeface="Vazir" panose="020B0603030804020204" pitchFamily="34" charset="-78"/>
              </a:rPr>
              <a:t>تب حصبه معمولاً از طریق غذا یا آب آلوده به </a:t>
            </a:r>
            <a:r>
              <a:rPr lang="en-US" sz="1600" dirty="0">
                <a:latin typeface="Vazir" panose="020B0603030804020204" pitchFamily="34" charset="-78"/>
                <a:cs typeface="Vazir" panose="020B0603030804020204" pitchFamily="34" charset="-78"/>
              </a:rPr>
              <a:t>S. </a:t>
            </a:r>
            <a:r>
              <a:rPr lang="en-US" sz="1600" dirty="0" err="1">
                <a:latin typeface="Vazir" panose="020B0603030804020204" pitchFamily="34" charset="-78"/>
                <a:cs typeface="Vazir" panose="020B0603030804020204" pitchFamily="34" charset="-78"/>
              </a:rPr>
              <a:t>Typhi</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گسترش می یابد. اگر فرد مبتلا به تیفوئید یا تب روده چیزی را که می خورید یا می نوشید بدون شستن دست هایش لمس کند، ممکن است به این بیماری مبتلا شوید. همچنین اگر آب زائد (آبی که مدفوع یا ادرار در آن وجود دارد) به آبی که می‌نوشید یا روی غذایی که می‌خورید وارد شود، ممکن است منتقل شود.</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2550" y="2171700"/>
            <a:ext cx="7029450" cy="4686300"/>
          </a:xfrm>
          <a:prstGeom prst="rect">
            <a:avLst/>
          </a:prstGeom>
        </p:spPr>
      </p:pic>
    </p:spTree>
    <p:extLst>
      <p:ext uri="{BB962C8B-B14F-4D97-AF65-F5344CB8AC3E}">
        <p14:creationId xmlns:p14="http://schemas.microsoft.com/office/powerpoint/2010/main" val="3726197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455113-CD62-DB3D-2D93-9EACB22069EA}"/>
              </a:ext>
            </a:extLst>
          </p:cNvPr>
          <p:cNvSpPr/>
          <p:nvPr/>
        </p:nvSpPr>
        <p:spPr>
          <a:xfrm>
            <a:off x="819150" y="1400175"/>
            <a:ext cx="4294295" cy="5483335"/>
          </a:xfrm>
          <a:prstGeom prst="rect">
            <a:avLst/>
          </a:prstGeom>
          <a:solidFill>
            <a:srgbClr val="DD0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381500" y="288069"/>
            <a:ext cx="7594101" cy="707886"/>
          </a:xfrm>
          <a:prstGeom prst="rect">
            <a:avLst/>
          </a:prstGeom>
        </p:spPr>
        <p:txBody>
          <a:bodyPr wrap="square">
            <a:spAutoFit/>
          </a:bodyPr>
          <a:lstStyle/>
          <a:p>
            <a:pPr algn="r" rtl="1"/>
            <a:r>
              <a:rPr lang="fa-IR" sz="4000" b="1" dirty="0">
                <a:solidFill>
                  <a:srgbClr val="DD0150"/>
                </a:solidFill>
                <a:latin typeface="Shabnam" panose="020B0603030804020204" pitchFamily="34" charset="-78"/>
                <a:cs typeface="Shabnam" panose="020B0603030804020204" pitchFamily="34" charset="-78"/>
              </a:rPr>
              <a:t>تب حصبه چگونه گسترش می یابد؟</a:t>
            </a:r>
            <a:endParaRPr lang="en-US" sz="4000" b="1" dirty="0">
              <a:solidFill>
                <a:srgbClr val="DD0150"/>
              </a:solidFill>
              <a:latin typeface="Shabnam" panose="020B0603030804020204" pitchFamily="34" charset="-78"/>
              <a:cs typeface="Shabnam" panose="020B0603030804020204" pitchFamily="34" charset="-78"/>
            </a:endParaRPr>
          </a:p>
        </p:txBody>
      </p:sp>
      <p:sp>
        <p:nvSpPr>
          <p:cNvPr id="3" name="Rectangle 2"/>
          <p:cNvSpPr/>
          <p:nvPr/>
        </p:nvSpPr>
        <p:spPr>
          <a:xfrm>
            <a:off x="6525912" y="995955"/>
            <a:ext cx="5449689" cy="3662541"/>
          </a:xfrm>
          <a:prstGeom prst="rect">
            <a:avLst/>
          </a:prstGeom>
        </p:spPr>
        <p:txBody>
          <a:bodyPr wrap="square">
            <a:spAutoFit/>
          </a:bodyPr>
          <a:lstStyle/>
          <a:p>
            <a:pPr algn="just" rtl="1">
              <a:lnSpc>
                <a:spcPct val="300000"/>
              </a:lnSpc>
            </a:pPr>
            <a:r>
              <a:rPr lang="fa-IR" sz="1600" dirty="0">
                <a:latin typeface="Vazir" panose="020B0603030804020204" pitchFamily="34" charset="-78"/>
                <a:cs typeface="Vazir" panose="020B0603030804020204" pitchFamily="34" charset="-78"/>
              </a:rPr>
              <a:t>اگر فرد دیگری که تب حصبه دارد پس از رفتن به دستشویی دست های خود را نشوید، می توانید به تیفوس مبتلا شوید. هنگامی که آنها سطوح و اشیاء (مانند تلفن یا دستگیره در) را لمس می کنند، می توانند باکتری هایی را پشت سر بگذارند که می توانند به فرد بعدی که آن را لمس می کند منتقل شوند.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17896" t="1631" r="4660" b="3457"/>
          <a:stretch/>
        </p:blipFill>
        <p:spPr>
          <a:xfrm>
            <a:off x="459554" y="1611390"/>
            <a:ext cx="5255630" cy="4294110"/>
          </a:xfrm>
          <a:prstGeom prst="rect">
            <a:avLst/>
          </a:prstGeom>
        </p:spPr>
      </p:pic>
    </p:spTree>
    <p:extLst>
      <p:ext uri="{BB962C8B-B14F-4D97-AF65-F5344CB8AC3E}">
        <p14:creationId xmlns:p14="http://schemas.microsoft.com/office/powerpoint/2010/main" val="3295526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2128</Words>
  <Application>Microsoft Office PowerPoint</Application>
  <PresentationFormat>Widescreen</PresentationFormat>
  <Paragraphs>120</Paragraphs>
  <Slides>32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Yu Gothic UI Semibold</vt: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24</cp:revision>
  <dcterms:created xsi:type="dcterms:W3CDTF">2024-08-30T17:47:33Z</dcterms:created>
  <dcterms:modified xsi:type="dcterms:W3CDTF">2024-10-07T16:26:17Z</dcterms:modified>
</cp:coreProperties>
</file>