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2" r:id="rId2"/>
    <p:sldId id="287" r:id="rId3"/>
    <p:sldId id="288" r:id="rId4"/>
    <p:sldId id="271" r:id="rId5"/>
    <p:sldId id="272" r:id="rId6"/>
    <p:sldId id="279" r:id="rId7"/>
    <p:sldId id="280" r:id="rId8"/>
    <p:sldId id="281" r:id="rId9"/>
    <p:sldId id="282" r:id="rId10"/>
    <p:sldId id="283" r:id="rId11"/>
    <p:sldId id="284" r:id="rId12"/>
    <p:sldId id="285" r:id="rId13"/>
    <p:sldId id="286" r:id="rId14"/>
    <p:sldId id="274" r:id="rId15"/>
    <p:sldId id="289" r:id="rId16"/>
    <p:sldId id="277" r:id="rId17"/>
    <p:sldId id="276" r:id="rId18"/>
    <p:sldId id="290" r:id="rId19"/>
    <p:sldId id="278" r:id="rId20"/>
    <p:sldId id="257" r:id="rId21"/>
    <p:sldId id="263" r:id="rId22"/>
    <p:sldId id="264" r:id="rId23"/>
    <p:sldId id="265" r:id="rId24"/>
    <p:sldId id="266" r:id="rId25"/>
    <p:sldId id="258" r:id="rId26"/>
    <p:sldId id="267" r:id="rId27"/>
    <p:sldId id="268" r:id="rId28"/>
    <p:sldId id="273" r:id="rId29"/>
    <p:sldId id="259" r:id="rId30"/>
    <p:sldId id="291"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C000"/>
    <a:srgbClr val="B3C7E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8" d="100"/>
          <a:sy n="68" d="100"/>
        </p:scale>
        <p:origin x="538" y="45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57BE7CA2-77C7-818B-BC30-6B7173EC200B}"/>
              </a:ext>
            </a:extLst>
          </p:cNvPr>
          <p:cNvSpPr/>
          <p:nvPr userDrawn="1"/>
        </p:nvSpPr>
        <p:spPr>
          <a:xfrm>
            <a:off x="195309" y="550416"/>
            <a:ext cx="11292396" cy="6116714"/>
          </a:xfrm>
          <a:prstGeom prst="roundRect">
            <a:avLst>
              <a:gd name="adj" fmla="val 343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Oval 4">
            <a:extLst>
              <a:ext uri="{FF2B5EF4-FFF2-40B4-BE49-F238E27FC236}">
                <a16:creationId xmlns:a16="http://schemas.microsoft.com/office/drawing/2014/main" id="{B5B96F59-A1BC-B9FF-F321-55EF736E8703}"/>
              </a:ext>
            </a:extLst>
          </p:cNvPr>
          <p:cNvSpPr/>
          <p:nvPr userDrawn="1"/>
        </p:nvSpPr>
        <p:spPr>
          <a:xfrm>
            <a:off x="11274641" y="2494625"/>
            <a:ext cx="426128" cy="426128"/>
          </a:xfrm>
          <a:prstGeom prst="ellipse">
            <a:avLst/>
          </a:prstGeom>
          <a:solidFill>
            <a:srgbClr val="B3C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Oval 5">
            <a:extLst>
              <a:ext uri="{FF2B5EF4-FFF2-40B4-BE49-F238E27FC236}">
                <a16:creationId xmlns:a16="http://schemas.microsoft.com/office/drawing/2014/main" id="{350EAFE8-B484-7218-7A5D-52EDE7D8152B}"/>
              </a:ext>
            </a:extLst>
          </p:cNvPr>
          <p:cNvSpPr/>
          <p:nvPr userDrawn="1"/>
        </p:nvSpPr>
        <p:spPr>
          <a:xfrm>
            <a:off x="11274641" y="3047260"/>
            <a:ext cx="426128" cy="426128"/>
          </a:xfrm>
          <a:prstGeom prst="ellipse">
            <a:avLst/>
          </a:prstGeom>
          <a:solidFill>
            <a:srgbClr val="B3C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hlinkClick r:id="" action="ppaction://hlinkshowjump?jump=nextslide"/>
            <a:extLst>
              <a:ext uri="{FF2B5EF4-FFF2-40B4-BE49-F238E27FC236}">
                <a16:creationId xmlns:a16="http://schemas.microsoft.com/office/drawing/2014/main" id="{BAB59447-4EB8-D541-704C-363F6CEA9E10}"/>
              </a:ext>
            </a:extLst>
          </p:cNvPr>
          <p:cNvPicPr>
            <a:picLocks noChangeAspect="1"/>
          </p:cNvPicPr>
          <p:nvPr userDrawn="1"/>
        </p:nvPicPr>
        <p:blipFill>
          <a:blip r:embed="rId2" cstate="print">
            <a:biLevel thresh="25000"/>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a:ext>
            </a:extLst>
          </a:blip>
          <a:stretch>
            <a:fillRect/>
          </a:stretch>
        </p:blipFill>
        <p:spPr>
          <a:xfrm>
            <a:off x="11391313" y="2593541"/>
            <a:ext cx="210539" cy="210539"/>
          </a:xfrm>
          <a:prstGeom prst="rect">
            <a:avLst/>
          </a:prstGeom>
        </p:spPr>
      </p:pic>
      <p:pic>
        <p:nvPicPr>
          <p:cNvPr id="8" name="Picture 7">
            <a:hlinkClick r:id="" action="ppaction://hlinkshowjump?jump=previousslide"/>
            <a:extLst>
              <a:ext uri="{FF2B5EF4-FFF2-40B4-BE49-F238E27FC236}">
                <a16:creationId xmlns:a16="http://schemas.microsoft.com/office/drawing/2014/main" id="{F5040733-2749-39CE-7BF8-090150EB9EDC}"/>
              </a:ext>
            </a:extLst>
          </p:cNvPr>
          <p:cNvPicPr>
            <a:picLocks noChangeAspect="1"/>
          </p:cNvPicPr>
          <p:nvPr userDrawn="1"/>
        </p:nvPicPr>
        <p:blipFill>
          <a:blip r:embed="rId2" cstate="print">
            <a:biLevel thresh="25000"/>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a:ext>
            </a:extLst>
          </a:blip>
          <a:stretch>
            <a:fillRect/>
          </a:stretch>
        </p:blipFill>
        <p:spPr>
          <a:xfrm flipH="1">
            <a:off x="11382435" y="3155054"/>
            <a:ext cx="210539" cy="210539"/>
          </a:xfrm>
          <a:prstGeom prst="rect">
            <a:avLst/>
          </a:prstGeom>
        </p:spPr>
      </p:pic>
      <p:sp>
        <p:nvSpPr>
          <p:cNvPr id="10" name="Rectangle: Rounded Corners 9">
            <a:extLst>
              <a:ext uri="{FF2B5EF4-FFF2-40B4-BE49-F238E27FC236}">
                <a16:creationId xmlns:a16="http://schemas.microsoft.com/office/drawing/2014/main" id="{19E0725E-A729-4BD6-D53F-470718EF00BA}"/>
              </a:ext>
            </a:extLst>
          </p:cNvPr>
          <p:cNvSpPr/>
          <p:nvPr userDrawn="1"/>
        </p:nvSpPr>
        <p:spPr>
          <a:xfrm>
            <a:off x="6329779" y="316298"/>
            <a:ext cx="5328456" cy="648070"/>
          </a:xfrm>
          <a:prstGeom prst="roundRect">
            <a:avLst/>
          </a:prstGeom>
          <a:solidFill>
            <a:srgbClr val="FB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1" name="Picture 10">
            <a:extLst>
              <a:ext uri="{FF2B5EF4-FFF2-40B4-BE49-F238E27FC236}">
                <a16:creationId xmlns:a16="http://schemas.microsoft.com/office/drawing/2014/main" id="{E6F436B3-F507-8C7B-CAA9-EA98875E18A3}"/>
              </a:ext>
            </a:extLst>
          </p:cNvPr>
          <p:cNvPicPr>
            <a:picLocks noChangeAspect="1"/>
          </p:cNvPicPr>
          <p:nvPr userDrawn="1"/>
        </p:nvPicPr>
        <p:blipFill rotWithShape="1">
          <a:blip r:embed="rId4" cstate="print">
            <a:duotone>
              <a:prstClr val="black"/>
              <a:schemeClr val="accent4">
                <a:tint val="45000"/>
                <a:satMod val="400000"/>
              </a:schemeClr>
            </a:duotone>
            <a:extLst>
              <a:ext uri="{BEBA8EAE-BF5A-486C-A8C5-ECC9F3942E4B}">
                <a14:imgProps xmlns:a14="http://schemas.microsoft.com/office/drawing/2010/main">
                  <a14:imgLayer r:embed="rId5">
                    <a14:imgEffect>
                      <a14:backgroundRemoval t="5778" b="99292" l="5529" r="94353">
                        <a14:foregroundMark x1="15294" y1="57311" x2="15294" y2="57311"/>
                        <a14:foregroundMark x1="43765" y1="57783" x2="43765" y2="57783"/>
                        <a14:foregroundMark x1="53412" y1="44811" x2="53412" y2="44811"/>
                        <a14:foregroundMark x1="63294" y1="34906" x2="63294" y2="34906"/>
                        <a14:foregroundMark x1="74235" y1="25236" x2="74235" y2="25236"/>
                      </a14:backgroundRemoval>
                    </a14:imgEffect>
                    <a14:imgEffect>
                      <a14:sharpenSoften amount="50000"/>
                    </a14:imgEffect>
                  </a14:imgLayer>
                </a14:imgProps>
              </a:ext>
              <a:ext uri="{28A0092B-C50C-407E-A947-70E740481C1C}">
                <a14:useLocalDpi xmlns:a14="http://schemas.microsoft.com/office/drawing/2010/main" val="0"/>
              </a:ext>
            </a:extLst>
          </a:blip>
          <a:srcRect l="9490" t="9709" r="10697" b="11198"/>
          <a:stretch/>
        </p:blipFill>
        <p:spPr>
          <a:xfrm>
            <a:off x="11269462" y="125412"/>
            <a:ext cx="848567" cy="838956"/>
          </a:xfrm>
          <a:prstGeom prst="rect">
            <a:avLst/>
          </a:prstGeom>
        </p:spPr>
      </p:pic>
    </p:spTree>
    <p:extLst>
      <p:ext uri="{BB962C8B-B14F-4D97-AF65-F5344CB8AC3E}">
        <p14:creationId xmlns:p14="http://schemas.microsoft.com/office/powerpoint/2010/main" val="232542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63025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507134"/>
      </p:ext>
    </p:extLst>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3AC246B-0865-39EF-D8D9-75B106B53D2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331"/>
          <a:stretch/>
        </p:blipFill>
        <p:spPr>
          <a:xfrm>
            <a:off x="535172" y="301034"/>
            <a:ext cx="11121655" cy="6255932"/>
          </a:xfrm>
          <a:prstGeom prst="roundRect">
            <a:avLst>
              <a:gd name="adj" fmla="val 50000"/>
            </a:avLst>
          </a:prstGeom>
        </p:spPr>
      </p:pic>
      <p:sp>
        <p:nvSpPr>
          <p:cNvPr id="8" name="Freeform: Shape 7">
            <a:extLst>
              <a:ext uri="{FF2B5EF4-FFF2-40B4-BE49-F238E27FC236}">
                <a16:creationId xmlns:a16="http://schemas.microsoft.com/office/drawing/2014/main" id="{66BC6CC1-FE74-52E1-89C7-8677E9ED3E84}"/>
              </a:ext>
            </a:extLst>
          </p:cNvPr>
          <p:cNvSpPr/>
          <p:nvPr/>
        </p:nvSpPr>
        <p:spPr>
          <a:xfrm>
            <a:off x="620233" y="301034"/>
            <a:ext cx="5316602" cy="6255932"/>
          </a:xfrm>
          <a:custGeom>
            <a:avLst/>
            <a:gdLst>
              <a:gd name="connsiteX0" fmla="*/ 2950535 w 5015023"/>
              <a:gd name="connsiteY0" fmla="*/ 0 h 5901070"/>
              <a:gd name="connsiteX1" fmla="*/ 5015023 w 5015023"/>
              <a:gd name="connsiteY1" fmla="*/ 0 h 5901070"/>
              <a:gd name="connsiteX2" fmla="*/ 5015023 w 5015023"/>
              <a:gd name="connsiteY2" fmla="*/ 5901070 h 5901070"/>
              <a:gd name="connsiteX3" fmla="*/ 2950535 w 5015023"/>
              <a:gd name="connsiteY3" fmla="*/ 5901070 h 5901070"/>
              <a:gd name="connsiteX4" fmla="*/ 0 w 5015023"/>
              <a:gd name="connsiteY4" fmla="*/ 2950535 h 5901070"/>
              <a:gd name="connsiteX5" fmla="*/ 2950535 w 5015023"/>
              <a:gd name="connsiteY5" fmla="*/ 0 h 5901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15023" h="5901070">
                <a:moveTo>
                  <a:pt x="2950535" y="0"/>
                </a:moveTo>
                <a:lnTo>
                  <a:pt x="5015023" y="0"/>
                </a:lnTo>
                <a:lnTo>
                  <a:pt x="5015023" y="5901070"/>
                </a:lnTo>
                <a:lnTo>
                  <a:pt x="2950535" y="5901070"/>
                </a:lnTo>
                <a:cubicBezTo>
                  <a:pt x="1321000" y="5901070"/>
                  <a:pt x="0" y="4580070"/>
                  <a:pt x="0" y="2950535"/>
                </a:cubicBezTo>
                <a:cubicBezTo>
                  <a:pt x="0" y="1321000"/>
                  <a:pt x="1321000" y="0"/>
                  <a:pt x="29505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sp>
        <p:nvSpPr>
          <p:cNvPr id="9" name="TextBox 8">
            <a:extLst>
              <a:ext uri="{FF2B5EF4-FFF2-40B4-BE49-F238E27FC236}">
                <a16:creationId xmlns:a16="http://schemas.microsoft.com/office/drawing/2014/main" id="{DD99B5FC-11BF-DC4D-D041-08BCEDA088E1}"/>
              </a:ext>
            </a:extLst>
          </p:cNvPr>
          <p:cNvSpPr txBox="1"/>
          <p:nvPr/>
        </p:nvSpPr>
        <p:spPr>
          <a:xfrm>
            <a:off x="1596650" y="451556"/>
            <a:ext cx="4425246" cy="1508105"/>
          </a:xfrm>
          <a:prstGeom prst="rect">
            <a:avLst/>
          </a:prstGeom>
          <a:noFill/>
        </p:spPr>
        <p:txBody>
          <a:bodyPr wrap="square" rtlCol="1">
            <a:spAutoFit/>
          </a:bodyPr>
          <a:lstStyle/>
          <a:p>
            <a:pPr algn="ctr" rtl="1">
              <a:lnSpc>
                <a:spcPct val="150000"/>
              </a:lnSpc>
            </a:pPr>
            <a:r>
              <a:rPr lang="fa-IR" sz="3200" b="1" dirty="0">
                <a:solidFill>
                  <a:srgbClr val="FBC000"/>
                </a:solidFill>
                <a:latin typeface="Shabnam" panose="020B0603030804020204" pitchFamily="34" charset="-78"/>
                <a:cs typeface="Shabnam" panose="020B0603030804020204" pitchFamily="34" charset="-78"/>
              </a:rPr>
              <a:t>موضوع</a:t>
            </a:r>
          </a:p>
          <a:p>
            <a:pPr algn="ctr" rtl="1">
              <a:lnSpc>
                <a:spcPct val="150000"/>
              </a:lnSpc>
            </a:pPr>
            <a:r>
              <a:rPr lang="fa-IR" sz="3200" dirty="0">
                <a:latin typeface="Shabnam" panose="020B0603030804020204" pitchFamily="34" charset="-78"/>
                <a:cs typeface="Shabnam" panose="020B0603030804020204" pitchFamily="34" charset="-78"/>
              </a:rPr>
              <a:t> پاورپوینت فناوری</a:t>
            </a:r>
            <a:r>
              <a:rPr lang="en-US" sz="3200" dirty="0">
                <a:latin typeface="Shabnam" panose="020B0603030804020204" pitchFamily="34" charset="-78"/>
                <a:cs typeface="Shabnam" panose="020B0603030804020204" pitchFamily="34" charset="-78"/>
              </a:rPr>
              <a:t>LTE</a:t>
            </a:r>
            <a:endParaRPr lang="fa-IR" sz="3200" dirty="0">
              <a:latin typeface="Shabnam" panose="020B0603030804020204" pitchFamily="34" charset="-78"/>
              <a:cs typeface="Shabnam" panose="020B0603030804020204" pitchFamily="34" charset="-78"/>
            </a:endParaRPr>
          </a:p>
        </p:txBody>
      </p:sp>
      <p:sp>
        <p:nvSpPr>
          <p:cNvPr id="10" name="TextBox 9">
            <a:extLst>
              <a:ext uri="{FF2B5EF4-FFF2-40B4-BE49-F238E27FC236}">
                <a16:creationId xmlns:a16="http://schemas.microsoft.com/office/drawing/2014/main" id="{05505B97-138C-9B29-4B7D-65DC0F2D981B}"/>
              </a:ext>
            </a:extLst>
          </p:cNvPr>
          <p:cNvSpPr txBox="1"/>
          <p:nvPr/>
        </p:nvSpPr>
        <p:spPr>
          <a:xfrm>
            <a:off x="1511589" y="1920895"/>
            <a:ext cx="4425246" cy="1508105"/>
          </a:xfrm>
          <a:prstGeom prst="rect">
            <a:avLst/>
          </a:prstGeom>
          <a:noFill/>
        </p:spPr>
        <p:txBody>
          <a:bodyPr wrap="square" rtlCol="1">
            <a:spAutoFit/>
          </a:bodyPr>
          <a:lstStyle/>
          <a:p>
            <a:pPr algn="ctr" rtl="1">
              <a:lnSpc>
                <a:spcPct val="150000"/>
              </a:lnSpc>
            </a:pPr>
            <a:r>
              <a:rPr lang="fa-IR" sz="3200" b="1" dirty="0">
                <a:solidFill>
                  <a:srgbClr val="FBC000"/>
                </a:solidFill>
                <a:latin typeface="Shabnam" panose="020B0603030804020204" pitchFamily="34" charset="-78"/>
                <a:cs typeface="Shabnam" panose="020B0603030804020204" pitchFamily="34" charset="-78"/>
              </a:rPr>
              <a:t>نام پژوهشگر</a:t>
            </a:r>
          </a:p>
          <a:p>
            <a:pPr algn="ctr" rtl="1">
              <a:lnSpc>
                <a:spcPct val="150000"/>
              </a:lnSpc>
            </a:pPr>
            <a:r>
              <a:rPr lang="fa-IR" sz="3200" dirty="0">
                <a:latin typeface="Shabnam" panose="020B0603030804020204" pitchFamily="34" charset="-78"/>
                <a:cs typeface="Shabnam" panose="020B0603030804020204" pitchFamily="34" charset="-78"/>
              </a:rPr>
              <a:t>محمد جواد عزیزپناه</a:t>
            </a:r>
          </a:p>
        </p:txBody>
      </p:sp>
      <p:sp>
        <p:nvSpPr>
          <p:cNvPr id="11" name="TextBox 10">
            <a:extLst>
              <a:ext uri="{FF2B5EF4-FFF2-40B4-BE49-F238E27FC236}">
                <a16:creationId xmlns:a16="http://schemas.microsoft.com/office/drawing/2014/main" id="{1B7D802A-C94A-3B97-9F8B-C3131410B4B5}"/>
              </a:ext>
            </a:extLst>
          </p:cNvPr>
          <p:cNvSpPr txBox="1"/>
          <p:nvPr/>
        </p:nvSpPr>
        <p:spPr>
          <a:xfrm>
            <a:off x="1426528" y="3390234"/>
            <a:ext cx="4425246" cy="1508105"/>
          </a:xfrm>
          <a:prstGeom prst="rect">
            <a:avLst/>
          </a:prstGeom>
          <a:noFill/>
        </p:spPr>
        <p:txBody>
          <a:bodyPr wrap="square" rtlCol="1">
            <a:spAutoFit/>
          </a:bodyPr>
          <a:lstStyle/>
          <a:p>
            <a:pPr algn="ctr" rtl="1">
              <a:lnSpc>
                <a:spcPct val="150000"/>
              </a:lnSpc>
            </a:pPr>
            <a:r>
              <a:rPr lang="fa-IR" sz="3200" b="1" dirty="0">
                <a:solidFill>
                  <a:srgbClr val="FBC000"/>
                </a:solidFill>
                <a:latin typeface="Shabnam" panose="020B0603030804020204" pitchFamily="34" charset="-78"/>
                <a:cs typeface="Shabnam" panose="020B0603030804020204" pitchFamily="34" charset="-78"/>
              </a:rPr>
              <a:t>استاد راهنما</a:t>
            </a:r>
          </a:p>
          <a:p>
            <a:pPr algn="ctr" rtl="1">
              <a:lnSpc>
                <a:spcPct val="150000"/>
              </a:lnSpc>
            </a:pPr>
            <a:r>
              <a:rPr lang="fa-IR" sz="3200" dirty="0">
                <a:latin typeface="Shabnam" panose="020B0603030804020204" pitchFamily="34" charset="-78"/>
                <a:cs typeface="Shabnam" panose="020B0603030804020204" pitchFamily="34" charset="-78"/>
              </a:rPr>
              <a:t>علیرضا عزیزی</a:t>
            </a:r>
          </a:p>
        </p:txBody>
      </p:sp>
      <p:sp>
        <p:nvSpPr>
          <p:cNvPr id="12" name="TextBox 11">
            <a:extLst>
              <a:ext uri="{FF2B5EF4-FFF2-40B4-BE49-F238E27FC236}">
                <a16:creationId xmlns:a16="http://schemas.microsoft.com/office/drawing/2014/main" id="{AE42121B-FDDA-41C1-0C29-063230DC0BAD}"/>
              </a:ext>
            </a:extLst>
          </p:cNvPr>
          <p:cNvSpPr txBox="1"/>
          <p:nvPr/>
        </p:nvSpPr>
        <p:spPr>
          <a:xfrm>
            <a:off x="1426528" y="5212126"/>
            <a:ext cx="4425246" cy="515526"/>
          </a:xfrm>
          <a:prstGeom prst="rect">
            <a:avLst/>
          </a:prstGeom>
          <a:noFill/>
        </p:spPr>
        <p:txBody>
          <a:bodyPr wrap="square" rtlCol="1">
            <a:spAutoFit/>
          </a:bodyPr>
          <a:lstStyle/>
          <a:p>
            <a:pPr algn="ctr" rtl="1">
              <a:lnSpc>
                <a:spcPct val="150000"/>
              </a:lnSpc>
            </a:pPr>
            <a:r>
              <a:rPr lang="fa-IR" sz="2000" dirty="0">
                <a:latin typeface="Shabnam" panose="020B0603030804020204" pitchFamily="34" charset="-78"/>
                <a:cs typeface="Shabnam" panose="020B0603030804020204" pitchFamily="34" charset="-78"/>
              </a:rPr>
              <a:t>تاریخ ارائه: .......</a:t>
            </a:r>
          </a:p>
        </p:txBody>
      </p:sp>
    </p:spTree>
    <p:extLst>
      <p:ext uri="{BB962C8B-B14F-4D97-AF65-F5344CB8AC3E}">
        <p14:creationId xmlns:p14="http://schemas.microsoft.com/office/powerpoint/2010/main" val="24774961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780711" y="465625"/>
            <a:ext cx="4381328" cy="400110"/>
          </a:xfrm>
          <a:prstGeom prst="rect">
            <a:avLst/>
          </a:prstGeom>
        </p:spPr>
        <p:txBody>
          <a:bodyPr wrap="square">
            <a:spAutoFit/>
          </a:bodyPr>
          <a:lstStyle/>
          <a:p>
            <a:pPr algn="r" rtl="1"/>
            <a:r>
              <a:rPr lang="en-US" sz="2000" b="1" dirty="0">
                <a:latin typeface="Shabnam" panose="020B0603030804020204" pitchFamily="34" charset="-78"/>
                <a:cs typeface="Shabnam" panose="020B0603030804020204" pitchFamily="34" charset="-78"/>
              </a:rPr>
              <a:t>4G </a:t>
            </a:r>
            <a:r>
              <a:rPr lang="fa-IR" sz="2000" b="1" dirty="0">
                <a:latin typeface="Shabnam" panose="020B0603030804020204" pitchFamily="34" charset="-78"/>
                <a:cs typeface="Shabnam" panose="020B0603030804020204" pitchFamily="34" charset="-78"/>
              </a:rPr>
              <a:t>در مقابل </a:t>
            </a:r>
            <a:r>
              <a:rPr lang="en-US" sz="2000" b="1" dirty="0">
                <a:latin typeface="Shabnam" panose="020B0603030804020204" pitchFamily="34" charset="-78"/>
                <a:cs typeface="Shabnam" panose="020B0603030804020204" pitchFamily="34" charset="-78"/>
              </a:rPr>
              <a:t>LTE؛ </a:t>
            </a:r>
            <a:r>
              <a:rPr lang="fa-IR" sz="2000" b="1" dirty="0">
                <a:latin typeface="Shabnam" panose="020B0603030804020204" pitchFamily="34" charset="-78"/>
                <a:cs typeface="Shabnam" panose="020B0603030804020204" pitchFamily="34" charset="-78"/>
              </a:rPr>
              <a:t>تفاوت چیست؟</a:t>
            </a:r>
            <a:endParaRPr lang="en-US" sz="2000" b="1" dirty="0">
              <a:latin typeface="Shabnam" panose="020B0603030804020204" pitchFamily="34" charset="-78"/>
              <a:cs typeface="Shabnam" panose="020B0603030804020204" pitchFamily="34" charset="-78"/>
            </a:endParaRPr>
          </a:p>
        </p:txBody>
      </p:sp>
      <p:sp>
        <p:nvSpPr>
          <p:cNvPr id="4" name="Rectangle 3"/>
          <p:cNvSpPr/>
          <p:nvPr/>
        </p:nvSpPr>
        <p:spPr>
          <a:xfrm>
            <a:off x="408372" y="967207"/>
            <a:ext cx="10528917" cy="307776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سرعت</a:t>
            </a:r>
          </a:p>
          <a:p>
            <a:pPr algn="ctr" rtl="1">
              <a:lnSpc>
                <a:spcPct val="250000"/>
              </a:lnSpc>
            </a:pPr>
            <a:r>
              <a:rPr lang="fa-IR" sz="1600" dirty="0">
                <a:latin typeface="Vazir" panose="020B0603030804020204" pitchFamily="34" charset="-78"/>
                <a:cs typeface="Vazir" panose="020B0603030804020204" pitchFamily="34" charset="-78"/>
              </a:rPr>
              <a:t>اگر بخواهیم درمورد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صحبت کنیم، با توجه‌ به مواردی که به آن‌ها اشاره کردیم، طبیعتاً </a:t>
            </a:r>
            <a:r>
              <a:rPr lang="en-US" sz="1600" dirty="0">
                <a:latin typeface="Vazir" panose="020B0603030804020204" pitchFamily="34" charset="-78"/>
                <a:cs typeface="Vazir" panose="020B0603030804020204" pitchFamily="34" charset="-78"/>
              </a:rPr>
              <a:t>4G </a:t>
            </a:r>
            <a:r>
              <a:rPr lang="fa-IR" sz="1600" dirty="0">
                <a:latin typeface="Vazir" panose="020B0603030804020204" pitchFamily="34" charset="-78"/>
                <a:cs typeface="Vazir" panose="020B0603030804020204" pitchFamily="34" charset="-78"/>
              </a:rPr>
              <a:t>به‌طور قابل‌توجهی سریع‌تر است و اصلاً به‌ همین دلیل بود که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متولد شد؛ اگرچه تابه‌حال کسی نتوانسته است از سرعت واقعی نسل چهارم اینترنت بهره‌مند شود. نکته‌ی قابل توجه این است که از زمانی‌ که حرف </a:t>
            </a:r>
            <a:r>
              <a:rPr lang="en-US" sz="1600" dirty="0">
                <a:latin typeface="Vazir" panose="020B0603030804020204" pitchFamily="34" charset="-78"/>
                <a:cs typeface="Vazir" panose="020B0603030804020204" pitchFamily="34" charset="-78"/>
              </a:rPr>
              <a:t>LTE-A </a:t>
            </a:r>
            <a:r>
              <a:rPr lang="fa-IR" sz="1600" dirty="0">
                <a:latin typeface="Vazir" panose="020B0603030804020204" pitchFamily="34" charset="-78"/>
                <a:cs typeface="Vazir" panose="020B0603030804020204" pitchFamily="34" charset="-78"/>
              </a:rPr>
              <a:t>به میان آمده، تمایزهای میان</a:t>
            </a:r>
            <a:r>
              <a:rPr lang="en-US" sz="1600" dirty="0">
                <a:latin typeface="Vazir" panose="020B0603030804020204" pitchFamily="34" charset="-78"/>
                <a:cs typeface="Vazir" panose="020B0603030804020204" pitchFamily="34" charset="-78"/>
              </a:rPr>
              <a:t>4G </a:t>
            </a:r>
            <a:r>
              <a:rPr lang="fa-IR" sz="1600" dirty="0">
                <a:latin typeface="Vazir" panose="020B0603030804020204" pitchFamily="34" charset="-78"/>
                <a:cs typeface="Vazir" panose="020B0603030804020204" pitchFamily="34" charset="-78"/>
              </a:rPr>
              <a:t>و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کمرنگ‌تر شده‌اند؛ چراکه به‌نظر می‌رسد این فناوری می‌تواند سرعتی بسیار نزدیک به </a:t>
            </a:r>
            <a:r>
              <a:rPr lang="en-US" sz="1600" dirty="0">
                <a:latin typeface="Vazir" panose="020B0603030804020204" pitchFamily="34" charset="-78"/>
                <a:cs typeface="Vazir" panose="020B0603030804020204" pitchFamily="34" charset="-78"/>
              </a:rPr>
              <a:t>  4G</a:t>
            </a:r>
            <a:r>
              <a:rPr lang="fa-IR" sz="1600" dirty="0">
                <a:latin typeface="Vazir" panose="020B0603030804020204" pitchFamily="34" charset="-78"/>
                <a:cs typeface="Vazir" panose="020B0603030804020204" pitchFamily="34" charset="-78"/>
              </a:rPr>
              <a:t>واقعی را برای کاربران فراهم کند.</a:t>
            </a:r>
            <a:endParaRPr lang="en-US" sz="1600" dirty="0">
              <a:latin typeface="Vazir" panose="020B0603030804020204" pitchFamily="34" charset="-78"/>
              <a:cs typeface="Vazir" panose="020B0603030804020204" pitchFamily="34" charset="-78"/>
            </a:endParaRPr>
          </a:p>
        </p:txBody>
      </p:sp>
      <p:graphicFrame>
        <p:nvGraphicFramePr>
          <p:cNvPr id="5" name="Table 4"/>
          <p:cNvGraphicFramePr>
            <a:graphicFrameLocks noGrp="1"/>
          </p:cNvGraphicFramePr>
          <p:nvPr>
            <p:extLst>
              <p:ext uri="{D42A27DB-BD31-4B8C-83A1-F6EECF244321}">
                <p14:modId xmlns:p14="http://schemas.microsoft.com/office/powerpoint/2010/main" val="351345863"/>
              </p:ext>
            </p:extLst>
          </p:nvPr>
        </p:nvGraphicFramePr>
        <p:xfrm>
          <a:off x="1464817" y="4235222"/>
          <a:ext cx="8762259" cy="1847165"/>
        </p:xfrm>
        <a:graphic>
          <a:graphicData uri="http://schemas.openxmlformats.org/drawingml/2006/table">
            <a:tbl>
              <a:tblPr firstRow="1" bandRow="1">
                <a:tableStyleId>{073A0DAA-6AF3-43AB-8588-CEC1D06C72B9}</a:tableStyleId>
              </a:tblPr>
              <a:tblGrid>
                <a:gridCol w="2920753">
                  <a:extLst>
                    <a:ext uri="{9D8B030D-6E8A-4147-A177-3AD203B41FA5}">
                      <a16:colId xmlns:a16="http://schemas.microsoft.com/office/drawing/2014/main" val="20000"/>
                    </a:ext>
                  </a:extLst>
                </a:gridCol>
                <a:gridCol w="2920753">
                  <a:extLst>
                    <a:ext uri="{9D8B030D-6E8A-4147-A177-3AD203B41FA5}">
                      <a16:colId xmlns:a16="http://schemas.microsoft.com/office/drawing/2014/main" val="20001"/>
                    </a:ext>
                  </a:extLst>
                </a:gridCol>
                <a:gridCol w="2920753">
                  <a:extLst>
                    <a:ext uri="{9D8B030D-6E8A-4147-A177-3AD203B41FA5}">
                      <a16:colId xmlns:a16="http://schemas.microsoft.com/office/drawing/2014/main" val="20002"/>
                    </a:ext>
                  </a:extLst>
                </a:gridCol>
              </a:tblGrid>
              <a:tr h="627045">
                <a:tc>
                  <a:txBody>
                    <a:bodyPr/>
                    <a:lstStyle/>
                    <a:p>
                      <a:pPr algn="ctr" rtl="1">
                        <a:lnSpc>
                          <a:spcPct val="150000"/>
                        </a:lnSpc>
                      </a:pPr>
                      <a:r>
                        <a:rPr lang="fa-IR" sz="1900" dirty="0">
                          <a:latin typeface="Vazir" panose="020B0603030804020204" pitchFamily="34" charset="-78"/>
                          <a:cs typeface="Vazir" panose="020B0603030804020204" pitchFamily="34" charset="-78"/>
                        </a:rPr>
                        <a:t>سرعت متوسط نظری</a:t>
                      </a:r>
                      <a:endParaRPr lang="en-US" sz="1900" dirty="0">
                        <a:latin typeface="Vazir" panose="020B0603030804020204" pitchFamily="34" charset="-78"/>
                        <a:cs typeface="Vazir" panose="020B0603030804020204" pitchFamily="34" charset="-78"/>
                      </a:endParaRPr>
                    </a:p>
                  </a:txBody>
                  <a:tcPr marL="97102" marR="97102" marT="48551" marB="48551">
                    <a:solidFill>
                      <a:srgbClr val="FBC000"/>
                    </a:solidFill>
                  </a:tcPr>
                </a:tc>
                <a:tc>
                  <a:txBody>
                    <a:bodyPr/>
                    <a:lstStyle/>
                    <a:p>
                      <a:pPr algn="ctr" rtl="1">
                        <a:lnSpc>
                          <a:spcPct val="150000"/>
                        </a:lnSpc>
                      </a:pPr>
                      <a:r>
                        <a:rPr lang="fa-IR" sz="1900" dirty="0">
                          <a:latin typeface="Vazir" panose="020B0603030804020204" pitchFamily="34" charset="-78"/>
                          <a:cs typeface="Vazir" panose="020B0603030804020204" pitchFamily="34" charset="-78"/>
                        </a:rPr>
                        <a:t>حداکثر سرعت دانلود</a:t>
                      </a:r>
                      <a:endParaRPr lang="en-US" sz="1900" dirty="0">
                        <a:latin typeface="Vazir" panose="020B0603030804020204" pitchFamily="34" charset="-78"/>
                        <a:cs typeface="Vazir" panose="020B0603030804020204" pitchFamily="34" charset="-78"/>
                      </a:endParaRPr>
                    </a:p>
                  </a:txBody>
                  <a:tcPr marL="97102" marR="97102" marT="48551" marB="48551">
                    <a:solidFill>
                      <a:srgbClr val="FBC000"/>
                    </a:solidFill>
                  </a:tcPr>
                </a:tc>
                <a:tc>
                  <a:txBody>
                    <a:bodyPr/>
                    <a:lstStyle/>
                    <a:p>
                      <a:pPr algn="ctr">
                        <a:lnSpc>
                          <a:spcPct val="150000"/>
                        </a:lnSpc>
                      </a:pPr>
                      <a:r>
                        <a:rPr lang="fa-IR" sz="1900" dirty="0">
                          <a:latin typeface="Vazir" panose="020B0603030804020204" pitchFamily="34" charset="-78"/>
                          <a:cs typeface="Vazir" panose="020B0603030804020204" pitchFamily="34" charset="-78"/>
                        </a:rPr>
                        <a:t>شبکه</a:t>
                      </a:r>
                      <a:endParaRPr lang="en-US" sz="1900" dirty="0">
                        <a:latin typeface="Vazir" panose="020B0603030804020204" pitchFamily="34" charset="-78"/>
                        <a:cs typeface="Vazir" panose="020B0603030804020204" pitchFamily="34" charset="-78"/>
                      </a:endParaRPr>
                    </a:p>
                  </a:txBody>
                  <a:tcPr marL="97102" marR="97102" marT="48551" marB="48551">
                    <a:solidFill>
                      <a:srgbClr val="FBC000"/>
                    </a:solidFill>
                  </a:tcPr>
                </a:tc>
                <a:extLst>
                  <a:ext uri="{0D108BD9-81ED-4DB2-BD59-A6C34878D82A}">
                    <a16:rowId xmlns:a16="http://schemas.microsoft.com/office/drawing/2014/main" val="10000"/>
                  </a:ext>
                </a:extLst>
              </a:tr>
              <a:tr h="610060">
                <a:tc>
                  <a:txBody>
                    <a:bodyPr/>
                    <a:lstStyle/>
                    <a:p>
                      <a:pPr algn="ctr" rtl="1">
                        <a:lnSpc>
                          <a:spcPct val="150000"/>
                        </a:lnSpc>
                      </a:pPr>
                      <a:r>
                        <a:rPr lang="fa-IR" sz="1700" dirty="0">
                          <a:latin typeface="Vazir" panose="020B0603030804020204" pitchFamily="34" charset="-78"/>
                          <a:cs typeface="Vazir" panose="020B0603030804020204" pitchFamily="34" charset="-78"/>
                        </a:rPr>
                        <a:t>۳۰ تا ۶۰ مگابیت‌برثانیه</a:t>
                      </a:r>
                      <a:endParaRPr lang="en-US" sz="1700" dirty="0">
                        <a:latin typeface="Vazir" panose="020B0603030804020204" pitchFamily="34" charset="-78"/>
                        <a:cs typeface="Vazir" panose="020B0603030804020204" pitchFamily="34" charset="-78"/>
                      </a:endParaRPr>
                    </a:p>
                  </a:txBody>
                  <a:tcPr marL="97102" marR="97102" marT="48551" marB="48551">
                    <a:solidFill>
                      <a:srgbClr val="B3C7E7"/>
                    </a:solidFill>
                  </a:tcPr>
                </a:tc>
                <a:tc>
                  <a:txBody>
                    <a:bodyPr/>
                    <a:lstStyle/>
                    <a:p>
                      <a:pPr algn="ctr" rtl="1">
                        <a:lnSpc>
                          <a:spcPct val="150000"/>
                        </a:lnSpc>
                      </a:pPr>
                      <a:r>
                        <a:rPr lang="fa-IR" sz="1700" dirty="0">
                          <a:latin typeface="Vazir" panose="020B0603030804020204" pitchFamily="34" charset="-78"/>
                          <a:cs typeface="Vazir" panose="020B0603030804020204" pitchFamily="34" charset="-78"/>
                        </a:rPr>
                        <a:t>۱۰۰ مگابیت‌برثانیه</a:t>
                      </a:r>
                      <a:endParaRPr lang="en-US" sz="1700" dirty="0">
                        <a:latin typeface="Vazir" panose="020B0603030804020204" pitchFamily="34" charset="-78"/>
                        <a:cs typeface="Vazir" panose="020B0603030804020204" pitchFamily="34" charset="-78"/>
                      </a:endParaRPr>
                    </a:p>
                  </a:txBody>
                  <a:tcPr marL="97102" marR="97102" marT="48551" marB="48551">
                    <a:solidFill>
                      <a:srgbClr val="B3C7E7"/>
                    </a:solidFill>
                  </a:tcPr>
                </a:tc>
                <a:tc>
                  <a:txBody>
                    <a:bodyPr/>
                    <a:lstStyle/>
                    <a:p>
                      <a:pPr algn="ctr" rtl="1">
                        <a:lnSpc>
                          <a:spcPct val="150000"/>
                        </a:lnSpc>
                      </a:pPr>
                      <a:r>
                        <a:rPr lang="en-US" sz="1700" dirty="0">
                          <a:latin typeface="Vazir" panose="020B0603030804020204" pitchFamily="34" charset="-78"/>
                          <a:cs typeface="Vazir" panose="020B0603030804020204" pitchFamily="34" charset="-78"/>
                        </a:rPr>
                        <a:t>4G LTE</a:t>
                      </a:r>
                    </a:p>
                  </a:txBody>
                  <a:tcPr marL="97102" marR="97102" marT="48551" marB="48551">
                    <a:solidFill>
                      <a:srgbClr val="B3C7E7"/>
                    </a:solidFill>
                  </a:tcPr>
                </a:tc>
                <a:extLst>
                  <a:ext uri="{0D108BD9-81ED-4DB2-BD59-A6C34878D82A}">
                    <a16:rowId xmlns:a16="http://schemas.microsoft.com/office/drawing/2014/main" val="10001"/>
                  </a:ext>
                </a:extLst>
              </a:tr>
              <a:tr h="610060">
                <a:tc>
                  <a:txBody>
                    <a:bodyPr/>
                    <a:lstStyle/>
                    <a:p>
                      <a:pPr algn="ctr" rtl="1">
                        <a:lnSpc>
                          <a:spcPct val="150000"/>
                        </a:lnSpc>
                      </a:pPr>
                      <a:r>
                        <a:rPr lang="fa-IR" sz="1700" dirty="0">
                          <a:latin typeface="Vazir" panose="020B0603030804020204" pitchFamily="34" charset="-78"/>
                          <a:cs typeface="Vazir" panose="020B0603030804020204" pitchFamily="34" charset="-78"/>
                        </a:rPr>
                        <a:t>۱۰۰ مگابیت‌برثانیه</a:t>
                      </a:r>
                      <a:endParaRPr lang="en-US" sz="1700" dirty="0">
                        <a:latin typeface="Vazir" panose="020B0603030804020204" pitchFamily="34" charset="-78"/>
                        <a:cs typeface="Vazir" panose="020B0603030804020204" pitchFamily="34" charset="-78"/>
                      </a:endParaRPr>
                    </a:p>
                  </a:txBody>
                  <a:tcPr marL="97102" marR="97102" marT="48551" marB="48551">
                    <a:solidFill>
                      <a:srgbClr val="B3C7E7"/>
                    </a:solidFill>
                  </a:tcPr>
                </a:tc>
                <a:tc>
                  <a:txBody>
                    <a:bodyPr/>
                    <a:lstStyle/>
                    <a:p>
                      <a:pPr algn="ctr" rtl="1">
                        <a:lnSpc>
                          <a:spcPct val="150000"/>
                        </a:lnSpc>
                      </a:pPr>
                      <a:r>
                        <a:rPr lang="fa-IR" sz="1700" dirty="0">
                          <a:latin typeface="Vazir" panose="020B0603030804020204" pitchFamily="34" charset="-78"/>
                          <a:cs typeface="Vazir" panose="020B0603030804020204" pitchFamily="34" charset="-78"/>
                        </a:rPr>
                        <a:t>۱ گیگابیت‌برثانیه</a:t>
                      </a:r>
                      <a:endParaRPr lang="en-US" sz="1700" dirty="0">
                        <a:latin typeface="Vazir" panose="020B0603030804020204" pitchFamily="34" charset="-78"/>
                        <a:cs typeface="Vazir" panose="020B0603030804020204" pitchFamily="34" charset="-78"/>
                      </a:endParaRPr>
                    </a:p>
                  </a:txBody>
                  <a:tcPr marL="97102" marR="97102" marT="48551" marB="48551">
                    <a:solidFill>
                      <a:srgbClr val="B3C7E7"/>
                    </a:solidFill>
                  </a:tcPr>
                </a:tc>
                <a:tc>
                  <a:txBody>
                    <a:bodyPr/>
                    <a:lstStyle/>
                    <a:p>
                      <a:pPr algn="ctr" rtl="1">
                        <a:lnSpc>
                          <a:spcPct val="150000"/>
                        </a:lnSpc>
                      </a:pPr>
                      <a:r>
                        <a:rPr lang="en-US" sz="1700" dirty="0">
                          <a:latin typeface="Vazir" panose="020B0603030804020204" pitchFamily="34" charset="-78"/>
                          <a:cs typeface="Vazir" panose="020B0603030804020204" pitchFamily="34" charset="-78"/>
                        </a:rPr>
                        <a:t>4G</a:t>
                      </a:r>
                    </a:p>
                  </a:txBody>
                  <a:tcPr marL="97102" marR="97102" marT="48551" marB="48551">
                    <a:solidFill>
                      <a:srgbClr val="B3C7E7"/>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6401691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798465" y="448454"/>
            <a:ext cx="4381328" cy="400110"/>
          </a:xfrm>
          <a:prstGeom prst="rect">
            <a:avLst/>
          </a:prstGeom>
        </p:spPr>
        <p:txBody>
          <a:bodyPr wrap="square">
            <a:spAutoFit/>
          </a:bodyPr>
          <a:lstStyle/>
          <a:p>
            <a:pPr algn="r" rtl="1"/>
            <a:r>
              <a:rPr lang="en-US" sz="2000" b="1" dirty="0">
                <a:latin typeface="Shabnam" panose="020B0603030804020204" pitchFamily="34" charset="-78"/>
                <a:cs typeface="Shabnam" panose="020B0603030804020204" pitchFamily="34" charset="-78"/>
              </a:rPr>
              <a:t>4G </a:t>
            </a:r>
            <a:r>
              <a:rPr lang="fa-IR" sz="2000" b="1" dirty="0">
                <a:latin typeface="Shabnam" panose="020B0603030804020204" pitchFamily="34" charset="-78"/>
                <a:cs typeface="Shabnam" panose="020B0603030804020204" pitchFamily="34" charset="-78"/>
              </a:rPr>
              <a:t>در مقابل </a:t>
            </a:r>
            <a:r>
              <a:rPr lang="en-US" sz="2000" b="1" dirty="0">
                <a:latin typeface="Shabnam" panose="020B0603030804020204" pitchFamily="34" charset="-78"/>
                <a:cs typeface="Shabnam" panose="020B0603030804020204" pitchFamily="34" charset="-78"/>
              </a:rPr>
              <a:t>LTE؛ </a:t>
            </a:r>
            <a:r>
              <a:rPr lang="fa-IR" sz="2000" b="1" dirty="0">
                <a:latin typeface="Shabnam" panose="020B0603030804020204" pitchFamily="34" charset="-78"/>
                <a:cs typeface="Shabnam" panose="020B0603030804020204" pitchFamily="34" charset="-78"/>
              </a:rPr>
              <a:t>تفاوت چیست؟</a:t>
            </a:r>
            <a:endParaRPr lang="en-US" sz="2000" b="1" dirty="0">
              <a:latin typeface="Shabnam" panose="020B0603030804020204" pitchFamily="34" charset="-78"/>
              <a:cs typeface="Shabnam" panose="020B0603030804020204" pitchFamily="34" charset="-78"/>
            </a:endParaRPr>
          </a:p>
        </p:txBody>
      </p:sp>
      <p:sp>
        <p:nvSpPr>
          <p:cNvPr id="2" name="Rectangle 1"/>
          <p:cNvSpPr/>
          <p:nvPr/>
        </p:nvSpPr>
        <p:spPr>
          <a:xfrm>
            <a:off x="257453" y="981732"/>
            <a:ext cx="4662487"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پوشش</a:t>
            </a:r>
          </a:p>
          <a:p>
            <a:pPr algn="justLow" rtl="1">
              <a:lnSpc>
                <a:spcPct val="300000"/>
              </a:lnSpc>
            </a:pPr>
            <a:r>
              <a:rPr lang="fa-IR" sz="1600" dirty="0">
                <a:latin typeface="Vazir" panose="020B0603030804020204" pitchFamily="34" charset="-78"/>
                <a:cs typeface="Vazir" panose="020B0603030804020204" pitchFamily="34" charset="-78"/>
              </a:rPr>
              <a:t>وقتی فناوری جدیدی عرضه می‌شود، بلافاصله در دسترس مردم قرار نمی‌گیرد؛ درست مانند فناوری </a:t>
            </a:r>
            <a:r>
              <a:rPr lang="en-US" sz="1600" dirty="0">
                <a:latin typeface="Vazir" panose="020B0603030804020204" pitchFamily="34" charset="-78"/>
                <a:cs typeface="Vazir" panose="020B0603030804020204" pitchFamily="34" charset="-78"/>
              </a:rPr>
              <a:t>5G</a:t>
            </a:r>
            <a:r>
              <a:rPr lang="fa-IR" sz="1600" dirty="0">
                <a:latin typeface="Vazir" panose="020B0603030804020204" pitchFamily="34" charset="-78"/>
                <a:cs typeface="Vazir" panose="020B0603030804020204" pitchFamily="34" charset="-78"/>
              </a:rPr>
              <a:t>که اگرچه مدت زیادی از زمان انتشار آن می‌گذرد، هنوز به‌صورت گسترده فراگیر نشده است و با اینکه بسیاری از گوشی‌های هوشمند از آن پشتیبانی می‌کنند، در بسیاری از مناطق امکان اتصال به آن وجود ندارد. </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45561610-77DC-571E-868A-C825B5AF9B80}"/>
              </a:ext>
            </a:extLst>
          </p:cNvPr>
          <p:cNvPicPr>
            <a:picLocks noChangeAspect="1"/>
          </p:cNvPicPr>
          <p:nvPr/>
        </p:nvPicPr>
        <p:blipFill>
          <a:blip r:embed="rId2"/>
          <a:stretch>
            <a:fillRect/>
          </a:stretch>
        </p:blipFill>
        <p:spPr>
          <a:xfrm>
            <a:off x="5027566" y="1686961"/>
            <a:ext cx="6152227" cy="3883652"/>
          </a:xfrm>
          <a:prstGeom prst="rect">
            <a:avLst/>
          </a:prstGeom>
        </p:spPr>
      </p:pic>
    </p:spTree>
    <p:extLst>
      <p:ext uri="{BB962C8B-B14F-4D97-AF65-F5344CB8AC3E}">
        <p14:creationId xmlns:p14="http://schemas.microsoft.com/office/powerpoint/2010/main" val="3346163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936064" y="5390826"/>
            <a:ext cx="5619566" cy="933053"/>
          </a:xfrm>
          <a:prstGeom prst="rect">
            <a:avLst/>
          </a:prstGeom>
          <a:solidFill>
            <a:srgbClr val="B3C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152225" y="430113"/>
            <a:ext cx="5018691" cy="400110"/>
          </a:xfrm>
          <a:prstGeom prst="rect">
            <a:avLst/>
          </a:prstGeom>
        </p:spPr>
        <p:txBody>
          <a:bodyPr wrap="square">
            <a:spAutoFit/>
          </a:bodyPr>
          <a:lstStyle/>
          <a:p>
            <a:pPr algn="r" rtl="1"/>
            <a:r>
              <a:rPr lang="en-US" sz="2000" b="1" dirty="0">
                <a:latin typeface="Shabnam" panose="020B0603030804020204" pitchFamily="34" charset="-78"/>
                <a:cs typeface="Shabnam" panose="020B0603030804020204" pitchFamily="34" charset="-78"/>
              </a:rPr>
              <a:t>4G </a:t>
            </a:r>
            <a:r>
              <a:rPr lang="fa-IR" sz="2000" b="1" dirty="0">
                <a:latin typeface="Shabnam" panose="020B0603030804020204" pitchFamily="34" charset="-78"/>
                <a:cs typeface="Shabnam" panose="020B0603030804020204" pitchFamily="34" charset="-78"/>
              </a:rPr>
              <a:t>در مقابل </a:t>
            </a:r>
            <a:r>
              <a:rPr lang="en-US" sz="2000" b="1" dirty="0">
                <a:latin typeface="Shabnam" panose="020B0603030804020204" pitchFamily="34" charset="-78"/>
                <a:cs typeface="Shabnam" panose="020B0603030804020204" pitchFamily="34" charset="-78"/>
              </a:rPr>
              <a:t>LTE؛ </a:t>
            </a:r>
            <a:r>
              <a:rPr lang="fa-IR" sz="2000" b="1" dirty="0">
                <a:latin typeface="Shabnam" panose="020B0603030804020204" pitchFamily="34" charset="-78"/>
                <a:cs typeface="Shabnam" panose="020B0603030804020204" pitchFamily="34" charset="-78"/>
              </a:rPr>
              <a:t>تفاوت چیست؟</a:t>
            </a:r>
            <a:endParaRPr lang="en-US" sz="2000" b="1" dirty="0">
              <a:latin typeface="Shabnam" panose="020B0603030804020204" pitchFamily="34" charset="-78"/>
              <a:cs typeface="Shabnam" panose="020B0603030804020204" pitchFamily="34" charset="-78"/>
            </a:endParaRPr>
          </a:p>
        </p:txBody>
      </p:sp>
      <p:sp>
        <p:nvSpPr>
          <p:cNvPr id="2" name="Rectangle 1"/>
          <p:cNvSpPr/>
          <p:nvPr/>
        </p:nvSpPr>
        <p:spPr>
          <a:xfrm>
            <a:off x="2254929" y="1000647"/>
            <a:ext cx="8611340" cy="298543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میزان تاخیر</a:t>
            </a:r>
          </a:p>
          <a:p>
            <a:pPr algn="justLow" rtl="1">
              <a:lnSpc>
                <a:spcPct val="200000"/>
              </a:lnSpc>
            </a:pPr>
            <a:r>
              <a:rPr lang="fa-IR" sz="1600" dirty="0">
                <a:latin typeface="Vazir" panose="020B0603030804020204" pitchFamily="34" charset="-78"/>
                <a:cs typeface="Vazir" panose="020B0603030804020204" pitchFamily="34" charset="-78"/>
              </a:rPr>
              <a:t>فناوری </a:t>
            </a:r>
            <a:r>
              <a:rPr lang="en-US" sz="1600" dirty="0">
                <a:latin typeface="Vazir" panose="020B0603030804020204" pitchFamily="34" charset="-78"/>
                <a:cs typeface="Vazir" panose="020B0603030804020204" pitchFamily="34" charset="-78"/>
              </a:rPr>
              <a:t>4G</a:t>
            </a:r>
            <a:r>
              <a:rPr lang="fa-IR" sz="1600" dirty="0">
                <a:latin typeface="Vazir" panose="020B0603030804020204" pitchFamily="34" charset="-78"/>
                <a:cs typeface="Vazir" panose="020B0603030804020204" pitchFamily="34" charset="-78"/>
              </a:rPr>
              <a:t>علاوه‌بر اینکه سرعت بهتر و بالاتری نسبت‌ به‌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دارد، میزان تأخیر کمتری هم ارائه می‌دهد؛ به‌عنوان‌مثال، اگر نسل چهارم اینترنت، تأخیری ۵ میلی‌ثانیه‌ای داشته باشد، این میزان تأخیر در فناوری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به ۱۰ میلی‌ثانیه می‌رسد. این مسئله در حالت استفاده‌ی عادی ممکن است چندان مهم نباشد و زمانی به اهمیت آن پی خواهید برد که قصد انجام بازی‌های ویدئویی، تماشای فیلم یا تماس تصویری را داشته باشید.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1551611" y="3984164"/>
            <a:ext cx="3765168" cy="1977196"/>
          </a:xfrm>
          <a:prstGeom prst="roundRect">
            <a:avLst>
              <a:gd name="adj" fmla="val 5555"/>
            </a:avLst>
          </a:prstGeom>
        </p:spPr>
      </p:pic>
      <p:pic>
        <p:nvPicPr>
          <p:cNvPr id="6" name="Picture 5">
            <a:extLst>
              <a:ext uri="{FF2B5EF4-FFF2-40B4-BE49-F238E27FC236}">
                <a16:creationId xmlns:a16="http://schemas.microsoft.com/office/drawing/2014/main" id="{555FD650-0455-080B-EDF0-E889C8F31CAA}"/>
              </a:ext>
            </a:extLst>
          </p:cNvPr>
          <p:cNvPicPr>
            <a:picLocks noChangeAspect="1"/>
          </p:cNvPicPr>
          <p:nvPr/>
        </p:nvPicPr>
        <p:blipFill rotWithShape="1">
          <a:blip r:embed="rId3"/>
          <a:srcRect l="8494" t="6228" r="13402" b="13995"/>
          <a:stretch/>
        </p:blipFill>
        <p:spPr>
          <a:xfrm>
            <a:off x="6174915" y="3887777"/>
            <a:ext cx="3833217" cy="2666124"/>
          </a:xfrm>
          <a:prstGeom prst="roundRect">
            <a:avLst>
              <a:gd name="adj" fmla="val 5555"/>
            </a:avLst>
          </a:prstGeom>
        </p:spPr>
      </p:pic>
    </p:spTree>
    <p:extLst>
      <p:ext uri="{BB962C8B-B14F-4D97-AF65-F5344CB8AC3E}">
        <p14:creationId xmlns:p14="http://schemas.microsoft.com/office/powerpoint/2010/main" val="28288399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903651" y="385725"/>
            <a:ext cx="5282213" cy="400110"/>
          </a:xfrm>
          <a:prstGeom prst="rect">
            <a:avLst/>
          </a:prstGeom>
        </p:spPr>
        <p:txBody>
          <a:bodyPr wrap="square">
            <a:spAutoFit/>
          </a:bodyPr>
          <a:lstStyle/>
          <a:p>
            <a:pPr algn="r" rtl="1"/>
            <a:r>
              <a:rPr lang="en-US" sz="2000" b="1" dirty="0">
                <a:latin typeface="Shabnam" panose="020B0603030804020204" pitchFamily="34" charset="-78"/>
                <a:cs typeface="Shabnam" panose="020B0603030804020204" pitchFamily="34" charset="-78"/>
              </a:rPr>
              <a:t>4G </a:t>
            </a:r>
            <a:r>
              <a:rPr lang="fa-IR" sz="2000" b="1" dirty="0">
                <a:latin typeface="Shabnam" panose="020B0603030804020204" pitchFamily="34" charset="-78"/>
                <a:cs typeface="Shabnam" panose="020B0603030804020204" pitchFamily="34" charset="-78"/>
              </a:rPr>
              <a:t>در مقابل </a:t>
            </a:r>
            <a:r>
              <a:rPr lang="en-US" sz="2000" b="1" dirty="0">
                <a:latin typeface="Shabnam" panose="020B0603030804020204" pitchFamily="34" charset="-78"/>
                <a:cs typeface="Shabnam" panose="020B0603030804020204" pitchFamily="34" charset="-78"/>
              </a:rPr>
              <a:t>LTE؛ </a:t>
            </a:r>
            <a:r>
              <a:rPr lang="fa-IR" sz="2000" b="1" dirty="0">
                <a:latin typeface="Shabnam" panose="020B0603030804020204" pitchFamily="34" charset="-78"/>
                <a:cs typeface="Shabnam" panose="020B0603030804020204" pitchFamily="34" charset="-78"/>
              </a:rPr>
              <a:t>تفاوت چیست؟</a:t>
            </a:r>
            <a:endParaRPr lang="en-US" sz="2000" b="1" dirty="0">
              <a:latin typeface="Shabnam" panose="020B0603030804020204" pitchFamily="34" charset="-78"/>
              <a:cs typeface="Shabnam" panose="020B0603030804020204" pitchFamily="34" charset="-78"/>
            </a:endParaRPr>
          </a:p>
        </p:txBody>
      </p:sp>
      <p:sp>
        <p:nvSpPr>
          <p:cNvPr id="2" name="Rectangle 1"/>
          <p:cNvSpPr/>
          <p:nvPr/>
        </p:nvSpPr>
        <p:spPr>
          <a:xfrm>
            <a:off x="6421514" y="1054498"/>
            <a:ext cx="4764350"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به‌طور خلاصه، </a:t>
            </a:r>
            <a:r>
              <a:rPr lang="en-US" sz="1600" dirty="0">
                <a:latin typeface="Vazir" panose="020B0603030804020204" pitchFamily="34" charset="-78"/>
                <a:cs typeface="Vazir" panose="020B0603030804020204" pitchFamily="34" charset="-78"/>
              </a:rPr>
              <a:t>4G</a:t>
            </a:r>
            <a:r>
              <a:rPr lang="fa-IR" sz="1600" dirty="0">
                <a:latin typeface="Vazir" panose="020B0603030804020204" pitchFamily="34" charset="-78"/>
                <a:cs typeface="Vazir" panose="020B0603030804020204" pitchFamily="34" charset="-78"/>
              </a:rPr>
              <a:t>در مقایسه‌ با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سرعت بسیار بالاتر، پایداری بیشتر و دسترسی به طیف وسیع‌تری از فعالیت‌های آنلاین را ارائه می‌دهد. در واقع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از نظر سرعت نقطه‌ای بین </a:t>
            </a:r>
            <a:r>
              <a:rPr lang="en-US" sz="1600" dirty="0">
                <a:latin typeface="Vazir" panose="020B0603030804020204" pitchFamily="34" charset="-78"/>
                <a:cs typeface="Vazir" panose="020B0603030804020204" pitchFamily="34" charset="-78"/>
              </a:rPr>
              <a:t>3G </a:t>
            </a:r>
            <a:r>
              <a:rPr lang="fa-IR" sz="1600" dirty="0">
                <a:latin typeface="Vazir" panose="020B0603030804020204" pitchFamily="34" charset="-78"/>
                <a:cs typeface="Vazir" panose="020B0603030804020204" pitchFamily="34" charset="-78"/>
              </a:rPr>
              <a:t>و </a:t>
            </a:r>
            <a:r>
              <a:rPr lang="en-US" sz="1600" dirty="0">
                <a:latin typeface="Vazir" panose="020B0603030804020204" pitchFamily="34" charset="-78"/>
                <a:cs typeface="Vazir" panose="020B0603030804020204" pitchFamily="34" charset="-78"/>
              </a:rPr>
              <a:t>G 4G</a:t>
            </a:r>
            <a:r>
              <a:rPr lang="fa-IR" sz="1600" dirty="0">
                <a:latin typeface="Vazir" panose="020B0603030804020204" pitchFamily="34" charset="-78"/>
                <a:cs typeface="Vazir" panose="020B0603030804020204" pitchFamily="34" charset="-78"/>
              </a:rPr>
              <a:t>قرار گرفته است؛ بنابراین عملکرد آن در مقایسه با نسل چهارم ضعیف‌تر است؛ بااین‌حال با فراگیرشدن </a:t>
            </a:r>
            <a:r>
              <a:rPr lang="en-US" sz="1600" dirty="0">
                <a:latin typeface="Vazir" panose="020B0603030804020204" pitchFamily="34" charset="-78"/>
                <a:cs typeface="Vazir" panose="020B0603030804020204" pitchFamily="34" charset="-78"/>
              </a:rPr>
              <a:t>LTE-A </a:t>
            </a:r>
            <a:r>
              <a:rPr lang="fa-IR" sz="1600" dirty="0">
                <a:latin typeface="Vazir" panose="020B0603030804020204" pitchFamily="34" charset="-78"/>
                <a:cs typeface="Vazir" panose="020B0603030804020204" pitchFamily="34" charset="-78"/>
              </a:rPr>
              <a:t>و افزایش کیفیت اتصال، تفاوت میان این دو اهمیت کمتری پیدا می‌کند.</a:t>
            </a:r>
            <a:endParaRPr lang="en-US" sz="16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AD34A7D2-F6C4-EC94-4526-3887BB3417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054" y="1367161"/>
            <a:ext cx="5428597" cy="4324782"/>
          </a:xfrm>
          <a:prstGeom prst="rect">
            <a:avLst/>
          </a:prstGeom>
        </p:spPr>
      </p:pic>
    </p:spTree>
    <p:extLst>
      <p:ext uri="{BB962C8B-B14F-4D97-AF65-F5344CB8AC3E}">
        <p14:creationId xmlns:p14="http://schemas.microsoft.com/office/powerpoint/2010/main" val="29401622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39978" y="456747"/>
            <a:ext cx="2996333" cy="400110"/>
          </a:xfrm>
          <a:prstGeom prst="rect">
            <a:avLst/>
          </a:prstGeom>
        </p:spPr>
        <p:txBody>
          <a:bodyPr wrap="square">
            <a:spAutoFit/>
          </a:bodyPr>
          <a:lstStyle/>
          <a:p>
            <a:pPr algn="r" rtl="1"/>
            <a:r>
              <a:rPr lang="en-US" sz="2000" b="1" dirty="0">
                <a:latin typeface="Shabnam" panose="020B0603030804020204" pitchFamily="34" charset="-78"/>
                <a:cs typeface="Shabnam" panose="020B0603030804020204" pitchFamily="34" charset="-78"/>
              </a:rPr>
              <a:t>LTE </a:t>
            </a:r>
            <a:r>
              <a:rPr lang="fa-IR" sz="2000" b="1" dirty="0">
                <a:latin typeface="Shabnam" panose="020B0603030804020204" pitchFamily="34" charset="-78"/>
                <a:cs typeface="Shabnam" panose="020B0603030804020204" pitchFamily="34" charset="-78"/>
              </a:rPr>
              <a:t>چگونه کار می‌کند؟</a:t>
            </a:r>
            <a:endParaRPr lang="en-US" sz="2000" b="1" dirty="0">
              <a:latin typeface="Shabnam" panose="020B0603030804020204" pitchFamily="34" charset="-78"/>
              <a:cs typeface="Shabnam" panose="020B0603030804020204" pitchFamily="34" charset="-78"/>
            </a:endParaRPr>
          </a:p>
        </p:txBody>
      </p:sp>
      <p:sp>
        <p:nvSpPr>
          <p:cNvPr id="4" name="Rectangle 3"/>
          <p:cNvSpPr/>
          <p:nvPr/>
        </p:nvSpPr>
        <p:spPr>
          <a:xfrm>
            <a:off x="435005" y="1220148"/>
            <a:ext cx="4651899"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وقتی در خصوص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صحبت می‌کنیم، اولین نکته‌ای که باید در نظر گرفت تغییر فرکانس و میزان استفاده از پهنای باند است. درحالی‌که </a:t>
            </a:r>
            <a:r>
              <a:rPr lang="en-US" sz="1600" dirty="0">
                <a:latin typeface="Vazir" panose="020B0603030804020204" pitchFamily="34" charset="-78"/>
                <a:cs typeface="Vazir" panose="020B0603030804020204" pitchFamily="34" charset="-78"/>
              </a:rPr>
              <a:t>GSM 3G </a:t>
            </a:r>
            <a:r>
              <a:rPr lang="fa-IR" sz="1600" dirty="0">
                <a:latin typeface="Vazir" panose="020B0603030804020204" pitchFamily="34" charset="-78"/>
                <a:cs typeface="Vazir" panose="020B0603030804020204" pitchFamily="34" charset="-78"/>
              </a:rPr>
              <a:t>از پهنای باند 5</a:t>
            </a:r>
            <a:r>
              <a:rPr lang="en-US" sz="1600" dirty="0" err="1">
                <a:latin typeface="Vazir" panose="020B0603030804020204" pitchFamily="34" charset="-78"/>
                <a:cs typeface="Vazir" panose="020B0603030804020204" pitchFamily="34" charset="-78"/>
              </a:rPr>
              <a:t>Mhz</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استفاده می‌کند،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می‌تواند از کانالی با </a:t>
            </a:r>
            <a:r>
              <a:rPr lang="en-US" sz="1600" dirty="0">
                <a:latin typeface="Vazir" panose="020B0603030804020204" pitchFamily="34" charset="-78"/>
                <a:cs typeface="Vazir" panose="020B0603030804020204" pitchFamily="34" charset="-78"/>
              </a:rPr>
              <a:t>1.4Mhz </a:t>
            </a:r>
            <a:r>
              <a:rPr lang="fa-IR" sz="1600" dirty="0">
                <a:latin typeface="Vazir" panose="020B0603030804020204" pitchFamily="34" charset="-78"/>
                <a:cs typeface="Vazir" panose="020B0603030804020204" pitchFamily="34" charset="-78"/>
              </a:rPr>
              <a:t>تا</a:t>
            </a:r>
            <a:r>
              <a:rPr lang="en-US" sz="1600" dirty="0">
                <a:latin typeface="Vazir" panose="020B0603030804020204" pitchFamily="34" charset="-78"/>
                <a:cs typeface="Vazir" panose="020B0603030804020204" pitchFamily="34" charset="-78"/>
              </a:rPr>
              <a:t>MHZ </a:t>
            </a:r>
            <a:r>
              <a:rPr lang="fa-IR" sz="1600" dirty="0">
                <a:latin typeface="Vazir" panose="020B0603030804020204" pitchFamily="34" charset="-78"/>
                <a:cs typeface="Vazir" panose="020B0603030804020204" pitchFamily="34" charset="-78"/>
              </a:rPr>
              <a:t> 20</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پهنای باند استفاده کند. این پهنای باند در مواقعی که فرکانس‌ها با یکدیگر تداخل دارند به کار می‌آید و از طرف دیگر زمانی که فرکانس‌های استفاده‌نشده زیادی موجود است نیز کاربرد دارد. </a:t>
            </a:r>
            <a:endParaRPr lang="en-US" sz="16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275FBE0A-90B8-1B77-B81D-17D9E410CC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6957" y="1693091"/>
            <a:ext cx="5046965" cy="4051372"/>
          </a:xfrm>
          <a:prstGeom prst="rect">
            <a:avLst/>
          </a:prstGeom>
        </p:spPr>
      </p:pic>
    </p:spTree>
    <p:extLst>
      <p:ext uri="{BB962C8B-B14F-4D97-AF65-F5344CB8AC3E}">
        <p14:creationId xmlns:p14="http://schemas.microsoft.com/office/powerpoint/2010/main" val="25594870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39978" y="456747"/>
            <a:ext cx="2996333" cy="400110"/>
          </a:xfrm>
          <a:prstGeom prst="rect">
            <a:avLst/>
          </a:prstGeom>
        </p:spPr>
        <p:txBody>
          <a:bodyPr wrap="square">
            <a:spAutoFit/>
          </a:bodyPr>
          <a:lstStyle/>
          <a:p>
            <a:pPr algn="r" rtl="1"/>
            <a:r>
              <a:rPr lang="en-US" sz="2000" b="1" dirty="0">
                <a:latin typeface="Shabnam" panose="020B0603030804020204" pitchFamily="34" charset="-78"/>
                <a:cs typeface="Shabnam" panose="020B0603030804020204" pitchFamily="34" charset="-78"/>
              </a:rPr>
              <a:t> LTE </a:t>
            </a:r>
            <a:r>
              <a:rPr lang="fa-IR" sz="2000" b="1" dirty="0">
                <a:latin typeface="Shabnam" panose="020B0603030804020204" pitchFamily="34" charset="-78"/>
                <a:cs typeface="Shabnam" panose="020B0603030804020204" pitchFamily="34" charset="-78"/>
              </a:rPr>
              <a:t>چگونه کار می‌کند؟</a:t>
            </a:r>
            <a:endParaRPr lang="en-US" sz="2000" b="1" dirty="0">
              <a:latin typeface="Shabnam" panose="020B0603030804020204" pitchFamily="34" charset="-78"/>
              <a:cs typeface="Shabnam" panose="020B0603030804020204" pitchFamily="34" charset="-78"/>
            </a:endParaRPr>
          </a:p>
        </p:txBody>
      </p:sp>
      <p:sp>
        <p:nvSpPr>
          <p:cNvPr id="4" name="Rectangle 3"/>
          <p:cNvSpPr/>
          <p:nvPr/>
        </p:nvSpPr>
        <p:spPr>
          <a:xfrm>
            <a:off x="7190913" y="1273413"/>
            <a:ext cx="3693110"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مطمئناً به هر میزان که پهنای باند بیشتر باشد، ظرفیت پذیرش نیز بالاتر می‌رود و در نتیجه دسترسی کاربران بیشتری به شبکه با امکانات یکسان میسر خواهد شد. سرویس‌گیرنده (گوشی همراه) بسته به نوع سرویس مخابراتی که در آن منطقه و یا کشور موجود است به شبکه متصل خواهد شد.</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71AFEDBA-73B1-C031-BB96-C866040EAE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7877" y="1567071"/>
            <a:ext cx="5755680" cy="3854967"/>
          </a:xfrm>
          <a:prstGeom prst="rect">
            <a:avLst/>
          </a:prstGeom>
        </p:spPr>
      </p:pic>
    </p:spTree>
    <p:extLst>
      <p:ext uri="{BB962C8B-B14F-4D97-AF65-F5344CB8AC3E}">
        <p14:creationId xmlns:p14="http://schemas.microsoft.com/office/powerpoint/2010/main" val="6308631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89531" y="430114"/>
            <a:ext cx="2996333" cy="400110"/>
          </a:xfrm>
          <a:prstGeom prst="rect">
            <a:avLst/>
          </a:prstGeom>
        </p:spPr>
        <p:txBody>
          <a:bodyPr wrap="square">
            <a:spAutoFit/>
          </a:bodyPr>
          <a:lstStyle/>
          <a:p>
            <a:pPr algn="r" rtl="1"/>
            <a:r>
              <a:rPr lang="en-US" sz="2000" b="1" dirty="0">
                <a:latin typeface="Shabnam" panose="020B0603030804020204" pitchFamily="34" charset="-78"/>
                <a:cs typeface="Shabnam" panose="020B0603030804020204" pitchFamily="34" charset="-78"/>
              </a:rPr>
              <a:t>LTE </a:t>
            </a:r>
            <a:r>
              <a:rPr lang="fa-IR" sz="2000" b="1" dirty="0">
                <a:latin typeface="Shabnam" panose="020B0603030804020204" pitchFamily="34" charset="-78"/>
                <a:cs typeface="Shabnam" panose="020B0603030804020204" pitchFamily="34" charset="-78"/>
              </a:rPr>
              <a:t>چگونه کار می‌کند؟</a:t>
            </a:r>
            <a:endParaRPr lang="en-US" sz="2000" b="1" dirty="0">
              <a:latin typeface="Shabnam" panose="020B0603030804020204" pitchFamily="34" charset="-78"/>
              <a:cs typeface="Shabnam" panose="020B0603030804020204" pitchFamily="34" charset="-78"/>
            </a:endParaRPr>
          </a:p>
        </p:txBody>
      </p:sp>
      <p:sp>
        <p:nvSpPr>
          <p:cNvPr id="4" name="Rectangle 3"/>
          <p:cNvSpPr/>
          <p:nvPr/>
        </p:nvSpPr>
        <p:spPr>
          <a:xfrm>
            <a:off x="976544" y="1372860"/>
            <a:ext cx="9410329" cy="4401205"/>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اغلب باندهای مخابراتی به صورت</a:t>
            </a:r>
            <a:r>
              <a:rPr lang="en-US" sz="1600" dirty="0">
                <a:latin typeface="Vazir" panose="020B0603030804020204" pitchFamily="34" charset="-78"/>
                <a:cs typeface="Vazir" panose="020B0603030804020204" pitchFamily="34" charset="-78"/>
              </a:rPr>
              <a:t>Frequency Division Duplexing </a:t>
            </a:r>
            <a:r>
              <a:rPr lang="fa-IR" sz="1600" dirty="0">
                <a:latin typeface="Vazir" panose="020B0603030804020204" pitchFamily="34" charset="-78"/>
                <a:cs typeface="Vazir" panose="020B0603030804020204" pitchFamily="34" charset="-78"/>
              </a:rPr>
              <a:t>و یا مخفف </a:t>
            </a:r>
            <a:r>
              <a:rPr lang="en-US" sz="1600" dirty="0">
                <a:latin typeface="Vazir" panose="020B0603030804020204" pitchFamily="34" charset="-78"/>
                <a:cs typeface="Vazir" panose="020B0603030804020204" pitchFamily="34" charset="-78"/>
              </a:rPr>
              <a:t>FDD) </a:t>
            </a:r>
            <a:r>
              <a:rPr lang="fa-IR" sz="1600" dirty="0">
                <a:latin typeface="Vazir" panose="020B0603030804020204" pitchFamily="34" charset="-78"/>
                <a:cs typeface="Vazir" panose="020B0603030804020204" pitchFamily="34" charset="-78"/>
              </a:rPr>
              <a:t>) تنظیم شده‌اند، این قابلیت به کار بر امکان می‌دهد از پهنای باند مختلفی برای ارسال و دریافت اطلاعات خود استفاده کند و این تنظیمات با تغییراتی در آمریکای شمالی، اروپا و بعضی کشورهای آسیایی در دسترس خواهند بود. </a:t>
            </a:r>
            <a:r>
              <a:rPr lang="en-US" sz="1600" dirty="0">
                <a:latin typeface="Vazir" panose="020B0603030804020204" pitchFamily="34" charset="-78"/>
                <a:cs typeface="Vazir" panose="020B0603030804020204" pitchFamily="34" charset="-78"/>
              </a:rPr>
              <a:t>Time Division Duplexing </a:t>
            </a:r>
            <a:r>
              <a:rPr lang="fa-IR" sz="1600" dirty="0">
                <a:latin typeface="Vazir" panose="020B0603030804020204" pitchFamily="34" charset="-78"/>
                <a:cs typeface="Vazir" panose="020B0603030804020204" pitchFamily="34" charset="-78"/>
              </a:rPr>
              <a:t>به کاربران اجازه می‌دهد از یک فرکانس واحد برای ارسال و دریافت اطلاعات خود استفاده کنند و در چین و هندوستان مورد استفاده قرار گرفته است، </a:t>
            </a:r>
            <a:r>
              <a:rPr lang="en-US" sz="1600" dirty="0">
                <a:latin typeface="Vazir" panose="020B0603030804020204" pitchFamily="34" charset="-78"/>
                <a:cs typeface="Vazir" panose="020B0603030804020204" pitchFamily="34" charset="-78"/>
              </a:rPr>
              <a:t>Time division Duplexing </a:t>
            </a:r>
            <a:r>
              <a:rPr lang="fa-IR" sz="1600" dirty="0">
                <a:latin typeface="Vazir" panose="020B0603030804020204" pitchFamily="34" charset="-78"/>
                <a:cs typeface="Vazir" panose="020B0603030804020204" pitchFamily="34" charset="-78"/>
              </a:rPr>
              <a:t>و یا مخفف </a:t>
            </a:r>
            <a:r>
              <a:rPr lang="en-US" sz="1600" dirty="0">
                <a:latin typeface="Vazir" panose="020B0603030804020204" pitchFamily="34" charset="-78"/>
                <a:cs typeface="Vazir" panose="020B0603030804020204" pitchFamily="34" charset="-78"/>
              </a:rPr>
              <a:t>TD-LTE) </a:t>
            </a:r>
            <a:r>
              <a:rPr lang="fa-IR" sz="1600" dirty="0">
                <a:latin typeface="Vazir" panose="020B0603030804020204" pitchFamily="34" charset="-78"/>
                <a:cs typeface="Vazir" panose="020B0603030804020204" pitchFamily="34" charset="-78"/>
              </a:rPr>
              <a:t>) پهنای باند مختلفی را ذخیره می‌کند و به ازای هر </a:t>
            </a:r>
            <a:r>
              <a:rPr lang="en-US" sz="1600" dirty="0" err="1">
                <a:latin typeface="Vazir" panose="020B0603030804020204" pitchFamily="34" charset="-78"/>
                <a:cs typeface="Vazir" panose="020B0603030804020204" pitchFamily="34" charset="-78"/>
              </a:rPr>
              <a:t>Mhz</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کاربر می‌تواند کاربر بیشتری را اختصاص دهد.</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7429120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09633" y="438992"/>
            <a:ext cx="2996333" cy="400110"/>
          </a:xfrm>
          <a:prstGeom prst="rect">
            <a:avLst/>
          </a:prstGeom>
        </p:spPr>
        <p:txBody>
          <a:bodyPr wrap="square">
            <a:spAutoFit/>
          </a:bodyPr>
          <a:lstStyle/>
          <a:p>
            <a:pPr algn="r" rtl="1"/>
            <a:r>
              <a:rPr lang="en-US" sz="2000" b="1" dirty="0">
                <a:latin typeface="Shabnam" panose="020B0603030804020204" pitchFamily="34" charset="-78"/>
                <a:cs typeface="Shabnam" panose="020B0603030804020204" pitchFamily="34" charset="-78"/>
              </a:rPr>
              <a:t>LTE </a:t>
            </a:r>
            <a:r>
              <a:rPr lang="fa-IR" sz="2000" b="1" dirty="0">
                <a:latin typeface="Shabnam" panose="020B0603030804020204" pitchFamily="34" charset="-78"/>
                <a:cs typeface="Shabnam" panose="020B0603030804020204" pitchFamily="34" charset="-78"/>
              </a:rPr>
              <a:t> چگونه کار می‌کند؟</a:t>
            </a:r>
            <a:endParaRPr lang="en-US" sz="2000" b="1" dirty="0">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4CBEC7B1-8D5D-389C-32BC-50F9DA6A70D1}"/>
              </a:ext>
            </a:extLst>
          </p:cNvPr>
          <p:cNvPicPr>
            <a:picLocks noChangeAspect="1"/>
          </p:cNvPicPr>
          <p:nvPr/>
        </p:nvPicPr>
        <p:blipFill rotWithShape="1">
          <a:blip r:embed="rId2">
            <a:extLst>
              <a:ext uri="{28A0092B-C50C-407E-A947-70E740481C1C}">
                <a14:useLocalDpi xmlns:a14="http://schemas.microsoft.com/office/drawing/2010/main" val="0"/>
              </a:ext>
            </a:extLst>
          </a:blip>
          <a:srcRect l="13151" t="17569" r="19815" b="27444"/>
          <a:stretch/>
        </p:blipFill>
        <p:spPr>
          <a:xfrm>
            <a:off x="800470" y="3327883"/>
            <a:ext cx="5076548" cy="2951730"/>
          </a:xfrm>
          <a:prstGeom prst="rect">
            <a:avLst/>
          </a:prstGeom>
        </p:spPr>
      </p:pic>
      <p:sp>
        <p:nvSpPr>
          <p:cNvPr id="8" name="Rectangle 7">
            <a:extLst>
              <a:ext uri="{FF2B5EF4-FFF2-40B4-BE49-F238E27FC236}">
                <a16:creationId xmlns:a16="http://schemas.microsoft.com/office/drawing/2014/main" id="{EFC61369-7A76-6AB0-BF2F-FDA5D5387845}"/>
              </a:ext>
            </a:extLst>
          </p:cNvPr>
          <p:cNvSpPr/>
          <p:nvPr/>
        </p:nvSpPr>
        <p:spPr>
          <a:xfrm>
            <a:off x="301841" y="1168631"/>
            <a:ext cx="10813003" cy="2462213"/>
          </a:xfrm>
          <a:prstGeom prst="rect">
            <a:avLst/>
          </a:prstGeom>
        </p:spPr>
        <p:txBody>
          <a:bodyPr wrap="square">
            <a:spAutoFit/>
          </a:bodyPr>
          <a:lstStyle/>
          <a:p>
            <a:pPr algn="justLow" rtl="1">
              <a:lnSpc>
                <a:spcPct val="250000"/>
              </a:lnSpc>
            </a:pP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از دو شبکه رادیویی مختلف برای ارسال و دریافت اطلاعات از برج مخابرات تا گوشی همراه کاربر استفاده می‌کند، برای دریافت اطلاعات از </a:t>
            </a:r>
            <a:r>
              <a:rPr lang="en-US" sz="1600" dirty="0">
                <a:latin typeface="Vazir" panose="020B0603030804020204" pitchFamily="34" charset="-78"/>
                <a:cs typeface="Vazir" panose="020B0603030804020204" pitchFamily="34" charset="-78"/>
              </a:rPr>
              <a:t>OFDM </a:t>
            </a:r>
            <a:r>
              <a:rPr lang="fa-IR" sz="1600" dirty="0">
                <a:latin typeface="Vazir" panose="020B0603030804020204" pitchFamily="34" charset="-78"/>
                <a:cs typeface="Vazir" panose="020B0603030804020204" pitchFamily="34" charset="-78"/>
              </a:rPr>
              <a:t>که نیازمند </a:t>
            </a:r>
            <a:r>
              <a:rPr lang="en-US" sz="1600" dirty="0">
                <a:latin typeface="Vazir" panose="020B0603030804020204" pitchFamily="34" charset="-78"/>
                <a:cs typeface="Vazir" panose="020B0603030804020204" pitchFamily="34" charset="-78"/>
              </a:rPr>
              <a:t>MIMO </a:t>
            </a:r>
            <a:r>
              <a:rPr lang="fa-IR" sz="1600" dirty="0">
                <a:latin typeface="Vazir" panose="020B0603030804020204" pitchFamily="34" charset="-78"/>
                <a:cs typeface="Vazir" panose="020B0603030804020204" pitchFamily="34" charset="-78"/>
              </a:rPr>
              <a:t>می‌باشد استفاده می‌کند. </a:t>
            </a:r>
            <a:r>
              <a:rPr lang="en-US" sz="1600" dirty="0">
                <a:latin typeface="Vazir" panose="020B0603030804020204" pitchFamily="34" charset="-78"/>
                <a:cs typeface="Vazir" panose="020B0603030804020204" pitchFamily="34" charset="-78"/>
              </a:rPr>
              <a:t>MIMO </a:t>
            </a:r>
            <a:r>
              <a:rPr lang="fa-IR" sz="1600" dirty="0">
                <a:latin typeface="Vazir" panose="020B0603030804020204" pitchFamily="34" charset="-78"/>
                <a:cs typeface="Vazir" panose="020B0603030804020204" pitchFamily="34" charset="-78"/>
              </a:rPr>
              <a:t>به معنای ورودی‌های مختلف است، با این قابلیت کاربر می‌تواند از دو و یا چند آنتن برای کاهش تأخیر در ارسال و دریافت اطلاعات و افزایش سرعت ارتباطی خود با استفاده از کانال مشخص‌شده استفاده نماید. در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استاندارد می‌توان 4*4 درگاه را تنظیم نمود. </a:t>
            </a:r>
          </a:p>
        </p:txBody>
      </p:sp>
    </p:spTree>
    <p:extLst>
      <p:ext uri="{BB962C8B-B14F-4D97-AF65-F5344CB8AC3E}">
        <p14:creationId xmlns:p14="http://schemas.microsoft.com/office/powerpoint/2010/main" val="30719687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09633" y="447870"/>
            <a:ext cx="2996333" cy="400110"/>
          </a:xfrm>
          <a:prstGeom prst="rect">
            <a:avLst/>
          </a:prstGeom>
        </p:spPr>
        <p:txBody>
          <a:bodyPr wrap="square">
            <a:spAutoFit/>
          </a:bodyPr>
          <a:lstStyle/>
          <a:p>
            <a:pPr algn="r" rtl="1"/>
            <a:r>
              <a:rPr lang="en-US" sz="2000" b="1" dirty="0">
                <a:latin typeface="Shabnam" panose="020B0603030804020204" pitchFamily="34" charset="-78"/>
                <a:cs typeface="Shabnam" panose="020B0603030804020204" pitchFamily="34" charset="-78"/>
              </a:rPr>
              <a:t> LTE </a:t>
            </a:r>
            <a:r>
              <a:rPr lang="fa-IR" sz="2000" b="1" dirty="0">
                <a:latin typeface="Shabnam" panose="020B0603030804020204" pitchFamily="34" charset="-78"/>
                <a:cs typeface="Shabnam" panose="020B0603030804020204" pitchFamily="34" charset="-78"/>
              </a:rPr>
              <a:t>چگونه کار می‌کند؟</a:t>
            </a:r>
            <a:endParaRPr lang="en-US" sz="2000" b="1" dirty="0">
              <a:latin typeface="Shabnam" panose="020B0603030804020204" pitchFamily="34" charset="-78"/>
              <a:cs typeface="Shabnam" panose="020B0603030804020204" pitchFamily="34" charset="-78"/>
            </a:endParaRPr>
          </a:p>
        </p:txBody>
      </p:sp>
      <p:sp>
        <p:nvSpPr>
          <p:cNvPr id="4" name="Rectangle 3"/>
          <p:cNvSpPr/>
          <p:nvPr/>
        </p:nvSpPr>
        <p:spPr>
          <a:xfrm>
            <a:off x="461641" y="1594280"/>
            <a:ext cx="4420340"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برای ارسال اطلاعات (از گوشی همراه به برج مخابراتی)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از سیگنال </a:t>
            </a:r>
            <a:r>
              <a:rPr lang="en-US" sz="1600" dirty="0">
                <a:latin typeface="Vazir" panose="020B0603030804020204" pitchFamily="34" charset="-78"/>
                <a:cs typeface="Vazir" panose="020B0603030804020204" pitchFamily="34" charset="-78"/>
              </a:rPr>
              <a:t>SC-FDMA </a:t>
            </a:r>
            <a:r>
              <a:rPr lang="fa-IR" sz="1600" dirty="0">
                <a:latin typeface="Vazir" panose="020B0603030804020204" pitchFamily="34" charset="-78"/>
                <a:cs typeface="Vazir" panose="020B0603030804020204" pitchFamily="34" charset="-78"/>
              </a:rPr>
              <a:t>استفاده می‌کند. بیشتر دستگاه‌های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دارای سیگنال قوی برای ارسال اطلاعات نیستند و </a:t>
            </a:r>
            <a:r>
              <a:rPr lang="en-US" sz="1600" dirty="0">
                <a:latin typeface="Vazir" panose="020B0603030804020204" pitchFamily="34" charset="-78"/>
                <a:cs typeface="Vazir" panose="020B0603030804020204" pitchFamily="34" charset="-78"/>
              </a:rPr>
              <a:t>SC-FDMA </a:t>
            </a:r>
            <a:r>
              <a:rPr lang="fa-IR" sz="1600" dirty="0">
                <a:latin typeface="Vazir" panose="020B0603030804020204" pitchFamily="34" charset="-78"/>
                <a:cs typeface="Vazir" panose="020B0603030804020204" pitchFamily="34" charset="-78"/>
              </a:rPr>
              <a:t>در مقابل </a:t>
            </a:r>
            <a:r>
              <a:rPr lang="en-US" sz="1600" dirty="0">
                <a:latin typeface="Vazir" panose="020B0603030804020204" pitchFamily="34" charset="-78"/>
                <a:cs typeface="Vazir" panose="020B0603030804020204" pitchFamily="34" charset="-78"/>
              </a:rPr>
              <a:t>OFDMA </a:t>
            </a:r>
            <a:r>
              <a:rPr lang="fa-IR" sz="1600" dirty="0">
                <a:latin typeface="Vazir" panose="020B0603030804020204" pitchFamily="34" charset="-78"/>
                <a:cs typeface="Vazir" panose="020B0603030804020204" pitchFamily="34" charset="-78"/>
              </a:rPr>
              <a:t>برای ارسال اطلاعات به دلیل قدرت بالا مناسب تر است.</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00610020-6860-3C12-5B2A-D0EEF0D655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26838" y="1594280"/>
            <a:ext cx="4420340" cy="4597154"/>
          </a:xfrm>
          <a:prstGeom prst="rect">
            <a:avLst/>
          </a:prstGeom>
        </p:spPr>
      </p:pic>
    </p:spTree>
    <p:extLst>
      <p:ext uri="{BB962C8B-B14F-4D97-AF65-F5344CB8AC3E}">
        <p14:creationId xmlns:p14="http://schemas.microsoft.com/office/powerpoint/2010/main" val="31510835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723079" y="438993"/>
            <a:ext cx="1364476"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انواع </a:t>
            </a:r>
            <a:r>
              <a:rPr lang="en-US" sz="2000" b="1" dirty="0">
                <a:latin typeface="Shabnam" panose="020B0603030804020204" pitchFamily="34" charset="-78"/>
                <a:cs typeface="Shabnam" panose="020B0603030804020204" pitchFamily="34" charset="-78"/>
              </a:rPr>
              <a:t>LTE</a:t>
            </a:r>
          </a:p>
        </p:txBody>
      </p:sp>
      <p:sp>
        <p:nvSpPr>
          <p:cNvPr id="3" name="Rectangle 2"/>
          <p:cNvSpPr/>
          <p:nvPr/>
        </p:nvSpPr>
        <p:spPr>
          <a:xfrm>
            <a:off x="5175681" y="1182231"/>
            <a:ext cx="5740013" cy="2923877"/>
          </a:xfrm>
          <a:prstGeom prst="rect">
            <a:avLst/>
          </a:prstGeom>
        </p:spPr>
        <p:txBody>
          <a:bodyPr wrap="square">
            <a:spAutoFit/>
          </a:bodyPr>
          <a:lstStyle/>
          <a:p>
            <a:pPr algn="justLow" rtl="1">
              <a:lnSpc>
                <a:spcPct val="300000"/>
              </a:lnSpc>
            </a:pPr>
            <a:r>
              <a:rPr lang="en-US" sz="1600" dirty="0">
                <a:latin typeface="Vazir" panose="020B0603030804020204" pitchFamily="34" charset="-78"/>
                <a:cs typeface="Vazir" panose="020B0603030804020204" pitchFamily="34" charset="-78"/>
              </a:rPr>
              <a:t>LTE</a:t>
            </a:r>
            <a:r>
              <a:rPr lang="fa-IR" sz="1600" dirty="0">
                <a:latin typeface="Vazir" panose="020B0603030804020204" pitchFamily="34" charset="-78"/>
                <a:cs typeface="Vazir" panose="020B0603030804020204" pitchFamily="34" charset="-78"/>
              </a:rPr>
              <a:t>دارای چند مدل مختلف است که عبارتند از؛</a:t>
            </a:r>
          </a:p>
          <a:p>
            <a:pPr algn="justLow" rtl="1">
              <a:lnSpc>
                <a:spcPct val="300000"/>
              </a:lnSpc>
            </a:pPr>
            <a:r>
              <a:rPr lang="en-US" sz="1600" dirty="0">
                <a:latin typeface="Vazir" panose="020B0603030804020204" pitchFamily="34" charset="-78"/>
                <a:cs typeface="Vazir" panose="020B0603030804020204" pitchFamily="34" charset="-78"/>
              </a:rPr>
              <a:t>LTE FDD؛ </a:t>
            </a:r>
            <a:r>
              <a:rPr lang="fa-IR" sz="1600" dirty="0">
                <a:latin typeface="Vazir" panose="020B0603030804020204" pitchFamily="34" charset="-78"/>
                <a:cs typeface="Vazir" panose="020B0603030804020204" pitchFamily="34" charset="-78"/>
              </a:rPr>
              <a:t>استفاده از باندهای فرکانسی جداگانه برای ارسال و دریافت</a:t>
            </a:r>
          </a:p>
          <a:p>
            <a:pPr algn="justLow" rtl="1">
              <a:lnSpc>
                <a:spcPct val="300000"/>
              </a:lnSpc>
            </a:pPr>
            <a:r>
              <a:rPr lang="en-US" sz="1600" dirty="0">
                <a:latin typeface="Vazir" panose="020B0603030804020204" pitchFamily="34" charset="-78"/>
                <a:cs typeface="Vazir" panose="020B0603030804020204" pitchFamily="34" charset="-78"/>
              </a:rPr>
              <a:t>LTE TDD؛ </a:t>
            </a:r>
            <a:r>
              <a:rPr lang="fa-IR" sz="1600" dirty="0">
                <a:latin typeface="Vazir" panose="020B0603030804020204" pitchFamily="34" charset="-78"/>
                <a:cs typeface="Vazir" panose="020B0603030804020204" pitchFamily="34" charset="-78"/>
              </a:rPr>
              <a:t>استفاده از یک باند فرکانسی مشترک برای ارسال و دریافت    </a:t>
            </a:r>
            <a:r>
              <a:rPr lang="en-US" sz="1600" dirty="0">
                <a:latin typeface="Vazir" panose="020B0603030804020204" pitchFamily="34" charset="-78"/>
                <a:cs typeface="Vazir" panose="020B0603030804020204" pitchFamily="34" charset="-78"/>
              </a:rPr>
              <a:t>LTE Advanced؛ </a:t>
            </a:r>
            <a:r>
              <a:rPr lang="fa-IR" sz="1600" dirty="0">
                <a:latin typeface="Vazir" panose="020B0603030804020204" pitchFamily="34" charset="-78"/>
                <a:cs typeface="Vazir" panose="020B0603030804020204" pitchFamily="34" charset="-78"/>
              </a:rPr>
              <a:t>نسخه پیشرفته‌تر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با سرعت بالاتر</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964" y="1039434"/>
            <a:ext cx="5009372" cy="5009372"/>
          </a:xfrm>
          <a:prstGeom prst="rect">
            <a:avLst/>
          </a:prstGeom>
        </p:spPr>
      </p:pic>
    </p:spTree>
    <p:extLst>
      <p:ext uri="{BB962C8B-B14F-4D97-AF65-F5344CB8AC3E}">
        <p14:creationId xmlns:p14="http://schemas.microsoft.com/office/powerpoint/2010/main" val="3302134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F1F592B-6055-A24C-4E71-E09BA2BDDFC5}"/>
              </a:ext>
            </a:extLst>
          </p:cNvPr>
          <p:cNvSpPr/>
          <p:nvPr/>
        </p:nvSpPr>
        <p:spPr>
          <a:xfrm>
            <a:off x="1882066" y="550416"/>
            <a:ext cx="1926454" cy="4767308"/>
          </a:xfrm>
          <a:prstGeom prst="rect">
            <a:avLst/>
          </a:prstGeom>
          <a:solidFill>
            <a:srgbClr val="B3C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a:extLst>
              <a:ext uri="{FF2B5EF4-FFF2-40B4-BE49-F238E27FC236}">
                <a16:creationId xmlns:a16="http://schemas.microsoft.com/office/drawing/2014/main" id="{A9399940-E8A5-7C3C-7985-3CB664BEDA3C}"/>
              </a:ext>
            </a:extLst>
          </p:cNvPr>
          <p:cNvSpPr/>
          <p:nvPr/>
        </p:nvSpPr>
        <p:spPr>
          <a:xfrm>
            <a:off x="7137648" y="456747"/>
            <a:ext cx="3924069"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نگاهی به تاریخچه‌ی </a:t>
            </a:r>
            <a:r>
              <a:rPr lang="en-US" sz="2000" b="1" dirty="0">
                <a:latin typeface="Shabnam" panose="020B0603030804020204" pitchFamily="34" charset="-78"/>
                <a:cs typeface="Shabnam" panose="020B0603030804020204" pitchFamily="34" charset="-78"/>
              </a:rPr>
              <a:t>LTE</a:t>
            </a:r>
          </a:p>
        </p:txBody>
      </p:sp>
      <p:sp>
        <p:nvSpPr>
          <p:cNvPr id="3" name="Rectangle 2">
            <a:extLst>
              <a:ext uri="{FF2B5EF4-FFF2-40B4-BE49-F238E27FC236}">
                <a16:creationId xmlns:a16="http://schemas.microsoft.com/office/drawing/2014/main" id="{A0ADDBD6-7A4B-846E-CCD9-E8AF01BE9DCF}"/>
              </a:ext>
            </a:extLst>
          </p:cNvPr>
          <p:cNvSpPr/>
          <p:nvPr/>
        </p:nvSpPr>
        <p:spPr>
          <a:xfrm>
            <a:off x="5131434" y="1225483"/>
            <a:ext cx="5930283" cy="501675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زمانی‌ که</a:t>
            </a:r>
            <a:r>
              <a:rPr lang="fa-IR" sz="1600" dirty="0">
                <a:solidFill>
                  <a:srgbClr val="FF0000"/>
                </a:solidFill>
                <a:latin typeface="Vazir" panose="020B0603030804020204" pitchFamily="34" charset="-78"/>
                <a:cs typeface="Vazir" panose="020B0603030804020204" pitchFamily="34" charset="-78"/>
              </a:rPr>
              <a:t> </a:t>
            </a:r>
            <a:r>
              <a:rPr lang="en-US" sz="1600" b="1" dirty="0">
                <a:solidFill>
                  <a:srgbClr val="FF0000"/>
                </a:solidFill>
                <a:latin typeface="Vazir" panose="020B0603030804020204" pitchFamily="34" charset="-78"/>
                <a:cs typeface="Vazir" panose="020B0603030804020204" pitchFamily="34" charset="-78"/>
              </a:rPr>
              <a:t>G</a:t>
            </a:r>
            <a:r>
              <a:rPr lang="fa-IR" sz="1600" b="1" dirty="0">
                <a:solidFill>
                  <a:srgbClr val="FF0000"/>
                </a:solidFill>
                <a:latin typeface="Vazir" panose="020B0603030804020204" pitchFamily="34" charset="-78"/>
                <a:cs typeface="Vazir" panose="020B0603030804020204" pitchFamily="34" charset="-78"/>
              </a:rPr>
              <a:t>4</a:t>
            </a:r>
            <a:r>
              <a:rPr lang="fa-IR" sz="1600" dirty="0">
                <a:solidFill>
                  <a:srgbClr val="FF0000"/>
                </a:solidFill>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به گوشی‌های هوشمند راه پیدا کرد، باید استانداردی تعیین می‌شد که سرعت دقیق نسل چهارم شبکه‌های تلفن‌ همراه را تعریف کند؛ بدین‌ترتیب، شرکت‌ها دیگر نمی‌توانستند شبکه‌ای با سرعت بالاتر از </a:t>
            </a:r>
            <a:r>
              <a:rPr lang="en-US" sz="1600" dirty="0">
                <a:latin typeface="Vazir" panose="020B0603030804020204" pitchFamily="34" charset="-78"/>
                <a:cs typeface="Vazir" panose="020B0603030804020204" pitchFamily="34" charset="-78"/>
              </a:rPr>
              <a:t>3G</a:t>
            </a:r>
            <a:r>
              <a:rPr lang="fa-IR" sz="1600" dirty="0">
                <a:latin typeface="Vazir" panose="020B0603030804020204" pitchFamily="34" charset="-78"/>
                <a:cs typeface="Vazir" panose="020B0603030804020204" pitchFamily="34" charset="-78"/>
              </a:rPr>
              <a:t>ایجاد کنند و آن را به‌عنوان </a:t>
            </a:r>
            <a:r>
              <a:rPr lang="en-US" sz="1600" dirty="0">
                <a:latin typeface="Vazir" panose="020B0603030804020204" pitchFamily="34" charset="-78"/>
                <a:cs typeface="Vazir" panose="020B0603030804020204" pitchFamily="34" charset="-78"/>
              </a:rPr>
              <a:t> </a:t>
            </a:r>
            <a:r>
              <a:rPr lang="en-US" sz="1600" b="1" dirty="0">
                <a:solidFill>
                  <a:srgbClr val="FF0000"/>
                </a:solidFill>
                <a:latin typeface="Vazir" panose="020B0603030804020204" pitchFamily="34" charset="-78"/>
                <a:cs typeface="Vazir" panose="020B0603030804020204" pitchFamily="34" charset="-78"/>
              </a:rPr>
              <a:t>4G  </a:t>
            </a:r>
            <a:r>
              <a:rPr lang="fa-IR" sz="1600" b="1" dirty="0">
                <a:solidFill>
                  <a:srgbClr val="FF0000"/>
                </a:solidFill>
                <a:latin typeface="Vazir" panose="020B0603030804020204" pitchFamily="34" charset="-78"/>
                <a:cs typeface="Vazir" panose="020B0603030804020204" pitchFamily="34" charset="-78"/>
              </a:rPr>
              <a:t>به کاربران ارائه </a:t>
            </a:r>
            <a:r>
              <a:rPr lang="fa-IR" sz="1600" dirty="0">
                <a:latin typeface="Vazir" panose="020B0603030804020204" pitchFamily="34" charset="-78"/>
                <a:cs typeface="Vazir" panose="020B0603030804020204" pitchFamily="34" charset="-78"/>
              </a:rPr>
              <a:t>دهند. به‌طورکلی هر نسلی از اینترنت استانداردهای خاص خودش را دارد و </a:t>
            </a:r>
            <a:r>
              <a:rPr lang="en-US" sz="1600" dirty="0">
                <a:latin typeface="Vazir" panose="020B0603030804020204" pitchFamily="34" charset="-78"/>
                <a:cs typeface="Vazir" panose="020B0603030804020204" pitchFamily="34" charset="-78"/>
              </a:rPr>
              <a:t> </a:t>
            </a:r>
            <a:r>
              <a:rPr lang="en-US" sz="1600" b="1" dirty="0">
                <a:solidFill>
                  <a:srgbClr val="FF0000"/>
                </a:solidFill>
                <a:latin typeface="Vazir" panose="020B0603030804020204" pitchFamily="34" charset="-78"/>
                <a:cs typeface="Vazir" panose="020B0603030804020204" pitchFamily="34" charset="-78"/>
              </a:rPr>
              <a:t>4G</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نیز از این قاعده مستثنی نیست؛ درنتیجه، هیئت تنظیم‌کننده‌ی شبکه‌های سلولی، </a:t>
            </a:r>
            <a:r>
              <a:rPr lang="en-US" sz="1600" dirty="0">
                <a:latin typeface="Vazir" panose="020B0603030804020204" pitchFamily="34" charset="-78"/>
                <a:cs typeface="Vazir" panose="020B0603030804020204" pitchFamily="34" charset="-78"/>
              </a:rPr>
              <a:t>)  </a:t>
            </a:r>
            <a:r>
              <a:rPr lang="en-US" sz="1600" b="1" dirty="0">
                <a:solidFill>
                  <a:srgbClr val="FF0000"/>
                </a:solidFill>
                <a:latin typeface="Vazir" panose="020B0603030804020204" pitchFamily="34" charset="-78"/>
                <a:cs typeface="Vazir" panose="020B0603030804020204" pitchFamily="34" charset="-78"/>
              </a:rPr>
              <a:t>ITU-R</a:t>
            </a:r>
            <a:r>
              <a:rPr lang="en-US" sz="1600" dirty="0">
                <a:solidFill>
                  <a:srgbClr val="FF0000"/>
                </a:solidFill>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ارتباطات رادیویی اتحادیه بین‌المللی مخابرات) قوانینی را درمورد سرعت اتصال </a:t>
            </a:r>
            <a:r>
              <a:rPr lang="en-US" sz="1600" dirty="0">
                <a:latin typeface="Vazir" panose="020B0603030804020204" pitchFamily="34" charset="-78"/>
                <a:cs typeface="Vazir" panose="020B0603030804020204" pitchFamily="34" charset="-78"/>
              </a:rPr>
              <a:t> </a:t>
            </a:r>
            <a:r>
              <a:rPr lang="en-US" sz="1600" b="1" dirty="0">
                <a:solidFill>
                  <a:srgbClr val="FF0000"/>
                </a:solidFill>
                <a:latin typeface="Vazir" panose="020B0603030804020204" pitchFamily="34" charset="-78"/>
                <a:cs typeface="Vazir" panose="020B0603030804020204" pitchFamily="34" charset="-78"/>
              </a:rPr>
              <a:t>4G</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وضع کرد: وقتی شخص در حال حرکت است، سرعت دانلود باید به</a:t>
            </a:r>
            <a:r>
              <a:rPr lang="fa-IR" sz="1600" dirty="0">
                <a:solidFill>
                  <a:srgbClr val="FF0000"/>
                </a:solidFill>
                <a:latin typeface="Vazir" panose="020B0603030804020204" pitchFamily="34" charset="-78"/>
                <a:cs typeface="Vazir" panose="020B0603030804020204" pitchFamily="34" charset="-78"/>
              </a:rPr>
              <a:t> </a:t>
            </a:r>
            <a:r>
              <a:rPr lang="fa-IR" sz="1600" b="1" dirty="0">
                <a:solidFill>
                  <a:srgbClr val="FF0000"/>
                </a:solidFill>
                <a:latin typeface="Vazir" panose="020B0603030804020204" pitchFamily="34" charset="-78"/>
                <a:cs typeface="Vazir" panose="020B0603030804020204" pitchFamily="34" charset="-78"/>
              </a:rPr>
              <a:t>۱۰۰ مگابیت‌برثانیه </a:t>
            </a:r>
            <a:r>
              <a:rPr lang="fa-IR" sz="1600" dirty="0">
                <a:latin typeface="Vazir" panose="020B0603030804020204" pitchFamily="34" charset="-78"/>
                <a:cs typeface="Vazir" panose="020B0603030804020204" pitchFamily="34" charset="-78"/>
              </a:rPr>
              <a:t>برسد و هنگامی که در مکانی ثابت قرار دارد، سرعت دانلود باید یک گیگابیت‌برثانیه باشد.</a:t>
            </a:r>
            <a:endParaRPr lang="en-US" sz="1600" dirty="0">
              <a:latin typeface="Vazir" panose="020B0603030804020204" pitchFamily="34" charset="-78"/>
              <a:cs typeface="Vazir" panose="020B0603030804020204" pitchFamily="34" charset="-78"/>
            </a:endParaRPr>
          </a:p>
        </p:txBody>
      </p:sp>
      <p:pic>
        <p:nvPicPr>
          <p:cNvPr id="4" name="Picture 3">
            <a:extLst>
              <a:ext uri="{FF2B5EF4-FFF2-40B4-BE49-F238E27FC236}">
                <a16:creationId xmlns:a16="http://schemas.microsoft.com/office/drawing/2014/main" id="{3E0A2737-CC93-3329-2C13-8DDD1C7B39F1}"/>
              </a:ext>
            </a:extLst>
          </p:cNvPr>
          <p:cNvPicPr>
            <a:picLocks noChangeAspect="1"/>
          </p:cNvPicPr>
          <p:nvPr/>
        </p:nvPicPr>
        <p:blipFill>
          <a:blip r:embed="rId2"/>
          <a:stretch>
            <a:fillRect/>
          </a:stretch>
        </p:blipFill>
        <p:spPr>
          <a:xfrm>
            <a:off x="424139" y="1491450"/>
            <a:ext cx="3634735" cy="2095131"/>
          </a:xfrm>
          <a:prstGeom prst="roundRect">
            <a:avLst>
              <a:gd name="adj" fmla="val 12430"/>
            </a:avLst>
          </a:prstGeom>
        </p:spPr>
      </p:pic>
      <p:pic>
        <p:nvPicPr>
          <p:cNvPr id="5" name="Picture 4">
            <a:extLst>
              <a:ext uri="{FF2B5EF4-FFF2-40B4-BE49-F238E27FC236}">
                <a16:creationId xmlns:a16="http://schemas.microsoft.com/office/drawing/2014/main" id="{BA26B7BD-EB7C-B3BE-D689-36B99B41AC3F}"/>
              </a:ext>
            </a:extLst>
          </p:cNvPr>
          <p:cNvPicPr>
            <a:picLocks noChangeAspect="1"/>
          </p:cNvPicPr>
          <p:nvPr/>
        </p:nvPicPr>
        <p:blipFill>
          <a:blip r:embed="rId3"/>
          <a:stretch>
            <a:fillRect/>
          </a:stretch>
        </p:blipFill>
        <p:spPr>
          <a:xfrm>
            <a:off x="798926" y="3907276"/>
            <a:ext cx="3773075" cy="2174010"/>
          </a:xfrm>
          <a:prstGeom prst="roundRect">
            <a:avLst>
              <a:gd name="adj" fmla="val 12430"/>
            </a:avLst>
          </a:prstGeom>
        </p:spPr>
      </p:pic>
    </p:spTree>
    <p:extLst>
      <p:ext uri="{BB962C8B-B14F-4D97-AF65-F5344CB8AC3E}">
        <p14:creationId xmlns:p14="http://schemas.microsoft.com/office/powerpoint/2010/main" val="22525000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935331" y="2512381"/>
            <a:ext cx="3551069" cy="3275000"/>
          </a:xfrm>
          <a:prstGeom prst="rect">
            <a:avLst/>
          </a:prstGeom>
          <a:solidFill>
            <a:srgbClr val="B3C7E7"/>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356412" y="444970"/>
            <a:ext cx="471475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کاربردهای استفاده از شبکه </a:t>
            </a:r>
            <a:r>
              <a:rPr lang="en-US" sz="2000" b="1" dirty="0">
                <a:latin typeface="Shabnam" panose="020B0603030804020204" pitchFamily="34" charset="-78"/>
                <a:cs typeface="Shabnam" panose="020B0603030804020204" pitchFamily="34" charset="-78"/>
              </a:rPr>
              <a:t>LTE</a:t>
            </a:r>
          </a:p>
        </p:txBody>
      </p:sp>
      <p:sp>
        <p:nvSpPr>
          <p:cNvPr id="3" name="Rectangle 2"/>
          <p:cNvSpPr/>
          <p:nvPr/>
        </p:nvSpPr>
        <p:spPr>
          <a:xfrm>
            <a:off x="150921" y="1055094"/>
            <a:ext cx="10920241" cy="52322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شبکه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طیف وسیعی از کاربردها را در ارتباطات امروزی دارد. برخی از کاربردهای رایج شبکه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عبارتند از:</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5979488" y="1696037"/>
            <a:ext cx="5091674"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خدمات صوتی یا </a:t>
            </a:r>
            <a:r>
              <a:rPr lang="en-US" sz="1600" dirty="0" err="1">
                <a:latin typeface="Vazir" panose="020B0603030804020204" pitchFamily="34" charset="-78"/>
                <a:cs typeface="Vazir" panose="020B0603030804020204" pitchFamily="34" charset="-78"/>
              </a:rPr>
              <a:t>VoLTE</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از کاربردهای شبکه </a:t>
            </a:r>
            <a:r>
              <a:rPr lang="en-US" sz="1600" dirty="0">
                <a:latin typeface="Vazir" panose="020B0603030804020204" pitchFamily="34" charset="-78"/>
                <a:cs typeface="Vazir" panose="020B0603030804020204" pitchFamily="34" charset="-78"/>
              </a:rPr>
              <a:t>LTE</a:t>
            </a:r>
          </a:p>
          <a:p>
            <a:pPr algn="justLow" rtl="1">
              <a:lnSpc>
                <a:spcPct val="300000"/>
              </a:lnSpc>
            </a:pPr>
            <a:r>
              <a:rPr lang="fa-IR" sz="1600" dirty="0">
                <a:latin typeface="Vazir" panose="020B0603030804020204" pitchFamily="34" charset="-78"/>
                <a:cs typeface="Vazir" panose="020B0603030804020204" pitchFamily="34" charset="-78"/>
              </a:rPr>
              <a:t>شبکه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خدمات صوتی را نیز ارائه می دهد. از </a:t>
            </a:r>
            <a:r>
              <a:rPr lang="en-US" sz="1600" dirty="0" err="1">
                <a:latin typeface="Vazir" panose="020B0603030804020204" pitchFamily="34" charset="-78"/>
                <a:cs typeface="Vazir" panose="020B0603030804020204" pitchFamily="34" charset="-78"/>
              </a:rPr>
              <a:t>VoLTE</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پشتیبانی می‌کند که به کاربران اجازه می‌دهد تماس‌های صوتی با کیفیت بالا از طریق اینترنت برقرار کنند. </a:t>
            </a:r>
            <a:r>
              <a:rPr lang="en-US" sz="1600" dirty="0" err="1">
                <a:latin typeface="Vazir" panose="020B0603030804020204" pitchFamily="34" charset="-78"/>
                <a:cs typeface="Vazir" panose="020B0603030804020204" pitchFamily="34" charset="-78"/>
              </a:rPr>
              <a:t>VoLTE</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نسبت به فناوری شبکه </a:t>
            </a:r>
            <a:r>
              <a:rPr lang="en-US" sz="1600" dirty="0">
                <a:latin typeface="Vazir" panose="020B0603030804020204" pitchFamily="34" charset="-78"/>
                <a:cs typeface="Vazir" panose="020B0603030804020204" pitchFamily="34" charset="-78"/>
              </a:rPr>
              <a:t>3G </a:t>
            </a:r>
            <a:r>
              <a:rPr lang="fa-IR" sz="1600" dirty="0">
                <a:latin typeface="Vazir" panose="020B0603030804020204" pitchFamily="34" charset="-78"/>
                <a:cs typeface="Vazir" panose="020B0603030804020204" pitchFamily="34" charset="-78"/>
              </a:rPr>
              <a:t>قبلی کیفیت صدای بهتر و زمان تنظیم تماس سریعتر را ارائه می دهد.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519712" y="2394455"/>
            <a:ext cx="4689266" cy="3126177"/>
          </a:xfrm>
          <a:prstGeom prst="rect">
            <a:avLst/>
          </a:prstGeom>
        </p:spPr>
      </p:pic>
    </p:spTree>
    <p:extLst>
      <p:ext uri="{BB962C8B-B14F-4D97-AF65-F5344CB8AC3E}">
        <p14:creationId xmlns:p14="http://schemas.microsoft.com/office/powerpoint/2010/main" val="11117876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49880" y="438896"/>
            <a:ext cx="4874548"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کاربردهای استفاده از شبکه </a:t>
            </a:r>
            <a:r>
              <a:rPr lang="en-US" sz="2000" b="1" dirty="0">
                <a:latin typeface="Shabnam" panose="020B0603030804020204" pitchFamily="34" charset="-78"/>
                <a:cs typeface="Shabnam" panose="020B0603030804020204" pitchFamily="34" charset="-78"/>
              </a:rPr>
              <a:t>LTE</a:t>
            </a:r>
          </a:p>
        </p:txBody>
      </p:sp>
      <p:sp>
        <p:nvSpPr>
          <p:cNvPr id="3" name="Rectangle 2"/>
          <p:cNvSpPr/>
          <p:nvPr/>
        </p:nvSpPr>
        <p:spPr>
          <a:xfrm>
            <a:off x="378781" y="966787"/>
            <a:ext cx="10795954" cy="246221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دسترسی به اینترنت پرسرعت یک کاربرد اینترنت </a:t>
            </a:r>
            <a:r>
              <a:rPr lang="en-US" sz="1600" dirty="0">
                <a:latin typeface="Vazir" panose="020B0603030804020204" pitchFamily="34" charset="-78"/>
                <a:cs typeface="Vazir" panose="020B0603030804020204" pitchFamily="34" charset="-78"/>
              </a:rPr>
              <a:t>LTE</a:t>
            </a:r>
          </a:p>
          <a:p>
            <a:pPr algn="justLow" rtl="1">
              <a:lnSpc>
                <a:spcPct val="250000"/>
              </a:lnSpc>
            </a:pPr>
            <a:r>
              <a:rPr lang="fa-IR" sz="1600" dirty="0">
                <a:latin typeface="Vazir" panose="020B0603030804020204" pitchFamily="34" charset="-78"/>
                <a:cs typeface="Vazir" panose="020B0603030804020204" pitchFamily="34" charset="-78"/>
              </a:rPr>
              <a:t>یکی از کاربردهای اصلی شبکه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ارائه دسترسی به اینترنت پرسرعت است. شبکه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سرعت اینترنت تا ۱۰۰ مگابیت در ثانیه را فراهم می کند که بسیار سریعتر از فناوری شبکه ۳</a:t>
            </a:r>
            <a:r>
              <a:rPr lang="en-US" sz="1600" dirty="0">
                <a:latin typeface="Vazir" panose="020B0603030804020204" pitchFamily="34" charset="-78"/>
                <a:cs typeface="Vazir" panose="020B0603030804020204" pitchFamily="34" charset="-78"/>
              </a:rPr>
              <a:t>G </a:t>
            </a:r>
            <a:r>
              <a:rPr lang="fa-IR" sz="1600" dirty="0">
                <a:latin typeface="Vazir" panose="020B0603030804020204" pitchFamily="34" charset="-78"/>
                <a:cs typeface="Vazir" panose="020B0603030804020204" pitchFamily="34" charset="-78"/>
              </a:rPr>
              <a:t>قبلی است. این امکان را برای کاربران فراهم می کند تا با سرعت بالا ویدئوها، دانلود فایل ها و مرور اینترنت را انجام دهند.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736846" y="3671475"/>
            <a:ext cx="6121648" cy="2591498"/>
          </a:xfrm>
          <a:prstGeom prst="rect">
            <a:avLst/>
          </a:prstGeom>
        </p:spPr>
      </p:pic>
      <p:sp>
        <p:nvSpPr>
          <p:cNvPr id="5" name="Rectangle 4"/>
          <p:cNvSpPr/>
          <p:nvPr/>
        </p:nvSpPr>
        <p:spPr>
          <a:xfrm>
            <a:off x="4098106" y="5691080"/>
            <a:ext cx="7026322" cy="381739"/>
          </a:xfrm>
          <a:prstGeom prst="rect">
            <a:avLst/>
          </a:prstGeom>
          <a:solidFill>
            <a:srgbClr val="B3C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70339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00816" y="438989"/>
            <a:ext cx="4070346"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کاربردهای استفاده از شبکه </a:t>
            </a:r>
            <a:r>
              <a:rPr lang="en-US" sz="2000" b="1" dirty="0">
                <a:latin typeface="Shabnam" panose="020B0603030804020204" pitchFamily="34" charset="-78"/>
                <a:cs typeface="Shabnam" panose="020B0603030804020204" pitchFamily="34" charset="-78"/>
              </a:rPr>
              <a:t>LTE</a:t>
            </a:r>
          </a:p>
        </p:txBody>
      </p:sp>
      <p:sp>
        <p:nvSpPr>
          <p:cNvPr id="3" name="Rectangle 2"/>
          <p:cNvSpPr/>
          <p:nvPr/>
        </p:nvSpPr>
        <p:spPr>
          <a:xfrm>
            <a:off x="301841" y="962732"/>
            <a:ext cx="4456589"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پرداخت های موبایلی به وسیله </a:t>
            </a:r>
            <a:r>
              <a:rPr lang="en-US" sz="1600" dirty="0">
                <a:latin typeface="Vazir" panose="020B0603030804020204" pitchFamily="34" charset="-78"/>
                <a:cs typeface="Vazir" panose="020B0603030804020204" pitchFamily="34" charset="-78"/>
              </a:rPr>
              <a:t>LTE</a:t>
            </a:r>
          </a:p>
          <a:p>
            <a:pPr algn="justLow" rtl="1">
              <a:lnSpc>
                <a:spcPct val="300000"/>
              </a:lnSpc>
            </a:pPr>
            <a:r>
              <a:rPr lang="fa-IR" sz="1600" dirty="0">
                <a:latin typeface="Vazir" panose="020B0603030804020204" pitchFamily="34" charset="-78"/>
                <a:cs typeface="Vazir" panose="020B0603030804020204" pitchFamily="34" charset="-78"/>
              </a:rPr>
              <a:t>یک کاربرد شبکه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این است که شبکه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برای پرداخت های موبایلی نیز استفاده می شود. این یک پلت فرم امن و قابل اعتماد برای تراکنش های پرداخت تلفن همراه را فراهم می کند. این به ویژه برای مشاغلی که نیاز به پردازش سریع و ایمن پرداخت های تلفن همراه دارند مفید است.</a:t>
            </a:r>
            <a:endParaRPr lang="en-US" sz="1600"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F505D46C-8F3E-8630-8179-FF5D2DCDCA30}"/>
              </a:ext>
            </a:extLst>
          </p:cNvPr>
          <p:cNvSpPr/>
          <p:nvPr/>
        </p:nvSpPr>
        <p:spPr>
          <a:xfrm>
            <a:off x="5116500" y="1699580"/>
            <a:ext cx="4634143" cy="2996707"/>
          </a:xfrm>
          <a:prstGeom prst="rect">
            <a:avLst/>
          </a:prstGeom>
          <a:solidFill>
            <a:srgbClr val="B3C7E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0276DE5B-AEF2-683E-BA92-2BE355C733B3}"/>
              </a:ext>
            </a:extLst>
          </p:cNvPr>
          <p:cNvPicPr>
            <a:picLocks noChangeAspect="1"/>
          </p:cNvPicPr>
          <p:nvPr/>
        </p:nvPicPr>
        <p:blipFill>
          <a:blip r:embed="rId2">
            <a:grayscl/>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5398778" y="2016352"/>
            <a:ext cx="4880407" cy="3253604"/>
          </a:xfrm>
          <a:prstGeom prst="rect">
            <a:avLst/>
          </a:prstGeom>
        </p:spPr>
      </p:pic>
    </p:spTree>
    <p:extLst>
      <p:ext uri="{BB962C8B-B14F-4D97-AF65-F5344CB8AC3E}">
        <p14:creationId xmlns:p14="http://schemas.microsoft.com/office/powerpoint/2010/main" val="19773238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09694" y="438993"/>
            <a:ext cx="4070346"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کاربردهای استفاده از شبکه </a:t>
            </a:r>
            <a:r>
              <a:rPr lang="en-US" sz="2000" b="1" dirty="0">
                <a:latin typeface="Shabnam" panose="020B0603030804020204" pitchFamily="34" charset="-78"/>
                <a:cs typeface="Shabnam" panose="020B0603030804020204" pitchFamily="34" charset="-78"/>
              </a:rPr>
              <a:t>LTE</a:t>
            </a:r>
          </a:p>
        </p:txBody>
      </p:sp>
      <p:sp>
        <p:nvSpPr>
          <p:cNvPr id="3" name="Rectangle 2"/>
          <p:cNvSpPr/>
          <p:nvPr/>
        </p:nvSpPr>
        <p:spPr>
          <a:xfrm>
            <a:off x="506027" y="4480605"/>
            <a:ext cx="10928412" cy="2000548"/>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انتقال اطلاعات به وسیله شبکه </a:t>
            </a:r>
            <a:r>
              <a:rPr lang="en-US" sz="1600" dirty="0">
                <a:latin typeface="Vazir" panose="020B0603030804020204" pitchFamily="34" charset="-78"/>
                <a:cs typeface="Vazir" panose="020B0603030804020204" pitchFamily="34" charset="-78"/>
              </a:rPr>
              <a:t>LTE</a:t>
            </a:r>
          </a:p>
          <a:p>
            <a:pPr algn="ctr" rtl="1">
              <a:lnSpc>
                <a:spcPct val="200000"/>
              </a:lnSpc>
            </a:pPr>
            <a:r>
              <a:rPr lang="fa-IR" sz="1600" dirty="0">
                <a:latin typeface="Vazir" panose="020B0603030804020204" pitchFamily="34" charset="-78"/>
                <a:cs typeface="Vazir" panose="020B0603030804020204" pitchFamily="34" charset="-78"/>
              </a:rPr>
              <a:t>شبکه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نیز برای انتقال داده استفاده می شود. سرعت انتقال داده های سریعی را فراهم می کند که این امکان را برای کاربران فراهم می کند تا فایل های بزرگ مانند فیلم ها، تصاویر و اسناد را به سرعت منتقل کنند. این به ویژه برای مشاغلی مفید است که نیاز به انتقال مقادیر زیادی داده بین مکان های مختلف دارند.</a:t>
            </a:r>
            <a:endParaRPr lang="en-US" sz="1600" dirty="0">
              <a:latin typeface="Vazir" panose="020B0603030804020204" pitchFamily="34" charset="-78"/>
              <a:cs typeface="Vazir" panose="020B0603030804020204" pitchFamily="34" charset="-78"/>
            </a:endParaRPr>
          </a:p>
        </p:txBody>
      </p:sp>
      <p:grpSp>
        <p:nvGrpSpPr>
          <p:cNvPr id="9" name="Group 8">
            <a:extLst>
              <a:ext uri="{FF2B5EF4-FFF2-40B4-BE49-F238E27FC236}">
                <a16:creationId xmlns:a16="http://schemas.microsoft.com/office/drawing/2014/main" id="{B17A552F-88D1-460D-BB6F-D58CFC3BD185}"/>
              </a:ext>
            </a:extLst>
          </p:cNvPr>
          <p:cNvGrpSpPr/>
          <p:nvPr/>
        </p:nvGrpSpPr>
        <p:grpSpPr>
          <a:xfrm>
            <a:off x="3053918" y="1121083"/>
            <a:ext cx="5832629" cy="3448300"/>
            <a:chOff x="3382392" y="1318324"/>
            <a:chExt cx="5348842" cy="3162281"/>
          </a:xfrm>
        </p:grpSpPr>
        <p:pic>
          <p:nvPicPr>
            <p:cNvPr id="7" name="Picture 6">
              <a:extLst>
                <a:ext uri="{FF2B5EF4-FFF2-40B4-BE49-F238E27FC236}">
                  <a16:creationId xmlns:a16="http://schemas.microsoft.com/office/drawing/2014/main" id="{F186C588-EA96-D929-4504-127B776663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0765" y="1318324"/>
              <a:ext cx="5270469" cy="3162281"/>
            </a:xfrm>
            <a:prstGeom prst="rect">
              <a:avLst/>
            </a:prstGeom>
          </p:spPr>
        </p:pic>
        <p:sp>
          <p:nvSpPr>
            <p:cNvPr id="8" name="Rectangle 7">
              <a:extLst>
                <a:ext uri="{FF2B5EF4-FFF2-40B4-BE49-F238E27FC236}">
                  <a16:creationId xmlns:a16="http://schemas.microsoft.com/office/drawing/2014/main" id="{B42DBF75-840E-9AEF-8527-261EF816ABC4}"/>
                </a:ext>
              </a:extLst>
            </p:cNvPr>
            <p:cNvSpPr/>
            <p:nvPr/>
          </p:nvSpPr>
          <p:spPr>
            <a:xfrm>
              <a:off x="3382392" y="3666478"/>
              <a:ext cx="1367161" cy="814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spTree>
    <p:extLst>
      <p:ext uri="{BB962C8B-B14F-4D97-AF65-F5344CB8AC3E}">
        <p14:creationId xmlns:p14="http://schemas.microsoft.com/office/powerpoint/2010/main" val="26987580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83060" y="446170"/>
            <a:ext cx="4070346"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کاربردهای استفاده از شبکه </a:t>
            </a:r>
            <a:r>
              <a:rPr lang="en-US" sz="2000" b="1" dirty="0">
                <a:latin typeface="Shabnam" panose="020B0603030804020204" pitchFamily="34" charset="-78"/>
                <a:cs typeface="Shabnam" panose="020B0603030804020204" pitchFamily="34" charset="-78"/>
              </a:rPr>
              <a:t>LTE</a:t>
            </a:r>
          </a:p>
        </p:txBody>
      </p:sp>
      <p:sp>
        <p:nvSpPr>
          <p:cNvPr id="3" name="Rectangle 2"/>
          <p:cNvSpPr/>
          <p:nvPr/>
        </p:nvSpPr>
        <p:spPr>
          <a:xfrm>
            <a:off x="248575" y="1158042"/>
            <a:ext cx="10875146" cy="150810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کاربرد شبکه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در اینترنت اشیا (</a:t>
            </a:r>
            <a:r>
              <a:rPr lang="en-US" sz="1600" dirty="0" err="1">
                <a:latin typeface="Vazir" panose="020B0603030804020204" pitchFamily="34" charset="-78"/>
                <a:cs typeface="Vazir" panose="020B0603030804020204" pitchFamily="34" charset="-78"/>
              </a:rPr>
              <a:t>IoT</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شبکه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همچنین برای اینترنت اشیا</a:t>
            </a:r>
            <a:r>
              <a:rPr lang="en-US" sz="1600" dirty="0" err="1">
                <a:latin typeface="Vazir" panose="020B0603030804020204" pitchFamily="34" charset="-78"/>
                <a:cs typeface="Vazir" panose="020B0603030804020204" pitchFamily="34" charset="-78"/>
              </a:rPr>
              <a:t>IoT</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 استفاده می شود. بستری برای اتصال دستگاه ها و سنسورهای مختلف به اینترنت فراهم می کند. این برای مشاغلی مفید است که نیاز به نظارت و کنترل دستگاه های مختلف از راه دور دارند.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grayscl/>
          </a:blip>
          <a:stretch>
            <a:fillRect/>
          </a:stretch>
        </p:blipFill>
        <p:spPr>
          <a:xfrm>
            <a:off x="2415187" y="2750252"/>
            <a:ext cx="6541921" cy="3641670"/>
          </a:xfrm>
          <a:prstGeom prst="rect">
            <a:avLst/>
          </a:prstGeom>
        </p:spPr>
      </p:pic>
    </p:spTree>
    <p:extLst>
      <p:ext uri="{BB962C8B-B14F-4D97-AF65-F5344CB8AC3E}">
        <p14:creationId xmlns:p14="http://schemas.microsoft.com/office/powerpoint/2010/main" val="42574832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10626" y="438994"/>
            <a:ext cx="3437159"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مزایای شبکه </a:t>
            </a:r>
            <a:r>
              <a:rPr lang="en-US" sz="2000" b="1" dirty="0">
                <a:latin typeface="Shabnam" panose="020B0603030804020204" pitchFamily="34" charset="-78"/>
                <a:cs typeface="Shabnam" panose="020B0603030804020204" pitchFamily="34" charset="-78"/>
              </a:rPr>
              <a:t>LTE </a:t>
            </a:r>
            <a:r>
              <a:rPr lang="fa-IR" sz="2000" b="1" dirty="0">
                <a:latin typeface="Shabnam" panose="020B0603030804020204" pitchFamily="34" charset="-78"/>
                <a:cs typeface="Shabnam" panose="020B0603030804020204" pitchFamily="34" charset="-78"/>
              </a:rPr>
              <a:t>چیست؟</a:t>
            </a:r>
            <a:endParaRPr lang="en-US" sz="2000" b="1" dirty="0">
              <a:latin typeface="Shabnam" panose="020B0603030804020204" pitchFamily="34" charset="-78"/>
              <a:cs typeface="Shabnam" panose="020B0603030804020204" pitchFamily="34" charset="-78"/>
            </a:endParaRPr>
          </a:p>
        </p:txBody>
      </p:sp>
      <p:sp>
        <p:nvSpPr>
          <p:cNvPr id="3" name="Rectangle 2"/>
          <p:cNvSpPr/>
          <p:nvPr/>
        </p:nvSpPr>
        <p:spPr>
          <a:xfrm>
            <a:off x="701335" y="1259201"/>
            <a:ext cx="10626572" cy="52322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شبکه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دارای چندین مزیت نسبت به فناوری شبکه </a:t>
            </a:r>
            <a:r>
              <a:rPr lang="en-US" sz="1600" dirty="0">
                <a:latin typeface="Vazir" panose="020B0603030804020204" pitchFamily="34" charset="-78"/>
                <a:cs typeface="Vazir" panose="020B0603030804020204" pitchFamily="34" charset="-78"/>
              </a:rPr>
              <a:t> 3G </a:t>
            </a:r>
            <a:r>
              <a:rPr lang="fa-IR" sz="1600" dirty="0">
                <a:latin typeface="Vazir" panose="020B0603030804020204" pitchFamily="34" charset="-78"/>
                <a:cs typeface="Vazir" panose="020B0603030804020204" pitchFamily="34" charset="-78"/>
              </a:rPr>
              <a:t>قبلی است. برخی از مزایای شبکه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عبارتند از:</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372861" y="1900222"/>
            <a:ext cx="4421081"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سرعت های سریعتر به نسبت سایر اینترنت ها</a:t>
            </a:r>
          </a:p>
          <a:p>
            <a:pPr algn="justLow" rtl="1">
              <a:lnSpc>
                <a:spcPct val="300000"/>
              </a:lnSpc>
            </a:pPr>
            <a:r>
              <a:rPr lang="fa-IR" sz="1600" dirty="0">
                <a:latin typeface="Vazir" panose="020B0603030804020204" pitchFamily="34" charset="-78"/>
                <a:cs typeface="Vazir" panose="020B0603030804020204" pitchFamily="34" charset="-78"/>
              </a:rPr>
              <a:t>شبکه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سرعت اینترنت سریع تری را نسبت به فناوری شبکه </a:t>
            </a:r>
            <a:r>
              <a:rPr lang="en-US" sz="1600" dirty="0">
                <a:latin typeface="Vazir" panose="020B0603030804020204" pitchFamily="34" charset="-78"/>
                <a:cs typeface="Vazir" panose="020B0603030804020204" pitchFamily="34" charset="-78"/>
              </a:rPr>
              <a:t> 3G </a:t>
            </a:r>
            <a:r>
              <a:rPr lang="fa-IR" sz="1600" dirty="0">
                <a:latin typeface="Vazir" panose="020B0603030804020204" pitchFamily="34" charset="-78"/>
                <a:cs typeface="Vazir" panose="020B0603030804020204" pitchFamily="34" charset="-78"/>
              </a:rPr>
              <a:t>قبلی ارائه می دهد. این امکان را برای کاربران فراهم می کند تا به سرعت در اینترنت بگردند، فیلم ها را پخش کنند و فایل ها را دانلود کنند.</a:t>
            </a:r>
            <a:endParaRPr lang="en-US" sz="16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0E14878E-B8B0-EDB3-B7CD-87356AF9A44F}"/>
              </a:ext>
            </a:extLst>
          </p:cNvPr>
          <p:cNvSpPr/>
          <p:nvPr/>
        </p:nvSpPr>
        <p:spPr>
          <a:xfrm>
            <a:off x="5234161" y="1974534"/>
            <a:ext cx="3974938" cy="3169302"/>
          </a:xfrm>
          <a:prstGeom prst="rect">
            <a:avLst/>
          </a:prstGeom>
          <a:solidFill>
            <a:srgbClr val="B3C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D9145EBD-75EA-2363-1274-898534559098}"/>
              </a:ext>
            </a:extLst>
          </p:cNvPr>
          <p:cNvPicPr>
            <a:picLocks noChangeAspect="1"/>
          </p:cNvPicPr>
          <p:nvPr/>
        </p:nvPicPr>
        <p:blipFill rotWithShape="1">
          <a:blip r:embed="rId2">
            <a:grayscl/>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13313" t="12319" r="16167" b="7313"/>
          <a:stretch/>
        </p:blipFill>
        <p:spPr>
          <a:xfrm>
            <a:off x="5641284" y="2282420"/>
            <a:ext cx="5024761" cy="3785938"/>
          </a:xfrm>
          <a:prstGeom prst="rect">
            <a:avLst/>
          </a:prstGeom>
          <a:noFill/>
          <a:ln>
            <a:noFill/>
          </a:ln>
        </p:spPr>
      </p:pic>
    </p:spTree>
    <p:extLst>
      <p:ext uri="{BB962C8B-B14F-4D97-AF65-F5344CB8AC3E}">
        <p14:creationId xmlns:p14="http://schemas.microsoft.com/office/powerpoint/2010/main" val="41400974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37259" y="425249"/>
            <a:ext cx="3437159"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مزایای شبکه </a:t>
            </a:r>
            <a:r>
              <a:rPr lang="en-US" sz="2000" b="1" dirty="0">
                <a:latin typeface="Shabnam" panose="020B0603030804020204" pitchFamily="34" charset="-78"/>
                <a:cs typeface="Shabnam" panose="020B0603030804020204" pitchFamily="34" charset="-78"/>
              </a:rPr>
              <a:t> LTE </a:t>
            </a:r>
            <a:r>
              <a:rPr lang="fa-IR" sz="2000" b="1" dirty="0">
                <a:latin typeface="Shabnam" panose="020B0603030804020204" pitchFamily="34" charset="-78"/>
                <a:cs typeface="Shabnam" panose="020B0603030804020204" pitchFamily="34" charset="-78"/>
              </a:rPr>
              <a:t>چیست؟</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5202314" y="1072652"/>
            <a:ext cx="5872103" cy="307776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پوشش بهتر شبکه های </a:t>
            </a:r>
            <a:r>
              <a:rPr lang="en-US" sz="1600" dirty="0">
                <a:latin typeface="Vazir" panose="020B0603030804020204" pitchFamily="34" charset="-78"/>
                <a:cs typeface="Vazir" panose="020B0603030804020204" pitchFamily="34" charset="-78"/>
              </a:rPr>
              <a:t>LTE</a:t>
            </a:r>
          </a:p>
          <a:p>
            <a:pPr algn="justLow" rtl="1">
              <a:lnSpc>
                <a:spcPct val="250000"/>
              </a:lnSpc>
            </a:pPr>
            <a:r>
              <a:rPr lang="fa-IR" sz="1600" dirty="0">
                <a:latin typeface="Vazir" panose="020B0603030804020204" pitchFamily="34" charset="-78"/>
                <a:cs typeface="Vazir" panose="020B0603030804020204" pitchFamily="34" charset="-78"/>
              </a:rPr>
              <a:t>شبکه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پوشش بهتری نسبت به فناوری شبکه </a:t>
            </a:r>
            <a:r>
              <a:rPr lang="en-US" sz="1600" dirty="0">
                <a:latin typeface="Vazir" panose="020B0603030804020204" pitchFamily="34" charset="-78"/>
                <a:cs typeface="Vazir" panose="020B0603030804020204" pitchFamily="34" charset="-78"/>
              </a:rPr>
              <a:t> 3G</a:t>
            </a:r>
            <a:r>
              <a:rPr lang="fa-IR" sz="1600" dirty="0">
                <a:latin typeface="Vazir" panose="020B0603030804020204" pitchFamily="34" charset="-78"/>
                <a:cs typeface="Vazir" panose="020B0603030804020204" pitchFamily="34" charset="-78"/>
              </a:rPr>
              <a:t>قبلی ارائه می دهد. دارای منطقه پوشش گسترده تر و قدرت سیگنال بهتر است که تضمین می کند کاربران می توانند حتی در مناطق دوردست به شبکه دسترسی داشته باشند.</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266330" y="4293525"/>
            <a:ext cx="10808087" cy="184665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مصرف باتری کمتر</a:t>
            </a:r>
          </a:p>
          <a:p>
            <a:pPr algn="justLow" rtl="1">
              <a:lnSpc>
                <a:spcPct val="250000"/>
              </a:lnSpc>
            </a:pPr>
            <a:r>
              <a:rPr lang="fa-IR" sz="1600" dirty="0">
                <a:latin typeface="Vazir" panose="020B0603030804020204" pitchFamily="34" charset="-78"/>
                <a:cs typeface="Vazir" panose="020B0603030804020204" pitchFamily="34" charset="-78"/>
              </a:rPr>
              <a:t>شبکه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نسبت به فناوری شبکه </a:t>
            </a:r>
            <a:r>
              <a:rPr lang="en-US" sz="1600" dirty="0">
                <a:latin typeface="Vazir" panose="020B0603030804020204" pitchFamily="34" charset="-78"/>
                <a:cs typeface="Vazir" panose="020B0603030804020204" pitchFamily="34" charset="-78"/>
              </a:rPr>
              <a:t> 3G</a:t>
            </a:r>
            <a:r>
              <a:rPr lang="fa-IR" sz="1600" dirty="0">
                <a:latin typeface="Vazir" panose="020B0603030804020204" pitchFamily="34" charset="-78"/>
                <a:cs typeface="Vazir" panose="020B0603030804020204" pitchFamily="34" charset="-78"/>
              </a:rPr>
              <a:t>قبلی انرژی کمتری مصرف می کند. این بدان معناست که دستگاه هایی که از شبکه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استفاده می کنند عمر باتری بیشتری دارند.</a:t>
            </a:r>
            <a:endParaRPr lang="en-US" sz="1600" dirty="0">
              <a:latin typeface="Vazir" panose="020B0603030804020204" pitchFamily="34" charset="-78"/>
              <a:cs typeface="Vazir" panose="020B0603030804020204" pitchFamily="34" charset="-78"/>
            </a:endParaRPr>
          </a:p>
        </p:txBody>
      </p:sp>
      <p:sp>
        <p:nvSpPr>
          <p:cNvPr id="7" name="Rectangle 6"/>
          <p:cNvSpPr/>
          <p:nvPr/>
        </p:nvSpPr>
        <p:spPr>
          <a:xfrm>
            <a:off x="1216241" y="572035"/>
            <a:ext cx="2689934" cy="4035475"/>
          </a:xfrm>
          <a:prstGeom prst="rect">
            <a:avLst/>
          </a:prstGeom>
          <a:solidFill>
            <a:srgbClr val="B3C7E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0D89DF72-4BF4-A80B-A6CE-7420E338B1E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7308" y="840319"/>
            <a:ext cx="6235462" cy="3916747"/>
          </a:xfrm>
          <a:prstGeom prst="rect">
            <a:avLst/>
          </a:prstGeom>
        </p:spPr>
      </p:pic>
    </p:spTree>
    <p:extLst>
      <p:ext uri="{BB962C8B-B14F-4D97-AF65-F5344CB8AC3E}">
        <p14:creationId xmlns:p14="http://schemas.microsoft.com/office/powerpoint/2010/main" val="13745866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37259" y="438991"/>
            <a:ext cx="3437159"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مزایای شبکه </a:t>
            </a:r>
            <a:r>
              <a:rPr lang="en-US" sz="2000" b="1" dirty="0">
                <a:latin typeface="Shabnam" panose="020B0603030804020204" pitchFamily="34" charset="-78"/>
                <a:cs typeface="Shabnam" panose="020B0603030804020204" pitchFamily="34" charset="-78"/>
              </a:rPr>
              <a:t> LTE </a:t>
            </a:r>
            <a:r>
              <a:rPr lang="fa-IR" sz="2000" b="1" dirty="0">
                <a:latin typeface="Shabnam" panose="020B0603030804020204" pitchFamily="34" charset="-78"/>
                <a:cs typeface="Shabnam" panose="020B0603030804020204" pitchFamily="34" charset="-78"/>
              </a:rPr>
              <a:t>چیست؟</a:t>
            </a:r>
            <a:endParaRPr lang="en-US" sz="2000" b="1" dirty="0">
              <a:latin typeface="Shabnam" panose="020B0603030804020204" pitchFamily="34" charset="-78"/>
              <a:cs typeface="Shabnam" panose="020B0603030804020204" pitchFamily="34" charset="-78"/>
            </a:endParaRPr>
          </a:p>
        </p:txBody>
      </p:sp>
      <p:sp>
        <p:nvSpPr>
          <p:cNvPr id="3" name="Rectangle 2"/>
          <p:cNvSpPr/>
          <p:nvPr/>
        </p:nvSpPr>
        <p:spPr>
          <a:xfrm>
            <a:off x="221941" y="1154500"/>
            <a:ext cx="10750859" cy="150810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کیفیت تماس بهتر از مزایای شبکه </a:t>
            </a:r>
            <a:r>
              <a:rPr lang="en-US" sz="1600" dirty="0">
                <a:latin typeface="Vazir" panose="020B0603030804020204" pitchFamily="34" charset="-78"/>
                <a:cs typeface="Vazir" panose="020B0603030804020204" pitchFamily="34" charset="-78"/>
              </a:rPr>
              <a:t>LTE</a:t>
            </a:r>
          </a:p>
          <a:p>
            <a:pPr algn="justLow" rtl="1">
              <a:lnSpc>
                <a:spcPct val="200000"/>
              </a:lnSpc>
            </a:pPr>
            <a:r>
              <a:rPr lang="fa-IR" sz="1600" dirty="0">
                <a:latin typeface="Vazir" panose="020B0603030804020204" pitchFamily="34" charset="-78"/>
                <a:cs typeface="Vazir" panose="020B0603030804020204" pitchFamily="34" charset="-78"/>
              </a:rPr>
              <a:t>شبکه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کیفیت تماس بهتری را نسبت به فناوری شبکه </a:t>
            </a:r>
            <a:r>
              <a:rPr lang="en-US" sz="1600" dirty="0">
                <a:latin typeface="Vazir" panose="020B0603030804020204" pitchFamily="34" charset="-78"/>
                <a:cs typeface="Vazir" panose="020B0603030804020204" pitchFamily="34" charset="-78"/>
              </a:rPr>
              <a:t> 3G </a:t>
            </a:r>
            <a:r>
              <a:rPr lang="fa-IR" sz="1600" dirty="0">
                <a:latin typeface="Vazir" panose="020B0603030804020204" pitchFamily="34" charset="-78"/>
                <a:cs typeface="Vazir" panose="020B0603030804020204" pitchFamily="34" charset="-78"/>
              </a:rPr>
              <a:t>قبلی ارائه می دهد. از صدا از طریق </a:t>
            </a:r>
            <a:r>
              <a:rPr lang="en-US" sz="1600" dirty="0">
                <a:latin typeface="Vazir" panose="020B0603030804020204" pitchFamily="34" charset="-78"/>
                <a:cs typeface="Vazir" panose="020B0603030804020204" pitchFamily="34" charset="-78"/>
              </a:rPr>
              <a:t>LTE (</a:t>
            </a:r>
            <a:r>
              <a:rPr lang="en-US" sz="1600" dirty="0" err="1">
                <a:latin typeface="Vazir" panose="020B0603030804020204" pitchFamily="34" charset="-78"/>
                <a:cs typeface="Vazir" panose="020B0603030804020204" pitchFamily="34" charset="-78"/>
              </a:rPr>
              <a:t>VoLTE</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پشتیبانی می کند که کیفیت تماس بهتر و زمان تنظیم تماس سریع تر را ارائه می دهد.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7528264" y="2850135"/>
            <a:ext cx="3444536" cy="298543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 امنیت بیشتر</a:t>
            </a:r>
          </a:p>
          <a:p>
            <a:pPr algn="justLow" rtl="1">
              <a:lnSpc>
                <a:spcPct val="200000"/>
              </a:lnSpc>
            </a:pPr>
            <a:r>
              <a:rPr lang="fa-IR" sz="1600" dirty="0">
                <a:latin typeface="Vazir" panose="020B0603030804020204" pitchFamily="34" charset="-78"/>
                <a:cs typeface="Vazir" panose="020B0603030804020204" pitchFamily="34" charset="-78"/>
              </a:rPr>
              <a:t>امنیت شبکه از جمله موارد مهم برای کاربران است و شبکه</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هم از پروتکل­های امنیتی مثل </a:t>
            </a:r>
            <a:r>
              <a:rPr lang="en-US" sz="1600" dirty="0">
                <a:latin typeface="Vazir" panose="020B0603030804020204" pitchFamily="34" charset="-78"/>
                <a:cs typeface="Vazir" panose="020B0603030804020204" pitchFamily="34" charset="-78"/>
              </a:rPr>
              <a:t>IPsec </a:t>
            </a:r>
            <a:r>
              <a:rPr lang="fa-IR" sz="1600" dirty="0">
                <a:latin typeface="Vazir" panose="020B0603030804020204" pitchFamily="34" charset="-78"/>
                <a:cs typeface="Vazir" panose="020B0603030804020204" pitchFamily="34" charset="-78"/>
              </a:rPr>
              <a:t>و </a:t>
            </a:r>
            <a:r>
              <a:rPr lang="en-US" sz="1600" dirty="0">
                <a:latin typeface="Vazir" panose="020B0603030804020204" pitchFamily="34" charset="-78"/>
                <a:cs typeface="Vazir" panose="020B0603030804020204" pitchFamily="34" charset="-78"/>
              </a:rPr>
              <a:t>SSL </a:t>
            </a:r>
            <a:r>
              <a:rPr lang="fa-IR" sz="1600" dirty="0">
                <a:latin typeface="Vazir" panose="020B0603030804020204" pitchFamily="34" charset="-78"/>
                <a:cs typeface="Vazir" panose="020B0603030804020204" pitchFamily="34" charset="-78"/>
              </a:rPr>
              <a:t>استفاده می­کنند که باعث می­شود این نوع شبکه ها از امنیت مناسبی برخوردار باشند.</a:t>
            </a:r>
            <a:endParaRPr lang="en-US" sz="1600" dirty="0">
              <a:latin typeface="Vazir" panose="020B0603030804020204" pitchFamily="34" charset="-78"/>
              <a:cs typeface="Vazir" panose="020B0603030804020204" pitchFamily="34" charset="-78"/>
            </a:endParaRPr>
          </a:p>
        </p:txBody>
      </p:sp>
      <p:pic>
        <p:nvPicPr>
          <p:cNvPr id="10" name="Picture 9">
            <a:extLst>
              <a:ext uri="{FF2B5EF4-FFF2-40B4-BE49-F238E27FC236}">
                <a16:creationId xmlns:a16="http://schemas.microsoft.com/office/drawing/2014/main" id="{6A025B7B-D5F4-7692-FFFA-263032F9BE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7024" y="2536082"/>
            <a:ext cx="4864685" cy="4126639"/>
          </a:xfrm>
          <a:prstGeom prst="rect">
            <a:avLst/>
          </a:prstGeom>
        </p:spPr>
      </p:pic>
    </p:spTree>
    <p:extLst>
      <p:ext uri="{BB962C8B-B14F-4D97-AF65-F5344CB8AC3E}">
        <p14:creationId xmlns:p14="http://schemas.microsoft.com/office/powerpoint/2010/main" val="40228127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10626" y="436769"/>
            <a:ext cx="3437159"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مزایای شبکه </a:t>
            </a:r>
            <a:r>
              <a:rPr lang="en-US" sz="2000" b="1" dirty="0">
                <a:latin typeface="Shabnam" panose="020B0603030804020204" pitchFamily="34" charset="-78"/>
                <a:cs typeface="Shabnam" panose="020B0603030804020204" pitchFamily="34" charset="-78"/>
              </a:rPr>
              <a:t>LTE </a:t>
            </a:r>
            <a:r>
              <a:rPr lang="fa-IR" sz="2000" b="1" dirty="0">
                <a:latin typeface="Shabnam" panose="020B0603030804020204" pitchFamily="34" charset="-78"/>
                <a:cs typeface="Shabnam" panose="020B0603030804020204" pitchFamily="34" charset="-78"/>
              </a:rPr>
              <a:t> چیست؟</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589890" y="1080368"/>
            <a:ext cx="10457895" cy="150810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 ارتقای مداوم</a:t>
            </a:r>
          </a:p>
          <a:p>
            <a:pPr algn="justLow" rtl="1">
              <a:lnSpc>
                <a:spcPct val="200000"/>
              </a:lnSpc>
            </a:pPr>
            <a:r>
              <a:rPr lang="fa-IR" sz="1600" dirty="0">
                <a:latin typeface="Vazir" panose="020B0603030804020204" pitchFamily="34" charset="-78"/>
                <a:cs typeface="Vazir" panose="020B0603030804020204" pitchFamily="34" charset="-78"/>
              </a:rPr>
              <a:t>شبکه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به طور پیوسته در حال ارتقا است تا بتواند به حداقل استانداردهای شبکه های نسل چهارم یا همان اینترنت </a:t>
            </a:r>
            <a:r>
              <a:rPr lang="en-US" sz="1600" dirty="0">
                <a:latin typeface="Vazir" panose="020B0603030804020204" pitchFamily="34" charset="-78"/>
                <a:cs typeface="Vazir" panose="020B0603030804020204" pitchFamily="34" charset="-78"/>
              </a:rPr>
              <a:t>4G </a:t>
            </a:r>
            <a:r>
              <a:rPr lang="fa-IR" sz="1600" dirty="0">
                <a:latin typeface="Vazir" panose="020B0603030804020204" pitchFamily="34" charset="-78"/>
                <a:cs typeface="Vazir" panose="020B0603030804020204" pitchFamily="34" charset="-78"/>
              </a:rPr>
              <a:t> </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برسد که این ویژگی هم مزیتی بزرگ به حساب می­آید.</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683580" y="3222594"/>
            <a:ext cx="4682497" cy="298543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 سازگاری با دستگاه­های مختلف</a:t>
            </a:r>
          </a:p>
          <a:p>
            <a:pPr algn="justLow" rtl="1">
              <a:lnSpc>
                <a:spcPct val="200000"/>
              </a:lnSpc>
            </a:pPr>
            <a:r>
              <a:rPr lang="fa-IR" sz="1600" dirty="0">
                <a:latin typeface="Vazir" panose="020B0603030804020204" pitchFamily="34" charset="-78"/>
                <a:cs typeface="Vazir" panose="020B0603030804020204" pitchFamily="34" charset="-78"/>
              </a:rPr>
              <a:t>بیشتر موبایل­های هوشمند، تبلت­ها و وسایل ارتباطی هوشمند امکان استفاده از اینترنت </a:t>
            </a:r>
            <a:r>
              <a:rPr lang="en-US" sz="1600" dirty="0" err="1">
                <a:latin typeface="Vazir" panose="020B0603030804020204" pitchFamily="34" charset="-78"/>
                <a:cs typeface="Vazir" panose="020B0603030804020204" pitchFamily="34" charset="-78"/>
              </a:rPr>
              <a:t>lte</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را دارند و بعد از اتصال به این نوع شبکه علامت </a:t>
            </a:r>
            <a:r>
              <a:rPr lang="en-US" sz="1600" dirty="0" err="1">
                <a:latin typeface="Vazir" panose="020B0603030804020204" pitchFamily="34" charset="-78"/>
                <a:cs typeface="Vazir" panose="020B0603030804020204" pitchFamily="34" charset="-78"/>
              </a:rPr>
              <a:t>lte</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روی گوشی هوشمند یا تبلت نمایش داده می­شود که این ویژگی هم از جمله مزایای فناوری </a:t>
            </a:r>
            <a:r>
              <a:rPr lang="en-US" sz="1600" dirty="0" err="1">
                <a:latin typeface="Vazir" panose="020B0603030804020204" pitchFamily="34" charset="-78"/>
                <a:cs typeface="Vazir" panose="020B0603030804020204" pitchFamily="34" charset="-78"/>
              </a:rPr>
              <a:t>lte</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است.</a:t>
            </a:r>
            <a:endParaRPr lang="en-US" sz="1600" dirty="0">
              <a:latin typeface="Vazir" panose="020B0603030804020204" pitchFamily="34" charset="-78"/>
              <a:cs typeface="Vazir" panose="020B0603030804020204" pitchFamily="34" charset="-78"/>
            </a:endParaRPr>
          </a:p>
        </p:txBody>
      </p:sp>
      <p:pic>
        <p:nvPicPr>
          <p:cNvPr id="8" name="Picture 7">
            <a:extLst>
              <a:ext uri="{FF2B5EF4-FFF2-40B4-BE49-F238E27FC236}">
                <a16:creationId xmlns:a16="http://schemas.microsoft.com/office/drawing/2014/main" id="{278B3C87-36B0-0674-E8CF-361A825C92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13502" y="2356737"/>
            <a:ext cx="4064494" cy="4064494"/>
          </a:xfrm>
          <a:prstGeom prst="rect">
            <a:avLst/>
          </a:prstGeom>
        </p:spPr>
      </p:pic>
    </p:spTree>
    <p:extLst>
      <p:ext uri="{BB962C8B-B14F-4D97-AF65-F5344CB8AC3E}">
        <p14:creationId xmlns:p14="http://schemas.microsoft.com/office/powerpoint/2010/main" val="29012390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9746" y="1406655"/>
            <a:ext cx="4103577" cy="2554545"/>
          </a:xfrm>
          <a:prstGeom prst="rect">
            <a:avLst/>
          </a:prstGeom>
        </p:spPr>
        <p:txBody>
          <a:bodyPr wrap="square">
            <a:spAutoFit/>
          </a:bodyPr>
          <a:lstStyle/>
          <a:p>
            <a:pPr algn="justLow">
              <a:lnSpc>
                <a:spcPct val="200000"/>
              </a:lnSpc>
            </a:pPr>
            <a:r>
              <a:rPr lang="en-US" sz="1600" dirty="0">
                <a:latin typeface="Vazir" panose="020B0603030804020204" pitchFamily="34" charset="-78"/>
                <a:cs typeface="Vazir" panose="020B0603030804020204" pitchFamily="34" charset="-78"/>
              </a:rPr>
              <a:t>https://0-1.ir</a:t>
            </a:r>
          </a:p>
          <a:p>
            <a:pPr algn="justLow">
              <a:lnSpc>
                <a:spcPct val="200000"/>
              </a:lnSpc>
            </a:pPr>
            <a:r>
              <a:rPr lang="en-US" sz="1600" dirty="0">
                <a:latin typeface="Vazir" panose="020B0603030804020204" pitchFamily="34" charset="-78"/>
                <a:cs typeface="Vazir" panose="020B0603030804020204" pitchFamily="34" charset="-78"/>
              </a:rPr>
              <a:t>https://www.zoomit.ir</a:t>
            </a:r>
          </a:p>
          <a:p>
            <a:pPr algn="justLow">
              <a:lnSpc>
                <a:spcPct val="200000"/>
              </a:lnSpc>
            </a:pPr>
            <a:r>
              <a:rPr lang="en-US" sz="1600" dirty="0">
                <a:latin typeface="Vazir" panose="020B0603030804020204" pitchFamily="34" charset="-78"/>
                <a:cs typeface="Vazir" panose="020B0603030804020204" pitchFamily="34" charset="-78"/>
              </a:rPr>
              <a:t>https://taknet.ir</a:t>
            </a:r>
          </a:p>
          <a:p>
            <a:pPr algn="justLow">
              <a:lnSpc>
                <a:spcPct val="200000"/>
              </a:lnSpc>
            </a:pPr>
            <a:r>
              <a:rPr lang="en-US" sz="1600" dirty="0">
                <a:latin typeface="Vazir" panose="020B0603030804020204" pitchFamily="34" charset="-78"/>
                <a:cs typeface="Vazir" panose="020B0603030804020204" pitchFamily="34" charset="-78"/>
              </a:rPr>
              <a:t>https://farnet.io</a:t>
            </a:r>
          </a:p>
          <a:p>
            <a:pPr algn="justLow">
              <a:lnSpc>
                <a:spcPct val="200000"/>
              </a:lnSpc>
            </a:pPr>
            <a:r>
              <a:rPr lang="en-US" sz="1600" dirty="0">
                <a:latin typeface="Vazir" panose="020B0603030804020204" pitchFamily="34" charset="-78"/>
                <a:cs typeface="Vazir" panose="020B0603030804020204" pitchFamily="34" charset="-78"/>
              </a:rPr>
              <a:t>https://mahannet.ir</a:t>
            </a:r>
          </a:p>
        </p:txBody>
      </p:sp>
      <p:sp>
        <p:nvSpPr>
          <p:cNvPr id="3" name="Rectangle 2"/>
          <p:cNvSpPr/>
          <p:nvPr/>
        </p:nvSpPr>
        <p:spPr>
          <a:xfrm>
            <a:off x="10283213" y="447868"/>
            <a:ext cx="819455"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منابع</a:t>
            </a:r>
            <a:endParaRPr lang="en-US" sz="2000" b="1" dirty="0">
              <a:latin typeface="Shabnam" panose="020B0603030804020204" pitchFamily="34" charset="-78"/>
              <a:cs typeface="Shabnam" panose="020B0603030804020204" pitchFamily="34" charset="-78"/>
            </a:endParaRPr>
          </a:p>
        </p:txBody>
      </p:sp>
      <p:pic>
        <p:nvPicPr>
          <p:cNvPr id="5" name="Picture 4">
            <a:extLst>
              <a:ext uri="{FF2B5EF4-FFF2-40B4-BE49-F238E27FC236}">
                <a16:creationId xmlns:a16="http://schemas.microsoft.com/office/drawing/2014/main" id="{E44D1BE6-585C-3A3C-282F-E10DD52707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80548" y="1259846"/>
            <a:ext cx="6212605" cy="5099513"/>
          </a:xfrm>
          <a:prstGeom prst="rect">
            <a:avLst/>
          </a:prstGeom>
        </p:spPr>
      </p:pic>
    </p:spTree>
    <p:extLst>
      <p:ext uri="{BB962C8B-B14F-4D97-AF65-F5344CB8AC3E}">
        <p14:creationId xmlns:p14="http://schemas.microsoft.com/office/powerpoint/2010/main" val="1527844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B35D8E1-6758-05FA-695E-E6F66E220572}"/>
              </a:ext>
            </a:extLst>
          </p:cNvPr>
          <p:cNvSpPr/>
          <p:nvPr/>
        </p:nvSpPr>
        <p:spPr>
          <a:xfrm>
            <a:off x="1938426" y="1635294"/>
            <a:ext cx="6871317" cy="1649443"/>
          </a:xfrm>
          <a:prstGeom prst="rect">
            <a:avLst/>
          </a:prstGeom>
          <a:solidFill>
            <a:srgbClr val="B3C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a:extLst>
              <a:ext uri="{FF2B5EF4-FFF2-40B4-BE49-F238E27FC236}">
                <a16:creationId xmlns:a16="http://schemas.microsoft.com/office/drawing/2014/main" id="{DC71FD49-7693-327B-FFFB-EED90DA1DE8D}"/>
              </a:ext>
            </a:extLst>
          </p:cNvPr>
          <p:cNvSpPr/>
          <p:nvPr/>
        </p:nvSpPr>
        <p:spPr>
          <a:xfrm>
            <a:off x="7137648" y="456747"/>
            <a:ext cx="3924069"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نگاهی به تاریخچه‌ی </a:t>
            </a:r>
            <a:r>
              <a:rPr lang="en-US" sz="2000" b="1" dirty="0">
                <a:latin typeface="Shabnam" panose="020B0603030804020204" pitchFamily="34" charset="-78"/>
                <a:cs typeface="Shabnam" panose="020B0603030804020204" pitchFamily="34" charset="-78"/>
              </a:rPr>
              <a:t>LTE</a:t>
            </a:r>
          </a:p>
        </p:txBody>
      </p:sp>
      <p:sp>
        <p:nvSpPr>
          <p:cNvPr id="3" name="Rectangle 2">
            <a:extLst>
              <a:ext uri="{FF2B5EF4-FFF2-40B4-BE49-F238E27FC236}">
                <a16:creationId xmlns:a16="http://schemas.microsoft.com/office/drawing/2014/main" id="{4427945F-1B1E-738D-B650-B73E9D6D03F0}"/>
              </a:ext>
            </a:extLst>
          </p:cNvPr>
          <p:cNvSpPr/>
          <p:nvPr/>
        </p:nvSpPr>
        <p:spPr>
          <a:xfrm>
            <a:off x="443883" y="3908263"/>
            <a:ext cx="10848512" cy="2492990"/>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تعیین معیارهای نسل چهارم اینترنت برای برخی از شرکت‌های مخابراتی مشکلاتی را به‌همراه داشت؛ مشکل اینجا بود که آن‌ها نمی‌توانستند خواسته‌های </a:t>
            </a:r>
            <a:r>
              <a:rPr lang="en-US" sz="1600" dirty="0">
                <a:latin typeface="Vazir" panose="020B0603030804020204" pitchFamily="34" charset="-78"/>
                <a:cs typeface="Vazir" panose="020B0603030804020204" pitchFamily="34" charset="-78"/>
              </a:rPr>
              <a:t>ITU-R </a:t>
            </a:r>
            <a:r>
              <a:rPr lang="fa-IR" sz="1600" dirty="0">
                <a:latin typeface="Vazir" panose="020B0603030804020204" pitchFamily="34" charset="-78"/>
                <a:cs typeface="Vazir" panose="020B0603030804020204" pitchFamily="34" charset="-78"/>
              </a:rPr>
              <a:t>را برآورده کنند و به‌ سرعت تعیین‌شده برسند و بدیهی است که تا وقتی امکان ارائه‌ی سرعت واقعی </a:t>
            </a:r>
            <a:r>
              <a:rPr lang="en-US" sz="1600" dirty="0">
                <a:latin typeface="Vazir" panose="020B0603030804020204" pitchFamily="34" charset="-78"/>
                <a:cs typeface="Vazir" panose="020B0603030804020204" pitchFamily="34" charset="-78"/>
              </a:rPr>
              <a:t> 4G </a:t>
            </a:r>
            <a:r>
              <a:rPr lang="fa-IR" sz="1600" dirty="0">
                <a:latin typeface="Vazir" panose="020B0603030804020204" pitchFamily="34" charset="-78"/>
                <a:cs typeface="Vazir" panose="020B0603030804020204" pitchFamily="34" charset="-78"/>
              </a:rPr>
              <a:t>را نداشته باشند، نمی‌توانند شبکه خود را به‌طور قانونی تحت عنوان </a:t>
            </a:r>
            <a:r>
              <a:rPr lang="en-US" sz="1600" dirty="0">
                <a:latin typeface="Vazir" panose="020B0603030804020204" pitchFamily="34" charset="-78"/>
                <a:cs typeface="Vazir" panose="020B0603030804020204" pitchFamily="34" charset="-78"/>
              </a:rPr>
              <a:t>G </a:t>
            </a:r>
            <a:r>
              <a:rPr lang="fa-IR" sz="1600" dirty="0">
                <a:latin typeface="Vazir" panose="020B0603030804020204" pitchFamily="34" charset="-78"/>
                <a:cs typeface="Vazir" panose="020B0603030804020204" pitchFamily="34" charset="-78"/>
              </a:rPr>
              <a:t>4روانه‌ی گوشی‌های هوشمند کنند؛ ازاین‌رو، فناوری درحال توسعه‌ی </a:t>
            </a:r>
            <a:r>
              <a:rPr lang="en-US" sz="1600" dirty="0">
                <a:latin typeface="Vazir" panose="020B0603030804020204" pitchFamily="34" charset="-78"/>
                <a:cs typeface="Vazir" panose="020B0603030804020204" pitchFamily="34" charset="-78"/>
              </a:rPr>
              <a:t>4G  </a:t>
            </a:r>
            <a:r>
              <a:rPr lang="fa-IR" sz="1600" dirty="0">
                <a:latin typeface="Vazir" panose="020B0603030804020204" pitchFamily="34" charset="-78"/>
                <a:cs typeface="Vazir" panose="020B0603030804020204" pitchFamily="34" charset="-78"/>
              </a:rPr>
              <a:t>تحت عنوان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یا تکامل بلندمدت قرار گرفت تا نشان دهد که این فناوری هنوز درحال توسعه است. اگرچه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در مقایسه‌ با </a:t>
            </a:r>
            <a:r>
              <a:rPr lang="en-US" sz="1600" dirty="0">
                <a:latin typeface="Vazir" panose="020B0603030804020204" pitchFamily="34" charset="-78"/>
                <a:cs typeface="Vazir" panose="020B0603030804020204" pitchFamily="34" charset="-78"/>
              </a:rPr>
              <a:t>3G</a:t>
            </a:r>
            <a:r>
              <a:rPr lang="fa-IR" sz="1600" dirty="0">
                <a:latin typeface="Vazir" panose="020B0603030804020204" pitchFamily="34" charset="-78"/>
                <a:cs typeface="Vazir" panose="020B0603030804020204" pitchFamily="34" charset="-78"/>
              </a:rPr>
              <a:t>سرعت به مراتب بالاتر و بهتری داشت، درنهایت به حداقل سرعت لازم برای رسیدن به </a:t>
            </a:r>
            <a:r>
              <a:rPr lang="en-US" sz="1600" dirty="0">
                <a:latin typeface="Vazir" panose="020B0603030804020204" pitchFamily="34" charset="-78"/>
                <a:cs typeface="Vazir" panose="020B0603030804020204" pitchFamily="34" charset="-78"/>
              </a:rPr>
              <a:t> 4G </a:t>
            </a:r>
            <a:r>
              <a:rPr lang="fa-IR" sz="1600" dirty="0">
                <a:latin typeface="Vazir" panose="020B0603030804020204" pitchFamily="34" charset="-78"/>
                <a:cs typeface="Vazir" panose="020B0603030804020204" pitchFamily="34" charset="-78"/>
              </a:rPr>
              <a:t>دست پیدا نکرد.</a:t>
            </a:r>
            <a:endParaRPr lang="en-US" sz="1600" dirty="0">
              <a:latin typeface="Vazir" panose="020B0603030804020204" pitchFamily="34" charset="-78"/>
              <a:cs typeface="Vazir" panose="020B0603030804020204" pitchFamily="34" charset="-78"/>
            </a:endParaRPr>
          </a:p>
        </p:txBody>
      </p:sp>
      <p:pic>
        <p:nvPicPr>
          <p:cNvPr id="4" name="Picture 3">
            <a:extLst>
              <a:ext uri="{FF2B5EF4-FFF2-40B4-BE49-F238E27FC236}">
                <a16:creationId xmlns:a16="http://schemas.microsoft.com/office/drawing/2014/main" id="{E458B9FA-1F83-26B9-FE6B-B3ADC8084392}"/>
              </a:ext>
            </a:extLst>
          </p:cNvPr>
          <p:cNvPicPr>
            <a:picLocks noChangeAspect="1"/>
          </p:cNvPicPr>
          <p:nvPr/>
        </p:nvPicPr>
        <p:blipFill>
          <a:blip r:embed="rId2"/>
          <a:stretch>
            <a:fillRect/>
          </a:stretch>
        </p:blipFill>
        <p:spPr>
          <a:xfrm>
            <a:off x="319594" y="656802"/>
            <a:ext cx="5054491" cy="2841023"/>
          </a:xfrm>
          <a:prstGeom prst="roundRect">
            <a:avLst>
              <a:gd name="adj" fmla="val 5555"/>
            </a:avLst>
          </a:prstGeom>
        </p:spPr>
      </p:pic>
      <p:pic>
        <p:nvPicPr>
          <p:cNvPr id="5" name="Picture 4">
            <a:extLst>
              <a:ext uri="{FF2B5EF4-FFF2-40B4-BE49-F238E27FC236}">
                <a16:creationId xmlns:a16="http://schemas.microsoft.com/office/drawing/2014/main" id="{5AB2F90A-38DC-8364-EDEF-06EC5D03576F}"/>
              </a:ext>
            </a:extLst>
          </p:cNvPr>
          <p:cNvPicPr>
            <a:picLocks noChangeAspect="1"/>
          </p:cNvPicPr>
          <p:nvPr/>
        </p:nvPicPr>
        <p:blipFill>
          <a:blip r:embed="rId3"/>
          <a:stretch>
            <a:fillRect/>
          </a:stretch>
        </p:blipFill>
        <p:spPr>
          <a:xfrm>
            <a:off x="6069366" y="1377842"/>
            <a:ext cx="4601451" cy="2416352"/>
          </a:xfrm>
          <a:prstGeom prst="roundRect">
            <a:avLst>
              <a:gd name="adj" fmla="val 8005"/>
            </a:avLst>
          </a:prstGeom>
        </p:spPr>
      </p:pic>
    </p:spTree>
    <p:extLst>
      <p:ext uri="{BB962C8B-B14F-4D97-AF65-F5344CB8AC3E}">
        <p14:creationId xmlns:p14="http://schemas.microsoft.com/office/powerpoint/2010/main" val="9500314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17F71B0-F38E-D48A-1110-E3EB1DF2F121}"/>
              </a:ext>
            </a:extLst>
          </p:cNvPr>
          <p:cNvSpPr/>
          <p:nvPr/>
        </p:nvSpPr>
        <p:spPr>
          <a:xfrm>
            <a:off x="1279864" y="1811045"/>
            <a:ext cx="9632272" cy="2796466"/>
          </a:xfrm>
          <a:prstGeom prst="roundRect">
            <a:avLst/>
          </a:prstGeom>
          <a:solidFill>
            <a:srgbClr val="FB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a:extLst>
              <a:ext uri="{FF2B5EF4-FFF2-40B4-BE49-F238E27FC236}">
                <a16:creationId xmlns:a16="http://schemas.microsoft.com/office/drawing/2014/main" id="{65EEFD0F-5A86-3061-FF86-2362E0E8EBC4}"/>
              </a:ext>
            </a:extLst>
          </p:cNvPr>
          <p:cNvSpPr/>
          <p:nvPr/>
        </p:nvSpPr>
        <p:spPr>
          <a:xfrm>
            <a:off x="2076064" y="2631774"/>
            <a:ext cx="8039872" cy="923330"/>
          </a:xfrm>
          <a:prstGeom prst="rect">
            <a:avLst/>
          </a:prstGeom>
        </p:spPr>
        <p:txBody>
          <a:bodyPr wrap="square">
            <a:spAutoFit/>
          </a:bodyPr>
          <a:lstStyle/>
          <a:p>
            <a:pPr algn="ctr" rtl="1"/>
            <a:r>
              <a:rPr lang="fa-IR" sz="5400" b="1" dirty="0">
                <a:solidFill>
                  <a:schemeClr val="bg1"/>
                </a:solidFill>
                <a:latin typeface="Shabnam" panose="020B0603030804020204" pitchFamily="34" charset="-78"/>
                <a:cs typeface="Shabnam" panose="020B0603030804020204" pitchFamily="34" charset="-78"/>
              </a:rPr>
              <a:t>با تشکر از توجه شما عزیزان</a:t>
            </a:r>
            <a:endParaRPr lang="en-US" sz="5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6531260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39112" y="394602"/>
            <a:ext cx="317587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نگاهی به تاریخچه‌ی </a:t>
            </a:r>
            <a:r>
              <a:rPr lang="en-US" sz="2000" b="1" dirty="0">
                <a:latin typeface="Shabnam" panose="020B0603030804020204" pitchFamily="34" charset="-78"/>
                <a:cs typeface="Shabnam" panose="020B0603030804020204" pitchFamily="34" charset="-78"/>
              </a:rPr>
              <a:t>LTE</a:t>
            </a:r>
          </a:p>
        </p:txBody>
      </p:sp>
      <p:sp>
        <p:nvSpPr>
          <p:cNvPr id="4" name="Rectangle 3"/>
          <p:cNvSpPr/>
          <p:nvPr/>
        </p:nvSpPr>
        <p:spPr>
          <a:xfrm>
            <a:off x="3491345" y="1038773"/>
            <a:ext cx="7519527" cy="369331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دلیل اینکه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موفق شد عنوان </a:t>
            </a:r>
            <a:r>
              <a:rPr lang="en-US" sz="1600" dirty="0">
                <a:latin typeface="Vazir" panose="020B0603030804020204" pitchFamily="34" charset="-78"/>
                <a:cs typeface="Vazir" panose="020B0603030804020204" pitchFamily="34" charset="-78"/>
              </a:rPr>
              <a:t>4G </a:t>
            </a:r>
            <a:r>
              <a:rPr lang="fa-IR" sz="1600" dirty="0">
                <a:latin typeface="Vazir" panose="020B0603030804020204" pitchFamily="34" charset="-78"/>
                <a:cs typeface="Vazir" panose="020B0603030804020204" pitchFamily="34" charset="-78"/>
              </a:rPr>
              <a:t>را به‌دست آورد، این بود که ارتباطات رادیویی اتحادیه بین‌المللی مخابرات، استانداردهای تعیین‌شده را تا حدی کاهش داد. </a:t>
            </a:r>
            <a:r>
              <a:rPr lang="en-US" sz="1600" dirty="0">
                <a:latin typeface="Vazir" panose="020B0603030804020204" pitchFamily="34" charset="-78"/>
                <a:cs typeface="Vazir" panose="020B0603030804020204" pitchFamily="34" charset="-78"/>
              </a:rPr>
              <a:t>ITU-R </a:t>
            </a:r>
            <a:r>
              <a:rPr lang="fa-IR" sz="1600" dirty="0">
                <a:latin typeface="Vazir" panose="020B0603030804020204" pitchFamily="34" charset="-78"/>
                <a:cs typeface="Vazir" panose="020B0603030804020204" pitchFamily="34" charset="-78"/>
              </a:rPr>
              <a:t>با اشاره به تلاش‌های طولانی‌مدت شرکت‌ها برای دستیابی به شبکه‌ی </a:t>
            </a:r>
            <a:r>
              <a:rPr lang="en-US" sz="1600" dirty="0">
                <a:latin typeface="Vazir" panose="020B0603030804020204" pitchFamily="34" charset="-78"/>
                <a:cs typeface="Vazir" panose="020B0603030804020204" pitchFamily="34" charset="-78"/>
              </a:rPr>
              <a:t>4G، </a:t>
            </a:r>
            <a:r>
              <a:rPr lang="fa-IR" sz="1600" dirty="0">
                <a:latin typeface="Vazir" panose="020B0603030804020204" pitchFamily="34" charset="-78"/>
                <a:cs typeface="Vazir" panose="020B0603030804020204" pitchFamily="34" charset="-78"/>
              </a:rPr>
              <a:t>اعلام کرد که اگر شرکت‌های مخابراتی بتوانند ثابت کنند که سرعت آن‌ها به‌طور قابل‌توجهی بالاتر از </a:t>
            </a:r>
            <a:r>
              <a:rPr lang="en-US" sz="1600" dirty="0">
                <a:latin typeface="Vazir" panose="020B0603030804020204" pitchFamily="34" charset="-78"/>
                <a:cs typeface="Vazir" panose="020B0603030804020204" pitchFamily="34" charset="-78"/>
              </a:rPr>
              <a:t>3G</a:t>
            </a:r>
            <a:r>
              <a:rPr lang="fa-IR" sz="1600" dirty="0">
                <a:latin typeface="Vazir" panose="020B0603030804020204" pitchFamily="34" charset="-78"/>
                <a:cs typeface="Vazir" panose="020B0603030804020204" pitchFamily="34" charset="-78"/>
              </a:rPr>
              <a:t>است، شبکه‌ی سلولی آن‌ها می‌تواند به‌عنوان </a:t>
            </a:r>
            <a:r>
              <a:rPr lang="en-US" sz="1600" dirty="0">
                <a:latin typeface="Vazir" panose="020B0603030804020204" pitchFamily="34" charset="-78"/>
                <a:cs typeface="Vazir" panose="020B0603030804020204" pitchFamily="34" charset="-78"/>
              </a:rPr>
              <a:t>4G</a:t>
            </a:r>
            <a:r>
              <a:rPr lang="fa-IR" sz="1600" dirty="0">
                <a:latin typeface="Vazir" panose="020B0603030804020204" pitchFamily="34" charset="-78"/>
                <a:cs typeface="Vazir" panose="020B0603030804020204" pitchFamily="34" charset="-78"/>
              </a:rPr>
              <a:t>شناخته شود؛ بنابراین،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این کار را انجام داد و</a:t>
            </a:r>
            <a:r>
              <a:rPr lang="en-US" sz="1600" dirty="0">
                <a:latin typeface="Vazir" panose="020B0603030804020204" pitchFamily="34" charset="-78"/>
                <a:cs typeface="Vazir" panose="020B0603030804020204" pitchFamily="34" charset="-78"/>
              </a:rPr>
              <a:t>LTE</a:t>
            </a:r>
            <a:r>
              <a:rPr lang="fa-IR" sz="1600" dirty="0">
                <a:latin typeface="Vazir" panose="020B0603030804020204" pitchFamily="34" charset="-78"/>
                <a:cs typeface="Vazir" panose="020B0603030804020204" pitchFamily="34" charset="-78"/>
              </a:rPr>
              <a:t> </a:t>
            </a:r>
            <a:r>
              <a:rPr lang="en-US" sz="1600" dirty="0">
                <a:latin typeface="Vazir" panose="020B0603030804020204" pitchFamily="34" charset="-78"/>
                <a:cs typeface="Vazir" panose="020B0603030804020204" pitchFamily="34" charset="-78"/>
              </a:rPr>
              <a:t>4G</a:t>
            </a:r>
            <a:r>
              <a:rPr lang="fa-IR" sz="1600" dirty="0">
                <a:latin typeface="Vazir" panose="020B0603030804020204" pitchFamily="34" charset="-78"/>
                <a:cs typeface="Vazir" panose="020B0603030804020204" pitchFamily="34" charset="-78"/>
              </a:rPr>
              <a:t> روانه‌ی بازار شد.</a:t>
            </a:r>
            <a:endParaRPr lang="en-US" sz="1600"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CF9F8866-7F43-4359-3B1C-84CC6100C5FA}"/>
              </a:ext>
            </a:extLst>
          </p:cNvPr>
          <p:cNvSpPr/>
          <p:nvPr/>
        </p:nvSpPr>
        <p:spPr>
          <a:xfrm>
            <a:off x="967666" y="566949"/>
            <a:ext cx="1926454" cy="4767308"/>
          </a:xfrm>
          <a:prstGeom prst="rect">
            <a:avLst/>
          </a:prstGeom>
          <a:solidFill>
            <a:srgbClr val="B3C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4CE846F4-966F-4BCD-753F-56A248D59A54}"/>
              </a:ext>
            </a:extLst>
          </p:cNvPr>
          <p:cNvPicPr>
            <a:picLocks noChangeAspect="1"/>
          </p:cNvPicPr>
          <p:nvPr/>
        </p:nvPicPr>
        <p:blipFill>
          <a:blip r:embed="rId2"/>
          <a:stretch>
            <a:fillRect/>
          </a:stretch>
        </p:blipFill>
        <p:spPr>
          <a:xfrm>
            <a:off x="192352" y="2419928"/>
            <a:ext cx="7081213" cy="4248728"/>
          </a:xfrm>
          <a:prstGeom prst="rtTriangle">
            <a:avLst/>
          </a:prstGeom>
        </p:spPr>
      </p:pic>
    </p:spTree>
    <p:extLst>
      <p:ext uri="{BB962C8B-B14F-4D97-AF65-F5344CB8AC3E}">
        <p14:creationId xmlns:p14="http://schemas.microsoft.com/office/powerpoint/2010/main" val="15652535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03601" y="385725"/>
            <a:ext cx="317587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نگاهی به تاریخچه‌ی </a:t>
            </a:r>
            <a:r>
              <a:rPr lang="en-US" sz="2000" b="1" dirty="0">
                <a:latin typeface="Shabnam" panose="020B0603030804020204" pitchFamily="34" charset="-78"/>
                <a:cs typeface="Shabnam" panose="020B0603030804020204" pitchFamily="34" charset="-78"/>
              </a:rPr>
              <a:t>LTE</a:t>
            </a:r>
          </a:p>
        </p:txBody>
      </p:sp>
      <p:sp>
        <p:nvSpPr>
          <p:cNvPr id="3" name="Rectangle 2"/>
          <p:cNvSpPr/>
          <p:nvPr/>
        </p:nvSpPr>
        <p:spPr>
          <a:xfrm>
            <a:off x="506745" y="1238919"/>
            <a:ext cx="4296164"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اما داستان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به اینجا ختم نشد و پس از مدتی با فناوری جدیدتری موسوم‌ به </a:t>
            </a:r>
            <a:r>
              <a:rPr lang="en-US" sz="1600" dirty="0">
                <a:latin typeface="Vazir" panose="020B0603030804020204" pitchFamily="34" charset="-78"/>
                <a:cs typeface="Vazir" panose="020B0603030804020204" pitchFamily="34" charset="-78"/>
              </a:rPr>
              <a:t>LTE-A  </a:t>
            </a:r>
            <a:r>
              <a:rPr lang="fa-IR" sz="1600" dirty="0">
                <a:latin typeface="Vazir" panose="020B0603030804020204" pitchFamily="34" charset="-78"/>
                <a:cs typeface="Vazir" panose="020B0603030804020204" pitchFamily="34" charset="-78"/>
              </a:rPr>
              <a:t>یا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پلاس تلاش کرد به سرعت </a:t>
            </a:r>
            <a:r>
              <a:rPr lang="en-US" sz="1600" dirty="0">
                <a:latin typeface="Vazir" panose="020B0603030804020204" pitchFamily="34" charset="-78"/>
                <a:cs typeface="Vazir" panose="020B0603030804020204" pitchFamily="34" charset="-78"/>
              </a:rPr>
              <a:t>4G </a:t>
            </a:r>
            <a:r>
              <a:rPr lang="fa-IR" sz="1600" dirty="0">
                <a:latin typeface="Vazir" panose="020B0603030804020204" pitchFamily="34" charset="-78"/>
                <a:cs typeface="Vazir" panose="020B0603030804020204" pitchFamily="34" charset="-78"/>
              </a:rPr>
              <a:t>برسد و تا حدودی هم موفق شد. </a:t>
            </a:r>
            <a:r>
              <a:rPr lang="en-US" sz="1600" dirty="0">
                <a:latin typeface="Vazir" panose="020B0603030804020204" pitchFamily="34" charset="-78"/>
                <a:cs typeface="Vazir" panose="020B0603030804020204" pitchFamily="34" charset="-78"/>
              </a:rPr>
              <a:t>LTE-Advanced </a:t>
            </a:r>
            <a:r>
              <a:rPr lang="fa-IR" sz="1600" dirty="0">
                <a:latin typeface="Vazir" panose="020B0603030804020204" pitchFamily="34" charset="-78"/>
                <a:cs typeface="Vazir" panose="020B0603030804020204" pitchFamily="34" charset="-78"/>
              </a:rPr>
              <a:t>درواقع نسل جدیدتر و پیشرفته‌تر فناوری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محسوب می‌شود. این فناوری در ایران بیشتر با نام‌های </a:t>
            </a:r>
            <a:r>
              <a:rPr lang="en-US" sz="1600" dirty="0">
                <a:latin typeface="Vazir" panose="020B0603030804020204" pitchFamily="34" charset="-78"/>
                <a:cs typeface="Vazir" panose="020B0603030804020204" pitchFamily="34" charset="-78"/>
              </a:rPr>
              <a:t>G</a:t>
            </a:r>
            <a:r>
              <a:rPr lang="fa-IR" sz="1600" dirty="0">
                <a:latin typeface="Vazir" panose="020B0603030804020204" pitchFamily="34" charset="-78"/>
                <a:cs typeface="Vazir" panose="020B0603030804020204" pitchFamily="34" charset="-78"/>
              </a:rPr>
              <a:t>4.5</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یا </a:t>
            </a:r>
            <a:r>
              <a:rPr lang="en-US" sz="1600" dirty="0">
                <a:latin typeface="Vazir" panose="020B0603030804020204" pitchFamily="34" charset="-78"/>
                <a:cs typeface="Vazir" panose="020B0603030804020204" pitchFamily="34" charset="-78"/>
              </a:rPr>
              <a:t>4G </a:t>
            </a:r>
            <a:r>
              <a:rPr lang="fa-IR" sz="1600" dirty="0">
                <a:latin typeface="Vazir" panose="020B0603030804020204" pitchFamily="34" charset="-78"/>
                <a:cs typeface="Vazir" panose="020B0603030804020204" pitchFamily="34" charset="-78"/>
              </a:rPr>
              <a:t>پلاس شناخته می‌شود و در بسیاری از مناطق در دسترس قرار دارد.</a:t>
            </a:r>
            <a:endParaRPr lang="en-US" sz="1600" dirty="0">
              <a:latin typeface="Vazir" panose="020B0603030804020204" pitchFamily="34" charset="-78"/>
              <a:cs typeface="Vazir" panose="020B0603030804020204" pitchFamily="34" charset="-78"/>
            </a:endParaRPr>
          </a:p>
        </p:txBody>
      </p:sp>
      <p:pic>
        <p:nvPicPr>
          <p:cNvPr id="8" name="Picture 7">
            <a:extLst>
              <a:ext uri="{FF2B5EF4-FFF2-40B4-BE49-F238E27FC236}">
                <a16:creationId xmlns:a16="http://schemas.microsoft.com/office/drawing/2014/main" id="{3384C577-E08F-38DB-0C76-01835D6FF63B}"/>
              </a:ext>
            </a:extLst>
          </p:cNvPr>
          <p:cNvPicPr>
            <a:picLocks noChangeAspect="1"/>
          </p:cNvPicPr>
          <p:nvPr/>
        </p:nvPicPr>
        <p:blipFill rotWithShape="1">
          <a:blip r:embed="rId2"/>
          <a:srcRect r="37719"/>
          <a:stretch/>
        </p:blipFill>
        <p:spPr>
          <a:xfrm>
            <a:off x="5369375" y="1383450"/>
            <a:ext cx="5068451" cy="4950280"/>
          </a:xfrm>
          <a:prstGeom prst="roundRect">
            <a:avLst>
              <a:gd name="adj" fmla="val 50000"/>
            </a:avLst>
          </a:prstGeom>
        </p:spPr>
      </p:pic>
      <p:sp>
        <p:nvSpPr>
          <p:cNvPr id="9" name="Oval 8">
            <a:extLst>
              <a:ext uri="{FF2B5EF4-FFF2-40B4-BE49-F238E27FC236}">
                <a16:creationId xmlns:a16="http://schemas.microsoft.com/office/drawing/2014/main" id="{6654DFE6-7447-FC33-4EB7-AFEEB8460FB5}"/>
              </a:ext>
            </a:extLst>
          </p:cNvPr>
          <p:cNvSpPr/>
          <p:nvPr/>
        </p:nvSpPr>
        <p:spPr>
          <a:xfrm>
            <a:off x="6389349" y="2344339"/>
            <a:ext cx="3028502" cy="3028502"/>
          </a:xfrm>
          <a:prstGeom prst="ellipse">
            <a:avLst/>
          </a:prstGeom>
          <a:solidFill>
            <a:srgbClr val="B3C7E7">
              <a:alpha val="73000"/>
            </a:srgb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8589167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26928" y="394602"/>
            <a:ext cx="4283666"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فناوری </a:t>
            </a:r>
            <a:r>
              <a:rPr lang="en-US" sz="2000" b="1" dirty="0">
                <a:latin typeface="Shabnam" panose="020B0603030804020204" pitchFamily="34" charset="-78"/>
                <a:cs typeface="Shabnam" panose="020B0603030804020204" pitchFamily="34" charset="-78"/>
              </a:rPr>
              <a:t>LTE </a:t>
            </a:r>
            <a:r>
              <a:rPr lang="fa-IR" sz="2000" b="1" dirty="0">
                <a:latin typeface="Shabnam" panose="020B0603030804020204" pitchFamily="34" charset="-78"/>
                <a:cs typeface="Shabnam" panose="020B0603030804020204" pitchFamily="34" charset="-78"/>
              </a:rPr>
              <a:t>چیست؟</a:t>
            </a:r>
            <a:endParaRPr lang="en-US" sz="2000" b="1" dirty="0">
              <a:latin typeface="Shabnam" panose="020B0603030804020204" pitchFamily="34" charset="-78"/>
              <a:cs typeface="Shabnam" panose="020B0603030804020204" pitchFamily="34" charset="-78"/>
            </a:endParaRPr>
          </a:p>
        </p:txBody>
      </p:sp>
      <p:sp>
        <p:nvSpPr>
          <p:cNvPr id="3" name="Rectangle 2"/>
          <p:cNvSpPr/>
          <p:nvPr/>
        </p:nvSpPr>
        <p:spPr>
          <a:xfrm>
            <a:off x="408373" y="1117747"/>
            <a:ext cx="10591060" cy="2462213"/>
          </a:xfrm>
          <a:prstGeom prst="rect">
            <a:avLst/>
          </a:prstGeom>
        </p:spPr>
        <p:txBody>
          <a:bodyPr wrap="square">
            <a:spAutoFit/>
          </a:bodyPr>
          <a:lstStyle/>
          <a:p>
            <a:pPr algn="justLow" rtl="1">
              <a:lnSpc>
                <a:spcPct val="250000"/>
              </a:lnSpc>
            </a:pP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که با </a:t>
            </a:r>
            <a:r>
              <a:rPr lang="en-US" sz="1600" dirty="0">
                <a:latin typeface="Vazir" panose="020B0603030804020204" pitchFamily="34" charset="-78"/>
                <a:cs typeface="Vazir" panose="020B0603030804020204" pitchFamily="34" charset="-78"/>
              </a:rPr>
              <a:t>4G LTE </a:t>
            </a:r>
            <a:r>
              <a:rPr lang="fa-IR" sz="1600" dirty="0">
                <a:latin typeface="Vazir" panose="020B0603030804020204" pitchFamily="34" charset="-78"/>
                <a:cs typeface="Vazir" panose="020B0603030804020204" pitchFamily="34" charset="-78"/>
              </a:rPr>
              <a:t>نیز از آن یاد می‌شود، از منظر لغوی مخفف‌شده‌ی عبارت </a:t>
            </a:r>
            <a:r>
              <a:rPr lang="en-US" sz="1600" dirty="0">
                <a:latin typeface="Vazir" panose="020B0603030804020204" pitchFamily="34" charset="-78"/>
                <a:cs typeface="Vazir" panose="020B0603030804020204" pitchFamily="34" charset="-78"/>
              </a:rPr>
              <a:t>Long Term Evolution </a:t>
            </a:r>
            <a:r>
              <a:rPr lang="fa-IR" sz="1600" dirty="0">
                <a:latin typeface="Vazir" panose="020B0603030804020204" pitchFamily="34" charset="-78"/>
                <a:cs typeface="Vazir" panose="020B0603030804020204" pitchFamily="34" charset="-78"/>
              </a:rPr>
              <a:t>به معنای تکامل طولانی‌مدت است که برای نوع خاصی از اینترنت </a:t>
            </a:r>
            <a:r>
              <a:rPr lang="en-US" sz="1600" dirty="0">
                <a:latin typeface="Vazir" panose="020B0603030804020204" pitchFamily="34" charset="-78"/>
                <a:cs typeface="Vazir" panose="020B0603030804020204" pitchFamily="34" charset="-78"/>
              </a:rPr>
              <a:t>4G </a:t>
            </a:r>
            <a:r>
              <a:rPr lang="fa-IR" sz="1600" dirty="0">
                <a:latin typeface="Vazir" panose="020B0603030804020204" pitchFamily="34" charset="-78"/>
                <a:cs typeface="Vazir" panose="020B0603030804020204" pitchFamily="34" charset="-78"/>
              </a:rPr>
              <a:t>استفاده می‌شود و تجربه‌ای سریع‌تر از اینترنت موبایل را ارائه می‌دهد. </a:t>
            </a:r>
            <a:r>
              <a:rPr lang="en-US" sz="1600" dirty="0">
                <a:latin typeface="Vazir" panose="020B0603030804020204" pitchFamily="34" charset="-78"/>
                <a:cs typeface="Vazir" panose="020B0603030804020204" pitchFamily="34" charset="-78"/>
              </a:rPr>
              <a:t>4G LTE </a:t>
            </a:r>
            <a:r>
              <a:rPr lang="fa-IR" sz="1600" dirty="0">
                <a:latin typeface="Vazir" panose="020B0603030804020204" pitchFamily="34" charset="-78"/>
                <a:cs typeface="Vazir" panose="020B0603030804020204" pitchFamily="34" charset="-78"/>
              </a:rPr>
              <a:t>این امکان را می‌دهد که فایل‌ها را با سرعتی ۱۰ برابر سریع‌تر از نسل سوم اینترنت یعنی </a:t>
            </a:r>
            <a:r>
              <a:rPr lang="en-US" sz="1600" dirty="0">
                <a:latin typeface="Vazir" panose="020B0603030804020204" pitchFamily="34" charset="-78"/>
                <a:cs typeface="Vazir" panose="020B0603030804020204" pitchFamily="34" charset="-78"/>
              </a:rPr>
              <a:t>3G </a:t>
            </a:r>
            <a:r>
              <a:rPr lang="fa-IR" sz="1600" dirty="0">
                <a:latin typeface="Vazir" panose="020B0603030804020204" pitchFamily="34" charset="-78"/>
                <a:cs typeface="Vazir" panose="020B0603030804020204" pitchFamily="34" charset="-78"/>
              </a:rPr>
              <a:t>دانلود کنید و برای استفاده‌ از آن تنها به تلفن هوشمندی نیاز دارید که قابلیت پشتیبانی از این نوع اینترنت را داشته باشد.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a:srcRect r="13780"/>
          <a:stretch/>
        </p:blipFill>
        <p:spPr>
          <a:xfrm>
            <a:off x="2796467" y="3642048"/>
            <a:ext cx="5921406" cy="2760842"/>
          </a:xfrm>
          <a:prstGeom prst="rect">
            <a:avLst/>
          </a:prstGeom>
        </p:spPr>
      </p:pic>
    </p:spTree>
    <p:extLst>
      <p:ext uri="{BB962C8B-B14F-4D97-AF65-F5344CB8AC3E}">
        <p14:creationId xmlns:p14="http://schemas.microsoft.com/office/powerpoint/2010/main" val="831675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90913" y="447868"/>
            <a:ext cx="3893048"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فناوری </a:t>
            </a:r>
            <a:r>
              <a:rPr lang="en-US" sz="2000" b="1" dirty="0">
                <a:latin typeface="Shabnam" panose="020B0603030804020204" pitchFamily="34" charset="-78"/>
                <a:cs typeface="Shabnam" panose="020B0603030804020204" pitchFamily="34" charset="-78"/>
              </a:rPr>
              <a:t>LTE </a:t>
            </a:r>
            <a:r>
              <a:rPr lang="fa-IR" sz="2000" b="1" dirty="0">
                <a:latin typeface="Shabnam" panose="020B0603030804020204" pitchFamily="34" charset="-78"/>
                <a:cs typeface="Shabnam" panose="020B0603030804020204" pitchFamily="34" charset="-78"/>
              </a:rPr>
              <a:t> چیست؟</a:t>
            </a:r>
            <a:endParaRPr lang="en-US" sz="2000" b="1" dirty="0">
              <a:latin typeface="Shabnam" panose="020B0603030804020204" pitchFamily="34" charset="-78"/>
              <a:cs typeface="Shabnam" panose="020B0603030804020204" pitchFamily="34" charset="-78"/>
            </a:endParaRPr>
          </a:p>
        </p:txBody>
      </p:sp>
      <p:sp>
        <p:nvSpPr>
          <p:cNvPr id="3" name="Rectangle 2"/>
          <p:cNvSpPr/>
          <p:nvPr/>
        </p:nvSpPr>
        <p:spPr>
          <a:xfrm>
            <a:off x="585928" y="959190"/>
            <a:ext cx="4509856" cy="5139869"/>
          </a:xfrm>
          <a:prstGeom prst="rect">
            <a:avLst/>
          </a:prstGeom>
        </p:spPr>
        <p:txBody>
          <a:bodyPr wrap="square">
            <a:spAutoFit/>
          </a:bodyPr>
          <a:lstStyle/>
          <a:p>
            <a:pPr algn="justLow" rtl="1">
              <a:lnSpc>
                <a:spcPct val="300000"/>
              </a:lnSpc>
            </a:pPr>
            <a:r>
              <a:rPr lang="en-US" sz="1600" dirty="0">
                <a:latin typeface="Vazir" panose="020B0603030804020204" pitchFamily="34" charset="-78"/>
                <a:cs typeface="Vazir" panose="020B0603030804020204" pitchFamily="34" charset="-78"/>
              </a:rPr>
              <a:t> LTE</a:t>
            </a:r>
            <a:r>
              <a:rPr lang="fa-IR" sz="1600" dirty="0">
                <a:latin typeface="Vazir" panose="020B0603030804020204" pitchFamily="34" charset="-78"/>
                <a:cs typeface="Vazir" panose="020B0603030804020204" pitchFamily="34" charset="-78"/>
              </a:rPr>
              <a:t>شکاف بین استانداردهای دست نیافتنی </a:t>
            </a:r>
            <a:r>
              <a:rPr lang="en-US" sz="1600" dirty="0">
                <a:latin typeface="Vazir" panose="020B0603030804020204" pitchFamily="34" charset="-78"/>
                <a:cs typeface="Vazir" panose="020B0603030804020204" pitchFamily="34" charset="-78"/>
              </a:rPr>
              <a:t>ITU-R </a:t>
            </a:r>
            <a:r>
              <a:rPr lang="fa-IR" sz="1600" dirty="0">
                <a:latin typeface="Vazir" panose="020B0603030804020204" pitchFamily="34" charset="-78"/>
                <a:cs typeface="Vazir" panose="020B0603030804020204" pitchFamily="34" charset="-78"/>
              </a:rPr>
              <a:t>و واقعیت را پر کرد و در مقایسه‌ با </a:t>
            </a:r>
            <a:r>
              <a:rPr lang="en-US" sz="1600" dirty="0">
                <a:latin typeface="Vazir" panose="020B0603030804020204" pitchFamily="34" charset="-78"/>
                <a:cs typeface="Vazir" panose="020B0603030804020204" pitchFamily="34" charset="-78"/>
              </a:rPr>
              <a:t>3G</a:t>
            </a:r>
            <a:r>
              <a:rPr lang="fa-IR" sz="1600" dirty="0">
                <a:latin typeface="Vazir" panose="020B0603030804020204" pitchFamily="34" charset="-78"/>
                <a:cs typeface="Vazir" panose="020B0603030804020204" pitchFamily="34" charset="-78"/>
              </a:rPr>
              <a:t>پیشرفتی بزرگ به‌حساب می‌آید.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بااینکه نتوانست به معیارهای لازم برای رسیدن به شبکه‌ی </a:t>
            </a:r>
            <a:r>
              <a:rPr lang="en-US" sz="1600" dirty="0">
                <a:latin typeface="Vazir" panose="020B0603030804020204" pitchFamily="34" charset="-78"/>
                <a:cs typeface="Vazir" panose="020B0603030804020204" pitchFamily="34" charset="-78"/>
              </a:rPr>
              <a:t>4G</a:t>
            </a:r>
            <a:r>
              <a:rPr lang="fa-IR" sz="1600" dirty="0">
                <a:latin typeface="Vazir" panose="020B0603030804020204" pitchFamily="34" charset="-78"/>
                <a:cs typeface="Vazir" panose="020B0603030804020204" pitchFamily="34" charset="-78"/>
              </a:rPr>
              <a:t>دست یابد، تجربه‌ی بسیار بهتری را برای کاربران به ارمغان آورد و به شبکه‌های تلفن‌همراه کمک کرد تا سرعت </a:t>
            </a:r>
            <a:r>
              <a:rPr lang="en-US" sz="1600" dirty="0">
                <a:latin typeface="Vazir" panose="020B0603030804020204" pitchFamily="34" charset="-78"/>
                <a:cs typeface="Vazir" panose="020B0603030804020204" pitchFamily="34" charset="-78"/>
              </a:rPr>
              <a:t>4G </a:t>
            </a:r>
            <a:r>
              <a:rPr lang="fa-IR" sz="1600" dirty="0">
                <a:latin typeface="Vazir" panose="020B0603030804020204" pitchFamily="34" charset="-78"/>
                <a:cs typeface="Vazir" panose="020B0603030804020204" pitchFamily="34" charset="-78"/>
              </a:rPr>
              <a:t>را بدون داشتن استانداردهای لازم تبلیغ کنند.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a:srcRect l="25818" t="-2847" r="25282" b="1011"/>
          <a:stretch/>
        </p:blipFill>
        <p:spPr>
          <a:xfrm>
            <a:off x="6096000" y="1408736"/>
            <a:ext cx="4716226" cy="4719611"/>
          </a:xfrm>
          <a:prstGeom prst="rect">
            <a:avLst/>
          </a:prstGeom>
        </p:spPr>
      </p:pic>
    </p:spTree>
    <p:extLst>
      <p:ext uri="{BB962C8B-B14F-4D97-AF65-F5344CB8AC3E}">
        <p14:creationId xmlns:p14="http://schemas.microsoft.com/office/powerpoint/2010/main" val="28390944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38314" y="465624"/>
            <a:ext cx="2719014"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فناوری </a:t>
            </a:r>
            <a:r>
              <a:rPr lang="en-US" sz="2000" b="1" dirty="0">
                <a:latin typeface="Shabnam" panose="020B0603030804020204" pitchFamily="34" charset="-78"/>
                <a:cs typeface="Shabnam" panose="020B0603030804020204" pitchFamily="34" charset="-78"/>
              </a:rPr>
              <a:t>LTE </a:t>
            </a:r>
            <a:r>
              <a:rPr lang="fa-IR" sz="2000" b="1" dirty="0">
                <a:latin typeface="Shabnam" panose="020B0603030804020204" pitchFamily="34" charset="-78"/>
                <a:cs typeface="Shabnam" panose="020B0603030804020204" pitchFamily="34" charset="-78"/>
              </a:rPr>
              <a:t>چیست؟</a:t>
            </a:r>
            <a:endParaRPr lang="en-US" sz="2000" b="1" dirty="0">
              <a:latin typeface="Shabnam" panose="020B0603030804020204" pitchFamily="34" charset="-78"/>
              <a:cs typeface="Shabnam" panose="020B0603030804020204" pitchFamily="34" charset="-78"/>
            </a:endParaRPr>
          </a:p>
        </p:txBody>
      </p:sp>
      <p:sp>
        <p:nvSpPr>
          <p:cNvPr id="3" name="Rectangle 2"/>
          <p:cNvSpPr/>
          <p:nvPr/>
        </p:nvSpPr>
        <p:spPr>
          <a:xfrm>
            <a:off x="594803" y="1093815"/>
            <a:ext cx="5282214" cy="34778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همانطور که اشاره کردیم، برخی از افراد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را با عنوان </a:t>
            </a:r>
            <a:r>
              <a:rPr lang="en-US" sz="1600" dirty="0">
                <a:latin typeface="Vazir" panose="020B0603030804020204" pitchFamily="34" charset="-78"/>
                <a:cs typeface="Vazir" panose="020B0603030804020204" pitchFamily="34" charset="-78"/>
              </a:rPr>
              <a:t>4G LTE  </a:t>
            </a:r>
            <a:r>
              <a:rPr lang="fa-IR" sz="1600" dirty="0">
                <a:latin typeface="Vazir" panose="020B0603030804020204" pitchFamily="34" charset="-78"/>
                <a:cs typeface="Vazir" panose="020B0603030804020204" pitchFamily="34" charset="-78"/>
              </a:rPr>
              <a:t>می‌شناسند که موجب می‌شود کاربران فکر کنند درحال استفاده‌ از </a:t>
            </a:r>
            <a:r>
              <a:rPr lang="en-US" sz="1600" dirty="0">
                <a:latin typeface="Vazir" panose="020B0603030804020204" pitchFamily="34" charset="-78"/>
                <a:cs typeface="Vazir" panose="020B0603030804020204" pitchFamily="34" charset="-78"/>
              </a:rPr>
              <a:t>4G </a:t>
            </a:r>
            <a:r>
              <a:rPr lang="fa-IR" sz="1600" dirty="0">
                <a:latin typeface="Vazir" panose="020B0603030804020204" pitchFamily="34" charset="-78"/>
                <a:cs typeface="Vazir" panose="020B0603030804020204" pitchFamily="34" charset="-78"/>
              </a:rPr>
              <a:t>هستند؛ درحالی‌که چنین نیست و در حقیقت، این دو با یکدیگر تفاوت دارند. اگرچه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تاحدی باعث سردرگمی شده است و این سردرگمی همچنان ادامه دارد، این موضوع را نمی‌توان نادیده گرفت که </a:t>
            </a:r>
            <a:r>
              <a:rPr lang="en-US" sz="1600" dirty="0">
                <a:latin typeface="Vazir" panose="020B0603030804020204" pitchFamily="34" charset="-78"/>
                <a:cs typeface="Vazir" panose="020B0603030804020204" pitchFamily="34" charset="-78"/>
              </a:rPr>
              <a:t>LTE </a:t>
            </a:r>
            <a:r>
              <a:rPr lang="fa-IR" sz="1600" dirty="0">
                <a:latin typeface="Vazir" panose="020B0603030804020204" pitchFamily="34" charset="-78"/>
                <a:cs typeface="Vazir" panose="020B0603030804020204" pitchFamily="34" charset="-78"/>
              </a:rPr>
              <a:t>ارتقای قابل‌توجهی نسبت‌ به فناوری </a:t>
            </a:r>
            <a:r>
              <a:rPr lang="en-US" sz="1600" dirty="0">
                <a:latin typeface="Vazir" panose="020B0603030804020204" pitchFamily="34" charset="-78"/>
                <a:cs typeface="Vazir" panose="020B0603030804020204" pitchFamily="34" charset="-78"/>
              </a:rPr>
              <a:t>3G </a:t>
            </a:r>
            <a:r>
              <a:rPr lang="fa-IR" sz="1600" dirty="0">
                <a:latin typeface="Vazir" panose="020B0603030804020204" pitchFamily="34" charset="-78"/>
                <a:cs typeface="Vazir" panose="020B0603030804020204" pitchFamily="34" charset="-78"/>
              </a:rPr>
              <a:t>بود.</a:t>
            </a:r>
            <a:endParaRPr lang="en-US" sz="1600"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D3F6551C-FC2A-8A9D-B902-2F6AA316A271}"/>
              </a:ext>
            </a:extLst>
          </p:cNvPr>
          <p:cNvSpPr/>
          <p:nvPr/>
        </p:nvSpPr>
        <p:spPr>
          <a:xfrm>
            <a:off x="1225118" y="4820575"/>
            <a:ext cx="8416032" cy="1331650"/>
          </a:xfrm>
          <a:prstGeom prst="rect">
            <a:avLst/>
          </a:prstGeom>
          <a:solidFill>
            <a:srgbClr val="B3C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236D9E85-5C72-E89F-EAFE-069BD3E5645D}"/>
              </a:ext>
            </a:extLst>
          </p:cNvPr>
          <p:cNvPicPr>
            <a:picLocks noChangeAspect="1"/>
          </p:cNvPicPr>
          <p:nvPr/>
        </p:nvPicPr>
        <p:blipFill rotWithShape="1">
          <a:blip r:embed="rId2"/>
          <a:srcRect l="8494" t="6228" r="13402" b="13995"/>
          <a:stretch/>
        </p:blipFill>
        <p:spPr>
          <a:xfrm>
            <a:off x="6409678" y="2832753"/>
            <a:ext cx="4189853" cy="3029893"/>
          </a:xfrm>
          <a:prstGeom prst="roundRect">
            <a:avLst>
              <a:gd name="adj" fmla="val 5555"/>
            </a:avLst>
          </a:prstGeom>
        </p:spPr>
      </p:pic>
    </p:spTree>
    <p:extLst>
      <p:ext uri="{BB962C8B-B14F-4D97-AF65-F5344CB8AC3E}">
        <p14:creationId xmlns:p14="http://schemas.microsoft.com/office/powerpoint/2010/main" val="2087983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2934817-F977-10FC-D187-7AAF5C0E4A06}"/>
              </a:ext>
            </a:extLst>
          </p:cNvPr>
          <p:cNvSpPr/>
          <p:nvPr/>
        </p:nvSpPr>
        <p:spPr>
          <a:xfrm>
            <a:off x="853402" y="1258647"/>
            <a:ext cx="5824990" cy="2344015"/>
          </a:xfrm>
          <a:prstGeom prst="rect">
            <a:avLst/>
          </a:prstGeom>
          <a:solidFill>
            <a:srgbClr val="B3C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564445" y="443711"/>
            <a:ext cx="2489785"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فناوری </a:t>
            </a:r>
            <a:r>
              <a:rPr lang="en-US" sz="2000" b="1" dirty="0">
                <a:latin typeface="Shabnam" panose="020B0603030804020204" pitchFamily="34" charset="-78"/>
                <a:cs typeface="Shabnam" panose="020B0603030804020204" pitchFamily="34" charset="-78"/>
              </a:rPr>
              <a:t>4G</a:t>
            </a:r>
            <a:r>
              <a:rPr lang="fa-IR" sz="2000" b="1" dirty="0">
                <a:latin typeface="Shabnam" panose="020B0603030804020204" pitchFamily="34" charset="-78"/>
                <a:cs typeface="Shabnam" panose="020B0603030804020204" pitchFamily="34" charset="-78"/>
              </a:rPr>
              <a:t>چیست؟</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462783" y="3585053"/>
            <a:ext cx="10591447" cy="2923877"/>
          </a:xfrm>
          <a:prstGeom prst="rect">
            <a:avLst/>
          </a:prstGeom>
        </p:spPr>
        <p:txBody>
          <a:bodyPr wrap="square">
            <a:spAutoFit/>
          </a:bodyPr>
          <a:lstStyle/>
          <a:p>
            <a:pPr algn="ctr" rtl="1">
              <a:lnSpc>
                <a:spcPct val="300000"/>
              </a:lnSpc>
            </a:pPr>
            <a:r>
              <a:rPr lang="en-US" sz="1600" dirty="0">
                <a:latin typeface="Vazir" panose="020B0603030804020204" pitchFamily="34" charset="-78"/>
                <a:cs typeface="Vazir" panose="020B0603030804020204" pitchFamily="34" charset="-78"/>
              </a:rPr>
              <a:t>4G </a:t>
            </a:r>
            <a:r>
              <a:rPr lang="fa-IR" sz="1600" dirty="0">
                <a:latin typeface="Vazir" panose="020B0603030804020204" pitchFamily="34" charset="-78"/>
                <a:cs typeface="Vazir" panose="020B0603030804020204" pitchFamily="34" charset="-78"/>
              </a:rPr>
              <a:t>نامش را از نسل‌های پیش از خود به ارث برده است. </a:t>
            </a:r>
            <a:r>
              <a:rPr lang="en-US" sz="1600" dirty="0">
                <a:latin typeface="Vazir" panose="020B0603030804020204" pitchFamily="34" charset="-78"/>
                <a:cs typeface="Vazir" panose="020B0603030804020204" pitchFamily="34" charset="-78"/>
              </a:rPr>
              <a:t>Generation </a:t>
            </a:r>
            <a:r>
              <a:rPr lang="fa-IR" sz="1600" dirty="0">
                <a:latin typeface="Vazir" panose="020B0603030804020204" pitchFamily="34" charset="-78"/>
                <a:cs typeface="Vazir" panose="020B0603030804020204" pitchFamily="34" charset="-78"/>
              </a:rPr>
              <a:t>که به‌ اختصار </a:t>
            </a:r>
            <a:r>
              <a:rPr lang="en-US" sz="1600" dirty="0">
                <a:latin typeface="Vazir" panose="020B0603030804020204" pitchFamily="34" charset="-78"/>
                <a:cs typeface="Vazir" panose="020B0603030804020204" pitchFamily="34" charset="-78"/>
              </a:rPr>
              <a:t>G </a:t>
            </a:r>
            <a:r>
              <a:rPr lang="fa-IR" sz="1600" dirty="0">
                <a:latin typeface="Vazir" panose="020B0603030804020204" pitchFamily="34" charset="-78"/>
                <a:cs typeface="Vazir" panose="020B0603030804020204" pitchFamily="34" charset="-78"/>
              </a:rPr>
              <a:t>نوشته می‌شود، به‌معنی نسل است و </a:t>
            </a:r>
            <a:r>
              <a:rPr lang="en-US" sz="1600" dirty="0">
                <a:latin typeface="Vazir" panose="020B0603030804020204" pitchFamily="34" charset="-78"/>
                <a:cs typeface="Vazir" panose="020B0603030804020204" pitchFamily="34" charset="-78"/>
              </a:rPr>
              <a:t>4G</a:t>
            </a:r>
            <a:r>
              <a:rPr lang="fa-IR" sz="1600" dirty="0">
                <a:latin typeface="Vazir" panose="020B0603030804020204" pitchFamily="34" charset="-78"/>
                <a:cs typeface="Vazir" panose="020B0603030804020204" pitchFamily="34" charset="-78"/>
              </a:rPr>
              <a:t>نسل چهارم شبکه‌های تلفن‌همراه به‌شمار می‌رود. این فناوری تا قبل از اینکه نسل پنجم اینترنت بر سر زبان‌ها بیفتد، جدیدترین و سریع‌ترین شبکه‌ی تلفن‌همراه به‌شمار می‌رفت. همانطور که اشاره شد، سرعت شبکه باید به ۱۰۰ مگابیت‌برثانیه برسد تا بتواند عنوان </a:t>
            </a:r>
            <a:r>
              <a:rPr lang="en-US" sz="1600" dirty="0">
                <a:latin typeface="Vazir" panose="020B0603030804020204" pitchFamily="34" charset="-78"/>
                <a:cs typeface="Vazir" panose="020B0603030804020204" pitchFamily="34" charset="-78"/>
              </a:rPr>
              <a:t>4G </a:t>
            </a:r>
            <a:r>
              <a:rPr lang="fa-IR" sz="1600" dirty="0">
                <a:latin typeface="Vazir" panose="020B0603030804020204" pitchFamily="34" charset="-78"/>
                <a:cs typeface="Vazir" panose="020B0603030804020204" pitchFamily="34" charset="-78"/>
              </a:rPr>
              <a:t>را کسب کند و هر سرعتی که پایین‌تر از این استانداردها و البته بالاتر از سرعت </a:t>
            </a:r>
            <a:r>
              <a:rPr lang="en-US" sz="1600" dirty="0">
                <a:latin typeface="Vazir" panose="020B0603030804020204" pitchFamily="34" charset="-78"/>
                <a:cs typeface="Vazir" panose="020B0603030804020204" pitchFamily="34" charset="-78"/>
              </a:rPr>
              <a:t>3G </a:t>
            </a:r>
            <a:r>
              <a:rPr lang="fa-IR" sz="1600" dirty="0">
                <a:latin typeface="Vazir" panose="020B0603030804020204" pitchFamily="34" charset="-78"/>
                <a:cs typeface="Vazir" panose="020B0603030804020204" pitchFamily="34" charset="-78"/>
              </a:rPr>
              <a:t>باشد، </a:t>
            </a:r>
            <a:r>
              <a:rPr lang="en-US" sz="1600" dirty="0">
                <a:latin typeface="Vazir" panose="020B0603030804020204" pitchFamily="34" charset="-78"/>
                <a:cs typeface="Vazir" panose="020B0603030804020204" pitchFamily="34" charset="-78"/>
              </a:rPr>
              <a:t>4G LTE  </a:t>
            </a:r>
            <a:r>
              <a:rPr lang="fa-IR" sz="1600" dirty="0">
                <a:latin typeface="Vazir" panose="020B0603030804020204" pitchFamily="34" charset="-78"/>
                <a:cs typeface="Vazir" panose="020B0603030804020204" pitchFamily="34" charset="-78"/>
              </a:rPr>
              <a:t>محسوب می‌شود.</a:t>
            </a:r>
            <a:endParaRPr lang="en-US" sz="16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4BD3EA0C-AB7B-930C-2081-91A716C2E75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6096"/>
          <a:stretch/>
        </p:blipFill>
        <p:spPr>
          <a:xfrm>
            <a:off x="1114755" y="841396"/>
            <a:ext cx="4437691" cy="2344016"/>
          </a:xfrm>
          <a:prstGeom prst="roundRect">
            <a:avLst>
              <a:gd name="adj" fmla="val 5555"/>
            </a:avLst>
          </a:prstGeom>
        </p:spPr>
      </p:pic>
      <p:pic>
        <p:nvPicPr>
          <p:cNvPr id="8" name="Picture 7">
            <a:extLst>
              <a:ext uri="{FF2B5EF4-FFF2-40B4-BE49-F238E27FC236}">
                <a16:creationId xmlns:a16="http://schemas.microsoft.com/office/drawing/2014/main" id="{485577D8-7CB7-BAB9-CBB8-2A9934154A35}"/>
              </a:ext>
            </a:extLst>
          </p:cNvPr>
          <p:cNvPicPr>
            <a:picLocks noChangeAspect="1"/>
          </p:cNvPicPr>
          <p:nvPr/>
        </p:nvPicPr>
        <p:blipFill rotWithShape="1">
          <a:blip r:embed="rId3"/>
          <a:srcRect l="8494" t="6228" r="13402" b="13995"/>
          <a:stretch/>
        </p:blipFill>
        <p:spPr>
          <a:xfrm>
            <a:off x="6678391" y="1258645"/>
            <a:ext cx="3344791" cy="2326408"/>
          </a:xfrm>
          <a:prstGeom prst="roundRect">
            <a:avLst>
              <a:gd name="adj" fmla="val 5555"/>
            </a:avLst>
          </a:prstGeom>
        </p:spPr>
      </p:pic>
    </p:spTree>
    <p:extLst>
      <p:ext uri="{BB962C8B-B14F-4D97-AF65-F5344CB8AC3E}">
        <p14:creationId xmlns:p14="http://schemas.microsoft.com/office/powerpoint/2010/main" val="34380375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TotalTime>
  <Words>2307</Words>
  <Application>Microsoft Office PowerPoint</Application>
  <PresentationFormat>Widescreen</PresentationFormat>
  <Paragraphs>99</Paragraphs>
  <Slides>30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30</cp:revision>
  <dcterms:created xsi:type="dcterms:W3CDTF">2024-09-13T20:33:30Z</dcterms:created>
  <dcterms:modified xsi:type="dcterms:W3CDTF">2024-11-04T15:24:22Z</dcterms:modified>
</cp:coreProperties>
</file>