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86" r:id="rId2"/>
    <p:sldId id="272" r:id="rId3"/>
    <p:sldId id="273" r:id="rId4"/>
    <p:sldId id="274" r:id="rId5"/>
    <p:sldId id="275" r:id="rId6"/>
    <p:sldId id="276" r:id="rId7"/>
    <p:sldId id="277" r:id="rId8"/>
    <p:sldId id="278" r:id="rId9"/>
    <p:sldId id="279" r:id="rId10"/>
    <p:sldId id="280" r:id="rId11"/>
    <p:sldId id="281" r:id="rId12"/>
    <p:sldId id="282" r:id="rId13"/>
    <p:sldId id="256" r:id="rId14"/>
    <p:sldId id="257" r:id="rId15"/>
    <p:sldId id="258" r:id="rId16"/>
    <p:sldId id="259" r:id="rId17"/>
    <p:sldId id="260" r:id="rId18"/>
    <p:sldId id="261" r:id="rId19"/>
    <p:sldId id="268" r:id="rId20"/>
    <p:sldId id="269" r:id="rId21"/>
    <p:sldId id="270" r:id="rId22"/>
    <p:sldId id="271" r:id="rId23"/>
    <p:sldId id="264" r:id="rId24"/>
    <p:sldId id="265" r:id="rId25"/>
    <p:sldId id="266" r:id="rId26"/>
    <p:sldId id="283" r:id="rId27"/>
    <p:sldId id="284" r:id="rId28"/>
    <p:sldId id="285" r:id="rId29"/>
    <p:sldId id="267" r:id="rId30"/>
    <p:sldId id="262" r:id="rId31"/>
    <p:sldId id="287"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a:srgbClr val="2F3F5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39" d="100"/>
          <a:sy n="39" d="100"/>
        </p:scale>
        <p:origin x="1555" y="1085"/>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13A7AE-191D-4EEA-850B-966406B42CE4}" type="datetimeFigureOut">
              <a:rPr lang="en-US" smtClean="0"/>
              <a:t>11/4/2024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04D13B-3C5F-4BCF-84D6-8ED0D34D2637}" type="slidenum">
              <a:rPr lang="en-US" smtClean="0"/>
              <a:t>‹#›</a:t>
            </a:fld>
            <a:endParaRPr lang="en-US"/>
          </a:p>
        </p:txBody>
      </p:sp>
    </p:spTree>
    <p:extLst>
      <p:ext uri="{BB962C8B-B14F-4D97-AF65-F5344CB8AC3E}">
        <p14:creationId xmlns:p14="http://schemas.microsoft.com/office/powerpoint/2010/main" val="30242614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9" name="Rectángulo 26">
            <a:extLst>
              <a:ext uri="{FF2B5EF4-FFF2-40B4-BE49-F238E27FC236}">
                <a16:creationId xmlns:a16="http://schemas.microsoft.com/office/drawing/2014/main" id="{11D7E813-8FED-9542-8E74-1692F9D2E2F9}"/>
              </a:ext>
            </a:extLst>
          </p:cNvPr>
          <p:cNvSpPr/>
          <p:nvPr userDrawn="1"/>
        </p:nvSpPr>
        <p:spPr>
          <a:xfrm>
            <a:off x="0" y="-1"/>
            <a:ext cx="6347534" cy="727969"/>
          </a:xfrm>
          <a:prstGeom prst="rect">
            <a:avLst/>
          </a:prstGeom>
          <a:solidFill>
            <a:srgbClr val="2F3F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11" name="Rectangle 10">
            <a:extLst>
              <a:ext uri="{FF2B5EF4-FFF2-40B4-BE49-F238E27FC236}">
                <a16:creationId xmlns:a16="http://schemas.microsoft.com/office/drawing/2014/main" id="{E59A3940-35D7-6597-685F-64E5124BE99D}"/>
              </a:ext>
            </a:extLst>
          </p:cNvPr>
          <p:cNvSpPr/>
          <p:nvPr userDrawn="1"/>
        </p:nvSpPr>
        <p:spPr>
          <a:xfrm>
            <a:off x="104920" y="481410"/>
            <a:ext cx="767173" cy="54649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a:xfrm>
            <a:off x="115409" y="488271"/>
            <a:ext cx="722791" cy="523783"/>
          </a:xfrm>
          <a:prstGeom prst="rect">
            <a:avLst/>
          </a:prstGeom>
        </p:spPr>
        <p:txBody>
          <a:bodyPr/>
          <a:lstStyle>
            <a:lvl1pPr algn="ctr">
              <a:defRPr/>
            </a:lvl1pPr>
          </a:lstStyle>
          <a:p>
            <a:fld id="{2CE4136B-712C-4630-A3E7-7C61EEF72D92}" type="slidenum">
              <a:rPr lang="en-US" smtClean="0"/>
              <a:pPr/>
              <a:t>‹#›</a:t>
            </a:fld>
            <a:endParaRPr lang="en-US" dirty="0"/>
          </a:p>
        </p:txBody>
      </p:sp>
      <p:cxnSp>
        <p:nvCxnSpPr>
          <p:cNvPr id="10" name="直接连接符 34">
            <a:extLst>
              <a:ext uri="{FF2B5EF4-FFF2-40B4-BE49-F238E27FC236}">
                <a16:creationId xmlns:a16="http://schemas.microsoft.com/office/drawing/2014/main" id="{598D2CAE-C20D-9A6B-85E6-CD63160B4BDC}"/>
              </a:ext>
            </a:extLst>
          </p:cNvPr>
          <p:cNvCxnSpPr/>
          <p:nvPr userDrawn="1"/>
        </p:nvCxnSpPr>
        <p:spPr>
          <a:xfrm>
            <a:off x="966181" y="881468"/>
            <a:ext cx="11165421"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17806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70663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271067" y="667083"/>
            <a:ext cx="432047" cy="275270"/>
          </a:xfrm>
          <a:prstGeom prst="rect">
            <a:avLst/>
          </a:prstGeom>
        </p:spPr>
        <p:txBody>
          <a:bodyPr vert="horz" lIns="91440" tIns="45720" rIns="91440" bIns="45720" rtlCol="0" anchor="ctr"/>
          <a:lstStyle>
            <a:lvl1pPr algn="r">
              <a:defRPr sz="1600" b="1">
                <a:solidFill>
                  <a:schemeClr val="bg1"/>
                </a:solidFill>
                <a:latin typeface="Vazir" panose="020B0603030804020204" pitchFamily="34" charset="-78"/>
                <a:cs typeface="Vazir" panose="020B0603030804020204" pitchFamily="34" charset="-78"/>
              </a:defRPr>
            </a:lvl1pPr>
          </a:lstStyle>
          <a:p>
            <a:fld id="{2CE4136B-712C-4630-A3E7-7C61EEF72D92}" type="slidenum">
              <a:rPr lang="en-US" smtClean="0"/>
              <a:pPr/>
              <a:t>‹#›</a:t>
            </a:fld>
            <a:endParaRPr lang="en-US"/>
          </a:p>
        </p:txBody>
      </p:sp>
    </p:spTree>
    <p:extLst>
      <p:ext uri="{BB962C8B-B14F-4D97-AF65-F5344CB8AC3E}">
        <p14:creationId xmlns:p14="http://schemas.microsoft.com/office/powerpoint/2010/main" val="1155198371"/>
      </p:ext>
    </p:extLst>
  </p:cSld>
  <p:clrMap bg1="lt1" tx1="dk1" bg2="lt2" tx2="dk2" accent1="accent1" accent2="accent2" accent3="accent3" accent4="accent4" accent5="accent5" accent6="accent6" hlink="hlink" folHlink="folHlink"/>
  <p:sldLayoutIdLst>
    <p:sldLayoutId id="2147483655" r:id="rId1"/>
    <p:sldLayoutId id="2147483656"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A9D4F857-C376-557F-D478-2AF76421BB1B}"/>
              </a:ext>
            </a:extLst>
          </p:cNvPr>
          <p:cNvSpPr/>
          <p:nvPr/>
        </p:nvSpPr>
        <p:spPr>
          <a:xfrm>
            <a:off x="7259783" y="1052946"/>
            <a:ext cx="4715204" cy="5805054"/>
          </a:xfrm>
          <a:custGeom>
            <a:avLst/>
            <a:gdLst>
              <a:gd name="connsiteX0" fmla="*/ 487222 w 4715204"/>
              <a:gd name="connsiteY0" fmla="*/ 0 h 5805054"/>
              <a:gd name="connsiteX1" fmla="*/ 4227982 w 4715204"/>
              <a:gd name="connsiteY1" fmla="*/ 0 h 5805054"/>
              <a:gd name="connsiteX2" fmla="*/ 4715204 w 4715204"/>
              <a:gd name="connsiteY2" fmla="*/ 487222 h 5805054"/>
              <a:gd name="connsiteX3" fmla="*/ 4715204 w 4715204"/>
              <a:gd name="connsiteY3" fmla="*/ 5805054 h 5805054"/>
              <a:gd name="connsiteX4" fmla="*/ 0 w 4715204"/>
              <a:gd name="connsiteY4" fmla="*/ 5805054 h 5805054"/>
              <a:gd name="connsiteX5" fmla="*/ 0 w 4715204"/>
              <a:gd name="connsiteY5" fmla="*/ 487222 h 5805054"/>
              <a:gd name="connsiteX6" fmla="*/ 487222 w 4715204"/>
              <a:gd name="connsiteY6" fmla="*/ 0 h 5805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15204" h="5805054">
                <a:moveTo>
                  <a:pt x="487222" y="0"/>
                </a:moveTo>
                <a:lnTo>
                  <a:pt x="4227982" y="0"/>
                </a:lnTo>
                <a:cubicBezTo>
                  <a:pt x="4497067" y="0"/>
                  <a:pt x="4715204" y="218137"/>
                  <a:pt x="4715204" y="487222"/>
                </a:cubicBezTo>
                <a:lnTo>
                  <a:pt x="4715204" y="5805054"/>
                </a:lnTo>
                <a:lnTo>
                  <a:pt x="0" y="5805054"/>
                </a:lnTo>
                <a:lnTo>
                  <a:pt x="0" y="487222"/>
                </a:lnTo>
                <a:cubicBezTo>
                  <a:pt x="0" y="218137"/>
                  <a:pt x="218137" y="0"/>
                  <a:pt x="487222" y="0"/>
                </a:cubicBezTo>
                <a:close/>
              </a:path>
            </a:pathLst>
          </a:custGeom>
          <a:solidFill>
            <a:srgbClr val="2F3F5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fa-IR"/>
          </a:p>
        </p:txBody>
      </p:sp>
      <p:pic>
        <p:nvPicPr>
          <p:cNvPr id="13" name="Picture 12">
            <a:extLst>
              <a:ext uri="{FF2B5EF4-FFF2-40B4-BE49-F238E27FC236}">
                <a16:creationId xmlns:a16="http://schemas.microsoft.com/office/drawing/2014/main" id="{ED52E968-8CCD-1106-A926-C55C7CBD8C3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2390" t="15899" r="13049"/>
          <a:stretch/>
        </p:blipFill>
        <p:spPr>
          <a:xfrm>
            <a:off x="357808" y="0"/>
            <a:ext cx="6734553" cy="6519111"/>
          </a:xfrm>
          <a:custGeom>
            <a:avLst/>
            <a:gdLst>
              <a:gd name="connsiteX0" fmla="*/ 0 w 6734553"/>
              <a:gd name="connsiteY0" fmla="*/ 0 h 6519111"/>
              <a:gd name="connsiteX1" fmla="*/ 6734553 w 6734553"/>
              <a:gd name="connsiteY1" fmla="*/ 0 h 6519111"/>
              <a:gd name="connsiteX2" fmla="*/ 6734553 w 6734553"/>
              <a:gd name="connsiteY2" fmla="*/ 5944048 h 6519111"/>
              <a:gd name="connsiteX3" fmla="*/ 6159490 w 6734553"/>
              <a:gd name="connsiteY3" fmla="*/ 6519111 h 6519111"/>
              <a:gd name="connsiteX4" fmla="*/ 575063 w 6734553"/>
              <a:gd name="connsiteY4" fmla="*/ 6519111 h 6519111"/>
              <a:gd name="connsiteX5" fmla="*/ 0 w 6734553"/>
              <a:gd name="connsiteY5" fmla="*/ 5944048 h 6519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34553" h="6519111">
                <a:moveTo>
                  <a:pt x="0" y="0"/>
                </a:moveTo>
                <a:lnTo>
                  <a:pt x="6734553" y="0"/>
                </a:lnTo>
                <a:lnTo>
                  <a:pt x="6734553" y="5944048"/>
                </a:lnTo>
                <a:cubicBezTo>
                  <a:pt x="6734553" y="6261647"/>
                  <a:pt x="6477089" y="6519111"/>
                  <a:pt x="6159490" y="6519111"/>
                </a:cubicBezTo>
                <a:lnTo>
                  <a:pt x="575063" y="6519111"/>
                </a:lnTo>
                <a:cubicBezTo>
                  <a:pt x="257464" y="6519111"/>
                  <a:pt x="0" y="6261647"/>
                  <a:pt x="0" y="5944048"/>
                </a:cubicBezTo>
                <a:close/>
              </a:path>
            </a:pathLst>
          </a:custGeom>
        </p:spPr>
      </p:pic>
      <p:sp>
        <p:nvSpPr>
          <p:cNvPr id="14" name="TextBox 13">
            <a:extLst>
              <a:ext uri="{FF2B5EF4-FFF2-40B4-BE49-F238E27FC236}">
                <a16:creationId xmlns:a16="http://schemas.microsoft.com/office/drawing/2014/main" id="{0E8C5BB9-D7CA-8F28-BFAF-F209108CC262}"/>
              </a:ext>
            </a:extLst>
          </p:cNvPr>
          <p:cNvSpPr txBox="1"/>
          <p:nvPr/>
        </p:nvSpPr>
        <p:spPr>
          <a:xfrm>
            <a:off x="7529863" y="1205608"/>
            <a:ext cx="4425246" cy="1508105"/>
          </a:xfrm>
          <a:prstGeom prst="rect">
            <a:avLst/>
          </a:prstGeom>
          <a:noFill/>
        </p:spPr>
        <p:txBody>
          <a:bodyPr wrap="square" rtlCol="1">
            <a:spAutoFit/>
          </a:bodyPr>
          <a:lstStyle/>
          <a:p>
            <a:pPr algn="ctr" rtl="1">
              <a:lnSpc>
                <a:spcPct val="150000"/>
              </a:lnSpc>
            </a:pPr>
            <a:r>
              <a:rPr lang="fa-IR" sz="3200" b="1" dirty="0">
                <a:solidFill>
                  <a:srgbClr val="FBC000"/>
                </a:solidFill>
                <a:latin typeface="Shabnam" panose="020B0603030804020204" pitchFamily="34" charset="-78"/>
                <a:cs typeface="Shabnam" panose="020B0603030804020204" pitchFamily="34" charset="-78"/>
              </a:rPr>
              <a:t>موضوع</a:t>
            </a:r>
          </a:p>
          <a:p>
            <a:pPr algn="ctr" rtl="1">
              <a:lnSpc>
                <a:spcPct val="150000"/>
              </a:lnSpc>
            </a:pPr>
            <a:r>
              <a:rPr lang="fa-IR" sz="3200" dirty="0">
                <a:solidFill>
                  <a:schemeClr val="bg1"/>
                </a:solidFill>
                <a:latin typeface="Shabnam" panose="020B0603030804020204" pitchFamily="34" charset="-78"/>
                <a:cs typeface="Shabnam" panose="020B0603030804020204" pitchFamily="34" charset="-78"/>
              </a:rPr>
              <a:t> پاورپوینت فناوری</a:t>
            </a:r>
            <a:r>
              <a:rPr lang="en-US" sz="3200" dirty="0">
                <a:solidFill>
                  <a:schemeClr val="bg1"/>
                </a:solidFill>
                <a:latin typeface="Shabnam" panose="020B0603030804020204" pitchFamily="34" charset="-78"/>
                <a:cs typeface="Shabnam" panose="020B0603030804020204" pitchFamily="34" charset="-78"/>
              </a:rPr>
              <a:t>NGN</a:t>
            </a:r>
            <a:endParaRPr lang="fa-IR" sz="3200" dirty="0">
              <a:solidFill>
                <a:schemeClr val="bg1"/>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68342744-C030-1402-75BC-2A98C9BB6AAB}"/>
              </a:ext>
            </a:extLst>
          </p:cNvPr>
          <p:cNvSpPr txBox="1"/>
          <p:nvPr/>
        </p:nvSpPr>
        <p:spPr>
          <a:xfrm>
            <a:off x="7444802" y="2674947"/>
            <a:ext cx="4425246" cy="1508105"/>
          </a:xfrm>
          <a:prstGeom prst="rect">
            <a:avLst/>
          </a:prstGeom>
          <a:noFill/>
        </p:spPr>
        <p:txBody>
          <a:bodyPr wrap="square" rtlCol="1">
            <a:spAutoFit/>
          </a:bodyPr>
          <a:lstStyle/>
          <a:p>
            <a:pPr algn="ctr" rtl="1">
              <a:lnSpc>
                <a:spcPct val="150000"/>
              </a:lnSpc>
            </a:pPr>
            <a:r>
              <a:rPr lang="fa-IR" sz="3200" b="1" dirty="0">
                <a:solidFill>
                  <a:srgbClr val="FBC000"/>
                </a:solidFill>
                <a:latin typeface="Shabnam" panose="020B0603030804020204" pitchFamily="34" charset="-78"/>
                <a:cs typeface="Shabnam" panose="020B0603030804020204" pitchFamily="34" charset="-78"/>
              </a:rPr>
              <a:t>نام پژوهشگر</a:t>
            </a:r>
          </a:p>
          <a:p>
            <a:pPr algn="ctr" rtl="1">
              <a:lnSpc>
                <a:spcPct val="150000"/>
              </a:lnSpc>
            </a:pPr>
            <a:r>
              <a:rPr lang="fa-IR" sz="3200" dirty="0">
                <a:solidFill>
                  <a:schemeClr val="bg1"/>
                </a:solidFill>
                <a:latin typeface="Shabnam" panose="020B0603030804020204" pitchFamily="34" charset="-78"/>
                <a:cs typeface="Shabnam" panose="020B0603030804020204" pitchFamily="34" charset="-78"/>
              </a:rPr>
              <a:t>محمد جواد عزیزپناه</a:t>
            </a:r>
          </a:p>
        </p:txBody>
      </p:sp>
      <p:sp>
        <p:nvSpPr>
          <p:cNvPr id="16" name="TextBox 15">
            <a:extLst>
              <a:ext uri="{FF2B5EF4-FFF2-40B4-BE49-F238E27FC236}">
                <a16:creationId xmlns:a16="http://schemas.microsoft.com/office/drawing/2014/main" id="{632B68C6-9C21-D4A8-23E8-D9165F32FEDF}"/>
              </a:ext>
            </a:extLst>
          </p:cNvPr>
          <p:cNvSpPr txBox="1"/>
          <p:nvPr/>
        </p:nvSpPr>
        <p:spPr>
          <a:xfrm>
            <a:off x="7359741" y="4144286"/>
            <a:ext cx="4425246" cy="1508105"/>
          </a:xfrm>
          <a:prstGeom prst="rect">
            <a:avLst/>
          </a:prstGeom>
          <a:noFill/>
        </p:spPr>
        <p:txBody>
          <a:bodyPr wrap="square" rtlCol="1">
            <a:spAutoFit/>
          </a:bodyPr>
          <a:lstStyle/>
          <a:p>
            <a:pPr algn="ctr" rtl="1">
              <a:lnSpc>
                <a:spcPct val="150000"/>
              </a:lnSpc>
            </a:pPr>
            <a:r>
              <a:rPr lang="fa-IR" sz="3200" b="1" dirty="0">
                <a:solidFill>
                  <a:srgbClr val="FBC000"/>
                </a:solidFill>
                <a:latin typeface="Shabnam" panose="020B0603030804020204" pitchFamily="34" charset="-78"/>
                <a:cs typeface="Shabnam" panose="020B0603030804020204" pitchFamily="34" charset="-78"/>
              </a:rPr>
              <a:t>استاد راهنما</a:t>
            </a:r>
          </a:p>
          <a:p>
            <a:pPr algn="ctr" rtl="1">
              <a:lnSpc>
                <a:spcPct val="150000"/>
              </a:lnSpc>
            </a:pPr>
            <a:r>
              <a:rPr lang="fa-IR" sz="3200" dirty="0">
                <a:solidFill>
                  <a:schemeClr val="bg1"/>
                </a:solidFill>
                <a:latin typeface="Shabnam" panose="020B0603030804020204" pitchFamily="34" charset="-78"/>
                <a:cs typeface="Shabnam" panose="020B0603030804020204" pitchFamily="34" charset="-78"/>
              </a:rPr>
              <a:t>علیرضا عزیزی</a:t>
            </a:r>
          </a:p>
        </p:txBody>
      </p:sp>
      <p:sp>
        <p:nvSpPr>
          <p:cNvPr id="17" name="TextBox 16">
            <a:extLst>
              <a:ext uri="{FF2B5EF4-FFF2-40B4-BE49-F238E27FC236}">
                <a16:creationId xmlns:a16="http://schemas.microsoft.com/office/drawing/2014/main" id="{8B021F43-B564-E6E2-B10B-656740BC5EA1}"/>
              </a:ext>
            </a:extLst>
          </p:cNvPr>
          <p:cNvSpPr txBox="1"/>
          <p:nvPr/>
        </p:nvSpPr>
        <p:spPr>
          <a:xfrm>
            <a:off x="7359741" y="5966178"/>
            <a:ext cx="4425246" cy="515526"/>
          </a:xfrm>
          <a:prstGeom prst="rect">
            <a:avLst/>
          </a:prstGeom>
          <a:noFill/>
        </p:spPr>
        <p:txBody>
          <a:bodyPr wrap="square" rtlCol="1">
            <a:spAutoFit/>
          </a:bodyPr>
          <a:lstStyle/>
          <a:p>
            <a:pPr algn="ctr" rtl="1">
              <a:lnSpc>
                <a:spcPct val="150000"/>
              </a:lnSpc>
            </a:pPr>
            <a:r>
              <a:rPr lang="fa-IR" sz="2000" dirty="0">
                <a:solidFill>
                  <a:schemeClr val="bg1"/>
                </a:solidFill>
                <a:latin typeface="Shabnam" panose="020B0603030804020204" pitchFamily="34" charset="-78"/>
                <a:cs typeface="Shabnam" panose="020B0603030804020204" pitchFamily="34" charset="-78"/>
              </a:rPr>
              <a:t>تاریخ ارائه: .......</a:t>
            </a:r>
          </a:p>
        </p:txBody>
      </p:sp>
    </p:spTree>
    <p:extLst>
      <p:ext uri="{BB962C8B-B14F-4D97-AF65-F5344CB8AC3E}">
        <p14:creationId xmlns:p14="http://schemas.microsoft.com/office/powerpoint/2010/main" val="13626070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459039" y="1029623"/>
            <a:ext cx="4543570" cy="2554545"/>
          </a:xfrm>
          <a:prstGeom prst="rect">
            <a:avLst/>
          </a:prstGeom>
        </p:spPr>
        <p:txBody>
          <a:bodyPr wrap="square">
            <a:spAutoFit/>
          </a:bodyPr>
          <a:lstStyle/>
          <a:p>
            <a:pPr algn="justLow" rtl="1">
              <a:lnSpc>
                <a:spcPct val="200000"/>
              </a:lnSpc>
            </a:pPr>
            <a:r>
              <a:rPr lang="en-US" sz="1600" dirty="0">
                <a:latin typeface="Vazir" panose="020B0603030804020204" pitchFamily="34" charset="-78"/>
                <a:cs typeface="Vazir" panose="020B0603030804020204" pitchFamily="34" charset="-78"/>
              </a:rPr>
              <a:t>CRBT</a:t>
            </a:r>
          </a:p>
          <a:p>
            <a:pPr algn="justLow" rtl="1">
              <a:lnSpc>
                <a:spcPct val="200000"/>
              </a:lnSpc>
            </a:pPr>
            <a:r>
              <a:rPr lang="fa-IR" sz="1600" dirty="0">
                <a:latin typeface="Vazir" panose="020B0603030804020204" pitchFamily="34" charset="-78"/>
                <a:cs typeface="Vazir" panose="020B0603030804020204" pitchFamily="34" charset="-78"/>
              </a:rPr>
              <a:t>این قابلیت به نام آوای انتظار شناخته می شود و کاربر استفاده کننده از این سرویس این امکان را دارد تا موسیقی مد نظر خود را به تماس گیرنده در حال انتظار ارائه کند.</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7599285" y="4220810"/>
            <a:ext cx="4403324" cy="2000548"/>
          </a:xfrm>
          <a:prstGeom prst="rect">
            <a:avLst/>
          </a:prstGeom>
        </p:spPr>
        <p:txBody>
          <a:bodyPr wrap="square">
            <a:spAutoFit/>
          </a:bodyPr>
          <a:lstStyle/>
          <a:p>
            <a:pPr algn="justLow" rtl="1">
              <a:lnSpc>
                <a:spcPct val="200000"/>
              </a:lnSpc>
            </a:pPr>
            <a:r>
              <a:rPr lang="en-US" sz="1600" dirty="0">
                <a:latin typeface="Vazir" panose="020B0603030804020204" pitchFamily="34" charset="-78"/>
                <a:cs typeface="Vazir" panose="020B0603030804020204" pitchFamily="34" charset="-78"/>
              </a:rPr>
              <a:t>VMS</a:t>
            </a:r>
          </a:p>
          <a:p>
            <a:pPr algn="justLow" rtl="1">
              <a:lnSpc>
                <a:spcPct val="200000"/>
              </a:lnSpc>
            </a:pPr>
            <a:r>
              <a:rPr lang="fa-IR" sz="1600" dirty="0">
                <a:latin typeface="Vazir" panose="020B0603030804020204" pitchFamily="34" charset="-78"/>
                <a:cs typeface="Vazir" panose="020B0603030804020204" pitchFamily="34" charset="-78"/>
              </a:rPr>
              <a:t>هنگامی که مشترک به هر علت در دسترس نباشد، امکان ارسال پیام صوتی از طریق مخاطب برای ایشان وجود دارد.</a:t>
            </a:r>
            <a:endParaRPr lang="en-US" sz="1600" dirty="0">
              <a:latin typeface="Vazir" panose="020B0603030804020204" pitchFamily="34" charset="-78"/>
              <a:cs typeface="Vazir" panose="020B0603030804020204" pitchFamily="34" charset="-78"/>
            </a:endParaRP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r="13700"/>
          <a:stretch/>
        </p:blipFill>
        <p:spPr>
          <a:xfrm>
            <a:off x="115409" y="2938509"/>
            <a:ext cx="7343630" cy="3919491"/>
          </a:xfrm>
          <a:prstGeom prst="rect">
            <a:avLst/>
          </a:prstGeom>
        </p:spPr>
      </p:pic>
      <p:sp>
        <p:nvSpPr>
          <p:cNvPr id="8" name="Slide Number Placeholder 7"/>
          <p:cNvSpPr>
            <a:spLocks noGrp="1"/>
          </p:cNvSpPr>
          <p:nvPr>
            <p:ph type="sldNum" sz="quarter" idx="12"/>
          </p:nvPr>
        </p:nvSpPr>
        <p:spPr>
          <a:xfrm>
            <a:off x="115409" y="488271"/>
            <a:ext cx="722791" cy="523783"/>
          </a:xfrm>
          <a:prstGeom prst="rect">
            <a:avLst/>
          </a:prstGeom>
        </p:spPr>
        <p:txBody>
          <a:bodyPr/>
          <a:lstStyle/>
          <a:p>
            <a:fld id="{2CE4136B-712C-4630-A3E7-7C61EEF72D92}" type="slidenum">
              <a:rPr lang="en-US" smtClean="0"/>
              <a:t>10</a:t>
            </a:fld>
            <a:endParaRPr lang="en-US"/>
          </a:p>
        </p:txBody>
      </p:sp>
      <p:sp>
        <p:nvSpPr>
          <p:cNvPr id="9" name="Rectangle 8"/>
          <p:cNvSpPr/>
          <p:nvPr/>
        </p:nvSpPr>
        <p:spPr>
          <a:xfrm>
            <a:off x="1169717" y="120900"/>
            <a:ext cx="5113900" cy="400110"/>
          </a:xfrm>
          <a:prstGeom prst="rect">
            <a:avLst/>
          </a:prstGeom>
        </p:spPr>
        <p:txBody>
          <a:bodyPr wrap="square">
            <a:spAutoFit/>
          </a:bodyPr>
          <a:lstStyle/>
          <a:p>
            <a:pPr algn="justLow" rtl="1"/>
            <a:r>
              <a:rPr lang="fa-IR" sz="2000" b="1" dirty="0">
                <a:solidFill>
                  <a:schemeClr val="bg1"/>
                </a:solidFill>
                <a:latin typeface="Shabnam" panose="020B0603030804020204" pitchFamily="34" charset="-78"/>
                <a:cs typeface="Shabnam" panose="020B0603030804020204" pitchFamily="34" charset="-78"/>
              </a:rPr>
              <a:t>معرفی برخی سرویس های شبکه های نسل جدید</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2551438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84083" y="1260556"/>
            <a:ext cx="6096000" cy="2554545"/>
          </a:xfrm>
          <a:prstGeom prst="rect">
            <a:avLst/>
          </a:prstGeom>
        </p:spPr>
        <p:txBody>
          <a:bodyPr>
            <a:spAutoFit/>
          </a:bodyPr>
          <a:lstStyle/>
          <a:p>
            <a:pPr algn="justLow" rtl="1">
              <a:lnSpc>
                <a:spcPct val="200000"/>
              </a:lnSpc>
            </a:pPr>
            <a:r>
              <a:rPr lang="en-US" sz="1600" dirty="0">
                <a:latin typeface="Vazir" panose="020B0603030804020204" pitchFamily="34" charset="-78"/>
                <a:cs typeface="Vazir" panose="020B0603030804020204" pitchFamily="34" charset="-78"/>
              </a:rPr>
              <a:t>Olney</a:t>
            </a:r>
          </a:p>
          <a:p>
            <a:pPr algn="justLow" rtl="1">
              <a:lnSpc>
                <a:spcPct val="200000"/>
              </a:lnSpc>
            </a:pPr>
            <a:r>
              <a:rPr lang="fa-IR" sz="1600" dirty="0">
                <a:latin typeface="Vazir" panose="020B0603030804020204" pitchFamily="34" charset="-78"/>
                <a:cs typeface="Vazir" panose="020B0603030804020204" pitchFamily="34" charset="-78"/>
              </a:rPr>
              <a:t>این سرویس شرایطی را به وجود می آورد تا در صورتی که مشترک دارای چندین شماره تماس مختلف بوده و قصد تسهیل در امور ارتباطات را دارد، تمامی خطوط به یک شماره مشخص تخصیص داده می شود و کاربر فقط از طریق همان شماره اقدام بر برقراری ارتباط می کند.</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5559254" y="4437419"/>
            <a:ext cx="6348663" cy="2062103"/>
          </a:xfrm>
          <a:prstGeom prst="rect">
            <a:avLst/>
          </a:prstGeom>
        </p:spPr>
        <p:txBody>
          <a:bodyPr wrap="square">
            <a:spAutoFit/>
          </a:bodyPr>
          <a:lstStyle/>
          <a:p>
            <a:pPr algn="justLow" rtl="1">
              <a:lnSpc>
                <a:spcPct val="200000"/>
              </a:lnSpc>
            </a:pPr>
            <a:r>
              <a:rPr lang="en-US" sz="1600" dirty="0">
                <a:latin typeface="Vazir" panose="020B0603030804020204" pitchFamily="34" charset="-78"/>
                <a:cs typeface="Vazir" panose="020B0603030804020204" pitchFamily="34" charset="-78"/>
              </a:rPr>
              <a:t>NP</a:t>
            </a:r>
          </a:p>
          <a:p>
            <a:pPr algn="justLow" rtl="1">
              <a:lnSpc>
                <a:spcPct val="200000"/>
              </a:lnSpc>
            </a:pPr>
            <a:r>
              <a:rPr lang="fa-IR" sz="1600" dirty="0">
                <a:latin typeface="Vazir" panose="020B0603030804020204" pitchFamily="34" charset="-78"/>
                <a:cs typeface="Vazir" panose="020B0603030804020204" pitchFamily="34" charset="-78"/>
              </a:rPr>
              <a:t>کاربران این سرویس بدون توجه به موقعیت مکانی امکان استفاده از شماره تلفن ها خود را دارند و در صورت تغییر مکانی می توانند در محل جدید از سرشماره های قبلی خود استفاده کنند.</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a:stretch>
            <a:fillRect/>
          </a:stretch>
        </p:blipFill>
        <p:spPr>
          <a:xfrm>
            <a:off x="6963052" y="1389529"/>
            <a:ext cx="4944865" cy="1993897"/>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3134" y="4327265"/>
            <a:ext cx="3861790" cy="2172257"/>
          </a:xfrm>
          <a:prstGeom prst="rect">
            <a:avLst/>
          </a:prstGeom>
        </p:spPr>
      </p:pic>
      <p:sp>
        <p:nvSpPr>
          <p:cNvPr id="7" name="Slide Number Placeholder 6"/>
          <p:cNvSpPr>
            <a:spLocks noGrp="1"/>
          </p:cNvSpPr>
          <p:nvPr>
            <p:ph type="sldNum" sz="quarter" idx="12"/>
          </p:nvPr>
        </p:nvSpPr>
        <p:spPr>
          <a:xfrm>
            <a:off x="115409" y="488271"/>
            <a:ext cx="722791" cy="523783"/>
          </a:xfrm>
          <a:prstGeom prst="rect">
            <a:avLst/>
          </a:prstGeom>
        </p:spPr>
        <p:txBody>
          <a:bodyPr/>
          <a:lstStyle/>
          <a:p>
            <a:fld id="{2CE4136B-712C-4630-A3E7-7C61EEF72D92}" type="slidenum">
              <a:rPr lang="en-US" smtClean="0"/>
              <a:t>11</a:t>
            </a:fld>
            <a:endParaRPr lang="en-US"/>
          </a:p>
        </p:txBody>
      </p:sp>
      <p:sp>
        <p:nvSpPr>
          <p:cNvPr id="8" name="Rectangle 7"/>
          <p:cNvSpPr/>
          <p:nvPr/>
        </p:nvSpPr>
        <p:spPr>
          <a:xfrm>
            <a:off x="1169717" y="120900"/>
            <a:ext cx="5113900" cy="400110"/>
          </a:xfrm>
          <a:prstGeom prst="rect">
            <a:avLst/>
          </a:prstGeom>
        </p:spPr>
        <p:txBody>
          <a:bodyPr wrap="square">
            <a:spAutoFit/>
          </a:bodyPr>
          <a:lstStyle/>
          <a:p>
            <a:pPr algn="justLow" rtl="1"/>
            <a:r>
              <a:rPr lang="fa-IR" sz="2000" b="1" dirty="0">
                <a:solidFill>
                  <a:schemeClr val="bg1"/>
                </a:solidFill>
                <a:latin typeface="Shabnam" panose="020B0603030804020204" pitchFamily="34" charset="-78"/>
                <a:cs typeface="Shabnam" panose="020B0603030804020204" pitchFamily="34" charset="-78"/>
              </a:rPr>
              <a:t>معرفی برخی سرویس های شبکه های نسل جدید</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7669554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C445C9B-734F-383F-26B1-B3894AF907CD}"/>
              </a:ext>
            </a:extLst>
          </p:cNvPr>
          <p:cNvSpPr/>
          <p:nvPr/>
        </p:nvSpPr>
        <p:spPr>
          <a:xfrm>
            <a:off x="1651247" y="2735270"/>
            <a:ext cx="1722268" cy="268454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4128118" y="1275221"/>
            <a:ext cx="7827236" cy="2554545"/>
          </a:xfrm>
          <a:prstGeom prst="rect">
            <a:avLst/>
          </a:prstGeom>
        </p:spPr>
        <p:txBody>
          <a:bodyPr wrap="square">
            <a:spAutoFit/>
          </a:bodyPr>
          <a:lstStyle/>
          <a:p>
            <a:pPr algn="justLow" rtl="1">
              <a:lnSpc>
                <a:spcPct val="200000"/>
              </a:lnSpc>
            </a:pPr>
            <a:r>
              <a:rPr lang="en-US" sz="1600" dirty="0">
                <a:latin typeface="Vazir" panose="020B0603030804020204" pitchFamily="34" charset="-78"/>
                <a:cs typeface="Vazir" panose="020B0603030804020204" pitchFamily="34" charset="-78"/>
              </a:rPr>
              <a:t>Web800</a:t>
            </a:r>
          </a:p>
          <a:p>
            <a:pPr algn="justLow" rtl="1">
              <a:lnSpc>
                <a:spcPct val="200000"/>
              </a:lnSpc>
            </a:pPr>
            <a:r>
              <a:rPr lang="fa-IR" sz="1600" dirty="0">
                <a:latin typeface="Vazir" panose="020B0603030804020204" pitchFamily="34" charset="-78"/>
                <a:cs typeface="Vazir" panose="020B0603030804020204" pitchFamily="34" charset="-78"/>
              </a:rPr>
              <a:t>این سرویس امکاناتی را به وجود می‌آورد که شرکت‌ها و سازمان‌ها و دفاتر خدمات هواپیمایی، پزشکان و … با ارائه یک کد خاص از مشتریان خود بخواهند با آنان تماس گرفته و اپراتور سازمان‌ها با مشتریان خود تماس گرفته و سهم خود را از بازار مشتریان در حوزه‌های مختلف افزایش دهند.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2"/>
          <a:srcRect l="5340" t="10946" r="146" b="6352"/>
          <a:stretch/>
        </p:blipFill>
        <p:spPr>
          <a:xfrm>
            <a:off x="115409" y="1438183"/>
            <a:ext cx="3728622" cy="2533626"/>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08431" y="4122730"/>
            <a:ext cx="3940206" cy="2626804"/>
          </a:xfrm>
          <a:prstGeom prst="rect">
            <a:avLst/>
          </a:prstGeom>
        </p:spPr>
      </p:pic>
      <p:sp>
        <p:nvSpPr>
          <p:cNvPr id="6" name="Slide Number Placeholder 5"/>
          <p:cNvSpPr>
            <a:spLocks noGrp="1"/>
          </p:cNvSpPr>
          <p:nvPr>
            <p:ph type="sldNum" sz="quarter" idx="12"/>
          </p:nvPr>
        </p:nvSpPr>
        <p:spPr>
          <a:xfrm>
            <a:off x="115409" y="488271"/>
            <a:ext cx="722791" cy="523783"/>
          </a:xfrm>
          <a:prstGeom prst="rect">
            <a:avLst/>
          </a:prstGeom>
        </p:spPr>
        <p:txBody>
          <a:bodyPr/>
          <a:lstStyle/>
          <a:p>
            <a:fld id="{2CE4136B-712C-4630-A3E7-7C61EEF72D92}" type="slidenum">
              <a:rPr lang="en-US" smtClean="0"/>
              <a:t>12</a:t>
            </a:fld>
            <a:endParaRPr lang="en-US"/>
          </a:p>
        </p:txBody>
      </p:sp>
      <p:sp>
        <p:nvSpPr>
          <p:cNvPr id="7" name="Rectangle 6"/>
          <p:cNvSpPr/>
          <p:nvPr/>
        </p:nvSpPr>
        <p:spPr>
          <a:xfrm>
            <a:off x="1169717" y="120900"/>
            <a:ext cx="5113900" cy="400110"/>
          </a:xfrm>
          <a:prstGeom prst="rect">
            <a:avLst/>
          </a:prstGeom>
        </p:spPr>
        <p:txBody>
          <a:bodyPr wrap="square">
            <a:spAutoFit/>
          </a:bodyPr>
          <a:lstStyle/>
          <a:p>
            <a:pPr algn="justLow" rtl="1"/>
            <a:r>
              <a:rPr lang="fa-IR" sz="2000" b="1" dirty="0">
                <a:solidFill>
                  <a:schemeClr val="bg1"/>
                </a:solidFill>
                <a:latin typeface="Shabnam" panose="020B0603030804020204" pitchFamily="34" charset="-78"/>
                <a:cs typeface="Shabnam" panose="020B0603030804020204" pitchFamily="34" charset="-78"/>
              </a:rPr>
              <a:t>معرفی برخی سرویس های شبکه های نسل جدید</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9043141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2381" y="132551"/>
            <a:ext cx="3838348" cy="400110"/>
          </a:xfrm>
          <a:prstGeom prst="rect">
            <a:avLst/>
          </a:prstGeom>
        </p:spPr>
        <p:txBody>
          <a:bodyPr wrap="square">
            <a:spAutoFit/>
          </a:bodyPr>
          <a:lstStyle/>
          <a:p>
            <a:pPr algn="justLow" rtl="1"/>
            <a:r>
              <a:rPr lang="fa-IR" sz="2000" b="1" dirty="0">
                <a:solidFill>
                  <a:schemeClr val="bg1"/>
                </a:solidFill>
                <a:latin typeface="Shabnam" panose="020B0603030804020204" pitchFamily="34" charset="-78"/>
                <a:cs typeface="Shabnam" panose="020B0603030804020204" pitchFamily="34" charset="-78"/>
              </a:rPr>
              <a:t>دلایل پیاده‌سازی شبکه های </a:t>
            </a:r>
            <a:r>
              <a:rPr lang="en-US" sz="2000" b="1" dirty="0">
                <a:solidFill>
                  <a:schemeClr val="bg1"/>
                </a:solidFill>
                <a:latin typeface="Shabnam" panose="020B0603030804020204" pitchFamily="34" charset="-78"/>
                <a:cs typeface="Shabnam" panose="020B0603030804020204" pitchFamily="34" charset="-78"/>
              </a:rPr>
              <a:t>NGN</a:t>
            </a:r>
          </a:p>
        </p:txBody>
      </p:sp>
      <p:sp>
        <p:nvSpPr>
          <p:cNvPr id="5" name="Rectangle 4"/>
          <p:cNvSpPr/>
          <p:nvPr/>
        </p:nvSpPr>
        <p:spPr>
          <a:xfrm>
            <a:off x="6924583" y="1562470"/>
            <a:ext cx="5116732" cy="150810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معمولاً شبکه‌های موجود به دلایل زیادی مستلزم به اجرای شبکه نسل جدید (</a:t>
            </a:r>
            <a:r>
              <a:rPr lang="en-US" sz="1600" dirty="0">
                <a:latin typeface="Vazir" panose="020B0603030804020204" pitchFamily="34" charset="-78"/>
                <a:cs typeface="Vazir" panose="020B0603030804020204" pitchFamily="34" charset="-78"/>
              </a:rPr>
              <a:t> (NGN </a:t>
            </a:r>
            <a:r>
              <a:rPr lang="fa-IR" sz="1600" dirty="0">
                <a:latin typeface="Vazir" panose="020B0603030804020204" pitchFamily="34" charset="-78"/>
                <a:cs typeface="Vazir" panose="020B0603030804020204" pitchFamily="34" charset="-78"/>
              </a:rPr>
              <a:t>می‌باشند.</a:t>
            </a:r>
          </a:p>
          <a:p>
            <a:pPr algn="justLow" rtl="1">
              <a:lnSpc>
                <a:spcPct val="200000"/>
              </a:lnSpc>
            </a:pPr>
            <a:r>
              <a:rPr lang="fa-IR" sz="1600" dirty="0">
                <a:latin typeface="Vazir" panose="020B0603030804020204" pitchFamily="34" charset="-78"/>
                <a:cs typeface="Vazir" panose="020B0603030804020204" pitchFamily="34" charset="-78"/>
              </a:rPr>
              <a:t>این دلایل عبارت‌اند از:</a:t>
            </a:r>
            <a:endParaRPr lang="en-US" sz="1600" dirty="0">
              <a:latin typeface="Vazir" panose="020B0603030804020204" pitchFamily="34" charset="-78"/>
              <a:cs typeface="Vazir" panose="020B0603030804020204" pitchFamily="34" charset="-78"/>
            </a:endParaRPr>
          </a:p>
        </p:txBody>
      </p:sp>
      <p:sp>
        <p:nvSpPr>
          <p:cNvPr id="6" name="Rectangle 5"/>
          <p:cNvSpPr/>
          <p:nvPr/>
        </p:nvSpPr>
        <p:spPr>
          <a:xfrm>
            <a:off x="5814874" y="3768078"/>
            <a:ext cx="6226441" cy="200054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کاهش مشکلات شبکه:</a:t>
            </a:r>
          </a:p>
          <a:p>
            <a:pPr algn="justLow" rtl="1">
              <a:lnSpc>
                <a:spcPct val="200000"/>
              </a:lnSpc>
            </a:pPr>
            <a:r>
              <a:rPr lang="fa-IR" sz="1600" dirty="0">
                <a:latin typeface="Vazir" panose="020B0603030804020204" pitchFamily="34" charset="-78"/>
                <a:cs typeface="Vazir" panose="020B0603030804020204" pitchFamily="34" charset="-78"/>
              </a:rPr>
              <a:t>مشکلات فعلی شبکه نظیر ترافیک بالای شبکه، پهنای باند کم، عدم امکان سرویس‌دهی مناسب به مشترکین جدید و ... با استفاده از شبکه </a:t>
            </a:r>
            <a:r>
              <a:rPr lang="en-US" sz="1600" dirty="0">
                <a:latin typeface="Vazir" panose="020B0603030804020204" pitchFamily="34" charset="-78"/>
                <a:cs typeface="Vazir" panose="020B0603030804020204" pitchFamily="34" charset="-78"/>
              </a:rPr>
              <a:t>IP-Based </a:t>
            </a:r>
            <a:r>
              <a:rPr lang="fa-IR" sz="1600" dirty="0">
                <a:latin typeface="Vazir" panose="020B0603030804020204" pitchFamily="34" charset="-78"/>
                <a:cs typeface="Vazir" panose="020B0603030804020204" pitchFamily="34" charset="-78"/>
              </a:rPr>
              <a:t> به حداقل خواهد رسید.</a:t>
            </a:r>
            <a:endParaRPr lang="en-US" sz="1600" dirty="0">
              <a:latin typeface="Vazir" panose="020B0603030804020204" pitchFamily="34" charset="-78"/>
              <a:cs typeface="Vazir" panose="020B0603030804020204" pitchFamily="34" charset="-78"/>
            </a:endParaRPr>
          </a:p>
        </p:txBody>
      </p:sp>
      <p:sp>
        <p:nvSpPr>
          <p:cNvPr id="2" name="Slide Number Placeholder 1"/>
          <p:cNvSpPr>
            <a:spLocks noGrp="1"/>
          </p:cNvSpPr>
          <p:nvPr>
            <p:ph type="sldNum" sz="quarter" idx="12"/>
          </p:nvPr>
        </p:nvSpPr>
        <p:spPr>
          <a:xfrm>
            <a:off x="115409" y="488271"/>
            <a:ext cx="722791" cy="523783"/>
          </a:xfrm>
          <a:prstGeom prst="rect">
            <a:avLst/>
          </a:prstGeom>
        </p:spPr>
        <p:txBody>
          <a:bodyPr/>
          <a:lstStyle/>
          <a:p>
            <a:fld id="{2CE4136B-712C-4630-A3E7-7C61EEF72D92}" type="slidenum">
              <a:rPr lang="en-US" smtClean="0"/>
              <a:t>13</a:t>
            </a:fld>
            <a:endParaRPr lang="en-US"/>
          </a:p>
        </p:txBody>
      </p:sp>
      <p:pic>
        <p:nvPicPr>
          <p:cNvPr id="4098" name="Picture 2" descr="خط تلفن ثابت ماهان ویپ | خدمات تلفن ثابت (SIP) ماهان ویپ | خط سیپ ماهان ویپ  | خط سیپ">
            <a:extLst>
              <a:ext uri="{FF2B5EF4-FFF2-40B4-BE49-F238E27FC236}">
                <a16:creationId xmlns:a16="http://schemas.microsoft.com/office/drawing/2014/main" id="{87C0FA26-4706-CB4F-1B61-88E4904C0C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101" y="1386828"/>
            <a:ext cx="4762500" cy="4762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96677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7351" y="1374610"/>
            <a:ext cx="6604987" cy="49552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افزایش تصاعدی ترافیک دیتا نسبت به صوت :</a:t>
            </a:r>
          </a:p>
          <a:p>
            <a:pPr algn="justLow" rtl="1">
              <a:lnSpc>
                <a:spcPct val="200000"/>
              </a:lnSpc>
            </a:pPr>
            <a:r>
              <a:rPr lang="fa-IR" sz="1600" dirty="0">
                <a:latin typeface="Vazir" panose="020B0603030804020204" pitchFamily="34" charset="-78"/>
                <a:cs typeface="Vazir" panose="020B0603030804020204" pitchFamily="34" charset="-78"/>
              </a:rPr>
              <a:t>ترافیک دیتا و صوت چنان افزایش‌یافته که از حالت نرمال خارج‌شده است . افزایش ترافیک دیتا نسبت به صوت دارای رشد زیادی است که در این میان شبکه موجود باید قادر به هدایت این بار ترافیکی یا </a:t>
            </a:r>
            <a:r>
              <a:rPr lang="en-US" sz="1600" dirty="0">
                <a:latin typeface="Vazir" panose="020B0603030804020204" pitchFamily="34" charset="-78"/>
                <a:cs typeface="Vazir" panose="020B0603030804020204" pitchFamily="34" charset="-78"/>
              </a:rPr>
              <a:t>Off Load </a:t>
            </a:r>
            <a:r>
              <a:rPr lang="fa-IR" sz="1600" dirty="0">
                <a:latin typeface="Vazir" panose="020B0603030804020204" pitchFamily="34" charset="-78"/>
                <a:cs typeface="Vazir" panose="020B0603030804020204" pitchFamily="34" charset="-78"/>
              </a:rPr>
              <a:t> کردن آن از شبکه باشد. شبکه فعلی بر اساس الگوهای ترافیکی ایستا و قابل پیش‌بینی طراحی‌شده است که این الگو جهت شبکه صوت مطلوب بوده و با آمدن ترافیک دیتا نیاز به تکنولوژی با انعطاف‌پذیری بیشتر می‌باشد که به‌سرعت قابل تغییر و توسعه باشد، از آنجا که تکنولوژی های قدیم دارای انعطاف و مقیاس‌پذیری محدودی هستند در نتیجه در محیط جدید دچار مشکل خواهند شد. این مشکل در ان جی ان حل‌شده است.</a:t>
            </a:r>
            <a:endParaRPr lang="en-US" sz="1600" dirty="0">
              <a:latin typeface="Vazir" panose="020B0603030804020204" pitchFamily="34" charset="-78"/>
              <a:cs typeface="Vazir" panose="020B0603030804020204" pitchFamily="34" charset="-78"/>
            </a:endParaRPr>
          </a:p>
        </p:txBody>
      </p:sp>
      <p:sp>
        <p:nvSpPr>
          <p:cNvPr id="5" name="Slide Number Placeholder 4"/>
          <p:cNvSpPr>
            <a:spLocks noGrp="1"/>
          </p:cNvSpPr>
          <p:nvPr>
            <p:ph type="sldNum" sz="quarter" idx="12"/>
          </p:nvPr>
        </p:nvSpPr>
        <p:spPr>
          <a:xfrm>
            <a:off x="115409" y="488271"/>
            <a:ext cx="722791" cy="523783"/>
          </a:xfrm>
          <a:prstGeom prst="rect">
            <a:avLst/>
          </a:prstGeom>
        </p:spPr>
        <p:txBody>
          <a:bodyPr/>
          <a:lstStyle/>
          <a:p>
            <a:fld id="{2CE4136B-712C-4630-A3E7-7C61EEF72D92}" type="slidenum">
              <a:rPr lang="en-US" smtClean="0"/>
              <a:t>14</a:t>
            </a:fld>
            <a:endParaRPr lang="en-US"/>
          </a:p>
        </p:txBody>
      </p:sp>
      <p:sp>
        <p:nvSpPr>
          <p:cNvPr id="8" name="Rectangle 7"/>
          <p:cNvSpPr/>
          <p:nvPr/>
        </p:nvSpPr>
        <p:spPr>
          <a:xfrm>
            <a:off x="2512381" y="132551"/>
            <a:ext cx="3838348" cy="400110"/>
          </a:xfrm>
          <a:prstGeom prst="rect">
            <a:avLst/>
          </a:prstGeom>
        </p:spPr>
        <p:txBody>
          <a:bodyPr wrap="square">
            <a:spAutoFit/>
          </a:bodyPr>
          <a:lstStyle/>
          <a:p>
            <a:pPr algn="justLow" rtl="1"/>
            <a:r>
              <a:rPr lang="fa-IR" sz="2000" b="1" dirty="0">
                <a:solidFill>
                  <a:schemeClr val="bg1"/>
                </a:solidFill>
                <a:latin typeface="Shabnam" panose="020B0603030804020204" pitchFamily="34" charset="-78"/>
                <a:cs typeface="Shabnam" panose="020B0603030804020204" pitchFamily="34" charset="-78"/>
              </a:rPr>
              <a:t>دلایل پیاده‌سازی شبکه های </a:t>
            </a:r>
            <a:r>
              <a:rPr lang="en-US" sz="2000" b="1" dirty="0">
                <a:solidFill>
                  <a:schemeClr val="bg1"/>
                </a:solidFill>
                <a:latin typeface="Shabnam" panose="020B0603030804020204" pitchFamily="34" charset="-78"/>
                <a:cs typeface="Shabnam" panose="020B0603030804020204" pitchFamily="34" charset="-78"/>
              </a:rPr>
              <a:t>NGN</a:t>
            </a:r>
          </a:p>
        </p:txBody>
      </p:sp>
      <p:sp>
        <p:nvSpPr>
          <p:cNvPr id="4" name="Rectangle 3">
            <a:extLst>
              <a:ext uri="{FF2B5EF4-FFF2-40B4-BE49-F238E27FC236}">
                <a16:creationId xmlns:a16="http://schemas.microsoft.com/office/drawing/2014/main" id="{88BB4DEA-ADA3-BC31-4694-8F4639BDAE4D}"/>
              </a:ext>
            </a:extLst>
          </p:cNvPr>
          <p:cNvSpPr/>
          <p:nvPr/>
        </p:nvSpPr>
        <p:spPr>
          <a:xfrm>
            <a:off x="8286819" y="870012"/>
            <a:ext cx="3053918" cy="56905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a:extLst>
              <a:ext uri="{FF2B5EF4-FFF2-40B4-BE49-F238E27FC236}">
                <a16:creationId xmlns:a16="http://schemas.microsoft.com/office/drawing/2014/main" id="{1343A88B-3E3A-8841-3BE9-03AB37EE74B9}"/>
              </a:ext>
            </a:extLst>
          </p:cNvPr>
          <p:cNvPicPr>
            <a:picLocks noChangeAspect="1"/>
          </p:cNvPicPr>
          <p:nvPr/>
        </p:nvPicPr>
        <p:blipFill>
          <a:blip r:embed="rId2"/>
          <a:stretch>
            <a:fillRect/>
          </a:stretch>
        </p:blipFill>
        <p:spPr>
          <a:xfrm>
            <a:off x="7812349" y="1374610"/>
            <a:ext cx="4002858" cy="1982316"/>
          </a:xfrm>
          <a:prstGeom prst="rect">
            <a:avLst/>
          </a:prstGeom>
        </p:spPr>
      </p:pic>
      <p:pic>
        <p:nvPicPr>
          <p:cNvPr id="9" name="Picture 8">
            <a:extLst>
              <a:ext uri="{FF2B5EF4-FFF2-40B4-BE49-F238E27FC236}">
                <a16:creationId xmlns:a16="http://schemas.microsoft.com/office/drawing/2014/main" id="{94B46867-C787-EC5A-CD24-1B3B58B0267A}"/>
              </a:ext>
            </a:extLst>
          </p:cNvPr>
          <p:cNvPicPr>
            <a:picLocks noChangeAspect="1"/>
          </p:cNvPicPr>
          <p:nvPr/>
        </p:nvPicPr>
        <p:blipFill rotWithShape="1">
          <a:blip r:embed="rId3"/>
          <a:srcRect l="1145" b="7826"/>
          <a:stretch/>
        </p:blipFill>
        <p:spPr>
          <a:xfrm>
            <a:off x="7812349" y="3882316"/>
            <a:ext cx="4020612" cy="2378002"/>
          </a:xfrm>
          <a:prstGeom prst="rect">
            <a:avLst/>
          </a:prstGeom>
        </p:spPr>
      </p:pic>
    </p:spTree>
    <p:extLst>
      <p:ext uri="{BB962C8B-B14F-4D97-AF65-F5344CB8AC3E}">
        <p14:creationId xmlns:p14="http://schemas.microsoft.com/office/powerpoint/2010/main" val="16947429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04986" y="1270283"/>
            <a:ext cx="5116496" cy="200054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عدم یکپارچگی شبکه:</a:t>
            </a:r>
          </a:p>
          <a:p>
            <a:pPr algn="justLow" rtl="1">
              <a:lnSpc>
                <a:spcPct val="200000"/>
              </a:lnSpc>
            </a:pPr>
            <a:r>
              <a:rPr lang="fa-IR" sz="1600" dirty="0">
                <a:latin typeface="Vazir" panose="020B0603030804020204" pitchFamily="34" charset="-78"/>
                <a:cs typeface="Vazir" panose="020B0603030804020204" pitchFamily="34" charset="-78"/>
              </a:rPr>
              <a:t>شبکه فعلی به علت وجود شبکه‌های مختلف مانند موبایل، دیتا، </a:t>
            </a:r>
            <a:r>
              <a:rPr lang="en-US" sz="1600" dirty="0">
                <a:latin typeface="Vazir" panose="020B0603030804020204" pitchFamily="34" charset="-78"/>
                <a:cs typeface="Vazir" panose="020B0603030804020204" pitchFamily="34" charset="-78"/>
              </a:rPr>
              <a:t>IN </a:t>
            </a:r>
            <a:r>
              <a:rPr lang="fa-IR" sz="1600" dirty="0">
                <a:latin typeface="Vazir" panose="020B0603030804020204" pitchFamily="34" charset="-78"/>
                <a:cs typeface="Vazir" panose="020B0603030804020204" pitchFamily="34" charset="-78"/>
              </a:rPr>
              <a:t>و... متمرکز نیست اما در </a:t>
            </a:r>
            <a:r>
              <a:rPr lang="en-US" sz="1600" dirty="0">
                <a:latin typeface="Vazir" panose="020B0603030804020204" pitchFamily="34" charset="-78"/>
                <a:cs typeface="Vazir" panose="020B0603030804020204" pitchFamily="34" charset="-78"/>
              </a:rPr>
              <a:t>NGN </a:t>
            </a:r>
            <a:r>
              <a:rPr lang="fa-IR" sz="1600" dirty="0">
                <a:latin typeface="Vazir" panose="020B0603030804020204" pitchFamily="34" charset="-78"/>
                <a:cs typeface="Vazir" panose="020B0603030804020204" pitchFamily="34" charset="-78"/>
              </a:rPr>
              <a:t> دارای شبکه یکپارچه و متمرکز خواهیم بود.</a:t>
            </a:r>
            <a:endParaRPr lang="en-US" sz="1600" dirty="0">
              <a:latin typeface="Vazir" panose="020B0603030804020204" pitchFamily="34" charset="-78"/>
              <a:cs typeface="Vazir" panose="020B0603030804020204" pitchFamily="34" charset="-78"/>
            </a:endParaRPr>
          </a:p>
        </p:txBody>
      </p:sp>
      <p:sp>
        <p:nvSpPr>
          <p:cNvPr id="3" name="Rectangle 2"/>
          <p:cNvSpPr/>
          <p:nvPr/>
        </p:nvSpPr>
        <p:spPr>
          <a:xfrm>
            <a:off x="5335480" y="4123863"/>
            <a:ext cx="4993451"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مدیریت شبکه:</a:t>
            </a:r>
          </a:p>
          <a:p>
            <a:pPr algn="justLow" rtl="1">
              <a:lnSpc>
                <a:spcPct val="200000"/>
              </a:lnSpc>
            </a:pPr>
            <a:r>
              <a:rPr lang="fa-IR" sz="1600" dirty="0">
                <a:latin typeface="Vazir" panose="020B0603030804020204" pitchFamily="34" charset="-78"/>
                <a:cs typeface="Vazir" panose="020B0603030804020204" pitchFamily="34" charset="-78"/>
              </a:rPr>
              <a:t>شبکه موجود دارای تعداد زیادی سوئیچ با ظرفیت‌های پایین است، زیاد بودن عناصر </a:t>
            </a:r>
            <a:r>
              <a:rPr lang="en-US" sz="1600" dirty="0">
                <a:latin typeface="Vazir" panose="020B0603030804020204" pitchFamily="34" charset="-78"/>
                <a:cs typeface="Vazir" panose="020B0603030804020204" pitchFamily="34" charset="-78"/>
              </a:rPr>
              <a:t>Element)</a:t>
            </a:r>
            <a:r>
              <a:rPr lang="fa-IR" sz="1600" dirty="0">
                <a:latin typeface="Vazir" panose="020B0603030804020204" pitchFamily="34" charset="-78"/>
                <a:cs typeface="Vazir" panose="020B0603030804020204" pitchFamily="34" charset="-78"/>
              </a:rPr>
              <a:t> )ها در شبکه کنترل و مدیریت شبکه را مشکل می‌سازد.</a:t>
            </a:r>
            <a:endParaRPr lang="en-US" sz="1600" dirty="0">
              <a:latin typeface="Vazir" panose="020B0603030804020204" pitchFamily="34" charset="-78"/>
              <a:cs typeface="Vazir" panose="020B0603030804020204" pitchFamily="34" charset="-78"/>
            </a:endParaRPr>
          </a:p>
        </p:txBody>
      </p:sp>
      <p:sp>
        <p:nvSpPr>
          <p:cNvPr id="7" name="Slide Number Placeholder 6"/>
          <p:cNvSpPr>
            <a:spLocks noGrp="1"/>
          </p:cNvSpPr>
          <p:nvPr>
            <p:ph type="sldNum" sz="quarter" idx="12"/>
          </p:nvPr>
        </p:nvSpPr>
        <p:spPr>
          <a:xfrm>
            <a:off x="115409" y="488271"/>
            <a:ext cx="722791" cy="523783"/>
          </a:xfrm>
          <a:prstGeom prst="rect">
            <a:avLst/>
          </a:prstGeom>
        </p:spPr>
        <p:txBody>
          <a:bodyPr/>
          <a:lstStyle/>
          <a:p>
            <a:fld id="{2CE4136B-712C-4630-A3E7-7C61EEF72D92}" type="slidenum">
              <a:rPr lang="en-US" smtClean="0"/>
              <a:t>15</a:t>
            </a:fld>
            <a:endParaRPr lang="en-US"/>
          </a:p>
        </p:txBody>
      </p:sp>
      <p:sp>
        <p:nvSpPr>
          <p:cNvPr id="8" name="Rectangle 7"/>
          <p:cNvSpPr/>
          <p:nvPr/>
        </p:nvSpPr>
        <p:spPr>
          <a:xfrm>
            <a:off x="2512381" y="132551"/>
            <a:ext cx="3838348" cy="400110"/>
          </a:xfrm>
          <a:prstGeom prst="rect">
            <a:avLst/>
          </a:prstGeom>
        </p:spPr>
        <p:txBody>
          <a:bodyPr wrap="square">
            <a:spAutoFit/>
          </a:bodyPr>
          <a:lstStyle/>
          <a:p>
            <a:pPr algn="justLow" rtl="1"/>
            <a:r>
              <a:rPr lang="fa-IR" sz="2000" b="1" dirty="0">
                <a:solidFill>
                  <a:schemeClr val="bg1"/>
                </a:solidFill>
                <a:latin typeface="Shabnam" panose="020B0603030804020204" pitchFamily="34" charset="-78"/>
                <a:cs typeface="Shabnam" panose="020B0603030804020204" pitchFamily="34" charset="-78"/>
              </a:rPr>
              <a:t>دلایل پیاده‌سازی شبکه های </a:t>
            </a:r>
            <a:r>
              <a:rPr lang="en-US" sz="2000" b="1" dirty="0">
                <a:solidFill>
                  <a:schemeClr val="bg1"/>
                </a:solidFill>
                <a:latin typeface="Shabnam" panose="020B0603030804020204" pitchFamily="34" charset="-78"/>
                <a:cs typeface="Shabnam" panose="020B0603030804020204" pitchFamily="34" charset="-78"/>
              </a:rPr>
              <a:t>NGN</a:t>
            </a:r>
          </a:p>
        </p:txBody>
      </p:sp>
      <p:grpSp>
        <p:nvGrpSpPr>
          <p:cNvPr id="12" name="Group 11">
            <a:extLst>
              <a:ext uri="{FF2B5EF4-FFF2-40B4-BE49-F238E27FC236}">
                <a16:creationId xmlns:a16="http://schemas.microsoft.com/office/drawing/2014/main" id="{06BC0A75-D1B5-F936-8198-E209D1937E9F}"/>
              </a:ext>
            </a:extLst>
          </p:cNvPr>
          <p:cNvGrpSpPr/>
          <p:nvPr/>
        </p:nvGrpSpPr>
        <p:grpSpPr>
          <a:xfrm>
            <a:off x="218531" y="1525189"/>
            <a:ext cx="5814987" cy="4545367"/>
            <a:chOff x="5749319" y="1251752"/>
            <a:chExt cx="6291996" cy="4918228"/>
          </a:xfrm>
        </p:grpSpPr>
        <p:sp>
          <p:nvSpPr>
            <p:cNvPr id="13" name="Rectangle 12">
              <a:extLst>
                <a:ext uri="{FF2B5EF4-FFF2-40B4-BE49-F238E27FC236}">
                  <a16:creationId xmlns:a16="http://schemas.microsoft.com/office/drawing/2014/main" id="{E9224E86-CE4B-A295-D6C4-557A74B589D5}"/>
                </a:ext>
              </a:extLst>
            </p:cNvPr>
            <p:cNvSpPr/>
            <p:nvPr/>
          </p:nvSpPr>
          <p:spPr>
            <a:xfrm>
              <a:off x="7972148" y="2601157"/>
              <a:ext cx="2760955" cy="324922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4" name="Picture 13">
              <a:extLst>
                <a:ext uri="{FF2B5EF4-FFF2-40B4-BE49-F238E27FC236}">
                  <a16:creationId xmlns:a16="http://schemas.microsoft.com/office/drawing/2014/main" id="{4C0D45CC-B750-1A34-C038-65DA1EF79349}"/>
                </a:ext>
              </a:extLst>
            </p:cNvPr>
            <p:cNvPicPr>
              <a:picLocks noChangeAspect="1"/>
            </p:cNvPicPr>
            <p:nvPr/>
          </p:nvPicPr>
          <p:blipFill rotWithShape="1">
            <a:blip r:embed="rId2"/>
            <a:srcRect l="2570" t="9923"/>
            <a:stretch/>
          </p:blipFill>
          <p:spPr>
            <a:xfrm>
              <a:off x="7500483" y="1251752"/>
              <a:ext cx="4540832" cy="2361460"/>
            </a:xfrm>
            <a:prstGeom prst="rect">
              <a:avLst/>
            </a:prstGeom>
          </p:spPr>
        </p:pic>
        <p:pic>
          <p:nvPicPr>
            <p:cNvPr id="15" name="Picture 14">
              <a:extLst>
                <a:ext uri="{FF2B5EF4-FFF2-40B4-BE49-F238E27FC236}">
                  <a16:creationId xmlns:a16="http://schemas.microsoft.com/office/drawing/2014/main" id="{40BA7A62-CE63-CCB7-4713-269BD01ADE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49319" y="3909028"/>
              <a:ext cx="4021580" cy="2260952"/>
            </a:xfrm>
            <a:prstGeom prst="rect">
              <a:avLst/>
            </a:prstGeom>
          </p:spPr>
        </p:pic>
      </p:grpSp>
    </p:spTree>
    <p:extLst>
      <p:ext uri="{BB962C8B-B14F-4D97-AF65-F5344CB8AC3E}">
        <p14:creationId xmlns:p14="http://schemas.microsoft.com/office/powerpoint/2010/main" val="28005640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212304C-AF00-BD2F-99C9-FF3709346BB2}"/>
              </a:ext>
            </a:extLst>
          </p:cNvPr>
          <p:cNvSpPr/>
          <p:nvPr/>
        </p:nvSpPr>
        <p:spPr>
          <a:xfrm>
            <a:off x="7023717" y="3552842"/>
            <a:ext cx="2450237" cy="6014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5D4A8933-A490-9194-40ED-63DAC0DD2FA7}"/>
              </a:ext>
            </a:extLst>
          </p:cNvPr>
          <p:cNvSpPr/>
          <p:nvPr/>
        </p:nvSpPr>
        <p:spPr>
          <a:xfrm>
            <a:off x="2716567" y="3429000"/>
            <a:ext cx="2450237" cy="60146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4927108" y="1424373"/>
            <a:ext cx="7114208" cy="156966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اتمام ظرفیت شبکه موجود:</a:t>
            </a:r>
          </a:p>
          <a:p>
            <a:pPr algn="justLow" rtl="1">
              <a:lnSpc>
                <a:spcPct val="200000"/>
              </a:lnSpc>
            </a:pPr>
            <a:r>
              <a:rPr lang="fa-IR" sz="1600" dirty="0">
                <a:latin typeface="Vazir" panose="020B0603030804020204" pitchFamily="34" charset="-78"/>
                <a:cs typeface="Vazir" panose="020B0603030804020204" pitchFamily="34" charset="-78"/>
              </a:rPr>
              <a:t>ظرفیت شبکه موجود به دلیل محدودیت در سقف ظرفیت سوئیچ‌های </a:t>
            </a:r>
            <a:r>
              <a:rPr lang="en-US" sz="1600" dirty="0">
                <a:latin typeface="Vazir" panose="020B0603030804020204" pitchFamily="34" charset="-78"/>
                <a:cs typeface="Vazir" panose="020B0603030804020204" pitchFamily="34" charset="-78"/>
              </a:rPr>
              <a:t>PSTN </a:t>
            </a:r>
            <a:r>
              <a:rPr lang="fa-IR" sz="1600" dirty="0">
                <a:latin typeface="Vazir" panose="020B0603030804020204" pitchFamily="34" charset="-78"/>
                <a:cs typeface="Vazir" panose="020B0603030804020204" pitchFamily="34" charset="-78"/>
              </a:rPr>
              <a:t> به‌سرعت رو به اتمام است شبکه موجود از ارائه سرویس به مشترکین ناتوان شده است.</a:t>
            </a:r>
            <a:endParaRPr lang="en-US" sz="1600" dirty="0">
              <a:latin typeface="Vazir" panose="020B0603030804020204" pitchFamily="34" charset="-78"/>
              <a:cs typeface="Vazir" panose="020B0603030804020204" pitchFamily="34" charset="-78"/>
            </a:endParaRPr>
          </a:p>
        </p:txBody>
      </p:sp>
      <p:sp>
        <p:nvSpPr>
          <p:cNvPr id="3" name="Rectangle 2"/>
          <p:cNvSpPr/>
          <p:nvPr/>
        </p:nvSpPr>
        <p:spPr>
          <a:xfrm>
            <a:off x="363985" y="4120846"/>
            <a:ext cx="6604987"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افزایش سود دهی شرکت‌ها:</a:t>
            </a:r>
          </a:p>
          <a:p>
            <a:pPr algn="justLow" rtl="1">
              <a:lnSpc>
                <a:spcPct val="200000"/>
              </a:lnSpc>
            </a:pPr>
            <a:r>
              <a:rPr lang="fa-IR" sz="1600" dirty="0">
                <a:latin typeface="Vazir" panose="020B0603030804020204" pitchFamily="34" charset="-78"/>
                <a:cs typeface="Vazir" panose="020B0603030804020204" pitchFamily="34" charset="-78"/>
              </a:rPr>
              <a:t>چالش‌های جدید در شبکه موقعیت‌ها و راه‌کارهای جدیدی را می‌طلبد به این معنی که اگر شرکت‌ها بتوانند خود را با تکنولوژی روز هماهنگ کنند قادر خواهند بود سود سرشاری از سرویس‌ها و </a:t>
            </a:r>
            <a:r>
              <a:rPr lang="en-US" sz="1600" dirty="0">
                <a:latin typeface="Vazir" panose="020B0603030804020204" pitchFamily="34" charset="-78"/>
                <a:cs typeface="Vazir" panose="020B0603030804020204" pitchFamily="34" charset="-78"/>
              </a:rPr>
              <a:t>Application </a:t>
            </a:r>
            <a:r>
              <a:rPr lang="fa-IR" sz="1600" dirty="0">
                <a:latin typeface="Vazir" panose="020B0603030804020204" pitchFamily="34" charset="-78"/>
                <a:cs typeface="Vazir" panose="020B0603030804020204" pitchFamily="34" charset="-78"/>
              </a:rPr>
              <a:t> های جدید نصیب خود کنند.</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a:stretch>
            <a:fillRect/>
          </a:stretch>
        </p:blipFill>
        <p:spPr>
          <a:xfrm>
            <a:off x="470516" y="1198671"/>
            <a:ext cx="4332007" cy="2707504"/>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61934" y="3721349"/>
            <a:ext cx="4702206" cy="2644991"/>
          </a:xfrm>
          <a:prstGeom prst="rect">
            <a:avLst/>
          </a:prstGeom>
        </p:spPr>
      </p:pic>
      <p:sp>
        <p:nvSpPr>
          <p:cNvPr id="7" name="Slide Number Placeholder 6"/>
          <p:cNvSpPr>
            <a:spLocks noGrp="1"/>
          </p:cNvSpPr>
          <p:nvPr>
            <p:ph type="sldNum" sz="quarter" idx="12"/>
          </p:nvPr>
        </p:nvSpPr>
        <p:spPr>
          <a:xfrm>
            <a:off x="115409" y="488271"/>
            <a:ext cx="722791" cy="523783"/>
          </a:xfrm>
          <a:prstGeom prst="rect">
            <a:avLst/>
          </a:prstGeom>
        </p:spPr>
        <p:txBody>
          <a:bodyPr/>
          <a:lstStyle/>
          <a:p>
            <a:fld id="{2CE4136B-712C-4630-A3E7-7C61EEF72D92}" type="slidenum">
              <a:rPr lang="en-US" smtClean="0"/>
              <a:t>16</a:t>
            </a:fld>
            <a:endParaRPr lang="en-US"/>
          </a:p>
        </p:txBody>
      </p:sp>
      <p:sp>
        <p:nvSpPr>
          <p:cNvPr id="8" name="Rectangle 7"/>
          <p:cNvSpPr/>
          <p:nvPr/>
        </p:nvSpPr>
        <p:spPr>
          <a:xfrm>
            <a:off x="2512381" y="132551"/>
            <a:ext cx="3838348" cy="400110"/>
          </a:xfrm>
          <a:prstGeom prst="rect">
            <a:avLst/>
          </a:prstGeom>
        </p:spPr>
        <p:txBody>
          <a:bodyPr wrap="square">
            <a:spAutoFit/>
          </a:bodyPr>
          <a:lstStyle/>
          <a:p>
            <a:pPr algn="justLow" rtl="1"/>
            <a:r>
              <a:rPr lang="fa-IR" sz="2000" b="1" dirty="0">
                <a:solidFill>
                  <a:schemeClr val="bg1"/>
                </a:solidFill>
                <a:latin typeface="Shabnam" panose="020B0603030804020204" pitchFamily="34" charset="-78"/>
                <a:cs typeface="Shabnam" panose="020B0603030804020204" pitchFamily="34" charset="-78"/>
              </a:rPr>
              <a:t>دلایل پیاده‌سازی شبکه های </a:t>
            </a:r>
            <a:r>
              <a:rPr lang="en-US" sz="2000" b="1" dirty="0">
                <a:solidFill>
                  <a:schemeClr val="bg1"/>
                </a:solidFill>
                <a:latin typeface="Shabnam" panose="020B0603030804020204" pitchFamily="34" charset="-78"/>
                <a:cs typeface="Shabnam" panose="020B0603030804020204" pitchFamily="34" charset="-78"/>
              </a:rPr>
              <a:t>NGN</a:t>
            </a:r>
          </a:p>
        </p:txBody>
      </p:sp>
    </p:spTree>
    <p:extLst>
      <p:ext uri="{BB962C8B-B14F-4D97-AF65-F5344CB8AC3E}">
        <p14:creationId xmlns:p14="http://schemas.microsoft.com/office/powerpoint/2010/main" val="1274284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D8FE87-C5D7-CBCD-84DB-4EE9606B04AB}"/>
              </a:ext>
            </a:extLst>
          </p:cNvPr>
          <p:cNvSpPr/>
          <p:nvPr/>
        </p:nvSpPr>
        <p:spPr>
          <a:xfrm>
            <a:off x="2920753" y="3413297"/>
            <a:ext cx="2450237" cy="118811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450889" y="1314297"/>
            <a:ext cx="6590426" cy="156966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پیاده‌سازی پروتکل‌های استاندارد:</a:t>
            </a:r>
          </a:p>
          <a:p>
            <a:pPr algn="justLow" rtl="1">
              <a:lnSpc>
                <a:spcPct val="200000"/>
              </a:lnSpc>
            </a:pPr>
            <a:r>
              <a:rPr lang="fa-IR" sz="1600" dirty="0">
                <a:latin typeface="Vazir" panose="020B0603030804020204" pitchFamily="34" charset="-78"/>
                <a:cs typeface="Vazir" panose="020B0603030804020204" pitchFamily="34" charset="-78"/>
              </a:rPr>
              <a:t>ازآنجایی‌که عناصر مختلف در شبکه از تولیدکنندگان مختلف هستند در </a:t>
            </a:r>
            <a:r>
              <a:rPr lang="en-US" sz="1600" dirty="0">
                <a:latin typeface="Vazir" panose="020B0603030804020204" pitchFamily="34" charset="-78"/>
                <a:cs typeface="Vazir" panose="020B0603030804020204" pitchFamily="34" charset="-78"/>
              </a:rPr>
              <a:t>NGN </a:t>
            </a:r>
            <a:r>
              <a:rPr lang="fa-IR" sz="1600" dirty="0">
                <a:latin typeface="Vazir" panose="020B0603030804020204" pitchFamily="34" charset="-78"/>
                <a:cs typeface="Vazir" panose="020B0603030804020204" pitchFamily="34" charset="-78"/>
              </a:rPr>
              <a:t>پروتکل‌های استاندارد به‌منظور تبادل اطلاعاتی بین عناصر شبکه پیاده می‌شود.</a:t>
            </a:r>
            <a:endParaRPr lang="en-US" sz="1600" dirty="0">
              <a:latin typeface="Vazir" panose="020B0603030804020204" pitchFamily="34" charset="-78"/>
              <a:cs typeface="Vazir" panose="020B0603030804020204" pitchFamily="34" charset="-78"/>
            </a:endParaRPr>
          </a:p>
        </p:txBody>
      </p:sp>
      <p:sp>
        <p:nvSpPr>
          <p:cNvPr id="3" name="Rectangle 2"/>
          <p:cNvSpPr/>
          <p:nvPr/>
        </p:nvSpPr>
        <p:spPr>
          <a:xfrm>
            <a:off x="204186" y="4402604"/>
            <a:ext cx="11837129" cy="156966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افزایش پهنای باند و ارائه سرویس‌های سریع‌تر:</a:t>
            </a:r>
          </a:p>
          <a:p>
            <a:pPr algn="justLow" rtl="1">
              <a:lnSpc>
                <a:spcPct val="200000"/>
              </a:lnSpc>
            </a:pPr>
            <a:r>
              <a:rPr lang="fa-IR" sz="1600" dirty="0">
                <a:latin typeface="Vazir" panose="020B0603030804020204" pitchFamily="34" charset="-78"/>
                <a:cs typeface="Vazir" panose="020B0603030804020204" pitchFamily="34" charset="-78"/>
              </a:rPr>
              <a:t>یکی از مشکلات مشترکین تلفنی که خواهان استفاده از اینترنت هستند</a:t>
            </a:r>
            <a:r>
              <a:rPr lang="en-US" sz="1600" dirty="0">
                <a:latin typeface="Vazir" panose="020B0603030804020204" pitchFamily="34" charset="-78"/>
                <a:cs typeface="Vazir" panose="020B0603030804020204" pitchFamily="34" charset="-78"/>
              </a:rPr>
              <a:t>Dialup Users) </a:t>
            </a:r>
            <a:r>
              <a:rPr lang="fa-IR" sz="1600" dirty="0">
                <a:latin typeface="Vazir" panose="020B0603030804020204" pitchFamily="34" charset="-78"/>
                <a:cs typeface="Vazir" panose="020B0603030804020204" pitchFamily="34" charset="-78"/>
              </a:rPr>
              <a:t> ) پهنای باند محدود این شبکه است که می‌توان با افزایش پهنای باند علاوه بر اینترنت پرسرعت سرویس‌های دیگری نیز به آنان ارائه کرد.</a:t>
            </a:r>
            <a:endParaRPr lang="en-US" sz="1600"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a:blip r:embed="rId2"/>
          <a:stretch>
            <a:fillRect/>
          </a:stretch>
        </p:blipFill>
        <p:spPr>
          <a:xfrm rot="10800000" flipV="1">
            <a:off x="115409" y="1220873"/>
            <a:ext cx="4953739" cy="2786478"/>
          </a:xfrm>
          <a:prstGeom prst="rect">
            <a:avLst/>
          </a:prstGeom>
        </p:spPr>
      </p:pic>
      <p:sp>
        <p:nvSpPr>
          <p:cNvPr id="5" name="Slide Number Placeholder 4"/>
          <p:cNvSpPr>
            <a:spLocks noGrp="1"/>
          </p:cNvSpPr>
          <p:nvPr>
            <p:ph type="sldNum" sz="quarter" idx="12"/>
          </p:nvPr>
        </p:nvSpPr>
        <p:spPr>
          <a:xfrm>
            <a:off x="115409" y="488271"/>
            <a:ext cx="722791" cy="523783"/>
          </a:xfrm>
          <a:prstGeom prst="rect">
            <a:avLst/>
          </a:prstGeom>
        </p:spPr>
        <p:txBody>
          <a:bodyPr/>
          <a:lstStyle/>
          <a:p>
            <a:fld id="{2CE4136B-712C-4630-A3E7-7C61EEF72D92}" type="slidenum">
              <a:rPr lang="en-US" smtClean="0"/>
              <a:t>17</a:t>
            </a:fld>
            <a:endParaRPr lang="en-US"/>
          </a:p>
        </p:txBody>
      </p:sp>
      <p:sp>
        <p:nvSpPr>
          <p:cNvPr id="7" name="Rectangle 6"/>
          <p:cNvSpPr/>
          <p:nvPr/>
        </p:nvSpPr>
        <p:spPr>
          <a:xfrm>
            <a:off x="2512381" y="132551"/>
            <a:ext cx="3838348" cy="400110"/>
          </a:xfrm>
          <a:prstGeom prst="rect">
            <a:avLst/>
          </a:prstGeom>
        </p:spPr>
        <p:txBody>
          <a:bodyPr wrap="square">
            <a:spAutoFit/>
          </a:bodyPr>
          <a:lstStyle/>
          <a:p>
            <a:pPr algn="justLow" rtl="1"/>
            <a:r>
              <a:rPr lang="fa-IR" sz="2000" b="1" dirty="0">
                <a:solidFill>
                  <a:schemeClr val="bg1"/>
                </a:solidFill>
                <a:latin typeface="Shabnam" panose="020B0603030804020204" pitchFamily="34" charset="-78"/>
                <a:cs typeface="Shabnam" panose="020B0603030804020204" pitchFamily="34" charset="-78"/>
              </a:rPr>
              <a:t>دلایل پیاده‌سازی شبکه های </a:t>
            </a:r>
            <a:r>
              <a:rPr lang="en-US" sz="2000" b="1" dirty="0">
                <a:solidFill>
                  <a:schemeClr val="bg1"/>
                </a:solidFill>
                <a:latin typeface="Shabnam" panose="020B0603030804020204" pitchFamily="34" charset="-78"/>
                <a:cs typeface="Shabnam" panose="020B0603030804020204" pitchFamily="34" charset="-78"/>
              </a:rPr>
              <a:t>NGN</a:t>
            </a:r>
          </a:p>
        </p:txBody>
      </p:sp>
    </p:spTree>
    <p:extLst>
      <p:ext uri="{BB962C8B-B14F-4D97-AF65-F5344CB8AC3E}">
        <p14:creationId xmlns:p14="http://schemas.microsoft.com/office/powerpoint/2010/main" val="30013335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740" y="1053263"/>
            <a:ext cx="11659575"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رشد کلان انتقال اطلاعات </a:t>
            </a:r>
            <a:r>
              <a:rPr lang="en-US" sz="1600" dirty="0">
                <a:latin typeface="Vazir" panose="020B0603030804020204" pitchFamily="34" charset="-78"/>
                <a:cs typeface="Vazir" panose="020B0603030804020204" pitchFamily="34" charset="-78"/>
              </a:rPr>
              <a:t>Data)</a:t>
            </a:r>
            <a:r>
              <a:rPr lang="fa-IR" sz="1600" dirty="0">
                <a:latin typeface="Vazir" panose="020B0603030804020204" pitchFamily="34" charset="-78"/>
                <a:cs typeface="Vazir" panose="020B0603030804020204" pitchFamily="34" charset="-78"/>
              </a:rPr>
              <a:t> ) نسبت به صوت و افزایش چشمگیر مشترکین اینترنت پرسرعت:</a:t>
            </a:r>
          </a:p>
          <a:p>
            <a:pPr algn="justLow" rtl="1">
              <a:lnSpc>
                <a:spcPct val="200000"/>
              </a:lnSpc>
            </a:pPr>
            <a:r>
              <a:rPr lang="fa-IR" sz="1600" dirty="0">
                <a:latin typeface="Vazir" panose="020B0603030804020204" pitchFamily="34" charset="-78"/>
                <a:cs typeface="Vazir" panose="020B0603030804020204" pitchFamily="34" charset="-78"/>
              </a:rPr>
              <a:t>حجم اتصال به اینترنت در سالهای اخیر رشد زیادی داشته و مشترکین زیادی خواهان استفاده از سرویس‌های </a:t>
            </a:r>
            <a:r>
              <a:rPr lang="en-US" sz="1600" dirty="0">
                <a:latin typeface="Vazir" panose="020B0603030804020204" pitchFamily="34" charset="-78"/>
                <a:cs typeface="Vazir" panose="020B0603030804020204" pitchFamily="34" charset="-78"/>
              </a:rPr>
              <a:t>Online e-commerce </a:t>
            </a:r>
            <a:r>
              <a:rPr lang="fa-IR" sz="1600" dirty="0">
                <a:latin typeface="Vazir" panose="020B0603030804020204" pitchFamily="34" charset="-78"/>
                <a:cs typeface="Vazir" panose="020B0603030804020204" pitchFamily="34" charset="-78"/>
              </a:rPr>
              <a:t>مانند کارهای بانکی، خرید، گرفتن کمک‌های فنی و ....هستند. سایر مشترکین نیز خواهان دسترسی به اینترنت پرسرعت جهت ارسال و دریافت </a:t>
            </a:r>
            <a:r>
              <a:rPr lang="en-US" sz="1600" dirty="0">
                <a:latin typeface="Vazir" panose="020B0603030804020204" pitchFamily="34" charset="-78"/>
                <a:cs typeface="Vazir" panose="020B0603030804020204" pitchFamily="34" charset="-78"/>
              </a:rPr>
              <a:t>E-mail ، </a:t>
            </a:r>
            <a:r>
              <a:rPr lang="fa-IR" sz="1600" dirty="0">
                <a:latin typeface="Vazir" panose="020B0603030804020204" pitchFamily="34" charset="-78"/>
                <a:cs typeface="Vazir" panose="020B0603030804020204" pitchFamily="34" charset="-78"/>
              </a:rPr>
              <a:t>انتقال فایل و دسترسی به سایر کامپیوترها در شبکه هستند.</a:t>
            </a:r>
            <a:endParaRPr lang="en-US" sz="1600" dirty="0">
              <a:latin typeface="Vazir" panose="020B0603030804020204" pitchFamily="34" charset="-78"/>
              <a:cs typeface="Vazir" panose="020B0603030804020204" pitchFamily="34" charset="-78"/>
            </a:endParaRPr>
          </a:p>
        </p:txBody>
      </p:sp>
      <p:sp>
        <p:nvSpPr>
          <p:cNvPr id="6" name="Slide Number Placeholder 5"/>
          <p:cNvSpPr>
            <a:spLocks noGrp="1"/>
          </p:cNvSpPr>
          <p:nvPr>
            <p:ph type="sldNum" sz="quarter" idx="12"/>
          </p:nvPr>
        </p:nvSpPr>
        <p:spPr>
          <a:xfrm>
            <a:off x="115409" y="488271"/>
            <a:ext cx="722791" cy="523783"/>
          </a:xfrm>
          <a:prstGeom prst="rect">
            <a:avLst/>
          </a:prstGeom>
        </p:spPr>
        <p:txBody>
          <a:bodyPr/>
          <a:lstStyle/>
          <a:p>
            <a:fld id="{2CE4136B-712C-4630-A3E7-7C61EEF72D92}" type="slidenum">
              <a:rPr lang="en-US" smtClean="0"/>
              <a:t>18</a:t>
            </a:fld>
            <a:endParaRPr lang="en-US"/>
          </a:p>
        </p:txBody>
      </p:sp>
      <p:sp>
        <p:nvSpPr>
          <p:cNvPr id="7" name="Rectangle 6"/>
          <p:cNvSpPr/>
          <p:nvPr/>
        </p:nvSpPr>
        <p:spPr>
          <a:xfrm>
            <a:off x="2512381" y="132551"/>
            <a:ext cx="3838348" cy="400110"/>
          </a:xfrm>
          <a:prstGeom prst="rect">
            <a:avLst/>
          </a:prstGeom>
        </p:spPr>
        <p:txBody>
          <a:bodyPr wrap="square">
            <a:spAutoFit/>
          </a:bodyPr>
          <a:lstStyle/>
          <a:p>
            <a:pPr algn="justLow" rtl="1"/>
            <a:r>
              <a:rPr lang="fa-IR" sz="2000" b="1" dirty="0">
                <a:solidFill>
                  <a:schemeClr val="bg1"/>
                </a:solidFill>
                <a:latin typeface="Shabnam" panose="020B0603030804020204" pitchFamily="34" charset="-78"/>
                <a:cs typeface="Shabnam" panose="020B0603030804020204" pitchFamily="34" charset="-78"/>
              </a:rPr>
              <a:t>دلایل پیاده‌سازی شبکه های </a:t>
            </a:r>
            <a:r>
              <a:rPr lang="en-US" sz="2000" b="1" dirty="0">
                <a:solidFill>
                  <a:schemeClr val="bg1"/>
                </a:solidFill>
                <a:latin typeface="Shabnam" panose="020B0603030804020204" pitchFamily="34" charset="-78"/>
                <a:cs typeface="Shabnam" panose="020B0603030804020204" pitchFamily="34" charset="-78"/>
              </a:rPr>
              <a:t>NGN</a:t>
            </a:r>
          </a:p>
        </p:txBody>
      </p:sp>
      <p:sp>
        <p:nvSpPr>
          <p:cNvPr id="4" name="Rectangle 3">
            <a:extLst>
              <a:ext uri="{FF2B5EF4-FFF2-40B4-BE49-F238E27FC236}">
                <a16:creationId xmlns:a16="http://schemas.microsoft.com/office/drawing/2014/main" id="{24918155-29D1-6506-EE08-E1553DE65FA6}"/>
              </a:ext>
            </a:extLst>
          </p:cNvPr>
          <p:cNvSpPr/>
          <p:nvPr/>
        </p:nvSpPr>
        <p:spPr>
          <a:xfrm>
            <a:off x="2734323" y="4414354"/>
            <a:ext cx="5610687" cy="148929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7">
            <a:extLst>
              <a:ext uri="{FF2B5EF4-FFF2-40B4-BE49-F238E27FC236}">
                <a16:creationId xmlns:a16="http://schemas.microsoft.com/office/drawing/2014/main" id="{5DDBF7D9-78F1-FC68-156A-4854236FD901}"/>
              </a:ext>
            </a:extLst>
          </p:cNvPr>
          <p:cNvPicPr>
            <a:picLocks noChangeAspect="1"/>
          </p:cNvPicPr>
          <p:nvPr/>
        </p:nvPicPr>
        <p:blipFill>
          <a:blip r:embed="rId2"/>
          <a:stretch>
            <a:fillRect/>
          </a:stretch>
        </p:blipFill>
        <p:spPr>
          <a:xfrm>
            <a:off x="497148" y="3709880"/>
            <a:ext cx="4256103" cy="2837402"/>
          </a:xfrm>
          <a:prstGeom prst="rect">
            <a:avLst/>
          </a:prstGeom>
        </p:spPr>
      </p:pic>
      <p:pic>
        <p:nvPicPr>
          <p:cNvPr id="9" name="Picture 8">
            <a:extLst>
              <a:ext uri="{FF2B5EF4-FFF2-40B4-BE49-F238E27FC236}">
                <a16:creationId xmlns:a16="http://schemas.microsoft.com/office/drawing/2014/main" id="{C0088954-19C4-52A3-615A-EEE4FD20A7EA}"/>
              </a:ext>
            </a:extLst>
          </p:cNvPr>
          <p:cNvPicPr>
            <a:picLocks noChangeAspect="1"/>
          </p:cNvPicPr>
          <p:nvPr/>
        </p:nvPicPr>
        <p:blipFill>
          <a:blip r:embed="rId3"/>
          <a:stretch>
            <a:fillRect/>
          </a:stretch>
        </p:blipFill>
        <p:spPr>
          <a:xfrm>
            <a:off x="5903650" y="3709880"/>
            <a:ext cx="5436093" cy="2611873"/>
          </a:xfrm>
          <a:prstGeom prst="rect">
            <a:avLst/>
          </a:prstGeom>
        </p:spPr>
      </p:pic>
    </p:spTree>
    <p:extLst>
      <p:ext uri="{BB962C8B-B14F-4D97-AF65-F5344CB8AC3E}">
        <p14:creationId xmlns:p14="http://schemas.microsoft.com/office/powerpoint/2010/main" val="4210285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35821" y="199293"/>
            <a:ext cx="4490332" cy="400110"/>
          </a:xfrm>
          <a:prstGeom prst="rect">
            <a:avLst/>
          </a:prstGeom>
        </p:spPr>
        <p:txBody>
          <a:bodyPr wrap="square">
            <a:spAutoFit/>
          </a:bodyPr>
          <a:lstStyle/>
          <a:p>
            <a:pPr algn="justLow" rtl="1"/>
            <a:r>
              <a:rPr lang="fa-IR" sz="2000" b="1" dirty="0">
                <a:solidFill>
                  <a:schemeClr val="bg1"/>
                </a:solidFill>
                <a:latin typeface="Shabnam" panose="020B0603030804020204" pitchFamily="34" charset="-78"/>
                <a:cs typeface="Shabnam" panose="020B0603030804020204" pitchFamily="34" charset="-78"/>
              </a:rPr>
              <a:t>تکنولوژی های قابل استفاده در اجرای </a:t>
            </a:r>
            <a:r>
              <a:rPr lang="en-US" sz="2000" b="1" dirty="0">
                <a:solidFill>
                  <a:schemeClr val="bg1"/>
                </a:solidFill>
                <a:latin typeface="Shabnam" panose="020B0603030804020204" pitchFamily="34" charset="-78"/>
                <a:cs typeface="Shabnam" panose="020B0603030804020204" pitchFamily="34" charset="-78"/>
              </a:rPr>
              <a:t>NGN</a:t>
            </a:r>
          </a:p>
        </p:txBody>
      </p:sp>
      <p:pic>
        <p:nvPicPr>
          <p:cNvPr id="4" name="Picture 3"/>
          <p:cNvPicPr>
            <a:picLocks noChangeAspect="1"/>
          </p:cNvPicPr>
          <p:nvPr/>
        </p:nvPicPr>
        <p:blipFill rotWithShape="1">
          <a:blip r:embed="rId2"/>
          <a:srcRect l="15976" t="1071" r="2755" b="2400"/>
          <a:stretch/>
        </p:blipFill>
        <p:spPr>
          <a:xfrm>
            <a:off x="372861" y="1704512"/>
            <a:ext cx="6393008" cy="4358936"/>
          </a:xfrm>
          <a:prstGeom prst="rect">
            <a:avLst/>
          </a:prstGeom>
        </p:spPr>
      </p:pic>
      <p:sp>
        <p:nvSpPr>
          <p:cNvPr id="5" name="Slide Number Placeholder 4"/>
          <p:cNvSpPr>
            <a:spLocks noGrp="1"/>
          </p:cNvSpPr>
          <p:nvPr>
            <p:ph type="sldNum" sz="quarter" idx="12"/>
          </p:nvPr>
        </p:nvSpPr>
        <p:spPr>
          <a:xfrm>
            <a:off x="115409" y="488271"/>
            <a:ext cx="722791" cy="523783"/>
          </a:xfrm>
          <a:prstGeom prst="rect">
            <a:avLst/>
          </a:prstGeom>
        </p:spPr>
        <p:txBody>
          <a:bodyPr/>
          <a:lstStyle/>
          <a:p>
            <a:fld id="{2CE4136B-712C-4630-A3E7-7C61EEF72D92}" type="slidenum">
              <a:rPr lang="en-US" smtClean="0"/>
              <a:t>19</a:t>
            </a:fld>
            <a:endParaRPr lang="en-US"/>
          </a:p>
        </p:txBody>
      </p:sp>
      <p:sp>
        <p:nvSpPr>
          <p:cNvPr id="6" name="Rectangle 5">
            <a:extLst>
              <a:ext uri="{FF2B5EF4-FFF2-40B4-BE49-F238E27FC236}">
                <a16:creationId xmlns:a16="http://schemas.microsoft.com/office/drawing/2014/main" id="{C07032F1-4C22-8397-B943-E36D81855852}"/>
              </a:ext>
            </a:extLst>
          </p:cNvPr>
          <p:cNvSpPr/>
          <p:nvPr/>
        </p:nvSpPr>
        <p:spPr>
          <a:xfrm>
            <a:off x="4915937" y="1427917"/>
            <a:ext cx="6903202" cy="25545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به معرفی تکنولوژی هایی می پردازیم که از طریق مجازی سازی در شبکه، می توانند مدیریت شبکه را ساده تر ساخته و توسعه توابع شبکه جدید را سرعت ببخشند.</a:t>
            </a:r>
          </a:p>
          <a:p>
            <a:pPr algn="justLow" rtl="1">
              <a:lnSpc>
                <a:spcPct val="200000"/>
              </a:lnSpc>
            </a:pPr>
            <a:r>
              <a:rPr lang="en-US" sz="1600" dirty="0">
                <a:latin typeface="Vazir" panose="020B0603030804020204" pitchFamily="34" charset="-78"/>
                <a:cs typeface="Vazir" panose="020B0603030804020204" pitchFamily="34" charset="-78"/>
              </a:rPr>
              <a:t>SDN</a:t>
            </a:r>
          </a:p>
          <a:p>
            <a:pPr algn="justLow" rtl="1">
              <a:lnSpc>
                <a:spcPct val="200000"/>
              </a:lnSpc>
            </a:pPr>
            <a:r>
              <a:rPr lang="en-US" sz="1600" dirty="0">
                <a:latin typeface="Vazir" panose="020B0603030804020204" pitchFamily="34" charset="-78"/>
                <a:cs typeface="Vazir" panose="020B0603030804020204" pitchFamily="34" charset="-78"/>
              </a:rPr>
              <a:t>    SD-WAN</a:t>
            </a:r>
          </a:p>
          <a:p>
            <a:pPr algn="justLow" rtl="1">
              <a:lnSpc>
                <a:spcPct val="200000"/>
              </a:lnSpc>
            </a:pPr>
            <a:r>
              <a:rPr lang="en-US" sz="1600" dirty="0">
                <a:latin typeface="Vazir" panose="020B0603030804020204" pitchFamily="34" charset="-78"/>
                <a:cs typeface="Vazir" panose="020B0603030804020204" pitchFamily="34" charset="-78"/>
              </a:rPr>
              <a:t>    NFV </a:t>
            </a:r>
          </a:p>
        </p:txBody>
      </p:sp>
    </p:spTree>
    <p:extLst>
      <p:ext uri="{BB962C8B-B14F-4D97-AF65-F5344CB8AC3E}">
        <p14:creationId xmlns:p14="http://schemas.microsoft.com/office/powerpoint/2010/main" val="1813629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049A743-8131-3A9F-ACFE-0C7EAF9F96C5}"/>
              </a:ext>
            </a:extLst>
          </p:cNvPr>
          <p:cNvSpPr/>
          <p:nvPr/>
        </p:nvSpPr>
        <p:spPr>
          <a:xfrm>
            <a:off x="1537501" y="2578964"/>
            <a:ext cx="2858609" cy="303616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p:cNvSpPr/>
          <p:nvPr/>
        </p:nvSpPr>
        <p:spPr>
          <a:xfrm>
            <a:off x="1177589" y="179342"/>
            <a:ext cx="5049780" cy="400110"/>
          </a:xfrm>
          <a:prstGeom prst="rect">
            <a:avLst/>
          </a:prstGeom>
        </p:spPr>
        <p:txBody>
          <a:bodyPr wrap="square">
            <a:spAutoFit/>
          </a:bodyPr>
          <a:lstStyle/>
          <a:p>
            <a:pPr algn="justLow" rtl="1"/>
            <a:r>
              <a:rPr lang="fa-IR" sz="2000" b="1" dirty="0">
                <a:solidFill>
                  <a:schemeClr val="bg1"/>
                </a:solidFill>
                <a:latin typeface="Shabnam" panose="020B0603030804020204" pitchFamily="34" charset="-78"/>
                <a:cs typeface="Shabnam" panose="020B0603030804020204" pitchFamily="34" charset="-78"/>
              </a:rPr>
              <a:t>شبکه های نسل آینده یا </a:t>
            </a:r>
            <a:r>
              <a:rPr lang="en-US" sz="2000" b="1" dirty="0">
                <a:solidFill>
                  <a:schemeClr val="bg1"/>
                </a:solidFill>
                <a:latin typeface="Shabnam" panose="020B0603030804020204" pitchFamily="34" charset="-78"/>
                <a:cs typeface="Shabnam" panose="020B0603030804020204" pitchFamily="34" charset="-78"/>
              </a:rPr>
              <a:t>NGN </a:t>
            </a:r>
            <a:r>
              <a:rPr lang="fa-IR" sz="2000" b="1" dirty="0">
                <a:solidFill>
                  <a:schemeClr val="bg1"/>
                </a:solidFill>
                <a:latin typeface="Shabnam" panose="020B0603030804020204" pitchFamily="34" charset="-78"/>
                <a:cs typeface="Shabnam" panose="020B0603030804020204" pitchFamily="34" charset="-78"/>
              </a:rPr>
              <a:t> چیست؟</a:t>
            </a:r>
            <a:endParaRPr lang="en-US" sz="2000" b="1" dirty="0">
              <a:solidFill>
                <a:schemeClr val="bg1"/>
              </a:solidFill>
              <a:latin typeface="Shabnam" panose="020B0603030804020204" pitchFamily="34" charset="-78"/>
              <a:cs typeface="Shabnam" panose="020B0603030804020204" pitchFamily="34" charset="-78"/>
            </a:endParaRPr>
          </a:p>
        </p:txBody>
      </p:sp>
      <p:sp>
        <p:nvSpPr>
          <p:cNvPr id="5" name="Rectangle 4"/>
          <p:cNvSpPr/>
          <p:nvPr/>
        </p:nvSpPr>
        <p:spPr>
          <a:xfrm>
            <a:off x="4935984" y="1184675"/>
            <a:ext cx="6999727" cy="25545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شبکه </a:t>
            </a:r>
            <a:r>
              <a:rPr lang="en-US" sz="1600" dirty="0">
                <a:latin typeface="Vazir" panose="020B0603030804020204" pitchFamily="34" charset="-78"/>
                <a:cs typeface="Vazir" panose="020B0603030804020204" pitchFamily="34" charset="-78"/>
              </a:rPr>
              <a:t>NGN </a:t>
            </a:r>
            <a:r>
              <a:rPr lang="fa-IR" sz="1600" dirty="0">
                <a:latin typeface="Vazir" panose="020B0603030804020204" pitchFamily="34" charset="-78"/>
                <a:cs typeface="Vazir" panose="020B0603030804020204" pitchFamily="34" charset="-78"/>
              </a:rPr>
              <a:t> از جمله مواردی است که امروزه سازمان ها و کسب و کارها در پی رسیدن به آن هستند. دلایل بسیاری موجب حرکت به این سمت می شود، از جمله کاهش هزینه ها، افزایش سود و درآمد، افزایش بهره وری، بالا رفتن میزان رضایتمندی مشتریان و افزایش نوآوری. امروزه فناوری با سرعت بیشتری در حال ایجاد تغییرات در زندگی روزمره و زیرساختهای کسب و کارها و مشاغل است.</a:t>
            </a:r>
            <a:endParaRPr lang="en-US" sz="1600"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a:blip r:embed="rId2"/>
          <a:stretch>
            <a:fillRect/>
          </a:stretch>
        </p:blipFill>
        <p:spPr>
          <a:xfrm>
            <a:off x="216056" y="1271357"/>
            <a:ext cx="4375363" cy="2750228"/>
          </a:xfrm>
          <a:prstGeom prst="rect">
            <a:avLst/>
          </a:prstGeom>
        </p:spPr>
      </p:pic>
      <p:pic>
        <p:nvPicPr>
          <p:cNvPr id="7" name="Picture 6"/>
          <p:cNvPicPr>
            <a:picLocks noChangeAspect="1"/>
          </p:cNvPicPr>
          <p:nvPr/>
        </p:nvPicPr>
        <p:blipFill>
          <a:blip r:embed="rId3"/>
          <a:stretch>
            <a:fillRect/>
          </a:stretch>
        </p:blipFill>
        <p:spPr>
          <a:xfrm>
            <a:off x="2831976" y="4172505"/>
            <a:ext cx="4385570" cy="2452827"/>
          </a:xfrm>
          <a:prstGeom prst="rect">
            <a:avLst/>
          </a:prstGeom>
        </p:spPr>
      </p:pic>
      <p:sp>
        <p:nvSpPr>
          <p:cNvPr id="2" name="Slide Number Placeholder 1"/>
          <p:cNvSpPr>
            <a:spLocks noGrp="1"/>
          </p:cNvSpPr>
          <p:nvPr>
            <p:ph type="sldNum" sz="quarter" idx="12"/>
          </p:nvPr>
        </p:nvSpPr>
        <p:spPr>
          <a:xfrm>
            <a:off x="115409" y="488271"/>
            <a:ext cx="722791" cy="523783"/>
          </a:xfrm>
          <a:prstGeom prst="rect">
            <a:avLst/>
          </a:prstGeom>
        </p:spPr>
        <p:txBody>
          <a:bodyPr/>
          <a:lstStyle/>
          <a:p>
            <a:r>
              <a:rPr lang="en-US" dirty="0">
                <a:cs typeface="B Titr" panose="00000700000000000000" pitchFamily="2" charset="-78"/>
              </a:rPr>
              <a:t>1</a:t>
            </a:r>
          </a:p>
        </p:txBody>
      </p:sp>
    </p:spTree>
    <p:extLst>
      <p:ext uri="{BB962C8B-B14F-4D97-AF65-F5344CB8AC3E}">
        <p14:creationId xmlns:p14="http://schemas.microsoft.com/office/powerpoint/2010/main" val="2497557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00093" y="199323"/>
            <a:ext cx="4490332" cy="400110"/>
          </a:xfrm>
          <a:prstGeom prst="rect">
            <a:avLst/>
          </a:prstGeom>
        </p:spPr>
        <p:txBody>
          <a:bodyPr wrap="square">
            <a:spAutoFit/>
          </a:bodyPr>
          <a:lstStyle/>
          <a:p>
            <a:pPr algn="justLow" rtl="1"/>
            <a:r>
              <a:rPr lang="fa-IR" sz="2000" b="1" dirty="0">
                <a:solidFill>
                  <a:schemeClr val="bg1"/>
                </a:solidFill>
                <a:latin typeface="Shabnam" panose="020B0603030804020204" pitchFamily="34" charset="-78"/>
                <a:cs typeface="Shabnam" panose="020B0603030804020204" pitchFamily="34" charset="-78"/>
              </a:rPr>
              <a:t>تکنولوژی های قابل استفاده در اجرای </a:t>
            </a:r>
            <a:r>
              <a:rPr lang="en-US" sz="2000" b="1" dirty="0">
                <a:solidFill>
                  <a:schemeClr val="bg1"/>
                </a:solidFill>
                <a:latin typeface="Shabnam" panose="020B0603030804020204" pitchFamily="34" charset="-78"/>
                <a:cs typeface="Shabnam" panose="020B0603030804020204" pitchFamily="34" charset="-78"/>
              </a:rPr>
              <a:t>NGN</a:t>
            </a:r>
          </a:p>
        </p:txBody>
      </p:sp>
      <p:sp>
        <p:nvSpPr>
          <p:cNvPr id="3" name="Rectangle 2"/>
          <p:cNvSpPr/>
          <p:nvPr/>
        </p:nvSpPr>
        <p:spPr>
          <a:xfrm>
            <a:off x="6391921" y="1266366"/>
            <a:ext cx="5527163" cy="200054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۱. </a:t>
            </a:r>
            <a:r>
              <a:rPr lang="en-US" sz="1600" dirty="0">
                <a:latin typeface="Vazir" panose="020B0603030804020204" pitchFamily="34" charset="-78"/>
                <a:cs typeface="Vazir" panose="020B0603030804020204" pitchFamily="34" charset="-78"/>
              </a:rPr>
              <a:t>SDN : Software Defined Networking</a:t>
            </a:r>
          </a:p>
          <a:p>
            <a:pPr algn="justLow" rtl="1">
              <a:lnSpc>
                <a:spcPct val="200000"/>
              </a:lnSpc>
            </a:pPr>
            <a:r>
              <a:rPr lang="en-US" sz="1600" dirty="0">
                <a:latin typeface="Vazir" panose="020B0603030804020204" pitchFamily="34" charset="-78"/>
                <a:cs typeface="Vazir" panose="020B0603030804020204" pitchFamily="34" charset="-78"/>
              </a:rPr>
              <a:t>SDN </a:t>
            </a:r>
            <a:r>
              <a:rPr lang="fa-IR" sz="1600" dirty="0">
                <a:latin typeface="Vazir" panose="020B0603030804020204" pitchFamily="34" charset="-78"/>
                <a:cs typeface="Vazir" panose="020B0603030804020204" pitchFamily="34" charset="-78"/>
              </a:rPr>
              <a:t>موضوع فورواردینگ ترافیک  </a:t>
            </a:r>
            <a:r>
              <a:rPr lang="en-US" sz="1600" dirty="0">
                <a:latin typeface="Vazir" panose="020B0603030804020204" pitchFamily="34" charset="-78"/>
                <a:cs typeface="Vazir" panose="020B0603030804020204" pitchFamily="34" charset="-78"/>
              </a:rPr>
              <a:t>Data Plane) </a:t>
            </a:r>
            <a:r>
              <a:rPr lang="fa-IR" sz="1600" dirty="0">
                <a:latin typeface="Vazir" panose="020B0603030804020204" pitchFamily="34" charset="-78"/>
                <a:cs typeface="Vazir" panose="020B0603030804020204" pitchFamily="34" charset="-78"/>
              </a:rPr>
              <a:t> ) را از موضوع تصمیم گیری در مورد چگونگی فورواردینگ (</a:t>
            </a:r>
            <a:r>
              <a:rPr lang="en-US" sz="1600" dirty="0">
                <a:latin typeface="Vazir" panose="020B0603030804020204" pitchFamily="34" charset="-78"/>
                <a:cs typeface="Vazir" panose="020B0603030804020204" pitchFamily="34" charset="-78"/>
              </a:rPr>
              <a:t>Control Plane</a:t>
            </a:r>
            <a:r>
              <a:rPr lang="fa-IR" sz="1600" dirty="0">
                <a:latin typeface="Vazir" panose="020B0603030804020204" pitchFamily="34" charset="-78"/>
                <a:cs typeface="Vazir" panose="020B0603030804020204" pitchFamily="34" charset="-78"/>
              </a:rPr>
              <a:t> ) جدا می کند.</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717061" y="4549312"/>
            <a:ext cx="11146728" cy="1846659"/>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۲. </a:t>
            </a:r>
            <a:r>
              <a:rPr lang="en-US" sz="1600" dirty="0">
                <a:latin typeface="Vazir" panose="020B0603030804020204" pitchFamily="34" charset="-78"/>
                <a:cs typeface="Vazir" panose="020B0603030804020204" pitchFamily="34" charset="-78"/>
              </a:rPr>
              <a:t>SDWAN : Software Defined WAN</a:t>
            </a:r>
          </a:p>
          <a:p>
            <a:pPr algn="justLow" rtl="1">
              <a:lnSpc>
                <a:spcPct val="250000"/>
              </a:lnSpc>
            </a:pPr>
            <a:r>
              <a:rPr lang="en-US" sz="1600" dirty="0">
                <a:latin typeface="Vazir" panose="020B0603030804020204" pitchFamily="34" charset="-78"/>
                <a:cs typeface="Vazir" panose="020B0603030804020204" pitchFamily="34" charset="-78"/>
              </a:rPr>
              <a:t>SD-WAN </a:t>
            </a:r>
            <a:r>
              <a:rPr lang="fa-IR" sz="1600" dirty="0">
                <a:latin typeface="Vazir" panose="020B0603030804020204" pitchFamily="34" charset="-78"/>
                <a:cs typeface="Vazir" panose="020B0603030804020204" pitchFamily="34" charset="-78"/>
              </a:rPr>
              <a:t> در واقع تطبیق </a:t>
            </a:r>
            <a:r>
              <a:rPr lang="en-US" sz="1600" dirty="0">
                <a:latin typeface="Vazir" panose="020B0603030804020204" pitchFamily="34" charset="-78"/>
                <a:cs typeface="Vazir" panose="020B0603030804020204" pitchFamily="34" charset="-78"/>
              </a:rPr>
              <a:t>SDN </a:t>
            </a:r>
            <a:r>
              <a:rPr lang="fa-IR" sz="1600" dirty="0">
                <a:latin typeface="Vazir" panose="020B0603030804020204" pitchFamily="34" charset="-78"/>
                <a:cs typeface="Vazir" panose="020B0603030804020204" pitchFamily="34" charset="-78"/>
              </a:rPr>
              <a:t> به کانکشن های </a:t>
            </a:r>
            <a:r>
              <a:rPr lang="en-US" sz="1600" dirty="0">
                <a:latin typeface="Vazir" panose="020B0603030804020204" pitchFamily="34" charset="-78"/>
                <a:cs typeface="Vazir" panose="020B0603030804020204" pitchFamily="34" charset="-78"/>
              </a:rPr>
              <a:t>WAN </a:t>
            </a:r>
            <a:r>
              <a:rPr lang="fa-IR" sz="1600" dirty="0">
                <a:latin typeface="Vazir" panose="020B0603030804020204" pitchFamily="34" charset="-78"/>
                <a:cs typeface="Vazir" panose="020B0603030804020204" pitchFamily="34" charset="-78"/>
              </a:rPr>
              <a:t> می باشد که می تواند با اینترفیس های مبتنی بر </a:t>
            </a:r>
            <a:r>
              <a:rPr lang="en-US" sz="1600" dirty="0">
                <a:latin typeface="Vazir" panose="020B0603030804020204" pitchFamily="34" charset="-78"/>
                <a:cs typeface="Vazir" panose="020B0603030804020204" pitchFamily="34" charset="-78"/>
              </a:rPr>
              <a:t>Cloud </a:t>
            </a:r>
            <a:r>
              <a:rPr lang="fa-IR" sz="1600" dirty="0">
                <a:latin typeface="Vazir" panose="020B0603030804020204" pitchFamily="34" charset="-78"/>
                <a:cs typeface="Vazir" panose="020B0603030804020204" pitchFamily="34" charset="-78"/>
              </a:rPr>
              <a:t> نیز همراه باشد. تمرکز </a:t>
            </a:r>
            <a:r>
              <a:rPr lang="en-US" sz="1600" dirty="0">
                <a:latin typeface="Vazir" panose="020B0603030804020204" pitchFamily="34" charset="-78"/>
                <a:cs typeface="Vazir" panose="020B0603030804020204" pitchFamily="34" charset="-78"/>
              </a:rPr>
              <a:t>SDWAN </a:t>
            </a:r>
            <a:r>
              <a:rPr lang="fa-IR" sz="1600" dirty="0">
                <a:latin typeface="Vazir" panose="020B0603030804020204" pitchFamily="34" charset="-78"/>
                <a:cs typeface="Vazir" panose="020B0603030804020204" pitchFamily="34" charset="-78"/>
              </a:rPr>
              <a:t> روی آنالیز ترافیک بالاسری </a:t>
            </a:r>
            <a:r>
              <a:rPr lang="en-US" sz="1600" dirty="0">
                <a:latin typeface="Vazir" panose="020B0603030804020204" pitchFamily="34" charset="-78"/>
                <a:cs typeface="Vazir" panose="020B0603030804020204" pitchFamily="34" charset="-78"/>
              </a:rPr>
              <a:t>Uplink) </a:t>
            </a:r>
            <a:r>
              <a:rPr lang="fa-IR" sz="1600" dirty="0">
                <a:latin typeface="Vazir" panose="020B0603030804020204" pitchFamily="34" charset="-78"/>
                <a:cs typeface="Vazir" panose="020B0603030804020204" pitchFamily="34" charset="-78"/>
              </a:rPr>
              <a:t> ) جهت عبور دادن کل یا بخشی از ترافیک، از لینک های با هزینه کمتر می باشد.</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a:stretch>
            <a:fillRect/>
          </a:stretch>
        </p:blipFill>
        <p:spPr>
          <a:xfrm>
            <a:off x="272916" y="1266366"/>
            <a:ext cx="5711239" cy="3653224"/>
          </a:xfrm>
          <a:prstGeom prst="rect">
            <a:avLst/>
          </a:prstGeom>
        </p:spPr>
      </p:pic>
      <p:sp>
        <p:nvSpPr>
          <p:cNvPr id="7" name="Slide Number Placeholder 6"/>
          <p:cNvSpPr>
            <a:spLocks noGrp="1"/>
          </p:cNvSpPr>
          <p:nvPr>
            <p:ph type="sldNum" sz="quarter" idx="12"/>
          </p:nvPr>
        </p:nvSpPr>
        <p:spPr>
          <a:xfrm>
            <a:off x="115409" y="488271"/>
            <a:ext cx="722791" cy="523783"/>
          </a:xfrm>
          <a:prstGeom prst="rect">
            <a:avLst/>
          </a:prstGeom>
        </p:spPr>
        <p:txBody>
          <a:bodyPr/>
          <a:lstStyle/>
          <a:p>
            <a:fld id="{2CE4136B-712C-4630-A3E7-7C61EEF72D92}" type="slidenum">
              <a:rPr lang="en-US" smtClean="0"/>
              <a:t>20</a:t>
            </a:fld>
            <a:endParaRPr lang="en-US"/>
          </a:p>
        </p:txBody>
      </p:sp>
    </p:spTree>
    <p:extLst>
      <p:ext uri="{BB962C8B-B14F-4D97-AF65-F5344CB8AC3E}">
        <p14:creationId xmlns:p14="http://schemas.microsoft.com/office/powerpoint/2010/main" val="26918874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CA2E97F-5A7B-717B-D8C6-367E48CA0718}"/>
              </a:ext>
            </a:extLst>
          </p:cNvPr>
          <p:cNvSpPr/>
          <p:nvPr/>
        </p:nvSpPr>
        <p:spPr>
          <a:xfrm>
            <a:off x="1908699" y="1606858"/>
            <a:ext cx="8637973" cy="118073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2281560" y="3471519"/>
            <a:ext cx="9514273" cy="298543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۳. </a:t>
            </a:r>
            <a:r>
              <a:rPr lang="en-US" sz="1600" dirty="0">
                <a:latin typeface="Vazir" panose="020B0603030804020204" pitchFamily="34" charset="-78"/>
                <a:cs typeface="Vazir" panose="020B0603030804020204" pitchFamily="34" charset="-78"/>
              </a:rPr>
              <a:t>NFV : Network Functions Virtualization</a:t>
            </a:r>
          </a:p>
          <a:p>
            <a:pPr algn="justLow" rtl="1">
              <a:lnSpc>
                <a:spcPct val="200000"/>
              </a:lnSpc>
            </a:pPr>
            <a:r>
              <a:rPr lang="en-US" sz="1600" dirty="0">
                <a:latin typeface="Vazir" panose="020B0603030804020204" pitchFamily="34" charset="-78"/>
                <a:cs typeface="Vazir" panose="020B0603030804020204" pitchFamily="34" charset="-78"/>
              </a:rPr>
              <a:t>NFV</a:t>
            </a:r>
            <a:r>
              <a:rPr lang="fa-IR" sz="1600" dirty="0">
                <a:latin typeface="Vazir" panose="020B0603030804020204" pitchFamily="34" charset="-78"/>
                <a:cs typeface="Vazir" panose="020B0603030804020204" pitchFamily="34" charset="-78"/>
              </a:rPr>
              <a:t> وظایف یا کارکردهای شبکه مانند  </a:t>
            </a:r>
            <a:r>
              <a:rPr lang="en-US" sz="1600" dirty="0">
                <a:latin typeface="Vazir" panose="020B0603030804020204" pitchFamily="34" charset="-78"/>
                <a:cs typeface="Vazir" panose="020B0603030804020204" pitchFamily="34" charset="-78"/>
              </a:rPr>
              <a:t>Routing</a:t>
            </a:r>
            <a:r>
              <a:rPr lang="fa-IR" sz="1600" dirty="0">
                <a:latin typeface="Vazir" panose="020B0603030804020204" pitchFamily="34" charset="-78"/>
                <a:cs typeface="Vazir" panose="020B0603030804020204" pitchFamily="34" charset="-78"/>
              </a:rPr>
              <a:t> را از سخت افزار اختصاصی جدا ساخته و آن را در یک ماشین مجازی یا  </a:t>
            </a:r>
            <a:r>
              <a:rPr lang="en-US" sz="1600" dirty="0">
                <a:latin typeface="Vazir" panose="020B0603030804020204" pitchFamily="34" charset="-78"/>
                <a:cs typeface="Vazir" panose="020B0603030804020204" pitchFamily="34" charset="-78"/>
              </a:rPr>
              <a:t>Container </a:t>
            </a:r>
            <a:r>
              <a:rPr lang="fa-IR" sz="1600" dirty="0">
                <a:latin typeface="Vazir" panose="020B0603030804020204" pitchFamily="34" charset="-78"/>
                <a:cs typeface="Vazir" panose="020B0603030804020204" pitchFamily="34" charset="-78"/>
              </a:rPr>
              <a:t> روی یک سخت افزار استاندارد پیاده سازی می کند. در واقع ایده </a:t>
            </a:r>
            <a:r>
              <a:rPr lang="en-US" sz="1600" dirty="0">
                <a:latin typeface="Vazir" panose="020B0603030804020204" pitchFamily="34" charset="-78"/>
                <a:cs typeface="Vazir" panose="020B0603030804020204" pitchFamily="34" charset="-78"/>
              </a:rPr>
              <a:t>NFV </a:t>
            </a:r>
            <a:r>
              <a:rPr lang="fa-IR" sz="1600" dirty="0">
                <a:latin typeface="Vazir" panose="020B0603030804020204" pitchFamily="34" charset="-78"/>
                <a:cs typeface="Vazir" panose="020B0603030804020204" pitchFamily="34" charset="-78"/>
              </a:rPr>
              <a:t> این است که به جای اینکه وظایف شبکه مانند  </a:t>
            </a:r>
            <a:r>
              <a:rPr lang="en-US" sz="1600" dirty="0">
                <a:latin typeface="Vazir" panose="020B0603030804020204" pitchFamily="34" charset="-78"/>
                <a:cs typeface="Vazir" panose="020B0603030804020204" pitchFamily="34" charset="-78"/>
              </a:rPr>
              <a:t>Routing</a:t>
            </a:r>
            <a:r>
              <a:rPr lang="fa-IR" sz="1600" dirty="0">
                <a:latin typeface="Vazir" panose="020B0603030804020204" pitchFamily="34" charset="-78"/>
                <a:cs typeface="Vazir" panose="020B0603030804020204" pitchFamily="34" charset="-78"/>
              </a:rPr>
              <a:t> در سخت افزارهای اختصاصی مانند روترهای سیسکو پیاده سازی شود و هر روتر مشخصات سخت افزاری و هزینه خودش را داشته باشد، وظیفه روتینگ را در یک سخت افزار استاندارد و از طریق یک ماشین مجازی، پیاده سازی کنیم. یعنی یک ماشین مجازی بتواند عمل روتینگ شبکه را برای ما انجام دهد.</a:t>
            </a:r>
            <a:endParaRPr lang="en-US" sz="1600"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a:blip r:embed="rId2"/>
          <a:stretch>
            <a:fillRect/>
          </a:stretch>
        </p:blipFill>
        <p:spPr>
          <a:xfrm>
            <a:off x="838200" y="1198803"/>
            <a:ext cx="5941751" cy="2517691"/>
          </a:xfrm>
          <a:prstGeom prst="rect">
            <a:avLst/>
          </a:prstGeom>
        </p:spPr>
      </p:pic>
      <p:sp>
        <p:nvSpPr>
          <p:cNvPr id="4" name="Slide Number Placeholder 3"/>
          <p:cNvSpPr>
            <a:spLocks noGrp="1"/>
          </p:cNvSpPr>
          <p:nvPr>
            <p:ph type="sldNum" sz="quarter" idx="12"/>
          </p:nvPr>
        </p:nvSpPr>
        <p:spPr>
          <a:xfrm>
            <a:off x="115409" y="488271"/>
            <a:ext cx="722791" cy="523783"/>
          </a:xfrm>
          <a:prstGeom prst="rect">
            <a:avLst/>
          </a:prstGeom>
        </p:spPr>
        <p:txBody>
          <a:bodyPr/>
          <a:lstStyle/>
          <a:p>
            <a:fld id="{2CE4136B-712C-4630-A3E7-7C61EEF72D92}" type="slidenum">
              <a:rPr lang="en-US" smtClean="0"/>
              <a:t>21</a:t>
            </a:fld>
            <a:endParaRPr lang="en-US"/>
          </a:p>
        </p:txBody>
      </p:sp>
      <p:sp>
        <p:nvSpPr>
          <p:cNvPr id="7" name="Rectangle 6"/>
          <p:cNvSpPr/>
          <p:nvPr/>
        </p:nvSpPr>
        <p:spPr>
          <a:xfrm>
            <a:off x="1800093" y="199323"/>
            <a:ext cx="4490332" cy="400110"/>
          </a:xfrm>
          <a:prstGeom prst="rect">
            <a:avLst/>
          </a:prstGeom>
        </p:spPr>
        <p:txBody>
          <a:bodyPr wrap="square">
            <a:spAutoFit/>
          </a:bodyPr>
          <a:lstStyle/>
          <a:p>
            <a:pPr algn="justLow" rtl="1"/>
            <a:r>
              <a:rPr lang="fa-IR" sz="2000" b="1" dirty="0">
                <a:solidFill>
                  <a:schemeClr val="bg1"/>
                </a:solidFill>
                <a:latin typeface="Shabnam" panose="020B0603030804020204" pitchFamily="34" charset="-78"/>
                <a:cs typeface="Shabnam" panose="020B0603030804020204" pitchFamily="34" charset="-78"/>
              </a:rPr>
              <a:t>تکنولوژی های قابل استفاده در اجرای </a:t>
            </a:r>
            <a:r>
              <a:rPr lang="en-US" sz="2000" b="1" dirty="0">
                <a:solidFill>
                  <a:schemeClr val="bg1"/>
                </a:solidFill>
                <a:latin typeface="Shabnam" panose="020B0603030804020204" pitchFamily="34" charset="-78"/>
                <a:cs typeface="Shabnam" panose="020B0603030804020204" pitchFamily="34" charset="-78"/>
              </a:rPr>
              <a:t>NGN</a:t>
            </a:r>
          </a:p>
        </p:txBody>
      </p:sp>
    </p:spTree>
    <p:extLst>
      <p:ext uri="{BB962C8B-B14F-4D97-AF65-F5344CB8AC3E}">
        <p14:creationId xmlns:p14="http://schemas.microsoft.com/office/powerpoint/2010/main" val="2577558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D2BCE5C-C70A-3783-E76F-95B59145F22B}"/>
              </a:ext>
            </a:extLst>
          </p:cNvPr>
          <p:cNvSpPr/>
          <p:nvPr/>
        </p:nvSpPr>
        <p:spPr>
          <a:xfrm>
            <a:off x="3290657" y="1275355"/>
            <a:ext cx="1509204" cy="389144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5968754" y="1189971"/>
            <a:ext cx="6096000" cy="3477875"/>
          </a:xfrm>
          <a:prstGeom prst="rect">
            <a:avLst/>
          </a:prstGeom>
        </p:spPr>
        <p:txBody>
          <a:bodyPr>
            <a:spAutoFit/>
          </a:bodyPr>
          <a:lstStyle/>
          <a:p>
            <a:pPr algn="justLow" rtl="1">
              <a:lnSpc>
                <a:spcPct val="200000"/>
              </a:lnSpc>
            </a:pPr>
            <a:r>
              <a:rPr lang="fa-IR" sz="1600" dirty="0">
                <a:latin typeface="Vazir" panose="020B0603030804020204" pitchFamily="34" charset="-78"/>
                <a:cs typeface="Vazir" panose="020B0603030804020204" pitchFamily="34" charset="-78"/>
              </a:rPr>
              <a:t>تکنولوژی های </a:t>
            </a:r>
            <a:r>
              <a:rPr lang="en-US" sz="1600" dirty="0">
                <a:latin typeface="Vazir" panose="020B0603030804020204" pitchFamily="34" charset="-78"/>
                <a:cs typeface="Vazir" panose="020B0603030804020204" pitchFamily="34" charset="-78"/>
              </a:rPr>
              <a:t>SDN ، NFV </a:t>
            </a:r>
            <a:r>
              <a:rPr lang="fa-IR" sz="1600" dirty="0">
                <a:latin typeface="Vazir" panose="020B0603030804020204" pitchFamily="34" charset="-78"/>
                <a:cs typeface="Vazir" panose="020B0603030804020204" pitchFamily="34" charset="-78"/>
              </a:rPr>
              <a:t> و </a:t>
            </a:r>
            <a:r>
              <a:rPr lang="en-US" sz="1600" dirty="0">
                <a:latin typeface="Vazir" panose="020B0603030804020204" pitchFamily="34" charset="-78"/>
                <a:cs typeface="Vazir" panose="020B0603030804020204" pitchFamily="34" charset="-78"/>
              </a:rPr>
              <a:t>SDWAN </a:t>
            </a:r>
            <a:r>
              <a:rPr lang="fa-IR" sz="1600" dirty="0">
                <a:latin typeface="Vazir" panose="020B0603030804020204" pitchFamily="34" charset="-78"/>
                <a:cs typeface="Vazir" panose="020B0603030804020204" pitchFamily="34" charset="-78"/>
              </a:rPr>
              <a:t> مکمل یکدیگر هستند و با همدیگر می توانند یک ترکیب قدرتمند را ایجاد کنند. این تکنولوژی ها این امکان را می دهند که وظایف و سرویس های جدید شبکه به سرعت توسعه پیدا کرده و به صورت داینامیک بروزرسانی شوند. به اینصورت، هزینه ها کاهش پیدا کرده و علاوه بر اینکه جریان های جدید درآمدزایی برای ارائه دهندگان سرویس فراهم می شود، مشتریان نیز از تجربه بهتری بهره مند خواهند شد.</a:t>
            </a:r>
          </a:p>
        </p:txBody>
      </p:sp>
      <p:pic>
        <p:nvPicPr>
          <p:cNvPr id="4" name="Picture 3"/>
          <p:cNvPicPr>
            <a:picLocks noChangeAspect="1"/>
          </p:cNvPicPr>
          <p:nvPr/>
        </p:nvPicPr>
        <p:blipFill>
          <a:blip r:embed="rId2"/>
          <a:stretch>
            <a:fillRect/>
          </a:stretch>
        </p:blipFill>
        <p:spPr>
          <a:xfrm>
            <a:off x="195308" y="1687976"/>
            <a:ext cx="5480482" cy="3082771"/>
          </a:xfrm>
          <a:prstGeom prst="rect">
            <a:avLst/>
          </a:prstGeom>
        </p:spPr>
      </p:pic>
      <p:sp>
        <p:nvSpPr>
          <p:cNvPr id="5" name="Slide Number Placeholder 4"/>
          <p:cNvSpPr>
            <a:spLocks noGrp="1"/>
          </p:cNvSpPr>
          <p:nvPr>
            <p:ph type="sldNum" sz="quarter" idx="12"/>
          </p:nvPr>
        </p:nvSpPr>
        <p:spPr>
          <a:xfrm>
            <a:off x="115409" y="488271"/>
            <a:ext cx="722791" cy="523783"/>
          </a:xfrm>
          <a:prstGeom prst="rect">
            <a:avLst/>
          </a:prstGeom>
        </p:spPr>
        <p:txBody>
          <a:bodyPr/>
          <a:lstStyle/>
          <a:p>
            <a:fld id="{2CE4136B-712C-4630-A3E7-7C61EEF72D92}" type="slidenum">
              <a:rPr lang="en-US" smtClean="0"/>
              <a:t>22</a:t>
            </a:fld>
            <a:endParaRPr lang="en-US"/>
          </a:p>
        </p:txBody>
      </p:sp>
      <p:sp>
        <p:nvSpPr>
          <p:cNvPr id="6" name="Rectangle 5"/>
          <p:cNvSpPr/>
          <p:nvPr/>
        </p:nvSpPr>
        <p:spPr>
          <a:xfrm>
            <a:off x="1800093" y="199323"/>
            <a:ext cx="4490332" cy="400110"/>
          </a:xfrm>
          <a:prstGeom prst="rect">
            <a:avLst/>
          </a:prstGeom>
        </p:spPr>
        <p:txBody>
          <a:bodyPr wrap="square">
            <a:spAutoFit/>
          </a:bodyPr>
          <a:lstStyle/>
          <a:p>
            <a:pPr algn="justLow" rtl="1"/>
            <a:r>
              <a:rPr lang="fa-IR" sz="2000" b="1" dirty="0">
                <a:solidFill>
                  <a:schemeClr val="bg1"/>
                </a:solidFill>
                <a:latin typeface="Shabnam" panose="020B0603030804020204" pitchFamily="34" charset="-78"/>
                <a:cs typeface="Shabnam" panose="020B0603030804020204" pitchFamily="34" charset="-78"/>
              </a:rPr>
              <a:t>تکنولوژی های قابل استفاده در اجرای </a:t>
            </a:r>
            <a:r>
              <a:rPr lang="en-US" sz="2000" b="1" dirty="0">
                <a:solidFill>
                  <a:schemeClr val="bg1"/>
                </a:solidFill>
                <a:latin typeface="Shabnam" panose="020B0603030804020204" pitchFamily="34" charset="-78"/>
                <a:cs typeface="Shabnam" panose="020B0603030804020204" pitchFamily="34" charset="-78"/>
              </a:rPr>
              <a:t>NGN</a:t>
            </a:r>
          </a:p>
        </p:txBody>
      </p:sp>
      <p:sp>
        <p:nvSpPr>
          <p:cNvPr id="7" name="Rectangle 6"/>
          <p:cNvSpPr/>
          <p:nvPr/>
        </p:nvSpPr>
        <p:spPr>
          <a:xfrm>
            <a:off x="484428" y="5446669"/>
            <a:ext cx="11611993" cy="1077218"/>
          </a:xfrm>
          <a:prstGeom prst="rect">
            <a:avLst/>
          </a:prstGeom>
        </p:spPr>
        <p:txBody>
          <a:bodyPr wrap="square">
            <a:spAutoFit/>
          </a:bodyPr>
          <a:lstStyle/>
          <a:p>
            <a:pPr lvl="0" algn="justLow" rtl="1">
              <a:lnSpc>
                <a:spcPct val="200000"/>
              </a:lnSpc>
            </a:pPr>
            <a:r>
              <a:rPr lang="fa-IR" sz="1600" dirty="0">
                <a:solidFill>
                  <a:prstClr val="black"/>
                </a:solidFill>
                <a:latin typeface="Vazir" panose="020B0603030804020204" pitchFamily="34" charset="-78"/>
                <a:cs typeface="Vazir" panose="020B0603030804020204" pitchFamily="34" charset="-78"/>
              </a:rPr>
              <a:t>کمپانی گوگل، از اولین استفاده کنندگان</a:t>
            </a:r>
            <a:r>
              <a:rPr lang="en-US" sz="1600" dirty="0">
                <a:solidFill>
                  <a:prstClr val="black"/>
                </a:solidFill>
                <a:latin typeface="Vazir" panose="020B0603030804020204" pitchFamily="34" charset="-78"/>
                <a:cs typeface="Vazir" panose="020B0603030804020204" pitchFamily="34" charset="-78"/>
              </a:rPr>
              <a:t>SDN </a:t>
            </a:r>
            <a:r>
              <a:rPr lang="fa-IR" sz="1600" dirty="0">
                <a:solidFill>
                  <a:prstClr val="black"/>
                </a:solidFill>
                <a:latin typeface="Vazir" panose="020B0603030804020204" pitchFamily="34" charset="-78"/>
                <a:cs typeface="Vazir" panose="020B0603030804020204" pitchFamily="34" charset="-78"/>
              </a:rPr>
              <a:t> است. این شرکت برای ساده تر کردن پیکربندی سوئیچ های شبکه و تخصیص بهینه جریان پکت شبکه </a:t>
            </a:r>
            <a:r>
              <a:rPr lang="en-US" sz="1600" dirty="0">
                <a:solidFill>
                  <a:prstClr val="black"/>
                </a:solidFill>
                <a:latin typeface="Vazir" panose="020B0603030804020204" pitchFamily="34" charset="-78"/>
                <a:cs typeface="Vazir" panose="020B0603030804020204" pitchFamily="34" charset="-78"/>
              </a:rPr>
              <a:t>network packet flow)</a:t>
            </a:r>
            <a:r>
              <a:rPr lang="fa-IR" sz="1600" dirty="0">
                <a:solidFill>
                  <a:prstClr val="black"/>
                </a:solidFill>
                <a:latin typeface="Vazir" panose="020B0603030804020204" pitchFamily="34" charset="-78"/>
                <a:cs typeface="Vazir" panose="020B0603030804020204" pitchFamily="34" charset="-78"/>
              </a:rPr>
              <a:t> ) </a:t>
            </a:r>
            <a:r>
              <a:rPr lang="en-US" sz="1600" dirty="0">
                <a:solidFill>
                  <a:prstClr val="black"/>
                </a:solidFill>
                <a:latin typeface="Vazir" panose="020B0603030804020204" pitchFamily="34" charset="-78"/>
                <a:cs typeface="Vazir" panose="020B0603030804020204" pitchFamily="34" charset="-78"/>
              </a:rPr>
              <a:t>، </a:t>
            </a:r>
            <a:r>
              <a:rPr lang="fa-IR" sz="1600" dirty="0">
                <a:solidFill>
                  <a:prstClr val="black"/>
                </a:solidFill>
                <a:latin typeface="Vazir" panose="020B0603030804020204" pitchFamily="34" charset="-78"/>
                <a:cs typeface="Vazir" panose="020B0603030804020204" pitchFamily="34" charset="-78"/>
              </a:rPr>
              <a:t>داخل دیتاسنترها و مابین آنها از </a:t>
            </a:r>
            <a:r>
              <a:rPr lang="en-US" sz="1600" dirty="0">
                <a:solidFill>
                  <a:prstClr val="black"/>
                </a:solidFill>
                <a:latin typeface="Vazir" panose="020B0603030804020204" pitchFamily="34" charset="-78"/>
                <a:cs typeface="Vazir" panose="020B0603030804020204" pitchFamily="34" charset="-78"/>
              </a:rPr>
              <a:t>SDN</a:t>
            </a:r>
            <a:r>
              <a:rPr lang="fa-IR" sz="1600" dirty="0">
                <a:solidFill>
                  <a:prstClr val="black"/>
                </a:solidFill>
                <a:latin typeface="Vazir" panose="020B0603030804020204" pitchFamily="34" charset="-78"/>
                <a:cs typeface="Vazir" panose="020B0603030804020204" pitchFamily="34" charset="-78"/>
              </a:rPr>
              <a:t> استفاده کرده است.</a:t>
            </a:r>
          </a:p>
        </p:txBody>
      </p:sp>
    </p:spTree>
    <p:extLst>
      <p:ext uri="{BB962C8B-B14F-4D97-AF65-F5344CB8AC3E}">
        <p14:creationId xmlns:p14="http://schemas.microsoft.com/office/powerpoint/2010/main" val="11796716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18155" y="132551"/>
            <a:ext cx="5110694" cy="400110"/>
          </a:xfrm>
          <a:prstGeom prst="rect">
            <a:avLst/>
          </a:prstGeom>
        </p:spPr>
        <p:txBody>
          <a:bodyPr wrap="square">
            <a:spAutoFit/>
          </a:bodyPr>
          <a:lstStyle/>
          <a:p>
            <a:pPr algn="justLow" rtl="1"/>
            <a:r>
              <a:rPr lang="fa-IR" sz="2000" b="1" dirty="0">
                <a:solidFill>
                  <a:schemeClr val="bg1"/>
                </a:solidFill>
                <a:latin typeface="Shabnam" panose="020B0603030804020204" pitchFamily="34" charset="-78"/>
                <a:cs typeface="Shabnam" panose="020B0603030804020204" pitchFamily="34" charset="-78"/>
              </a:rPr>
              <a:t>مزایا استفاده از زیر ساخت شبکه </a:t>
            </a:r>
            <a:r>
              <a:rPr lang="en-US" sz="2000" b="1" dirty="0">
                <a:solidFill>
                  <a:schemeClr val="bg1"/>
                </a:solidFill>
                <a:latin typeface="Shabnam" panose="020B0603030804020204" pitchFamily="34" charset="-78"/>
                <a:cs typeface="Shabnam" panose="020B0603030804020204" pitchFamily="34" charset="-78"/>
              </a:rPr>
              <a:t>NGN </a:t>
            </a:r>
            <a:r>
              <a:rPr lang="fa-IR" sz="2000" b="1" dirty="0">
                <a:solidFill>
                  <a:schemeClr val="bg1"/>
                </a:solidFill>
                <a:latin typeface="Shabnam" panose="020B0603030804020204" pitchFamily="34" charset="-78"/>
                <a:cs typeface="Shabnam" panose="020B0603030804020204" pitchFamily="34" charset="-78"/>
              </a:rPr>
              <a:t> چیست؟</a:t>
            </a:r>
            <a:endParaRPr lang="en-US" sz="2000" b="1" dirty="0">
              <a:solidFill>
                <a:schemeClr val="bg1"/>
              </a:solidFill>
              <a:latin typeface="Shabnam" panose="020B0603030804020204" pitchFamily="34" charset="-78"/>
              <a:cs typeface="Shabnam" panose="020B0603030804020204" pitchFamily="34" charset="-78"/>
            </a:endParaRPr>
          </a:p>
        </p:txBody>
      </p:sp>
      <p:sp>
        <p:nvSpPr>
          <p:cNvPr id="3" name="Rectangle 2"/>
          <p:cNvSpPr/>
          <p:nvPr/>
        </p:nvSpPr>
        <p:spPr>
          <a:xfrm>
            <a:off x="232849" y="1443918"/>
            <a:ext cx="6096000" cy="2554545"/>
          </a:xfrm>
          <a:prstGeom prst="rect">
            <a:avLst/>
          </a:prstGeom>
        </p:spPr>
        <p:txBody>
          <a:bodyPr>
            <a:spAutoFit/>
          </a:bodyPr>
          <a:lstStyle/>
          <a:p>
            <a:pPr algn="justLow" rtl="1">
              <a:lnSpc>
                <a:spcPct val="200000"/>
              </a:lnSpc>
            </a:pPr>
            <a:r>
              <a:rPr lang="en-US" sz="1600" dirty="0">
                <a:latin typeface="Vazir" panose="020B0603030804020204" pitchFamily="34" charset="-78"/>
                <a:cs typeface="Vazir" panose="020B0603030804020204" pitchFamily="34" charset="-78"/>
              </a:rPr>
              <a:t>NGN</a:t>
            </a:r>
            <a:r>
              <a:rPr lang="fa-IR" sz="1600" dirty="0">
                <a:latin typeface="Vazir" panose="020B0603030804020204" pitchFamily="34" charset="-78"/>
                <a:cs typeface="Vazir" panose="020B0603030804020204" pitchFamily="34" charset="-78"/>
              </a:rPr>
              <a:t> راه‌ حلی است برای تجمیع شبکه برای تسهیل در مدیریت آن و کاهش هزینه‌های مربوط به آن می باشد. همین طور به دلیل ساده‌ تر بودن ساختار سوئیچ ‌های </a:t>
            </a:r>
            <a:r>
              <a:rPr lang="en-US" sz="1600" dirty="0">
                <a:latin typeface="Vazir" panose="020B0603030804020204" pitchFamily="34" charset="-78"/>
                <a:cs typeface="Vazir" panose="020B0603030804020204" pitchFamily="34" charset="-78"/>
              </a:rPr>
              <a:t>NGN </a:t>
            </a:r>
            <a:r>
              <a:rPr lang="fa-IR" sz="1600" dirty="0">
                <a:latin typeface="Vazir" panose="020B0603030804020204" pitchFamily="34" charset="-78"/>
                <a:cs typeface="Vazir" panose="020B0603030804020204" pitchFamily="34" charset="-78"/>
              </a:rPr>
              <a:t>و ظرفیت بالای آنها سبب شده است، تا هزینه‌های مربوط به مدیریت و نگهداری از قبیل نیرو، تهویه مطبوع، ساختمان و…. کاهش یابد.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6806728" y="1304005"/>
            <a:ext cx="5106175" cy="3410037"/>
          </a:xfrm>
          <a:prstGeom prst="rect">
            <a:avLst/>
          </a:prstGeom>
        </p:spPr>
      </p:pic>
      <p:sp>
        <p:nvSpPr>
          <p:cNvPr id="5" name="Slide Number Placeholder 4"/>
          <p:cNvSpPr>
            <a:spLocks noGrp="1"/>
          </p:cNvSpPr>
          <p:nvPr>
            <p:ph type="sldNum" sz="quarter" idx="12"/>
          </p:nvPr>
        </p:nvSpPr>
        <p:spPr>
          <a:xfrm>
            <a:off x="115409" y="488271"/>
            <a:ext cx="722791" cy="523783"/>
          </a:xfrm>
          <a:prstGeom prst="rect">
            <a:avLst/>
          </a:prstGeom>
        </p:spPr>
        <p:txBody>
          <a:bodyPr/>
          <a:lstStyle/>
          <a:p>
            <a:fld id="{2CE4136B-712C-4630-A3E7-7C61EEF72D92}" type="slidenum">
              <a:rPr lang="en-US" smtClean="0"/>
              <a:t>23</a:t>
            </a:fld>
            <a:endParaRPr lang="en-US"/>
          </a:p>
        </p:txBody>
      </p:sp>
    </p:spTree>
    <p:extLst>
      <p:ext uri="{BB962C8B-B14F-4D97-AF65-F5344CB8AC3E}">
        <p14:creationId xmlns:p14="http://schemas.microsoft.com/office/powerpoint/2010/main" val="19784283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BE468C4-C1FF-EAFF-87D5-7107FF96ECA8}"/>
              </a:ext>
            </a:extLst>
          </p:cNvPr>
          <p:cNvSpPr/>
          <p:nvPr/>
        </p:nvSpPr>
        <p:spPr>
          <a:xfrm>
            <a:off x="1322773" y="1887914"/>
            <a:ext cx="3237391" cy="389144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5726097" y="1193553"/>
            <a:ext cx="6311094" cy="3046988"/>
          </a:xfrm>
          <a:prstGeom prst="rect">
            <a:avLst/>
          </a:prstGeom>
        </p:spPr>
        <p:txBody>
          <a:bodyPr wrap="square">
            <a:spAutoFit/>
          </a:bodyPr>
          <a:lstStyle/>
          <a:p>
            <a:pPr algn="justLow" rtl="1">
              <a:lnSpc>
                <a:spcPct val="200000"/>
              </a:lnSpc>
            </a:pPr>
            <a:r>
              <a:rPr lang="en-US" sz="1600" dirty="0">
                <a:latin typeface="Vazir" panose="020B0603030804020204" pitchFamily="34" charset="-78"/>
                <a:cs typeface="Vazir" panose="020B0603030804020204" pitchFamily="34" charset="-78"/>
              </a:rPr>
              <a:t>NGN</a:t>
            </a:r>
            <a:r>
              <a:rPr lang="fa-IR" sz="1600" dirty="0">
                <a:latin typeface="Vazir" panose="020B0603030804020204" pitchFamily="34" charset="-78"/>
                <a:cs typeface="Vazir" panose="020B0603030804020204" pitchFamily="34" charset="-78"/>
              </a:rPr>
              <a:t> شبکه ایست با قابلیت توسعه آسان، از آنجایی‌ که هر سه شبکه </a:t>
            </a:r>
            <a:r>
              <a:rPr lang="en-US" sz="1600" dirty="0">
                <a:latin typeface="Vazir" panose="020B0603030804020204" pitchFamily="34" charset="-78"/>
                <a:cs typeface="Vazir" panose="020B0603030804020204" pitchFamily="34" charset="-78"/>
              </a:rPr>
              <a:t>PSTN </a:t>
            </a:r>
            <a:r>
              <a:rPr lang="fa-IR" sz="1600" dirty="0">
                <a:latin typeface="Vazir" panose="020B0603030804020204" pitchFamily="34" charset="-78"/>
                <a:cs typeface="Vazir" panose="020B0603030804020204" pitchFamily="34" charset="-78"/>
              </a:rPr>
              <a:t> و </a:t>
            </a:r>
            <a:r>
              <a:rPr lang="en-US" sz="1600" dirty="0">
                <a:latin typeface="Vazir" panose="020B0603030804020204" pitchFamily="34" charset="-78"/>
                <a:cs typeface="Vazir" panose="020B0603030804020204" pitchFamily="34" charset="-78"/>
              </a:rPr>
              <a:t>Wireless Mobile </a:t>
            </a:r>
            <a:r>
              <a:rPr lang="fa-IR" sz="1600" dirty="0">
                <a:latin typeface="Vazir" panose="020B0603030804020204" pitchFamily="34" charset="-78"/>
                <a:cs typeface="Vazir" panose="020B0603030804020204" pitchFamily="34" charset="-78"/>
              </a:rPr>
              <a:t>و دیتا </a:t>
            </a:r>
            <a:r>
              <a:rPr lang="en-US" sz="1600" dirty="0">
                <a:latin typeface="Vazir" panose="020B0603030804020204" pitchFamily="34" charset="-78"/>
                <a:cs typeface="Vazir" panose="020B0603030804020204" pitchFamily="34" charset="-78"/>
              </a:rPr>
              <a:t>PSDN </a:t>
            </a:r>
            <a:r>
              <a:rPr lang="fa-IR" sz="1600" dirty="0">
                <a:latin typeface="Vazir" panose="020B0603030804020204" pitchFamily="34" charset="-78"/>
                <a:cs typeface="Vazir" panose="020B0603030804020204" pitchFamily="34" charset="-78"/>
              </a:rPr>
              <a:t> در یک شبکه جمع می‌شوند سبب شده تا تمرکز و افزایش سرمایه شده است.</a:t>
            </a:r>
          </a:p>
          <a:p>
            <a:pPr algn="justLow" rtl="1">
              <a:lnSpc>
                <a:spcPct val="200000"/>
              </a:lnSpc>
            </a:pPr>
            <a:r>
              <a:rPr lang="fa-IR" sz="1600" dirty="0">
                <a:latin typeface="Vazir" panose="020B0603030804020204" pitchFamily="34" charset="-78"/>
                <a:cs typeface="Vazir" panose="020B0603030804020204" pitchFamily="34" charset="-78"/>
              </a:rPr>
              <a:t>مزایای دیگر </a:t>
            </a:r>
            <a:r>
              <a:rPr lang="en-US" sz="1600" dirty="0">
                <a:latin typeface="Vazir" panose="020B0603030804020204" pitchFamily="34" charset="-78"/>
                <a:cs typeface="Vazir" panose="020B0603030804020204" pitchFamily="34" charset="-78"/>
              </a:rPr>
              <a:t>NGN </a:t>
            </a:r>
            <a:r>
              <a:rPr lang="fa-IR" sz="1600" dirty="0">
                <a:latin typeface="Vazir" panose="020B0603030804020204" pitchFamily="34" charset="-78"/>
                <a:cs typeface="Vazir" panose="020B0603030804020204" pitchFamily="34" charset="-78"/>
              </a:rPr>
              <a:t> که می توان به آن اشاره کرد، ارائه </a:t>
            </a:r>
            <a:r>
              <a:rPr lang="en-US" sz="1600" dirty="0">
                <a:latin typeface="Vazir" panose="020B0603030804020204" pitchFamily="34" charset="-78"/>
                <a:cs typeface="Vazir" panose="020B0603030804020204" pitchFamily="34" charset="-78"/>
              </a:rPr>
              <a:t>Mobility </a:t>
            </a:r>
            <a:r>
              <a:rPr lang="fa-IR" sz="1600" dirty="0">
                <a:latin typeface="Vazir" panose="020B0603030804020204" pitchFamily="34" charset="-78"/>
                <a:cs typeface="Vazir" panose="020B0603030804020204" pitchFamily="34" charset="-78"/>
              </a:rPr>
              <a:t> به کاربران می باشد، بدان معنا که کاربران قادر خواهند بود، در هر زمان، از هر مکان و با هر وسیله ای به ‌صورت </a:t>
            </a:r>
            <a:r>
              <a:rPr lang="en-US" sz="1600" dirty="0">
                <a:latin typeface="Vazir" panose="020B0603030804020204" pitchFamily="34" charset="-78"/>
                <a:cs typeface="Vazir" panose="020B0603030804020204" pitchFamily="34" charset="-78"/>
              </a:rPr>
              <a:t>Real time </a:t>
            </a:r>
            <a:r>
              <a:rPr lang="fa-IR" sz="1600" dirty="0">
                <a:latin typeface="Vazir" panose="020B0603030804020204" pitchFamily="34" charset="-78"/>
                <a:cs typeface="Vazir" panose="020B0603030804020204" pitchFamily="34" charset="-78"/>
              </a:rPr>
              <a:t> از سرویس‌ها استفاده کنند.</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a:stretch>
            <a:fillRect/>
          </a:stretch>
        </p:blipFill>
        <p:spPr>
          <a:xfrm>
            <a:off x="139081" y="1193553"/>
            <a:ext cx="4838332" cy="2721562"/>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91820" y="4053185"/>
            <a:ext cx="3864166" cy="2575104"/>
          </a:xfrm>
          <a:prstGeom prst="rect">
            <a:avLst/>
          </a:prstGeom>
        </p:spPr>
      </p:pic>
      <p:sp>
        <p:nvSpPr>
          <p:cNvPr id="4" name="Slide Number Placeholder 3"/>
          <p:cNvSpPr>
            <a:spLocks noGrp="1"/>
          </p:cNvSpPr>
          <p:nvPr>
            <p:ph type="sldNum" sz="quarter" idx="12"/>
          </p:nvPr>
        </p:nvSpPr>
        <p:spPr>
          <a:xfrm>
            <a:off x="115409" y="488271"/>
            <a:ext cx="722791" cy="523783"/>
          </a:xfrm>
          <a:prstGeom prst="rect">
            <a:avLst/>
          </a:prstGeom>
        </p:spPr>
        <p:txBody>
          <a:bodyPr/>
          <a:lstStyle/>
          <a:p>
            <a:fld id="{2CE4136B-712C-4630-A3E7-7C61EEF72D92}" type="slidenum">
              <a:rPr lang="en-US" smtClean="0"/>
              <a:t>24</a:t>
            </a:fld>
            <a:endParaRPr lang="en-US"/>
          </a:p>
        </p:txBody>
      </p:sp>
      <p:sp>
        <p:nvSpPr>
          <p:cNvPr id="7" name="Rectangle 6"/>
          <p:cNvSpPr/>
          <p:nvPr/>
        </p:nvSpPr>
        <p:spPr>
          <a:xfrm>
            <a:off x="1218155" y="132551"/>
            <a:ext cx="5110694" cy="400110"/>
          </a:xfrm>
          <a:prstGeom prst="rect">
            <a:avLst/>
          </a:prstGeom>
        </p:spPr>
        <p:txBody>
          <a:bodyPr wrap="square">
            <a:spAutoFit/>
          </a:bodyPr>
          <a:lstStyle/>
          <a:p>
            <a:pPr algn="justLow" rtl="1"/>
            <a:r>
              <a:rPr lang="fa-IR" sz="2000" b="1" dirty="0">
                <a:solidFill>
                  <a:schemeClr val="bg1"/>
                </a:solidFill>
                <a:latin typeface="Shabnam" panose="020B0603030804020204" pitchFamily="34" charset="-78"/>
                <a:cs typeface="Shabnam" panose="020B0603030804020204" pitchFamily="34" charset="-78"/>
              </a:rPr>
              <a:t>مزایا استفاده از زیر ساخت شبکه </a:t>
            </a:r>
            <a:r>
              <a:rPr lang="en-US" sz="2000" b="1" dirty="0">
                <a:solidFill>
                  <a:schemeClr val="bg1"/>
                </a:solidFill>
                <a:latin typeface="Shabnam" panose="020B0603030804020204" pitchFamily="34" charset="-78"/>
                <a:cs typeface="Shabnam" panose="020B0603030804020204" pitchFamily="34" charset="-78"/>
              </a:rPr>
              <a:t>NGN </a:t>
            </a:r>
            <a:r>
              <a:rPr lang="fa-IR" sz="2000" b="1" dirty="0">
                <a:solidFill>
                  <a:schemeClr val="bg1"/>
                </a:solidFill>
                <a:latin typeface="Shabnam" panose="020B0603030804020204" pitchFamily="34" charset="-78"/>
                <a:cs typeface="Shabnam" panose="020B0603030804020204" pitchFamily="34" charset="-78"/>
              </a:rPr>
              <a:t> چیست؟</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110667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AC6611B-A627-E357-1B78-31D779BFEE3E}"/>
              </a:ext>
            </a:extLst>
          </p:cNvPr>
          <p:cNvSpPr/>
          <p:nvPr/>
        </p:nvSpPr>
        <p:spPr>
          <a:xfrm>
            <a:off x="3068714" y="1678636"/>
            <a:ext cx="9123285" cy="192184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355107" y="4586661"/>
            <a:ext cx="11683015" cy="1569660"/>
          </a:xfrm>
          <a:prstGeom prst="rect">
            <a:avLst/>
          </a:prstGeom>
        </p:spPr>
        <p:txBody>
          <a:bodyPr wrap="square">
            <a:spAutoFit/>
          </a:bodyPr>
          <a:lstStyle/>
          <a:p>
            <a:pPr algn="justLow" rtl="1">
              <a:lnSpc>
                <a:spcPct val="200000"/>
              </a:lnSpc>
            </a:pPr>
            <a:r>
              <a:rPr lang="en-US" sz="1600" dirty="0">
                <a:latin typeface="Vazir" panose="020B0603030804020204" pitchFamily="34" charset="-78"/>
                <a:cs typeface="Vazir" panose="020B0603030804020204" pitchFamily="34" charset="-78"/>
              </a:rPr>
              <a:t>NGN</a:t>
            </a:r>
            <a:r>
              <a:rPr lang="fa-IR" sz="1600" dirty="0">
                <a:latin typeface="Vazir" panose="020B0603030804020204" pitchFamily="34" charset="-78"/>
                <a:cs typeface="Vazir" panose="020B0603030804020204" pitchFamily="34" charset="-78"/>
              </a:rPr>
              <a:t> باعث مدولار شدن سیستمها، استفاده از سخت ‌افزارهای موجود، باعث کاهش لایه‌های شبکه خواهد شد. همچنین این شبکه دارای انعطاف و </a:t>
            </a:r>
            <a:r>
              <a:rPr lang="en-US" sz="1600" dirty="0">
                <a:latin typeface="Vazir" panose="020B0603030804020204" pitchFamily="34" charset="-78"/>
                <a:cs typeface="Vazir" panose="020B0603030804020204" pitchFamily="34" charset="-78"/>
              </a:rPr>
              <a:t>Openness </a:t>
            </a:r>
            <a:r>
              <a:rPr lang="fa-IR" sz="1600" dirty="0">
                <a:latin typeface="Vazir" panose="020B0603030804020204" pitchFamily="34" charset="-78"/>
                <a:cs typeface="Vazir" panose="020B0603030804020204" pitchFamily="34" charset="-78"/>
              </a:rPr>
              <a:t> مدل‌های اینترنتی می باشد.</a:t>
            </a:r>
          </a:p>
          <a:p>
            <a:pPr algn="justLow" rtl="1">
              <a:lnSpc>
                <a:spcPct val="200000"/>
              </a:lnSpc>
            </a:pPr>
            <a:r>
              <a:rPr lang="fa-IR" sz="1600" dirty="0">
                <a:latin typeface="Vazir" panose="020B0603030804020204" pitchFamily="34" charset="-78"/>
                <a:cs typeface="Vazir" panose="020B0603030804020204" pitchFamily="34" charset="-78"/>
              </a:rPr>
              <a:t>از دیگر مزایای این شبکه، </a:t>
            </a:r>
            <a:r>
              <a:rPr lang="en-US" sz="1600" dirty="0">
                <a:latin typeface="Vazir" panose="020B0603030804020204" pitchFamily="34" charset="-78"/>
                <a:cs typeface="Vazir" panose="020B0603030804020204" pitchFamily="34" charset="-78"/>
              </a:rPr>
              <a:t>Multimedia </a:t>
            </a:r>
            <a:r>
              <a:rPr lang="fa-IR" sz="1600" dirty="0">
                <a:latin typeface="Vazir" panose="020B0603030804020204" pitchFamily="34" charset="-78"/>
                <a:cs typeface="Vazir" panose="020B0603030804020204" pitchFamily="34" charset="-78"/>
              </a:rPr>
              <a:t> بودن شبکه است، که در این حالت هر شرکت با هر نوع محصولات نرم‌افزاری قادر به فعالیت خواهد بود.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838200" y="1678636"/>
            <a:ext cx="3910983" cy="2607322"/>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30285" y="1161949"/>
            <a:ext cx="4866072" cy="2579018"/>
          </a:xfrm>
          <a:prstGeom prst="rect">
            <a:avLst/>
          </a:prstGeom>
        </p:spPr>
      </p:pic>
      <p:sp>
        <p:nvSpPr>
          <p:cNvPr id="6" name="Slide Number Placeholder 5"/>
          <p:cNvSpPr>
            <a:spLocks noGrp="1"/>
          </p:cNvSpPr>
          <p:nvPr>
            <p:ph type="sldNum" sz="quarter" idx="12"/>
          </p:nvPr>
        </p:nvSpPr>
        <p:spPr>
          <a:xfrm>
            <a:off x="115409" y="488271"/>
            <a:ext cx="722791" cy="523783"/>
          </a:xfrm>
          <a:prstGeom prst="rect">
            <a:avLst/>
          </a:prstGeom>
        </p:spPr>
        <p:txBody>
          <a:bodyPr/>
          <a:lstStyle/>
          <a:p>
            <a:fld id="{2CE4136B-712C-4630-A3E7-7C61EEF72D92}" type="slidenum">
              <a:rPr lang="en-US" smtClean="0"/>
              <a:t>25</a:t>
            </a:fld>
            <a:endParaRPr lang="en-US"/>
          </a:p>
        </p:txBody>
      </p:sp>
      <p:sp>
        <p:nvSpPr>
          <p:cNvPr id="7" name="Rectangle 6"/>
          <p:cNvSpPr/>
          <p:nvPr/>
        </p:nvSpPr>
        <p:spPr>
          <a:xfrm>
            <a:off x="1218155" y="132551"/>
            <a:ext cx="5110694" cy="400110"/>
          </a:xfrm>
          <a:prstGeom prst="rect">
            <a:avLst/>
          </a:prstGeom>
        </p:spPr>
        <p:txBody>
          <a:bodyPr wrap="square">
            <a:spAutoFit/>
          </a:bodyPr>
          <a:lstStyle/>
          <a:p>
            <a:pPr algn="justLow" rtl="1"/>
            <a:r>
              <a:rPr lang="fa-IR" sz="2000" b="1" dirty="0">
                <a:solidFill>
                  <a:schemeClr val="bg1"/>
                </a:solidFill>
                <a:latin typeface="Shabnam" panose="020B0603030804020204" pitchFamily="34" charset="-78"/>
                <a:cs typeface="Shabnam" panose="020B0603030804020204" pitchFamily="34" charset="-78"/>
              </a:rPr>
              <a:t>مزایا استفاده از زیر ساخت شبکه </a:t>
            </a:r>
            <a:r>
              <a:rPr lang="en-US" sz="2000" b="1" dirty="0">
                <a:solidFill>
                  <a:schemeClr val="bg1"/>
                </a:solidFill>
                <a:latin typeface="Shabnam" panose="020B0603030804020204" pitchFamily="34" charset="-78"/>
                <a:cs typeface="Shabnam" panose="020B0603030804020204" pitchFamily="34" charset="-78"/>
              </a:rPr>
              <a:t>NGN </a:t>
            </a:r>
            <a:r>
              <a:rPr lang="fa-IR" sz="2000" b="1" dirty="0">
                <a:solidFill>
                  <a:schemeClr val="bg1"/>
                </a:solidFill>
                <a:latin typeface="Shabnam" panose="020B0603030804020204" pitchFamily="34" charset="-78"/>
                <a:cs typeface="Shabnam" panose="020B0603030804020204" pitchFamily="34" charset="-78"/>
              </a:rPr>
              <a:t> چیست؟</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0125446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4146" y="141429"/>
            <a:ext cx="5362366" cy="400110"/>
          </a:xfrm>
          <a:prstGeom prst="rect">
            <a:avLst/>
          </a:prstGeom>
        </p:spPr>
        <p:txBody>
          <a:bodyPr wrap="square">
            <a:spAutoFit/>
          </a:bodyPr>
          <a:lstStyle/>
          <a:p>
            <a:pPr algn="justLow" rtl="1"/>
            <a:r>
              <a:rPr lang="fa-IR" sz="2000" b="1" dirty="0">
                <a:solidFill>
                  <a:schemeClr val="bg1"/>
                </a:solidFill>
                <a:latin typeface="Shabnam" panose="020B0603030804020204" pitchFamily="34" charset="-78"/>
                <a:cs typeface="Shabnam" panose="020B0603030804020204" pitchFamily="34" charset="-78"/>
              </a:rPr>
              <a:t>معایب استفاده از زیر ساخت شبکه </a:t>
            </a:r>
            <a:r>
              <a:rPr lang="en-US" sz="2000" b="1" dirty="0">
                <a:solidFill>
                  <a:schemeClr val="bg1"/>
                </a:solidFill>
                <a:latin typeface="Shabnam" panose="020B0603030804020204" pitchFamily="34" charset="-78"/>
                <a:cs typeface="Shabnam" panose="020B0603030804020204" pitchFamily="34" charset="-78"/>
              </a:rPr>
              <a:t>NGN </a:t>
            </a:r>
            <a:r>
              <a:rPr lang="fa-IR" sz="2000" b="1" dirty="0">
                <a:solidFill>
                  <a:schemeClr val="bg1"/>
                </a:solidFill>
                <a:latin typeface="Shabnam" panose="020B0603030804020204" pitchFamily="34" charset="-78"/>
                <a:cs typeface="Shabnam" panose="020B0603030804020204" pitchFamily="34" charset="-78"/>
              </a:rPr>
              <a:t> چیست؟</a:t>
            </a:r>
            <a:endParaRPr lang="en-US" sz="2000" b="1" dirty="0">
              <a:solidFill>
                <a:schemeClr val="bg1"/>
              </a:solidFill>
              <a:latin typeface="Shabnam" panose="020B0603030804020204" pitchFamily="34" charset="-78"/>
              <a:cs typeface="Shabnam" panose="020B0603030804020204" pitchFamily="34" charset="-78"/>
            </a:endParaRPr>
          </a:p>
        </p:txBody>
      </p:sp>
      <p:sp>
        <p:nvSpPr>
          <p:cNvPr id="4" name="Rectangle 3"/>
          <p:cNvSpPr/>
          <p:nvPr/>
        </p:nvSpPr>
        <p:spPr>
          <a:xfrm>
            <a:off x="541538" y="1236189"/>
            <a:ext cx="11469949" cy="107721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نبود استاندارد مناسب در تعریف اجزاء و پروتکل‌های مورداستفاده در این شبکه و عدم هماهنگی تولیدکنندگان مختلف در به‌کارگیری این پروتکل‌ها و عدم استاندارد نهایی بعضی از پروتکل‌ها از سوی مجامع بین‌المللی</a:t>
            </a:r>
            <a:endParaRPr lang="en-US" sz="1600" dirty="0">
              <a:latin typeface="Vazir" panose="020B0603030804020204" pitchFamily="34" charset="-78"/>
              <a:cs typeface="Vazir" panose="020B0603030804020204" pitchFamily="34" charset="-78"/>
            </a:endParaRPr>
          </a:p>
        </p:txBody>
      </p:sp>
      <p:sp>
        <p:nvSpPr>
          <p:cNvPr id="5" name="Rectangle 4"/>
          <p:cNvSpPr/>
          <p:nvPr/>
        </p:nvSpPr>
        <p:spPr>
          <a:xfrm>
            <a:off x="5791199" y="2763762"/>
            <a:ext cx="6220288" cy="353943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اشکال عمده شبکه‌های مبتنی بربسته نداشتن امنیت کافی و دشواری پیاده‌سازی دستگاه‌های امنیتی در این شبکه‌ها نسبت به شبکه‌ای مبتنی برمدار است. با توجه به اینکه شبکه‌های بسته‌ای به شبکه‌های کامپیوتری بسیار نزدیک هستند و نرم‌افزار نقش بسیار مهمی در این شبکه‌ها دارد، لذا سرقت بسته‌ها، حملات ویروسی و هکرها در شبکه‌های بسته‌ای بسیار رایج و محتمل است. بنابراین اولین گام در پیاده‌سازی شبکه </a:t>
            </a:r>
            <a:r>
              <a:rPr lang="en-US" sz="1600" dirty="0">
                <a:latin typeface="Vazir" panose="020B0603030804020204" pitchFamily="34" charset="-78"/>
                <a:cs typeface="Vazir" panose="020B0603030804020204" pitchFamily="34" charset="-78"/>
              </a:rPr>
              <a:t>NGN </a:t>
            </a:r>
            <a:r>
              <a:rPr lang="fa-IR" sz="1600" dirty="0">
                <a:latin typeface="Vazir" panose="020B0603030804020204" pitchFamily="34" charset="-78"/>
                <a:cs typeface="Vazir" panose="020B0603030804020204" pitchFamily="34" charset="-78"/>
              </a:rPr>
              <a:t> ایجاد تدابیر امنیتی مناسب در آن است.</a:t>
            </a:r>
            <a:endParaRPr lang="en-US" sz="1600" dirty="0">
              <a:latin typeface="Vazir" panose="020B0603030804020204" pitchFamily="34" charset="-78"/>
              <a:cs typeface="Vazir" panose="020B0603030804020204" pitchFamily="34" charset="-78"/>
            </a:endParaRPr>
          </a:p>
        </p:txBody>
      </p:sp>
      <p:sp>
        <p:nvSpPr>
          <p:cNvPr id="3" name="Slide Number Placeholder 2"/>
          <p:cNvSpPr>
            <a:spLocks noGrp="1"/>
          </p:cNvSpPr>
          <p:nvPr>
            <p:ph type="sldNum" sz="quarter" idx="12"/>
          </p:nvPr>
        </p:nvSpPr>
        <p:spPr>
          <a:xfrm>
            <a:off x="115409" y="488271"/>
            <a:ext cx="722791" cy="523783"/>
          </a:xfrm>
          <a:prstGeom prst="rect">
            <a:avLst/>
          </a:prstGeom>
        </p:spPr>
        <p:txBody>
          <a:bodyPr/>
          <a:lstStyle/>
          <a:p>
            <a:fld id="{2CE4136B-712C-4630-A3E7-7C61EEF72D92}" type="slidenum">
              <a:rPr lang="en-US" smtClean="0"/>
              <a:t>26</a:t>
            </a:fld>
            <a:endParaRPr lang="en-US"/>
          </a:p>
        </p:txBody>
      </p:sp>
      <p:sp>
        <p:nvSpPr>
          <p:cNvPr id="7" name="Rectangle 6">
            <a:extLst>
              <a:ext uri="{FF2B5EF4-FFF2-40B4-BE49-F238E27FC236}">
                <a16:creationId xmlns:a16="http://schemas.microsoft.com/office/drawing/2014/main" id="{EE921ED8-0952-A94A-8EDE-7CC2C1A19733}"/>
              </a:ext>
            </a:extLst>
          </p:cNvPr>
          <p:cNvSpPr/>
          <p:nvPr/>
        </p:nvSpPr>
        <p:spPr>
          <a:xfrm>
            <a:off x="0" y="2598869"/>
            <a:ext cx="3483981" cy="425913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7">
            <a:extLst>
              <a:ext uri="{FF2B5EF4-FFF2-40B4-BE49-F238E27FC236}">
                <a16:creationId xmlns:a16="http://schemas.microsoft.com/office/drawing/2014/main" id="{D2325708-D205-7C06-6CB3-5142C67FAE97}"/>
              </a:ext>
            </a:extLst>
          </p:cNvPr>
          <p:cNvPicPr>
            <a:picLocks noChangeAspect="1"/>
          </p:cNvPicPr>
          <p:nvPr/>
        </p:nvPicPr>
        <p:blipFill rotWithShape="1">
          <a:blip r:embed="rId2"/>
          <a:srcRect l="6623" r="9320"/>
          <a:stretch/>
        </p:blipFill>
        <p:spPr>
          <a:xfrm>
            <a:off x="346229" y="3242827"/>
            <a:ext cx="4394446" cy="2971213"/>
          </a:xfrm>
          <a:prstGeom prst="rect">
            <a:avLst/>
          </a:prstGeom>
          <a:ln w="57150">
            <a:solidFill>
              <a:schemeClr val="bg1"/>
            </a:solidFill>
          </a:ln>
        </p:spPr>
      </p:pic>
    </p:spTree>
    <p:extLst>
      <p:ext uri="{BB962C8B-B14F-4D97-AF65-F5344CB8AC3E}">
        <p14:creationId xmlns:p14="http://schemas.microsoft.com/office/powerpoint/2010/main" val="21226059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19595" y="1496065"/>
            <a:ext cx="4563123" cy="49552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شبکه </a:t>
            </a:r>
            <a:r>
              <a:rPr lang="en-US" sz="1600" dirty="0">
                <a:latin typeface="Vazir" panose="020B0603030804020204" pitchFamily="34" charset="-78"/>
                <a:cs typeface="Vazir" panose="020B0603030804020204" pitchFamily="34" charset="-78"/>
              </a:rPr>
              <a:t>NGN </a:t>
            </a:r>
            <a:r>
              <a:rPr lang="fa-IR" sz="1600" dirty="0">
                <a:latin typeface="Vazir" panose="020B0603030804020204" pitchFamily="34" charset="-78"/>
                <a:cs typeface="Vazir" panose="020B0603030804020204" pitchFamily="34" charset="-78"/>
              </a:rPr>
              <a:t> دارای یک ساختار کاملاً جدید با مفاهیم جدید و بعضاً دشوار است. لذا کارکنان درگیر در بخش‌های مختلف نیاز به آموزش بلندمدت خواهند داشت که طبیعتاً زمان‌بر و پرهزینه است.</a:t>
            </a:r>
          </a:p>
          <a:p>
            <a:pPr algn="justLow" rtl="1">
              <a:lnSpc>
                <a:spcPct val="200000"/>
              </a:lnSpc>
            </a:pPr>
            <a:r>
              <a:rPr lang="fa-IR" sz="1600" dirty="0">
                <a:latin typeface="Vazir" panose="020B0603030804020204" pitchFamily="34" charset="-78"/>
                <a:cs typeface="Vazir" panose="020B0603030804020204" pitchFamily="34" charset="-78"/>
              </a:rPr>
              <a:t>ضریب اطمینان شبکه‌های </a:t>
            </a:r>
            <a:r>
              <a:rPr lang="en-US" sz="1600" dirty="0">
                <a:latin typeface="Vazir" panose="020B0603030804020204" pitchFamily="34" charset="-78"/>
                <a:cs typeface="Vazir" panose="020B0603030804020204" pitchFamily="34" charset="-78"/>
              </a:rPr>
              <a:t>TDM </a:t>
            </a:r>
            <a:r>
              <a:rPr lang="fa-IR" sz="1600" dirty="0">
                <a:latin typeface="Vazir" panose="020B0603030804020204" pitchFamily="34" charset="-78"/>
                <a:cs typeface="Vazir" panose="020B0603030804020204" pitchFamily="34" charset="-78"/>
              </a:rPr>
              <a:t>معمولاً 99.999% تعریف می‌شود که به مقدار عملی آن بسیار نزدیک است در حالی که شبکه </a:t>
            </a:r>
            <a:r>
              <a:rPr lang="en-US" sz="1600" dirty="0">
                <a:latin typeface="Vazir" panose="020B0603030804020204" pitchFamily="34" charset="-78"/>
                <a:cs typeface="Vazir" panose="020B0603030804020204" pitchFamily="34" charset="-78"/>
              </a:rPr>
              <a:t>NGN </a:t>
            </a:r>
            <a:r>
              <a:rPr lang="fa-IR" sz="1600" dirty="0">
                <a:latin typeface="Vazir" panose="020B0603030804020204" pitchFamily="34" charset="-78"/>
                <a:cs typeface="Vazir" panose="020B0603030804020204" pitchFamily="34" charset="-78"/>
              </a:rPr>
              <a:t> هنوز در هیچ شبکه بزرگی به‌طور کامل پیاده نشده و لذا طرح ضریب امنیت بالا در آن تنها ادعایی از سوی شرکت‌های تولیدکننده است.</a:t>
            </a:r>
            <a:endParaRPr lang="en-US" sz="1600" dirty="0">
              <a:latin typeface="Vazir" panose="020B0603030804020204" pitchFamily="34" charset="-78"/>
              <a:cs typeface="Vazir" panose="020B0603030804020204" pitchFamily="34" charset="-78"/>
            </a:endParaRPr>
          </a:p>
        </p:txBody>
      </p:sp>
      <p:sp>
        <p:nvSpPr>
          <p:cNvPr id="4" name="Slide Number Placeholder 3"/>
          <p:cNvSpPr>
            <a:spLocks noGrp="1"/>
          </p:cNvSpPr>
          <p:nvPr>
            <p:ph type="sldNum" sz="quarter" idx="12"/>
          </p:nvPr>
        </p:nvSpPr>
        <p:spPr>
          <a:xfrm>
            <a:off x="115409" y="488271"/>
            <a:ext cx="722791" cy="523783"/>
          </a:xfrm>
          <a:prstGeom prst="rect">
            <a:avLst/>
          </a:prstGeom>
        </p:spPr>
        <p:txBody>
          <a:bodyPr/>
          <a:lstStyle/>
          <a:p>
            <a:fld id="{2CE4136B-712C-4630-A3E7-7C61EEF72D92}" type="slidenum">
              <a:rPr lang="en-US" smtClean="0"/>
              <a:t>27</a:t>
            </a:fld>
            <a:endParaRPr lang="en-US"/>
          </a:p>
        </p:txBody>
      </p:sp>
      <p:sp>
        <p:nvSpPr>
          <p:cNvPr id="7" name="Rectangle 6"/>
          <p:cNvSpPr/>
          <p:nvPr/>
        </p:nvSpPr>
        <p:spPr>
          <a:xfrm>
            <a:off x="907636" y="132551"/>
            <a:ext cx="5362366" cy="400110"/>
          </a:xfrm>
          <a:prstGeom prst="rect">
            <a:avLst/>
          </a:prstGeom>
        </p:spPr>
        <p:txBody>
          <a:bodyPr wrap="square">
            <a:spAutoFit/>
          </a:bodyPr>
          <a:lstStyle/>
          <a:p>
            <a:pPr algn="justLow" rtl="1"/>
            <a:r>
              <a:rPr lang="fa-IR" sz="2000" b="1" dirty="0">
                <a:solidFill>
                  <a:schemeClr val="bg1"/>
                </a:solidFill>
                <a:latin typeface="Shabnam" panose="020B0603030804020204" pitchFamily="34" charset="-78"/>
                <a:cs typeface="Shabnam" panose="020B0603030804020204" pitchFamily="34" charset="-78"/>
              </a:rPr>
              <a:t>معایب استفاده از زیر ساخت شبکه </a:t>
            </a:r>
            <a:r>
              <a:rPr lang="en-US" sz="2000" b="1" dirty="0">
                <a:solidFill>
                  <a:schemeClr val="bg1"/>
                </a:solidFill>
                <a:latin typeface="Shabnam" panose="020B0603030804020204" pitchFamily="34" charset="-78"/>
                <a:cs typeface="Shabnam" panose="020B0603030804020204" pitchFamily="34" charset="-78"/>
              </a:rPr>
              <a:t>NGN </a:t>
            </a:r>
            <a:r>
              <a:rPr lang="fa-IR" sz="2000" b="1" dirty="0">
                <a:solidFill>
                  <a:schemeClr val="bg1"/>
                </a:solidFill>
                <a:latin typeface="Shabnam" panose="020B0603030804020204" pitchFamily="34" charset="-78"/>
                <a:cs typeface="Shabnam" panose="020B0603030804020204" pitchFamily="34" charset="-78"/>
              </a:rPr>
              <a:t> چیست؟</a:t>
            </a:r>
            <a:endParaRPr lang="en-US" sz="2000" b="1" dirty="0">
              <a:solidFill>
                <a:schemeClr val="bg1"/>
              </a:solidFill>
              <a:latin typeface="Shabnam" panose="020B0603030804020204" pitchFamily="34" charset="-78"/>
              <a:cs typeface="Shabnam" panose="020B0603030804020204" pitchFamily="34" charset="-78"/>
            </a:endParaRPr>
          </a:p>
        </p:txBody>
      </p:sp>
      <p:pic>
        <p:nvPicPr>
          <p:cNvPr id="5122" name="Picture 2" descr="شبکه ارتباطی تلفن همراه | شرکت کیانانت | نسل های تلفن همراه | اینترنت 5G |  اینترنت 4G">
            <a:extLst>
              <a:ext uri="{FF2B5EF4-FFF2-40B4-BE49-F238E27FC236}">
                <a16:creationId xmlns:a16="http://schemas.microsoft.com/office/drawing/2014/main" id="{C5A5A908-F54A-B8AD-FB00-C2134121148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53406" y="1709164"/>
            <a:ext cx="6038672" cy="45290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87611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722920" y="1488308"/>
            <a:ext cx="7315201"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اکثر تولیدات شرکت‌های مختلف جنبه آزمایشگاهی دارد و هنوز تولید انبوه آن به‌طور کامل آغاز نشده لذا قیمت تجهیزات </a:t>
            </a:r>
            <a:r>
              <a:rPr lang="en-US" sz="1600" dirty="0">
                <a:latin typeface="Vazir" panose="020B0603030804020204" pitchFamily="34" charset="-78"/>
                <a:cs typeface="Vazir" panose="020B0603030804020204" pitchFamily="34" charset="-78"/>
              </a:rPr>
              <a:t>NGN </a:t>
            </a:r>
            <a:r>
              <a:rPr lang="fa-IR" sz="1600" dirty="0">
                <a:latin typeface="Vazir" panose="020B0603030804020204" pitchFamily="34" charset="-78"/>
                <a:cs typeface="Vazir" panose="020B0603030804020204" pitchFamily="34" charset="-78"/>
              </a:rPr>
              <a:t>در حال حاضر گران است.</a:t>
            </a:r>
          </a:p>
          <a:p>
            <a:pPr algn="justLow" rtl="1">
              <a:lnSpc>
                <a:spcPct val="200000"/>
              </a:lnSpc>
            </a:pPr>
            <a:r>
              <a:rPr lang="fa-IR" sz="1600" dirty="0">
                <a:latin typeface="Vazir" panose="020B0603030804020204" pitchFamily="34" charset="-78"/>
                <a:cs typeface="Vazir" panose="020B0603030804020204" pitchFamily="34" charset="-78"/>
              </a:rPr>
              <a:t>پیاده‌سازی </a:t>
            </a:r>
            <a:r>
              <a:rPr lang="en-US" sz="1600" dirty="0">
                <a:latin typeface="Vazir" panose="020B0603030804020204" pitchFamily="34" charset="-78"/>
                <a:cs typeface="Vazir" panose="020B0603030804020204" pitchFamily="34" charset="-78"/>
              </a:rPr>
              <a:t>NGN</a:t>
            </a:r>
            <a:r>
              <a:rPr lang="fa-IR" sz="1600" dirty="0">
                <a:latin typeface="Vazir" panose="020B0603030804020204" pitchFamily="34" charset="-78"/>
                <a:cs typeface="Vazir" panose="020B0603030804020204" pitchFamily="34" charset="-78"/>
              </a:rPr>
              <a:t> مستلزم شبکه </a:t>
            </a:r>
            <a:r>
              <a:rPr lang="en-US" sz="1600" dirty="0">
                <a:latin typeface="Vazir" panose="020B0603030804020204" pitchFamily="34" charset="-78"/>
                <a:cs typeface="Vazir" panose="020B0603030804020204" pitchFamily="34" charset="-78"/>
              </a:rPr>
              <a:t>IP</a:t>
            </a:r>
            <a:r>
              <a:rPr lang="fa-IR" sz="1600" dirty="0">
                <a:latin typeface="Vazir" panose="020B0603030804020204" pitchFamily="34" charset="-78"/>
                <a:cs typeface="Vazir" panose="020B0603030804020204" pitchFamily="34" charset="-78"/>
              </a:rPr>
              <a:t> قوی است که طبعا ایجاد این بستر نیازمند صرف هزینه و دانش فنی بالا است.</a:t>
            </a:r>
            <a:endParaRPr lang="en-US" sz="1600" dirty="0">
              <a:latin typeface="Vazir" panose="020B0603030804020204" pitchFamily="34" charset="-78"/>
              <a:cs typeface="Vazir" panose="020B0603030804020204" pitchFamily="34" charset="-78"/>
            </a:endParaRPr>
          </a:p>
        </p:txBody>
      </p:sp>
      <p:sp>
        <p:nvSpPr>
          <p:cNvPr id="6" name="Slide Number Placeholder 5"/>
          <p:cNvSpPr>
            <a:spLocks noGrp="1"/>
          </p:cNvSpPr>
          <p:nvPr>
            <p:ph type="sldNum" sz="quarter" idx="12"/>
          </p:nvPr>
        </p:nvSpPr>
        <p:spPr>
          <a:xfrm>
            <a:off x="115409" y="488271"/>
            <a:ext cx="722791" cy="523783"/>
          </a:xfrm>
          <a:prstGeom prst="rect">
            <a:avLst/>
          </a:prstGeom>
        </p:spPr>
        <p:txBody>
          <a:bodyPr/>
          <a:lstStyle/>
          <a:p>
            <a:fld id="{2CE4136B-712C-4630-A3E7-7C61EEF72D92}" type="slidenum">
              <a:rPr lang="en-US" smtClean="0"/>
              <a:t>28</a:t>
            </a:fld>
            <a:endParaRPr lang="en-US"/>
          </a:p>
        </p:txBody>
      </p:sp>
      <p:sp>
        <p:nvSpPr>
          <p:cNvPr id="7" name="Rectangle 6"/>
          <p:cNvSpPr/>
          <p:nvPr/>
        </p:nvSpPr>
        <p:spPr>
          <a:xfrm>
            <a:off x="919941" y="132551"/>
            <a:ext cx="5362366" cy="400110"/>
          </a:xfrm>
          <a:prstGeom prst="rect">
            <a:avLst/>
          </a:prstGeom>
        </p:spPr>
        <p:txBody>
          <a:bodyPr wrap="square">
            <a:spAutoFit/>
          </a:bodyPr>
          <a:lstStyle/>
          <a:p>
            <a:pPr algn="justLow" rtl="1"/>
            <a:r>
              <a:rPr lang="fa-IR" sz="2000" b="1" dirty="0">
                <a:solidFill>
                  <a:schemeClr val="bg1"/>
                </a:solidFill>
                <a:latin typeface="Shabnam" panose="020B0603030804020204" pitchFamily="34" charset="-78"/>
                <a:cs typeface="Shabnam" panose="020B0603030804020204" pitchFamily="34" charset="-78"/>
              </a:rPr>
              <a:t>معایب استفاده از زیر ساخت شبکه </a:t>
            </a:r>
            <a:r>
              <a:rPr lang="en-US" sz="2000" b="1" dirty="0">
                <a:solidFill>
                  <a:schemeClr val="bg1"/>
                </a:solidFill>
                <a:latin typeface="Shabnam" panose="020B0603030804020204" pitchFamily="34" charset="-78"/>
                <a:cs typeface="Shabnam" panose="020B0603030804020204" pitchFamily="34" charset="-78"/>
              </a:rPr>
              <a:t>NGN </a:t>
            </a:r>
            <a:r>
              <a:rPr lang="fa-IR" sz="2000" b="1" dirty="0">
                <a:solidFill>
                  <a:schemeClr val="bg1"/>
                </a:solidFill>
                <a:latin typeface="Shabnam" panose="020B0603030804020204" pitchFamily="34" charset="-78"/>
                <a:cs typeface="Shabnam" panose="020B0603030804020204" pitchFamily="34" charset="-78"/>
              </a:rPr>
              <a:t> چیست؟</a:t>
            </a:r>
            <a:endParaRPr lang="en-US" sz="2000" b="1" dirty="0">
              <a:solidFill>
                <a:schemeClr val="bg1"/>
              </a:solidFill>
              <a:latin typeface="Shabnam" panose="020B0603030804020204" pitchFamily="34" charset="-78"/>
              <a:cs typeface="Shabnam" panose="020B0603030804020204" pitchFamily="34" charset="-78"/>
            </a:endParaRPr>
          </a:p>
        </p:txBody>
      </p:sp>
      <p:sp>
        <p:nvSpPr>
          <p:cNvPr id="2" name="Rectangle 1">
            <a:extLst>
              <a:ext uri="{FF2B5EF4-FFF2-40B4-BE49-F238E27FC236}">
                <a16:creationId xmlns:a16="http://schemas.microsoft.com/office/drawing/2014/main" id="{D23FEB46-8F39-1958-6DB2-27AACF1F8B05}"/>
              </a:ext>
            </a:extLst>
          </p:cNvPr>
          <p:cNvSpPr/>
          <p:nvPr/>
        </p:nvSpPr>
        <p:spPr>
          <a:xfrm>
            <a:off x="1251751" y="2681056"/>
            <a:ext cx="2441360" cy="312494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7">
            <a:extLst>
              <a:ext uri="{FF2B5EF4-FFF2-40B4-BE49-F238E27FC236}">
                <a16:creationId xmlns:a16="http://schemas.microsoft.com/office/drawing/2014/main" id="{F373A36A-078E-6497-5006-407BC8BC0BC4}"/>
              </a:ext>
            </a:extLst>
          </p:cNvPr>
          <p:cNvPicPr>
            <a:picLocks noChangeAspect="1"/>
          </p:cNvPicPr>
          <p:nvPr/>
        </p:nvPicPr>
        <p:blipFill>
          <a:blip r:embed="rId2"/>
          <a:stretch>
            <a:fillRect/>
          </a:stretch>
        </p:blipFill>
        <p:spPr>
          <a:xfrm>
            <a:off x="152951" y="1237778"/>
            <a:ext cx="3854388" cy="2312633"/>
          </a:xfrm>
          <a:prstGeom prst="rect">
            <a:avLst/>
          </a:prstGeom>
        </p:spPr>
      </p:pic>
      <p:pic>
        <p:nvPicPr>
          <p:cNvPr id="9" name="Picture 8">
            <a:extLst>
              <a:ext uri="{FF2B5EF4-FFF2-40B4-BE49-F238E27FC236}">
                <a16:creationId xmlns:a16="http://schemas.microsoft.com/office/drawing/2014/main" id="{E80204E5-F44B-193F-B546-869744900322}"/>
              </a:ext>
            </a:extLst>
          </p:cNvPr>
          <p:cNvPicPr>
            <a:picLocks noChangeAspect="1"/>
          </p:cNvPicPr>
          <p:nvPr/>
        </p:nvPicPr>
        <p:blipFill>
          <a:blip r:embed="rId3"/>
          <a:stretch>
            <a:fillRect/>
          </a:stretch>
        </p:blipFill>
        <p:spPr>
          <a:xfrm>
            <a:off x="2102150" y="3877698"/>
            <a:ext cx="3810377" cy="2652975"/>
          </a:xfrm>
          <a:prstGeom prst="rect">
            <a:avLst/>
          </a:prstGeom>
        </p:spPr>
      </p:pic>
    </p:spTree>
    <p:extLst>
      <p:ext uri="{BB962C8B-B14F-4D97-AF65-F5344CB8AC3E}">
        <p14:creationId xmlns:p14="http://schemas.microsoft.com/office/powerpoint/2010/main" val="38937380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BED91EA-3FDD-77D3-C2FA-018567393B02}"/>
              </a:ext>
            </a:extLst>
          </p:cNvPr>
          <p:cNvSpPr/>
          <p:nvPr/>
        </p:nvSpPr>
        <p:spPr>
          <a:xfrm>
            <a:off x="9085393" y="3217761"/>
            <a:ext cx="2192784" cy="247687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279944" y="132551"/>
            <a:ext cx="6057772" cy="400110"/>
          </a:xfrm>
          <a:prstGeom prst="rect">
            <a:avLst/>
          </a:prstGeom>
        </p:spPr>
        <p:txBody>
          <a:bodyPr wrap="square">
            <a:spAutoFit/>
          </a:bodyPr>
          <a:lstStyle/>
          <a:p>
            <a:pPr algn="justLow" rtl="1"/>
            <a:r>
              <a:rPr lang="fa-IR" sz="2000" b="1" dirty="0">
                <a:solidFill>
                  <a:schemeClr val="bg1"/>
                </a:solidFill>
                <a:latin typeface="Shabnam" panose="020B0603030804020204" pitchFamily="34" charset="-78"/>
                <a:cs typeface="Shabnam" panose="020B0603030804020204" pitchFamily="34" charset="-78"/>
              </a:rPr>
              <a:t>تفاوت زیر ساخت شبکه سنتی با </a:t>
            </a:r>
            <a:r>
              <a:rPr lang="en-US" sz="2000" b="1" dirty="0">
                <a:solidFill>
                  <a:schemeClr val="bg1"/>
                </a:solidFill>
                <a:latin typeface="Shabnam" panose="020B0603030804020204" pitchFamily="34" charset="-78"/>
                <a:cs typeface="Shabnam" panose="020B0603030804020204" pitchFamily="34" charset="-78"/>
              </a:rPr>
              <a:t>NGN </a:t>
            </a:r>
            <a:r>
              <a:rPr lang="fa-IR" sz="2000" b="1" dirty="0">
                <a:solidFill>
                  <a:schemeClr val="bg1"/>
                </a:solidFill>
                <a:latin typeface="Shabnam" panose="020B0603030804020204" pitchFamily="34" charset="-78"/>
                <a:cs typeface="Shabnam" panose="020B0603030804020204" pitchFamily="34" charset="-78"/>
              </a:rPr>
              <a:t> چیست؟</a:t>
            </a:r>
            <a:endParaRPr lang="en-US" sz="2000" b="1" dirty="0">
              <a:solidFill>
                <a:schemeClr val="bg1"/>
              </a:solidFill>
              <a:latin typeface="Shabnam" panose="020B0603030804020204" pitchFamily="34" charset="-78"/>
              <a:cs typeface="Shabnam" panose="020B0603030804020204" pitchFamily="34" charset="-78"/>
            </a:endParaRPr>
          </a:p>
        </p:txBody>
      </p:sp>
      <p:sp>
        <p:nvSpPr>
          <p:cNvPr id="3" name="Rectangle 2"/>
          <p:cNvSpPr/>
          <p:nvPr/>
        </p:nvSpPr>
        <p:spPr>
          <a:xfrm>
            <a:off x="279944" y="1367774"/>
            <a:ext cx="7619631" cy="25545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شبکه‌های </a:t>
            </a:r>
            <a:r>
              <a:rPr lang="en-US" sz="1600" dirty="0">
                <a:latin typeface="Vazir" panose="020B0603030804020204" pitchFamily="34" charset="-78"/>
                <a:cs typeface="Vazir" panose="020B0603030804020204" pitchFamily="34" charset="-78"/>
              </a:rPr>
              <a:t>PSTN </a:t>
            </a:r>
            <a:r>
              <a:rPr lang="fa-IR" sz="1600" dirty="0">
                <a:latin typeface="Vazir" panose="020B0603030804020204" pitchFamily="34" charset="-78"/>
                <a:cs typeface="Vazir" panose="020B0603030804020204" pitchFamily="34" charset="-78"/>
              </a:rPr>
              <a:t> فاقد هوشمندی هستند و حتی مشترکین  </a:t>
            </a:r>
            <a:r>
              <a:rPr lang="en-US" sz="1600" dirty="0">
                <a:latin typeface="Vazir" panose="020B0603030804020204" pitchFamily="34" charset="-78"/>
                <a:cs typeface="Vazir" panose="020B0603030804020204" pitchFamily="34" charset="-78"/>
              </a:rPr>
              <a:t>ISDN </a:t>
            </a:r>
            <a:r>
              <a:rPr lang="fa-IR" sz="1600" dirty="0">
                <a:latin typeface="Vazir" panose="020B0603030804020204" pitchFamily="34" charset="-78"/>
                <a:cs typeface="Vazir" panose="020B0603030804020204" pitchFamily="34" charset="-78"/>
              </a:rPr>
              <a:t> نیز برای استفاده از سرویس‌های جدید نیاز به تعویض ترمینال‌های خود را دارند، درحالیکه در شبکه</a:t>
            </a:r>
            <a:r>
              <a:rPr lang="en-US" sz="1600" dirty="0">
                <a:latin typeface="Vazir" panose="020B0603030804020204" pitchFamily="34" charset="-78"/>
                <a:cs typeface="Vazir" panose="020B0603030804020204" pitchFamily="34" charset="-78"/>
              </a:rPr>
              <a:t>NGN </a:t>
            </a:r>
            <a:r>
              <a:rPr lang="fa-IR" sz="1600" dirty="0">
                <a:latin typeface="Vazir" panose="020B0603030804020204" pitchFamily="34" charset="-78"/>
                <a:cs typeface="Vazir" panose="020B0603030804020204" pitchFamily="34" charset="-78"/>
              </a:rPr>
              <a:t> هوشمندی شبکه به نقاط انتهایی انتقال داده‌ شده و نمونه آن این است، که برنامه نرم‌افزاری یک سرویس جدید تنها در  </a:t>
            </a:r>
            <a:r>
              <a:rPr lang="en-US" sz="1600" dirty="0">
                <a:latin typeface="Vazir" panose="020B0603030804020204" pitchFamily="34" charset="-78"/>
                <a:cs typeface="Vazir" panose="020B0603030804020204" pitchFamily="34" charset="-78"/>
              </a:rPr>
              <a:t>Application Server </a:t>
            </a:r>
            <a:r>
              <a:rPr lang="fa-IR" sz="1600" dirty="0">
                <a:latin typeface="Vazir" panose="020B0603030804020204" pitchFamily="34" charset="-78"/>
                <a:cs typeface="Vazir" panose="020B0603030804020204" pitchFamily="34" charset="-78"/>
              </a:rPr>
              <a:t> قرار می‌گیرد و مشترکین با انتقال و اجرای آن برنامه روی ترمینال خود (مثلاً کامپیوتر شخصی) از آن سرویس بهره مند خواهند شد.</a:t>
            </a:r>
            <a:endParaRPr lang="en-US" sz="16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8176334" y="1478411"/>
            <a:ext cx="3854928" cy="2690129"/>
          </a:xfrm>
          <a:prstGeom prst="rect">
            <a:avLst/>
          </a:prstGeom>
        </p:spPr>
      </p:pic>
      <p:sp>
        <p:nvSpPr>
          <p:cNvPr id="5" name="Slide Number Placeholder 4"/>
          <p:cNvSpPr>
            <a:spLocks noGrp="1"/>
          </p:cNvSpPr>
          <p:nvPr>
            <p:ph type="sldNum" sz="quarter" idx="12"/>
          </p:nvPr>
        </p:nvSpPr>
        <p:spPr>
          <a:xfrm>
            <a:off x="115409" y="488271"/>
            <a:ext cx="722791" cy="523783"/>
          </a:xfrm>
          <a:prstGeom prst="rect">
            <a:avLst/>
          </a:prstGeom>
        </p:spPr>
        <p:txBody>
          <a:bodyPr/>
          <a:lstStyle/>
          <a:p>
            <a:fld id="{2CE4136B-712C-4630-A3E7-7C61EEF72D92}" type="slidenum">
              <a:rPr lang="en-US" smtClean="0"/>
              <a:t>29</a:t>
            </a:fld>
            <a:endParaRPr lang="en-US"/>
          </a:p>
        </p:txBody>
      </p:sp>
      <p:pic>
        <p:nvPicPr>
          <p:cNvPr id="6" name="Picture 5"/>
          <p:cNvPicPr>
            <a:picLocks noChangeAspect="1"/>
          </p:cNvPicPr>
          <p:nvPr/>
        </p:nvPicPr>
        <p:blipFill>
          <a:blip r:embed="rId3"/>
          <a:stretch>
            <a:fillRect/>
          </a:stretch>
        </p:blipFill>
        <p:spPr>
          <a:xfrm>
            <a:off x="6170882" y="4388129"/>
            <a:ext cx="4010903" cy="2257897"/>
          </a:xfrm>
          <a:prstGeom prst="rect">
            <a:avLst/>
          </a:prstGeom>
        </p:spPr>
      </p:pic>
    </p:spTree>
    <p:extLst>
      <p:ext uri="{BB962C8B-B14F-4D97-AF65-F5344CB8AC3E}">
        <p14:creationId xmlns:p14="http://schemas.microsoft.com/office/powerpoint/2010/main" val="11981346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83F1B0D-9F72-D500-932F-A88C8CBF69AE}"/>
              </a:ext>
            </a:extLst>
          </p:cNvPr>
          <p:cNvSpPr/>
          <p:nvPr/>
        </p:nvSpPr>
        <p:spPr>
          <a:xfrm>
            <a:off x="8442571" y="2613471"/>
            <a:ext cx="2858609" cy="303616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408373" y="1289857"/>
            <a:ext cx="6831459" cy="2462213"/>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 </a:t>
            </a:r>
            <a:r>
              <a:rPr lang="en-US" sz="1600" dirty="0">
                <a:latin typeface="Vazir" panose="020B0603030804020204" pitchFamily="34" charset="-78"/>
                <a:cs typeface="Vazir" panose="020B0603030804020204" pitchFamily="34" charset="-78"/>
              </a:rPr>
              <a:t>NGN</a:t>
            </a:r>
            <a:r>
              <a:rPr lang="fa-IR" sz="1600" dirty="0">
                <a:latin typeface="Vazir" panose="020B0603030804020204" pitchFamily="34" charset="-78"/>
                <a:cs typeface="Vazir" panose="020B0603030804020204" pitchFamily="34" charset="-78"/>
              </a:rPr>
              <a:t> امکان ارائه خدمات ارتباطی با سرعت بیشتر و کیفیت بهتر را در اختیار استفاده کنندگان قرار می دهد، این فناوری که پیش تر صرفا بصورت تئوری مورد برسی قرار می گرفت، امروزه به مرحله اجرا درآمده و در زیر ساختهای مخابراتی مورد استفاده قرار می گیرد.</a:t>
            </a:r>
            <a:endParaRPr lang="en-US" sz="1600"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a:stretch>
            <a:fillRect/>
          </a:stretch>
        </p:blipFill>
        <p:spPr>
          <a:xfrm>
            <a:off x="8069617" y="1263338"/>
            <a:ext cx="3604518" cy="2703388"/>
          </a:xfrm>
          <a:prstGeom prst="rect">
            <a:avLst/>
          </a:prstGeom>
        </p:spPr>
      </p:pic>
      <p:pic>
        <p:nvPicPr>
          <p:cNvPr id="5" name="Picture 4"/>
          <p:cNvPicPr>
            <a:picLocks noChangeAspect="1"/>
          </p:cNvPicPr>
          <p:nvPr/>
        </p:nvPicPr>
        <p:blipFill rotWithShape="1">
          <a:blip r:embed="rId3"/>
          <a:srcRect l="-1147" t="11983" r="1147" b="12486"/>
          <a:stretch/>
        </p:blipFill>
        <p:spPr>
          <a:xfrm>
            <a:off x="4797733" y="4244529"/>
            <a:ext cx="5419078" cy="2309171"/>
          </a:xfrm>
          <a:prstGeom prst="rect">
            <a:avLst/>
          </a:prstGeom>
        </p:spPr>
      </p:pic>
      <p:sp>
        <p:nvSpPr>
          <p:cNvPr id="6" name="Slide Number Placeholder 5"/>
          <p:cNvSpPr>
            <a:spLocks noGrp="1"/>
          </p:cNvSpPr>
          <p:nvPr>
            <p:ph type="sldNum" sz="quarter" idx="12"/>
          </p:nvPr>
        </p:nvSpPr>
        <p:spPr>
          <a:xfrm>
            <a:off x="115409" y="488271"/>
            <a:ext cx="722791" cy="523783"/>
          </a:xfrm>
          <a:prstGeom prst="rect">
            <a:avLst/>
          </a:prstGeom>
        </p:spPr>
        <p:txBody>
          <a:bodyPr/>
          <a:lstStyle/>
          <a:p>
            <a:fld id="{2CE4136B-712C-4630-A3E7-7C61EEF72D92}" type="slidenum">
              <a:rPr lang="en-US" smtClean="0"/>
              <a:t>3</a:t>
            </a:fld>
            <a:endParaRPr lang="en-US"/>
          </a:p>
        </p:txBody>
      </p:sp>
      <p:sp>
        <p:nvSpPr>
          <p:cNvPr id="7" name="Rectangle 6"/>
          <p:cNvSpPr/>
          <p:nvPr/>
        </p:nvSpPr>
        <p:spPr>
          <a:xfrm>
            <a:off x="1177589" y="179342"/>
            <a:ext cx="5049780" cy="400110"/>
          </a:xfrm>
          <a:prstGeom prst="rect">
            <a:avLst/>
          </a:prstGeom>
        </p:spPr>
        <p:txBody>
          <a:bodyPr wrap="square">
            <a:spAutoFit/>
          </a:bodyPr>
          <a:lstStyle/>
          <a:p>
            <a:pPr algn="justLow" rtl="1"/>
            <a:r>
              <a:rPr lang="fa-IR" sz="2000" b="1" dirty="0">
                <a:solidFill>
                  <a:schemeClr val="bg1"/>
                </a:solidFill>
                <a:latin typeface="Shabnam" panose="020B0603030804020204" pitchFamily="34" charset="-78"/>
                <a:cs typeface="Shabnam" panose="020B0603030804020204" pitchFamily="34" charset="-78"/>
              </a:rPr>
              <a:t>شبکه های نسل آینده یا </a:t>
            </a:r>
            <a:r>
              <a:rPr lang="en-US" sz="2000" b="1" dirty="0">
                <a:solidFill>
                  <a:schemeClr val="bg1"/>
                </a:solidFill>
                <a:latin typeface="Shabnam" panose="020B0603030804020204" pitchFamily="34" charset="-78"/>
                <a:cs typeface="Shabnam" panose="020B0603030804020204" pitchFamily="34" charset="-78"/>
              </a:rPr>
              <a:t>NGN </a:t>
            </a:r>
            <a:r>
              <a:rPr lang="fa-IR" sz="2000" b="1" dirty="0">
                <a:solidFill>
                  <a:schemeClr val="bg1"/>
                </a:solidFill>
                <a:latin typeface="Shabnam" panose="020B0603030804020204" pitchFamily="34" charset="-78"/>
                <a:cs typeface="Shabnam" panose="020B0603030804020204" pitchFamily="34" charset="-78"/>
              </a:rPr>
              <a:t> چیست؟</a:t>
            </a:r>
            <a:endParaRPr lang="en-US" sz="20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6254808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317071" y="132551"/>
            <a:ext cx="3838348" cy="400110"/>
          </a:xfrm>
          <a:prstGeom prst="rect">
            <a:avLst/>
          </a:prstGeom>
        </p:spPr>
        <p:txBody>
          <a:bodyPr wrap="square">
            <a:spAutoFit/>
          </a:bodyPr>
          <a:lstStyle/>
          <a:p>
            <a:pPr algn="justLow" rtl="1"/>
            <a:r>
              <a:rPr lang="fa-IR" sz="2000" b="1" dirty="0">
                <a:solidFill>
                  <a:schemeClr val="bg1"/>
                </a:solidFill>
                <a:latin typeface="Shabnam" panose="020B0603030804020204" pitchFamily="34" charset="-78"/>
                <a:cs typeface="Shabnam" panose="020B0603030804020204" pitchFamily="34" charset="-78"/>
              </a:rPr>
              <a:t>منابع</a:t>
            </a:r>
            <a:endParaRPr lang="en-US" sz="2000" b="1" dirty="0">
              <a:solidFill>
                <a:schemeClr val="bg1"/>
              </a:solidFill>
              <a:latin typeface="Shabnam" panose="020B0603030804020204" pitchFamily="34" charset="-78"/>
              <a:cs typeface="Shabnam" panose="020B0603030804020204" pitchFamily="34" charset="-78"/>
            </a:endParaRPr>
          </a:p>
        </p:txBody>
      </p:sp>
      <p:sp>
        <p:nvSpPr>
          <p:cNvPr id="2" name="Rectangle 1"/>
          <p:cNvSpPr/>
          <p:nvPr/>
        </p:nvSpPr>
        <p:spPr>
          <a:xfrm>
            <a:off x="361182" y="1735130"/>
            <a:ext cx="6119517" cy="1508105"/>
          </a:xfrm>
          <a:prstGeom prst="rect">
            <a:avLst/>
          </a:prstGeom>
        </p:spPr>
        <p:txBody>
          <a:bodyPr>
            <a:spAutoFit/>
          </a:bodyPr>
          <a:lstStyle/>
          <a:p>
            <a:pPr algn="justLow">
              <a:lnSpc>
                <a:spcPct val="200000"/>
              </a:lnSpc>
            </a:pPr>
            <a:r>
              <a:rPr lang="en-US" sz="1600" dirty="0">
                <a:latin typeface="Vazir" panose="020B0603030804020204" pitchFamily="34" charset="-78"/>
                <a:cs typeface="Vazir" panose="020B0603030804020204" pitchFamily="34" charset="-78"/>
              </a:rPr>
              <a:t>https://nooran.com</a:t>
            </a:r>
            <a:endParaRPr lang="fa-IR" sz="1600" dirty="0">
              <a:latin typeface="Vazir" panose="020B0603030804020204" pitchFamily="34" charset="-78"/>
              <a:cs typeface="Vazir" panose="020B0603030804020204" pitchFamily="34" charset="-78"/>
            </a:endParaRPr>
          </a:p>
          <a:p>
            <a:pPr algn="justLow">
              <a:lnSpc>
                <a:spcPct val="200000"/>
              </a:lnSpc>
            </a:pPr>
            <a:r>
              <a:rPr lang="en-US" sz="1600" dirty="0">
                <a:latin typeface="Vazir" panose="020B0603030804020204" pitchFamily="34" charset="-78"/>
                <a:cs typeface="Vazir" panose="020B0603030804020204" pitchFamily="34" charset="-78"/>
              </a:rPr>
              <a:t>https://telina.ir</a:t>
            </a:r>
            <a:endParaRPr lang="fa-IR" sz="1600" dirty="0">
              <a:latin typeface="Vazir" panose="020B0603030804020204" pitchFamily="34" charset="-78"/>
              <a:cs typeface="Vazir" panose="020B0603030804020204" pitchFamily="34" charset="-78"/>
            </a:endParaRPr>
          </a:p>
          <a:p>
            <a:pPr algn="justLow">
              <a:lnSpc>
                <a:spcPct val="200000"/>
              </a:lnSpc>
            </a:pPr>
            <a:r>
              <a:rPr lang="en-US" sz="1600" dirty="0">
                <a:latin typeface="Vazir" panose="020B0603030804020204" pitchFamily="34" charset="-78"/>
                <a:cs typeface="Vazir" panose="020B0603030804020204" pitchFamily="34" charset="-78"/>
              </a:rPr>
              <a:t>https://amirkabir-science.com</a:t>
            </a:r>
          </a:p>
        </p:txBody>
      </p:sp>
      <p:sp>
        <p:nvSpPr>
          <p:cNvPr id="3" name="Slide Number Placeholder 2"/>
          <p:cNvSpPr>
            <a:spLocks noGrp="1"/>
          </p:cNvSpPr>
          <p:nvPr>
            <p:ph type="sldNum" sz="quarter" idx="12"/>
          </p:nvPr>
        </p:nvSpPr>
        <p:spPr>
          <a:xfrm>
            <a:off x="115409" y="488271"/>
            <a:ext cx="722791" cy="523783"/>
          </a:xfrm>
          <a:prstGeom prst="rect">
            <a:avLst/>
          </a:prstGeom>
        </p:spPr>
        <p:txBody>
          <a:bodyPr/>
          <a:lstStyle/>
          <a:p>
            <a:fld id="{2CE4136B-712C-4630-A3E7-7C61EEF72D92}" type="slidenum">
              <a:rPr lang="en-US" smtClean="0"/>
              <a:t>30</a:t>
            </a:fld>
            <a:endParaRPr lang="en-US"/>
          </a:p>
        </p:txBody>
      </p:sp>
    </p:spTree>
    <p:extLst>
      <p:ext uri="{BB962C8B-B14F-4D97-AF65-F5344CB8AC3E}">
        <p14:creationId xmlns:p14="http://schemas.microsoft.com/office/powerpoint/2010/main" val="30714740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64182B52-ECE0-81F7-E073-F74FA645B508}"/>
              </a:ext>
            </a:extLst>
          </p:cNvPr>
          <p:cNvSpPr/>
          <p:nvPr/>
        </p:nvSpPr>
        <p:spPr>
          <a:xfrm>
            <a:off x="7315201" y="1798983"/>
            <a:ext cx="3260034" cy="3260034"/>
          </a:xfrm>
          <a:prstGeom prst="ellipse">
            <a:avLst/>
          </a:prstGeom>
          <a:solidFill>
            <a:srgbClr val="2F3F5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a:extLst>
              <a:ext uri="{FF2B5EF4-FFF2-40B4-BE49-F238E27FC236}">
                <a16:creationId xmlns:a16="http://schemas.microsoft.com/office/drawing/2014/main" id="{9D2DE9A2-47B1-94A6-5557-BD22A5EAD7B1}"/>
              </a:ext>
            </a:extLst>
          </p:cNvPr>
          <p:cNvSpPr/>
          <p:nvPr/>
        </p:nvSpPr>
        <p:spPr>
          <a:xfrm>
            <a:off x="458847" y="2875002"/>
            <a:ext cx="9679065" cy="1107996"/>
          </a:xfrm>
          <a:prstGeom prst="rect">
            <a:avLst/>
          </a:prstGeom>
        </p:spPr>
        <p:txBody>
          <a:bodyPr wrap="square">
            <a:spAutoFit/>
          </a:bodyPr>
          <a:lstStyle/>
          <a:p>
            <a:pPr algn="justLow" rtl="1"/>
            <a:r>
              <a:rPr lang="fa-IR" sz="6600" b="1" dirty="0">
                <a:solidFill>
                  <a:srgbClr val="FFC000"/>
                </a:solidFill>
                <a:latin typeface="Shabnam" panose="020B0603030804020204" pitchFamily="34" charset="-78"/>
                <a:cs typeface="Shabnam" panose="020B0603030804020204" pitchFamily="34" charset="-78"/>
              </a:rPr>
              <a:t>با تشکر از توجه شما عزیزان</a:t>
            </a:r>
            <a:endParaRPr lang="en-US" sz="6600" b="1" dirty="0">
              <a:solidFill>
                <a:srgbClr val="FFC00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972096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75151" y="1708367"/>
            <a:ext cx="5456346" cy="4924425"/>
          </a:xfrm>
          <a:prstGeom prst="rect">
            <a:avLst/>
          </a:prstGeom>
        </p:spPr>
        <p:txBody>
          <a:bodyPr wrap="square">
            <a:spAutoFit/>
          </a:bodyPr>
          <a:lstStyle/>
          <a:p>
            <a:pPr algn="justLow" rtl="1">
              <a:lnSpc>
                <a:spcPct val="250000"/>
              </a:lnSpc>
            </a:pPr>
            <a:r>
              <a:rPr lang="en-US" sz="1600" dirty="0">
                <a:latin typeface="Vazir" panose="020B0603030804020204" pitchFamily="34" charset="-78"/>
                <a:cs typeface="Vazir" panose="020B0603030804020204" pitchFamily="34" charset="-78"/>
              </a:rPr>
              <a:t>NGN </a:t>
            </a:r>
            <a:r>
              <a:rPr lang="fa-IR" sz="1600" dirty="0">
                <a:latin typeface="Vazir" panose="020B0603030804020204" pitchFamily="34" charset="-78"/>
                <a:cs typeface="Vazir" panose="020B0603030804020204" pitchFamily="34" charset="-78"/>
              </a:rPr>
              <a:t> شبکه ای مبتنی بر</a:t>
            </a:r>
            <a:r>
              <a:rPr lang="en-US" sz="1600" dirty="0">
                <a:latin typeface="Vazir" panose="020B0603030804020204" pitchFamily="34" charset="-78"/>
                <a:cs typeface="Vazir" panose="020B0603030804020204" pitchFamily="34" charset="-78"/>
              </a:rPr>
              <a:t>Packet </a:t>
            </a:r>
            <a:r>
              <a:rPr lang="fa-IR" sz="1600" dirty="0">
                <a:latin typeface="Vazir" panose="020B0603030804020204" pitchFamily="34" charset="-78"/>
                <a:cs typeface="Vazir" panose="020B0603030804020204" pitchFamily="34" charset="-78"/>
              </a:rPr>
              <a:t> است و می تواند امکانات ارتباطی را با به کار بردن چندین فناوری انتقال با قابلیت </a:t>
            </a:r>
            <a:r>
              <a:rPr lang="en-US" sz="1600" dirty="0">
                <a:latin typeface="Vazir" panose="020B0603030804020204" pitchFamily="34" charset="-78"/>
                <a:cs typeface="Vazir" panose="020B0603030804020204" pitchFamily="34" charset="-78"/>
              </a:rPr>
              <a:t>QOS </a:t>
            </a:r>
            <a:r>
              <a:rPr lang="fa-IR" sz="1600" dirty="0">
                <a:latin typeface="Vazir" panose="020B0603030804020204" pitchFamily="34" charset="-78"/>
                <a:cs typeface="Vazir" panose="020B0603030804020204" pitchFamily="34" charset="-78"/>
              </a:rPr>
              <a:t> را در اختیار قرار دهد که در اینصورت امکانات و وظایف بخش سرویس از فناوری های انتقال زیرین مجزا است.</a:t>
            </a:r>
          </a:p>
          <a:p>
            <a:pPr algn="justLow" rtl="1">
              <a:lnSpc>
                <a:spcPct val="250000"/>
              </a:lnSpc>
            </a:pPr>
            <a:r>
              <a:rPr lang="en-US" sz="1600" dirty="0">
                <a:latin typeface="Vazir" panose="020B0603030804020204" pitchFamily="34" charset="-78"/>
                <a:cs typeface="Vazir" panose="020B0603030804020204" pitchFamily="34" charset="-78"/>
              </a:rPr>
              <a:t>NGN</a:t>
            </a:r>
            <a:r>
              <a:rPr lang="fa-IR" sz="1600" dirty="0">
                <a:latin typeface="Vazir" panose="020B0603030804020204" pitchFamily="34" charset="-78"/>
                <a:cs typeface="Vazir" panose="020B0603030804020204" pitchFamily="34" charset="-78"/>
              </a:rPr>
              <a:t> شرایط دسترسی نامحدود استفاده کنندگان به شبکه و سرویس پراوایدرهای مختلف را فراهم می کند. </a:t>
            </a:r>
            <a:r>
              <a:rPr lang="en-US" sz="1600" dirty="0">
                <a:latin typeface="Vazir" panose="020B0603030804020204" pitchFamily="34" charset="-78"/>
                <a:cs typeface="Vazir" panose="020B0603030804020204" pitchFamily="34" charset="-78"/>
              </a:rPr>
              <a:t>NGN </a:t>
            </a:r>
            <a:r>
              <a:rPr lang="fa-IR" sz="1600" dirty="0">
                <a:latin typeface="Vazir" panose="020B0603030804020204" pitchFamily="34" charset="-78"/>
                <a:cs typeface="Vazir" panose="020B0603030804020204" pitchFamily="34" charset="-78"/>
              </a:rPr>
              <a:t> تحرک عمومی را ساپورت می کند و این به ارائه سرویس پایدار و فراگیر </a:t>
            </a:r>
            <a:r>
              <a:rPr lang="en-US" sz="1600" dirty="0">
                <a:latin typeface="Vazir" panose="020B0603030804020204" pitchFamily="34" charset="-78"/>
                <a:cs typeface="Vazir" panose="020B0603030804020204" pitchFamily="34" charset="-78"/>
              </a:rPr>
              <a:t>ubiquitous) </a:t>
            </a:r>
            <a:r>
              <a:rPr lang="fa-IR" sz="1600" dirty="0">
                <a:latin typeface="Vazir" panose="020B0603030804020204" pitchFamily="34" charset="-78"/>
                <a:cs typeface="Vazir" panose="020B0603030804020204" pitchFamily="34" charset="-78"/>
              </a:rPr>
              <a:t> ) کمک می کند. </a:t>
            </a:r>
            <a:endParaRPr lang="en-US" sz="1600" dirty="0">
              <a:latin typeface="Vazir" panose="020B0603030804020204" pitchFamily="34" charset="-78"/>
              <a:cs typeface="Vazir" panose="020B0603030804020204" pitchFamily="34" charset="-78"/>
            </a:endParaRPr>
          </a:p>
        </p:txBody>
      </p:sp>
      <p:sp>
        <p:nvSpPr>
          <p:cNvPr id="5" name="Slide Number Placeholder 4"/>
          <p:cNvSpPr>
            <a:spLocks noGrp="1"/>
          </p:cNvSpPr>
          <p:nvPr>
            <p:ph type="sldNum" sz="quarter" idx="12"/>
          </p:nvPr>
        </p:nvSpPr>
        <p:spPr>
          <a:xfrm>
            <a:off x="115409" y="488271"/>
            <a:ext cx="722791" cy="523783"/>
          </a:xfrm>
          <a:prstGeom prst="rect">
            <a:avLst/>
          </a:prstGeom>
        </p:spPr>
        <p:txBody>
          <a:bodyPr/>
          <a:lstStyle/>
          <a:p>
            <a:fld id="{2CE4136B-712C-4630-A3E7-7C61EEF72D92}" type="slidenum">
              <a:rPr lang="en-US" smtClean="0"/>
              <a:t>4</a:t>
            </a:fld>
            <a:endParaRPr lang="en-US"/>
          </a:p>
        </p:txBody>
      </p:sp>
      <p:sp>
        <p:nvSpPr>
          <p:cNvPr id="6" name="Rectangle 5">
            <a:extLst>
              <a:ext uri="{FF2B5EF4-FFF2-40B4-BE49-F238E27FC236}">
                <a16:creationId xmlns:a16="http://schemas.microsoft.com/office/drawing/2014/main" id="{0FA59449-F83F-1ED0-FB2A-90F748069717}"/>
              </a:ext>
            </a:extLst>
          </p:cNvPr>
          <p:cNvSpPr/>
          <p:nvPr/>
        </p:nvSpPr>
        <p:spPr>
          <a:xfrm>
            <a:off x="1177589" y="179342"/>
            <a:ext cx="5049780" cy="400110"/>
          </a:xfrm>
          <a:prstGeom prst="rect">
            <a:avLst/>
          </a:prstGeom>
        </p:spPr>
        <p:txBody>
          <a:bodyPr wrap="square">
            <a:spAutoFit/>
          </a:bodyPr>
          <a:lstStyle/>
          <a:p>
            <a:pPr algn="justLow" rtl="1"/>
            <a:r>
              <a:rPr lang="fa-IR" sz="2000" b="1" dirty="0">
                <a:solidFill>
                  <a:schemeClr val="bg1"/>
                </a:solidFill>
                <a:latin typeface="Shabnam" panose="020B0603030804020204" pitchFamily="34" charset="-78"/>
                <a:cs typeface="Shabnam" panose="020B0603030804020204" pitchFamily="34" charset="-78"/>
              </a:rPr>
              <a:t>شبکه های نسل آینده یا </a:t>
            </a:r>
            <a:r>
              <a:rPr lang="en-US" sz="2000" b="1" dirty="0">
                <a:solidFill>
                  <a:schemeClr val="bg1"/>
                </a:solidFill>
                <a:latin typeface="Shabnam" panose="020B0603030804020204" pitchFamily="34" charset="-78"/>
                <a:cs typeface="Shabnam" panose="020B0603030804020204" pitchFamily="34" charset="-78"/>
              </a:rPr>
              <a:t>NGN </a:t>
            </a:r>
            <a:r>
              <a:rPr lang="fa-IR" sz="2000" b="1" dirty="0">
                <a:solidFill>
                  <a:schemeClr val="bg1"/>
                </a:solidFill>
                <a:latin typeface="Shabnam" panose="020B0603030804020204" pitchFamily="34" charset="-78"/>
                <a:cs typeface="Shabnam" panose="020B0603030804020204" pitchFamily="34" charset="-78"/>
              </a:rPr>
              <a:t> چیست؟</a:t>
            </a:r>
            <a:endParaRPr lang="en-US" sz="2000" b="1" dirty="0">
              <a:solidFill>
                <a:schemeClr val="bg1"/>
              </a:solidFill>
              <a:latin typeface="Shabnam" panose="020B0603030804020204" pitchFamily="34" charset="-78"/>
              <a:cs typeface="Shabnam" panose="020B0603030804020204" pitchFamily="34" charset="-78"/>
            </a:endParaRPr>
          </a:p>
        </p:txBody>
      </p:sp>
      <p:pic>
        <p:nvPicPr>
          <p:cNvPr id="1038" name="Picture 14" descr="Isometric Business Technology Computer Finance Vector Free Deduction Png  PNG Images | AI Free Download - Pikbest">
            <a:extLst>
              <a:ext uri="{FF2B5EF4-FFF2-40B4-BE49-F238E27FC236}">
                <a16:creationId xmlns:a16="http://schemas.microsoft.com/office/drawing/2014/main" id="{4AEF8F84-0F42-2017-3388-3E83E124A3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69649" y="1233054"/>
            <a:ext cx="5194687" cy="51946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90563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46229" y="1534748"/>
            <a:ext cx="5042518" cy="446276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به بیان ساده تر </a:t>
            </a:r>
            <a:r>
              <a:rPr lang="en-US" sz="1600" dirty="0">
                <a:latin typeface="Vazir" panose="020B0603030804020204" pitchFamily="34" charset="-78"/>
                <a:cs typeface="Vazir" panose="020B0603030804020204" pitchFamily="34" charset="-78"/>
              </a:rPr>
              <a:t>NGN </a:t>
            </a:r>
            <a:r>
              <a:rPr lang="fa-IR" sz="1600" dirty="0">
                <a:latin typeface="Vazir" panose="020B0603030804020204" pitchFamily="34" charset="-78"/>
                <a:cs typeface="Vazir" panose="020B0603030804020204" pitchFamily="34" charset="-78"/>
              </a:rPr>
              <a:t> یعنی حرکت از شبکه های فعلی به سمت شبکه های با ساختار</a:t>
            </a:r>
            <a:r>
              <a:rPr lang="en-US" sz="1600" dirty="0">
                <a:latin typeface="Vazir" panose="020B0603030804020204" pitchFamily="34" charset="-78"/>
                <a:cs typeface="Vazir" panose="020B0603030804020204" pitchFamily="34" charset="-78"/>
              </a:rPr>
              <a:t>IP </a:t>
            </a:r>
            <a:r>
              <a:rPr lang="fa-IR" sz="1600" dirty="0">
                <a:latin typeface="Vazir" panose="020B0603030804020204" pitchFamily="34" charset="-78"/>
                <a:cs typeface="Vazir" panose="020B0603030804020204" pitchFamily="34" charset="-78"/>
              </a:rPr>
              <a:t> .</a:t>
            </a:r>
          </a:p>
          <a:p>
            <a:pPr algn="justLow" rtl="1">
              <a:lnSpc>
                <a:spcPct val="200000"/>
              </a:lnSpc>
            </a:pPr>
            <a:r>
              <a:rPr lang="fa-IR" sz="1600" dirty="0">
                <a:latin typeface="Vazir" panose="020B0603030804020204" pitchFamily="34" charset="-78"/>
                <a:cs typeface="Vazir" panose="020B0603030804020204" pitchFamily="34" charset="-78"/>
              </a:rPr>
              <a:t>در </a:t>
            </a:r>
            <a:r>
              <a:rPr lang="en-US" sz="1600" dirty="0">
                <a:latin typeface="Vazir" panose="020B0603030804020204" pitchFamily="34" charset="-78"/>
                <a:cs typeface="Vazir" panose="020B0603030804020204" pitchFamily="34" charset="-78"/>
              </a:rPr>
              <a:t>NGN</a:t>
            </a:r>
            <a:r>
              <a:rPr lang="fa-IR" sz="1600" dirty="0">
                <a:latin typeface="Vazir" panose="020B0603030804020204" pitchFamily="34" charset="-78"/>
                <a:cs typeface="Vazir" panose="020B0603030804020204" pitchFamily="34" charset="-78"/>
              </a:rPr>
              <a:t> تلاش بر آنست تا با ایجاد تغییراتی در معماری شبکه های </a:t>
            </a:r>
            <a:r>
              <a:rPr lang="en-US" sz="1600" dirty="0">
                <a:latin typeface="Vazir" panose="020B0603030804020204" pitchFamily="34" charset="-78"/>
                <a:cs typeface="Vazir" panose="020B0603030804020204" pitchFamily="34" charset="-78"/>
              </a:rPr>
              <a:t>Core</a:t>
            </a:r>
            <a:r>
              <a:rPr lang="fa-IR" sz="1600" dirty="0">
                <a:latin typeface="Vazir" panose="020B0603030804020204" pitchFamily="34" charset="-78"/>
                <a:cs typeface="Vazir" panose="020B0603030804020204" pitchFamily="34" charset="-78"/>
              </a:rPr>
              <a:t> و </a:t>
            </a:r>
            <a:r>
              <a:rPr lang="en-US" sz="1600" dirty="0">
                <a:latin typeface="Vazir" panose="020B0603030804020204" pitchFamily="34" charset="-78"/>
                <a:cs typeface="Vazir" panose="020B0603030804020204" pitchFamily="34" charset="-78"/>
              </a:rPr>
              <a:t>Access</a:t>
            </a:r>
            <a:r>
              <a:rPr lang="fa-IR" sz="1600" dirty="0">
                <a:latin typeface="Vazir" panose="020B0603030804020204" pitchFamily="34" charset="-78"/>
                <a:cs typeface="Vazir" panose="020B0603030804020204" pitchFamily="34" charset="-78"/>
              </a:rPr>
              <a:t>مخابراتی، به یک شبکه یکپارچه و واحد دست یابیم تا انواع اطلاعات مانند صدا، دیتا، تصویر و… را به صورت بسته </a:t>
            </a:r>
            <a:r>
              <a:rPr lang="en-US" sz="1600" dirty="0">
                <a:latin typeface="Vazir" panose="020B0603030804020204" pitchFamily="34" charset="-78"/>
                <a:cs typeface="Vazir" panose="020B0603030804020204" pitchFamily="34" charset="-78"/>
              </a:rPr>
              <a:t>Packet) </a:t>
            </a:r>
            <a:r>
              <a:rPr lang="fa-IR" sz="1600" dirty="0">
                <a:latin typeface="Vazir" panose="020B0603030804020204" pitchFamily="34" charset="-78"/>
                <a:cs typeface="Vazir" panose="020B0603030804020204" pitchFamily="34" charset="-78"/>
              </a:rPr>
              <a:t> ) های</a:t>
            </a:r>
            <a:r>
              <a:rPr lang="en-US" sz="1600" dirty="0">
                <a:latin typeface="Vazir" panose="020B0603030804020204" pitchFamily="34" charset="-78"/>
                <a:cs typeface="Vazir" panose="020B0603030804020204" pitchFamily="34" charset="-78"/>
              </a:rPr>
              <a:t>IP </a:t>
            </a:r>
            <a:r>
              <a:rPr lang="fa-IR" sz="1600" dirty="0">
                <a:latin typeface="Vazir" panose="020B0603030804020204" pitchFamily="34" charset="-78"/>
                <a:cs typeface="Vazir" panose="020B0603030804020204" pitchFamily="34" charset="-78"/>
              </a:rPr>
              <a:t> ایجاد کرده و انتقال دهیم. این همانند آن چیزی است که در اینترنت اتفاق می افتد. جالب است بدانید </a:t>
            </a:r>
            <a:r>
              <a:rPr lang="en-US" sz="1600" dirty="0">
                <a:latin typeface="Vazir" panose="020B0603030804020204" pitchFamily="34" charset="-78"/>
                <a:cs typeface="Vazir" panose="020B0603030804020204" pitchFamily="34" charset="-78"/>
              </a:rPr>
              <a:t>NGN </a:t>
            </a:r>
            <a:r>
              <a:rPr lang="fa-IR" sz="1600" dirty="0">
                <a:latin typeface="Vazir" panose="020B0603030804020204" pitchFamily="34" charset="-78"/>
                <a:cs typeface="Vazir" panose="020B0603030804020204" pitchFamily="34" charset="-78"/>
              </a:rPr>
              <a:t> از نظر کارآیی، نقطه عطف و پیشرفت تمام فناوری های بکار رفته در شبکه است.</a:t>
            </a:r>
            <a:endParaRPr lang="en-US" sz="1600" dirty="0">
              <a:latin typeface="Vazir" panose="020B0603030804020204" pitchFamily="34" charset="-78"/>
              <a:cs typeface="Vazir" panose="020B0603030804020204" pitchFamily="34" charset="-78"/>
            </a:endParaRPr>
          </a:p>
        </p:txBody>
      </p:sp>
      <p:sp>
        <p:nvSpPr>
          <p:cNvPr id="5" name="Slide Number Placeholder 4"/>
          <p:cNvSpPr>
            <a:spLocks noGrp="1"/>
          </p:cNvSpPr>
          <p:nvPr>
            <p:ph type="sldNum" sz="quarter" idx="12"/>
          </p:nvPr>
        </p:nvSpPr>
        <p:spPr>
          <a:xfrm>
            <a:off x="115409" y="488271"/>
            <a:ext cx="722791" cy="523783"/>
          </a:xfrm>
          <a:prstGeom prst="rect">
            <a:avLst/>
          </a:prstGeom>
        </p:spPr>
        <p:txBody>
          <a:bodyPr/>
          <a:lstStyle/>
          <a:p>
            <a:fld id="{2CE4136B-712C-4630-A3E7-7C61EEF72D92}" type="slidenum">
              <a:rPr lang="en-US" smtClean="0"/>
              <a:t>5</a:t>
            </a:fld>
            <a:endParaRPr lang="en-US"/>
          </a:p>
        </p:txBody>
      </p:sp>
      <p:sp>
        <p:nvSpPr>
          <p:cNvPr id="6" name="Rectangle 5"/>
          <p:cNvSpPr/>
          <p:nvPr/>
        </p:nvSpPr>
        <p:spPr>
          <a:xfrm>
            <a:off x="2795960" y="208171"/>
            <a:ext cx="3482043" cy="400110"/>
          </a:xfrm>
          <a:prstGeom prst="rect">
            <a:avLst/>
          </a:prstGeom>
        </p:spPr>
        <p:txBody>
          <a:bodyPr wrap="square">
            <a:spAutoFit/>
          </a:bodyPr>
          <a:lstStyle/>
          <a:p>
            <a:pPr algn="justLow" rtl="1"/>
            <a:r>
              <a:rPr lang="fa-IR" sz="2000" b="1" dirty="0">
                <a:solidFill>
                  <a:schemeClr val="bg1"/>
                </a:solidFill>
                <a:latin typeface="Shabnam" panose="020B0603030804020204" pitchFamily="34" charset="-78"/>
                <a:cs typeface="Shabnam" panose="020B0603030804020204" pitchFamily="34" charset="-78"/>
              </a:rPr>
              <a:t>تعریف </a:t>
            </a:r>
            <a:r>
              <a:rPr lang="en-US" sz="2000" b="1" dirty="0">
                <a:solidFill>
                  <a:schemeClr val="bg1"/>
                </a:solidFill>
                <a:latin typeface="Shabnam" panose="020B0603030804020204" pitchFamily="34" charset="-78"/>
                <a:cs typeface="Shabnam" panose="020B0603030804020204" pitchFamily="34" charset="-78"/>
              </a:rPr>
              <a:t>ITU </a:t>
            </a:r>
            <a:r>
              <a:rPr lang="fa-IR" sz="2000" b="1" dirty="0">
                <a:solidFill>
                  <a:schemeClr val="bg1"/>
                </a:solidFill>
                <a:latin typeface="Shabnam" panose="020B0603030804020204" pitchFamily="34" charset="-78"/>
                <a:cs typeface="Shabnam" panose="020B0603030804020204" pitchFamily="34" charset="-78"/>
              </a:rPr>
              <a:t> در مدل شبکه </a:t>
            </a:r>
            <a:r>
              <a:rPr lang="en-US" sz="2000" b="1" dirty="0">
                <a:solidFill>
                  <a:schemeClr val="bg1"/>
                </a:solidFill>
                <a:latin typeface="Shabnam" panose="020B0603030804020204" pitchFamily="34" charset="-78"/>
                <a:cs typeface="Shabnam" panose="020B0603030804020204" pitchFamily="34" charset="-78"/>
              </a:rPr>
              <a:t>NGN</a:t>
            </a:r>
          </a:p>
        </p:txBody>
      </p:sp>
      <p:sp>
        <p:nvSpPr>
          <p:cNvPr id="2" name="Rectangle 1">
            <a:extLst>
              <a:ext uri="{FF2B5EF4-FFF2-40B4-BE49-F238E27FC236}">
                <a16:creationId xmlns:a16="http://schemas.microsoft.com/office/drawing/2014/main" id="{6EEBB7E2-15DC-CA7C-62C0-EFF90395AF7D}"/>
              </a:ext>
            </a:extLst>
          </p:cNvPr>
          <p:cNvSpPr/>
          <p:nvPr/>
        </p:nvSpPr>
        <p:spPr>
          <a:xfrm>
            <a:off x="3062290" y="-550445"/>
            <a:ext cx="3482043" cy="400110"/>
          </a:xfrm>
          <a:prstGeom prst="rect">
            <a:avLst/>
          </a:prstGeom>
        </p:spPr>
        <p:txBody>
          <a:bodyPr wrap="square">
            <a:spAutoFit/>
          </a:bodyPr>
          <a:lstStyle/>
          <a:p>
            <a:pPr algn="justLow" rtl="1"/>
            <a:r>
              <a:rPr lang="fa-IR" sz="2000" b="1" dirty="0">
                <a:solidFill>
                  <a:schemeClr val="bg1"/>
                </a:solidFill>
                <a:latin typeface="Shabnam" panose="020B0603030804020204" pitchFamily="34" charset="-78"/>
                <a:cs typeface="Shabnam" panose="020B0603030804020204" pitchFamily="34" charset="-78"/>
              </a:rPr>
              <a:t>تعریف </a:t>
            </a:r>
            <a:r>
              <a:rPr lang="en-US" sz="2000" b="1" dirty="0">
                <a:solidFill>
                  <a:schemeClr val="bg1"/>
                </a:solidFill>
                <a:latin typeface="Shabnam" panose="020B0603030804020204" pitchFamily="34" charset="-78"/>
                <a:cs typeface="Shabnam" panose="020B0603030804020204" pitchFamily="34" charset="-78"/>
              </a:rPr>
              <a:t>ITU </a:t>
            </a:r>
            <a:r>
              <a:rPr lang="fa-IR" sz="2000" b="1" dirty="0">
                <a:solidFill>
                  <a:schemeClr val="bg1"/>
                </a:solidFill>
                <a:latin typeface="Shabnam" panose="020B0603030804020204" pitchFamily="34" charset="-78"/>
                <a:cs typeface="Shabnam" panose="020B0603030804020204" pitchFamily="34" charset="-78"/>
              </a:rPr>
              <a:t> در مدل شبکه </a:t>
            </a:r>
            <a:r>
              <a:rPr lang="en-US" sz="2000" b="1" dirty="0">
                <a:solidFill>
                  <a:schemeClr val="bg1"/>
                </a:solidFill>
                <a:latin typeface="Shabnam" panose="020B0603030804020204" pitchFamily="34" charset="-78"/>
                <a:cs typeface="Shabnam" panose="020B0603030804020204" pitchFamily="34" charset="-78"/>
              </a:rPr>
              <a:t>NGN</a:t>
            </a:r>
          </a:p>
        </p:txBody>
      </p:sp>
      <p:pic>
        <p:nvPicPr>
          <p:cNvPr id="7" name="Picture 2">
            <a:extLst>
              <a:ext uri="{FF2B5EF4-FFF2-40B4-BE49-F238E27FC236}">
                <a16:creationId xmlns:a16="http://schemas.microsoft.com/office/drawing/2014/main" id="{87AB85A7-A17A-A06E-BEB8-A8E64EADB3D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96209" y="1961310"/>
            <a:ext cx="5849562" cy="40361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99053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082337" y="1060428"/>
            <a:ext cx="3966150" cy="584775"/>
          </a:xfrm>
          <a:prstGeom prst="rect">
            <a:avLst/>
          </a:prstGeom>
        </p:spPr>
        <p:txBody>
          <a:bodyPr>
            <a:spAutoFit/>
          </a:bodyPr>
          <a:lstStyle/>
          <a:p>
            <a:pPr algn="justLow" rtl="1">
              <a:lnSpc>
                <a:spcPct val="200000"/>
              </a:lnSpc>
            </a:pPr>
            <a:r>
              <a:rPr lang="fa-IR" sz="1600" dirty="0">
                <a:latin typeface="Vazir" panose="020B0603030804020204" pitchFamily="34" charset="-78"/>
                <a:cs typeface="Vazir" panose="020B0603030804020204" pitchFamily="34" charset="-78"/>
              </a:rPr>
              <a:t>به طور کل </a:t>
            </a:r>
            <a:r>
              <a:rPr lang="en-US" sz="1600" dirty="0">
                <a:latin typeface="Vazir" panose="020B0603030804020204" pitchFamily="34" charset="-78"/>
                <a:cs typeface="Vazir" panose="020B0603030804020204" pitchFamily="34" charset="-78"/>
              </a:rPr>
              <a:t>NGN </a:t>
            </a:r>
            <a:r>
              <a:rPr lang="fa-IR" sz="1600" dirty="0">
                <a:latin typeface="Vazir" panose="020B0603030804020204" pitchFamily="34" charset="-78"/>
                <a:cs typeface="Vazir" panose="020B0603030804020204" pitchFamily="34" charset="-78"/>
              </a:rPr>
              <a:t> در دو حالت تعریف می گردد:</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6764784" y="1786566"/>
            <a:ext cx="5283704" cy="446276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اولین تعریف شامل به کارگیری فناور های نوین شبکه، زیرساخت های دسترسی و ارائه سرویس های جدید در شبکه است.</a:t>
            </a:r>
          </a:p>
          <a:p>
            <a:pPr algn="justLow" rtl="1">
              <a:lnSpc>
                <a:spcPct val="200000"/>
              </a:lnSpc>
            </a:pPr>
            <a:r>
              <a:rPr lang="fa-IR" sz="1600" dirty="0">
                <a:latin typeface="Vazir" panose="020B0603030804020204" pitchFamily="34" charset="-78"/>
                <a:cs typeface="Vazir" panose="020B0603030804020204" pitchFamily="34" charset="-78"/>
              </a:rPr>
              <a:t>دومین تعریف نوع خاصی از معماری شبکه و تجیهزات مرتبط با آن به وسیله هسته مبتنی بر آی پی برای تمامی شبکه های قدیمی، فعلی و نسل جدید.</a:t>
            </a:r>
          </a:p>
          <a:p>
            <a:pPr algn="justLow" rtl="1">
              <a:lnSpc>
                <a:spcPct val="200000"/>
              </a:lnSpc>
            </a:pPr>
            <a:r>
              <a:rPr lang="fa-IR" sz="1600" dirty="0">
                <a:latin typeface="Vazir" panose="020B0603030804020204" pitchFamily="34" charset="-78"/>
                <a:cs typeface="Vazir" panose="020B0603030804020204" pitchFamily="34" charset="-78"/>
              </a:rPr>
              <a:t>گستردگی تعریف اول تمام روند فناوری شبکه را در بر میگیرد، اما در تعریف دوم روند مهاجرت و تغییرات از شبکه سنتی به آی پی را شاهد هستیم.</a:t>
            </a:r>
            <a:endParaRPr lang="en-US" sz="1600" dirty="0">
              <a:latin typeface="Vazir" panose="020B0603030804020204" pitchFamily="34" charset="-78"/>
              <a:cs typeface="Vazir" panose="020B0603030804020204" pitchFamily="34" charset="-78"/>
            </a:endParaRPr>
          </a:p>
        </p:txBody>
      </p:sp>
      <p:sp>
        <p:nvSpPr>
          <p:cNvPr id="6" name="Slide Number Placeholder 5"/>
          <p:cNvSpPr>
            <a:spLocks noGrp="1"/>
          </p:cNvSpPr>
          <p:nvPr>
            <p:ph type="sldNum" sz="quarter" idx="12"/>
          </p:nvPr>
        </p:nvSpPr>
        <p:spPr>
          <a:xfrm>
            <a:off x="115409" y="488271"/>
            <a:ext cx="722791" cy="523783"/>
          </a:xfrm>
          <a:prstGeom prst="rect">
            <a:avLst/>
          </a:prstGeom>
        </p:spPr>
        <p:txBody>
          <a:bodyPr/>
          <a:lstStyle/>
          <a:p>
            <a:fld id="{2CE4136B-712C-4630-A3E7-7C61EEF72D92}" type="slidenum">
              <a:rPr lang="en-US" smtClean="0"/>
              <a:t>6</a:t>
            </a:fld>
            <a:endParaRPr lang="en-US"/>
          </a:p>
        </p:txBody>
      </p:sp>
      <p:sp>
        <p:nvSpPr>
          <p:cNvPr id="7" name="Rectangle 6"/>
          <p:cNvSpPr/>
          <p:nvPr/>
        </p:nvSpPr>
        <p:spPr>
          <a:xfrm>
            <a:off x="2795960" y="208171"/>
            <a:ext cx="3482043" cy="400110"/>
          </a:xfrm>
          <a:prstGeom prst="rect">
            <a:avLst/>
          </a:prstGeom>
        </p:spPr>
        <p:txBody>
          <a:bodyPr wrap="square">
            <a:spAutoFit/>
          </a:bodyPr>
          <a:lstStyle/>
          <a:p>
            <a:pPr algn="justLow" rtl="1"/>
            <a:r>
              <a:rPr lang="fa-IR" sz="2000" b="1" dirty="0">
                <a:solidFill>
                  <a:schemeClr val="bg1"/>
                </a:solidFill>
                <a:latin typeface="Shabnam" panose="020B0603030804020204" pitchFamily="34" charset="-78"/>
                <a:cs typeface="Shabnam" panose="020B0603030804020204" pitchFamily="34" charset="-78"/>
              </a:rPr>
              <a:t>تعریف </a:t>
            </a:r>
            <a:r>
              <a:rPr lang="en-US" sz="2000" b="1" dirty="0">
                <a:solidFill>
                  <a:schemeClr val="bg1"/>
                </a:solidFill>
                <a:latin typeface="Shabnam" panose="020B0603030804020204" pitchFamily="34" charset="-78"/>
                <a:cs typeface="Shabnam" panose="020B0603030804020204" pitchFamily="34" charset="-78"/>
              </a:rPr>
              <a:t>ITU </a:t>
            </a:r>
            <a:r>
              <a:rPr lang="fa-IR" sz="2000" b="1" dirty="0">
                <a:solidFill>
                  <a:schemeClr val="bg1"/>
                </a:solidFill>
                <a:latin typeface="Shabnam" panose="020B0603030804020204" pitchFamily="34" charset="-78"/>
                <a:cs typeface="Shabnam" panose="020B0603030804020204" pitchFamily="34" charset="-78"/>
              </a:rPr>
              <a:t> در مدل شبکه </a:t>
            </a:r>
            <a:r>
              <a:rPr lang="en-US" sz="2000" b="1" dirty="0">
                <a:solidFill>
                  <a:schemeClr val="bg1"/>
                </a:solidFill>
                <a:latin typeface="Shabnam" panose="020B0603030804020204" pitchFamily="34" charset="-78"/>
                <a:cs typeface="Shabnam" panose="020B0603030804020204" pitchFamily="34" charset="-78"/>
              </a:rPr>
              <a:t>NGN</a:t>
            </a:r>
          </a:p>
        </p:txBody>
      </p:sp>
      <p:pic>
        <p:nvPicPr>
          <p:cNvPr id="2050" name="Picture 2" descr="آشنایی با شبکه های نسل جدید (NGN) | فناوری و تکنولوژی NGN">
            <a:extLst>
              <a:ext uri="{FF2B5EF4-FFF2-40B4-BE49-F238E27FC236}">
                <a16:creationId xmlns:a16="http://schemas.microsoft.com/office/drawing/2014/main" id="{0ACDD3A4-A006-47CC-3AA2-AA255E6EF8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1142" y="1857270"/>
            <a:ext cx="5885958" cy="41103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34227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69717" y="120900"/>
            <a:ext cx="5113900" cy="400110"/>
          </a:xfrm>
          <a:prstGeom prst="rect">
            <a:avLst/>
          </a:prstGeom>
        </p:spPr>
        <p:txBody>
          <a:bodyPr wrap="square">
            <a:spAutoFit/>
          </a:bodyPr>
          <a:lstStyle/>
          <a:p>
            <a:pPr algn="justLow" rtl="1"/>
            <a:r>
              <a:rPr lang="fa-IR" sz="2000" b="1" dirty="0">
                <a:solidFill>
                  <a:schemeClr val="bg1"/>
                </a:solidFill>
                <a:latin typeface="Shabnam" panose="020B0603030804020204" pitchFamily="34" charset="-78"/>
                <a:cs typeface="Shabnam" panose="020B0603030804020204" pitchFamily="34" charset="-78"/>
              </a:rPr>
              <a:t>معرفی برخی سرویس های شبکه های نسل جدید</a:t>
            </a:r>
            <a:endParaRPr lang="en-US" sz="2000" b="1" dirty="0">
              <a:solidFill>
                <a:schemeClr val="bg1"/>
              </a:solidFill>
              <a:latin typeface="Shabnam" panose="020B0603030804020204" pitchFamily="34" charset="-78"/>
              <a:cs typeface="Shabnam" panose="020B0603030804020204" pitchFamily="34" charset="-78"/>
            </a:endParaRPr>
          </a:p>
        </p:txBody>
      </p:sp>
      <p:sp>
        <p:nvSpPr>
          <p:cNvPr id="3" name="Rectangle 2"/>
          <p:cNvSpPr/>
          <p:nvPr/>
        </p:nvSpPr>
        <p:spPr>
          <a:xfrm>
            <a:off x="-1" y="909469"/>
            <a:ext cx="11691891" cy="2492990"/>
          </a:xfrm>
          <a:prstGeom prst="rect">
            <a:avLst/>
          </a:prstGeom>
        </p:spPr>
        <p:txBody>
          <a:bodyPr wrap="square">
            <a:spAutoFit/>
          </a:bodyPr>
          <a:lstStyle/>
          <a:p>
            <a:pPr algn="justLow" rtl="1">
              <a:lnSpc>
                <a:spcPct val="200000"/>
              </a:lnSpc>
            </a:pPr>
            <a:r>
              <a:rPr lang="en-US" sz="1600" dirty="0">
                <a:latin typeface="Vazir" panose="020B0603030804020204" pitchFamily="34" charset="-78"/>
                <a:cs typeface="Vazir" panose="020B0603030804020204" pitchFamily="34" charset="-78"/>
              </a:rPr>
              <a:t>Free Phone</a:t>
            </a:r>
          </a:p>
          <a:p>
            <a:pPr algn="justLow" rtl="1">
              <a:lnSpc>
                <a:spcPct val="200000"/>
              </a:lnSpc>
            </a:pPr>
            <a:r>
              <a:rPr lang="fa-IR" sz="1600" dirty="0">
                <a:latin typeface="Vazir" panose="020B0603030804020204" pitchFamily="34" charset="-78"/>
                <a:cs typeface="Vazir" panose="020B0603030804020204" pitchFamily="34" charset="-78"/>
              </a:rPr>
              <a:t>این سرویس متاسب مشترکینی است که به منظور انجام تبلیغات یا بازاریابی محصولات و خدمات از آن استفاده می کنند و با شارژ خطوط تلفن و ارتباطی، هزینه مکالمات و تماس های دریافتی را برای مخاطبینشان به صفر می رسانند. داشتن تماس رایگان در بسیار از امور می تواند به عنوان مزیت رقابتی به شمار رود.</a:t>
            </a:r>
          </a:p>
          <a:p>
            <a:pPr algn="justLow" rtl="1">
              <a:lnSpc>
                <a:spcPct val="200000"/>
              </a:lnSpc>
            </a:pPr>
            <a:r>
              <a:rPr lang="fa-IR" sz="1600" dirty="0">
                <a:latin typeface="Vazir" panose="020B0603030804020204" pitchFamily="34" charset="-78"/>
                <a:cs typeface="Vazir" panose="020B0603030804020204" pitchFamily="34" charset="-78"/>
              </a:rPr>
              <a:t>استفاده کنندگان: شرکت ها، سازمان ها و ارگان ها</a:t>
            </a:r>
          </a:p>
        </p:txBody>
      </p:sp>
      <p:sp>
        <p:nvSpPr>
          <p:cNvPr id="6" name="Slide Number Placeholder 5"/>
          <p:cNvSpPr>
            <a:spLocks noGrp="1"/>
          </p:cNvSpPr>
          <p:nvPr>
            <p:ph type="sldNum" sz="quarter" idx="12"/>
          </p:nvPr>
        </p:nvSpPr>
        <p:spPr>
          <a:xfrm>
            <a:off x="115409" y="488271"/>
            <a:ext cx="722791" cy="523783"/>
          </a:xfrm>
          <a:prstGeom prst="rect">
            <a:avLst/>
          </a:prstGeom>
        </p:spPr>
        <p:txBody>
          <a:bodyPr/>
          <a:lstStyle/>
          <a:p>
            <a:fld id="{2CE4136B-712C-4630-A3E7-7C61EEF72D92}" type="slidenum">
              <a:rPr lang="en-US" smtClean="0"/>
              <a:t>7</a:t>
            </a:fld>
            <a:endParaRPr lang="en-US"/>
          </a:p>
        </p:txBody>
      </p:sp>
      <p:sp>
        <p:nvSpPr>
          <p:cNvPr id="7" name="Rectangle 6">
            <a:extLst>
              <a:ext uri="{FF2B5EF4-FFF2-40B4-BE49-F238E27FC236}">
                <a16:creationId xmlns:a16="http://schemas.microsoft.com/office/drawing/2014/main" id="{29E8E8D9-2BDC-0B3D-A436-22DD67777BB6}"/>
              </a:ext>
            </a:extLst>
          </p:cNvPr>
          <p:cNvSpPr/>
          <p:nvPr/>
        </p:nvSpPr>
        <p:spPr>
          <a:xfrm>
            <a:off x="3425008" y="4323425"/>
            <a:ext cx="5834402" cy="141155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7">
            <a:extLst>
              <a:ext uri="{FF2B5EF4-FFF2-40B4-BE49-F238E27FC236}">
                <a16:creationId xmlns:a16="http://schemas.microsoft.com/office/drawing/2014/main" id="{C41BCBA7-C546-7935-3A50-09A9B53BF514}"/>
              </a:ext>
            </a:extLst>
          </p:cNvPr>
          <p:cNvPicPr>
            <a:picLocks noChangeAspect="1"/>
          </p:cNvPicPr>
          <p:nvPr/>
        </p:nvPicPr>
        <p:blipFill>
          <a:blip r:embed="rId2"/>
          <a:stretch>
            <a:fillRect/>
          </a:stretch>
        </p:blipFill>
        <p:spPr>
          <a:xfrm>
            <a:off x="838200" y="2994436"/>
            <a:ext cx="4253533" cy="2392612"/>
          </a:xfrm>
          <a:prstGeom prst="rect">
            <a:avLst/>
          </a:prstGeom>
        </p:spPr>
      </p:pic>
      <p:pic>
        <p:nvPicPr>
          <p:cNvPr id="9" name="Picture 8">
            <a:extLst>
              <a:ext uri="{FF2B5EF4-FFF2-40B4-BE49-F238E27FC236}">
                <a16:creationId xmlns:a16="http://schemas.microsoft.com/office/drawing/2014/main" id="{CB93653F-E653-B764-BF27-1A943E0EC106}"/>
              </a:ext>
            </a:extLst>
          </p:cNvPr>
          <p:cNvPicPr>
            <a:picLocks noChangeAspect="1"/>
          </p:cNvPicPr>
          <p:nvPr/>
        </p:nvPicPr>
        <p:blipFill>
          <a:blip r:embed="rId3"/>
          <a:stretch>
            <a:fillRect/>
          </a:stretch>
        </p:blipFill>
        <p:spPr>
          <a:xfrm>
            <a:off x="6578920" y="4054111"/>
            <a:ext cx="4379083" cy="2467511"/>
          </a:xfrm>
          <a:prstGeom prst="rect">
            <a:avLst/>
          </a:prstGeom>
        </p:spPr>
      </p:pic>
    </p:spTree>
    <p:extLst>
      <p:ext uri="{BB962C8B-B14F-4D97-AF65-F5344CB8AC3E}">
        <p14:creationId xmlns:p14="http://schemas.microsoft.com/office/powerpoint/2010/main" val="36633425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308847" y="1081685"/>
            <a:ext cx="6700043" cy="2492990"/>
          </a:xfrm>
          <a:prstGeom prst="rect">
            <a:avLst/>
          </a:prstGeom>
        </p:spPr>
        <p:txBody>
          <a:bodyPr wrap="square">
            <a:spAutoFit/>
          </a:bodyPr>
          <a:lstStyle/>
          <a:p>
            <a:pPr algn="justLow" rtl="1">
              <a:lnSpc>
                <a:spcPct val="200000"/>
              </a:lnSpc>
            </a:pPr>
            <a:r>
              <a:rPr lang="en-US" sz="1600" dirty="0" err="1">
                <a:latin typeface="Vazir" panose="020B0603030804020204" pitchFamily="34" charset="-78"/>
                <a:cs typeface="Vazir" panose="020B0603030804020204" pitchFamily="34" charset="-78"/>
              </a:rPr>
              <a:t>PrePaid</a:t>
            </a:r>
            <a:endParaRPr lang="en-US" sz="1600" dirty="0">
              <a:latin typeface="Vazir" panose="020B0603030804020204" pitchFamily="34" charset="-78"/>
              <a:cs typeface="Vazir" panose="020B0603030804020204" pitchFamily="34" charset="-78"/>
            </a:endParaRPr>
          </a:p>
          <a:p>
            <a:pPr algn="justLow" rtl="1">
              <a:lnSpc>
                <a:spcPct val="200000"/>
              </a:lnSpc>
            </a:pPr>
            <a:r>
              <a:rPr lang="fa-IR" sz="1600" dirty="0">
                <a:latin typeface="Vazir" panose="020B0603030804020204" pitchFamily="34" charset="-78"/>
                <a:cs typeface="Vazir" panose="020B0603030804020204" pitchFamily="34" charset="-78"/>
              </a:rPr>
              <a:t>دارندگان از این سرویس افراد یا مجموعه هایی هستند که هزینه مکالمات خود را پیش تر به وسیله خرید اعتبار پرداخت کرده و تعرفه مکالمات جاری از حساب آنها کسر می گردد.</a:t>
            </a:r>
          </a:p>
          <a:p>
            <a:pPr algn="justLow" rtl="1">
              <a:lnSpc>
                <a:spcPct val="200000"/>
              </a:lnSpc>
            </a:pPr>
            <a:r>
              <a:rPr lang="fa-IR" sz="1600" dirty="0">
                <a:latin typeface="Vazir" panose="020B0603030804020204" pitchFamily="34" charset="-78"/>
                <a:cs typeface="Vazir" panose="020B0603030804020204" pitchFamily="34" charset="-78"/>
              </a:rPr>
              <a:t>استفاده کنندگان سرویس: تمامی افراد حقیقی و حقوقی</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5218050" y="3658031"/>
            <a:ext cx="6790840" cy="2985433"/>
          </a:xfrm>
          <a:prstGeom prst="rect">
            <a:avLst/>
          </a:prstGeom>
        </p:spPr>
        <p:txBody>
          <a:bodyPr wrap="square">
            <a:spAutoFit/>
          </a:bodyPr>
          <a:lstStyle/>
          <a:p>
            <a:pPr algn="justLow" rtl="1">
              <a:lnSpc>
                <a:spcPct val="200000"/>
              </a:lnSpc>
            </a:pPr>
            <a:r>
              <a:rPr lang="en-US" sz="1600" dirty="0">
                <a:latin typeface="Vazir" panose="020B0603030804020204" pitchFamily="34" charset="-78"/>
                <a:cs typeface="Vazir" panose="020B0603030804020204" pitchFamily="34" charset="-78"/>
              </a:rPr>
              <a:t>PRM</a:t>
            </a:r>
          </a:p>
          <a:p>
            <a:pPr algn="justLow" rtl="1">
              <a:lnSpc>
                <a:spcPct val="200000"/>
              </a:lnSpc>
            </a:pPr>
            <a:r>
              <a:rPr lang="fa-IR" sz="1600" dirty="0">
                <a:latin typeface="Vazir" panose="020B0603030804020204" pitchFamily="34" charset="-78"/>
                <a:cs typeface="Vazir" panose="020B0603030804020204" pitchFamily="34" charset="-78"/>
              </a:rPr>
              <a:t>کاربران این سرویس می توانند شرایطی را ایجاد نمایند تا در زمانی که فرد یا اشخاصی با آنها تماس گرفتند بتوانند در مورد مسائل مختلفی مشاوره و مشورت لازم را بدست آورند.</a:t>
            </a:r>
          </a:p>
          <a:p>
            <a:pPr algn="justLow" rtl="1">
              <a:lnSpc>
                <a:spcPct val="200000"/>
              </a:lnSpc>
            </a:pPr>
            <a:r>
              <a:rPr lang="fa-IR" sz="1600" dirty="0">
                <a:latin typeface="Vazir" panose="020B0603030804020204" pitchFamily="34" charset="-78"/>
                <a:cs typeface="Vazir" panose="020B0603030804020204" pitchFamily="34" charset="-78"/>
              </a:rPr>
              <a:t>استفاده کنندگان سرویس: تمامی افرادی که در حوزه خدمات مشاوره ای فعالیت دارند.</a:t>
            </a:r>
            <a:endParaRPr lang="en-US" sz="1600" dirty="0">
              <a:latin typeface="Vazir" panose="020B0603030804020204" pitchFamily="34" charset="-78"/>
              <a:cs typeface="Vazir" panose="020B0603030804020204" pitchFamily="34" charset="-78"/>
            </a:endParaRPr>
          </a:p>
        </p:txBody>
      </p:sp>
      <p:sp>
        <p:nvSpPr>
          <p:cNvPr id="5" name="Slide Number Placeholder 4"/>
          <p:cNvSpPr>
            <a:spLocks noGrp="1"/>
          </p:cNvSpPr>
          <p:nvPr>
            <p:ph type="sldNum" sz="quarter" idx="12"/>
          </p:nvPr>
        </p:nvSpPr>
        <p:spPr>
          <a:xfrm>
            <a:off x="115409" y="488271"/>
            <a:ext cx="722791" cy="523783"/>
          </a:xfrm>
          <a:prstGeom prst="rect">
            <a:avLst/>
          </a:prstGeom>
        </p:spPr>
        <p:txBody>
          <a:bodyPr/>
          <a:lstStyle/>
          <a:p>
            <a:fld id="{2CE4136B-712C-4630-A3E7-7C61EEF72D92}" type="slidenum">
              <a:rPr lang="en-US" smtClean="0"/>
              <a:t>8</a:t>
            </a:fld>
            <a:endParaRPr lang="en-US"/>
          </a:p>
        </p:txBody>
      </p:sp>
      <p:sp>
        <p:nvSpPr>
          <p:cNvPr id="8" name="Rectangle 7"/>
          <p:cNvSpPr/>
          <p:nvPr/>
        </p:nvSpPr>
        <p:spPr>
          <a:xfrm>
            <a:off x="1169717" y="120900"/>
            <a:ext cx="5113900" cy="400110"/>
          </a:xfrm>
          <a:prstGeom prst="rect">
            <a:avLst/>
          </a:prstGeom>
        </p:spPr>
        <p:txBody>
          <a:bodyPr wrap="square">
            <a:spAutoFit/>
          </a:bodyPr>
          <a:lstStyle/>
          <a:p>
            <a:pPr algn="justLow" rtl="1"/>
            <a:r>
              <a:rPr lang="fa-IR" sz="2000" b="1" dirty="0">
                <a:solidFill>
                  <a:schemeClr val="bg1"/>
                </a:solidFill>
                <a:latin typeface="Shabnam" panose="020B0603030804020204" pitchFamily="34" charset="-78"/>
                <a:cs typeface="Shabnam" panose="020B0603030804020204" pitchFamily="34" charset="-78"/>
              </a:rPr>
              <a:t>معرفی برخی سرویس های شبکه های نسل جدید</a:t>
            </a:r>
            <a:endParaRPr lang="en-US" sz="2000" b="1" dirty="0">
              <a:solidFill>
                <a:schemeClr val="bg1"/>
              </a:solidFill>
              <a:latin typeface="Shabnam" panose="020B0603030804020204" pitchFamily="34" charset="-78"/>
              <a:cs typeface="Shabnam" panose="020B0603030804020204" pitchFamily="34" charset="-78"/>
            </a:endParaRPr>
          </a:p>
        </p:txBody>
      </p:sp>
      <p:sp>
        <p:nvSpPr>
          <p:cNvPr id="2" name="Rectangle 1">
            <a:extLst>
              <a:ext uri="{FF2B5EF4-FFF2-40B4-BE49-F238E27FC236}">
                <a16:creationId xmlns:a16="http://schemas.microsoft.com/office/drawing/2014/main" id="{99F2E5E6-C012-84E9-79A0-44BE9837F061}"/>
              </a:ext>
            </a:extLst>
          </p:cNvPr>
          <p:cNvSpPr/>
          <p:nvPr/>
        </p:nvSpPr>
        <p:spPr>
          <a:xfrm>
            <a:off x="1597981" y="2210540"/>
            <a:ext cx="2574524" cy="360433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9" name="Picture 8">
            <a:extLst>
              <a:ext uri="{FF2B5EF4-FFF2-40B4-BE49-F238E27FC236}">
                <a16:creationId xmlns:a16="http://schemas.microsoft.com/office/drawing/2014/main" id="{02699852-A9EB-AFA8-24A0-6A058E60BDB3}"/>
              </a:ext>
            </a:extLst>
          </p:cNvPr>
          <p:cNvPicPr>
            <a:picLocks noChangeAspect="1"/>
          </p:cNvPicPr>
          <p:nvPr/>
        </p:nvPicPr>
        <p:blipFill>
          <a:blip r:embed="rId2"/>
          <a:stretch>
            <a:fillRect/>
          </a:stretch>
        </p:blipFill>
        <p:spPr>
          <a:xfrm>
            <a:off x="115409" y="3998971"/>
            <a:ext cx="4378625" cy="2534994"/>
          </a:xfrm>
          <a:prstGeom prst="rect">
            <a:avLst/>
          </a:prstGeom>
        </p:spPr>
      </p:pic>
      <p:pic>
        <p:nvPicPr>
          <p:cNvPr id="10" name="Picture 9">
            <a:extLst>
              <a:ext uri="{FF2B5EF4-FFF2-40B4-BE49-F238E27FC236}">
                <a16:creationId xmlns:a16="http://schemas.microsoft.com/office/drawing/2014/main" id="{6BD30ECC-3B83-B945-444B-3BCAE44837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4971" y="1409537"/>
            <a:ext cx="4378625" cy="2432031"/>
          </a:xfrm>
          <a:prstGeom prst="rect">
            <a:avLst/>
          </a:prstGeom>
        </p:spPr>
      </p:pic>
    </p:spTree>
    <p:extLst>
      <p:ext uri="{BB962C8B-B14F-4D97-AF65-F5344CB8AC3E}">
        <p14:creationId xmlns:p14="http://schemas.microsoft.com/office/powerpoint/2010/main" val="40721416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19597" y="985421"/>
            <a:ext cx="6303145" cy="2554545"/>
          </a:xfrm>
          <a:prstGeom prst="rect">
            <a:avLst/>
          </a:prstGeom>
        </p:spPr>
        <p:txBody>
          <a:bodyPr wrap="square">
            <a:spAutoFit/>
          </a:bodyPr>
          <a:lstStyle/>
          <a:p>
            <a:pPr algn="justLow" rtl="1">
              <a:lnSpc>
                <a:spcPct val="200000"/>
              </a:lnSpc>
            </a:pPr>
            <a:r>
              <a:rPr lang="en-US" sz="1600" dirty="0">
                <a:latin typeface="Vazir" panose="020B0603030804020204" pitchFamily="34" charset="-78"/>
                <a:cs typeface="Vazir" panose="020B0603030804020204" pitchFamily="34" charset="-78"/>
              </a:rPr>
              <a:t>VPN</a:t>
            </a:r>
          </a:p>
          <a:p>
            <a:pPr algn="justLow" rtl="1">
              <a:lnSpc>
                <a:spcPct val="200000"/>
              </a:lnSpc>
            </a:pPr>
            <a:r>
              <a:rPr lang="fa-IR" sz="1600" dirty="0">
                <a:latin typeface="Vazir" panose="020B0603030804020204" pitchFamily="34" charset="-78"/>
                <a:cs typeface="Vazir" panose="020B0603030804020204" pitchFamily="34" charset="-78"/>
              </a:rPr>
              <a:t>از طریق این سرویس، امکانی میسر می گردد تا کارمندان شرکت ها بی نیاز به گرفتن شماره تماس کامل و صرف از طریق وارد کردن 4 رقم شماره و بدون محدودیت جغرافیایی با یکدیگر مکالمه تلفنی داشته باشند.</a:t>
            </a:r>
          </a:p>
          <a:p>
            <a:pPr algn="justLow" rtl="1">
              <a:lnSpc>
                <a:spcPct val="200000"/>
              </a:lnSpc>
            </a:pPr>
            <a:r>
              <a:rPr lang="fa-IR" sz="1600" dirty="0">
                <a:latin typeface="Vazir" panose="020B0603030804020204" pitchFamily="34" charset="-78"/>
                <a:cs typeface="Vazir" panose="020B0603030804020204" pitchFamily="34" charset="-78"/>
              </a:rPr>
              <a:t>استفاده کنندگان: سازمان های کوچک و متوسط</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319597" y="3816573"/>
            <a:ext cx="6303145" cy="2985433"/>
          </a:xfrm>
          <a:prstGeom prst="rect">
            <a:avLst/>
          </a:prstGeom>
        </p:spPr>
        <p:txBody>
          <a:bodyPr wrap="square">
            <a:spAutoFit/>
          </a:bodyPr>
          <a:lstStyle/>
          <a:p>
            <a:pPr algn="justLow" rtl="1">
              <a:lnSpc>
                <a:spcPct val="200000"/>
              </a:lnSpc>
            </a:pPr>
            <a:r>
              <a:rPr lang="en-US" sz="1600" dirty="0">
                <a:latin typeface="Vazir" panose="020B0603030804020204" pitchFamily="34" charset="-78"/>
                <a:cs typeface="Vazir" panose="020B0603030804020204" pitchFamily="34" charset="-78"/>
              </a:rPr>
              <a:t>Voting</a:t>
            </a:r>
          </a:p>
          <a:p>
            <a:pPr algn="justLow" rtl="1">
              <a:lnSpc>
                <a:spcPct val="200000"/>
              </a:lnSpc>
            </a:pPr>
            <a:r>
              <a:rPr lang="fa-IR" sz="1600" dirty="0">
                <a:latin typeface="Vazir" panose="020B0603030804020204" pitchFamily="34" charset="-78"/>
                <a:cs typeface="Vazir" panose="020B0603030804020204" pitchFamily="34" charset="-78"/>
              </a:rPr>
              <a:t>کاربرد این سرویس همانطور که از نامش پیداست، انجام نظر سنجی در مورد موضوعات خاص است. استفاده کنندگان از این سرویس می توانند از طریق تماس با مخاطب، اقدام به دریافت نظرات در مورد موضوعات و مسائل خاص کنند.</a:t>
            </a:r>
          </a:p>
          <a:p>
            <a:pPr algn="justLow" rtl="1">
              <a:lnSpc>
                <a:spcPct val="200000"/>
              </a:lnSpc>
            </a:pPr>
            <a:r>
              <a:rPr lang="fa-IR" sz="1600" dirty="0">
                <a:latin typeface="Vazir" panose="020B0603030804020204" pitchFamily="34" charset="-78"/>
                <a:cs typeface="Vazir" panose="020B0603030804020204" pitchFamily="34" charset="-78"/>
              </a:rPr>
              <a:t>استفاده کنندگان: موسسات و سازمان های تهیه آمار</a:t>
            </a:r>
            <a:endParaRPr lang="en-US" sz="1600" dirty="0">
              <a:latin typeface="Vazir" panose="020B0603030804020204" pitchFamily="34" charset="-78"/>
              <a:cs typeface="Vazir" panose="020B0603030804020204" pitchFamily="34" charset="-78"/>
            </a:endParaRPr>
          </a:p>
        </p:txBody>
      </p:sp>
      <p:sp>
        <p:nvSpPr>
          <p:cNvPr id="5" name="Slide Number Placeholder 4"/>
          <p:cNvSpPr>
            <a:spLocks noGrp="1"/>
          </p:cNvSpPr>
          <p:nvPr>
            <p:ph type="sldNum" sz="quarter" idx="12"/>
          </p:nvPr>
        </p:nvSpPr>
        <p:spPr>
          <a:xfrm>
            <a:off x="115409" y="488271"/>
            <a:ext cx="722791" cy="523783"/>
          </a:xfrm>
          <a:prstGeom prst="rect">
            <a:avLst/>
          </a:prstGeom>
        </p:spPr>
        <p:txBody>
          <a:bodyPr/>
          <a:lstStyle/>
          <a:p>
            <a:fld id="{2CE4136B-712C-4630-A3E7-7C61EEF72D92}" type="slidenum">
              <a:rPr lang="en-US" smtClean="0"/>
              <a:t>9</a:t>
            </a:fld>
            <a:endParaRPr lang="en-US"/>
          </a:p>
        </p:txBody>
      </p:sp>
      <p:sp>
        <p:nvSpPr>
          <p:cNvPr id="8" name="Rectangle 7"/>
          <p:cNvSpPr/>
          <p:nvPr/>
        </p:nvSpPr>
        <p:spPr>
          <a:xfrm>
            <a:off x="1169717" y="120900"/>
            <a:ext cx="5113900" cy="400110"/>
          </a:xfrm>
          <a:prstGeom prst="rect">
            <a:avLst/>
          </a:prstGeom>
        </p:spPr>
        <p:txBody>
          <a:bodyPr wrap="square">
            <a:spAutoFit/>
          </a:bodyPr>
          <a:lstStyle/>
          <a:p>
            <a:pPr algn="justLow" rtl="1"/>
            <a:r>
              <a:rPr lang="fa-IR" sz="2000" b="1" dirty="0">
                <a:solidFill>
                  <a:schemeClr val="bg1"/>
                </a:solidFill>
                <a:latin typeface="Shabnam" panose="020B0603030804020204" pitchFamily="34" charset="-78"/>
                <a:cs typeface="Shabnam" panose="020B0603030804020204" pitchFamily="34" charset="-78"/>
              </a:rPr>
              <a:t>معرفی برخی سرویس های شبکه های نسل جدید</a:t>
            </a:r>
            <a:endParaRPr lang="en-US" sz="2000" b="1" dirty="0">
              <a:solidFill>
                <a:schemeClr val="bg1"/>
              </a:solidFill>
              <a:latin typeface="Shabnam" panose="020B0603030804020204" pitchFamily="34" charset="-78"/>
              <a:cs typeface="Shabnam" panose="020B0603030804020204" pitchFamily="34" charset="-78"/>
            </a:endParaRPr>
          </a:p>
        </p:txBody>
      </p:sp>
      <p:sp>
        <p:nvSpPr>
          <p:cNvPr id="2" name="Rectangle 1">
            <a:extLst>
              <a:ext uri="{FF2B5EF4-FFF2-40B4-BE49-F238E27FC236}">
                <a16:creationId xmlns:a16="http://schemas.microsoft.com/office/drawing/2014/main" id="{5F3C865F-7A41-816F-5EF2-186440828BB0}"/>
              </a:ext>
            </a:extLst>
          </p:cNvPr>
          <p:cNvSpPr/>
          <p:nvPr/>
        </p:nvSpPr>
        <p:spPr>
          <a:xfrm>
            <a:off x="9166560" y="2050742"/>
            <a:ext cx="2303390" cy="326698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9" name="Picture 8">
            <a:extLst>
              <a:ext uri="{FF2B5EF4-FFF2-40B4-BE49-F238E27FC236}">
                <a16:creationId xmlns:a16="http://schemas.microsoft.com/office/drawing/2014/main" id="{5496852E-E333-8E95-6BAE-31CA7BC22A95}"/>
              </a:ext>
            </a:extLst>
          </p:cNvPr>
          <p:cNvPicPr>
            <a:picLocks noChangeAspect="1"/>
          </p:cNvPicPr>
          <p:nvPr/>
        </p:nvPicPr>
        <p:blipFill>
          <a:blip r:embed="rId2"/>
          <a:stretch>
            <a:fillRect/>
          </a:stretch>
        </p:blipFill>
        <p:spPr>
          <a:xfrm>
            <a:off x="7179257" y="1177175"/>
            <a:ext cx="3974607" cy="2251825"/>
          </a:xfrm>
          <a:prstGeom prst="rect">
            <a:avLst/>
          </a:prstGeom>
        </p:spPr>
      </p:pic>
      <p:pic>
        <p:nvPicPr>
          <p:cNvPr id="10" name="Picture 9">
            <a:extLst>
              <a:ext uri="{FF2B5EF4-FFF2-40B4-BE49-F238E27FC236}">
                <a16:creationId xmlns:a16="http://schemas.microsoft.com/office/drawing/2014/main" id="{7F5F8C64-5DEE-4C70-A53B-60B6B6EF2D48}"/>
              </a:ext>
            </a:extLst>
          </p:cNvPr>
          <p:cNvPicPr>
            <a:picLocks noChangeAspect="1"/>
          </p:cNvPicPr>
          <p:nvPr/>
        </p:nvPicPr>
        <p:blipFill>
          <a:blip r:embed="rId3"/>
          <a:stretch>
            <a:fillRect/>
          </a:stretch>
        </p:blipFill>
        <p:spPr>
          <a:xfrm>
            <a:off x="7897796" y="3914227"/>
            <a:ext cx="3974607" cy="2384764"/>
          </a:xfrm>
          <a:prstGeom prst="rect">
            <a:avLst/>
          </a:prstGeom>
        </p:spPr>
      </p:pic>
    </p:spTree>
    <p:extLst>
      <p:ext uri="{BB962C8B-B14F-4D97-AF65-F5344CB8AC3E}">
        <p14:creationId xmlns:p14="http://schemas.microsoft.com/office/powerpoint/2010/main" val="5578414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TotalTime>
  <Words>2500</Words>
  <Application>Microsoft Office PowerPoint</Application>
  <PresentationFormat>Widescreen</PresentationFormat>
  <Paragraphs>149</Paragraphs>
  <Slides>31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31</vt:i4>
      </vt:variant>
    </vt:vector>
  </HeadingPairs>
  <TitlesOfParts>
    <vt:vector size="36"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Mobotop</cp:lastModifiedBy>
  <cp:revision>26</cp:revision>
  <dcterms:created xsi:type="dcterms:W3CDTF">2024-09-26T18:25:59Z</dcterms:created>
  <dcterms:modified xsi:type="dcterms:W3CDTF">2024-11-04T17:06:25Z</dcterms:modified>
</cp:coreProperties>
</file>