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8" r:id="rId2"/>
    <p:sldId id="283" r:id="rId3"/>
    <p:sldId id="284" r:id="rId4"/>
    <p:sldId id="285" r:id="rId5"/>
    <p:sldId id="286" r:id="rId6"/>
    <p:sldId id="287" r:id="rId7"/>
    <p:sldId id="288" r:id="rId8"/>
    <p:sldId id="289" r:id="rId9"/>
    <p:sldId id="290" r:id="rId10"/>
    <p:sldId id="291" r:id="rId11"/>
    <p:sldId id="292" r:id="rId12"/>
    <p:sldId id="293" r:id="rId13"/>
    <p:sldId id="294" r:id="rId14"/>
    <p:sldId id="295" r:id="rId15"/>
    <p:sldId id="258" r:id="rId16"/>
    <p:sldId id="259" r:id="rId17"/>
    <p:sldId id="296" r:id="rId18"/>
    <p:sldId id="260" r:id="rId19"/>
    <p:sldId id="261" r:id="rId20"/>
    <p:sldId id="262" r:id="rId21"/>
    <p:sldId id="263" r:id="rId22"/>
    <p:sldId id="264" r:id="rId23"/>
    <p:sldId id="265" r:id="rId24"/>
    <p:sldId id="272" r:id="rId25"/>
    <p:sldId id="273" r:id="rId26"/>
    <p:sldId id="274" r:id="rId27"/>
    <p:sldId id="275" r:id="rId28"/>
    <p:sldId id="277" r:id="rId29"/>
    <p:sldId id="278" r:id="rId30"/>
    <p:sldId id="279" r:id="rId31"/>
    <p:sldId id="276" r:id="rId32"/>
    <p:sldId id="280" r:id="rId33"/>
    <p:sldId id="281" r:id="rId34"/>
    <p:sldId id="282" r:id="rId35"/>
    <p:sldId id="270" r:id="rId36"/>
    <p:sldId id="297"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B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82CFAD-18D9-431A-A0CA-34D5135DF4F8}" type="datetimeFigureOut">
              <a:rPr lang="en-US" smtClean="0"/>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47725B-0D68-46A2-A2F2-1B871D3D3891}" type="slidenum">
              <a:rPr lang="en-US" smtClean="0"/>
              <a:t>‹#›</a:t>
            </a:fld>
            <a:endParaRPr lang="en-US"/>
          </a:p>
        </p:txBody>
      </p:sp>
    </p:spTree>
    <p:extLst>
      <p:ext uri="{BB962C8B-B14F-4D97-AF65-F5344CB8AC3E}">
        <p14:creationId xmlns:p14="http://schemas.microsoft.com/office/powerpoint/2010/main" val="253387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073938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404154"/>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Diagonal Corners Rounded 9">
            <a:extLst>
              <a:ext uri="{FF2B5EF4-FFF2-40B4-BE49-F238E27FC236}">
                <a16:creationId xmlns:a16="http://schemas.microsoft.com/office/drawing/2014/main" id="{ED5C6821-1250-D84D-4761-52370A1C8158}"/>
              </a:ext>
            </a:extLst>
          </p:cNvPr>
          <p:cNvSpPr/>
          <p:nvPr/>
        </p:nvSpPr>
        <p:spPr>
          <a:xfrm>
            <a:off x="150920" y="176668"/>
            <a:ext cx="2902998" cy="3275860"/>
          </a:xfrm>
          <a:prstGeom prst="round2DiagRect">
            <a:avLst>
              <a:gd name="adj1" fmla="val 50000"/>
              <a:gd name="adj2" fmla="val 0"/>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4FEDBA6A-7F89-3ADE-85B1-205C3E9A9E2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085" r="12673"/>
          <a:stretch/>
        </p:blipFill>
        <p:spPr>
          <a:xfrm>
            <a:off x="0" y="0"/>
            <a:ext cx="6394882" cy="6890811"/>
          </a:xfrm>
          <a:prstGeom prst="round2DiagRect">
            <a:avLst>
              <a:gd name="adj1" fmla="val 50000"/>
              <a:gd name="adj2" fmla="val 0"/>
            </a:avLst>
          </a:prstGeom>
        </p:spPr>
      </p:pic>
      <p:sp>
        <p:nvSpPr>
          <p:cNvPr id="6" name="TextBox 5">
            <a:extLst>
              <a:ext uri="{FF2B5EF4-FFF2-40B4-BE49-F238E27FC236}">
                <a16:creationId xmlns:a16="http://schemas.microsoft.com/office/drawing/2014/main" id="{8FD403CA-65C6-6D56-3F06-77AB19D0ACDF}"/>
              </a:ext>
            </a:extLst>
          </p:cNvPr>
          <p:cNvSpPr txBox="1"/>
          <p:nvPr/>
        </p:nvSpPr>
        <p:spPr>
          <a:xfrm>
            <a:off x="7151839" y="575294"/>
            <a:ext cx="4425246" cy="1338828"/>
          </a:xfrm>
          <a:prstGeom prst="rect">
            <a:avLst/>
          </a:prstGeom>
          <a:noFill/>
        </p:spPr>
        <p:txBody>
          <a:bodyPr wrap="square" rtlCol="1">
            <a:spAutoFit/>
          </a:bodyPr>
          <a:lstStyle/>
          <a:p>
            <a:pPr algn="ctr" rtl="1">
              <a:lnSpc>
                <a:spcPct val="150000"/>
              </a:lnSpc>
            </a:pPr>
            <a:r>
              <a:rPr lang="fa-IR" sz="3200" b="1" dirty="0">
                <a:latin typeface="Shabnam" panose="020B0603030804020204" pitchFamily="34" charset="-78"/>
                <a:cs typeface="Shabnam" panose="020B0603030804020204" pitchFamily="34" charset="-78"/>
              </a:rPr>
              <a:t>موضوع</a:t>
            </a:r>
          </a:p>
          <a:p>
            <a:pPr algn="ctr" rtl="1">
              <a:lnSpc>
                <a:spcPct val="150000"/>
              </a:lnSpc>
            </a:pPr>
            <a:r>
              <a:rPr lang="fa-IR" sz="2400" dirty="0">
                <a:latin typeface="Shabnam" panose="020B0603030804020204" pitchFamily="34" charset="-78"/>
                <a:cs typeface="Shabnam" panose="020B0603030804020204" pitchFamily="34" charset="-78"/>
              </a:rPr>
              <a:t> پاورپوینت امنیت </a:t>
            </a:r>
            <a:r>
              <a:rPr lang="en-US" sz="2400" dirty="0" err="1">
                <a:latin typeface="Shabnam" panose="020B0603030804020204" pitchFamily="34" charset="-78"/>
                <a:cs typeface="Shabnam" panose="020B0603030804020204" pitchFamily="34" charset="-78"/>
              </a:rPr>
              <a:t>Wifi</a:t>
            </a:r>
            <a:endParaRPr lang="fa-IR" sz="2400" dirty="0">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27C719BC-E078-78CE-F917-7A1467B12351}"/>
              </a:ext>
            </a:extLst>
          </p:cNvPr>
          <p:cNvSpPr txBox="1"/>
          <p:nvPr/>
        </p:nvSpPr>
        <p:spPr>
          <a:xfrm>
            <a:off x="7151839" y="2236131"/>
            <a:ext cx="4425246" cy="1338828"/>
          </a:xfrm>
          <a:prstGeom prst="rect">
            <a:avLst/>
          </a:prstGeom>
          <a:noFill/>
        </p:spPr>
        <p:txBody>
          <a:bodyPr wrap="square" rtlCol="1">
            <a:spAutoFit/>
          </a:bodyPr>
          <a:lstStyle/>
          <a:p>
            <a:pPr algn="ctr" rtl="1">
              <a:lnSpc>
                <a:spcPct val="150000"/>
              </a:lnSpc>
            </a:pPr>
            <a:r>
              <a:rPr lang="fa-IR" sz="3200" b="1" dirty="0">
                <a:latin typeface="Shabnam" panose="020B0603030804020204" pitchFamily="34" charset="-78"/>
                <a:cs typeface="Shabnam" panose="020B0603030804020204" pitchFamily="34" charset="-78"/>
              </a:rPr>
              <a:t>نام پژوهشگر</a:t>
            </a:r>
          </a:p>
          <a:p>
            <a:pPr algn="ctr" rtl="1">
              <a:lnSpc>
                <a:spcPct val="150000"/>
              </a:lnSpc>
            </a:pPr>
            <a:r>
              <a:rPr lang="fa-IR" sz="2400" dirty="0">
                <a:latin typeface="Shabnam" panose="020B0603030804020204" pitchFamily="34" charset="-78"/>
                <a:cs typeface="Shabnam" panose="020B0603030804020204" pitchFamily="34" charset="-78"/>
              </a:rPr>
              <a:t>محمد جواد عزیزپناه</a:t>
            </a:r>
          </a:p>
        </p:txBody>
      </p:sp>
      <p:sp>
        <p:nvSpPr>
          <p:cNvPr id="8" name="TextBox 7">
            <a:extLst>
              <a:ext uri="{FF2B5EF4-FFF2-40B4-BE49-F238E27FC236}">
                <a16:creationId xmlns:a16="http://schemas.microsoft.com/office/drawing/2014/main" id="{15FCCDDA-EEBD-BE20-C955-99D8FF233FC0}"/>
              </a:ext>
            </a:extLst>
          </p:cNvPr>
          <p:cNvSpPr txBox="1"/>
          <p:nvPr/>
        </p:nvSpPr>
        <p:spPr>
          <a:xfrm>
            <a:off x="7151839" y="4012378"/>
            <a:ext cx="4425246" cy="1338828"/>
          </a:xfrm>
          <a:prstGeom prst="rect">
            <a:avLst/>
          </a:prstGeom>
          <a:noFill/>
        </p:spPr>
        <p:txBody>
          <a:bodyPr wrap="square" rtlCol="1">
            <a:spAutoFit/>
          </a:bodyPr>
          <a:lstStyle/>
          <a:p>
            <a:pPr algn="ctr" rtl="1">
              <a:lnSpc>
                <a:spcPct val="150000"/>
              </a:lnSpc>
            </a:pPr>
            <a:r>
              <a:rPr lang="fa-IR" sz="3200" b="1" dirty="0">
                <a:latin typeface="Shabnam" panose="020B0603030804020204" pitchFamily="34" charset="-78"/>
                <a:cs typeface="Shabnam" panose="020B0603030804020204" pitchFamily="34" charset="-78"/>
              </a:rPr>
              <a:t>استاد راهنما</a:t>
            </a:r>
          </a:p>
          <a:p>
            <a:pPr algn="ctr" rtl="1">
              <a:lnSpc>
                <a:spcPct val="150000"/>
              </a:lnSpc>
            </a:pPr>
            <a:r>
              <a:rPr lang="fa-IR" sz="2400" dirty="0">
                <a:latin typeface="Shabnam" panose="020B0603030804020204" pitchFamily="34" charset="-78"/>
                <a:cs typeface="Shabnam" panose="020B0603030804020204" pitchFamily="34" charset="-78"/>
              </a:rPr>
              <a:t>علیرضا عزیزی</a:t>
            </a:r>
          </a:p>
        </p:txBody>
      </p:sp>
      <p:sp>
        <p:nvSpPr>
          <p:cNvPr id="9" name="TextBox 8">
            <a:extLst>
              <a:ext uri="{FF2B5EF4-FFF2-40B4-BE49-F238E27FC236}">
                <a16:creationId xmlns:a16="http://schemas.microsoft.com/office/drawing/2014/main" id="{B8C96888-BF0E-F999-A1FB-BD64AE36AE1D}"/>
              </a:ext>
            </a:extLst>
          </p:cNvPr>
          <p:cNvSpPr txBox="1"/>
          <p:nvPr/>
        </p:nvSpPr>
        <p:spPr>
          <a:xfrm>
            <a:off x="7151839" y="5788625"/>
            <a:ext cx="4425246" cy="515526"/>
          </a:xfrm>
          <a:prstGeom prst="rect">
            <a:avLst/>
          </a:prstGeom>
          <a:noFill/>
        </p:spPr>
        <p:txBody>
          <a:bodyPr wrap="square" rtlCol="1">
            <a:spAutoFit/>
          </a:bodyPr>
          <a:lstStyle/>
          <a:p>
            <a:pPr algn="ctr" rtl="1">
              <a:lnSpc>
                <a:spcPct val="150000"/>
              </a:lnSpc>
            </a:pPr>
            <a:r>
              <a:rPr lang="fa-IR" sz="2000" dirty="0">
                <a:latin typeface="Shabnam" panose="020B0603030804020204" pitchFamily="34" charset="-78"/>
                <a:cs typeface="Shabnam" panose="020B0603030804020204" pitchFamily="34" charset="-78"/>
              </a:rPr>
              <a:t>تاریخ ارائه: .......</a:t>
            </a:r>
          </a:p>
        </p:txBody>
      </p:sp>
    </p:spTree>
    <p:extLst>
      <p:ext uri="{BB962C8B-B14F-4D97-AF65-F5344CB8AC3E}">
        <p14:creationId xmlns:p14="http://schemas.microsoft.com/office/powerpoint/2010/main" val="4075157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21078" y="369993"/>
            <a:ext cx="5636033"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525506" y="1413063"/>
            <a:ext cx="5724372" cy="4031873"/>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WPA2-Enterprise_5</a:t>
            </a:r>
          </a:p>
          <a:p>
            <a:pPr algn="justLow" rtl="1">
              <a:lnSpc>
                <a:spcPct val="250000"/>
              </a:lnSpc>
            </a:pPr>
            <a:r>
              <a:rPr lang="en-US" sz="1600" dirty="0">
                <a:latin typeface="Vazir" panose="020B0603030804020204" pitchFamily="34" charset="-78"/>
                <a:cs typeface="Vazir" panose="020B0603030804020204" pitchFamily="34" charset="-78"/>
              </a:rPr>
              <a:t>WPA2-Enterprise</a:t>
            </a:r>
            <a:r>
              <a:rPr lang="fa-IR" sz="1600" dirty="0">
                <a:latin typeface="Vazir" panose="020B0603030804020204" pitchFamily="34" charset="-78"/>
                <a:cs typeface="Vazir" panose="020B0603030804020204" pitchFamily="34" charset="-78"/>
              </a:rPr>
              <a:t>به یک سرور </a:t>
            </a:r>
            <a:r>
              <a:rPr lang="en-US" sz="1600" dirty="0">
                <a:latin typeface="Vazir" panose="020B0603030804020204" pitchFamily="34" charset="-78"/>
                <a:cs typeface="Vazir" panose="020B0603030804020204" pitchFamily="34" charset="-78"/>
              </a:rPr>
              <a:t>RADIUS</a:t>
            </a:r>
            <a:r>
              <a:rPr lang="fa-IR" sz="1600" dirty="0">
                <a:latin typeface="Vazir" panose="020B0603030804020204" pitchFamily="34" charset="-78"/>
                <a:cs typeface="Vazir" panose="020B0603030804020204" pitchFamily="34" charset="-78"/>
              </a:rPr>
              <a:t> نیاز دارد که وظیفه احراز هویت دسترسی کاربر شبکه را بر عهده دارد. فرآیند احراز هویت واقعی بر اساس خط مشی </a:t>
            </a:r>
            <a:r>
              <a:rPr lang="en-US" sz="1600" dirty="0">
                <a:latin typeface="Vazir" panose="020B0603030804020204" pitchFamily="34" charset="-78"/>
                <a:cs typeface="Vazir" panose="020B0603030804020204" pitchFamily="34" charset="-78"/>
              </a:rPr>
              <a:t>X </a:t>
            </a:r>
            <a:r>
              <a:rPr lang="fa-IR" sz="1600" dirty="0">
                <a:latin typeface="Vazir" panose="020B0603030804020204" pitchFamily="34" charset="-78"/>
                <a:cs typeface="Vazir" panose="020B0603030804020204" pitchFamily="34" charset="-78"/>
              </a:rPr>
              <a:t>802.1 است و در چندین سیستم مختلف با برچسب </a:t>
            </a:r>
            <a:r>
              <a:rPr lang="en-US" sz="1600" dirty="0">
                <a:latin typeface="Vazir" panose="020B0603030804020204" pitchFamily="34" charset="-78"/>
                <a:cs typeface="Vazir" panose="020B0603030804020204" pitchFamily="34" charset="-78"/>
              </a:rPr>
              <a:t>EAP</a:t>
            </a:r>
            <a:r>
              <a:rPr lang="fa-IR" sz="1600" dirty="0">
                <a:latin typeface="Vazir" panose="020B0603030804020204" pitchFamily="34" charset="-78"/>
                <a:cs typeface="Vazir" panose="020B0603030804020204" pitchFamily="34" charset="-78"/>
              </a:rPr>
              <a:t> ارائه می شود.فقط چند مؤلفه برای کار </a:t>
            </a:r>
            <a:r>
              <a:rPr lang="en-US" sz="1600" dirty="0">
                <a:latin typeface="Vazir" panose="020B0603030804020204" pitchFamily="34" charset="-78"/>
                <a:cs typeface="Vazir" panose="020B0603030804020204" pitchFamily="34" charset="-78"/>
              </a:rPr>
              <a:t>WPA2-Enterprise </a:t>
            </a:r>
            <a:r>
              <a:rPr lang="fa-IR" sz="1600" dirty="0">
                <a:latin typeface="Vazir" panose="020B0603030804020204" pitchFamily="34" charset="-78"/>
                <a:cs typeface="Vazir" panose="020B0603030804020204" pitchFamily="34" charset="-78"/>
              </a:rPr>
              <a:t>مورد نیاز است. در واقع، اگر از قبل دارای نقاط دسترسی و مقداری فضای خالی سرور هستید، تمام سخت افزار مورد نیاز برای تحقق آن را در اختیار دارید.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9BE0C923-C335-F5B3-DB75-775837E6FCC3}"/>
              </a:ext>
            </a:extLst>
          </p:cNvPr>
          <p:cNvPicPr>
            <a:picLocks noChangeAspect="1"/>
          </p:cNvPicPr>
          <p:nvPr/>
        </p:nvPicPr>
        <p:blipFill rotWithShape="1">
          <a:blip r:embed="rId2">
            <a:extLst>
              <a:ext uri="{28A0092B-C50C-407E-A947-70E740481C1C}">
                <a14:useLocalDpi xmlns:a14="http://schemas.microsoft.com/office/drawing/2010/main" val="0"/>
              </a:ext>
            </a:extLst>
          </a:blip>
          <a:srcRect l="14288" r="13628"/>
          <a:stretch/>
        </p:blipFill>
        <p:spPr>
          <a:xfrm>
            <a:off x="6543019" y="1817677"/>
            <a:ext cx="5255405" cy="3707157"/>
          </a:xfrm>
          <a:prstGeom prst="rect">
            <a:avLst/>
          </a:prstGeom>
        </p:spPr>
      </p:pic>
    </p:spTree>
    <p:extLst>
      <p:ext uri="{BB962C8B-B14F-4D97-AF65-F5344CB8AC3E}">
        <p14:creationId xmlns:p14="http://schemas.microsoft.com/office/powerpoint/2010/main" val="350139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4610" y="338645"/>
            <a:ext cx="5183272"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4563123" y="1003319"/>
            <a:ext cx="7279690"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از آنجایی که هر دستگاه قبل از اتصال احراز هویت می شود، یک تونل شخصی و رمزگذاری شده به طور موثر بین دستگاه و شبکه ایجاد می شود. مزایای امنیتی یک </a:t>
            </a:r>
            <a:r>
              <a:rPr lang="en-US" sz="1600" dirty="0">
                <a:latin typeface="Vazir" panose="020B0603030804020204" pitchFamily="34" charset="-78"/>
                <a:cs typeface="Vazir" panose="020B0603030804020204" pitchFamily="34" charset="-78"/>
              </a:rPr>
              <a:t>WPA2-Enterprise </a:t>
            </a:r>
            <a:r>
              <a:rPr lang="fa-IR" sz="1600" dirty="0">
                <a:latin typeface="Vazir" panose="020B0603030804020204" pitchFamily="34" charset="-78"/>
                <a:cs typeface="Vazir" panose="020B0603030804020204" pitchFamily="34" charset="-78"/>
              </a:rPr>
              <a:t>با پیکربندی مناسب، یک شبکه تقریباً غیرقابل نفوذ را به شما می دهد. این پروتکل اغلب توسط مشاغل و دولت استفاده می شود. البته به دلیل تدابیر امنیتی شدید آن.</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46E9185A-748D-8CD5-7CAF-35E3DFA27CC1}"/>
              </a:ext>
            </a:extLst>
          </p:cNvPr>
          <p:cNvSpPr/>
          <p:nvPr/>
        </p:nvSpPr>
        <p:spPr>
          <a:xfrm>
            <a:off x="0" y="5273336"/>
            <a:ext cx="7128769" cy="1584664"/>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49234F0E-7B10-502D-0DD9-D82FC7A526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3395" y="3947227"/>
            <a:ext cx="6914780" cy="2432304"/>
          </a:xfrm>
          <a:prstGeom prst="rect">
            <a:avLst/>
          </a:prstGeom>
          <a:ln w="76200">
            <a:solidFill>
              <a:schemeClr val="bg1"/>
            </a:solidFill>
          </a:ln>
        </p:spPr>
      </p:pic>
    </p:spTree>
    <p:extLst>
      <p:ext uri="{BB962C8B-B14F-4D97-AF65-F5344CB8AC3E}">
        <p14:creationId xmlns:p14="http://schemas.microsoft.com/office/powerpoint/2010/main" val="1850946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88746" y="279193"/>
            <a:ext cx="5556134"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549304" y="1031965"/>
            <a:ext cx="6348645" cy="3693319"/>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Wi-Fi Protected Access 3 (WPA3)_6</a:t>
            </a:r>
          </a:p>
          <a:p>
            <a:pPr algn="justLow" rtl="1">
              <a:lnSpc>
                <a:spcPct val="250000"/>
              </a:lnSpc>
            </a:pPr>
            <a:r>
              <a:rPr lang="en-US" sz="1600" dirty="0">
                <a:latin typeface="Vazir" panose="020B0603030804020204" pitchFamily="34" charset="-78"/>
                <a:cs typeface="Vazir" panose="020B0603030804020204" pitchFamily="34" charset="-78"/>
              </a:rPr>
              <a:t>WP3 </a:t>
            </a:r>
            <a:r>
              <a:rPr lang="fa-IR" sz="1600" dirty="0">
                <a:latin typeface="Vazir" panose="020B0603030804020204" pitchFamily="34" charset="-78"/>
                <a:cs typeface="Vazir" panose="020B0603030804020204" pitchFamily="34" charset="-78"/>
              </a:rPr>
              <a:t> اولین تغییرات عمده را در امنیت بی سیم در 14 سال گذشته معرفی می کند. برخی از اضافات قابل توجه برای پروتکل امنیتی عبارتند از:</a:t>
            </a:r>
          </a:p>
          <a:p>
            <a:pPr algn="justLow" rtl="1">
              <a:lnSpc>
                <a:spcPct val="250000"/>
              </a:lnSpc>
            </a:pPr>
            <a:r>
              <a:rPr lang="fa-IR" sz="1600" dirty="0">
                <a:latin typeface="Vazir" panose="020B0603030804020204" pitchFamily="34" charset="-78"/>
                <a:cs typeface="Vazir" panose="020B0603030804020204" pitchFamily="34" charset="-78"/>
              </a:rPr>
              <a:t>محافظت بیشتر از رمزهای عبور</a:t>
            </a:r>
          </a:p>
          <a:p>
            <a:pPr algn="justLow" rtl="1">
              <a:lnSpc>
                <a:spcPct val="250000"/>
              </a:lnSpc>
            </a:pPr>
            <a:r>
              <a:rPr lang="fa-IR" sz="1600" dirty="0">
                <a:latin typeface="Vazir" panose="020B0603030804020204" pitchFamily="34" charset="-78"/>
                <a:cs typeface="Vazir" panose="020B0603030804020204" pitchFamily="34" charset="-78"/>
              </a:rPr>
              <a:t>رمزگذاری فردی برای شبکه های شخصی و باز</a:t>
            </a:r>
          </a:p>
          <a:p>
            <a:pPr algn="justLow" rtl="1">
              <a:lnSpc>
                <a:spcPct val="250000"/>
              </a:lnSpc>
            </a:pPr>
            <a:r>
              <a:rPr lang="fa-IR" sz="1600" dirty="0">
                <a:latin typeface="Vazir" panose="020B0603030804020204" pitchFamily="34" charset="-78"/>
                <a:cs typeface="Vazir" panose="020B0603030804020204" pitchFamily="34" charset="-78"/>
              </a:rPr>
              <a:t>امنیت بیشتر برای شبکه های سازمانی</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2587EB59-C83B-81C5-F23B-818107E0F4C4}"/>
              </a:ext>
            </a:extLst>
          </p:cNvPr>
          <p:cNvSpPr/>
          <p:nvPr/>
        </p:nvSpPr>
        <p:spPr>
          <a:xfrm>
            <a:off x="8788892" y="1961629"/>
            <a:ext cx="3275861" cy="4287914"/>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4D792D9A-FAEB-985A-0801-424BB8BE01FB}"/>
              </a:ext>
            </a:extLst>
          </p:cNvPr>
          <p:cNvSpPr/>
          <p:nvPr/>
        </p:nvSpPr>
        <p:spPr>
          <a:xfrm>
            <a:off x="0" y="5637320"/>
            <a:ext cx="3400148" cy="1228882"/>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5F4E3E5B-D90A-20B6-5534-37E904EBBE08}"/>
              </a:ext>
            </a:extLst>
          </p:cNvPr>
          <p:cNvPicPr>
            <a:picLocks noChangeAspect="1"/>
          </p:cNvPicPr>
          <p:nvPr/>
        </p:nvPicPr>
        <p:blipFill rotWithShape="1">
          <a:blip r:embed="rId2">
            <a:extLst>
              <a:ext uri="{28A0092B-C50C-407E-A947-70E740481C1C}">
                <a14:useLocalDpi xmlns:a14="http://schemas.microsoft.com/office/drawing/2010/main" val="0"/>
              </a:ext>
            </a:extLst>
          </a:blip>
          <a:srcRect r="44952"/>
          <a:stretch/>
        </p:blipFill>
        <p:spPr>
          <a:xfrm>
            <a:off x="7745767" y="2280251"/>
            <a:ext cx="4194699" cy="3810000"/>
          </a:xfrm>
          <a:prstGeom prst="rect">
            <a:avLst/>
          </a:prstGeom>
          <a:ln w="76200">
            <a:solidFill>
              <a:schemeClr val="bg1"/>
            </a:solidFill>
          </a:ln>
        </p:spPr>
      </p:pic>
      <p:pic>
        <p:nvPicPr>
          <p:cNvPr id="9" name="Picture 8">
            <a:extLst>
              <a:ext uri="{FF2B5EF4-FFF2-40B4-BE49-F238E27FC236}">
                <a16:creationId xmlns:a16="http://schemas.microsoft.com/office/drawing/2014/main" id="{184486BD-AB8F-DBFB-3172-60091BB0265E}"/>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8461" r="21898"/>
          <a:stretch/>
        </p:blipFill>
        <p:spPr>
          <a:xfrm rot="20652413">
            <a:off x="549303" y="3068920"/>
            <a:ext cx="2176141" cy="3648722"/>
          </a:xfrm>
          <a:prstGeom prst="rect">
            <a:avLst/>
          </a:prstGeom>
        </p:spPr>
      </p:pic>
    </p:spTree>
    <p:extLst>
      <p:ext uri="{BB962C8B-B14F-4D97-AF65-F5344CB8AC3E}">
        <p14:creationId xmlns:p14="http://schemas.microsoft.com/office/powerpoint/2010/main" val="361695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70990" y="279193"/>
            <a:ext cx="5573890"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5073479" y="1118949"/>
            <a:ext cx="6883632" cy="3539430"/>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WPA3-PSK_7</a:t>
            </a:r>
          </a:p>
          <a:p>
            <a:pPr algn="justLow" rtl="1">
              <a:lnSpc>
                <a:spcPct val="250000"/>
              </a:lnSpc>
            </a:pPr>
            <a:r>
              <a:rPr lang="fa-IR" sz="1600" dirty="0">
                <a:latin typeface="Vazir" panose="020B0603030804020204" pitchFamily="34" charset="-78"/>
                <a:cs typeface="Vazir" panose="020B0603030804020204" pitchFamily="34" charset="-78"/>
              </a:rPr>
              <a:t>برای بهبود اثربخشی به‌روزرسانی‌های </a:t>
            </a:r>
            <a:r>
              <a:rPr lang="en-US" sz="1600" dirty="0">
                <a:latin typeface="Vazir" panose="020B0603030804020204" pitchFamily="34" charset="-78"/>
                <a:cs typeface="Vazir" panose="020B0603030804020204" pitchFamily="34" charset="-78"/>
              </a:rPr>
              <a:t>PSK </a:t>
            </a:r>
            <a:r>
              <a:rPr lang="fa-IR" sz="1600" dirty="0">
                <a:latin typeface="Vazir" panose="020B0603030804020204" pitchFamily="34" charset="-78"/>
                <a:cs typeface="Vazir" panose="020B0603030804020204" pitchFamily="34" charset="-78"/>
              </a:rPr>
              <a:t> به </a:t>
            </a:r>
            <a:r>
              <a:rPr lang="en-US" sz="1600" dirty="0">
                <a:latin typeface="Vazir" panose="020B0603030804020204" pitchFamily="34" charset="-78"/>
                <a:cs typeface="Vazir" panose="020B0603030804020204" pitchFamily="34" charset="-78"/>
              </a:rPr>
              <a:t>WPA3-PSK </a:t>
            </a:r>
            <a:r>
              <a:rPr lang="fa-IR" sz="1600" dirty="0">
                <a:latin typeface="Vazir" panose="020B0603030804020204" pitchFamily="34" charset="-78"/>
                <a:cs typeface="Vazir" panose="020B0603030804020204" pitchFamily="34" charset="-78"/>
              </a:rPr>
              <a:t> با بهبود فرآیند احراز هویت، محافظت بیشتری را ارائه می‌دهد.</a:t>
            </a:r>
          </a:p>
          <a:p>
            <a:pPr algn="justLow" rtl="1">
              <a:lnSpc>
                <a:spcPct val="250000"/>
              </a:lnSpc>
            </a:pPr>
            <a:r>
              <a:rPr lang="fa-IR" sz="1600" dirty="0">
                <a:latin typeface="Vazir" panose="020B0603030804020204" pitchFamily="34" charset="-78"/>
                <a:cs typeface="Vazir" panose="020B0603030804020204" pitchFamily="34" charset="-78"/>
              </a:rPr>
              <a:t>یک استراتژی برای انجام این کار از احراز هویت همزمان برابر</a:t>
            </a:r>
            <a:r>
              <a:rPr lang="en-US" sz="1600" dirty="0">
                <a:latin typeface="Vazir" panose="020B0603030804020204" pitchFamily="34" charset="-78"/>
                <a:cs typeface="Vazir" panose="020B0603030804020204" pitchFamily="34" charset="-78"/>
              </a:rPr>
              <a:t> (SAE) </a:t>
            </a:r>
            <a:r>
              <a:rPr lang="fa-IR" sz="1600" dirty="0">
                <a:latin typeface="Vazir" panose="020B0603030804020204" pitchFamily="34" charset="-78"/>
                <a:cs typeface="Vazir" panose="020B0603030804020204" pitchFamily="34" charset="-78"/>
              </a:rPr>
              <a:t>استفاده می کند تا حملات لغت نامه </a:t>
            </a:r>
            <a:r>
              <a:rPr lang="en-US" sz="1600" dirty="0">
                <a:latin typeface="Vazir" panose="020B0603030804020204" pitchFamily="34" charset="-78"/>
                <a:cs typeface="Vazir" panose="020B0603030804020204" pitchFamily="34" charset="-78"/>
              </a:rPr>
              <a:t>brute-force </a:t>
            </a:r>
            <a:r>
              <a:rPr lang="fa-IR" sz="1600" dirty="0">
                <a:latin typeface="Vazir" panose="020B0603030804020204" pitchFamily="34" charset="-78"/>
                <a:cs typeface="Vazir" panose="020B0603030804020204" pitchFamily="34" charset="-78"/>
              </a:rPr>
              <a:t> را برای یک هکر دشوارتر کند. این پروتکل نیاز به تعامل کاربر در هر تلاش برای احراز هویت دارد، که باعث کندی قابل توجهی برای کسانی می شود که تلاش می کنند تا از طریق فرآیند احراز هویت به اجبار عمل کنند.</a:t>
            </a:r>
            <a:endParaRPr lang="en-US" sz="1600" dirty="0">
              <a:latin typeface="Vazir" panose="020B0603030804020204" pitchFamily="34" charset="-78"/>
              <a:cs typeface="Vazir" panose="020B0603030804020204" pitchFamily="34" charset="-78"/>
            </a:endParaRPr>
          </a:p>
        </p:txBody>
      </p:sp>
      <p:sp>
        <p:nvSpPr>
          <p:cNvPr id="5" name="Slide Number Placeholder 4"/>
          <p:cNvSpPr>
            <a:spLocks noGrp="1"/>
          </p:cNvSpPr>
          <p:nvPr>
            <p:ph type="sldNum" sz="quarter" idx="4294967295"/>
          </p:nvPr>
        </p:nvSpPr>
        <p:spPr>
          <a:xfrm>
            <a:off x="11722223" y="6576512"/>
            <a:ext cx="469777" cy="257514"/>
          </a:xfrm>
          <a:prstGeom prst="rect">
            <a:avLst/>
          </a:prstGeom>
        </p:spPr>
        <p:txBody>
          <a:bodyPr/>
          <a:lstStyle/>
          <a:p>
            <a:fld id="{8639BFB4-D762-4F06-9357-633E14F354BA}" type="slidenum">
              <a:rPr lang="en-US" smtClean="0"/>
              <a:t>13</a:t>
            </a:fld>
            <a:endParaRPr lang="en-US"/>
          </a:p>
        </p:txBody>
      </p:sp>
      <p:sp>
        <p:nvSpPr>
          <p:cNvPr id="4" name="Rectangle 3">
            <a:extLst>
              <a:ext uri="{FF2B5EF4-FFF2-40B4-BE49-F238E27FC236}">
                <a16:creationId xmlns:a16="http://schemas.microsoft.com/office/drawing/2014/main" id="{FF062823-5631-65F7-CFB7-786839FA687F}"/>
              </a:ext>
            </a:extLst>
          </p:cNvPr>
          <p:cNvSpPr/>
          <p:nvPr/>
        </p:nvSpPr>
        <p:spPr>
          <a:xfrm>
            <a:off x="0" y="1236215"/>
            <a:ext cx="3093128" cy="4385569"/>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5C48E774-8411-F8ED-BA4D-6D88AE6B24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014" y="1854692"/>
            <a:ext cx="3964619" cy="3964619"/>
          </a:xfrm>
          <a:prstGeom prst="rect">
            <a:avLst/>
          </a:prstGeom>
          <a:ln w="76200">
            <a:solidFill>
              <a:schemeClr val="bg1"/>
            </a:solidFill>
          </a:ln>
        </p:spPr>
      </p:pic>
    </p:spTree>
    <p:extLst>
      <p:ext uri="{BB962C8B-B14F-4D97-AF65-F5344CB8AC3E}">
        <p14:creationId xmlns:p14="http://schemas.microsoft.com/office/powerpoint/2010/main" val="3091173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23247" y="279193"/>
            <a:ext cx="5369703"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288155" y="902313"/>
            <a:ext cx="11615690" cy="5539978"/>
          </a:xfrm>
          <a:prstGeom prst="rect">
            <a:avLst/>
          </a:prstGeom>
        </p:spPr>
        <p:txBody>
          <a:bodyPr wrap="square">
            <a:spAutoFit/>
          </a:bodyPr>
          <a:lstStyle/>
          <a:p>
            <a:pPr algn="ctr" rtl="1">
              <a:lnSpc>
                <a:spcPct val="250000"/>
              </a:lnSpc>
            </a:pPr>
            <a:r>
              <a:rPr lang="en-US" sz="1600" dirty="0">
                <a:latin typeface="Vazir" panose="020B0603030804020204" pitchFamily="34" charset="-78"/>
                <a:cs typeface="Vazir" panose="020B0603030804020204" pitchFamily="34" charset="-78"/>
              </a:rPr>
              <a:t>WPA3-Enterprise_8</a:t>
            </a:r>
          </a:p>
          <a:p>
            <a:pPr algn="ctr" rtl="1">
              <a:lnSpc>
                <a:spcPct val="250000"/>
              </a:lnSpc>
            </a:pPr>
            <a:r>
              <a:rPr lang="en-US" sz="1600" dirty="0">
                <a:latin typeface="Vazir" panose="020B0603030804020204" pitchFamily="34" charset="-78"/>
                <a:cs typeface="Vazir" panose="020B0603030804020204" pitchFamily="34" charset="-78"/>
              </a:rPr>
              <a:t>WPA3-Enterprise </a:t>
            </a:r>
            <a:r>
              <a:rPr lang="fa-IR" sz="1600" dirty="0">
                <a:latin typeface="Vazir" panose="020B0603030804020204" pitchFamily="34" charset="-78"/>
                <a:cs typeface="Vazir" panose="020B0603030804020204" pitchFamily="34" charset="-78"/>
              </a:rPr>
              <a:t>برخی از مزایای اضافه را ارائه می دهد، اما به طور کلی تغییرات کمی از نظر امنیت با پرش از </a:t>
            </a:r>
            <a:r>
              <a:rPr lang="en-US" sz="1600" dirty="0">
                <a:latin typeface="Vazir" panose="020B0603030804020204" pitchFamily="34" charset="-78"/>
                <a:cs typeface="Vazir" panose="020B0603030804020204" pitchFamily="34" charset="-78"/>
              </a:rPr>
              <a:t>WPA2-Enterprise </a:t>
            </a:r>
            <a:r>
              <a:rPr lang="fa-IR" sz="1600" dirty="0">
                <a:latin typeface="Vazir" panose="020B0603030804020204" pitchFamily="34" charset="-78"/>
                <a:cs typeface="Vazir" panose="020B0603030804020204" pitchFamily="34" charset="-78"/>
              </a:rPr>
              <a:t> ارائه می دهد.</a:t>
            </a:r>
          </a:p>
          <a:p>
            <a:pPr algn="ctr" rtl="1">
              <a:lnSpc>
                <a:spcPct val="250000"/>
              </a:lnSpc>
            </a:pPr>
            <a:r>
              <a:rPr lang="fa-IR" sz="1600" dirty="0">
                <a:latin typeface="Vazir" panose="020B0603030804020204" pitchFamily="34" charset="-78"/>
                <a:cs typeface="Vazir" panose="020B0603030804020204" pitchFamily="34" charset="-78"/>
              </a:rPr>
              <a:t>یک پیشرفت قابل توجهی که  </a:t>
            </a:r>
            <a:r>
              <a:rPr lang="en-US" sz="1600" dirty="0">
                <a:latin typeface="Vazir" panose="020B0603030804020204" pitchFamily="34" charset="-78"/>
                <a:cs typeface="Vazir" panose="020B0603030804020204" pitchFamily="34" charset="-78"/>
              </a:rPr>
              <a:t>WPA3-Enterprise </a:t>
            </a:r>
            <a:r>
              <a:rPr lang="fa-IR" sz="1600" dirty="0">
                <a:latin typeface="Vazir" panose="020B0603030804020204" pitchFamily="34" charset="-78"/>
                <a:cs typeface="Vazir" panose="020B0603030804020204" pitchFamily="34" charset="-78"/>
              </a:rPr>
              <a:t> ارائه می‌دهد، لازمه تأیید اعتبار گواهی سرور برای تأیید هویت سروری است که دستگاه در حال اتصال به آن است، پیکربندی شود. </a:t>
            </a:r>
          </a:p>
          <a:p>
            <a:pPr algn="ctr" rtl="1">
              <a:lnSpc>
                <a:spcPct val="250000"/>
              </a:lnSpc>
            </a:pPr>
            <a:r>
              <a:rPr lang="fa-IR" sz="1600" dirty="0">
                <a:latin typeface="Vazir" panose="020B0603030804020204" pitchFamily="34" charset="-78"/>
                <a:cs typeface="Vazir" panose="020B0603030804020204" pitchFamily="34" charset="-78"/>
              </a:rPr>
              <a:t>با این حال، به دلیل عدم پیشرفت های عمده، انتقال سریع به </a:t>
            </a:r>
            <a:r>
              <a:rPr lang="en-US" sz="1600" dirty="0">
                <a:latin typeface="Vazir" panose="020B0603030804020204" pitchFamily="34" charset="-78"/>
                <a:cs typeface="Vazir" panose="020B0603030804020204" pitchFamily="34" charset="-78"/>
              </a:rPr>
              <a:t>WPA3 </a:t>
            </a:r>
            <a:r>
              <a:rPr lang="fa-IR" sz="1600" dirty="0">
                <a:latin typeface="Vazir" panose="020B0603030804020204" pitchFamily="34" charset="-78"/>
                <a:cs typeface="Vazir" panose="020B0603030804020204" pitchFamily="34" charset="-78"/>
              </a:rPr>
              <a:t>امکان پذیر نیست. </a:t>
            </a:r>
            <a:r>
              <a:rPr lang="en-US" sz="1600" dirty="0">
                <a:latin typeface="Vazir" panose="020B0603030804020204" pitchFamily="34" charset="-78"/>
                <a:cs typeface="Vazir" panose="020B0603030804020204" pitchFamily="34" charset="-78"/>
              </a:rPr>
              <a:t>WPA2 </a:t>
            </a:r>
            <a:r>
              <a:rPr lang="fa-IR" sz="1600" dirty="0">
                <a:latin typeface="Vazir" panose="020B0603030804020204" pitchFamily="34" charset="-78"/>
                <a:cs typeface="Vazir" panose="020B0603030804020204" pitchFamily="34" charset="-78"/>
              </a:rPr>
              <a:t>در سال 2004 به یک استاندارد تبدیل شد و حتی امروزه سازمان ها برای پشتیبانی از آن در شبکه خود با مشکل مواجه هستند. به همین دلیل است که ما به راه حلی رسیدیم که هر آنچه را که برای </a:t>
            </a:r>
            <a:r>
              <a:rPr lang="en-US" sz="1600" dirty="0">
                <a:latin typeface="Vazir" panose="020B0603030804020204" pitchFamily="34" charset="-78"/>
                <a:cs typeface="Vazir" panose="020B0603030804020204" pitchFamily="34" charset="-78"/>
              </a:rPr>
              <a:t>X</a:t>
            </a:r>
            <a:r>
              <a:rPr lang="fa-IR" sz="1600" dirty="0">
                <a:latin typeface="Vazir" panose="020B0603030804020204" pitchFamily="34" charset="-78"/>
                <a:cs typeface="Vazir" panose="020B0603030804020204" pitchFamily="34" charset="-78"/>
              </a:rPr>
              <a:t>802.1</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نیاز دارید فراهم می کند.</a:t>
            </a:r>
            <a:endParaRPr lang="en-US" sz="1600" dirty="0">
              <a:latin typeface="Vazir" panose="020B0603030804020204" pitchFamily="34" charset="-78"/>
              <a:cs typeface="Vazir" panose="020B0603030804020204" pitchFamily="34" charset="-78"/>
            </a:endParaRPr>
          </a:p>
          <a:p>
            <a:pPr algn="ctr" rtl="1">
              <a:lnSpc>
                <a:spcPct val="250000"/>
              </a:lnSpc>
            </a:pP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251342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89577" y="518891"/>
            <a:ext cx="4784567"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شبکه‌های بی‌سیم</a:t>
            </a:r>
          </a:p>
        </p:txBody>
      </p:sp>
      <p:sp>
        <p:nvSpPr>
          <p:cNvPr id="3" name="Rectangle 2"/>
          <p:cNvSpPr/>
          <p:nvPr/>
        </p:nvSpPr>
        <p:spPr>
          <a:xfrm>
            <a:off x="6223245" y="1335597"/>
            <a:ext cx="5184559"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امروزه تقریباً بیشتر افراد یه دستگاه متصل به اینترنت دارند و با گسترش روزافزون تکنولوژی تعداد دستگاه‌های متصل به اینترنت هم افزایش پیدا کرده است. امنیت این دستگاه‌های متصل به اینترنت ممکنه توسط افراد و سازمان‌های شرور مورد حمله قرار بگیرد و اطلاعات شخصی، داده‌های مالی و هویت اون‌ها به خطر بی افتد . البته راه‌حل‌ها و اقدامات احتیاطی مختلفی در پیکربندی می‌تونه از رخ‌دادن این گونه فعالیت‌ها جلوگیری کند.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7213729E-6769-482C-D5C4-51912542FC99}"/>
              </a:ext>
            </a:extLst>
          </p:cNvPr>
          <p:cNvSpPr/>
          <p:nvPr/>
        </p:nvSpPr>
        <p:spPr>
          <a:xfrm>
            <a:off x="1305018" y="1236215"/>
            <a:ext cx="3093128" cy="4385569"/>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6A2848F2-A9E2-387E-0FFA-3698663E18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614" y="2104007"/>
            <a:ext cx="5134583" cy="3249228"/>
          </a:xfrm>
          <a:prstGeom prst="rect">
            <a:avLst/>
          </a:prstGeom>
          <a:ln w="76200">
            <a:solidFill>
              <a:schemeClr val="bg1"/>
            </a:solidFill>
          </a:ln>
        </p:spPr>
      </p:pic>
    </p:spTree>
    <p:extLst>
      <p:ext uri="{BB962C8B-B14F-4D97-AF65-F5344CB8AC3E}">
        <p14:creationId xmlns:p14="http://schemas.microsoft.com/office/powerpoint/2010/main" val="7369918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12357"/>
            <a:ext cx="12192000"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تهدیدات شبکه های بی سیم چیست؟</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355107" y="1303915"/>
            <a:ext cx="11718525" cy="101566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تهدیدات شبکه های بی سیم تنها به شبکه‌های تجاری منتهی نمی‌شن و شبکه‌های خونگی هم تحت‌تأثیر این خطرات قرار می‌گیرند. در ادامه شما رو با برخی از تهدیدات شبکه های بی سیم آشنا می‌کنیم:</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C27820D8-78BE-AAED-9A2E-C9C9796CB0E3}"/>
              </a:ext>
            </a:extLst>
          </p:cNvPr>
          <p:cNvSpPr/>
          <p:nvPr/>
        </p:nvSpPr>
        <p:spPr>
          <a:xfrm>
            <a:off x="0" y="3737498"/>
            <a:ext cx="5823752" cy="2143957"/>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C9C338B5-85FF-C7E8-97E2-4D7ECFAB74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20771" y="2725445"/>
            <a:ext cx="4132555" cy="4132555"/>
          </a:xfrm>
          <a:prstGeom prst="rect">
            <a:avLst/>
          </a:prstGeom>
          <a:ln w="76200">
            <a:solidFill>
              <a:schemeClr val="bg1"/>
            </a:solidFill>
          </a:ln>
        </p:spPr>
      </p:pic>
    </p:spTree>
    <p:extLst>
      <p:ext uri="{BB962C8B-B14F-4D97-AF65-F5344CB8AC3E}">
        <p14:creationId xmlns:p14="http://schemas.microsoft.com/office/powerpoint/2010/main" val="1224649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43681"/>
            <a:ext cx="12192000"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تهدیدات شبکه های بی سیم چیست؟</a:t>
            </a:r>
            <a:endParaRPr lang="en-US" sz="3200" b="1" dirty="0">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1F52B5FA-C9A1-033F-D19C-33D3B273D44F}"/>
              </a:ext>
            </a:extLst>
          </p:cNvPr>
          <p:cNvSpPr/>
          <p:nvPr/>
        </p:nvSpPr>
        <p:spPr>
          <a:xfrm>
            <a:off x="292963" y="1012197"/>
            <a:ext cx="6542843" cy="5539978"/>
          </a:xfrm>
          <a:prstGeom prst="rect">
            <a:avLst/>
          </a:prstGeom>
        </p:spPr>
        <p:txBody>
          <a:bodyPr wrap="square">
            <a:spAutoFit/>
          </a:bodyPr>
          <a:lstStyle/>
          <a:p>
            <a:pPr algn="justLow" rtl="1">
              <a:lnSpc>
                <a:spcPct val="250000"/>
              </a:lnSpc>
            </a:pPr>
            <a:r>
              <a:rPr lang="en-US" sz="1600" dirty="0" err="1">
                <a:latin typeface="Vazir" panose="020B0603030804020204" pitchFamily="34" charset="-78"/>
                <a:cs typeface="Vazir" panose="020B0603030804020204" pitchFamily="34" charset="-78"/>
              </a:rPr>
              <a:t>Wardriving</a:t>
            </a:r>
            <a:endParaRPr lang="en-US"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حمله </a:t>
            </a:r>
            <a:r>
              <a:rPr lang="en-US" sz="1600" dirty="0">
                <a:latin typeface="Vazir" panose="020B0603030804020204" pitchFamily="34" charset="-78"/>
                <a:cs typeface="Vazir" panose="020B0603030804020204" pitchFamily="34" charset="-78"/>
              </a:rPr>
              <a:t>Wardriving</a:t>
            </a:r>
            <a:r>
              <a:rPr lang="fa-IR" sz="1600" dirty="0">
                <a:latin typeface="Vazir" panose="020B0603030804020204" pitchFamily="34" charset="-78"/>
                <a:cs typeface="Vazir" panose="020B0603030804020204" pitchFamily="34" charset="-78"/>
              </a:rPr>
              <a:t> یا حمله دوقلو شیطانی زمانی رخ می‌دهد که سیگنال‌های </a:t>
            </a:r>
            <a:r>
              <a:rPr lang="en-US" sz="1600" dirty="0" err="1">
                <a:latin typeface="Vazir" panose="020B0603030804020204" pitchFamily="34" charset="-78"/>
                <a:cs typeface="Vazir" panose="020B0603030804020204" pitchFamily="34" charset="-78"/>
              </a:rPr>
              <a:t>WlAN</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در محیط خارجی و در فضای عمومی منتشر شوند. در این حالت راه‌اندازان جنگ سیستم، خودشان برای جعل هویت آن تنظیم می‌کنند و از سیگنال پخشی قوی‌تر از سیگنال تولید شده توسط نقطه دسترسی قانونی استفاده می‌کنند.</a:t>
            </a:r>
          </a:p>
          <a:p>
            <a:pPr algn="justLow" rtl="1">
              <a:lnSpc>
                <a:spcPct val="250000"/>
              </a:lnSpc>
            </a:pPr>
            <a:r>
              <a:rPr lang="fa-IR" sz="1600" dirty="0">
                <a:latin typeface="Vazir" panose="020B0603030804020204" pitchFamily="34" charset="-78"/>
                <a:cs typeface="Vazir" panose="020B0603030804020204" pitchFamily="34" charset="-78"/>
              </a:rPr>
              <a:t>کاربران ناآگاه نیز با استفاده از این سیگنال متصل می‌شوند و به دلیل اتصال از طریق سیستم مهاجم، اطلاعاتی که قربانی از طریق اینترنت ارسال می‌کند شناسایی می‌شود. این اطلاعات می‌تواند رمز کارت اعتباری، ترکیب نام کاربری و رمز عبور و سایر اطلاعات شخصی باشد.</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392D4D57-98F3-74DF-3407-3E946CC96629}"/>
              </a:ext>
            </a:extLst>
          </p:cNvPr>
          <p:cNvSpPr/>
          <p:nvPr/>
        </p:nvSpPr>
        <p:spPr>
          <a:xfrm>
            <a:off x="8649810" y="2139518"/>
            <a:ext cx="3542190" cy="4718482"/>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74826F91-A8C1-F97F-3DF4-D6E86A6111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899" y="1455198"/>
            <a:ext cx="4488402" cy="4488402"/>
          </a:xfrm>
          <a:prstGeom prst="rect">
            <a:avLst/>
          </a:prstGeom>
          <a:ln w="76200">
            <a:solidFill>
              <a:schemeClr val="bg1"/>
            </a:solidFill>
          </a:ln>
        </p:spPr>
      </p:pic>
    </p:spTree>
    <p:extLst>
      <p:ext uri="{BB962C8B-B14F-4D97-AF65-F5344CB8AC3E}">
        <p14:creationId xmlns:p14="http://schemas.microsoft.com/office/powerpoint/2010/main" val="2982526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75682" y="412357"/>
            <a:ext cx="7016318"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تهدیدات شبکه های بی سیم چیست؟</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6386743" y="1165129"/>
            <a:ext cx="5335480" cy="4031873"/>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Evil Twin Attacks</a:t>
            </a:r>
          </a:p>
          <a:p>
            <a:pPr algn="justLow" rtl="1">
              <a:lnSpc>
                <a:spcPct val="250000"/>
              </a:lnSpc>
            </a:pPr>
            <a:r>
              <a:rPr lang="fa-IR" sz="1600" dirty="0">
                <a:latin typeface="Vazir" panose="020B0603030804020204" pitchFamily="34" charset="-78"/>
                <a:cs typeface="Vazir" panose="020B0603030804020204" pitchFamily="34" charset="-78"/>
              </a:rPr>
              <a:t>بسیاری از نقاط دسترسی عمومی ایمن نیستند و ترافیکی که حمل می‌کنند رمزگذاری شده نیست. این موضوع می‌تواند تراکنش‌ها یا ارتباطات حساس کاربران و درپی اون امنیت شبکه های بی سیم رو به خطر بندازد؛ زیرا تو این حالت اتصال کاربران در حال انتقال است و عوامل مخرب می‌توانند با استفاده از ابزارهای مختلف اطلاعات حساس کاربران نظیر رمز عبور یا شماره کارت اعتباری آن‌ها رو به دست بیاورند.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E833556D-9C97-2DC8-D266-B564BCE2F9AE}"/>
              </a:ext>
            </a:extLst>
          </p:cNvPr>
          <p:cNvSpPr/>
          <p:nvPr/>
        </p:nvSpPr>
        <p:spPr>
          <a:xfrm>
            <a:off x="469777" y="2175028"/>
            <a:ext cx="2140258" cy="3311749"/>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32190486-B3AA-6D2D-F472-547184B4EA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223" y="1382884"/>
            <a:ext cx="4896035" cy="4896035"/>
          </a:xfrm>
          <a:prstGeom prst="rect">
            <a:avLst/>
          </a:prstGeom>
          <a:ln w="76200">
            <a:solidFill>
              <a:schemeClr val="bg1"/>
            </a:solidFill>
          </a:ln>
        </p:spPr>
      </p:pic>
    </p:spTree>
    <p:extLst>
      <p:ext uri="{BB962C8B-B14F-4D97-AF65-F5344CB8AC3E}">
        <p14:creationId xmlns:p14="http://schemas.microsoft.com/office/powerpoint/2010/main" val="1049007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5411" y="412357"/>
            <a:ext cx="11825056"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تهدیدات شبکه های بی سیم چیست؟</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115410" y="1129618"/>
            <a:ext cx="11949343" cy="2462213"/>
          </a:xfrm>
          <a:prstGeom prst="rect">
            <a:avLst/>
          </a:prstGeom>
        </p:spPr>
        <p:txBody>
          <a:bodyPr wrap="square">
            <a:spAutoFit/>
          </a:bodyPr>
          <a:lstStyle/>
          <a:p>
            <a:pPr algn="ctr" rtl="1">
              <a:lnSpc>
                <a:spcPct val="250000"/>
              </a:lnSpc>
            </a:pPr>
            <a:r>
              <a:rPr lang="en-US" sz="1600" dirty="0">
                <a:latin typeface="Vazir" panose="020B0603030804020204" pitchFamily="34" charset="-78"/>
                <a:cs typeface="Vazir" panose="020B0603030804020204" pitchFamily="34" charset="-78"/>
              </a:rPr>
              <a:t>Wormhole</a:t>
            </a:r>
          </a:p>
          <a:p>
            <a:pPr algn="ctr" rtl="1">
              <a:lnSpc>
                <a:spcPct val="250000"/>
              </a:lnSpc>
            </a:pPr>
            <a:r>
              <a:rPr lang="fa-IR" sz="1600" dirty="0">
                <a:latin typeface="Vazir" panose="020B0603030804020204" pitchFamily="34" charset="-78"/>
                <a:cs typeface="Vazir" panose="020B0603030804020204" pitchFamily="34" charset="-78"/>
              </a:rPr>
              <a:t>در این نوع حمله نفوذگر بین خودش و گره‌های دیگه تونل ایجاد می‌کند. این کار برای گیج کردن پروتکل مسیریابی انجام می‌شود. به‌عبارت‌دیگه نفوذگر بسته‌ها رو در مکانی از شبکه ضبط می‌کند و از طریق یک تونل بسته‌ها رو به‌جای دیگری منتقل می‌کند و به این ترتیب امنیت شبکه های بی سیم به خطر می افتد . به این نکته توجه داشته باشید که ارسال مجدد بیت‌ها یا تونل‌سازی می‌تواند به‌صورت کاملاً انتخابی صورت بگیرد.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14EA88ED-1621-9092-060C-6CC896E6C3E5}"/>
              </a:ext>
            </a:extLst>
          </p:cNvPr>
          <p:cNvSpPr/>
          <p:nvPr/>
        </p:nvSpPr>
        <p:spPr>
          <a:xfrm>
            <a:off x="4443275" y="4761104"/>
            <a:ext cx="3542190" cy="1708952"/>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CCDBAF7D-B2E3-E37B-6473-65B306F5A65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44" t="10277" r="-1044" b="11975"/>
          <a:stretch/>
        </p:blipFill>
        <p:spPr>
          <a:xfrm>
            <a:off x="1518081" y="3836919"/>
            <a:ext cx="5137211" cy="2246717"/>
          </a:xfrm>
          <a:prstGeom prst="rect">
            <a:avLst/>
          </a:prstGeom>
          <a:ln w="76200">
            <a:solidFill>
              <a:schemeClr val="bg1"/>
            </a:solidFill>
          </a:ln>
        </p:spPr>
      </p:pic>
    </p:spTree>
    <p:extLst>
      <p:ext uri="{BB962C8B-B14F-4D97-AF65-F5344CB8AC3E}">
        <p14:creationId xmlns:p14="http://schemas.microsoft.com/office/powerpoint/2010/main" val="3067314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9986" y="938932"/>
            <a:ext cx="3874364" cy="584775"/>
          </a:xfrm>
          <a:prstGeom prst="rect">
            <a:avLst/>
          </a:prstGeom>
        </p:spPr>
        <p:txBody>
          <a:bodyPr wrap="square">
            <a:spAutoFit/>
          </a:bodyPr>
          <a:lstStyle/>
          <a:p>
            <a:pPr algn="justLow" rtl="1"/>
            <a:r>
              <a:rPr lang="fa-IR" sz="3200" b="1" dirty="0">
                <a:latin typeface="Shabnam" panose="020B0603030804020204" pitchFamily="34" charset="-78"/>
                <a:cs typeface="Shabnam" panose="020B0603030804020204" pitchFamily="34" charset="-78"/>
              </a:rPr>
              <a:t> امنیت </a:t>
            </a:r>
            <a:r>
              <a:rPr lang="en-US" sz="3200" b="1" dirty="0" err="1">
                <a:solidFill>
                  <a:srgbClr val="2BBCFF"/>
                </a:solidFill>
                <a:latin typeface="Shabnam" panose="020B0603030804020204" pitchFamily="34" charset="-78"/>
                <a:cs typeface="Shabnam" panose="020B0603030804020204" pitchFamily="34" charset="-78"/>
              </a:rPr>
              <a:t>WIFi</a:t>
            </a:r>
            <a:r>
              <a:rPr lang="en-US" sz="3200" b="1" dirty="0">
                <a:solidFill>
                  <a:srgbClr val="2BBCFF"/>
                </a:solidFill>
                <a:latin typeface="Shabnam" panose="020B0603030804020204" pitchFamily="34" charset="-78"/>
                <a:cs typeface="Shabnam" panose="020B0603030804020204" pitchFamily="34" charset="-78"/>
              </a:rPr>
              <a:t> </a:t>
            </a:r>
            <a:r>
              <a:rPr lang="fa-IR" sz="3200" b="1" dirty="0">
                <a:latin typeface="Shabnam" panose="020B0603030804020204" pitchFamily="34" charset="-78"/>
                <a:cs typeface="Shabnam" panose="020B0603030804020204" pitchFamily="34" charset="-78"/>
              </a:rPr>
              <a:t>چیست؟ </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6631620" y="1558081"/>
            <a:ext cx="4872730"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دنیای مدرن، به نظر می رسد که بدون دسترسی به اینترنت بی سیم کار کردن تقریبا غیرممکن است. مردم در همه جا برای همه چیز از سرگرمی گرفته تا رسیدن به اهداف خود به </a:t>
            </a:r>
            <a:r>
              <a:rPr lang="en-US" sz="1600" dirty="0">
                <a:latin typeface="Vazir" panose="020B0603030804020204" pitchFamily="34" charset="-78"/>
                <a:cs typeface="Vazir" panose="020B0603030804020204" pitchFamily="34" charset="-78"/>
              </a:rPr>
              <a:t>Wi-Fi </a:t>
            </a:r>
            <a:r>
              <a:rPr lang="fa-IR" sz="1600" dirty="0">
                <a:latin typeface="Vazir" panose="020B0603030804020204" pitchFamily="34" charset="-78"/>
                <a:cs typeface="Vazir" panose="020B0603030804020204" pitchFamily="34" charset="-78"/>
              </a:rPr>
              <a:t>متکی هستند. اما با فراگیر شدن اینترنت، یک خطر اساسی به شکل هکرهایی وجود دارد که به دنبال سوء استفاده از نقص های امنیتی برای دسترسی به داده ها و اطلاعات خصوصی شما هستند.</a:t>
            </a:r>
            <a:endParaRPr lang="en-US" sz="1600" dirty="0">
              <a:latin typeface="Vazir" panose="020B0603030804020204" pitchFamily="34" charset="-78"/>
              <a:cs typeface="Vazir" panose="020B0603030804020204" pitchFamily="34" charset="-78"/>
            </a:endParaRPr>
          </a:p>
        </p:txBody>
      </p:sp>
      <p:sp>
        <p:nvSpPr>
          <p:cNvPr id="7" name="Slide Number Placeholder 6"/>
          <p:cNvSpPr>
            <a:spLocks noGrp="1"/>
          </p:cNvSpPr>
          <p:nvPr>
            <p:ph type="sldNum" sz="quarter" idx="4294967295"/>
          </p:nvPr>
        </p:nvSpPr>
        <p:spPr>
          <a:xfrm>
            <a:off x="11722223" y="6576512"/>
            <a:ext cx="469777" cy="257514"/>
          </a:xfrm>
          <a:prstGeom prst="rect">
            <a:avLst/>
          </a:prstGeom>
        </p:spPr>
        <p:txBody>
          <a:bodyPr/>
          <a:lstStyle/>
          <a:p>
            <a:fld id="{8639BFB4-D762-4F06-9357-633E14F354BA}" type="slidenum">
              <a:rPr lang="en-US" smtClean="0"/>
              <a:t>2</a:t>
            </a:fld>
            <a:endParaRPr lang="en-US"/>
          </a:p>
        </p:txBody>
      </p:sp>
      <p:sp>
        <p:nvSpPr>
          <p:cNvPr id="6" name="Rectangle 5">
            <a:extLst>
              <a:ext uri="{FF2B5EF4-FFF2-40B4-BE49-F238E27FC236}">
                <a16:creationId xmlns:a16="http://schemas.microsoft.com/office/drawing/2014/main" id="{1EC57D48-6D8E-8945-E10F-4A2D5C7D6582}"/>
              </a:ext>
            </a:extLst>
          </p:cNvPr>
          <p:cNvSpPr/>
          <p:nvPr/>
        </p:nvSpPr>
        <p:spPr>
          <a:xfrm>
            <a:off x="0" y="0"/>
            <a:ext cx="5308847" cy="6834026"/>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a:extLst>
              <a:ext uri="{FF2B5EF4-FFF2-40B4-BE49-F238E27FC236}">
                <a16:creationId xmlns:a16="http://schemas.microsoft.com/office/drawing/2014/main" id="{F350FCAB-CA85-D716-0167-ADDCD9D1EA5B}"/>
              </a:ext>
            </a:extLst>
          </p:cNvPr>
          <p:cNvPicPr>
            <a:picLocks noChangeAspect="1"/>
          </p:cNvPicPr>
          <p:nvPr/>
        </p:nvPicPr>
        <p:blipFill rotWithShape="1">
          <a:blip r:embed="rId2">
            <a:extLst>
              <a:ext uri="{28A0092B-C50C-407E-A947-70E740481C1C}">
                <a14:useLocalDpi xmlns:a14="http://schemas.microsoft.com/office/drawing/2010/main" val="0"/>
              </a:ext>
            </a:extLst>
          </a:blip>
          <a:srcRect l="8991" r="18516"/>
          <a:stretch/>
        </p:blipFill>
        <p:spPr>
          <a:xfrm>
            <a:off x="917359" y="1285875"/>
            <a:ext cx="5178641" cy="4286250"/>
          </a:xfrm>
          <a:prstGeom prst="rect">
            <a:avLst/>
          </a:prstGeom>
          <a:ln w="76200">
            <a:solidFill>
              <a:schemeClr val="bg1"/>
            </a:solidFill>
          </a:ln>
        </p:spPr>
      </p:pic>
    </p:spTree>
    <p:extLst>
      <p:ext uri="{BB962C8B-B14F-4D97-AF65-F5344CB8AC3E}">
        <p14:creationId xmlns:p14="http://schemas.microsoft.com/office/powerpoint/2010/main" val="4565441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25572" y="548828"/>
            <a:ext cx="7166428"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تهدیدات شبکه های بی سیم چیست؟</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5489505" y="1301723"/>
            <a:ext cx="6238562" cy="4031873"/>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IP spoofing</a:t>
            </a:r>
          </a:p>
          <a:p>
            <a:pPr algn="justLow" rtl="1">
              <a:lnSpc>
                <a:spcPct val="250000"/>
              </a:lnSpc>
            </a:pPr>
            <a:r>
              <a:rPr lang="fa-IR" sz="1600" dirty="0">
                <a:latin typeface="Vazir" panose="020B0603030804020204" pitchFamily="34" charset="-78"/>
                <a:cs typeface="Vazir" panose="020B0603030804020204" pitchFamily="34" charset="-78"/>
              </a:rPr>
              <a:t>حمله </a:t>
            </a:r>
            <a:r>
              <a:rPr lang="en-US" sz="1600" dirty="0">
                <a:latin typeface="Vazir" panose="020B0603030804020204" pitchFamily="34" charset="-78"/>
                <a:cs typeface="Vazir" panose="020B0603030804020204" pitchFamily="34" charset="-78"/>
              </a:rPr>
              <a:t>IP spoofing </a:t>
            </a:r>
            <a:r>
              <a:rPr lang="fa-IR" sz="1600" dirty="0">
                <a:latin typeface="Vazir" panose="020B0603030804020204" pitchFamily="34" charset="-78"/>
                <a:cs typeface="Vazir" panose="020B0603030804020204" pitchFamily="34" charset="-78"/>
              </a:rPr>
              <a:t> یا جعل ای پی زمانی رخ می‌دهد که مهاجم بتواند با موفقیت به  </a:t>
            </a:r>
            <a:r>
              <a:rPr lang="en-US" sz="1600" dirty="0">
                <a:latin typeface="Vazir" panose="020B0603030804020204" pitchFamily="34" charset="-78"/>
                <a:cs typeface="Vazir" panose="020B0603030804020204" pitchFamily="34" charset="-78"/>
              </a:rPr>
              <a:t>WLAN </a:t>
            </a:r>
            <a:r>
              <a:rPr lang="fa-IR" sz="1600" dirty="0">
                <a:latin typeface="Vazir" panose="020B0603030804020204" pitchFamily="34" charset="-78"/>
                <a:cs typeface="Vazir" panose="020B0603030804020204" pitchFamily="34" charset="-78"/>
              </a:rPr>
              <a:t>  یک شرکت یا سازمان متصل شود و بتواند از ابزارهایی برای جعل دستگاه‌های مورداعتماد از طریق تغییر آدرس </a:t>
            </a:r>
            <a:r>
              <a:rPr lang="en-US" sz="1600" dirty="0">
                <a:latin typeface="Vazir" panose="020B0603030804020204" pitchFamily="34" charset="-78"/>
                <a:cs typeface="Vazir" panose="020B0603030804020204" pitchFamily="34" charset="-78"/>
              </a:rPr>
              <a:t>IP</a:t>
            </a:r>
            <a:r>
              <a:rPr lang="fa-IR" sz="1600" dirty="0">
                <a:latin typeface="Vazir" panose="020B0603030804020204" pitchFamily="34" charset="-78"/>
                <a:cs typeface="Vazir" panose="020B0603030804020204" pitchFamily="34" charset="-78"/>
              </a:rPr>
              <a:t> مبدأ در هدر بسته یا جعل هویت استفاده کند. در این صورت ممکنه دستگاه‌های دریافت‌کننده کاملاً ناآگاهانه بسته‌های جعلی رو قبول کنند. معروف‌ترین و رایج‌ترین تکنیک‌های مورداستفاده در حمله </a:t>
            </a:r>
            <a:r>
              <a:rPr lang="en-US" sz="1600" dirty="0">
                <a:latin typeface="Vazir" panose="020B0603030804020204" pitchFamily="34" charset="-78"/>
                <a:cs typeface="Vazir" panose="020B0603030804020204" pitchFamily="34" charset="-78"/>
              </a:rPr>
              <a:t>IP spoofing </a:t>
            </a:r>
            <a:r>
              <a:rPr lang="fa-IR" sz="1600" dirty="0">
                <a:latin typeface="Vazir" panose="020B0603030804020204" pitchFamily="34" charset="-78"/>
                <a:cs typeface="Vazir" panose="020B0603030804020204" pitchFamily="34" charset="-78"/>
              </a:rPr>
              <a:t> شامل حملات </a:t>
            </a:r>
            <a:r>
              <a:rPr lang="en-US" sz="1600" dirty="0">
                <a:latin typeface="Vazir" panose="020B0603030804020204" pitchFamily="34" charset="-78"/>
                <a:cs typeface="Vazir" panose="020B0603030804020204" pitchFamily="34" charset="-78"/>
              </a:rPr>
              <a:t>man in the Middle </a:t>
            </a:r>
            <a:r>
              <a:rPr lang="fa-IR" sz="1600" dirty="0">
                <a:latin typeface="Vazir" panose="020B0603030804020204" pitchFamily="34" charset="-78"/>
                <a:cs typeface="Vazir" panose="020B0603030804020204" pitchFamily="34" charset="-78"/>
              </a:rPr>
              <a:t> و بات نت‌های </a:t>
            </a:r>
            <a:r>
              <a:rPr lang="en-US" sz="1600" dirty="0">
                <a:latin typeface="Vazir" panose="020B0603030804020204" pitchFamily="34" charset="-78"/>
                <a:cs typeface="Vazir" panose="020B0603030804020204" pitchFamily="34" charset="-78"/>
              </a:rPr>
              <a:t>DDoS </a:t>
            </a:r>
            <a:r>
              <a:rPr lang="fa-IR" sz="1600" dirty="0">
                <a:latin typeface="Vazir" panose="020B0603030804020204" pitchFamily="34" charset="-78"/>
                <a:cs typeface="Vazir" panose="020B0603030804020204" pitchFamily="34" charset="-78"/>
              </a:rPr>
              <a:t> است.</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9A933B3C-4083-47FD-F876-F6F35EA85B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3270" y="1626833"/>
            <a:ext cx="4805778" cy="3604334"/>
          </a:xfrm>
          <a:prstGeom prst="rect">
            <a:avLst/>
          </a:prstGeom>
        </p:spPr>
      </p:pic>
    </p:spTree>
    <p:extLst>
      <p:ext uri="{BB962C8B-B14F-4D97-AF65-F5344CB8AC3E}">
        <p14:creationId xmlns:p14="http://schemas.microsoft.com/office/powerpoint/2010/main" val="145551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5309" y="412357"/>
            <a:ext cx="11851689"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تهدیدات شبکه های بی سیم چیست؟</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426129" y="1228397"/>
            <a:ext cx="11469949" cy="4401205"/>
          </a:xfrm>
          <a:prstGeom prst="rect">
            <a:avLst/>
          </a:prstGeom>
        </p:spPr>
        <p:txBody>
          <a:bodyPr wrap="square">
            <a:spAutoFit/>
          </a:bodyPr>
          <a:lstStyle/>
          <a:p>
            <a:pPr algn="ctr" rtl="1">
              <a:lnSpc>
                <a:spcPct val="300000"/>
              </a:lnSpc>
            </a:pPr>
            <a:r>
              <a:rPr lang="en-US" sz="1600" dirty="0">
                <a:latin typeface="Vazir" panose="020B0603030804020204" pitchFamily="34" charset="-78"/>
                <a:cs typeface="Vazir" panose="020B0603030804020204" pitchFamily="34" charset="-78"/>
              </a:rPr>
              <a:t>Signal Jamming</a:t>
            </a:r>
          </a:p>
          <a:p>
            <a:pPr algn="ctr" rtl="1">
              <a:lnSpc>
                <a:spcPct val="300000"/>
              </a:lnSpc>
            </a:pPr>
            <a:r>
              <a:rPr lang="fa-IR" sz="1600" dirty="0">
                <a:latin typeface="Vazir" panose="020B0603030804020204" pitchFamily="34" charset="-78"/>
                <a:cs typeface="Vazir" panose="020B0603030804020204" pitchFamily="34" charset="-78"/>
              </a:rPr>
              <a:t>در حملات سیگنال‌های پارازیت یا  </a:t>
            </a:r>
            <a:r>
              <a:rPr lang="en-US" sz="1600" dirty="0">
                <a:latin typeface="Vazir" panose="020B0603030804020204" pitchFamily="34" charset="-78"/>
                <a:cs typeface="Vazir" panose="020B0603030804020204" pitchFamily="34" charset="-78"/>
              </a:rPr>
              <a:t>Signal Jamming</a:t>
            </a:r>
            <a:r>
              <a:rPr lang="fa-IR" sz="1600" dirty="0">
                <a:latin typeface="Vazir" panose="020B0603030804020204" pitchFamily="34" charset="-78"/>
                <a:cs typeface="Vazir" panose="020B0603030804020204" pitchFamily="34" charset="-78"/>
              </a:rPr>
              <a:t> مهاجم محیطی را در مرز شبکه انتخاب می‌کند و با استفاده از آمپلی‌فایر، اکسس‌پوینت مجاز در شبکه رو با کمک سیگنال‌های پارازیت اصطلاحاً غرق می‌کند. در صورت انجام این کار کاربران با وجود سیگنال‌های قدرتمندی که در نزدیکی اون‌ها قرار دارد، ارتباط خودش رو با اکسس‌پوینت‌ها از دست می‌دهد و یا نمی‌تواند با اکسس‌پوینت مربوطه ارتباط برقرار کند.</a:t>
            </a:r>
          </a:p>
          <a:p>
            <a:pPr algn="ctr" rtl="1">
              <a:lnSpc>
                <a:spcPct val="300000"/>
              </a:lnSpc>
            </a:pPr>
            <a:r>
              <a:rPr lang="fa-IR" sz="1600" dirty="0">
                <a:latin typeface="Vazir" panose="020B0603030804020204" pitchFamily="34" charset="-78"/>
                <a:cs typeface="Vazir" panose="020B0603030804020204" pitchFamily="34" charset="-78"/>
              </a:rPr>
              <a:t>همه‌ی شبکه‌های وایرلس در مقابل سیگنال‌های پارازیت آسیب‌پذیرند. سیگنال‌های پارازیت از دیوایس‌هایی ساطع می‌شوند که دیوایس‌های وایرلسی با استاندارد 802.11 باشند. سیگنال‌های پارازیت باعث می‌شوند که تا زمان وجود پارازیت‌ها تموم ارتباطات در شبکه مختل شود.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625875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899" y="2690917"/>
            <a:ext cx="6704790" cy="584775"/>
          </a:xfrm>
          <a:prstGeom prst="rect">
            <a:avLst/>
          </a:prstGeom>
        </p:spPr>
        <p:txBody>
          <a:bodyPr wrap="square">
            <a:spAutoFit/>
          </a:bodyPr>
          <a:lstStyle/>
          <a:p>
            <a:pPr algn="just" rtl="1"/>
            <a:r>
              <a:rPr lang="fa-IR" sz="3200" b="1" dirty="0">
                <a:latin typeface="Shabnam" panose="020B0603030804020204" pitchFamily="34" charset="-78"/>
                <a:cs typeface="Shabnam" panose="020B0603030804020204" pitchFamily="34" charset="-78"/>
              </a:rPr>
              <a:t>تهدیدات شبکه های بی سیم چیست؟</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514905" y="3498746"/>
            <a:ext cx="6169981" cy="3077766"/>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Sniffing</a:t>
            </a:r>
          </a:p>
          <a:p>
            <a:pPr algn="justLow" rtl="1">
              <a:lnSpc>
                <a:spcPct val="250000"/>
              </a:lnSpc>
            </a:pPr>
            <a:r>
              <a:rPr lang="fa-IR" sz="1600" dirty="0">
                <a:latin typeface="Vazir" panose="020B0603030804020204" pitchFamily="34" charset="-78"/>
                <a:cs typeface="Vazir" panose="020B0603030804020204" pitchFamily="34" charset="-78"/>
              </a:rPr>
              <a:t>آخرین نوع تهدیدات شبکه‌ های بی سیم  </a:t>
            </a:r>
            <a:r>
              <a:rPr lang="en-US" sz="1600" dirty="0">
                <a:latin typeface="Vazir" panose="020B0603030804020204" pitchFamily="34" charset="-78"/>
                <a:cs typeface="Vazir" panose="020B0603030804020204" pitchFamily="34" charset="-78"/>
              </a:rPr>
              <a:t>Sniffing </a:t>
            </a:r>
            <a:r>
              <a:rPr lang="fa-IR" sz="1600" dirty="0">
                <a:latin typeface="Vazir" panose="020B0603030804020204" pitchFamily="34" charset="-78"/>
                <a:cs typeface="Vazir" panose="020B0603030804020204" pitchFamily="34" charset="-78"/>
              </a:rPr>
              <a:t> یا شنود است. در حمله </a:t>
            </a:r>
            <a:r>
              <a:rPr lang="en-US" sz="1600" dirty="0">
                <a:latin typeface="Vazir" panose="020B0603030804020204" pitchFamily="34" charset="-78"/>
                <a:cs typeface="Vazir" panose="020B0603030804020204" pitchFamily="34" charset="-78"/>
              </a:rPr>
              <a:t>Sniffing </a:t>
            </a:r>
            <a:r>
              <a:rPr lang="fa-IR" sz="1600" dirty="0">
                <a:latin typeface="Vazir" panose="020B0603030804020204" pitchFamily="34" charset="-78"/>
                <a:cs typeface="Vazir" panose="020B0603030804020204" pitchFamily="34" charset="-78"/>
              </a:rPr>
              <a:t> گره نفوذگر در مقابل شبکه حسگر بی‌سیم قرار می‌گیرد و داده‌ها رو از طریق شنود کانال جمع‌آوری می‌کند. حمله  </a:t>
            </a:r>
            <a:r>
              <a:rPr lang="en-US" sz="1600" dirty="0">
                <a:latin typeface="Vazir" panose="020B0603030804020204" pitchFamily="34" charset="-78"/>
                <a:cs typeface="Vazir" panose="020B0603030804020204" pitchFamily="34" charset="-78"/>
              </a:rPr>
              <a:t>Sniffing </a:t>
            </a:r>
            <a:r>
              <a:rPr lang="fa-IR" sz="1600" dirty="0">
                <a:latin typeface="Vazir" panose="020B0603030804020204" pitchFamily="34" charset="-78"/>
                <a:cs typeface="Vazir" panose="020B0603030804020204" pitchFamily="34" charset="-78"/>
              </a:rPr>
              <a:t> یا شنود تأثیری بر عملکرد طبیعی پروتکل ندارد.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308F6BFE-95EB-3987-3F61-286C5CAD83FB}"/>
              </a:ext>
            </a:extLst>
          </p:cNvPr>
          <p:cNvSpPr/>
          <p:nvPr/>
        </p:nvSpPr>
        <p:spPr>
          <a:xfrm>
            <a:off x="9463596" y="0"/>
            <a:ext cx="2728404" cy="5965794"/>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73EC737F-521D-CCDC-22C3-B560C810B9B5}"/>
              </a:ext>
            </a:extLst>
          </p:cNvPr>
          <p:cNvPicPr>
            <a:picLocks noChangeAspect="1"/>
          </p:cNvPicPr>
          <p:nvPr/>
        </p:nvPicPr>
        <p:blipFill rotWithShape="1">
          <a:blip r:embed="rId2">
            <a:extLst>
              <a:ext uri="{28A0092B-C50C-407E-A947-70E740481C1C}">
                <a14:useLocalDpi xmlns:a14="http://schemas.microsoft.com/office/drawing/2010/main" val="0"/>
              </a:ext>
            </a:extLst>
          </a:blip>
          <a:srcRect r="25404"/>
          <a:stretch/>
        </p:blipFill>
        <p:spPr>
          <a:xfrm>
            <a:off x="7527925" y="1482778"/>
            <a:ext cx="4149170" cy="3077766"/>
          </a:xfrm>
          <a:prstGeom prst="rect">
            <a:avLst/>
          </a:prstGeom>
          <a:ln w="76200">
            <a:solidFill>
              <a:schemeClr val="bg1"/>
            </a:solidFill>
          </a:ln>
        </p:spPr>
      </p:pic>
    </p:spTree>
    <p:extLst>
      <p:ext uri="{BB962C8B-B14F-4D97-AF65-F5344CB8AC3E}">
        <p14:creationId xmlns:p14="http://schemas.microsoft.com/office/powerpoint/2010/main" val="11376965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50214"/>
            <a:ext cx="12260062"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4" name="Rectangle 3"/>
          <p:cNvSpPr/>
          <p:nvPr/>
        </p:nvSpPr>
        <p:spPr>
          <a:xfrm>
            <a:off x="257453" y="1263065"/>
            <a:ext cx="11549848"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1. از رمزگذاری در شبکه بی سیم  خود استفاده کنید.</a:t>
            </a:r>
          </a:p>
          <a:p>
            <a:pPr algn="ctr" rtl="1">
              <a:lnSpc>
                <a:spcPct val="300000"/>
              </a:lnSpc>
            </a:pPr>
            <a:r>
              <a:rPr lang="fa-IR" sz="1600" dirty="0">
                <a:latin typeface="Vazir" panose="020B0603030804020204" pitchFamily="34" charset="-78"/>
                <a:cs typeface="Vazir" panose="020B0603030804020204" pitchFamily="34" charset="-78"/>
              </a:rPr>
              <a:t>برای امنیت شبکه بی سیم، اطلاعات شبکه را رمزگذاری کرده تا از مهاجمانی که در نزدیکی آن ها قرار گرفته و اطلاعات را شنود می کنند در امان باشید. رمزگذاری داده ها، سبب تبدیل کردن داده ها به کدی غیر قابل دسترس برای دیگران می شود.</a:t>
            </a:r>
          </a:p>
          <a:p>
            <a:pPr algn="ctr" rtl="1">
              <a:lnSpc>
                <a:spcPct val="300000"/>
              </a:lnSpc>
            </a:pPr>
            <a:r>
              <a:rPr lang="fa-IR" sz="1600" dirty="0">
                <a:latin typeface="Vazir" panose="020B0603030804020204" pitchFamily="34" charset="-78"/>
                <a:cs typeface="Vazir" panose="020B0603030804020204" pitchFamily="34" charset="-78"/>
              </a:rPr>
              <a:t>جالب است بدانید در سپتامبر 1999، روترهای قدیمی به نام </a:t>
            </a:r>
            <a:r>
              <a:rPr lang="en-US" sz="1600" dirty="0">
                <a:latin typeface="Vazir" panose="020B0603030804020204" pitchFamily="34" charset="-78"/>
                <a:cs typeface="Vazir" panose="020B0603030804020204" pitchFamily="34" charset="-78"/>
              </a:rPr>
              <a:t>WEP </a:t>
            </a:r>
            <a:r>
              <a:rPr lang="fa-IR" sz="1600" dirty="0">
                <a:latin typeface="Vazir" panose="020B0603030804020204" pitchFamily="34" charset="-78"/>
                <a:cs typeface="Vazir" panose="020B0603030804020204" pitchFamily="34" charset="-78"/>
              </a:rPr>
              <a:t> برای رمزگذاری اطلاعات مورد استفاده قرار می گرفتند. که تنها سطح امنیتی شبکه های سیمی را پوشش می داد. به همین خاطر این پروتکل امنیتی همچنان یک راه حل آسیب پذیر به شمار می روند. بنابراین سیستم هایی که به این پروتکل متکی هستند باید ارتقا یافته یا جایگزین شوند. در زمان تدوین استاندارد امنیت بی سیم شبکه خانگی، </a:t>
            </a:r>
            <a:r>
              <a:rPr lang="en-US" sz="1600" dirty="0">
                <a:latin typeface="Vazir" panose="020B0603030804020204" pitchFamily="34" charset="-78"/>
                <a:cs typeface="Vazir" panose="020B0603030804020204" pitchFamily="34" charset="-78"/>
              </a:rPr>
              <a:t>WPA </a:t>
            </a:r>
            <a:r>
              <a:rPr lang="fa-IR" sz="1600" dirty="0">
                <a:latin typeface="Vazir" panose="020B0603030804020204" pitchFamily="34" charset="-78"/>
                <a:cs typeface="Vazir" panose="020B0603030804020204" pitchFamily="34" charset="-78"/>
              </a:rPr>
              <a:t> به عنوان یک تقویت کننده امنیتی موقت برای </a:t>
            </a:r>
            <a:r>
              <a:rPr lang="en-US" sz="1600" dirty="0">
                <a:latin typeface="Vazir" panose="020B0603030804020204" pitchFamily="34" charset="-78"/>
                <a:cs typeface="Vazir" panose="020B0603030804020204" pitchFamily="34" charset="-78"/>
              </a:rPr>
              <a:t>WEP </a:t>
            </a:r>
            <a:r>
              <a:rPr lang="fa-IR" sz="1600" dirty="0">
                <a:latin typeface="Vazir" panose="020B0603030804020204" pitchFamily="34" charset="-78"/>
                <a:cs typeface="Vazir" panose="020B0603030804020204" pitchFamily="34" charset="-78"/>
              </a:rPr>
              <a:t> مورد استفاده قرار می گرفت.</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214785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50214"/>
            <a:ext cx="4708094"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5041024" y="1213062"/>
            <a:ext cx="6818048" cy="403187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برنامه های </a:t>
            </a:r>
            <a:r>
              <a:rPr lang="en-US" sz="1600" dirty="0">
                <a:latin typeface="Vazir" panose="020B0603030804020204" pitchFamily="34" charset="-78"/>
                <a:cs typeface="Vazir" panose="020B0603030804020204" pitchFamily="34" charset="-78"/>
              </a:rPr>
              <a:t>WPA </a:t>
            </a:r>
            <a:r>
              <a:rPr lang="fa-IR" sz="1600" dirty="0">
                <a:latin typeface="Vazir" panose="020B0603030804020204" pitchFamily="34" charset="-78"/>
                <a:cs typeface="Vazir" panose="020B0603030804020204" pitchFamily="34" charset="-78"/>
              </a:rPr>
              <a:t> مدرن از یک کلید پیش اشتراکی </a:t>
            </a:r>
            <a:r>
              <a:rPr lang="en-US" sz="1600" dirty="0">
                <a:latin typeface="Vazir" panose="020B0603030804020204" pitchFamily="34" charset="-78"/>
                <a:cs typeface="Vazir" panose="020B0603030804020204" pitchFamily="34" charset="-78"/>
              </a:rPr>
              <a:t>PSK) </a:t>
            </a:r>
            <a:r>
              <a:rPr lang="fa-IR" sz="1600" dirty="0">
                <a:latin typeface="Vazir" panose="020B0603030804020204" pitchFamily="34" charset="-78"/>
                <a:cs typeface="Vazir" panose="020B0603030804020204" pitchFamily="34" charset="-78"/>
              </a:rPr>
              <a:t> ) استفاده می کنند. که اغلب به عنوان </a:t>
            </a:r>
            <a:r>
              <a:rPr lang="en-US" sz="1600" dirty="0">
                <a:latin typeface="Vazir" panose="020B0603030804020204" pitchFamily="34" charset="-78"/>
                <a:cs typeface="Vazir" panose="020B0603030804020204" pitchFamily="34" charset="-78"/>
              </a:rPr>
              <a:t>WPA Personal </a:t>
            </a:r>
            <a:r>
              <a:rPr lang="fa-IR" sz="1600" dirty="0">
                <a:latin typeface="Vazir" panose="020B0603030804020204" pitchFamily="34" charset="-78"/>
                <a:cs typeface="Vazir" panose="020B0603030804020204" pitchFamily="34" charset="-78"/>
              </a:rPr>
              <a:t> و پروتکل یکپارچگی کلید موقتی یا </a:t>
            </a:r>
            <a:r>
              <a:rPr lang="en-US" sz="1600" dirty="0">
                <a:latin typeface="Vazir" panose="020B0603030804020204" pitchFamily="34" charset="-78"/>
                <a:cs typeface="Vazir" panose="020B0603030804020204" pitchFamily="34" charset="-78"/>
              </a:rPr>
              <a:t>TKIP </a:t>
            </a:r>
            <a:r>
              <a:rPr lang="fa-IR" sz="1600" dirty="0">
                <a:latin typeface="Vazir" panose="020B0603030804020204" pitchFamily="34" charset="-78"/>
                <a:cs typeface="Vazir" panose="020B0603030804020204" pitchFamily="34" charset="-78"/>
              </a:rPr>
              <a:t> برای رمزگذاری استفاده می کنند. </a:t>
            </a:r>
            <a:r>
              <a:rPr lang="en-US" sz="1600" dirty="0">
                <a:latin typeface="Vazir" panose="020B0603030804020204" pitchFamily="34" charset="-78"/>
                <a:cs typeface="Vazir" panose="020B0603030804020204" pitchFamily="34" charset="-78"/>
              </a:rPr>
              <a:t>WPA Enterprise، </a:t>
            </a:r>
            <a:r>
              <a:rPr lang="fa-IR" sz="1600" dirty="0">
                <a:latin typeface="Vazir" panose="020B0603030804020204" pitchFamily="34" charset="-78"/>
                <a:cs typeface="Vazir" panose="020B0603030804020204" pitchFamily="34" charset="-78"/>
              </a:rPr>
              <a:t>از یک سرور احراز هویت برای تولید کلیدها و گواهینامه ها استفاده می کنند. </a:t>
            </a:r>
            <a:r>
              <a:rPr lang="en-US" sz="1600" dirty="0">
                <a:latin typeface="Vazir" panose="020B0603030804020204" pitchFamily="34" charset="-78"/>
                <a:cs typeface="Vazir" panose="020B0603030804020204" pitchFamily="34" charset="-78"/>
              </a:rPr>
              <a:t>WPA</a:t>
            </a:r>
            <a:r>
              <a:rPr lang="fa-IR" sz="1600" dirty="0">
                <a:latin typeface="Vazir" panose="020B0603030804020204" pitchFamily="34" charset="-78"/>
                <a:cs typeface="Vazir" panose="020B0603030804020204" pitchFamily="34" charset="-78"/>
              </a:rPr>
              <a:t> نسبت به </a:t>
            </a:r>
            <a:r>
              <a:rPr lang="en-US" sz="1600" dirty="0">
                <a:latin typeface="Vazir" panose="020B0603030804020204" pitchFamily="34" charset="-78"/>
                <a:cs typeface="Vazir" panose="020B0603030804020204" pitchFamily="34" charset="-78"/>
              </a:rPr>
              <a:t>WEP</a:t>
            </a:r>
            <a:r>
              <a:rPr lang="fa-IR" sz="1600" dirty="0">
                <a:latin typeface="Vazir" panose="020B0603030804020204" pitchFamily="34" charset="-78"/>
                <a:cs typeface="Vazir" panose="020B0603030804020204" pitchFamily="34" charset="-78"/>
              </a:rPr>
              <a:t> پیشرفت چشمگیری داشته است. اما همانطور که اجزای اصلی ساخته شده می توان آن ها را از طریق به روز رسانی سیستم عامل در دستگاه های دارای </a:t>
            </a:r>
            <a:r>
              <a:rPr lang="en-US" sz="1600" dirty="0">
                <a:latin typeface="Vazir" panose="020B0603030804020204" pitchFamily="34" charset="-78"/>
                <a:cs typeface="Vazir" panose="020B0603030804020204" pitchFamily="34" charset="-78"/>
              </a:rPr>
              <a:t>WEP </a:t>
            </a:r>
            <a:r>
              <a:rPr lang="fa-IR" sz="1600" dirty="0">
                <a:latin typeface="Vazir" panose="020B0603030804020204" pitchFamily="34" charset="-78"/>
                <a:cs typeface="Vazir" panose="020B0603030804020204" pitchFamily="34" charset="-78"/>
              </a:rPr>
              <a:t> راه اندازی کرد.</a:t>
            </a:r>
          </a:p>
          <a:p>
            <a:pPr algn="justLow" rtl="1">
              <a:lnSpc>
                <a:spcPct val="250000"/>
              </a:lnSpc>
            </a:pPr>
            <a:r>
              <a:rPr lang="en-US" sz="1600" dirty="0">
                <a:latin typeface="Vazir" panose="020B0603030804020204" pitchFamily="34" charset="-78"/>
                <a:cs typeface="Vazir" panose="020B0603030804020204" pitchFamily="34" charset="-78"/>
              </a:rPr>
              <a:t>WPA </a:t>
            </a:r>
            <a:r>
              <a:rPr lang="fa-IR" sz="1600" dirty="0">
                <a:latin typeface="Vazir" panose="020B0603030804020204" pitchFamily="34" charset="-78"/>
                <a:cs typeface="Vazir" panose="020B0603030804020204" pitchFamily="34" charset="-78"/>
              </a:rPr>
              <a:t> نیز پس از ارائه در برابر نفوذ بسیار آسیب پذیر عمل می کند به نحوی که بیشترین تهدیدات برای این پروتکل به صورت مستقیم انجام نمی شود.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EBD38C75-2916-2063-2C4F-5FA2D96391F5}"/>
              </a:ext>
            </a:extLst>
          </p:cNvPr>
          <p:cNvSpPr/>
          <p:nvPr/>
        </p:nvSpPr>
        <p:spPr>
          <a:xfrm>
            <a:off x="904058" y="159798"/>
            <a:ext cx="2728404" cy="4850537"/>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848376C5-78AB-03CB-89E0-AF99BD431D20}"/>
              </a:ext>
            </a:extLst>
          </p:cNvPr>
          <p:cNvPicPr>
            <a:picLocks noChangeAspect="1"/>
          </p:cNvPicPr>
          <p:nvPr/>
        </p:nvPicPr>
        <p:blipFill rotWithShape="1">
          <a:blip r:embed="rId2">
            <a:extLst>
              <a:ext uri="{28A0092B-C50C-407E-A947-70E740481C1C}">
                <a14:useLocalDpi xmlns:a14="http://schemas.microsoft.com/office/drawing/2010/main" val="0"/>
              </a:ext>
            </a:extLst>
          </a:blip>
          <a:srcRect l="29325" r="19046"/>
          <a:stretch/>
        </p:blipFill>
        <p:spPr>
          <a:xfrm>
            <a:off x="332928" y="2160562"/>
            <a:ext cx="3870664" cy="3748535"/>
          </a:xfrm>
          <a:prstGeom prst="rect">
            <a:avLst/>
          </a:prstGeom>
          <a:ln w="76200">
            <a:solidFill>
              <a:schemeClr val="bg1"/>
            </a:solidFill>
          </a:ln>
        </p:spPr>
      </p:pic>
    </p:spTree>
    <p:extLst>
      <p:ext uri="{BB962C8B-B14F-4D97-AF65-F5344CB8AC3E}">
        <p14:creationId xmlns:p14="http://schemas.microsoft.com/office/powerpoint/2010/main" val="3780330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91587" y="243682"/>
            <a:ext cx="5279225" cy="584775"/>
          </a:xfrm>
          <a:prstGeom prst="rect">
            <a:avLst/>
          </a:prstGeom>
        </p:spPr>
        <p:txBody>
          <a:bodyPr wrap="square">
            <a:spAutoFit/>
          </a:bodyPr>
          <a:lstStyle/>
          <a:p>
            <a:pPr algn="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292965" y="989306"/>
            <a:ext cx="6977847"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2. نام روتر خود را از حالت پیش فرض تغییر دهید</a:t>
            </a:r>
            <a:r>
              <a:rPr lang="en-US" sz="1600" dirty="0">
                <a:latin typeface="Vazir" panose="020B0603030804020204" pitchFamily="34" charset="-78"/>
                <a:cs typeface="Vazir" panose="020B0603030804020204" pitchFamily="34" charset="-78"/>
              </a:rPr>
              <a:t>.</a:t>
            </a:r>
            <a:endParaRPr lang="fa-IR"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پسورد در حالت پیش فرض برای روتر، از قبل ایجاد می شود. که اغلب به آن شناسه یا </a:t>
            </a:r>
            <a:r>
              <a:rPr lang="en-US" sz="1600" dirty="0">
                <a:latin typeface="Vazir" panose="020B0603030804020204" pitchFamily="34" charset="-78"/>
                <a:cs typeface="Vazir" panose="020B0603030804020204" pitchFamily="34" charset="-78"/>
              </a:rPr>
              <a:t>SSID </a:t>
            </a:r>
            <a:r>
              <a:rPr lang="fa-IR" sz="1600" dirty="0">
                <a:latin typeface="Vazir" panose="020B0603030804020204" pitchFamily="34" charset="-78"/>
                <a:cs typeface="Vazir" panose="020B0603030804020204" pitchFamily="34" charset="-78"/>
              </a:rPr>
              <a:t> گفته می شود. در این حالت، برای امنیت شبکه بی سیم تغییر رمز عبور اولین کاری است که باید برای امنیت شبکه انجام دهید.</a:t>
            </a:r>
          </a:p>
          <a:p>
            <a:pPr algn="justLow" rtl="1">
              <a:lnSpc>
                <a:spcPct val="250000"/>
              </a:lnSpc>
            </a:pPr>
            <a:r>
              <a:rPr lang="fa-IR" sz="1600" dirty="0">
                <a:latin typeface="Vazir" panose="020B0603030804020204" pitchFamily="34" charset="-78"/>
                <a:cs typeface="Vazir" panose="020B0603030804020204" pitchFamily="34" charset="-78"/>
              </a:rPr>
              <a:t>داشتن یک حالت امن برای شبکه از امکان دسترسی دیگران به روتر جلوگیری می کند.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E8B2C1DA-EA97-7239-CE08-B50C933623DD}"/>
              </a:ext>
            </a:extLst>
          </p:cNvPr>
          <p:cNvSpPr/>
          <p:nvPr/>
        </p:nvSpPr>
        <p:spPr>
          <a:xfrm>
            <a:off x="8043168" y="828457"/>
            <a:ext cx="2728404" cy="4418860"/>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DD59BFB1-A046-979F-BA37-D309B212A0A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31132" y="2067758"/>
            <a:ext cx="5127594" cy="5127594"/>
          </a:xfrm>
          <a:prstGeom prst="rect">
            <a:avLst/>
          </a:prstGeom>
        </p:spPr>
      </p:pic>
    </p:spTree>
    <p:extLst>
      <p:ext uri="{BB962C8B-B14F-4D97-AF65-F5344CB8AC3E}">
        <p14:creationId xmlns:p14="http://schemas.microsoft.com/office/powerpoint/2010/main" val="32068660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29997" y="379758"/>
            <a:ext cx="4708094"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5325492" y="1086216"/>
            <a:ext cx="6631619"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هنگامی که تنظیمات امنیتی مختلفی را در روتر بی سیم خود فعال کردید، باید تنظیمات جدید را به رایانه ها و سایر دستگاه های بی سیم خود اضافه کنید.</a:t>
            </a:r>
          </a:p>
          <a:p>
            <a:pPr algn="justLow" rtl="1">
              <a:lnSpc>
                <a:spcPct val="250000"/>
              </a:lnSpc>
            </a:pPr>
            <a:r>
              <a:rPr lang="fa-IR" sz="1600" dirty="0">
                <a:latin typeface="Vazir" panose="020B0603030804020204" pitchFamily="34" charset="-78"/>
                <a:cs typeface="Vazir" panose="020B0603030804020204" pitchFamily="34" charset="-78"/>
              </a:rPr>
              <a:t>تا همه آنها بتوانند به شبکه </a:t>
            </a:r>
            <a:r>
              <a:rPr lang="en-US" sz="1600" dirty="0">
                <a:latin typeface="Vazir" panose="020B0603030804020204" pitchFamily="34" charset="-78"/>
                <a:cs typeface="Vazir" panose="020B0603030804020204" pitchFamily="34" charset="-78"/>
              </a:rPr>
              <a:t>Wi-Fi </a:t>
            </a:r>
            <a:r>
              <a:rPr lang="fa-IR" sz="1600" dirty="0">
                <a:latin typeface="Vazir" panose="020B0603030804020204" pitchFamily="34" charset="-78"/>
                <a:cs typeface="Vazir" panose="020B0603030804020204" pitchFamily="34" charset="-78"/>
              </a:rPr>
              <a:t>متصل شوند. بنابراین رایانه خود را به طور مستقیم به این شبکه متصل کنید.</a:t>
            </a:r>
          </a:p>
          <a:p>
            <a:pPr algn="justLow" rtl="1">
              <a:lnSpc>
                <a:spcPct val="250000"/>
              </a:lnSpc>
            </a:pPr>
            <a:r>
              <a:rPr lang="fa-IR" sz="1600" dirty="0">
                <a:latin typeface="Vazir" panose="020B0603030804020204" pitchFamily="34" charset="-78"/>
                <a:cs typeface="Vazir" panose="020B0603030804020204" pitchFamily="34" charset="-78"/>
              </a:rPr>
              <a:t>تا مجبور نباشید هر بار که به اینترنت متصل می شوید، </a:t>
            </a:r>
            <a:r>
              <a:rPr lang="en-US" sz="1600" dirty="0">
                <a:latin typeface="Vazir" panose="020B0603030804020204" pitchFamily="34" charset="-78"/>
                <a:cs typeface="Vazir" panose="020B0603030804020204" pitchFamily="34" charset="-78"/>
              </a:rPr>
              <a:t>SSID </a:t>
            </a:r>
            <a:r>
              <a:rPr lang="fa-IR" sz="1600" dirty="0">
                <a:latin typeface="Vazir" panose="020B0603030804020204" pitchFamily="34" charset="-78"/>
                <a:cs typeface="Vazir" panose="020B0603030804020204" pitchFamily="34" charset="-78"/>
              </a:rPr>
              <a:t> (کلمه عبور) و سایر اطلاعات را وارد کنید.</a:t>
            </a:r>
          </a:p>
        </p:txBody>
      </p:sp>
      <p:sp>
        <p:nvSpPr>
          <p:cNvPr id="6" name="Rectangle 5"/>
          <p:cNvSpPr/>
          <p:nvPr/>
        </p:nvSpPr>
        <p:spPr>
          <a:xfrm>
            <a:off x="294998" y="5366664"/>
            <a:ext cx="11602004" cy="123110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هم چنین زمانی که دستگاه جدیدی به روتر متصل می شود، آدرس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آن را پیدا کرده و به روتر خود اضافه کنید.</a:t>
            </a:r>
          </a:p>
          <a:p>
            <a:pPr algn="ctr" rtl="1">
              <a:lnSpc>
                <a:spcPct val="250000"/>
              </a:lnSpc>
            </a:pPr>
            <a:r>
              <a:rPr lang="fa-IR" sz="1600" dirty="0">
                <a:latin typeface="Vazir" panose="020B0603030804020204" pitchFamily="34" charset="-78"/>
                <a:cs typeface="Vazir" panose="020B0603030804020204" pitchFamily="34" charset="-78"/>
              </a:rPr>
              <a:t>درنهایت هنگامی که دوست شما تنها یک بار به روتر بی سیم شما متصل می شود. بهتر است آدرس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 او را تنظیمات خارج کنید.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EC10ECF9-8C7F-F89D-B72A-A73282ACA289}"/>
              </a:ext>
            </a:extLst>
          </p:cNvPr>
          <p:cNvSpPr/>
          <p:nvPr/>
        </p:nvSpPr>
        <p:spPr>
          <a:xfrm>
            <a:off x="1247682" y="532660"/>
            <a:ext cx="1806756" cy="3950563"/>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8" name="Picture 7">
            <a:extLst>
              <a:ext uri="{FF2B5EF4-FFF2-40B4-BE49-F238E27FC236}">
                <a16:creationId xmlns:a16="http://schemas.microsoft.com/office/drawing/2014/main" id="{08028BE4-C5F4-4537-3956-B3B42EB22093}"/>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1120" y="1659478"/>
            <a:ext cx="4078845" cy="4078845"/>
          </a:xfrm>
          <a:prstGeom prst="rect">
            <a:avLst/>
          </a:prstGeom>
        </p:spPr>
      </p:pic>
    </p:spTree>
    <p:extLst>
      <p:ext uri="{BB962C8B-B14F-4D97-AF65-F5344CB8AC3E}">
        <p14:creationId xmlns:p14="http://schemas.microsoft.com/office/powerpoint/2010/main" val="3656642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4012" y="381480"/>
            <a:ext cx="5788211"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4795770" y="1157666"/>
            <a:ext cx="7161341" cy="206210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3. رمز عبور پیش فرض روتر خود را تغییر دهید</a:t>
            </a:r>
            <a:r>
              <a:rPr lang="en-US" sz="1600" dirty="0">
                <a:latin typeface="Vazir" panose="020B0603030804020204" pitchFamily="34" charset="-78"/>
                <a:cs typeface="Vazir" panose="020B0603030804020204" pitchFamily="34" charset="-78"/>
              </a:rPr>
              <a:t>.</a:t>
            </a:r>
            <a:endParaRPr lang="fa-IR"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سازنده روتر بی سیم شما احتمالا یک گذرواژه استاندارد پیش فرض به آن اختصاص داده است. که عموماً هکرها این رمزهای عبور پیش فرض را می دانند، اکنون برای انتخاب رمز عبور نکات زیر را در نظر داشته باشید.</a:t>
            </a:r>
          </a:p>
        </p:txBody>
      </p:sp>
      <p:sp>
        <p:nvSpPr>
          <p:cNvPr id="7" name="Rectangle 6"/>
          <p:cNvSpPr/>
          <p:nvPr/>
        </p:nvSpPr>
        <p:spPr>
          <a:xfrm>
            <a:off x="-692438" y="4005984"/>
            <a:ext cx="6096000" cy="206210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از رمز عبور پیچیده و طولانی استفاده کنید.</a:t>
            </a:r>
          </a:p>
          <a:p>
            <a:pPr algn="justLow" rtl="1">
              <a:lnSpc>
                <a:spcPct val="250000"/>
              </a:lnSpc>
            </a:pPr>
            <a:r>
              <a:rPr lang="fa-IR" sz="1600" dirty="0">
                <a:latin typeface="Vazir" panose="020B0603030804020204" pitchFamily="34" charset="-78"/>
                <a:cs typeface="Vazir" panose="020B0603030804020204" pitchFamily="34" charset="-78"/>
              </a:rPr>
              <a:t>حداقل تعداد کلمه عبور را 12 کاراکتر در نظر بگیرید.</a:t>
            </a:r>
          </a:p>
          <a:p>
            <a:pPr algn="justLow" rtl="1">
              <a:lnSpc>
                <a:spcPct val="250000"/>
              </a:lnSpc>
            </a:pPr>
            <a:r>
              <a:rPr lang="fa-IR" sz="1600" dirty="0">
                <a:latin typeface="Vazir" panose="020B0603030804020204" pitchFamily="34" charset="-78"/>
                <a:cs typeface="Vazir" panose="020B0603030804020204" pitchFamily="34" charset="-78"/>
              </a:rPr>
              <a:t>از ترکیبی از اعداد، نمادها و حروف کوچک و بزرگ استفاده کنید.</a:t>
            </a:r>
          </a:p>
          <a:p>
            <a:pPr algn="justLow" rtl="1">
              <a:lnSpc>
                <a:spcPct val="250000"/>
              </a:lnSpc>
            </a:pPr>
            <a:r>
              <a:rPr lang="fa-IR" sz="1600" dirty="0">
                <a:latin typeface="Vazir" panose="020B0603030804020204" pitchFamily="34" charset="-78"/>
                <a:cs typeface="Vazir" panose="020B0603030804020204" pitchFamily="34" charset="-78"/>
              </a:rPr>
              <a:t>هرگز از اطلاعات شخصی خود استفاده نکنید.</a:t>
            </a:r>
          </a:p>
        </p:txBody>
      </p:sp>
      <p:pic>
        <p:nvPicPr>
          <p:cNvPr id="5" name="Picture 4">
            <a:extLst>
              <a:ext uri="{FF2B5EF4-FFF2-40B4-BE49-F238E27FC236}">
                <a16:creationId xmlns:a16="http://schemas.microsoft.com/office/drawing/2014/main" id="{668DEE87-D5C4-E9F3-6FF3-69B997905A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889" y="599485"/>
            <a:ext cx="4031542" cy="3000409"/>
          </a:xfrm>
          <a:prstGeom prst="rect">
            <a:avLst/>
          </a:prstGeom>
        </p:spPr>
      </p:pic>
      <p:pic>
        <p:nvPicPr>
          <p:cNvPr id="9" name="Picture 8">
            <a:extLst>
              <a:ext uri="{FF2B5EF4-FFF2-40B4-BE49-F238E27FC236}">
                <a16:creationId xmlns:a16="http://schemas.microsoft.com/office/drawing/2014/main" id="{DB4A7A2B-55A2-1312-1FAB-5BCE9A0B32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1120" y="3429000"/>
            <a:ext cx="3334305" cy="3334305"/>
          </a:xfrm>
          <a:prstGeom prst="rect">
            <a:avLst/>
          </a:prstGeom>
        </p:spPr>
      </p:pic>
    </p:spTree>
    <p:extLst>
      <p:ext uri="{BB962C8B-B14F-4D97-AF65-F5344CB8AC3E}">
        <p14:creationId xmlns:p14="http://schemas.microsoft.com/office/powerpoint/2010/main" val="30689563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07009" y="350214"/>
            <a:ext cx="4551212"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4000153" y="934989"/>
            <a:ext cx="7856738" cy="255454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4. روتر خود را به روز نگه دارید.</a:t>
            </a:r>
          </a:p>
          <a:p>
            <a:pPr algn="justLow" rtl="1">
              <a:lnSpc>
                <a:spcPct val="250000"/>
              </a:lnSpc>
            </a:pPr>
            <a:r>
              <a:rPr lang="fa-IR" sz="1600" dirty="0">
                <a:latin typeface="Vazir" panose="020B0603030804020204" pitchFamily="34" charset="-78"/>
                <a:cs typeface="Vazir" panose="020B0603030804020204" pitchFamily="34" charset="-78"/>
              </a:rPr>
              <a:t>نرم افزاری که به همراه روتر ارائه می شود هر چند وقت یک بار، نیاز به بروز رسانی دارد. بنابراین با مراجعه به وب سایت نسخه جدید نرم افزار را دانلود کرده و نصب کنید.</a:t>
            </a:r>
          </a:p>
          <a:p>
            <a:pPr algn="justLow" rtl="1">
              <a:lnSpc>
                <a:spcPct val="250000"/>
              </a:lnSpc>
            </a:pPr>
            <a:r>
              <a:rPr lang="fa-IR" sz="1600" dirty="0">
                <a:latin typeface="Vazir" panose="020B0603030804020204" pitchFamily="34" charset="-78"/>
                <a:cs typeface="Vazir" panose="020B0603030804020204" pitchFamily="34" charset="-78"/>
              </a:rPr>
              <a:t>هنگامی که روتر خود را ایمن می کنید، فراموش نکنید که کامپیوتر خود را نیز ایمن کنید. استفاده از روش های امنیت رایانه مانند آنتی ویروس و فایروال این محافظت ها را به روز نگه می دارد.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C1303932-2653-C322-05F0-79684EA053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803" y="3941685"/>
            <a:ext cx="4326877" cy="2916315"/>
          </a:xfrm>
          <a:prstGeom prst="rect">
            <a:avLst/>
          </a:prstGeom>
        </p:spPr>
      </p:pic>
    </p:spTree>
    <p:extLst>
      <p:ext uri="{BB962C8B-B14F-4D97-AF65-F5344CB8AC3E}">
        <p14:creationId xmlns:p14="http://schemas.microsoft.com/office/powerpoint/2010/main" val="238993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72077" y="350214"/>
            <a:ext cx="4785034"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41723A36-F065-588F-F8D9-A7D4DA0A3199}"/>
              </a:ext>
            </a:extLst>
          </p:cNvPr>
          <p:cNvPicPr>
            <a:picLocks noChangeAspect="1"/>
          </p:cNvPicPr>
          <p:nvPr/>
        </p:nvPicPr>
        <p:blipFill rotWithShape="1">
          <a:blip r:embed="rId2">
            <a:extLst>
              <a:ext uri="{28A0092B-C50C-407E-A947-70E740481C1C}">
                <a14:useLocalDpi xmlns:a14="http://schemas.microsoft.com/office/drawing/2010/main" val="0"/>
              </a:ext>
            </a:extLst>
          </a:blip>
          <a:srcRect l="11251" r="16416"/>
          <a:stretch/>
        </p:blipFill>
        <p:spPr>
          <a:xfrm>
            <a:off x="6678967" y="1296793"/>
            <a:ext cx="5513033" cy="5081158"/>
          </a:xfrm>
          <a:prstGeom prst="rect">
            <a:avLst/>
          </a:prstGeom>
        </p:spPr>
      </p:pic>
      <p:sp>
        <p:nvSpPr>
          <p:cNvPr id="8" name="Rectangle 7">
            <a:extLst>
              <a:ext uri="{FF2B5EF4-FFF2-40B4-BE49-F238E27FC236}">
                <a16:creationId xmlns:a16="http://schemas.microsoft.com/office/drawing/2014/main" id="{F40AAAC8-8384-DE6C-BE8A-2861E4B56864}"/>
              </a:ext>
            </a:extLst>
          </p:cNvPr>
          <p:cNvSpPr/>
          <p:nvPr/>
        </p:nvSpPr>
        <p:spPr>
          <a:xfrm>
            <a:off x="362935" y="1174006"/>
            <a:ext cx="5860312"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5. روتر خود را ایمن کنید.</a:t>
            </a:r>
          </a:p>
          <a:p>
            <a:pPr algn="justLow" rtl="1">
              <a:lnSpc>
                <a:spcPct val="250000"/>
              </a:lnSpc>
            </a:pPr>
            <a:r>
              <a:rPr lang="fa-IR" sz="1600" dirty="0">
                <a:latin typeface="Vazir" panose="020B0603030804020204" pitchFamily="34" charset="-78"/>
                <a:cs typeface="Vazir" panose="020B0603030804020204" pitchFamily="34" charset="-78"/>
              </a:rPr>
              <a:t>همچنین محافظت از شبکه در برابر حملات از طریق اینترنت با حفظ امنیت روتر مهم است. زیرا بین شبکه محلی و اینترنت، ترافیک را هدایت می کند.</a:t>
            </a:r>
          </a:p>
          <a:p>
            <a:pPr algn="justLow" rtl="1">
              <a:lnSpc>
                <a:spcPct val="250000"/>
              </a:lnSpc>
            </a:pPr>
            <a:r>
              <a:rPr lang="fa-IR" sz="1600" dirty="0">
                <a:latin typeface="Vazir" panose="020B0603030804020204" pitchFamily="34" charset="-78"/>
                <a:cs typeface="Vazir" panose="020B0603030804020204" pitchFamily="34" charset="-78"/>
              </a:rPr>
              <a:t>بنابراین، اولین خط دفاعی شما برای محافظت در برابر چنین حملاتی اقدامات لازم جهت امنیت روتر می باشد. در صورت بی توجهی افراد غربیه به اطلاعات شما دسترسی پیدا می کنند.</a:t>
            </a:r>
          </a:p>
        </p:txBody>
      </p:sp>
    </p:spTree>
    <p:extLst>
      <p:ext uri="{BB962C8B-B14F-4D97-AF65-F5344CB8AC3E}">
        <p14:creationId xmlns:p14="http://schemas.microsoft.com/office/powerpoint/2010/main" val="881245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143" y="4307826"/>
            <a:ext cx="12067713"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امنیت بی سیم یا امنیت وای فای در اصل، جلوگیری از دسترسی کاربران ناخواسته به یک شبکه بی سیم خاص است. علاوه بر این، امنیت بی‌سیم به عنوان امنیت </a:t>
            </a:r>
            <a:r>
              <a:rPr lang="en-US" sz="1600" dirty="0">
                <a:latin typeface="Vazir" panose="020B0603030804020204" pitchFamily="34" charset="-78"/>
                <a:cs typeface="Vazir" panose="020B0603030804020204" pitchFamily="34" charset="-78"/>
              </a:rPr>
              <a:t>Wi-Fi </a:t>
            </a:r>
            <a:r>
              <a:rPr lang="fa-IR" sz="1600" dirty="0">
                <a:latin typeface="Vazir" panose="020B0603030804020204" pitchFamily="34" charset="-78"/>
                <a:cs typeface="Vazir" panose="020B0603030804020204" pitchFamily="34" charset="-78"/>
              </a:rPr>
              <a:t> نیز شناخته می‌شود. با هدف اطمینان از دسترسی به داده‌های شما فقط برای کاربرانی که مجاز هستید، باقی می‌ماند.</a:t>
            </a:r>
          </a:p>
          <a:p>
            <a:pPr algn="ctr" rtl="1">
              <a:lnSpc>
                <a:spcPct val="250000"/>
              </a:lnSpc>
            </a:pPr>
            <a:r>
              <a:rPr lang="fa-IR" sz="1600" dirty="0">
                <a:latin typeface="Vazir" panose="020B0603030804020204" pitchFamily="34" charset="-78"/>
                <a:cs typeface="Vazir" panose="020B0603030804020204" pitchFamily="34" charset="-78"/>
              </a:rPr>
              <a:t>پروتکل های امنیتی بی سیم مانند </a:t>
            </a:r>
            <a:r>
              <a:rPr lang="en-US" sz="1600" dirty="0">
                <a:latin typeface="Vazir" panose="020B0603030804020204" pitchFamily="34" charset="-78"/>
                <a:cs typeface="Vazir" panose="020B0603030804020204" pitchFamily="34" charset="-78"/>
              </a:rPr>
              <a:t>Wired Equivalent Privacy (WEP)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Wi-Fi Protected Access (WPA) </a:t>
            </a:r>
            <a:r>
              <a:rPr lang="fa-IR" sz="1600" dirty="0">
                <a:latin typeface="Vazir" panose="020B0603030804020204" pitchFamily="34" charset="-78"/>
                <a:cs typeface="Vazir" panose="020B0603030804020204" pitchFamily="34" charset="-78"/>
              </a:rPr>
              <a:t> پروتکل های امنیتی احراز هویت هستند که توسط </a:t>
            </a:r>
            <a:r>
              <a:rPr lang="en-US" sz="1600" dirty="0">
                <a:latin typeface="Vazir" panose="020B0603030804020204" pitchFamily="34" charset="-78"/>
                <a:cs typeface="Vazir" panose="020B0603030804020204" pitchFamily="34" charset="-78"/>
              </a:rPr>
              <a:t>Wireless Alliance </a:t>
            </a:r>
            <a:r>
              <a:rPr lang="fa-IR" sz="1600" dirty="0">
                <a:latin typeface="Vazir" panose="020B0603030804020204" pitchFamily="34" charset="-78"/>
                <a:cs typeface="Vazir" panose="020B0603030804020204" pitchFamily="34" charset="-78"/>
              </a:rPr>
              <a:t> برای تضمین امنیت بی سیم استفاده می شوند.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8BC3EA17-A76D-1166-8515-C54A38AFE63B}"/>
              </a:ext>
            </a:extLst>
          </p:cNvPr>
          <p:cNvSpPr/>
          <p:nvPr/>
        </p:nvSpPr>
        <p:spPr>
          <a:xfrm>
            <a:off x="0" y="3831291"/>
            <a:ext cx="12192000"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 امنیت </a:t>
            </a:r>
            <a:r>
              <a:rPr lang="en-US" sz="3200" b="1" dirty="0">
                <a:latin typeface="Shabnam" panose="020B0603030804020204" pitchFamily="34" charset="-78"/>
                <a:cs typeface="Shabnam" panose="020B0603030804020204" pitchFamily="34" charset="-78"/>
              </a:rPr>
              <a:t> </a:t>
            </a:r>
            <a:r>
              <a:rPr lang="en-US" sz="3200" b="1" dirty="0" err="1">
                <a:solidFill>
                  <a:srgbClr val="2BBCFF"/>
                </a:solidFill>
                <a:latin typeface="Shabnam" panose="020B0603030804020204" pitchFamily="34" charset="-78"/>
                <a:cs typeface="Shabnam" panose="020B0603030804020204" pitchFamily="34" charset="-78"/>
              </a:rPr>
              <a:t>WIFi</a:t>
            </a:r>
            <a:r>
              <a:rPr lang="fa-IR" sz="3200" b="1" dirty="0">
                <a:latin typeface="Shabnam" panose="020B0603030804020204" pitchFamily="34" charset="-78"/>
                <a:cs typeface="Shabnam" panose="020B0603030804020204" pitchFamily="34" charset="-78"/>
              </a:rPr>
              <a:t>چیست؟ </a:t>
            </a:r>
            <a:endParaRPr lang="en-US" sz="3200" b="1" dirty="0">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8A723424-72EE-6D3F-E26B-5DD75E231A38}"/>
              </a:ext>
            </a:extLst>
          </p:cNvPr>
          <p:cNvSpPr/>
          <p:nvPr/>
        </p:nvSpPr>
        <p:spPr>
          <a:xfrm>
            <a:off x="0" y="0"/>
            <a:ext cx="12192000" cy="2734322"/>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8D8BB1AD-3C91-6C7B-CA7D-1B368BFE58B5}"/>
              </a:ext>
            </a:extLst>
          </p:cNvPr>
          <p:cNvPicPr>
            <a:picLocks noChangeAspect="1"/>
          </p:cNvPicPr>
          <p:nvPr/>
        </p:nvPicPr>
        <p:blipFill rotWithShape="1">
          <a:blip r:embed="rId2">
            <a:extLst>
              <a:ext uri="{28A0092B-C50C-407E-A947-70E740481C1C}">
                <a14:useLocalDpi xmlns:a14="http://schemas.microsoft.com/office/drawing/2010/main" val="0"/>
              </a:ext>
            </a:extLst>
          </a:blip>
          <a:srcRect t="9402" b="5908"/>
          <a:stretch/>
        </p:blipFill>
        <p:spPr>
          <a:xfrm>
            <a:off x="7430610" y="872273"/>
            <a:ext cx="4411708" cy="2573394"/>
          </a:xfrm>
          <a:prstGeom prst="rect">
            <a:avLst/>
          </a:prstGeom>
          <a:ln w="57150">
            <a:solidFill>
              <a:schemeClr val="bg1"/>
            </a:solidFill>
          </a:ln>
        </p:spPr>
      </p:pic>
      <p:pic>
        <p:nvPicPr>
          <p:cNvPr id="10" name="Picture 9">
            <a:extLst>
              <a:ext uri="{FF2B5EF4-FFF2-40B4-BE49-F238E27FC236}">
                <a16:creationId xmlns:a16="http://schemas.microsoft.com/office/drawing/2014/main" id="{FAFA9A1F-C262-7851-0A1E-48A6A9011E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491" y="523320"/>
            <a:ext cx="5018902" cy="2905680"/>
          </a:xfrm>
          <a:prstGeom prst="rect">
            <a:avLst/>
          </a:prstGeom>
          <a:ln w="57150">
            <a:solidFill>
              <a:schemeClr val="bg1"/>
            </a:solidFill>
          </a:ln>
        </p:spPr>
      </p:pic>
    </p:spTree>
    <p:extLst>
      <p:ext uri="{BB962C8B-B14F-4D97-AF65-F5344CB8AC3E}">
        <p14:creationId xmlns:p14="http://schemas.microsoft.com/office/powerpoint/2010/main" val="19812984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97503" y="385725"/>
            <a:ext cx="5018792"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5091713" y="1363981"/>
            <a:ext cx="6924582" cy="3539430"/>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6. سیستم عامل روتر خود را ارتقا دهید</a:t>
            </a:r>
          </a:p>
          <a:p>
            <a:pPr algn="justLow" rtl="1">
              <a:lnSpc>
                <a:spcPct val="250000"/>
              </a:lnSpc>
            </a:pPr>
            <a:r>
              <a:rPr lang="fa-IR" sz="1600" dirty="0">
                <a:latin typeface="Vazir" panose="020B0603030804020204" pitchFamily="34" charset="-78"/>
                <a:cs typeface="Vazir" panose="020B0603030804020204" pitchFamily="34" charset="-78"/>
              </a:rPr>
              <a:t>برای اطمینان از اینکه روتر شما جدیدترین سیستم عامل را اجرا می کند، باید گاهی سایت سازنده را نیز بررسی کنید.</a:t>
            </a:r>
          </a:p>
          <a:p>
            <a:pPr algn="justLow" rtl="1">
              <a:lnSpc>
                <a:spcPct val="250000"/>
              </a:lnSpc>
            </a:pPr>
            <a:r>
              <a:rPr lang="fa-IR" sz="1600" dirty="0">
                <a:latin typeface="Vazir" panose="020B0603030804020204" pitchFamily="34" charset="-78"/>
                <a:cs typeface="Vazir" panose="020B0603030804020204" pitchFamily="34" charset="-78"/>
              </a:rPr>
              <a:t>با استفاده از داشبورد روتر در شماره 192.168 می توانید نسخه سیستم عامل موجود روتر خود را پیدا کرده و به شبکه بی سیم امن خود متصل شوید.</a:t>
            </a:r>
          </a:p>
          <a:p>
            <a:pPr algn="justLow" rtl="1">
              <a:lnSpc>
                <a:spcPct val="250000"/>
              </a:lnSpc>
            </a:pPr>
            <a:r>
              <a:rPr lang="fa-IR" sz="1600" dirty="0">
                <a:latin typeface="Vazir" panose="020B0603030804020204" pitchFamily="34" charset="-78"/>
                <a:cs typeface="Vazir" panose="020B0603030804020204" pitchFamily="34" charset="-78"/>
              </a:rPr>
              <a:t>برای نتیجه گیری، فیلتر کردن آدرس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 یا رمزگذاری </a:t>
            </a:r>
            <a:r>
              <a:rPr lang="en-US" sz="1600" dirty="0">
                <a:latin typeface="Vazir" panose="020B0603030804020204" pitchFamily="34" charset="-78"/>
                <a:cs typeface="Vazir" panose="020B0603030804020204" pitchFamily="34" charset="-78"/>
              </a:rPr>
              <a:t>WPA2 AES </a:t>
            </a:r>
            <a:r>
              <a:rPr lang="fa-IR" sz="1600" dirty="0">
                <a:latin typeface="Vazir" panose="020B0603030804020204" pitchFamily="34" charset="-78"/>
                <a:cs typeface="Vazir" panose="020B0603030804020204" pitchFamily="34" charset="-78"/>
              </a:rPr>
              <a:t>(و یک عبارت عبور کاملاً پیچیده) احتمالاً بهترین راه برای امنیت شبکه بی سیم شما می باشد.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F20B3713-4C51-49A1-7A24-B391C7ACF2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408" y="2201661"/>
            <a:ext cx="4077192" cy="3149631"/>
          </a:xfrm>
          <a:prstGeom prst="rect">
            <a:avLst/>
          </a:prstGeom>
        </p:spPr>
      </p:pic>
    </p:spTree>
    <p:extLst>
      <p:ext uri="{BB962C8B-B14F-4D97-AF65-F5344CB8AC3E}">
        <p14:creationId xmlns:p14="http://schemas.microsoft.com/office/powerpoint/2010/main" val="1511165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0520" y="279193"/>
            <a:ext cx="5370960"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0" y="1411912"/>
            <a:ext cx="12192000"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7. دسترسی به شبکه خود را محدود کنید</a:t>
            </a:r>
          </a:p>
          <a:p>
            <a:pPr algn="ctr" rtl="1">
              <a:lnSpc>
                <a:spcPct val="250000"/>
              </a:lnSpc>
            </a:pPr>
            <a:r>
              <a:rPr lang="fa-IR" sz="1600" dirty="0">
                <a:latin typeface="Vazir" panose="020B0603030804020204" pitchFamily="34" charset="-78"/>
                <a:cs typeface="Vazir" panose="020B0603030804020204" pitchFamily="34" charset="-78"/>
              </a:rPr>
              <a:t>فقط دستگاه های خاص اجازه دسترسی به شبکه بی سیم شما را دارند. به هر دستگاهی که قادر به برقراری ارتباط با شبکه باشد.</a:t>
            </a:r>
          </a:p>
          <a:p>
            <a:pPr algn="ctr" rtl="1">
              <a:lnSpc>
                <a:spcPct val="250000"/>
              </a:lnSpc>
            </a:pPr>
            <a:r>
              <a:rPr lang="fa-IR" sz="1600" dirty="0">
                <a:latin typeface="Vazir" panose="020B0603030804020204" pitchFamily="34" charset="-78"/>
                <a:cs typeface="Vazir" panose="020B0603030804020204" pitchFamily="34" charset="-78"/>
              </a:rPr>
              <a:t>آدرس منحصر به فرد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 ) کاملا اختصاصی هستند، اما جعل آدرس آن ها نیز امکان پذیر است.</a:t>
            </a:r>
          </a:p>
          <a:p>
            <a:pPr algn="ctr" rtl="1">
              <a:lnSpc>
                <a:spcPct val="250000"/>
              </a:lnSpc>
            </a:pPr>
            <a:r>
              <a:rPr lang="fa-IR" sz="1600" dirty="0">
                <a:latin typeface="Vazir" panose="020B0603030804020204" pitchFamily="34" charset="-78"/>
                <a:cs typeface="Vazir" panose="020B0603030804020204" pitchFamily="34" charset="-78"/>
              </a:rPr>
              <a:t>آدرس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به سختی در تجهیزات شبکه شما رمزگذاری شده است. بنابراین یک آدرس فقط به آن دستگاه در شبکه اجازه دسترسی می دهد.</a:t>
            </a:r>
          </a:p>
          <a:p>
            <a:pPr algn="ctr" rtl="1">
              <a:lnSpc>
                <a:spcPct val="250000"/>
              </a:lnSpc>
            </a:pPr>
            <a:r>
              <a:rPr lang="fa-IR" sz="1600" dirty="0">
                <a:latin typeface="Vazir" panose="020B0603030804020204" pitchFamily="34" charset="-78"/>
                <a:cs typeface="Vazir" panose="020B0603030804020204" pitchFamily="34" charset="-78"/>
              </a:rPr>
              <a:t>در این صورت یک مهاجم باید قبل از اقدام به جعل اطلاعات، ابتدا یكی از آدرسهای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 رایانه هایی را كه به شبكه بی سیم شما متصل هستند را بداند.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2704672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07009" y="350214"/>
            <a:ext cx="4533457"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4634144" y="934989"/>
            <a:ext cx="7306322" cy="304698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8. آدرس های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 را فیلتر کنید.</a:t>
            </a:r>
          </a:p>
          <a:p>
            <a:pPr algn="justLow" rtl="1">
              <a:lnSpc>
                <a:spcPct val="250000"/>
              </a:lnSpc>
            </a:pPr>
            <a:r>
              <a:rPr lang="fa-IR" sz="1600" dirty="0">
                <a:latin typeface="Vazir" panose="020B0603030804020204" pitchFamily="34" charset="-78"/>
                <a:cs typeface="Vazir" panose="020B0603030804020204" pitchFamily="34" charset="-78"/>
              </a:rPr>
              <a:t>تلفن همراه مجهز به </a:t>
            </a:r>
            <a:r>
              <a:rPr lang="en-US" sz="1600" dirty="0">
                <a:latin typeface="Vazir" panose="020B0603030804020204" pitchFamily="34" charset="-78"/>
                <a:cs typeface="Vazir" panose="020B0603030804020204" pitchFamily="34" charset="-78"/>
              </a:rPr>
              <a:t>WIFI </a:t>
            </a:r>
            <a:r>
              <a:rPr lang="fa-IR" sz="1600" dirty="0">
                <a:latin typeface="Vazir" panose="020B0603030804020204" pitchFamily="34" charset="-78"/>
                <a:cs typeface="Vazir" panose="020B0603030804020204" pitchFamily="34" charset="-78"/>
              </a:rPr>
              <a:t>یا لپ تاپ دارای یک آدرس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 منحصر به فرد است که برای امنیت شبکه بی سیم در نظر گرفته می شود. این در حالی است که جعل آدرس آن ها نیز، امکان پذیر است.</a:t>
            </a:r>
          </a:p>
          <a:p>
            <a:pPr algn="justLow" rtl="1">
              <a:lnSpc>
                <a:spcPct val="250000"/>
              </a:lnSpc>
            </a:pPr>
            <a:r>
              <a:rPr lang="fa-IR" sz="1600" dirty="0">
                <a:latin typeface="Vazir" panose="020B0603030804020204" pitchFamily="34" charset="-78"/>
                <a:cs typeface="Vazir" panose="020B0603030804020204" pitchFamily="34" charset="-78"/>
              </a:rPr>
              <a:t>آدرس </a:t>
            </a:r>
            <a:r>
              <a:rPr lang="en-US" sz="1600" dirty="0">
                <a:latin typeface="Vazir" panose="020B0603030804020204" pitchFamily="34" charset="-78"/>
                <a:cs typeface="Vazir" panose="020B0603030804020204" pitchFamily="34" charset="-78"/>
              </a:rPr>
              <a:t>MAC </a:t>
            </a:r>
            <a:r>
              <a:rPr lang="fa-IR" sz="1600" dirty="0">
                <a:latin typeface="Vazir" panose="020B0603030804020204" pitchFamily="34" charset="-78"/>
                <a:cs typeface="Vazir" panose="020B0603030804020204" pitchFamily="34" charset="-78"/>
              </a:rPr>
              <a:t> به سختی در تجهیزات شبکه شما رمزگذاری شده است. بنابراین یک آدرس فقط به آن دستگاه در شبکه اجازه دسترسی می دهد.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75BB6CCC-6547-8CE4-E0EE-BCA93F64A838}"/>
              </a:ext>
            </a:extLst>
          </p:cNvPr>
          <p:cNvSpPr/>
          <p:nvPr/>
        </p:nvSpPr>
        <p:spPr>
          <a:xfrm>
            <a:off x="0" y="1251751"/>
            <a:ext cx="3057988" cy="3950563"/>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a:extLst>
              <a:ext uri="{FF2B5EF4-FFF2-40B4-BE49-F238E27FC236}">
                <a16:creationId xmlns:a16="http://schemas.microsoft.com/office/drawing/2014/main" id="{0E6B76ED-BCE9-4F72-CA07-E95168C285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461" y="2308194"/>
            <a:ext cx="3739905" cy="3739905"/>
          </a:xfrm>
          <a:prstGeom prst="rect">
            <a:avLst/>
          </a:prstGeom>
          <a:ln w="76200">
            <a:solidFill>
              <a:schemeClr val="bg1"/>
            </a:solidFill>
          </a:ln>
        </p:spPr>
      </p:pic>
    </p:spTree>
    <p:extLst>
      <p:ext uri="{BB962C8B-B14F-4D97-AF65-F5344CB8AC3E}">
        <p14:creationId xmlns:p14="http://schemas.microsoft.com/office/powerpoint/2010/main" val="24063231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416" y="234804"/>
            <a:ext cx="4909351" cy="584775"/>
          </a:xfrm>
          <a:prstGeom prst="rect">
            <a:avLst/>
          </a:prstGeom>
        </p:spPr>
        <p:txBody>
          <a:bodyPr wrap="square">
            <a:spAutoFit/>
          </a:bodyPr>
          <a:lstStyle/>
          <a:p>
            <a:pPr algn="justLow"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711233" y="935746"/>
            <a:ext cx="4748534"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9. ویژگی “مدیریت از راه دور” را خاموش کنید.</a:t>
            </a:r>
          </a:p>
          <a:p>
            <a:pPr algn="justLow" rtl="1">
              <a:lnSpc>
                <a:spcPct val="250000"/>
              </a:lnSpc>
            </a:pPr>
            <a:r>
              <a:rPr lang="fa-IR" sz="1600" dirty="0">
                <a:latin typeface="Vazir" panose="020B0603030804020204" pitchFamily="34" charset="-78"/>
                <a:cs typeface="Vazir" panose="020B0603030804020204" pitchFamily="34" charset="-78"/>
              </a:rPr>
              <a:t>برخی از روترها جهت دسترسی به پشتیبانی فنی، دارای قابلیت مدیریت از راه دور هستند.</a:t>
            </a:r>
          </a:p>
          <a:p>
            <a:pPr algn="justLow" rtl="1">
              <a:lnSpc>
                <a:spcPct val="250000"/>
              </a:lnSpc>
            </a:pPr>
            <a:r>
              <a:rPr lang="fa-IR" sz="1600" dirty="0">
                <a:latin typeface="Vazir" panose="020B0603030804020204" pitchFamily="34" charset="-78"/>
                <a:cs typeface="Vazir" panose="020B0603030804020204" pitchFamily="34" charset="-78"/>
              </a:rPr>
              <a:t>در صورت فعال کردن این گزینه هکرها یه راحتی می توانند به امنیت شبکه بی سیم شما آسیب زده و راهی برای نفوذ پیدا کنند.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B1FE2A86-9721-C8AE-26D3-8DD95315B97D}"/>
              </a:ext>
            </a:extLst>
          </p:cNvPr>
          <p:cNvSpPr/>
          <p:nvPr/>
        </p:nvSpPr>
        <p:spPr>
          <a:xfrm>
            <a:off x="6454066" y="1571348"/>
            <a:ext cx="5737934" cy="3950563"/>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9D46D724-C4E1-1CBB-E227-A94974A04F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7935" y="3048562"/>
            <a:ext cx="5619565" cy="3161006"/>
          </a:xfrm>
          <a:prstGeom prst="rect">
            <a:avLst/>
          </a:prstGeom>
          <a:ln w="76200">
            <a:solidFill>
              <a:schemeClr val="bg1"/>
            </a:solidFill>
          </a:ln>
        </p:spPr>
      </p:pic>
    </p:spTree>
    <p:extLst>
      <p:ext uri="{BB962C8B-B14F-4D97-AF65-F5344CB8AC3E}">
        <p14:creationId xmlns:p14="http://schemas.microsoft.com/office/powerpoint/2010/main" val="27368371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07009" y="350214"/>
            <a:ext cx="4489069"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امنیت شبکه های بی سیم</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166256" y="1040842"/>
            <a:ext cx="11729822" cy="206210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10. هنگام دسترسی به تلفن همراه از شبکه خود محافظت کنید.</a:t>
            </a:r>
          </a:p>
          <a:p>
            <a:pPr algn="justLow" rtl="1">
              <a:lnSpc>
                <a:spcPct val="250000"/>
              </a:lnSpc>
            </a:pPr>
            <a:r>
              <a:rPr lang="fa-IR" sz="1600" dirty="0">
                <a:latin typeface="Vazir" panose="020B0603030804020204" pitchFamily="34" charset="-78"/>
                <a:cs typeface="Vazir" panose="020B0603030804020204" pitchFamily="34" charset="-78"/>
              </a:rPr>
              <a:t>اکنون برنامه ها به شما این امکان را می دهند که از طریق دستگاه همراه به شبکه خانگی خود دسترسی پیدا کنید.</a:t>
            </a:r>
          </a:p>
          <a:p>
            <a:pPr algn="justLow" rtl="1">
              <a:lnSpc>
                <a:spcPct val="250000"/>
              </a:lnSpc>
            </a:pPr>
            <a:r>
              <a:rPr lang="fa-IR" sz="1600" dirty="0">
                <a:latin typeface="Vazir" panose="020B0603030804020204" pitchFamily="34" charset="-78"/>
                <a:cs typeface="Vazir" panose="020B0603030804020204" pitchFamily="34" charset="-78"/>
              </a:rPr>
              <a:t>قبل از انجام این کار، مطمئن شوید که برخی از ویژگی های امنیتی موجود هستند. یعنی هنگامی که از برنامه استفاده نمی کنید از آن خارج شوید.</a:t>
            </a:r>
          </a:p>
          <a:p>
            <a:pPr algn="justLow" rtl="1">
              <a:lnSpc>
                <a:spcPct val="250000"/>
              </a:lnSpc>
            </a:pPr>
            <a:r>
              <a:rPr lang="fa-IR" sz="1600" dirty="0">
                <a:latin typeface="Vazir" panose="020B0603030804020204" pitchFamily="34" charset="-78"/>
                <a:cs typeface="Vazir" panose="020B0603030804020204" pitchFamily="34" charset="-78"/>
              </a:rPr>
              <a:t>در این صورت در صورت گم شدن، یا دزدیده شدن تلفن شما فرد دیگری نمی تواند به برنامه دسترسی پیدا کند.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3158F077-F3D0-E01E-3625-B353BC5F8EE6}"/>
              </a:ext>
            </a:extLst>
          </p:cNvPr>
          <p:cNvSpPr/>
          <p:nvPr/>
        </p:nvSpPr>
        <p:spPr>
          <a:xfrm>
            <a:off x="1229926" y="4762935"/>
            <a:ext cx="10962074" cy="1054223"/>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FC469D81-1CB9-1787-874C-8D23B4C8AA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3924" y="4011967"/>
            <a:ext cx="2331128" cy="2331128"/>
          </a:xfrm>
          <a:prstGeom prst="rect">
            <a:avLst/>
          </a:prstGeom>
          <a:ln w="76200">
            <a:solidFill>
              <a:schemeClr val="bg1"/>
            </a:solidFill>
          </a:ln>
        </p:spPr>
      </p:pic>
      <p:pic>
        <p:nvPicPr>
          <p:cNvPr id="9" name="Picture 8">
            <a:extLst>
              <a:ext uri="{FF2B5EF4-FFF2-40B4-BE49-F238E27FC236}">
                <a16:creationId xmlns:a16="http://schemas.microsoft.com/office/drawing/2014/main" id="{25E98483-1813-9946-7114-1000B48593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8259" y="4167780"/>
            <a:ext cx="2340006" cy="2340006"/>
          </a:xfrm>
          <a:prstGeom prst="rect">
            <a:avLst/>
          </a:prstGeom>
          <a:ln w="76200">
            <a:solidFill>
              <a:schemeClr val="bg1"/>
            </a:solidFill>
          </a:ln>
        </p:spPr>
      </p:pic>
      <p:pic>
        <p:nvPicPr>
          <p:cNvPr id="11" name="Picture 10">
            <a:extLst>
              <a:ext uri="{FF2B5EF4-FFF2-40B4-BE49-F238E27FC236}">
                <a16:creationId xmlns:a16="http://schemas.microsoft.com/office/drawing/2014/main" id="{8F24DCD0-993F-3E5B-8724-D8F1072C7A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9843" y="3915053"/>
            <a:ext cx="2330388" cy="2330388"/>
          </a:xfrm>
          <a:prstGeom prst="rect">
            <a:avLst/>
          </a:prstGeom>
          <a:ln w="76200">
            <a:solidFill>
              <a:schemeClr val="bg1"/>
            </a:solidFill>
          </a:ln>
        </p:spPr>
      </p:pic>
    </p:spTree>
    <p:extLst>
      <p:ext uri="{BB962C8B-B14F-4D97-AF65-F5344CB8AC3E}">
        <p14:creationId xmlns:p14="http://schemas.microsoft.com/office/powerpoint/2010/main" val="40414214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59649" y="181539"/>
            <a:ext cx="1883163" cy="584775"/>
          </a:xfrm>
          <a:prstGeom prst="rect">
            <a:avLst/>
          </a:prstGeom>
        </p:spPr>
        <p:txBody>
          <a:bodyPr wrap="square">
            <a:spAutoFit/>
          </a:bodyPr>
          <a:lstStyle/>
          <a:p>
            <a:pPr algn="justLow" rtl="1"/>
            <a:r>
              <a:rPr lang="fa-IR" sz="3200" b="1" dirty="0">
                <a:latin typeface="Shabnam" panose="020B0603030804020204" pitchFamily="34" charset="-78"/>
                <a:cs typeface="Shabnam" panose="020B0603030804020204" pitchFamily="34" charset="-78"/>
              </a:rPr>
              <a:t>منابع</a:t>
            </a:r>
            <a:endParaRPr lang="en-US" sz="3200" b="1" dirty="0">
              <a:latin typeface="Shabnam" panose="020B0603030804020204" pitchFamily="34" charset="-78"/>
              <a:cs typeface="Shabnam" panose="020B0603030804020204" pitchFamily="34" charset="-78"/>
            </a:endParaRPr>
          </a:p>
        </p:txBody>
      </p:sp>
      <p:sp>
        <p:nvSpPr>
          <p:cNvPr id="3" name="Rectangle 2"/>
          <p:cNvSpPr/>
          <p:nvPr/>
        </p:nvSpPr>
        <p:spPr>
          <a:xfrm>
            <a:off x="226292" y="1007161"/>
            <a:ext cx="2223946" cy="1846659"/>
          </a:xfrm>
          <a:prstGeom prst="rect">
            <a:avLst/>
          </a:prstGeom>
        </p:spPr>
        <p:txBody>
          <a:bodyPr wrap="square">
            <a:spAutoFit/>
          </a:bodyPr>
          <a:lstStyle/>
          <a:p>
            <a:pPr rtl="1">
              <a:lnSpc>
                <a:spcPct val="250000"/>
              </a:lnSpc>
            </a:pPr>
            <a:r>
              <a:rPr lang="en-US" sz="1600" dirty="0">
                <a:latin typeface="Vazir" panose="020B0603030804020204" pitchFamily="34" charset="-78"/>
                <a:cs typeface="Vazir" panose="020B0603030804020204" pitchFamily="34" charset="-78"/>
              </a:rPr>
              <a:t>https://cando.ac</a:t>
            </a:r>
            <a:endParaRPr lang="fa-IR" sz="1600" dirty="0">
              <a:latin typeface="Vazir" panose="020B0603030804020204" pitchFamily="34" charset="-78"/>
              <a:cs typeface="Vazir" panose="020B0603030804020204" pitchFamily="34" charset="-78"/>
            </a:endParaRPr>
          </a:p>
          <a:p>
            <a:pPr rtl="1">
              <a:lnSpc>
                <a:spcPct val="250000"/>
              </a:lnSpc>
            </a:pPr>
            <a:r>
              <a:rPr lang="en-US" sz="1600" dirty="0">
                <a:latin typeface="Vazir" panose="020B0603030804020204" pitchFamily="34" charset="-78"/>
                <a:cs typeface="Vazir" panose="020B0603030804020204" pitchFamily="34" charset="-78"/>
              </a:rPr>
              <a:t>https://rahaco.net</a:t>
            </a:r>
            <a:endParaRPr lang="fa-IR" sz="1600" dirty="0">
              <a:latin typeface="Vazir" panose="020B0603030804020204" pitchFamily="34" charset="-78"/>
              <a:cs typeface="Vazir" panose="020B0603030804020204" pitchFamily="34" charset="-78"/>
            </a:endParaRPr>
          </a:p>
          <a:p>
            <a:pPr rtl="1">
              <a:lnSpc>
                <a:spcPct val="250000"/>
              </a:lnSpc>
            </a:pPr>
            <a:r>
              <a:rPr lang="en-US" sz="1600" dirty="0">
                <a:latin typeface="Vazir" panose="020B0603030804020204" pitchFamily="34" charset="-78"/>
                <a:cs typeface="Vazir" panose="020B0603030804020204" pitchFamily="34" charset="-78"/>
              </a:rPr>
              <a:t>https://s-child.com</a:t>
            </a:r>
          </a:p>
        </p:txBody>
      </p:sp>
    </p:spTree>
    <p:extLst>
      <p:ext uri="{BB962C8B-B14F-4D97-AF65-F5344CB8AC3E}">
        <p14:creationId xmlns:p14="http://schemas.microsoft.com/office/powerpoint/2010/main" val="568413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7F25F6-F795-8A59-7389-BEC2C293C306}"/>
              </a:ext>
            </a:extLst>
          </p:cNvPr>
          <p:cNvSpPr/>
          <p:nvPr/>
        </p:nvSpPr>
        <p:spPr>
          <a:xfrm>
            <a:off x="3255885" y="2405848"/>
            <a:ext cx="6745550" cy="1633492"/>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01022484-7FFC-1A02-206D-6D133A2F2D63}"/>
              </a:ext>
            </a:extLst>
          </p:cNvPr>
          <p:cNvSpPr/>
          <p:nvPr/>
        </p:nvSpPr>
        <p:spPr>
          <a:xfrm>
            <a:off x="1802167" y="2807095"/>
            <a:ext cx="7403977" cy="830997"/>
          </a:xfrm>
          <a:prstGeom prst="rect">
            <a:avLst/>
          </a:prstGeom>
        </p:spPr>
        <p:txBody>
          <a:bodyPr wrap="square">
            <a:spAutoFit/>
          </a:bodyPr>
          <a:lstStyle/>
          <a:p>
            <a:pPr algn="ctr" rtl="1"/>
            <a:r>
              <a:rPr lang="fa-IR" sz="4800" b="1" dirty="0">
                <a:latin typeface="Shabnam" panose="020B0603030804020204" pitchFamily="34" charset="-78"/>
                <a:cs typeface="Shabnam" panose="020B0603030804020204" pitchFamily="34" charset="-78"/>
              </a:rPr>
              <a:t>با تشکر از توجه شما عزیزان</a:t>
            </a:r>
            <a:endParaRPr lang="en-US" sz="48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89152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5007" y="1209586"/>
            <a:ext cx="5681710"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حال حاضر چهار پروتکل امنیتی بی سیم موجود است.</a:t>
            </a:r>
          </a:p>
          <a:p>
            <a:pPr algn="justLow" rtl="1">
              <a:lnSpc>
                <a:spcPct val="250000"/>
              </a:lnSpc>
            </a:pPr>
            <a:r>
              <a:rPr lang="fa-IR" sz="1600" dirty="0">
                <a:latin typeface="Vazir" panose="020B0603030804020204" pitchFamily="34" charset="-78"/>
                <a:cs typeface="Vazir" panose="020B0603030804020204" pitchFamily="34" charset="-78"/>
              </a:rPr>
              <a:t>حریم خصوصی معادل سیمی </a:t>
            </a:r>
            <a:r>
              <a:rPr lang="en-US" sz="1600" dirty="0">
                <a:latin typeface="Vazir" panose="020B0603030804020204" pitchFamily="34" charset="-78"/>
                <a:cs typeface="Vazir" panose="020B0603030804020204" pitchFamily="34" charset="-78"/>
              </a:rPr>
              <a:t>WEP)</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دسترسی محافظت شده از </a:t>
            </a:r>
            <a:r>
              <a:rPr lang="en-US" sz="1600" dirty="0">
                <a:latin typeface="Vazir" panose="020B0603030804020204" pitchFamily="34" charset="-78"/>
                <a:cs typeface="Vazir" panose="020B0603030804020204" pitchFamily="34" charset="-78"/>
              </a:rPr>
              <a:t>Wi-Fi (WPA)</a:t>
            </a:r>
          </a:p>
          <a:p>
            <a:pPr algn="justLow" rtl="1">
              <a:lnSpc>
                <a:spcPct val="250000"/>
              </a:lnSpc>
            </a:pPr>
            <a:r>
              <a:rPr lang="en-US" sz="1600" dirty="0">
                <a:latin typeface="Vazir" panose="020B0603030804020204" pitchFamily="34" charset="-78"/>
                <a:cs typeface="Vazir" panose="020B0603030804020204" pitchFamily="34" charset="-78"/>
              </a:rPr>
              <a:t>Wi-Fi Protected Access 2 (WPA 2)</a:t>
            </a:r>
          </a:p>
          <a:p>
            <a:pPr algn="justLow" rtl="1">
              <a:lnSpc>
                <a:spcPct val="250000"/>
              </a:lnSpc>
            </a:pPr>
            <a:r>
              <a:rPr lang="en-US" sz="1600" dirty="0">
                <a:latin typeface="Vazir" panose="020B0603030804020204" pitchFamily="34" charset="-78"/>
                <a:cs typeface="Vazir" panose="020B0603030804020204" pitchFamily="34" charset="-78"/>
              </a:rPr>
              <a:t>Wi-Fi Protected Access 3 (WPA 3)</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656948" y="6117471"/>
            <a:ext cx="10218197" cy="61555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برای اینکه مطمئن شوید شبکه شما ایمن است، ابتدا باید شناسایی کنید که شبکه شما تحت کدام شبکه قرار دارد.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4F97E30C-2BB3-B14A-338A-E685DA695CE5}"/>
              </a:ext>
            </a:extLst>
          </p:cNvPr>
          <p:cNvSpPr/>
          <p:nvPr/>
        </p:nvSpPr>
        <p:spPr>
          <a:xfrm>
            <a:off x="1473693" y="432752"/>
            <a:ext cx="3891378"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 امنیت </a:t>
            </a:r>
            <a:r>
              <a:rPr lang="en-US" sz="3200" b="1" dirty="0" err="1">
                <a:solidFill>
                  <a:srgbClr val="2BBCFF"/>
                </a:solidFill>
                <a:latin typeface="Shabnam" panose="020B0603030804020204" pitchFamily="34" charset="-78"/>
                <a:cs typeface="Shabnam" panose="020B0603030804020204" pitchFamily="34" charset="-78"/>
              </a:rPr>
              <a:t>WIFi</a:t>
            </a:r>
            <a:r>
              <a:rPr lang="en-US" sz="3200" b="1">
                <a:solidFill>
                  <a:srgbClr val="2BBCFF"/>
                </a:solidFill>
                <a:latin typeface="Shabnam" panose="020B0603030804020204" pitchFamily="34" charset="-78"/>
                <a:cs typeface="Shabnam" panose="020B0603030804020204" pitchFamily="34" charset="-78"/>
              </a:rPr>
              <a:t> </a:t>
            </a:r>
            <a:r>
              <a:rPr lang="fa-IR" sz="3200" b="1">
                <a:latin typeface="Shabnam" panose="020B0603030804020204" pitchFamily="34" charset="-78"/>
                <a:cs typeface="Shabnam" panose="020B0603030804020204" pitchFamily="34" charset="-78"/>
              </a:rPr>
              <a:t>چیست</a:t>
            </a:r>
            <a:r>
              <a:rPr lang="fa-IR" sz="3200" b="1" dirty="0">
                <a:latin typeface="Shabnam" panose="020B0603030804020204" pitchFamily="34" charset="-78"/>
                <a:cs typeface="Shabnam" panose="020B0603030804020204" pitchFamily="34" charset="-78"/>
              </a:rPr>
              <a:t>؟ </a:t>
            </a:r>
            <a:endParaRPr lang="en-US" sz="3200" b="1" dirty="0">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E39A0112-943F-5609-45AD-A372B3C781B3}"/>
              </a:ext>
            </a:extLst>
          </p:cNvPr>
          <p:cNvSpPr/>
          <p:nvPr/>
        </p:nvSpPr>
        <p:spPr>
          <a:xfrm>
            <a:off x="7199790" y="0"/>
            <a:ext cx="4992210" cy="4607512"/>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3A9A1C9B-8DE7-478F-D7E4-ABEB46167AB6}"/>
              </a:ext>
            </a:extLst>
          </p:cNvPr>
          <p:cNvPicPr>
            <a:picLocks noChangeAspect="1"/>
          </p:cNvPicPr>
          <p:nvPr/>
        </p:nvPicPr>
        <p:blipFill rotWithShape="1">
          <a:blip r:embed="rId2">
            <a:extLst>
              <a:ext uri="{28A0092B-C50C-407E-A947-70E740481C1C}">
                <a14:useLocalDpi xmlns:a14="http://schemas.microsoft.com/office/drawing/2010/main" val="0"/>
              </a:ext>
            </a:extLst>
          </a:blip>
          <a:srcRect l="7348" r="10012"/>
          <a:stretch/>
        </p:blipFill>
        <p:spPr>
          <a:xfrm>
            <a:off x="6164060" y="725139"/>
            <a:ext cx="5510075" cy="4762500"/>
          </a:xfrm>
          <a:prstGeom prst="rect">
            <a:avLst/>
          </a:prstGeom>
          <a:ln w="76200">
            <a:solidFill>
              <a:schemeClr val="bg1"/>
            </a:solidFill>
          </a:ln>
        </p:spPr>
      </p:pic>
    </p:spTree>
    <p:extLst>
      <p:ext uri="{BB962C8B-B14F-4D97-AF65-F5344CB8AC3E}">
        <p14:creationId xmlns:p14="http://schemas.microsoft.com/office/powerpoint/2010/main" val="3478671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14406"/>
            <a:ext cx="12191999"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195309" y="1436833"/>
            <a:ext cx="11851689" cy="61555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همانطور که قبلا ذکر شد، چهار نوع اصلی پروتکل های امنیتی بی سیم وجود دارد. هر یک از اینها در کاربرد و قدرت متفاوت است.</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4394446" y="2290038"/>
            <a:ext cx="7474999"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1-حریم خصوصی معادل سیمی (</a:t>
            </a:r>
            <a:r>
              <a:rPr lang="en-US" sz="1600" dirty="0">
                <a:latin typeface="Vazir" panose="020B0603030804020204" pitchFamily="34" charset="-78"/>
                <a:cs typeface="Vazir" panose="020B0603030804020204" pitchFamily="34" charset="-78"/>
              </a:rPr>
              <a:t>WEP</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50000"/>
              </a:lnSpc>
            </a:pPr>
            <a:r>
              <a:rPr lang="en-US" sz="1600" dirty="0">
                <a:latin typeface="Vazir" panose="020B0603030804020204" pitchFamily="34" charset="-78"/>
                <a:cs typeface="Vazir" panose="020B0603030804020204" pitchFamily="34" charset="-78"/>
              </a:rPr>
              <a:t>Wired Equivalent Privacy (WEP) </a:t>
            </a:r>
            <a:r>
              <a:rPr lang="fa-IR" sz="1600" dirty="0">
                <a:latin typeface="Vazir" panose="020B0603030804020204" pitchFamily="34" charset="-78"/>
                <a:cs typeface="Vazir" panose="020B0603030804020204" pitchFamily="34" charset="-78"/>
              </a:rPr>
              <a:t> اولین پروتکل امنیتی است که تاکنون در عمل به کار گرفته شده است. طراحی شده در سال 1997، منسوخ شده است، اما هنوز هم در دوران مدرن با دستگاه های قدیمی استفاده می شود. </a:t>
            </a:r>
            <a:r>
              <a:rPr lang="en-US" sz="1600" dirty="0">
                <a:latin typeface="Vazir" panose="020B0603030804020204" pitchFamily="34" charset="-78"/>
                <a:cs typeface="Vazir" panose="020B0603030804020204" pitchFamily="34" charset="-78"/>
              </a:rPr>
              <a:t>WEP </a:t>
            </a:r>
            <a:r>
              <a:rPr lang="fa-IR" sz="1600" dirty="0">
                <a:latin typeface="Vazir" panose="020B0603030804020204" pitchFamily="34" charset="-78"/>
                <a:cs typeface="Vazir" panose="020B0603030804020204" pitchFamily="34" charset="-78"/>
              </a:rPr>
              <a:t> از یک طرح رمزگذاری داده استفاده می کند که بر اساس ترکیبی از مقادیر کلید تولید شده توسط کاربر و سیستم است. با این حال، به طور گسترده ای شناخته شده است که  </a:t>
            </a:r>
            <a:r>
              <a:rPr lang="en-US" sz="1600" dirty="0">
                <a:latin typeface="Vazir" panose="020B0603030804020204" pitchFamily="34" charset="-78"/>
                <a:cs typeface="Vazir" panose="020B0603030804020204" pitchFamily="34" charset="-78"/>
              </a:rPr>
              <a:t>WEP</a:t>
            </a:r>
            <a:r>
              <a:rPr lang="fa-IR" sz="1600" dirty="0">
                <a:latin typeface="Vazir" panose="020B0603030804020204" pitchFamily="34" charset="-78"/>
                <a:cs typeface="Vazir" panose="020B0603030804020204" pitchFamily="34" charset="-78"/>
              </a:rPr>
              <a:t> کم امنیت ترین نوع شبکه است زیرا هکرها تاکتیک های مهندسی معکوس و شکستن سیستم رمزگذاری را توسعه داده اند.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46D4FDDA-FDA8-BB75-8A13-6B7EDE5D0C63}"/>
              </a:ext>
            </a:extLst>
          </p:cNvPr>
          <p:cNvSpPr/>
          <p:nvPr/>
        </p:nvSpPr>
        <p:spPr>
          <a:xfrm>
            <a:off x="0" y="3852909"/>
            <a:ext cx="2627791" cy="3005091"/>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FAAB4EB4-44AF-49FB-9DFA-CA84676CFC61}"/>
              </a:ext>
            </a:extLst>
          </p:cNvPr>
          <p:cNvPicPr>
            <a:picLocks noChangeAspect="1"/>
          </p:cNvPicPr>
          <p:nvPr/>
        </p:nvPicPr>
        <p:blipFill rotWithShape="1">
          <a:blip r:embed="rId2">
            <a:extLst>
              <a:ext uri="{28A0092B-C50C-407E-A947-70E740481C1C}">
                <a14:useLocalDpi xmlns:a14="http://schemas.microsoft.com/office/drawing/2010/main" val="0"/>
              </a:ext>
            </a:extLst>
          </a:blip>
          <a:srcRect l="30595"/>
          <a:stretch/>
        </p:blipFill>
        <p:spPr>
          <a:xfrm flipH="1">
            <a:off x="322555" y="2569890"/>
            <a:ext cx="3827663" cy="3673704"/>
          </a:xfrm>
          <a:prstGeom prst="rect">
            <a:avLst/>
          </a:prstGeom>
          <a:ln w="76200">
            <a:solidFill>
              <a:schemeClr val="bg1"/>
            </a:solidFill>
          </a:ln>
        </p:spPr>
      </p:pic>
    </p:spTree>
    <p:extLst>
      <p:ext uri="{BB962C8B-B14F-4D97-AF65-F5344CB8AC3E}">
        <p14:creationId xmlns:p14="http://schemas.microsoft.com/office/powerpoint/2010/main" val="912369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91417" y="474502"/>
            <a:ext cx="5094496"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6027938" y="1179289"/>
            <a:ext cx="5929173"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2-دسترسی محافظت شده از </a:t>
            </a:r>
            <a:r>
              <a:rPr lang="en-US" sz="1600" dirty="0">
                <a:latin typeface="Vazir" panose="020B0603030804020204" pitchFamily="34" charset="-78"/>
                <a:cs typeface="Vazir" panose="020B0603030804020204" pitchFamily="34" charset="-78"/>
              </a:rPr>
              <a:t>Wi-Fi (WPA)</a:t>
            </a:r>
          </a:p>
          <a:p>
            <a:pPr algn="justLow" rtl="1">
              <a:lnSpc>
                <a:spcPct val="250000"/>
              </a:lnSpc>
            </a:pPr>
            <a:r>
              <a:rPr lang="en-US" sz="1600" dirty="0">
                <a:latin typeface="Vazir" panose="020B0603030804020204" pitchFamily="34" charset="-78"/>
                <a:cs typeface="Vazir" panose="020B0603030804020204" pitchFamily="34" charset="-78"/>
              </a:rPr>
              <a:t>Wi-Fi Protected Access (WPA) </a:t>
            </a:r>
            <a:r>
              <a:rPr lang="fa-IR" sz="1600" dirty="0">
                <a:latin typeface="Vazir" panose="020B0603030804020204" pitchFamily="34" charset="-78"/>
                <a:cs typeface="Vazir" panose="020B0603030804020204" pitchFamily="34" charset="-78"/>
              </a:rPr>
              <a:t>برای مقابله با نقص هایی که در پروتکل </a:t>
            </a:r>
            <a:r>
              <a:rPr lang="en-US" sz="1600" dirty="0">
                <a:latin typeface="Vazir" panose="020B0603030804020204" pitchFamily="34" charset="-78"/>
                <a:cs typeface="Vazir" panose="020B0603030804020204" pitchFamily="34" charset="-78"/>
              </a:rPr>
              <a:t>WEP</a:t>
            </a:r>
            <a:r>
              <a:rPr lang="fa-IR" sz="1600" dirty="0">
                <a:latin typeface="Vazir" panose="020B0603030804020204" pitchFamily="34" charset="-78"/>
                <a:cs typeface="Vazir" panose="020B0603030804020204" pitchFamily="34" charset="-78"/>
              </a:rPr>
              <a:t> پیدا شده بود توسعه داده شد. </a:t>
            </a:r>
            <a:r>
              <a:rPr lang="en-US" sz="1600" dirty="0">
                <a:latin typeface="Vazir" panose="020B0603030804020204" pitchFamily="34" charset="-78"/>
                <a:cs typeface="Vazir" panose="020B0603030804020204" pitchFamily="34" charset="-78"/>
              </a:rPr>
              <a:t>WPA </a:t>
            </a:r>
            <a:r>
              <a:rPr lang="fa-IR" sz="1600" dirty="0">
                <a:latin typeface="Vazir" panose="020B0603030804020204" pitchFamily="34" charset="-78"/>
                <a:cs typeface="Vazir" panose="020B0603030804020204" pitchFamily="34" charset="-78"/>
              </a:rPr>
              <a:t>ویژگی هایی مانند پروتکل یکپارچگی کلید زمانی </a:t>
            </a:r>
            <a:r>
              <a:rPr lang="en-US" sz="1600" dirty="0">
                <a:latin typeface="Vazir" panose="020B0603030804020204" pitchFamily="34" charset="-78"/>
                <a:cs typeface="Vazir" panose="020B0603030804020204" pitchFamily="34" charset="-78"/>
              </a:rPr>
              <a:t>TKIP) </a:t>
            </a:r>
            <a:r>
              <a:rPr lang="fa-IR" sz="1600" dirty="0">
                <a:latin typeface="Vazir" panose="020B0603030804020204" pitchFamily="34" charset="-78"/>
                <a:cs typeface="Vazir" panose="020B0603030804020204" pitchFamily="34" charset="-78"/>
              </a:rPr>
              <a:t> )را ارائه می دهد که یک کلید 128 بیتی پویا بود که نفوذ به آن سخت تر از کلید ثابت و بدون تغییر </a:t>
            </a:r>
            <a:r>
              <a:rPr lang="en-US" sz="1600" dirty="0">
                <a:latin typeface="Vazir" panose="020B0603030804020204" pitchFamily="34" charset="-78"/>
                <a:cs typeface="Vazir" panose="020B0603030804020204" pitchFamily="34" charset="-78"/>
              </a:rPr>
              <a:t>WEP </a:t>
            </a:r>
            <a:r>
              <a:rPr lang="fa-IR" sz="1600" dirty="0">
                <a:latin typeface="Vazir" panose="020B0603030804020204" pitchFamily="34" charset="-78"/>
                <a:cs typeface="Vazir" panose="020B0603030804020204" pitchFamily="34" charset="-78"/>
              </a:rPr>
              <a:t> بود.</a:t>
            </a:r>
          </a:p>
          <a:p>
            <a:pPr algn="justLow" rtl="1">
              <a:lnSpc>
                <a:spcPct val="250000"/>
              </a:lnSpc>
            </a:pPr>
            <a:r>
              <a:rPr lang="fa-IR" sz="1600" dirty="0">
                <a:latin typeface="Vazir" panose="020B0603030804020204" pitchFamily="34" charset="-78"/>
                <a:cs typeface="Vazir" panose="020B0603030804020204" pitchFamily="34" charset="-78"/>
              </a:rPr>
              <a:t>همچنین چک یکپارچگی پیام را معرفی کرد که بسته‌های تغییریافته ارسال شده توسط هکرها، پروتکل یکپارچگی کلید موقت (</a:t>
            </a:r>
            <a:r>
              <a:rPr lang="en-US" sz="1600" dirty="0">
                <a:latin typeface="Vazir" panose="020B0603030804020204" pitchFamily="34" charset="-78"/>
                <a:cs typeface="Vazir" panose="020B0603030804020204" pitchFamily="34" charset="-78"/>
              </a:rPr>
              <a:t>TKIP</a:t>
            </a:r>
            <a:r>
              <a:rPr lang="fa-IR" sz="1600" dirty="0">
                <a:latin typeface="Vazir" panose="020B0603030804020204" pitchFamily="34" charset="-78"/>
                <a:cs typeface="Vazir" panose="020B0603030804020204" pitchFamily="34" charset="-78"/>
              </a:rPr>
              <a:t> ) و کلید پیش‌اشتراک‌گذاری شده </a:t>
            </a:r>
            <a:r>
              <a:rPr lang="en-US" sz="1600" dirty="0">
                <a:latin typeface="Vazir" panose="020B0603030804020204" pitchFamily="34" charset="-78"/>
                <a:cs typeface="Vazir" panose="020B0603030804020204" pitchFamily="34" charset="-78"/>
              </a:rPr>
              <a:t>PSK)</a:t>
            </a:r>
            <a:r>
              <a:rPr lang="fa-IR" sz="1600" dirty="0">
                <a:latin typeface="Vazir" panose="020B0603030804020204" pitchFamily="34" charset="-78"/>
                <a:cs typeface="Vazir" panose="020B0603030804020204" pitchFamily="34" charset="-78"/>
              </a:rPr>
              <a:t> ) را از جمله برای رمزگذاری اسکن می‌کرد.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430CB825-6341-67A1-78D0-6F8BD2F27813}"/>
              </a:ext>
            </a:extLst>
          </p:cNvPr>
          <p:cNvSpPr/>
          <p:nvPr/>
        </p:nvSpPr>
        <p:spPr>
          <a:xfrm>
            <a:off x="785305" y="0"/>
            <a:ext cx="3831084" cy="5797118"/>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C51367EC-2A0A-4869-AFE9-BCBAA3632D30}"/>
              </a:ext>
            </a:extLst>
          </p:cNvPr>
          <p:cNvPicPr>
            <a:picLocks noChangeAspect="1"/>
          </p:cNvPicPr>
          <p:nvPr/>
        </p:nvPicPr>
        <p:blipFill rotWithShape="1">
          <a:blip r:embed="rId2">
            <a:extLst>
              <a:ext uri="{28A0092B-C50C-407E-A947-70E740481C1C}">
                <a14:useLocalDpi xmlns:a14="http://schemas.microsoft.com/office/drawing/2010/main" val="0"/>
              </a:ext>
            </a:extLst>
          </a:blip>
          <a:srcRect l="13107" r="31335"/>
          <a:stretch/>
        </p:blipFill>
        <p:spPr>
          <a:xfrm>
            <a:off x="306087" y="1059277"/>
            <a:ext cx="4906899" cy="4415995"/>
          </a:xfrm>
          <a:prstGeom prst="rect">
            <a:avLst/>
          </a:prstGeom>
          <a:ln w="76200">
            <a:solidFill>
              <a:schemeClr val="bg1"/>
            </a:solidFill>
          </a:ln>
        </p:spPr>
      </p:pic>
    </p:spTree>
    <p:extLst>
      <p:ext uri="{BB962C8B-B14F-4D97-AF65-F5344CB8AC3E}">
        <p14:creationId xmlns:p14="http://schemas.microsoft.com/office/powerpoint/2010/main" val="3157000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65290" y="474503"/>
            <a:ext cx="5174395"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526262" y="1181093"/>
            <a:ext cx="5569738" cy="4924425"/>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Wi-Fi Protected Access 2 (WPA2)_3</a:t>
            </a:r>
            <a:endParaRPr lang="fa-IR"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 در سال 2004، </a:t>
            </a:r>
            <a:r>
              <a:rPr lang="en-US" sz="1600" dirty="0">
                <a:latin typeface="Vazir" panose="020B0603030804020204" pitchFamily="34" charset="-78"/>
                <a:cs typeface="Vazir" panose="020B0603030804020204" pitchFamily="34" charset="-78"/>
              </a:rPr>
              <a:t>WPA2 </a:t>
            </a:r>
            <a:r>
              <a:rPr lang="fa-IR" sz="1600" dirty="0">
                <a:latin typeface="Vazir" panose="020B0603030804020204" pitchFamily="34" charset="-78"/>
                <a:cs typeface="Vazir" panose="020B0603030804020204" pitchFamily="34" charset="-78"/>
              </a:rPr>
              <a:t> تغییرات قابل توجه و ویژگی های بیشتری را در گمبیت امنیتی بی سیم به ارمغان آورد. </a:t>
            </a:r>
            <a:r>
              <a:rPr lang="en-US" sz="1600" dirty="0">
                <a:latin typeface="Vazir" panose="020B0603030804020204" pitchFamily="34" charset="-78"/>
                <a:cs typeface="Vazir" panose="020B0603030804020204" pitchFamily="34" charset="-78"/>
              </a:rPr>
              <a:t>WPA2 </a:t>
            </a:r>
            <a:r>
              <a:rPr lang="fa-IR" sz="1600" dirty="0">
                <a:latin typeface="Vazir" panose="020B0603030804020204" pitchFamily="34" charset="-78"/>
                <a:cs typeface="Vazir" panose="020B0603030804020204" pitchFamily="34" charset="-78"/>
              </a:rPr>
              <a:t>جایگزین </a:t>
            </a:r>
            <a:r>
              <a:rPr lang="en-US" sz="1600" dirty="0">
                <a:latin typeface="Vazir" panose="020B0603030804020204" pitchFamily="34" charset="-78"/>
                <a:cs typeface="Vazir" panose="020B0603030804020204" pitchFamily="34" charset="-78"/>
              </a:rPr>
              <a:t>TKIP </a:t>
            </a:r>
            <a:r>
              <a:rPr lang="fa-IR" sz="1600" dirty="0">
                <a:latin typeface="Vazir" panose="020B0603030804020204" pitchFamily="34" charset="-78"/>
                <a:cs typeface="Vazir" panose="020B0603030804020204" pitchFamily="34" charset="-78"/>
              </a:rPr>
              <a:t>با پروتکل کد احراز هویت زنجیره‌ای پیام رمزی </a:t>
            </a:r>
            <a:r>
              <a:rPr lang="en-US" sz="1600" dirty="0">
                <a:latin typeface="Vazir" panose="020B0603030804020204" pitchFamily="34" charset="-78"/>
                <a:cs typeface="Vazir" panose="020B0603030804020204" pitchFamily="34" charset="-78"/>
              </a:rPr>
              <a:t>CCMP) </a:t>
            </a:r>
            <a:r>
              <a:rPr lang="fa-IR" sz="1600" dirty="0">
                <a:latin typeface="Vazir" panose="020B0603030804020204" pitchFamily="34" charset="-78"/>
                <a:cs typeface="Vazir" panose="020B0603030804020204" pitchFamily="34" charset="-78"/>
              </a:rPr>
              <a:t> )شد که یک ابزار رمزگذاری بسیار برتر است.</a:t>
            </a:r>
          </a:p>
          <a:p>
            <a:pPr algn="justLow" rtl="1">
              <a:lnSpc>
                <a:spcPct val="250000"/>
              </a:lnSpc>
            </a:pPr>
            <a:r>
              <a:rPr lang="en-US" sz="1600" dirty="0">
                <a:latin typeface="Vazir" panose="020B0603030804020204" pitchFamily="34" charset="-78"/>
                <a:cs typeface="Vazir" panose="020B0603030804020204" pitchFamily="34" charset="-78"/>
              </a:rPr>
              <a:t>WPA2</a:t>
            </a:r>
            <a:r>
              <a:rPr lang="fa-IR" sz="1600" dirty="0">
                <a:latin typeface="Vazir" panose="020B0603030804020204" pitchFamily="34" charset="-78"/>
                <a:cs typeface="Vazir" panose="020B0603030804020204" pitchFamily="34" charset="-78"/>
              </a:rPr>
              <a:t> از زمان آغاز به کار استاندارد صنعت بوده است، در 13 مارس 2006، </a:t>
            </a:r>
            <a:r>
              <a:rPr lang="en-US" sz="1600" dirty="0">
                <a:latin typeface="Vazir" panose="020B0603030804020204" pitchFamily="34" charset="-78"/>
                <a:cs typeface="Vazir" panose="020B0603030804020204" pitchFamily="34" charset="-78"/>
              </a:rPr>
              <a:t>Wi-Fi Alliance </a:t>
            </a:r>
            <a:r>
              <a:rPr lang="fa-IR" sz="1600" dirty="0">
                <a:latin typeface="Vazir" panose="020B0603030804020204" pitchFamily="34" charset="-78"/>
                <a:cs typeface="Vazir" panose="020B0603030804020204" pitchFamily="34" charset="-78"/>
              </a:rPr>
              <a:t> اعلام کرد که تمام دستگاه های آینده با علامت تجاری </a:t>
            </a:r>
            <a:r>
              <a:rPr lang="en-US" sz="1600" dirty="0">
                <a:latin typeface="Vazir" panose="020B0603030804020204" pitchFamily="34" charset="-78"/>
                <a:cs typeface="Vazir" panose="020B0603030804020204" pitchFamily="34" charset="-78"/>
              </a:rPr>
              <a:t>Wi-Fi </a:t>
            </a:r>
            <a:r>
              <a:rPr lang="fa-IR" sz="1600" dirty="0">
                <a:latin typeface="Vazir" panose="020B0603030804020204" pitchFamily="34" charset="-78"/>
                <a:cs typeface="Vazir" panose="020B0603030804020204" pitchFamily="34" charset="-78"/>
              </a:rPr>
              <a:t> باید از </a:t>
            </a:r>
            <a:r>
              <a:rPr lang="en-US" sz="1600" dirty="0">
                <a:latin typeface="Vazir" panose="020B0603030804020204" pitchFamily="34" charset="-78"/>
                <a:cs typeface="Vazir" panose="020B0603030804020204" pitchFamily="34" charset="-78"/>
              </a:rPr>
              <a:t>WPA2 </a:t>
            </a:r>
            <a:r>
              <a:rPr lang="fa-IR" sz="1600" dirty="0">
                <a:latin typeface="Vazir" panose="020B0603030804020204" pitchFamily="34" charset="-78"/>
                <a:cs typeface="Vazir" panose="020B0603030804020204" pitchFamily="34" charset="-78"/>
              </a:rPr>
              <a:t> استفاده کنند.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CB68ED62-2BD6-D6A6-7978-C1A8AD706188}"/>
              </a:ext>
            </a:extLst>
          </p:cNvPr>
          <p:cNvSpPr/>
          <p:nvPr/>
        </p:nvSpPr>
        <p:spPr>
          <a:xfrm>
            <a:off x="7270812" y="2920753"/>
            <a:ext cx="4921188" cy="3937247"/>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7C485230-43C5-2BBB-426B-10109AE6858B}"/>
              </a:ext>
            </a:extLst>
          </p:cNvPr>
          <p:cNvPicPr>
            <a:picLocks noChangeAspect="1"/>
          </p:cNvPicPr>
          <p:nvPr/>
        </p:nvPicPr>
        <p:blipFill rotWithShape="1">
          <a:blip r:embed="rId2">
            <a:extLst>
              <a:ext uri="{28A0092B-C50C-407E-A947-70E740481C1C}">
                <a14:useLocalDpi xmlns:a14="http://schemas.microsoft.com/office/drawing/2010/main" val="0"/>
              </a:ext>
            </a:extLst>
          </a:blip>
          <a:srcRect l="19471" r="24607"/>
          <a:stretch/>
        </p:blipFill>
        <p:spPr>
          <a:xfrm>
            <a:off x="6617659" y="1599585"/>
            <a:ext cx="4754636" cy="4783912"/>
          </a:xfrm>
          <a:prstGeom prst="rect">
            <a:avLst/>
          </a:prstGeom>
          <a:ln w="57150">
            <a:solidFill>
              <a:schemeClr val="bg1"/>
            </a:solidFill>
          </a:ln>
        </p:spPr>
      </p:pic>
    </p:spTree>
    <p:extLst>
      <p:ext uri="{BB962C8B-B14F-4D97-AF65-F5344CB8AC3E}">
        <p14:creationId xmlns:p14="http://schemas.microsoft.com/office/powerpoint/2010/main" val="3465255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5433" y="418836"/>
            <a:ext cx="5261500"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239697" y="1248571"/>
            <a:ext cx="11816179" cy="3077766"/>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WPA2-PSK_4</a:t>
            </a:r>
          </a:p>
          <a:p>
            <a:pPr algn="justLow" rtl="1">
              <a:lnSpc>
                <a:spcPct val="250000"/>
              </a:lnSpc>
            </a:pPr>
            <a:r>
              <a:rPr lang="en-US" sz="1600" dirty="0">
                <a:latin typeface="Vazir" panose="020B0603030804020204" pitchFamily="34" charset="-78"/>
                <a:cs typeface="Vazir" panose="020B0603030804020204" pitchFamily="34" charset="-78"/>
              </a:rPr>
              <a:t>WPA2-PSK </a:t>
            </a:r>
            <a:r>
              <a:rPr lang="fa-IR" sz="1600" dirty="0">
                <a:latin typeface="Vazir" panose="020B0603030804020204" pitchFamily="34" charset="-78"/>
                <a:cs typeface="Vazir" panose="020B0603030804020204" pitchFamily="34" charset="-78"/>
              </a:rPr>
              <a:t> برای وارد شدن به شبکه بی‌سیم به یک رمز عبور نیاز دارد. به طور کلی پذیرفته شده است که یک رمز عبور واحد برای دسترسی به </a:t>
            </a:r>
            <a:r>
              <a:rPr lang="en-US" sz="1600" dirty="0">
                <a:latin typeface="Vazir" panose="020B0603030804020204" pitchFamily="34" charset="-78"/>
                <a:cs typeface="Vazir" panose="020B0603030804020204" pitchFamily="34" charset="-78"/>
              </a:rPr>
              <a:t>Wi-Fi </a:t>
            </a:r>
            <a:r>
              <a:rPr lang="fa-IR" sz="1600" dirty="0">
                <a:latin typeface="Vazir" panose="020B0603030804020204" pitchFamily="34" charset="-78"/>
                <a:cs typeface="Vazir" panose="020B0603030804020204" pitchFamily="34" charset="-78"/>
              </a:rPr>
              <a:t>ایمن است، اما فقط به اندازه ای که به کسانی که از آن استفاده می کنند اعتماد کنید. یک آسیب پذیری بزرگ ناشی از آسیب احتمالی است که زمانی که اعتبارنامه ورود به سیستم در دستان اشتباه قرار می گیرد، ایجاد می شود. به همین دلیل است که این پروتکل اغلب برای یک شبکه </a:t>
            </a:r>
            <a:r>
              <a:rPr lang="en-US" sz="1600" dirty="0">
                <a:latin typeface="Vazir" panose="020B0603030804020204" pitchFamily="34" charset="-78"/>
                <a:cs typeface="Vazir" panose="020B0603030804020204" pitchFamily="34" charset="-78"/>
              </a:rPr>
              <a:t>Wi-Fi </a:t>
            </a:r>
            <a:r>
              <a:rPr lang="fa-IR" sz="1600" dirty="0">
                <a:latin typeface="Vazir" panose="020B0603030804020204" pitchFamily="34" charset="-78"/>
                <a:cs typeface="Vazir" panose="020B0603030804020204" pitchFamily="34" charset="-78"/>
              </a:rPr>
              <a:t>مسکونی یا باز استفاده می شود.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2BC4DD2D-D733-3543-08C1-8C638B80018C}"/>
              </a:ext>
            </a:extLst>
          </p:cNvPr>
          <p:cNvSpPr/>
          <p:nvPr/>
        </p:nvSpPr>
        <p:spPr>
          <a:xfrm>
            <a:off x="0" y="4811697"/>
            <a:ext cx="12192000" cy="2046303"/>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090A0B40-4A35-5561-D936-B6821EA45B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3795" y="3976096"/>
            <a:ext cx="4702205" cy="2644990"/>
          </a:xfrm>
          <a:prstGeom prst="rect">
            <a:avLst/>
          </a:prstGeom>
          <a:ln w="76200">
            <a:solidFill>
              <a:schemeClr val="bg1"/>
            </a:solidFill>
          </a:ln>
        </p:spPr>
      </p:pic>
    </p:spTree>
    <p:extLst>
      <p:ext uri="{BB962C8B-B14F-4D97-AF65-F5344CB8AC3E}">
        <p14:creationId xmlns:p14="http://schemas.microsoft.com/office/powerpoint/2010/main" val="4056992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165" y="350215"/>
            <a:ext cx="5485113" cy="584775"/>
          </a:xfrm>
          <a:prstGeom prst="rect">
            <a:avLst/>
          </a:prstGeom>
        </p:spPr>
        <p:txBody>
          <a:bodyPr wrap="square">
            <a:spAutoFit/>
          </a:bodyPr>
          <a:lstStyle/>
          <a:p>
            <a:pPr algn="ctr" rtl="1"/>
            <a:r>
              <a:rPr lang="fa-IR" sz="3200" b="1" dirty="0">
                <a:latin typeface="Shabnam" panose="020B0603030804020204" pitchFamily="34" charset="-78"/>
                <a:cs typeface="Shabnam" panose="020B0603030804020204" pitchFamily="34" charset="-78"/>
              </a:rPr>
              <a:t>انواع امنیت بی سیم چیست؟</a:t>
            </a:r>
          </a:p>
        </p:txBody>
      </p:sp>
      <p:sp>
        <p:nvSpPr>
          <p:cNvPr id="3" name="Rectangle 2"/>
          <p:cNvSpPr/>
          <p:nvPr/>
        </p:nvSpPr>
        <p:spPr>
          <a:xfrm>
            <a:off x="5743852" y="1138495"/>
            <a:ext cx="6324340"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برای رمزگذاری یک شبکه با </a:t>
            </a:r>
            <a:r>
              <a:rPr lang="en-US" sz="1600" dirty="0">
                <a:latin typeface="Vazir" panose="020B0603030804020204" pitchFamily="34" charset="-78"/>
                <a:cs typeface="Vazir" panose="020B0603030804020204" pitchFamily="34" charset="-78"/>
              </a:rPr>
              <a:t>WPA2-PSK، </a:t>
            </a:r>
            <a:r>
              <a:rPr lang="fa-IR" sz="1600" dirty="0">
                <a:latin typeface="Vazir" panose="020B0603030804020204" pitchFamily="34" charset="-78"/>
                <a:cs typeface="Vazir" panose="020B0603030804020204" pitchFamily="34" charset="-78"/>
              </a:rPr>
              <a:t>روتر خود را نه با یک کلید رمزگذاری، بلکه با یک عبارت عبور انگلیسی ساده بین 8 تا 63 کاراکتر ارائه می دهید. با استفاده از </a:t>
            </a:r>
            <a:r>
              <a:rPr lang="en-US" sz="1600" dirty="0">
                <a:latin typeface="Vazir" panose="020B0603030804020204" pitchFamily="34" charset="-78"/>
                <a:cs typeface="Vazir" panose="020B0603030804020204" pitchFamily="34" charset="-78"/>
              </a:rPr>
              <a:t>CCMP، </a:t>
            </a:r>
            <a:r>
              <a:rPr lang="fa-IR" sz="1600" dirty="0">
                <a:latin typeface="Vazir" panose="020B0603030804020204" pitchFamily="34" charset="-78"/>
                <a:cs typeface="Vazir" panose="020B0603030804020204" pitchFamily="34" charset="-78"/>
              </a:rPr>
              <a:t>این عبارت عبور، همراه با </a:t>
            </a:r>
            <a:r>
              <a:rPr lang="en-US" sz="1600" dirty="0">
                <a:latin typeface="Vazir" panose="020B0603030804020204" pitchFamily="34" charset="-78"/>
                <a:cs typeface="Vazir" panose="020B0603030804020204" pitchFamily="34" charset="-78"/>
              </a:rPr>
              <a:t>SSID </a:t>
            </a:r>
            <a:r>
              <a:rPr lang="fa-IR" sz="1600" dirty="0">
                <a:latin typeface="Vazir" panose="020B0603030804020204" pitchFamily="34" charset="-78"/>
                <a:cs typeface="Vazir" panose="020B0603030804020204" pitchFamily="34" charset="-78"/>
              </a:rPr>
              <a:t> شبکه، برای تولید کلیدهای رمزگذاری منحصر به فرد برای هر مشتری بی سیم استفاده می شود. و آن کلیدهای رمزگذاری دائماً تغییر می کنند. اگرچه </a:t>
            </a:r>
            <a:r>
              <a:rPr lang="en-US" sz="1600" dirty="0">
                <a:latin typeface="Vazir" panose="020B0603030804020204" pitchFamily="34" charset="-78"/>
                <a:cs typeface="Vazir" panose="020B0603030804020204" pitchFamily="34" charset="-78"/>
              </a:rPr>
              <a:t>WEP </a:t>
            </a:r>
            <a:r>
              <a:rPr lang="fa-IR" sz="1600" dirty="0">
                <a:latin typeface="Vazir" panose="020B0603030804020204" pitchFamily="34" charset="-78"/>
                <a:cs typeface="Vazir" panose="020B0603030804020204" pitchFamily="34" charset="-78"/>
              </a:rPr>
              <a:t> از عبارت‌های عبور نیز پشتیبانی می‌کند، اما این کار را تنها به‌عنوان راهی برای ایجاد آسان‌تر کلیدهای استاتیک انجام می‌دهد که معمولاً از کاراکترهای هگز 0-9 و </a:t>
            </a:r>
            <a:r>
              <a:rPr lang="en-US" sz="1600" dirty="0">
                <a:latin typeface="Vazir" panose="020B0603030804020204" pitchFamily="34" charset="-78"/>
                <a:cs typeface="Vazir" panose="020B0603030804020204" pitchFamily="34" charset="-78"/>
              </a:rPr>
              <a:t>A-F </a:t>
            </a:r>
            <a:r>
              <a:rPr lang="fa-IR" sz="1600" dirty="0">
                <a:latin typeface="Vazir" panose="020B0603030804020204" pitchFamily="34" charset="-78"/>
                <a:cs typeface="Vazir" panose="020B0603030804020204" pitchFamily="34" charset="-78"/>
              </a:rPr>
              <a:t> تشکیل شده‌اند.</a:t>
            </a:r>
            <a:endParaRPr lang="en-US" sz="1600" dirty="0">
              <a:latin typeface="Vazir" panose="020B0603030804020204" pitchFamily="34" charset="-78"/>
              <a:cs typeface="Vazir" panose="020B0603030804020204" pitchFamily="34" charset="-78"/>
            </a:endParaRPr>
          </a:p>
        </p:txBody>
      </p:sp>
      <p:sp>
        <p:nvSpPr>
          <p:cNvPr id="4" name="Slide Number Placeholder 3"/>
          <p:cNvSpPr>
            <a:spLocks noGrp="1"/>
          </p:cNvSpPr>
          <p:nvPr>
            <p:ph type="sldNum" sz="quarter" idx="4294967295"/>
          </p:nvPr>
        </p:nvSpPr>
        <p:spPr>
          <a:xfrm>
            <a:off x="11722223" y="6576512"/>
            <a:ext cx="469777" cy="257514"/>
          </a:xfrm>
          <a:prstGeom prst="rect">
            <a:avLst/>
          </a:prstGeom>
        </p:spPr>
        <p:txBody>
          <a:bodyPr/>
          <a:lstStyle/>
          <a:p>
            <a:fld id="{8639BFB4-D762-4F06-9357-633E14F354BA}" type="slidenum">
              <a:rPr lang="en-US" smtClean="0"/>
              <a:t>9</a:t>
            </a:fld>
            <a:endParaRPr lang="en-US"/>
          </a:p>
        </p:txBody>
      </p:sp>
      <p:sp>
        <p:nvSpPr>
          <p:cNvPr id="5" name="Rectangle 4">
            <a:extLst>
              <a:ext uri="{FF2B5EF4-FFF2-40B4-BE49-F238E27FC236}">
                <a16:creationId xmlns:a16="http://schemas.microsoft.com/office/drawing/2014/main" id="{80A36E74-B600-982F-D225-B854991B3650}"/>
              </a:ext>
            </a:extLst>
          </p:cNvPr>
          <p:cNvSpPr/>
          <p:nvPr/>
        </p:nvSpPr>
        <p:spPr>
          <a:xfrm>
            <a:off x="133165" y="2139519"/>
            <a:ext cx="3844031" cy="4718482"/>
          </a:xfrm>
          <a:prstGeom prst="rect">
            <a:avLst/>
          </a:prstGeom>
          <a:solidFill>
            <a:srgbClr val="2B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E415F8B6-3BD2-9EC5-FC3B-FE3BDFB514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236" y="1615736"/>
            <a:ext cx="4585317" cy="4585317"/>
          </a:xfrm>
          <a:prstGeom prst="rect">
            <a:avLst/>
          </a:prstGeom>
          <a:ln w="76200">
            <a:solidFill>
              <a:schemeClr val="bg1"/>
            </a:solidFill>
          </a:ln>
        </p:spPr>
      </p:pic>
    </p:spTree>
    <p:extLst>
      <p:ext uri="{BB962C8B-B14F-4D97-AF65-F5344CB8AC3E}">
        <p14:creationId xmlns:p14="http://schemas.microsoft.com/office/powerpoint/2010/main" val="33351486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TotalTime>
  <Words>3192</Words>
  <Application>Microsoft Office PowerPoint</Application>
  <PresentationFormat>Widescreen</PresentationFormat>
  <Paragraphs>144</Paragraphs>
  <Slides>36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45</cp:revision>
  <dcterms:created xsi:type="dcterms:W3CDTF">2024-09-24T20:08:29Z</dcterms:created>
  <dcterms:modified xsi:type="dcterms:W3CDTF">2024-11-05T13:47:41Z</dcterms:modified>
</cp:coreProperties>
</file>