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6" r:id="rId2"/>
    <p:sldId id="256" r:id="rId3"/>
    <p:sldId id="257" r:id="rId4"/>
    <p:sldId id="258" r:id="rId5"/>
    <p:sldId id="263" r:id="rId6"/>
    <p:sldId id="264" r:id="rId7"/>
    <p:sldId id="259" r:id="rId8"/>
    <p:sldId id="266" r:id="rId9"/>
    <p:sldId id="265" r:id="rId10"/>
    <p:sldId id="260" r:id="rId11"/>
    <p:sldId id="268" r:id="rId12"/>
    <p:sldId id="267" r:id="rId13"/>
    <p:sldId id="281" r:id="rId14"/>
    <p:sldId id="261" r:id="rId15"/>
    <p:sldId id="272" r:id="rId16"/>
    <p:sldId id="273" r:id="rId17"/>
    <p:sldId id="274" r:id="rId18"/>
    <p:sldId id="276" r:id="rId19"/>
    <p:sldId id="279" r:id="rId20"/>
    <p:sldId id="282" r:id="rId21"/>
    <p:sldId id="283" r:id="rId22"/>
    <p:sldId id="262" r:id="rId23"/>
    <p:sldId id="271" r:id="rId24"/>
    <p:sldId id="269" r:id="rId25"/>
    <p:sldId id="280" r:id="rId26"/>
    <p:sldId id="270" r:id="rId27"/>
    <p:sldId id="28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752"/>
    <a:srgbClr val="323031"/>
    <a:srgbClr val="648BAF"/>
    <a:srgbClr val="83A9CB"/>
    <a:srgbClr val="5589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768569-6429-4A0C-9FB7-467A542364B1}"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37686F-BF28-44A1-8161-6387167A6DD9}" type="slidenum">
              <a:rPr lang="en-US" smtClean="0"/>
              <a:t>‹#›</a:t>
            </a:fld>
            <a:endParaRPr lang="en-US"/>
          </a:p>
        </p:txBody>
      </p:sp>
    </p:spTree>
    <p:extLst>
      <p:ext uri="{BB962C8B-B14F-4D97-AF65-F5344CB8AC3E}">
        <p14:creationId xmlns:p14="http://schemas.microsoft.com/office/powerpoint/2010/main" val="16069220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437686F-BF28-44A1-8161-6387167A6DD9}" type="slidenum">
              <a:rPr lang="en-US" smtClean="0"/>
              <a:t>2</a:t>
            </a:fld>
            <a:endParaRPr lang="en-US"/>
          </a:p>
        </p:txBody>
      </p:sp>
    </p:spTree>
    <p:extLst>
      <p:ext uri="{BB962C8B-B14F-4D97-AF65-F5344CB8AC3E}">
        <p14:creationId xmlns:p14="http://schemas.microsoft.com/office/powerpoint/2010/main" val="1116563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952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9850EF98-C55E-B3CF-76A7-2A2611D5FC04}"/>
              </a:ext>
            </a:extLst>
          </p:cNvPr>
          <p:cNvSpPr>
            <a:spLocks noGrp="1"/>
          </p:cNvSpPr>
          <p:nvPr>
            <p:ph type="pic" sz="quarter" idx="10"/>
          </p:nvPr>
        </p:nvSpPr>
        <p:spPr>
          <a:xfrm>
            <a:off x="639193" y="631966"/>
            <a:ext cx="5557420" cy="5447017"/>
          </a:xfrm>
          <a:custGeom>
            <a:avLst/>
            <a:gdLst>
              <a:gd name="connsiteX0" fmla="*/ 2196435 w 5557420"/>
              <a:gd name="connsiteY0" fmla="*/ 3900173 h 5447017"/>
              <a:gd name="connsiteX1" fmla="*/ 2975519 w 5557420"/>
              <a:gd name="connsiteY1" fmla="*/ 3900173 h 5447017"/>
              <a:gd name="connsiteX2" fmla="*/ 3359399 w 5557420"/>
              <a:gd name="connsiteY2" fmla="*/ 4284053 h 5447017"/>
              <a:gd name="connsiteX3" fmla="*/ 3359399 w 5557420"/>
              <a:gd name="connsiteY3" fmla="*/ 5063137 h 5447017"/>
              <a:gd name="connsiteX4" fmla="*/ 2975519 w 5557420"/>
              <a:gd name="connsiteY4" fmla="*/ 5447017 h 5447017"/>
              <a:gd name="connsiteX5" fmla="*/ 2196435 w 5557420"/>
              <a:gd name="connsiteY5" fmla="*/ 5447017 h 5447017"/>
              <a:gd name="connsiteX6" fmla="*/ 1812555 w 5557420"/>
              <a:gd name="connsiteY6" fmla="*/ 5063137 h 5447017"/>
              <a:gd name="connsiteX7" fmla="*/ 1812555 w 5557420"/>
              <a:gd name="connsiteY7" fmla="*/ 4284053 h 5447017"/>
              <a:gd name="connsiteX8" fmla="*/ 2196435 w 5557420"/>
              <a:gd name="connsiteY8" fmla="*/ 3900173 h 5447017"/>
              <a:gd name="connsiteX9" fmla="*/ 383880 w 5557420"/>
              <a:gd name="connsiteY9" fmla="*/ 3900173 h 5447017"/>
              <a:gd name="connsiteX10" fmla="*/ 1162964 w 5557420"/>
              <a:gd name="connsiteY10" fmla="*/ 3900173 h 5447017"/>
              <a:gd name="connsiteX11" fmla="*/ 1546844 w 5557420"/>
              <a:gd name="connsiteY11" fmla="*/ 4284053 h 5447017"/>
              <a:gd name="connsiteX12" fmla="*/ 1546844 w 5557420"/>
              <a:gd name="connsiteY12" fmla="*/ 5063137 h 5447017"/>
              <a:gd name="connsiteX13" fmla="*/ 1162964 w 5557420"/>
              <a:gd name="connsiteY13" fmla="*/ 5447017 h 5447017"/>
              <a:gd name="connsiteX14" fmla="*/ 383880 w 5557420"/>
              <a:gd name="connsiteY14" fmla="*/ 5447017 h 5447017"/>
              <a:gd name="connsiteX15" fmla="*/ 0 w 5557420"/>
              <a:gd name="connsiteY15" fmla="*/ 5063137 h 5447017"/>
              <a:gd name="connsiteX16" fmla="*/ 0 w 5557420"/>
              <a:gd name="connsiteY16" fmla="*/ 4284053 h 5447017"/>
              <a:gd name="connsiteX17" fmla="*/ 383880 w 5557420"/>
              <a:gd name="connsiteY17" fmla="*/ 3900173 h 5447017"/>
              <a:gd name="connsiteX18" fmla="*/ 4008989 w 5557420"/>
              <a:gd name="connsiteY18" fmla="*/ 3602031 h 5447017"/>
              <a:gd name="connsiteX19" fmla="*/ 4788073 w 5557420"/>
              <a:gd name="connsiteY19" fmla="*/ 3602031 h 5447017"/>
              <a:gd name="connsiteX20" fmla="*/ 5171953 w 5557420"/>
              <a:gd name="connsiteY20" fmla="*/ 3985911 h 5447017"/>
              <a:gd name="connsiteX21" fmla="*/ 5171953 w 5557420"/>
              <a:gd name="connsiteY21" fmla="*/ 4764995 h 5447017"/>
              <a:gd name="connsiteX22" fmla="*/ 4788073 w 5557420"/>
              <a:gd name="connsiteY22" fmla="*/ 5148875 h 5447017"/>
              <a:gd name="connsiteX23" fmla="*/ 4008989 w 5557420"/>
              <a:gd name="connsiteY23" fmla="*/ 5148875 h 5447017"/>
              <a:gd name="connsiteX24" fmla="*/ 3625109 w 5557420"/>
              <a:gd name="connsiteY24" fmla="*/ 4764995 h 5447017"/>
              <a:gd name="connsiteX25" fmla="*/ 3625109 w 5557420"/>
              <a:gd name="connsiteY25" fmla="*/ 3985911 h 5447017"/>
              <a:gd name="connsiteX26" fmla="*/ 4008989 w 5557420"/>
              <a:gd name="connsiteY26" fmla="*/ 3602031 h 5447017"/>
              <a:gd name="connsiteX27" fmla="*/ 4394456 w 5557420"/>
              <a:gd name="connsiteY27" fmla="*/ 1801016 h 5447017"/>
              <a:gd name="connsiteX28" fmla="*/ 5173540 w 5557420"/>
              <a:gd name="connsiteY28" fmla="*/ 1801016 h 5447017"/>
              <a:gd name="connsiteX29" fmla="*/ 5557420 w 5557420"/>
              <a:gd name="connsiteY29" fmla="*/ 2184896 h 5447017"/>
              <a:gd name="connsiteX30" fmla="*/ 5557420 w 5557420"/>
              <a:gd name="connsiteY30" fmla="*/ 2963980 h 5447017"/>
              <a:gd name="connsiteX31" fmla="*/ 5173540 w 5557420"/>
              <a:gd name="connsiteY31" fmla="*/ 3347860 h 5447017"/>
              <a:gd name="connsiteX32" fmla="*/ 4394456 w 5557420"/>
              <a:gd name="connsiteY32" fmla="*/ 3347860 h 5447017"/>
              <a:gd name="connsiteX33" fmla="*/ 4010576 w 5557420"/>
              <a:gd name="connsiteY33" fmla="*/ 2963980 h 5447017"/>
              <a:gd name="connsiteX34" fmla="*/ 4010576 w 5557420"/>
              <a:gd name="connsiteY34" fmla="*/ 2184896 h 5447017"/>
              <a:gd name="connsiteX35" fmla="*/ 4394456 w 5557420"/>
              <a:gd name="connsiteY35" fmla="*/ 1801016 h 5447017"/>
              <a:gd name="connsiteX36" fmla="*/ 4325846 w 5557420"/>
              <a:gd name="connsiteY36" fmla="*/ 0 h 5447017"/>
              <a:gd name="connsiteX37" fmla="*/ 5104930 w 5557420"/>
              <a:gd name="connsiteY37" fmla="*/ 0 h 5447017"/>
              <a:gd name="connsiteX38" fmla="*/ 5488810 w 5557420"/>
              <a:gd name="connsiteY38" fmla="*/ 383880 h 5447017"/>
              <a:gd name="connsiteX39" fmla="*/ 5488810 w 5557420"/>
              <a:gd name="connsiteY39" fmla="*/ 1162964 h 5447017"/>
              <a:gd name="connsiteX40" fmla="*/ 5104930 w 5557420"/>
              <a:gd name="connsiteY40" fmla="*/ 1546844 h 5447017"/>
              <a:gd name="connsiteX41" fmla="*/ 4325846 w 5557420"/>
              <a:gd name="connsiteY41" fmla="*/ 1546844 h 5447017"/>
              <a:gd name="connsiteX42" fmla="*/ 3941966 w 5557420"/>
              <a:gd name="connsiteY42" fmla="*/ 1162964 h 5447017"/>
              <a:gd name="connsiteX43" fmla="*/ 3941966 w 5557420"/>
              <a:gd name="connsiteY43" fmla="*/ 383880 h 5447017"/>
              <a:gd name="connsiteX44" fmla="*/ 4325846 w 5557420"/>
              <a:gd name="connsiteY44" fmla="*/ 0 h 5447017"/>
              <a:gd name="connsiteX45" fmla="*/ 411687 w 5557420"/>
              <a:gd name="connsiteY45" fmla="*/ 0 h 5447017"/>
              <a:gd name="connsiteX46" fmla="*/ 3405530 w 5557420"/>
              <a:gd name="connsiteY46" fmla="*/ 0 h 5447017"/>
              <a:gd name="connsiteX47" fmla="*/ 3817217 w 5557420"/>
              <a:gd name="connsiteY47" fmla="*/ 411687 h 5447017"/>
              <a:gd name="connsiteX48" fmla="*/ 3817217 w 5557420"/>
              <a:gd name="connsiteY48" fmla="*/ 3405529 h 5447017"/>
              <a:gd name="connsiteX49" fmla="*/ 3405530 w 5557420"/>
              <a:gd name="connsiteY49" fmla="*/ 3817216 h 5447017"/>
              <a:gd name="connsiteX50" fmla="*/ 411687 w 5557420"/>
              <a:gd name="connsiteY50" fmla="*/ 3817216 h 5447017"/>
              <a:gd name="connsiteX51" fmla="*/ 0 w 5557420"/>
              <a:gd name="connsiteY51" fmla="*/ 3405529 h 5447017"/>
              <a:gd name="connsiteX52" fmla="*/ 0 w 5557420"/>
              <a:gd name="connsiteY52" fmla="*/ 411687 h 5447017"/>
              <a:gd name="connsiteX53" fmla="*/ 411687 w 5557420"/>
              <a:gd name="connsiteY53" fmla="*/ 0 h 544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557420" h="5447017">
                <a:moveTo>
                  <a:pt x="2196435" y="3900173"/>
                </a:moveTo>
                <a:lnTo>
                  <a:pt x="2975519" y="3900173"/>
                </a:lnTo>
                <a:cubicBezTo>
                  <a:pt x="3187530" y="3900173"/>
                  <a:pt x="3359399" y="4072042"/>
                  <a:pt x="3359399" y="4284053"/>
                </a:cubicBezTo>
                <a:lnTo>
                  <a:pt x="3359399" y="5063137"/>
                </a:lnTo>
                <a:cubicBezTo>
                  <a:pt x="3359399" y="5275148"/>
                  <a:pt x="3187530" y="5447017"/>
                  <a:pt x="2975519" y="5447017"/>
                </a:cubicBezTo>
                <a:lnTo>
                  <a:pt x="2196435" y="5447017"/>
                </a:lnTo>
                <a:cubicBezTo>
                  <a:pt x="1984424" y="5447017"/>
                  <a:pt x="1812555" y="5275148"/>
                  <a:pt x="1812555" y="5063137"/>
                </a:cubicBezTo>
                <a:lnTo>
                  <a:pt x="1812555" y="4284053"/>
                </a:lnTo>
                <a:cubicBezTo>
                  <a:pt x="1812555" y="4072042"/>
                  <a:pt x="1984424" y="3900173"/>
                  <a:pt x="2196435" y="3900173"/>
                </a:cubicBezTo>
                <a:close/>
                <a:moveTo>
                  <a:pt x="383880" y="3900173"/>
                </a:moveTo>
                <a:lnTo>
                  <a:pt x="1162964" y="3900173"/>
                </a:lnTo>
                <a:cubicBezTo>
                  <a:pt x="1374975" y="3900173"/>
                  <a:pt x="1546844" y="4072042"/>
                  <a:pt x="1546844" y="4284053"/>
                </a:cubicBezTo>
                <a:lnTo>
                  <a:pt x="1546844" y="5063137"/>
                </a:lnTo>
                <a:cubicBezTo>
                  <a:pt x="1546844" y="5275148"/>
                  <a:pt x="1374975" y="5447017"/>
                  <a:pt x="1162964" y="5447017"/>
                </a:cubicBezTo>
                <a:lnTo>
                  <a:pt x="383880" y="5447017"/>
                </a:lnTo>
                <a:cubicBezTo>
                  <a:pt x="171869" y="5447017"/>
                  <a:pt x="0" y="5275148"/>
                  <a:pt x="0" y="5063137"/>
                </a:cubicBezTo>
                <a:lnTo>
                  <a:pt x="0" y="4284053"/>
                </a:lnTo>
                <a:cubicBezTo>
                  <a:pt x="0" y="4072042"/>
                  <a:pt x="171869" y="3900173"/>
                  <a:pt x="383880" y="3900173"/>
                </a:cubicBezTo>
                <a:close/>
                <a:moveTo>
                  <a:pt x="4008989" y="3602031"/>
                </a:moveTo>
                <a:lnTo>
                  <a:pt x="4788073" y="3602031"/>
                </a:lnTo>
                <a:cubicBezTo>
                  <a:pt x="5000084" y="3602031"/>
                  <a:pt x="5171953" y="3773900"/>
                  <a:pt x="5171953" y="3985911"/>
                </a:cubicBezTo>
                <a:lnTo>
                  <a:pt x="5171953" y="4764995"/>
                </a:lnTo>
                <a:cubicBezTo>
                  <a:pt x="5171953" y="4977006"/>
                  <a:pt x="5000084" y="5148875"/>
                  <a:pt x="4788073" y="5148875"/>
                </a:cubicBezTo>
                <a:lnTo>
                  <a:pt x="4008989" y="5148875"/>
                </a:lnTo>
                <a:cubicBezTo>
                  <a:pt x="3796978" y="5148875"/>
                  <a:pt x="3625109" y="4977006"/>
                  <a:pt x="3625109" y="4764995"/>
                </a:cubicBezTo>
                <a:lnTo>
                  <a:pt x="3625109" y="3985911"/>
                </a:lnTo>
                <a:cubicBezTo>
                  <a:pt x="3625109" y="3773900"/>
                  <a:pt x="3796978" y="3602031"/>
                  <a:pt x="4008989" y="3602031"/>
                </a:cubicBezTo>
                <a:close/>
                <a:moveTo>
                  <a:pt x="4394456" y="1801016"/>
                </a:moveTo>
                <a:lnTo>
                  <a:pt x="5173540" y="1801016"/>
                </a:lnTo>
                <a:cubicBezTo>
                  <a:pt x="5385551" y="1801016"/>
                  <a:pt x="5557420" y="1972885"/>
                  <a:pt x="5557420" y="2184896"/>
                </a:cubicBezTo>
                <a:lnTo>
                  <a:pt x="5557420" y="2963980"/>
                </a:lnTo>
                <a:cubicBezTo>
                  <a:pt x="5557420" y="3175991"/>
                  <a:pt x="5385551" y="3347860"/>
                  <a:pt x="5173540" y="3347860"/>
                </a:cubicBezTo>
                <a:lnTo>
                  <a:pt x="4394456" y="3347860"/>
                </a:lnTo>
                <a:cubicBezTo>
                  <a:pt x="4182445" y="3347860"/>
                  <a:pt x="4010576" y="3175991"/>
                  <a:pt x="4010576" y="2963980"/>
                </a:cubicBezTo>
                <a:lnTo>
                  <a:pt x="4010576" y="2184896"/>
                </a:lnTo>
                <a:cubicBezTo>
                  <a:pt x="4010576" y="1972885"/>
                  <a:pt x="4182445" y="1801016"/>
                  <a:pt x="4394456" y="1801016"/>
                </a:cubicBezTo>
                <a:close/>
                <a:moveTo>
                  <a:pt x="4325846" y="0"/>
                </a:moveTo>
                <a:lnTo>
                  <a:pt x="5104930" y="0"/>
                </a:lnTo>
                <a:cubicBezTo>
                  <a:pt x="5316941" y="0"/>
                  <a:pt x="5488810" y="171869"/>
                  <a:pt x="5488810" y="383880"/>
                </a:cubicBezTo>
                <a:lnTo>
                  <a:pt x="5488810" y="1162964"/>
                </a:lnTo>
                <a:cubicBezTo>
                  <a:pt x="5488810" y="1374975"/>
                  <a:pt x="5316941" y="1546844"/>
                  <a:pt x="5104930" y="1546844"/>
                </a:cubicBezTo>
                <a:lnTo>
                  <a:pt x="4325846" y="1546844"/>
                </a:lnTo>
                <a:cubicBezTo>
                  <a:pt x="4113835" y="1546844"/>
                  <a:pt x="3941966" y="1374975"/>
                  <a:pt x="3941966" y="1162964"/>
                </a:cubicBezTo>
                <a:lnTo>
                  <a:pt x="3941966" y="383880"/>
                </a:lnTo>
                <a:cubicBezTo>
                  <a:pt x="3941966" y="171869"/>
                  <a:pt x="4113835" y="0"/>
                  <a:pt x="4325846" y="0"/>
                </a:cubicBezTo>
                <a:close/>
                <a:moveTo>
                  <a:pt x="411687" y="0"/>
                </a:moveTo>
                <a:lnTo>
                  <a:pt x="3405530" y="0"/>
                </a:lnTo>
                <a:cubicBezTo>
                  <a:pt x="3632898" y="0"/>
                  <a:pt x="3817217" y="184319"/>
                  <a:pt x="3817217" y="411687"/>
                </a:cubicBezTo>
                <a:lnTo>
                  <a:pt x="3817217" y="3405529"/>
                </a:lnTo>
                <a:cubicBezTo>
                  <a:pt x="3817217" y="3632897"/>
                  <a:pt x="3632898" y="3817216"/>
                  <a:pt x="3405530" y="3817216"/>
                </a:cubicBezTo>
                <a:lnTo>
                  <a:pt x="411687" y="3817216"/>
                </a:lnTo>
                <a:cubicBezTo>
                  <a:pt x="184319" y="3817216"/>
                  <a:pt x="0" y="3632897"/>
                  <a:pt x="0" y="3405529"/>
                </a:cubicBezTo>
                <a:lnTo>
                  <a:pt x="0" y="411687"/>
                </a:lnTo>
                <a:cubicBezTo>
                  <a:pt x="0" y="184319"/>
                  <a:pt x="184319" y="0"/>
                  <a:pt x="411687" y="0"/>
                </a:cubicBezTo>
                <a:close/>
              </a:path>
            </a:pathLst>
          </a:custGeom>
        </p:spPr>
        <p:txBody>
          <a:bodyPr wrap="square">
            <a:noAutofit/>
          </a:bodyPr>
          <a:lstStyle/>
          <a:p>
            <a:endParaRPr lang="fa-IR"/>
          </a:p>
        </p:txBody>
      </p:sp>
    </p:spTree>
    <p:extLst>
      <p:ext uri="{BB962C8B-B14F-4D97-AF65-F5344CB8AC3E}">
        <p14:creationId xmlns:p14="http://schemas.microsoft.com/office/powerpoint/2010/main" val="3661306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23705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378404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C08919F6-7472-AA4A-65F7-9099DF9DE5C5}"/>
              </a:ext>
            </a:extLst>
          </p:cNvPr>
          <p:cNvSpPr/>
          <p:nvPr/>
        </p:nvSpPr>
        <p:spPr>
          <a:xfrm>
            <a:off x="514905" y="488272"/>
            <a:ext cx="5069149" cy="4705165"/>
          </a:xfrm>
          <a:prstGeom prst="roundRect">
            <a:avLst>
              <a:gd name="adj" fmla="val 10818"/>
            </a:avLst>
          </a:prstGeom>
          <a:solidFill>
            <a:srgbClr val="FFC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Placeholder 3">
            <a:extLst>
              <a:ext uri="{FF2B5EF4-FFF2-40B4-BE49-F238E27FC236}">
                <a16:creationId xmlns:a16="http://schemas.microsoft.com/office/drawing/2014/main" id="{F2DE200D-55CC-0BD1-34A2-EDAB5C5439E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746" r="11746"/>
          <a:stretch>
            <a:fillRect/>
          </a:stretch>
        </p:blipFill>
        <p:spPr>
          <a:xfrm>
            <a:off x="153880" y="165697"/>
            <a:ext cx="6329778" cy="6204031"/>
          </a:xfrm>
        </p:spPr>
      </p:pic>
      <p:sp>
        <p:nvSpPr>
          <p:cNvPr id="10" name="Rounded Rectangle 15">
            <a:extLst>
              <a:ext uri="{FF2B5EF4-FFF2-40B4-BE49-F238E27FC236}">
                <a16:creationId xmlns:a16="http://schemas.microsoft.com/office/drawing/2014/main" id="{DB951C9C-635B-B7DE-22A5-9FED3C7623BB}"/>
              </a:ext>
            </a:extLst>
          </p:cNvPr>
          <p:cNvSpPr/>
          <p:nvPr/>
        </p:nvSpPr>
        <p:spPr>
          <a:xfrm>
            <a:off x="5675160" y="1269072"/>
            <a:ext cx="5555092" cy="759625"/>
          </a:xfrm>
          <a:prstGeom prst="round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5">
            <a:extLst>
              <a:ext uri="{FF2B5EF4-FFF2-40B4-BE49-F238E27FC236}">
                <a16:creationId xmlns:a16="http://schemas.microsoft.com/office/drawing/2014/main" id="{8B218767-03DA-F389-DAB8-5CFD02DA729C}"/>
              </a:ext>
            </a:extLst>
          </p:cNvPr>
          <p:cNvSpPr/>
          <p:nvPr/>
        </p:nvSpPr>
        <p:spPr>
          <a:xfrm>
            <a:off x="5675160" y="2339464"/>
            <a:ext cx="5555092" cy="759625"/>
          </a:xfrm>
          <a:prstGeom prst="round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E83E0901-9CE6-25C8-1824-1CE1AFCEF08E}"/>
              </a:ext>
            </a:extLst>
          </p:cNvPr>
          <p:cNvSpPr/>
          <p:nvPr/>
        </p:nvSpPr>
        <p:spPr>
          <a:xfrm>
            <a:off x="5675160" y="3402384"/>
            <a:ext cx="5555092" cy="759625"/>
          </a:xfrm>
          <a:prstGeom prst="round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5">
            <a:extLst>
              <a:ext uri="{FF2B5EF4-FFF2-40B4-BE49-F238E27FC236}">
                <a16:creationId xmlns:a16="http://schemas.microsoft.com/office/drawing/2014/main" id="{6DE1CA3C-11CD-99B3-4C4B-6A2FA626493D}"/>
              </a:ext>
            </a:extLst>
          </p:cNvPr>
          <p:cNvSpPr/>
          <p:nvPr/>
        </p:nvSpPr>
        <p:spPr>
          <a:xfrm>
            <a:off x="5675160" y="4502613"/>
            <a:ext cx="5555092" cy="759625"/>
          </a:xfrm>
          <a:prstGeom prst="round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CA2EEED-9CF8-4D42-8C75-343799528E0B}"/>
              </a:ext>
            </a:extLst>
          </p:cNvPr>
          <p:cNvSpPr/>
          <p:nvPr/>
        </p:nvSpPr>
        <p:spPr>
          <a:xfrm>
            <a:off x="5917605" y="1379527"/>
            <a:ext cx="5066336"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موضوع: </a:t>
            </a:r>
            <a:r>
              <a:rPr lang="fa-IR" sz="2800" b="1" dirty="0">
                <a:solidFill>
                  <a:srgbClr val="FFC752"/>
                </a:solidFill>
                <a:latin typeface="Shabnam" panose="020B0603030804020204" pitchFamily="34" charset="-78"/>
                <a:cs typeface="Shabnam" panose="020B0603030804020204" pitchFamily="34" charset="-78"/>
              </a:rPr>
              <a:t>پاورپوینت بلادرنگ</a:t>
            </a:r>
            <a:endParaRPr lang="en-US" sz="2800" b="1" dirty="0">
              <a:solidFill>
                <a:srgbClr val="FFC752"/>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CDA4F03D-7AFB-759D-6BD7-DB3515705BBA}"/>
              </a:ext>
            </a:extLst>
          </p:cNvPr>
          <p:cNvSpPr/>
          <p:nvPr/>
        </p:nvSpPr>
        <p:spPr>
          <a:xfrm>
            <a:off x="5917605" y="2439012"/>
            <a:ext cx="5066336"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6" name="Rectangle 15">
            <a:extLst>
              <a:ext uri="{FF2B5EF4-FFF2-40B4-BE49-F238E27FC236}">
                <a16:creationId xmlns:a16="http://schemas.microsoft.com/office/drawing/2014/main" id="{1153AA22-27AE-0F7E-1F16-F84DE5EC243D}"/>
              </a:ext>
            </a:extLst>
          </p:cNvPr>
          <p:cNvSpPr/>
          <p:nvPr/>
        </p:nvSpPr>
        <p:spPr>
          <a:xfrm>
            <a:off x="5917605" y="3517603"/>
            <a:ext cx="5066336"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پژوهشگر: محمد جواد عزیزپناه</a:t>
            </a:r>
            <a:endParaRPr lang="en-US" sz="2800" b="1" dirty="0">
              <a:solidFill>
                <a:schemeClr val="bg1"/>
              </a:solidFill>
              <a:latin typeface="Shabnam" panose="020B0603030804020204" pitchFamily="34" charset="-78"/>
              <a:cs typeface="Shabnam" panose="020B0603030804020204" pitchFamily="34" charset="-78"/>
            </a:endParaRPr>
          </a:p>
        </p:txBody>
      </p:sp>
      <p:sp>
        <p:nvSpPr>
          <p:cNvPr id="17" name="Rectangle 16">
            <a:extLst>
              <a:ext uri="{FF2B5EF4-FFF2-40B4-BE49-F238E27FC236}">
                <a16:creationId xmlns:a16="http://schemas.microsoft.com/office/drawing/2014/main" id="{05DADA36-8B99-B4B6-16FD-0BE6BA8E88DA}"/>
              </a:ext>
            </a:extLst>
          </p:cNvPr>
          <p:cNvSpPr/>
          <p:nvPr/>
        </p:nvSpPr>
        <p:spPr>
          <a:xfrm>
            <a:off x="5917605" y="4620815"/>
            <a:ext cx="5066336"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تاریخ ارائه: .................</a:t>
            </a:r>
            <a:endParaRPr lang="en-US" sz="28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53770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6F7463B-1358-E18A-2F7A-E941563411FD}"/>
              </a:ext>
            </a:extLst>
          </p:cNvPr>
          <p:cNvSpPr/>
          <p:nvPr/>
        </p:nvSpPr>
        <p:spPr>
          <a:xfrm>
            <a:off x="0" y="1580225"/>
            <a:ext cx="6294268" cy="3087967"/>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384439" y="343149"/>
            <a:ext cx="6610350"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ویژگی های </a:t>
            </a:r>
            <a:r>
              <a:rPr lang="fa-IR" sz="2800" b="1" dirty="0">
                <a:solidFill>
                  <a:srgbClr val="FFC752"/>
                </a:solidFill>
                <a:latin typeface="Shabnam" panose="020B0603030804020204" pitchFamily="34" charset="-78"/>
                <a:cs typeface="Shabnam" panose="020B0603030804020204" pitchFamily="34" charset="-78"/>
              </a:rPr>
              <a:t>سیستم عامل بلادرنگ </a:t>
            </a:r>
            <a:r>
              <a:rPr lang="en-US" sz="2800" b="1" dirty="0">
                <a:solidFill>
                  <a:srgbClr val="FFC752"/>
                </a:solidFill>
                <a:latin typeface="Shabnam" panose="020B0603030804020204" pitchFamily="34" charset="-78"/>
                <a:cs typeface="Shabnam" panose="020B0603030804020204" pitchFamily="34" charset="-78"/>
              </a:rPr>
              <a:t>RTOS</a:t>
            </a:r>
          </a:p>
        </p:txBody>
      </p:sp>
      <p:sp>
        <p:nvSpPr>
          <p:cNvPr id="3" name="Rectangle 2"/>
          <p:cNvSpPr/>
          <p:nvPr/>
        </p:nvSpPr>
        <p:spPr>
          <a:xfrm>
            <a:off x="5898789" y="1097691"/>
            <a:ext cx="6096000" cy="113107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تعیین گرایی</a:t>
            </a:r>
          </a:p>
          <a:p>
            <a:pPr algn="justLow" rtl="1">
              <a:lnSpc>
                <a:spcPct val="250000"/>
              </a:lnSpc>
            </a:pPr>
            <a:r>
              <a:rPr lang="fa-IR" sz="1600" dirty="0">
                <a:latin typeface="Vazir" panose="020B0603030804020204" pitchFamily="34" charset="-78"/>
                <a:cs typeface="Vazir" panose="020B0603030804020204" pitchFamily="34" charset="-78"/>
              </a:rPr>
              <a:t>تکرار یک ورودی به همان خروجی منجر می شود.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279971" y="4668192"/>
            <a:ext cx="7515679" cy="184665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عملکرد بالا</a:t>
            </a:r>
          </a:p>
          <a:p>
            <a:pPr algn="justLow" rtl="1">
              <a:lnSpc>
                <a:spcPct val="250000"/>
              </a:lnSpc>
            </a:pPr>
            <a:r>
              <a:rPr lang="fa-IR" sz="1600" dirty="0">
                <a:latin typeface="Vazir" panose="020B0603030804020204" pitchFamily="34" charset="-78"/>
                <a:cs typeface="Vazir" panose="020B0603030804020204" pitchFamily="34" charset="-78"/>
              </a:rPr>
              <a:t>سیستم‌های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سریع و پاسخ‌گو هستند و اغلب اقدامات را در کسری کوچک از زمان مورد نیاز یک سیستم عامل عمومی انجام می‌دهند.</a:t>
            </a:r>
            <a:endParaRPr lang="en-US" sz="1600" dirty="0">
              <a:latin typeface="Vazir" panose="020B0603030804020204" pitchFamily="34" charset="-78"/>
              <a:cs typeface="Vazir" panose="020B0603030804020204" pitchFamily="34" charset="-78"/>
            </a:endParaRPr>
          </a:p>
        </p:txBody>
      </p:sp>
      <p:pic>
        <p:nvPicPr>
          <p:cNvPr id="9" name="Picture 8">
            <a:extLst>
              <a:ext uri="{FF2B5EF4-FFF2-40B4-BE49-F238E27FC236}">
                <a16:creationId xmlns:a16="http://schemas.microsoft.com/office/drawing/2014/main" id="{301CD354-D55D-6FBA-93CE-EE2AAF9D73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488" y="343149"/>
            <a:ext cx="4568301" cy="4568301"/>
          </a:xfrm>
          <a:prstGeom prst="rect">
            <a:avLst/>
          </a:prstGeom>
        </p:spPr>
      </p:pic>
      <p:pic>
        <p:nvPicPr>
          <p:cNvPr id="12" name="Picture 11">
            <a:extLst>
              <a:ext uri="{FF2B5EF4-FFF2-40B4-BE49-F238E27FC236}">
                <a16:creationId xmlns:a16="http://schemas.microsoft.com/office/drawing/2014/main" id="{F79C1869-0663-AD02-02C1-318121D04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1426" y="2673902"/>
            <a:ext cx="3710603" cy="3710603"/>
          </a:xfrm>
          <a:prstGeom prst="rect">
            <a:avLst/>
          </a:prstGeom>
        </p:spPr>
      </p:pic>
    </p:spTree>
    <p:extLst>
      <p:ext uri="{BB962C8B-B14F-4D97-AF65-F5344CB8AC3E}">
        <p14:creationId xmlns:p14="http://schemas.microsoft.com/office/powerpoint/2010/main" val="3858354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0516" y="1548703"/>
            <a:ext cx="5024920"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ایمنی و امنیت</a:t>
            </a:r>
          </a:p>
          <a:p>
            <a:pPr algn="justLow" rtl="1">
              <a:lnSpc>
                <a:spcPct val="250000"/>
              </a:lnSpc>
            </a:pPr>
            <a:r>
              <a:rPr lang="fa-IR" sz="1600" dirty="0">
                <a:latin typeface="Vazir" panose="020B0603030804020204" pitchFamily="34" charset="-78"/>
                <a:cs typeface="Vazir" panose="020B0603030804020204" pitchFamily="34" charset="-78"/>
              </a:rPr>
              <a:t>سیستم عامل های بلادرنگ اغلب در سیستم‌های حیاتی مانند روباتیک یا کنترل‌کننده‌های پرواز استفاده می‌شوند که خرابی در آن‌ها می‌توانند عواقب فاجعه باری داشته باشند. برای محافظت از اطرافیان خود، آنها باید استانداردهای امنیتی بالاتر و ویژگی های ایمنی قابل اعتمادتری داشته باشند.</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C6492D8A-27A3-13F6-ED2B-602EA9109AB9}"/>
              </a:ext>
            </a:extLst>
          </p:cNvPr>
          <p:cNvSpPr/>
          <p:nvPr/>
        </p:nvSpPr>
        <p:spPr>
          <a:xfrm>
            <a:off x="5384439" y="343149"/>
            <a:ext cx="6610350"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ویژگی های </a:t>
            </a:r>
            <a:r>
              <a:rPr lang="fa-IR" sz="2800" b="1" dirty="0">
                <a:solidFill>
                  <a:srgbClr val="FFC752"/>
                </a:solidFill>
                <a:latin typeface="Shabnam" panose="020B0603030804020204" pitchFamily="34" charset="-78"/>
                <a:cs typeface="Shabnam" panose="020B0603030804020204" pitchFamily="34" charset="-78"/>
              </a:rPr>
              <a:t>سیستم عامل بلادرنگ </a:t>
            </a:r>
            <a:r>
              <a:rPr lang="en-US" sz="2800" b="1" dirty="0">
                <a:solidFill>
                  <a:srgbClr val="FFC752"/>
                </a:solidFill>
                <a:latin typeface="Shabnam" panose="020B0603030804020204" pitchFamily="34" charset="-78"/>
                <a:cs typeface="Shabnam" panose="020B0603030804020204" pitchFamily="34" charset="-78"/>
              </a:rPr>
              <a:t>RTOS</a:t>
            </a:r>
          </a:p>
        </p:txBody>
      </p:sp>
      <p:pic>
        <p:nvPicPr>
          <p:cNvPr id="6146" name="Picture 2" descr="Communication Between RTOS Tasks - Open4Tech">
            <a:extLst>
              <a:ext uri="{FF2B5EF4-FFF2-40B4-BE49-F238E27FC236}">
                <a16:creationId xmlns:a16="http://schemas.microsoft.com/office/drawing/2014/main" id="{B5EA0BCC-146A-21AD-A1F0-2113DB4DBE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9267" y="1521507"/>
            <a:ext cx="5892217" cy="4050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573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0526C93-431B-ABD2-2C01-53F3BCA06DB1}"/>
              </a:ext>
            </a:extLst>
          </p:cNvPr>
          <p:cNvSpPr/>
          <p:nvPr/>
        </p:nvSpPr>
        <p:spPr>
          <a:xfrm>
            <a:off x="848926" y="2361460"/>
            <a:ext cx="2476870" cy="1811045"/>
          </a:xfrm>
          <a:prstGeom prst="rect">
            <a:avLst/>
          </a:prstGeom>
          <a:solidFill>
            <a:srgbClr val="FFC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63556" y="981796"/>
            <a:ext cx="11756994" cy="1685077"/>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زمان‌بندی مبتنی بر اولویت</a:t>
            </a:r>
          </a:p>
          <a:p>
            <a:pPr algn="justLow" rtl="1">
              <a:lnSpc>
                <a:spcPct val="250000"/>
              </a:lnSpc>
            </a:pPr>
            <a:r>
              <a:rPr lang="fa-IR" sz="1600" dirty="0">
                <a:latin typeface="Vazir" panose="020B0603030804020204" pitchFamily="34" charset="-78"/>
                <a:cs typeface="Vazir" panose="020B0603030804020204" pitchFamily="34" charset="-78"/>
              </a:rPr>
              <a:t>زمان‌بندی بر اساس اولویت به این معنی است که اقداماتی که اولویت بالایی دارند ابتدا اجرا می‌شوند و اقداماتی که اولویت پایین‌تری دارند، بعد از آن انجام می‌شوند. این بدان معنی است که یک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همیشه مهمترین وظیفه را اجرا می کند.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171449" y="2893858"/>
            <a:ext cx="7179261"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حافظه بسیار کمتری را اشغال می کند.</a:t>
            </a:r>
          </a:p>
          <a:p>
            <a:pPr algn="justLow" rtl="1">
              <a:lnSpc>
                <a:spcPct val="250000"/>
              </a:lnSpc>
            </a:pPr>
            <a:r>
              <a:rPr lang="fa-IR" sz="1600" dirty="0">
                <a:latin typeface="Vazir" panose="020B0603030804020204" pitchFamily="34" charset="-78"/>
                <a:cs typeface="Vazir" panose="020B0603030804020204" pitchFamily="34" charset="-78"/>
              </a:rPr>
              <a:t>منابع کمتری مصرف می کند.</a:t>
            </a:r>
          </a:p>
          <a:p>
            <a:pPr algn="justLow" rtl="1">
              <a:lnSpc>
                <a:spcPct val="250000"/>
              </a:lnSpc>
            </a:pPr>
            <a:r>
              <a:rPr lang="fa-IR" sz="1600" dirty="0">
                <a:latin typeface="Vazir" panose="020B0603030804020204" pitchFamily="34" charset="-78"/>
                <a:cs typeface="Vazir" panose="020B0603030804020204" pitchFamily="34" charset="-78"/>
              </a:rPr>
              <a:t>زمان پاسخگویی قابل پیش بینی است.</a:t>
            </a:r>
          </a:p>
          <a:p>
            <a:pPr algn="justLow" rtl="1">
              <a:lnSpc>
                <a:spcPct val="250000"/>
              </a:lnSpc>
            </a:pPr>
            <a:r>
              <a:rPr lang="en-US" sz="1600" dirty="0">
                <a:latin typeface="Vazir" panose="020B0603030804020204" pitchFamily="34" charset="-78"/>
                <a:cs typeface="Vazir" panose="020B0603030804020204" pitchFamily="34" charset="-78"/>
              </a:rPr>
              <a:t>Kernel </a:t>
            </a:r>
            <a:r>
              <a:rPr lang="fa-IR" sz="1600" dirty="0">
                <a:latin typeface="Vazir" panose="020B0603030804020204" pitchFamily="34" charset="-78"/>
                <a:cs typeface="Vazir" panose="020B0603030804020204" pitchFamily="34" charset="-78"/>
              </a:rPr>
              <a:t> وضعیت وظیفه قطع شده را ذخیره می کند و سپس تعیین می کند که کدام کار بعدی باید اجرا شود.</a:t>
            </a:r>
          </a:p>
          <a:p>
            <a:pPr algn="justLow" rtl="1">
              <a:lnSpc>
                <a:spcPct val="250000"/>
              </a:lnSpc>
            </a:pPr>
            <a:r>
              <a:rPr lang="en-US" sz="1600" dirty="0">
                <a:latin typeface="Vazir" panose="020B0603030804020204" pitchFamily="34" charset="-78"/>
                <a:cs typeface="Vazir" panose="020B0603030804020204" pitchFamily="34" charset="-78"/>
              </a:rPr>
              <a:t>Kernel </a:t>
            </a:r>
            <a:r>
              <a:rPr lang="fa-IR" sz="1600" dirty="0">
                <a:latin typeface="Vazir" panose="020B0603030804020204" pitchFamily="34" charset="-78"/>
                <a:cs typeface="Vazir" panose="020B0603030804020204" pitchFamily="34" charset="-78"/>
              </a:rPr>
              <a:t> وضعیت وظیفه را بازیابی می کند و کنترل   </a:t>
            </a:r>
            <a:r>
              <a:rPr lang="en-US" sz="1600" dirty="0">
                <a:latin typeface="Vazir" panose="020B0603030804020204" pitchFamily="34" charset="-78"/>
                <a:cs typeface="Vazir" panose="020B0603030804020204" pitchFamily="34" charset="-78"/>
              </a:rPr>
              <a:t>CPU</a:t>
            </a:r>
            <a:r>
              <a:rPr lang="fa-IR" sz="1600" dirty="0">
                <a:latin typeface="Vazir" panose="020B0603030804020204" pitchFamily="34" charset="-78"/>
                <a:cs typeface="Vazir" panose="020B0603030804020204" pitchFamily="34" charset="-78"/>
              </a:rPr>
              <a:t> را برای آن کار منتقل می کند.</a:t>
            </a:r>
          </a:p>
        </p:txBody>
      </p:sp>
      <p:sp>
        <p:nvSpPr>
          <p:cNvPr id="5" name="Rectangle 4">
            <a:extLst>
              <a:ext uri="{FF2B5EF4-FFF2-40B4-BE49-F238E27FC236}">
                <a16:creationId xmlns:a16="http://schemas.microsoft.com/office/drawing/2014/main" id="{1A23AFC0-0F3B-2ABA-FD55-1CEB269B1700}"/>
              </a:ext>
            </a:extLst>
          </p:cNvPr>
          <p:cNvSpPr/>
          <p:nvPr/>
        </p:nvSpPr>
        <p:spPr>
          <a:xfrm>
            <a:off x="5384439" y="343149"/>
            <a:ext cx="6610350"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ویژگی های </a:t>
            </a:r>
            <a:r>
              <a:rPr lang="fa-IR" sz="2800" b="1" dirty="0">
                <a:solidFill>
                  <a:srgbClr val="FFC752"/>
                </a:solidFill>
                <a:latin typeface="Shabnam" panose="020B0603030804020204" pitchFamily="34" charset="-78"/>
                <a:cs typeface="Shabnam" panose="020B0603030804020204" pitchFamily="34" charset="-78"/>
              </a:rPr>
              <a:t>سیستم عامل بلادرنگ </a:t>
            </a:r>
            <a:r>
              <a:rPr lang="en-US" sz="2800" b="1" dirty="0">
                <a:solidFill>
                  <a:srgbClr val="FFC752"/>
                </a:solidFill>
                <a:latin typeface="Shabnam" panose="020B0603030804020204" pitchFamily="34" charset="-78"/>
                <a:cs typeface="Shabnam" panose="020B0603030804020204" pitchFamily="34" charset="-78"/>
              </a:rPr>
              <a:t>RTOS</a:t>
            </a:r>
          </a:p>
        </p:txBody>
      </p:sp>
      <p:pic>
        <p:nvPicPr>
          <p:cNvPr id="10" name="Picture 9">
            <a:extLst>
              <a:ext uri="{FF2B5EF4-FFF2-40B4-BE49-F238E27FC236}">
                <a16:creationId xmlns:a16="http://schemas.microsoft.com/office/drawing/2014/main" id="{B225A7FF-9BB5-9C79-3309-80F309820C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255"/>
          <a:stretch/>
        </p:blipFill>
        <p:spPr>
          <a:xfrm>
            <a:off x="0" y="2577961"/>
            <a:ext cx="3154347" cy="2126942"/>
          </a:xfrm>
          <a:prstGeom prst="rect">
            <a:avLst/>
          </a:prstGeom>
        </p:spPr>
      </p:pic>
      <p:sp>
        <p:nvSpPr>
          <p:cNvPr id="12" name="Rectangle 11">
            <a:extLst>
              <a:ext uri="{FF2B5EF4-FFF2-40B4-BE49-F238E27FC236}">
                <a16:creationId xmlns:a16="http://schemas.microsoft.com/office/drawing/2014/main" id="{0063E182-642B-65D2-C7B5-BC1409C1021A}"/>
              </a:ext>
            </a:extLst>
          </p:cNvPr>
          <p:cNvSpPr/>
          <p:nvPr/>
        </p:nvSpPr>
        <p:spPr>
          <a:xfrm>
            <a:off x="8762260" y="4971494"/>
            <a:ext cx="3429740" cy="1886505"/>
          </a:xfrm>
          <a:prstGeom prst="rect">
            <a:avLst/>
          </a:prstGeom>
          <a:solidFill>
            <a:srgbClr val="FFC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a:extLst>
              <a:ext uri="{FF2B5EF4-FFF2-40B4-BE49-F238E27FC236}">
                <a16:creationId xmlns:a16="http://schemas.microsoft.com/office/drawing/2014/main" id="{768C6E07-36D9-16CB-44DB-1FF3DEDC5B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7804" y="3342903"/>
            <a:ext cx="3914196" cy="3183141"/>
          </a:xfrm>
          <a:prstGeom prst="rect">
            <a:avLst/>
          </a:prstGeom>
        </p:spPr>
      </p:pic>
    </p:spTree>
    <p:extLst>
      <p:ext uri="{BB962C8B-B14F-4D97-AF65-F5344CB8AC3E}">
        <p14:creationId xmlns:p14="http://schemas.microsoft.com/office/powerpoint/2010/main" val="2469511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92982" y="1062782"/>
            <a:ext cx="8881112" cy="577081"/>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های بلادرنگ در موارد زیر استفاده می شوند: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5086350" y="1753845"/>
            <a:ext cx="6987744" cy="307776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رزرو کردن خطوط هوایی</a:t>
            </a:r>
          </a:p>
          <a:p>
            <a:pPr algn="justLow" rtl="1">
              <a:lnSpc>
                <a:spcPct val="250000"/>
              </a:lnSpc>
            </a:pPr>
            <a:r>
              <a:rPr lang="fa-IR" sz="1600" dirty="0">
                <a:latin typeface="Vazir" panose="020B0603030804020204" pitchFamily="34" charset="-78"/>
                <a:cs typeface="Vazir" panose="020B0603030804020204" pitchFamily="34" charset="-78"/>
              </a:rPr>
              <a:t>سیستم کنترل ترافیک هوایی</a:t>
            </a:r>
          </a:p>
          <a:p>
            <a:pPr algn="justLow" rtl="1">
              <a:lnSpc>
                <a:spcPct val="250000"/>
              </a:lnSpc>
            </a:pPr>
            <a:r>
              <a:rPr lang="fa-IR" sz="1600" dirty="0">
                <a:latin typeface="Vazir" panose="020B0603030804020204" pitchFamily="34" charset="-78"/>
                <a:cs typeface="Vazir" panose="020B0603030804020204" pitchFamily="34" charset="-78"/>
              </a:rPr>
              <a:t>سیستم هایی که به روز رسانی فوری را ارائه می دهند.</a:t>
            </a:r>
          </a:p>
          <a:p>
            <a:pPr algn="justLow" rtl="1">
              <a:lnSpc>
                <a:spcPct val="250000"/>
              </a:lnSpc>
            </a:pPr>
            <a:r>
              <a:rPr lang="fa-IR" sz="1600" dirty="0">
                <a:latin typeface="Vazir" panose="020B0603030804020204" pitchFamily="34" charset="-78"/>
                <a:cs typeface="Vazir" panose="020B0603030804020204" pitchFamily="34" charset="-78"/>
              </a:rPr>
              <a:t>در هر سیستمی که اطلاعات به روز و دقیق قیمت سهام را ارائه می‌دهد، از این سیستم استفاده می‌شود.</a:t>
            </a:r>
          </a:p>
        </p:txBody>
      </p:sp>
      <p:sp>
        <p:nvSpPr>
          <p:cNvPr id="5" name="Rectangle 4">
            <a:extLst>
              <a:ext uri="{FF2B5EF4-FFF2-40B4-BE49-F238E27FC236}">
                <a16:creationId xmlns:a16="http://schemas.microsoft.com/office/drawing/2014/main" id="{0DF728EA-6158-C838-7D0E-B83F933F09CF}"/>
              </a:ext>
            </a:extLst>
          </p:cNvPr>
          <p:cNvSpPr/>
          <p:nvPr/>
        </p:nvSpPr>
        <p:spPr>
          <a:xfrm>
            <a:off x="5384439" y="343149"/>
            <a:ext cx="6610350"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ویژگی های </a:t>
            </a:r>
            <a:r>
              <a:rPr lang="fa-IR" sz="2800" b="1" dirty="0">
                <a:solidFill>
                  <a:srgbClr val="FFC752"/>
                </a:solidFill>
                <a:latin typeface="Shabnam" panose="020B0603030804020204" pitchFamily="34" charset="-78"/>
                <a:cs typeface="Shabnam" panose="020B0603030804020204" pitchFamily="34" charset="-78"/>
              </a:rPr>
              <a:t>سیستم عامل بلادرنگ </a:t>
            </a:r>
            <a:r>
              <a:rPr lang="en-US" sz="2800" b="1" dirty="0">
                <a:solidFill>
                  <a:srgbClr val="FFC752"/>
                </a:solidFill>
                <a:latin typeface="Shabnam" panose="020B0603030804020204" pitchFamily="34" charset="-78"/>
                <a:cs typeface="Shabnam" panose="020B0603030804020204" pitchFamily="34" charset="-78"/>
              </a:rPr>
              <a:t>RTOS</a:t>
            </a:r>
          </a:p>
        </p:txBody>
      </p:sp>
      <p:pic>
        <p:nvPicPr>
          <p:cNvPr id="7170" name="Picture 2" descr="3619 | Adafruit Assembled HUZZAH32 ESP32 Feather Board with Stacking  Headers | Distrelec Switzerland">
            <a:extLst>
              <a:ext uri="{FF2B5EF4-FFF2-40B4-BE49-F238E27FC236}">
                <a16:creationId xmlns:a16="http://schemas.microsoft.com/office/drawing/2014/main" id="{DFCBA841-4AE0-D41F-A526-58AA3826D8C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807" r="22470"/>
          <a:stretch/>
        </p:blipFill>
        <p:spPr bwMode="auto">
          <a:xfrm>
            <a:off x="0" y="604759"/>
            <a:ext cx="4825146" cy="4927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537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92982" y="1062782"/>
            <a:ext cx="8881112" cy="577081"/>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های بلادرنگ در موارد زیر استفاده می شوند:</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605277" y="1874748"/>
            <a:ext cx="4468817" cy="3731791"/>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سیستم های کاربردی دفاعی مانند رادار</a:t>
            </a:r>
          </a:p>
          <a:p>
            <a:pPr marL="285750" indent="-285750" algn="justLow" rtl="1">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سیستم های چند رسانه ای شبکه ای</a:t>
            </a:r>
          </a:p>
          <a:p>
            <a:pPr marL="285750" indent="-285750" algn="justLow" rtl="1">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سیستم های کنترل فرمان</a:t>
            </a:r>
          </a:p>
          <a:p>
            <a:pPr marL="285750" indent="-285750" algn="justLow" rtl="1">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به کار بردن تلفن اینترنتی</a:t>
            </a:r>
          </a:p>
          <a:p>
            <a:pPr marL="285750" indent="-285750" algn="justLow" rtl="1">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سیستم های ترمز ضد قفل</a:t>
            </a:r>
          </a:p>
          <a:p>
            <a:pPr marL="285750" indent="-285750" algn="justLow" rtl="1">
              <a:lnSpc>
                <a:spcPct val="250000"/>
              </a:lnSpc>
              <a:buFont typeface="Wingdings" panose="05000000000000000000" pitchFamily="2" charset="2"/>
              <a:buChar char="v"/>
            </a:pPr>
            <a:r>
              <a:rPr lang="fa-IR" sz="1600" dirty="0">
                <a:latin typeface="Vazir" panose="020B0603030804020204" pitchFamily="34" charset="-78"/>
                <a:cs typeface="Vazir" panose="020B0603030804020204" pitchFamily="34" charset="-78"/>
              </a:rPr>
              <a:t>دستگاه تنظیم کننده ضربان قلب</a:t>
            </a:r>
          </a:p>
        </p:txBody>
      </p:sp>
      <p:sp>
        <p:nvSpPr>
          <p:cNvPr id="5" name="Rectangle 4">
            <a:extLst>
              <a:ext uri="{FF2B5EF4-FFF2-40B4-BE49-F238E27FC236}">
                <a16:creationId xmlns:a16="http://schemas.microsoft.com/office/drawing/2014/main" id="{03E323D4-FB9B-E669-90D6-4FA68408BE50}"/>
              </a:ext>
            </a:extLst>
          </p:cNvPr>
          <p:cNvSpPr/>
          <p:nvPr/>
        </p:nvSpPr>
        <p:spPr>
          <a:xfrm>
            <a:off x="5384439" y="343149"/>
            <a:ext cx="6610350"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ویژگی های </a:t>
            </a:r>
            <a:r>
              <a:rPr lang="fa-IR" sz="2800" b="1" dirty="0">
                <a:solidFill>
                  <a:srgbClr val="FFC752"/>
                </a:solidFill>
                <a:latin typeface="Shabnam" panose="020B0603030804020204" pitchFamily="34" charset="-78"/>
                <a:cs typeface="Shabnam" panose="020B0603030804020204" pitchFamily="34" charset="-78"/>
              </a:rPr>
              <a:t>سیستم عامل بلادرنگ </a:t>
            </a:r>
            <a:r>
              <a:rPr lang="en-US" sz="2800" b="1" dirty="0">
                <a:solidFill>
                  <a:srgbClr val="FFC752"/>
                </a:solidFill>
                <a:latin typeface="Shabnam" panose="020B0603030804020204" pitchFamily="34" charset="-78"/>
                <a:cs typeface="Shabnam" panose="020B0603030804020204" pitchFamily="34" charset="-78"/>
              </a:rPr>
              <a:t>RTOS</a:t>
            </a:r>
          </a:p>
        </p:txBody>
      </p:sp>
      <p:pic>
        <p:nvPicPr>
          <p:cNvPr id="8194" name="Picture 2" descr="Adafruit HUZZAH32 – ESP32 Feather Board: Amazon.de">
            <a:extLst>
              <a:ext uri="{FF2B5EF4-FFF2-40B4-BE49-F238E27FC236}">
                <a16:creationId xmlns:a16="http://schemas.microsoft.com/office/drawing/2014/main" id="{597AE1CB-E837-4A2F-F05E-EF6CFA1263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804" y="1945853"/>
            <a:ext cx="7270165" cy="4009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348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2956" y="296947"/>
            <a:ext cx="4705414"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وظایف </a:t>
            </a:r>
            <a:r>
              <a:rPr lang="fa-IR" sz="2800" b="1" dirty="0">
                <a:solidFill>
                  <a:srgbClr val="FFC752"/>
                </a:solidFill>
                <a:latin typeface="Shabnam" panose="020B0603030804020204" pitchFamily="34" charset="-78"/>
                <a:cs typeface="Shabnam" panose="020B0603030804020204" pitchFamily="34" charset="-78"/>
              </a:rPr>
              <a:t>سیستم های بلادرنگ</a:t>
            </a:r>
            <a:endParaRPr lang="en-US" sz="2800" b="1" dirty="0">
              <a:solidFill>
                <a:srgbClr val="FFC752"/>
              </a:solidFill>
              <a:latin typeface="Shabnam" panose="020B0603030804020204" pitchFamily="34" charset="-78"/>
              <a:cs typeface="Shabnam" panose="020B0603030804020204" pitchFamily="34" charset="-78"/>
            </a:endParaRPr>
          </a:p>
        </p:txBody>
      </p:sp>
      <p:sp>
        <p:nvSpPr>
          <p:cNvPr id="3" name="Rectangle 2"/>
          <p:cNvSpPr/>
          <p:nvPr/>
        </p:nvSpPr>
        <p:spPr>
          <a:xfrm>
            <a:off x="-254771" y="1095340"/>
            <a:ext cx="6762352" cy="4962897"/>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دارای وظایف زیر است :</a:t>
            </a:r>
          </a:p>
          <a:p>
            <a:pPr algn="justLow" rtl="1">
              <a:lnSpc>
                <a:spcPct val="250000"/>
              </a:lnSpc>
            </a:pPr>
            <a:r>
              <a:rPr lang="fa-IR" sz="1600" dirty="0">
                <a:latin typeface="Vazir" panose="020B0603030804020204" pitchFamily="34" charset="-78"/>
                <a:cs typeface="Vazir" panose="020B0603030804020204" pitchFamily="34" charset="-78"/>
              </a:rPr>
              <a:t>۱ .مدیریت پردازنده</a:t>
            </a:r>
          </a:p>
          <a:p>
            <a:pPr algn="justLow" rtl="1">
              <a:lnSpc>
                <a:spcPct val="250000"/>
              </a:lnSpc>
            </a:pPr>
            <a:r>
              <a:rPr lang="fa-IR" sz="1600" dirty="0">
                <a:latin typeface="Vazir" panose="020B0603030804020204" pitchFamily="34" charset="-78"/>
                <a:cs typeface="Vazir" panose="020B0603030804020204" pitchFamily="34" charset="-78"/>
              </a:rPr>
              <a:t>۲ .مدیریت حافظه</a:t>
            </a:r>
          </a:p>
          <a:p>
            <a:pPr algn="justLow" rtl="1">
              <a:lnSpc>
                <a:spcPct val="250000"/>
              </a:lnSpc>
            </a:pPr>
            <a:r>
              <a:rPr lang="fa-IR" sz="1600" dirty="0">
                <a:latin typeface="Vazir" panose="020B0603030804020204" pitchFamily="34" charset="-78"/>
                <a:cs typeface="Vazir" panose="020B0603030804020204" pitchFamily="34" charset="-78"/>
              </a:rPr>
              <a:t>۳ .مدیریت دستگاهها ( ورودی و خروجی )</a:t>
            </a:r>
          </a:p>
          <a:p>
            <a:pPr algn="justLow" rtl="1">
              <a:lnSpc>
                <a:spcPct val="250000"/>
              </a:lnSpc>
            </a:pPr>
            <a:r>
              <a:rPr lang="fa-IR" sz="1600" dirty="0">
                <a:latin typeface="Vazir" panose="020B0603030804020204" pitchFamily="34" charset="-78"/>
                <a:cs typeface="Vazir" panose="020B0603030804020204" pitchFamily="34" charset="-78"/>
              </a:rPr>
              <a:t>۴ .مدیریت حافظه جانبی</a:t>
            </a:r>
          </a:p>
          <a:p>
            <a:pPr algn="justLow" rtl="1">
              <a:lnSpc>
                <a:spcPct val="250000"/>
              </a:lnSpc>
            </a:pPr>
            <a:r>
              <a:rPr lang="fa-IR" sz="1600" dirty="0">
                <a:latin typeface="Vazir" panose="020B0603030804020204" pitchFamily="34" charset="-78"/>
                <a:cs typeface="Vazir" panose="020B0603030804020204" pitchFamily="34" charset="-78"/>
              </a:rPr>
              <a:t>۵ .اینترفیس برنامه های کاربردی</a:t>
            </a:r>
          </a:p>
          <a:p>
            <a:pPr algn="justLow" rtl="1">
              <a:lnSpc>
                <a:spcPct val="250000"/>
              </a:lnSpc>
            </a:pPr>
            <a:r>
              <a:rPr lang="fa-IR" sz="1600" dirty="0">
                <a:latin typeface="Vazir" panose="020B0603030804020204" pitchFamily="34" charset="-78"/>
                <a:cs typeface="Vazir" panose="020B0603030804020204" pitchFamily="34" charset="-78"/>
              </a:rPr>
              <a:t>۶ .رابط کاربر</a:t>
            </a:r>
          </a:p>
          <a:p>
            <a:pPr algn="justLow" rtl="1">
              <a:lnSpc>
                <a:spcPct val="250000"/>
              </a:lnSpc>
            </a:pPr>
            <a:r>
              <a:rPr lang="fa-IR" sz="1600" dirty="0">
                <a:latin typeface="Vazir" panose="020B0603030804020204" pitchFamily="34" charset="-78"/>
                <a:cs typeface="Vazir" panose="020B0603030804020204" pitchFamily="34" charset="-78"/>
              </a:rPr>
              <a:t>وظایف شش گانه فوق ، هسته عملیات در اکثر سیستم های عامل است .</a:t>
            </a:r>
            <a:endParaRPr lang="en-US" sz="1600" dirty="0">
              <a:latin typeface="Vazir" panose="020B0603030804020204" pitchFamily="34" charset="-78"/>
              <a:cs typeface="Vazir" panose="020B0603030804020204" pitchFamily="34" charset="-78"/>
            </a:endParaRPr>
          </a:p>
        </p:txBody>
      </p:sp>
      <p:pic>
        <p:nvPicPr>
          <p:cNvPr id="8" name="Picture 7">
            <a:extLst>
              <a:ext uri="{FF2B5EF4-FFF2-40B4-BE49-F238E27FC236}">
                <a16:creationId xmlns:a16="http://schemas.microsoft.com/office/drawing/2014/main" id="{92409E4A-3CE3-2C7F-D979-DF38C811AF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2956" y="2026328"/>
            <a:ext cx="4195097" cy="3429000"/>
          </a:xfrm>
          <a:prstGeom prst="rect">
            <a:avLst/>
          </a:prstGeom>
        </p:spPr>
      </p:pic>
    </p:spTree>
    <p:extLst>
      <p:ext uri="{BB962C8B-B14F-4D97-AF65-F5344CB8AC3E}">
        <p14:creationId xmlns:p14="http://schemas.microsoft.com/office/powerpoint/2010/main" val="3401085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40292" y="1247414"/>
            <a:ext cx="5189200" cy="3143168"/>
          </a:xfrm>
          <a:prstGeom prst="rect">
            <a:avLst/>
          </a:prstGeom>
        </p:spPr>
        <p:txBody>
          <a:bodyPr wrap="square">
            <a:spAutoFit/>
          </a:bodyPr>
          <a:lstStyle/>
          <a:p>
            <a:pPr algn="justLow" rtl="1">
              <a:lnSpc>
                <a:spcPct val="250000"/>
              </a:lnSpc>
            </a:pPr>
            <a:r>
              <a:rPr lang="fa-IR" sz="1600" b="1" dirty="0">
                <a:latin typeface="Vazir" panose="020B0603030804020204" pitchFamily="34" charset="-78"/>
                <a:cs typeface="Vazir" panose="020B0603030804020204" pitchFamily="34" charset="-78"/>
              </a:rPr>
              <a:t>مدیریت پردازنده </a:t>
            </a:r>
          </a:p>
          <a:p>
            <a:pPr algn="justLow" rtl="1">
              <a:lnSpc>
                <a:spcPct val="250000"/>
              </a:lnSpc>
            </a:pPr>
            <a:r>
              <a:rPr lang="fa-IR" sz="1600" dirty="0">
                <a:latin typeface="Vazir" panose="020B0603030804020204" pitchFamily="34" charset="-78"/>
                <a:cs typeface="Vazir" panose="020B0603030804020204" pitchFamily="34" charset="-78"/>
              </a:rPr>
              <a:t>مدیریت پردازنده دو وظیفه مهم اولیه زیر را دارد :</a:t>
            </a:r>
          </a:p>
          <a:p>
            <a:pPr algn="justLow" rtl="1">
              <a:lnSpc>
                <a:spcPct val="250000"/>
              </a:lnSpc>
            </a:pPr>
            <a:r>
              <a:rPr lang="fa-IR" sz="1600" dirty="0">
                <a:latin typeface="Vazir" panose="020B0603030804020204" pitchFamily="34" charset="-78"/>
                <a:cs typeface="Vazir" panose="020B0603030804020204" pitchFamily="34" charset="-78"/>
              </a:rPr>
              <a:t>ایجاد اطمینان که هر پردازه و یا برنامه به میزان مورد نیاز پردازنده را برای تحقق عملیات خود ، اختیار خواهد کرد.</a:t>
            </a:r>
          </a:p>
          <a:p>
            <a:pPr algn="justLow" rtl="1">
              <a:lnSpc>
                <a:spcPct val="250000"/>
              </a:lnSpc>
            </a:pPr>
            <a:r>
              <a:rPr lang="fa-IR" sz="1600" dirty="0">
                <a:latin typeface="Vazir" panose="020B0603030804020204" pitchFamily="34" charset="-78"/>
                <a:cs typeface="Vazir" panose="020B0603030804020204" pitchFamily="34" charset="-78"/>
              </a:rPr>
              <a:t>استفاده از بیشترین سیکل های پردازنده برای انجام عملیات</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28A17548-9E38-70D0-3D55-BCD6F639778F}"/>
              </a:ext>
            </a:extLst>
          </p:cNvPr>
          <p:cNvSpPr/>
          <p:nvPr/>
        </p:nvSpPr>
        <p:spPr>
          <a:xfrm>
            <a:off x="7332956" y="296947"/>
            <a:ext cx="4705414"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وظایف </a:t>
            </a:r>
            <a:r>
              <a:rPr lang="fa-IR" sz="2800" b="1" dirty="0">
                <a:solidFill>
                  <a:srgbClr val="FFC752"/>
                </a:solidFill>
                <a:latin typeface="Shabnam" panose="020B0603030804020204" pitchFamily="34" charset="-78"/>
                <a:cs typeface="Shabnam" panose="020B0603030804020204" pitchFamily="34" charset="-78"/>
              </a:rPr>
              <a:t>سیستم های بلادرنگ</a:t>
            </a:r>
            <a:endParaRPr lang="en-US" sz="2800" b="1" dirty="0">
              <a:solidFill>
                <a:srgbClr val="FFC752"/>
              </a:solidFill>
              <a:latin typeface="Shabnam" panose="020B0603030804020204" pitchFamily="34" charset="-78"/>
              <a:cs typeface="Shabnam" panose="020B0603030804020204" pitchFamily="34" charset="-78"/>
            </a:endParaRPr>
          </a:p>
        </p:txBody>
      </p:sp>
      <p:pic>
        <p:nvPicPr>
          <p:cNvPr id="10242" name="Picture 2" descr="آناتومی CPU؛ هرآنچه باید درباره ساختار آن‌ بدانید">
            <a:extLst>
              <a:ext uri="{FF2B5EF4-FFF2-40B4-BE49-F238E27FC236}">
                <a16:creationId xmlns:a16="http://schemas.microsoft.com/office/drawing/2014/main" id="{BFD3D4A5-1084-5235-D81D-E2C3431D2BA5}"/>
              </a:ext>
            </a:extLst>
          </p:cNvPr>
          <p:cNvPicPr>
            <a:picLocks noChangeAspect="1" noChangeArrowheads="1"/>
          </p:cNvPicPr>
          <p:nvPr/>
        </p:nvPicPr>
        <p:blipFill>
          <a:blip r:embed="rId2">
            <a:clrChange>
              <a:clrFrom>
                <a:srgbClr val="F5F5F5"/>
              </a:clrFrom>
              <a:clrTo>
                <a:srgbClr val="F5F5F5">
                  <a:alpha val="0"/>
                </a:srgbClr>
              </a:clrTo>
            </a:clrChange>
            <a:extLst>
              <a:ext uri="{28A0092B-C50C-407E-A947-70E740481C1C}">
                <a14:useLocalDpi xmlns:a14="http://schemas.microsoft.com/office/drawing/2010/main" val="0"/>
              </a:ext>
            </a:extLst>
          </a:blip>
          <a:srcRect/>
          <a:stretch>
            <a:fillRect/>
          </a:stretch>
        </p:blipFill>
        <p:spPr bwMode="auto">
          <a:xfrm>
            <a:off x="0" y="1811044"/>
            <a:ext cx="6633198" cy="3551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0818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67226" y="1125145"/>
            <a:ext cx="7615286" cy="286232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 مدیریت حافظه و فضای ذخیره سازی</a:t>
            </a:r>
          </a:p>
          <a:p>
            <a:pPr algn="justLow" rtl="1">
              <a:lnSpc>
                <a:spcPct val="250000"/>
              </a:lnSpc>
            </a:pPr>
            <a:r>
              <a:rPr lang="fa-IR" sz="1600" dirty="0">
                <a:latin typeface="Vazir" panose="020B0603030804020204" pitchFamily="34" charset="-78"/>
                <a:cs typeface="Vazir" panose="020B0603030804020204" pitchFamily="34" charset="-78"/>
              </a:rPr>
              <a:t>سیستم عامل در رابطه با مدیریت حافظه دو عملیات اساسی را انجام خواهد داد:</a:t>
            </a:r>
          </a:p>
          <a:p>
            <a:pPr algn="justLow" rtl="1">
              <a:lnSpc>
                <a:spcPct val="250000"/>
              </a:lnSpc>
            </a:pPr>
            <a:r>
              <a:rPr lang="fa-IR" sz="1600" dirty="0">
                <a:latin typeface="Vazir" panose="020B0603030804020204" pitchFamily="34" charset="-78"/>
                <a:cs typeface="Vazir" panose="020B0603030804020204" pitchFamily="34" charset="-78"/>
              </a:rPr>
              <a:t> هر پردازه بمنظور اجراء می بایست دارای حافظه مورد نیاز و اختصاصی خود باشد .</a:t>
            </a:r>
          </a:p>
          <a:p>
            <a:pPr algn="justLow" rtl="1">
              <a:lnSpc>
                <a:spcPct val="250000"/>
              </a:lnSpc>
            </a:pPr>
            <a:r>
              <a:rPr lang="fa-IR" sz="1600" dirty="0">
                <a:latin typeface="Vazir" panose="020B0603030804020204" pitchFamily="34" charset="-78"/>
                <a:cs typeface="Vazir" panose="020B0603030804020204" pitchFamily="34" charset="-78"/>
              </a:rPr>
              <a:t> از انواع متفاوتی حافظه در سیستم استفاده تا هر پردازه قادر به اجراء با بالاترین سطح کارآئی باشد.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F00C2D3E-8769-7701-39C5-509481265E99}"/>
              </a:ext>
            </a:extLst>
          </p:cNvPr>
          <p:cNvSpPr/>
          <p:nvPr/>
        </p:nvSpPr>
        <p:spPr>
          <a:xfrm>
            <a:off x="7332956" y="296947"/>
            <a:ext cx="4705414"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وظایف </a:t>
            </a:r>
            <a:r>
              <a:rPr lang="fa-IR" sz="2800" b="1" dirty="0">
                <a:solidFill>
                  <a:srgbClr val="FFC752"/>
                </a:solidFill>
                <a:latin typeface="Shabnam" panose="020B0603030804020204" pitchFamily="34" charset="-78"/>
                <a:cs typeface="Shabnam" panose="020B0603030804020204" pitchFamily="34" charset="-78"/>
              </a:rPr>
              <a:t>سیستم های بلادرنگ</a:t>
            </a:r>
            <a:endParaRPr lang="en-US" sz="2800" b="1" dirty="0">
              <a:solidFill>
                <a:srgbClr val="FFC752"/>
              </a:solidFill>
              <a:latin typeface="Shabnam" panose="020B0603030804020204" pitchFamily="34" charset="-78"/>
              <a:cs typeface="Shabnam" panose="020B0603030804020204" pitchFamily="34" charset="-78"/>
            </a:endParaRPr>
          </a:p>
        </p:txBody>
      </p:sp>
      <p:sp>
        <p:nvSpPr>
          <p:cNvPr id="6" name="AutoShape 2" descr="مدیریت حافظه - ویکی‌پدیا، دانشنامهٔ آزاد">
            <a:extLst>
              <a:ext uri="{FF2B5EF4-FFF2-40B4-BE49-F238E27FC236}">
                <a16:creationId xmlns:a16="http://schemas.microsoft.com/office/drawing/2014/main" id="{4813330B-C6E3-4331-A756-F8B76E7A146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9" name="Graphic 8">
            <a:extLst>
              <a:ext uri="{FF2B5EF4-FFF2-40B4-BE49-F238E27FC236}">
                <a16:creationId xmlns:a16="http://schemas.microsoft.com/office/drawing/2014/main" id="{0B149AC7-03E9-2764-5578-262C43B38E4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13692" y="996962"/>
            <a:ext cx="3492484" cy="5168876"/>
          </a:xfrm>
          <a:prstGeom prst="rect">
            <a:avLst/>
          </a:prstGeom>
        </p:spPr>
      </p:pic>
    </p:spTree>
    <p:extLst>
      <p:ext uri="{BB962C8B-B14F-4D97-AF65-F5344CB8AC3E}">
        <p14:creationId xmlns:p14="http://schemas.microsoft.com/office/powerpoint/2010/main" val="2105595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64295" y="1219848"/>
            <a:ext cx="6755630" cy="50783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مدیریت دستگاه ها </a:t>
            </a:r>
          </a:p>
          <a:p>
            <a:pPr algn="justLow" rtl="1">
              <a:lnSpc>
                <a:spcPct val="250000"/>
              </a:lnSpc>
            </a:pPr>
            <a:r>
              <a:rPr lang="fa-IR" sz="1600" dirty="0">
                <a:latin typeface="Vazir" panose="020B0603030804020204" pitchFamily="34" charset="-78"/>
                <a:cs typeface="Vazir" panose="020B0603030804020204" pitchFamily="34" charset="-78"/>
              </a:rPr>
              <a:t>دستیابی سیستم عامل به  سخت افزارهای موجود از طریقه برنامه های خاصی با نام “درایور” انجام می گیرد. درایور مسئولیت ترجمه بین سیگنال های الکترونیکی زیر سیستم های سخت افزاری و زبانهای برنامه نویسی سطح بالا و سیستم عامل و برنامه های کاربردی را برعهده خواهد داشت . مثلا درایورهای اطلاعاتی را که سیستم عامل بصورت یک فایل تعریف و در نظر می گیرد را اخذ و آنها را به مجموعه ای از بیت ها برای ذخیره سازی بر روی حافظه های حانبی و یا مجموعه ای از پالس ها برای ارسال بر روی چاپگر ، ترجمه خواهند کرد.</a:t>
            </a:r>
          </a:p>
        </p:txBody>
      </p:sp>
      <p:sp>
        <p:nvSpPr>
          <p:cNvPr id="4" name="Rectangle 3">
            <a:extLst>
              <a:ext uri="{FF2B5EF4-FFF2-40B4-BE49-F238E27FC236}">
                <a16:creationId xmlns:a16="http://schemas.microsoft.com/office/drawing/2014/main" id="{806426D4-B7E6-A500-40FD-0FCA32A07D52}"/>
              </a:ext>
            </a:extLst>
          </p:cNvPr>
          <p:cNvSpPr/>
          <p:nvPr/>
        </p:nvSpPr>
        <p:spPr>
          <a:xfrm>
            <a:off x="7332956" y="296947"/>
            <a:ext cx="4705414"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وظایف </a:t>
            </a:r>
            <a:r>
              <a:rPr lang="fa-IR" sz="2800" b="1" dirty="0">
                <a:solidFill>
                  <a:srgbClr val="FFC752"/>
                </a:solidFill>
                <a:latin typeface="Shabnam" panose="020B0603030804020204" pitchFamily="34" charset="-78"/>
                <a:cs typeface="Shabnam" panose="020B0603030804020204" pitchFamily="34" charset="-78"/>
              </a:rPr>
              <a:t>سیستم های بلادرنگ</a:t>
            </a:r>
            <a:endParaRPr lang="en-US" sz="2800" b="1" dirty="0">
              <a:solidFill>
                <a:srgbClr val="FFC752"/>
              </a:solidFill>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1F0BDD6A-C114-C89D-5A0C-8FD62E2151D1}"/>
              </a:ext>
            </a:extLst>
          </p:cNvPr>
          <p:cNvSpPr/>
          <p:nvPr/>
        </p:nvSpPr>
        <p:spPr>
          <a:xfrm>
            <a:off x="8815526" y="1933575"/>
            <a:ext cx="2139519" cy="4924425"/>
          </a:xfrm>
          <a:prstGeom prst="rect">
            <a:avLst/>
          </a:prstGeom>
          <a:solidFill>
            <a:srgbClr val="FFC75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1" name="Picture 10">
            <a:extLst>
              <a:ext uri="{FF2B5EF4-FFF2-40B4-BE49-F238E27FC236}">
                <a16:creationId xmlns:a16="http://schemas.microsoft.com/office/drawing/2014/main" id="{AF492E35-5A1F-9876-A0A1-4730EBB909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2956" y="4244453"/>
            <a:ext cx="3870663" cy="2177249"/>
          </a:xfrm>
          <a:prstGeom prst="rect">
            <a:avLst/>
          </a:prstGeom>
        </p:spPr>
      </p:pic>
      <p:pic>
        <p:nvPicPr>
          <p:cNvPr id="12" name="Picture 11">
            <a:extLst>
              <a:ext uri="{FF2B5EF4-FFF2-40B4-BE49-F238E27FC236}">
                <a16:creationId xmlns:a16="http://schemas.microsoft.com/office/drawing/2014/main" id="{04267EBA-C156-A2DC-A0FB-C440CC9B70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8036" y="1370674"/>
            <a:ext cx="3973964" cy="2136006"/>
          </a:xfrm>
          <a:prstGeom prst="rect">
            <a:avLst/>
          </a:prstGeom>
        </p:spPr>
      </p:pic>
    </p:spTree>
    <p:extLst>
      <p:ext uri="{BB962C8B-B14F-4D97-AF65-F5344CB8AC3E}">
        <p14:creationId xmlns:p14="http://schemas.microsoft.com/office/powerpoint/2010/main" val="861509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24340" y="325060"/>
            <a:ext cx="5238074" cy="461665"/>
          </a:xfrm>
          <a:prstGeom prst="rect">
            <a:avLst/>
          </a:prstGeom>
        </p:spPr>
        <p:txBody>
          <a:bodyPr wrap="square">
            <a:spAutoFit/>
          </a:bodyPr>
          <a:lstStyle/>
          <a:p>
            <a:pPr algn="justLow" rtl="1"/>
            <a:r>
              <a:rPr lang="fa-IR" sz="2800" b="1" dirty="0">
                <a:solidFill>
                  <a:srgbClr val="FFC752"/>
                </a:solidFill>
                <a:latin typeface="Shabnam" panose="020B0603030804020204" pitchFamily="34" charset="-78"/>
                <a:cs typeface="Shabnam" panose="020B0603030804020204" pitchFamily="34" charset="-78"/>
              </a:rPr>
              <a:t>برنامه نویسی </a:t>
            </a:r>
            <a:r>
              <a:rPr lang="fa-IR" sz="2800" b="1" dirty="0">
                <a:solidFill>
                  <a:srgbClr val="323031"/>
                </a:solidFill>
                <a:latin typeface="Shabnam" panose="020B0603030804020204" pitchFamily="34" charset="-78"/>
                <a:cs typeface="Shabnam" panose="020B0603030804020204" pitchFamily="34" charset="-78"/>
              </a:rPr>
              <a:t>سیستم های بلادرنگ</a:t>
            </a:r>
            <a:endParaRPr lang="en-US" sz="2800" b="1" dirty="0">
              <a:solidFill>
                <a:srgbClr val="323031"/>
              </a:solidFill>
              <a:latin typeface="Shabnam" panose="020B0603030804020204" pitchFamily="34" charset="-78"/>
              <a:cs typeface="Shabnam" panose="020B0603030804020204" pitchFamily="34" charset="-78"/>
            </a:endParaRPr>
          </a:p>
        </p:txBody>
      </p:sp>
      <p:sp>
        <p:nvSpPr>
          <p:cNvPr id="3" name="Rectangle 2"/>
          <p:cNvSpPr/>
          <p:nvPr/>
        </p:nvSpPr>
        <p:spPr>
          <a:xfrm>
            <a:off x="133350" y="1199662"/>
            <a:ext cx="11929064" cy="246221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تمامی سیستم‌های بلادرنگ، دارای یک نرم‌افزار بلادرنگ هستند و این نرم‌افزار به وسیله یک زبان برنامه‌نویسی خاص تهیه می شود، در واقع یکی از راه‌های ایمن‌سازی سیستم‌ها، انتخاب زبان برنامه‌نویسی مناسب است. عموما از ویژگی هاب این زبان‌ها شامل سادگی ، خوانایی، بدون ابهام بودن، ایمن بودن، مستقل از زمان بودن و قابل حمل بودن است.</a:t>
            </a:r>
          </a:p>
          <a:p>
            <a:pPr algn="justLow" rtl="1">
              <a:lnSpc>
                <a:spcPct val="250000"/>
              </a:lnSpc>
            </a:pPr>
            <a:r>
              <a:rPr lang="fa-IR" sz="1600" dirty="0">
                <a:latin typeface="Vazir" panose="020B0603030804020204" pitchFamily="34" charset="-78"/>
                <a:cs typeface="Vazir" panose="020B0603030804020204" pitchFamily="34" charset="-78"/>
              </a:rPr>
              <a:t>همانطور که گفته شد این زبان‌ها بایستی بتوانند بلادرنگ عمل کنند</a:t>
            </a:r>
            <a:endParaRPr lang="en-US" sz="1600" dirty="0">
              <a:latin typeface="Vazir" panose="020B0603030804020204" pitchFamily="34" charset="-78"/>
              <a:cs typeface="Vazir" panose="020B0603030804020204" pitchFamily="34" charset="-78"/>
            </a:endParaRPr>
          </a:p>
        </p:txBody>
      </p:sp>
      <p:pic>
        <p:nvPicPr>
          <p:cNvPr id="12290" name="Picture 2" descr="وظایف مدیریت در سازمان چیست؟ - موسسه آموزش عالی ثروت آفرینان پارس">
            <a:extLst>
              <a:ext uri="{FF2B5EF4-FFF2-40B4-BE49-F238E27FC236}">
                <a16:creationId xmlns:a16="http://schemas.microsoft.com/office/drawing/2014/main" id="{DDA6E2CC-11E9-2CFC-7F89-B6D154C263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31429"/>
            <a:ext cx="6383045" cy="4255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840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88163" y="244751"/>
            <a:ext cx="4612784" cy="523220"/>
          </a:xfrm>
          <a:prstGeom prst="rect">
            <a:avLst/>
          </a:prstGeom>
        </p:spPr>
        <p:txBody>
          <a:bodyPr wrap="square">
            <a:spAutoFit/>
          </a:bodyPr>
          <a:lstStyle/>
          <a:p>
            <a:pPr algn="justLow" rtl="1"/>
            <a:r>
              <a:rPr lang="fa-IR" sz="2800" b="1" dirty="0">
                <a:solidFill>
                  <a:srgbClr val="FFC752"/>
                </a:solidFill>
                <a:latin typeface="Shabnam" panose="020B0603030804020204" pitchFamily="34" charset="-78"/>
                <a:cs typeface="Shabnam" panose="020B0603030804020204" pitchFamily="34" charset="-78"/>
              </a:rPr>
              <a:t>سیستم عامل بلادرنگ </a:t>
            </a:r>
            <a:r>
              <a:rPr lang="fa-IR" sz="2800" b="1" dirty="0">
                <a:solidFill>
                  <a:srgbClr val="323031"/>
                </a:solidFill>
                <a:latin typeface="Shabnam" panose="020B0603030804020204" pitchFamily="34" charset="-78"/>
                <a:cs typeface="Shabnam" panose="020B0603030804020204" pitchFamily="34" charset="-78"/>
              </a:rPr>
              <a:t>چیست؟</a:t>
            </a:r>
            <a:endParaRPr lang="en-US" sz="2800" b="1" dirty="0">
              <a:solidFill>
                <a:srgbClr val="323031"/>
              </a:solidFill>
              <a:latin typeface="Shabnam" panose="020B0603030804020204" pitchFamily="34" charset="-78"/>
              <a:cs typeface="Shabnam" panose="020B0603030804020204" pitchFamily="34" charset="-78"/>
            </a:endParaRPr>
          </a:p>
        </p:txBody>
      </p:sp>
      <p:sp>
        <p:nvSpPr>
          <p:cNvPr id="5" name="Rectangle 4"/>
          <p:cNvSpPr/>
          <p:nvPr/>
        </p:nvSpPr>
        <p:spPr>
          <a:xfrm>
            <a:off x="5548543" y="932726"/>
            <a:ext cx="6452403"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بلادرنگ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که مخفف </a:t>
            </a:r>
            <a:r>
              <a:rPr lang="en-US" sz="1600" dirty="0">
                <a:latin typeface="Vazir" panose="020B0603030804020204" pitchFamily="34" charset="-78"/>
                <a:cs typeface="Vazir" panose="020B0603030804020204" pitchFamily="34" charset="-78"/>
              </a:rPr>
              <a:t>real time operating system </a:t>
            </a:r>
            <a:r>
              <a:rPr lang="fa-IR" sz="1600" dirty="0">
                <a:latin typeface="Vazir" panose="020B0603030804020204" pitchFamily="34" charset="-78"/>
                <a:cs typeface="Vazir" panose="020B0603030804020204" pitchFamily="34" charset="-78"/>
              </a:rPr>
              <a:t> است، یک جزء نرم افزاری است که به سرعت بین وظایف سوئیچ می کند و این تصور را ایجاد می کند که چندین برنامه به طور همزمان بر روی یک هسته پردازشی واحد اجرا می شوند. در واقع هسته پردازشی تنها می‌تواند یک برنامه را در یک زمان اجرا کند و کاری که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در واقع انجام می‌دهد این است که به سرعت بین تسک ها یا وظایف جا به جا می‌شود تا این تصور ایجاد شود که چندین برنامه به طور همزمان اجرا می‌شوند. در واقع سیستم عامل بلادرنگ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)یک سیستم عامل با دو ویژگی کلیدی است: </a:t>
            </a:r>
          </a:p>
          <a:p>
            <a:pPr algn="justLow" rtl="1">
              <a:lnSpc>
                <a:spcPct val="250000"/>
              </a:lnSpc>
            </a:pPr>
            <a:r>
              <a:rPr lang="fa-IR" sz="1600" dirty="0">
                <a:latin typeface="Vazir" panose="020B0603030804020204" pitchFamily="34" charset="-78"/>
                <a:cs typeface="Vazir" panose="020B0603030804020204" pitchFamily="34" charset="-78"/>
              </a:rPr>
              <a:t>پیش بینی پذیری و تعیین گرایی.</a:t>
            </a:r>
            <a:endParaRPr lang="en-US" sz="1600" dirty="0">
              <a:latin typeface="Vazir" panose="020B0603030804020204" pitchFamily="34" charset="-78"/>
              <a:cs typeface="Vazir" panose="020B0603030804020204" pitchFamily="34" charset="-78"/>
            </a:endParaRPr>
          </a:p>
        </p:txBody>
      </p:sp>
      <p:pic>
        <p:nvPicPr>
          <p:cNvPr id="10" name="Picture 9">
            <a:extLst>
              <a:ext uri="{FF2B5EF4-FFF2-40B4-BE49-F238E27FC236}">
                <a16:creationId xmlns:a16="http://schemas.microsoft.com/office/drawing/2014/main" id="{7C7B25FD-F6C3-18D0-BBE8-1C4E91BA7A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261" y="2958256"/>
            <a:ext cx="4685930" cy="3514448"/>
          </a:xfrm>
          <a:prstGeom prst="rect">
            <a:avLst/>
          </a:prstGeom>
        </p:spPr>
      </p:pic>
      <p:pic>
        <p:nvPicPr>
          <p:cNvPr id="12" name="Picture 11">
            <a:extLst>
              <a:ext uri="{FF2B5EF4-FFF2-40B4-BE49-F238E27FC236}">
                <a16:creationId xmlns:a16="http://schemas.microsoft.com/office/drawing/2014/main" id="{739E69FE-21DA-6779-A8AE-EE8D1E0014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3838" y="0"/>
            <a:ext cx="3810000" cy="2857500"/>
          </a:xfrm>
          <a:prstGeom prst="rect">
            <a:avLst/>
          </a:prstGeom>
        </p:spPr>
      </p:pic>
    </p:spTree>
    <p:extLst>
      <p:ext uri="{BB962C8B-B14F-4D97-AF65-F5344CB8AC3E}">
        <p14:creationId xmlns:p14="http://schemas.microsoft.com/office/powerpoint/2010/main" val="1892377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39125" y="377309"/>
            <a:ext cx="3860576" cy="523220"/>
          </a:xfrm>
          <a:prstGeom prst="rect">
            <a:avLst/>
          </a:prstGeom>
        </p:spPr>
        <p:txBody>
          <a:bodyPr wrap="square">
            <a:spAutoFit/>
          </a:bodyPr>
          <a:lstStyle/>
          <a:p>
            <a:pPr algn="justLow" rtl="1"/>
            <a:r>
              <a:rPr lang="en-US" sz="2800" b="1" dirty="0" err="1">
                <a:solidFill>
                  <a:srgbClr val="FFC752"/>
                </a:solidFill>
                <a:latin typeface="Shabnam" panose="020B0603030804020204" pitchFamily="34" charset="-78"/>
                <a:cs typeface="Shabnam" panose="020B0603030804020204" pitchFamily="34" charset="-78"/>
              </a:rPr>
              <a:t>FreeRTOS</a:t>
            </a:r>
            <a:r>
              <a:rPr lang="en-US" sz="2800" b="1" dirty="0">
                <a:solidFill>
                  <a:srgbClr val="FFC752"/>
                </a:solidFill>
                <a:latin typeface="Shabnam" panose="020B0603030804020204" pitchFamily="34" charset="-78"/>
                <a:cs typeface="Shabnam" panose="020B0603030804020204" pitchFamily="34" charset="-78"/>
              </a:rPr>
              <a:t> </a:t>
            </a:r>
            <a:r>
              <a:rPr lang="fa-IR" sz="2800" b="1" dirty="0">
                <a:solidFill>
                  <a:srgbClr val="323031"/>
                </a:solidFill>
                <a:latin typeface="Shabnam" panose="020B0603030804020204" pitchFamily="34" charset="-78"/>
                <a:cs typeface="Shabnam" panose="020B0603030804020204" pitchFamily="34" charset="-78"/>
              </a:rPr>
              <a:t> چیست؟</a:t>
            </a:r>
          </a:p>
        </p:txBody>
      </p:sp>
      <p:sp>
        <p:nvSpPr>
          <p:cNvPr id="3" name="Rectangle 2"/>
          <p:cNvSpPr/>
          <p:nvPr/>
        </p:nvSpPr>
        <p:spPr>
          <a:xfrm>
            <a:off x="4991100" y="1636663"/>
            <a:ext cx="6953249" cy="3693319"/>
          </a:xfrm>
          <a:prstGeom prst="rect">
            <a:avLst/>
          </a:prstGeom>
        </p:spPr>
        <p:txBody>
          <a:bodyPr wrap="square">
            <a:spAutoFit/>
          </a:bodyPr>
          <a:lstStyle/>
          <a:p>
            <a:pPr algn="justLow" rtl="1">
              <a:lnSpc>
                <a:spcPct val="250000"/>
              </a:lnSpc>
            </a:pPr>
            <a:r>
              <a:rPr lang="en-US" sz="1600" dirty="0" err="1">
                <a:latin typeface="Vazir" panose="020B0603030804020204" pitchFamily="34" charset="-78"/>
                <a:cs typeface="Vazir" panose="020B0603030804020204" pitchFamily="34" charset="-78"/>
              </a:rPr>
              <a:t>FreeRTOS</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یک کلاس یا رده از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است که برای اجرا بر روی یک میکروکنترلر به اندازه کافی کوچک طراحی شده است؛ اگرچه استفاده از آن تنها به برنامه های میکروکنترلر محدود نمی شود.</a:t>
            </a:r>
          </a:p>
          <a:p>
            <a:pPr algn="justLow" rtl="1">
              <a:lnSpc>
                <a:spcPct val="250000"/>
              </a:lnSpc>
            </a:pPr>
            <a:r>
              <a:rPr lang="fa-IR" sz="1600" dirty="0">
                <a:latin typeface="Vazir" panose="020B0603030804020204" pitchFamily="34" charset="-78"/>
                <a:cs typeface="Vazir" panose="020B0603030804020204" pitchFamily="34" charset="-78"/>
              </a:rPr>
              <a:t>میکروکنترلر، یک پردازنده کوچک و با منابع محدود است که روی یک تراشه واحد، خود پردازنده، حافظه فقط خواندنی (</a:t>
            </a:r>
            <a:r>
              <a:rPr lang="en-US" sz="1600" dirty="0">
                <a:latin typeface="Vazir" panose="020B0603030804020204" pitchFamily="34" charset="-78"/>
                <a:cs typeface="Vazir" panose="020B0603030804020204" pitchFamily="34" charset="-78"/>
              </a:rPr>
              <a:t>ROM </a:t>
            </a:r>
            <a:r>
              <a:rPr lang="fa-IR" sz="1600" dirty="0">
                <a:latin typeface="Vazir" panose="020B0603030804020204" pitchFamily="34" charset="-78"/>
                <a:cs typeface="Vazir" panose="020B0603030804020204" pitchFamily="34" charset="-78"/>
              </a:rPr>
              <a:t> یا</a:t>
            </a:r>
            <a:r>
              <a:rPr lang="en-US" sz="1600" dirty="0">
                <a:latin typeface="Vazir" panose="020B0603030804020204" pitchFamily="34" charset="-78"/>
                <a:cs typeface="Vazir" panose="020B0603030804020204" pitchFamily="34" charset="-78"/>
              </a:rPr>
              <a:t>Flash </a:t>
            </a:r>
            <a:r>
              <a:rPr lang="fa-IR" sz="1600" dirty="0">
                <a:latin typeface="Vazir" panose="020B0603030804020204" pitchFamily="34" charset="-78"/>
                <a:cs typeface="Vazir" panose="020B0603030804020204" pitchFamily="34" charset="-78"/>
              </a:rPr>
              <a:t> ) را برای نگه داشتن برنامه برای اجرا و حافظه دسترسی تصادفی </a:t>
            </a:r>
            <a:r>
              <a:rPr lang="en-US" sz="1600" dirty="0">
                <a:latin typeface="Vazir" panose="020B0603030804020204" pitchFamily="34" charset="-78"/>
                <a:cs typeface="Vazir" panose="020B0603030804020204" pitchFamily="34" charset="-78"/>
              </a:rPr>
              <a:t>RAM) </a:t>
            </a:r>
            <a:r>
              <a:rPr lang="fa-IR" sz="1600" dirty="0">
                <a:latin typeface="Vazir" panose="020B0603030804020204" pitchFamily="34" charset="-78"/>
                <a:cs typeface="Vazir" panose="020B0603030804020204" pitchFamily="34" charset="-78"/>
              </a:rPr>
              <a:t> )مورد نیاز برنامه ها را در خود جای داده است.</a:t>
            </a:r>
            <a:endParaRPr lang="en-US" sz="1600" dirty="0">
              <a:latin typeface="Vazir" panose="020B0603030804020204" pitchFamily="34" charset="-78"/>
              <a:cs typeface="Vazir" panose="020B0603030804020204" pitchFamily="34" charset="-78"/>
            </a:endParaRPr>
          </a:p>
        </p:txBody>
      </p:sp>
      <p:pic>
        <p:nvPicPr>
          <p:cNvPr id="13316" name="Picture 4" descr="FreeRTOS-Plus-CLI Demos ...">
            <a:extLst>
              <a:ext uri="{FF2B5EF4-FFF2-40B4-BE49-F238E27FC236}">
                <a16:creationId xmlns:a16="http://schemas.microsoft.com/office/drawing/2014/main" id="{D569F97E-CA67-B5B0-BF66-2056D5EA21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847" y="2027506"/>
            <a:ext cx="2956575" cy="2802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94674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39125" y="377309"/>
            <a:ext cx="3860576" cy="461665"/>
          </a:xfrm>
          <a:prstGeom prst="rect">
            <a:avLst/>
          </a:prstGeom>
        </p:spPr>
        <p:txBody>
          <a:bodyPr wrap="square">
            <a:spAutoFit/>
          </a:bodyPr>
          <a:lstStyle/>
          <a:p>
            <a:pPr algn="justLow" rtl="1"/>
            <a:r>
              <a:rPr lang="en-US" sz="2800" b="1" dirty="0" err="1">
                <a:solidFill>
                  <a:srgbClr val="FFC752"/>
                </a:solidFill>
                <a:latin typeface="Shabnam" panose="020B0603030804020204" pitchFamily="34" charset="-78"/>
                <a:cs typeface="Shabnam" panose="020B0603030804020204" pitchFamily="34" charset="-78"/>
              </a:rPr>
              <a:t>FreeRTOS</a:t>
            </a:r>
            <a:r>
              <a:rPr lang="en-US" sz="2800" b="1" dirty="0">
                <a:solidFill>
                  <a:srgbClr val="FFC752"/>
                </a:solidFill>
                <a:latin typeface="Shabnam" panose="020B0603030804020204" pitchFamily="34" charset="-78"/>
                <a:cs typeface="Shabnam" panose="020B0603030804020204" pitchFamily="34" charset="-78"/>
              </a:rPr>
              <a:t> </a:t>
            </a:r>
            <a:r>
              <a:rPr lang="fa-IR" sz="2800" b="1" dirty="0">
                <a:solidFill>
                  <a:srgbClr val="323031"/>
                </a:solidFill>
                <a:latin typeface="Shabnam" panose="020B0603030804020204" pitchFamily="34" charset="-78"/>
                <a:cs typeface="Shabnam" panose="020B0603030804020204" pitchFamily="34" charset="-78"/>
              </a:rPr>
              <a:t> چیست؟</a:t>
            </a:r>
          </a:p>
        </p:txBody>
      </p:sp>
      <p:sp>
        <p:nvSpPr>
          <p:cNvPr id="3" name="Rectangle 2"/>
          <p:cNvSpPr/>
          <p:nvPr/>
        </p:nvSpPr>
        <p:spPr>
          <a:xfrm>
            <a:off x="258932" y="1128081"/>
            <a:ext cx="11674136" cy="1846659"/>
          </a:xfrm>
          <a:prstGeom prst="rect">
            <a:avLst/>
          </a:prstGeom>
        </p:spPr>
        <p:txBody>
          <a:bodyPr wrap="square">
            <a:spAutoFit/>
          </a:bodyPr>
          <a:lstStyle/>
          <a:p>
            <a:pPr algn="ctr" rtl="1">
              <a:lnSpc>
                <a:spcPct val="250000"/>
              </a:lnSpc>
            </a:pPr>
            <a:r>
              <a:rPr lang="en-US" sz="1600" dirty="0" err="1">
                <a:latin typeface="Vazir" panose="020B0603030804020204" pitchFamily="34" charset="-78"/>
                <a:cs typeface="Vazir" panose="020B0603030804020204" pitchFamily="34" charset="-78"/>
              </a:rPr>
              <a:t>FreeRTOS</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یک سیستم عامل متن باز </a:t>
            </a:r>
            <a:r>
              <a:rPr lang="en-US" sz="1600" dirty="0">
                <a:latin typeface="Vazir" panose="020B0603030804020204" pitchFamily="34" charset="-78"/>
                <a:cs typeface="Vazir" panose="020B0603030804020204" pitchFamily="34" charset="-78"/>
              </a:rPr>
              <a:t>open source) </a:t>
            </a:r>
            <a:r>
              <a:rPr lang="fa-IR" sz="1600" dirty="0">
                <a:latin typeface="Vazir" panose="020B0603030804020204" pitchFamily="34" charset="-78"/>
                <a:cs typeface="Vazir" panose="020B0603030804020204" pitchFamily="34" charset="-78"/>
              </a:rPr>
              <a:t> ) و بلادرنگ برای میکروکنترلرها است که برنامه ریزی، استقرار، ایمن سازی، اتصال و مدیریت دستگاه های کم مصرف را آسان می کند. </a:t>
            </a:r>
            <a:r>
              <a:rPr lang="en-US" sz="1600" dirty="0" err="1">
                <a:latin typeface="Vazir" panose="020B0603030804020204" pitchFamily="34" charset="-78"/>
                <a:cs typeface="Vazir" panose="020B0603030804020204" pitchFamily="34" charset="-78"/>
              </a:rPr>
              <a:t>FreeRTOS</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که به صورت آزاد تحت مجوز منبع باز </a:t>
            </a:r>
            <a:r>
              <a:rPr lang="en-US" sz="1600" dirty="0">
                <a:latin typeface="Vazir" panose="020B0603030804020204" pitchFamily="34" charset="-78"/>
                <a:cs typeface="Vazir" panose="020B0603030804020204" pitchFamily="34" charset="-78"/>
              </a:rPr>
              <a:t>MIT </a:t>
            </a:r>
            <a:r>
              <a:rPr lang="fa-IR" sz="1600" dirty="0">
                <a:latin typeface="Vazir" panose="020B0603030804020204" pitchFamily="34" charset="-78"/>
                <a:cs typeface="Vazir" panose="020B0603030804020204" pitchFamily="34" charset="-78"/>
              </a:rPr>
              <a:t> توزیع شده است، شامل یک هسته و مجموعه در حال رشدی از کتابخانه های نرم افزاری است که برای استفاده در بخش های صنعتی و برنامه های کاربردی مناسب است.</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0A8C782-430B-56BC-83DF-2AFFC0A1C7E9}"/>
              </a:ext>
            </a:extLst>
          </p:cNvPr>
          <p:cNvSpPr/>
          <p:nvPr/>
        </p:nvSpPr>
        <p:spPr>
          <a:xfrm>
            <a:off x="4376691" y="4404193"/>
            <a:ext cx="6044663" cy="1410684"/>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5BC10F8D-6C84-329D-5551-1924701AEE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4124" y="4016838"/>
            <a:ext cx="3406344" cy="2770141"/>
          </a:xfrm>
          <a:prstGeom prst="rect">
            <a:avLst/>
          </a:prstGeom>
        </p:spPr>
      </p:pic>
      <p:pic>
        <p:nvPicPr>
          <p:cNvPr id="7" name="Picture 6">
            <a:extLst>
              <a:ext uri="{FF2B5EF4-FFF2-40B4-BE49-F238E27FC236}">
                <a16:creationId xmlns:a16="http://schemas.microsoft.com/office/drawing/2014/main" id="{80C99B31-0254-5048-9424-CCF5AB178F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822" y="3429000"/>
            <a:ext cx="4847747" cy="2770141"/>
          </a:xfrm>
          <a:prstGeom prst="rect">
            <a:avLst/>
          </a:prstGeom>
        </p:spPr>
      </p:pic>
    </p:spTree>
    <p:extLst>
      <p:ext uri="{BB962C8B-B14F-4D97-AF65-F5344CB8AC3E}">
        <p14:creationId xmlns:p14="http://schemas.microsoft.com/office/powerpoint/2010/main" val="3064347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0901" y="373794"/>
            <a:ext cx="4752142"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مزایای استفاده </a:t>
            </a:r>
            <a:r>
              <a:rPr lang="fa-IR" sz="2800" b="1" dirty="0">
                <a:solidFill>
                  <a:srgbClr val="FFC752"/>
                </a:solidFill>
                <a:latin typeface="Shabnam" panose="020B0603030804020204" pitchFamily="34" charset="-78"/>
                <a:cs typeface="Shabnam" panose="020B0603030804020204" pitchFamily="34" charset="-78"/>
              </a:rPr>
              <a:t>از </a:t>
            </a:r>
            <a:r>
              <a:rPr lang="en-US" sz="2800" b="1" dirty="0">
                <a:solidFill>
                  <a:srgbClr val="FFC752"/>
                </a:solidFill>
                <a:latin typeface="Shabnam" panose="020B0603030804020204" pitchFamily="34" charset="-78"/>
                <a:cs typeface="Shabnam" panose="020B0603030804020204" pitchFamily="34" charset="-78"/>
              </a:rPr>
              <a:t>RTOS</a:t>
            </a:r>
          </a:p>
        </p:txBody>
      </p:sp>
      <p:sp>
        <p:nvSpPr>
          <p:cNvPr id="3" name="Rectangle 2"/>
          <p:cNvSpPr/>
          <p:nvPr/>
        </p:nvSpPr>
        <p:spPr>
          <a:xfrm>
            <a:off x="238957" y="897014"/>
            <a:ext cx="6536554" cy="5539978"/>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 حداکثر مصرف را در استفاده از دستگاه هایی که منجر به خروجی بیشتر از همه منابع می شود.</a:t>
            </a:r>
          </a:p>
          <a:p>
            <a:pPr algn="justLow" rtl="1">
              <a:lnSpc>
                <a:spcPct val="250000"/>
              </a:lnSpc>
            </a:pPr>
            <a:r>
              <a:rPr lang="fa-IR" sz="1600" dirty="0">
                <a:latin typeface="Vazir" panose="020B0603030804020204" pitchFamily="34" charset="-78"/>
                <a:cs typeface="Vazir" panose="020B0603030804020204" pitchFamily="34" charset="-78"/>
              </a:rPr>
              <a:t>تغییر کار : زمانی که برای جابه جایی وظایف در این سیستم اختصاص داده شده کم است در سیستم های جدید این زمان 3 میکروثانیه می باشد.</a:t>
            </a:r>
          </a:p>
          <a:p>
            <a:pPr algn="justLow" rtl="1">
              <a:lnSpc>
                <a:spcPct val="250000"/>
              </a:lnSpc>
            </a:pPr>
            <a:r>
              <a:rPr lang="fa-IR" sz="1600" dirty="0">
                <a:latin typeface="Vazir" panose="020B0603030804020204" pitchFamily="34" charset="-78"/>
                <a:cs typeface="Vazir" panose="020B0603030804020204" pitchFamily="34" charset="-78"/>
              </a:rPr>
              <a:t>تمرکز بر برنامه : بیشتر تمرکز را بر روی برنامه های در حال اجرا می گذارد و اهمیت کمتری به برنامه های در حال انتظار می دهد.    </a:t>
            </a:r>
          </a:p>
          <a:p>
            <a:pPr algn="justLow" rtl="1">
              <a:lnSpc>
                <a:spcPct val="250000"/>
              </a:lnSpc>
            </a:pPr>
            <a:r>
              <a:rPr lang="fa-IR" sz="1600" dirty="0">
                <a:latin typeface="Vazir" panose="020B0603030804020204" pitchFamily="34" charset="-78"/>
                <a:cs typeface="Vazir" panose="020B0603030804020204" pitchFamily="34" charset="-78"/>
              </a:rPr>
              <a:t>بدون خطا: این نوع سیستم خطا ندارد.</a:t>
            </a:r>
          </a:p>
          <a:p>
            <a:pPr algn="justLow" rtl="1">
              <a:lnSpc>
                <a:spcPct val="250000"/>
              </a:lnSpc>
            </a:pPr>
            <a:r>
              <a:rPr lang="fa-IR" sz="1600" dirty="0">
                <a:latin typeface="Vazir" panose="020B0603030804020204" pitchFamily="34" charset="-78"/>
                <a:cs typeface="Vazir" panose="020B0603030804020204" pitchFamily="34" charset="-78"/>
              </a:rPr>
              <a:t>تخصیص حافظه: در این نوع تخصیص حافظه به بهترین حالت ممکن انجام می شود.</a:t>
            </a:r>
            <a:endParaRPr lang="en-US" sz="1600" dirty="0">
              <a:latin typeface="Vazir" panose="020B0603030804020204" pitchFamily="34" charset="-78"/>
              <a:cs typeface="Vazir" panose="020B0603030804020204" pitchFamily="34" charset="-78"/>
            </a:endParaRPr>
          </a:p>
        </p:txBody>
      </p:sp>
      <p:pic>
        <p:nvPicPr>
          <p:cNvPr id="14338" name="Picture 2" descr="FreeRTOS Security? Not to Worry">
            <a:extLst>
              <a:ext uri="{FF2B5EF4-FFF2-40B4-BE49-F238E27FC236}">
                <a16:creationId xmlns:a16="http://schemas.microsoft.com/office/drawing/2014/main" id="{39903124-432D-D72C-A0DF-F34A4DDBE1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0982" y="1272875"/>
            <a:ext cx="3571980" cy="5211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827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49826" y="345867"/>
            <a:ext cx="3973117"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معایب استفاده </a:t>
            </a:r>
            <a:r>
              <a:rPr lang="fa-IR" sz="2800" b="1" dirty="0">
                <a:solidFill>
                  <a:srgbClr val="FFC752"/>
                </a:solidFill>
                <a:latin typeface="Shabnam" panose="020B0603030804020204" pitchFamily="34" charset="-78"/>
                <a:cs typeface="Shabnam" panose="020B0603030804020204" pitchFamily="34" charset="-78"/>
              </a:rPr>
              <a:t>از </a:t>
            </a:r>
            <a:r>
              <a:rPr lang="en-US" sz="2800" b="1" dirty="0">
                <a:solidFill>
                  <a:srgbClr val="FFC752"/>
                </a:solidFill>
                <a:latin typeface="Shabnam" panose="020B0603030804020204" pitchFamily="34" charset="-78"/>
                <a:cs typeface="Shabnam" panose="020B0603030804020204" pitchFamily="34" charset="-78"/>
              </a:rPr>
              <a:t>RTOS</a:t>
            </a:r>
          </a:p>
        </p:txBody>
      </p:sp>
      <p:sp>
        <p:nvSpPr>
          <p:cNvPr id="3" name="Rectangle 2"/>
          <p:cNvSpPr/>
          <p:nvPr/>
        </p:nvSpPr>
        <p:spPr>
          <a:xfrm>
            <a:off x="5567815" y="918294"/>
            <a:ext cx="6455128" cy="559383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 سیستم عامل بلادرنگ برنامه های مینیمال یا کمینه را با هم اجرا می کند و روی برنامه هایی که خطا دارند متمرکز می شود تا بتواند از آن ها جلوگیری کند.</a:t>
            </a:r>
          </a:p>
          <a:p>
            <a:pPr algn="justLow" rtl="1">
              <a:lnSpc>
                <a:spcPct val="250000"/>
              </a:lnSpc>
            </a:pPr>
            <a:r>
              <a:rPr lang="fa-IR" sz="1600" dirty="0">
                <a:latin typeface="Vazir" panose="020B0603030804020204" pitchFamily="34" charset="-78"/>
                <a:cs typeface="Vazir" panose="020B0603030804020204" pitchFamily="34" charset="-78"/>
              </a:rPr>
              <a:t>برای این نوع درایورهای خاصی مورد نیاز است که بتوانند زمان پاسخگویی سریع را برای قطع سیگنال ها ارائه دهد.</a:t>
            </a:r>
          </a:p>
          <a:p>
            <a:pPr algn="justLow" rtl="1">
              <a:lnSpc>
                <a:spcPct val="250000"/>
              </a:lnSpc>
            </a:pPr>
            <a:r>
              <a:rPr lang="fa-IR" sz="1600" dirty="0">
                <a:latin typeface="Vazir" panose="020B0603030804020204" pitchFamily="34" charset="-78"/>
                <a:cs typeface="Vazir" panose="020B0603030804020204" pitchFamily="34" charset="-78"/>
              </a:rPr>
              <a:t>منابع زیادی از </a:t>
            </a:r>
            <a:r>
              <a:rPr lang="en-US" sz="1600" dirty="0">
                <a:latin typeface="Vazir" panose="020B0603030804020204" pitchFamily="34" charset="-78"/>
                <a:cs typeface="Vazir" panose="020B0603030804020204" pitchFamily="34" charset="-78"/>
              </a:rPr>
              <a:t> RTOS</a:t>
            </a:r>
            <a:r>
              <a:rPr lang="fa-IR" sz="1600" dirty="0">
                <a:latin typeface="Vazir" panose="020B0603030804020204" pitchFamily="34" charset="-78"/>
                <a:cs typeface="Vazir" panose="020B0603030804020204" pitchFamily="34" charset="-78"/>
              </a:rPr>
              <a:t>استفاده می کنند که این سیستم را گران می کند.</a:t>
            </a:r>
          </a:p>
          <a:p>
            <a:pPr algn="justLow" rtl="1">
              <a:lnSpc>
                <a:spcPct val="250000"/>
              </a:lnSpc>
            </a:pPr>
            <a:r>
              <a:rPr lang="fa-IR" sz="1600" dirty="0">
                <a:latin typeface="Vazir" panose="020B0603030804020204" pitchFamily="34" charset="-78"/>
                <a:cs typeface="Vazir" panose="020B0603030804020204" pitchFamily="34" charset="-78"/>
              </a:rPr>
              <a:t>وظایفی که اولویت کمتری دارند باید زمان زیادی را منتظر بمانند چرا که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دقت برنامه را حفظ می کند که در حال اجرا هستند.</a:t>
            </a:r>
          </a:p>
          <a:p>
            <a:pPr algn="justLow" rtl="1">
              <a:lnSpc>
                <a:spcPct val="250000"/>
              </a:lnSpc>
            </a:pPr>
            <a:r>
              <a:rPr lang="fa-IR" sz="1600" dirty="0">
                <a:latin typeface="Vazir" panose="020B0603030804020204" pitchFamily="34" charset="-78"/>
                <a:cs typeface="Vazir" panose="020B0603030804020204" pitchFamily="34" charset="-78"/>
              </a:rPr>
              <a:t>از الگوریتم هایی پیچیده استفاده می کند.</a:t>
            </a:r>
          </a:p>
          <a:p>
            <a:pPr algn="justLow" rtl="1">
              <a:lnSpc>
                <a:spcPct val="250000"/>
              </a:lnSpc>
            </a:pPr>
            <a:r>
              <a:rPr lang="fa-IR" sz="1600" dirty="0">
                <a:latin typeface="Vazir" panose="020B0603030804020204" pitchFamily="34" charset="-78"/>
                <a:cs typeface="Vazir" panose="020B0603030804020204" pitchFamily="34" charset="-78"/>
              </a:rPr>
              <a:t>از منابع زیادی استفاده می کنند که گاهی اوقات برای سیستم مناسب نیستند.</a:t>
            </a:r>
            <a:endParaRPr lang="en-US" sz="1600" dirty="0">
              <a:latin typeface="Vazir" panose="020B0603030804020204" pitchFamily="34" charset="-78"/>
              <a:cs typeface="Vazir" panose="020B0603030804020204" pitchFamily="34" charset="-78"/>
            </a:endParaRPr>
          </a:p>
        </p:txBody>
      </p:sp>
      <p:pic>
        <p:nvPicPr>
          <p:cNvPr id="7" name="Graphic 6">
            <a:extLst>
              <a:ext uri="{FF2B5EF4-FFF2-40B4-BE49-F238E27FC236}">
                <a16:creationId xmlns:a16="http://schemas.microsoft.com/office/drawing/2014/main" id="{42089773-FBFE-8103-337D-22B665E63C8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2634" y="1463729"/>
            <a:ext cx="4519720" cy="3930542"/>
          </a:xfrm>
          <a:prstGeom prst="rect">
            <a:avLst/>
          </a:prstGeom>
        </p:spPr>
      </p:pic>
    </p:spTree>
    <p:extLst>
      <p:ext uri="{BB962C8B-B14F-4D97-AF65-F5344CB8AC3E}">
        <p14:creationId xmlns:p14="http://schemas.microsoft.com/office/powerpoint/2010/main" val="2761074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49375" y="281279"/>
            <a:ext cx="5339191"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چرا </a:t>
            </a:r>
            <a:r>
              <a:rPr lang="fa-IR" sz="2800" b="1" dirty="0">
                <a:solidFill>
                  <a:srgbClr val="FFC752"/>
                </a:solidFill>
                <a:latin typeface="Shabnam" panose="020B0603030804020204" pitchFamily="34" charset="-78"/>
                <a:cs typeface="Shabnam" panose="020B0603030804020204" pitchFamily="34" charset="-78"/>
              </a:rPr>
              <a:t>باید از </a:t>
            </a:r>
            <a:r>
              <a:rPr lang="en-US" sz="2800" b="1" dirty="0">
                <a:solidFill>
                  <a:srgbClr val="FFC752"/>
                </a:solidFill>
                <a:latin typeface="Shabnam" panose="020B0603030804020204" pitchFamily="34" charset="-78"/>
                <a:cs typeface="Shabnam" panose="020B0603030804020204" pitchFamily="34" charset="-78"/>
              </a:rPr>
              <a:t>RTOS</a:t>
            </a:r>
            <a:r>
              <a:rPr lang="fa-IR" sz="2800" b="1" dirty="0">
                <a:solidFill>
                  <a:srgbClr val="FFC752"/>
                </a:solidFill>
                <a:latin typeface="Shabnam" panose="020B0603030804020204" pitchFamily="34" charset="-78"/>
                <a:cs typeface="Shabnam" panose="020B0603030804020204" pitchFamily="34" charset="-78"/>
              </a:rPr>
              <a:t> </a:t>
            </a:r>
            <a:r>
              <a:rPr lang="fa-IR" sz="2800" b="1" dirty="0">
                <a:solidFill>
                  <a:srgbClr val="323031"/>
                </a:solidFill>
                <a:latin typeface="Shabnam" panose="020B0603030804020204" pitchFamily="34" charset="-78"/>
                <a:cs typeface="Shabnam" panose="020B0603030804020204" pitchFamily="34" charset="-78"/>
              </a:rPr>
              <a:t>استفاده کنیم؟</a:t>
            </a:r>
            <a:endParaRPr lang="en-US" sz="2800" b="1" dirty="0">
              <a:solidFill>
                <a:srgbClr val="323031"/>
              </a:solidFill>
              <a:latin typeface="Shabnam" panose="020B0603030804020204" pitchFamily="34" charset="-78"/>
              <a:cs typeface="Shabnam" panose="020B0603030804020204" pitchFamily="34" charset="-78"/>
            </a:endParaRPr>
          </a:p>
        </p:txBody>
      </p:sp>
      <p:sp>
        <p:nvSpPr>
          <p:cNvPr id="3" name="Rectangle 2"/>
          <p:cNvSpPr/>
          <p:nvPr/>
        </p:nvSpPr>
        <p:spPr>
          <a:xfrm>
            <a:off x="203434" y="804499"/>
            <a:ext cx="7359857" cy="615553"/>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در ادامه دلایل مهمی که برای استفاده از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وجود دارد را برای شما شرح می دهیم:</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7048870" y="1708743"/>
            <a:ext cx="4939696" cy="4308872"/>
          </a:xfrm>
          <a:prstGeom prst="rect">
            <a:avLst/>
          </a:prstGeom>
        </p:spPr>
        <p:txBody>
          <a:bodyPr wrap="square">
            <a:spAutoFit/>
          </a:bodyPr>
          <a:lstStyle/>
          <a:p>
            <a:pPr algn="justLow" rtl="1">
              <a:lnSpc>
                <a:spcPct val="250000"/>
              </a:lnSpc>
            </a:pP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زمان بندی مبتنی بر اولویت را ارائه می دهد که به شما اجازه می دهد پردازش تحلیلی را از پردازش غیر بحرانی جدا کنید.</a:t>
            </a:r>
          </a:p>
          <a:p>
            <a:pPr algn="justLow" rtl="1">
              <a:lnSpc>
                <a:spcPct val="250000"/>
              </a:lnSpc>
            </a:pPr>
            <a:r>
              <a:rPr lang="fa-IR" sz="1600" dirty="0">
                <a:latin typeface="Vazir" panose="020B0603030804020204" pitchFamily="34" charset="-78"/>
                <a:cs typeface="Vazir" panose="020B0603030804020204" pitchFamily="34" charset="-78"/>
              </a:rPr>
              <a:t>سیستم عامل </a:t>
            </a:r>
            <a:r>
              <a:rPr lang="en-US" sz="1600" dirty="0">
                <a:latin typeface="Vazir" panose="020B0603030804020204" pitchFamily="34" charset="-78"/>
                <a:cs typeface="Vazir" panose="020B0603030804020204" pitchFamily="34" charset="-78"/>
              </a:rPr>
              <a:t>Real Time </a:t>
            </a:r>
            <a:r>
              <a:rPr lang="fa-IR" sz="1600" dirty="0">
                <a:latin typeface="Vazir" panose="020B0603030804020204" pitchFamily="34" charset="-78"/>
                <a:cs typeface="Vazir" panose="020B0603030804020204" pitchFamily="34" charset="-78"/>
              </a:rPr>
              <a:t>توابع </a:t>
            </a:r>
            <a:r>
              <a:rPr lang="en-US" sz="1600" dirty="0">
                <a:latin typeface="Vazir" panose="020B0603030804020204" pitchFamily="34" charset="-78"/>
                <a:cs typeface="Vazir" panose="020B0603030804020204" pitchFamily="34" charset="-78"/>
              </a:rPr>
              <a:t>API </a:t>
            </a:r>
            <a:r>
              <a:rPr lang="fa-IR" sz="1600" dirty="0">
                <a:latin typeface="Vazir" panose="020B0603030804020204" pitchFamily="34" charset="-78"/>
                <a:cs typeface="Vazir" panose="020B0603030804020204" pitchFamily="34" charset="-78"/>
              </a:rPr>
              <a:t>را ارائه می دهد که کد برنامه تمیز تر و کوچکتر را امکان پذیر می کند.</a:t>
            </a:r>
          </a:p>
          <a:p>
            <a:pPr algn="justLow" rtl="1">
              <a:lnSpc>
                <a:spcPct val="250000"/>
              </a:lnSpc>
            </a:pPr>
            <a:r>
              <a:rPr lang="fa-IR" sz="1600" dirty="0">
                <a:latin typeface="Vazir" panose="020B0603030804020204" pitchFamily="34" charset="-78"/>
                <a:cs typeface="Vazir" panose="020B0603030804020204" pitchFamily="34" charset="-78"/>
              </a:rPr>
              <a:t>انتزاع وابستگی های زمان بندی و طراحی مبتنی بر وظیفه منجر به وابستگی متقابل کمتری بین ماژول ها می شود.</a:t>
            </a:r>
            <a:endParaRPr lang="en-US" sz="1600" dirty="0">
              <a:latin typeface="Vazir" panose="020B0603030804020204" pitchFamily="34" charset="-78"/>
              <a:cs typeface="Vazir" panose="020B0603030804020204" pitchFamily="34" charset="-78"/>
            </a:endParaRPr>
          </a:p>
        </p:txBody>
      </p:sp>
      <p:pic>
        <p:nvPicPr>
          <p:cNvPr id="16386" name="Picture 2" descr="FreeRTOS basic | Harmony 3 driver and system service application examples  for PIC32MZ EF family">
            <a:extLst>
              <a:ext uri="{FF2B5EF4-FFF2-40B4-BE49-F238E27FC236}">
                <a16:creationId xmlns:a16="http://schemas.microsoft.com/office/drawing/2014/main" id="{7C5EBB5F-A25A-A4CF-9D7F-9DAB3A7B51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15" y="2618913"/>
            <a:ext cx="6487865" cy="3707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9668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3561" y="301479"/>
            <a:ext cx="5090616"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چرا </a:t>
            </a:r>
            <a:r>
              <a:rPr lang="fa-IR" sz="2800" b="1" dirty="0">
                <a:solidFill>
                  <a:srgbClr val="FFC752"/>
                </a:solidFill>
                <a:latin typeface="Shabnam" panose="020B0603030804020204" pitchFamily="34" charset="-78"/>
                <a:cs typeface="Shabnam" panose="020B0603030804020204" pitchFamily="34" charset="-78"/>
              </a:rPr>
              <a:t>باید از </a:t>
            </a:r>
            <a:r>
              <a:rPr lang="en-US" sz="2800" b="1" dirty="0">
                <a:solidFill>
                  <a:srgbClr val="FFC752"/>
                </a:solidFill>
                <a:latin typeface="Shabnam" panose="020B0603030804020204" pitchFamily="34" charset="-78"/>
                <a:cs typeface="Shabnam" panose="020B0603030804020204" pitchFamily="34" charset="-78"/>
              </a:rPr>
              <a:t>RTOS </a:t>
            </a:r>
            <a:r>
              <a:rPr lang="fa-IR" sz="2800" b="1" dirty="0">
                <a:solidFill>
                  <a:srgbClr val="FFC752"/>
                </a:solidFill>
                <a:latin typeface="Shabnam" panose="020B0603030804020204" pitchFamily="34" charset="-78"/>
                <a:cs typeface="Shabnam" panose="020B0603030804020204" pitchFamily="34" charset="-78"/>
              </a:rPr>
              <a:t> </a:t>
            </a:r>
            <a:r>
              <a:rPr lang="fa-IR" sz="2800" b="1" dirty="0">
                <a:solidFill>
                  <a:srgbClr val="323031"/>
                </a:solidFill>
                <a:latin typeface="Shabnam" panose="020B0603030804020204" pitchFamily="34" charset="-78"/>
                <a:cs typeface="Shabnam" panose="020B0603030804020204" pitchFamily="34" charset="-78"/>
              </a:rPr>
              <a:t>استفاده کنیم؟</a:t>
            </a:r>
            <a:endParaRPr lang="en-US" sz="2800" b="1" dirty="0">
              <a:solidFill>
                <a:srgbClr val="323031"/>
              </a:solidFill>
              <a:latin typeface="Shabnam" panose="020B0603030804020204" pitchFamily="34" charset="-78"/>
              <a:cs typeface="Shabnam" panose="020B0603030804020204" pitchFamily="34" charset="-78"/>
            </a:endParaRPr>
          </a:p>
        </p:txBody>
      </p:sp>
      <p:sp>
        <p:nvSpPr>
          <p:cNvPr id="4" name="Rectangle 3"/>
          <p:cNvSpPr/>
          <p:nvPr/>
        </p:nvSpPr>
        <p:spPr>
          <a:xfrm>
            <a:off x="250727" y="1274564"/>
            <a:ext cx="5014000"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بلادرنگ، توسعه مبتنی بر وظیفه ماژول را ارائه می دهد که امکان تست مبتنی بر وظیفه ماژول را فراهم می کند.</a:t>
            </a:r>
          </a:p>
          <a:p>
            <a:pPr algn="justLow" rtl="1">
              <a:lnSpc>
                <a:spcPct val="250000"/>
              </a:lnSpc>
            </a:pPr>
            <a:r>
              <a:rPr lang="en-US" sz="1600" dirty="0">
                <a:latin typeface="Vazir" panose="020B0603030804020204" pitchFamily="34" charset="-78"/>
                <a:cs typeface="Vazir" panose="020B0603030804020204" pitchFamily="34" charset="-78"/>
              </a:rPr>
              <a:t>API </a:t>
            </a:r>
            <a:r>
              <a:rPr lang="fa-IR" sz="1600" dirty="0">
                <a:latin typeface="Vazir" panose="020B0603030804020204" pitchFamily="34" charset="-78"/>
                <a:cs typeface="Vazir" panose="020B0603030804020204" pitchFamily="34" charset="-78"/>
              </a:rPr>
              <a:t>مبتنی بر وظیفه توسعه ماژول را به عنوان یک کار تشویق می کند و معمولاً نقشی کاملاً مشخص دارد. این به طراحان/تیم ها اجازه می دهد تا به طور مستقل روی بخش هایی از پروژه که مربوط به خودشان است، کار کنند.</a:t>
            </a:r>
            <a:endParaRPr lang="en-US" sz="1600" dirty="0">
              <a:latin typeface="Vazir" panose="020B0603030804020204" pitchFamily="34" charset="-78"/>
              <a:cs typeface="Vazir" panose="020B0603030804020204" pitchFamily="34" charset="-78"/>
            </a:endParaRPr>
          </a:p>
        </p:txBody>
      </p:sp>
      <p:pic>
        <p:nvPicPr>
          <p:cNvPr id="17410" name="Picture 2" descr="Real Time Application Design Tutorial - FreeRTOS™">
            <a:extLst>
              <a:ext uri="{FF2B5EF4-FFF2-40B4-BE49-F238E27FC236}">
                <a16:creationId xmlns:a16="http://schemas.microsoft.com/office/drawing/2014/main" id="{7E6F59A4-6720-DEB1-C066-A110D7552D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6085" y="1817086"/>
            <a:ext cx="5929173" cy="3672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163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8581" y="1228456"/>
            <a:ext cx="5402791" cy="2308324"/>
          </a:xfrm>
          <a:prstGeom prst="rect">
            <a:avLst/>
          </a:prstGeom>
        </p:spPr>
        <p:txBody>
          <a:bodyPr wrap="square">
            <a:spAutoFit/>
          </a:bodyPr>
          <a:lstStyle/>
          <a:p>
            <a:pPr rtl="1">
              <a:lnSpc>
                <a:spcPct val="200000"/>
              </a:lnSpc>
            </a:pPr>
            <a:r>
              <a:rPr lang="en-US" dirty="0">
                <a:latin typeface="Vazir" panose="020B0603030804020204" pitchFamily="34" charset="-78"/>
                <a:cs typeface="Vazir" panose="020B0603030804020204" pitchFamily="34" charset="-78"/>
              </a:rPr>
              <a:t>https://mestercomputer.ir</a:t>
            </a:r>
            <a:endParaRPr lang="fa-IR" dirty="0">
              <a:latin typeface="Vazir" panose="020B0603030804020204" pitchFamily="34" charset="-78"/>
              <a:cs typeface="Vazir" panose="020B0603030804020204" pitchFamily="34" charset="-78"/>
            </a:endParaRPr>
          </a:p>
          <a:p>
            <a:pPr rtl="1">
              <a:lnSpc>
                <a:spcPct val="200000"/>
              </a:lnSpc>
            </a:pPr>
            <a:r>
              <a:rPr lang="en-US" dirty="0">
                <a:latin typeface="Vazir" panose="020B0603030804020204" pitchFamily="34" charset="-78"/>
                <a:cs typeface="Vazir" panose="020B0603030804020204" pitchFamily="34" charset="-78"/>
              </a:rPr>
              <a:t>https://sufra.ir</a:t>
            </a:r>
            <a:endParaRPr lang="fa-IR" dirty="0">
              <a:latin typeface="Vazir" panose="020B0603030804020204" pitchFamily="34" charset="-78"/>
              <a:cs typeface="Vazir" panose="020B0603030804020204" pitchFamily="34" charset="-78"/>
            </a:endParaRPr>
          </a:p>
          <a:p>
            <a:pPr rtl="1">
              <a:lnSpc>
                <a:spcPct val="200000"/>
              </a:lnSpc>
            </a:pPr>
            <a:r>
              <a:rPr lang="en-US" dirty="0">
                <a:latin typeface="Vazir" panose="020B0603030804020204" pitchFamily="34" charset="-78"/>
                <a:cs typeface="Vazir" panose="020B0603030804020204" pitchFamily="34" charset="-78"/>
              </a:rPr>
              <a:t>https://digighate.com</a:t>
            </a:r>
            <a:endParaRPr lang="fa-IR" dirty="0">
              <a:latin typeface="Vazir" panose="020B0603030804020204" pitchFamily="34" charset="-78"/>
              <a:cs typeface="Vazir" panose="020B0603030804020204" pitchFamily="34" charset="-78"/>
            </a:endParaRPr>
          </a:p>
          <a:p>
            <a:pPr rtl="1">
              <a:lnSpc>
                <a:spcPct val="200000"/>
              </a:lnSpc>
            </a:pPr>
            <a:endParaRPr lang="en-US" dirty="0">
              <a:latin typeface="Vazir" panose="020B0603030804020204" pitchFamily="34" charset="-78"/>
              <a:cs typeface="Vazir" panose="020B0603030804020204" pitchFamily="34" charset="-78"/>
            </a:endParaRPr>
          </a:p>
        </p:txBody>
      </p:sp>
      <p:sp>
        <p:nvSpPr>
          <p:cNvPr id="3" name="TextBox 2"/>
          <p:cNvSpPr txBox="1"/>
          <p:nvPr/>
        </p:nvSpPr>
        <p:spPr>
          <a:xfrm>
            <a:off x="9376577" y="341697"/>
            <a:ext cx="2583402" cy="461665"/>
          </a:xfrm>
          <a:prstGeom prst="rect">
            <a:avLst/>
          </a:prstGeom>
        </p:spPr>
        <p:txBody>
          <a:bodyPr wrap="square">
            <a:spAutoFit/>
          </a:bodyPr>
          <a:lstStyle>
            <a:defPPr>
              <a:defRPr lang="en-US"/>
            </a:defPPr>
            <a:lvl1pPr algn="justLow" rtl="1">
              <a:defRPr sz="2800" b="1">
                <a:solidFill>
                  <a:srgbClr val="323031"/>
                </a:solidFill>
                <a:latin typeface="Shabnam" panose="020B0603030804020204" pitchFamily="34" charset="-78"/>
                <a:cs typeface="Shabnam" panose="020B0603030804020204" pitchFamily="34" charset="-78"/>
              </a:defRPr>
            </a:lvl1pPr>
          </a:lstStyle>
          <a:p>
            <a:r>
              <a:rPr lang="fa-IR" dirty="0"/>
              <a:t>منابع</a:t>
            </a:r>
            <a:endParaRPr lang="en-US" dirty="0"/>
          </a:p>
        </p:txBody>
      </p:sp>
    </p:spTree>
    <p:extLst>
      <p:ext uri="{BB962C8B-B14F-4D97-AF65-F5344CB8AC3E}">
        <p14:creationId xmlns:p14="http://schemas.microsoft.com/office/powerpoint/2010/main" val="36278462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C3AB1C-26C5-7B32-4DE7-66E20E032003}"/>
              </a:ext>
            </a:extLst>
          </p:cNvPr>
          <p:cNvSpPr/>
          <p:nvPr/>
        </p:nvSpPr>
        <p:spPr>
          <a:xfrm>
            <a:off x="0" y="1855433"/>
            <a:ext cx="8300622" cy="2485747"/>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FD0FF0F-738E-B579-54B5-A20627B3337C}"/>
              </a:ext>
            </a:extLst>
          </p:cNvPr>
          <p:cNvSpPr txBox="1"/>
          <p:nvPr/>
        </p:nvSpPr>
        <p:spPr>
          <a:xfrm>
            <a:off x="399495" y="2598003"/>
            <a:ext cx="5266216" cy="830997"/>
          </a:xfrm>
          <a:prstGeom prst="rect">
            <a:avLst/>
          </a:prstGeom>
        </p:spPr>
        <p:txBody>
          <a:bodyPr wrap="square">
            <a:spAutoFit/>
          </a:bodyPr>
          <a:lstStyle>
            <a:defPPr>
              <a:defRPr lang="en-US"/>
            </a:defPPr>
            <a:lvl1pPr algn="justLow" rtl="1">
              <a:defRPr sz="2800" b="1">
                <a:solidFill>
                  <a:srgbClr val="323031"/>
                </a:solidFill>
                <a:latin typeface="Shabnam" panose="020B0603030804020204" pitchFamily="34" charset="-78"/>
                <a:cs typeface="Shabnam" panose="020B0603030804020204" pitchFamily="34" charset="-78"/>
              </a:defRPr>
            </a:lvl1pPr>
          </a:lstStyle>
          <a:p>
            <a:pPr algn="ctr"/>
            <a:r>
              <a:rPr lang="fa-IR" sz="4800" dirty="0">
                <a:solidFill>
                  <a:srgbClr val="FFC752"/>
                </a:solidFill>
              </a:rPr>
              <a:t>با تشکر از توجه شما</a:t>
            </a:r>
            <a:endParaRPr lang="en-US" sz="4800" dirty="0">
              <a:solidFill>
                <a:srgbClr val="FFC752"/>
              </a:solidFill>
            </a:endParaRPr>
          </a:p>
        </p:txBody>
      </p:sp>
      <p:pic>
        <p:nvPicPr>
          <p:cNvPr id="18434" name="Picture 2" descr="RTOS یا سیستم عامل بلادرنگ چیست ؟ – فناوری اطلاعات و ارتباطات">
            <a:extLst>
              <a:ext uri="{FF2B5EF4-FFF2-40B4-BE49-F238E27FC236}">
                <a16:creationId xmlns:a16="http://schemas.microsoft.com/office/drawing/2014/main" id="{E2F0E248-C563-B412-3C70-5DCE86981F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9465" y="681083"/>
            <a:ext cx="6012535" cy="5495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905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4054" y="343980"/>
            <a:ext cx="6368170"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تفاوت اصلی بین </a:t>
            </a:r>
            <a:r>
              <a:rPr lang="en-US" sz="2800" b="1" dirty="0">
                <a:solidFill>
                  <a:srgbClr val="FFC752"/>
                </a:solidFill>
                <a:latin typeface="Shabnam" panose="020B0603030804020204" pitchFamily="34" charset="-78"/>
                <a:cs typeface="Shabnam" panose="020B0603030804020204" pitchFamily="34" charset="-78"/>
              </a:rPr>
              <a:t>OS </a:t>
            </a:r>
            <a:r>
              <a:rPr lang="fa-IR" sz="2800" b="1" dirty="0">
                <a:solidFill>
                  <a:srgbClr val="FFC752"/>
                </a:solidFill>
                <a:latin typeface="Shabnam" panose="020B0603030804020204" pitchFamily="34" charset="-78"/>
                <a:cs typeface="Shabnam" panose="020B0603030804020204" pitchFamily="34" charset="-78"/>
              </a:rPr>
              <a:t> و </a:t>
            </a:r>
            <a:r>
              <a:rPr lang="en-US" sz="2800" b="1" dirty="0">
                <a:solidFill>
                  <a:srgbClr val="FFC752"/>
                </a:solidFill>
                <a:latin typeface="Shabnam" panose="020B0603030804020204" pitchFamily="34" charset="-78"/>
                <a:cs typeface="Shabnam" panose="020B0603030804020204" pitchFamily="34" charset="-78"/>
              </a:rPr>
              <a:t>RTOS </a:t>
            </a:r>
            <a:r>
              <a:rPr lang="fa-IR" sz="2800" b="1" dirty="0">
                <a:solidFill>
                  <a:srgbClr val="FFC752"/>
                </a:solidFill>
                <a:latin typeface="Shabnam" panose="020B0603030804020204" pitchFamily="34" charset="-78"/>
                <a:cs typeface="Shabnam" panose="020B0603030804020204" pitchFamily="34" charset="-78"/>
              </a:rPr>
              <a:t> </a:t>
            </a:r>
            <a:r>
              <a:rPr lang="fa-IR" sz="2800" b="1" dirty="0">
                <a:solidFill>
                  <a:srgbClr val="323031"/>
                </a:solidFill>
                <a:latin typeface="Shabnam" panose="020B0603030804020204" pitchFamily="34" charset="-78"/>
                <a:cs typeface="Shabnam" panose="020B0603030804020204" pitchFamily="34" charset="-78"/>
              </a:rPr>
              <a:t>چیست؟</a:t>
            </a:r>
            <a:endParaRPr lang="en-US" sz="2800" b="1" dirty="0">
              <a:solidFill>
                <a:srgbClr val="323031"/>
              </a:solidFill>
              <a:latin typeface="Shabnam" panose="020B0603030804020204" pitchFamily="34" charset="-78"/>
              <a:cs typeface="Shabnam" panose="020B0603030804020204" pitchFamily="34" charset="-78"/>
            </a:endParaRPr>
          </a:p>
        </p:txBody>
      </p:sp>
      <p:pic>
        <p:nvPicPr>
          <p:cNvPr id="1026" name="Picture 2" descr="آشنایی با سیستم عامل RTOS بلادرنگ - دیجی اسپارک">
            <a:extLst>
              <a:ext uri="{FF2B5EF4-FFF2-40B4-BE49-F238E27FC236}">
                <a16:creationId xmlns:a16="http://schemas.microsoft.com/office/drawing/2014/main" id="{FE1F92F8-B1F2-4041-9F01-B1BEE7BE558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260471">
            <a:off x="6106119" y="2325430"/>
            <a:ext cx="5670775" cy="258138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FE96F79-80EF-9750-D6BC-89346C5E06D4}"/>
              </a:ext>
            </a:extLst>
          </p:cNvPr>
          <p:cNvSpPr/>
          <p:nvPr/>
        </p:nvSpPr>
        <p:spPr>
          <a:xfrm>
            <a:off x="412350" y="1153911"/>
            <a:ext cx="5884799"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تفاوت بین </a:t>
            </a:r>
            <a:r>
              <a:rPr lang="en-US" sz="1600" dirty="0">
                <a:latin typeface="Vazir" panose="020B0603030804020204" pitchFamily="34" charset="-78"/>
                <a:cs typeface="Vazir" panose="020B0603030804020204" pitchFamily="34" charset="-78"/>
              </a:rPr>
              <a:t>OS</a:t>
            </a:r>
            <a:r>
              <a:rPr lang="fa-IR" sz="1600" dirty="0">
                <a:latin typeface="Vazir" panose="020B0603030804020204" pitchFamily="34" charset="-78"/>
                <a:cs typeface="Vazir" panose="020B0603030804020204" pitchFamily="34" charset="-78"/>
              </a:rPr>
              <a:t> (سیستم عامل) مانند ویندوز یا یونیکس و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(سیستم عامل بلادرنگ) که در سیستم های امبدد یافت می شود، زمان پاسخگویی به رویدادهای خارجی است. سیستم عامل‌ها ( </a:t>
            </a:r>
            <a:r>
              <a:rPr lang="en-US" sz="1600" dirty="0">
                <a:latin typeface="Vazir" panose="020B0603030804020204" pitchFamily="34" charset="-78"/>
                <a:cs typeface="Vazir" panose="020B0603030804020204" pitchFamily="34" charset="-78"/>
              </a:rPr>
              <a:t>OS</a:t>
            </a:r>
            <a:r>
              <a:rPr lang="fa-IR" sz="1600" dirty="0">
                <a:latin typeface="Vazir" panose="020B0603030804020204" pitchFamily="34" charset="-78"/>
                <a:cs typeface="Vazir" panose="020B0603030804020204" pitchFamily="34" charset="-78"/>
              </a:rPr>
              <a:t> ) معمولاً پاسخی غیر قطعی نرم ارائه می‌دهند، که در آن هیچ تضمینی برای زمان تکمیل کار وجود ندارد، اما سعی می‌کنند به کاربر پاسخگو باقی بمانند. یک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از این جهت متفاوت است که معمولاً یک پاسخ بلادرنگ سخت ارائه می‌کند و واکنشی سریع و بسیار قطعی به رویدادهای خارجی ارائه می‌کند.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73252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1786" y="385723"/>
            <a:ext cx="8198543" cy="523220"/>
          </a:xfrm>
          <a:prstGeom prst="rect">
            <a:avLst/>
          </a:prstGeom>
        </p:spPr>
        <p:txBody>
          <a:bodyPr wrap="square">
            <a:spAutoFit/>
          </a:bodyPr>
          <a:lstStyle/>
          <a:p>
            <a:pPr algn="justLow" rtl="1"/>
            <a:r>
              <a:rPr lang="fa-IR" sz="2800" b="1" dirty="0">
                <a:solidFill>
                  <a:srgbClr val="FFC752"/>
                </a:solidFill>
                <a:latin typeface="Shabnam" panose="020B0603030804020204" pitchFamily="34" charset="-78"/>
                <a:cs typeface="Shabnam" panose="020B0603030804020204" pitchFamily="34" charset="-78"/>
              </a:rPr>
              <a:t>اجزای سیستم </a:t>
            </a:r>
            <a:r>
              <a:rPr lang="en-US" sz="2800" b="1" dirty="0">
                <a:solidFill>
                  <a:srgbClr val="FFC752"/>
                </a:solidFill>
                <a:latin typeface="Shabnam" panose="020B0603030804020204" pitchFamily="34" charset="-78"/>
                <a:cs typeface="Shabnam" panose="020B0603030804020204" pitchFamily="34" charset="-78"/>
              </a:rPr>
              <a:t>real time </a:t>
            </a:r>
            <a:r>
              <a:rPr lang="fa-IR" sz="2800" b="1" dirty="0">
                <a:solidFill>
                  <a:srgbClr val="323031"/>
                </a:solidFill>
                <a:latin typeface="Shabnam" panose="020B0603030804020204" pitchFamily="34" charset="-78"/>
                <a:cs typeface="Shabnam" panose="020B0603030804020204" pitchFamily="34" charset="-78"/>
              </a:rPr>
              <a:t> شامل چه مواردی می شوند؟</a:t>
            </a:r>
            <a:endParaRPr lang="en-US" sz="2800" b="1" dirty="0">
              <a:solidFill>
                <a:srgbClr val="323031"/>
              </a:solidFill>
              <a:latin typeface="Shabnam" panose="020B0603030804020204" pitchFamily="34" charset="-78"/>
              <a:cs typeface="Shabnam" panose="020B0603030804020204" pitchFamily="34" charset="-78"/>
            </a:endParaRPr>
          </a:p>
        </p:txBody>
      </p:sp>
      <p:sp>
        <p:nvSpPr>
          <p:cNvPr id="3" name="Rectangle 2"/>
          <p:cNvSpPr/>
          <p:nvPr/>
        </p:nvSpPr>
        <p:spPr>
          <a:xfrm>
            <a:off x="491416" y="976853"/>
            <a:ext cx="11502316" cy="1231106"/>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زمان بند یا</a:t>
            </a:r>
            <a:r>
              <a:rPr lang="en-US" sz="1600" dirty="0">
                <a:latin typeface="Vazir" panose="020B0603030804020204" pitchFamily="34" charset="-78"/>
                <a:cs typeface="Vazir" panose="020B0603030804020204" pitchFamily="34" charset="-78"/>
              </a:rPr>
              <a:t>Scheduler </a:t>
            </a:r>
            <a:r>
              <a:rPr lang="fa-IR" sz="1600" dirty="0">
                <a:latin typeface="Vazir" panose="020B0603030804020204" pitchFamily="34" charset="-78"/>
                <a:cs typeface="Vazir" panose="020B0603030804020204" pitchFamily="34" charset="-78"/>
              </a:rPr>
              <a:t> : این جزء از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می گوید که به چه ترتیبی بر اساس اولویت، وظایف را می توان اجرا کرد.</a:t>
            </a:r>
          </a:p>
          <a:p>
            <a:pPr algn="justLow" rtl="1">
              <a:lnSpc>
                <a:spcPct val="250000"/>
              </a:lnSpc>
            </a:pPr>
            <a:r>
              <a:rPr lang="fa-IR" sz="1600" dirty="0">
                <a:latin typeface="Vazir" panose="020B0603030804020204" pitchFamily="34" charset="-78"/>
                <a:cs typeface="Vazir" panose="020B0603030804020204" pitchFamily="34" charset="-78"/>
              </a:rPr>
              <a:t>پردازش چندگانه متقارن( </a:t>
            </a:r>
            <a:r>
              <a:rPr lang="en-US" sz="1600" dirty="0">
                <a:latin typeface="Vazir" panose="020B0603030804020204" pitchFamily="34" charset="-78"/>
                <a:cs typeface="Vazir" panose="020B0603030804020204" pitchFamily="34" charset="-78"/>
              </a:rPr>
              <a:t>SMP</a:t>
            </a:r>
            <a:r>
              <a:rPr lang="fa-IR" sz="1600" dirty="0">
                <a:latin typeface="Vazir" panose="020B0603030804020204" pitchFamily="34" charset="-78"/>
                <a:cs typeface="Vazir" panose="020B0603030804020204" pitchFamily="34" charset="-78"/>
              </a:rPr>
              <a:t> ) : تعدادی کار مختلف است که می تواند توسط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انجام شود تا پردازش به صورت موازی انجام شود.</a:t>
            </a:r>
            <a:endParaRPr lang="en-US" sz="1600" dirty="0">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90AF749A-20C1-991B-5541-66266899C424}"/>
              </a:ext>
            </a:extLst>
          </p:cNvPr>
          <p:cNvSpPr/>
          <p:nvPr/>
        </p:nvSpPr>
        <p:spPr>
          <a:xfrm>
            <a:off x="4270159" y="3693111"/>
            <a:ext cx="6809173" cy="1589103"/>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9532CD8E-0013-9D0B-DFEC-774AEBA80C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1059" y="3515557"/>
            <a:ext cx="3837168" cy="3120500"/>
          </a:xfrm>
          <a:prstGeom prst="rect">
            <a:avLst/>
          </a:prstGeom>
        </p:spPr>
      </p:pic>
      <p:pic>
        <p:nvPicPr>
          <p:cNvPr id="11" name="Picture 10">
            <a:extLst>
              <a:ext uri="{FF2B5EF4-FFF2-40B4-BE49-F238E27FC236}">
                <a16:creationId xmlns:a16="http://schemas.microsoft.com/office/drawing/2014/main" id="{E5D72679-1620-1DEC-2356-5A74C7E7AB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678" y="2760647"/>
            <a:ext cx="5460875" cy="3120500"/>
          </a:xfrm>
          <a:prstGeom prst="rect">
            <a:avLst/>
          </a:prstGeom>
        </p:spPr>
      </p:pic>
    </p:spTree>
    <p:extLst>
      <p:ext uri="{BB962C8B-B14F-4D97-AF65-F5344CB8AC3E}">
        <p14:creationId xmlns:p14="http://schemas.microsoft.com/office/powerpoint/2010/main" val="677327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B76C8F9-BD0F-F26F-88C8-92C18EC9E8CC}"/>
              </a:ext>
            </a:extLst>
          </p:cNvPr>
          <p:cNvSpPr/>
          <p:nvPr/>
        </p:nvSpPr>
        <p:spPr>
          <a:xfrm>
            <a:off x="11257255" y="3902342"/>
            <a:ext cx="710213" cy="2569935"/>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19A0360F-47ED-065E-1219-0BBD044AD613}"/>
              </a:ext>
            </a:extLst>
          </p:cNvPr>
          <p:cNvSpPr/>
          <p:nvPr/>
        </p:nvSpPr>
        <p:spPr>
          <a:xfrm>
            <a:off x="6447037" y="1413302"/>
            <a:ext cx="710213" cy="2569935"/>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408374" y="1159154"/>
            <a:ext cx="5687626" cy="5139869"/>
          </a:xfrm>
          <a:prstGeom prst="rect">
            <a:avLst/>
          </a:prstGeom>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کتابخانه توابع یا </a:t>
            </a:r>
            <a:r>
              <a:rPr lang="en-US" sz="1600" dirty="0">
                <a:latin typeface="Vazir" panose="020B0603030804020204" pitchFamily="34" charset="-78"/>
                <a:cs typeface="Vazir" panose="020B0603030804020204" pitchFamily="34" charset="-78"/>
              </a:rPr>
              <a:t>Function Library </a:t>
            </a:r>
            <a:r>
              <a:rPr lang="fa-IR" sz="1600" dirty="0">
                <a:latin typeface="Vazir" panose="020B0603030804020204" pitchFamily="34" charset="-78"/>
                <a:cs typeface="Vazir" panose="020B0603030804020204" pitchFamily="34" charset="-78"/>
              </a:rPr>
              <a:t> : یکی از عناصر مهم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است که به عنوان یک رابط عمل می کند که به شما در اتصال هسته و کد برنامه کمک می کند. این نرم افزار به شما اجازه می دهد تا درخواست ها را با استفاده از یک کتابخانه توابع به هسته ارسال کنید تا برنامه بتواند نتایج دلخواه شما را ارائه دهد.</a:t>
            </a:r>
          </a:p>
          <a:p>
            <a:pPr algn="justLow" rtl="1">
              <a:lnSpc>
                <a:spcPct val="300000"/>
              </a:lnSpc>
            </a:pPr>
            <a:r>
              <a:rPr lang="fa-IR" sz="1600" dirty="0">
                <a:latin typeface="Vazir" panose="020B0603030804020204" pitchFamily="34" charset="-78"/>
                <a:cs typeface="Vazir" panose="020B0603030804020204" pitchFamily="34" charset="-78"/>
              </a:rPr>
              <a:t>مدیریت حافظه: این عنصر در سیستم برای تخصیص حافظه به هر برنامه مورد نیاز است که مهمترین عنصر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نیز است.</a:t>
            </a:r>
            <a:endParaRPr lang="en-US" sz="16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F552036F-7168-F4FC-6314-844784A258A2}"/>
              </a:ext>
            </a:extLst>
          </p:cNvPr>
          <p:cNvSpPr/>
          <p:nvPr/>
        </p:nvSpPr>
        <p:spPr>
          <a:xfrm>
            <a:off x="3861786" y="385723"/>
            <a:ext cx="8198543" cy="523220"/>
          </a:xfrm>
          <a:prstGeom prst="rect">
            <a:avLst/>
          </a:prstGeom>
        </p:spPr>
        <p:txBody>
          <a:bodyPr wrap="square">
            <a:spAutoFit/>
          </a:bodyPr>
          <a:lstStyle/>
          <a:p>
            <a:pPr algn="justLow" rtl="1"/>
            <a:r>
              <a:rPr lang="fa-IR" sz="2800" b="1" dirty="0">
                <a:solidFill>
                  <a:srgbClr val="FFC752"/>
                </a:solidFill>
                <a:latin typeface="Shabnam" panose="020B0603030804020204" pitchFamily="34" charset="-78"/>
                <a:cs typeface="Shabnam" panose="020B0603030804020204" pitchFamily="34" charset="-78"/>
              </a:rPr>
              <a:t>اجزای سیستم </a:t>
            </a:r>
            <a:r>
              <a:rPr lang="en-US" sz="2800" b="1" dirty="0">
                <a:solidFill>
                  <a:srgbClr val="FFC752"/>
                </a:solidFill>
                <a:latin typeface="Shabnam" panose="020B0603030804020204" pitchFamily="34" charset="-78"/>
                <a:cs typeface="Shabnam" panose="020B0603030804020204" pitchFamily="34" charset="-78"/>
              </a:rPr>
              <a:t>real time </a:t>
            </a:r>
            <a:r>
              <a:rPr lang="fa-IR" sz="2800" b="1" dirty="0">
                <a:solidFill>
                  <a:srgbClr val="323031"/>
                </a:solidFill>
                <a:latin typeface="Shabnam" panose="020B0603030804020204" pitchFamily="34" charset="-78"/>
                <a:cs typeface="Shabnam" panose="020B0603030804020204" pitchFamily="34" charset="-78"/>
              </a:rPr>
              <a:t> شامل چه مواردی می شوند؟</a:t>
            </a:r>
            <a:endParaRPr lang="en-US" sz="2800" b="1" dirty="0">
              <a:solidFill>
                <a:srgbClr val="32303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65C75F7B-44D1-FF5E-F304-9BBACD9331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1863" y="2191032"/>
            <a:ext cx="4880499" cy="3253666"/>
          </a:xfrm>
          <a:prstGeom prst="rect">
            <a:avLst/>
          </a:prstGeom>
        </p:spPr>
      </p:pic>
    </p:spTree>
    <p:extLst>
      <p:ext uri="{BB962C8B-B14F-4D97-AF65-F5344CB8AC3E}">
        <p14:creationId xmlns:p14="http://schemas.microsoft.com/office/powerpoint/2010/main" val="15770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08163" y="1223915"/>
            <a:ext cx="4430398" cy="4924425"/>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دوره ارسال سریع: فاصله زمانی بین پایان کار که توسط سیستم عامل قابل شناسایی است و زمان واقعی صرف شده توسط رشته ای است که در صف آماده ای است که پردازش شروع شده است.</a:t>
            </a:r>
          </a:p>
          <a:p>
            <a:pPr algn="justLow" rtl="1">
              <a:lnSpc>
                <a:spcPct val="250000"/>
              </a:lnSpc>
            </a:pPr>
            <a:r>
              <a:rPr lang="fa-IR" sz="1600" dirty="0">
                <a:latin typeface="Vazir" panose="020B0603030804020204" pitchFamily="34" charset="-78"/>
                <a:cs typeface="Vazir" panose="020B0603030804020204" pitchFamily="34" charset="-78"/>
              </a:rPr>
              <a:t>اشیاء و کلاس های داده تعریف شده توسط کاربر: سیستم عامل بلادرنگ از زبان های برنامه نویسی مانند </a:t>
            </a:r>
            <a:r>
              <a:rPr lang="en-US" sz="1600" dirty="0">
                <a:latin typeface="Vazir" panose="020B0603030804020204" pitchFamily="34" charset="-78"/>
                <a:cs typeface="Vazir" panose="020B0603030804020204" pitchFamily="34" charset="-78"/>
              </a:rPr>
              <a:t>C </a:t>
            </a:r>
            <a:r>
              <a:rPr lang="fa-IR" sz="1600" dirty="0">
                <a:latin typeface="Vazir" panose="020B0603030804020204" pitchFamily="34" charset="-78"/>
                <a:cs typeface="Vazir" panose="020B0603030804020204" pitchFamily="34" charset="-78"/>
              </a:rPr>
              <a:t>یا </a:t>
            </a:r>
            <a:r>
              <a:rPr lang="en-US" sz="1600" dirty="0">
                <a:latin typeface="Vazir" panose="020B0603030804020204" pitchFamily="34" charset="-78"/>
                <a:cs typeface="Vazir" panose="020B0603030804020204" pitchFamily="34" charset="-78"/>
              </a:rPr>
              <a:t>C++ </a:t>
            </a:r>
            <a:r>
              <a:rPr lang="fa-IR" sz="1600" dirty="0">
                <a:latin typeface="Vazir" panose="020B0603030804020204" pitchFamily="34" charset="-78"/>
                <a:cs typeface="Vazir" panose="020B0603030804020204" pitchFamily="34" charset="-78"/>
              </a:rPr>
              <a:t>استفاده می کند که باید بر اساس عملکرد آنها سازماندهی شوند.</a:t>
            </a:r>
            <a:endParaRPr lang="en-US" sz="16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E4B37CA-358B-474C-B5C3-32E74B2403F0}"/>
              </a:ext>
            </a:extLst>
          </p:cNvPr>
          <p:cNvSpPr/>
          <p:nvPr/>
        </p:nvSpPr>
        <p:spPr>
          <a:xfrm>
            <a:off x="3861786" y="385723"/>
            <a:ext cx="8198543" cy="523220"/>
          </a:xfrm>
          <a:prstGeom prst="rect">
            <a:avLst/>
          </a:prstGeom>
        </p:spPr>
        <p:txBody>
          <a:bodyPr wrap="square">
            <a:spAutoFit/>
          </a:bodyPr>
          <a:lstStyle/>
          <a:p>
            <a:pPr algn="justLow" rtl="1"/>
            <a:r>
              <a:rPr lang="fa-IR" sz="2800" b="1" dirty="0">
                <a:solidFill>
                  <a:srgbClr val="FFC752"/>
                </a:solidFill>
                <a:latin typeface="Shabnam" panose="020B0603030804020204" pitchFamily="34" charset="-78"/>
                <a:cs typeface="Shabnam" panose="020B0603030804020204" pitchFamily="34" charset="-78"/>
              </a:rPr>
              <a:t>اجزای سیستم </a:t>
            </a:r>
            <a:r>
              <a:rPr lang="en-US" sz="2800" b="1" dirty="0">
                <a:solidFill>
                  <a:srgbClr val="FFC752"/>
                </a:solidFill>
                <a:latin typeface="Shabnam" panose="020B0603030804020204" pitchFamily="34" charset="-78"/>
                <a:cs typeface="Shabnam" panose="020B0603030804020204" pitchFamily="34" charset="-78"/>
              </a:rPr>
              <a:t>real time </a:t>
            </a:r>
            <a:r>
              <a:rPr lang="fa-IR" sz="2800" b="1" dirty="0">
                <a:solidFill>
                  <a:srgbClr val="323031"/>
                </a:solidFill>
                <a:latin typeface="Shabnam" panose="020B0603030804020204" pitchFamily="34" charset="-78"/>
                <a:cs typeface="Shabnam" panose="020B0603030804020204" pitchFamily="34" charset="-78"/>
              </a:rPr>
              <a:t> شامل چه مواردی می شوند؟</a:t>
            </a:r>
            <a:endParaRPr lang="en-US" sz="2800" b="1" dirty="0">
              <a:solidFill>
                <a:srgbClr val="323031"/>
              </a:solidFill>
              <a:latin typeface="Shabnam" panose="020B0603030804020204" pitchFamily="34" charset="-78"/>
              <a:cs typeface="Shabnam" panose="020B0603030804020204" pitchFamily="34" charset="-78"/>
            </a:endParaRPr>
          </a:p>
        </p:txBody>
      </p:sp>
      <p:pic>
        <p:nvPicPr>
          <p:cNvPr id="2050" name="Picture 2" descr="Embedded System Architecture: A Deep Dive into Hardware &amp; Software Harmony">
            <a:extLst>
              <a:ext uri="{FF2B5EF4-FFF2-40B4-BE49-F238E27FC236}">
                <a16:creationId xmlns:a16="http://schemas.microsoft.com/office/drawing/2014/main" id="{FC7B76EC-DBA9-D50C-9290-A8A77BF58A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730" y="1948716"/>
            <a:ext cx="6615088" cy="3474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854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44025" y="394602"/>
            <a:ext cx="2716367" cy="523220"/>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انواع </a:t>
            </a:r>
            <a:r>
              <a:rPr lang="en-US" sz="2800" b="1" dirty="0">
                <a:solidFill>
                  <a:srgbClr val="FFC752"/>
                </a:solidFill>
                <a:latin typeface="Shabnam" panose="020B0603030804020204" pitchFamily="34" charset="-78"/>
                <a:cs typeface="Shabnam" panose="020B0603030804020204" pitchFamily="34" charset="-78"/>
              </a:rPr>
              <a:t>RTOS</a:t>
            </a:r>
          </a:p>
        </p:txBody>
      </p:sp>
      <p:sp>
        <p:nvSpPr>
          <p:cNvPr id="3" name="Rectangle 2"/>
          <p:cNvSpPr/>
          <p:nvPr/>
        </p:nvSpPr>
        <p:spPr>
          <a:xfrm>
            <a:off x="7177375" y="1194821"/>
            <a:ext cx="4830049" cy="338554"/>
          </a:xfrm>
          <a:prstGeom prst="rect">
            <a:avLst/>
          </a:prstGeom>
        </p:spPr>
        <p:txBody>
          <a:bodyPr wrap="square">
            <a:spAutoFit/>
          </a:bodyPr>
          <a:lstStyle/>
          <a:p>
            <a:pPr algn="justLow" rtl="1"/>
            <a:r>
              <a:rPr lang="fa-IR" sz="1600" dirty="0">
                <a:latin typeface="Vazir" panose="020B0603030804020204" pitchFamily="34" charset="-78"/>
                <a:cs typeface="Vazir" panose="020B0603030804020204" pitchFamily="34" charset="-78"/>
              </a:rPr>
              <a:t>سه نوع  </a:t>
            </a:r>
            <a:r>
              <a:rPr lang="en-US" sz="1600" dirty="0">
                <a:latin typeface="Vazir" panose="020B0603030804020204" pitchFamily="34" charset="-78"/>
                <a:cs typeface="Vazir" panose="020B0603030804020204" pitchFamily="34" charset="-78"/>
              </a:rPr>
              <a:t>Real time system </a:t>
            </a:r>
            <a:r>
              <a:rPr lang="fa-IR" sz="1600" dirty="0">
                <a:latin typeface="Vazir" panose="020B0603030804020204" pitchFamily="34" charset="-78"/>
                <a:cs typeface="Vazir" panose="020B0603030804020204" pitchFamily="34" charset="-78"/>
              </a:rPr>
              <a:t> عبارتند از:</a:t>
            </a:r>
            <a:endParaRPr lang="en-US" sz="1600" dirty="0">
              <a:latin typeface="Vazir" panose="020B0603030804020204" pitchFamily="34" charset="-78"/>
              <a:cs typeface="Vazir" panose="020B0603030804020204" pitchFamily="34" charset="-78"/>
            </a:endParaRPr>
          </a:p>
        </p:txBody>
      </p:sp>
      <p:sp>
        <p:nvSpPr>
          <p:cNvPr id="4" name="Rectangle 3"/>
          <p:cNvSpPr/>
          <p:nvPr/>
        </p:nvSpPr>
        <p:spPr>
          <a:xfrm>
            <a:off x="6800294" y="1533375"/>
            <a:ext cx="5207129"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بلادرنگ سخت</a:t>
            </a:r>
          </a:p>
          <a:p>
            <a:pPr algn="justLow" rtl="1">
              <a:lnSpc>
                <a:spcPct val="250000"/>
              </a:lnSpc>
            </a:pPr>
            <a:r>
              <a:rPr lang="fa-IR" sz="1600" dirty="0">
                <a:latin typeface="Vazir" panose="020B0603030804020204" pitchFamily="34" charset="-78"/>
                <a:cs typeface="Vazir" panose="020B0603030804020204" pitchFamily="34" charset="-78"/>
              </a:rPr>
              <a:t>در  سیستم عامل بلادرنگ سخت، زمان مقرر </a:t>
            </a:r>
            <a:r>
              <a:rPr lang="en-US" sz="1600" dirty="0">
                <a:latin typeface="Vazir" panose="020B0603030804020204" pitchFamily="34" charset="-78"/>
                <a:cs typeface="Vazir" panose="020B0603030804020204" pitchFamily="34" charset="-78"/>
              </a:rPr>
              <a:t>deadline) </a:t>
            </a:r>
            <a:r>
              <a:rPr lang="fa-IR" sz="1600" dirty="0">
                <a:latin typeface="Vazir" panose="020B0603030804020204" pitchFamily="34" charset="-78"/>
                <a:cs typeface="Vazir" panose="020B0603030804020204" pitchFamily="34" charset="-78"/>
              </a:rPr>
              <a:t> ) بسیار دقیق انجام می شود، به این معنی که وظیفه داده شده باید در زمان برنامه ریزی شده مشخص اجرا شود و باید در مدت زمان تعیین شده تکمیل شود.</a:t>
            </a:r>
          </a:p>
          <a:p>
            <a:pPr algn="justLow" rtl="1">
              <a:lnSpc>
                <a:spcPct val="250000"/>
              </a:lnSpc>
            </a:pPr>
            <a:r>
              <a:rPr lang="fa-IR" sz="1600" dirty="0">
                <a:latin typeface="Vazir" panose="020B0603030804020204" pitchFamily="34" charset="-78"/>
                <a:cs typeface="Vazir" panose="020B0603030804020204" pitchFamily="34" charset="-78"/>
              </a:rPr>
              <a:t>مثال: سیستم مراقبت های ویژه پزشکی، سیستم های هواپیما و غیره.</a:t>
            </a:r>
            <a:endParaRPr lang="en-US" sz="1600" dirty="0">
              <a:latin typeface="Vazir" panose="020B0603030804020204" pitchFamily="34" charset="-78"/>
              <a:cs typeface="Vazir" panose="020B0603030804020204" pitchFamily="34" charset="-78"/>
            </a:endParaRPr>
          </a:p>
        </p:txBody>
      </p:sp>
      <p:pic>
        <p:nvPicPr>
          <p:cNvPr id="3074" name="Picture 2" descr="What is RTOS and why you should use it for your IoT applications">
            <a:extLst>
              <a:ext uri="{FF2B5EF4-FFF2-40B4-BE49-F238E27FC236}">
                <a16:creationId xmlns:a16="http://schemas.microsoft.com/office/drawing/2014/main" id="{F320A1A6-E72D-9CEB-AB7A-AC29F6D305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269" y="656212"/>
            <a:ext cx="5742448" cy="5742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21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48750" y="394602"/>
            <a:ext cx="3011642"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انواع </a:t>
            </a:r>
            <a:r>
              <a:rPr lang="en-US" sz="2800" b="1" dirty="0">
                <a:solidFill>
                  <a:srgbClr val="FFC752"/>
                </a:solidFill>
                <a:latin typeface="Shabnam" panose="020B0603030804020204" pitchFamily="34" charset="-78"/>
                <a:cs typeface="Shabnam" panose="020B0603030804020204" pitchFamily="34" charset="-78"/>
              </a:rPr>
              <a:t>RTOS</a:t>
            </a:r>
          </a:p>
        </p:txBody>
      </p:sp>
      <p:sp>
        <p:nvSpPr>
          <p:cNvPr id="4" name="Rectangle 3"/>
          <p:cNvSpPr/>
          <p:nvPr/>
        </p:nvSpPr>
        <p:spPr>
          <a:xfrm>
            <a:off x="191703" y="1397216"/>
            <a:ext cx="4699893" cy="3693319"/>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بلادرنگ ثابت</a:t>
            </a:r>
          </a:p>
          <a:p>
            <a:pPr algn="justLow" rtl="1">
              <a:lnSpc>
                <a:spcPct val="250000"/>
              </a:lnSpc>
            </a:pPr>
            <a:r>
              <a:rPr lang="fa-IR" sz="1600" dirty="0">
                <a:latin typeface="Vazir" panose="020B0603030804020204" pitchFamily="34" charset="-78"/>
                <a:cs typeface="Vazir" panose="020B0603030804020204" pitchFamily="34" charset="-78"/>
              </a:rPr>
              <a:t>این نوع از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نیز باید از زمان مقرر پیروی کنند. از دست دادن مهلت زمانی، ممکن است تأثیر زیادی نداشته باشد، اما می‌تواند باعث تأثیرات نامطلوب شود؛ مانند کاهش شدید کیفیت یک محصول.</a:t>
            </a:r>
          </a:p>
          <a:p>
            <a:pPr algn="justLow" rtl="1">
              <a:lnSpc>
                <a:spcPct val="250000"/>
              </a:lnSpc>
            </a:pPr>
            <a:r>
              <a:rPr lang="fa-IR" sz="1600" dirty="0">
                <a:latin typeface="Vazir" panose="020B0603030804020204" pitchFamily="34" charset="-78"/>
                <a:cs typeface="Vazir" panose="020B0603030804020204" pitchFamily="34" charset="-78"/>
              </a:rPr>
              <a:t>مثال: انواع مختلف برنامه های چند رسانه ای.</a:t>
            </a:r>
            <a:endParaRPr lang="en-US" sz="1600" dirty="0">
              <a:latin typeface="Vazir" panose="020B0603030804020204" pitchFamily="34" charset="-78"/>
              <a:cs typeface="Vazir" panose="020B0603030804020204" pitchFamily="34" charset="-78"/>
            </a:endParaRPr>
          </a:p>
        </p:txBody>
      </p:sp>
      <p:sp>
        <p:nvSpPr>
          <p:cNvPr id="8" name="Rectangle 7">
            <a:extLst>
              <a:ext uri="{FF2B5EF4-FFF2-40B4-BE49-F238E27FC236}">
                <a16:creationId xmlns:a16="http://schemas.microsoft.com/office/drawing/2014/main" id="{FE994491-0D9D-0111-2924-259A4FAE9F47}"/>
              </a:ext>
            </a:extLst>
          </p:cNvPr>
          <p:cNvSpPr/>
          <p:nvPr/>
        </p:nvSpPr>
        <p:spPr>
          <a:xfrm>
            <a:off x="8478175" y="3124940"/>
            <a:ext cx="3713825" cy="3733060"/>
          </a:xfrm>
          <a:prstGeom prst="rect">
            <a:avLst/>
          </a:prstGeom>
          <a:solidFill>
            <a:srgbClr val="3230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85E595CC-58C5-3E83-A544-48D8BDB9F0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8583" y="1885488"/>
            <a:ext cx="5499593" cy="4124695"/>
          </a:xfrm>
          <a:prstGeom prst="rect">
            <a:avLst/>
          </a:prstGeom>
        </p:spPr>
      </p:pic>
    </p:spTree>
    <p:extLst>
      <p:ext uri="{BB962C8B-B14F-4D97-AF65-F5344CB8AC3E}">
        <p14:creationId xmlns:p14="http://schemas.microsoft.com/office/powerpoint/2010/main" val="608144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01150" y="394602"/>
            <a:ext cx="2859242" cy="461665"/>
          </a:xfrm>
          <a:prstGeom prst="rect">
            <a:avLst/>
          </a:prstGeom>
        </p:spPr>
        <p:txBody>
          <a:bodyPr wrap="square">
            <a:spAutoFit/>
          </a:bodyPr>
          <a:lstStyle/>
          <a:p>
            <a:pPr algn="justLow" rtl="1"/>
            <a:r>
              <a:rPr lang="fa-IR" sz="2800" b="1" dirty="0">
                <a:solidFill>
                  <a:srgbClr val="323031"/>
                </a:solidFill>
                <a:latin typeface="Shabnam" panose="020B0603030804020204" pitchFamily="34" charset="-78"/>
                <a:cs typeface="Shabnam" panose="020B0603030804020204" pitchFamily="34" charset="-78"/>
              </a:rPr>
              <a:t>انواع </a:t>
            </a:r>
            <a:r>
              <a:rPr lang="en-US" sz="2800" b="1" dirty="0">
                <a:solidFill>
                  <a:srgbClr val="FFC752"/>
                </a:solidFill>
                <a:latin typeface="Shabnam" panose="020B0603030804020204" pitchFamily="34" charset="-78"/>
                <a:cs typeface="Shabnam" panose="020B0603030804020204" pitchFamily="34" charset="-78"/>
              </a:rPr>
              <a:t>RTOS</a:t>
            </a:r>
          </a:p>
        </p:txBody>
      </p:sp>
      <p:sp>
        <p:nvSpPr>
          <p:cNvPr id="3" name="Rectangle 2"/>
          <p:cNvSpPr/>
          <p:nvPr/>
        </p:nvSpPr>
        <p:spPr>
          <a:xfrm>
            <a:off x="7199790" y="1115573"/>
            <a:ext cx="4860602" cy="4308872"/>
          </a:xfrm>
          <a:prstGeom prst="rect">
            <a:avLst/>
          </a:prstGeom>
        </p:spPr>
        <p:txBody>
          <a:bodyPr wrap="square">
            <a:spAutoFit/>
          </a:bodyPr>
          <a:lstStyle/>
          <a:p>
            <a:pPr algn="justLow" rtl="1">
              <a:lnSpc>
                <a:spcPct val="250000"/>
              </a:lnSpc>
            </a:pPr>
            <a:r>
              <a:rPr lang="fa-IR" sz="1600" dirty="0">
                <a:latin typeface="Vazir" panose="020B0603030804020204" pitchFamily="34" charset="-78"/>
                <a:cs typeface="Vazir" panose="020B0603030804020204" pitchFamily="34" charset="-78"/>
              </a:rPr>
              <a:t>سیستم عامل بلادرنگ نرم</a:t>
            </a:r>
          </a:p>
          <a:p>
            <a:pPr algn="justLow" rtl="1">
              <a:lnSpc>
                <a:spcPct val="250000"/>
              </a:lnSpc>
            </a:pPr>
            <a:r>
              <a:rPr lang="fa-IR" sz="1600" dirty="0">
                <a:latin typeface="Vazir" panose="020B0603030804020204" pitchFamily="34" charset="-78"/>
                <a:cs typeface="Vazir" panose="020B0603030804020204" pitchFamily="34" charset="-78"/>
              </a:rPr>
              <a:t>سیستم عامل بلادرنگ نرم، برخی تاخیرها را توسط سیستم عامل می پذیرد. در این نوع سیستم عامل بلادرنگ برای یک کار خاص مهلتی تعیین شده است اما تاخیر برای مدت کمی قابل قبول است. بنابراین، زمان مقرر یا </a:t>
            </a:r>
            <a:r>
              <a:rPr lang="en-US" sz="1600" dirty="0">
                <a:latin typeface="Vazir" panose="020B0603030804020204" pitchFamily="34" charset="-78"/>
                <a:cs typeface="Vazir" panose="020B0603030804020204" pitchFamily="34" charset="-78"/>
              </a:rPr>
              <a:t>deadline </a:t>
            </a:r>
            <a:r>
              <a:rPr lang="fa-IR" sz="1600" dirty="0">
                <a:latin typeface="Vazir" panose="020B0603030804020204" pitchFamily="34" charset="-78"/>
                <a:cs typeface="Vazir" panose="020B0603030804020204" pitchFamily="34" charset="-78"/>
              </a:rPr>
              <a:t> توسط این نوع </a:t>
            </a:r>
            <a:r>
              <a:rPr lang="en-US" sz="1600" dirty="0">
                <a:latin typeface="Vazir" panose="020B0603030804020204" pitchFamily="34" charset="-78"/>
                <a:cs typeface="Vazir" panose="020B0603030804020204" pitchFamily="34" charset="-78"/>
              </a:rPr>
              <a:t>RTOS </a:t>
            </a:r>
            <a:r>
              <a:rPr lang="fa-IR" sz="1600" dirty="0">
                <a:latin typeface="Vazir" panose="020B0603030804020204" pitchFamily="34" charset="-78"/>
                <a:cs typeface="Vazir" panose="020B0603030804020204" pitchFamily="34" charset="-78"/>
              </a:rPr>
              <a:t> به آرامی کنترل می شود.</a:t>
            </a:r>
          </a:p>
          <a:p>
            <a:pPr algn="justLow" rtl="1">
              <a:lnSpc>
                <a:spcPct val="250000"/>
              </a:lnSpc>
            </a:pPr>
            <a:r>
              <a:rPr lang="fa-IR" sz="1600" dirty="0">
                <a:latin typeface="Vazir" panose="020B0603030804020204" pitchFamily="34" charset="-78"/>
                <a:cs typeface="Vazir" panose="020B0603030804020204" pitchFamily="34" charset="-78"/>
              </a:rPr>
              <a:t>مثال: سیستم معاملات آنلاین.</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9C0A1531-090D-4E58-B513-09D78F96E51F}"/>
              </a:ext>
            </a:extLst>
          </p:cNvPr>
          <p:cNvPicPr>
            <a:picLocks noChangeAspect="1"/>
          </p:cNvPicPr>
          <p:nvPr/>
        </p:nvPicPr>
        <p:blipFill>
          <a:blip r:embed="rId2">
            <a:clrChange>
              <a:clrFrom>
                <a:srgbClr val="F4FAFE"/>
              </a:clrFrom>
              <a:clrTo>
                <a:srgbClr val="F4FAFE">
                  <a:alpha val="0"/>
                </a:srgbClr>
              </a:clrTo>
            </a:clrChange>
            <a:extLst>
              <a:ext uri="{28A0092B-C50C-407E-A947-70E740481C1C}">
                <a14:useLocalDpi xmlns:a14="http://schemas.microsoft.com/office/drawing/2010/main" val="0"/>
              </a:ext>
            </a:extLst>
          </a:blip>
          <a:stretch>
            <a:fillRect/>
          </a:stretch>
        </p:blipFill>
        <p:spPr>
          <a:xfrm>
            <a:off x="66310" y="91571"/>
            <a:ext cx="6307857" cy="6459246"/>
          </a:xfrm>
          <a:prstGeom prst="rect">
            <a:avLst/>
          </a:prstGeom>
        </p:spPr>
      </p:pic>
    </p:spTree>
    <p:extLst>
      <p:ext uri="{BB962C8B-B14F-4D97-AF65-F5344CB8AC3E}">
        <p14:creationId xmlns:p14="http://schemas.microsoft.com/office/powerpoint/2010/main" val="3175463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TotalTime>
  <Words>1955</Words>
  <Application>Microsoft Office PowerPoint</Application>
  <PresentationFormat>Widescreen</PresentationFormat>
  <Paragraphs>118</Paragraphs>
  <Slides>27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32</cp:revision>
  <dcterms:created xsi:type="dcterms:W3CDTF">2024-09-22T18:51:40Z</dcterms:created>
  <dcterms:modified xsi:type="dcterms:W3CDTF">2024-11-05T13:39:44Z</dcterms:modified>
</cp:coreProperties>
</file>