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88"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1B4"/>
    <a:srgbClr val="9A0A38"/>
    <a:srgbClr val="6800CA"/>
    <a:srgbClr val="5E8126"/>
    <a:srgbClr val="48A4A4"/>
    <a:srgbClr val="531985"/>
    <a:srgbClr val="FFFFFF"/>
    <a:srgbClr val="0D750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1589"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37740A-0175-4E26-875B-7AB8A50DD307}" type="datetimeFigureOut">
              <a:rPr lang="en-US" smtClean="0"/>
              <a:t>11/10/2024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310816-C3DF-4BC0-94A6-93E54C22BCC1}" type="slidenum">
              <a:rPr lang="en-US" smtClean="0"/>
              <a:t>‹#›</a:t>
            </a:fld>
            <a:endParaRPr lang="en-US"/>
          </a:p>
        </p:txBody>
      </p:sp>
    </p:spTree>
    <p:extLst>
      <p:ext uri="{BB962C8B-B14F-4D97-AF65-F5344CB8AC3E}">
        <p14:creationId xmlns:p14="http://schemas.microsoft.com/office/powerpoint/2010/main" val="3859129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310816-C3DF-4BC0-94A6-93E54C22BCC1}" type="slidenum">
              <a:rPr lang="en-US" smtClean="0"/>
              <a:t>2</a:t>
            </a:fld>
            <a:endParaRPr lang="en-US"/>
          </a:p>
        </p:txBody>
      </p:sp>
    </p:spTree>
    <p:extLst>
      <p:ext uri="{BB962C8B-B14F-4D97-AF65-F5344CB8AC3E}">
        <p14:creationId xmlns:p14="http://schemas.microsoft.com/office/powerpoint/2010/main" val="25522624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745916-C34F-C572-D605-4D5C41DB25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EF3024-008F-3BE3-A934-5FAFADDFFF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D86439-A37D-B65D-206C-6D9EB374B75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24E35E5-E36A-B826-D3A7-FC4C2FE9AE6C}"/>
              </a:ext>
            </a:extLst>
          </p:cNvPr>
          <p:cNvSpPr>
            <a:spLocks noGrp="1"/>
          </p:cNvSpPr>
          <p:nvPr>
            <p:ph type="sldNum" sz="quarter" idx="5"/>
          </p:nvPr>
        </p:nvSpPr>
        <p:spPr/>
        <p:txBody>
          <a:bodyPr/>
          <a:lstStyle/>
          <a:p>
            <a:fld id="{7A310816-C3DF-4BC0-94A6-93E54C22BCC1}" type="slidenum">
              <a:rPr lang="en-US" smtClean="0"/>
              <a:t>11</a:t>
            </a:fld>
            <a:endParaRPr lang="en-US"/>
          </a:p>
        </p:txBody>
      </p:sp>
    </p:spTree>
    <p:extLst>
      <p:ext uri="{BB962C8B-B14F-4D97-AF65-F5344CB8AC3E}">
        <p14:creationId xmlns:p14="http://schemas.microsoft.com/office/powerpoint/2010/main" val="4594757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A23355-0DF7-1E72-AEDF-20E9DAC07B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0460E1-C797-8D6C-9CD0-AF2A45A37D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1D2FDF-D1F9-2320-229C-9C1997B88DE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A0E7156-B940-0784-FD21-A455981A6074}"/>
              </a:ext>
            </a:extLst>
          </p:cNvPr>
          <p:cNvSpPr>
            <a:spLocks noGrp="1"/>
          </p:cNvSpPr>
          <p:nvPr>
            <p:ph type="sldNum" sz="quarter" idx="5"/>
          </p:nvPr>
        </p:nvSpPr>
        <p:spPr/>
        <p:txBody>
          <a:bodyPr/>
          <a:lstStyle/>
          <a:p>
            <a:fld id="{7A310816-C3DF-4BC0-94A6-93E54C22BCC1}" type="slidenum">
              <a:rPr lang="en-US" smtClean="0"/>
              <a:t>12</a:t>
            </a:fld>
            <a:endParaRPr lang="en-US"/>
          </a:p>
        </p:txBody>
      </p:sp>
    </p:spTree>
    <p:extLst>
      <p:ext uri="{BB962C8B-B14F-4D97-AF65-F5344CB8AC3E}">
        <p14:creationId xmlns:p14="http://schemas.microsoft.com/office/powerpoint/2010/main" val="14845646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37563-6400-210F-919E-452C9C055D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26E353-D7A1-480B-9A02-439F3EF24C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0B9269-EA90-0A34-99EB-2D0D865CEE6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38C55FE-2614-AD27-BF69-B55153F89C52}"/>
              </a:ext>
            </a:extLst>
          </p:cNvPr>
          <p:cNvSpPr>
            <a:spLocks noGrp="1"/>
          </p:cNvSpPr>
          <p:nvPr>
            <p:ph type="sldNum" sz="quarter" idx="5"/>
          </p:nvPr>
        </p:nvSpPr>
        <p:spPr/>
        <p:txBody>
          <a:bodyPr/>
          <a:lstStyle/>
          <a:p>
            <a:fld id="{7A310816-C3DF-4BC0-94A6-93E54C22BCC1}" type="slidenum">
              <a:rPr lang="en-US" smtClean="0"/>
              <a:t>13</a:t>
            </a:fld>
            <a:endParaRPr lang="en-US"/>
          </a:p>
        </p:txBody>
      </p:sp>
    </p:spTree>
    <p:extLst>
      <p:ext uri="{BB962C8B-B14F-4D97-AF65-F5344CB8AC3E}">
        <p14:creationId xmlns:p14="http://schemas.microsoft.com/office/powerpoint/2010/main" val="1706374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94CA2-B05D-1A4F-DE0C-9167317D07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0571F5-5579-B133-90F4-852A3356A9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592712-00E6-FABA-31A8-BC2448AF074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6C43A28-5EBA-3109-787F-647C2738DA66}"/>
              </a:ext>
            </a:extLst>
          </p:cNvPr>
          <p:cNvSpPr>
            <a:spLocks noGrp="1"/>
          </p:cNvSpPr>
          <p:nvPr>
            <p:ph type="sldNum" sz="quarter" idx="5"/>
          </p:nvPr>
        </p:nvSpPr>
        <p:spPr/>
        <p:txBody>
          <a:bodyPr/>
          <a:lstStyle/>
          <a:p>
            <a:fld id="{7A310816-C3DF-4BC0-94A6-93E54C22BCC1}" type="slidenum">
              <a:rPr lang="en-US" smtClean="0"/>
              <a:t>14</a:t>
            </a:fld>
            <a:endParaRPr lang="en-US"/>
          </a:p>
        </p:txBody>
      </p:sp>
    </p:spTree>
    <p:extLst>
      <p:ext uri="{BB962C8B-B14F-4D97-AF65-F5344CB8AC3E}">
        <p14:creationId xmlns:p14="http://schemas.microsoft.com/office/powerpoint/2010/main" val="6299960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89785-2B4E-F0F3-CD48-6293F1C8AC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35D5EC-49F3-6F7D-75D6-78536338D3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FF0B10-9E83-4440-C469-DBB7C167AF9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C4C4ED3-2039-DF0C-5EF1-863619F56F01}"/>
              </a:ext>
            </a:extLst>
          </p:cNvPr>
          <p:cNvSpPr>
            <a:spLocks noGrp="1"/>
          </p:cNvSpPr>
          <p:nvPr>
            <p:ph type="sldNum" sz="quarter" idx="5"/>
          </p:nvPr>
        </p:nvSpPr>
        <p:spPr/>
        <p:txBody>
          <a:bodyPr/>
          <a:lstStyle/>
          <a:p>
            <a:fld id="{7A310816-C3DF-4BC0-94A6-93E54C22BCC1}" type="slidenum">
              <a:rPr lang="en-US" smtClean="0"/>
              <a:t>15</a:t>
            </a:fld>
            <a:endParaRPr lang="en-US"/>
          </a:p>
        </p:txBody>
      </p:sp>
    </p:spTree>
    <p:extLst>
      <p:ext uri="{BB962C8B-B14F-4D97-AF65-F5344CB8AC3E}">
        <p14:creationId xmlns:p14="http://schemas.microsoft.com/office/powerpoint/2010/main" val="10844634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8BC79-7937-2F39-8931-164E9BE164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2EB791-39FE-73E5-538F-E4C7DDAF6A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045518-3C15-3D5F-C632-106AFCEDB0D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3A5E88A-7FCF-5ED5-76AC-99CB6ABF156C}"/>
              </a:ext>
            </a:extLst>
          </p:cNvPr>
          <p:cNvSpPr>
            <a:spLocks noGrp="1"/>
          </p:cNvSpPr>
          <p:nvPr>
            <p:ph type="sldNum" sz="quarter" idx="5"/>
          </p:nvPr>
        </p:nvSpPr>
        <p:spPr/>
        <p:txBody>
          <a:bodyPr/>
          <a:lstStyle/>
          <a:p>
            <a:fld id="{7A310816-C3DF-4BC0-94A6-93E54C22BCC1}" type="slidenum">
              <a:rPr lang="en-US" smtClean="0"/>
              <a:t>16</a:t>
            </a:fld>
            <a:endParaRPr lang="en-US"/>
          </a:p>
        </p:txBody>
      </p:sp>
    </p:spTree>
    <p:extLst>
      <p:ext uri="{BB962C8B-B14F-4D97-AF65-F5344CB8AC3E}">
        <p14:creationId xmlns:p14="http://schemas.microsoft.com/office/powerpoint/2010/main" val="9675326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101DAC-006F-B2B6-7BE4-734C5563E0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D5A3EB-1B58-86AB-4735-5730B0253E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4FDF0B-AFBF-C973-5FE0-B40E9B8D948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823EA2C-C27A-F60B-FAB4-FF719DA113C5}"/>
              </a:ext>
            </a:extLst>
          </p:cNvPr>
          <p:cNvSpPr>
            <a:spLocks noGrp="1"/>
          </p:cNvSpPr>
          <p:nvPr>
            <p:ph type="sldNum" sz="quarter" idx="5"/>
          </p:nvPr>
        </p:nvSpPr>
        <p:spPr/>
        <p:txBody>
          <a:bodyPr/>
          <a:lstStyle/>
          <a:p>
            <a:fld id="{7A310816-C3DF-4BC0-94A6-93E54C22BCC1}" type="slidenum">
              <a:rPr lang="en-US" smtClean="0"/>
              <a:t>17</a:t>
            </a:fld>
            <a:endParaRPr lang="en-US"/>
          </a:p>
        </p:txBody>
      </p:sp>
    </p:spTree>
    <p:extLst>
      <p:ext uri="{BB962C8B-B14F-4D97-AF65-F5344CB8AC3E}">
        <p14:creationId xmlns:p14="http://schemas.microsoft.com/office/powerpoint/2010/main" val="30818062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2A3C90-2345-3E46-FD6A-494FAD33E5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37AD18-E5CD-8083-D7D1-5A4B03C32C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8F6653-EFE5-3711-5D9B-3AA32D8AFA2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43FB14E-5137-5B26-5A43-0AB2FAFA432E}"/>
              </a:ext>
            </a:extLst>
          </p:cNvPr>
          <p:cNvSpPr>
            <a:spLocks noGrp="1"/>
          </p:cNvSpPr>
          <p:nvPr>
            <p:ph type="sldNum" sz="quarter" idx="5"/>
          </p:nvPr>
        </p:nvSpPr>
        <p:spPr/>
        <p:txBody>
          <a:bodyPr/>
          <a:lstStyle/>
          <a:p>
            <a:fld id="{7A310816-C3DF-4BC0-94A6-93E54C22BCC1}" type="slidenum">
              <a:rPr lang="en-US" smtClean="0"/>
              <a:t>18</a:t>
            </a:fld>
            <a:endParaRPr lang="en-US"/>
          </a:p>
        </p:txBody>
      </p:sp>
    </p:spTree>
    <p:extLst>
      <p:ext uri="{BB962C8B-B14F-4D97-AF65-F5344CB8AC3E}">
        <p14:creationId xmlns:p14="http://schemas.microsoft.com/office/powerpoint/2010/main" val="19940032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F3A29-EF6D-F866-D726-B08142FFE0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B350FE-D992-F9C7-65EF-ACF3166CA6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7D87CF-C929-786C-2225-B2FB6159545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0B7F130-A68A-0643-BC3B-59ED1D010113}"/>
              </a:ext>
            </a:extLst>
          </p:cNvPr>
          <p:cNvSpPr>
            <a:spLocks noGrp="1"/>
          </p:cNvSpPr>
          <p:nvPr>
            <p:ph type="sldNum" sz="quarter" idx="5"/>
          </p:nvPr>
        </p:nvSpPr>
        <p:spPr/>
        <p:txBody>
          <a:bodyPr/>
          <a:lstStyle/>
          <a:p>
            <a:fld id="{7A310816-C3DF-4BC0-94A6-93E54C22BCC1}" type="slidenum">
              <a:rPr lang="en-US" smtClean="0"/>
              <a:t>19</a:t>
            </a:fld>
            <a:endParaRPr lang="en-US"/>
          </a:p>
        </p:txBody>
      </p:sp>
    </p:spTree>
    <p:extLst>
      <p:ext uri="{BB962C8B-B14F-4D97-AF65-F5344CB8AC3E}">
        <p14:creationId xmlns:p14="http://schemas.microsoft.com/office/powerpoint/2010/main" val="4247302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CCF459-62D4-784D-B09F-9C9850BFCF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8380D4-6144-08C7-78AC-5E1E509CC3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B98961-E929-B568-E3B5-33AAF59F3C7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76DA00C-A12B-6D9B-AE19-D05C78E79F3F}"/>
              </a:ext>
            </a:extLst>
          </p:cNvPr>
          <p:cNvSpPr>
            <a:spLocks noGrp="1"/>
          </p:cNvSpPr>
          <p:nvPr>
            <p:ph type="sldNum" sz="quarter" idx="5"/>
          </p:nvPr>
        </p:nvSpPr>
        <p:spPr/>
        <p:txBody>
          <a:bodyPr/>
          <a:lstStyle/>
          <a:p>
            <a:fld id="{7A310816-C3DF-4BC0-94A6-93E54C22BCC1}" type="slidenum">
              <a:rPr lang="en-US" smtClean="0"/>
              <a:t>20</a:t>
            </a:fld>
            <a:endParaRPr lang="en-US"/>
          </a:p>
        </p:txBody>
      </p:sp>
    </p:spTree>
    <p:extLst>
      <p:ext uri="{BB962C8B-B14F-4D97-AF65-F5344CB8AC3E}">
        <p14:creationId xmlns:p14="http://schemas.microsoft.com/office/powerpoint/2010/main" val="3043253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01C04C-A814-4922-EB1F-8C52A2B29B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4B74A0-A235-13A0-C2B8-6E932D6E02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DFA95F-62BB-FA0A-51AD-15CF78A2FF5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0627AAE-125D-A1AD-3B3E-793A906B3DE0}"/>
              </a:ext>
            </a:extLst>
          </p:cNvPr>
          <p:cNvSpPr>
            <a:spLocks noGrp="1"/>
          </p:cNvSpPr>
          <p:nvPr>
            <p:ph type="sldNum" sz="quarter" idx="5"/>
          </p:nvPr>
        </p:nvSpPr>
        <p:spPr/>
        <p:txBody>
          <a:bodyPr/>
          <a:lstStyle/>
          <a:p>
            <a:fld id="{7A310816-C3DF-4BC0-94A6-93E54C22BCC1}" type="slidenum">
              <a:rPr lang="en-US" smtClean="0"/>
              <a:t>3</a:t>
            </a:fld>
            <a:endParaRPr lang="en-US"/>
          </a:p>
        </p:txBody>
      </p:sp>
    </p:spTree>
    <p:extLst>
      <p:ext uri="{BB962C8B-B14F-4D97-AF65-F5344CB8AC3E}">
        <p14:creationId xmlns:p14="http://schemas.microsoft.com/office/powerpoint/2010/main" val="17768180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7872E4-CDFA-F147-1654-55F0773871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BE4005-F4DE-6CAA-4E1C-E914FE5E7F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2CC03F-C59F-892C-F16B-80305A596CF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EED5FF9-DF0E-6F14-0471-2693810AEB19}"/>
              </a:ext>
            </a:extLst>
          </p:cNvPr>
          <p:cNvSpPr>
            <a:spLocks noGrp="1"/>
          </p:cNvSpPr>
          <p:nvPr>
            <p:ph type="sldNum" sz="quarter" idx="5"/>
          </p:nvPr>
        </p:nvSpPr>
        <p:spPr/>
        <p:txBody>
          <a:bodyPr/>
          <a:lstStyle/>
          <a:p>
            <a:fld id="{7A310816-C3DF-4BC0-94A6-93E54C22BCC1}" type="slidenum">
              <a:rPr lang="en-US" smtClean="0"/>
              <a:t>21</a:t>
            </a:fld>
            <a:endParaRPr lang="en-US"/>
          </a:p>
        </p:txBody>
      </p:sp>
    </p:spTree>
    <p:extLst>
      <p:ext uri="{BB962C8B-B14F-4D97-AF65-F5344CB8AC3E}">
        <p14:creationId xmlns:p14="http://schemas.microsoft.com/office/powerpoint/2010/main" val="35725609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B8218D-E89C-51A3-0353-B5386F2E00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69EBE1-1192-FDF9-582D-63A9B33F63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292CA8-DA4C-4EAB-9175-84BCD68BA63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06B9299-B584-30CA-AE28-77DF05FDF35C}"/>
              </a:ext>
            </a:extLst>
          </p:cNvPr>
          <p:cNvSpPr>
            <a:spLocks noGrp="1"/>
          </p:cNvSpPr>
          <p:nvPr>
            <p:ph type="sldNum" sz="quarter" idx="5"/>
          </p:nvPr>
        </p:nvSpPr>
        <p:spPr/>
        <p:txBody>
          <a:bodyPr/>
          <a:lstStyle/>
          <a:p>
            <a:fld id="{7A310816-C3DF-4BC0-94A6-93E54C22BCC1}" type="slidenum">
              <a:rPr lang="en-US" smtClean="0"/>
              <a:t>22</a:t>
            </a:fld>
            <a:endParaRPr lang="en-US"/>
          </a:p>
        </p:txBody>
      </p:sp>
    </p:spTree>
    <p:extLst>
      <p:ext uri="{BB962C8B-B14F-4D97-AF65-F5344CB8AC3E}">
        <p14:creationId xmlns:p14="http://schemas.microsoft.com/office/powerpoint/2010/main" val="34613649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FBA23B-3300-0729-6CEC-8B29D609C9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4E4610-CA75-2CC3-D089-F825D6BCDC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B96108-4212-54C6-0D35-6E8F92A0151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D775BA8-FB8D-8C8C-B799-425056E0729B}"/>
              </a:ext>
            </a:extLst>
          </p:cNvPr>
          <p:cNvSpPr>
            <a:spLocks noGrp="1"/>
          </p:cNvSpPr>
          <p:nvPr>
            <p:ph type="sldNum" sz="quarter" idx="5"/>
          </p:nvPr>
        </p:nvSpPr>
        <p:spPr/>
        <p:txBody>
          <a:bodyPr/>
          <a:lstStyle/>
          <a:p>
            <a:fld id="{7A310816-C3DF-4BC0-94A6-93E54C22BCC1}" type="slidenum">
              <a:rPr lang="en-US" smtClean="0"/>
              <a:t>23</a:t>
            </a:fld>
            <a:endParaRPr lang="en-US"/>
          </a:p>
        </p:txBody>
      </p:sp>
    </p:spTree>
    <p:extLst>
      <p:ext uri="{BB962C8B-B14F-4D97-AF65-F5344CB8AC3E}">
        <p14:creationId xmlns:p14="http://schemas.microsoft.com/office/powerpoint/2010/main" val="26252574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FAC276-6882-03D1-D54B-4E260FC13D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8040E7-7307-0755-BDC0-AAF7281902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267970-00DB-6B5D-EFEB-241178DD182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FE1E174-A2F2-3E23-E720-3E951A861874}"/>
              </a:ext>
            </a:extLst>
          </p:cNvPr>
          <p:cNvSpPr>
            <a:spLocks noGrp="1"/>
          </p:cNvSpPr>
          <p:nvPr>
            <p:ph type="sldNum" sz="quarter" idx="5"/>
          </p:nvPr>
        </p:nvSpPr>
        <p:spPr/>
        <p:txBody>
          <a:bodyPr/>
          <a:lstStyle/>
          <a:p>
            <a:fld id="{7A310816-C3DF-4BC0-94A6-93E54C22BCC1}" type="slidenum">
              <a:rPr lang="en-US" smtClean="0"/>
              <a:t>24</a:t>
            </a:fld>
            <a:endParaRPr lang="en-US"/>
          </a:p>
        </p:txBody>
      </p:sp>
    </p:spTree>
    <p:extLst>
      <p:ext uri="{BB962C8B-B14F-4D97-AF65-F5344CB8AC3E}">
        <p14:creationId xmlns:p14="http://schemas.microsoft.com/office/powerpoint/2010/main" val="4666666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5C6B51-C4D5-DA81-C816-DDC4002C69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E1A00E-FA87-EAED-8B40-CC887B426E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48C59C-6215-475D-0B5F-0AD0044DAA8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FEC69CC-6235-BBEF-1DF0-1C659F2F9A4B}"/>
              </a:ext>
            </a:extLst>
          </p:cNvPr>
          <p:cNvSpPr>
            <a:spLocks noGrp="1"/>
          </p:cNvSpPr>
          <p:nvPr>
            <p:ph type="sldNum" sz="quarter" idx="5"/>
          </p:nvPr>
        </p:nvSpPr>
        <p:spPr/>
        <p:txBody>
          <a:bodyPr/>
          <a:lstStyle/>
          <a:p>
            <a:fld id="{7A310816-C3DF-4BC0-94A6-93E54C22BCC1}" type="slidenum">
              <a:rPr lang="en-US" smtClean="0"/>
              <a:t>25</a:t>
            </a:fld>
            <a:endParaRPr lang="en-US"/>
          </a:p>
        </p:txBody>
      </p:sp>
    </p:spTree>
    <p:extLst>
      <p:ext uri="{BB962C8B-B14F-4D97-AF65-F5344CB8AC3E}">
        <p14:creationId xmlns:p14="http://schemas.microsoft.com/office/powerpoint/2010/main" val="36709596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E593DF-7B50-C656-0E74-FA27BC40E2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B3DBEB-BA8C-ABA3-50B5-00F5A8C129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EABE06-1AD1-E7A9-CFFA-C6C0C327C58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DA85D52-E566-3E58-8A37-DB1D75E74079}"/>
              </a:ext>
            </a:extLst>
          </p:cNvPr>
          <p:cNvSpPr>
            <a:spLocks noGrp="1"/>
          </p:cNvSpPr>
          <p:nvPr>
            <p:ph type="sldNum" sz="quarter" idx="5"/>
          </p:nvPr>
        </p:nvSpPr>
        <p:spPr/>
        <p:txBody>
          <a:bodyPr/>
          <a:lstStyle/>
          <a:p>
            <a:fld id="{7A310816-C3DF-4BC0-94A6-93E54C22BCC1}" type="slidenum">
              <a:rPr lang="en-US" smtClean="0"/>
              <a:t>26</a:t>
            </a:fld>
            <a:endParaRPr lang="en-US"/>
          </a:p>
        </p:txBody>
      </p:sp>
    </p:spTree>
    <p:extLst>
      <p:ext uri="{BB962C8B-B14F-4D97-AF65-F5344CB8AC3E}">
        <p14:creationId xmlns:p14="http://schemas.microsoft.com/office/powerpoint/2010/main" val="2757419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0EDEEB-E58F-34FC-CDBF-5954E3ADB3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477FF8-CCC9-44E5-9142-50D0CFA8FE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48BFFE-14E6-E5DB-9A50-987958F32CA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90333B7-4C15-4FE4-11D6-1E6F340BDECD}"/>
              </a:ext>
            </a:extLst>
          </p:cNvPr>
          <p:cNvSpPr>
            <a:spLocks noGrp="1"/>
          </p:cNvSpPr>
          <p:nvPr>
            <p:ph type="sldNum" sz="quarter" idx="5"/>
          </p:nvPr>
        </p:nvSpPr>
        <p:spPr/>
        <p:txBody>
          <a:bodyPr/>
          <a:lstStyle/>
          <a:p>
            <a:fld id="{7A310816-C3DF-4BC0-94A6-93E54C22BCC1}" type="slidenum">
              <a:rPr lang="en-US" smtClean="0"/>
              <a:t>27</a:t>
            </a:fld>
            <a:endParaRPr lang="en-US"/>
          </a:p>
        </p:txBody>
      </p:sp>
    </p:spTree>
    <p:extLst>
      <p:ext uri="{BB962C8B-B14F-4D97-AF65-F5344CB8AC3E}">
        <p14:creationId xmlns:p14="http://schemas.microsoft.com/office/powerpoint/2010/main" val="11614570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F63EE-A7B9-9289-E559-EE5975888B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82603A-EDC4-75BC-EE58-DC0DAA10ED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DA065B-A276-EFA1-9147-F7278195D05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4AE3CB8-BDD3-4B7A-694C-B43F8BDDB0B9}"/>
              </a:ext>
            </a:extLst>
          </p:cNvPr>
          <p:cNvSpPr>
            <a:spLocks noGrp="1"/>
          </p:cNvSpPr>
          <p:nvPr>
            <p:ph type="sldNum" sz="quarter" idx="5"/>
          </p:nvPr>
        </p:nvSpPr>
        <p:spPr/>
        <p:txBody>
          <a:bodyPr/>
          <a:lstStyle/>
          <a:p>
            <a:fld id="{7A310816-C3DF-4BC0-94A6-93E54C22BCC1}" type="slidenum">
              <a:rPr lang="en-US" smtClean="0"/>
              <a:t>28</a:t>
            </a:fld>
            <a:endParaRPr lang="en-US"/>
          </a:p>
        </p:txBody>
      </p:sp>
    </p:spTree>
    <p:extLst>
      <p:ext uri="{BB962C8B-B14F-4D97-AF65-F5344CB8AC3E}">
        <p14:creationId xmlns:p14="http://schemas.microsoft.com/office/powerpoint/2010/main" val="11722099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08A58A-5C8A-E232-FF56-F352D953E6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8F0133-37DB-D546-1393-9CC10F8F11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8667AA-30A8-7D35-115B-ED90BCC8D2D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41D6B3B-0A5C-6DD6-0ADA-4077754F3549}"/>
              </a:ext>
            </a:extLst>
          </p:cNvPr>
          <p:cNvSpPr>
            <a:spLocks noGrp="1"/>
          </p:cNvSpPr>
          <p:nvPr>
            <p:ph type="sldNum" sz="quarter" idx="5"/>
          </p:nvPr>
        </p:nvSpPr>
        <p:spPr/>
        <p:txBody>
          <a:bodyPr/>
          <a:lstStyle/>
          <a:p>
            <a:fld id="{7A310816-C3DF-4BC0-94A6-93E54C22BCC1}" type="slidenum">
              <a:rPr lang="en-US" smtClean="0"/>
              <a:t>29</a:t>
            </a:fld>
            <a:endParaRPr lang="en-US"/>
          </a:p>
        </p:txBody>
      </p:sp>
    </p:spTree>
    <p:extLst>
      <p:ext uri="{BB962C8B-B14F-4D97-AF65-F5344CB8AC3E}">
        <p14:creationId xmlns:p14="http://schemas.microsoft.com/office/powerpoint/2010/main" val="40125357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B15B04-A7B8-A9C0-2FF1-347BC11425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2E5BD8-0F7B-237E-05F3-9042C2A695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48BCD2-2591-CBB1-D302-E2DC6C5AE36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06272F4-6747-43BA-C369-566A46B858B9}"/>
              </a:ext>
            </a:extLst>
          </p:cNvPr>
          <p:cNvSpPr>
            <a:spLocks noGrp="1"/>
          </p:cNvSpPr>
          <p:nvPr>
            <p:ph type="sldNum" sz="quarter" idx="5"/>
          </p:nvPr>
        </p:nvSpPr>
        <p:spPr/>
        <p:txBody>
          <a:bodyPr/>
          <a:lstStyle/>
          <a:p>
            <a:fld id="{7A310816-C3DF-4BC0-94A6-93E54C22BCC1}" type="slidenum">
              <a:rPr lang="en-US" smtClean="0"/>
              <a:t>30</a:t>
            </a:fld>
            <a:endParaRPr lang="en-US"/>
          </a:p>
        </p:txBody>
      </p:sp>
    </p:spTree>
    <p:extLst>
      <p:ext uri="{BB962C8B-B14F-4D97-AF65-F5344CB8AC3E}">
        <p14:creationId xmlns:p14="http://schemas.microsoft.com/office/powerpoint/2010/main" val="35335362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64D6A3-4690-AF3C-ECDE-80F4B401B1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A7129F-73F7-07E7-AEA7-86383AA818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B4713F-56DD-3570-505A-10E7E566B26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DFB6A5C-F449-8091-FEBC-A696401AAB04}"/>
              </a:ext>
            </a:extLst>
          </p:cNvPr>
          <p:cNvSpPr>
            <a:spLocks noGrp="1"/>
          </p:cNvSpPr>
          <p:nvPr>
            <p:ph type="sldNum" sz="quarter" idx="5"/>
          </p:nvPr>
        </p:nvSpPr>
        <p:spPr/>
        <p:txBody>
          <a:bodyPr/>
          <a:lstStyle/>
          <a:p>
            <a:fld id="{7A310816-C3DF-4BC0-94A6-93E54C22BCC1}" type="slidenum">
              <a:rPr lang="en-US" smtClean="0"/>
              <a:t>4</a:t>
            </a:fld>
            <a:endParaRPr lang="en-US"/>
          </a:p>
        </p:txBody>
      </p:sp>
    </p:spTree>
    <p:extLst>
      <p:ext uri="{BB962C8B-B14F-4D97-AF65-F5344CB8AC3E}">
        <p14:creationId xmlns:p14="http://schemas.microsoft.com/office/powerpoint/2010/main" val="8539944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D75A9C-AF48-5C52-5D82-EFA3B5B898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529DD5-432E-1E6D-E7A1-0D3C1EB565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0AF1D1-5EDE-F152-E90A-8BC1114432C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DA32C95-3517-291F-84CA-FB0CA1C93683}"/>
              </a:ext>
            </a:extLst>
          </p:cNvPr>
          <p:cNvSpPr>
            <a:spLocks noGrp="1"/>
          </p:cNvSpPr>
          <p:nvPr>
            <p:ph type="sldNum" sz="quarter" idx="5"/>
          </p:nvPr>
        </p:nvSpPr>
        <p:spPr/>
        <p:txBody>
          <a:bodyPr/>
          <a:lstStyle/>
          <a:p>
            <a:fld id="{7A310816-C3DF-4BC0-94A6-93E54C22BCC1}" type="slidenum">
              <a:rPr lang="en-US" smtClean="0"/>
              <a:t>31</a:t>
            </a:fld>
            <a:endParaRPr lang="en-US"/>
          </a:p>
        </p:txBody>
      </p:sp>
    </p:spTree>
    <p:extLst>
      <p:ext uri="{BB962C8B-B14F-4D97-AF65-F5344CB8AC3E}">
        <p14:creationId xmlns:p14="http://schemas.microsoft.com/office/powerpoint/2010/main" val="14782920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A059A-2E09-A0B8-DDCF-04B0AE0B20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85135F-D5AE-0DDE-BA8C-B7550F5D00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4CE435-DA23-3EDA-AA7A-FC9A36B4BB2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FEA7798-930F-E350-DDE9-944401307799}"/>
              </a:ext>
            </a:extLst>
          </p:cNvPr>
          <p:cNvSpPr>
            <a:spLocks noGrp="1"/>
          </p:cNvSpPr>
          <p:nvPr>
            <p:ph type="sldNum" sz="quarter" idx="5"/>
          </p:nvPr>
        </p:nvSpPr>
        <p:spPr/>
        <p:txBody>
          <a:bodyPr/>
          <a:lstStyle/>
          <a:p>
            <a:fld id="{7A310816-C3DF-4BC0-94A6-93E54C22BCC1}" type="slidenum">
              <a:rPr lang="en-US" smtClean="0"/>
              <a:t>32</a:t>
            </a:fld>
            <a:endParaRPr lang="en-US"/>
          </a:p>
        </p:txBody>
      </p:sp>
    </p:spTree>
    <p:extLst>
      <p:ext uri="{BB962C8B-B14F-4D97-AF65-F5344CB8AC3E}">
        <p14:creationId xmlns:p14="http://schemas.microsoft.com/office/powerpoint/2010/main" val="10639631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8A2A56-95B9-04C1-218B-1F3951FDF2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EB40B6-3BF7-9A98-A223-2548BB7851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CE71F6-5133-16B8-9799-1FD3AAF5EDB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1CFF673-F419-2605-52B9-B21F7F16C512}"/>
              </a:ext>
            </a:extLst>
          </p:cNvPr>
          <p:cNvSpPr>
            <a:spLocks noGrp="1"/>
          </p:cNvSpPr>
          <p:nvPr>
            <p:ph type="sldNum" sz="quarter" idx="5"/>
          </p:nvPr>
        </p:nvSpPr>
        <p:spPr/>
        <p:txBody>
          <a:bodyPr/>
          <a:lstStyle/>
          <a:p>
            <a:fld id="{7A310816-C3DF-4BC0-94A6-93E54C22BCC1}" type="slidenum">
              <a:rPr lang="en-US" smtClean="0"/>
              <a:t>33</a:t>
            </a:fld>
            <a:endParaRPr lang="en-US"/>
          </a:p>
        </p:txBody>
      </p:sp>
    </p:spTree>
    <p:extLst>
      <p:ext uri="{BB962C8B-B14F-4D97-AF65-F5344CB8AC3E}">
        <p14:creationId xmlns:p14="http://schemas.microsoft.com/office/powerpoint/2010/main" val="1916449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3B877-765C-0CB2-CAA9-4F0F926BAB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62E762-DA0E-9AC5-42C3-42F9379F00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BCF7F8-37F1-A5AB-1A45-D261EB2455A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02BAB0F-F451-38F0-F1AA-7594A3A6FF98}"/>
              </a:ext>
            </a:extLst>
          </p:cNvPr>
          <p:cNvSpPr>
            <a:spLocks noGrp="1"/>
          </p:cNvSpPr>
          <p:nvPr>
            <p:ph type="sldNum" sz="quarter" idx="5"/>
          </p:nvPr>
        </p:nvSpPr>
        <p:spPr/>
        <p:txBody>
          <a:bodyPr/>
          <a:lstStyle/>
          <a:p>
            <a:fld id="{7A310816-C3DF-4BC0-94A6-93E54C22BCC1}" type="slidenum">
              <a:rPr lang="en-US" smtClean="0"/>
              <a:t>5</a:t>
            </a:fld>
            <a:endParaRPr lang="en-US"/>
          </a:p>
        </p:txBody>
      </p:sp>
    </p:spTree>
    <p:extLst>
      <p:ext uri="{BB962C8B-B14F-4D97-AF65-F5344CB8AC3E}">
        <p14:creationId xmlns:p14="http://schemas.microsoft.com/office/powerpoint/2010/main" val="16000771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79FD2B-9F38-0505-B2D0-71E58CD548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3F677C-9AFC-3858-7314-5F8F0ADF6B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89B21F-473B-5B10-ED93-495ACE5BE90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BED94DB-33B1-6956-1B92-2B41D90ABF91}"/>
              </a:ext>
            </a:extLst>
          </p:cNvPr>
          <p:cNvSpPr>
            <a:spLocks noGrp="1"/>
          </p:cNvSpPr>
          <p:nvPr>
            <p:ph type="sldNum" sz="quarter" idx="5"/>
          </p:nvPr>
        </p:nvSpPr>
        <p:spPr/>
        <p:txBody>
          <a:bodyPr/>
          <a:lstStyle/>
          <a:p>
            <a:fld id="{7A310816-C3DF-4BC0-94A6-93E54C22BCC1}" type="slidenum">
              <a:rPr lang="en-US" smtClean="0"/>
              <a:t>6</a:t>
            </a:fld>
            <a:endParaRPr lang="en-US"/>
          </a:p>
        </p:txBody>
      </p:sp>
    </p:spTree>
    <p:extLst>
      <p:ext uri="{BB962C8B-B14F-4D97-AF65-F5344CB8AC3E}">
        <p14:creationId xmlns:p14="http://schemas.microsoft.com/office/powerpoint/2010/main" val="3215654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C4EC8-CC5B-E637-F504-6CF5C3935C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F9C031-52C7-6D4F-8085-16E52050F8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1FB1FA-531E-9E39-6051-5B5C4CC687D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A9D05EA-443E-BC35-EFF1-2008285433F7}"/>
              </a:ext>
            </a:extLst>
          </p:cNvPr>
          <p:cNvSpPr>
            <a:spLocks noGrp="1"/>
          </p:cNvSpPr>
          <p:nvPr>
            <p:ph type="sldNum" sz="quarter" idx="5"/>
          </p:nvPr>
        </p:nvSpPr>
        <p:spPr/>
        <p:txBody>
          <a:bodyPr/>
          <a:lstStyle/>
          <a:p>
            <a:fld id="{7A310816-C3DF-4BC0-94A6-93E54C22BCC1}" type="slidenum">
              <a:rPr lang="en-US" smtClean="0"/>
              <a:t>7</a:t>
            </a:fld>
            <a:endParaRPr lang="en-US"/>
          </a:p>
        </p:txBody>
      </p:sp>
    </p:spTree>
    <p:extLst>
      <p:ext uri="{BB962C8B-B14F-4D97-AF65-F5344CB8AC3E}">
        <p14:creationId xmlns:p14="http://schemas.microsoft.com/office/powerpoint/2010/main" val="1137193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47ACCA-ADE4-9565-2432-39078F4330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8D4053-2CE6-DE6F-4A70-CF12892D83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BD8198-7C13-6E8A-6631-C1853116ECA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8F4B712-7088-AE8E-DC1D-EF1D1E23F367}"/>
              </a:ext>
            </a:extLst>
          </p:cNvPr>
          <p:cNvSpPr>
            <a:spLocks noGrp="1"/>
          </p:cNvSpPr>
          <p:nvPr>
            <p:ph type="sldNum" sz="quarter" idx="5"/>
          </p:nvPr>
        </p:nvSpPr>
        <p:spPr/>
        <p:txBody>
          <a:bodyPr/>
          <a:lstStyle/>
          <a:p>
            <a:fld id="{7A310816-C3DF-4BC0-94A6-93E54C22BCC1}" type="slidenum">
              <a:rPr lang="en-US" smtClean="0"/>
              <a:t>8</a:t>
            </a:fld>
            <a:endParaRPr lang="en-US"/>
          </a:p>
        </p:txBody>
      </p:sp>
    </p:spTree>
    <p:extLst>
      <p:ext uri="{BB962C8B-B14F-4D97-AF65-F5344CB8AC3E}">
        <p14:creationId xmlns:p14="http://schemas.microsoft.com/office/powerpoint/2010/main" val="25163305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6D66C-FF93-1113-D312-0ADE825C09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5FEA7D-65DD-5F5A-636D-E5C6A18F02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45B752-5AA1-CD97-8927-CAE434C3992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AE7F8BD-D6B8-BEC9-08E6-510985A0C65D}"/>
              </a:ext>
            </a:extLst>
          </p:cNvPr>
          <p:cNvSpPr>
            <a:spLocks noGrp="1"/>
          </p:cNvSpPr>
          <p:nvPr>
            <p:ph type="sldNum" sz="quarter" idx="5"/>
          </p:nvPr>
        </p:nvSpPr>
        <p:spPr/>
        <p:txBody>
          <a:bodyPr/>
          <a:lstStyle/>
          <a:p>
            <a:fld id="{7A310816-C3DF-4BC0-94A6-93E54C22BCC1}" type="slidenum">
              <a:rPr lang="en-US" smtClean="0"/>
              <a:t>9</a:t>
            </a:fld>
            <a:endParaRPr lang="en-US"/>
          </a:p>
        </p:txBody>
      </p:sp>
    </p:spTree>
    <p:extLst>
      <p:ext uri="{BB962C8B-B14F-4D97-AF65-F5344CB8AC3E}">
        <p14:creationId xmlns:p14="http://schemas.microsoft.com/office/powerpoint/2010/main" val="25324397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ED82D3-DA68-C318-25F0-2C2C45F44A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BC5AFA-F545-69EA-F1F7-5D7AF00B03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A7CBDF-AF87-8C44-2DE1-EA508BE14CB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6B60C45-7395-A27B-DB42-FF04A7202FBA}"/>
              </a:ext>
            </a:extLst>
          </p:cNvPr>
          <p:cNvSpPr>
            <a:spLocks noGrp="1"/>
          </p:cNvSpPr>
          <p:nvPr>
            <p:ph type="sldNum" sz="quarter" idx="5"/>
          </p:nvPr>
        </p:nvSpPr>
        <p:spPr/>
        <p:txBody>
          <a:bodyPr/>
          <a:lstStyle/>
          <a:p>
            <a:fld id="{7A310816-C3DF-4BC0-94A6-93E54C22BCC1}" type="slidenum">
              <a:rPr lang="en-US" smtClean="0"/>
              <a:t>10</a:t>
            </a:fld>
            <a:endParaRPr lang="en-US"/>
          </a:p>
        </p:txBody>
      </p:sp>
    </p:spTree>
    <p:extLst>
      <p:ext uri="{BB962C8B-B14F-4D97-AF65-F5344CB8AC3E}">
        <p14:creationId xmlns:p14="http://schemas.microsoft.com/office/powerpoint/2010/main" val="3212796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1FDCF-CD17-C136-9457-D97FAD2E7A3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165CA31-D5A4-A9E2-3BB8-19925B5FC6B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2600C8-86C9-307E-9352-7397CBDD468A}"/>
              </a:ext>
            </a:extLst>
          </p:cNvPr>
          <p:cNvSpPr>
            <a:spLocks noGrp="1"/>
          </p:cNvSpPr>
          <p:nvPr>
            <p:ph type="dt" sz="half" idx="10"/>
          </p:nvPr>
        </p:nvSpPr>
        <p:spPr/>
        <p:txBody>
          <a:bodyPr/>
          <a:lstStyle/>
          <a:p>
            <a:fld id="{BE773CFC-F1E4-40B4-B3EF-BD1781B1478E}" type="datetimeFigureOut">
              <a:rPr lang="en-US" smtClean="0"/>
              <a:t>11/10/2024</a:t>
            </a:fld>
            <a:endParaRPr lang="en-US"/>
          </a:p>
        </p:txBody>
      </p:sp>
      <p:sp>
        <p:nvSpPr>
          <p:cNvPr id="5" name="Footer Placeholder 4">
            <a:extLst>
              <a:ext uri="{FF2B5EF4-FFF2-40B4-BE49-F238E27FC236}">
                <a16:creationId xmlns:a16="http://schemas.microsoft.com/office/drawing/2014/main" id="{B35AB7D6-A563-0B82-3219-A22F7FB85B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A00200-5071-2BF4-DA88-914BEAB9D556}"/>
              </a:ext>
            </a:extLst>
          </p:cNvPr>
          <p:cNvSpPr>
            <a:spLocks noGrp="1"/>
          </p:cNvSpPr>
          <p:nvPr>
            <p:ph type="sldNum" sz="quarter" idx="12"/>
          </p:nvPr>
        </p:nvSpPr>
        <p:spPr/>
        <p:txBody>
          <a:bodyPr/>
          <a:lstStyle/>
          <a:p>
            <a:fld id="{C90A1088-748B-48C8-AB70-E305DC9FBFA3}" type="slidenum">
              <a:rPr lang="en-US" smtClean="0"/>
              <a:t>‹#›</a:t>
            </a:fld>
            <a:endParaRPr lang="en-US"/>
          </a:p>
        </p:txBody>
      </p:sp>
    </p:spTree>
    <p:extLst>
      <p:ext uri="{BB962C8B-B14F-4D97-AF65-F5344CB8AC3E}">
        <p14:creationId xmlns:p14="http://schemas.microsoft.com/office/powerpoint/2010/main" val="19021201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4296B-98BE-DCD6-EDC9-92950DB5207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558B00B-2618-9736-0706-91FF4BF9722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67669A-DB7F-173A-F9E3-A024712DCF17}"/>
              </a:ext>
            </a:extLst>
          </p:cNvPr>
          <p:cNvSpPr>
            <a:spLocks noGrp="1"/>
          </p:cNvSpPr>
          <p:nvPr>
            <p:ph type="dt" sz="half" idx="10"/>
          </p:nvPr>
        </p:nvSpPr>
        <p:spPr/>
        <p:txBody>
          <a:bodyPr/>
          <a:lstStyle/>
          <a:p>
            <a:fld id="{BE773CFC-F1E4-40B4-B3EF-BD1781B1478E}" type="datetimeFigureOut">
              <a:rPr lang="en-US" smtClean="0"/>
              <a:t>11/10/2024</a:t>
            </a:fld>
            <a:endParaRPr lang="en-US"/>
          </a:p>
        </p:txBody>
      </p:sp>
      <p:sp>
        <p:nvSpPr>
          <p:cNvPr id="5" name="Footer Placeholder 4">
            <a:extLst>
              <a:ext uri="{FF2B5EF4-FFF2-40B4-BE49-F238E27FC236}">
                <a16:creationId xmlns:a16="http://schemas.microsoft.com/office/drawing/2014/main" id="{5E939D47-4E44-4A9A-2178-685FC215F2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4BBE75-2043-EF6D-511B-53BD1B3F221C}"/>
              </a:ext>
            </a:extLst>
          </p:cNvPr>
          <p:cNvSpPr>
            <a:spLocks noGrp="1"/>
          </p:cNvSpPr>
          <p:nvPr>
            <p:ph type="sldNum" sz="quarter" idx="12"/>
          </p:nvPr>
        </p:nvSpPr>
        <p:spPr/>
        <p:txBody>
          <a:bodyPr/>
          <a:lstStyle/>
          <a:p>
            <a:fld id="{C90A1088-748B-48C8-AB70-E305DC9FBFA3}" type="slidenum">
              <a:rPr lang="en-US" smtClean="0"/>
              <a:t>‹#›</a:t>
            </a:fld>
            <a:endParaRPr lang="en-US"/>
          </a:p>
        </p:txBody>
      </p:sp>
    </p:spTree>
    <p:extLst>
      <p:ext uri="{BB962C8B-B14F-4D97-AF65-F5344CB8AC3E}">
        <p14:creationId xmlns:p14="http://schemas.microsoft.com/office/powerpoint/2010/main" val="3837458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2AF6D7E-06B8-95DE-7FA4-0AFD50AD692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3473FD0-B979-835C-449A-9E18092B25C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EFE626-7950-236D-34A7-DD1DC8C72A03}"/>
              </a:ext>
            </a:extLst>
          </p:cNvPr>
          <p:cNvSpPr>
            <a:spLocks noGrp="1"/>
          </p:cNvSpPr>
          <p:nvPr>
            <p:ph type="dt" sz="half" idx="10"/>
          </p:nvPr>
        </p:nvSpPr>
        <p:spPr/>
        <p:txBody>
          <a:bodyPr/>
          <a:lstStyle/>
          <a:p>
            <a:fld id="{BE773CFC-F1E4-40B4-B3EF-BD1781B1478E}" type="datetimeFigureOut">
              <a:rPr lang="en-US" smtClean="0"/>
              <a:t>11/10/2024</a:t>
            </a:fld>
            <a:endParaRPr lang="en-US"/>
          </a:p>
        </p:txBody>
      </p:sp>
      <p:sp>
        <p:nvSpPr>
          <p:cNvPr id="5" name="Footer Placeholder 4">
            <a:extLst>
              <a:ext uri="{FF2B5EF4-FFF2-40B4-BE49-F238E27FC236}">
                <a16:creationId xmlns:a16="http://schemas.microsoft.com/office/drawing/2014/main" id="{F9565405-9B20-8AD2-6BBC-53C0099627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A3C0DA-117A-A360-CDFF-4E3157A27D0E}"/>
              </a:ext>
            </a:extLst>
          </p:cNvPr>
          <p:cNvSpPr>
            <a:spLocks noGrp="1"/>
          </p:cNvSpPr>
          <p:nvPr>
            <p:ph type="sldNum" sz="quarter" idx="12"/>
          </p:nvPr>
        </p:nvSpPr>
        <p:spPr/>
        <p:txBody>
          <a:bodyPr/>
          <a:lstStyle/>
          <a:p>
            <a:fld id="{C90A1088-748B-48C8-AB70-E305DC9FBFA3}" type="slidenum">
              <a:rPr lang="en-US" smtClean="0"/>
              <a:t>‹#›</a:t>
            </a:fld>
            <a:endParaRPr lang="en-US"/>
          </a:p>
        </p:txBody>
      </p:sp>
    </p:spTree>
    <p:extLst>
      <p:ext uri="{BB962C8B-B14F-4D97-AF65-F5344CB8AC3E}">
        <p14:creationId xmlns:p14="http://schemas.microsoft.com/office/powerpoint/2010/main" val="10241117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37DD1-C584-08E5-0D28-E0CF8FFE10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30F37B-9178-315E-B7C4-5C5D2B85F33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28356C-D0B7-FD94-BC63-8C37932294B5}"/>
              </a:ext>
            </a:extLst>
          </p:cNvPr>
          <p:cNvSpPr>
            <a:spLocks noGrp="1"/>
          </p:cNvSpPr>
          <p:nvPr>
            <p:ph type="dt" sz="half" idx="10"/>
          </p:nvPr>
        </p:nvSpPr>
        <p:spPr/>
        <p:txBody>
          <a:bodyPr/>
          <a:lstStyle/>
          <a:p>
            <a:fld id="{BE773CFC-F1E4-40B4-B3EF-BD1781B1478E}" type="datetimeFigureOut">
              <a:rPr lang="en-US" smtClean="0"/>
              <a:t>11/10/2024</a:t>
            </a:fld>
            <a:endParaRPr lang="en-US"/>
          </a:p>
        </p:txBody>
      </p:sp>
      <p:sp>
        <p:nvSpPr>
          <p:cNvPr id="5" name="Footer Placeholder 4">
            <a:extLst>
              <a:ext uri="{FF2B5EF4-FFF2-40B4-BE49-F238E27FC236}">
                <a16:creationId xmlns:a16="http://schemas.microsoft.com/office/drawing/2014/main" id="{A29CABB4-8A8C-B424-F9F4-C78BEEA103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622DC3-B69F-0717-2D2C-6C50732181FF}"/>
              </a:ext>
            </a:extLst>
          </p:cNvPr>
          <p:cNvSpPr>
            <a:spLocks noGrp="1"/>
          </p:cNvSpPr>
          <p:nvPr>
            <p:ph type="sldNum" sz="quarter" idx="12"/>
          </p:nvPr>
        </p:nvSpPr>
        <p:spPr/>
        <p:txBody>
          <a:bodyPr/>
          <a:lstStyle/>
          <a:p>
            <a:fld id="{C90A1088-748B-48C8-AB70-E305DC9FBFA3}" type="slidenum">
              <a:rPr lang="en-US" smtClean="0"/>
              <a:t>‹#›</a:t>
            </a:fld>
            <a:endParaRPr lang="en-US"/>
          </a:p>
        </p:txBody>
      </p:sp>
    </p:spTree>
    <p:extLst>
      <p:ext uri="{BB962C8B-B14F-4D97-AF65-F5344CB8AC3E}">
        <p14:creationId xmlns:p14="http://schemas.microsoft.com/office/powerpoint/2010/main" val="24980492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A9E999-51FC-F674-5FE0-726A7E25CE4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C9F9EE6-FE7F-9059-2D31-39CAEE21FC6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0A5532F-8E63-C1F8-03BB-F8F8114F5805}"/>
              </a:ext>
            </a:extLst>
          </p:cNvPr>
          <p:cNvSpPr>
            <a:spLocks noGrp="1"/>
          </p:cNvSpPr>
          <p:nvPr>
            <p:ph type="dt" sz="half" idx="10"/>
          </p:nvPr>
        </p:nvSpPr>
        <p:spPr/>
        <p:txBody>
          <a:bodyPr/>
          <a:lstStyle/>
          <a:p>
            <a:fld id="{BE773CFC-F1E4-40B4-B3EF-BD1781B1478E}" type="datetimeFigureOut">
              <a:rPr lang="en-US" smtClean="0"/>
              <a:t>11/10/2024</a:t>
            </a:fld>
            <a:endParaRPr lang="en-US"/>
          </a:p>
        </p:txBody>
      </p:sp>
      <p:sp>
        <p:nvSpPr>
          <p:cNvPr id="5" name="Footer Placeholder 4">
            <a:extLst>
              <a:ext uri="{FF2B5EF4-FFF2-40B4-BE49-F238E27FC236}">
                <a16:creationId xmlns:a16="http://schemas.microsoft.com/office/drawing/2014/main" id="{B0A07DED-51AF-3284-4B45-CCC8444742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AD9703-3769-FF1C-6957-D0C2A8EF127F}"/>
              </a:ext>
            </a:extLst>
          </p:cNvPr>
          <p:cNvSpPr>
            <a:spLocks noGrp="1"/>
          </p:cNvSpPr>
          <p:nvPr>
            <p:ph type="sldNum" sz="quarter" idx="12"/>
          </p:nvPr>
        </p:nvSpPr>
        <p:spPr/>
        <p:txBody>
          <a:bodyPr/>
          <a:lstStyle/>
          <a:p>
            <a:fld id="{C90A1088-748B-48C8-AB70-E305DC9FBFA3}" type="slidenum">
              <a:rPr lang="en-US" smtClean="0"/>
              <a:t>‹#›</a:t>
            </a:fld>
            <a:endParaRPr lang="en-US"/>
          </a:p>
        </p:txBody>
      </p:sp>
    </p:spTree>
    <p:extLst>
      <p:ext uri="{BB962C8B-B14F-4D97-AF65-F5344CB8AC3E}">
        <p14:creationId xmlns:p14="http://schemas.microsoft.com/office/powerpoint/2010/main" val="14629663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8BF11-DE5E-136C-F95F-2B08A3EF469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B580FB-6702-FE87-219B-289F17BD063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386552B-C45A-2003-C1D0-5FAF282ABC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E8C6782-77B0-A2DE-C0E0-0DD11A1227CE}"/>
              </a:ext>
            </a:extLst>
          </p:cNvPr>
          <p:cNvSpPr>
            <a:spLocks noGrp="1"/>
          </p:cNvSpPr>
          <p:nvPr>
            <p:ph type="dt" sz="half" idx="10"/>
          </p:nvPr>
        </p:nvSpPr>
        <p:spPr/>
        <p:txBody>
          <a:bodyPr/>
          <a:lstStyle/>
          <a:p>
            <a:fld id="{BE773CFC-F1E4-40B4-B3EF-BD1781B1478E}" type="datetimeFigureOut">
              <a:rPr lang="en-US" smtClean="0"/>
              <a:t>11/10/2024</a:t>
            </a:fld>
            <a:endParaRPr lang="en-US"/>
          </a:p>
        </p:txBody>
      </p:sp>
      <p:sp>
        <p:nvSpPr>
          <p:cNvPr id="6" name="Footer Placeholder 5">
            <a:extLst>
              <a:ext uri="{FF2B5EF4-FFF2-40B4-BE49-F238E27FC236}">
                <a16:creationId xmlns:a16="http://schemas.microsoft.com/office/drawing/2014/main" id="{516A4195-2655-BF0B-2BF6-364CF6F48A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5FCDD0-A03F-65F7-509C-B7CA6D78F024}"/>
              </a:ext>
            </a:extLst>
          </p:cNvPr>
          <p:cNvSpPr>
            <a:spLocks noGrp="1"/>
          </p:cNvSpPr>
          <p:nvPr>
            <p:ph type="sldNum" sz="quarter" idx="12"/>
          </p:nvPr>
        </p:nvSpPr>
        <p:spPr/>
        <p:txBody>
          <a:bodyPr/>
          <a:lstStyle/>
          <a:p>
            <a:fld id="{C90A1088-748B-48C8-AB70-E305DC9FBFA3}" type="slidenum">
              <a:rPr lang="en-US" smtClean="0"/>
              <a:t>‹#›</a:t>
            </a:fld>
            <a:endParaRPr lang="en-US"/>
          </a:p>
        </p:txBody>
      </p:sp>
    </p:spTree>
    <p:extLst>
      <p:ext uri="{BB962C8B-B14F-4D97-AF65-F5344CB8AC3E}">
        <p14:creationId xmlns:p14="http://schemas.microsoft.com/office/powerpoint/2010/main" val="406343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BADCC6-ED36-FF6D-128D-3B089922C28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FE5A9DE-A413-B617-7EFF-8AA70BDB48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7A0993-F74C-C3F3-1822-4CAF1B475CC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0503D84-B0A1-F4AE-7EF0-387EF67F4BE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E45C981-9402-7049-8195-3273DA30087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B9B435B-F148-B40C-113F-8B2A490F0790}"/>
              </a:ext>
            </a:extLst>
          </p:cNvPr>
          <p:cNvSpPr>
            <a:spLocks noGrp="1"/>
          </p:cNvSpPr>
          <p:nvPr>
            <p:ph type="dt" sz="half" idx="10"/>
          </p:nvPr>
        </p:nvSpPr>
        <p:spPr/>
        <p:txBody>
          <a:bodyPr/>
          <a:lstStyle/>
          <a:p>
            <a:fld id="{BE773CFC-F1E4-40B4-B3EF-BD1781B1478E}" type="datetimeFigureOut">
              <a:rPr lang="en-US" smtClean="0"/>
              <a:t>11/10/2024</a:t>
            </a:fld>
            <a:endParaRPr lang="en-US"/>
          </a:p>
        </p:txBody>
      </p:sp>
      <p:sp>
        <p:nvSpPr>
          <p:cNvPr id="8" name="Footer Placeholder 7">
            <a:extLst>
              <a:ext uri="{FF2B5EF4-FFF2-40B4-BE49-F238E27FC236}">
                <a16:creationId xmlns:a16="http://schemas.microsoft.com/office/drawing/2014/main" id="{0DC1E1F2-8E66-95CC-5331-0483B86A3F8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D769D94-2F3A-B76C-877B-427977D4B012}"/>
              </a:ext>
            </a:extLst>
          </p:cNvPr>
          <p:cNvSpPr>
            <a:spLocks noGrp="1"/>
          </p:cNvSpPr>
          <p:nvPr>
            <p:ph type="sldNum" sz="quarter" idx="12"/>
          </p:nvPr>
        </p:nvSpPr>
        <p:spPr/>
        <p:txBody>
          <a:bodyPr/>
          <a:lstStyle/>
          <a:p>
            <a:fld id="{C90A1088-748B-48C8-AB70-E305DC9FBFA3}" type="slidenum">
              <a:rPr lang="en-US" smtClean="0"/>
              <a:t>‹#›</a:t>
            </a:fld>
            <a:endParaRPr lang="en-US"/>
          </a:p>
        </p:txBody>
      </p:sp>
    </p:spTree>
    <p:extLst>
      <p:ext uri="{BB962C8B-B14F-4D97-AF65-F5344CB8AC3E}">
        <p14:creationId xmlns:p14="http://schemas.microsoft.com/office/powerpoint/2010/main" val="2335521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6441EF-2557-3B01-969B-B3CE74C3411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61A6C98-2FC7-C8DA-1933-AFE489EE5F54}"/>
              </a:ext>
            </a:extLst>
          </p:cNvPr>
          <p:cNvSpPr>
            <a:spLocks noGrp="1"/>
          </p:cNvSpPr>
          <p:nvPr>
            <p:ph type="dt" sz="half" idx="10"/>
          </p:nvPr>
        </p:nvSpPr>
        <p:spPr/>
        <p:txBody>
          <a:bodyPr/>
          <a:lstStyle/>
          <a:p>
            <a:fld id="{BE773CFC-F1E4-40B4-B3EF-BD1781B1478E}" type="datetimeFigureOut">
              <a:rPr lang="en-US" smtClean="0"/>
              <a:t>11/10/2024</a:t>
            </a:fld>
            <a:endParaRPr lang="en-US"/>
          </a:p>
        </p:txBody>
      </p:sp>
      <p:sp>
        <p:nvSpPr>
          <p:cNvPr id="4" name="Footer Placeholder 3">
            <a:extLst>
              <a:ext uri="{FF2B5EF4-FFF2-40B4-BE49-F238E27FC236}">
                <a16:creationId xmlns:a16="http://schemas.microsoft.com/office/drawing/2014/main" id="{0E5D54B5-50EB-9D81-95FF-D6A7859A1AD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F9D6C40-3D61-7E7B-6818-20C18DA61E39}"/>
              </a:ext>
            </a:extLst>
          </p:cNvPr>
          <p:cNvSpPr>
            <a:spLocks noGrp="1"/>
          </p:cNvSpPr>
          <p:nvPr>
            <p:ph type="sldNum" sz="quarter" idx="12"/>
          </p:nvPr>
        </p:nvSpPr>
        <p:spPr/>
        <p:txBody>
          <a:bodyPr/>
          <a:lstStyle/>
          <a:p>
            <a:fld id="{C90A1088-748B-48C8-AB70-E305DC9FBFA3}" type="slidenum">
              <a:rPr lang="en-US" smtClean="0"/>
              <a:t>‹#›</a:t>
            </a:fld>
            <a:endParaRPr lang="en-US"/>
          </a:p>
        </p:txBody>
      </p:sp>
    </p:spTree>
    <p:extLst>
      <p:ext uri="{BB962C8B-B14F-4D97-AF65-F5344CB8AC3E}">
        <p14:creationId xmlns:p14="http://schemas.microsoft.com/office/powerpoint/2010/main" val="1673434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904E42-2680-B20B-3DEB-3FCA548E4EC9}"/>
              </a:ext>
            </a:extLst>
          </p:cNvPr>
          <p:cNvSpPr>
            <a:spLocks noGrp="1"/>
          </p:cNvSpPr>
          <p:nvPr>
            <p:ph type="dt" sz="half" idx="10"/>
          </p:nvPr>
        </p:nvSpPr>
        <p:spPr/>
        <p:txBody>
          <a:bodyPr/>
          <a:lstStyle/>
          <a:p>
            <a:fld id="{BE773CFC-F1E4-40B4-B3EF-BD1781B1478E}" type="datetimeFigureOut">
              <a:rPr lang="en-US" smtClean="0"/>
              <a:t>11/10/2024</a:t>
            </a:fld>
            <a:endParaRPr lang="en-US"/>
          </a:p>
        </p:txBody>
      </p:sp>
      <p:sp>
        <p:nvSpPr>
          <p:cNvPr id="3" name="Footer Placeholder 2">
            <a:extLst>
              <a:ext uri="{FF2B5EF4-FFF2-40B4-BE49-F238E27FC236}">
                <a16:creationId xmlns:a16="http://schemas.microsoft.com/office/drawing/2014/main" id="{F9F440B1-B3CD-8CE2-AB08-378744DA61B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CC82867-D10A-EAA7-7873-385A9E3A141A}"/>
              </a:ext>
            </a:extLst>
          </p:cNvPr>
          <p:cNvSpPr>
            <a:spLocks noGrp="1"/>
          </p:cNvSpPr>
          <p:nvPr>
            <p:ph type="sldNum" sz="quarter" idx="12"/>
          </p:nvPr>
        </p:nvSpPr>
        <p:spPr/>
        <p:txBody>
          <a:bodyPr/>
          <a:lstStyle/>
          <a:p>
            <a:fld id="{C90A1088-748B-48C8-AB70-E305DC9FBFA3}" type="slidenum">
              <a:rPr lang="en-US" smtClean="0"/>
              <a:t>‹#›</a:t>
            </a:fld>
            <a:endParaRPr lang="en-US"/>
          </a:p>
        </p:txBody>
      </p:sp>
    </p:spTree>
    <p:extLst>
      <p:ext uri="{BB962C8B-B14F-4D97-AF65-F5344CB8AC3E}">
        <p14:creationId xmlns:p14="http://schemas.microsoft.com/office/powerpoint/2010/main" val="399571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2B62F-CCEE-40EE-9A26-B0F6C6DAC8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D799B00-9C5E-E1BF-AB5E-4439D4DAAE9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7E54974-C0C1-1F98-D528-D80BA342F3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A4EAE5-6185-613B-54EF-A9CEFF9331E7}"/>
              </a:ext>
            </a:extLst>
          </p:cNvPr>
          <p:cNvSpPr>
            <a:spLocks noGrp="1"/>
          </p:cNvSpPr>
          <p:nvPr>
            <p:ph type="dt" sz="half" idx="10"/>
          </p:nvPr>
        </p:nvSpPr>
        <p:spPr/>
        <p:txBody>
          <a:bodyPr/>
          <a:lstStyle/>
          <a:p>
            <a:fld id="{BE773CFC-F1E4-40B4-B3EF-BD1781B1478E}" type="datetimeFigureOut">
              <a:rPr lang="en-US" smtClean="0"/>
              <a:t>11/10/2024</a:t>
            </a:fld>
            <a:endParaRPr lang="en-US"/>
          </a:p>
        </p:txBody>
      </p:sp>
      <p:sp>
        <p:nvSpPr>
          <p:cNvPr id="6" name="Footer Placeholder 5">
            <a:extLst>
              <a:ext uri="{FF2B5EF4-FFF2-40B4-BE49-F238E27FC236}">
                <a16:creationId xmlns:a16="http://schemas.microsoft.com/office/drawing/2014/main" id="{8E1A2B08-38EB-FD0C-4424-7E395B10644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FF959C-3C91-7E43-295E-7F48E3E5CB6F}"/>
              </a:ext>
            </a:extLst>
          </p:cNvPr>
          <p:cNvSpPr>
            <a:spLocks noGrp="1"/>
          </p:cNvSpPr>
          <p:nvPr>
            <p:ph type="sldNum" sz="quarter" idx="12"/>
          </p:nvPr>
        </p:nvSpPr>
        <p:spPr/>
        <p:txBody>
          <a:bodyPr/>
          <a:lstStyle/>
          <a:p>
            <a:fld id="{C90A1088-748B-48C8-AB70-E305DC9FBFA3}" type="slidenum">
              <a:rPr lang="en-US" smtClean="0"/>
              <a:t>‹#›</a:t>
            </a:fld>
            <a:endParaRPr lang="en-US"/>
          </a:p>
        </p:txBody>
      </p:sp>
    </p:spTree>
    <p:extLst>
      <p:ext uri="{BB962C8B-B14F-4D97-AF65-F5344CB8AC3E}">
        <p14:creationId xmlns:p14="http://schemas.microsoft.com/office/powerpoint/2010/main" val="3133389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0E4D4E-84DE-0459-46E8-F76C97F970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402DBE5-FFDC-0A29-E9D9-07E70E17FC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1932A0E-5953-6CBA-7A99-B7B5F1F19F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D2ECFB-5394-D4C8-DD9E-DBCAE2DBF342}"/>
              </a:ext>
            </a:extLst>
          </p:cNvPr>
          <p:cNvSpPr>
            <a:spLocks noGrp="1"/>
          </p:cNvSpPr>
          <p:nvPr>
            <p:ph type="dt" sz="half" idx="10"/>
          </p:nvPr>
        </p:nvSpPr>
        <p:spPr/>
        <p:txBody>
          <a:bodyPr/>
          <a:lstStyle/>
          <a:p>
            <a:fld id="{BE773CFC-F1E4-40B4-B3EF-BD1781B1478E}" type="datetimeFigureOut">
              <a:rPr lang="en-US" smtClean="0"/>
              <a:t>11/10/2024</a:t>
            </a:fld>
            <a:endParaRPr lang="en-US"/>
          </a:p>
        </p:txBody>
      </p:sp>
      <p:sp>
        <p:nvSpPr>
          <p:cNvPr id="6" name="Footer Placeholder 5">
            <a:extLst>
              <a:ext uri="{FF2B5EF4-FFF2-40B4-BE49-F238E27FC236}">
                <a16:creationId xmlns:a16="http://schemas.microsoft.com/office/drawing/2014/main" id="{898BF801-2102-2FFC-05CF-12D2614153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518493-5621-8013-AF86-4CA1919023D7}"/>
              </a:ext>
            </a:extLst>
          </p:cNvPr>
          <p:cNvSpPr>
            <a:spLocks noGrp="1"/>
          </p:cNvSpPr>
          <p:nvPr>
            <p:ph type="sldNum" sz="quarter" idx="12"/>
          </p:nvPr>
        </p:nvSpPr>
        <p:spPr/>
        <p:txBody>
          <a:bodyPr/>
          <a:lstStyle/>
          <a:p>
            <a:fld id="{C90A1088-748B-48C8-AB70-E305DC9FBFA3}" type="slidenum">
              <a:rPr lang="en-US" smtClean="0"/>
              <a:t>‹#›</a:t>
            </a:fld>
            <a:endParaRPr lang="en-US"/>
          </a:p>
        </p:txBody>
      </p:sp>
    </p:spTree>
    <p:extLst>
      <p:ext uri="{BB962C8B-B14F-4D97-AF65-F5344CB8AC3E}">
        <p14:creationId xmlns:p14="http://schemas.microsoft.com/office/powerpoint/2010/main" val="11612944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EA4989B-A7D7-F1E2-2A15-37908754FC1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F86E76E-D933-FD9E-45A7-7686EF553A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671DC6-45BD-FC38-E8BC-2D2F69147CA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773CFC-F1E4-40B4-B3EF-BD1781B1478E}" type="datetimeFigureOut">
              <a:rPr lang="en-US" smtClean="0"/>
              <a:t>11/10/2024</a:t>
            </a:fld>
            <a:endParaRPr lang="en-US"/>
          </a:p>
        </p:txBody>
      </p:sp>
      <p:sp>
        <p:nvSpPr>
          <p:cNvPr id="5" name="Footer Placeholder 4">
            <a:extLst>
              <a:ext uri="{FF2B5EF4-FFF2-40B4-BE49-F238E27FC236}">
                <a16:creationId xmlns:a16="http://schemas.microsoft.com/office/drawing/2014/main" id="{031C607D-8487-2BF9-E546-6298B165390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9AC64C6-38AD-EF35-F50D-E0A7A2CB2AB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0A1088-748B-48C8-AB70-E305DC9FBFA3}" type="slidenum">
              <a:rPr lang="en-US" smtClean="0"/>
              <a:t>‹#›</a:t>
            </a:fld>
            <a:endParaRPr lang="en-US"/>
          </a:p>
        </p:txBody>
      </p:sp>
    </p:spTree>
    <p:extLst>
      <p:ext uri="{BB962C8B-B14F-4D97-AF65-F5344CB8AC3E}">
        <p14:creationId xmlns:p14="http://schemas.microsoft.com/office/powerpoint/2010/main" val="32880333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microsoft.com/office/2007/relationships/hdphoto" Target="../media/hdphoto8.wdp"/><Relationship Id="rId13" Type="http://schemas.openxmlformats.org/officeDocument/2006/relationships/image" Target="../media/image20.png"/><Relationship Id="rId18" Type="http://schemas.microsoft.com/office/2007/relationships/hdphoto" Target="../media/hdphoto13.wdp"/><Relationship Id="rId3" Type="http://schemas.openxmlformats.org/officeDocument/2006/relationships/image" Target="../media/image15.png"/><Relationship Id="rId7" Type="http://schemas.openxmlformats.org/officeDocument/2006/relationships/image" Target="../media/image17.png"/><Relationship Id="rId12" Type="http://schemas.microsoft.com/office/2007/relationships/hdphoto" Target="../media/hdphoto10.wdp"/><Relationship Id="rId17" Type="http://schemas.openxmlformats.org/officeDocument/2006/relationships/image" Target="../media/image22.png"/><Relationship Id="rId2" Type="http://schemas.openxmlformats.org/officeDocument/2006/relationships/notesSlide" Target="../notesSlides/notesSlide9.xml"/><Relationship Id="rId16" Type="http://schemas.microsoft.com/office/2007/relationships/hdphoto" Target="../media/hdphoto12.wdp"/><Relationship Id="rId20" Type="http://schemas.microsoft.com/office/2007/relationships/hdphoto" Target="../media/hdphoto14.wdp"/><Relationship Id="rId1" Type="http://schemas.openxmlformats.org/officeDocument/2006/relationships/slideLayout" Target="../slideLayouts/slideLayout1.xml"/><Relationship Id="rId6" Type="http://schemas.microsoft.com/office/2007/relationships/hdphoto" Target="../media/hdphoto7.wdp"/><Relationship Id="rId11" Type="http://schemas.openxmlformats.org/officeDocument/2006/relationships/image" Target="../media/image19.png"/><Relationship Id="rId5" Type="http://schemas.openxmlformats.org/officeDocument/2006/relationships/image" Target="../media/image16.png"/><Relationship Id="rId15" Type="http://schemas.openxmlformats.org/officeDocument/2006/relationships/image" Target="../media/image21.png"/><Relationship Id="rId10" Type="http://schemas.microsoft.com/office/2007/relationships/hdphoto" Target="../media/hdphoto9.wdp"/><Relationship Id="rId19" Type="http://schemas.openxmlformats.org/officeDocument/2006/relationships/image" Target="../media/image23.png"/><Relationship Id="rId4" Type="http://schemas.microsoft.com/office/2007/relationships/hdphoto" Target="../media/hdphoto6.wdp"/><Relationship Id="rId9" Type="http://schemas.openxmlformats.org/officeDocument/2006/relationships/image" Target="../media/image18.png"/><Relationship Id="rId14" Type="http://schemas.microsoft.com/office/2007/relationships/hdphoto" Target="../media/hdphoto11.wdp"/></Relationships>
</file>

<file path=ppt/slides/_rels/slide11.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20.png"/><Relationship Id="rId18" Type="http://schemas.microsoft.com/office/2007/relationships/hdphoto" Target="../media/hdphoto12.wdp"/><Relationship Id="rId3" Type="http://schemas.openxmlformats.org/officeDocument/2006/relationships/image" Target="../media/image18.png"/><Relationship Id="rId7" Type="http://schemas.openxmlformats.org/officeDocument/2006/relationships/image" Target="../media/image16.png"/><Relationship Id="rId12" Type="http://schemas.microsoft.com/office/2007/relationships/hdphoto" Target="../media/hdphoto10.wdp"/><Relationship Id="rId17" Type="http://schemas.openxmlformats.org/officeDocument/2006/relationships/image" Target="../media/image21.png"/><Relationship Id="rId2" Type="http://schemas.openxmlformats.org/officeDocument/2006/relationships/notesSlide" Target="../notesSlides/notesSlide10.xml"/><Relationship Id="rId16" Type="http://schemas.microsoft.com/office/2007/relationships/hdphoto" Target="../media/hdphoto14.wdp"/><Relationship Id="rId20" Type="http://schemas.microsoft.com/office/2007/relationships/hdphoto" Target="../media/hdphoto13.wdp"/><Relationship Id="rId1" Type="http://schemas.openxmlformats.org/officeDocument/2006/relationships/slideLayout" Target="../slideLayouts/slideLayout1.xml"/><Relationship Id="rId6" Type="http://schemas.microsoft.com/office/2007/relationships/hdphoto" Target="../media/hdphoto6.wdp"/><Relationship Id="rId11" Type="http://schemas.openxmlformats.org/officeDocument/2006/relationships/image" Target="../media/image19.png"/><Relationship Id="rId5" Type="http://schemas.openxmlformats.org/officeDocument/2006/relationships/image" Target="../media/image15.png"/><Relationship Id="rId15" Type="http://schemas.openxmlformats.org/officeDocument/2006/relationships/image" Target="../media/image23.png"/><Relationship Id="rId10" Type="http://schemas.microsoft.com/office/2007/relationships/hdphoto" Target="../media/hdphoto8.wdp"/><Relationship Id="rId19" Type="http://schemas.openxmlformats.org/officeDocument/2006/relationships/image" Target="../media/image22.png"/><Relationship Id="rId4" Type="http://schemas.microsoft.com/office/2007/relationships/hdphoto" Target="../media/hdphoto9.wdp"/><Relationship Id="rId9" Type="http://schemas.openxmlformats.org/officeDocument/2006/relationships/image" Target="../media/image17.png"/><Relationship Id="rId14" Type="http://schemas.microsoft.com/office/2007/relationships/hdphoto" Target="../media/hdphoto11.wdp"/></Relationships>
</file>

<file path=ppt/slides/_rels/slide12.xml.rels><?xml version="1.0" encoding="UTF-8" standalone="yes"?>
<Relationships xmlns="http://schemas.openxmlformats.org/package/2006/relationships"><Relationship Id="rId8" Type="http://schemas.microsoft.com/office/2007/relationships/hdphoto" Target="../media/hdphoto17.wdp"/><Relationship Id="rId13" Type="http://schemas.openxmlformats.org/officeDocument/2006/relationships/image" Target="../media/image23.png"/><Relationship Id="rId18" Type="http://schemas.microsoft.com/office/2007/relationships/hdphoto" Target="../media/hdphoto13.wdp"/><Relationship Id="rId3" Type="http://schemas.openxmlformats.org/officeDocument/2006/relationships/image" Target="../media/image24.png"/><Relationship Id="rId7" Type="http://schemas.openxmlformats.org/officeDocument/2006/relationships/image" Target="../media/image26.png"/><Relationship Id="rId12" Type="http://schemas.microsoft.com/office/2007/relationships/hdphoto" Target="../media/hdphoto11.wdp"/><Relationship Id="rId17" Type="http://schemas.openxmlformats.org/officeDocument/2006/relationships/image" Target="../media/image22.png"/><Relationship Id="rId2" Type="http://schemas.openxmlformats.org/officeDocument/2006/relationships/notesSlide" Target="../notesSlides/notesSlide11.xml"/><Relationship Id="rId16" Type="http://schemas.microsoft.com/office/2007/relationships/hdphoto" Target="../media/hdphoto12.wdp"/><Relationship Id="rId1" Type="http://schemas.openxmlformats.org/officeDocument/2006/relationships/slideLayout" Target="../slideLayouts/slideLayout1.xml"/><Relationship Id="rId6" Type="http://schemas.microsoft.com/office/2007/relationships/hdphoto" Target="../media/hdphoto16.wdp"/><Relationship Id="rId11" Type="http://schemas.openxmlformats.org/officeDocument/2006/relationships/image" Target="../media/image20.png"/><Relationship Id="rId5" Type="http://schemas.openxmlformats.org/officeDocument/2006/relationships/image" Target="../media/image25.png"/><Relationship Id="rId15" Type="http://schemas.openxmlformats.org/officeDocument/2006/relationships/image" Target="../media/image21.png"/><Relationship Id="rId10" Type="http://schemas.microsoft.com/office/2007/relationships/hdphoto" Target="../media/hdphoto10.wdp"/><Relationship Id="rId4" Type="http://schemas.microsoft.com/office/2007/relationships/hdphoto" Target="../media/hdphoto15.wdp"/><Relationship Id="rId9" Type="http://schemas.openxmlformats.org/officeDocument/2006/relationships/image" Target="../media/image19.png"/><Relationship Id="rId14" Type="http://schemas.microsoft.com/office/2007/relationships/hdphoto" Target="../media/hdphoto14.wdp"/></Relationships>
</file>

<file path=ppt/slides/_rels/slide13.xml.rels><?xml version="1.0" encoding="UTF-8" standalone="yes"?>
<Relationships xmlns="http://schemas.openxmlformats.org/package/2006/relationships"><Relationship Id="rId8" Type="http://schemas.microsoft.com/office/2007/relationships/hdphoto" Target="../media/hdphoto14.wdp"/><Relationship Id="rId13" Type="http://schemas.openxmlformats.org/officeDocument/2006/relationships/image" Target="../media/image24.png"/><Relationship Id="rId18" Type="http://schemas.microsoft.com/office/2007/relationships/hdphoto" Target="../media/hdphoto17.wdp"/><Relationship Id="rId3" Type="http://schemas.openxmlformats.org/officeDocument/2006/relationships/image" Target="../media/image19.png"/><Relationship Id="rId7" Type="http://schemas.openxmlformats.org/officeDocument/2006/relationships/image" Target="../media/image23.png"/><Relationship Id="rId12" Type="http://schemas.microsoft.com/office/2007/relationships/hdphoto" Target="../media/hdphoto13.wdp"/><Relationship Id="rId17" Type="http://schemas.openxmlformats.org/officeDocument/2006/relationships/image" Target="../media/image26.png"/><Relationship Id="rId2" Type="http://schemas.openxmlformats.org/officeDocument/2006/relationships/notesSlide" Target="../notesSlides/notesSlide12.xml"/><Relationship Id="rId16" Type="http://schemas.microsoft.com/office/2007/relationships/hdphoto" Target="../media/hdphoto16.wdp"/><Relationship Id="rId1" Type="http://schemas.openxmlformats.org/officeDocument/2006/relationships/slideLayout" Target="../slideLayouts/slideLayout1.xml"/><Relationship Id="rId6" Type="http://schemas.microsoft.com/office/2007/relationships/hdphoto" Target="../media/hdphoto11.wdp"/><Relationship Id="rId11" Type="http://schemas.openxmlformats.org/officeDocument/2006/relationships/image" Target="../media/image22.png"/><Relationship Id="rId5" Type="http://schemas.openxmlformats.org/officeDocument/2006/relationships/image" Target="../media/image20.png"/><Relationship Id="rId15" Type="http://schemas.openxmlformats.org/officeDocument/2006/relationships/image" Target="../media/image25.png"/><Relationship Id="rId10" Type="http://schemas.microsoft.com/office/2007/relationships/hdphoto" Target="../media/hdphoto12.wdp"/><Relationship Id="rId19" Type="http://schemas.openxmlformats.org/officeDocument/2006/relationships/image" Target="../media/image27.png"/><Relationship Id="rId4" Type="http://schemas.microsoft.com/office/2007/relationships/hdphoto" Target="../media/hdphoto10.wdp"/><Relationship Id="rId9" Type="http://schemas.openxmlformats.org/officeDocument/2006/relationships/image" Target="../media/image21.png"/><Relationship Id="rId14" Type="http://schemas.microsoft.com/office/2007/relationships/hdphoto" Target="../media/hdphoto15.wdp"/></Relationships>
</file>

<file path=ppt/slides/_rels/slide14.xml.rels><?xml version="1.0" encoding="UTF-8" standalone="yes"?>
<Relationships xmlns="http://schemas.openxmlformats.org/package/2006/relationships"><Relationship Id="rId8" Type="http://schemas.microsoft.com/office/2007/relationships/hdphoto" Target="../media/hdphoto17.wdp"/><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microsoft.com/office/2007/relationships/hdphoto" Target="../media/hdphoto16.wdp"/><Relationship Id="rId5" Type="http://schemas.openxmlformats.org/officeDocument/2006/relationships/image" Target="../media/image25.png"/><Relationship Id="rId4" Type="http://schemas.microsoft.com/office/2007/relationships/hdphoto" Target="../media/hdphoto15.wdp"/><Relationship Id="rId9" Type="http://schemas.openxmlformats.org/officeDocument/2006/relationships/image" Target="../media/image27.png"/></Relationships>
</file>

<file path=ppt/slides/_rels/slide1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8.jpg"/><Relationship Id="rId7" Type="http://schemas.microsoft.com/office/2007/relationships/hdphoto" Target="../media/hdphoto15.wdp"/><Relationship Id="rId12"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4.png"/><Relationship Id="rId11" Type="http://schemas.microsoft.com/office/2007/relationships/hdphoto" Target="../media/hdphoto17.wdp"/><Relationship Id="rId5" Type="http://schemas.microsoft.com/office/2007/relationships/hdphoto" Target="../media/hdphoto18.wdp"/><Relationship Id="rId10" Type="http://schemas.openxmlformats.org/officeDocument/2006/relationships/image" Target="../media/image26.png"/><Relationship Id="rId4" Type="http://schemas.openxmlformats.org/officeDocument/2006/relationships/image" Target="../media/image29.png"/><Relationship Id="rId9" Type="http://schemas.microsoft.com/office/2007/relationships/hdphoto" Target="../media/hdphoto16.wdp"/></Relationships>
</file>

<file path=ppt/slides/_rels/slide16.xml.rels><?xml version="1.0" encoding="UTF-8" standalone="yes"?>
<Relationships xmlns="http://schemas.openxmlformats.org/package/2006/relationships"><Relationship Id="rId8" Type="http://schemas.openxmlformats.org/officeDocument/2006/relationships/image" Target="../media/image26.png"/><Relationship Id="rId13" Type="http://schemas.microsoft.com/office/2007/relationships/hdphoto" Target="../media/hdphoto19.wdp"/><Relationship Id="rId18" Type="http://schemas.microsoft.com/office/2007/relationships/hdphoto" Target="../media/hdphoto21.wdp"/><Relationship Id="rId3" Type="http://schemas.openxmlformats.org/officeDocument/2006/relationships/image" Target="../media/image28.jpg"/><Relationship Id="rId7" Type="http://schemas.microsoft.com/office/2007/relationships/hdphoto" Target="../media/hdphoto16.wdp"/><Relationship Id="rId12" Type="http://schemas.openxmlformats.org/officeDocument/2006/relationships/image" Target="../media/image30.png"/><Relationship Id="rId17" Type="http://schemas.openxmlformats.org/officeDocument/2006/relationships/image" Target="../media/image33.png"/><Relationship Id="rId2" Type="http://schemas.openxmlformats.org/officeDocument/2006/relationships/notesSlide" Target="../notesSlides/notesSlide15.xml"/><Relationship Id="rId16" Type="http://schemas.microsoft.com/office/2007/relationships/hdphoto" Target="../media/hdphoto20.wdp"/><Relationship Id="rId1" Type="http://schemas.openxmlformats.org/officeDocument/2006/relationships/slideLayout" Target="../slideLayouts/slideLayout1.xml"/><Relationship Id="rId6" Type="http://schemas.openxmlformats.org/officeDocument/2006/relationships/image" Target="../media/image25.png"/><Relationship Id="rId11" Type="http://schemas.microsoft.com/office/2007/relationships/hdphoto" Target="../media/hdphoto18.wdp"/><Relationship Id="rId5" Type="http://schemas.microsoft.com/office/2007/relationships/hdphoto" Target="../media/hdphoto15.wdp"/><Relationship Id="rId15" Type="http://schemas.openxmlformats.org/officeDocument/2006/relationships/image" Target="../media/image32.png"/><Relationship Id="rId10" Type="http://schemas.openxmlformats.org/officeDocument/2006/relationships/image" Target="../media/image29.png"/><Relationship Id="rId4" Type="http://schemas.openxmlformats.org/officeDocument/2006/relationships/image" Target="../media/image24.png"/><Relationship Id="rId9" Type="http://schemas.microsoft.com/office/2007/relationships/hdphoto" Target="../media/hdphoto17.wdp"/><Relationship Id="rId14" Type="http://schemas.openxmlformats.org/officeDocument/2006/relationships/image" Target="../media/image31.png"/></Relationships>
</file>

<file path=ppt/slides/_rels/slide17.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8.png"/><Relationship Id="rId3" Type="http://schemas.openxmlformats.org/officeDocument/2006/relationships/image" Target="../media/image28.jpg"/><Relationship Id="rId7" Type="http://schemas.microsoft.com/office/2007/relationships/hdphoto" Target="../media/hdphoto19.wdp"/><Relationship Id="rId12" Type="http://schemas.microsoft.com/office/2007/relationships/hdphoto" Target="../media/hdphoto21.wdp"/><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0.png"/><Relationship Id="rId11" Type="http://schemas.openxmlformats.org/officeDocument/2006/relationships/image" Target="../media/image33.png"/><Relationship Id="rId5" Type="http://schemas.microsoft.com/office/2007/relationships/hdphoto" Target="../media/hdphoto18.wdp"/><Relationship Id="rId10" Type="http://schemas.microsoft.com/office/2007/relationships/hdphoto" Target="../media/hdphoto20.wdp"/><Relationship Id="rId4" Type="http://schemas.openxmlformats.org/officeDocument/2006/relationships/image" Target="../media/image29.png"/><Relationship Id="rId9" Type="http://schemas.openxmlformats.org/officeDocument/2006/relationships/image" Target="../media/image32.png"/></Relationships>
</file>

<file path=ppt/slides/_rels/slide18.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0.png"/><Relationship Id="rId7" Type="http://schemas.microsoft.com/office/2007/relationships/hdphoto" Target="../media/hdphoto20.wdp"/><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8.png"/><Relationship Id="rId4" Type="http://schemas.microsoft.com/office/2007/relationships/hdphoto" Target="../media/hdphoto19.wdp"/><Relationship Id="rId9" Type="http://schemas.microsoft.com/office/2007/relationships/hdphoto" Target="../media/hdphoto21.wdp"/></Relationships>
</file>

<file path=ppt/slides/_rels/slide1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1.png"/><Relationship Id="rId5" Type="http://schemas.microsoft.com/office/2007/relationships/hdphoto" Target="../media/hdphoto5.wdp"/><Relationship Id="rId10" Type="http://schemas.microsoft.com/office/2007/relationships/hdphoto" Target="../media/hdphoto4.wdp"/><Relationship Id="rId4" Type="http://schemas.openxmlformats.org/officeDocument/2006/relationships/image" Target="../media/image14.png"/><Relationship Id="rId9" Type="http://schemas.openxmlformats.org/officeDocument/2006/relationships/image" Target="../media/image13.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8.png"/><Relationship Id="rId4" Type="http://schemas.openxmlformats.org/officeDocument/2006/relationships/image" Target="../media/image4.svg"/><Relationship Id="rId9" Type="http://schemas.microsoft.com/office/2007/relationships/hdphoto" Target="../media/hdphoto2.wdp"/></Relationships>
</file>

<file path=ppt/slides/_rels/slide2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1.png"/><Relationship Id="rId5" Type="http://schemas.microsoft.com/office/2007/relationships/hdphoto" Target="../media/hdphoto5.wdp"/><Relationship Id="rId10" Type="http://schemas.microsoft.com/office/2007/relationships/hdphoto" Target="../media/hdphoto4.wdp"/><Relationship Id="rId4" Type="http://schemas.openxmlformats.org/officeDocument/2006/relationships/image" Target="../media/image14.png"/><Relationship Id="rId9" Type="http://schemas.openxmlformats.org/officeDocument/2006/relationships/image" Target="../media/image13.png"/></Relationships>
</file>

<file path=ppt/slides/_rels/slide2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4.png"/><Relationship Id="rId7" Type="http://schemas.microsoft.com/office/2007/relationships/hdphoto" Target="../media/hdphoto3.wdp"/><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34.jpeg"/><Relationship Id="rId4" Type="http://schemas.microsoft.com/office/2007/relationships/hdphoto" Target="../media/hdphoto5.wdp"/><Relationship Id="rId9" Type="http://schemas.microsoft.com/office/2007/relationships/hdphoto" Target="../media/hdphoto4.wdp"/></Relationships>
</file>

<file path=ppt/slides/_rels/slide2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4.png"/><Relationship Id="rId7" Type="http://schemas.microsoft.com/office/2007/relationships/hdphoto" Target="../media/hdphoto3.wdp"/><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35.jpeg"/><Relationship Id="rId5" Type="http://schemas.openxmlformats.org/officeDocument/2006/relationships/image" Target="../media/image11.png"/><Relationship Id="rId10" Type="http://schemas.openxmlformats.org/officeDocument/2006/relationships/image" Target="../media/image34.jpeg"/><Relationship Id="rId4" Type="http://schemas.microsoft.com/office/2007/relationships/hdphoto" Target="../media/hdphoto5.wdp"/><Relationship Id="rId9" Type="http://schemas.microsoft.com/office/2007/relationships/hdphoto" Target="../media/hdphoto4.wdp"/></Relationships>
</file>

<file path=ppt/slides/_rels/slide2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4.png"/><Relationship Id="rId7" Type="http://schemas.microsoft.com/office/2007/relationships/hdphoto" Target="../media/hdphoto3.wdp"/><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36.png"/><Relationship Id="rId5" Type="http://schemas.openxmlformats.org/officeDocument/2006/relationships/image" Target="../media/image11.png"/><Relationship Id="rId10" Type="http://schemas.openxmlformats.org/officeDocument/2006/relationships/image" Target="../media/image35.jpeg"/><Relationship Id="rId4" Type="http://schemas.microsoft.com/office/2007/relationships/hdphoto" Target="../media/hdphoto5.wdp"/><Relationship Id="rId9" Type="http://schemas.microsoft.com/office/2007/relationships/hdphoto" Target="../media/hdphoto4.wdp"/></Relationships>
</file>

<file path=ppt/slides/_rels/slide2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4.png"/><Relationship Id="rId7" Type="http://schemas.microsoft.com/office/2007/relationships/hdphoto" Target="../media/hdphoto3.wdp"/><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36.png"/><Relationship Id="rId5" Type="http://schemas.openxmlformats.org/officeDocument/2006/relationships/image" Target="../media/image11.png"/><Relationship Id="rId10" Type="http://schemas.openxmlformats.org/officeDocument/2006/relationships/image" Target="../media/image37.jpeg"/><Relationship Id="rId4" Type="http://schemas.microsoft.com/office/2007/relationships/hdphoto" Target="../media/hdphoto5.wdp"/><Relationship Id="rId9" Type="http://schemas.microsoft.com/office/2007/relationships/hdphoto" Target="../media/hdphoto4.wdp"/></Relationships>
</file>

<file path=ppt/slides/_rels/slide2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4.png"/><Relationship Id="rId7" Type="http://schemas.microsoft.com/office/2007/relationships/hdphoto" Target="../media/hdphoto3.wdp"/><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38.jpeg"/><Relationship Id="rId5" Type="http://schemas.openxmlformats.org/officeDocument/2006/relationships/image" Target="../media/image11.png"/><Relationship Id="rId10" Type="http://schemas.openxmlformats.org/officeDocument/2006/relationships/image" Target="../media/image37.jpeg"/><Relationship Id="rId4" Type="http://schemas.microsoft.com/office/2007/relationships/hdphoto" Target="../media/hdphoto5.wdp"/><Relationship Id="rId9" Type="http://schemas.microsoft.com/office/2007/relationships/hdphoto" Target="../media/hdphoto4.wdp"/></Relationships>
</file>

<file path=ppt/slides/_rels/slide2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4.png"/><Relationship Id="rId7" Type="http://schemas.microsoft.com/office/2007/relationships/hdphoto" Target="../media/hdphoto3.wdp"/><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38.jpeg"/><Relationship Id="rId5" Type="http://schemas.openxmlformats.org/officeDocument/2006/relationships/image" Target="../media/image11.png"/><Relationship Id="rId10" Type="http://schemas.openxmlformats.org/officeDocument/2006/relationships/image" Target="../media/image39.png"/><Relationship Id="rId4" Type="http://schemas.microsoft.com/office/2007/relationships/hdphoto" Target="../media/hdphoto5.wdp"/><Relationship Id="rId9" Type="http://schemas.microsoft.com/office/2007/relationships/hdphoto" Target="../media/hdphoto4.wdp"/></Relationships>
</file>

<file path=ppt/slides/_rels/slide2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4.png"/><Relationship Id="rId7" Type="http://schemas.microsoft.com/office/2007/relationships/hdphoto" Target="../media/hdphoto3.wdp"/><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39.png"/><Relationship Id="rId4" Type="http://schemas.microsoft.com/office/2007/relationships/hdphoto" Target="../media/hdphoto5.wdp"/><Relationship Id="rId9" Type="http://schemas.microsoft.com/office/2007/relationships/hdphoto" Target="../media/hdphoto4.wdp"/></Relationships>
</file>

<file path=ppt/slides/_rels/slide28.xml.rels><?xml version="1.0" encoding="UTF-8" standalone="yes"?>
<Relationships xmlns="http://schemas.openxmlformats.org/package/2006/relationships"><Relationship Id="rId8" Type="http://schemas.openxmlformats.org/officeDocument/2006/relationships/image" Target="../media/image45.svg"/><Relationship Id="rId13" Type="http://schemas.openxmlformats.org/officeDocument/2006/relationships/image" Target="../media/image50.png"/><Relationship Id="rId18" Type="http://schemas.openxmlformats.org/officeDocument/2006/relationships/image" Target="../media/image55.svg"/><Relationship Id="rId26" Type="http://schemas.openxmlformats.org/officeDocument/2006/relationships/image" Target="../media/image63.svg"/><Relationship Id="rId3" Type="http://schemas.openxmlformats.org/officeDocument/2006/relationships/image" Target="../media/image40.png"/><Relationship Id="rId21" Type="http://schemas.openxmlformats.org/officeDocument/2006/relationships/image" Target="../media/image58.png"/><Relationship Id="rId7" Type="http://schemas.openxmlformats.org/officeDocument/2006/relationships/image" Target="../media/image44.png"/><Relationship Id="rId12" Type="http://schemas.openxmlformats.org/officeDocument/2006/relationships/image" Target="../media/image49.svg"/><Relationship Id="rId17" Type="http://schemas.openxmlformats.org/officeDocument/2006/relationships/image" Target="../media/image54.png"/><Relationship Id="rId25" Type="http://schemas.openxmlformats.org/officeDocument/2006/relationships/image" Target="../media/image62.png"/><Relationship Id="rId2" Type="http://schemas.openxmlformats.org/officeDocument/2006/relationships/notesSlide" Target="../notesSlides/notesSlide27.xml"/><Relationship Id="rId16" Type="http://schemas.openxmlformats.org/officeDocument/2006/relationships/image" Target="../media/image53.svg"/><Relationship Id="rId20" Type="http://schemas.openxmlformats.org/officeDocument/2006/relationships/image" Target="../media/image57.svg"/><Relationship Id="rId1" Type="http://schemas.openxmlformats.org/officeDocument/2006/relationships/slideLayout" Target="../slideLayouts/slideLayout1.xml"/><Relationship Id="rId6" Type="http://schemas.openxmlformats.org/officeDocument/2006/relationships/image" Target="../media/image43.svg"/><Relationship Id="rId11" Type="http://schemas.openxmlformats.org/officeDocument/2006/relationships/image" Target="../media/image48.png"/><Relationship Id="rId24" Type="http://schemas.openxmlformats.org/officeDocument/2006/relationships/image" Target="../media/image61.svg"/><Relationship Id="rId5" Type="http://schemas.openxmlformats.org/officeDocument/2006/relationships/image" Target="../media/image42.png"/><Relationship Id="rId15" Type="http://schemas.openxmlformats.org/officeDocument/2006/relationships/image" Target="../media/image52.png"/><Relationship Id="rId23" Type="http://schemas.openxmlformats.org/officeDocument/2006/relationships/image" Target="../media/image60.png"/><Relationship Id="rId28" Type="http://schemas.openxmlformats.org/officeDocument/2006/relationships/image" Target="../media/image65.svg"/><Relationship Id="rId10" Type="http://schemas.openxmlformats.org/officeDocument/2006/relationships/image" Target="../media/image47.svg"/><Relationship Id="rId19" Type="http://schemas.openxmlformats.org/officeDocument/2006/relationships/image" Target="../media/image56.png"/><Relationship Id="rId4" Type="http://schemas.openxmlformats.org/officeDocument/2006/relationships/image" Target="../media/image41.svg"/><Relationship Id="rId9" Type="http://schemas.openxmlformats.org/officeDocument/2006/relationships/image" Target="../media/image46.png"/><Relationship Id="rId14" Type="http://schemas.openxmlformats.org/officeDocument/2006/relationships/image" Target="../media/image51.svg"/><Relationship Id="rId22" Type="http://schemas.openxmlformats.org/officeDocument/2006/relationships/image" Target="../media/image59.svg"/><Relationship Id="rId27" Type="http://schemas.openxmlformats.org/officeDocument/2006/relationships/image" Target="../media/image64.png"/></Relationships>
</file>

<file path=ppt/slides/_rels/slide29.xml.rels><?xml version="1.0" encoding="UTF-8" standalone="yes"?>
<Relationships xmlns="http://schemas.openxmlformats.org/package/2006/relationships"><Relationship Id="rId8" Type="http://schemas.openxmlformats.org/officeDocument/2006/relationships/image" Target="../media/image45.svg"/><Relationship Id="rId13" Type="http://schemas.openxmlformats.org/officeDocument/2006/relationships/image" Target="../media/image50.png"/><Relationship Id="rId18" Type="http://schemas.openxmlformats.org/officeDocument/2006/relationships/image" Target="../media/image55.svg"/><Relationship Id="rId26" Type="http://schemas.openxmlformats.org/officeDocument/2006/relationships/image" Target="../media/image63.svg"/><Relationship Id="rId3" Type="http://schemas.openxmlformats.org/officeDocument/2006/relationships/image" Target="../media/image40.png"/><Relationship Id="rId21" Type="http://schemas.openxmlformats.org/officeDocument/2006/relationships/image" Target="../media/image58.png"/><Relationship Id="rId7" Type="http://schemas.openxmlformats.org/officeDocument/2006/relationships/image" Target="../media/image44.png"/><Relationship Id="rId12" Type="http://schemas.openxmlformats.org/officeDocument/2006/relationships/image" Target="../media/image49.svg"/><Relationship Id="rId17" Type="http://schemas.openxmlformats.org/officeDocument/2006/relationships/image" Target="../media/image54.png"/><Relationship Id="rId25" Type="http://schemas.openxmlformats.org/officeDocument/2006/relationships/image" Target="../media/image62.png"/><Relationship Id="rId2" Type="http://schemas.openxmlformats.org/officeDocument/2006/relationships/notesSlide" Target="../notesSlides/notesSlide28.xml"/><Relationship Id="rId16" Type="http://schemas.openxmlformats.org/officeDocument/2006/relationships/image" Target="../media/image53.svg"/><Relationship Id="rId20" Type="http://schemas.openxmlformats.org/officeDocument/2006/relationships/image" Target="../media/image57.svg"/><Relationship Id="rId1" Type="http://schemas.openxmlformats.org/officeDocument/2006/relationships/slideLayout" Target="../slideLayouts/slideLayout1.xml"/><Relationship Id="rId6" Type="http://schemas.openxmlformats.org/officeDocument/2006/relationships/image" Target="../media/image43.svg"/><Relationship Id="rId11" Type="http://schemas.openxmlformats.org/officeDocument/2006/relationships/image" Target="../media/image48.png"/><Relationship Id="rId24" Type="http://schemas.openxmlformats.org/officeDocument/2006/relationships/image" Target="../media/image61.svg"/><Relationship Id="rId5" Type="http://schemas.openxmlformats.org/officeDocument/2006/relationships/image" Target="../media/image42.png"/><Relationship Id="rId15" Type="http://schemas.openxmlformats.org/officeDocument/2006/relationships/image" Target="../media/image52.png"/><Relationship Id="rId23" Type="http://schemas.openxmlformats.org/officeDocument/2006/relationships/image" Target="../media/image60.png"/><Relationship Id="rId28" Type="http://schemas.openxmlformats.org/officeDocument/2006/relationships/image" Target="../media/image65.svg"/><Relationship Id="rId10" Type="http://schemas.openxmlformats.org/officeDocument/2006/relationships/image" Target="../media/image47.svg"/><Relationship Id="rId19" Type="http://schemas.openxmlformats.org/officeDocument/2006/relationships/image" Target="../media/image56.png"/><Relationship Id="rId4" Type="http://schemas.openxmlformats.org/officeDocument/2006/relationships/image" Target="../media/image41.svg"/><Relationship Id="rId9" Type="http://schemas.openxmlformats.org/officeDocument/2006/relationships/image" Target="../media/image46.png"/><Relationship Id="rId14" Type="http://schemas.openxmlformats.org/officeDocument/2006/relationships/image" Target="../media/image51.svg"/><Relationship Id="rId22" Type="http://schemas.openxmlformats.org/officeDocument/2006/relationships/image" Target="../media/image59.svg"/><Relationship Id="rId27" Type="http://schemas.openxmlformats.org/officeDocument/2006/relationships/image" Target="../media/image64.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microsoft.com/office/2007/relationships/hdphoto" Target="../media/hdphoto1.wdp"/><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png"/><Relationship Id="rId5" Type="http://schemas.openxmlformats.org/officeDocument/2006/relationships/image" Target="../media/image5.png"/><Relationship Id="rId10" Type="http://schemas.openxmlformats.org/officeDocument/2006/relationships/image" Target="../media/image8.png"/><Relationship Id="rId4" Type="http://schemas.openxmlformats.org/officeDocument/2006/relationships/image" Target="../media/image4.svg"/><Relationship Id="rId9" Type="http://schemas.microsoft.com/office/2007/relationships/hdphoto" Target="../media/hdphoto2.wdp"/></Relationships>
</file>

<file path=ppt/slides/_rels/slide30.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66.jpg"/></Relationships>
</file>

<file path=ppt/slides/_rels/slide3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microsoft.com/office/2007/relationships/hdphoto" Target="../media/hdphoto1.wdp"/><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67.jpeg"/><Relationship Id="rId5" Type="http://schemas.openxmlformats.org/officeDocument/2006/relationships/image" Target="../media/image5.png"/><Relationship Id="rId10" Type="http://schemas.openxmlformats.org/officeDocument/2006/relationships/image" Target="../media/image68.jpeg"/><Relationship Id="rId4" Type="http://schemas.openxmlformats.org/officeDocument/2006/relationships/image" Target="../media/image4.svg"/><Relationship Id="rId9" Type="http://schemas.microsoft.com/office/2007/relationships/hdphoto" Target="../media/hdphoto2.wdp"/></Relationships>
</file>

<file path=ppt/slides/_rels/slide3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microsoft.com/office/2007/relationships/hdphoto" Target="../media/hdphoto1.wdp"/><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68.jpeg"/><Relationship Id="rId4" Type="http://schemas.openxmlformats.org/officeDocument/2006/relationships/image" Target="../media/image4.svg"/><Relationship Id="rId9" Type="http://schemas.microsoft.com/office/2007/relationships/hdphoto" Target="../media/hdphoto2.wdp"/></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microsoft.com/office/2007/relationships/hdphoto" Target="../media/hdphoto1.wdp"/><Relationship Id="rId12"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png"/><Relationship Id="rId5" Type="http://schemas.openxmlformats.org/officeDocument/2006/relationships/image" Target="../media/image5.png"/><Relationship Id="rId10" Type="http://schemas.openxmlformats.org/officeDocument/2006/relationships/image" Target="../media/image8.png"/><Relationship Id="rId4" Type="http://schemas.openxmlformats.org/officeDocument/2006/relationships/image" Target="../media/image4.svg"/><Relationship Id="rId9" Type="http://schemas.microsoft.com/office/2007/relationships/hdphoto" Target="../media/hdphoto2.wdp"/></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11" Type="http://schemas.microsoft.com/office/2007/relationships/hdphoto" Target="../media/hdphoto4.wdp"/><Relationship Id="rId5" Type="http://schemas.openxmlformats.org/officeDocument/2006/relationships/image" Target="../media/image9.png"/><Relationship Id="rId10" Type="http://schemas.openxmlformats.org/officeDocument/2006/relationships/image" Target="../media/image13.png"/><Relationship Id="rId4" Type="http://schemas.openxmlformats.org/officeDocument/2006/relationships/image" Target="../media/image1.png"/><Relationship Id="rId9" Type="http://schemas.microsoft.com/office/2007/relationships/hdphoto" Target="../media/hdphoto3.wdp"/></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microsoft.com/office/2007/relationships/hdphoto" Target="../media/hdphoto3.wdp"/><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microsoft.com/office/2007/relationships/hdphoto" Target="../media/hdphoto4.wdp"/></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13" Type="http://schemas.microsoft.com/office/2007/relationships/hdphoto" Target="../media/hdphoto7.wdp"/><Relationship Id="rId3" Type="http://schemas.openxmlformats.org/officeDocument/2006/relationships/image" Target="../media/image14.png"/><Relationship Id="rId7" Type="http://schemas.microsoft.com/office/2007/relationships/hdphoto" Target="../media/hdphoto3.wdp"/><Relationship Id="rId12" Type="http://schemas.openxmlformats.org/officeDocument/2006/relationships/image" Target="../media/image16.png"/><Relationship Id="rId17" Type="http://schemas.microsoft.com/office/2007/relationships/hdphoto" Target="../media/hdphoto9.wdp"/><Relationship Id="rId2" Type="http://schemas.openxmlformats.org/officeDocument/2006/relationships/notesSlide" Target="../notesSlides/notesSlide6.xml"/><Relationship Id="rId16"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12.png"/><Relationship Id="rId11" Type="http://schemas.microsoft.com/office/2007/relationships/hdphoto" Target="../media/hdphoto6.wdp"/><Relationship Id="rId5" Type="http://schemas.openxmlformats.org/officeDocument/2006/relationships/image" Target="../media/image11.png"/><Relationship Id="rId15" Type="http://schemas.microsoft.com/office/2007/relationships/hdphoto" Target="../media/hdphoto8.wdp"/><Relationship Id="rId10" Type="http://schemas.openxmlformats.org/officeDocument/2006/relationships/image" Target="../media/image15.png"/><Relationship Id="rId4" Type="http://schemas.microsoft.com/office/2007/relationships/hdphoto" Target="../media/hdphoto5.wdp"/><Relationship Id="rId9" Type="http://schemas.microsoft.com/office/2007/relationships/hdphoto" Target="../media/hdphoto4.wdp"/><Relationship Id="rId14" Type="http://schemas.openxmlformats.org/officeDocument/2006/relationships/image" Target="../media/image17.png"/></Relationships>
</file>

<file path=ppt/slides/_rels/slide8.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17.png"/><Relationship Id="rId3" Type="http://schemas.openxmlformats.org/officeDocument/2006/relationships/image" Target="../media/image10.png"/><Relationship Id="rId7" Type="http://schemas.openxmlformats.org/officeDocument/2006/relationships/image" Target="../media/image13.png"/><Relationship Id="rId12" Type="http://schemas.microsoft.com/office/2007/relationships/hdphoto" Target="../media/hdphoto7.wdp"/><Relationship Id="rId2" Type="http://schemas.openxmlformats.org/officeDocument/2006/relationships/notesSlide" Target="../notesSlides/notesSlide7.xml"/><Relationship Id="rId16" Type="http://schemas.microsoft.com/office/2007/relationships/hdphoto" Target="../media/hdphoto9.wdp"/><Relationship Id="rId1" Type="http://schemas.openxmlformats.org/officeDocument/2006/relationships/slideLayout" Target="../slideLayouts/slideLayout1.xml"/><Relationship Id="rId6" Type="http://schemas.microsoft.com/office/2007/relationships/hdphoto" Target="../media/hdphoto3.wdp"/><Relationship Id="rId11" Type="http://schemas.openxmlformats.org/officeDocument/2006/relationships/image" Target="../media/image16.png"/><Relationship Id="rId5" Type="http://schemas.openxmlformats.org/officeDocument/2006/relationships/image" Target="../media/image12.png"/><Relationship Id="rId15" Type="http://schemas.openxmlformats.org/officeDocument/2006/relationships/image" Target="../media/image18.png"/><Relationship Id="rId10" Type="http://schemas.microsoft.com/office/2007/relationships/hdphoto" Target="../media/hdphoto6.wdp"/><Relationship Id="rId4" Type="http://schemas.openxmlformats.org/officeDocument/2006/relationships/image" Target="../media/image11.png"/><Relationship Id="rId9" Type="http://schemas.openxmlformats.org/officeDocument/2006/relationships/image" Target="../media/image15.png"/><Relationship Id="rId14" Type="http://schemas.microsoft.com/office/2007/relationships/hdphoto" Target="../media/hdphoto8.wdp"/></Relationships>
</file>

<file path=ppt/slides/_rels/slide9.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microsoft.com/office/2007/relationships/hdphoto" Target="../media/hdphoto7.wdp"/><Relationship Id="rId5" Type="http://schemas.openxmlformats.org/officeDocument/2006/relationships/image" Target="../media/image16.png"/><Relationship Id="rId10" Type="http://schemas.microsoft.com/office/2007/relationships/hdphoto" Target="../media/hdphoto9.wdp"/><Relationship Id="rId4" Type="http://schemas.microsoft.com/office/2007/relationships/hdphoto" Target="../media/hdphoto6.wdp"/><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DE51C920-689B-4C75-1A77-7C45608FB0E8}"/>
              </a:ext>
            </a:extLst>
          </p:cNvPr>
          <p:cNvSpPr/>
          <p:nvPr/>
        </p:nvSpPr>
        <p:spPr>
          <a:xfrm>
            <a:off x="-7790409" y="-2283416"/>
            <a:ext cx="11248982" cy="11248980"/>
          </a:xfrm>
          <a:prstGeom prst="ellipse">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2F549F34-D2CE-14C0-E4D5-93FDAA42E0EB}"/>
              </a:ext>
            </a:extLst>
          </p:cNvPr>
          <p:cNvSpPr/>
          <p:nvPr/>
        </p:nvSpPr>
        <p:spPr>
          <a:xfrm>
            <a:off x="-6838646" y="-1356064"/>
            <a:ext cx="9394278" cy="9394276"/>
          </a:xfrm>
          <a:prstGeom prst="ellipse">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39EADA72-C2AC-774D-EF2E-99887BBEA7C7}"/>
              </a:ext>
            </a:extLst>
          </p:cNvPr>
          <p:cNvSpPr/>
          <p:nvPr/>
        </p:nvSpPr>
        <p:spPr>
          <a:xfrm>
            <a:off x="-5989138" y="-418633"/>
            <a:ext cx="7695263" cy="7695263"/>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8914CB1D-A496-BEE8-F3B6-5B5ECF7F142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44782" y="-703385"/>
            <a:ext cx="3920716" cy="7561385"/>
          </a:xfrm>
          <a:prstGeom prst="rect">
            <a:avLst/>
          </a:prstGeom>
        </p:spPr>
      </p:pic>
      <p:sp>
        <p:nvSpPr>
          <p:cNvPr id="7" name="TextBox 6">
            <a:extLst>
              <a:ext uri="{FF2B5EF4-FFF2-40B4-BE49-F238E27FC236}">
                <a16:creationId xmlns:a16="http://schemas.microsoft.com/office/drawing/2014/main" id="{9641095E-8912-3A1F-B0C8-FB72B5E27AA2}"/>
              </a:ext>
            </a:extLst>
          </p:cNvPr>
          <p:cNvSpPr txBox="1"/>
          <p:nvPr/>
        </p:nvSpPr>
        <p:spPr>
          <a:xfrm>
            <a:off x="6398499" y="2565040"/>
            <a:ext cx="5202796" cy="769441"/>
          </a:xfrm>
          <a:prstGeom prst="rect">
            <a:avLst/>
          </a:prstGeom>
          <a:noFill/>
        </p:spPr>
        <p:txBody>
          <a:bodyPr wrap="square" rtlCol="1">
            <a:spAutoFit/>
          </a:bodyPr>
          <a:lstStyle/>
          <a:p>
            <a:pPr algn="ctr" rtl="1">
              <a:lnSpc>
                <a:spcPct val="150000"/>
              </a:lnSpc>
            </a:pPr>
            <a:r>
              <a:rPr lang="fa-IR" sz="3200" b="1" dirty="0">
                <a:solidFill>
                  <a:srgbClr val="FBC000"/>
                </a:solidFill>
                <a:latin typeface="Shabnam" panose="020B0603030804020204" pitchFamily="34" charset="-78"/>
                <a:cs typeface="Shabnam" panose="020B0603030804020204" pitchFamily="34" charset="-78"/>
              </a:rPr>
              <a:t>موضوع: </a:t>
            </a:r>
            <a:r>
              <a:rPr lang="fa-IR" sz="3200" b="1" dirty="0">
                <a:solidFill>
                  <a:srgbClr val="0001B4"/>
                </a:solidFill>
                <a:latin typeface="Shabnam" panose="020B0603030804020204" pitchFamily="34" charset="-78"/>
                <a:cs typeface="Shabnam" panose="020B0603030804020204" pitchFamily="34" charset="-78"/>
              </a:rPr>
              <a:t>پاورپوینت میکروب ها </a:t>
            </a:r>
          </a:p>
        </p:txBody>
      </p:sp>
      <p:sp>
        <p:nvSpPr>
          <p:cNvPr id="8" name="TextBox 7">
            <a:extLst>
              <a:ext uri="{FF2B5EF4-FFF2-40B4-BE49-F238E27FC236}">
                <a16:creationId xmlns:a16="http://schemas.microsoft.com/office/drawing/2014/main" id="{B8BC2485-A419-6F68-C359-8ACB01C135DE}"/>
              </a:ext>
            </a:extLst>
          </p:cNvPr>
          <p:cNvSpPr txBox="1"/>
          <p:nvPr/>
        </p:nvSpPr>
        <p:spPr>
          <a:xfrm>
            <a:off x="6028097" y="3706024"/>
            <a:ext cx="5943600" cy="769441"/>
          </a:xfrm>
          <a:prstGeom prst="rect">
            <a:avLst/>
          </a:prstGeom>
          <a:noFill/>
        </p:spPr>
        <p:txBody>
          <a:bodyPr wrap="square" rtlCol="1">
            <a:spAutoFit/>
          </a:bodyPr>
          <a:lstStyle/>
          <a:p>
            <a:pPr algn="ctr" rtl="1">
              <a:lnSpc>
                <a:spcPct val="150000"/>
              </a:lnSpc>
            </a:pPr>
            <a:r>
              <a:rPr lang="fa-IR" sz="3200" b="1" dirty="0">
                <a:solidFill>
                  <a:srgbClr val="FBC000"/>
                </a:solidFill>
                <a:latin typeface="Shabnam" panose="020B0603030804020204" pitchFamily="34" charset="-78"/>
                <a:cs typeface="Shabnam" panose="020B0603030804020204" pitchFamily="34" charset="-78"/>
              </a:rPr>
              <a:t>نام پژوهشگر : </a:t>
            </a:r>
            <a:r>
              <a:rPr lang="fa-IR" sz="3200" dirty="0">
                <a:latin typeface="Shabnam" panose="020B0603030804020204" pitchFamily="34" charset="-78"/>
                <a:cs typeface="Shabnam" panose="020B0603030804020204" pitchFamily="34" charset="-78"/>
              </a:rPr>
              <a:t>محمد جواد عزیزپناه</a:t>
            </a:r>
          </a:p>
        </p:txBody>
      </p:sp>
      <p:sp>
        <p:nvSpPr>
          <p:cNvPr id="9" name="TextBox 8">
            <a:extLst>
              <a:ext uri="{FF2B5EF4-FFF2-40B4-BE49-F238E27FC236}">
                <a16:creationId xmlns:a16="http://schemas.microsoft.com/office/drawing/2014/main" id="{D2029503-0BF0-14BC-3199-FE3FD61BAF64}"/>
              </a:ext>
            </a:extLst>
          </p:cNvPr>
          <p:cNvSpPr txBox="1"/>
          <p:nvPr/>
        </p:nvSpPr>
        <p:spPr>
          <a:xfrm>
            <a:off x="6398499" y="4847008"/>
            <a:ext cx="5202796" cy="769441"/>
          </a:xfrm>
          <a:prstGeom prst="rect">
            <a:avLst/>
          </a:prstGeom>
          <a:noFill/>
        </p:spPr>
        <p:txBody>
          <a:bodyPr wrap="square" rtlCol="1">
            <a:spAutoFit/>
          </a:bodyPr>
          <a:lstStyle/>
          <a:p>
            <a:pPr algn="ctr" rtl="1">
              <a:lnSpc>
                <a:spcPct val="150000"/>
              </a:lnSpc>
            </a:pPr>
            <a:r>
              <a:rPr lang="fa-IR" sz="3200" b="1" dirty="0">
                <a:solidFill>
                  <a:srgbClr val="FBC000"/>
                </a:solidFill>
                <a:latin typeface="Shabnam" panose="020B0603030804020204" pitchFamily="34" charset="-78"/>
                <a:cs typeface="Shabnam" panose="020B0603030804020204" pitchFamily="34" charset="-78"/>
              </a:rPr>
              <a:t>استاد راهنما: </a:t>
            </a:r>
            <a:r>
              <a:rPr lang="fa-IR" sz="3200" dirty="0">
                <a:latin typeface="Shabnam" panose="020B0603030804020204" pitchFamily="34" charset="-78"/>
                <a:cs typeface="Shabnam" panose="020B0603030804020204" pitchFamily="34" charset="-78"/>
              </a:rPr>
              <a:t>علیرضا عزیزی</a:t>
            </a:r>
          </a:p>
        </p:txBody>
      </p:sp>
      <p:sp>
        <p:nvSpPr>
          <p:cNvPr id="10" name="TextBox 9">
            <a:extLst>
              <a:ext uri="{FF2B5EF4-FFF2-40B4-BE49-F238E27FC236}">
                <a16:creationId xmlns:a16="http://schemas.microsoft.com/office/drawing/2014/main" id="{FCFA0A7C-AA3A-D613-5B90-5984F285978C}"/>
              </a:ext>
            </a:extLst>
          </p:cNvPr>
          <p:cNvSpPr txBox="1"/>
          <p:nvPr/>
        </p:nvSpPr>
        <p:spPr>
          <a:xfrm>
            <a:off x="6398499" y="5987990"/>
            <a:ext cx="5202796" cy="515526"/>
          </a:xfrm>
          <a:prstGeom prst="rect">
            <a:avLst/>
          </a:prstGeom>
          <a:noFill/>
        </p:spPr>
        <p:txBody>
          <a:bodyPr wrap="square" rtlCol="1">
            <a:spAutoFit/>
          </a:bodyPr>
          <a:lstStyle/>
          <a:p>
            <a:pPr algn="ctr" rtl="1">
              <a:lnSpc>
                <a:spcPct val="150000"/>
              </a:lnSpc>
            </a:pPr>
            <a:r>
              <a:rPr lang="fa-IR" sz="2000" dirty="0">
                <a:latin typeface="Shabnam" panose="020B0603030804020204" pitchFamily="34" charset="-78"/>
                <a:cs typeface="Shabnam" panose="020B0603030804020204" pitchFamily="34" charset="-78"/>
              </a:rPr>
              <a:t>تاریخ ارائه: .......</a:t>
            </a:r>
          </a:p>
        </p:txBody>
      </p:sp>
      <p:pic>
        <p:nvPicPr>
          <p:cNvPr id="13" name="Picture 12">
            <a:extLst>
              <a:ext uri="{FF2B5EF4-FFF2-40B4-BE49-F238E27FC236}">
                <a16:creationId xmlns:a16="http://schemas.microsoft.com/office/drawing/2014/main" id="{384E2A31-673C-2564-BEF9-6A9E6E4A976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074736" y="343174"/>
            <a:ext cx="1850323" cy="1850323"/>
          </a:xfrm>
          <a:prstGeom prst="rect">
            <a:avLst/>
          </a:prstGeom>
        </p:spPr>
      </p:pic>
    </p:spTree>
    <p:extLst>
      <p:ext uri="{BB962C8B-B14F-4D97-AF65-F5344CB8AC3E}">
        <p14:creationId xmlns:p14="http://schemas.microsoft.com/office/powerpoint/2010/main" val="24888891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9850CE-04C7-C5BC-3602-A1E503DDD9FC}"/>
            </a:ext>
          </a:extLst>
        </p:cNvPr>
        <p:cNvGrpSpPr/>
        <p:nvPr/>
      </p:nvGrpSpPr>
      <p:grpSpPr>
        <a:xfrm>
          <a:off x="0" y="0"/>
          <a:ext cx="0" cy="0"/>
          <a:chOff x="0" y="0"/>
          <a:chExt cx="0" cy="0"/>
        </a:xfrm>
      </p:grpSpPr>
      <p:sp>
        <p:nvSpPr>
          <p:cNvPr id="32" name="Rectangle 31">
            <a:extLst>
              <a:ext uri="{FF2B5EF4-FFF2-40B4-BE49-F238E27FC236}">
                <a16:creationId xmlns:a16="http://schemas.microsoft.com/office/drawing/2014/main" id="{2C8CEA9F-3933-F822-537B-8B4951652CFA}"/>
              </a:ext>
            </a:extLst>
          </p:cNvPr>
          <p:cNvSpPr/>
          <p:nvPr/>
        </p:nvSpPr>
        <p:spPr>
          <a:xfrm>
            <a:off x="0" y="-5"/>
            <a:ext cx="12238733" cy="6878315"/>
          </a:xfrm>
          <a:prstGeom prst="rect">
            <a:avLst/>
          </a:prstGeom>
          <a:solidFill>
            <a:srgbClr val="0D750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Picture 33">
            <a:extLst>
              <a:ext uri="{FF2B5EF4-FFF2-40B4-BE49-F238E27FC236}">
                <a16:creationId xmlns:a16="http://schemas.microsoft.com/office/drawing/2014/main" id="{9CBA43A3-6346-8B68-E0AB-A9071DD289F3}"/>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a:off x="7" y="0"/>
            <a:ext cx="12191991" cy="6857995"/>
          </a:xfrm>
          <a:prstGeom prst="rect">
            <a:avLst/>
          </a:prstGeom>
        </p:spPr>
      </p:pic>
      <p:pic>
        <p:nvPicPr>
          <p:cNvPr id="36" name="Picture 35">
            <a:extLst>
              <a:ext uri="{FF2B5EF4-FFF2-40B4-BE49-F238E27FC236}">
                <a16:creationId xmlns:a16="http://schemas.microsoft.com/office/drawing/2014/main" id="{9E42F20D-4C68-79A5-2C89-3F78578F8745}"/>
              </a:ext>
            </a:extLst>
          </p:cNvPr>
          <p:cNvPicPr>
            <a:picLocks noChangeAspect="1"/>
          </p:cNvPicPr>
          <p:nvPr/>
        </p:nvPicPr>
        <p:blipFill>
          <a:blip r:embed="rId5">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a:ext>
            </a:extLst>
          </a:blip>
          <a:stretch>
            <a:fillRect/>
          </a:stretch>
        </p:blipFill>
        <p:spPr>
          <a:xfrm>
            <a:off x="-62204" y="-50788"/>
            <a:ext cx="12264230" cy="6898628"/>
          </a:xfrm>
          <a:prstGeom prst="rect">
            <a:avLst/>
          </a:prstGeom>
        </p:spPr>
      </p:pic>
      <p:pic>
        <p:nvPicPr>
          <p:cNvPr id="38" name="Picture 37">
            <a:extLst>
              <a:ext uri="{FF2B5EF4-FFF2-40B4-BE49-F238E27FC236}">
                <a16:creationId xmlns:a16="http://schemas.microsoft.com/office/drawing/2014/main" id="{26BD58D4-7BE0-1FA7-1D52-8A59E1A21F92}"/>
              </a:ext>
            </a:extLst>
          </p:cNvPr>
          <p:cNvPicPr>
            <a:picLocks noChangeAspect="1"/>
          </p:cNvPicPr>
          <p:nvPr/>
        </p:nvPicPr>
        <p:blipFill>
          <a:blip r:embed="rId7">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a:ext>
            </a:extLst>
          </a:blip>
          <a:stretch>
            <a:fillRect/>
          </a:stretch>
        </p:blipFill>
        <p:spPr>
          <a:xfrm>
            <a:off x="154330" y="218429"/>
            <a:ext cx="11930072" cy="6710664"/>
          </a:xfrm>
          <a:prstGeom prst="rect">
            <a:avLst/>
          </a:prstGeom>
        </p:spPr>
      </p:pic>
      <p:pic>
        <p:nvPicPr>
          <p:cNvPr id="40" name="Picture 39">
            <a:extLst>
              <a:ext uri="{FF2B5EF4-FFF2-40B4-BE49-F238E27FC236}">
                <a16:creationId xmlns:a16="http://schemas.microsoft.com/office/drawing/2014/main" id="{D475B07D-669A-5F71-AC89-3D93311633F7}"/>
              </a:ext>
            </a:extLst>
          </p:cNvPr>
          <p:cNvPicPr>
            <a:picLocks noChangeAspect="1"/>
          </p:cNvPicPr>
          <p:nvPr/>
        </p:nvPicPr>
        <p:blipFill>
          <a:blip r:embed="rId9">
            <a:extLst>
              <a:ext uri="{BEBA8EAE-BF5A-486C-A8C5-ECC9F3942E4B}">
                <a14:imgProps xmlns:a14="http://schemas.microsoft.com/office/drawing/2010/main">
                  <a14:imgLayer r:embed="rId10">
                    <a14:imgEffect>
                      <a14:artisticBlur/>
                    </a14:imgEffect>
                  </a14:imgLayer>
                </a14:imgProps>
              </a:ext>
              <a:ext uri="{28A0092B-C50C-407E-A947-70E740481C1C}">
                <a14:useLocalDpi xmlns:a14="http://schemas.microsoft.com/office/drawing/2010/main"/>
              </a:ext>
            </a:extLst>
          </a:blip>
          <a:stretch>
            <a:fillRect/>
          </a:stretch>
        </p:blipFill>
        <p:spPr>
          <a:xfrm>
            <a:off x="-98914" y="-35551"/>
            <a:ext cx="12264226" cy="6898626"/>
          </a:xfrm>
          <a:prstGeom prst="rect">
            <a:avLst/>
          </a:prstGeom>
        </p:spPr>
      </p:pic>
      <p:sp>
        <p:nvSpPr>
          <p:cNvPr id="41" name="Rectangle 40">
            <a:extLst>
              <a:ext uri="{FF2B5EF4-FFF2-40B4-BE49-F238E27FC236}">
                <a16:creationId xmlns:a16="http://schemas.microsoft.com/office/drawing/2014/main" id="{1E4D6A6F-CDDB-F8DD-6212-C6068ED7A793}"/>
              </a:ext>
            </a:extLst>
          </p:cNvPr>
          <p:cNvSpPr/>
          <p:nvPr/>
        </p:nvSpPr>
        <p:spPr>
          <a:xfrm>
            <a:off x="3617410" y="991283"/>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ویروس ها</a:t>
            </a:r>
          </a:p>
        </p:txBody>
      </p:sp>
      <p:sp>
        <p:nvSpPr>
          <p:cNvPr id="42" name="Rectangle 41">
            <a:extLst>
              <a:ext uri="{FF2B5EF4-FFF2-40B4-BE49-F238E27FC236}">
                <a16:creationId xmlns:a16="http://schemas.microsoft.com/office/drawing/2014/main" id="{DB251E19-C3CA-4698-1A16-C9BD65ED6437}"/>
              </a:ext>
            </a:extLst>
          </p:cNvPr>
          <p:cNvSpPr/>
          <p:nvPr/>
        </p:nvSpPr>
        <p:spPr>
          <a:xfrm>
            <a:off x="1225674" y="2118843"/>
            <a:ext cx="9731338" cy="3477875"/>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ویروس ها در خارج از سلول های زنده فقط به مدت بسیار کوتاهی زنده می مانند. بعنوان مثال ویروس های موجود در مایعات عفونی بدن که در سطوحی مانند دستگیره ی در یا صندلی توالت به جا مانده اند، مدت کوتاهی زنده خواهند ماند. این ویروس ها سریعا از بین خواهند رفت مگر آنکه میزبان زنده ی مناسبی در اختیار آن ها قرار بگیرد. ویروس ها پس از ورود به بدن فرد به راحتی منتشر شده و باعث ایجاد بیماری می شوند. ویروس ها طیف وسیعی از بیماری های خفیف نظیر سرماخوردگی و آنفولانزا تا بیماری های شدید و خطرناک نظیر آبله و ایدز را بوجود می آورند.</a:t>
            </a:r>
            <a:br>
              <a:rPr lang="fa-IR" sz="1600" b="1" dirty="0">
                <a:solidFill>
                  <a:schemeClr val="bg1"/>
                </a:solidFill>
                <a:latin typeface="Vazir" panose="020B0603030804020204" pitchFamily="34" charset="-78"/>
                <a:cs typeface="Vazir" panose="020B0603030804020204" pitchFamily="34" charset="-78"/>
              </a:rPr>
            </a:br>
            <a:r>
              <a:rPr lang="fa-IR" sz="1600" b="1" dirty="0">
                <a:solidFill>
                  <a:schemeClr val="bg1"/>
                </a:solidFill>
                <a:latin typeface="Vazir" panose="020B0603030804020204" pitchFamily="34" charset="-78"/>
                <a:cs typeface="Vazir" panose="020B0603030804020204" pitchFamily="34" charset="-78"/>
              </a:rPr>
              <a:t>آنتی بیوتیک ها تاثیری بر ویروس ها ندارند. در سال های اخیر، داروهای ضد ویروسی متنوعی علیه گروه کوچک و منتخبی از ویروس ها تولید شده اند.</a:t>
            </a:r>
          </a:p>
        </p:txBody>
      </p:sp>
      <p:sp>
        <p:nvSpPr>
          <p:cNvPr id="2" name="Rectangle 1">
            <a:extLst>
              <a:ext uri="{FF2B5EF4-FFF2-40B4-BE49-F238E27FC236}">
                <a16:creationId xmlns:a16="http://schemas.microsoft.com/office/drawing/2014/main" id="{2CD5D136-1BB3-3C0B-C701-0CB8C1167C7C}"/>
              </a:ext>
            </a:extLst>
          </p:cNvPr>
          <p:cNvSpPr/>
          <p:nvPr/>
        </p:nvSpPr>
        <p:spPr>
          <a:xfrm>
            <a:off x="-12238730" y="-5"/>
            <a:ext cx="12238733" cy="6878315"/>
          </a:xfrm>
          <a:prstGeom prst="rect">
            <a:avLst/>
          </a:prstGeom>
          <a:solidFill>
            <a:srgbClr val="53198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E3D676FC-E2DD-FFD5-27C4-6721C7055425}"/>
              </a:ext>
            </a:extLst>
          </p:cNvPr>
          <p:cNvPicPr>
            <a:picLocks noChangeAspect="1"/>
          </p:cNvPicPr>
          <p:nvPr/>
        </p:nvPicPr>
        <p:blipFill>
          <a:blip r:embed="rId11">
            <a:extLst>
              <a:ext uri="{BEBA8EAE-BF5A-486C-A8C5-ECC9F3942E4B}">
                <a14:imgProps xmlns:a14="http://schemas.microsoft.com/office/drawing/2010/main">
                  <a14:imgLayer r:embed="rId12">
                    <a14:imgEffect>
                      <a14:artisticBlur/>
                    </a14:imgEffect>
                  </a14:imgLayer>
                </a14:imgProps>
              </a:ext>
              <a:ext uri="{28A0092B-C50C-407E-A947-70E740481C1C}">
                <a14:useLocalDpi xmlns:a14="http://schemas.microsoft.com/office/drawing/2010/main"/>
              </a:ext>
            </a:extLst>
          </a:blip>
          <a:stretch>
            <a:fillRect/>
          </a:stretch>
        </p:blipFill>
        <p:spPr>
          <a:xfrm>
            <a:off x="-11110059" y="-5"/>
            <a:ext cx="10664702" cy="5998894"/>
          </a:xfrm>
          <a:prstGeom prst="rect">
            <a:avLst/>
          </a:prstGeom>
        </p:spPr>
      </p:pic>
      <p:pic>
        <p:nvPicPr>
          <p:cNvPr id="5" name="Picture 4">
            <a:extLst>
              <a:ext uri="{FF2B5EF4-FFF2-40B4-BE49-F238E27FC236}">
                <a16:creationId xmlns:a16="http://schemas.microsoft.com/office/drawing/2014/main" id="{1B5FF962-2C3F-297D-9E93-8E41AE8B68E5}"/>
              </a:ext>
            </a:extLst>
          </p:cNvPr>
          <p:cNvPicPr>
            <a:picLocks noChangeAspect="1"/>
          </p:cNvPicPr>
          <p:nvPr/>
        </p:nvPicPr>
        <p:blipFill>
          <a:blip r:embed="rId13">
            <a:extLst>
              <a:ext uri="{BEBA8EAE-BF5A-486C-A8C5-ECC9F3942E4B}">
                <a14:imgProps xmlns:a14="http://schemas.microsoft.com/office/drawing/2010/main">
                  <a14:imgLayer r:embed="rId14">
                    <a14:imgEffect>
                      <a14:artisticBlur/>
                    </a14:imgEffect>
                  </a14:imgLayer>
                </a14:imgProps>
              </a:ext>
              <a:ext uri="{28A0092B-C50C-407E-A947-70E740481C1C}">
                <a14:useLocalDpi xmlns:a14="http://schemas.microsoft.com/office/drawing/2010/main"/>
              </a:ext>
            </a:extLst>
          </a:blip>
          <a:stretch>
            <a:fillRect/>
          </a:stretch>
        </p:blipFill>
        <p:spPr>
          <a:xfrm rot="21096945">
            <a:off x="-12094047" y="-281587"/>
            <a:ext cx="12192000" cy="6857998"/>
          </a:xfrm>
          <a:prstGeom prst="rect">
            <a:avLst/>
          </a:prstGeom>
        </p:spPr>
      </p:pic>
      <p:pic>
        <p:nvPicPr>
          <p:cNvPr id="6" name="Picture 5">
            <a:extLst>
              <a:ext uri="{FF2B5EF4-FFF2-40B4-BE49-F238E27FC236}">
                <a16:creationId xmlns:a16="http://schemas.microsoft.com/office/drawing/2014/main" id="{79FDD934-E04F-51AC-D041-5EB6ECEE77BA}"/>
              </a:ext>
            </a:extLst>
          </p:cNvPr>
          <p:cNvPicPr>
            <a:picLocks noChangeAspect="1"/>
          </p:cNvPicPr>
          <p:nvPr/>
        </p:nvPicPr>
        <p:blipFill>
          <a:blip r:embed="rId15">
            <a:extLst>
              <a:ext uri="{BEBA8EAE-BF5A-486C-A8C5-ECC9F3942E4B}">
                <a14:imgProps xmlns:a14="http://schemas.microsoft.com/office/drawing/2010/main">
                  <a14:imgLayer r:embed="rId16">
                    <a14:imgEffect>
                      <a14:artisticBlur/>
                    </a14:imgEffect>
                  </a14:imgLayer>
                </a14:imgProps>
              </a:ext>
              <a:ext uri="{28A0092B-C50C-407E-A947-70E740481C1C}">
                <a14:useLocalDpi xmlns:a14="http://schemas.microsoft.com/office/drawing/2010/main"/>
              </a:ext>
            </a:extLst>
          </a:blip>
          <a:stretch>
            <a:fillRect/>
          </a:stretch>
        </p:blipFill>
        <p:spPr>
          <a:xfrm>
            <a:off x="-10917963" y="2214961"/>
            <a:ext cx="10664718" cy="5998902"/>
          </a:xfrm>
          <a:prstGeom prst="rect">
            <a:avLst/>
          </a:prstGeom>
        </p:spPr>
      </p:pic>
      <p:pic>
        <p:nvPicPr>
          <p:cNvPr id="7" name="Picture 6">
            <a:extLst>
              <a:ext uri="{FF2B5EF4-FFF2-40B4-BE49-F238E27FC236}">
                <a16:creationId xmlns:a16="http://schemas.microsoft.com/office/drawing/2014/main" id="{24AA108F-AD6C-4D4A-5C97-4F2FFED894EE}"/>
              </a:ext>
            </a:extLst>
          </p:cNvPr>
          <p:cNvPicPr>
            <a:picLocks noChangeAspect="1"/>
          </p:cNvPicPr>
          <p:nvPr/>
        </p:nvPicPr>
        <p:blipFill>
          <a:blip r:embed="rId17">
            <a:extLst>
              <a:ext uri="{BEBA8EAE-BF5A-486C-A8C5-ECC9F3942E4B}">
                <a14:imgProps xmlns:a14="http://schemas.microsoft.com/office/drawing/2010/main">
                  <a14:imgLayer r:embed="rId18">
                    <a14:imgEffect>
                      <a14:artisticBlur/>
                    </a14:imgEffect>
                  </a14:imgLayer>
                </a14:imgProps>
              </a:ext>
              <a:ext uri="{28A0092B-C50C-407E-A947-70E740481C1C}">
                <a14:useLocalDpi xmlns:a14="http://schemas.microsoft.com/office/drawing/2010/main"/>
              </a:ext>
            </a:extLst>
          </a:blip>
          <a:stretch>
            <a:fillRect/>
          </a:stretch>
        </p:blipFill>
        <p:spPr>
          <a:xfrm rot="20366147">
            <a:off x="-16100805" y="-202904"/>
            <a:ext cx="12192000" cy="6857998"/>
          </a:xfrm>
          <a:prstGeom prst="rect">
            <a:avLst/>
          </a:prstGeom>
        </p:spPr>
      </p:pic>
      <p:pic>
        <p:nvPicPr>
          <p:cNvPr id="13" name="Picture 12">
            <a:extLst>
              <a:ext uri="{FF2B5EF4-FFF2-40B4-BE49-F238E27FC236}">
                <a16:creationId xmlns:a16="http://schemas.microsoft.com/office/drawing/2014/main" id="{051D37ED-BED9-2BF9-01B7-E54BF5B3F315}"/>
              </a:ext>
            </a:extLst>
          </p:cNvPr>
          <p:cNvPicPr>
            <a:picLocks noChangeAspect="1"/>
          </p:cNvPicPr>
          <p:nvPr/>
        </p:nvPicPr>
        <p:blipFill>
          <a:blip r:embed="rId19">
            <a:extLst>
              <a:ext uri="{BEBA8EAE-BF5A-486C-A8C5-ECC9F3942E4B}">
                <a14:imgProps xmlns:a14="http://schemas.microsoft.com/office/drawing/2010/main">
                  <a14:imgLayer r:embed="rId20">
                    <a14:imgEffect>
                      <a14:artisticBlur/>
                    </a14:imgEffect>
                  </a14:imgLayer>
                </a14:imgProps>
              </a:ext>
              <a:ext uri="{28A0092B-C50C-407E-A947-70E740481C1C}">
                <a14:useLocalDpi xmlns:a14="http://schemas.microsoft.com/office/drawing/2010/main"/>
              </a:ext>
            </a:extLst>
          </a:blip>
          <a:stretch>
            <a:fillRect/>
          </a:stretch>
        </p:blipFill>
        <p:spPr>
          <a:xfrm>
            <a:off x="-14060817" y="-1174239"/>
            <a:ext cx="14405926" cy="8103332"/>
          </a:xfrm>
          <a:prstGeom prst="rect">
            <a:avLst/>
          </a:prstGeom>
        </p:spPr>
      </p:pic>
      <p:sp>
        <p:nvSpPr>
          <p:cNvPr id="17" name="Rectangle 16">
            <a:extLst>
              <a:ext uri="{FF2B5EF4-FFF2-40B4-BE49-F238E27FC236}">
                <a16:creationId xmlns:a16="http://schemas.microsoft.com/office/drawing/2014/main" id="{2386D52C-B8D7-4A57-89FD-9B0E1F77070F}"/>
              </a:ext>
            </a:extLst>
          </p:cNvPr>
          <p:cNvSpPr/>
          <p:nvPr/>
        </p:nvSpPr>
        <p:spPr>
          <a:xfrm>
            <a:off x="-13356818" y="1143683"/>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قارچ ها</a:t>
            </a:r>
          </a:p>
        </p:txBody>
      </p:sp>
      <p:sp>
        <p:nvSpPr>
          <p:cNvPr id="18" name="Rectangle 17">
            <a:extLst>
              <a:ext uri="{FF2B5EF4-FFF2-40B4-BE49-F238E27FC236}">
                <a16:creationId xmlns:a16="http://schemas.microsoft.com/office/drawing/2014/main" id="{BB3361C3-27DB-9F2C-2DEC-4E1FF5B8148A}"/>
              </a:ext>
            </a:extLst>
          </p:cNvPr>
          <p:cNvSpPr/>
          <p:nvPr/>
        </p:nvSpPr>
        <p:spPr>
          <a:xfrm>
            <a:off x="-15748554" y="2271243"/>
            <a:ext cx="9731338" cy="3477875"/>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قارچ ها ارگانیسم هایی چند سلولی و گیاه مانند می باشند که مواد غذایی مورد نیاز خود را در یک محیط گرم و مرطوب و از منابعی نظیر گیاهان، غذاها و حیوانات تامین می نمایند.</a:t>
            </a:r>
          </a:p>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چگونه یک قارچ در بدن انسان مستقر می شود؟ قارچ ها در محیط های گرم و مرطوب نظیر سطح زیرین سنگ ها و یا ترک های موجود بین انگشتان پا رشد می کنند. پر واضح است که قارچ هایی که بر روی سطح پوست زندگی می کنند هرگز ظاهری مانند قارچ های خوراکی یا غیر خوراکی (که ظاهر چتر مانند دارند) پیدا نخواهند کرد ولی با این حال باید توجه کرد که تمام قارچ ها از اسپور هایی تشکیل شده‌اند که دائما در حال جوانه زدن هستند تا اسپورهای بیشتر و بیشتری را به وجود بیاورند. این روش تکثیر به انتشار قارچ ها کمک می کند.</a:t>
            </a:r>
          </a:p>
        </p:txBody>
      </p:sp>
    </p:spTree>
    <p:extLst>
      <p:ext uri="{BB962C8B-B14F-4D97-AF65-F5344CB8AC3E}">
        <p14:creationId xmlns:p14="http://schemas.microsoft.com/office/powerpoint/2010/main" val="41887361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6BA418-3701-5C9B-E639-5BFF630FE206}"/>
            </a:ext>
          </a:extLst>
        </p:cNvPr>
        <p:cNvGrpSpPr/>
        <p:nvPr/>
      </p:nvGrpSpPr>
      <p:grpSpPr>
        <a:xfrm>
          <a:off x="0" y="0"/>
          <a:ext cx="0" cy="0"/>
          <a:chOff x="0" y="0"/>
          <a:chExt cx="0" cy="0"/>
        </a:xfrm>
      </p:grpSpPr>
      <p:sp>
        <p:nvSpPr>
          <p:cNvPr id="32" name="Rectangle 31">
            <a:extLst>
              <a:ext uri="{FF2B5EF4-FFF2-40B4-BE49-F238E27FC236}">
                <a16:creationId xmlns:a16="http://schemas.microsoft.com/office/drawing/2014/main" id="{ABB41195-8247-28C8-E85A-C7EDE2148F84}"/>
              </a:ext>
            </a:extLst>
          </p:cNvPr>
          <p:cNvSpPr/>
          <p:nvPr/>
        </p:nvSpPr>
        <p:spPr>
          <a:xfrm>
            <a:off x="12192000" y="-5"/>
            <a:ext cx="12238733" cy="6878315"/>
          </a:xfrm>
          <a:prstGeom prst="rect">
            <a:avLst/>
          </a:prstGeom>
          <a:solidFill>
            <a:srgbClr val="0D750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Picture 39">
            <a:extLst>
              <a:ext uri="{FF2B5EF4-FFF2-40B4-BE49-F238E27FC236}">
                <a16:creationId xmlns:a16="http://schemas.microsoft.com/office/drawing/2014/main" id="{854141D5-873F-E9C4-FA37-02A7CBAF9ECC}"/>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rot="689934">
            <a:off x="12481390" y="1582751"/>
            <a:ext cx="12264226" cy="6898626"/>
          </a:xfrm>
          <a:prstGeom prst="rect">
            <a:avLst/>
          </a:prstGeom>
        </p:spPr>
      </p:pic>
      <p:sp>
        <p:nvSpPr>
          <p:cNvPr id="41" name="Rectangle 40">
            <a:extLst>
              <a:ext uri="{FF2B5EF4-FFF2-40B4-BE49-F238E27FC236}">
                <a16:creationId xmlns:a16="http://schemas.microsoft.com/office/drawing/2014/main" id="{0B26460E-34F1-7E39-6B0A-AB8BDEC6A3EC}"/>
              </a:ext>
            </a:extLst>
          </p:cNvPr>
          <p:cNvSpPr/>
          <p:nvPr/>
        </p:nvSpPr>
        <p:spPr>
          <a:xfrm>
            <a:off x="15809410" y="991283"/>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ویروس ها</a:t>
            </a:r>
          </a:p>
        </p:txBody>
      </p:sp>
      <p:sp>
        <p:nvSpPr>
          <p:cNvPr id="18" name="Rectangle 17">
            <a:extLst>
              <a:ext uri="{FF2B5EF4-FFF2-40B4-BE49-F238E27FC236}">
                <a16:creationId xmlns:a16="http://schemas.microsoft.com/office/drawing/2014/main" id="{CAA2339A-DAF9-AB6D-B6B1-10CE7CC0DEBC}"/>
              </a:ext>
            </a:extLst>
          </p:cNvPr>
          <p:cNvSpPr/>
          <p:nvPr/>
        </p:nvSpPr>
        <p:spPr>
          <a:xfrm>
            <a:off x="13422325" y="2129865"/>
            <a:ext cx="9731338" cy="3477875"/>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ویروس ها در خارج از سلول های زنده فقط به مدت بسیار کوتاهی زنده می مانند. بعنوان مثال ویروس های موجود در مایعات عفونی بدن که در سطوحی مانند دستگیره ی در یا صندلی توالت به جا مانده اند، مدت کوتاهی زنده خواهند ماند. این ویروس ها سریعا از بین خواهند رفت مگر آنکه میزبان زنده ی مناسبی در اختیار آن ها قرار بگیرد. ویروس ها پس از ورود به بدن فرد به راحتی منتشر شده و باعث ایجاد بیماری می شوند. ویروس ها طیف وسیعی از بیماری های خفیف نظیر سرماخوردگی و آنفولانزا تا بیماری های شدید و خطرناک نظیر آبله و ایدز را بوجود می آورند.</a:t>
            </a:r>
            <a:br>
              <a:rPr lang="fa-IR" sz="1600" b="1" dirty="0">
                <a:solidFill>
                  <a:schemeClr val="bg1"/>
                </a:solidFill>
                <a:latin typeface="Vazir" panose="020B0603030804020204" pitchFamily="34" charset="-78"/>
                <a:cs typeface="Vazir" panose="020B0603030804020204" pitchFamily="34" charset="-78"/>
              </a:rPr>
            </a:br>
            <a:r>
              <a:rPr lang="fa-IR" sz="1600" b="1" dirty="0">
                <a:solidFill>
                  <a:schemeClr val="bg1"/>
                </a:solidFill>
                <a:latin typeface="Vazir" panose="020B0603030804020204" pitchFamily="34" charset="-78"/>
                <a:cs typeface="Vazir" panose="020B0603030804020204" pitchFamily="34" charset="-78"/>
              </a:rPr>
              <a:t>آنتی بیوتیک ها تاثیری بر ویروس ها ندارند. در سال های اخیر، داروهای ضد ویروسی متنوعی علیه گروه کوچک و منتخبی از ویروس ها تولید شده اند.</a:t>
            </a:r>
          </a:p>
        </p:txBody>
      </p:sp>
      <p:pic>
        <p:nvPicPr>
          <p:cNvPr id="34" name="Picture 33">
            <a:extLst>
              <a:ext uri="{FF2B5EF4-FFF2-40B4-BE49-F238E27FC236}">
                <a16:creationId xmlns:a16="http://schemas.microsoft.com/office/drawing/2014/main" id="{B1B90DC9-5A92-ACEC-BB13-EAE945E61F32}"/>
              </a:ext>
            </a:extLst>
          </p:cNvPr>
          <p:cNvPicPr>
            <a:picLocks noChangeAspect="1"/>
          </p:cNvPicPr>
          <p:nvPr/>
        </p:nvPicPr>
        <p:blipFill>
          <a:blip r:embed="rId5">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a:ext>
            </a:extLst>
          </a:blip>
          <a:stretch>
            <a:fillRect/>
          </a:stretch>
        </p:blipFill>
        <p:spPr>
          <a:xfrm rot="20948865">
            <a:off x="12289073" y="-1714952"/>
            <a:ext cx="13496876" cy="7591992"/>
          </a:xfrm>
          <a:prstGeom prst="rect">
            <a:avLst/>
          </a:prstGeom>
        </p:spPr>
      </p:pic>
      <p:pic>
        <p:nvPicPr>
          <p:cNvPr id="36" name="Picture 35">
            <a:extLst>
              <a:ext uri="{FF2B5EF4-FFF2-40B4-BE49-F238E27FC236}">
                <a16:creationId xmlns:a16="http://schemas.microsoft.com/office/drawing/2014/main" id="{052A47B0-2425-1A63-BEE1-650D36C7D573}"/>
              </a:ext>
            </a:extLst>
          </p:cNvPr>
          <p:cNvPicPr>
            <a:picLocks noChangeAspect="1"/>
          </p:cNvPicPr>
          <p:nvPr/>
        </p:nvPicPr>
        <p:blipFill>
          <a:blip r:embed="rId7">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a:ext>
            </a:extLst>
          </a:blip>
          <a:stretch>
            <a:fillRect/>
          </a:stretch>
        </p:blipFill>
        <p:spPr>
          <a:xfrm rot="20218823">
            <a:off x="12905396" y="455011"/>
            <a:ext cx="12264230" cy="6898628"/>
          </a:xfrm>
          <a:prstGeom prst="rect">
            <a:avLst/>
          </a:prstGeom>
        </p:spPr>
      </p:pic>
      <p:pic>
        <p:nvPicPr>
          <p:cNvPr id="38" name="Picture 37">
            <a:extLst>
              <a:ext uri="{FF2B5EF4-FFF2-40B4-BE49-F238E27FC236}">
                <a16:creationId xmlns:a16="http://schemas.microsoft.com/office/drawing/2014/main" id="{9BC0D93E-AE85-CCFF-BEC2-06E44E4A0BE7}"/>
              </a:ext>
            </a:extLst>
          </p:cNvPr>
          <p:cNvPicPr>
            <a:picLocks noChangeAspect="1"/>
          </p:cNvPicPr>
          <p:nvPr/>
        </p:nvPicPr>
        <p:blipFill>
          <a:blip r:embed="rId9">
            <a:extLst>
              <a:ext uri="{BEBA8EAE-BF5A-486C-A8C5-ECC9F3942E4B}">
                <a14:imgProps xmlns:a14="http://schemas.microsoft.com/office/drawing/2010/main">
                  <a14:imgLayer r:embed="rId10">
                    <a14:imgEffect>
                      <a14:artisticBlur/>
                    </a14:imgEffect>
                  </a14:imgLayer>
                </a14:imgProps>
              </a:ext>
              <a:ext uri="{28A0092B-C50C-407E-A947-70E740481C1C}">
                <a14:useLocalDpi xmlns:a14="http://schemas.microsoft.com/office/drawing/2010/main"/>
              </a:ext>
            </a:extLst>
          </a:blip>
          <a:stretch>
            <a:fillRect/>
          </a:stretch>
        </p:blipFill>
        <p:spPr>
          <a:xfrm rot="20816869">
            <a:off x="11875266" y="-46544"/>
            <a:ext cx="12872200" cy="7240610"/>
          </a:xfrm>
          <a:prstGeom prst="rect">
            <a:avLst/>
          </a:prstGeom>
        </p:spPr>
      </p:pic>
      <p:sp>
        <p:nvSpPr>
          <p:cNvPr id="5" name="Rectangle 4">
            <a:extLst>
              <a:ext uri="{FF2B5EF4-FFF2-40B4-BE49-F238E27FC236}">
                <a16:creationId xmlns:a16="http://schemas.microsoft.com/office/drawing/2014/main" id="{9C4B33F2-E2AC-AF01-92B1-95566C42C26E}"/>
              </a:ext>
            </a:extLst>
          </p:cNvPr>
          <p:cNvSpPr/>
          <p:nvPr/>
        </p:nvSpPr>
        <p:spPr>
          <a:xfrm>
            <a:off x="-1" y="0"/>
            <a:ext cx="12238733" cy="6878315"/>
          </a:xfrm>
          <a:prstGeom prst="rect">
            <a:avLst/>
          </a:prstGeom>
          <a:solidFill>
            <a:srgbClr val="53198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DCF0E28-6B82-FFA6-454B-552F3FBF817C}"/>
              </a:ext>
            </a:extLst>
          </p:cNvPr>
          <p:cNvPicPr>
            <a:picLocks noChangeAspect="1"/>
          </p:cNvPicPr>
          <p:nvPr/>
        </p:nvPicPr>
        <p:blipFill>
          <a:blip r:embed="rId11">
            <a:extLst>
              <a:ext uri="{BEBA8EAE-BF5A-486C-A8C5-ECC9F3942E4B}">
                <a14:imgProps xmlns:a14="http://schemas.microsoft.com/office/drawing/2010/main">
                  <a14:imgLayer r:embed="rId12">
                    <a14:imgEffect>
                      <a14:artisticBlur/>
                    </a14:imgEffect>
                  </a14:imgLayer>
                </a14:imgProps>
              </a:ext>
              <a:ext uri="{28A0092B-C50C-407E-A947-70E740481C1C}">
                <a14:useLocalDpi xmlns:a14="http://schemas.microsoft.com/office/drawing/2010/main"/>
              </a:ext>
            </a:extLst>
          </a:blip>
          <a:stretch>
            <a:fillRect/>
          </a:stretch>
        </p:blipFill>
        <p:spPr>
          <a:xfrm>
            <a:off x="763649" y="429553"/>
            <a:ext cx="10664702" cy="5998894"/>
          </a:xfrm>
          <a:prstGeom prst="rect">
            <a:avLst/>
          </a:prstGeom>
        </p:spPr>
      </p:pic>
      <p:pic>
        <p:nvPicPr>
          <p:cNvPr id="9" name="Picture 8">
            <a:extLst>
              <a:ext uri="{FF2B5EF4-FFF2-40B4-BE49-F238E27FC236}">
                <a16:creationId xmlns:a16="http://schemas.microsoft.com/office/drawing/2014/main" id="{F386BF68-4B60-71A6-3E08-FB8D85857C1B}"/>
              </a:ext>
            </a:extLst>
          </p:cNvPr>
          <p:cNvPicPr>
            <a:picLocks noChangeAspect="1"/>
          </p:cNvPicPr>
          <p:nvPr/>
        </p:nvPicPr>
        <p:blipFill>
          <a:blip r:embed="rId13">
            <a:extLst>
              <a:ext uri="{BEBA8EAE-BF5A-486C-A8C5-ECC9F3942E4B}">
                <a14:imgProps xmlns:a14="http://schemas.microsoft.com/office/drawing/2010/main">
                  <a14:imgLayer r:embed="rId14">
                    <a14:imgEffect>
                      <a14:artisticBlur/>
                    </a14:imgEffect>
                  </a14:imgLayer>
                </a14:imgProps>
              </a:ext>
              <a:ext uri="{28A0092B-C50C-407E-A947-70E740481C1C}">
                <a14:useLocalDpi xmlns:a14="http://schemas.microsoft.com/office/drawing/2010/main"/>
              </a:ext>
            </a:extLst>
          </a:blip>
          <a:stretch>
            <a:fillRect/>
          </a:stretch>
        </p:blipFill>
        <p:spPr>
          <a:xfrm>
            <a:off x="-147152" y="-81888"/>
            <a:ext cx="12192000" cy="6857998"/>
          </a:xfrm>
          <a:prstGeom prst="rect">
            <a:avLst/>
          </a:prstGeom>
        </p:spPr>
      </p:pic>
      <p:pic>
        <p:nvPicPr>
          <p:cNvPr id="11" name="Picture 10">
            <a:extLst>
              <a:ext uri="{FF2B5EF4-FFF2-40B4-BE49-F238E27FC236}">
                <a16:creationId xmlns:a16="http://schemas.microsoft.com/office/drawing/2014/main" id="{36611A5E-D4A8-146A-085E-3F4592A03E4E}"/>
              </a:ext>
            </a:extLst>
          </p:cNvPr>
          <p:cNvPicPr>
            <a:picLocks noChangeAspect="1"/>
          </p:cNvPicPr>
          <p:nvPr/>
        </p:nvPicPr>
        <p:blipFill>
          <a:blip r:embed="rId15">
            <a:extLst>
              <a:ext uri="{BEBA8EAE-BF5A-486C-A8C5-ECC9F3942E4B}">
                <a14:imgProps xmlns:a14="http://schemas.microsoft.com/office/drawing/2010/main">
                  <a14:imgLayer r:embed="rId16">
                    <a14:imgEffect>
                      <a14:artisticBlur/>
                    </a14:imgEffect>
                  </a14:imgLayer>
                </a14:imgProps>
              </a:ext>
              <a:ext uri="{28A0092B-C50C-407E-A947-70E740481C1C}">
                <a14:useLocalDpi xmlns:a14="http://schemas.microsoft.com/office/drawing/2010/main"/>
              </a:ext>
            </a:extLst>
          </a:blip>
          <a:stretch>
            <a:fillRect/>
          </a:stretch>
        </p:blipFill>
        <p:spPr>
          <a:xfrm>
            <a:off x="-696509" y="-562172"/>
            <a:ext cx="14405926" cy="8103332"/>
          </a:xfrm>
          <a:prstGeom prst="rect">
            <a:avLst/>
          </a:prstGeom>
        </p:spPr>
      </p:pic>
      <p:pic>
        <p:nvPicPr>
          <p:cNvPr id="13" name="Picture 12">
            <a:extLst>
              <a:ext uri="{FF2B5EF4-FFF2-40B4-BE49-F238E27FC236}">
                <a16:creationId xmlns:a16="http://schemas.microsoft.com/office/drawing/2014/main" id="{B9A51BF7-A92D-FE56-60E9-D5577BBBE8B5}"/>
              </a:ext>
            </a:extLst>
          </p:cNvPr>
          <p:cNvPicPr>
            <a:picLocks noChangeAspect="1"/>
          </p:cNvPicPr>
          <p:nvPr/>
        </p:nvPicPr>
        <p:blipFill>
          <a:blip r:embed="rId17">
            <a:extLst>
              <a:ext uri="{BEBA8EAE-BF5A-486C-A8C5-ECC9F3942E4B}">
                <a14:imgProps xmlns:a14="http://schemas.microsoft.com/office/drawing/2010/main">
                  <a14:imgLayer r:embed="rId18">
                    <a14:imgEffect>
                      <a14:artisticBlur/>
                    </a14:imgEffect>
                  </a14:imgLayer>
                </a14:imgProps>
              </a:ext>
              <a:ext uri="{28A0092B-C50C-407E-A947-70E740481C1C}">
                <a14:useLocalDpi xmlns:a14="http://schemas.microsoft.com/office/drawing/2010/main"/>
              </a:ext>
            </a:extLst>
          </a:blip>
          <a:stretch>
            <a:fillRect/>
          </a:stretch>
        </p:blipFill>
        <p:spPr>
          <a:xfrm>
            <a:off x="1195536" y="415583"/>
            <a:ext cx="10664718" cy="5998902"/>
          </a:xfrm>
          <a:prstGeom prst="rect">
            <a:avLst/>
          </a:prstGeom>
        </p:spPr>
      </p:pic>
      <p:pic>
        <p:nvPicPr>
          <p:cNvPr id="15" name="Picture 14">
            <a:extLst>
              <a:ext uri="{FF2B5EF4-FFF2-40B4-BE49-F238E27FC236}">
                <a16:creationId xmlns:a16="http://schemas.microsoft.com/office/drawing/2014/main" id="{B28F386E-13F5-3793-AD1D-1A9B1FAFF5C0}"/>
              </a:ext>
            </a:extLst>
          </p:cNvPr>
          <p:cNvPicPr>
            <a:picLocks noChangeAspect="1"/>
          </p:cNvPicPr>
          <p:nvPr/>
        </p:nvPicPr>
        <p:blipFill>
          <a:blip r:embed="rId19">
            <a:extLst>
              <a:ext uri="{BEBA8EAE-BF5A-486C-A8C5-ECC9F3942E4B}">
                <a14:imgProps xmlns:a14="http://schemas.microsoft.com/office/drawing/2010/main">
                  <a14:imgLayer r:embed="rId20">
                    <a14:imgEffect>
                      <a14:artisticBlur/>
                    </a14:imgEffect>
                  </a14:imgLayer>
                </a14:imgProps>
              </a:ext>
              <a:ext uri="{28A0092B-C50C-407E-A947-70E740481C1C}">
                <a14:useLocalDpi xmlns:a14="http://schemas.microsoft.com/office/drawing/2010/main"/>
              </a:ext>
            </a:extLst>
          </a:blip>
          <a:stretch>
            <a:fillRect/>
          </a:stretch>
        </p:blipFill>
        <p:spPr>
          <a:xfrm>
            <a:off x="141059" y="-662850"/>
            <a:ext cx="12192000" cy="6857998"/>
          </a:xfrm>
          <a:prstGeom prst="rect">
            <a:avLst/>
          </a:prstGeom>
        </p:spPr>
      </p:pic>
      <p:sp>
        <p:nvSpPr>
          <p:cNvPr id="16" name="Rectangle 15">
            <a:extLst>
              <a:ext uri="{FF2B5EF4-FFF2-40B4-BE49-F238E27FC236}">
                <a16:creationId xmlns:a16="http://schemas.microsoft.com/office/drawing/2014/main" id="{A8465310-5C60-F079-95CF-2B49E24C5A65}"/>
              </a:ext>
            </a:extLst>
          </p:cNvPr>
          <p:cNvSpPr/>
          <p:nvPr/>
        </p:nvSpPr>
        <p:spPr>
          <a:xfrm>
            <a:off x="3617410" y="991283"/>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قارچ ها</a:t>
            </a:r>
          </a:p>
        </p:txBody>
      </p:sp>
      <p:sp>
        <p:nvSpPr>
          <p:cNvPr id="17" name="Rectangle 16">
            <a:extLst>
              <a:ext uri="{FF2B5EF4-FFF2-40B4-BE49-F238E27FC236}">
                <a16:creationId xmlns:a16="http://schemas.microsoft.com/office/drawing/2014/main" id="{F544F1E9-8ACE-53B2-8CD2-72A1EA11B74D}"/>
              </a:ext>
            </a:extLst>
          </p:cNvPr>
          <p:cNvSpPr/>
          <p:nvPr/>
        </p:nvSpPr>
        <p:spPr>
          <a:xfrm>
            <a:off x="1225674" y="2118843"/>
            <a:ext cx="9731338" cy="3477875"/>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قارچ ها ارگانیسم هایی چند سلولی و گیاه مانند می باشند که مواد غذایی مورد نیاز خود را در یک محیط گرم و مرطوب و از منابعی نظیر گیاهان، غذاها و حیوانات تامین می نمایند.</a:t>
            </a:r>
          </a:p>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چگونه یک قارچ در بدن انسان مستقر می شود؟ قارچ ها در محیط های گرم و مرطوب نظیر سطح زیرین سنگ ها و یا ترک های موجود بین انگشتان پا رشد می کنند. پر واضح است که قارچ هایی که بر روی سطح پوست زندگی می کنند هرگز ظاهری مانند قارچ های خوراکی یا غیر خوراکی (که ظاهر چتر مانند دارند) پیدا نخواهند کرد ولی با این حال باید توجه کرد که تمام قارچ ها از اسپور هایی تشکیل شده‌اند که دائما در حال جوانه زدن هستند تا اسپورهای بیشتر و بیشتری را به وجود بیاورند. این روش تکثیر به انتشار قارچ ها کمک می کند.</a:t>
            </a:r>
          </a:p>
        </p:txBody>
      </p:sp>
    </p:spTree>
    <p:extLst>
      <p:ext uri="{BB962C8B-B14F-4D97-AF65-F5344CB8AC3E}">
        <p14:creationId xmlns:p14="http://schemas.microsoft.com/office/powerpoint/2010/main" val="33495265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A0CB7-81A5-A3A5-FEE4-4669D5F3C69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A1ED2DBC-CA50-D7EE-9349-CE8A1B5C374A}"/>
              </a:ext>
            </a:extLst>
          </p:cNvPr>
          <p:cNvSpPr/>
          <p:nvPr/>
        </p:nvSpPr>
        <p:spPr>
          <a:xfrm>
            <a:off x="-12309110" y="-51102"/>
            <a:ext cx="12315897" cy="6960203"/>
          </a:xfrm>
          <a:prstGeom prst="rect">
            <a:avLst/>
          </a:prstGeom>
          <a:solidFill>
            <a:srgbClr val="48A4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11786037-E35E-F814-07F5-73DD3C50BC7C}"/>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a:off x="-12577940" y="-166546"/>
            <a:ext cx="12192000" cy="6857998"/>
          </a:xfrm>
          <a:prstGeom prst="rect">
            <a:avLst/>
          </a:prstGeom>
        </p:spPr>
      </p:pic>
      <p:pic>
        <p:nvPicPr>
          <p:cNvPr id="6" name="Picture 5">
            <a:extLst>
              <a:ext uri="{FF2B5EF4-FFF2-40B4-BE49-F238E27FC236}">
                <a16:creationId xmlns:a16="http://schemas.microsoft.com/office/drawing/2014/main" id="{A53E7AFA-F0AB-947A-8824-A18579E966E8}"/>
              </a:ext>
            </a:extLst>
          </p:cNvPr>
          <p:cNvPicPr>
            <a:picLocks noChangeAspect="1"/>
          </p:cNvPicPr>
          <p:nvPr/>
        </p:nvPicPr>
        <p:blipFill>
          <a:blip r:embed="rId5">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a:ext>
            </a:extLst>
          </a:blip>
          <a:stretch>
            <a:fillRect/>
          </a:stretch>
        </p:blipFill>
        <p:spPr>
          <a:xfrm>
            <a:off x="-12757462" y="2399352"/>
            <a:ext cx="11815778" cy="6646374"/>
          </a:xfrm>
          <a:prstGeom prst="rect">
            <a:avLst/>
          </a:prstGeom>
        </p:spPr>
      </p:pic>
      <p:sp>
        <p:nvSpPr>
          <p:cNvPr id="10" name="Rectangle 9">
            <a:extLst>
              <a:ext uri="{FF2B5EF4-FFF2-40B4-BE49-F238E27FC236}">
                <a16:creationId xmlns:a16="http://schemas.microsoft.com/office/drawing/2014/main" id="{2E232834-424A-73AC-A723-8F2D42EA9F00}"/>
              </a:ext>
            </a:extLst>
          </p:cNvPr>
          <p:cNvSpPr/>
          <p:nvPr/>
        </p:nvSpPr>
        <p:spPr>
          <a:xfrm>
            <a:off x="-11754988" y="1143683"/>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پروتوزوآ ها</a:t>
            </a:r>
          </a:p>
        </p:txBody>
      </p:sp>
      <p:pic>
        <p:nvPicPr>
          <p:cNvPr id="8" name="Picture 7">
            <a:extLst>
              <a:ext uri="{FF2B5EF4-FFF2-40B4-BE49-F238E27FC236}">
                <a16:creationId xmlns:a16="http://schemas.microsoft.com/office/drawing/2014/main" id="{41370F57-83C7-D751-70F8-1165E82D9640}"/>
              </a:ext>
            </a:extLst>
          </p:cNvPr>
          <p:cNvPicPr>
            <a:picLocks noChangeAspect="1"/>
          </p:cNvPicPr>
          <p:nvPr/>
        </p:nvPicPr>
        <p:blipFill>
          <a:blip r:embed="rId7">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a:ext>
            </a:extLst>
          </a:blip>
          <a:stretch>
            <a:fillRect/>
          </a:stretch>
        </p:blipFill>
        <p:spPr>
          <a:xfrm rot="20692175">
            <a:off x="-13093408" y="265984"/>
            <a:ext cx="11900838" cy="6694220"/>
          </a:xfrm>
          <a:prstGeom prst="rect">
            <a:avLst/>
          </a:prstGeom>
        </p:spPr>
      </p:pic>
      <p:sp>
        <p:nvSpPr>
          <p:cNvPr id="12" name="Rectangle 11">
            <a:extLst>
              <a:ext uri="{FF2B5EF4-FFF2-40B4-BE49-F238E27FC236}">
                <a16:creationId xmlns:a16="http://schemas.microsoft.com/office/drawing/2014/main" id="{080A64FD-9A52-56D2-DAC5-0DBD16A4C553}"/>
              </a:ext>
            </a:extLst>
          </p:cNvPr>
          <p:cNvSpPr/>
          <p:nvPr/>
        </p:nvSpPr>
        <p:spPr>
          <a:xfrm>
            <a:off x="-14146724" y="2430319"/>
            <a:ext cx="9731338" cy="2985433"/>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پروتوزوآ ها، همانند باکتری ها تک سلولی هستند ولی در مقایسه با آن ها بزرگتر بوده و دارای هسته و دیگر ساختارهای سلولی می باشند که باعث می شود این سلول ها شباهت بیشتری به سلول ها گیاهی و جانوری پیدا کنند.</a:t>
            </a:r>
            <a:br>
              <a:rPr lang="fa-IR" sz="1600" b="1" dirty="0">
                <a:solidFill>
                  <a:schemeClr val="bg1"/>
                </a:solidFill>
                <a:latin typeface="Vazir" panose="020B0603030804020204" pitchFamily="34" charset="-78"/>
                <a:cs typeface="Vazir" panose="020B0603030804020204" pitchFamily="34" charset="-78"/>
              </a:rPr>
            </a:br>
            <a:r>
              <a:rPr lang="fa-IR" sz="1600" b="1" dirty="0">
                <a:solidFill>
                  <a:schemeClr val="bg1"/>
                </a:solidFill>
                <a:latin typeface="Vazir" panose="020B0603030804020204" pitchFamily="34" charset="-78"/>
                <a:cs typeface="Vazir" panose="020B0603030804020204" pitchFamily="34" charset="-78"/>
              </a:rPr>
              <a:t>پروتوزوآ ها مانند باکتری ها بسیار کوچک هستند. بسیاری از 20000 گونه ی مختلف پروتوزوآها در آب و در مکان هایی نظیر دریاچه ها، اقیانوس ها، رودها و تالاب ها زندگی می کنند. اگر یک قطره آب متعلق به یکی از مکان های بالا را زیر میکروسکوپ تماشا کنید، پروتوزوآ های کوچکی را مشاهده خواهید کرد که با دم شلاق مانند خود در محیط حرکت می کنند. پروتوزوآ ها در حقیقت از باکتری ها و بقایای موجودات دیگر تغذیه کرده و از این نظر مفید می باشند.</a:t>
            </a:r>
          </a:p>
        </p:txBody>
      </p:sp>
      <p:sp>
        <p:nvSpPr>
          <p:cNvPr id="5" name="Rectangle 4">
            <a:extLst>
              <a:ext uri="{FF2B5EF4-FFF2-40B4-BE49-F238E27FC236}">
                <a16:creationId xmlns:a16="http://schemas.microsoft.com/office/drawing/2014/main" id="{4C0CAE13-556E-7D22-79A8-4D2838DF336B}"/>
              </a:ext>
            </a:extLst>
          </p:cNvPr>
          <p:cNvSpPr/>
          <p:nvPr/>
        </p:nvSpPr>
        <p:spPr>
          <a:xfrm>
            <a:off x="-1" y="0"/>
            <a:ext cx="12238733" cy="6878315"/>
          </a:xfrm>
          <a:prstGeom prst="rect">
            <a:avLst/>
          </a:prstGeom>
          <a:solidFill>
            <a:srgbClr val="53198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85F4565-D610-AFC3-C07A-F8E24D039EF8}"/>
              </a:ext>
            </a:extLst>
          </p:cNvPr>
          <p:cNvPicPr>
            <a:picLocks noChangeAspect="1"/>
          </p:cNvPicPr>
          <p:nvPr/>
        </p:nvPicPr>
        <p:blipFill>
          <a:blip r:embed="rId9">
            <a:extLst>
              <a:ext uri="{BEBA8EAE-BF5A-486C-A8C5-ECC9F3942E4B}">
                <a14:imgProps xmlns:a14="http://schemas.microsoft.com/office/drawing/2010/main">
                  <a14:imgLayer r:embed="rId10">
                    <a14:imgEffect>
                      <a14:artisticBlur/>
                    </a14:imgEffect>
                  </a14:imgLayer>
                </a14:imgProps>
              </a:ext>
              <a:ext uri="{28A0092B-C50C-407E-A947-70E740481C1C}">
                <a14:useLocalDpi xmlns:a14="http://schemas.microsoft.com/office/drawing/2010/main"/>
              </a:ext>
            </a:extLst>
          </a:blip>
          <a:stretch>
            <a:fillRect/>
          </a:stretch>
        </p:blipFill>
        <p:spPr>
          <a:xfrm rot="552891">
            <a:off x="2328557" y="916849"/>
            <a:ext cx="10664702" cy="5998894"/>
          </a:xfrm>
          <a:prstGeom prst="rect">
            <a:avLst/>
          </a:prstGeom>
        </p:spPr>
      </p:pic>
      <p:pic>
        <p:nvPicPr>
          <p:cNvPr id="9" name="Picture 8">
            <a:extLst>
              <a:ext uri="{FF2B5EF4-FFF2-40B4-BE49-F238E27FC236}">
                <a16:creationId xmlns:a16="http://schemas.microsoft.com/office/drawing/2014/main" id="{B988638B-C326-023C-813D-A35999CE95D9}"/>
              </a:ext>
            </a:extLst>
          </p:cNvPr>
          <p:cNvPicPr>
            <a:picLocks noChangeAspect="1"/>
          </p:cNvPicPr>
          <p:nvPr/>
        </p:nvPicPr>
        <p:blipFill>
          <a:blip r:embed="rId11">
            <a:extLst>
              <a:ext uri="{BEBA8EAE-BF5A-486C-A8C5-ECC9F3942E4B}">
                <a14:imgProps xmlns:a14="http://schemas.microsoft.com/office/drawing/2010/main">
                  <a14:imgLayer r:embed="rId12">
                    <a14:imgEffect>
                      <a14:artisticBlur/>
                    </a14:imgEffect>
                  </a14:imgLayer>
                </a14:imgProps>
              </a:ext>
              <a:ext uri="{28A0092B-C50C-407E-A947-70E740481C1C}">
                <a14:useLocalDpi xmlns:a14="http://schemas.microsoft.com/office/drawing/2010/main"/>
              </a:ext>
            </a:extLst>
          </a:blip>
          <a:stretch>
            <a:fillRect/>
          </a:stretch>
        </p:blipFill>
        <p:spPr>
          <a:xfrm>
            <a:off x="-896225" y="-1382592"/>
            <a:ext cx="13721636" cy="7718418"/>
          </a:xfrm>
          <a:prstGeom prst="rect">
            <a:avLst/>
          </a:prstGeom>
        </p:spPr>
      </p:pic>
      <p:pic>
        <p:nvPicPr>
          <p:cNvPr id="11" name="Picture 10">
            <a:extLst>
              <a:ext uri="{FF2B5EF4-FFF2-40B4-BE49-F238E27FC236}">
                <a16:creationId xmlns:a16="http://schemas.microsoft.com/office/drawing/2014/main" id="{E0EB420D-0775-9424-73D2-9E95D7BFF116}"/>
              </a:ext>
            </a:extLst>
          </p:cNvPr>
          <p:cNvPicPr>
            <a:picLocks noChangeAspect="1"/>
          </p:cNvPicPr>
          <p:nvPr/>
        </p:nvPicPr>
        <p:blipFill>
          <a:blip r:embed="rId13">
            <a:extLst>
              <a:ext uri="{BEBA8EAE-BF5A-486C-A8C5-ECC9F3942E4B}">
                <a14:imgProps xmlns:a14="http://schemas.microsoft.com/office/drawing/2010/main">
                  <a14:imgLayer r:embed="rId14">
                    <a14:imgEffect>
                      <a14:artisticBlur/>
                    </a14:imgEffect>
                  </a14:imgLayer>
                </a14:imgProps>
              </a:ext>
              <a:ext uri="{28A0092B-C50C-407E-A947-70E740481C1C}">
                <a14:useLocalDpi xmlns:a14="http://schemas.microsoft.com/office/drawing/2010/main"/>
              </a:ext>
            </a:extLst>
          </a:blip>
          <a:stretch>
            <a:fillRect/>
          </a:stretch>
        </p:blipFill>
        <p:spPr>
          <a:xfrm>
            <a:off x="301201" y="868826"/>
            <a:ext cx="14405926" cy="8103332"/>
          </a:xfrm>
          <a:prstGeom prst="rect">
            <a:avLst/>
          </a:prstGeom>
        </p:spPr>
      </p:pic>
      <p:pic>
        <p:nvPicPr>
          <p:cNvPr id="13" name="Picture 12">
            <a:extLst>
              <a:ext uri="{FF2B5EF4-FFF2-40B4-BE49-F238E27FC236}">
                <a16:creationId xmlns:a16="http://schemas.microsoft.com/office/drawing/2014/main" id="{B5D6398B-3D1C-80F8-B0E5-43B6E860B191}"/>
              </a:ext>
            </a:extLst>
          </p:cNvPr>
          <p:cNvPicPr>
            <a:picLocks noChangeAspect="1"/>
          </p:cNvPicPr>
          <p:nvPr/>
        </p:nvPicPr>
        <p:blipFill>
          <a:blip r:embed="rId15">
            <a:extLst>
              <a:ext uri="{BEBA8EAE-BF5A-486C-A8C5-ECC9F3942E4B}">
                <a14:imgProps xmlns:a14="http://schemas.microsoft.com/office/drawing/2010/main">
                  <a14:imgLayer r:embed="rId16">
                    <a14:imgEffect>
                      <a14:artisticBlur/>
                    </a14:imgEffect>
                  </a14:imgLayer>
                </a14:imgProps>
              </a:ext>
              <a:ext uri="{28A0092B-C50C-407E-A947-70E740481C1C}">
                <a14:useLocalDpi xmlns:a14="http://schemas.microsoft.com/office/drawing/2010/main"/>
              </a:ext>
            </a:extLst>
          </a:blip>
          <a:stretch>
            <a:fillRect/>
          </a:stretch>
        </p:blipFill>
        <p:spPr>
          <a:xfrm rot="20852156">
            <a:off x="214291" y="1181828"/>
            <a:ext cx="10664718" cy="5998902"/>
          </a:xfrm>
          <a:prstGeom prst="rect">
            <a:avLst/>
          </a:prstGeom>
        </p:spPr>
      </p:pic>
      <p:pic>
        <p:nvPicPr>
          <p:cNvPr id="15" name="Picture 14">
            <a:extLst>
              <a:ext uri="{FF2B5EF4-FFF2-40B4-BE49-F238E27FC236}">
                <a16:creationId xmlns:a16="http://schemas.microsoft.com/office/drawing/2014/main" id="{8A89D9BB-3802-A4B1-8812-AC36D6C8F20C}"/>
              </a:ext>
            </a:extLst>
          </p:cNvPr>
          <p:cNvPicPr>
            <a:picLocks noChangeAspect="1"/>
          </p:cNvPicPr>
          <p:nvPr/>
        </p:nvPicPr>
        <p:blipFill>
          <a:blip r:embed="rId17">
            <a:extLst>
              <a:ext uri="{BEBA8EAE-BF5A-486C-A8C5-ECC9F3942E4B}">
                <a14:imgProps xmlns:a14="http://schemas.microsoft.com/office/drawing/2010/main">
                  <a14:imgLayer r:embed="rId18">
                    <a14:imgEffect>
                      <a14:artisticBlur/>
                    </a14:imgEffect>
                  </a14:imgLayer>
                </a14:imgProps>
              </a:ext>
              <a:ext uri="{28A0092B-C50C-407E-A947-70E740481C1C}">
                <a14:useLocalDpi xmlns:a14="http://schemas.microsoft.com/office/drawing/2010/main"/>
              </a:ext>
            </a:extLst>
          </a:blip>
          <a:stretch>
            <a:fillRect/>
          </a:stretch>
        </p:blipFill>
        <p:spPr>
          <a:xfrm rot="1920569">
            <a:off x="1176034" y="-522172"/>
            <a:ext cx="12192000" cy="6857998"/>
          </a:xfrm>
          <a:prstGeom prst="rect">
            <a:avLst/>
          </a:prstGeom>
        </p:spPr>
      </p:pic>
      <p:sp>
        <p:nvSpPr>
          <p:cNvPr id="16" name="Rectangle 15">
            <a:extLst>
              <a:ext uri="{FF2B5EF4-FFF2-40B4-BE49-F238E27FC236}">
                <a16:creationId xmlns:a16="http://schemas.microsoft.com/office/drawing/2014/main" id="{24D92D1E-3CC1-2E1E-DA2A-E913CEC43D92}"/>
              </a:ext>
            </a:extLst>
          </p:cNvPr>
          <p:cNvSpPr/>
          <p:nvPr/>
        </p:nvSpPr>
        <p:spPr>
          <a:xfrm>
            <a:off x="3617410" y="991283"/>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قارچ ها</a:t>
            </a:r>
          </a:p>
        </p:txBody>
      </p:sp>
      <p:sp>
        <p:nvSpPr>
          <p:cNvPr id="17" name="Rectangle 16">
            <a:extLst>
              <a:ext uri="{FF2B5EF4-FFF2-40B4-BE49-F238E27FC236}">
                <a16:creationId xmlns:a16="http://schemas.microsoft.com/office/drawing/2014/main" id="{86E32A79-17BA-294E-4C7C-8E9E553F21DD}"/>
              </a:ext>
            </a:extLst>
          </p:cNvPr>
          <p:cNvSpPr/>
          <p:nvPr/>
        </p:nvSpPr>
        <p:spPr>
          <a:xfrm>
            <a:off x="1225674" y="2277919"/>
            <a:ext cx="9731338" cy="2985433"/>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بسیاری از قارچ ها بی ضرر هستند. قارچ هایی که بر سطح پوست رشد می کنند ظاهری مانند راش (لکه) دارند و قابل درمان می باشند. این راش ها آسیب جدی ای به وجود نمی آورند ولی باعث خارش شدید پوست می شوند. راه رفتن بدون کفش در مکان های مورد علاقه ی قارچ ها (مکان هایی نظیر رختکن باشگاه که گرم و مرطوب می باشد) می تواند باعث ابتلا به بیماری های پوستی قارچی شود. بسیاری از بیماری های قارچی، نظیر بیماری «پای ورزشکاران» و عفونت های ایجاد شده توسط مخمرها در یک انسان سالم خطرناک نیستند. با این حال، عفونت با قارچ در افرادی با سیستم ایمنی ضعیف (مانند افراد مبتلا به ایدز یا سرطان) می تواند بسیار خطرناک و کشنده باشد.</a:t>
            </a:r>
          </a:p>
        </p:txBody>
      </p:sp>
    </p:spTree>
    <p:extLst>
      <p:ext uri="{BB962C8B-B14F-4D97-AF65-F5344CB8AC3E}">
        <p14:creationId xmlns:p14="http://schemas.microsoft.com/office/powerpoint/2010/main" val="23212434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01EB5-6828-A482-3B8E-03CCFDAC94D8}"/>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EC71DCA9-AFFF-99FC-B4EC-76EE3B497299}"/>
              </a:ext>
            </a:extLst>
          </p:cNvPr>
          <p:cNvSpPr/>
          <p:nvPr/>
        </p:nvSpPr>
        <p:spPr>
          <a:xfrm>
            <a:off x="-23797" y="-51102"/>
            <a:ext cx="12315897" cy="6960203"/>
          </a:xfrm>
          <a:prstGeom prst="rect">
            <a:avLst/>
          </a:prstGeom>
          <a:solidFill>
            <a:srgbClr val="48A4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72DC094B-A232-6290-02C5-72DDDEDB2747}"/>
              </a:ext>
            </a:extLst>
          </p:cNvPr>
          <p:cNvSpPr/>
          <p:nvPr/>
        </p:nvSpPr>
        <p:spPr>
          <a:xfrm>
            <a:off x="12245367" y="0"/>
            <a:ext cx="12238733" cy="6878315"/>
          </a:xfrm>
          <a:prstGeom prst="rect">
            <a:avLst/>
          </a:prstGeom>
          <a:solidFill>
            <a:srgbClr val="53198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A39E132-7AA1-4A18-E9D2-A766D8DA045E}"/>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a:off x="13009017" y="429553"/>
            <a:ext cx="10664702" cy="5998894"/>
          </a:xfrm>
          <a:prstGeom prst="rect">
            <a:avLst/>
          </a:prstGeom>
        </p:spPr>
      </p:pic>
      <p:pic>
        <p:nvPicPr>
          <p:cNvPr id="9" name="Picture 8">
            <a:extLst>
              <a:ext uri="{FF2B5EF4-FFF2-40B4-BE49-F238E27FC236}">
                <a16:creationId xmlns:a16="http://schemas.microsoft.com/office/drawing/2014/main" id="{B6A4AF54-47C0-F4FD-DDBD-AD6DB15CD49D}"/>
              </a:ext>
            </a:extLst>
          </p:cNvPr>
          <p:cNvPicPr>
            <a:picLocks noChangeAspect="1"/>
          </p:cNvPicPr>
          <p:nvPr/>
        </p:nvPicPr>
        <p:blipFill>
          <a:blip r:embed="rId5">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a:ext>
            </a:extLst>
          </a:blip>
          <a:stretch>
            <a:fillRect/>
          </a:stretch>
        </p:blipFill>
        <p:spPr>
          <a:xfrm>
            <a:off x="12098216" y="-81888"/>
            <a:ext cx="12192000" cy="6857998"/>
          </a:xfrm>
          <a:prstGeom prst="rect">
            <a:avLst/>
          </a:prstGeom>
        </p:spPr>
      </p:pic>
      <p:pic>
        <p:nvPicPr>
          <p:cNvPr id="11" name="Picture 10">
            <a:extLst>
              <a:ext uri="{FF2B5EF4-FFF2-40B4-BE49-F238E27FC236}">
                <a16:creationId xmlns:a16="http://schemas.microsoft.com/office/drawing/2014/main" id="{B719F96E-DBF0-7484-F7DD-E4D5C33E4C6B}"/>
              </a:ext>
            </a:extLst>
          </p:cNvPr>
          <p:cNvPicPr>
            <a:picLocks noChangeAspect="1"/>
          </p:cNvPicPr>
          <p:nvPr/>
        </p:nvPicPr>
        <p:blipFill>
          <a:blip r:embed="rId7">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a:ext>
            </a:extLst>
          </a:blip>
          <a:stretch>
            <a:fillRect/>
          </a:stretch>
        </p:blipFill>
        <p:spPr>
          <a:xfrm>
            <a:off x="11548859" y="-562172"/>
            <a:ext cx="14405926" cy="8103332"/>
          </a:xfrm>
          <a:prstGeom prst="rect">
            <a:avLst/>
          </a:prstGeom>
        </p:spPr>
      </p:pic>
      <p:pic>
        <p:nvPicPr>
          <p:cNvPr id="13" name="Picture 12">
            <a:extLst>
              <a:ext uri="{FF2B5EF4-FFF2-40B4-BE49-F238E27FC236}">
                <a16:creationId xmlns:a16="http://schemas.microsoft.com/office/drawing/2014/main" id="{7FF0CDC0-234D-2E0E-0061-2410AF12BA1C}"/>
              </a:ext>
            </a:extLst>
          </p:cNvPr>
          <p:cNvPicPr>
            <a:picLocks noChangeAspect="1"/>
          </p:cNvPicPr>
          <p:nvPr/>
        </p:nvPicPr>
        <p:blipFill>
          <a:blip r:embed="rId9">
            <a:extLst>
              <a:ext uri="{BEBA8EAE-BF5A-486C-A8C5-ECC9F3942E4B}">
                <a14:imgProps xmlns:a14="http://schemas.microsoft.com/office/drawing/2010/main">
                  <a14:imgLayer r:embed="rId10">
                    <a14:imgEffect>
                      <a14:artisticBlur/>
                    </a14:imgEffect>
                  </a14:imgLayer>
                </a14:imgProps>
              </a:ext>
              <a:ext uri="{28A0092B-C50C-407E-A947-70E740481C1C}">
                <a14:useLocalDpi xmlns:a14="http://schemas.microsoft.com/office/drawing/2010/main"/>
              </a:ext>
            </a:extLst>
          </a:blip>
          <a:stretch>
            <a:fillRect/>
          </a:stretch>
        </p:blipFill>
        <p:spPr>
          <a:xfrm>
            <a:off x="13440904" y="415583"/>
            <a:ext cx="10664718" cy="5998902"/>
          </a:xfrm>
          <a:prstGeom prst="rect">
            <a:avLst/>
          </a:prstGeom>
        </p:spPr>
      </p:pic>
      <p:pic>
        <p:nvPicPr>
          <p:cNvPr id="15" name="Picture 14">
            <a:extLst>
              <a:ext uri="{FF2B5EF4-FFF2-40B4-BE49-F238E27FC236}">
                <a16:creationId xmlns:a16="http://schemas.microsoft.com/office/drawing/2014/main" id="{02951E50-3801-B338-92DE-FC5375990A71}"/>
              </a:ext>
            </a:extLst>
          </p:cNvPr>
          <p:cNvPicPr>
            <a:picLocks noChangeAspect="1"/>
          </p:cNvPicPr>
          <p:nvPr/>
        </p:nvPicPr>
        <p:blipFill>
          <a:blip r:embed="rId11">
            <a:extLst>
              <a:ext uri="{BEBA8EAE-BF5A-486C-A8C5-ECC9F3942E4B}">
                <a14:imgProps xmlns:a14="http://schemas.microsoft.com/office/drawing/2010/main">
                  <a14:imgLayer r:embed="rId12">
                    <a14:imgEffect>
                      <a14:artisticBlur/>
                    </a14:imgEffect>
                  </a14:imgLayer>
                </a14:imgProps>
              </a:ext>
              <a:ext uri="{28A0092B-C50C-407E-A947-70E740481C1C}">
                <a14:useLocalDpi xmlns:a14="http://schemas.microsoft.com/office/drawing/2010/main"/>
              </a:ext>
            </a:extLst>
          </a:blip>
          <a:stretch>
            <a:fillRect/>
          </a:stretch>
        </p:blipFill>
        <p:spPr>
          <a:xfrm>
            <a:off x="12386427" y="-662850"/>
            <a:ext cx="12192000" cy="6857998"/>
          </a:xfrm>
          <a:prstGeom prst="rect">
            <a:avLst/>
          </a:prstGeom>
        </p:spPr>
      </p:pic>
      <p:sp>
        <p:nvSpPr>
          <p:cNvPr id="16" name="Rectangle 15">
            <a:extLst>
              <a:ext uri="{FF2B5EF4-FFF2-40B4-BE49-F238E27FC236}">
                <a16:creationId xmlns:a16="http://schemas.microsoft.com/office/drawing/2014/main" id="{0CCA4398-BA70-3747-2A3D-2B83EF4EFDDB}"/>
              </a:ext>
            </a:extLst>
          </p:cNvPr>
          <p:cNvSpPr/>
          <p:nvPr/>
        </p:nvSpPr>
        <p:spPr>
          <a:xfrm>
            <a:off x="15862778" y="991283"/>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قارچ ها</a:t>
            </a:r>
          </a:p>
        </p:txBody>
      </p:sp>
      <p:sp>
        <p:nvSpPr>
          <p:cNvPr id="2" name="Rectangle 1">
            <a:extLst>
              <a:ext uri="{FF2B5EF4-FFF2-40B4-BE49-F238E27FC236}">
                <a16:creationId xmlns:a16="http://schemas.microsoft.com/office/drawing/2014/main" id="{BCE7441F-C203-9D11-FA28-DBBBA4C86EC6}"/>
              </a:ext>
            </a:extLst>
          </p:cNvPr>
          <p:cNvSpPr/>
          <p:nvPr/>
        </p:nvSpPr>
        <p:spPr>
          <a:xfrm>
            <a:off x="13471042" y="2277919"/>
            <a:ext cx="9731338" cy="2985433"/>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بسیاری از قارچ ها بی ضرر هستند. قارچ هایی که بر سطح پوست رشد می کنند ظاهری مانند راش (لکه) دارند و قابل درمان می باشند. این راش ها آسیب جدی ای به وجود نمی آورند ولی باعث خارش شدید پوست می شوند. راه رفتن بدون کفش در مکان های مورد علاقه ی قارچ ها (مکان هایی نظیر رختکن باشگاه که گرم و مرطوب می باشد) می تواند باعث ابتلا به بیماری های پوستی قارچی شود. بسیاری از بیماری های قارچی، نظیر بیماری «پای ورزشکاران» و عفونت های ایجاد شده توسط مخمرها در یک انسان سالم خطرناک نیستند. با این حال، عفونت با قارچ در افرادی با سیستم ایمنی ضعیف (مانند افراد مبتلا به ایدز یا سرطان) می تواند بسیار خطرناک و کشنده باشد.</a:t>
            </a:r>
          </a:p>
        </p:txBody>
      </p:sp>
      <p:pic>
        <p:nvPicPr>
          <p:cNvPr id="10" name="Picture 9">
            <a:extLst>
              <a:ext uri="{FF2B5EF4-FFF2-40B4-BE49-F238E27FC236}">
                <a16:creationId xmlns:a16="http://schemas.microsoft.com/office/drawing/2014/main" id="{2BF3D559-CEC1-1193-1198-BDC4D89043C2}"/>
              </a:ext>
            </a:extLst>
          </p:cNvPr>
          <p:cNvPicPr>
            <a:picLocks noChangeAspect="1"/>
          </p:cNvPicPr>
          <p:nvPr/>
        </p:nvPicPr>
        <p:blipFill>
          <a:blip r:embed="rId13">
            <a:extLst>
              <a:ext uri="{BEBA8EAE-BF5A-486C-A8C5-ECC9F3942E4B}">
                <a14:imgProps xmlns:a14="http://schemas.microsoft.com/office/drawing/2010/main">
                  <a14:imgLayer r:embed="rId14">
                    <a14:imgEffect>
                      <a14:artisticBlur/>
                    </a14:imgEffect>
                  </a14:imgLayer>
                </a14:imgProps>
              </a:ext>
              <a:ext uri="{28A0092B-C50C-407E-A947-70E740481C1C}">
                <a14:useLocalDpi xmlns:a14="http://schemas.microsoft.com/office/drawing/2010/main"/>
              </a:ext>
            </a:extLst>
          </a:blip>
          <a:stretch>
            <a:fillRect/>
          </a:stretch>
        </p:blipFill>
        <p:spPr>
          <a:xfrm>
            <a:off x="0" y="1"/>
            <a:ext cx="12192000" cy="6857998"/>
          </a:xfrm>
          <a:prstGeom prst="rect">
            <a:avLst/>
          </a:prstGeom>
        </p:spPr>
      </p:pic>
      <p:pic>
        <p:nvPicPr>
          <p:cNvPr id="14" name="Picture 13">
            <a:extLst>
              <a:ext uri="{FF2B5EF4-FFF2-40B4-BE49-F238E27FC236}">
                <a16:creationId xmlns:a16="http://schemas.microsoft.com/office/drawing/2014/main" id="{1AC21A2F-BF01-7C5F-A7D2-9AB5AD8B88CF}"/>
              </a:ext>
            </a:extLst>
          </p:cNvPr>
          <p:cNvPicPr>
            <a:picLocks noChangeAspect="1"/>
          </p:cNvPicPr>
          <p:nvPr/>
        </p:nvPicPr>
        <p:blipFill>
          <a:blip r:embed="rId15">
            <a:extLst>
              <a:ext uri="{BEBA8EAE-BF5A-486C-A8C5-ECC9F3942E4B}">
                <a14:imgProps xmlns:a14="http://schemas.microsoft.com/office/drawing/2010/main">
                  <a14:imgLayer r:embed="rId16">
                    <a14:imgEffect>
                      <a14:artisticBlur/>
                    </a14:imgEffect>
                  </a14:imgLayer>
                </a14:imgProps>
              </a:ext>
              <a:ext uri="{28A0092B-C50C-407E-A947-70E740481C1C}">
                <a14:useLocalDpi xmlns:a14="http://schemas.microsoft.com/office/drawing/2010/main"/>
              </a:ext>
            </a:extLst>
          </a:blip>
          <a:stretch>
            <a:fillRect/>
          </a:stretch>
        </p:blipFill>
        <p:spPr>
          <a:xfrm>
            <a:off x="108238" y="115970"/>
            <a:ext cx="11815778" cy="6646374"/>
          </a:xfrm>
          <a:prstGeom prst="rect">
            <a:avLst/>
          </a:prstGeom>
        </p:spPr>
      </p:pic>
      <p:pic>
        <p:nvPicPr>
          <p:cNvPr id="20" name="Picture 19">
            <a:extLst>
              <a:ext uri="{FF2B5EF4-FFF2-40B4-BE49-F238E27FC236}">
                <a16:creationId xmlns:a16="http://schemas.microsoft.com/office/drawing/2014/main" id="{BC369120-C8AF-4E35-EA24-AD07882CA622}"/>
              </a:ext>
            </a:extLst>
          </p:cNvPr>
          <p:cNvPicPr>
            <a:picLocks noChangeAspect="1"/>
          </p:cNvPicPr>
          <p:nvPr/>
        </p:nvPicPr>
        <p:blipFill>
          <a:blip r:embed="rId17">
            <a:extLst>
              <a:ext uri="{BEBA8EAE-BF5A-486C-A8C5-ECC9F3942E4B}">
                <a14:imgProps xmlns:a14="http://schemas.microsoft.com/office/drawing/2010/main">
                  <a14:imgLayer r:embed="rId18">
                    <a14:imgEffect>
                      <a14:artisticBlur/>
                    </a14:imgEffect>
                  </a14:imgLayer>
                </a14:imgProps>
              </a:ext>
              <a:ext uri="{28A0092B-C50C-407E-A947-70E740481C1C}">
                <a14:useLocalDpi xmlns:a14="http://schemas.microsoft.com/office/drawing/2010/main"/>
              </a:ext>
            </a:extLst>
          </a:blip>
          <a:stretch>
            <a:fillRect/>
          </a:stretch>
        </p:blipFill>
        <p:spPr>
          <a:xfrm>
            <a:off x="-320749" y="-218729"/>
            <a:ext cx="12580854" cy="7076728"/>
          </a:xfrm>
          <a:prstGeom prst="rect">
            <a:avLst/>
          </a:prstGeom>
        </p:spPr>
      </p:pic>
      <p:sp>
        <p:nvSpPr>
          <p:cNvPr id="21" name="Rectangle 20">
            <a:extLst>
              <a:ext uri="{FF2B5EF4-FFF2-40B4-BE49-F238E27FC236}">
                <a16:creationId xmlns:a16="http://schemas.microsoft.com/office/drawing/2014/main" id="{8C36C4DD-4A1A-BCAA-FECF-80C371103D75}"/>
              </a:ext>
            </a:extLst>
          </p:cNvPr>
          <p:cNvSpPr/>
          <p:nvPr/>
        </p:nvSpPr>
        <p:spPr>
          <a:xfrm>
            <a:off x="3617410" y="991283"/>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پروتوزوآ ها</a:t>
            </a:r>
          </a:p>
        </p:txBody>
      </p:sp>
      <p:sp>
        <p:nvSpPr>
          <p:cNvPr id="22" name="Rectangle 21">
            <a:extLst>
              <a:ext uri="{FF2B5EF4-FFF2-40B4-BE49-F238E27FC236}">
                <a16:creationId xmlns:a16="http://schemas.microsoft.com/office/drawing/2014/main" id="{6DF9E21C-CC5F-E659-9D49-CC3419BC2F47}"/>
              </a:ext>
            </a:extLst>
          </p:cNvPr>
          <p:cNvSpPr/>
          <p:nvPr/>
        </p:nvSpPr>
        <p:spPr>
          <a:xfrm>
            <a:off x="1225674" y="2277919"/>
            <a:ext cx="9731338" cy="2985433"/>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پروتوزوآ ها، همانند باکتری ها تک سلولی هستند ولی در مقایسه با آن ها بزرگتر بوده و دارای هسته و دیگر ساختارهای سلولی می باشند که باعث می شود این سلول ها شباهت بیشتری به سلول ها گیاهی و جانوری پیدا کنند.</a:t>
            </a:r>
            <a:br>
              <a:rPr lang="fa-IR" sz="1600" b="1" dirty="0">
                <a:solidFill>
                  <a:schemeClr val="bg1"/>
                </a:solidFill>
                <a:latin typeface="Vazir" panose="020B0603030804020204" pitchFamily="34" charset="-78"/>
                <a:cs typeface="Vazir" panose="020B0603030804020204" pitchFamily="34" charset="-78"/>
              </a:rPr>
            </a:br>
            <a:r>
              <a:rPr lang="fa-IR" sz="1600" b="1" dirty="0">
                <a:solidFill>
                  <a:schemeClr val="bg1"/>
                </a:solidFill>
                <a:latin typeface="Vazir" panose="020B0603030804020204" pitchFamily="34" charset="-78"/>
                <a:cs typeface="Vazir" panose="020B0603030804020204" pitchFamily="34" charset="-78"/>
              </a:rPr>
              <a:t>پروتوزوآ ها مانند باکتری ها بسیار کوچک هستند. بسیاری از 20000 گونه ی مختلف پروتوزوآها در آب و در مکان هایی نظیر دریاچه ها، اقیانوس ها، رودها و تالاب ها زندگی می کنند. اگر یک قطره آب متعلق به یکی از مکان های بالا را زیر میکروسکوپ تماشا کنید، پروتوزوآ های کوچکی را مشاهده خواهید کرد که با دم شلاق مانند خود در محیط حرکت می کنند. پروتوزوآ ها در حقیقت از باکتری ها و بقایای موجودات دیگر تغذیه کرده و از این نظر مفید می باشند.</a:t>
            </a:r>
          </a:p>
        </p:txBody>
      </p:sp>
      <p:pic>
        <p:nvPicPr>
          <p:cNvPr id="23" name="Picture 22">
            <a:extLst>
              <a:ext uri="{FF2B5EF4-FFF2-40B4-BE49-F238E27FC236}">
                <a16:creationId xmlns:a16="http://schemas.microsoft.com/office/drawing/2014/main" id="{D972B0E0-E227-3415-77BA-CFD5CB0EDE98}"/>
              </a:ext>
            </a:extLst>
          </p:cNvPr>
          <p:cNvPicPr>
            <a:picLocks noChangeAspect="1"/>
          </p:cNvPicPr>
          <p:nvPr/>
        </p:nvPicPr>
        <p:blipFill>
          <a:blip r:embed="rId19">
            <a:extLst>
              <a:ext uri="{28A0092B-C50C-407E-A947-70E740481C1C}">
                <a14:useLocalDpi xmlns:a14="http://schemas.microsoft.com/office/drawing/2010/main"/>
              </a:ext>
            </a:extLst>
          </a:blip>
          <a:stretch>
            <a:fillRect/>
          </a:stretch>
        </p:blipFill>
        <p:spPr>
          <a:xfrm flipH="1">
            <a:off x="-9734174" y="-3631540"/>
            <a:ext cx="10479076" cy="10479076"/>
          </a:xfrm>
          <a:prstGeom prst="rect">
            <a:avLst/>
          </a:prstGeom>
        </p:spPr>
      </p:pic>
    </p:spTree>
    <p:extLst>
      <p:ext uri="{BB962C8B-B14F-4D97-AF65-F5344CB8AC3E}">
        <p14:creationId xmlns:p14="http://schemas.microsoft.com/office/powerpoint/2010/main" val="19214709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27C672-F47B-9862-0714-6FA094047CE5}"/>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24927533-72E7-62F0-20D0-249B519E820C}"/>
              </a:ext>
            </a:extLst>
          </p:cNvPr>
          <p:cNvSpPr/>
          <p:nvPr/>
        </p:nvSpPr>
        <p:spPr>
          <a:xfrm>
            <a:off x="-23797" y="-51102"/>
            <a:ext cx="12315897" cy="6960203"/>
          </a:xfrm>
          <a:prstGeom prst="rect">
            <a:avLst/>
          </a:prstGeom>
          <a:solidFill>
            <a:srgbClr val="48A4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188BEC19-2F9D-1263-EA76-BBF590500C33}"/>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rot="20157578">
            <a:off x="-126322" y="-883919"/>
            <a:ext cx="12192000" cy="6857998"/>
          </a:xfrm>
          <a:prstGeom prst="rect">
            <a:avLst/>
          </a:prstGeom>
        </p:spPr>
      </p:pic>
      <p:pic>
        <p:nvPicPr>
          <p:cNvPr id="14" name="Picture 13">
            <a:extLst>
              <a:ext uri="{FF2B5EF4-FFF2-40B4-BE49-F238E27FC236}">
                <a16:creationId xmlns:a16="http://schemas.microsoft.com/office/drawing/2014/main" id="{DA447CD5-F27C-023D-895D-106C223A272D}"/>
              </a:ext>
            </a:extLst>
          </p:cNvPr>
          <p:cNvPicPr>
            <a:picLocks noChangeAspect="1"/>
          </p:cNvPicPr>
          <p:nvPr/>
        </p:nvPicPr>
        <p:blipFill>
          <a:blip r:embed="rId5">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a:ext>
            </a:extLst>
          </a:blip>
          <a:stretch>
            <a:fillRect/>
          </a:stretch>
        </p:blipFill>
        <p:spPr>
          <a:xfrm rot="1322698">
            <a:off x="-274320" y="-99219"/>
            <a:ext cx="12580894" cy="7076752"/>
          </a:xfrm>
          <a:prstGeom prst="rect">
            <a:avLst/>
          </a:prstGeom>
        </p:spPr>
      </p:pic>
      <p:pic>
        <p:nvPicPr>
          <p:cNvPr id="20" name="Picture 19">
            <a:extLst>
              <a:ext uri="{FF2B5EF4-FFF2-40B4-BE49-F238E27FC236}">
                <a16:creationId xmlns:a16="http://schemas.microsoft.com/office/drawing/2014/main" id="{A022DA62-80D3-5273-F28D-90E40512E7C3}"/>
              </a:ext>
            </a:extLst>
          </p:cNvPr>
          <p:cNvPicPr>
            <a:picLocks noChangeAspect="1"/>
          </p:cNvPicPr>
          <p:nvPr/>
        </p:nvPicPr>
        <p:blipFill>
          <a:blip r:embed="rId7">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a:ext>
            </a:extLst>
          </a:blip>
          <a:stretch>
            <a:fillRect/>
          </a:stretch>
        </p:blipFill>
        <p:spPr>
          <a:xfrm rot="20594955">
            <a:off x="-623739" y="-389161"/>
            <a:ext cx="13186834" cy="7417592"/>
          </a:xfrm>
          <a:prstGeom prst="rect">
            <a:avLst/>
          </a:prstGeom>
        </p:spPr>
      </p:pic>
      <p:sp>
        <p:nvSpPr>
          <p:cNvPr id="21" name="Rectangle 20">
            <a:extLst>
              <a:ext uri="{FF2B5EF4-FFF2-40B4-BE49-F238E27FC236}">
                <a16:creationId xmlns:a16="http://schemas.microsoft.com/office/drawing/2014/main" id="{0716B364-496D-5DF0-A73D-AEC77953712B}"/>
              </a:ext>
            </a:extLst>
          </p:cNvPr>
          <p:cNvSpPr/>
          <p:nvPr/>
        </p:nvSpPr>
        <p:spPr>
          <a:xfrm>
            <a:off x="3617410" y="991283"/>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پروتوزوآ ها</a:t>
            </a:r>
          </a:p>
        </p:txBody>
      </p:sp>
      <p:sp>
        <p:nvSpPr>
          <p:cNvPr id="22" name="Rectangle 21">
            <a:extLst>
              <a:ext uri="{FF2B5EF4-FFF2-40B4-BE49-F238E27FC236}">
                <a16:creationId xmlns:a16="http://schemas.microsoft.com/office/drawing/2014/main" id="{A81F8C09-DB6C-9BEA-2A81-C95844C3603A}"/>
              </a:ext>
            </a:extLst>
          </p:cNvPr>
          <p:cNvSpPr/>
          <p:nvPr/>
        </p:nvSpPr>
        <p:spPr>
          <a:xfrm>
            <a:off x="6569718" y="2504237"/>
            <a:ext cx="4387294" cy="3477875"/>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برخی از پروتوزوآ ها، انگل هستند و در بدن دیگر موجودات، از جمله انسان زندگی می کنند. بعنوان مثال، مالاریا یک پروتوزوآ ی انگلی است که در اثر گزش پشه ( پشه ی آنوفل) وارد سیستم خون می شود. مشکلات گوارشی ناشی از مصرف آب آلوده، مثال دیگری از بیماری های ناشی از عفونت با پروتوزوآ های انگلی می باشد.</a:t>
            </a:r>
          </a:p>
        </p:txBody>
      </p:sp>
      <p:pic>
        <p:nvPicPr>
          <p:cNvPr id="17" name="Picture 16">
            <a:extLst>
              <a:ext uri="{FF2B5EF4-FFF2-40B4-BE49-F238E27FC236}">
                <a16:creationId xmlns:a16="http://schemas.microsoft.com/office/drawing/2014/main" id="{E277DF2A-7A03-E0AB-1088-B29B1CF3D205}"/>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flipH="1">
            <a:off x="-23797" y="0"/>
            <a:ext cx="6858000" cy="6858000"/>
          </a:xfrm>
          <a:prstGeom prst="rect">
            <a:avLst/>
          </a:prstGeom>
        </p:spPr>
      </p:pic>
    </p:spTree>
    <p:extLst>
      <p:ext uri="{BB962C8B-B14F-4D97-AF65-F5344CB8AC3E}">
        <p14:creationId xmlns:p14="http://schemas.microsoft.com/office/powerpoint/2010/main" val="22212666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B7215E-B354-0D78-87FB-D3877795C66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C8B049A4-3A27-9BA1-DD28-39E21AFC291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238892" y="-12991"/>
            <a:ext cx="12215095" cy="6870991"/>
          </a:xfrm>
          <a:prstGeom prst="rect">
            <a:avLst/>
          </a:prstGeom>
        </p:spPr>
      </p:pic>
      <p:pic>
        <p:nvPicPr>
          <p:cNvPr id="4" name="Picture 3">
            <a:extLst>
              <a:ext uri="{FF2B5EF4-FFF2-40B4-BE49-F238E27FC236}">
                <a16:creationId xmlns:a16="http://schemas.microsoft.com/office/drawing/2014/main" id="{9AC23892-BAEA-397E-1357-337A54C63E6A}"/>
              </a:ext>
            </a:extLst>
          </p:cNvPr>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tretch>
            <a:fillRect/>
          </a:stretch>
        </p:blipFill>
        <p:spPr>
          <a:xfrm rot="20660409">
            <a:off x="-15586482" y="-586154"/>
            <a:ext cx="15276472" cy="8593016"/>
          </a:xfrm>
          <a:prstGeom prst="rect">
            <a:avLst/>
          </a:prstGeom>
        </p:spPr>
      </p:pic>
      <p:sp>
        <p:nvSpPr>
          <p:cNvPr id="6" name="Rectangle 5">
            <a:extLst>
              <a:ext uri="{FF2B5EF4-FFF2-40B4-BE49-F238E27FC236}">
                <a16:creationId xmlns:a16="http://schemas.microsoft.com/office/drawing/2014/main" id="{29051CAA-6BD2-0A2F-BAD5-DD92DE473E50}"/>
              </a:ext>
            </a:extLst>
          </p:cNvPr>
          <p:cNvSpPr/>
          <p:nvPr/>
        </p:nvSpPr>
        <p:spPr>
          <a:xfrm>
            <a:off x="-23797" y="-51102"/>
            <a:ext cx="12315897" cy="6960203"/>
          </a:xfrm>
          <a:prstGeom prst="rect">
            <a:avLst/>
          </a:prstGeom>
          <a:solidFill>
            <a:srgbClr val="48A4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A3864FC-A57A-F624-6148-BF0D4561E28A}"/>
              </a:ext>
            </a:extLst>
          </p:cNvPr>
          <p:cNvPicPr>
            <a:picLocks noChangeAspect="1"/>
          </p:cNvPicPr>
          <p:nvPr/>
        </p:nvPicPr>
        <p:blipFill>
          <a:blip r:embed="rId6">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a:off x="0" y="1"/>
            <a:ext cx="12192000" cy="6857998"/>
          </a:xfrm>
          <a:prstGeom prst="rect">
            <a:avLst/>
          </a:prstGeom>
        </p:spPr>
      </p:pic>
      <p:pic>
        <p:nvPicPr>
          <p:cNvPr id="14" name="Picture 13">
            <a:extLst>
              <a:ext uri="{FF2B5EF4-FFF2-40B4-BE49-F238E27FC236}">
                <a16:creationId xmlns:a16="http://schemas.microsoft.com/office/drawing/2014/main" id="{CBD824CE-8D9F-63EB-2321-9DC8A6EFEB6F}"/>
              </a:ext>
            </a:extLst>
          </p:cNvPr>
          <p:cNvPicPr>
            <a:picLocks noChangeAspect="1"/>
          </p:cNvPicPr>
          <p:nvPr/>
        </p:nvPicPr>
        <p:blipFill>
          <a:blip r:embed="rId8">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tretch>
            <a:fillRect/>
          </a:stretch>
        </p:blipFill>
        <p:spPr>
          <a:xfrm>
            <a:off x="108238" y="115970"/>
            <a:ext cx="11815778" cy="6646374"/>
          </a:xfrm>
          <a:prstGeom prst="rect">
            <a:avLst/>
          </a:prstGeom>
        </p:spPr>
      </p:pic>
      <p:pic>
        <p:nvPicPr>
          <p:cNvPr id="20" name="Picture 19">
            <a:extLst>
              <a:ext uri="{FF2B5EF4-FFF2-40B4-BE49-F238E27FC236}">
                <a16:creationId xmlns:a16="http://schemas.microsoft.com/office/drawing/2014/main" id="{31B493B9-ED52-369D-0417-3906BDA96C46}"/>
              </a:ext>
            </a:extLst>
          </p:cNvPr>
          <p:cNvPicPr>
            <a:picLocks noChangeAspect="1"/>
          </p:cNvPicPr>
          <p:nvPr/>
        </p:nvPicPr>
        <p:blipFill>
          <a:blip r:embed="rId10">
            <a:extLst>
              <a:ext uri="{BEBA8EAE-BF5A-486C-A8C5-ECC9F3942E4B}">
                <a14:imgProps xmlns:a14="http://schemas.microsoft.com/office/drawing/2010/main">
                  <a14:imgLayer r:embed="rId11">
                    <a14:imgEffect>
                      <a14:artisticBlur/>
                    </a14:imgEffect>
                  </a14:imgLayer>
                </a14:imgProps>
              </a:ext>
              <a:ext uri="{28A0092B-C50C-407E-A947-70E740481C1C}">
                <a14:useLocalDpi xmlns:a14="http://schemas.microsoft.com/office/drawing/2010/main"/>
              </a:ext>
            </a:extLst>
          </a:blip>
          <a:stretch>
            <a:fillRect/>
          </a:stretch>
        </p:blipFill>
        <p:spPr>
          <a:xfrm>
            <a:off x="-320749" y="-218729"/>
            <a:ext cx="12580854" cy="7076728"/>
          </a:xfrm>
          <a:prstGeom prst="rect">
            <a:avLst/>
          </a:prstGeom>
        </p:spPr>
      </p:pic>
      <p:sp>
        <p:nvSpPr>
          <p:cNvPr id="21" name="Rectangle 20">
            <a:extLst>
              <a:ext uri="{FF2B5EF4-FFF2-40B4-BE49-F238E27FC236}">
                <a16:creationId xmlns:a16="http://schemas.microsoft.com/office/drawing/2014/main" id="{91B3E877-2609-EA5D-92B8-4669DAFAE377}"/>
              </a:ext>
            </a:extLst>
          </p:cNvPr>
          <p:cNvSpPr/>
          <p:nvPr/>
        </p:nvSpPr>
        <p:spPr>
          <a:xfrm>
            <a:off x="3617410" y="991283"/>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پروتوزوآ ها</a:t>
            </a:r>
          </a:p>
        </p:txBody>
      </p:sp>
      <p:sp>
        <p:nvSpPr>
          <p:cNvPr id="22" name="Rectangle 21">
            <a:extLst>
              <a:ext uri="{FF2B5EF4-FFF2-40B4-BE49-F238E27FC236}">
                <a16:creationId xmlns:a16="http://schemas.microsoft.com/office/drawing/2014/main" id="{1F728B1D-3FE8-83A8-7068-C67B3724CFAB}"/>
              </a:ext>
            </a:extLst>
          </p:cNvPr>
          <p:cNvSpPr/>
          <p:nvPr/>
        </p:nvSpPr>
        <p:spPr>
          <a:xfrm>
            <a:off x="1225674" y="2405401"/>
            <a:ext cx="9731338" cy="2985433"/>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پروتوزوآ ها به محیط مرطوب بسیار علاقه دارند. بنابراین عفونت های روده ای و دیگر بیماری های ناشی از آن ها نظیر آمیبیازیس و ژیاردیازیس از طریق آب آلوده منتشر می شوند. همانطور که گفته شد، برخی از پروتوزوآ ها خاصیت انگلی دارند. این به این معناست که این پروتوزوآ ها برای ادامه ی حیات خود وابسته به موجودات دیگر (نظیر جانوران و گیاهان) هستند. بعنوان مثال، پروتوزوآی عامل مالاریا، در داخل گلبول های قرمز رشد می کند و نهایتا نیز آن ها را از بین می برد. برخی از پروتوزوآ ها دارای کیست هستند که به آن ها کمک می کند تا به مدت طولانی در خارج از بدن انسان و نیز محیط های بسیار خشن زنده بمانند.</a:t>
            </a:r>
          </a:p>
        </p:txBody>
      </p:sp>
      <p:sp>
        <p:nvSpPr>
          <p:cNvPr id="8" name="Rectangle 7">
            <a:extLst>
              <a:ext uri="{FF2B5EF4-FFF2-40B4-BE49-F238E27FC236}">
                <a16:creationId xmlns:a16="http://schemas.microsoft.com/office/drawing/2014/main" id="{CF4DFF4B-2A24-B015-8DD3-A4F02075B2C4}"/>
              </a:ext>
            </a:extLst>
          </p:cNvPr>
          <p:cNvSpPr/>
          <p:nvPr/>
        </p:nvSpPr>
        <p:spPr>
          <a:xfrm>
            <a:off x="-9376111" y="1345226"/>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پریون ها</a:t>
            </a:r>
          </a:p>
        </p:txBody>
      </p:sp>
      <p:sp>
        <p:nvSpPr>
          <p:cNvPr id="12" name="Rectangle 11">
            <a:extLst>
              <a:ext uri="{FF2B5EF4-FFF2-40B4-BE49-F238E27FC236}">
                <a16:creationId xmlns:a16="http://schemas.microsoft.com/office/drawing/2014/main" id="{DB66B1A2-2F24-6AD2-D793-7B052A0AA0B6}"/>
              </a:ext>
            </a:extLst>
          </p:cNvPr>
          <p:cNvSpPr/>
          <p:nvPr/>
        </p:nvSpPr>
        <p:spPr>
          <a:xfrm>
            <a:off x="-11767847" y="2770479"/>
            <a:ext cx="9731338" cy="1508105"/>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حتی کوچکتر از ویروس ها، پریون ها ساده ترین عوامل عفونی هستند. آنها مانند ویروس ها انگل های اجباری هستند، اما هیچ ماده ژنتیکی ندارند. اگرچه پریون‌ها صرفاً پروتئین‌هایی هستند که خود تداوم می‌یابند، اما به عنوان عامل بیماری‌های مختلف، از جمله بیماری جنون گاوی، به ایفای نقش در تعدادی از اختلالات دیگر نقش دارند.</a:t>
            </a:r>
          </a:p>
        </p:txBody>
      </p:sp>
      <p:pic>
        <p:nvPicPr>
          <p:cNvPr id="23" name="Picture 22">
            <a:extLst>
              <a:ext uri="{FF2B5EF4-FFF2-40B4-BE49-F238E27FC236}">
                <a16:creationId xmlns:a16="http://schemas.microsoft.com/office/drawing/2014/main" id="{CA2E3A86-3322-C594-3E72-ABDCCF76ADFB}"/>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flipH="1">
            <a:off x="-9734174" y="-3631540"/>
            <a:ext cx="10479076" cy="10479076"/>
          </a:xfrm>
          <a:prstGeom prst="rect">
            <a:avLst/>
          </a:prstGeom>
        </p:spPr>
      </p:pic>
    </p:spTree>
    <p:extLst>
      <p:ext uri="{BB962C8B-B14F-4D97-AF65-F5344CB8AC3E}">
        <p14:creationId xmlns:p14="http://schemas.microsoft.com/office/powerpoint/2010/main" val="2667463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39C37D-241D-3FE7-926E-BA289FBFDC0B}"/>
            </a:ext>
          </a:extLst>
        </p:cNvPr>
        <p:cNvGrpSpPr/>
        <p:nvPr/>
      </p:nvGrpSpPr>
      <p:grpSpPr>
        <a:xfrm>
          <a:off x="0" y="0"/>
          <a:ext cx="0" cy="0"/>
          <a:chOff x="0" y="0"/>
          <a:chExt cx="0" cy="0"/>
        </a:xfrm>
      </p:grpSpPr>
      <p:sp>
        <p:nvSpPr>
          <p:cNvPr id="27" name="Rectangle 26">
            <a:extLst>
              <a:ext uri="{FF2B5EF4-FFF2-40B4-BE49-F238E27FC236}">
                <a16:creationId xmlns:a16="http://schemas.microsoft.com/office/drawing/2014/main" id="{C843F143-AE88-A7F5-2423-4C8B377DC061}"/>
              </a:ext>
            </a:extLst>
          </p:cNvPr>
          <p:cNvSpPr/>
          <p:nvPr/>
        </p:nvSpPr>
        <p:spPr>
          <a:xfrm>
            <a:off x="-12126300" y="-12991"/>
            <a:ext cx="12192000" cy="6870991"/>
          </a:xfrm>
          <a:prstGeom prst="rect">
            <a:avLst/>
          </a:prstGeom>
          <a:solidFill>
            <a:srgbClr val="6800C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DFB22DA7-814F-EB34-C706-1BFF93969DA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2991"/>
            <a:ext cx="12215095" cy="6870991"/>
          </a:xfrm>
          <a:prstGeom prst="rect">
            <a:avLst/>
          </a:prstGeom>
        </p:spPr>
      </p:pic>
      <p:sp>
        <p:nvSpPr>
          <p:cNvPr id="6" name="Rectangle 5">
            <a:extLst>
              <a:ext uri="{FF2B5EF4-FFF2-40B4-BE49-F238E27FC236}">
                <a16:creationId xmlns:a16="http://schemas.microsoft.com/office/drawing/2014/main" id="{9919D2A7-928B-58EF-11F8-ACB0F449CBEE}"/>
              </a:ext>
            </a:extLst>
          </p:cNvPr>
          <p:cNvSpPr/>
          <p:nvPr/>
        </p:nvSpPr>
        <p:spPr>
          <a:xfrm>
            <a:off x="12215095" y="-51102"/>
            <a:ext cx="12315897" cy="6960203"/>
          </a:xfrm>
          <a:prstGeom prst="rect">
            <a:avLst/>
          </a:prstGeom>
          <a:solidFill>
            <a:srgbClr val="48A4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CB1D5DA2-1054-D510-4F78-2B3145110E50}"/>
              </a:ext>
            </a:extLst>
          </p:cNvPr>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tretch>
            <a:fillRect/>
          </a:stretch>
        </p:blipFill>
        <p:spPr>
          <a:xfrm rot="20157578">
            <a:off x="12381688" y="-883920"/>
            <a:ext cx="12192000" cy="6857998"/>
          </a:xfrm>
          <a:prstGeom prst="rect">
            <a:avLst/>
          </a:prstGeom>
        </p:spPr>
      </p:pic>
      <p:pic>
        <p:nvPicPr>
          <p:cNvPr id="14" name="Picture 13">
            <a:extLst>
              <a:ext uri="{FF2B5EF4-FFF2-40B4-BE49-F238E27FC236}">
                <a16:creationId xmlns:a16="http://schemas.microsoft.com/office/drawing/2014/main" id="{F916760B-F5EC-9373-1A50-36C5387FE15E}"/>
              </a:ext>
            </a:extLst>
          </p:cNvPr>
          <p:cNvPicPr>
            <a:picLocks noChangeAspect="1"/>
          </p:cNvPicPr>
          <p:nvPr/>
        </p:nvPicPr>
        <p:blipFill>
          <a:blip r:embed="rId6">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rot="1322698">
            <a:off x="11964572" y="-99219"/>
            <a:ext cx="12580894" cy="7076752"/>
          </a:xfrm>
          <a:prstGeom prst="rect">
            <a:avLst/>
          </a:prstGeom>
        </p:spPr>
      </p:pic>
      <p:pic>
        <p:nvPicPr>
          <p:cNvPr id="20" name="Picture 19">
            <a:extLst>
              <a:ext uri="{FF2B5EF4-FFF2-40B4-BE49-F238E27FC236}">
                <a16:creationId xmlns:a16="http://schemas.microsoft.com/office/drawing/2014/main" id="{336A2F16-5878-E472-8BF2-1E08E532E096}"/>
              </a:ext>
            </a:extLst>
          </p:cNvPr>
          <p:cNvPicPr>
            <a:picLocks noChangeAspect="1"/>
          </p:cNvPicPr>
          <p:nvPr/>
        </p:nvPicPr>
        <p:blipFill>
          <a:blip r:embed="rId8">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tretch>
            <a:fillRect/>
          </a:stretch>
        </p:blipFill>
        <p:spPr>
          <a:xfrm rot="20594955">
            <a:off x="12215193" y="-389161"/>
            <a:ext cx="13186834" cy="7417592"/>
          </a:xfrm>
          <a:prstGeom prst="rect">
            <a:avLst/>
          </a:prstGeom>
        </p:spPr>
      </p:pic>
      <p:sp>
        <p:nvSpPr>
          <p:cNvPr id="21" name="Rectangle 20">
            <a:extLst>
              <a:ext uri="{FF2B5EF4-FFF2-40B4-BE49-F238E27FC236}">
                <a16:creationId xmlns:a16="http://schemas.microsoft.com/office/drawing/2014/main" id="{99903160-BD86-9915-0C55-939691B974F9}"/>
              </a:ext>
            </a:extLst>
          </p:cNvPr>
          <p:cNvSpPr/>
          <p:nvPr/>
        </p:nvSpPr>
        <p:spPr>
          <a:xfrm>
            <a:off x="15776435" y="991283"/>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پروتوزوآ ها</a:t>
            </a:r>
          </a:p>
        </p:txBody>
      </p:sp>
      <p:sp>
        <p:nvSpPr>
          <p:cNvPr id="4" name="Rectangle 3">
            <a:extLst>
              <a:ext uri="{FF2B5EF4-FFF2-40B4-BE49-F238E27FC236}">
                <a16:creationId xmlns:a16="http://schemas.microsoft.com/office/drawing/2014/main" id="{3FA024BE-2904-41D8-B09D-BF1CA1CA266F}"/>
              </a:ext>
            </a:extLst>
          </p:cNvPr>
          <p:cNvSpPr/>
          <p:nvPr/>
        </p:nvSpPr>
        <p:spPr>
          <a:xfrm>
            <a:off x="13581725" y="2405401"/>
            <a:ext cx="9731338" cy="2985433"/>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پروتوزوآ ها به محیط مرطوب بسیار علاقه دارند. بنابراین عفونت های روده ای و دیگر بیماری های ناشی از آن ها نظیر آمیبیازیس و ژیاردیازیس از طریق آب آلوده منتشر می شوند. همانطور که گفته شد، برخی از پروتوزوآ ها خاصیت انگلی دارند. این به این معناست که این پروتوزوآ ها برای ادامه ی حیات خود وابسته به موجودات دیگر (نظیر جانوران و گیاهان) هستند. بعنوان مثال، پروتوزوآی عامل مالاریا، در داخل گلبول های قرمز رشد می کند و نهایتا نیز آن ها را از بین می برد. برخی از پروتوزوآ ها دارای کیست هستند که به آن ها کمک می کند تا به مدت طولانی در خارج از بدن انسان و نیز محیط های بسیار خشن زنده بمانند.</a:t>
            </a:r>
          </a:p>
        </p:txBody>
      </p:sp>
      <p:pic>
        <p:nvPicPr>
          <p:cNvPr id="24" name="Picture 23">
            <a:extLst>
              <a:ext uri="{FF2B5EF4-FFF2-40B4-BE49-F238E27FC236}">
                <a16:creationId xmlns:a16="http://schemas.microsoft.com/office/drawing/2014/main" id="{DD3234E8-1C77-9300-3433-80CF784C60A4}"/>
              </a:ext>
            </a:extLst>
          </p:cNvPr>
          <p:cNvPicPr>
            <a:picLocks noChangeAspect="1"/>
          </p:cNvPicPr>
          <p:nvPr/>
        </p:nvPicPr>
        <p:blipFill>
          <a:blip r:embed="rId10">
            <a:extLst>
              <a:ext uri="{BEBA8EAE-BF5A-486C-A8C5-ECC9F3942E4B}">
                <a14:imgProps xmlns:a14="http://schemas.microsoft.com/office/drawing/2010/main">
                  <a14:imgLayer r:embed="rId11">
                    <a14:imgEffect>
                      <a14:artisticBlur/>
                    </a14:imgEffect>
                  </a14:imgLayer>
                </a14:imgProps>
              </a:ex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25" name="Rectangle 24">
            <a:extLst>
              <a:ext uri="{FF2B5EF4-FFF2-40B4-BE49-F238E27FC236}">
                <a16:creationId xmlns:a16="http://schemas.microsoft.com/office/drawing/2014/main" id="{A946CB37-424F-1843-D884-728819999F9E}"/>
              </a:ext>
            </a:extLst>
          </p:cNvPr>
          <p:cNvSpPr/>
          <p:nvPr/>
        </p:nvSpPr>
        <p:spPr>
          <a:xfrm>
            <a:off x="3617410" y="1345226"/>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پریون ها</a:t>
            </a:r>
          </a:p>
        </p:txBody>
      </p:sp>
      <p:sp>
        <p:nvSpPr>
          <p:cNvPr id="26" name="Rectangle 25">
            <a:extLst>
              <a:ext uri="{FF2B5EF4-FFF2-40B4-BE49-F238E27FC236}">
                <a16:creationId xmlns:a16="http://schemas.microsoft.com/office/drawing/2014/main" id="{A3EC7286-18AD-A61D-EC23-AF5E725678B4}"/>
              </a:ext>
            </a:extLst>
          </p:cNvPr>
          <p:cNvSpPr/>
          <p:nvPr/>
        </p:nvSpPr>
        <p:spPr>
          <a:xfrm>
            <a:off x="1225674" y="2770479"/>
            <a:ext cx="9731338" cy="1508105"/>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حتی کوچکتر از ویروس ها، پریون ها ساده ترین عوامل عفونی هستند. آنها مانند ویروس ها انگل های اجباری هستند، اما هیچ ماده ژنتیکی ندارند. اگرچه پریون‌ها صرفاً پروتئین‌هایی هستند که خود تداوم می‌یابند، اما به عنوان عامل بیماری‌های مختلف، از جمله بیماری جنون گاوی، به ایفای نقش در تعدادی از اختلالات دیگر نقش دارند.</a:t>
            </a:r>
          </a:p>
        </p:txBody>
      </p:sp>
      <p:pic>
        <p:nvPicPr>
          <p:cNvPr id="28" name="Picture 27">
            <a:extLst>
              <a:ext uri="{FF2B5EF4-FFF2-40B4-BE49-F238E27FC236}">
                <a16:creationId xmlns:a16="http://schemas.microsoft.com/office/drawing/2014/main" id="{4F4D9500-DED9-940C-BF8D-B0D9D90B9FE0}"/>
              </a:ext>
            </a:extLst>
          </p:cNvPr>
          <p:cNvPicPr>
            <a:picLocks noChangeAspect="1"/>
          </p:cNvPicPr>
          <p:nvPr/>
        </p:nvPicPr>
        <p:blipFill>
          <a:blip r:embed="rId12">
            <a:extLst>
              <a:ext uri="{BEBA8EAE-BF5A-486C-A8C5-ECC9F3942E4B}">
                <a14:imgProps xmlns:a14="http://schemas.microsoft.com/office/drawing/2010/main">
                  <a14:imgLayer r:embed="rId13">
                    <a14:imgEffect>
                      <a14:artisticBlur/>
                    </a14:imgEffect>
                  </a14:imgLayer>
                </a14:imgProps>
              </a:ext>
              <a:ext uri="{28A0092B-C50C-407E-A947-70E740481C1C}">
                <a14:useLocalDpi xmlns:a14="http://schemas.microsoft.com/office/drawing/2010/main"/>
              </a:ext>
            </a:extLst>
          </a:blip>
          <a:stretch>
            <a:fillRect/>
          </a:stretch>
        </p:blipFill>
        <p:spPr>
          <a:xfrm rot="20062281">
            <a:off x="-13191973" y="-2959881"/>
            <a:ext cx="12192000" cy="6857998"/>
          </a:xfrm>
          <a:prstGeom prst="rect">
            <a:avLst/>
          </a:prstGeom>
        </p:spPr>
      </p:pic>
      <p:pic>
        <p:nvPicPr>
          <p:cNvPr id="29" name="Picture 28">
            <a:extLst>
              <a:ext uri="{FF2B5EF4-FFF2-40B4-BE49-F238E27FC236}">
                <a16:creationId xmlns:a16="http://schemas.microsoft.com/office/drawing/2014/main" id="{8FBB0665-6BAC-45D4-96A6-67A34EE197E6}"/>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11980070" y="-2132069"/>
            <a:ext cx="12238190" cy="6883980"/>
          </a:xfrm>
          <a:prstGeom prst="rect">
            <a:avLst/>
          </a:prstGeom>
        </p:spPr>
      </p:pic>
      <p:pic>
        <p:nvPicPr>
          <p:cNvPr id="30" name="Picture 29">
            <a:extLst>
              <a:ext uri="{FF2B5EF4-FFF2-40B4-BE49-F238E27FC236}">
                <a16:creationId xmlns:a16="http://schemas.microsoft.com/office/drawing/2014/main" id="{2FFAEB86-81E8-E700-8B6F-C78531260C38}"/>
              </a:ext>
            </a:extLst>
          </p:cNvPr>
          <p:cNvPicPr>
            <a:picLocks noChangeAspect="1"/>
          </p:cNvPicPr>
          <p:nvPr/>
        </p:nvPicPr>
        <p:blipFill>
          <a:blip r:embed="rId15">
            <a:extLst>
              <a:ext uri="{BEBA8EAE-BF5A-486C-A8C5-ECC9F3942E4B}">
                <a14:imgProps xmlns:a14="http://schemas.microsoft.com/office/drawing/2010/main">
                  <a14:imgLayer r:embed="rId16">
                    <a14:imgEffect>
                      <a14:artisticBlur/>
                    </a14:imgEffect>
                  </a14:imgLayer>
                </a14:imgProps>
              </a:ext>
              <a:ext uri="{28A0092B-C50C-407E-A947-70E740481C1C}">
                <a14:useLocalDpi xmlns:a14="http://schemas.microsoft.com/office/drawing/2010/main"/>
              </a:ext>
            </a:extLst>
          </a:blip>
          <a:stretch>
            <a:fillRect/>
          </a:stretch>
        </p:blipFill>
        <p:spPr>
          <a:xfrm rot="2395305">
            <a:off x="-14183637" y="1693450"/>
            <a:ext cx="11898520" cy="6692916"/>
          </a:xfrm>
          <a:prstGeom prst="rect">
            <a:avLst/>
          </a:prstGeom>
        </p:spPr>
      </p:pic>
      <p:pic>
        <p:nvPicPr>
          <p:cNvPr id="31" name="Picture 30">
            <a:extLst>
              <a:ext uri="{FF2B5EF4-FFF2-40B4-BE49-F238E27FC236}">
                <a16:creationId xmlns:a16="http://schemas.microsoft.com/office/drawing/2014/main" id="{66BCCD52-DA96-B4BF-68CE-43F6124FBAF0}"/>
              </a:ext>
            </a:extLst>
          </p:cNvPr>
          <p:cNvPicPr>
            <a:picLocks noChangeAspect="1"/>
          </p:cNvPicPr>
          <p:nvPr/>
        </p:nvPicPr>
        <p:blipFill>
          <a:blip r:embed="rId17">
            <a:extLst>
              <a:ext uri="{BEBA8EAE-BF5A-486C-A8C5-ECC9F3942E4B}">
                <a14:imgProps xmlns:a14="http://schemas.microsoft.com/office/drawing/2010/main">
                  <a14:imgLayer r:embed="rId18">
                    <a14:imgEffect>
                      <a14:artisticBlur/>
                    </a14:imgEffect>
                  </a14:imgLayer>
                </a14:imgProps>
              </a:ext>
              <a:ext uri="{28A0092B-C50C-407E-A947-70E740481C1C}">
                <a14:useLocalDpi xmlns:a14="http://schemas.microsoft.com/office/drawing/2010/main"/>
              </a:ext>
            </a:extLst>
          </a:blip>
          <a:stretch>
            <a:fillRect/>
          </a:stretch>
        </p:blipFill>
        <p:spPr>
          <a:xfrm>
            <a:off x="-18243752" y="1822869"/>
            <a:ext cx="15911030" cy="8949952"/>
          </a:xfrm>
          <a:prstGeom prst="rect">
            <a:avLst/>
          </a:prstGeom>
        </p:spPr>
      </p:pic>
      <p:sp>
        <p:nvSpPr>
          <p:cNvPr id="32" name="Rectangle 31">
            <a:extLst>
              <a:ext uri="{FF2B5EF4-FFF2-40B4-BE49-F238E27FC236}">
                <a16:creationId xmlns:a16="http://schemas.microsoft.com/office/drawing/2014/main" id="{F5A94A67-13B3-30E1-80FA-A7C0A2C56634}"/>
              </a:ext>
            </a:extLst>
          </p:cNvPr>
          <p:cNvSpPr/>
          <p:nvPr/>
        </p:nvSpPr>
        <p:spPr>
          <a:xfrm>
            <a:off x="-8597686" y="1256675"/>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انگل ها</a:t>
            </a:r>
          </a:p>
        </p:txBody>
      </p:sp>
      <p:sp>
        <p:nvSpPr>
          <p:cNvPr id="33" name="Rectangle 32">
            <a:extLst>
              <a:ext uri="{FF2B5EF4-FFF2-40B4-BE49-F238E27FC236}">
                <a16:creationId xmlns:a16="http://schemas.microsoft.com/office/drawing/2014/main" id="{84A50F41-4B91-AFA3-DF9C-0E16CB407446}"/>
              </a:ext>
            </a:extLst>
          </p:cNvPr>
          <p:cNvSpPr/>
          <p:nvPr/>
        </p:nvSpPr>
        <p:spPr>
          <a:xfrm>
            <a:off x="-10830013" y="2770479"/>
            <a:ext cx="9731338" cy="1508105"/>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انگل ها موجوداتی هستند که مانند حیوانات کوچک رفتار می کنند، در داخل یا بر روی میزبان زندگی می کنند و از طرف میزبان تغذیه می کنند. اگرچه عفونت های میکروبی انگلی در مناطق گرمسیری و نیمه گرمسیری شایع تر هستند، اما می توانند در همه جا رخ دهند.</a:t>
            </a:r>
          </a:p>
        </p:txBody>
      </p:sp>
    </p:spTree>
    <p:extLst>
      <p:ext uri="{BB962C8B-B14F-4D97-AF65-F5344CB8AC3E}">
        <p14:creationId xmlns:p14="http://schemas.microsoft.com/office/powerpoint/2010/main" val="87959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3443FA-D137-C575-3D88-936C5DE23CAD}"/>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8340BA59-91DE-C627-692A-F67588F5A75E}"/>
              </a:ext>
            </a:extLst>
          </p:cNvPr>
          <p:cNvSpPr/>
          <p:nvPr/>
        </p:nvSpPr>
        <p:spPr>
          <a:xfrm>
            <a:off x="0" y="-12991"/>
            <a:ext cx="12192000" cy="6870991"/>
          </a:xfrm>
          <a:prstGeom prst="rect">
            <a:avLst/>
          </a:prstGeom>
          <a:solidFill>
            <a:srgbClr val="6800C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3658170-648E-320A-E50C-B2DD5949E9B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192000" y="-12991"/>
            <a:ext cx="12215095" cy="6870991"/>
          </a:xfrm>
          <a:prstGeom prst="rect">
            <a:avLst/>
          </a:prstGeom>
        </p:spPr>
      </p:pic>
      <p:pic>
        <p:nvPicPr>
          <p:cNvPr id="4" name="Picture 3">
            <a:extLst>
              <a:ext uri="{FF2B5EF4-FFF2-40B4-BE49-F238E27FC236}">
                <a16:creationId xmlns:a16="http://schemas.microsoft.com/office/drawing/2014/main" id="{F56C800E-F4BB-6445-9BC2-34C7F18D4E83}"/>
              </a:ext>
            </a:extLst>
          </p:cNvPr>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tretch>
            <a:fillRect/>
          </a:stretch>
        </p:blipFill>
        <p:spPr>
          <a:xfrm rot="784705">
            <a:off x="12572349" y="-586154"/>
            <a:ext cx="15276472" cy="8593016"/>
          </a:xfrm>
          <a:prstGeom prst="rect">
            <a:avLst/>
          </a:prstGeom>
        </p:spPr>
      </p:pic>
      <p:sp>
        <p:nvSpPr>
          <p:cNvPr id="8" name="Rectangle 7">
            <a:extLst>
              <a:ext uri="{FF2B5EF4-FFF2-40B4-BE49-F238E27FC236}">
                <a16:creationId xmlns:a16="http://schemas.microsoft.com/office/drawing/2014/main" id="{219A3BA4-496C-3F85-E0EC-8A93E55E3602}"/>
              </a:ext>
            </a:extLst>
          </p:cNvPr>
          <p:cNvSpPr/>
          <p:nvPr/>
        </p:nvSpPr>
        <p:spPr>
          <a:xfrm>
            <a:off x="15054781" y="1345226"/>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پریون ها</a:t>
            </a:r>
          </a:p>
        </p:txBody>
      </p:sp>
      <p:sp>
        <p:nvSpPr>
          <p:cNvPr id="12" name="Rectangle 11">
            <a:extLst>
              <a:ext uri="{FF2B5EF4-FFF2-40B4-BE49-F238E27FC236}">
                <a16:creationId xmlns:a16="http://schemas.microsoft.com/office/drawing/2014/main" id="{DA7645D7-78EB-D5FA-76A8-85370359A57D}"/>
              </a:ext>
            </a:extLst>
          </p:cNvPr>
          <p:cNvSpPr/>
          <p:nvPr/>
        </p:nvSpPr>
        <p:spPr>
          <a:xfrm>
            <a:off x="12663045" y="2770479"/>
            <a:ext cx="9731338" cy="1508105"/>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حتی کوچکتر از ویروس ها، پریون ها ساده ترین عوامل عفونی هستند. آنها مانند ویروس ها انگل های اجباری هستند، اما هیچ ماده ژنتیکی ندارند. اگرچه پریون‌ها صرفاً پروتئین‌هایی هستند که خود تداوم می‌یابند، اما به عنوان عامل بیماری‌های مختلف، از جمله بیماری جنون گاوی، به ایفای نقش در تعدادی از اختلالات دیگر نقش دارند.</a:t>
            </a:r>
          </a:p>
        </p:txBody>
      </p:sp>
      <p:pic>
        <p:nvPicPr>
          <p:cNvPr id="11" name="Picture 10">
            <a:extLst>
              <a:ext uri="{FF2B5EF4-FFF2-40B4-BE49-F238E27FC236}">
                <a16:creationId xmlns:a16="http://schemas.microsoft.com/office/drawing/2014/main" id="{0200C133-EEB2-F5C3-0704-51FB4398DEF9}"/>
              </a:ext>
            </a:extLst>
          </p:cNvPr>
          <p:cNvPicPr>
            <a:picLocks noChangeAspect="1"/>
          </p:cNvPicPr>
          <p:nvPr/>
        </p:nvPicPr>
        <p:blipFill>
          <a:blip r:embed="rId6">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a:off x="-1219200" y="-867507"/>
            <a:ext cx="12192000" cy="6857998"/>
          </a:xfrm>
          <a:prstGeom prst="rect">
            <a:avLst/>
          </a:prstGeom>
        </p:spPr>
      </p:pic>
      <p:pic>
        <p:nvPicPr>
          <p:cNvPr id="15" name="Picture 14">
            <a:extLst>
              <a:ext uri="{FF2B5EF4-FFF2-40B4-BE49-F238E27FC236}">
                <a16:creationId xmlns:a16="http://schemas.microsoft.com/office/drawing/2014/main" id="{E81B01F6-9C63-CA51-3687-EC67D629F2FC}"/>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66001" y="-268385"/>
            <a:ext cx="12238190" cy="6883980"/>
          </a:xfrm>
          <a:prstGeom prst="rect">
            <a:avLst/>
          </a:prstGeom>
        </p:spPr>
      </p:pic>
      <p:pic>
        <p:nvPicPr>
          <p:cNvPr id="17" name="Picture 16">
            <a:extLst>
              <a:ext uri="{FF2B5EF4-FFF2-40B4-BE49-F238E27FC236}">
                <a16:creationId xmlns:a16="http://schemas.microsoft.com/office/drawing/2014/main" id="{77C24563-E5B6-6C50-FDB9-BECB075333C2}"/>
              </a:ext>
            </a:extLst>
          </p:cNvPr>
          <p:cNvPicPr>
            <a:picLocks noChangeAspect="1"/>
          </p:cNvPicPr>
          <p:nvPr/>
        </p:nvPicPr>
        <p:blipFill>
          <a:blip r:embed="rId9">
            <a:extLst>
              <a:ext uri="{BEBA8EAE-BF5A-486C-A8C5-ECC9F3942E4B}">
                <a14:imgProps xmlns:a14="http://schemas.microsoft.com/office/drawing/2010/main">
                  <a14:imgLayer r:embed="rId10">
                    <a14:imgEffect>
                      <a14:artisticBlur/>
                    </a14:imgEffect>
                  </a14:imgLayer>
                </a14:imgProps>
              </a:ext>
              <a:ext uri="{28A0092B-C50C-407E-A947-70E740481C1C}">
                <a14:useLocalDpi xmlns:a14="http://schemas.microsoft.com/office/drawing/2010/main"/>
              </a:ext>
            </a:extLst>
          </a:blip>
          <a:stretch>
            <a:fillRect/>
          </a:stretch>
        </p:blipFill>
        <p:spPr>
          <a:xfrm>
            <a:off x="6238" y="3416010"/>
            <a:ext cx="11898520" cy="6692916"/>
          </a:xfrm>
          <a:prstGeom prst="rect">
            <a:avLst/>
          </a:prstGeom>
        </p:spPr>
      </p:pic>
      <p:pic>
        <p:nvPicPr>
          <p:cNvPr id="19" name="Picture 18">
            <a:extLst>
              <a:ext uri="{FF2B5EF4-FFF2-40B4-BE49-F238E27FC236}">
                <a16:creationId xmlns:a16="http://schemas.microsoft.com/office/drawing/2014/main" id="{12424231-207F-05EE-FC4F-07C3AA4C4D19}"/>
              </a:ext>
            </a:extLst>
          </p:cNvPr>
          <p:cNvPicPr>
            <a:picLocks noChangeAspect="1"/>
          </p:cNvPicPr>
          <p:nvPr/>
        </p:nvPicPr>
        <p:blipFill>
          <a:blip r:embed="rId11">
            <a:extLst>
              <a:ext uri="{BEBA8EAE-BF5A-486C-A8C5-ECC9F3942E4B}">
                <a14:imgProps xmlns:a14="http://schemas.microsoft.com/office/drawing/2010/main">
                  <a14:imgLayer r:embed="rId12">
                    <a14:imgEffect>
                      <a14:artisticBlur/>
                    </a14:imgEffect>
                  </a14:imgLayer>
                </a14:imgProps>
              </a:ext>
              <a:ext uri="{28A0092B-C50C-407E-A947-70E740481C1C}">
                <a14:useLocalDpi xmlns:a14="http://schemas.microsoft.com/office/drawing/2010/main"/>
              </a:ext>
            </a:extLst>
          </a:blip>
          <a:stretch>
            <a:fillRect/>
          </a:stretch>
        </p:blipFill>
        <p:spPr>
          <a:xfrm>
            <a:off x="241052" y="330737"/>
            <a:ext cx="12238190" cy="6883980"/>
          </a:xfrm>
          <a:prstGeom prst="rect">
            <a:avLst/>
          </a:prstGeom>
        </p:spPr>
      </p:pic>
      <p:sp>
        <p:nvSpPr>
          <p:cNvPr id="24" name="Rectangle 23">
            <a:extLst>
              <a:ext uri="{FF2B5EF4-FFF2-40B4-BE49-F238E27FC236}">
                <a16:creationId xmlns:a16="http://schemas.microsoft.com/office/drawing/2014/main" id="{70C422E0-8A8D-CF0D-D356-5CB948022C95}"/>
              </a:ext>
            </a:extLst>
          </p:cNvPr>
          <p:cNvSpPr/>
          <p:nvPr/>
        </p:nvSpPr>
        <p:spPr>
          <a:xfrm>
            <a:off x="3617410" y="1256675"/>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انگل ها</a:t>
            </a:r>
          </a:p>
        </p:txBody>
      </p:sp>
      <p:sp>
        <p:nvSpPr>
          <p:cNvPr id="25" name="Rectangle 24">
            <a:extLst>
              <a:ext uri="{FF2B5EF4-FFF2-40B4-BE49-F238E27FC236}">
                <a16:creationId xmlns:a16="http://schemas.microsoft.com/office/drawing/2014/main" id="{6007C94E-2A70-1380-296C-9B3699A6E4CC}"/>
              </a:ext>
            </a:extLst>
          </p:cNvPr>
          <p:cNvSpPr/>
          <p:nvPr/>
        </p:nvSpPr>
        <p:spPr>
          <a:xfrm>
            <a:off x="2101460" y="2770479"/>
            <a:ext cx="8298584" cy="1508105"/>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انگل ها موجوداتی هستند که مانند حیوانات کوچک رفتار می کنند، در داخل یا بر روی میزبان زندگی می کنند و از طرف میزبان تغذیه می کنند. اگرچه عفونت های میکروبی انگلی در مناطق گرمسیری و نیمه گرمسیری شایع تر هستند، اما می توانند در همه جا رخ دهند.</a:t>
            </a:r>
          </a:p>
        </p:txBody>
      </p:sp>
      <p:sp>
        <p:nvSpPr>
          <p:cNvPr id="26" name="Rectangle 25">
            <a:extLst>
              <a:ext uri="{FF2B5EF4-FFF2-40B4-BE49-F238E27FC236}">
                <a16:creationId xmlns:a16="http://schemas.microsoft.com/office/drawing/2014/main" id="{0C68BE20-FB81-7F21-308F-9F3E2A84F14B}"/>
              </a:ext>
            </a:extLst>
          </p:cNvPr>
          <p:cNvSpPr/>
          <p:nvPr/>
        </p:nvSpPr>
        <p:spPr>
          <a:xfrm>
            <a:off x="-11779645" y="1287453"/>
            <a:ext cx="10931294" cy="646331"/>
          </a:xfrm>
          <a:prstGeom prst="rect">
            <a:avLst/>
          </a:prstGeom>
        </p:spPr>
        <p:txBody>
          <a:bodyPr wrap="square">
            <a:spAutoFit/>
          </a:bodyPr>
          <a:lstStyle/>
          <a:p>
            <a:pPr algn="ctr" rtl="1"/>
            <a:r>
              <a:rPr lang="fa-IR" sz="3600" b="1" dirty="0">
                <a:solidFill>
                  <a:srgbClr val="0001B4"/>
                </a:solidFill>
                <a:latin typeface="Shabnam" panose="020B0603030804020204" pitchFamily="34" charset="-78"/>
                <a:cs typeface="Shabnam" panose="020B0603030804020204" pitchFamily="34" charset="-78"/>
              </a:rPr>
              <a:t>پاتوژن ها (عامل بیماری‌زا) چگونه کار می کنند؟</a:t>
            </a:r>
          </a:p>
        </p:txBody>
      </p:sp>
      <p:pic>
        <p:nvPicPr>
          <p:cNvPr id="27" name="Picture 26">
            <a:extLst>
              <a:ext uri="{FF2B5EF4-FFF2-40B4-BE49-F238E27FC236}">
                <a16:creationId xmlns:a16="http://schemas.microsoft.com/office/drawing/2014/main" id="{26171D09-F344-809E-EC86-E0432CA71A42}"/>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rot="20236745">
            <a:off x="-13865174" y="-5120243"/>
            <a:ext cx="9222336" cy="17785938"/>
          </a:xfrm>
          <a:prstGeom prst="rect">
            <a:avLst/>
          </a:prstGeom>
        </p:spPr>
      </p:pic>
      <p:sp>
        <p:nvSpPr>
          <p:cNvPr id="28" name="Rectangle 27">
            <a:extLst>
              <a:ext uri="{FF2B5EF4-FFF2-40B4-BE49-F238E27FC236}">
                <a16:creationId xmlns:a16="http://schemas.microsoft.com/office/drawing/2014/main" id="{F67CDB3E-69D0-6616-D2C4-92134977FF32}"/>
              </a:ext>
            </a:extLst>
          </p:cNvPr>
          <p:cNvSpPr/>
          <p:nvPr/>
        </p:nvSpPr>
        <p:spPr>
          <a:xfrm>
            <a:off x="-10281835" y="2078647"/>
            <a:ext cx="7923188" cy="523220"/>
          </a:xfrm>
          <a:prstGeom prst="rect">
            <a:avLst/>
          </a:prstGeom>
        </p:spPr>
        <p:txBody>
          <a:bodyPr wrap="square">
            <a:spAutoFit/>
          </a:bodyPr>
          <a:lstStyle/>
          <a:p>
            <a:pPr algn="ctr"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دو گونه اصلی میکروب می توانند شما را آلوده کنند:</a:t>
            </a:r>
          </a:p>
        </p:txBody>
      </p:sp>
    </p:spTree>
    <p:extLst>
      <p:ext uri="{BB962C8B-B14F-4D97-AF65-F5344CB8AC3E}">
        <p14:creationId xmlns:p14="http://schemas.microsoft.com/office/powerpoint/2010/main" val="12484601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BDDFC3-92CD-7D92-0C49-7C30B5D9164C}"/>
            </a:ext>
          </a:extLst>
        </p:cNvPr>
        <p:cNvGrpSpPr/>
        <p:nvPr/>
      </p:nvGrpSpPr>
      <p:grpSpPr>
        <a:xfrm>
          <a:off x="0" y="0"/>
          <a:ext cx="0" cy="0"/>
          <a:chOff x="0" y="0"/>
          <a:chExt cx="0" cy="0"/>
        </a:xfrm>
      </p:grpSpPr>
      <p:sp>
        <p:nvSpPr>
          <p:cNvPr id="27" name="Rectangle 26">
            <a:extLst>
              <a:ext uri="{FF2B5EF4-FFF2-40B4-BE49-F238E27FC236}">
                <a16:creationId xmlns:a16="http://schemas.microsoft.com/office/drawing/2014/main" id="{D0BF1D35-582C-DEAE-2325-F10CE241DD3D}"/>
              </a:ext>
            </a:extLst>
          </p:cNvPr>
          <p:cNvSpPr/>
          <p:nvPr/>
        </p:nvSpPr>
        <p:spPr>
          <a:xfrm>
            <a:off x="12192000" y="-12991"/>
            <a:ext cx="12192000" cy="6870991"/>
          </a:xfrm>
          <a:prstGeom prst="rect">
            <a:avLst/>
          </a:prstGeom>
          <a:solidFill>
            <a:srgbClr val="6800C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a:extLst>
              <a:ext uri="{FF2B5EF4-FFF2-40B4-BE49-F238E27FC236}">
                <a16:creationId xmlns:a16="http://schemas.microsoft.com/office/drawing/2014/main" id="{B8BB03A0-D186-D22C-B968-5FA06E444553}"/>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rot="20062281">
            <a:off x="12685547" y="-2959881"/>
            <a:ext cx="12192000" cy="6857998"/>
          </a:xfrm>
          <a:prstGeom prst="rect">
            <a:avLst/>
          </a:prstGeom>
        </p:spPr>
      </p:pic>
      <p:pic>
        <p:nvPicPr>
          <p:cNvPr id="29" name="Picture 28">
            <a:extLst>
              <a:ext uri="{FF2B5EF4-FFF2-40B4-BE49-F238E27FC236}">
                <a16:creationId xmlns:a16="http://schemas.microsoft.com/office/drawing/2014/main" id="{66601FE4-3CCB-D785-B4F8-014AC23CF4C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2338230" y="-2132069"/>
            <a:ext cx="12238190" cy="6883980"/>
          </a:xfrm>
          <a:prstGeom prst="rect">
            <a:avLst/>
          </a:prstGeom>
        </p:spPr>
      </p:pic>
      <p:pic>
        <p:nvPicPr>
          <p:cNvPr id="30" name="Picture 29">
            <a:extLst>
              <a:ext uri="{FF2B5EF4-FFF2-40B4-BE49-F238E27FC236}">
                <a16:creationId xmlns:a16="http://schemas.microsoft.com/office/drawing/2014/main" id="{A0A72225-9F04-392E-EA74-6D60A2CC6106}"/>
              </a:ext>
            </a:extLst>
          </p:cNvPr>
          <p:cNvPicPr>
            <a:picLocks noChangeAspect="1"/>
          </p:cNvPicPr>
          <p:nvPr/>
        </p:nvPicPr>
        <p:blipFill>
          <a:blip r:embed="rId6">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rot="2395305">
            <a:off x="11914596" y="1693450"/>
            <a:ext cx="11898520" cy="6692916"/>
          </a:xfrm>
          <a:prstGeom prst="rect">
            <a:avLst/>
          </a:prstGeom>
        </p:spPr>
      </p:pic>
      <p:pic>
        <p:nvPicPr>
          <p:cNvPr id="31" name="Picture 30">
            <a:extLst>
              <a:ext uri="{FF2B5EF4-FFF2-40B4-BE49-F238E27FC236}">
                <a16:creationId xmlns:a16="http://schemas.microsoft.com/office/drawing/2014/main" id="{8FB313EA-F73B-6157-B28E-2D9348968F26}"/>
              </a:ext>
            </a:extLst>
          </p:cNvPr>
          <p:cNvPicPr>
            <a:picLocks noChangeAspect="1"/>
          </p:cNvPicPr>
          <p:nvPr/>
        </p:nvPicPr>
        <p:blipFill>
          <a:blip r:embed="rId8">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tretch>
            <a:fillRect/>
          </a:stretch>
        </p:blipFill>
        <p:spPr>
          <a:xfrm>
            <a:off x="11474248" y="1822869"/>
            <a:ext cx="15911030" cy="8949952"/>
          </a:xfrm>
          <a:prstGeom prst="rect">
            <a:avLst/>
          </a:prstGeom>
        </p:spPr>
      </p:pic>
      <p:sp>
        <p:nvSpPr>
          <p:cNvPr id="32" name="Rectangle 31">
            <a:extLst>
              <a:ext uri="{FF2B5EF4-FFF2-40B4-BE49-F238E27FC236}">
                <a16:creationId xmlns:a16="http://schemas.microsoft.com/office/drawing/2014/main" id="{A9CDEAE2-E08A-461C-776B-BBFA5A290543}"/>
              </a:ext>
            </a:extLst>
          </p:cNvPr>
          <p:cNvSpPr/>
          <p:nvPr/>
        </p:nvSpPr>
        <p:spPr>
          <a:xfrm>
            <a:off x="15720614" y="1256675"/>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انگل ها</a:t>
            </a:r>
          </a:p>
        </p:txBody>
      </p:sp>
      <p:sp>
        <p:nvSpPr>
          <p:cNvPr id="33" name="Rectangle 32">
            <a:extLst>
              <a:ext uri="{FF2B5EF4-FFF2-40B4-BE49-F238E27FC236}">
                <a16:creationId xmlns:a16="http://schemas.microsoft.com/office/drawing/2014/main" id="{7A3F18D9-D321-85C6-02E2-065346A9793E}"/>
              </a:ext>
            </a:extLst>
          </p:cNvPr>
          <p:cNvSpPr/>
          <p:nvPr/>
        </p:nvSpPr>
        <p:spPr>
          <a:xfrm>
            <a:off x="13488287" y="2770479"/>
            <a:ext cx="9731338" cy="1508105"/>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انگل ها موجوداتی هستند که مانند حیوانات کوچک رفتار می کنند، در داخل یا بر روی میزبان زندگی می کنند و از طرف میزبان تغذیه می کنند. اگرچه عفونت های میکروبی انگلی در مناطق گرمسیری و نیمه گرمسیری شایع تر هستند، اما می توانند در همه جا رخ دهند.</a:t>
            </a:r>
          </a:p>
        </p:txBody>
      </p:sp>
      <p:sp>
        <p:nvSpPr>
          <p:cNvPr id="2" name="Rectangle 1">
            <a:extLst>
              <a:ext uri="{FF2B5EF4-FFF2-40B4-BE49-F238E27FC236}">
                <a16:creationId xmlns:a16="http://schemas.microsoft.com/office/drawing/2014/main" id="{C2124B1C-DB97-D628-BBE3-7CE3CBB91A3A}"/>
              </a:ext>
            </a:extLst>
          </p:cNvPr>
          <p:cNvSpPr/>
          <p:nvPr/>
        </p:nvSpPr>
        <p:spPr>
          <a:xfrm>
            <a:off x="352923" y="1287452"/>
            <a:ext cx="10931294" cy="646331"/>
          </a:xfrm>
          <a:prstGeom prst="rect">
            <a:avLst/>
          </a:prstGeom>
        </p:spPr>
        <p:txBody>
          <a:bodyPr wrap="square">
            <a:spAutoFit/>
          </a:bodyPr>
          <a:lstStyle/>
          <a:p>
            <a:pPr algn="ctr" rtl="1"/>
            <a:r>
              <a:rPr lang="fa-IR" sz="3600" b="1" dirty="0">
                <a:solidFill>
                  <a:srgbClr val="0001B4"/>
                </a:solidFill>
                <a:latin typeface="Shabnam" panose="020B0603030804020204" pitchFamily="34" charset="-78"/>
                <a:cs typeface="Shabnam" panose="020B0603030804020204" pitchFamily="34" charset="-78"/>
              </a:rPr>
              <a:t>پاتوژن ها (عامل بیماری‌زا) چگونه کار می کنند؟</a:t>
            </a:r>
          </a:p>
        </p:txBody>
      </p:sp>
      <p:pic>
        <p:nvPicPr>
          <p:cNvPr id="3" name="Picture 2">
            <a:extLst>
              <a:ext uri="{FF2B5EF4-FFF2-40B4-BE49-F238E27FC236}">
                <a16:creationId xmlns:a16="http://schemas.microsoft.com/office/drawing/2014/main" id="{07C533DD-4ED8-0BA9-F0A9-1FF9448B52A2}"/>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rot="1390727">
            <a:off x="3548545" y="369667"/>
            <a:ext cx="4922520" cy="9493435"/>
          </a:xfrm>
          <a:prstGeom prst="rect">
            <a:avLst/>
          </a:prstGeom>
        </p:spPr>
      </p:pic>
      <p:sp>
        <p:nvSpPr>
          <p:cNvPr id="5" name="Rectangle 4">
            <a:extLst>
              <a:ext uri="{FF2B5EF4-FFF2-40B4-BE49-F238E27FC236}">
                <a16:creationId xmlns:a16="http://schemas.microsoft.com/office/drawing/2014/main" id="{EE9486C6-C2E8-EBE1-A5B0-7071350190C1}"/>
              </a:ext>
            </a:extLst>
          </p:cNvPr>
          <p:cNvSpPr/>
          <p:nvPr/>
        </p:nvSpPr>
        <p:spPr>
          <a:xfrm>
            <a:off x="1850733" y="2078646"/>
            <a:ext cx="7923188" cy="523220"/>
          </a:xfrm>
          <a:prstGeom prst="rect">
            <a:avLst/>
          </a:prstGeom>
        </p:spPr>
        <p:txBody>
          <a:bodyPr wrap="square">
            <a:spAutoFit/>
          </a:bodyPr>
          <a:lstStyle/>
          <a:p>
            <a:pPr algn="ctr"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دو گونه اصلی میکروب می توانند شما را آلوده کنند:</a:t>
            </a:r>
          </a:p>
        </p:txBody>
      </p:sp>
      <p:grpSp>
        <p:nvGrpSpPr>
          <p:cNvPr id="19" name="Group 18">
            <a:extLst>
              <a:ext uri="{FF2B5EF4-FFF2-40B4-BE49-F238E27FC236}">
                <a16:creationId xmlns:a16="http://schemas.microsoft.com/office/drawing/2014/main" id="{E08B9F27-B101-4925-2AA9-3A4091E247A0}"/>
              </a:ext>
            </a:extLst>
          </p:cNvPr>
          <p:cNvGrpSpPr/>
          <p:nvPr/>
        </p:nvGrpSpPr>
        <p:grpSpPr>
          <a:xfrm>
            <a:off x="6554249" y="3032567"/>
            <a:ext cx="4134302" cy="3164936"/>
            <a:chOff x="7393833" y="3032567"/>
            <a:chExt cx="3633792" cy="3164936"/>
          </a:xfrm>
        </p:grpSpPr>
        <p:sp>
          <p:nvSpPr>
            <p:cNvPr id="15" name="Rectangle: Rounded Corners 14">
              <a:extLst>
                <a:ext uri="{FF2B5EF4-FFF2-40B4-BE49-F238E27FC236}">
                  <a16:creationId xmlns:a16="http://schemas.microsoft.com/office/drawing/2014/main" id="{9AEE8718-C014-953B-76AF-AB1900184893}"/>
                </a:ext>
              </a:extLst>
            </p:cNvPr>
            <p:cNvSpPr/>
            <p:nvPr/>
          </p:nvSpPr>
          <p:spPr>
            <a:xfrm>
              <a:off x="7396223" y="3032567"/>
              <a:ext cx="3631402" cy="3164936"/>
            </a:xfrm>
            <a:prstGeom prst="roundRect">
              <a:avLst>
                <a:gd name="adj" fmla="val 14473"/>
              </a:avLst>
            </a:prstGeom>
            <a:solidFill>
              <a:srgbClr val="0001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993557CF-257E-F7C8-815E-C1C1821F13FE}"/>
                </a:ext>
              </a:extLst>
            </p:cNvPr>
            <p:cNvSpPr/>
            <p:nvPr/>
          </p:nvSpPr>
          <p:spPr>
            <a:xfrm>
              <a:off x="7487011" y="3811628"/>
              <a:ext cx="3449826" cy="2263433"/>
            </a:xfrm>
            <a:prstGeom prst="roundRect">
              <a:avLst>
                <a:gd name="adj" fmla="val 16156"/>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9C61F75-8F71-C088-0E4E-0E2C5C1474E6}"/>
                </a:ext>
              </a:extLst>
            </p:cNvPr>
            <p:cNvSpPr/>
            <p:nvPr/>
          </p:nvSpPr>
          <p:spPr>
            <a:xfrm>
              <a:off x="7594475" y="4174615"/>
              <a:ext cx="3263988" cy="1508105"/>
            </a:xfrm>
            <a:prstGeom prst="rect">
              <a:avLst/>
            </a:prstGeom>
          </p:spPr>
          <p:txBody>
            <a:bodyPr wrap="square">
              <a:spAutoFit/>
            </a:bodyPr>
            <a:lstStyle/>
            <a:p>
              <a:pPr algn="justLow"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این نوع پاتوژن می تواند در میزبان یا جایی دیگر، مانند سطحی در خانه شما تکثیر شود.</a:t>
              </a:r>
            </a:p>
          </p:txBody>
        </p:sp>
        <p:sp>
          <p:nvSpPr>
            <p:cNvPr id="18" name="Rectangle 17">
              <a:extLst>
                <a:ext uri="{FF2B5EF4-FFF2-40B4-BE49-F238E27FC236}">
                  <a16:creationId xmlns:a16="http://schemas.microsoft.com/office/drawing/2014/main" id="{53AEA9E7-41F1-8E85-8036-31E90ECD7ECD}"/>
                </a:ext>
              </a:extLst>
            </p:cNvPr>
            <p:cNvSpPr/>
            <p:nvPr/>
          </p:nvSpPr>
          <p:spPr>
            <a:xfrm>
              <a:off x="7393833" y="3198167"/>
              <a:ext cx="3631401" cy="461665"/>
            </a:xfrm>
            <a:prstGeom prst="rect">
              <a:avLst/>
            </a:prstGeom>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عوامل بیماری زای تهاجمی: </a:t>
              </a:r>
            </a:p>
          </p:txBody>
        </p:sp>
      </p:grpSp>
      <p:grpSp>
        <p:nvGrpSpPr>
          <p:cNvPr id="22" name="Group 21">
            <a:extLst>
              <a:ext uri="{FF2B5EF4-FFF2-40B4-BE49-F238E27FC236}">
                <a16:creationId xmlns:a16="http://schemas.microsoft.com/office/drawing/2014/main" id="{C54AC807-3236-74AB-540B-07A1E903B3AA}"/>
              </a:ext>
            </a:extLst>
          </p:cNvPr>
          <p:cNvGrpSpPr/>
          <p:nvPr/>
        </p:nvGrpSpPr>
        <p:grpSpPr>
          <a:xfrm>
            <a:off x="1617463" y="3032567"/>
            <a:ext cx="4134302" cy="3265278"/>
            <a:chOff x="7393833" y="3032567"/>
            <a:chExt cx="3633792" cy="3265278"/>
          </a:xfrm>
        </p:grpSpPr>
        <p:sp>
          <p:nvSpPr>
            <p:cNvPr id="23" name="Rectangle: Rounded Corners 22">
              <a:extLst>
                <a:ext uri="{FF2B5EF4-FFF2-40B4-BE49-F238E27FC236}">
                  <a16:creationId xmlns:a16="http://schemas.microsoft.com/office/drawing/2014/main" id="{A4345E73-A78D-DC42-437C-5F485F36720B}"/>
                </a:ext>
              </a:extLst>
            </p:cNvPr>
            <p:cNvSpPr/>
            <p:nvPr/>
          </p:nvSpPr>
          <p:spPr>
            <a:xfrm>
              <a:off x="7396223" y="3032567"/>
              <a:ext cx="3631402" cy="3164936"/>
            </a:xfrm>
            <a:prstGeom prst="roundRect">
              <a:avLst>
                <a:gd name="adj" fmla="val 14473"/>
              </a:avLst>
            </a:prstGeom>
            <a:solidFill>
              <a:srgbClr val="0001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824D037E-E4C8-97B3-3526-3F57943276FD}"/>
                </a:ext>
              </a:extLst>
            </p:cNvPr>
            <p:cNvSpPr/>
            <p:nvPr/>
          </p:nvSpPr>
          <p:spPr>
            <a:xfrm>
              <a:off x="7487011" y="3811628"/>
              <a:ext cx="3449826" cy="2263433"/>
            </a:xfrm>
            <a:prstGeom prst="roundRect">
              <a:avLst>
                <a:gd name="adj" fmla="val 16156"/>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778CF620-BDB2-D5C3-99F1-28F427B3E623}"/>
                </a:ext>
              </a:extLst>
            </p:cNvPr>
            <p:cNvSpPr/>
            <p:nvPr/>
          </p:nvSpPr>
          <p:spPr>
            <a:xfrm>
              <a:off x="7594475" y="3804855"/>
              <a:ext cx="3263988" cy="2492990"/>
            </a:xfrm>
            <a:prstGeom prst="rect">
              <a:avLst/>
            </a:prstGeom>
          </p:spPr>
          <p:txBody>
            <a:bodyPr wrap="square">
              <a:spAutoFit/>
            </a:bodyPr>
            <a:lstStyle/>
            <a:p>
              <a:pPr algn="justLow"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این میکروارگانیسم ها فقط می توانند در میزبان تکثیر شوند. همه ویروس ها در این دسته قرار می گیرند زیرا نمی توانند به تنهایی مانند باکتری یا قارچ تولید مثل کنند.</a:t>
              </a:r>
            </a:p>
          </p:txBody>
        </p:sp>
        <p:sp>
          <p:nvSpPr>
            <p:cNvPr id="36" name="Rectangle 35">
              <a:extLst>
                <a:ext uri="{FF2B5EF4-FFF2-40B4-BE49-F238E27FC236}">
                  <a16:creationId xmlns:a16="http://schemas.microsoft.com/office/drawing/2014/main" id="{8EF57DCC-6557-D078-23AF-9CC1AA01FEF7}"/>
                </a:ext>
              </a:extLst>
            </p:cNvPr>
            <p:cNvSpPr/>
            <p:nvPr/>
          </p:nvSpPr>
          <p:spPr>
            <a:xfrm>
              <a:off x="7393833" y="3198167"/>
              <a:ext cx="3631401" cy="461665"/>
            </a:xfrm>
            <a:prstGeom prst="rect">
              <a:avLst/>
            </a:prstGeom>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عوامل بیماری زای اجباری: </a:t>
              </a:r>
            </a:p>
          </p:txBody>
        </p:sp>
      </p:grpSp>
    </p:spTree>
    <p:extLst>
      <p:ext uri="{BB962C8B-B14F-4D97-AF65-F5344CB8AC3E}">
        <p14:creationId xmlns:p14="http://schemas.microsoft.com/office/powerpoint/2010/main" val="26094223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129B37-9524-B07C-A7C4-282D07D54080}"/>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A767D976-4C64-F2E0-2A19-28676F554C5E}"/>
              </a:ext>
            </a:extLst>
          </p:cNvPr>
          <p:cNvSpPr/>
          <p:nvPr/>
        </p:nvSpPr>
        <p:spPr>
          <a:xfrm>
            <a:off x="352923" y="1287452"/>
            <a:ext cx="10931294" cy="646331"/>
          </a:xfrm>
          <a:prstGeom prst="rect">
            <a:avLst/>
          </a:prstGeom>
        </p:spPr>
        <p:txBody>
          <a:bodyPr wrap="square">
            <a:spAutoFit/>
          </a:bodyPr>
          <a:lstStyle/>
          <a:p>
            <a:pPr algn="ctr" rtl="1"/>
            <a:r>
              <a:rPr lang="fa-IR" sz="3600" b="1" dirty="0">
                <a:solidFill>
                  <a:srgbClr val="0001B4"/>
                </a:solidFill>
                <a:latin typeface="Shabnam" panose="020B0603030804020204" pitchFamily="34" charset="-78"/>
                <a:cs typeface="Shabnam" panose="020B0603030804020204" pitchFamily="34" charset="-78"/>
              </a:rPr>
              <a:t>پاتوژن ها (عامل بیماری‌زا) چگونه کار می کنند؟</a:t>
            </a:r>
          </a:p>
        </p:txBody>
      </p:sp>
      <p:pic>
        <p:nvPicPr>
          <p:cNvPr id="3" name="Picture 2">
            <a:extLst>
              <a:ext uri="{FF2B5EF4-FFF2-40B4-BE49-F238E27FC236}">
                <a16:creationId xmlns:a16="http://schemas.microsoft.com/office/drawing/2014/main" id="{5F2A4080-91C0-3FFC-5A9B-2943F44EC2A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390727">
            <a:off x="3548545" y="369667"/>
            <a:ext cx="4922520" cy="9493435"/>
          </a:xfrm>
          <a:prstGeom prst="rect">
            <a:avLst/>
          </a:prstGeom>
        </p:spPr>
      </p:pic>
      <p:sp>
        <p:nvSpPr>
          <p:cNvPr id="5" name="Rectangle 4">
            <a:extLst>
              <a:ext uri="{FF2B5EF4-FFF2-40B4-BE49-F238E27FC236}">
                <a16:creationId xmlns:a16="http://schemas.microsoft.com/office/drawing/2014/main" id="{4CF66EC8-3DB2-A702-EB82-5409D71C06B2}"/>
              </a:ext>
            </a:extLst>
          </p:cNvPr>
          <p:cNvSpPr/>
          <p:nvPr/>
        </p:nvSpPr>
        <p:spPr>
          <a:xfrm>
            <a:off x="2048211" y="2078646"/>
            <a:ext cx="7923188" cy="3477875"/>
          </a:xfrm>
          <a:prstGeom prst="rect">
            <a:avLst/>
          </a:prstGeom>
        </p:spPr>
        <p:txBody>
          <a:bodyPr wrap="square">
            <a:spAutoFit/>
          </a:bodyPr>
          <a:lstStyle/>
          <a:p>
            <a:pPr algn="ctr"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علاوه بر این، برخی از عوامل بیماری زا نیاز به میزبان های متعدد دارند. به عنوان مثال، کنه گوزن ها به بیماری لایم آلوده می شوند، که سپس می توانند به شما منتقل شوند. برخی از پاتوژن ها فقط در یک نوع میزبان می توانند زنده بمانند. سایر عوامل بیماری زا می توانند طیف وسیعی از موجودات را آلوده کنند. به عنوان مثال، ببرها و خانواده میمون ها در باغ وحش ها پس از تماس با مراقبین انسانی خود، ویروس </a:t>
            </a:r>
            <a:r>
              <a:rPr lang="en-US" sz="1600" b="1" dirty="0">
                <a:solidFill>
                  <a:schemeClr val="tx1">
                    <a:lumMod val="95000"/>
                    <a:lumOff val="5000"/>
                  </a:schemeClr>
                </a:solidFill>
                <a:latin typeface="Vazir" panose="020B0603030804020204" pitchFamily="34" charset="-78"/>
                <a:cs typeface="Vazir" panose="020B0603030804020204" pitchFamily="34" charset="-78"/>
              </a:rPr>
              <a:t>COVID-19 </a:t>
            </a:r>
            <a:r>
              <a:rPr lang="fa-IR" sz="1600" b="1" dirty="0">
                <a:solidFill>
                  <a:schemeClr val="tx1">
                    <a:lumMod val="95000"/>
                    <a:lumOff val="5000"/>
                  </a:schemeClr>
                </a:solidFill>
                <a:latin typeface="Vazir" panose="020B0603030804020204" pitchFamily="34" charset="-78"/>
                <a:cs typeface="Vazir" panose="020B0603030804020204" pitchFamily="34" charset="-78"/>
              </a:rPr>
              <a:t>را مبتلا کرده اند. آنفولانزای مرغی و آنفولانزای خوکی دو ویروس دیگر هستند که میزبان حیوانات و انسان هستند. بیماری هایی که از حیوان به انسان منتقل می شوند، بیماری های مشترک بین انسان و حیوان نامیده می شوند.</a:t>
            </a:r>
          </a:p>
        </p:txBody>
      </p:sp>
      <p:grpSp>
        <p:nvGrpSpPr>
          <p:cNvPr id="19" name="Group 18">
            <a:extLst>
              <a:ext uri="{FF2B5EF4-FFF2-40B4-BE49-F238E27FC236}">
                <a16:creationId xmlns:a16="http://schemas.microsoft.com/office/drawing/2014/main" id="{2E9CBFEC-57C9-D91B-C15B-C6DB13DDB8D9}"/>
              </a:ext>
            </a:extLst>
          </p:cNvPr>
          <p:cNvGrpSpPr/>
          <p:nvPr/>
        </p:nvGrpSpPr>
        <p:grpSpPr>
          <a:xfrm>
            <a:off x="6554249" y="8092247"/>
            <a:ext cx="4134302" cy="3164936"/>
            <a:chOff x="7393833" y="3032567"/>
            <a:chExt cx="3633792" cy="3164936"/>
          </a:xfrm>
        </p:grpSpPr>
        <p:sp>
          <p:nvSpPr>
            <p:cNvPr id="15" name="Rectangle: Rounded Corners 14">
              <a:extLst>
                <a:ext uri="{FF2B5EF4-FFF2-40B4-BE49-F238E27FC236}">
                  <a16:creationId xmlns:a16="http://schemas.microsoft.com/office/drawing/2014/main" id="{FBD6DD72-7BF0-E363-D60A-1DD163752EFE}"/>
                </a:ext>
              </a:extLst>
            </p:cNvPr>
            <p:cNvSpPr/>
            <p:nvPr/>
          </p:nvSpPr>
          <p:spPr>
            <a:xfrm>
              <a:off x="7396223" y="3032567"/>
              <a:ext cx="3631402" cy="3164936"/>
            </a:xfrm>
            <a:prstGeom prst="roundRect">
              <a:avLst>
                <a:gd name="adj" fmla="val 14473"/>
              </a:avLst>
            </a:prstGeom>
            <a:solidFill>
              <a:srgbClr val="0001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F46D38B9-40BB-EE66-DAF5-5F1D3F797FFC}"/>
                </a:ext>
              </a:extLst>
            </p:cNvPr>
            <p:cNvSpPr/>
            <p:nvPr/>
          </p:nvSpPr>
          <p:spPr>
            <a:xfrm>
              <a:off x="7487011" y="3811628"/>
              <a:ext cx="3449826" cy="2263433"/>
            </a:xfrm>
            <a:prstGeom prst="roundRect">
              <a:avLst>
                <a:gd name="adj" fmla="val 16156"/>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D159B9C-6C90-DD98-285A-AC8DE61E2C0F}"/>
                </a:ext>
              </a:extLst>
            </p:cNvPr>
            <p:cNvSpPr/>
            <p:nvPr/>
          </p:nvSpPr>
          <p:spPr>
            <a:xfrm>
              <a:off x="7594475" y="4174615"/>
              <a:ext cx="3263988" cy="1508105"/>
            </a:xfrm>
            <a:prstGeom prst="rect">
              <a:avLst/>
            </a:prstGeom>
          </p:spPr>
          <p:txBody>
            <a:bodyPr wrap="square">
              <a:spAutoFit/>
            </a:bodyPr>
            <a:lstStyle/>
            <a:p>
              <a:pPr algn="justLow"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این نوع پاتوژن می تواند در میزبان یا جایی دیگر، مانند سطحی در خانه شما تکثیر شود.</a:t>
              </a:r>
            </a:p>
          </p:txBody>
        </p:sp>
        <p:sp>
          <p:nvSpPr>
            <p:cNvPr id="18" name="Rectangle 17">
              <a:extLst>
                <a:ext uri="{FF2B5EF4-FFF2-40B4-BE49-F238E27FC236}">
                  <a16:creationId xmlns:a16="http://schemas.microsoft.com/office/drawing/2014/main" id="{46D27FC7-EFA4-400C-EF0A-E9A68F7FBFEB}"/>
                </a:ext>
              </a:extLst>
            </p:cNvPr>
            <p:cNvSpPr/>
            <p:nvPr/>
          </p:nvSpPr>
          <p:spPr>
            <a:xfrm>
              <a:off x="7393833" y="3198167"/>
              <a:ext cx="3631401" cy="461665"/>
            </a:xfrm>
            <a:prstGeom prst="rect">
              <a:avLst/>
            </a:prstGeom>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عوامل بیماری زای تهاجمی: </a:t>
              </a:r>
            </a:p>
          </p:txBody>
        </p:sp>
      </p:grpSp>
      <p:grpSp>
        <p:nvGrpSpPr>
          <p:cNvPr id="22" name="Group 21">
            <a:extLst>
              <a:ext uri="{FF2B5EF4-FFF2-40B4-BE49-F238E27FC236}">
                <a16:creationId xmlns:a16="http://schemas.microsoft.com/office/drawing/2014/main" id="{712AF606-FFED-46B5-90D2-FF6FA788D041}"/>
              </a:ext>
            </a:extLst>
          </p:cNvPr>
          <p:cNvGrpSpPr/>
          <p:nvPr/>
        </p:nvGrpSpPr>
        <p:grpSpPr>
          <a:xfrm>
            <a:off x="1617463" y="8092247"/>
            <a:ext cx="4134302" cy="3265278"/>
            <a:chOff x="7393833" y="3032567"/>
            <a:chExt cx="3633792" cy="3265278"/>
          </a:xfrm>
        </p:grpSpPr>
        <p:sp>
          <p:nvSpPr>
            <p:cNvPr id="23" name="Rectangle: Rounded Corners 22">
              <a:extLst>
                <a:ext uri="{FF2B5EF4-FFF2-40B4-BE49-F238E27FC236}">
                  <a16:creationId xmlns:a16="http://schemas.microsoft.com/office/drawing/2014/main" id="{5D500568-4C64-441A-426C-4AC3CDCF1F95}"/>
                </a:ext>
              </a:extLst>
            </p:cNvPr>
            <p:cNvSpPr/>
            <p:nvPr/>
          </p:nvSpPr>
          <p:spPr>
            <a:xfrm>
              <a:off x="7396223" y="3032567"/>
              <a:ext cx="3631402" cy="3164936"/>
            </a:xfrm>
            <a:prstGeom prst="roundRect">
              <a:avLst>
                <a:gd name="adj" fmla="val 14473"/>
              </a:avLst>
            </a:prstGeom>
            <a:solidFill>
              <a:srgbClr val="0001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FC0318C8-02A8-72AC-D1B8-98141290D9BC}"/>
                </a:ext>
              </a:extLst>
            </p:cNvPr>
            <p:cNvSpPr/>
            <p:nvPr/>
          </p:nvSpPr>
          <p:spPr>
            <a:xfrm>
              <a:off x="7487011" y="3811628"/>
              <a:ext cx="3449826" cy="2263433"/>
            </a:xfrm>
            <a:prstGeom prst="roundRect">
              <a:avLst>
                <a:gd name="adj" fmla="val 16156"/>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CA59007A-612C-3508-FF9E-CDB96AA3A4F1}"/>
                </a:ext>
              </a:extLst>
            </p:cNvPr>
            <p:cNvSpPr/>
            <p:nvPr/>
          </p:nvSpPr>
          <p:spPr>
            <a:xfrm>
              <a:off x="7594475" y="3804855"/>
              <a:ext cx="3263988" cy="2492990"/>
            </a:xfrm>
            <a:prstGeom prst="rect">
              <a:avLst/>
            </a:prstGeom>
          </p:spPr>
          <p:txBody>
            <a:bodyPr wrap="square">
              <a:spAutoFit/>
            </a:bodyPr>
            <a:lstStyle/>
            <a:p>
              <a:pPr algn="justLow"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این میکروارگانیسم ها فقط می توانند در میزبان تکثیر شوند. همه ویروس ها در این دسته قرار می گیرند زیرا نمی توانند به تنهایی مانند باکتری یا قارچ تولید مثل کنند.</a:t>
              </a:r>
            </a:p>
          </p:txBody>
        </p:sp>
        <p:sp>
          <p:nvSpPr>
            <p:cNvPr id="36" name="Rectangle 35">
              <a:extLst>
                <a:ext uri="{FF2B5EF4-FFF2-40B4-BE49-F238E27FC236}">
                  <a16:creationId xmlns:a16="http://schemas.microsoft.com/office/drawing/2014/main" id="{EAED7C38-8DA2-2A87-9E7B-54269202227B}"/>
                </a:ext>
              </a:extLst>
            </p:cNvPr>
            <p:cNvSpPr/>
            <p:nvPr/>
          </p:nvSpPr>
          <p:spPr>
            <a:xfrm>
              <a:off x="7393833" y="3198167"/>
              <a:ext cx="3631401" cy="461665"/>
            </a:xfrm>
            <a:prstGeom prst="rect">
              <a:avLst/>
            </a:prstGeom>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عوامل بیماری زای اجباری: </a:t>
              </a:r>
            </a:p>
          </p:txBody>
        </p:sp>
      </p:grpSp>
      <p:pic>
        <p:nvPicPr>
          <p:cNvPr id="4" name="Picture 3">
            <a:extLst>
              <a:ext uri="{FF2B5EF4-FFF2-40B4-BE49-F238E27FC236}">
                <a16:creationId xmlns:a16="http://schemas.microsoft.com/office/drawing/2014/main" id="{1080701B-EF0E-978C-A2DF-CB37FB2CC087}"/>
              </a:ext>
            </a:extLst>
          </p:cNvPr>
          <p:cNvPicPr>
            <a:picLocks noChangeAspect="1"/>
          </p:cNvPicPr>
          <p:nvPr/>
        </p:nvPicPr>
        <p:blipFill>
          <a:blip r:embed="rId4">
            <a:lum bright="70000" contrast="-70000"/>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tretch>
            <a:fillRect/>
          </a:stretch>
        </p:blipFill>
        <p:spPr>
          <a:xfrm rot="449883">
            <a:off x="-17520783" y="296584"/>
            <a:ext cx="14340880" cy="8066746"/>
          </a:xfrm>
          <a:prstGeom prst="rect">
            <a:avLst/>
          </a:prstGeom>
        </p:spPr>
      </p:pic>
      <p:pic>
        <p:nvPicPr>
          <p:cNvPr id="6" name="Picture 5">
            <a:extLst>
              <a:ext uri="{FF2B5EF4-FFF2-40B4-BE49-F238E27FC236}">
                <a16:creationId xmlns:a16="http://schemas.microsoft.com/office/drawing/2014/main" id="{EAD15D20-BA3C-4288-0A31-177537F9A128}"/>
              </a:ext>
            </a:extLst>
          </p:cNvPr>
          <p:cNvPicPr>
            <a:picLocks noChangeAspect="1"/>
          </p:cNvPicPr>
          <p:nvPr/>
        </p:nvPicPr>
        <p:blipFill>
          <a:blip r:embed="rId6">
            <a:lum bright="70000" contrast="-70000"/>
            <a:extLst>
              <a:ext uri="{28A0092B-C50C-407E-A947-70E740481C1C}">
                <a14:useLocalDpi xmlns:a14="http://schemas.microsoft.com/office/drawing/2010/main"/>
              </a:ext>
            </a:extLst>
          </a:blip>
          <a:stretch>
            <a:fillRect/>
          </a:stretch>
        </p:blipFill>
        <p:spPr>
          <a:xfrm rot="907469">
            <a:off x="-12525514" y="-1101992"/>
            <a:ext cx="12191999" cy="6858000"/>
          </a:xfrm>
          <a:prstGeom prst="rect">
            <a:avLst/>
          </a:prstGeom>
        </p:spPr>
      </p:pic>
      <p:pic>
        <p:nvPicPr>
          <p:cNvPr id="7" name="Picture 6">
            <a:extLst>
              <a:ext uri="{FF2B5EF4-FFF2-40B4-BE49-F238E27FC236}">
                <a16:creationId xmlns:a16="http://schemas.microsoft.com/office/drawing/2014/main" id="{106850F0-85B1-7349-5EB4-5A1CACFCD508}"/>
              </a:ext>
            </a:extLst>
          </p:cNvPr>
          <p:cNvPicPr>
            <a:picLocks noChangeAspect="1"/>
          </p:cNvPicPr>
          <p:nvPr/>
        </p:nvPicPr>
        <p:blipFill>
          <a:blip r:embed="rId7">
            <a:lum bright="70000" contrast="-70000"/>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a:ext>
            </a:extLst>
          </a:blip>
          <a:stretch>
            <a:fillRect/>
          </a:stretch>
        </p:blipFill>
        <p:spPr>
          <a:xfrm rot="537371">
            <a:off x="-14651363" y="-1926474"/>
            <a:ext cx="12191999" cy="6858000"/>
          </a:xfrm>
          <a:prstGeom prst="rect">
            <a:avLst/>
          </a:prstGeom>
        </p:spPr>
      </p:pic>
      <p:pic>
        <p:nvPicPr>
          <p:cNvPr id="8" name="Picture 7">
            <a:extLst>
              <a:ext uri="{FF2B5EF4-FFF2-40B4-BE49-F238E27FC236}">
                <a16:creationId xmlns:a16="http://schemas.microsoft.com/office/drawing/2014/main" id="{31431243-9020-B18C-5CBA-24ECAE4F188F}"/>
              </a:ext>
            </a:extLst>
          </p:cNvPr>
          <p:cNvPicPr>
            <a:picLocks noChangeAspect="1"/>
          </p:cNvPicPr>
          <p:nvPr/>
        </p:nvPicPr>
        <p:blipFill>
          <a:blip r:embed="rId9">
            <a:lum bright="70000" contrast="-70000"/>
            <a:extLst>
              <a:ext uri="{BEBA8EAE-BF5A-486C-A8C5-ECC9F3942E4B}">
                <a14:imgProps xmlns:a14="http://schemas.microsoft.com/office/drawing/2010/main">
                  <a14:imgLayer r:embed="rId10">
                    <a14:imgEffect>
                      <a14:artisticBlur/>
                    </a14:imgEffect>
                  </a14:imgLayer>
                </a14:imgProps>
              </a:ext>
              <a:ext uri="{28A0092B-C50C-407E-A947-70E740481C1C}">
                <a14:useLocalDpi xmlns:a14="http://schemas.microsoft.com/office/drawing/2010/main"/>
              </a:ext>
            </a:extLst>
          </a:blip>
          <a:stretch>
            <a:fillRect/>
          </a:stretch>
        </p:blipFill>
        <p:spPr>
          <a:xfrm rot="20457971">
            <a:off x="-14574253" y="1917743"/>
            <a:ext cx="13839864" cy="7784924"/>
          </a:xfrm>
          <a:prstGeom prst="rect">
            <a:avLst/>
          </a:prstGeom>
        </p:spPr>
      </p:pic>
      <p:sp>
        <p:nvSpPr>
          <p:cNvPr id="9" name="Rectangle 8">
            <a:extLst>
              <a:ext uri="{FF2B5EF4-FFF2-40B4-BE49-F238E27FC236}">
                <a16:creationId xmlns:a16="http://schemas.microsoft.com/office/drawing/2014/main" id="{B667ECA9-15F0-484A-66D1-75BEFF304D28}"/>
              </a:ext>
            </a:extLst>
          </p:cNvPr>
          <p:cNvSpPr/>
          <p:nvPr/>
        </p:nvSpPr>
        <p:spPr>
          <a:xfrm>
            <a:off x="-13139326" y="1287452"/>
            <a:ext cx="10931294" cy="646331"/>
          </a:xfrm>
          <a:prstGeom prst="rect">
            <a:avLst/>
          </a:prstGeom>
        </p:spPr>
        <p:txBody>
          <a:bodyPr wrap="square">
            <a:spAutoFit/>
          </a:bodyPr>
          <a:lstStyle/>
          <a:p>
            <a:pPr algn="ctr" rtl="1"/>
            <a:r>
              <a:rPr lang="fa-IR" sz="3600" b="1" dirty="0">
                <a:solidFill>
                  <a:srgbClr val="9A0A38"/>
                </a:solidFill>
                <a:latin typeface="Shabnam" panose="020B0603030804020204" pitchFamily="34" charset="-78"/>
                <a:cs typeface="Shabnam" panose="020B0603030804020204" pitchFamily="34" charset="-78"/>
              </a:rPr>
              <a:t>انواع باکتری های بیماری زا</a:t>
            </a:r>
          </a:p>
        </p:txBody>
      </p:sp>
      <p:sp>
        <p:nvSpPr>
          <p:cNvPr id="10" name="Rectangle 9">
            <a:extLst>
              <a:ext uri="{FF2B5EF4-FFF2-40B4-BE49-F238E27FC236}">
                <a16:creationId xmlns:a16="http://schemas.microsoft.com/office/drawing/2014/main" id="{F3F3C9B7-7966-67CC-0DC9-E1C235A72A66}"/>
              </a:ext>
            </a:extLst>
          </p:cNvPr>
          <p:cNvSpPr/>
          <p:nvPr/>
        </p:nvSpPr>
        <p:spPr>
          <a:xfrm>
            <a:off x="-12249997" y="2394504"/>
            <a:ext cx="9535106" cy="1015663"/>
          </a:xfrm>
          <a:prstGeom prst="rect">
            <a:avLst/>
          </a:prstGeom>
        </p:spPr>
        <p:txBody>
          <a:bodyPr wrap="square">
            <a:spAutoFit/>
          </a:bodyPr>
          <a:lstStyle/>
          <a:p>
            <a:pPr algn="ctr"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سالمونلا متعلق به خانواده انتروباکتریاسه است .مهم‌ترین آن ها سالمونلا تیفی،و سالمونلاپاراتیفی است؛ این باکتری‌ها غالب‌ترین باکتری‌های پاتوژن فاضلاب هستند که موجب تب تیفوئید و پاراتیفوئید و گاستروانتریت می‌گردند.</a:t>
            </a:r>
          </a:p>
        </p:txBody>
      </p:sp>
      <p:sp>
        <p:nvSpPr>
          <p:cNvPr id="11" name="Rectangle 10">
            <a:extLst>
              <a:ext uri="{FF2B5EF4-FFF2-40B4-BE49-F238E27FC236}">
                <a16:creationId xmlns:a16="http://schemas.microsoft.com/office/drawing/2014/main" id="{1B7E75EE-D442-BC46-CC69-381E23068CFA}"/>
              </a:ext>
            </a:extLst>
          </p:cNvPr>
          <p:cNvSpPr/>
          <p:nvPr/>
        </p:nvSpPr>
        <p:spPr>
          <a:xfrm>
            <a:off x="-12249997" y="3895087"/>
            <a:ext cx="9535106" cy="1508105"/>
          </a:xfrm>
          <a:prstGeom prst="rect">
            <a:avLst/>
          </a:prstGeom>
        </p:spPr>
        <p:txBody>
          <a:bodyPr wrap="square">
            <a:spAutoFit/>
          </a:bodyPr>
          <a:lstStyle/>
          <a:p>
            <a:pPr algn="ctr"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انتقال مستقیم این بیماری از شخص بیمار به فرد سالموز و از طریق مواد غذایی و انتقال غیرمستقیم از طریق آب آلوده، فراورده‌های گوشتی، غذاهای کنسرو شده، مگس، حیوانات خانگی، میوه‌ها و سبزی‌ها صورت می‌گیرند. .امروزه در نتیجه وجود روش‌های تصفیه مناسب آب (مانند کلر زنی،صاف سازی)تحت کنترل در آمده است.</a:t>
            </a:r>
          </a:p>
        </p:txBody>
      </p:sp>
    </p:spTree>
    <p:extLst>
      <p:ext uri="{BB962C8B-B14F-4D97-AF65-F5344CB8AC3E}">
        <p14:creationId xmlns:p14="http://schemas.microsoft.com/office/powerpoint/2010/main" val="12948610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7B554E7A-C34F-04E2-C8F7-8F444129147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id="9" name="Picture 8">
            <a:extLst>
              <a:ext uri="{FF2B5EF4-FFF2-40B4-BE49-F238E27FC236}">
                <a16:creationId xmlns:a16="http://schemas.microsoft.com/office/drawing/2014/main" id="{CE642825-4BBD-88FE-4418-A11317BC4E4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0" y="1"/>
            <a:ext cx="12192000" cy="6857998"/>
          </a:xfrm>
          <a:prstGeom prst="rect">
            <a:avLst/>
          </a:prstGeom>
        </p:spPr>
      </p:pic>
      <p:pic>
        <p:nvPicPr>
          <p:cNvPr id="13" name="Picture 12">
            <a:extLst>
              <a:ext uri="{FF2B5EF4-FFF2-40B4-BE49-F238E27FC236}">
                <a16:creationId xmlns:a16="http://schemas.microsoft.com/office/drawing/2014/main" id="{120BABE3-D674-D47A-DC2C-20E5C15421FB}"/>
              </a:ext>
            </a:extLst>
          </p:cNvPr>
          <p:cNvPicPr>
            <a:picLocks noChangeAspect="1"/>
          </p:cNvPicPr>
          <p:nvPr/>
        </p:nvPicPr>
        <p:blipFill>
          <a:blip r:embed="rId6">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a:off x="-1245323" y="-431880"/>
            <a:ext cx="14872356" cy="8365698"/>
          </a:xfrm>
          <a:prstGeom prst="rect">
            <a:avLst/>
          </a:prstGeom>
        </p:spPr>
      </p:pic>
      <p:pic>
        <p:nvPicPr>
          <p:cNvPr id="11" name="Picture 10">
            <a:extLst>
              <a:ext uri="{FF2B5EF4-FFF2-40B4-BE49-F238E27FC236}">
                <a16:creationId xmlns:a16="http://schemas.microsoft.com/office/drawing/2014/main" id="{0882C075-0508-8F29-203E-E08AF74D12A6}"/>
              </a:ext>
            </a:extLst>
          </p:cNvPr>
          <p:cNvPicPr>
            <a:picLocks noChangeAspect="1"/>
          </p:cNvPicPr>
          <p:nvPr/>
        </p:nvPicPr>
        <p:blipFill>
          <a:blip r:embed="rId8">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tretch>
            <a:fillRect/>
          </a:stretch>
        </p:blipFill>
        <p:spPr>
          <a:xfrm>
            <a:off x="-383894" y="-431879"/>
            <a:ext cx="12959788" cy="7289878"/>
          </a:xfrm>
          <a:prstGeom prst="rect">
            <a:avLst/>
          </a:prstGeom>
        </p:spPr>
      </p:pic>
      <p:sp>
        <p:nvSpPr>
          <p:cNvPr id="14" name="Rectangle 13">
            <a:extLst>
              <a:ext uri="{FF2B5EF4-FFF2-40B4-BE49-F238E27FC236}">
                <a16:creationId xmlns:a16="http://schemas.microsoft.com/office/drawing/2014/main" id="{CE003123-2104-F4EB-89A1-C2B9ACDE2649}"/>
              </a:ext>
            </a:extLst>
          </p:cNvPr>
          <p:cNvSpPr/>
          <p:nvPr/>
        </p:nvSpPr>
        <p:spPr>
          <a:xfrm>
            <a:off x="3712271" y="846979"/>
            <a:ext cx="4957168" cy="646331"/>
          </a:xfrm>
          <a:prstGeom prst="rect">
            <a:avLst/>
          </a:prstGeom>
        </p:spPr>
        <p:txBody>
          <a:bodyPr wrap="square">
            <a:spAutoFit/>
          </a:bodyPr>
          <a:lstStyle/>
          <a:p>
            <a:pPr algn="ctr" rtl="1"/>
            <a:r>
              <a:rPr lang="fa-IR" sz="3600" b="1" dirty="0">
                <a:solidFill>
                  <a:schemeClr val="bg1"/>
                </a:solidFill>
                <a:latin typeface="Shabnam" panose="020B0603030804020204" pitchFamily="34" charset="-78"/>
                <a:cs typeface="Shabnam" panose="020B0603030804020204" pitchFamily="34" charset="-78"/>
              </a:rPr>
              <a:t>میکروب ها چیستند؟</a:t>
            </a:r>
            <a:endParaRPr lang="en-US" sz="3600" b="1" dirty="0">
              <a:solidFill>
                <a:schemeClr val="bg1"/>
              </a:solidFill>
              <a:latin typeface="Shabnam" panose="020B0603030804020204" pitchFamily="34" charset="-78"/>
              <a:cs typeface="Shabnam" panose="020B0603030804020204" pitchFamily="34" charset="-78"/>
            </a:endParaRPr>
          </a:p>
        </p:txBody>
      </p:sp>
      <p:sp>
        <p:nvSpPr>
          <p:cNvPr id="15" name="Rectangle 14">
            <a:extLst>
              <a:ext uri="{FF2B5EF4-FFF2-40B4-BE49-F238E27FC236}">
                <a16:creationId xmlns:a16="http://schemas.microsoft.com/office/drawing/2014/main" id="{F4C4B360-EC12-F671-3C20-7BED08CC25C1}"/>
              </a:ext>
            </a:extLst>
          </p:cNvPr>
          <p:cNvSpPr/>
          <p:nvPr/>
        </p:nvSpPr>
        <p:spPr>
          <a:xfrm>
            <a:off x="3142855" y="2340288"/>
            <a:ext cx="6096000" cy="3477875"/>
          </a:xfrm>
          <a:prstGeom prst="rect">
            <a:avLst/>
          </a:prstGeom>
        </p:spPr>
        <p:txBody>
          <a:bodyPr>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اصطلاح «میکروب» به مجموعه ای از موجودات میکروسکوپی از جمله باکتری ها، ویروس ها، قارچ ها و پروتوزوآ ها اطلاق می شود. میکروب ها، موجودات بسیار کوچکی هستند که بدون ابزارهای اختصاصی، که میکروسکوپ نامیده می شوند، نمی توان آن ها را مشاهده کرد. میکروسکوپ، تصویر میکروب ها را صدها و هزاران بار بزرگتر کرده و در نتیجه آن ها را قابل رویت می نماید. بسیاری از این میکروب ها منجر به ایجاد بیماری در انسان و دیگر جانوران می شوند.</a:t>
            </a:r>
            <a:endParaRPr lang="en-US" sz="1600" b="1" dirty="0">
              <a:solidFill>
                <a:schemeClr val="bg1"/>
              </a:solidFill>
              <a:latin typeface="Vazir" panose="020B0603030804020204" pitchFamily="34" charset="-78"/>
              <a:cs typeface="Vazir" panose="020B0603030804020204" pitchFamily="34" charset="-78"/>
            </a:endParaRPr>
          </a:p>
        </p:txBody>
      </p:sp>
      <p:pic>
        <p:nvPicPr>
          <p:cNvPr id="16" name="Picture 15">
            <a:extLst>
              <a:ext uri="{FF2B5EF4-FFF2-40B4-BE49-F238E27FC236}">
                <a16:creationId xmlns:a16="http://schemas.microsoft.com/office/drawing/2014/main" id="{2DE3C3A3-19B4-406F-6627-072C262DEE2A}"/>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rot="752242">
            <a:off x="-6045643" y="421094"/>
            <a:ext cx="4922520" cy="9493435"/>
          </a:xfrm>
          <a:prstGeom prst="rect">
            <a:avLst/>
          </a:prstGeom>
        </p:spPr>
      </p:pic>
      <p:sp>
        <p:nvSpPr>
          <p:cNvPr id="17" name="Rectangle 16">
            <a:extLst>
              <a:ext uri="{FF2B5EF4-FFF2-40B4-BE49-F238E27FC236}">
                <a16:creationId xmlns:a16="http://schemas.microsoft.com/office/drawing/2014/main" id="{9643A141-5EA9-54CB-2473-BF68ECD191A7}"/>
              </a:ext>
            </a:extLst>
          </p:cNvPr>
          <p:cNvSpPr/>
          <p:nvPr/>
        </p:nvSpPr>
        <p:spPr>
          <a:xfrm>
            <a:off x="-7819372" y="1966565"/>
            <a:ext cx="5332759" cy="2492990"/>
          </a:xfrm>
          <a:prstGeom prst="rect">
            <a:avLst/>
          </a:prstGeom>
        </p:spPr>
        <p:txBody>
          <a:bodyPr wrap="square">
            <a:spAutoFit/>
          </a:bodyPr>
          <a:lstStyle/>
          <a:p>
            <a:pPr algn="justLow" rtl="1">
              <a:lnSpc>
                <a:spcPct val="200000"/>
              </a:lnSpc>
            </a:pPr>
            <a:r>
              <a:rPr lang="fa-IR" sz="1600" b="1" dirty="0">
                <a:latin typeface="Vazir" panose="020B0603030804020204" pitchFamily="34" charset="-78"/>
                <a:cs typeface="Vazir" panose="020B0603030804020204" pitchFamily="34" charset="-78"/>
              </a:rPr>
              <a:t>تمام جانوران برای ادامه ی حیات خود به گرما، رطوبت و غذا نیاز دارند و میکروب ها نیز از این قاعده مستثنی نیستند. میکروب ها می توانند تمام این نیازها را از منابع متعددی تامین نمایند. مدفوع، زباله، ته مانده های مواد غذایی و حتی بدن انسان از جمله ی این منابع می باشند.</a:t>
            </a:r>
            <a:endParaRPr lang="en-US" sz="16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573518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81A70-D4A7-858C-6B7A-70CE4F55E9E8}"/>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AFBA64F5-4058-E3C1-D22B-61F5E1FE1270}"/>
              </a:ext>
            </a:extLst>
          </p:cNvPr>
          <p:cNvSpPr/>
          <p:nvPr/>
        </p:nvSpPr>
        <p:spPr>
          <a:xfrm>
            <a:off x="13060739" y="1287452"/>
            <a:ext cx="10931294" cy="646331"/>
          </a:xfrm>
          <a:prstGeom prst="rect">
            <a:avLst/>
          </a:prstGeom>
        </p:spPr>
        <p:txBody>
          <a:bodyPr wrap="square">
            <a:spAutoFit/>
          </a:bodyPr>
          <a:lstStyle/>
          <a:p>
            <a:pPr algn="ctr" rtl="1"/>
            <a:r>
              <a:rPr lang="fa-IR" sz="3600" b="1" dirty="0">
                <a:solidFill>
                  <a:srgbClr val="0001B4"/>
                </a:solidFill>
                <a:latin typeface="Shabnam" panose="020B0603030804020204" pitchFamily="34" charset="-78"/>
                <a:cs typeface="Shabnam" panose="020B0603030804020204" pitchFamily="34" charset="-78"/>
              </a:rPr>
              <a:t>پاتوژن ها (عامل بیماری‌زا) چگونه کار می کنند؟</a:t>
            </a:r>
          </a:p>
        </p:txBody>
      </p:sp>
      <p:pic>
        <p:nvPicPr>
          <p:cNvPr id="3" name="Picture 2">
            <a:extLst>
              <a:ext uri="{FF2B5EF4-FFF2-40B4-BE49-F238E27FC236}">
                <a16:creationId xmlns:a16="http://schemas.microsoft.com/office/drawing/2014/main" id="{BA9EBFF0-B110-AEF2-EDE0-0D29138F3D5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20309901">
            <a:off x="13998309" y="-3983659"/>
            <a:ext cx="6776369" cy="13068717"/>
          </a:xfrm>
          <a:prstGeom prst="rect">
            <a:avLst/>
          </a:prstGeom>
        </p:spPr>
      </p:pic>
      <p:sp>
        <p:nvSpPr>
          <p:cNvPr id="5" name="Rectangle 4">
            <a:extLst>
              <a:ext uri="{FF2B5EF4-FFF2-40B4-BE49-F238E27FC236}">
                <a16:creationId xmlns:a16="http://schemas.microsoft.com/office/drawing/2014/main" id="{53F323C8-74A5-DDC6-D740-12FA6BCCC7E4}"/>
              </a:ext>
            </a:extLst>
          </p:cNvPr>
          <p:cNvSpPr/>
          <p:nvPr/>
        </p:nvSpPr>
        <p:spPr>
          <a:xfrm>
            <a:off x="14756027" y="2078646"/>
            <a:ext cx="7923188" cy="3477875"/>
          </a:xfrm>
          <a:prstGeom prst="rect">
            <a:avLst/>
          </a:prstGeom>
        </p:spPr>
        <p:txBody>
          <a:bodyPr wrap="square">
            <a:spAutoFit/>
          </a:bodyPr>
          <a:lstStyle/>
          <a:p>
            <a:pPr algn="ctr"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علاوه بر این، برخی از عوامل بیماری زا نیاز به میزبان های متعدد دارند. به عنوان مثال، کنه گوزن ها به بیماری لایم آلوده می شوند، که سپس می توانند به شما منتقل شوند. برخی از پاتوژن ها فقط در یک نوع میزبان می توانند زنده بمانند. سایر عوامل بیماری زا می توانند طیف وسیعی از موجودات را آلوده کنند. به عنوان مثال، ببرها و خانواده میمون ها در باغ وحش ها پس از تماس با مراقبین انسانی خود، ویروس </a:t>
            </a:r>
            <a:r>
              <a:rPr lang="en-US" sz="1600" b="1" dirty="0">
                <a:solidFill>
                  <a:schemeClr val="tx1">
                    <a:lumMod val="95000"/>
                    <a:lumOff val="5000"/>
                  </a:schemeClr>
                </a:solidFill>
                <a:latin typeface="Vazir" panose="020B0603030804020204" pitchFamily="34" charset="-78"/>
                <a:cs typeface="Vazir" panose="020B0603030804020204" pitchFamily="34" charset="-78"/>
              </a:rPr>
              <a:t>COVID-19 </a:t>
            </a:r>
            <a:r>
              <a:rPr lang="fa-IR" sz="1600" b="1" dirty="0">
                <a:solidFill>
                  <a:schemeClr val="tx1">
                    <a:lumMod val="95000"/>
                    <a:lumOff val="5000"/>
                  </a:schemeClr>
                </a:solidFill>
                <a:latin typeface="Vazir" panose="020B0603030804020204" pitchFamily="34" charset="-78"/>
                <a:cs typeface="Vazir" panose="020B0603030804020204" pitchFamily="34" charset="-78"/>
              </a:rPr>
              <a:t>را مبتلا کرده اند. آنفولانزای مرغی و آنفولانزای خوکی دو ویروس دیگر هستند که میزبان حیوانات و انسان هستند. بیماری هایی که از حیوان به انسان منتقل می شوند، بیماری های مشترک بین انسان و حیوان نامیده می شوند.</a:t>
            </a:r>
          </a:p>
        </p:txBody>
      </p:sp>
      <p:pic>
        <p:nvPicPr>
          <p:cNvPr id="9" name="Picture 8">
            <a:extLst>
              <a:ext uri="{FF2B5EF4-FFF2-40B4-BE49-F238E27FC236}">
                <a16:creationId xmlns:a16="http://schemas.microsoft.com/office/drawing/2014/main" id="{6485929C-2ED0-9C2F-2149-8828027CD148}"/>
              </a:ext>
            </a:extLst>
          </p:cNvPr>
          <p:cNvPicPr>
            <a:picLocks noChangeAspect="1"/>
          </p:cNvPicPr>
          <p:nvPr/>
        </p:nvPicPr>
        <p:blipFill>
          <a:blip r:embed="rId4">
            <a:lum bright="70000" contrast="-70000"/>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tretch>
            <a:fillRect/>
          </a:stretch>
        </p:blipFill>
        <p:spPr>
          <a:xfrm rot="449883">
            <a:off x="-1809973" y="441958"/>
            <a:ext cx="12191997" cy="6857999"/>
          </a:xfrm>
          <a:prstGeom prst="rect">
            <a:avLst/>
          </a:prstGeom>
        </p:spPr>
      </p:pic>
      <p:pic>
        <p:nvPicPr>
          <p:cNvPr id="10" name="Picture 9">
            <a:extLst>
              <a:ext uri="{FF2B5EF4-FFF2-40B4-BE49-F238E27FC236}">
                <a16:creationId xmlns:a16="http://schemas.microsoft.com/office/drawing/2014/main" id="{13A01A5C-47FD-77C3-20FD-AA43EB8BB15E}"/>
              </a:ext>
            </a:extLst>
          </p:cNvPr>
          <p:cNvPicPr>
            <a:picLocks noChangeAspect="1"/>
          </p:cNvPicPr>
          <p:nvPr/>
        </p:nvPicPr>
        <p:blipFill>
          <a:blip r:embed="rId6">
            <a:lum bright="70000" contrast="-70000"/>
            <a:extLst>
              <a:ext uri="{28A0092B-C50C-407E-A947-70E740481C1C}">
                <a14:useLocalDpi xmlns:a14="http://schemas.microsoft.com/office/drawing/2010/main"/>
              </a:ext>
            </a:extLst>
          </a:blip>
          <a:stretch>
            <a:fillRect/>
          </a:stretch>
        </p:blipFill>
        <p:spPr>
          <a:xfrm rot="20053075">
            <a:off x="3032761" y="-87927"/>
            <a:ext cx="12191999" cy="6858000"/>
          </a:xfrm>
          <a:prstGeom prst="rect">
            <a:avLst/>
          </a:prstGeom>
        </p:spPr>
      </p:pic>
      <p:pic>
        <p:nvPicPr>
          <p:cNvPr id="11" name="Picture 10">
            <a:extLst>
              <a:ext uri="{FF2B5EF4-FFF2-40B4-BE49-F238E27FC236}">
                <a16:creationId xmlns:a16="http://schemas.microsoft.com/office/drawing/2014/main" id="{5310ABAF-FE56-64A2-6CB2-DF08974DE30A}"/>
              </a:ext>
            </a:extLst>
          </p:cNvPr>
          <p:cNvPicPr>
            <a:picLocks noChangeAspect="1"/>
          </p:cNvPicPr>
          <p:nvPr/>
        </p:nvPicPr>
        <p:blipFill>
          <a:blip r:embed="rId7">
            <a:lum bright="70000" contrast="-70000"/>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a:ext>
            </a:extLst>
          </a:blip>
          <a:stretch>
            <a:fillRect/>
          </a:stretch>
        </p:blipFill>
        <p:spPr>
          <a:xfrm rot="1236687">
            <a:off x="-498528" y="125885"/>
            <a:ext cx="12191999" cy="6858000"/>
          </a:xfrm>
          <a:prstGeom prst="rect">
            <a:avLst/>
          </a:prstGeom>
        </p:spPr>
      </p:pic>
      <p:pic>
        <p:nvPicPr>
          <p:cNvPr id="13" name="Picture 12">
            <a:extLst>
              <a:ext uri="{FF2B5EF4-FFF2-40B4-BE49-F238E27FC236}">
                <a16:creationId xmlns:a16="http://schemas.microsoft.com/office/drawing/2014/main" id="{9E948008-CCF4-9DDF-A745-0B7B071D4548}"/>
              </a:ext>
            </a:extLst>
          </p:cNvPr>
          <p:cNvPicPr>
            <a:picLocks noChangeAspect="1"/>
          </p:cNvPicPr>
          <p:nvPr/>
        </p:nvPicPr>
        <p:blipFill>
          <a:blip r:embed="rId9">
            <a:lum bright="70000" contrast="-70000"/>
            <a:extLst>
              <a:ext uri="{BEBA8EAE-BF5A-486C-A8C5-ECC9F3942E4B}">
                <a14:imgProps xmlns:a14="http://schemas.microsoft.com/office/drawing/2010/main">
                  <a14:imgLayer r:embed="rId10">
                    <a14:imgEffect>
                      <a14:artisticBlur/>
                    </a14:imgEffect>
                  </a14:imgLayer>
                </a14:imgProps>
              </a:ext>
              <a:ext uri="{28A0092B-C50C-407E-A947-70E740481C1C}">
                <a14:useLocalDpi xmlns:a14="http://schemas.microsoft.com/office/drawing/2010/main"/>
              </a:ext>
            </a:extLst>
          </a:blip>
          <a:stretch>
            <a:fillRect/>
          </a:stretch>
        </p:blipFill>
        <p:spPr>
          <a:xfrm rot="20457971">
            <a:off x="-1" y="1476383"/>
            <a:ext cx="12191990" cy="6857995"/>
          </a:xfrm>
          <a:prstGeom prst="rect">
            <a:avLst/>
          </a:prstGeom>
        </p:spPr>
      </p:pic>
      <p:sp>
        <p:nvSpPr>
          <p:cNvPr id="14" name="Rectangle 13">
            <a:extLst>
              <a:ext uri="{FF2B5EF4-FFF2-40B4-BE49-F238E27FC236}">
                <a16:creationId xmlns:a16="http://schemas.microsoft.com/office/drawing/2014/main" id="{620E71CF-AE00-A2F5-6C1E-FE4DBD9B7CB4}"/>
              </a:ext>
            </a:extLst>
          </p:cNvPr>
          <p:cNvSpPr/>
          <p:nvPr/>
        </p:nvSpPr>
        <p:spPr>
          <a:xfrm>
            <a:off x="579322" y="1287452"/>
            <a:ext cx="10931294" cy="646331"/>
          </a:xfrm>
          <a:prstGeom prst="rect">
            <a:avLst/>
          </a:prstGeom>
        </p:spPr>
        <p:txBody>
          <a:bodyPr wrap="square">
            <a:spAutoFit/>
          </a:bodyPr>
          <a:lstStyle/>
          <a:p>
            <a:pPr algn="ctr" rtl="1"/>
            <a:r>
              <a:rPr lang="fa-IR" sz="3600" b="1" dirty="0">
                <a:solidFill>
                  <a:srgbClr val="9A0A38"/>
                </a:solidFill>
                <a:latin typeface="Shabnam" panose="020B0603030804020204" pitchFamily="34" charset="-78"/>
                <a:cs typeface="Shabnam" panose="020B0603030804020204" pitchFamily="34" charset="-78"/>
              </a:rPr>
              <a:t>انواع باکتری های بیماری زا</a:t>
            </a:r>
          </a:p>
        </p:txBody>
      </p:sp>
      <p:sp>
        <p:nvSpPr>
          <p:cNvPr id="16" name="Rectangle 15">
            <a:extLst>
              <a:ext uri="{FF2B5EF4-FFF2-40B4-BE49-F238E27FC236}">
                <a16:creationId xmlns:a16="http://schemas.microsoft.com/office/drawing/2014/main" id="{3F88289E-93B2-086B-E2CE-1AC14D8B26A7}"/>
              </a:ext>
            </a:extLst>
          </p:cNvPr>
          <p:cNvSpPr/>
          <p:nvPr/>
        </p:nvSpPr>
        <p:spPr>
          <a:xfrm>
            <a:off x="1468651" y="2394504"/>
            <a:ext cx="9535106" cy="1015663"/>
          </a:xfrm>
          <a:prstGeom prst="rect">
            <a:avLst/>
          </a:prstGeom>
        </p:spPr>
        <p:txBody>
          <a:bodyPr wrap="square">
            <a:spAutoFit/>
          </a:bodyPr>
          <a:lstStyle/>
          <a:p>
            <a:pPr algn="ctr"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سالمونلا متعلق به خانواده انتروباکتریاسه است .مهم‌ترین آن ها سالمونلا تیفی،و سالمونلاپاراتیفی است؛ این باکتری‌ها غالب‌ترین باکتری‌های پاتوژن فاضلاب هستند که موجب تب تیفوئید و پاراتیفوئید و گاستروانتریت می‌گردند.</a:t>
            </a:r>
          </a:p>
        </p:txBody>
      </p:sp>
      <p:sp>
        <p:nvSpPr>
          <p:cNvPr id="20" name="Rectangle 19">
            <a:extLst>
              <a:ext uri="{FF2B5EF4-FFF2-40B4-BE49-F238E27FC236}">
                <a16:creationId xmlns:a16="http://schemas.microsoft.com/office/drawing/2014/main" id="{45B36CDF-2870-B895-5795-5CD4D3698611}"/>
              </a:ext>
            </a:extLst>
          </p:cNvPr>
          <p:cNvSpPr/>
          <p:nvPr/>
        </p:nvSpPr>
        <p:spPr>
          <a:xfrm>
            <a:off x="1468651" y="3895087"/>
            <a:ext cx="9535106" cy="1508105"/>
          </a:xfrm>
          <a:prstGeom prst="rect">
            <a:avLst/>
          </a:prstGeom>
        </p:spPr>
        <p:txBody>
          <a:bodyPr wrap="square">
            <a:spAutoFit/>
          </a:bodyPr>
          <a:lstStyle/>
          <a:p>
            <a:pPr algn="ctr"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انتقال مستقیم این بیماری از شخص بیمار به فرد سالموز و از طریق مواد غذایی و انتقال غیرمستقیم از طریق آب آلوده، فراورده‌های گوشتی، غذاهای کنسرو شده، مگس، حیوانات خانگی، میوه‌ها و سبزی‌ها صورت می‌گیرند. .امروزه در نتیجه وجود روش‌های تصفیه مناسب آب (مانند کلر زنی،صاف سازی)تحت کنترل در آمده است.</a:t>
            </a:r>
          </a:p>
        </p:txBody>
      </p:sp>
    </p:spTree>
    <p:extLst>
      <p:ext uri="{BB962C8B-B14F-4D97-AF65-F5344CB8AC3E}">
        <p14:creationId xmlns:p14="http://schemas.microsoft.com/office/powerpoint/2010/main" val="15086791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C1989-6AC8-A1F0-6BBC-4B4873E70990}"/>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B066EEF5-4171-0896-258F-CCD357311CE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rot="449883">
            <a:off x="1002729" y="2699945"/>
            <a:ext cx="12191997" cy="6857999"/>
          </a:xfrm>
          <a:prstGeom prst="rect">
            <a:avLst/>
          </a:prstGeom>
        </p:spPr>
      </p:pic>
      <p:pic>
        <p:nvPicPr>
          <p:cNvPr id="10" name="Picture 9">
            <a:extLst>
              <a:ext uri="{FF2B5EF4-FFF2-40B4-BE49-F238E27FC236}">
                <a16:creationId xmlns:a16="http://schemas.microsoft.com/office/drawing/2014/main" id="{6FF8CD08-2B1F-BAF0-2438-C962E15BAA95}"/>
              </a:ext>
            </a:extLst>
          </p:cNvPr>
          <p:cNvPicPr>
            <a:picLocks noChangeAspect="1"/>
          </p:cNvPicPr>
          <p:nvPr/>
        </p:nvPicPr>
        <p:blipFill>
          <a:blip r:embed="rId5">
            <a:lum bright="70000" contrast="-70000"/>
            <a:extLst>
              <a:ext uri="{28A0092B-C50C-407E-A947-70E740481C1C}">
                <a14:useLocalDpi xmlns:a14="http://schemas.microsoft.com/office/drawing/2010/main"/>
              </a:ext>
            </a:extLst>
          </a:blip>
          <a:stretch>
            <a:fillRect/>
          </a:stretch>
        </p:blipFill>
        <p:spPr>
          <a:xfrm rot="573664">
            <a:off x="363925" y="-964905"/>
            <a:ext cx="12191999" cy="6858000"/>
          </a:xfrm>
          <a:prstGeom prst="rect">
            <a:avLst/>
          </a:prstGeom>
        </p:spPr>
      </p:pic>
      <p:pic>
        <p:nvPicPr>
          <p:cNvPr id="11" name="Picture 10">
            <a:extLst>
              <a:ext uri="{FF2B5EF4-FFF2-40B4-BE49-F238E27FC236}">
                <a16:creationId xmlns:a16="http://schemas.microsoft.com/office/drawing/2014/main" id="{C3B0BB32-4D20-EFBC-2CEC-E6A6FBDFC8C0}"/>
              </a:ext>
            </a:extLst>
          </p:cNvPr>
          <p:cNvPicPr>
            <a:picLocks noChangeAspect="1"/>
          </p:cNvPicPr>
          <p:nvPr/>
        </p:nvPicPr>
        <p:blipFill>
          <a:blip r:embed="rId6">
            <a:lum bright="70000" contrast="-70000"/>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rot="1236687">
            <a:off x="2231540" y="-213809"/>
            <a:ext cx="12191999" cy="6858000"/>
          </a:xfrm>
          <a:prstGeom prst="rect">
            <a:avLst/>
          </a:prstGeom>
        </p:spPr>
      </p:pic>
      <p:pic>
        <p:nvPicPr>
          <p:cNvPr id="13" name="Picture 12">
            <a:extLst>
              <a:ext uri="{FF2B5EF4-FFF2-40B4-BE49-F238E27FC236}">
                <a16:creationId xmlns:a16="http://schemas.microsoft.com/office/drawing/2014/main" id="{468AA0CB-72BA-C57C-1709-1639C1605ECF}"/>
              </a:ext>
            </a:extLst>
          </p:cNvPr>
          <p:cNvPicPr>
            <a:picLocks noChangeAspect="1"/>
          </p:cNvPicPr>
          <p:nvPr/>
        </p:nvPicPr>
        <p:blipFill>
          <a:blip r:embed="rId8">
            <a:lum bright="70000" contrast="-70000"/>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tretch>
            <a:fillRect/>
          </a:stretch>
        </p:blipFill>
        <p:spPr>
          <a:xfrm rot="569256">
            <a:off x="-1810620" y="224610"/>
            <a:ext cx="13750404" cy="7734603"/>
          </a:xfrm>
          <a:prstGeom prst="rect">
            <a:avLst/>
          </a:prstGeom>
        </p:spPr>
      </p:pic>
      <p:sp>
        <p:nvSpPr>
          <p:cNvPr id="14" name="Rectangle 13">
            <a:extLst>
              <a:ext uri="{FF2B5EF4-FFF2-40B4-BE49-F238E27FC236}">
                <a16:creationId xmlns:a16="http://schemas.microsoft.com/office/drawing/2014/main" id="{2FB4F873-9757-0411-3E2C-D214314B2253}"/>
              </a:ext>
            </a:extLst>
          </p:cNvPr>
          <p:cNvSpPr/>
          <p:nvPr/>
        </p:nvSpPr>
        <p:spPr>
          <a:xfrm>
            <a:off x="660583" y="478974"/>
            <a:ext cx="10931294" cy="646331"/>
          </a:xfrm>
          <a:prstGeom prst="rect">
            <a:avLst/>
          </a:prstGeom>
        </p:spPr>
        <p:txBody>
          <a:bodyPr wrap="square">
            <a:spAutoFit/>
          </a:bodyPr>
          <a:lstStyle/>
          <a:p>
            <a:pPr algn="ctr" rtl="1"/>
            <a:r>
              <a:rPr lang="fa-IR" sz="3600" b="1" dirty="0">
                <a:solidFill>
                  <a:srgbClr val="9A0A38"/>
                </a:solidFill>
                <a:latin typeface="Shabnam" panose="020B0603030804020204" pitchFamily="34" charset="-78"/>
                <a:cs typeface="Shabnam" panose="020B0603030804020204" pitchFamily="34" charset="-78"/>
              </a:rPr>
              <a:t>انواع باکتری های بیماری زا</a:t>
            </a:r>
          </a:p>
        </p:txBody>
      </p:sp>
      <p:sp>
        <p:nvSpPr>
          <p:cNvPr id="16" name="Rectangle 15">
            <a:extLst>
              <a:ext uri="{FF2B5EF4-FFF2-40B4-BE49-F238E27FC236}">
                <a16:creationId xmlns:a16="http://schemas.microsoft.com/office/drawing/2014/main" id="{66E8097A-8ABB-25AC-7701-B5B7BE2EA8B6}"/>
              </a:ext>
            </a:extLst>
          </p:cNvPr>
          <p:cNvSpPr/>
          <p:nvPr/>
        </p:nvSpPr>
        <p:spPr>
          <a:xfrm>
            <a:off x="414198" y="1731171"/>
            <a:ext cx="6584606" cy="2000548"/>
          </a:xfrm>
          <a:prstGeom prst="rect">
            <a:avLst/>
          </a:prstGeom>
        </p:spPr>
        <p:txBody>
          <a:bodyPr wrap="square">
            <a:spAutoFit/>
          </a:bodyPr>
          <a:lstStyle/>
          <a:p>
            <a:pPr algn="ctr"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شیگلاعامل دیسانتری باکتریایی است بیماری اسهالی که در نتیجه التهاب و زخم مخاط روده مدفوع خون‌آلود ایجاد می‌کند. شیگلا دارای چهار گونه پاتوژن : شیگلا فلکسنری،شیگلا دیسانتری ،شیگلابویدی،شیگلا سونی دوز عفونی برای شیگلاکم و می تواند در حد10ارگانیسم باشد.</a:t>
            </a:r>
          </a:p>
        </p:txBody>
      </p:sp>
      <p:sp>
        <p:nvSpPr>
          <p:cNvPr id="4" name="Oval 3">
            <a:extLst>
              <a:ext uri="{FF2B5EF4-FFF2-40B4-BE49-F238E27FC236}">
                <a16:creationId xmlns:a16="http://schemas.microsoft.com/office/drawing/2014/main" id="{9E897C0E-815E-A66E-6034-86ABBB78BAD9}"/>
              </a:ext>
            </a:extLst>
          </p:cNvPr>
          <p:cNvSpPr/>
          <p:nvPr/>
        </p:nvSpPr>
        <p:spPr>
          <a:xfrm>
            <a:off x="7112120" y="1454808"/>
            <a:ext cx="4708662" cy="4708662"/>
          </a:xfrm>
          <a:prstGeom prst="ellipse">
            <a:avLst/>
          </a:prstGeom>
          <a:blipFill dpi="0" rotWithShape="1">
            <a:blip r:embed="rId10" cstate="hqprint">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8D45124-503B-BD1C-B2D7-42EB4FEA9608}"/>
              </a:ext>
            </a:extLst>
          </p:cNvPr>
          <p:cNvSpPr/>
          <p:nvPr/>
        </p:nvSpPr>
        <p:spPr>
          <a:xfrm>
            <a:off x="7485178" y="3301307"/>
            <a:ext cx="3776280" cy="1015663"/>
          </a:xfrm>
          <a:prstGeom prst="rect">
            <a:avLst/>
          </a:prstGeom>
          <a:effectLst>
            <a:outerShdw blurRad="50800" dist="38100" dir="5400000" algn="t" rotWithShape="0">
              <a:prstClr val="black">
                <a:alpha val="40000"/>
              </a:prstClr>
            </a:outerShdw>
          </a:effectLst>
        </p:spPr>
        <p:txBody>
          <a:bodyPr wrap="square">
            <a:spAutoFit/>
          </a:bodyPr>
          <a:lstStyle/>
          <a:p>
            <a:pPr algn="ctr" rtl="1"/>
            <a:r>
              <a:rPr lang="fa-IR" sz="6000" b="1" dirty="0">
                <a:solidFill>
                  <a:schemeClr val="bg1"/>
                </a:solidFill>
                <a:latin typeface="Shabnam" panose="020B0603030804020204" pitchFamily="34" charset="-78"/>
                <a:cs typeface="Shabnam" panose="020B0603030804020204" pitchFamily="34" charset="-78"/>
              </a:rPr>
              <a:t>شیگلا</a:t>
            </a:r>
          </a:p>
        </p:txBody>
      </p:sp>
      <p:sp>
        <p:nvSpPr>
          <p:cNvPr id="7" name="Rectangle 6">
            <a:extLst>
              <a:ext uri="{FF2B5EF4-FFF2-40B4-BE49-F238E27FC236}">
                <a16:creationId xmlns:a16="http://schemas.microsoft.com/office/drawing/2014/main" id="{ED2A89D2-E34F-6613-D7A1-C0C2B6DF0DD8}"/>
              </a:ext>
            </a:extLst>
          </p:cNvPr>
          <p:cNvSpPr/>
          <p:nvPr/>
        </p:nvSpPr>
        <p:spPr>
          <a:xfrm>
            <a:off x="414198" y="4225433"/>
            <a:ext cx="6584606" cy="1508105"/>
          </a:xfrm>
          <a:prstGeom prst="rect">
            <a:avLst/>
          </a:prstGeom>
        </p:spPr>
        <p:txBody>
          <a:bodyPr wrap="square">
            <a:spAutoFit/>
          </a:bodyPr>
          <a:lstStyle/>
          <a:p>
            <a:pPr algn="ctr"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هرچه تماس فرد به فرد روش اصلی انتقال این پاتوژن است ولی انتقال از طریق غذا و فاضلاب هم ثابت‌شده.کشت این پاتوژن مشکل است و لذا اطلاعات کمی در خصوص وجود و حذف ان در واحد تصفیه آب فاضلاب موجود نیست.</a:t>
            </a:r>
          </a:p>
        </p:txBody>
      </p:sp>
      <p:sp>
        <p:nvSpPr>
          <p:cNvPr id="8" name="Rectangle 7">
            <a:extLst>
              <a:ext uri="{FF2B5EF4-FFF2-40B4-BE49-F238E27FC236}">
                <a16:creationId xmlns:a16="http://schemas.microsoft.com/office/drawing/2014/main" id="{0BC13BBD-A04C-FACD-6B8D-7BA16BA458AE}"/>
              </a:ext>
            </a:extLst>
          </p:cNvPr>
          <p:cNvSpPr/>
          <p:nvPr/>
        </p:nvSpPr>
        <p:spPr>
          <a:xfrm>
            <a:off x="12749028" y="2394504"/>
            <a:ext cx="9535106" cy="1015663"/>
          </a:xfrm>
          <a:prstGeom prst="rect">
            <a:avLst/>
          </a:prstGeom>
        </p:spPr>
        <p:txBody>
          <a:bodyPr wrap="square">
            <a:spAutoFit/>
          </a:bodyPr>
          <a:lstStyle/>
          <a:p>
            <a:pPr algn="ctr"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سالمونلا متعلق به خانواده انتروباکتریاسه است .مهم‌ترین آن ها سالمونلا تیفی،و سالمونلاپاراتیفی است؛ این باکتری‌ها غالب‌ترین باکتری‌های پاتوژن فاضلاب هستند که موجب تب تیفوئید و پاراتیفوئید و گاستروانتریت می‌گردند.</a:t>
            </a:r>
          </a:p>
        </p:txBody>
      </p:sp>
      <p:sp>
        <p:nvSpPr>
          <p:cNvPr id="12" name="Rectangle 11">
            <a:extLst>
              <a:ext uri="{FF2B5EF4-FFF2-40B4-BE49-F238E27FC236}">
                <a16:creationId xmlns:a16="http://schemas.microsoft.com/office/drawing/2014/main" id="{C6EE5F4F-A722-B51E-F105-222AEE11CEE2}"/>
              </a:ext>
            </a:extLst>
          </p:cNvPr>
          <p:cNvSpPr/>
          <p:nvPr/>
        </p:nvSpPr>
        <p:spPr>
          <a:xfrm>
            <a:off x="12749028" y="3895087"/>
            <a:ext cx="9535106" cy="1508105"/>
          </a:xfrm>
          <a:prstGeom prst="rect">
            <a:avLst/>
          </a:prstGeom>
        </p:spPr>
        <p:txBody>
          <a:bodyPr wrap="square">
            <a:spAutoFit/>
          </a:bodyPr>
          <a:lstStyle/>
          <a:p>
            <a:pPr algn="ctr"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انتقال مستقیم این بیماری از شخص بیمار به فرد سالموز و از طریق مواد غذایی و انتقال غیرمستقیم از طریق آب آلوده، فراورده‌های گوشتی، غذاهای کنسرو شده، مگس، حیوانات خانگی، میوه‌ها و سبزی‌ها صورت می‌گیرند. .امروزه در نتیجه وجود روش‌های تصفیه مناسب آب (مانند کلر زنی،صاف سازی)تحت کنترل در آمده است.</a:t>
            </a:r>
          </a:p>
        </p:txBody>
      </p:sp>
    </p:spTree>
    <p:extLst>
      <p:ext uri="{BB962C8B-B14F-4D97-AF65-F5344CB8AC3E}">
        <p14:creationId xmlns:p14="http://schemas.microsoft.com/office/powerpoint/2010/main" val="10885910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animBg="1"/>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EF0CF-A3BE-23FD-A141-F954D88A705A}"/>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4C0A71D3-4469-7B1D-3F44-D0D58251F530}"/>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rot="449883">
            <a:off x="-1809973" y="441958"/>
            <a:ext cx="12191997" cy="6857999"/>
          </a:xfrm>
          <a:prstGeom prst="rect">
            <a:avLst/>
          </a:prstGeom>
        </p:spPr>
      </p:pic>
      <p:pic>
        <p:nvPicPr>
          <p:cNvPr id="10" name="Picture 9">
            <a:extLst>
              <a:ext uri="{FF2B5EF4-FFF2-40B4-BE49-F238E27FC236}">
                <a16:creationId xmlns:a16="http://schemas.microsoft.com/office/drawing/2014/main" id="{63418C41-79DB-F5F2-958D-84597432CF2C}"/>
              </a:ext>
            </a:extLst>
          </p:cNvPr>
          <p:cNvPicPr>
            <a:picLocks noChangeAspect="1"/>
          </p:cNvPicPr>
          <p:nvPr/>
        </p:nvPicPr>
        <p:blipFill>
          <a:blip r:embed="rId5">
            <a:lum bright="70000" contrast="-70000"/>
            <a:extLst>
              <a:ext uri="{28A0092B-C50C-407E-A947-70E740481C1C}">
                <a14:useLocalDpi xmlns:a14="http://schemas.microsoft.com/office/drawing/2010/main"/>
              </a:ext>
            </a:extLst>
          </a:blip>
          <a:stretch>
            <a:fillRect/>
          </a:stretch>
        </p:blipFill>
        <p:spPr>
          <a:xfrm rot="20053075">
            <a:off x="3032761" y="-87927"/>
            <a:ext cx="12191999" cy="6858000"/>
          </a:xfrm>
          <a:prstGeom prst="rect">
            <a:avLst/>
          </a:prstGeom>
        </p:spPr>
      </p:pic>
      <p:pic>
        <p:nvPicPr>
          <p:cNvPr id="11" name="Picture 10">
            <a:extLst>
              <a:ext uri="{FF2B5EF4-FFF2-40B4-BE49-F238E27FC236}">
                <a16:creationId xmlns:a16="http://schemas.microsoft.com/office/drawing/2014/main" id="{9698D1CA-D2B0-F2D9-FF17-1F971C4716C6}"/>
              </a:ext>
            </a:extLst>
          </p:cNvPr>
          <p:cNvPicPr>
            <a:picLocks noChangeAspect="1"/>
          </p:cNvPicPr>
          <p:nvPr/>
        </p:nvPicPr>
        <p:blipFill>
          <a:blip r:embed="rId6">
            <a:lum bright="70000" contrast="-70000"/>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rot="1236687">
            <a:off x="-498528" y="125885"/>
            <a:ext cx="12191999" cy="6858000"/>
          </a:xfrm>
          <a:prstGeom prst="rect">
            <a:avLst/>
          </a:prstGeom>
        </p:spPr>
      </p:pic>
      <p:pic>
        <p:nvPicPr>
          <p:cNvPr id="13" name="Picture 12">
            <a:extLst>
              <a:ext uri="{FF2B5EF4-FFF2-40B4-BE49-F238E27FC236}">
                <a16:creationId xmlns:a16="http://schemas.microsoft.com/office/drawing/2014/main" id="{62A94F64-CCE0-BC60-4F54-40196BC90947}"/>
              </a:ext>
            </a:extLst>
          </p:cNvPr>
          <p:cNvPicPr>
            <a:picLocks noChangeAspect="1"/>
          </p:cNvPicPr>
          <p:nvPr/>
        </p:nvPicPr>
        <p:blipFill>
          <a:blip r:embed="rId8">
            <a:lum bright="70000" contrast="-70000"/>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tretch>
            <a:fillRect/>
          </a:stretch>
        </p:blipFill>
        <p:spPr>
          <a:xfrm rot="20457971">
            <a:off x="-1" y="1476383"/>
            <a:ext cx="12191990" cy="6857995"/>
          </a:xfrm>
          <a:prstGeom prst="rect">
            <a:avLst/>
          </a:prstGeom>
        </p:spPr>
      </p:pic>
      <p:sp>
        <p:nvSpPr>
          <p:cNvPr id="21" name="Rectangle 20">
            <a:extLst>
              <a:ext uri="{FF2B5EF4-FFF2-40B4-BE49-F238E27FC236}">
                <a16:creationId xmlns:a16="http://schemas.microsoft.com/office/drawing/2014/main" id="{72FBCDCC-9F89-4038-0EE9-738F98AD9BEF}"/>
              </a:ext>
            </a:extLst>
          </p:cNvPr>
          <p:cNvSpPr/>
          <p:nvPr/>
        </p:nvSpPr>
        <p:spPr>
          <a:xfrm>
            <a:off x="12817072" y="1731171"/>
            <a:ext cx="6584606" cy="2000548"/>
          </a:xfrm>
          <a:prstGeom prst="rect">
            <a:avLst/>
          </a:prstGeom>
        </p:spPr>
        <p:txBody>
          <a:bodyPr wrap="square">
            <a:spAutoFit/>
          </a:bodyPr>
          <a:lstStyle/>
          <a:p>
            <a:pPr algn="ctr"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شیگلاعامل دیسانتری باکتریایی است بیماری اسهالی که در نتیجه التهاب و زخم مخاط روده مدفوع خون‌آلود ایجاد می‌کند. شیگلا دارای چهار گونه پاتوژن : شیگلا فلکسنری،شیگلا دیسانتری ،شیگلابویدی،شیگلا سونی دوز عفونی برای شیگلاکم و می تواند در حد10ارگانیسم باشد.</a:t>
            </a:r>
          </a:p>
        </p:txBody>
      </p:sp>
      <p:sp>
        <p:nvSpPr>
          <p:cNvPr id="24" name="Oval 23">
            <a:extLst>
              <a:ext uri="{FF2B5EF4-FFF2-40B4-BE49-F238E27FC236}">
                <a16:creationId xmlns:a16="http://schemas.microsoft.com/office/drawing/2014/main" id="{6D432705-58F4-51C2-3A26-057B92894FB3}"/>
              </a:ext>
            </a:extLst>
          </p:cNvPr>
          <p:cNvSpPr/>
          <p:nvPr/>
        </p:nvSpPr>
        <p:spPr>
          <a:xfrm>
            <a:off x="19514994" y="1454808"/>
            <a:ext cx="4708662" cy="4708662"/>
          </a:xfrm>
          <a:prstGeom prst="ellipse">
            <a:avLst/>
          </a:prstGeom>
          <a:blipFill dpi="0" rotWithShape="1">
            <a:blip r:embed="rId10" cstate="hqprint">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360DDBB4-B1F6-4E4F-D6D5-2DEB6F64328A}"/>
              </a:ext>
            </a:extLst>
          </p:cNvPr>
          <p:cNvSpPr/>
          <p:nvPr/>
        </p:nvSpPr>
        <p:spPr>
          <a:xfrm>
            <a:off x="18490573" y="3301307"/>
            <a:ext cx="3776280" cy="1015663"/>
          </a:xfrm>
          <a:prstGeom prst="rect">
            <a:avLst/>
          </a:prstGeom>
          <a:effectLst>
            <a:outerShdw blurRad="50800" dist="38100" dir="5400000" algn="t" rotWithShape="0">
              <a:prstClr val="black">
                <a:alpha val="40000"/>
              </a:prstClr>
            </a:outerShdw>
          </a:effectLst>
        </p:spPr>
        <p:txBody>
          <a:bodyPr wrap="square">
            <a:spAutoFit/>
          </a:bodyPr>
          <a:lstStyle/>
          <a:p>
            <a:pPr algn="ctr" rtl="1"/>
            <a:r>
              <a:rPr lang="fa-IR" sz="6000" b="1" dirty="0">
                <a:solidFill>
                  <a:schemeClr val="bg1"/>
                </a:solidFill>
                <a:latin typeface="Shabnam" panose="020B0603030804020204" pitchFamily="34" charset="-78"/>
                <a:cs typeface="Shabnam" panose="020B0603030804020204" pitchFamily="34" charset="-78"/>
              </a:rPr>
              <a:t>شیگلا</a:t>
            </a:r>
          </a:p>
        </p:txBody>
      </p:sp>
      <p:sp>
        <p:nvSpPr>
          <p:cNvPr id="26" name="Rectangle 25">
            <a:extLst>
              <a:ext uri="{FF2B5EF4-FFF2-40B4-BE49-F238E27FC236}">
                <a16:creationId xmlns:a16="http://schemas.microsoft.com/office/drawing/2014/main" id="{D11D50F9-700E-760C-9CFE-0824BF595DE8}"/>
              </a:ext>
            </a:extLst>
          </p:cNvPr>
          <p:cNvSpPr/>
          <p:nvPr/>
        </p:nvSpPr>
        <p:spPr>
          <a:xfrm>
            <a:off x="12817072" y="4225433"/>
            <a:ext cx="6584606" cy="1508105"/>
          </a:xfrm>
          <a:prstGeom prst="rect">
            <a:avLst/>
          </a:prstGeom>
        </p:spPr>
        <p:txBody>
          <a:bodyPr wrap="square">
            <a:spAutoFit/>
          </a:bodyPr>
          <a:lstStyle/>
          <a:p>
            <a:pPr algn="ctr"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هرچه تماس فرد به فرد روش اصلی انتقال این پاتوژن است ولی انتقال از طریق غذا و فاضلاب هم ثابت‌شده.کشت این پاتوژن مشکل است و لذا اطلاعات کمی در خصوص وجود و حذف ان در واحد تصفیه آب فاضلاب موجود نیست.</a:t>
            </a:r>
          </a:p>
        </p:txBody>
      </p:sp>
      <p:sp>
        <p:nvSpPr>
          <p:cNvPr id="4" name="Rectangle 3">
            <a:extLst>
              <a:ext uri="{FF2B5EF4-FFF2-40B4-BE49-F238E27FC236}">
                <a16:creationId xmlns:a16="http://schemas.microsoft.com/office/drawing/2014/main" id="{88343D9C-F279-20E3-BFF1-1B0EC798494E}"/>
              </a:ext>
            </a:extLst>
          </p:cNvPr>
          <p:cNvSpPr/>
          <p:nvPr/>
        </p:nvSpPr>
        <p:spPr>
          <a:xfrm>
            <a:off x="660583" y="478974"/>
            <a:ext cx="10931294" cy="646331"/>
          </a:xfrm>
          <a:prstGeom prst="rect">
            <a:avLst/>
          </a:prstGeom>
        </p:spPr>
        <p:txBody>
          <a:bodyPr wrap="square">
            <a:spAutoFit/>
          </a:bodyPr>
          <a:lstStyle/>
          <a:p>
            <a:pPr algn="ctr" rtl="1"/>
            <a:r>
              <a:rPr lang="fa-IR" sz="3600" b="1" dirty="0">
                <a:solidFill>
                  <a:srgbClr val="9A0A38"/>
                </a:solidFill>
                <a:latin typeface="Shabnam" panose="020B0603030804020204" pitchFamily="34" charset="-78"/>
                <a:cs typeface="Shabnam" panose="020B0603030804020204" pitchFamily="34" charset="-78"/>
              </a:rPr>
              <a:t>انواع باکتری های بیماری زا</a:t>
            </a:r>
          </a:p>
        </p:txBody>
      </p:sp>
      <p:sp>
        <p:nvSpPr>
          <p:cNvPr id="6" name="Rectangle 5">
            <a:extLst>
              <a:ext uri="{FF2B5EF4-FFF2-40B4-BE49-F238E27FC236}">
                <a16:creationId xmlns:a16="http://schemas.microsoft.com/office/drawing/2014/main" id="{EE148C01-0D28-969D-1E45-A451F21C373C}"/>
              </a:ext>
            </a:extLst>
          </p:cNvPr>
          <p:cNvSpPr/>
          <p:nvPr/>
        </p:nvSpPr>
        <p:spPr>
          <a:xfrm>
            <a:off x="414198" y="2601689"/>
            <a:ext cx="6584606" cy="2492990"/>
          </a:xfrm>
          <a:prstGeom prst="rect">
            <a:avLst/>
          </a:prstGeom>
        </p:spPr>
        <p:txBody>
          <a:bodyPr wrap="square">
            <a:spAutoFit/>
          </a:bodyPr>
          <a:lstStyle/>
          <a:p>
            <a:pPr algn="ctr"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عامل بیماری و با است باکتری میله‌ای، خمیده ،گرم منفی است که تقریبا منحصرا از طریق آب منتقل می‌شود . ویبریوکلرا دارای دو بیوتیپ کاملا مجزا می‌باشد:تیپ کلاسیک وال تور.این باکتری انتروتوکسینی آزاد می‌کند که موجب اسهال ضعیف شدید استفراغ و از دست دادن سریع مایعات بدن می‌شود که ممکن است در مدت کوتاهی منجر به مرگ شود.</a:t>
            </a:r>
          </a:p>
        </p:txBody>
      </p:sp>
      <p:sp>
        <p:nvSpPr>
          <p:cNvPr id="7" name="Oval 6">
            <a:extLst>
              <a:ext uri="{FF2B5EF4-FFF2-40B4-BE49-F238E27FC236}">
                <a16:creationId xmlns:a16="http://schemas.microsoft.com/office/drawing/2014/main" id="{341664FD-EAC6-724E-174D-32E88251B412}"/>
              </a:ext>
            </a:extLst>
          </p:cNvPr>
          <p:cNvSpPr/>
          <p:nvPr/>
        </p:nvSpPr>
        <p:spPr>
          <a:xfrm>
            <a:off x="7112120" y="1454808"/>
            <a:ext cx="4708662" cy="4708662"/>
          </a:xfrm>
          <a:prstGeom prst="ellipse">
            <a:avLst/>
          </a:prstGeom>
          <a:blipFill dpi="0" rotWithShape="1">
            <a:blip r:embed="rId11" cstate="hqprint">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DC88505-E59D-F32F-A8A2-9E30CF2FAE6C}"/>
              </a:ext>
            </a:extLst>
          </p:cNvPr>
          <p:cNvSpPr/>
          <p:nvPr/>
        </p:nvSpPr>
        <p:spPr>
          <a:xfrm>
            <a:off x="7485178" y="3301306"/>
            <a:ext cx="3776280" cy="1015663"/>
          </a:xfrm>
          <a:prstGeom prst="rect">
            <a:avLst/>
          </a:prstGeom>
          <a:effectLst>
            <a:outerShdw blurRad="50800" dist="38100" dir="5400000" algn="t" rotWithShape="0">
              <a:prstClr val="black">
                <a:alpha val="40000"/>
              </a:prstClr>
            </a:outerShdw>
          </a:effectLst>
        </p:spPr>
        <p:txBody>
          <a:bodyPr wrap="square">
            <a:spAutoFit/>
          </a:bodyPr>
          <a:lstStyle/>
          <a:p>
            <a:pPr algn="ctr" rtl="1"/>
            <a:r>
              <a:rPr lang="fa-IR" sz="6000" b="1" dirty="0">
                <a:solidFill>
                  <a:schemeClr val="bg1"/>
                </a:solidFill>
                <a:latin typeface="Shabnam" panose="020B0603030804020204" pitchFamily="34" charset="-78"/>
                <a:cs typeface="Shabnam" panose="020B0603030804020204" pitchFamily="34" charset="-78"/>
              </a:rPr>
              <a:t>ویبریوکلرا</a:t>
            </a:r>
          </a:p>
        </p:txBody>
      </p:sp>
    </p:spTree>
    <p:extLst>
      <p:ext uri="{BB962C8B-B14F-4D97-AF65-F5344CB8AC3E}">
        <p14:creationId xmlns:p14="http://schemas.microsoft.com/office/powerpoint/2010/main" val="14855680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0AFE7C-E6C0-C048-135C-FDF55D453058}"/>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92BD4E27-E80A-6C57-BB3B-848B019864E8}"/>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rot="449883">
            <a:off x="1002729" y="2699945"/>
            <a:ext cx="12191997" cy="6857999"/>
          </a:xfrm>
          <a:prstGeom prst="rect">
            <a:avLst/>
          </a:prstGeom>
        </p:spPr>
      </p:pic>
      <p:pic>
        <p:nvPicPr>
          <p:cNvPr id="10" name="Picture 9">
            <a:extLst>
              <a:ext uri="{FF2B5EF4-FFF2-40B4-BE49-F238E27FC236}">
                <a16:creationId xmlns:a16="http://schemas.microsoft.com/office/drawing/2014/main" id="{1B52E354-3CFD-A89A-68A9-8323E5AB9DBF}"/>
              </a:ext>
            </a:extLst>
          </p:cNvPr>
          <p:cNvPicPr>
            <a:picLocks noChangeAspect="1"/>
          </p:cNvPicPr>
          <p:nvPr/>
        </p:nvPicPr>
        <p:blipFill>
          <a:blip r:embed="rId5">
            <a:lum bright="70000" contrast="-70000"/>
            <a:extLst>
              <a:ext uri="{28A0092B-C50C-407E-A947-70E740481C1C}">
                <a14:useLocalDpi xmlns:a14="http://schemas.microsoft.com/office/drawing/2010/main"/>
              </a:ext>
            </a:extLst>
          </a:blip>
          <a:stretch>
            <a:fillRect/>
          </a:stretch>
        </p:blipFill>
        <p:spPr>
          <a:xfrm rot="573664">
            <a:off x="363925" y="-964905"/>
            <a:ext cx="12191999" cy="6858000"/>
          </a:xfrm>
          <a:prstGeom prst="rect">
            <a:avLst/>
          </a:prstGeom>
        </p:spPr>
      </p:pic>
      <p:pic>
        <p:nvPicPr>
          <p:cNvPr id="11" name="Picture 10">
            <a:extLst>
              <a:ext uri="{FF2B5EF4-FFF2-40B4-BE49-F238E27FC236}">
                <a16:creationId xmlns:a16="http://schemas.microsoft.com/office/drawing/2014/main" id="{D95EC630-46B8-C130-6721-ED37C09E48A3}"/>
              </a:ext>
            </a:extLst>
          </p:cNvPr>
          <p:cNvPicPr>
            <a:picLocks noChangeAspect="1"/>
          </p:cNvPicPr>
          <p:nvPr/>
        </p:nvPicPr>
        <p:blipFill>
          <a:blip r:embed="rId6">
            <a:lum bright="70000" contrast="-70000"/>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rot="1236687">
            <a:off x="2231540" y="-213809"/>
            <a:ext cx="12191999" cy="6858000"/>
          </a:xfrm>
          <a:prstGeom prst="rect">
            <a:avLst/>
          </a:prstGeom>
        </p:spPr>
      </p:pic>
      <p:pic>
        <p:nvPicPr>
          <p:cNvPr id="13" name="Picture 12">
            <a:extLst>
              <a:ext uri="{FF2B5EF4-FFF2-40B4-BE49-F238E27FC236}">
                <a16:creationId xmlns:a16="http://schemas.microsoft.com/office/drawing/2014/main" id="{9B3C4576-115B-1EE1-D8C6-970D1112F752}"/>
              </a:ext>
            </a:extLst>
          </p:cNvPr>
          <p:cNvPicPr>
            <a:picLocks noChangeAspect="1"/>
          </p:cNvPicPr>
          <p:nvPr/>
        </p:nvPicPr>
        <p:blipFill>
          <a:blip r:embed="rId8">
            <a:lum bright="70000" contrast="-70000"/>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tretch>
            <a:fillRect/>
          </a:stretch>
        </p:blipFill>
        <p:spPr>
          <a:xfrm rot="569256">
            <a:off x="-1810620" y="224610"/>
            <a:ext cx="13750404" cy="7734603"/>
          </a:xfrm>
          <a:prstGeom prst="rect">
            <a:avLst/>
          </a:prstGeom>
        </p:spPr>
      </p:pic>
      <p:sp>
        <p:nvSpPr>
          <p:cNvPr id="14" name="Rectangle 13">
            <a:extLst>
              <a:ext uri="{FF2B5EF4-FFF2-40B4-BE49-F238E27FC236}">
                <a16:creationId xmlns:a16="http://schemas.microsoft.com/office/drawing/2014/main" id="{EA581475-1F03-3EC6-0C9E-862335DFC974}"/>
              </a:ext>
            </a:extLst>
          </p:cNvPr>
          <p:cNvSpPr/>
          <p:nvPr/>
        </p:nvSpPr>
        <p:spPr>
          <a:xfrm>
            <a:off x="660583" y="478974"/>
            <a:ext cx="10931294" cy="646331"/>
          </a:xfrm>
          <a:prstGeom prst="rect">
            <a:avLst/>
          </a:prstGeom>
        </p:spPr>
        <p:txBody>
          <a:bodyPr wrap="square">
            <a:spAutoFit/>
          </a:bodyPr>
          <a:lstStyle/>
          <a:p>
            <a:pPr algn="ctr" rtl="1"/>
            <a:r>
              <a:rPr lang="fa-IR" sz="3600" b="1" dirty="0">
                <a:solidFill>
                  <a:srgbClr val="9A0A38"/>
                </a:solidFill>
                <a:latin typeface="Shabnam" panose="020B0603030804020204" pitchFamily="34" charset="-78"/>
                <a:cs typeface="Shabnam" panose="020B0603030804020204" pitchFamily="34" charset="-78"/>
              </a:rPr>
              <a:t>انواع باکتری های بیماری زا</a:t>
            </a:r>
          </a:p>
        </p:txBody>
      </p:sp>
      <p:sp>
        <p:nvSpPr>
          <p:cNvPr id="15" name="Rectangle 14">
            <a:extLst>
              <a:ext uri="{FF2B5EF4-FFF2-40B4-BE49-F238E27FC236}">
                <a16:creationId xmlns:a16="http://schemas.microsoft.com/office/drawing/2014/main" id="{12CCF9DC-807C-D6E4-D40A-A567B8D0BE0C}"/>
              </a:ext>
            </a:extLst>
          </p:cNvPr>
          <p:cNvSpPr/>
          <p:nvPr/>
        </p:nvSpPr>
        <p:spPr>
          <a:xfrm>
            <a:off x="12755381" y="2601689"/>
            <a:ext cx="6584606" cy="2492990"/>
          </a:xfrm>
          <a:prstGeom prst="rect">
            <a:avLst/>
          </a:prstGeom>
        </p:spPr>
        <p:txBody>
          <a:bodyPr wrap="square">
            <a:spAutoFit/>
          </a:bodyPr>
          <a:lstStyle/>
          <a:p>
            <a:pPr algn="ctr"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عامل بیماری و با است باکتری میله‌ای، خمیده ،گرم منفی است که تقریبا منحصرا از طریق آب منتقل می‌شود . ویبریوکلرا دارای دو بیوتیپ کاملا مجزا می‌باشد:تیپ کلاسیک وال تور.این باکتری انتروتوکسینی آزاد می‌کند که موجب اسهال ضعیف شدید استفراغ و از دست دادن سریع مایعات بدن می‌شود که ممکن است در مدت کوتاهی منجر به مرگ شود.</a:t>
            </a:r>
          </a:p>
        </p:txBody>
      </p:sp>
      <p:sp>
        <p:nvSpPr>
          <p:cNvPr id="17" name="Oval 16">
            <a:extLst>
              <a:ext uri="{FF2B5EF4-FFF2-40B4-BE49-F238E27FC236}">
                <a16:creationId xmlns:a16="http://schemas.microsoft.com/office/drawing/2014/main" id="{8EB1A3F6-2054-826C-DB8E-8BF962B15AA9}"/>
              </a:ext>
            </a:extLst>
          </p:cNvPr>
          <p:cNvSpPr/>
          <p:nvPr/>
        </p:nvSpPr>
        <p:spPr>
          <a:xfrm>
            <a:off x="19453303" y="1454808"/>
            <a:ext cx="4708662" cy="4708662"/>
          </a:xfrm>
          <a:prstGeom prst="ellipse">
            <a:avLst/>
          </a:prstGeom>
          <a:blipFill dpi="0" rotWithShape="1">
            <a:blip r:embed="rId10" cstate="hqprint">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7A999F2-221F-B882-6863-C16887831300}"/>
              </a:ext>
            </a:extLst>
          </p:cNvPr>
          <p:cNvSpPr/>
          <p:nvPr/>
        </p:nvSpPr>
        <p:spPr>
          <a:xfrm>
            <a:off x="18277035" y="3809138"/>
            <a:ext cx="3776280" cy="1015663"/>
          </a:xfrm>
          <a:prstGeom prst="rect">
            <a:avLst/>
          </a:prstGeom>
          <a:effectLst>
            <a:outerShdw blurRad="50800" dist="38100" dir="5400000" algn="t" rotWithShape="0">
              <a:prstClr val="black">
                <a:alpha val="40000"/>
              </a:prstClr>
            </a:outerShdw>
          </a:effectLst>
        </p:spPr>
        <p:txBody>
          <a:bodyPr wrap="square">
            <a:spAutoFit/>
          </a:bodyPr>
          <a:lstStyle/>
          <a:p>
            <a:pPr algn="ctr" rtl="1"/>
            <a:r>
              <a:rPr lang="fa-IR" sz="6000" b="1" dirty="0">
                <a:solidFill>
                  <a:schemeClr val="bg1"/>
                </a:solidFill>
                <a:latin typeface="Shabnam" panose="020B0603030804020204" pitchFamily="34" charset="-78"/>
                <a:cs typeface="Shabnam" panose="020B0603030804020204" pitchFamily="34" charset="-78"/>
              </a:rPr>
              <a:t>ویبریوکلرا</a:t>
            </a:r>
          </a:p>
        </p:txBody>
      </p:sp>
      <p:sp>
        <p:nvSpPr>
          <p:cNvPr id="2" name="Rectangle 1">
            <a:extLst>
              <a:ext uri="{FF2B5EF4-FFF2-40B4-BE49-F238E27FC236}">
                <a16:creationId xmlns:a16="http://schemas.microsoft.com/office/drawing/2014/main" id="{A338F1C6-3A3D-D865-DD6B-4472C3DFDB3D}"/>
              </a:ext>
            </a:extLst>
          </p:cNvPr>
          <p:cNvSpPr/>
          <p:nvPr/>
        </p:nvSpPr>
        <p:spPr>
          <a:xfrm>
            <a:off x="414198" y="2601689"/>
            <a:ext cx="6584606" cy="2492990"/>
          </a:xfrm>
          <a:prstGeom prst="rect">
            <a:avLst/>
          </a:prstGeom>
        </p:spPr>
        <p:txBody>
          <a:bodyPr wrap="square">
            <a:spAutoFit/>
          </a:bodyPr>
          <a:lstStyle/>
          <a:p>
            <a:pPr algn="ctr"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این باکتری فلور طبیعی روده می باشد اما بعضی از گونه های آن قادر به ایجاد گاستروانتریت حاد می باشد سوش های متعدد این باکتری در مجرای گوارشی انسان و حیوان دیده می‌شوند اما بعضی از این سوش ها واجد عوامل ویرولانس بوده موجب اسهال می‌شود این گروه شامل انتروتوکسیژن ،انتروپاتوژن،انترو هموراژیک،تهاجمی،تجمعی،می‌باشد.</a:t>
            </a:r>
          </a:p>
        </p:txBody>
      </p:sp>
      <p:sp>
        <p:nvSpPr>
          <p:cNvPr id="3" name="Oval 2">
            <a:extLst>
              <a:ext uri="{FF2B5EF4-FFF2-40B4-BE49-F238E27FC236}">
                <a16:creationId xmlns:a16="http://schemas.microsoft.com/office/drawing/2014/main" id="{0849A432-B283-5D57-C0D5-27AA7A7D9AA2}"/>
              </a:ext>
            </a:extLst>
          </p:cNvPr>
          <p:cNvSpPr/>
          <p:nvPr/>
        </p:nvSpPr>
        <p:spPr>
          <a:xfrm>
            <a:off x="7112120" y="1454808"/>
            <a:ext cx="4708662" cy="4708662"/>
          </a:xfrm>
          <a:prstGeom prst="ellipse">
            <a:avLst/>
          </a:prstGeom>
          <a:blipFill dpi="0" rotWithShape="1">
            <a:blip r:embed="rId11" cstate="hqprint">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ACE12365-AC0E-0265-353B-32559855D409}"/>
              </a:ext>
            </a:extLst>
          </p:cNvPr>
          <p:cNvSpPr/>
          <p:nvPr/>
        </p:nvSpPr>
        <p:spPr>
          <a:xfrm>
            <a:off x="7485178" y="3301306"/>
            <a:ext cx="3776280" cy="1015663"/>
          </a:xfrm>
          <a:prstGeom prst="rect">
            <a:avLst/>
          </a:prstGeom>
          <a:effectLst>
            <a:outerShdw blurRad="50800" dist="38100" dir="5400000" algn="t" rotWithShape="0">
              <a:prstClr val="black">
                <a:alpha val="40000"/>
              </a:prstClr>
            </a:outerShdw>
          </a:effectLst>
        </p:spPr>
        <p:txBody>
          <a:bodyPr wrap="square">
            <a:spAutoFit/>
          </a:bodyPr>
          <a:lstStyle/>
          <a:p>
            <a:pPr algn="ctr" rtl="1"/>
            <a:r>
              <a:rPr lang="fa-IR" sz="6000" b="1" dirty="0">
                <a:solidFill>
                  <a:schemeClr val="bg1"/>
                </a:solidFill>
                <a:latin typeface="Shabnam" panose="020B0603030804020204" pitchFamily="34" charset="-78"/>
                <a:cs typeface="Shabnam" panose="020B0603030804020204" pitchFamily="34" charset="-78"/>
              </a:rPr>
              <a:t>اشرشیاکلی</a:t>
            </a:r>
          </a:p>
        </p:txBody>
      </p:sp>
    </p:spTree>
    <p:extLst>
      <p:ext uri="{BB962C8B-B14F-4D97-AF65-F5344CB8AC3E}">
        <p14:creationId xmlns:p14="http://schemas.microsoft.com/office/powerpoint/2010/main" val="23626691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81EBB8-CA5A-B09E-A2F8-C05FFF72F79C}"/>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254E58BC-6A27-25D9-BCEE-748B94176D4C}"/>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rot="449883">
            <a:off x="-1809973" y="441958"/>
            <a:ext cx="12191997" cy="6857999"/>
          </a:xfrm>
          <a:prstGeom prst="rect">
            <a:avLst/>
          </a:prstGeom>
        </p:spPr>
      </p:pic>
      <p:pic>
        <p:nvPicPr>
          <p:cNvPr id="10" name="Picture 9">
            <a:extLst>
              <a:ext uri="{FF2B5EF4-FFF2-40B4-BE49-F238E27FC236}">
                <a16:creationId xmlns:a16="http://schemas.microsoft.com/office/drawing/2014/main" id="{24F5F9C9-0613-D7A4-4075-E81CC25C9BA7}"/>
              </a:ext>
            </a:extLst>
          </p:cNvPr>
          <p:cNvPicPr>
            <a:picLocks noChangeAspect="1"/>
          </p:cNvPicPr>
          <p:nvPr/>
        </p:nvPicPr>
        <p:blipFill>
          <a:blip r:embed="rId5">
            <a:lum bright="70000" contrast="-70000"/>
            <a:extLst>
              <a:ext uri="{28A0092B-C50C-407E-A947-70E740481C1C}">
                <a14:useLocalDpi xmlns:a14="http://schemas.microsoft.com/office/drawing/2010/main"/>
              </a:ext>
            </a:extLst>
          </a:blip>
          <a:stretch>
            <a:fillRect/>
          </a:stretch>
        </p:blipFill>
        <p:spPr>
          <a:xfrm rot="20053075">
            <a:off x="3032761" y="-87927"/>
            <a:ext cx="12191999" cy="6858000"/>
          </a:xfrm>
          <a:prstGeom prst="rect">
            <a:avLst/>
          </a:prstGeom>
        </p:spPr>
      </p:pic>
      <p:pic>
        <p:nvPicPr>
          <p:cNvPr id="11" name="Picture 10">
            <a:extLst>
              <a:ext uri="{FF2B5EF4-FFF2-40B4-BE49-F238E27FC236}">
                <a16:creationId xmlns:a16="http://schemas.microsoft.com/office/drawing/2014/main" id="{7D1E0066-B01E-77EA-8FBA-A80C86689BC6}"/>
              </a:ext>
            </a:extLst>
          </p:cNvPr>
          <p:cNvPicPr>
            <a:picLocks noChangeAspect="1"/>
          </p:cNvPicPr>
          <p:nvPr/>
        </p:nvPicPr>
        <p:blipFill>
          <a:blip r:embed="rId6">
            <a:lum bright="70000" contrast="-70000"/>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rot="1236687">
            <a:off x="-498528" y="125885"/>
            <a:ext cx="12191999" cy="6858000"/>
          </a:xfrm>
          <a:prstGeom prst="rect">
            <a:avLst/>
          </a:prstGeom>
        </p:spPr>
      </p:pic>
      <p:pic>
        <p:nvPicPr>
          <p:cNvPr id="13" name="Picture 12">
            <a:extLst>
              <a:ext uri="{FF2B5EF4-FFF2-40B4-BE49-F238E27FC236}">
                <a16:creationId xmlns:a16="http://schemas.microsoft.com/office/drawing/2014/main" id="{AC3A450A-CA17-ACBF-65D0-84F6C25BFDB9}"/>
              </a:ext>
            </a:extLst>
          </p:cNvPr>
          <p:cNvPicPr>
            <a:picLocks noChangeAspect="1"/>
          </p:cNvPicPr>
          <p:nvPr/>
        </p:nvPicPr>
        <p:blipFill>
          <a:blip r:embed="rId8">
            <a:lum bright="70000" contrast="-70000"/>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tretch>
            <a:fillRect/>
          </a:stretch>
        </p:blipFill>
        <p:spPr>
          <a:xfrm rot="20457971">
            <a:off x="-1" y="1476383"/>
            <a:ext cx="12191990" cy="6857995"/>
          </a:xfrm>
          <a:prstGeom prst="rect">
            <a:avLst/>
          </a:prstGeom>
        </p:spPr>
      </p:pic>
      <p:sp>
        <p:nvSpPr>
          <p:cNvPr id="4" name="Rectangle 3">
            <a:extLst>
              <a:ext uri="{FF2B5EF4-FFF2-40B4-BE49-F238E27FC236}">
                <a16:creationId xmlns:a16="http://schemas.microsoft.com/office/drawing/2014/main" id="{F4788712-AC43-4618-47B9-4A0E7AF09BCA}"/>
              </a:ext>
            </a:extLst>
          </p:cNvPr>
          <p:cNvSpPr/>
          <p:nvPr/>
        </p:nvSpPr>
        <p:spPr>
          <a:xfrm>
            <a:off x="660583" y="478974"/>
            <a:ext cx="10931294" cy="646331"/>
          </a:xfrm>
          <a:prstGeom prst="rect">
            <a:avLst/>
          </a:prstGeom>
        </p:spPr>
        <p:txBody>
          <a:bodyPr wrap="square">
            <a:spAutoFit/>
          </a:bodyPr>
          <a:lstStyle/>
          <a:p>
            <a:pPr algn="ctr" rtl="1"/>
            <a:r>
              <a:rPr lang="fa-IR" sz="3600" b="1" dirty="0">
                <a:solidFill>
                  <a:srgbClr val="9A0A38"/>
                </a:solidFill>
                <a:latin typeface="Shabnam" panose="020B0603030804020204" pitchFamily="34" charset="-78"/>
                <a:cs typeface="Shabnam" panose="020B0603030804020204" pitchFamily="34" charset="-78"/>
              </a:rPr>
              <a:t>انواع باکتری های بیماری زا</a:t>
            </a:r>
          </a:p>
        </p:txBody>
      </p:sp>
      <p:sp>
        <p:nvSpPr>
          <p:cNvPr id="6" name="Rectangle 5">
            <a:extLst>
              <a:ext uri="{FF2B5EF4-FFF2-40B4-BE49-F238E27FC236}">
                <a16:creationId xmlns:a16="http://schemas.microsoft.com/office/drawing/2014/main" id="{51A5F4B3-EBB1-798C-D600-A4A6CBAB3CF1}"/>
              </a:ext>
            </a:extLst>
          </p:cNvPr>
          <p:cNvSpPr/>
          <p:nvPr/>
        </p:nvSpPr>
        <p:spPr>
          <a:xfrm>
            <a:off x="414198" y="2808863"/>
            <a:ext cx="6584606" cy="2000548"/>
          </a:xfrm>
          <a:prstGeom prst="rect">
            <a:avLst/>
          </a:prstGeom>
        </p:spPr>
        <p:txBody>
          <a:bodyPr wrap="square">
            <a:spAutoFit/>
          </a:bodyPr>
          <a:lstStyle/>
          <a:p>
            <a:pPr algn="ctr">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مهم‌ترین گونه آن کامپیلوباکتر ژژونی می‌باشد.عفونت معمولاً از طریق مصرف گوشت مرغ شیر غیرپاستوریزه و آب‌های آلوده به فضولات پرندگان شایع است.تعداد موردنیاز باکتری جهت عفونت زایی بسیار کم است علائم آن تب سردرد و سپس اسهال آبکی همراه درد شکم ظاهر می‌شود</a:t>
            </a:r>
          </a:p>
        </p:txBody>
      </p:sp>
      <p:sp>
        <p:nvSpPr>
          <p:cNvPr id="7" name="Oval 6">
            <a:extLst>
              <a:ext uri="{FF2B5EF4-FFF2-40B4-BE49-F238E27FC236}">
                <a16:creationId xmlns:a16="http://schemas.microsoft.com/office/drawing/2014/main" id="{F4C160C5-C734-0E45-990B-290E74122B34}"/>
              </a:ext>
            </a:extLst>
          </p:cNvPr>
          <p:cNvSpPr/>
          <p:nvPr/>
        </p:nvSpPr>
        <p:spPr>
          <a:xfrm>
            <a:off x="7112120" y="1454808"/>
            <a:ext cx="4708662" cy="4708662"/>
          </a:xfrm>
          <a:prstGeom prst="ellipse">
            <a:avLst/>
          </a:prstGeom>
          <a:blipFill dpi="0" rotWithShape="1">
            <a:blip r:embed="rId10" cstate="hqprint">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EF8BB55-108E-01B7-281E-745FDCA7FCE0}"/>
              </a:ext>
            </a:extLst>
          </p:cNvPr>
          <p:cNvSpPr/>
          <p:nvPr/>
        </p:nvSpPr>
        <p:spPr>
          <a:xfrm>
            <a:off x="7079396" y="3301306"/>
            <a:ext cx="4587844" cy="1015663"/>
          </a:xfrm>
          <a:prstGeom prst="rect">
            <a:avLst/>
          </a:prstGeom>
          <a:effectLst>
            <a:outerShdw blurRad="50800" dist="38100" dir="5400000" algn="t" rotWithShape="0">
              <a:prstClr val="black">
                <a:alpha val="40000"/>
              </a:prstClr>
            </a:outerShdw>
          </a:effectLst>
        </p:spPr>
        <p:txBody>
          <a:bodyPr wrap="square">
            <a:spAutoFit/>
          </a:bodyPr>
          <a:lstStyle/>
          <a:p>
            <a:pPr algn="ctr"/>
            <a:r>
              <a:rPr lang="fa-IR" sz="6000" b="1" dirty="0">
                <a:solidFill>
                  <a:schemeClr val="bg1"/>
                </a:solidFill>
                <a:latin typeface="Shabnam" panose="020B0603030804020204" pitchFamily="34" charset="-78"/>
                <a:cs typeface="Shabnam" panose="020B0603030804020204" pitchFamily="34" charset="-78"/>
              </a:rPr>
              <a:t>کامپیلوباکتر</a:t>
            </a:r>
          </a:p>
        </p:txBody>
      </p:sp>
      <p:sp>
        <p:nvSpPr>
          <p:cNvPr id="15" name="Rectangle 14">
            <a:extLst>
              <a:ext uri="{FF2B5EF4-FFF2-40B4-BE49-F238E27FC236}">
                <a16:creationId xmlns:a16="http://schemas.microsoft.com/office/drawing/2014/main" id="{D1985355-DF63-D0C7-BD6A-CE540308BA62}"/>
              </a:ext>
            </a:extLst>
          </p:cNvPr>
          <p:cNvSpPr/>
          <p:nvPr/>
        </p:nvSpPr>
        <p:spPr>
          <a:xfrm>
            <a:off x="12510368" y="2601689"/>
            <a:ext cx="6584606" cy="2492990"/>
          </a:xfrm>
          <a:prstGeom prst="rect">
            <a:avLst/>
          </a:prstGeom>
        </p:spPr>
        <p:txBody>
          <a:bodyPr wrap="square">
            <a:spAutoFit/>
          </a:bodyPr>
          <a:lstStyle/>
          <a:p>
            <a:pPr algn="ctr"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این باکتری فلور طبیعی روده می باشد اما بعضی از گونه های آن قادر به ایجاد گاستروانتریت حاد می باشد سوش های متعدد این باکتری در مجرای گوارشی انسان و حیوان دیده می‌شوند اما بعضی از این سوش ها واجد عوامل ویرولانس بوده موجب اسهال می‌شود این گروه شامل انتروتوکسیژن ،انتروپاتوژن،انترو هموراژیک،تهاجمی،تجمعی،می‌باشد.</a:t>
            </a:r>
          </a:p>
        </p:txBody>
      </p:sp>
      <p:sp>
        <p:nvSpPr>
          <p:cNvPr id="17" name="Oval 16">
            <a:extLst>
              <a:ext uri="{FF2B5EF4-FFF2-40B4-BE49-F238E27FC236}">
                <a16:creationId xmlns:a16="http://schemas.microsoft.com/office/drawing/2014/main" id="{84969093-ED97-1FF1-A463-31C9792826FD}"/>
              </a:ext>
            </a:extLst>
          </p:cNvPr>
          <p:cNvSpPr/>
          <p:nvPr/>
        </p:nvSpPr>
        <p:spPr>
          <a:xfrm>
            <a:off x="19208290" y="1454808"/>
            <a:ext cx="4708662" cy="4708662"/>
          </a:xfrm>
          <a:prstGeom prst="ellipse">
            <a:avLst/>
          </a:prstGeom>
          <a:blipFill dpi="0" rotWithShape="1">
            <a:blip r:embed="rId11" cstate="hqprint">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B8D434F-0360-8966-9F74-38559B4C04E9}"/>
              </a:ext>
            </a:extLst>
          </p:cNvPr>
          <p:cNvSpPr/>
          <p:nvPr/>
        </p:nvSpPr>
        <p:spPr>
          <a:xfrm>
            <a:off x="18309190" y="3301306"/>
            <a:ext cx="3776280" cy="1015663"/>
          </a:xfrm>
          <a:prstGeom prst="rect">
            <a:avLst/>
          </a:prstGeom>
          <a:effectLst>
            <a:outerShdw blurRad="50800" dist="38100" dir="5400000" algn="t" rotWithShape="0">
              <a:prstClr val="black">
                <a:alpha val="40000"/>
              </a:prstClr>
            </a:outerShdw>
          </a:effectLst>
        </p:spPr>
        <p:txBody>
          <a:bodyPr wrap="square">
            <a:spAutoFit/>
          </a:bodyPr>
          <a:lstStyle/>
          <a:p>
            <a:pPr algn="ctr" rtl="1"/>
            <a:r>
              <a:rPr lang="fa-IR" sz="6000" b="1" dirty="0">
                <a:solidFill>
                  <a:schemeClr val="bg1"/>
                </a:solidFill>
                <a:latin typeface="Shabnam" panose="020B0603030804020204" pitchFamily="34" charset="-78"/>
                <a:cs typeface="Shabnam" panose="020B0603030804020204" pitchFamily="34" charset="-78"/>
              </a:rPr>
              <a:t>اشرشیاکلی</a:t>
            </a:r>
          </a:p>
        </p:txBody>
      </p:sp>
    </p:spTree>
    <p:extLst>
      <p:ext uri="{BB962C8B-B14F-4D97-AF65-F5344CB8AC3E}">
        <p14:creationId xmlns:p14="http://schemas.microsoft.com/office/powerpoint/2010/main" val="37748258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86299-6ECA-8A2B-EAC2-4C204BA8AF6C}"/>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6EAAE7DB-722B-67AA-61EC-9B8D3C7D8BFC}"/>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rot="449883">
            <a:off x="1002729" y="2699945"/>
            <a:ext cx="12191997" cy="6857999"/>
          </a:xfrm>
          <a:prstGeom prst="rect">
            <a:avLst/>
          </a:prstGeom>
        </p:spPr>
      </p:pic>
      <p:pic>
        <p:nvPicPr>
          <p:cNvPr id="10" name="Picture 9">
            <a:extLst>
              <a:ext uri="{FF2B5EF4-FFF2-40B4-BE49-F238E27FC236}">
                <a16:creationId xmlns:a16="http://schemas.microsoft.com/office/drawing/2014/main" id="{E5F5D38B-9457-AEF8-09F2-6FF7139FE314}"/>
              </a:ext>
            </a:extLst>
          </p:cNvPr>
          <p:cNvPicPr>
            <a:picLocks noChangeAspect="1"/>
          </p:cNvPicPr>
          <p:nvPr/>
        </p:nvPicPr>
        <p:blipFill>
          <a:blip r:embed="rId5">
            <a:lum bright="70000" contrast="-70000"/>
            <a:extLst>
              <a:ext uri="{28A0092B-C50C-407E-A947-70E740481C1C}">
                <a14:useLocalDpi xmlns:a14="http://schemas.microsoft.com/office/drawing/2010/main"/>
              </a:ext>
            </a:extLst>
          </a:blip>
          <a:stretch>
            <a:fillRect/>
          </a:stretch>
        </p:blipFill>
        <p:spPr>
          <a:xfrm rot="573664">
            <a:off x="363925" y="-964905"/>
            <a:ext cx="12191999" cy="6858000"/>
          </a:xfrm>
          <a:prstGeom prst="rect">
            <a:avLst/>
          </a:prstGeom>
        </p:spPr>
      </p:pic>
      <p:pic>
        <p:nvPicPr>
          <p:cNvPr id="11" name="Picture 10">
            <a:extLst>
              <a:ext uri="{FF2B5EF4-FFF2-40B4-BE49-F238E27FC236}">
                <a16:creationId xmlns:a16="http://schemas.microsoft.com/office/drawing/2014/main" id="{ECD2DB2C-F861-2407-D456-081F17127267}"/>
              </a:ext>
            </a:extLst>
          </p:cNvPr>
          <p:cNvPicPr>
            <a:picLocks noChangeAspect="1"/>
          </p:cNvPicPr>
          <p:nvPr/>
        </p:nvPicPr>
        <p:blipFill>
          <a:blip r:embed="rId6">
            <a:lum bright="70000" contrast="-70000"/>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rot="1236687">
            <a:off x="2231540" y="-213809"/>
            <a:ext cx="12191999" cy="6858000"/>
          </a:xfrm>
          <a:prstGeom prst="rect">
            <a:avLst/>
          </a:prstGeom>
        </p:spPr>
      </p:pic>
      <p:pic>
        <p:nvPicPr>
          <p:cNvPr id="13" name="Picture 12">
            <a:extLst>
              <a:ext uri="{FF2B5EF4-FFF2-40B4-BE49-F238E27FC236}">
                <a16:creationId xmlns:a16="http://schemas.microsoft.com/office/drawing/2014/main" id="{E2F59474-CA57-B77F-6CF1-DD78A5EEC52C}"/>
              </a:ext>
            </a:extLst>
          </p:cNvPr>
          <p:cNvPicPr>
            <a:picLocks noChangeAspect="1"/>
          </p:cNvPicPr>
          <p:nvPr/>
        </p:nvPicPr>
        <p:blipFill>
          <a:blip r:embed="rId8">
            <a:lum bright="70000" contrast="-70000"/>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tretch>
            <a:fillRect/>
          </a:stretch>
        </p:blipFill>
        <p:spPr>
          <a:xfrm rot="569256">
            <a:off x="-1810620" y="224610"/>
            <a:ext cx="13750404" cy="7734603"/>
          </a:xfrm>
          <a:prstGeom prst="rect">
            <a:avLst/>
          </a:prstGeom>
        </p:spPr>
      </p:pic>
      <p:sp>
        <p:nvSpPr>
          <p:cNvPr id="14" name="Rectangle 13">
            <a:extLst>
              <a:ext uri="{FF2B5EF4-FFF2-40B4-BE49-F238E27FC236}">
                <a16:creationId xmlns:a16="http://schemas.microsoft.com/office/drawing/2014/main" id="{4DAEC147-AC1E-DCFC-2F69-425D08E65772}"/>
              </a:ext>
            </a:extLst>
          </p:cNvPr>
          <p:cNvSpPr/>
          <p:nvPr/>
        </p:nvSpPr>
        <p:spPr>
          <a:xfrm>
            <a:off x="660583" y="478974"/>
            <a:ext cx="10931294" cy="646331"/>
          </a:xfrm>
          <a:prstGeom prst="rect">
            <a:avLst/>
          </a:prstGeom>
        </p:spPr>
        <p:txBody>
          <a:bodyPr wrap="square">
            <a:spAutoFit/>
          </a:bodyPr>
          <a:lstStyle/>
          <a:p>
            <a:pPr algn="ctr" rtl="1"/>
            <a:r>
              <a:rPr lang="fa-IR" sz="3600" b="1" dirty="0">
                <a:solidFill>
                  <a:srgbClr val="9A0A38"/>
                </a:solidFill>
                <a:latin typeface="Shabnam" panose="020B0603030804020204" pitchFamily="34" charset="-78"/>
                <a:cs typeface="Shabnam" panose="020B0603030804020204" pitchFamily="34" charset="-78"/>
              </a:rPr>
              <a:t>انواع باکتری های بیماری زا</a:t>
            </a:r>
          </a:p>
        </p:txBody>
      </p:sp>
      <p:sp>
        <p:nvSpPr>
          <p:cNvPr id="4" name="Rectangle 3">
            <a:extLst>
              <a:ext uri="{FF2B5EF4-FFF2-40B4-BE49-F238E27FC236}">
                <a16:creationId xmlns:a16="http://schemas.microsoft.com/office/drawing/2014/main" id="{7039EA2D-D10B-56AC-5157-3F7FC1467931}"/>
              </a:ext>
            </a:extLst>
          </p:cNvPr>
          <p:cNvSpPr/>
          <p:nvPr/>
        </p:nvSpPr>
        <p:spPr>
          <a:xfrm>
            <a:off x="12483204" y="2808863"/>
            <a:ext cx="6584606" cy="2000548"/>
          </a:xfrm>
          <a:prstGeom prst="rect">
            <a:avLst/>
          </a:prstGeom>
        </p:spPr>
        <p:txBody>
          <a:bodyPr wrap="square">
            <a:spAutoFit/>
          </a:bodyPr>
          <a:lstStyle/>
          <a:p>
            <a:pPr algn="ctr">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مهم‌ترین گونه آن کامپیلوباکتر ژژونی می‌باشد.عفونت معمولاً از طریق مصرف گوشت مرغ شیر غیرپاستوریزه و آب‌های آلوده به فضولات پرندگان شایع است.تعداد موردنیاز باکتری جهت عفونت زایی بسیار کم است علائم آن تب سردرد و سپس اسهال آبکی همراه درد شکم ظاهر می‌شود</a:t>
            </a:r>
          </a:p>
        </p:txBody>
      </p:sp>
      <p:sp>
        <p:nvSpPr>
          <p:cNvPr id="6" name="Oval 5">
            <a:extLst>
              <a:ext uri="{FF2B5EF4-FFF2-40B4-BE49-F238E27FC236}">
                <a16:creationId xmlns:a16="http://schemas.microsoft.com/office/drawing/2014/main" id="{E083C878-A3FF-CB13-E466-86FE7ADD7CFB}"/>
              </a:ext>
            </a:extLst>
          </p:cNvPr>
          <p:cNvSpPr/>
          <p:nvPr/>
        </p:nvSpPr>
        <p:spPr>
          <a:xfrm>
            <a:off x="19181126" y="1454808"/>
            <a:ext cx="4708662" cy="4708662"/>
          </a:xfrm>
          <a:prstGeom prst="ellipse">
            <a:avLst/>
          </a:prstGeom>
          <a:blipFill dpi="0" rotWithShape="1">
            <a:blip r:embed="rId10" cstate="hqprint">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0595A32-CD20-823E-4B20-90B9634943EC}"/>
              </a:ext>
            </a:extLst>
          </p:cNvPr>
          <p:cNvSpPr/>
          <p:nvPr/>
        </p:nvSpPr>
        <p:spPr>
          <a:xfrm>
            <a:off x="17929202" y="3301306"/>
            <a:ext cx="4587844" cy="1015663"/>
          </a:xfrm>
          <a:prstGeom prst="rect">
            <a:avLst/>
          </a:prstGeom>
          <a:effectLst>
            <a:outerShdw blurRad="50800" dist="38100" dir="5400000" algn="t" rotWithShape="0">
              <a:prstClr val="black">
                <a:alpha val="40000"/>
              </a:prstClr>
            </a:outerShdw>
          </a:effectLst>
        </p:spPr>
        <p:txBody>
          <a:bodyPr wrap="square">
            <a:spAutoFit/>
          </a:bodyPr>
          <a:lstStyle/>
          <a:p>
            <a:pPr algn="ctr"/>
            <a:r>
              <a:rPr lang="fa-IR" sz="6000" b="1" dirty="0">
                <a:solidFill>
                  <a:schemeClr val="bg1"/>
                </a:solidFill>
                <a:latin typeface="Shabnam" panose="020B0603030804020204" pitchFamily="34" charset="-78"/>
                <a:cs typeface="Shabnam" panose="020B0603030804020204" pitchFamily="34" charset="-78"/>
              </a:rPr>
              <a:t>کامپیلوباکتر</a:t>
            </a:r>
          </a:p>
        </p:txBody>
      </p:sp>
      <p:sp>
        <p:nvSpPr>
          <p:cNvPr id="8" name="Rectangle 7">
            <a:extLst>
              <a:ext uri="{FF2B5EF4-FFF2-40B4-BE49-F238E27FC236}">
                <a16:creationId xmlns:a16="http://schemas.microsoft.com/office/drawing/2014/main" id="{2C9EADAA-9F2E-742C-1F11-632A17A929E7}"/>
              </a:ext>
            </a:extLst>
          </p:cNvPr>
          <p:cNvSpPr/>
          <p:nvPr/>
        </p:nvSpPr>
        <p:spPr>
          <a:xfrm>
            <a:off x="414198" y="3055084"/>
            <a:ext cx="6584606" cy="1508105"/>
          </a:xfrm>
          <a:prstGeom prst="rect">
            <a:avLst/>
          </a:prstGeom>
        </p:spPr>
        <p:txBody>
          <a:bodyPr wrap="square">
            <a:spAutoFit/>
          </a:bodyPr>
          <a:lstStyle/>
          <a:p>
            <a:pPr algn="ctr">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اسپریل های متحرک و به هم پیچیده می‌باشند به طور گسترده در طبیعت بویژاب حضور دارند باکتری قادر است برای هفته‌ها در آب های راکد زنده بماند و از طریق خراش بر روی پوست یا غشاهای معکوسی به بدن وارد شوند.</a:t>
            </a:r>
          </a:p>
        </p:txBody>
      </p:sp>
      <p:sp>
        <p:nvSpPr>
          <p:cNvPr id="12" name="Oval 11">
            <a:extLst>
              <a:ext uri="{FF2B5EF4-FFF2-40B4-BE49-F238E27FC236}">
                <a16:creationId xmlns:a16="http://schemas.microsoft.com/office/drawing/2014/main" id="{369A5C45-35F0-C8F1-885D-59D1D73C5DF1}"/>
              </a:ext>
            </a:extLst>
          </p:cNvPr>
          <p:cNvSpPr/>
          <p:nvPr/>
        </p:nvSpPr>
        <p:spPr>
          <a:xfrm>
            <a:off x="7112120" y="1454808"/>
            <a:ext cx="4708662" cy="4708662"/>
          </a:xfrm>
          <a:prstGeom prst="ellipse">
            <a:avLst/>
          </a:prstGeom>
          <a:blipFill dpi="0" rotWithShape="1">
            <a:blip r:embed="rId11" cstate="hqprint">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99723B8-E1E8-362F-CA12-788CBC09C8E1}"/>
              </a:ext>
            </a:extLst>
          </p:cNvPr>
          <p:cNvSpPr/>
          <p:nvPr/>
        </p:nvSpPr>
        <p:spPr>
          <a:xfrm>
            <a:off x="7079396" y="3301306"/>
            <a:ext cx="4587844" cy="1015663"/>
          </a:xfrm>
          <a:prstGeom prst="rect">
            <a:avLst/>
          </a:prstGeom>
          <a:effectLst>
            <a:outerShdw blurRad="50800" dist="38100" dir="5400000" algn="t" rotWithShape="0">
              <a:prstClr val="black">
                <a:alpha val="40000"/>
              </a:prstClr>
            </a:outerShdw>
          </a:effectLst>
        </p:spPr>
        <p:txBody>
          <a:bodyPr wrap="square">
            <a:spAutoFit/>
          </a:bodyPr>
          <a:lstStyle/>
          <a:p>
            <a:pPr algn="ctr"/>
            <a:r>
              <a:rPr lang="fa-IR" sz="6000" b="1" dirty="0">
                <a:solidFill>
                  <a:schemeClr val="bg1"/>
                </a:solidFill>
                <a:latin typeface="Shabnam" panose="020B0603030804020204" pitchFamily="34" charset="-78"/>
                <a:cs typeface="Shabnam" panose="020B0603030804020204" pitchFamily="34" charset="-78"/>
              </a:rPr>
              <a:t>لپتوسپیرا</a:t>
            </a:r>
          </a:p>
        </p:txBody>
      </p:sp>
    </p:spTree>
    <p:extLst>
      <p:ext uri="{BB962C8B-B14F-4D97-AF65-F5344CB8AC3E}">
        <p14:creationId xmlns:p14="http://schemas.microsoft.com/office/powerpoint/2010/main" val="21497667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animBg="1"/>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A953FE-5BE7-F73B-4889-A1A0EF003C9D}"/>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D5E6534C-691E-2CF2-CE23-32E824A565FD}"/>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rot="449883">
            <a:off x="-1809973" y="441958"/>
            <a:ext cx="12191997" cy="6857999"/>
          </a:xfrm>
          <a:prstGeom prst="rect">
            <a:avLst/>
          </a:prstGeom>
        </p:spPr>
      </p:pic>
      <p:pic>
        <p:nvPicPr>
          <p:cNvPr id="10" name="Picture 9">
            <a:extLst>
              <a:ext uri="{FF2B5EF4-FFF2-40B4-BE49-F238E27FC236}">
                <a16:creationId xmlns:a16="http://schemas.microsoft.com/office/drawing/2014/main" id="{E368207F-F298-2038-C61C-2B6C6364557D}"/>
              </a:ext>
            </a:extLst>
          </p:cNvPr>
          <p:cNvPicPr>
            <a:picLocks noChangeAspect="1"/>
          </p:cNvPicPr>
          <p:nvPr/>
        </p:nvPicPr>
        <p:blipFill>
          <a:blip r:embed="rId5">
            <a:lum bright="70000" contrast="-70000"/>
            <a:extLst>
              <a:ext uri="{28A0092B-C50C-407E-A947-70E740481C1C}">
                <a14:useLocalDpi xmlns:a14="http://schemas.microsoft.com/office/drawing/2010/main"/>
              </a:ext>
            </a:extLst>
          </a:blip>
          <a:stretch>
            <a:fillRect/>
          </a:stretch>
        </p:blipFill>
        <p:spPr>
          <a:xfrm rot="20053075">
            <a:off x="3032761" y="-87927"/>
            <a:ext cx="12191999" cy="6858000"/>
          </a:xfrm>
          <a:prstGeom prst="rect">
            <a:avLst/>
          </a:prstGeom>
        </p:spPr>
      </p:pic>
      <p:pic>
        <p:nvPicPr>
          <p:cNvPr id="11" name="Picture 10">
            <a:extLst>
              <a:ext uri="{FF2B5EF4-FFF2-40B4-BE49-F238E27FC236}">
                <a16:creationId xmlns:a16="http://schemas.microsoft.com/office/drawing/2014/main" id="{E01C8DCB-90A3-CE16-2C59-78CDC81655AF}"/>
              </a:ext>
            </a:extLst>
          </p:cNvPr>
          <p:cNvPicPr>
            <a:picLocks noChangeAspect="1"/>
          </p:cNvPicPr>
          <p:nvPr/>
        </p:nvPicPr>
        <p:blipFill>
          <a:blip r:embed="rId6">
            <a:lum bright="70000" contrast="-70000"/>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rot="1236687">
            <a:off x="-498528" y="125885"/>
            <a:ext cx="12191999" cy="6858000"/>
          </a:xfrm>
          <a:prstGeom prst="rect">
            <a:avLst/>
          </a:prstGeom>
        </p:spPr>
      </p:pic>
      <p:pic>
        <p:nvPicPr>
          <p:cNvPr id="13" name="Picture 12">
            <a:extLst>
              <a:ext uri="{FF2B5EF4-FFF2-40B4-BE49-F238E27FC236}">
                <a16:creationId xmlns:a16="http://schemas.microsoft.com/office/drawing/2014/main" id="{F0CE98DB-7827-3E84-85A8-54F9970BFCBB}"/>
              </a:ext>
            </a:extLst>
          </p:cNvPr>
          <p:cNvPicPr>
            <a:picLocks noChangeAspect="1"/>
          </p:cNvPicPr>
          <p:nvPr/>
        </p:nvPicPr>
        <p:blipFill>
          <a:blip r:embed="rId8">
            <a:lum bright="70000" contrast="-70000"/>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tretch>
            <a:fillRect/>
          </a:stretch>
        </p:blipFill>
        <p:spPr>
          <a:xfrm rot="20457971">
            <a:off x="-1" y="1476383"/>
            <a:ext cx="12191990" cy="6857995"/>
          </a:xfrm>
          <a:prstGeom prst="rect">
            <a:avLst/>
          </a:prstGeom>
        </p:spPr>
      </p:pic>
      <p:sp>
        <p:nvSpPr>
          <p:cNvPr id="4" name="Rectangle 3">
            <a:extLst>
              <a:ext uri="{FF2B5EF4-FFF2-40B4-BE49-F238E27FC236}">
                <a16:creationId xmlns:a16="http://schemas.microsoft.com/office/drawing/2014/main" id="{BC55A746-965C-DE01-1AA7-DEE16F068318}"/>
              </a:ext>
            </a:extLst>
          </p:cNvPr>
          <p:cNvSpPr/>
          <p:nvPr/>
        </p:nvSpPr>
        <p:spPr>
          <a:xfrm>
            <a:off x="660583" y="478974"/>
            <a:ext cx="10931294" cy="646331"/>
          </a:xfrm>
          <a:prstGeom prst="rect">
            <a:avLst/>
          </a:prstGeom>
        </p:spPr>
        <p:txBody>
          <a:bodyPr wrap="square">
            <a:spAutoFit/>
          </a:bodyPr>
          <a:lstStyle/>
          <a:p>
            <a:pPr algn="ctr" rtl="1"/>
            <a:r>
              <a:rPr lang="fa-IR" sz="3600" b="1" dirty="0">
                <a:solidFill>
                  <a:srgbClr val="9A0A38"/>
                </a:solidFill>
                <a:latin typeface="Shabnam" panose="020B0603030804020204" pitchFamily="34" charset="-78"/>
                <a:cs typeface="Shabnam" panose="020B0603030804020204" pitchFamily="34" charset="-78"/>
              </a:rPr>
              <a:t>انواع باکتری های بیماری زا</a:t>
            </a:r>
          </a:p>
        </p:txBody>
      </p:sp>
      <p:sp>
        <p:nvSpPr>
          <p:cNvPr id="6" name="Rectangle 5">
            <a:extLst>
              <a:ext uri="{FF2B5EF4-FFF2-40B4-BE49-F238E27FC236}">
                <a16:creationId xmlns:a16="http://schemas.microsoft.com/office/drawing/2014/main" id="{50EB435F-0E40-02A0-C1CF-832C9BD4337E}"/>
              </a:ext>
            </a:extLst>
          </p:cNvPr>
          <p:cNvSpPr/>
          <p:nvPr/>
        </p:nvSpPr>
        <p:spPr>
          <a:xfrm>
            <a:off x="414198" y="2062168"/>
            <a:ext cx="6584606" cy="2985433"/>
          </a:xfrm>
          <a:prstGeom prst="rect">
            <a:avLst/>
          </a:prstGeom>
        </p:spPr>
        <p:txBody>
          <a:bodyPr wrap="square">
            <a:spAutoFit/>
          </a:bodyPr>
          <a:lstStyle/>
          <a:p>
            <a:pPr algn="ctr">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این ارگانیسم منحنی شکل قبلا جز کامپیلو باکتر طبقه بندی شده ولی امروزه در گروه جداگانه بررسی می‌شود این باکتری یک عامل مهم در ایجاد گاستروانتریت انسان می‌باشد این باکتری توسط کلر آزاد به راحتی غیرفعال می‌شود</a:t>
            </a:r>
          </a:p>
          <a:p>
            <a:pPr algn="ctr">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عفونت توسط تنفس ذرات ایروسل آلوده به باکتری که از سیستم‌های خنک‌کننده آبی ایجاد می‌شود.این باکتری قادر است در افراد جوان نوعی بیماری بنام تب پونتیاک ایجاد کند.</a:t>
            </a:r>
          </a:p>
        </p:txBody>
      </p:sp>
      <p:sp>
        <p:nvSpPr>
          <p:cNvPr id="7" name="Oval 6">
            <a:extLst>
              <a:ext uri="{FF2B5EF4-FFF2-40B4-BE49-F238E27FC236}">
                <a16:creationId xmlns:a16="http://schemas.microsoft.com/office/drawing/2014/main" id="{28DF4DCC-B6EC-594B-62F1-C797EF74EA07}"/>
              </a:ext>
            </a:extLst>
          </p:cNvPr>
          <p:cNvSpPr/>
          <p:nvPr/>
        </p:nvSpPr>
        <p:spPr>
          <a:xfrm>
            <a:off x="7112120" y="1454808"/>
            <a:ext cx="4708662" cy="4708662"/>
          </a:xfrm>
          <a:prstGeom prst="ellipse">
            <a:avLst/>
          </a:prstGeom>
          <a:blipFill>
            <a:blip r:embed="rId10" cstate="hqprint">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7D85B45-5339-C7D9-A93C-196CC99BE428}"/>
              </a:ext>
            </a:extLst>
          </p:cNvPr>
          <p:cNvSpPr/>
          <p:nvPr/>
        </p:nvSpPr>
        <p:spPr>
          <a:xfrm>
            <a:off x="7079396" y="3301306"/>
            <a:ext cx="4587844" cy="1015663"/>
          </a:xfrm>
          <a:prstGeom prst="rect">
            <a:avLst/>
          </a:prstGeom>
          <a:effectLst>
            <a:outerShdw blurRad="50800" dist="38100" dir="5400000" algn="t" rotWithShape="0">
              <a:prstClr val="black">
                <a:alpha val="40000"/>
              </a:prstClr>
            </a:outerShdw>
          </a:effectLst>
        </p:spPr>
        <p:txBody>
          <a:bodyPr wrap="square">
            <a:spAutoFit/>
          </a:bodyPr>
          <a:lstStyle/>
          <a:p>
            <a:pPr algn="ctr"/>
            <a:r>
              <a:rPr lang="fa-IR" sz="6000" b="1" dirty="0">
                <a:solidFill>
                  <a:schemeClr val="bg1"/>
                </a:solidFill>
                <a:latin typeface="Shabnam" panose="020B0603030804020204" pitchFamily="34" charset="-78"/>
                <a:cs typeface="Shabnam" panose="020B0603030804020204" pitchFamily="34" charset="-78"/>
              </a:rPr>
              <a:t>هلیکوباکتر</a:t>
            </a:r>
          </a:p>
        </p:txBody>
      </p:sp>
      <p:sp>
        <p:nvSpPr>
          <p:cNvPr id="2" name="Rectangle 1">
            <a:extLst>
              <a:ext uri="{FF2B5EF4-FFF2-40B4-BE49-F238E27FC236}">
                <a16:creationId xmlns:a16="http://schemas.microsoft.com/office/drawing/2014/main" id="{E676B28F-4730-CAAF-2529-500AB5347C72}"/>
              </a:ext>
            </a:extLst>
          </p:cNvPr>
          <p:cNvSpPr/>
          <p:nvPr/>
        </p:nvSpPr>
        <p:spPr>
          <a:xfrm>
            <a:off x="12897576" y="3055084"/>
            <a:ext cx="6584606" cy="1508105"/>
          </a:xfrm>
          <a:prstGeom prst="rect">
            <a:avLst/>
          </a:prstGeom>
        </p:spPr>
        <p:txBody>
          <a:bodyPr wrap="square">
            <a:spAutoFit/>
          </a:bodyPr>
          <a:lstStyle/>
          <a:p>
            <a:pPr algn="ctr">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اسپریل های متحرک و به هم پیچیده می‌باشند به طور گسترده در طبیعت بویژاب حضور دارند باکتری قادر است برای هفته‌ها در آب های راکد زنده بماند و از طریق خراش بر روی پوست یا غشاهای معکوسی به بدن وارد شوند.</a:t>
            </a:r>
          </a:p>
        </p:txBody>
      </p:sp>
      <p:sp>
        <p:nvSpPr>
          <p:cNvPr id="3" name="Oval 2">
            <a:extLst>
              <a:ext uri="{FF2B5EF4-FFF2-40B4-BE49-F238E27FC236}">
                <a16:creationId xmlns:a16="http://schemas.microsoft.com/office/drawing/2014/main" id="{F961E4A0-42EF-381B-1156-550DAFE05B76}"/>
              </a:ext>
            </a:extLst>
          </p:cNvPr>
          <p:cNvSpPr/>
          <p:nvPr/>
        </p:nvSpPr>
        <p:spPr>
          <a:xfrm>
            <a:off x="19595498" y="1454808"/>
            <a:ext cx="4708662" cy="4708662"/>
          </a:xfrm>
          <a:prstGeom prst="ellipse">
            <a:avLst/>
          </a:prstGeom>
          <a:blipFill dpi="0" rotWithShape="1">
            <a:blip r:embed="rId11" cstate="hqprint">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20A5118D-C600-76EB-9B60-E493B66D6982}"/>
              </a:ext>
            </a:extLst>
          </p:cNvPr>
          <p:cNvSpPr/>
          <p:nvPr/>
        </p:nvSpPr>
        <p:spPr>
          <a:xfrm>
            <a:off x="18779427" y="3301306"/>
            <a:ext cx="4587844" cy="1015663"/>
          </a:xfrm>
          <a:prstGeom prst="rect">
            <a:avLst/>
          </a:prstGeom>
          <a:effectLst>
            <a:outerShdw blurRad="50800" dist="38100" dir="5400000" algn="t" rotWithShape="0">
              <a:prstClr val="black">
                <a:alpha val="40000"/>
              </a:prstClr>
            </a:outerShdw>
          </a:effectLst>
        </p:spPr>
        <p:txBody>
          <a:bodyPr wrap="square">
            <a:spAutoFit/>
          </a:bodyPr>
          <a:lstStyle/>
          <a:p>
            <a:pPr algn="ctr"/>
            <a:r>
              <a:rPr lang="fa-IR" sz="6000" b="1" dirty="0">
                <a:solidFill>
                  <a:schemeClr val="bg1"/>
                </a:solidFill>
                <a:latin typeface="Shabnam" panose="020B0603030804020204" pitchFamily="34" charset="-78"/>
                <a:cs typeface="Shabnam" panose="020B0603030804020204" pitchFamily="34" charset="-78"/>
              </a:rPr>
              <a:t>لپتوسپیرا</a:t>
            </a:r>
          </a:p>
        </p:txBody>
      </p:sp>
      <p:sp>
        <p:nvSpPr>
          <p:cNvPr id="12" name="Oval 11">
            <a:extLst>
              <a:ext uri="{FF2B5EF4-FFF2-40B4-BE49-F238E27FC236}">
                <a16:creationId xmlns:a16="http://schemas.microsoft.com/office/drawing/2014/main" id="{28B982B8-5021-D1B6-19C4-0BA592B5E205}"/>
              </a:ext>
            </a:extLst>
          </p:cNvPr>
          <p:cNvSpPr/>
          <p:nvPr/>
        </p:nvSpPr>
        <p:spPr>
          <a:xfrm>
            <a:off x="-11506003" y="-2283416"/>
            <a:ext cx="11248982" cy="11248980"/>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E3F0BB5-4DA3-CD49-54FD-FD9EBEF25B24}"/>
              </a:ext>
            </a:extLst>
          </p:cNvPr>
          <p:cNvSpPr/>
          <p:nvPr/>
        </p:nvSpPr>
        <p:spPr>
          <a:xfrm>
            <a:off x="-13624438" y="-1356064"/>
            <a:ext cx="9394278" cy="9394276"/>
          </a:xfrm>
          <a:prstGeom prst="ellipse">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D6688FDE-3EF6-ADFC-2351-71F37383F832}"/>
              </a:ext>
            </a:extLst>
          </p:cNvPr>
          <p:cNvSpPr/>
          <p:nvPr/>
        </p:nvSpPr>
        <p:spPr>
          <a:xfrm>
            <a:off x="-9109593" y="-418633"/>
            <a:ext cx="7695263" cy="7695263"/>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C5EA287-FCCF-C742-29A7-58CCDFA9ADE6}"/>
              </a:ext>
            </a:extLst>
          </p:cNvPr>
          <p:cNvSpPr/>
          <p:nvPr/>
        </p:nvSpPr>
        <p:spPr>
          <a:xfrm>
            <a:off x="-12627439" y="919095"/>
            <a:ext cx="10931294" cy="646331"/>
          </a:xfrm>
          <a:prstGeom prst="rect">
            <a:avLst/>
          </a:prstGeom>
        </p:spPr>
        <p:txBody>
          <a:bodyPr wrap="square">
            <a:spAutoFit/>
          </a:bodyPr>
          <a:lstStyle/>
          <a:p>
            <a:pPr algn="ctr" rtl="1"/>
            <a:r>
              <a:rPr lang="fa-IR" sz="3600" b="1" dirty="0">
                <a:latin typeface="Shabnam" panose="020B0603030804020204" pitchFamily="34" charset="-78"/>
                <a:cs typeface="Shabnam" panose="020B0603030804020204" pitchFamily="34" charset="-78"/>
              </a:rPr>
              <a:t>راه های انتقال میکروب ها چگونه است؟</a:t>
            </a:r>
          </a:p>
        </p:txBody>
      </p:sp>
      <p:sp>
        <p:nvSpPr>
          <p:cNvPr id="20" name="Rectangle 19">
            <a:extLst>
              <a:ext uri="{FF2B5EF4-FFF2-40B4-BE49-F238E27FC236}">
                <a16:creationId xmlns:a16="http://schemas.microsoft.com/office/drawing/2014/main" id="{C5366FD6-7E7D-64A4-EE85-E0B3A6EDC17C}"/>
              </a:ext>
            </a:extLst>
          </p:cNvPr>
          <p:cNvSpPr/>
          <p:nvPr/>
        </p:nvSpPr>
        <p:spPr>
          <a:xfrm>
            <a:off x="-10810382" y="2327008"/>
            <a:ext cx="7080738" cy="2492990"/>
          </a:xfrm>
          <a:prstGeom prst="rect">
            <a:avLst/>
          </a:prstGeom>
        </p:spPr>
        <p:txBody>
          <a:bodyPr wrap="square">
            <a:spAutoFit/>
          </a:bodyPr>
          <a:lstStyle/>
          <a:p>
            <a:pPr algn="ctr">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چندین راه وجود دارد که عوامل بیماری زا می توانند شما را بیمار کنند. گاهی اوقات آنها سمومی تولید می کنند که به بافت آسیب می رسانند. در موارد دیگر، عامل بیماری زا یک واکنش ایمنی قوی ایجاد می کند که به بافت سالم همراه با بافت آلوده آسیب می رساند. عوامل بیماری زا نیز از این پاسخ ایمنی برای انتشار استفاده می کنند. بسته به نوع بیماری، عوامل بیماری زا به چند طریق منتقل می شوند. </a:t>
            </a:r>
          </a:p>
        </p:txBody>
      </p:sp>
    </p:spTree>
    <p:extLst>
      <p:ext uri="{BB962C8B-B14F-4D97-AF65-F5344CB8AC3E}">
        <p14:creationId xmlns:p14="http://schemas.microsoft.com/office/powerpoint/2010/main" val="26044771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par>
                                <p:cTn id="35" presetID="1"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2" grpId="0"/>
      <p:bldP spid="3" grpId="0" animBg="1"/>
      <p:bldP spid="5" grpId="0"/>
      <p:bldP spid="12" grpId="0" animBg="1"/>
      <p:bldP spid="14" grpId="0" animBg="1"/>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E5123-0ADF-C7B7-D763-0A5000B3EFA8}"/>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0EB9BCF2-5F07-C0EB-184B-1653A79E7968}"/>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rot="449883">
            <a:off x="12687949" y="296584"/>
            <a:ext cx="14340880" cy="8066746"/>
          </a:xfrm>
          <a:prstGeom prst="rect">
            <a:avLst/>
          </a:prstGeom>
        </p:spPr>
      </p:pic>
      <p:pic>
        <p:nvPicPr>
          <p:cNvPr id="14" name="Picture 13">
            <a:extLst>
              <a:ext uri="{FF2B5EF4-FFF2-40B4-BE49-F238E27FC236}">
                <a16:creationId xmlns:a16="http://schemas.microsoft.com/office/drawing/2014/main" id="{10F37865-A95E-3418-9AA9-DA969B7F3BDC}"/>
              </a:ext>
            </a:extLst>
          </p:cNvPr>
          <p:cNvPicPr>
            <a:picLocks noChangeAspect="1"/>
          </p:cNvPicPr>
          <p:nvPr/>
        </p:nvPicPr>
        <p:blipFill>
          <a:blip r:embed="rId5">
            <a:lum bright="70000" contrast="-70000"/>
            <a:extLst>
              <a:ext uri="{28A0092B-C50C-407E-A947-70E740481C1C}">
                <a14:useLocalDpi xmlns:a14="http://schemas.microsoft.com/office/drawing/2010/main"/>
              </a:ext>
            </a:extLst>
          </a:blip>
          <a:stretch>
            <a:fillRect/>
          </a:stretch>
        </p:blipFill>
        <p:spPr>
          <a:xfrm rot="907469">
            <a:off x="17683218" y="-1101992"/>
            <a:ext cx="12191999" cy="6858000"/>
          </a:xfrm>
          <a:prstGeom prst="rect">
            <a:avLst/>
          </a:prstGeom>
        </p:spPr>
      </p:pic>
      <p:pic>
        <p:nvPicPr>
          <p:cNvPr id="15" name="Picture 14">
            <a:extLst>
              <a:ext uri="{FF2B5EF4-FFF2-40B4-BE49-F238E27FC236}">
                <a16:creationId xmlns:a16="http://schemas.microsoft.com/office/drawing/2014/main" id="{9F72533E-F781-2F3F-72CD-3D8CBFB431F2}"/>
              </a:ext>
            </a:extLst>
          </p:cNvPr>
          <p:cNvPicPr>
            <a:picLocks noChangeAspect="1"/>
          </p:cNvPicPr>
          <p:nvPr/>
        </p:nvPicPr>
        <p:blipFill>
          <a:blip r:embed="rId6">
            <a:lum bright="70000" contrast="-70000"/>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rot="537371">
            <a:off x="15557369" y="-1926474"/>
            <a:ext cx="12191999" cy="6858000"/>
          </a:xfrm>
          <a:prstGeom prst="rect">
            <a:avLst/>
          </a:prstGeom>
        </p:spPr>
      </p:pic>
      <p:pic>
        <p:nvPicPr>
          <p:cNvPr id="16" name="Picture 15">
            <a:extLst>
              <a:ext uri="{FF2B5EF4-FFF2-40B4-BE49-F238E27FC236}">
                <a16:creationId xmlns:a16="http://schemas.microsoft.com/office/drawing/2014/main" id="{EB8A737F-A3FE-6D9B-55B9-0EC54FC58F67}"/>
              </a:ext>
            </a:extLst>
          </p:cNvPr>
          <p:cNvPicPr>
            <a:picLocks noChangeAspect="1"/>
          </p:cNvPicPr>
          <p:nvPr/>
        </p:nvPicPr>
        <p:blipFill>
          <a:blip r:embed="rId8">
            <a:lum bright="70000" contrast="-70000"/>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tretch>
            <a:fillRect/>
          </a:stretch>
        </p:blipFill>
        <p:spPr>
          <a:xfrm rot="20457971">
            <a:off x="15634479" y="1917743"/>
            <a:ext cx="13839864" cy="7784924"/>
          </a:xfrm>
          <a:prstGeom prst="rect">
            <a:avLst/>
          </a:prstGeom>
        </p:spPr>
      </p:pic>
      <p:sp>
        <p:nvSpPr>
          <p:cNvPr id="17" name="Rectangle 16">
            <a:extLst>
              <a:ext uri="{FF2B5EF4-FFF2-40B4-BE49-F238E27FC236}">
                <a16:creationId xmlns:a16="http://schemas.microsoft.com/office/drawing/2014/main" id="{14BBFB3A-E14A-59CB-9E58-C953DD6A7D11}"/>
              </a:ext>
            </a:extLst>
          </p:cNvPr>
          <p:cNvSpPr/>
          <p:nvPr/>
        </p:nvSpPr>
        <p:spPr>
          <a:xfrm>
            <a:off x="15404297" y="478974"/>
            <a:ext cx="10931294" cy="646331"/>
          </a:xfrm>
          <a:prstGeom prst="rect">
            <a:avLst/>
          </a:prstGeom>
        </p:spPr>
        <p:txBody>
          <a:bodyPr wrap="square">
            <a:spAutoFit/>
          </a:bodyPr>
          <a:lstStyle/>
          <a:p>
            <a:pPr algn="ctr" rtl="1"/>
            <a:r>
              <a:rPr lang="fa-IR" sz="3600" b="1" dirty="0">
                <a:solidFill>
                  <a:srgbClr val="9A0A38"/>
                </a:solidFill>
                <a:latin typeface="Shabnam" panose="020B0603030804020204" pitchFamily="34" charset="-78"/>
                <a:cs typeface="Shabnam" panose="020B0603030804020204" pitchFamily="34" charset="-78"/>
              </a:rPr>
              <a:t>انواع باکتری های بیماری زا</a:t>
            </a:r>
          </a:p>
        </p:txBody>
      </p:sp>
      <p:sp>
        <p:nvSpPr>
          <p:cNvPr id="18" name="Rectangle 17">
            <a:extLst>
              <a:ext uri="{FF2B5EF4-FFF2-40B4-BE49-F238E27FC236}">
                <a16:creationId xmlns:a16="http://schemas.microsoft.com/office/drawing/2014/main" id="{ADA878DF-D5A4-4067-5649-2F594B62742E}"/>
              </a:ext>
            </a:extLst>
          </p:cNvPr>
          <p:cNvSpPr/>
          <p:nvPr/>
        </p:nvSpPr>
        <p:spPr>
          <a:xfrm>
            <a:off x="12617823" y="2062168"/>
            <a:ext cx="6584606" cy="2985433"/>
          </a:xfrm>
          <a:prstGeom prst="rect">
            <a:avLst/>
          </a:prstGeom>
        </p:spPr>
        <p:txBody>
          <a:bodyPr wrap="square">
            <a:spAutoFit/>
          </a:bodyPr>
          <a:lstStyle/>
          <a:p>
            <a:pPr algn="ctr">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این ارگانیسم منحنی شکل قبلا جز کامپیلو باکتر طبقه بندی شده ولی امروزه در گروه جداگانه بررسی می‌شود این باکتری یک عامل مهم در ایجاد گاستروانتریت انسان می‌باشد این باکتری توسط کلر آزاد به راحتی غیرفعال می‌شود</a:t>
            </a:r>
          </a:p>
          <a:p>
            <a:pPr algn="ctr">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عفونت توسط تنفس ذرات ایروسل آلوده به باکتری که از سیستم‌های خنک‌کننده آبی ایجاد می‌شود.این باکتری قادر است در افراد جوان نوعی بیماری بنام تب پونتیاک ایجاد کند.</a:t>
            </a:r>
          </a:p>
        </p:txBody>
      </p:sp>
      <p:sp>
        <p:nvSpPr>
          <p:cNvPr id="19" name="Oval 18">
            <a:extLst>
              <a:ext uri="{FF2B5EF4-FFF2-40B4-BE49-F238E27FC236}">
                <a16:creationId xmlns:a16="http://schemas.microsoft.com/office/drawing/2014/main" id="{76B49380-E290-7F39-117D-04777E2D0907}"/>
              </a:ext>
            </a:extLst>
          </p:cNvPr>
          <p:cNvSpPr/>
          <p:nvPr/>
        </p:nvSpPr>
        <p:spPr>
          <a:xfrm>
            <a:off x="19315745" y="1454808"/>
            <a:ext cx="4708662" cy="4708662"/>
          </a:xfrm>
          <a:prstGeom prst="ellipse">
            <a:avLst/>
          </a:prstGeom>
          <a:blipFill>
            <a:blip r:embed="rId10" cstate="hqprint">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EDF5E87-7CF1-ED25-2C94-97A7200628DA}"/>
              </a:ext>
            </a:extLst>
          </p:cNvPr>
          <p:cNvSpPr/>
          <p:nvPr/>
        </p:nvSpPr>
        <p:spPr>
          <a:xfrm>
            <a:off x="19283021" y="3301306"/>
            <a:ext cx="4587844" cy="1015663"/>
          </a:xfrm>
          <a:prstGeom prst="rect">
            <a:avLst/>
          </a:prstGeom>
          <a:effectLst>
            <a:outerShdw blurRad="50800" dist="38100" dir="5400000" algn="t" rotWithShape="0">
              <a:prstClr val="black">
                <a:alpha val="40000"/>
              </a:prstClr>
            </a:outerShdw>
          </a:effectLst>
        </p:spPr>
        <p:txBody>
          <a:bodyPr wrap="square">
            <a:spAutoFit/>
          </a:bodyPr>
          <a:lstStyle/>
          <a:p>
            <a:pPr algn="ctr"/>
            <a:r>
              <a:rPr lang="fa-IR" sz="6000" b="1" dirty="0">
                <a:solidFill>
                  <a:schemeClr val="bg1"/>
                </a:solidFill>
                <a:latin typeface="Shabnam" panose="020B0603030804020204" pitchFamily="34" charset="-78"/>
                <a:cs typeface="Shabnam" panose="020B0603030804020204" pitchFamily="34" charset="-78"/>
              </a:rPr>
              <a:t>هلیکوباکتر</a:t>
            </a:r>
          </a:p>
        </p:txBody>
      </p:sp>
      <p:sp>
        <p:nvSpPr>
          <p:cNvPr id="21" name="Oval 20">
            <a:extLst>
              <a:ext uri="{FF2B5EF4-FFF2-40B4-BE49-F238E27FC236}">
                <a16:creationId xmlns:a16="http://schemas.microsoft.com/office/drawing/2014/main" id="{E9ADA4E0-1219-8E56-612F-753E3834E624}"/>
              </a:ext>
            </a:extLst>
          </p:cNvPr>
          <p:cNvSpPr/>
          <p:nvPr/>
        </p:nvSpPr>
        <p:spPr>
          <a:xfrm>
            <a:off x="393518" y="-2283416"/>
            <a:ext cx="11248982" cy="11248980"/>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98A9E06E-0747-8124-130B-CA46BEB568C4}"/>
              </a:ext>
            </a:extLst>
          </p:cNvPr>
          <p:cNvSpPr/>
          <p:nvPr/>
        </p:nvSpPr>
        <p:spPr>
          <a:xfrm>
            <a:off x="1345281" y="-1356064"/>
            <a:ext cx="9394278" cy="9394276"/>
          </a:xfrm>
          <a:prstGeom prst="ellipse">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2ACF5603-C1D6-63B5-5DBA-07231200DEDD}"/>
              </a:ext>
            </a:extLst>
          </p:cNvPr>
          <p:cNvSpPr/>
          <p:nvPr/>
        </p:nvSpPr>
        <p:spPr>
          <a:xfrm>
            <a:off x="2194789" y="-418633"/>
            <a:ext cx="7695263" cy="7695263"/>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47177DE3-9CB9-0BD7-0BFD-1389AEB6425F}"/>
              </a:ext>
            </a:extLst>
          </p:cNvPr>
          <p:cNvSpPr/>
          <p:nvPr/>
        </p:nvSpPr>
        <p:spPr>
          <a:xfrm>
            <a:off x="660583" y="919095"/>
            <a:ext cx="10931294" cy="646331"/>
          </a:xfrm>
          <a:prstGeom prst="rect">
            <a:avLst/>
          </a:prstGeom>
        </p:spPr>
        <p:txBody>
          <a:bodyPr wrap="square">
            <a:spAutoFit/>
          </a:bodyPr>
          <a:lstStyle/>
          <a:p>
            <a:pPr algn="ctr" rtl="1"/>
            <a:r>
              <a:rPr lang="fa-IR" sz="3600" b="1" dirty="0">
                <a:latin typeface="Shabnam" panose="020B0603030804020204" pitchFamily="34" charset="-78"/>
                <a:cs typeface="Shabnam" panose="020B0603030804020204" pitchFamily="34" charset="-78"/>
              </a:rPr>
              <a:t>راه های انتقال میکروب ها چگونه است؟</a:t>
            </a:r>
          </a:p>
        </p:txBody>
      </p:sp>
      <p:sp>
        <p:nvSpPr>
          <p:cNvPr id="25" name="Rectangle 24">
            <a:extLst>
              <a:ext uri="{FF2B5EF4-FFF2-40B4-BE49-F238E27FC236}">
                <a16:creationId xmlns:a16="http://schemas.microsoft.com/office/drawing/2014/main" id="{6D7F6A31-FF9C-5EAF-2F10-918A03F1F28B}"/>
              </a:ext>
            </a:extLst>
          </p:cNvPr>
          <p:cNvSpPr/>
          <p:nvPr/>
        </p:nvSpPr>
        <p:spPr>
          <a:xfrm>
            <a:off x="2477640" y="2327008"/>
            <a:ext cx="7080738" cy="2492990"/>
          </a:xfrm>
          <a:prstGeom prst="rect">
            <a:avLst/>
          </a:prstGeom>
        </p:spPr>
        <p:txBody>
          <a:bodyPr wrap="square">
            <a:spAutoFit/>
          </a:bodyPr>
          <a:lstStyle/>
          <a:p>
            <a:pPr algn="ctr">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چندین راه وجود دارد که عوامل بیماری زا می توانند شما را بیمار کنند. گاهی اوقات آنها سمومی تولید می کنند که به بافت آسیب می رسانند. در موارد دیگر، عامل بیماری زا یک واکنش ایمنی قوی ایجاد می کند که به بافت سالم همراه با بافت آلوده آسیب می رساند. عوامل بیماری زا نیز از این پاسخ ایمنی برای انتشار استفاده می کنند. بسته به نوع بیماری، عوامل بیماری زا به چند طریق منتقل می شوند. </a:t>
            </a:r>
          </a:p>
        </p:txBody>
      </p:sp>
    </p:spTree>
    <p:extLst>
      <p:ext uri="{BB962C8B-B14F-4D97-AF65-F5344CB8AC3E}">
        <p14:creationId xmlns:p14="http://schemas.microsoft.com/office/powerpoint/2010/main" val="14037420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D07C2-9874-6C5F-CA11-74A4A33A3BE2}"/>
            </a:ext>
          </a:extLst>
        </p:cNvPr>
        <p:cNvGrpSpPr/>
        <p:nvPr/>
      </p:nvGrpSpPr>
      <p:grpSpPr>
        <a:xfrm>
          <a:off x="0" y="0"/>
          <a:ext cx="0" cy="0"/>
          <a:chOff x="0" y="0"/>
          <a:chExt cx="0" cy="0"/>
        </a:xfrm>
      </p:grpSpPr>
      <p:sp>
        <p:nvSpPr>
          <p:cNvPr id="21" name="Oval 20">
            <a:extLst>
              <a:ext uri="{FF2B5EF4-FFF2-40B4-BE49-F238E27FC236}">
                <a16:creationId xmlns:a16="http://schemas.microsoft.com/office/drawing/2014/main" id="{05D26FBD-FBC7-263E-8E0B-7C9B31327FC0}"/>
              </a:ext>
            </a:extLst>
          </p:cNvPr>
          <p:cNvSpPr/>
          <p:nvPr/>
        </p:nvSpPr>
        <p:spPr>
          <a:xfrm>
            <a:off x="393518" y="-2283416"/>
            <a:ext cx="11248982" cy="11248980"/>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D34DF249-ADC8-9239-8B1B-C3DC46ED60FE}"/>
              </a:ext>
            </a:extLst>
          </p:cNvPr>
          <p:cNvSpPr/>
          <p:nvPr/>
        </p:nvSpPr>
        <p:spPr>
          <a:xfrm>
            <a:off x="1345281" y="-1356064"/>
            <a:ext cx="9394278" cy="9394276"/>
          </a:xfrm>
          <a:prstGeom prst="ellipse">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D27453B8-18E6-C9EB-A7AE-5893AD74BA2B}"/>
              </a:ext>
            </a:extLst>
          </p:cNvPr>
          <p:cNvSpPr/>
          <p:nvPr/>
        </p:nvSpPr>
        <p:spPr>
          <a:xfrm>
            <a:off x="2194789" y="-418633"/>
            <a:ext cx="7695263" cy="7695263"/>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63B0F56-3C2A-E083-E5F8-CB64E936DAF3}"/>
              </a:ext>
            </a:extLst>
          </p:cNvPr>
          <p:cNvSpPr/>
          <p:nvPr/>
        </p:nvSpPr>
        <p:spPr>
          <a:xfrm>
            <a:off x="660583" y="558515"/>
            <a:ext cx="10931294" cy="646331"/>
          </a:xfrm>
          <a:prstGeom prst="rect">
            <a:avLst/>
          </a:prstGeom>
        </p:spPr>
        <p:txBody>
          <a:bodyPr wrap="square">
            <a:spAutoFit/>
          </a:bodyPr>
          <a:lstStyle/>
          <a:p>
            <a:pPr algn="ctr" rtl="1"/>
            <a:r>
              <a:rPr lang="fa-IR" sz="3600" b="1" dirty="0">
                <a:latin typeface="Shabnam" panose="020B0603030804020204" pitchFamily="34" charset="-78"/>
                <a:cs typeface="Shabnam" panose="020B0603030804020204" pitchFamily="34" charset="-78"/>
              </a:rPr>
              <a:t>راه های انتقال میکروب ها چگونه است؟</a:t>
            </a:r>
          </a:p>
        </p:txBody>
      </p:sp>
      <p:sp>
        <p:nvSpPr>
          <p:cNvPr id="25" name="Rectangle 24">
            <a:extLst>
              <a:ext uri="{FF2B5EF4-FFF2-40B4-BE49-F238E27FC236}">
                <a16:creationId xmlns:a16="http://schemas.microsoft.com/office/drawing/2014/main" id="{50DEA175-1FCA-D967-205F-8ED40F3AFC75}"/>
              </a:ext>
            </a:extLst>
          </p:cNvPr>
          <p:cNvSpPr/>
          <p:nvPr/>
        </p:nvSpPr>
        <p:spPr>
          <a:xfrm>
            <a:off x="13938120" y="2327008"/>
            <a:ext cx="7080738" cy="2492990"/>
          </a:xfrm>
          <a:prstGeom prst="rect">
            <a:avLst/>
          </a:prstGeom>
        </p:spPr>
        <p:txBody>
          <a:bodyPr wrap="square">
            <a:spAutoFit/>
          </a:bodyPr>
          <a:lstStyle/>
          <a:p>
            <a:pPr algn="ctr">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چندین راه وجود دارد که عوامل بیماری زا می توانند شما را بیمار کنند. گاهی اوقات آنها سمومی تولید می کنند که به بافت آسیب می رسانند. در موارد دیگر، عامل بیماری زا یک واکنش ایمنی قوی ایجاد می کند که به بافت سالم همراه با بافت آلوده آسیب می رساند. عوامل بیماری زا نیز از این پاسخ ایمنی برای انتشار استفاده می کنند. بسته به نوع بیماری، عوامل بیماری زا به چند طریق منتقل می شوند. </a:t>
            </a:r>
          </a:p>
        </p:txBody>
      </p:sp>
      <p:grpSp>
        <p:nvGrpSpPr>
          <p:cNvPr id="102" name="Group 101">
            <a:extLst>
              <a:ext uri="{FF2B5EF4-FFF2-40B4-BE49-F238E27FC236}">
                <a16:creationId xmlns:a16="http://schemas.microsoft.com/office/drawing/2014/main" id="{ED0EE84C-0E6B-C41B-7A24-BE25A985CFA3}"/>
              </a:ext>
            </a:extLst>
          </p:cNvPr>
          <p:cNvGrpSpPr/>
          <p:nvPr/>
        </p:nvGrpSpPr>
        <p:grpSpPr>
          <a:xfrm>
            <a:off x="297571" y="1269048"/>
            <a:ext cx="11608302" cy="1676081"/>
            <a:chOff x="297571" y="1269048"/>
            <a:chExt cx="11608302" cy="1676081"/>
          </a:xfrm>
        </p:grpSpPr>
        <p:sp>
          <p:nvSpPr>
            <p:cNvPr id="3" name="Rectangle: Rounded Corners 2">
              <a:extLst>
                <a:ext uri="{FF2B5EF4-FFF2-40B4-BE49-F238E27FC236}">
                  <a16:creationId xmlns:a16="http://schemas.microsoft.com/office/drawing/2014/main" id="{D4E93FAD-66E4-A6A2-D952-8E7574F7FFFA}"/>
                </a:ext>
              </a:extLst>
            </p:cNvPr>
            <p:cNvSpPr/>
            <p:nvPr/>
          </p:nvSpPr>
          <p:spPr>
            <a:xfrm>
              <a:off x="9910519" y="170888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8A34745E-744A-13C2-1AC6-49D9F55DD26C}"/>
                </a:ext>
              </a:extLst>
            </p:cNvPr>
            <p:cNvSpPr/>
            <p:nvPr/>
          </p:nvSpPr>
          <p:spPr>
            <a:xfrm>
              <a:off x="10468358" y="126904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F788E30-4745-15FD-9C24-07252BE81599}"/>
                </a:ext>
              </a:extLst>
            </p:cNvPr>
            <p:cNvSpPr/>
            <p:nvPr/>
          </p:nvSpPr>
          <p:spPr>
            <a:xfrm>
              <a:off x="10162448" y="2071991"/>
              <a:ext cx="1491496"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عطسه</a:t>
              </a:r>
            </a:p>
          </p:txBody>
        </p:sp>
        <p:pic>
          <p:nvPicPr>
            <p:cNvPr id="8" name="Graphic 7">
              <a:extLst>
                <a:ext uri="{FF2B5EF4-FFF2-40B4-BE49-F238E27FC236}">
                  <a16:creationId xmlns:a16="http://schemas.microsoft.com/office/drawing/2014/main" id="{C625F30E-F2BE-C229-8FFD-1D7B56F561A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79259" y="1451696"/>
              <a:ext cx="518599" cy="495928"/>
            </a:xfrm>
            <a:prstGeom prst="rect">
              <a:avLst/>
            </a:prstGeom>
          </p:spPr>
        </p:pic>
        <p:sp>
          <p:nvSpPr>
            <p:cNvPr id="9" name="Rectangle: Rounded Corners 8">
              <a:extLst>
                <a:ext uri="{FF2B5EF4-FFF2-40B4-BE49-F238E27FC236}">
                  <a16:creationId xmlns:a16="http://schemas.microsoft.com/office/drawing/2014/main" id="{5692B8D5-49F9-197A-CA9D-D81707C069B5}"/>
                </a:ext>
              </a:extLst>
            </p:cNvPr>
            <p:cNvSpPr/>
            <p:nvPr/>
          </p:nvSpPr>
          <p:spPr>
            <a:xfrm>
              <a:off x="7517161" y="170888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51E48BB-E1D7-A304-41A9-1895B55C8ADD}"/>
                </a:ext>
              </a:extLst>
            </p:cNvPr>
            <p:cNvSpPr/>
            <p:nvPr/>
          </p:nvSpPr>
          <p:spPr>
            <a:xfrm>
              <a:off x="8075000" y="126904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D104E7E-08D5-77C9-45F6-3CB44B4D48AD}"/>
                </a:ext>
              </a:extLst>
            </p:cNvPr>
            <p:cNvSpPr/>
            <p:nvPr/>
          </p:nvSpPr>
          <p:spPr>
            <a:xfrm>
              <a:off x="7671352" y="2071991"/>
              <a:ext cx="1686972"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سرفه</a:t>
              </a:r>
            </a:p>
          </p:txBody>
        </p:sp>
        <p:pic>
          <p:nvPicPr>
            <p:cNvPr id="27" name="Graphic 26">
              <a:extLst>
                <a:ext uri="{FF2B5EF4-FFF2-40B4-BE49-F238E27FC236}">
                  <a16:creationId xmlns:a16="http://schemas.microsoft.com/office/drawing/2014/main" id="{4484782B-B9C9-8BC3-B051-F942ADAFAE0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57124" y="1451696"/>
              <a:ext cx="593442" cy="495928"/>
            </a:xfrm>
            <a:prstGeom prst="rect">
              <a:avLst/>
            </a:prstGeom>
          </p:spPr>
        </p:pic>
        <p:sp>
          <p:nvSpPr>
            <p:cNvPr id="28" name="Rectangle: Rounded Corners 27">
              <a:extLst>
                <a:ext uri="{FF2B5EF4-FFF2-40B4-BE49-F238E27FC236}">
                  <a16:creationId xmlns:a16="http://schemas.microsoft.com/office/drawing/2014/main" id="{B51CB4FF-D6DC-FD86-C797-307029AB0EAF}"/>
                </a:ext>
              </a:extLst>
            </p:cNvPr>
            <p:cNvSpPr/>
            <p:nvPr/>
          </p:nvSpPr>
          <p:spPr>
            <a:xfrm>
              <a:off x="5117548" y="170888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FB27BA88-A0E6-6B73-6196-37BE49E428F9}"/>
                </a:ext>
              </a:extLst>
            </p:cNvPr>
            <p:cNvSpPr/>
            <p:nvPr/>
          </p:nvSpPr>
          <p:spPr>
            <a:xfrm>
              <a:off x="5675387" y="126904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D84FF2D-042B-3DE5-3F59-90CA41303836}"/>
                </a:ext>
              </a:extLst>
            </p:cNvPr>
            <p:cNvSpPr/>
            <p:nvPr/>
          </p:nvSpPr>
          <p:spPr>
            <a:xfrm>
              <a:off x="5271127" y="2071991"/>
              <a:ext cx="1688196"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اسهال</a:t>
              </a:r>
            </a:p>
          </p:txBody>
        </p:sp>
        <p:pic>
          <p:nvPicPr>
            <p:cNvPr id="33" name="Graphic 32">
              <a:extLst>
                <a:ext uri="{FF2B5EF4-FFF2-40B4-BE49-F238E27FC236}">
                  <a16:creationId xmlns:a16="http://schemas.microsoft.com/office/drawing/2014/main" id="{0BF5CECB-D1A4-894B-FC27-7643ABAC22BC}"/>
                </a:ext>
              </a:extLst>
            </p:cNvPr>
            <p:cNvPicPr>
              <a:picLocks noChangeAspect="1"/>
            </p:cNvPicPr>
            <p:nvPr/>
          </p:nvPicPr>
          <p:blipFill>
            <a:blip r:embed="rId7" cstate="hqprint">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860843" y="1451695"/>
              <a:ext cx="559172" cy="501499"/>
            </a:xfrm>
            <a:prstGeom prst="rect">
              <a:avLst/>
            </a:prstGeom>
          </p:spPr>
        </p:pic>
        <p:sp>
          <p:nvSpPr>
            <p:cNvPr id="34" name="Rectangle: Rounded Corners 33">
              <a:extLst>
                <a:ext uri="{FF2B5EF4-FFF2-40B4-BE49-F238E27FC236}">
                  <a16:creationId xmlns:a16="http://schemas.microsoft.com/office/drawing/2014/main" id="{0758FAA1-8604-B307-F4AF-4C6822241671}"/>
                </a:ext>
              </a:extLst>
            </p:cNvPr>
            <p:cNvSpPr/>
            <p:nvPr/>
          </p:nvSpPr>
          <p:spPr>
            <a:xfrm>
              <a:off x="2717679" y="170888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597DC766-7ED8-9922-B0A2-EE5ABC874BB6}"/>
                </a:ext>
              </a:extLst>
            </p:cNvPr>
            <p:cNvSpPr/>
            <p:nvPr/>
          </p:nvSpPr>
          <p:spPr>
            <a:xfrm>
              <a:off x="3275518" y="126904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AE5053B8-A6B3-8AB4-CC79-C06D8E3A1B32}"/>
                </a:ext>
              </a:extLst>
            </p:cNvPr>
            <p:cNvSpPr/>
            <p:nvPr/>
          </p:nvSpPr>
          <p:spPr>
            <a:xfrm>
              <a:off x="2830886" y="2071991"/>
              <a:ext cx="1768940"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تماس با پوست</a:t>
              </a:r>
            </a:p>
          </p:txBody>
        </p:sp>
        <p:pic>
          <p:nvPicPr>
            <p:cNvPr id="39" name="Graphic 38">
              <a:extLst>
                <a:ext uri="{FF2B5EF4-FFF2-40B4-BE49-F238E27FC236}">
                  <a16:creationId xmlns:a16="http://schemas.microsoft.com/office/drawing/2014/main" id="{475F5AB9-F029-8E6E-8638-DCB46B80107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410057" y="1394361"/>
              <a:ext cx="610598" cy="610598"/>
            </a:xfrm>
            <a:prstGeom prst="rect">
              <a:avLst/>
            </a:prstGeom>
          </p:spPr>
        </p:pic>
        <p:sp>
          <p:nvSpPr>
            <p:cNvPr id="40" name="Rectangle: Rounded Corners 39">
              <a:extLst>
                <a:ext uri="{FF2B5EF4-FFF2-40B4-BE49-F238E27FC236}">
                  <a16:creationId xmlns:a16="http://schemas.microsoft.com/office/drawing/2014/main" id="{CFB8AA1F-66F4-5CB8-1EEF-C345AEB8958D}"/>
                </a:ext>
              </a:extLst>
            </p:cNvPr>
            <p:cNvSpPr/>
            <p:nvPr/>
          </p:nvSpPr>
          <p:spPr>
            <a:xfrm>
              <a:off x="297571" y="170888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FD4C334F-7300-7C0E-D7FC-F542608DA4FB}"/>
                </a:ext>
              </a:extLst>
            </p:cNvPr>
            <p:cNvSpPr/>
            <p:nvPr/>
          </p:nvSpPr>
          <p:spPr>
            <a:xfrm>
              <a:off x="855410" y="126904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F6912DF7-E4EC-C962-7FBF-80017A57CE2E}"/>
                </a:ext>
              </a:extLst>
            </p:cNvPr>
            <p:cNvSpPr/>
            <p:nvPr/>
          </p:nvSpPr>
          <p:spPr>
            <a:xfrm>
              <a:off x="549500" y="2071991"/>
              <a:ext cx="1491496"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مایعات بدن</a:t>
              </a:r>
            </a:p>
          </p:txBody>
        </p:sp>
        <p:pic>
          <p:nvPicPr>
            <p:cNvPr id="45" name="Graphic 44">
              <a:extLst>
                <a:ext uri="{FF2B5EF4-FFF2-40B4-BE49-F238E27FC236}">
                  <a16:creationId xmlns:a16="http://schemas.microsoft.com/office/drawing/2014/main" id="{344E2BF9-87EF-7C83-A947-A96D8BC657C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45092" y="1430327"/>
              <a:ext cx="515554" cy="618078"/>
            </a:xfrm>
            <a:prstGeom prst="rect">
              <a:avLst/>
            </a:prstGeom>
          </p:spPr>
        </p:pic>
      </p:grpSp>
      <p:grpSp>
        <p:nvGrpSpPr>
          <p:cNvPr id="103" name="Group 102">
            <a:extLst>
              <a:ext uri="{FF2B5EF4-FFF2-40B4-BE49-F238E27FC236}">
                <a16:creationId xmlns:a16="http://schemas.microsoft.com/office/drawing/2014/main" id="{4629611C-D925-3F6B-B057-7EAB75E19951}"/>
              </a:ext>
            </a:extLst>
          </p:cNvPr>
          <p:cNvGrpSpPr/>
          <p:nvPr/>
        </p:nvGrpSpPr>
        <p:grpSpPr>
          <a:xfrm>
            <a:off x="297571" y="3097108"/>
            <a:ext cx="11645118" cy="1676081"/>
            <a:chOff x="297571" y="3097108"/>
            <a:chExt cx="11645118" cy="1676081"/>
          </a:xfrm>
        </p:grpSpPr>
        <p:sp>
          <p:nvSpPr>
            <p:cNvPr id="46" name="Rectangle: Rounded Corners 45">
              <a:extLst>
                <a:ext uri="{FF2B5EF4-FFF2-40B4-BE49-F238E27FC236}">
                  <a16:creationId xmlns:a16="http://schemas.microsoft.com/office/drawing/2014/main" id="{21389A19-CA53-CC26-8E85-14610F0B7068}"/>
                </a:ext>
              </a:extLst>
            </p:cNvPr>
            <p:cNvSpPr/>
            <p:nvPr/>
          </p:nvSpPr>
          <p:spPr>
            <a:xfrm>
              <a:off x="9910519" y="353694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8BBA7CCD-3B9C-1037-1806-DFA88EB4B22E}"/>
                </a:ext>
              </a:extLst>
            </p:cNvPr>
            <p:cNvSpPr/>
            <p:nvPr/>
          </p:nvSpPr>
          <p:spPr>
            <a:xfrm>
              <a:off x="10468358" y="309710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BB74F56B-DEB2-485B-859F-EED08C4BFD2C}"/>
                </a:ext>
              </a:extLst>
            </p:cNvPr>
            <p:cNvSpPr/>
            <p:nvPr/>
          </p:nvSpPr>
          <p:spPr>
            <a:xfrm>
              <a:off x="9873703" y="3900051"/>
              <a:ext cx="2068986"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ذرات معلق در هوا</a:t>
              </a:r>
            </a:p>
          </p:txBody>
        </p:sp>
        <p:sp>
          <p:nvSpPr>
            <p:cNvPr id="50" name="Rectangle: Rounded Corners 49">
              <a:extLst>
                <a:ext uri="{FF2B5EF4-FFF2-40B4-BE49-F238E27FC236}">
                  <a16:creationId xmlns:a16="http://schemas.microsoft.com/office/drawing/2014/main" id="{912330A0-E7BF-FDD2-1B31-D89A9999084B}"/>
                </a:ext>
              </a:extLst>
            </p:cNvPr>
            <p:cNvSpPr/>
            <p:nvPr/>
          </p:nvSpPr>
          <p:spPr>
            <a:xfrm>
              <a:off x="7517161" y="353694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528523FC-5BFE-0DB5-884F-4933A9078C6F}"/>
                </a:ext>
              </a:extLst>
            </p:cNvPr>
            <p:cNvSpPr/>
            <p:nvPr/>
          </p:nvSpPr>
          <p:spPr>
            <a:xfrm>
              <a:off x="8075000" y="309710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CC3B56F4-6588-08DB-A146-58D46AFD8018}"/>
                </a:ext>
              </a:extLst>
            </p:cNvPr>
            <p:cNvSpPr/>
            <p:nvPr/>
          </p:nvSpPr>
          <p:spPr>
            <a:xfrm>
              <a:off x="7555355" y="3900051"/>
              <a:ext cx="1918966"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تماس با مدفوع</a:t>
              </a:r>
            </a:p>
          </p:txBody>
        </p:sp>
        <p:sp>
          <p:nvSpPr>
            <p:cNvPr id="54" name="Rectangle: Rounded Corners 53">
              <a:extLst>
                <a:ext uri="{FF2B5EF4-FFF2-40B4-BE49-F238E27FC236}">
                  <a16:creationId xmlns:a16="http://schemas.microsoft.com/office/drawing/2014/main" id="{1BDBD519-870F-E4E4-2490-781B18DAF578}"/>
                </a:ext>
              </a:extLst>
            </p:cNvPr>
            <p:cNvSpPr/>
            <p:nvPr/>
          </p:nvSpPr>
          <p:spPr>
            <a:xfrm>
              <a:off x="5117548" y="353694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CCF04165-397C-B7EC-E043-0EEF2F4A2D91}"/>
                </a:ext>
              </a:extLst>
            </p:cNvPr>
            <p:cNvSpPr/>
            <p:nvPr/>
          </p:nvSpPr>
          <p:spPr>
            <a:xfrm>
              <a:off x="5675387" y="309710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1A7116B4-0DA2-2B62-86BF-6870957E5003}"/>
                </a:ext>
              </a:extLst>
            </p:cNvPr>
            <p:cNvSpPr/>
            <p:nvPr/>
          </p:nvSpPr>
          <p:spPr>
            <a:xfrm>
              <a:off x="5058391" y="3900051"/>
              <a:ext cx="2113668"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از طریق خاک آلوده</a:t>
              </a:r>
            </a:p>
          </p:txBody>
        </p:sp>
        <p:sp>
          <p:nvSpPr>
            <p:cNvPr id="58" name="Rectangle: Rounded Corners 57">
              <a:extLst>
                <a:ext uri="{FF2B5EF4-FFF2-40B4-BE49-F238E27FC236}">
                  <a16:creationId xmlns:a16="http://schemas.microsoft.com/office/drawing/2014/main" id="{8640C392-18E2-D133-91D7-D98C218B49F0}"/>
                </a:ext>
              </a:extLst>
            </p:cNvPr>
            <p:cNvSpPr/>
            <p:nvPr/>
          </p:nvSpPr>
          <p:spPr>
            <a:xfrm>
              <a:off x="2717679" y="353694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6C2DB7F7-291D-18BA-2136-DED03FFAF7CB}"/>
                </a:ext>
              </a:extLst>
            </p:cNvPr>
            <p:cNvSpPr/>
            <p:nvPr/>
          </p:nvSpPr>
          <p:spPr>
            <a:xfrm>
              <a:off x="3275518" y="309710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89D51D48-EDEE-B4E4-2D30-6FAD295F688E}"/>
                </a:ext>
              </a:extLst>
            </p:cNvPr>
            <p:cNvSpPr/>
            <p:nvPr/>
          </p:nvSpPr>
          <p:spPr>
            <a:xfrm>
              <a:off x="2830886" y="3900051"/>
              <a:ext cx="1768940"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آب</a:t>
              </a:r>
            </a:p>
          </p:txBody>
        </p:sp>
        <p:sp>
          <p:nvSpPr>
            <p:cNvPr id="62" name="Rectangle: Rounded Corners 61">
              <a:extLst>
                <a:ext uri="{FF2B5EF4-FFF2-40B4-BE49-F238E27FC236}">
                  <a16:creationId xmlns:a16="http://schemas.microsoft.com/office/drawing/2014/main" id="{CE9F8E54-3A51-6E5A-B016-ADB39545B30E}"/>
                </a:ext>
              </a:extLst>
            </p:cNvPr>
            <p:cNvSpPr/>
            <p:nvPr/>
          </p:nvSpPr>
          <p:spPr>
            <a:xfrm>
              <a:off x="297571" y="353694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BE5A3BC7-2849-717F-F86A-E702996BAEE5}"/>
                </a:ext>
              </a:extLst>
            </p:cNvPr>
            <p:cNvSpPr/>
            <p:nvPr/>
          </p:nvSpPr>
          <p:spPr>
            <a:xfrm>
              <a:off x="855410" y="309710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319B7C29-76B4-3B0F-C3D1-6FC88317A6B8}"/>
                </a:ext>
              </a:extLst>
            </p:cNvPr>
            <p:cNvSpPr/>
            <p:nvPr/>
          </p:nvSpPr>
          <p:spPr>
            <a:xfrm>
              <a:off x="549500" y="3900051"/>
              <a:ext cx="1491496"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غذا</a:t>
              </a:r>
            </a:p>
          </p:txBody>
        </p:sp>
        <p:pic>
          <p:nvPicPr>
            <p:cNvPr id="67" name="Graphic 66">
              <a:extLst>
                <a:ext uri="{FF2B5EF4-FFF2-40B4-BE49-F238E27FC236}">
                  <a16:creationId xmlns:a16="http://schemas.microsoft.com/office/drawing/2014/main" id="{C8E09549-B4C8-72DA-4E80-096761DA382F}"/>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577286" y="3222422"/>
              <a:ext cx="670390" cy="606396"/>
            </a:xfrm>
            <a:prstGeom prst="rect">
              <a:avLst/>
            </a:prstGeom>
          </p:spPr>
        </p:pic>
        <p:pic>
          <p:nvPicPr>
            <p:cNvPr id="69" name="Graphic 68">
              <a:extLst>
                <a:ext uri="{FF2B5EF4-FFF2-40B4-BE49-F238E27FC236}">
                  <a16:creationId xmlns:a16="http://schemas.microsoft.com/office/drawing/2014/main" id="{D3E5ABFA-A590-65BE-2B89-FFDF3591EAB5}"/>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219430" y="3258388"/>
              <a:ext cx="603047" cy="554246"/>
            </a:xfrm>
            <a:prstGeom prst="rect">
              <a:avLst/>
            </a:prstGeom>
          </p:spPr>
        </p:pic>
        <p:pic>
          <p:nvPicPr>
            <p:cNvPr id="71" name="Graphic 70">
              <a:extLst>
                <a:ext uri="{FF2B5EF4-FFF2-40B4-BE49-F238E27FC236}">
                  <a16:creationId xmlns:a16="http://schemas.microsoft.com/office/drawing/2014/main" id="{CA3FF1CD-3997-9E56-4C87-B4710B938361}"/>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5852133" y="3268547"/>
              <a:ext cx="528373" cy="528373"/>
            </a:xfrm>
            <a:prstGeom prst="rect">
              <a:avLst/>
            </a:prstGeom>
          </p:spPr>
        </p:pic>
        <p:pic>
          <p:nvPicPr>
            <p:cNvPr id="73" name="Graphic 72">
              <a:extLst>
                <a:ext uri="{FF2B5EF4-FFF2-40B4-BE49-F238E27FC236}">
                  <a16:creationId xmlns:a16="http://schemas.microsoft.com/office/drawing/2014/main" id="{5C8AFD03-2D65-EFE6-738D-07967C45C1B9}"/>
                </a:ext>
              </a:extLst>
            </p:cNvPr>
            <p:cNvPicPr>
              <a:picLocks noChangeAspect="1"/>
            </p:cNvPicPr>
            <p:nvPr/>
          </p:nvPicPr>
          <p:blipFill>
            <a:blip r:embed="rId19" cstate="hqprint">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3466065" y="3258387"/>
              <a:ext cx="471692" cy="561869"/>
            </a:xfrm>
            <a:prstGeom prst="rect">
              <a:avLst/>
            </a:prstGeom>
          </p:spPr>
        </p:pic>
        <p:pic>
          <p:nvPicPr>
            <p:cNvPr id="75" name="Graphic 74">
              <a:extLst>
                <a:ext uri="{FF2B5EF4-FFF2-40B4-BE49-F238E27FC236}">
                  <a16:creationId xmlns:a16="http://schemas.microsoft.com/office/drawing/2014/main" id="{0DF71CC9-B20D-9380-5FAF-C2A18CB931A1}"/>
                </a:ext>
              </a:extLst>
            </p:cNvPr>
            <p:cNvPicPr>
              <a:picLocks noChangeAspect="1"/>
            </p:cNvPicPr>
            <p:nvPr/>
          </p:nvPicPr>
          <p:blipFill>
            <a:blip r:embed="rId21" cstate="hqprint">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989414" y="3253826"/>
              <a:ext cx="588364" cy="577856"/>
            </a:xfrm>
            <a:prstGeom prst="rect">
              <a:avLst/>
            </a:prstGeom>
          </p:spPr>
        </p:pic>
      </p:grpSp>
      <p:grpSp>
        <p:nvGrpSpPr>
          <p:cNvPr id="104" name="Group 103">
            <a:extLst>
              <a:ext uri="{FF2B5EF4-FFF2-40B4-BE49-F238E27FC236}">
                <a16:creationId xmlns:a16="http://schemas.microsoft.com/office/drawing/2014/main" id="{BE92EC60-CD27-7380-32A2-7ABC276AD98D}"/>
              </a:ext>
            </a:extLst>
          </p:cNvPr>
          <p:cNvGrpSpPr/>
          <p:nvPr/>
        </p:nvGrpSpPr>
        <p:grpSpPr>
          <a:xfrm>
            <a:off x="2717679" y="4925168"/>
            <a:ext cx="6794836" cy="1676081"/>
            <a:chOff x="2717679" y="4925168"/>
            <a:chExt cx="6794836" cy="1676081"/>
          </a:xfrm>
        </p:grpSpPr>
        <p:sp>
          <p:nvSpPr>
            <p:cNvPr id="79" name="Rectangle: Rounded Corners 78">
              <a:extLst>
                <a:ext uri="{FF2B5EF4-FFF2-40B4-BE49-F238E27FC236}">
                  <a16:creationId xmlns:a16="http://schemas.microsoft.com/office/drawing/2014/main" id="{A070ECBA-97CD-2B82-5C8D-7C655FAF411F}"/>
                </a:ext>
              </a:extLst>
            </p:cNvPr>
            <p:cNvSpPr/>
            <p:nvPr/>
          </p:nvSpPr>
          <p:spPr>
            <a:xfrm>
              <a:off x="7517161" y="536500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251C36AD-158A-F026-FD8A-0DD8DBE4B5DF}"/>
                </a:ext>
              </a:extLst>
            </p:cNvPr>
            <p:cNvSpPr/>
            <p:nvPr/>
          </p:nvSpPr>
          <p:spPr>
            <a:xfrm>
              <a:off x="8075000" y="492516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40934660-3136-7592-81B4-2D040A89554E}"/>
                </a:ext>
              </a:extLst>
            </p:cNvPr>
            <p:cNvSpPr/>
            <p:nvPr/>
          </p:nvSpPr>
          <p:spPr>
            <a:xfrm>
              <a:off x="7555355" y="5728111"/>
              <a:ext cx="1918966"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خون</a:t>
              </a:r>
            </a:p>
          </p:txBody>
        </p:sp>
        <p:sp>
          <p:nvSpPr>
            <p:cNvPr id="82" name="Rectangle: Rounded Corners 81">
              <a:extLst>
                <a:ext uri="{FF2B5EF4-FFF2-40B4-BE49-F238E27FC236}">
                  <a16:creationId xmlns:a16="http://schemas.microsoft.com/office/drawing/2014/main" id="{EAD70299-FD51-A4A4-9CFC-C5FE144EFBA8}"/>
                </a:ext>
              </a:extLst>
            </p:cNvPr>
            <p:cNvSpPr/>
            <p:nvPr/>
          </p:nvSpPr>
          <p:spPr>
            <a:xfrm>
              <a:off x="5117548" y="536500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38741AD3-354B-7AA8-338D-6F30AFFB80CA}"/>
                </a:ext>
              </a:extLst>
            </p:cNvPr>
            <p:cNvSpPr/>
            <p:nvPr/>
          </p:nvSpPr>
          <p:spPr>
            <a:xfrm>
              <a:off x="5675387" y="492516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2A799F32-A384-B3D2-D067-7E7C437B8CB1}"/>
                </a:ext>
              </a:extLst>
            </p:cNvPr>
            <p:cNvSpPr/>
            <p:nvPr/>
          </p:nvSpPr>
          <p:spPr>
            <a:xfrm>
              <a:off x="5058391" y="5728111"/>
              <a:ext cx="2113668"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تماس جنسی</a:t>
              </a:r>
            </a:p>
          </p:txBody>
        </p:sp>
        <p:sp>
          <p:nvSpPr>
            <p:cNvPr id="85" name="Rectangle: Rounded Corners 84">
              <a:extLst>
                <a:ext uri="{FF2B5EF4-FFF2-40B4-BE49-F238E27FC236}">
                  <a16:creationId xmlns:a16="http://schemas.microsoft.com/office/drawing/2014/main" id="{400756A7-BE38-06A6-5C41-D399E689B969}"/>
                </a:ext>
              </a:extLst>
            </p:cNvPr>
            <p:cNvSpPr/>
            <p:nvPr/>
          </p:nvSpPr>
          <p:spPr>
            <a:xfrm>
              <a:off x="2717679" y="536500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A2DCF8E9-DCBB-448D-0305-2205AA8DEFC5}"/>
                </a:ext>
              </a:extLst>
            </p:cNvPr>
            <p:cNvSpPr/>
            <p:nvPr/>
          </p:nvSpPr>
          <p:spPr>
            <a:xfrm>
              <a:off x="3275518" y="492516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a:extLst>
                <a:ext uri="{FF2B5EF4-FFF2-40B4-BE49-F238E27FC236}">
                  <a16:creationId xmlns:a16="http://schemas.microsoft.com/office/drawing/2014/main" id="{1EA7B55F-8867-7DC5-A18B-21755742049B}"/>
                </a:ext>
              </a:extLst>
            </p:cNvPr>
            <p:cNvSpPr/>
            <p:nvPr/>
          </p:nvSpPr>
          <p:spPr>
            <a:xfrm>
              <a:off x="2830886" y="5728111"/>
              <a:ext cx="1768940"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نیش حشرات</a:t>
              </a:r>
            </a:p>
          </p:txBody>
        </p:sp>
        <p:pic>
          <p:nvPicPr>
            <p:cNvPr id="97" name="Graphic 96">
              <a:extLst>
                <a:ext uri="{FF2B5EF4-FFF2-40B4-BE49-F238E27FC236}">
                  <a16:creationId xmlns:a16="http://schemas.microsoft.com/office/drawing/2014/main" id="{537F56F3-54E7-322F-DA78-EA9EEDA56CE0}"/>
                </a:ext>
              </a:extLst>
            </p:cNvPr>
            <p:cNvPicPr>
              <a:picLocks noChangeAspect="1"/>
            </p:cNvPicPr>
            <p:nvPr/>
          </p:nvPicPr>
          <p:blipFill>
            <a:blip r:embed="rId23" cstate="hqprint">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8275662" y="5057982"/>
              <a:ext cx="483308" cy="628793"/>
            </a:xfrm>
            <a:prstGeom prst="rect">
              <a:avLst/>
            </a:prstGeom>
          </p:spPr>
        </p:pic>
        <p:pic>
          <p:nvPicPr>
            <p:cNvPr id="99" name="Graphic 98">
              <a:extLst>
                <a:ext uri="{FF2B5EF4-FFF2-40B4-BE49-F238E27FC236}">
                  <a16:creationId xmlns:a16="http://schemas.microsoft.com/office/drawing/2014/main" id="{05BF979B-CA7A-A84A-73E5-13978D636501}"/>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5865887" y="5081887"/>
              <a:ext cx="496594" cy="580982"/>
            </a:xfrm>
            <a:prstGeom prst="rect">
              <a:avLst/>
            </a:prstGeom>
          </p:spPr>
        </p:pic>
        <p:pic>
          <p:nvPicPr>
            <p:cNvPr id="101" name="Graphic 100">
              <a:extLst>
                <a:ext uri="{FF2B5EF4-FFF2-40B4-BE49-F238E27FC236}">
                  <a16:creationId xmlns:a16="http://schemas.microsoft.com/office/drawing/2014/main" id="{3C2C2B21-6AAB-912A-0C82-6978684B89BF}"/>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3435750" y="5073124"/>
              <a:ext cx="612660" cy="578997"/>
            </a:xfrm>
            <a:prstGeom prst="rect">
              <a:avLst/>
            </a:prstGeom>
          </p:spPr>
        </p:pic>
      </p:grpSp>
    </p:spTree>
    <p:extLst>
      <p:ext uri="{BB962C8B-B14F-4D97-AF65-F5344CB8AC3E}">
        <p14:creationId xmlns:p14="http://schemas.microsoft.com/office/powerpoint/2010/main" val="30144615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fade">
                                      <p:cBhvr>
                                        <p:cTn id="7" dur="1000"/>
                                        <p:tgtEl>
                                          <p:spTgt spid="102"/>
                                        </p:tgtEl>
                                      </p:cBhvr>
                                    </p:animEffect>
                                    <p:anim calcmode="lin" valueType="num">
                                      <p:cBhvr>
                                        <p:cTn id="8" dur="1000" fill="hold"/>
                                        <p:tgtEl>
                                          <p:spTgt spid="102"/>
                                        </p:tgtEl>
                                        <p:attrNameLst>
                                          <p:attrName>ppt_x</p:attrName>
                                        </p:attrNameLst>
                                      </p:cBhvr>
                                      <p:tavLst>
                                        <p:tav tm="0">
                                          <p:val>
                                            <p:strVal val="#ppt_x"/>
                                          </p:val>
                                        </p:tav>
                                        <p:tav tm="100000">
                                          <p:val>
                                            <p:strVal val="#ppt_x"/>
                                          </p:val>
                                        </p:tav>
                                      </p:tavLst>
                                    </p:anim>
                                    <p:anim calcmode="lin" valueType="num">
                                      <p:cBhvr>
                                        <p:cTn id="9" dur="10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3"/>
                                        </p:tgtEl>
                                        <p:attrNameLst>
                                          <p:attrName>style.visibility</p:attrName>
                                        </p:attrNameLst>
                                      </p:cBhvr>
                                      <p:to>
                                        <p:strVal val="visible"/>
                                      </p:to>
                                    </p:set>
                                    <p:animEffect transition="in" filter="fade">
                                      <p:cBhvr>
                                        <p:cTn id="13" dur="1000"/>
                                        <p:tgtEl>
                                          <p:spTgt spid="103"/>
                                        </p:tgtEl>
                                      </p:cBhvr>
                                    </p:animEffect>
                                    <p:anim calcmode="lin" valueType="num">
                                      <p:cBhvr>
                                        <p:cTn id="14" dur="1000" fill="hold"/>
                                        <p:tgtEl>
                                          <p:spTgt spid="103"/>
                                        </p:tgtEl>
                                        <p:attrNameLst>
                                          <p:attrName>ppt_x</p:attrName>
                                        </p:attrNameLst>
                                      </p:cBhvr>
                                      <p:tavLst>
                                        <p:tav tm="0">
                                          <p:val>
                                            <p:strVal val="#ppt_x"/>
                                          </p:val>
                                        </p:tav>
                                        <p:tav tm="100000">
                                          <p:val>
                                            <p:strVal val="#ppt_x"/>
                                          </p:val>
                                        </p:tav>
                                      </p:tavLst>
                                    </p:anim>
                                    <p:anim calcmode="lin" valueType="num">
                                      <p:cBhvr>
                                        <p:cTn id="15" dur="10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1000"/>
                                        <p:tgtEl>
                                          <p:spTgt spid="104"/>
                                        </p:tgtEl>
                                      </p:cBhvr>
                                    </p:animEffect>
                                    <p:anim calcmode="lin" valueType="num">
                                      <p:cBhvr>
                                        <p:cTn id="20" dur="1000" fill="hold"/>
                                        <p:tgtEl>
                                          <p:spTgt spid="104"/>
                                        </p:tgtEl>
                                        <p:attrNameLst>
                                          <p:attrName>ppt_x</p:attrName>
                                        </p:attrNameLst>
                                      </p:cBhvr>
                                      <p:tavLst>
                                        <p:tav tm="0">
                                          <p:val>
                                            <p:strVal val="#ppt_x"/>
                                          </p:val>
                                        </p:tav>
                                        <p:tav tm="100000">
                                          <p:val>
                                            <p:strVal val="#ppt_x"/>
                                          </p:val>
                                        </p:tav>
                                      </p:tavLst>
                                    </p:anim>
                                    <p:anim calcmode="lin" valueType="num">
                                      <p:cBhvr>
                                        <p:cTn id="21"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C13E83-C2F1-E2EB-0EF2-8D6C9393155F}"/>
            </a:ext>
          </a:extLst>
        </p:cNvPr>
        <p:cNvGrpSpPr/>
        <p:nvPr/>
      </p:nvGrpSpPr>
      <p:grpSpPr>
        <a:xfrm>
          <a:off x="0" y="0"/>
          <a:ext cx="0" cy="0"/>
          <a:chOff x="0" y="0"/>
          <a:chExt cx="0" cy="0"/>
        </a:xfrm>
      </p:grpSpPr>
      <p:sp>
        <p:nvSpPr>
          <p:cNvPr id="6" name="Oval 5">
            <a:extLst>
              <a:ext uri="{FF2B5EF4-FFF2-40B4-BE49-F238E27FC236}">
                <a16:creationId xmlns:a16="http://schemas.microsoft.com/office/drawing/2014/main" id="{60DADF86-4E2C-2EF5-4F10-191C8F6449E2}"/>
              </a:ext>
            </a:extLst>
          </p:cNvPr>
          <p:cNvSpPr/>
          <p:nvPr/>
        </p:nvSpPr>
        <p:spPr>
          <a:xfrm>
            <a:off x="-2206803" y="-4883737"/>
            <a:ext cx="16449624" cy="16449622"/>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6AD937A7-9466-CD45-1F45-D3D1A7227114}"/>
              </a:ext>
            </a:extLst>
          </p:cNvPr>
          <p:cNvSpPr/>
          <p:nvPr/>
        </p:nvSpPr>
        <p:spPr>
          <a:xfrm>
            <a:off x="-1261055" y="-3962400"/>
            <a:ext cx="14606950" cy="14606948"/>
          </a:xfrm>
          <a:prstGeom prst="ellipse">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19DB303A-8CCB-2BFC-D38F-01702C7386EE}"/>
              </a:ext>
            </a:extLst>
          </p:cNvPr>
          <p:cNvSpPr/>
          <p:nvPr/>
        </p:nvSpPr>
        <p:spPr>
          <a:xfrm>
            <a:off x="-715934" y="-3329354"/>
            <a:ext cx="13516710" cy="13516706"/>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814530A-0200-B4D6-79E5-4F739044D0D0}"/>
              </a:ext>
            </a:extLst>
          </p:cNvPr>
          <p:cNvSpPr/>
          <p:nvPr/>
        </p:nvSpPr>
        <p:spPr>
          <a:xfrm>
            <a:off x="12957275" y="558515"/>
            <a:ext cx="10931294" cy="646331"/>
          </a:xfrm>
          <a:prstGeom prst="rect">
            <a:avLst/>
          </a:prstGeom>
        </p:spPr>
        <p:txBody>
          <a:bodyPr wrap="square">
            <a:spAutoFit/>
          </a:bodyPr>
          <a:lstStyle/>
          <a:p>
            <a:pPr algn="ctr" rtl="1"/>
            <a:r>
              <a:rPr lang="fa-IR" sz="3600" b="1" dirty="0">
                <a:latin typeface="Shabnam" panose="020B0603030804020204" pitchFamily="34" charset="-78"/>
                <a:cs typeface="Shabnam" panose="020B0603030804020204" pitchFamily="34" charset="-78"/>
              </a:rPr>
              <a:t>راه های انتقال میکروب ها چگونه است؟</a:t>
            </a:r>
          </a:p>
        </p:txBody>
      </p:sp>
      <p:grpSp>
        <p:nvGrpSpPr>
          <p:cNvPr id="102" name="Group 101">
            <a:extLst>
              <a:ext uri="{FF2B5EF4-FFF2-40B4-BE49-F238E27FC236}">
                <a16:creationId xmlns:a16="http://schemas.microsoft.com/office/drawing/2014/main" id="{F133357E-E32D-459C-77CB-E591C5B8373B}"/>
              </a:ext>
            </a:extLst>
          </p:cNvPr>
          <p:cNvGrpSpPr/>
          <p:nvPr/>
        </p:nvGrpSpPr>
        <p:grpSpPr>
          <a:xfrm>
            <a:off x="12594263" y="1269048"/>
            <a:ext cx="11608302" cy="1676081"/>
            <a:chOff x="297571" y="1269048"/>
            <a:chExt cx="11608302" cy="1676081"/>
          </a:xfrm>
        </p:grpSpPr>
        <p:sp>
          <p:nvSpPr>
            <p:cNvPr id="3" name="Rectangle: Rounded Corners 2">
              <a:extLst>
                <a:ext uri="{FF2B5EF4-FFF2-40B4-BE49-F238E27FC236}">
                  <a16:creationId xmlns:a16="http://schemas.microsoft.com/office/drawing/2014/main" id="{2430D97E-E47E-038D-7B79-011100B6C780}"/>
                </a:ext>
              </a:extLst>
            </p:cNvPr>
            <p:cNvSpPr/>
            <p:nvPr/>
          </p:nvSpPr>
          <p:spPr>
            <a:xfrm>
              <a:off x="9910519" y="170888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EDFC40CD-4764-0C36-0F32-DD03E24AB20E}"/>
                </a:ext>
              </a:extLst>
            </p:cNvPr>
            <p:cNvSpPr/>
            <p:nvPr/>
          </p:nvSpPr>
          <p:spPr>
            <a:xfrm>
              <a:off x="10468358" y="126904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D41AB1AA-CC37-F654-0FE9-9F783DEE3F13}"/>
                </a:ext>
              </a:extLst>
            </p:cNvPr>
            <p:cNvSpPr/>
            <p:nvPr/>
          </p:nvSpPr>
          <p:spPr>
            <a:xfrm>
              <a:off x="10162448" y="2071991"/>
              <a:ext cx="1491496"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عطسه</a:t>
              </a:r>
            </a:p>
          </p:txBody>
        </p:sp>
        <p:pic>
          <p:nvPicPr>
            <p:cNvPr id="8" name="Graphic 7">
              <a:extLst>
                <a:ext uri="{FF2B5EF4-FFF2-40B4-BE49-F238E27FC236}">
                  <a16:creationId xmlns:a16="http://schemas.microsoft.com/office/drawing/2014/main" id="{EBA949E1-5BB5-EE46-53A3-29F51AACA53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79259" y="1451696"/>
              <a:ext cx="518599" cy="495928"/>
            </a:xfrm>
            <a:prstGeom prst="rect">
              <a:avLst/>
            </a:prstGeom>
          </p:spPr>
        </p:pic>
        <p:sp>
          <p:nvSpPr>
            <p:cNvPr id="9" name="Rectangle: Rounded Corners 8">
              <a:extLst>
                <a:ext uri="{FF2B5EF4-FFF2-40B4-BE49-F238E27FC236}">
                  <a16:creationId xmlns:a16="http://schemas.microsoft.com/office/drawing/2014/main" id="{3CE43F7B-BE1B-4925-CCA8-07DC6B544F25}"/>
                </a:ext>
              </a:extLst>
            </p:cNvPr>
            <p:cNvSpPr/>
            <p:nvPr/>
          </p:nvSpPr>
          <p:spPr>
            <a:xfrm>
              <a:off x="7517161" y="170888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9AD4A0C2-EEA9-0174-0271-2B1918EC015F}"/>
                </a:ext>
              </a:extLst>
            </p:cNvPr>
            <p:cNvSpPr/>
            <p:nvPr/>
          </p:nvSpPr>
          <p:spPr>
            <a:xfrm>
              <a:off x="8075000" y="126904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DD04BD0-0E53-B718-0813-3F5976B93D2D}"/>
                </a:ext>
              </a:extLst>
            </p:cNvPr>
            <p:cNvSpPr/>
            <p:nvPr/>
          </p:nvSpPr>
          <p:spPr>
            <a:xfrm>
              <a:off x="7671352" y="2071991"/>
              <a:ext cx="1686972"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سرفه</a:t>
              </a:r>
            </a:p>
          </p:txBody>
        </p:sp>
        <p:pic>
          <p:nvPicPr>
            <p:cNvPr id="27" name="Graphic 26">
              <a:extLst>
                <a:ext uri="{FF2B5EF4-FFF2-40B4-BE49-F238E27FC236}">
                  <a16:creationId xmlns:a16="http://schemas.microsoft.com/office/drawing/2014/main" id="{D50E649A-15C6-34F1-838C-E7FDC0757C6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57124" y="1451696"/>
              <a:ext cx="593442" cy="495928"/>
            </a:xfrm>
            <a:prstGeom prst="rect">
              <a:avLst/>
            </a:prstGeom>
          </p:spPr>
        </p:pic>
        <p:sp>
          <p:nvSpPr>
            <p:cNvPr id="28" name="Rectangle: Rounded Corners 27">
              <a:extLst>
                <a:ext uri="{FF2B5EF4-FFF2-40B4-BE49-F238E27FC236}">
                  <a16:creationId xmlns:a16="http://schemas.microsoft.com/office/drawing/2014/main" id="{76E387F5-BE26-C4F1-B589-AABE9E39A979}"/>
                </a:ext>
              </a:extLst>
            </p:cNvPr>
            <p:cNvSpPr/>
            <p:nvPr/>
          </p:nvSpPr>
          <p:spPr>
            <a:xfrm>
              <a:off x="5117548" y="170888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C3EAA227-68CA-EC86-DC78-B65BFCEFDEC2}"/>
                </a:ext>
              </a:extLst>
            </p:cNvPr>
            <p:cNvSpPr/>
            <p:nvPr/>
          </p:nvSpPr>
          <p:spPr>
            <a:xfrm>
              <a:off x="5675387" y="126904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3AAF596-C7C3-39FC-272C-0AA35787D408}"/>
                </a:ext>
              </a:extLst>
            </p:cNvPr>
            <p:cNvSpPr/>
            <p:nvPr/>
          </p:nvSpPr>
          <p:spPr>
            <a:xfrm>
              <a:off x="5271127" y="2071991"/>
              <a:ext cx="1688196"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اسهال</a:t>
              </a:r>
            </a:p>
          </p:txBody>
        </p:sp>
        <p:pic>
          <p:nvPicPr>
            <p:cNvPr id="33" name="Graphic 32">
              <a:extLst>
                <a:ext uri="{FF2B5EF4-FFF2-40B4-BE49-F238E27FC236}">
                  <a16:creationId xmlns:a16="http://schemas.microsoft.com/office/drawing/2014/main" id="{44569D6A-2E0B-E643-8134-E8A4B46081E3}"/>
                </a:ext>
              </a:extLst>
            </p:cNvPr>
            <p:cNvPicPr>
              <a:picLocks noChangeAspect="1"/>
            </p:cNvPicPr>
            <p:nvPr/>
          </p:nvPicPr>
          <p:blipFill>
            <a:blip r:embed="rId7" cstate="hqprint">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860843" y="1451695"/>
              <a:ext cx="559172" cy="501499"/>
            </a:xfrm>
            <a:prstGeom prst="rect">
              <a:avLst/>
            </a:prstGeom>
          </p:spPr>
        </p:pic>
        <p:sp>
          <p:nvSpPr>
            <p:cNvPr id="34" name="Rectangle: Rounded Corners 33">
              <a:extLst>
                <a:ext uri="{FF2B5EF4-FFF2-40B4-BE49-F238E27FC236}">
                  <a16:creationId xmlns:a16="http://schemas.microsoft.com/office/drawing/2014/main" id="{3F48543B-9CA3-9EF1-6012-14A35DFDEF50}"/>
                </a:ext>
              </a:extLst>
            </p:cNvPr>
            <p:cNvSpPr/>
            <p:nvPr/>
          </p:nvSpPr>
          <p:spPr>
            <a:xfrm>
              <a:off x="2717679" y="170888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ABF2673A-5C66-3B58-69C9-825E8C64180E}"/>
                </a:ext>
              </a:extLst>
            </p:cNvPr>
            <p:cNvSpPr/>
            <p:nvPr/>
          </p:nvSpPr>
          <p:spPr>
            <a:xfrm>
              <a:off x="3275518" y="126904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FE63C936-95D9-47ED-D4CA-DF6D05AA2C8F}"/>
                </a:ext>
              </a:extLst>
            </p:cNvPr>
            <p:cNvSpPr/>
            <p:nvPr/>
          </p:nvSpPr>
          <p:spPr>
            <a:xfrm>
              <a:off x="2830886" y="2071991"/>
              <a:ext cx="1768940"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تماس با پوست</a:t>
              </a:r>
            </a:p>
          </p:txBody>
        </p:sp>
        <p:pic>
          <p:nvPicPr>
            <p:cNvPr id="39" name="Graphic 38">
              <a:extLst>
                <a:ext uri="{FF2B5EF4-FFF2-40B4-BE49-F238E27FC236}">
                  <a16:creationId xmlns:a16="http://schemas.microsoft.com/office/drawing/2014/main" id="{09736E9F-81A0-1E52-5D31-0E40226F336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410057" y="1394361"/>
              <a:ext cx="610598" cy="610598"/>
            </a:xfrm>
            <a:prstGeom prst="rect">
              <a:avLst/>
            </a:prstGeom>
          </p:spPr>
        </p:pic>
        <p:sp>
          <p:nvSpPr>
            <p:cNvPr id="40" name="Rectangle: Rounded Corners 39">
              <a:extLst>
                <a:ext uri="{FF2B5EF4-FFF2-40B4-BE49-F238E27FC236}">
                  <a16:creationId xmlns:a16="http://schemas.microsoft.com/office/drawing/2014/main" id="{785AB5FC-CA61-052C-D70A-CD0A0ABDF651}"/>
                </a:ext>
              </a:extLst>
            </p:cNvPr>
            <p:cNvSpPr/>
            <p:nvPr/>
          </p:nvSpPr>
          <p:spPr>
            <a:xfrm>
              <a:off x="297571" y="170888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A7294714-67F7-CE61-1ED3-417704261305}"/>
                </a:ext>
              </a:extLst>
            </p:cNvPr>
            <p:cNvSpPr/>
            <p:nvPr/>
          </p:nvSpPr>
          <p:spPr>
            <a:xfrm>
              <a:off x="855410" y="126904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4EB574D4-065B-8BFC-ACEE-BA7E1FD2C654}"/>
                </a:ext>
              </a:extLst>
            </p:cNvPr>
            <p:cNvSpPr/>
            <p:nvPr/>
          </p:nvSpPr>
          <p:spPr>
            <a:xfrm>
              <a:off x="549500" y="2071991"/>
              <a:ext cx="1491496"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مایعات بدن</a:t>
              </a:r>
            </a:p>
          </p:txBody>
        </p:sp>
        <p:pic>
          <p:nvPicPr>
            <p:cNvPr id="45" name="Graphic 44">
              <a:extLst>
                <a:ext uri="{FF2B5EF4-FFF2-40B4-BE49-F238E27FC236}">
                  <a16:creationId xmlns:a16="http://schemas.microsoft.com/office/drawing/2014/main" id="{3D75C96F-5ADC-9435-AD0D-9CF370802D07}"/>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45092" y="1430327"/>
              <a:ext cx="515554" cy="618078"/>
            </a:xfrm>
            <a:prstGeom prst="rect">
              <a:avLst/>
            </a:prstGeom>
          </p:spPr>
        </p:pic>
      </p:grpSp>
      <p:grpSp>
        <p:nvGrpSpPr>
          <p:cNvPr id="103" name="Group 102">
            <a:extLst>
              <a:ext uri="{FF2B5EF4-FFF2-40B4-BE49-F238E27FC236}">
                <a16:creationId xmlns:a16="http://schemas.microsoft.com/office/drawing/2014/main" id="{A8E589FB-89A1-8DAB-9F97-1465CA45BE72}"/>
              </a:ext>
            </a:extLst>
          </p:cNvPr>
          <p:cNvGrpSpPr/>
          <p:nvPr/>
        </p:nvGrpSpPr>
        <p:grpSpPr>
          <a:xfrm>
            <a:off x="12594263" y="3097108"/>
            <a:ext cx="11645118" cy="1676081"/>
            <a:chOff x="297571" y="3097108"/>
            <a:chExt cx="11645118" cy="1676081"/>
          </a:xfrm>
        </p:grpSpPr>
        <p:sp>
          <p:nvSpPr>
            <p:cNvPr id="46" name="Rectangle: Rounded Corners 45">
              <a:extLst>
                <a:ext uri="{FF2B5EF4-FFF2-40B4-BE49-F238E27FC236}">
                  <a16:creationId xmlns:a16="http://schemas.microsoft.com/office/drawing/2014/main" id="{36D92EF9-0EFF-2464-E35E-FC3DE65BB922}"/>
                </a:ext>
              </a:extLst>
            </p:cNvPr>
            <p:cNvSpPr/>
            <p:nvPr/>
          </p:nvSpPr>
          <p:spPr>
            <a:xfrm>
              <a:off x="9910519" y="353694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347C8DBE-F23C-768F-78A7-9BEC88A72654}"/>
                </a:ext>
              </a:extLst>
            </p:cNvPr>
            <p:cNvSpPr/>
            <p:nvPr/>
          </p:nvSpPr>
          <p:spPr>
            <a:xfrm>
              <a:off x="10468358" y="309710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BAB84506-5783-F523-04BC-7C1D627158E0}"/>
                </a:ext>
              </a:extLst>
            </p:cNvPr>
            <p:cNvSpPr/>
            <p:nvPr/>
          </p:nvSpPr>
          <p:spPr>
            <a:xfrm>
              <a:off x="9873703" y="3900051"/>
              <a:ext cx="2068986"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ذرات معلق در هوا</a:t>
              </a:r>
            </a:p>
          </p:txBody>
        </p:sp>
        <p:sp>
          <p:nvSpPr>
            <p:cNvPr id="50" name="Rectangle: Rounded Corners 49">
              <a:extLst>
                <a:ext uri="{FF2B5EF4-FFF2-40B4-BE49-F238E27FC236}">
                  <a16:creationId xmlns:a16="http://schemas.microsoft.com/office/drawing/2014/main" id="{D270376A-2916-961E-A4C3-2A66E2C623AA}"/>
                </a:ext>
              </a:extLst>
            </p:cNvPr>
            <p:cNvSpPr/>
            <p:nvPr/>
          </p:nvSpPr>
          <p:spPr>
            <a:xfrm>
              <a:off x="7517161" y="353694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C0F1BFF4-538C-A69F-5E4A-4C55ABB42214}"/>
                </a:ext>
              </a:extLst>
            </p:cNvPr>
            <p:cNvSpPr/>
            <p:nvPr/>
          </p:nvSpPr>
          <p:spPr>
            <a:xfrm>
              <a:off x="8075000" y="309710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766DFFD9-F4A1-8162-8AF5-A19A2709F638}"/>
                </a:ext>
              </a:extLst>
            </p:cNvPr>
            <p:cNvSpPr/>
            <p:nvPr/>
          </p:nvSpPr>
          <p:spPr>
            <a:xfrm>
              <a:off x="7555355" y="3900051"/>
              <a:ext cx="1918966"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تماس با مدفوع</a:t>
              </a:r>
            </a:p>
          </p:txBody>
        </p:sp>
        <p:sp>
          <p:nvSpPr>
            <p:cNvPr id="54" name="Rectangle: Rounded Corners 53">
              <a:extLst>
                <a:ext uri="{FF2B5EF4-FFF2-40B4-BE49-F238E27FC236}">
                  <a16:creationId xmlns:a16="http://schemas.microsoft.com/office/drawing/2014/main" id="{5E2A319A-8259-5087-708F-B494CCAC610F}"/>
                </a:ext>
              </a:extLst>
            </p:cNvPr>
            <p:cNvSpPr/>
            <p:nvPr/>
          </p:nvSpPr>
          <p:spPr>
            <a:xfrm>
              <a:off x="5117548" y="353694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62D498D3-8326-6BF3-668F-85C45CE9F6F5}"/>
                </a:ext>
              </a:extLst>
            </p:cNvPr>
            <p:cNvSpPr/>
            <p:nvPr/>
          </p:nvSpPr>
          <p:spPr>
            <a:xfrm>
              <a:off x="5675387" y="309710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30775AC6-3F87-7E88-ACB1-696D5D6161AE}"/>
                </a:ext>
              </a:extLst>
            </p:cNvPr>
            <p:cNvSpPr/>
            <p:nvPr/>
          </p:nvSpPr>
          <p:spPr>
            <a:xfrm>
              <a:off x="5058391" y="3900051"/>
              <a:ext cx="2113668"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از طریق خاک آلوده</a:t>
              </a:r>
            </a:p>
          </p:txBody>
        </p:sp>
        <p:sp>
          <p:nvSpPr>
            <p:cNvPr id="58" name="Rectangle: Rounded Corners 57">
              <a:extLst>
                <a:ext uri="{FF2B5EF4-FFF2-40B4-BE49-F238E27FC236}">
                  <a16:creationId xmlns:a16="http://schemas.microsoft.com/office/drawing/2014/main" id="{5EEDD9A9-BC2C-A088-CDE2-ED1AF2B1132D}"/>
                </a:ext>
              </a:extLst>
            </p:cNvPr>
            <p:cNvSpPr/>
            <p:nvPr/>
          </p:nvSpPr>
          <p:spPr>
            <a:xfrm>
              <a:off x="2717679" y="353694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6C35B7CC-6B61-D547-0D68-15BC7596BDC0}"/>
                </a:ext>
              </a:extLst>
            </p:cNvPr>
            <p:cNvSpPr/>
            <p:nvPr/>
          </p:nvSpPr>
          <p:spPr>
            <a:xfrm>
              <a:off x="3275518" y="309710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6F61FFB8-FBDB-4CDD-8E2A-3B349E0875CB}"/>
                </a:ext>
              </a:extLst>
            </p:cNvPr>
            <p:cNvSpPr/>
            <p:nvPr/>
          </p:nvSpPr>
          <p:spPr>
            <a:xfrm>
              <a:off x="2830886" y="3900051"/>
              <a:ext cx="1768940"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آب</a:t>
              </a:r>
            </a:p>
          </p:txBody>
        </p:sp>
        <p:sp>
          <p:nvSpPr>
            <p:cNvPr id="62" name="Rectangle: Rounded Corners 61">
              <a:extLst>
                <a:ext uri="{FF2B5EF4-FFF2-40B4-BE49-F238E27FC236}">
                  <a16:creationId xmlns:a16="http://schemas.microsoft.com/office/drawing/2014/main" id="{261A50A5-11AC-89D5-6B91-683198CE11E8}"/>
                </a:ext>
              </a:extLst>
            </p:cNvPr>
            <p:cNvSpPr/>
            <p:nvPr/>
          </p:nvSpPr>
          <p:spPr>
            <a:xfrm>
              <a:off x="297571" y="353694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9EA453FF-5CED-BE80-152B-3C83BE910E86}"/>
                </a:ext>
              </a:extLst>
            </p:cNvPr>
            <p:cNvSpPr/>
            <p:nvPr/>
          </p:nvSpPr>
          <p:spPr>
            <a:xfrm>
              <a:off x="855410" y="309710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333455A1-77FD-4C86-C973-D1F9D8077BA8}"/>
                </a:ext>
              </a:extLst>
            </p:cNvPr>
            <p:cNvSpPr/>
            <p:nvPr/>
          </p:nvSpPr>
          <p:spPr>
            <a:xfrm>
              <a:off x="549500" y="3900051"/>
              <a:ext cx="1491496"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غذا</a:t>
              </a:r>
            </a:p>
          </p:txBody>
        </p:sp>
        <p:pic>
          <p:nvPicPr>
            <p:cNvPr id="67" name="Graphic 66">
              <a:extLst>
                <a:ext uri="{FF2B5EF4-FFF2-40B4-BE49-F238E27FC236}">
                  <a16:creationId xmlns:a16="http://schemas.microsoft.com/office/drawing/2014/main" id="{B66BFBE5-FF4B-3842-8B4F-D8D9849F04BB}"/>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577286" y="3222422"/>
              <a:ext cx="670390" cy="606396"/>
            </a:xfrm>
            <a:prstGeom prst="rect">
              <a:avLst/>
            </a:prstGeom>
          </p:spPr>
        </p:pic>
        <p:pic>
          <p:nvPicPr>
            <p:cNvPr id="69" name="Graphic 68">
              <a:extLst>
                <a:ext uri="{FF2B5EF4-FFF2-40B4-BE49-F238E27FC236}">
                  <a16:creationId xmlns:a16="http://schemas.microsoft.com/office/drawing/2014/main" id="{187D5BCB-3B18-3327-C1E9-143870954EA4}"/>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219430" y="3258388"/>
              <a:ext cx="603047" cy="554246"/>
            </a:xfrm>
            <a:prstGeom prst="rect">
              <a:avLst/>
            </a:prstGeom>
          </p:spPr>
        </p:pic>
        <p:pic>
          <p:nvPicPr>
            <p:cNvPr id="71" name="Graphic 70">
              <a:extLst>
                <a:ext uri="{FF2B5EF4-FFF2-40B4-BE49-F238E27FC236}">
                  <a16:creationId xmlns:a16="http://schemas.microsoft.com/office/drawing/2014/main" id="{3214337F-A425-8FF6-4AEE-647064F79045}"/>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5852133" y="3268547"/>
              <a:ext cx="528373" cy="528373"/>
            </a:xfrm>
            <a:prstGeom prst="rect">
              <a:avLst/>
            </a:prstGeom>
          </p:spPr>
        </p:pic>
        <p:pic>
          <p:nvPicPr>
            <p:cNvPr id="73" name="Graphic 72">
              <a:extLst>
                <a:ext uri="{FF2B5EF4-FFF2-40B4-BE49-F238E27FC236}">
                  <a16:creationId xmlns:a16="http://schemas.microsoft.com/office/drawing/2014/main" id="{BACE6AA4-C494-1989-A783-39491894B2FC}"/>
                </a:ext>
              </a:extLst>
            </p:cNvPr>
            <p:cNvPicPr>
              <a:picLocks noChangeAspect="1"/>
            </p:cNvPicPr>
            <p:nvPr/>
          </p:nvPicPr>
          <p:blipFill>
            <a:blip r:embed="rId19" cstate="hqprint">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3466065" y="3258387"/>
              <a:ext cx="471692" cy="561869"/>
            </a:xfrm>
            <a:prstGeom prst="rect">
              <a:avLst/>
            </a:prstGeom>
          </p:spPr>
        </p:pic>
        <p:pic>
          <p:nvPicPr>
            <p:cNvPr id="75" name="Graphic 74">
              <a:extLst>
                <a:ext uri="{FF2B5EF4-FFF2-40B4-BE49-F238E27FC236}">
                  <a16:creationId xmlns:a16="http://schemas.microsoft.com/office/drawing/2014/main" id="{5362B3E5-1596-D6A5-D593-E01D7A33B823}"/>
                </a:ext>
              </a:extLst>
            </p:cNvPr>
            <p:cNvPicPr>
              <a:picLocks noChangeAspect="1"/>
            </p:cNvPicPr>
            <p:nvPr/>
          </p:nvPicPr>
          <p:blipFill>
            <a:blip r:embed="rId21" cstate="hqprint">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989414" y="3253826"/>
              <a:ext cx="588364" cy="577856"/>
            </a:xfrm>
            <a:prstGeom prst="rect">
              <a:avLst/>
            </a:prstGeom>
          </p:spPr>
        </p:pic>
      </p:grpSp>
      <p:grpSp>
        <p:nvGrpSpPr>
          <p:cNvPr id="104" name="Group 103">
            <a:extLst>
              <a:ext uri="{FF2B5EF4-FFF2-40B4-BE49-F238E27FC236}">
                <a16:creationId xmlns:a16="http://schemas.microsoft.com/office/drawing/2014/main" id="{D4DD2749-EB3D-5A8B-B8F8-0D292AB54881}"/>
              </a:ext>
            </a:extLst>
          </p:cNvPr>
          <p:cNvGrpSpPr/>
          <p:nvPr/>
        </p:nvGrpSpPr>
        <p:grpSpPr>
          <a:xfrm>
            <a:off x="15014371" y="4925168"/>
            <a:ext cx="6794836" cy="1676081"/>
            <a:chOff x="2717679" y="4925168"/>
            <a:chExt cx="6794836" cy="1676081"/>
          </a:xfrm>
        </p:grpSpPr>
        <p:sp>
          <p:nvSpPr>
            <p:cNvPr id="79" name="Rectangle: Rounded Corners 78">
              <a:extLst>
                <a:ext uri="{FF2B5EF4-FFF2-40B4-BE49-F238E27FC236}">
                  <a16:creationId xmlns:a16="http://schemas.microsoft.com/office/drawing/2014/main" id="{1EC224D6-061E-51BD-D7AA-13623446D074}"/>
                </a:ext>
              </a:extLst>
            </p:cNvPr>
            <p:cNvSpPr/>
            <p:nvPr/>
          </p:nvSpPr>
          <p:spPr>
            <a:xfrm>
              <a:off x="7517161" y="536500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CA98E4E9-EA80-4E95-F900-191246C755DA}"/>
                </a:ext>
              </a:extLst>
            </p:cNvPr>
            <p:cNvSpPr/>
            <p:nvPr/>
          </p:nvSpPr>
          <p:spPr>
            <a:xfrm>
              <a:off x="8075000" y="492516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69986569-BCBF-4D75-3308-514FA1AF2957}"/>
                </a:ext>
              </a:extLst>
            </p:cNvPr>
            <p:cNvSpPr/>
            <p:nvPr/>
          </p:nvSpPr>
          <p:spPr>
            <a:xfrm>
              <a:off x="7555355" y="5728111"/>
              <a:ext cx="1918966"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خون</a:t>
              </a:r>
            </a:p>
          </p:txBody>
        </p:sp>
        <p:sp>
          <p:nvSpPr>
            <p:cNvPr id="82" name="Rectangle: Rounded Corners 81">
              <a:extLst>
                <a:ext uri="{FF2B5EF4-FFF2-40B4-BE49-F238E27FC236}">
                  <a16:creationId xmlns:a16="http://schemas.microsoft.com/office/drawing/2014/main" id="{1BA35241-BE21-16FE-0CCE-5B1766D59224}"/>
                </a:ext>
              </a:extLst>
            </p:cNvPr>
            <p:cNvSpPr/>
            <p:nvPr/>
          </p:nvSpPr>
          <p:spPr>
            <a:xfrm>
              <a:off x="5117548" y="536500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4F9802D1-20DF-3068-FB3A-1B875CDD4BBB}"/>
                </a:ext>
              </a:extLst>
            </p:cNvPr>
            <p:cNvSpPr/>
            <p:nvPr/>
          </p:nvSpPr>
          <p:spPr>
            <a:xfrm>
              <a:off x="5675387" y="492516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6C588514-5383-FACF-7D6C-E3CFF0C490ED}"/>
                </a:ext>
              </a:extLst>
            </p:cNvPr>
            <p:cNvSpPr/>
            <p:nvPr/>
          </p:nvSpPr>
          <p:spPr>
            <a:xfrm>
              <a:off x="5058391" y="5728111"/>
              <a:ext cx="2113668"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تماس جنسی</a:t>
              </a:r>
            </a:p>
          </p:txBody>
        </p:sp>
        <p:sp>
          <p:nvSpPr>
            <p:cNvPr id="85" name="Rectangle: Rounded Corners 84">
              <a:extLst>
                <a:ext uri="{FF2B5EF4-FFF2-40B4-BE49-F238E27FC236}">
                  <a16:creationId xmlns:a16="http://schemas.microsoft.com/office/drawing/2014/main" id="{EA9E36DD-8448-EF83-A16D-CC0B99CBFD63}"/>
                </a:ext>
              </a:extLst>
            </p:cNvPr>
            <p:cNvSpPr/>
            <p:nvPr/>
          </p:nvSpPr>
          <p:spPr>
            <a:xfrm>
              <a:off x="2717679" y="5365006"/>
              <a:ext cx="1995354" cy="1236243"/>
            </a:xfrm>
            <a:prstGeom prst="roundRect">
              <a:avLst>
                <a:gd name="adj" fmla="val 30638"/>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9CE961AB-0B4E-8C1D-1AB4-F989E322F4EF}"/>
                </a:ext>
              </a:extLst>
            </p:cNvPr>
            <p:cNvSpPr/>
            <p:nvPr/>
          </p:nvSpPr>
          <p:spPr>
            <a:xfrm>
              <a:off x="3275518" y="4925168"/>
              <a:ext cx="879677" cy="879677"/>
            </a:xfrm>
            <a:prstGeom prst="ellipse">
              <a:avLst/>
            </a:prstGeom>
            <a:solidFill>
              <a:schemeClr val="bg1"/>
            </a:solidFill>
            <a:ln w="762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a:extLst>
                <a:ext uri="{FF2B5EF4-FFF2-40B4-BE49-F238E27FC236}">
                  <a16:creationId xmlns:a16="http://schemas.microsoft.com/office/drawing/2014/main" id="{C0363D7D-BF37-38A7-28E0-2C2CAB1AC7FD}"/>
                </a:ext>
              </a:extLst>
            </p:cNvPr>
            <p:cNvSpPr/>
            <p:nvPr/>
          </p:nvSpPr>
          <p:spPr>
            <a:xfrm>
              <a:off x="2830886" y="5728111"/>
              <a:ext cx="1768940" cy="630942"/>
            </a:xfrm>
            <a:prstGeom prst="rect">
              <a:avLst/>
            </a:prstGeom>
          </p:spPr>
          <p:txBody>
            <a:bodyPr wrap="square">
              <a:spAutoFit/>
            </a:bodyPr>
            <a:lstStyle/>
            <a:p>
              <a:pPr algn="ctr" rtl="1">
                <a:lnSpc>
                  <a:spcPct val="200000"/>
                </a:lnSpc>
                <a:buClr>
                  <a:srgbClr val="94D8D8"/>
                </a:buClr>
              </a:pPr>
              <a:r>
                <a:rPr lang="fa-IR" sz="2000" dirty="0">
                  <a:latin typeface="Vazir" panose="020B0603030804020204" pitchFamily="34" charset="-78"/>
                  <a:cs typeface="Vazir" panose="020B0603030804020204" pitchFamily="34" charset="-78"/>
                </a:rPr>
                <a:t>نیش حشرات</a:t>
              </a:r>
            </a:p>
          </p:txBody>
        </p:sp>
        <p:pic>
          <p:nvPicPr>
            <p:cNvPr id="97" name="Graphic 96">
              <a:extLst>
                <a:ext uri="{FF2B5EF4-FFF2-40B4-BE49-F238E27FC236}">
                  <a16:creationId xmlns:a16="http://schemas.microsoft.com/office/drawing/2014/main" id="{BB888A82-841A-8152-CD04-024EA505EB32}"/>
                </a:ext>
              </a:extLst>
            </p:cNvPr>
            <p:cNvPicPr>
              <a:picLocks noChangeAspect="1"/>
            </p:cNvPicPr>
            <p:nvPr/>
          </p:nvPicPr>
          <p:blipFill>
            <a:blip r:embed="rId23" cstate="hqprint">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8275662" y="5057982"/>
              <a:ext cx="483308" cy="628793"/>
            </a:xfrm>
            <a:prstGeom prst="rect">
              <a:avLst/>
            </a:prstGeom>
          </p:spPr>
        </p:pic>
        <p:pic>
          <p:nvPicPr>
            <p:cNvPr id="99" name="Graphic 98">
              <a:extLst>
                <a:ext uri="{FF2B5EF4-FFF2-40B4-BE49-F238E27FC236}">
                  <a16:creationId xmlns:a16="http://schemas.microsoft.com/office/drawing/2014/main" id="{66432EC6-A19A-581E-ED43-AA85C7E11BDF}"/>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5865887" y="5081887"/>
              <a:ext cx="496594" cy="580982"/>
            </a:xfrm>
            <a:prstGeom prst="rect">
              <a:avLst/>
            </a:prstGeom>
          </p:spPr>
        </p:pic>
        <p:pic>
          <p:nvPicPr>
            <p:cNvPr id="101" name="Graphic 100">
              <a:extLst>
                <a:ext uri="{FF2B5EF4-FFF2-40B4-BE49-F238E27FC236}">
                  <a16:creationId xmlns:a16="http://schemas.microsoft.com/office/drawing/2014/main" id="{F7DEA387-8D22-9472-C185-7BD313AEC10A}"/>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3435750" y="5073124"/>
              <a:ext cx="612660" cy="578997"/>
            </a:xfrm>
            <a:prstGeom prst="rect">
              <a:avLst/>
            </a:prstGeom>
          </p:spPr>
        </p:pic>
      </p:grpSp>
      <p:sp>
        <p:nvSpPr>
          <p:cNvPr id="2" name="Rectangle 1">
            <a:extLst>
              <a:ext uri="{FF2B5EF4-FFF2-40B4-BE49-F238E27FC236}">
                <a16:creationId xmlns:a16="http://schemas.microsoft.com/office/drawing/2014/main" id="{C1615AB0-B7DB-E9F5-B1C6-352B14DAFE1C}"/>
              </a:ext>
            </a:extLst>
          </p:cNvPr>
          <p:cNvSpPr/>
          <p:nvPr/>
        </p:nvSpPr>
        <p:spPr>
          <a:xfrm>
            <a:off x="660583" y="919095"/>
            <a:ext cx="10931294" cy="646331"/>
          </a:xfrm>
          <a:prstGeom prst="rect">
            <a:avLst/>
          </a:prstGeom>
        </p:spPr>
        <p:txBody>
          <a:bodyPr wrap="square">
            <a:spAutoFit/>
          </a:bodyPr>
          <a:lstStyle/>
          <a:p>
            <a:pPr algn="ctr" rtl="1"/>
            <a:r>
              <a:rPr lang="fa-IR" sz="3600" b="1" dirty="0">
                <a:latin typeface="Shabnam" panose="020B0603030804020204" pitchFamily="34" charset="-78"/>
                <a:cs typeface="Shabnam" panose="020B0603030804020204" pitchFamily="34" charset="-78"/>
              </a:rPr>
              <a:t>بهترین راه برای پیشگیری از ابتلا به بیماری چیست؟</a:t>
            </a:r>
          </a:p>
        </p:txBody>
      </p:sp>
      <p:sp>
        <p:nvSpPr>
          <p:cNvPr id="13" name="Rectangle 12">
            <a:extLst>
              <a:ext uri="{FF2B5EF4-FFF2-40B4-BE49-F238E27FC236}">
                <a16:creationId xmlns:a16="http://schemas.microsoft.com/office/drawing/2014/main" id="{8679DEA0-D07A-E967-21A6-2B9CB7CB9530}"/>
              </a:ext>
            </a:extLst>
          </p:cNvPr>
          <p:cNvSpPr/>
          <p:nvPr/>
        </p:nvSpPr>
        <p:spPr>
          <a:xfrm>
            <a:off x="2477640" y="2899777"/>
            <a:ext cx="7080738" cy="2000548"/>
          </a:xfrm>
          <a:prstGeom prst="rect">
            <a:avLst/>
          </a:prstGeom>
        </p:spPr>
        <p:txBody>
          <a:bodyPr wrap="square">
            <a:spAutoFit/>
          </a:bodyPr>
          <a:lstStyle/>
          <a:p>
            <a:pPr algn="ctr">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پاسخ مشخص است پیشگیری از عفونت. با استفاده از روش های بسیار ساده ای نظیر شستشوی مرتب دست ها، پرهیز از تماس با افراد بیمار، پاکسازی سطوح پر تماس، پرهیز از آب و غذای آلوده و دریافت واکسن و داروهای مناسب می توان از ایجاد عفونت جلوگیری کرد.</a:t>
            </a:r>
          </a:p>
        </p:txBody>
      </p:sp>
    </p:spTree>
    <p:extLst>
      <p:ext uri="{BB962C8B-B14F-4D97-AF65-F5344CB8AC3E}">
        <p14:creationId xmlns:p14="http://schemas.microsoft.com/office/powerpoint/2010/main" val="9017836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6B5BD5-67CC-F071-6660-8F4F3E01C4EC}"/>
            </a:ext>
          </a:extLst>
        </p:cNvPr>
        <p:cNvGrpSpPr/>
        <p:nvPr/>
      </p:nvGrpSpPr>
      <p:grpSpPr>
        <a:xfrm>
          <a:off x="0" y="0"/>
          <a:ext cx="0" cy="0"/>
          <a:chOff x="0" y="0"/>
          <a:chExt cx="0" cy="0"/>
        </a:xfrm>
      </p:grpSpPr>
      <p:sp>
        <p:nvSpPr>
          <p:cNvPr id="12" name="Oval 11">
            <a:extLst>
              <a:ext uri="{FF2B5EF4-FFF2-40B4-BE49-F238E27FC236}">
                <a16:creationId xmlns:a16="http://schemas.microsoft.com/office/drawing/2014/main" id="{9B6CEA7C-8F2B-25D1-B916-D9C3159BDD88}"/>
              </a:ext>
            </a:extLst>
          </p:cNvPr>
          <p:cNvSpPr/>
          <p:nvPr/>
        </p:nvSpPr>
        <p:spPr>
          <a:xfrm>
            <a:off x="-11866662" y="-2283416"/>
            <a:ext cx="11248982" cy="11248980"/>
          </a:xfrm>
          <a:prstGeom prst="ellipse">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8E048DAA-5C4C-B84C-3116-9F583B77A8A4}"/>
              </a:ext>
            </a:extLst>
          </p:cNvPr>
          <p:cNvSpPr/>
          <p:nvPr/>
        </p:nvSpPr>
        <p:spPr>
          <a:xfrm>
            <a:off x="-12001722" y="-1356064"/>
            <a:ext cx="9394278" cy="9394276"/>
          </a:xfrm>
          <a:prstGeom prst="ellipse">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170F7B24-DD44-3B67-1C95-59C84F46A00F}"/>
              </a:ext>
            </a:extLst>
          </p:cNvPr>
          <p:cNvSpPr/>
          <p:nvPr/>
        </p:nvSpPr>
        <p:spPr>
          <a:xfrm>
            <a:off x="-11736136" y="-418633"/>
            <a:ext cx="7695263" cy="7695263"/>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a:extLst>
              <a:ext uri="{FF2B5EF4-FFF2-40B4-BE49-F238E27FC236}">
                <a16:creationId xmlns:a16="http://schemas.microsoft.com/office/drawing/2014/main" id="{279B5E89-7204-2620-3816-4560636A6E0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29622" y="0"/>
            <a:ext cx="5762377" cy="6858000"/>
          </a:xfrm>
          <a:prstGeom prst="rect">
            <a:avLst/>
          </a:prstGeom>
        </p:spPr>
      </p:pic>
      <p:pic>
        <p:nvPicPr>
          <p:cNvPr id="9" name="Picture 8">
            <a:extLst>
              <a:ext uri="{FF2B5EF4-FFF2-40B4-BE49-F238E27FC236}">
                <a16:creationId xmlns:a16="http://schemas.microsoft.com/office/drawing/2014/main" id="{04F5DCD0-6941-4CE2-EAF4-8D40D3101AA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180178" y="1"/>
            <a:ext cx="12192000" cy="6857998"/>
          </a:xfrm>
          <a:prstGeom prst="rect">
            <a:avLst/>
          </a:prstGeom>
        </p:spPr>
      </p:pic>
      <p:pic>
        <p:nvPicPr>
          <p:cNvPr id="13" name="Picture 12">
            <a:extLst>
              <a:ext uri="{FF2B5EF4-FFF2-40B4-BE49-F238E27FC236}">
                <a16:creationId xmlns:a16="http://schemas.microsoft.com/office/drawing/2014/main" id="{D85ABD0F-EABA-5CA4-BA3C-37B7F233B55D}"/>
              </a:ext>
            </a:extLst>
          </p:cNvPr>
          <p:cNvPicPr>
            <a:picLocks noChangeAspect="1"/>
          </p:cNvPicPr>
          <p:nvPr/>
        </p:nvPicPr>
        <p:blipFill>
          <a:blip r:embed="rId6">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a:off x="5473339" y="-215939"/>
            <a:ext cx="14872356" cy="8365698"/>
          </a:xfrm>
          <a:prstGeom prst="rect">
            <a:avLst/>
          </a:prstGeom>
        </p:spPr>
      </p:pic>
      <p:pic>
        <p:nvPicPr>
          <p:cNvPr id="11" name="Picture 10">
            <a:extLst>
              <a:ext uri="{FF2B5EF4-FFF2-40B4-BE49-F238E27FC236}">
                <a16:creationId xmlns:a16="http://schemas.microsoft.com/office/drawing/2014/main" id="{311C7363-8608-61E8-7CBD-7E77BF33350D}"/>
              </a:ext>
            </a:extLst>
          </p:cNvPr>
          <p:cNvPicPr>
            <a:picLocks noChangeAspect="1"/>
          </p:cNvPicPr>
          <p:nvPr/>
        </p:nvPicPr>
        <p:blipFill>
          <a:blip r:embed="rId8">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tretch>
            <a:fillRect/>
          </a:stretch>
        </p:blipFill>
        <p:spPr>
          <a:xfrm>
            <a:off x="6429623" y="-215939"/>
            <a:ext cx="12959788" cy="7289878"/>
          </a:xfrm>
          <a:prstGeom prst="rect">
            <a:avLst/>
          </a:prstGeom>
        </p:spPr>
      </p:pic>
      <p:sp>
        <p:nvSpPr>
          <p:cNvPr id="14" name="Rectangle 13">
            <a:extLst>
              <a:ext uri="{FF2B5EF4-FFF2-40B4-BE49-F238E27FC236}">
                <a16:creationId xmlns:a16="http://schemas.microsoft.com/office/drawing/2014/main" id="{AD3E2EB6-0F70-F7AF-34B8-55A9AC942460}"/>
              </a:ext>
            </a:extLst>
          </p:cNvPr>
          <p:cNvSpPr/>
          <p:nvPr/>
        </p:nvSpPr>
        <p:spPr>
          <a:xfrm>
            <a:off x="6832226" y="3105834"/>
            <a:ext cx="4957168" cy="646331"/>
          </a:xfrm>
          <a:prstGeom prst="rect">
            <a:avLst/>
          </a:prstGeom>
        </p:spPr>
        <p:txBody>
          <a:bodyPr wrap="square">
            <a:spAutoFit/>
          </a:bodyPr>
          <a:lstStyle/>
          <a:p>
            <a:pPr algn="ctr" rtl="1"/>
            <a:r>
              <a:rPr lang="fa-IR" sz="3600" b="1" dirty="0">
                <a:solidFill>
                  <a:schemeClr val="bg1"/>
                </a:solidFill>
                <a:latin typeface="Shabnam" panose="020B0603030804020204" pitchFamily="34" charset="-78"/>
                <a:cs typeface="Shabnam" panose="020B0603030804020204" pitchFamily="34" charset="-78"/>
              </a:rPr>
              <a:t>میکروب ها چیستند؟</a:t>
            </a:r>
            <a:endParaRPr lang="en-US" sz="3600" b="1" dirty="0">
              <a:solidFill>
                <a:schemeClr val="bg1"/>
              </a:solidFill>
              <a:latin typeface="Shabnam" panose="020B0603030804020204" pitchFamily="34" charset="-78"/>
              <a:cs typeface="Shabnam" panose="020B0603030804020204" pitchFamily="34" charset="-78"/>
            </a:endParaRPr>
          </a:p>
        </p:txBody>
      </p:sp>
      <p:sp>
        <p:nvSpPr>
          <p:cNvPr id="15" name="Rectangle 14">
            <a:extLst>
              <a:ext uri="{FF2B5EF4-FFF2-40B4-BE49-F238E27FC236}">
                <a16:creationId xmlns:a16="http://schemas.microsoft.com/office/drawing/2014/main" id="{9C746007-FF9A-462D-EED2-6A032139BA09}"/>
              </a:ext>
            </a:extLst>
          </p:cNvPr>
          <p:cNvSpPr/>
          <p:nvPr/>
        </p:nvSpPr>
        <p:spPr>
          <a:xfrm>
            <a:off x="13125055" y="2340288"/>
            <a:ext cx="6096000" cy="3477875"/>
          </a:xfrm>
          <a:prstGeom prst="rect">
            <a:avLst/>
          </a:prstGeom>
        </p:spPr>
        <p:txBody>
          <a:bodyPr>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اصطلاح «میکروب» به مجموعه ای از موجودات میکروسکوپی از جمله باکتری ها، ویروس ها، قارچ ها و پروتوزوآ ها اطلاق می شود. میکروب ها، موجودات بسیار کوچکی هستند که بدون ابزارهای اختصاصی، که میکروسکوپ نامیده می شوند، نمی توان آن ها را مشاهده کرد. میکروسکوپ، تصویر میکروب ها را صدها و هزاران بار بزرگتر کرده و در نتیجه آن ها را قابل رویت می نماید. بسیاری از این میکروب ها منجر به ایجاد بیماری در انسان و دیگر جانوران می شوند.</a:t>
            </a:r>
            <a:endParaRPr lang="en-US" sz="1600" b="1" dirty="0">
              <a:solidFill>
                <a:schemeClr val="bg1"/>
              </a:solidFill>
              <a:latin typeface="Vazir" panose="020B0603030804020204" pitchFamily="34" charset="-78"/>
              <a:cs typeface="Vazir" panose="020B0603030804020204" pitchFamily="34" charset="-78"/>
            </a:endParaRPr>
          </a:p>
        </p:txBody>
      </p:sp>
      <p:pic>
        <p:nvPicPr>
          <p:cNvPr id="8" name="Picture 7">
            <a:extLst>
              <a:ext uri="{FF2B5EF4-FFF2-40B4-BE49-F238E27FC236}">
                <a16:creationId xmlns:a16="http://schemas.microsoft.com/office/drawing/2014/main" id="{E85E4186-0FFB-AE0E-D666-080DBE268CD5}"/>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rot="20559006">
            <a:off x="-274557" y="302055"/>
            <a:ext cx="4922520" cy="9493435"/>
          </a:xfrm>
          <a:prstGeom prst="rect">
            <a:avLst/>
          </a:prstGeom>
        </p:spPr>
      </p:pic>
      <p:sp>
        <p:nvSpPr>
          <p:cNvPr id="10" name="Rectangle 9">
            <a:extLst>
              <a:ext uri="{FF2B5EF4-FFF2-40B4-BE49-F238E27FC236}">
                <a16:creationId xmlns:a16="http://schemas.microsoft.com/office/drawing/2014/main" id="{B4DACC99-E47D-148C-9856-0313DDFB0DA9}"/>
              </a:ext>
            </a:extLst>
          </p:cNvPr>
          <p:cNvSpPr/>
          <p:nvPr/>
        </p:nvSpPr>
        <p:spPr>
          <a:xfrm>
            <a:off x="608348" y="2182503"/>
            <a:ext cx="5332759" cy="2492990"/>
          </a:xfrm>
          <a:prstGeom prst="rect">
            <a:avLst/>
          </a:prstGeom>
        </p:spPr>
        <p:txBody>
          <a:bodyPr wrap="square">
            <a:spAutoFit/>
          </a:bodyPr>
          <a:lstStyle/>
          <a:p>
            <a:pPr algn="justLow"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تمام جانوران برای ادامه ی حیات خود به گرما، رطوبت و غذا نیاز دارند و میکروب ها نیز از این قاعده مستثنی نیستند. میکروب ها می توانند تمام این نیازها را از منابع متعددی تامین نمایند. مدفوع، زباله، ته مانده های مواد غذایی و حتی بدن انسان از جمله ی این منابع می باشند.</a:t>
            </a:r>
          </a:p>
        </p:txBody>
      </p:sp>
      <p:pic>
        <p:nvPicPr>
          <p:cNvPr id="18" name="Picture 17">
            <a:extLst>
              <a:ext uri="{FF2B5EF4-FFF2-40B4-BE49-F238E27FC236}">
                <a16:creationId xmlns:a16="http://schemas.microsoft.com/office/drawing/2014/main" id="{12F6B81B-09C8-B857-3016-EEE7335C559A}"/>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1497235" y="-2836985"/>
            <a:ext cx="5027027" cy="9694985"/>
          </a:xfrm>
          <a:prstGeom prst="rect">
            <a:avLst/>
          </a:prstGeom>
        </p:spPr>
      </p:pic>
    </p:spTree>
    <p:extLst>
      <p:ext uri="{BB962C8B-B14F-4D97-AF65-F5344CB8AC3E}">
        <p14:creationId xmlns:p14="http://schemas.microsoft.com/office/powerpoint/2010/main" val="4163909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5036BC-C4BA-08EC-267D-898CF608DA37}"/>
            </a:ext>
          </a:extLst>
        </p:cNvPr>
        <p:cNvGrpSpPr/>
        <p:nvPr/>
      </p:nvGrpSpPr>
      <p:grpSpPr>
        <a:xfrm>
          <a:off x="0" y="0"/>
          <a:ext cx="0" cy="0"/>
          <a:chOff x="0" y="0"/>
          <a:chExt cx="0" cy="0"/>
        </a:xfrm>
      </p:grpSpPr>
      <p:sp>
        <p:nvSpPr>
          <p:cNvPr id="6" name="Oval 5">
            <a:extLst>
              <a:ext uri="{FF2B5EF4-FFF2-40B4-BE49-F238E27FC236}">
                <a16:creationId xmlns:a16="http://schemas.microsoft.com/office/drawing/2014/main" id="{CEF18F97-508F-4AFC-8F47-229491A34AAD}"/>
              </a:ext>
            </a:extLst>
          </p:cNvPr>
          <p:cNvSpPr/>
          <p:nvPr/>
        </p:nvSpPr>
        <p:spPr>
          <a:xfrm>
            <a:off x="-2206803" y="-4883737"/>
            <a:ext cx="16449624" cy="16449622"/>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E8202C8E-4EEB-DBA4-05A5-9733FDB2C04C}"/>
              </a:ext>
            </a:extLst>
          </p:cNvPr>
          <p:cNvSpPr/>
          <p:nvPr/>
        </p:nvSpPr>
        <p:spPr>
          <a:xfrm>
            <a:off x="-1261055" y="-3962400"/>
            <a:ext cx="14606950" cy="14606948"/>
          </a:xfrm>
          <a:prstGeom prst="ellipse">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170EC9CB-8AF5-0B22-F835-4DA0C21A2F66}"/>
              </a:ext>
            </a:extLst>
          </p:cNvPr>
          <p:cNvSpPr/>
          <p:nvPr/>
        </p:nvSpPr>
        <p:spPr>
          <a:xfrm>
            <a:off x="-715934" y="-3329354"/>
            <a:ext cx="13516710" cy="13516706"/>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5B11D51-056B-56BF-B30D-243C63E8A4E0}"/>
              </a:ext>
            </a:extLst>
          </p:cNvPr>
          <p:cNvSpPr/>
          <p:nvPr/>
        </p:nvSpPr>
        <p:spPr>
          <a:xfrm>
            <a:off x="522672" y="343156"/>
            <a:ext cx="5115377" cy="1685077"/>
          </a:xfrm>
          <a:prstGeom prst="rect">
            <a:avLst/>
          </a:prstGeom>
        </p:spPr>
        <p:txBody>
          <a:bodyPr wrap="square">
            <a:spAutoFit/>
          </a:bodyPr>
          <a:lstStyle/>
          <a:p>
            <a:pPr algn="ctr" rtl="1">
              <a:lnSpc>
                <a:spcPct val="150000"/>
              </a:lnSpc>
            </a:pPr>
            <a:r>
              <a:rPr lang="fa-IR" sz="3600" b="1" dirty="0">
                <a:latin typeface="Shabnam" panose="020B0603030804020204" pitchFamily="34" charset="-78"/>
                <a:cs typeface="Shabnam" panose="020B0603030804020204" pitchFamily="34" charset="-78"/>
              </a:rPr>
              <a:t>بهترین راه برای پیشگیری از ابتلا به بیماری چیست؟</a:t>
            </a:r>
          </a:p>
        </p:txBody>
      </p:sp>
      <p:sp>
        <p:nvSpPr>
          <p:cNvPr id="13" name="Rectangle 12">
            <a:extLst>
              <a:ext uri="{FF2B5EF4-FFF2-40B4-BE49-F238E27FC236}">
                <a16:creationId xmlns:a16="http://schemas.microsoft.com/office/drawing/2014/main" id="{1BBD6F30-9CD6-C93E-FA5B-6D56592B945B}"/>
              </a:ext>
            </a:extLst>
          </p:cNvPr>
          <p:cNvSpPr/>
          <p:nvPr/>
        </p:nvSpPr>
        <p:spPr>
          <a:xfrm>
            <a:off x="384762" y="2458788"/>
            <a:ext cx="5391198" cy="3477875"/>
          </a:xfrm>
          <a:prstGeom prst="rect">
            <a:avLst/>
          </a:prstGeom>
        </p:spPr>
        <p:txBody>
          <a:bodyPr wrap="square">
            <a:spAutoFit/>
          </a:bodyPr>
          <a:lstStyle/>
          <a:p>
            <a:pPr algn="ctr">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شستشوی دست ها یکی از آسان ترین و در عین حال موثر ترین راه های پیشگیری از عفونت های مختلف می باشد که اغلب به فراموشی سپرده می شود. دست های خود را پیش از آماده سازی و یا خوردن غذا، پس از سرفه و عطسه، پس از تعویض پوشک نوزاد و پس از استفاده از سرویس بهداشتی به طور کامل بشویید. اگر صابون و آب در دسترس نبودند می توانید از محلول ها و ژل های ضد عفونی کننده ی الکلی استفاده نمایید.</a:t>
            </a:r>
          </a:p>
        </p:txBody>
      </p:sp>
      <p:sp>
        <p:nvSpPr>
          <p:cNvPr id="14" name="Rectangle 13">
            <a:extLst>
              <a:ext uri="{FF2B5EF4-FFF2-40B4-BE49-F238E27FC236}">
                <a16:creationId xmlns:a16="http://schemas.microsoft.com/office/drawing/2014/main" id="{A47DACD9-CE31-0824-729C-4D7EB9F1FC7E}"/>
              </a:ext>
            </a:extLst>
          </p:cNvPr>
          <p:cNvSpPr/>
          <p:nvPr/>
        </p:nvSpPr>
        <p:spPr>
          <a:xfrm>
            <a:off x="2477640" y="6858000"/>
            <a:ext cx="7080738" cy="2000548"/>
          </a:xfrm>
          <a:prstGeom prst="rect">
            <a:avLst/>
          </a:prstGeom>
        </p:spPr>
        <p:txBody>
          <a:bodyPr wrap="square">
            <a:spAutoFit/>
          </a:bodyPr>
          <a:lstStyle/>
          <a:p>
            <a:pPr algn="ctr">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پاسخ مشخص است پیشگیری از عفونت. با استفاده از روش های بسیار ساده ای نظیر شستشوی مرتب دست ها، پرهیز از تماس با افراد بیمار، پاکسازی سطوح پر تماس، پرهیز از آب و غذای آلوده و دریافت واکسن و داروهای مناسب می توان از ایجاد عفونت جلوگیری کرد.</a:t>
            </a:r>
          </a:p>
        </p:txBody>
      </p:sp>
      <p:sp>
        <p:nvSpPr>
          <p:cNvPr id="16" name="Oval 15">
            <a:extLst>
              <a:ext uri="{FF2B5EF4-FFF2-40B4-BE49-F238E27FC236}">
                <a16:creationId xmlns:a16="http://schemas.microsoft.com/office/drawing/2014/main" id="{FC78B31A-9643-324D-00CC-E8B7BB9C3B90}"/>
              </a:ext>
            </a:extLst>
          </p:cNvPr>
          <p:cNvSpPr/>
          <p:nvPr/>
        </p:nvSpPr>
        <p:spPr>
          <a:xfrm>
            <a:off x="6583797" y="556516"/>
            <a:ext cx="4708662" cy="4708662"/>
          </a:xfrm>
          <a:prstGeom prst="ellipse">
            <a:avLst/>
          </a:prstGeom>
          <a:blipFill dpi="0" rotWithShape="1">
            <a:blip r:embed="rId3"/>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A9D12F7E-00ED-631D-A0E2-645384856092}"/>
              </a:ext>
            </a:extLst>
          </p:cNvPr>
          <p:cNvSpPr/>
          <p:nvPr/>
        </p:nvSpPr>
        <p:spPr>
          <a:xfrm>
            <a:off x="6551073" y="5442137"/>
            <a:ext cx="4587844" cy="707886"/>
          </a:xfrm>
          <a:prstGeom prst="rect">
            <a:avLst/>
          </a:prstGeom>
          <a:effectLst/>
        </p:spPr>
        <p:txBody>
          <a:bodyPr wrap="square">
            <a:spAutoFit/>
          </a:bodyPr>
          <a:lstStyle/>
          <a:p>
            <a:pPr algn="ctr"/>
            <a:r>
              <a:rPr lang="fa-IR" sz="4000" b="1" dirty="0">
                <a:latin typeface="Shabnam" panose="020B0603030804020204" pitchFamily="34" charset="-78"/>
                <a:cs typeface="Shabnam" panose="020B0603030804020204" pitchFamily="34" charset="-78"/>
              </a:rPr>
              <a:t>شستشوی دست ها</a:t>
            </a:r>
          </a:p>
        </p:txBody>
      </p:sp>
    </p:spTree>
    <p:extLst>
      <p:ext uri="{BB962C8B-B14F-4D97-AF65-F5344CB8AC3E}">
        <p14:creationId xmlns:p14="http://schemas.microsoft.com/office/powerpoint/2010/main" val="23496089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61B572-45BD-512F-1EC5-3F140CE28C13}"/>
            </a:ext>
          </a:extLst>
        </p:cNvPr>
        <p:cNvGrpSpPr/>
        <p:nvPr/>
      </p:nvGrpSpPr>
      <p:grpSpPr>
        <a:xfrm>
          <a:off x="0" y="0"/>
          <a:ext cx="0" cy="0"/>
          <a:chOff x="0" y="0"/>
          <a:chExt cx="0" cy="0"/>
        </a:xfrm>
      </p:grpSpPr>
      <p:sp>
        <p:nvSpPr>
          <p:cNvPr id="6" name="Oval 5">
            <a:extLst>
              <a:ext uri="{FF2B5EF4-FFF2-40B4-BE49-F238E27FC236}">
                <a16:creationId xmlns:a16="http://schemas.microsoft.com/office/drawing/2014/main" id="{D4020B20-AED3-B03B-4923-67E56CB21EF3}"/>
              </a:ext>
            </a:extLst>
          </p:cNvPr>
          <p:cNvSpPr/>
          <p:nvPr/>
        </p:nvSpPr>
        <p:spPr>
          <a:xfrm>
            <a:off x="-2206803" y="-4883737"/>
            <a:ext cx="16449624" cy="16449622"/>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E44EC50-77DD-CA96-BF50-4DCFDE59BBD0}"/>
              </a:ext>
            </a:extLst>
          </p:cNvPr>
          <p:cNvSpPr/>
          <p:nvPr/>
        </p:nvSpPr>
        <p:spPr>
          <a:xfrm>
            <a:off x="-1261055" y="-3962400"/>
            <a:ext cx="14606950" cy="14606948"/>
          </a:xfrm>
          <a:prstGeom prst="ellipse">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554B8BB9-42C3-1113-87FD-1BE042227C7A}"/>
              </a:ext>
            </a:extLst>
          </p:cNvPr>
          <p:cNvSpPr/>
          <p:nvPr/>
        </p:nvSpPr>
        <p:spPr>
          <a:xfrm>
            <a:off x="-715934" y="-3329354"/>
            <a:ext cx="13516710" cy="13516706"/>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63B72167-2B1F-D030-E8A5-5C86FC61C705}"/>
              </a:ext>
            </a:extLst>
          </p:cNvPr>
          <p:cNvSpPr/>
          <p:nvPr/>
        </p:nvSpPr>
        <p:spPr>
          <a:xfrm>
            <a:off x="522672" y="343156"/>
            <a:ext cx="5115377" cy="1685077"/>
          </a:xfrm>
          <a:prstGeom prst="rect">
            <a:avLst/>
          </a:prstGeom>
        </p:spPr>
        <p:txBody>
          <a:bodyPr wrap="square">
            <a:spAutoFit/>
          </a:bodyPr>
          <a:lstStyle/>
          <a:p>
            <a:pPr algn="ctr" rtl="1">
              <a:lnSpc>
                <a:spcPct val="150000"/>
              </a:lnSpc>
            </a:pPr>
            <a:r>
              <a:rPr lang="fa-IR" sz="3600" b="1" dirty="0">
                <a:latin typeface="Shabnam" panose="020B0603030804020204" pitchFamily="34" charset="-78"/>
                <a:cs typeface="Shabnam" panose="020B0603030804020204" pitchFamily="34" charset="-78"/>
              </a:rPr>
              <a:t>بهترین راه برای پیشگیری از ابتلا به بیماری چیست؟</a:t>
            </a:r>
          </a:p>
        </p:txBody>
      </p:sp>
      <p:sp>
        <p:nvSpPr>
          <p:cNvPr id="13" name="Rectangle 12">
            <a:extLst>
              <a:ext uri="{FF2B5EF4-FFF2-40B4-BE49-F238E27FC236}">
                <a16:creationId xmlns:a16="http://schemas.microsoft.com/office/drawing/2014/main" id="{8BA701FB-0E9C-838F-C0F4-281E8ECF650B}"/>
              </a:ext>
            </a:extLst>
          </p:cNvPr>
          <p:cNvSpPr/>
          <p:nvPr/>
        </p:nvSpPr>
        <p:spPr>
          <a:xfrm>
            <a:off x="384762" y="2458788"/>
            <a:ext cx="5391198" cy="3477875"/>
          </a:xfrm>
          <a:prstGeom prst="rect">
            <a:avLst/>
          </a:prstGeom>
        </p:spPr>
        <p:txBody>
          <a:bodyPr wrap="square">
            <a:spAutoFit/>
          </a:bodyPr>
          <a:lstStyle/>
          <a:p>
            <a:pPr algn="ctr">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واکسیناسیون بهترین راهکار دفاعی در برابر ابتلا به برخی از بیماری های خاص می باشد. با افزایش اطلاعات محققان درباره ی علل ایجاد بیماری ها، تعداد بیماری های قابل پیشگیری با واکسن نیز افزایش یافته است. بسیاری از واکسن ها در دوران کودکی تزریق می شوند. با این حال، افراد بزرگسال نیز برای پیشگیری از بیماری هایی نظیر کزاز و آنفولانزا باید به صورت مرتب واکسینه شوند.</a:t>
            </a:r>
          </a:p>
        </p:txBody>
      </p:sp>
      <p:sp>
        <p:nvSpPr>
          <p:cNvPr id="16" name="Oval 15">
            <a:extLst>
              <a:ext uri="{FF2B5EF4-FFF2-40B4-BE49-F238E27FC236}">
                <a16:creationId xmlns:a16="http://schemas.microsoft.com/office/drawing/2014/main" id="{C622A154-2EF9-5212-66C4-166B1257D1F7}"/>
              </a:ext>
            </a:extLst>
          </p:cNvPr>
          <p:cNvSpPr/>
          <p:nvPr/>
        </p:nvSpPr>
        <p:spPr>
          <a:xfrm>
            <a:off x="6583797" y="556516"/>
            <a:ext cx="4708662" cy="4708662"/>
          </a:xfrm>
          <a:prstGeom prst="ellipse">
            <a:avLst/>
          </a:prstGeom>
          <a:blipFill dpi="0" rotWithShape="1">
            <a:blip r:embed="rId3" cstate="hqprint">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3B7EF2B-9BC2-8248-8A36-91232667A2E5}"/>
              </a:ext>
            </a:extLst>
          </p:cNvPr>
          <p:cNvSpPr/>
          <p:nvPr/>
        </p:nvSpPr>
        <p:spPr>
          <a:xfrm>
            <a:off x="6551073" y="5442137"/>
            <a:ext cx="4587844" cy="707886"/>
          </a:xfrm>
          <a:prstGeom prst="rect">
            <a:avLst/>
          </a:prstGeom>
          <a:effectLst/>
        </p:spPr>
        <p:txBody>
          <a:bodyPr wrap="square">
            <a:spAutoFit/>
          </a:bodyPr>
          <a:lstStyle/>
          <a:p>
            <a:pPr algn="ctr"/>
            <a:r>
              <a:rPr lang="fa-IR" sz="4000" b="1" dirty="0">
                <a:latin typeface="Shabnam" panose="020B0603030804020204" pitchFamily="34" charset="-78"/>
                <a:cs typeface="Shabnam" panose="020B0603030804020204" pitchFamily="34" charset="-78"/>
              </a:rPr>
              <a:t>واکسن ها</a:t>
            </a:r>
          </a:p>
        </p:txBody>
      </p:sp>
      <p:sp>
        <p:nvSpPr>
          <p:cNvPr id="3" name="Oval 2">
            <a:extLst>
              <a:ext uri="{FF2B5EF4-FFF2-40B4-BE49-F238E27FC236}">
                <a16:creationId xmlns:a16="http://schemas.microsoft.com/office/drawing/2014/main" id="{327F6189-F195-2308-2FC1-3BDFDB6F3AB2}"/>
              </a:ext>
            </a:extLst>
          </p:cNvPr>
          <p:cNvSpPr/>
          <p:nvPr/>
        </p:nvSpPr>
        <p:spPr>
          <a:xfrm>
            <a:off x="6583797" y="7619197"/>
            <a:ext cx="4708662" cy="4708662"/>
          </a:xfrm>
          <a:prstGeom prst="ellipse">
            <a:avLst/>
          </a:prstGeom>
          <a:blipFill dpi="0" rotWithShape="1">
            <a:blip r:embed="rId4"/>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B6E7E2A6-8818-13FF-A5B8-266DDB25AFA8}"/>
              </a:ext>
            </a:extLst>
          </p:cNvPr>
          <p:cNvSpPr/>
          <p:nvPr/>
        </p:nvSpPr>
        <p:spPr>
          <a:xfrm>
            <a:off x="6551073" y="12504818"/>
            <a:ext cx="4587844" cy="707886"/>
          </a:xfrm>
          <a:prstGeom prst="rect">
            <a:avLst/>
          </a:prstGeom>
          <a:effectLst/>
        </p:spPr>
        <p:txBody>
          <a:bodyPr wrap="square">
            <a:spAutoFit/>
          </a:bodyPr>
          <a:lstStyle/>
          <a:p>
            <a:pPr algn="ctr"/>
            <a:r>
              <a:rPr lang="fa-IR" sz="4000" b="1" dirty="0">
                <a:latin typeface="Shabnam" panose="020B0603030804020204" pitchFamily="34" charset="-78"/>
                <a:cs typeface="Shabnam" panose="020B0603030804020204" pitchFamily="34" charset="-78"/>
              </a:rPr>
              <a:t>شستشوی دست ها</a:t>
            </a:r>
          </a:p>
        </p:txBody>
      </p:sp>
    </p:spTree>
    <p:extLst>
      <p:ext uri="{BB962C8B-B14F-4D97-AF65-F5344CB8AC3E}">
        <p14:creationId xmlns:p14="http://schemas.microsoft.com/office/powerpoint/2010/main" val="29356773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B833C-F627-3964-BBA1-A06309859915}"/>
            </a:ext>
          </a:extLst>
        </p:cNvPr>
        <p:cNvGrpSpPr/>
        <p:nvPr/>
      </p:nvGrpSpPr>
      <p:grpSpPr>
        <a:xfrm>
          <a:off x="0" y="0"/>
          <a:ext cx="0" cy="0"/>
          <a:chOff x="0" y="0"/>
          <a:chExt cx="0" cy="0"/>
        </a:xfrm>
      </p:grpSpPr>
      <p:pic>
        <p:nvPicPr>
          <p:cNvPr id="9" name="Graphic 8">
            <a:extLst>
              <a:ext uri="{FF2B5EF4-FFF2-40B4-BE49-F238E27FC236}">
                <a16:creationId xmlns:a16="http://schemas.microsoft.com/office/drawing/2014/main" id="{1DEF793A-DCBB-43D6-0BC1-6CA50E9D655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95926" y="0"/>
            <a:ext cx="5762377" cy="6858000"/>
          </a:xfrm>
          <a:prstGeom prst="rect">
            <a:avLst/>
          </a:prstGeom>
        </p:spPr>
      </p:pic>
      <p:pic>
        <p:nvPicPr>
          <p:cNvPr id="10" name="Picture 9">
            <a:extLst>
              <a:ext uri="{FF2B5EF4-FFF2-40B4-BE49-F238E27FC236}">
                <a16:creationId xmlns:a16="http://schemas.microsoft.com/office/drawing/2014/main" id="{FD77BA1D-8B74-C47C-65A2-E73B0C402099}"/>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221889" y="0"/>
            <a:ext cx="12192000" cy="6857998"/>
          </a:xfrm>
          <a:prstGeom prst="rect">
            <a:avLst/>
          </a:prstGeom>
        </p:spPr>
      </p:pic>
      <p:pic>
        <p:nvPicPr>
          <p:cNvPr id="11" name="Picture 10">
            <a:extLst>
              <a:ext uri="{FF2B5EF4-FFF2-40B4-BE49-F238E27FC236}">
                <a16:creationId xmlns:a16="http://schemas.microsoft.com/office/drawing/2014/main" id="{5D7977D0-44CB-A8C2-5E48-8673259CF441}"/>
              </a:ext>
            </a:extLst>
          </p:cNvPr>
          <p:cNvPicPr>
            <a:picLocks noChangeAspect="1"/>
          </p:cNvPicPr>
          <p:nvPr/>
        </p:nvPicPr>
        <p:blipFill>
          <a:blip r:embed="rId6">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a:off x="-14034446" y="-583255"/>
            <a:ext cx="14872356" cy="8365698"/>
          </a:xfrm>
          <a:prstGeom prst="rect">
            <a:avLst/>
          </a:prstGeom>
        </p:spPr>
      </p:pic>
      <p:pic>
        <p:nvPicPr>
          <p:cNvPr id="14" name="Picture 13">
            <a:extLst>
              <a:ext uri="{FF2B5EF4-FFF2-40B4-BE49-F238E27FC236}">
                <a16:creationId xmlns:a16="http://schemas.microsoft.com/office/drawing/2014/main" id="{1CF1FFCF-7F8D-FD4D-5A8A-C705A2A26265}"/>
              </a:ext>
            </a:extLst>
          </p:cNvPr>
          <p:cNvPicPr>
            <a:picLocks noChangeAspect="1"/>
          </p:cNvPicPr>
          <p:nvPr/>
        </p:nvPicPr>
        <p:blipFill>
          <a:blip r:embed="rId8">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tretch>
            <a:fillRect/>
          </a:stretch>
        </p:blipFill>
        <p:spPr>
          <a:xfrm>
            <a:off x="-12437116" y="0"/>
            <a:ext cx="12959788" cy="7289878"/>
          </a:xfrm>
          <a:prstGeom prst="rect">
            <a:avLst/>
          </a:prstGeom>
        </p:spPr>
      </p:pic>
      <p:sp>
        <p:nvSpPr>
          <p:cNvPr id="6" name="Oval 5">
            <a:extLst>
              <a:ext uri="{FF2B5EF4-FFF2-40B4-BE49-F238E27FC236}">
                <a16:creationId xmlns:a16="http://schemas.microsoft.com/office/drawing/2014/main" id="{CE262F72-AD2B-50CB-1778-A996B18828BE}"/>
              </a:ext>
            </a:extLst>
          </p:cNvPr>
          <p:cNvSpPr/>
          <p:nvPr/>
        </p:nvSpPr>
        <p:spPr>
          <a:xfrm>
            <a:off x="-2206803" y="-4883737"/>
            <a:ext cx="16449624" cy="16449622"/>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377A4A8-BB04-38D8-63D0-5D429570A960}"/>
              </a:ext>
            </a:extLst>
          </p:cNvPr>
          <p:cNvSpPr/>
          <p:nvPr/>
        </p:nvSpPr>
        <p:spPr>
          <a:xfrm>
            <a:off x="-1261055" y="-3962400"/>
            <a:ext cx="14606950" cy="14606948"/>
          </a:xfrm>
          <a:prstGeom prst="ellipse">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65D699C0-9890-5915-66D6-E8917DAC7941}"/>
              </a:ext>
            </a:extLst>
          </p:cNvPr>
          <p:cNvSpPr/>
          <p:nvPr/>
        </p:nvSpPr>
        <p:spPr>
          <a:xfrm>
            <a:off x="-715934" y="-3329354"/>
            <a:ext cx="13516710" cy="13516706"/>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8F499A8E-B006-E5A9-CFB5-18F90F5EF8C3}"/>
              </a:ext>
            </a:extLst>
          </p:cNvPr>
          <p:cNvSpPr/>
          <p:nvPr/>
        </p:nvSpPr>
        <p:spPr>
          <a:xfrm>
            <a:off x="522672" y="343156"/>
            <a:ext cx="5115377" cy="1685077"/>
          </a:xfrm>
          <a:prstGeom prst="rect">
            <a:avLst/>
          </a:prstGeom>
        </p:spPr>
        <p:txBody>
          <a:bodyPr wrap="square">
            <a:spAutoFit/>
          </a:bodyPr>
          <a:lstStyle/>
          <a:p>
            <a:pPr algn="ctr" rtl="1">
              <a:lnSpc>
                <a:spcPct val="150000"/>
              </a:lnSpc>
            </a:pPr>
            <a:r>
              <a:rPr lang="fa-IR" sz="3600" b="1" dirty="0">
                <a:latin typeface="Shabnam" panose="020B0603030804020204" pitchFamily="34" charset="-78"/>
                <a:cs typeface="Shabnam" panose="020B0603030804020204" pitchFamily="34" charset="-78"/>
              </a:rPr>
              <a:t>بهترین راه برای پیشگیری از ابتلا به بیماری چیست؟</a:t>
            </a:r>
          </a:p>
        </p:txBody>
      </p:sp>
      <p:sp>
        <p:nvSpPr>
          <p:cNvPr id="13" name="Rectangle 12">
            <a:extLst>
              <a:ext uri="{FF2B5EF4-FFF2-40B4-BE49-F238E27FC236}">
                <a16:creationId xmlns:a16="http://schemas.microsoft.com/office/drawing/2014/main" id="{4B2811EF-CE4B-9EB3-D86A-C8086F398A1A}"/>
              </a:ext>
            </a:extLst>
          </p:cNvPr>
          <p:cNvSpPr/>
          <p:nvPr/>
        </p:nvSpPr>
        <p:spPr>
          <a:xfrm>
            <a:off x="384762" y="2665919"/>
            <a:ext cx="5391198" cy="2492990"/>
          </a:xfrm>
          <a:prstGeom prst="rect">
            <a:avLst/>
          </a:prstGeom>
        </p:spPr>
        <p:txBody>
          <a:bodyPr wrap="square">
            <a:spAutoFit/>
          </a:bodyPr>
          <a:lstStyle/>
          <a:p>
            <a:pPr algn="ctr">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برخی از داروها باعث حفاظت کوتاه مدت در برابر برخی از میکروب های خاص می شوند. بعنوان مثال، چنانچه به یک منطقه ی پر خطر مسافرت کرده اید و یا در آن منطقه زندگی می کنید دریافت یک داروی ضد انگلی می تواند به صورت موقت باعث جلوگیری از عفونت با مالاریا شود</a:t>
            </a:r>
          </a:p>
        </p:txBody>
      </p:sp>
      <p:sp>
        <p:nvSpPr>
          <p:cNvPr id="16" name="Oval 15">
            <a:extLst>
              <a:ext uri="{FF2B5EF4-FFF2-40B4-BE49-F238E27FC236}">
                <a16:creationId xmlns:a16="http://schemas.microsoft.com/office/drawing/2014/main" id="{45A847AA-BC77-6D26-C4C7-E3D4B496C80D}"/>
              </a:ext>
            </a:extLst>
          </p:cNvPr>
          <p:cNvSpPr/>
          <p:nvPr/>
        </p:nvSpPr>
        <p:spPr>
          <a:xfrm>
            <a:off x="6583797" y="556516"/>
            <a:ext cx="4708662" cy="4708662"/>
          </a:xfrm>
          <a:prstGeom prst="ellipse">
            <a:avLst/>
          </a:prstGeom>
          <a:blipFill dpi="0" rotWithShape="1">
            <a:blip r:embed="rId10" cstate="hqprint">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41A3771-346E-CB8B-6511-886FF833305D}"/>
              </a:ext>
            </a:extLst>
          </p:cNvPr>
          <p:cNvSpPr/>
          <p:nvPr/>
        </p:nvSpPr>
        <p:spPr>
          <a:xfrm>
            <a:off x="6551073" y="5442137"/>
            <a:ext cx="4587844" cy="707886"/>
          </a:xfrm>
          <a:prstGeom prst="rect">
            <a:avLst/>
          </a:prstGeom>
          <a:effectLst/>
        </p:spPr>
        <p:txBody>
          <a:bodyPr wrap="square">
            <a:spAutoFit/>
          </a:bodyPr>
          <a:lstStyle/>
          <a:p>
            <a:pPr algn="ctr"/>
            <a:r>
              <a:rPr lang="fa-IR" sz="4000" b="1" dirty="0">
                <a:latin typeface="Shabnam" panose="020B0603030804020204" pitchFamily="34" charset="-78"/>
                <a:cs typeface="Shabnam" panose="020B0603030804020204" pitchFamily="34" charset="-78"/>
              </a:rPr>
              <a:t>داروها</a:t>
            </a:r>
          </a:p>
        </p:txBody>
      </p:sp>
      <p:sp>
        <p:nvSpPr>
          <p:cNvPr id="5" name="Oval 4">
            <a:extLst>
              <a:ext uri="{FF2B5EF4-FFF2-40B4-BE49-F238E27FC236}">
                <a16:creationId xmlns:a16="http://schemas.microsoft.com/office/drawing/2014/main" id="{4DEA7DC8-303D-A48D-657D-5C8EB80A2344}"/>
              </a:ext>
            </a:extLst>
          </p:cNvPr>
          <p:cNvSpPr/>
          <p:nvPr/>
        </p:nvSpPr>
        <p:spPr>
          <a:xfrm>
            <a:off x="6583797" y="7479078"/>
            <a:ext cx="4708662" cy="4708662"/>
          </a:xfrm>
          <a:prstGeom prst="ellipse">
            <a:avLst/>
          </a:prstGeom>
          <a:blipFill dpi="0" rotWithShape="1">
            <a:blip r:embed="rId11" cstate="hqprint">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D3663F3-F0C7-54FB-659A-BDFF5BE68E37}"/>
              </a:ext>
            </a:extLst>
          </p:cNvPr>
          <p:cNvSpPr/>
          <p:nvPr/>
        </p:nvSpPr>
        <p:spPr>
          <a:xfrm>
            <a:off x="6551073" y="12364699"/>
            <a:ext cx="4587844" cy="707886"/>
          </a:xfrm>
          <a:prstGeom prst="rect">
            <a:avLst/>
          </a:prstGeom>
          <a:effectLst/>
        </p:spPr>
        <p:txBody>
          <a:bodyPr wrap="square">
            <a:spAutoFit/>
          </a:bodyPr>
          <a:lstStyle/>
          <a:p>
            <a:pPr algn="ctr"/>
            <a:r>
              <a:rPr lang="fa-IR" sz="4000" b="1" dirty="0">
                <a:latin typeface="Shabnam" panose="020B0603030804020204" pitchFamily="34" charset="-78"/>
                <a:cs typeface="Shabnam" panose="020B0603030804020204" pitchFamily="34" charset="-78"/>
              </a:rPr>
              <a:t>واکسن ها</a:t>
            </a:r>
          </a:p>
        </p:txBody>
      </p:sp>
      <p:sp>
        <p:nvSpPr>
          <p:cNvPr id="15" name="Rectangle 14">
            <a:extLst>
              <a:ext uri="{FF2B5EF4-FFF2-40B4-BE49-F238E27FC236}">
                <a16:creationId xmlns:a16="http://schemas.microsoft.com/office/drawing/2014/main" id="{34FA9133-9998-D298-2D31-7454A9E24841}"/>
              </a:ext>
            </a:extLst>
          </p:cNvPr>
          <p:cNvSpPr/>
          <p:nvPr/>
        </p:nvSpPr>
        <p:spPr>
          <a:xfrm>
            <a:off x="-12067071" y="716671"/>
            <a:ext cx="4957168" cy="646331"/>
          </a:xfrm>
          <a:prstGeom prst="rect">
            <a:avLst/>
          </a:prstGeom>
        </p:spPr>
        <p:txBody>
          <a:bodyPr wrap="square">
            <a:spAutoFit/>
          </a:bodyPr>
          <a:lstStyle/>
          <a:p>
            <a:pPr algn="ctr" rtl="1"/>
            <a:r>
              <a:rPr lang="fa-IR" sz="3600" b="1" dirty="0">
                <a:solidFill>
                  <a:schemeClr val="bg1"/>
                </a:solidFill>
                <a:latin typeface="Shabnam" panose="020B0603030804020204" pitchFamily="34" charset="-78"/>
                <a:cs typeface="Shabnam" panose="020B0603030804020204" pitchFamily="34" charset="-78"/>
              </a:rPr>
              <a:t>منابع</a:t>
            </a:r>
          </a:p>
        </p:txBody>
      </p:sp>
      <p:sp>
        <p:nvSpPr>
          <p:cNvPr id="18" name="Rectangle 17">
            <a:extLst>
              <a:ext uri="{FF2B5EF4-FFF2-40B4-BE49-F238E27FC236}">
                <a16:creationId xmlns:a16="http://schemas.microsoft.com/office/drawing/2014/main" id="{74F2DC75-3B66-626D-2CFF-45A1AA00C0EE}"/>
              </a:ext>
            </a:extLst>
          </p:cNvPr>
          <p:cNvSpPr/>
          <p:nvPr/>
        </p:nvSpPr>
        <p:spPr>
          <a:xfrm>
            <a:off x="-12636487" y="2910847"/>
            <a:ext cx="6096000" cy="2000548"/>
          </a:xfrm>
          <a:prstGeom prst="rect">
            <a:avLst/>
          </a:prstGeom>
        </p:spPr>
        <p:txBody>
          <a:bodyPr wrap="square">
            <a:spAutoFit/>
          </a:bodyPr>
          <a:lstStyle/>
          <a:p>
            <a:pPr algn="ctr" rtl="1">
              <a:lnSpc>
                <a:spcPct val="200000"/>
              </a:lnSpc>
            </a:pPr>
            <a:r>
              <a:rPr lang="en-US" sz="1600" b="1" dirty="0">
                <a:solidFill>
                  <a:schemeClr val="bg1"/>
                </a:solidFill>
                <a:latin typeface="Vazir" panose="020B0603030804020204" pitchFamily="34" charset="-78"/>
                <a:cs typeface="Vazir" panose="020B0603030804020204" pitchFamily="34" charset="-78"/>
              </a:rPr>
              <a:t>https://www.darmankade.com</a:t>
            </a:r>
          </a:p>
          <a:p>
            <a:pPr algn="ctr" rtl="1">
              <a:lnSpc>
                <a:spcPct val="200000"/>
              </a:lnSpc>
            </a:pPr>
            <a:r>
              <a:rPr lang="en-US" sz="1600" b="1" dirty="0">
                <a:solidFill>
                  <a:schemeClr val="bg1"/>
                </a:solidFill>
                <a:latin typeface="Vazir" panose="020B0603030804020204" pitchFamily="34" charset="-78"/>
                <a:cs typeface="Vazir" panose="020B0603030804020204" pitchFamily="34" charset="-78"/>
              </a:rPr>
              <a:t>https://www.aralshimi.com</a:t>
            </a:r>
          </a:p>
          <a:p>
            <a:pPr algn="ctr" rtl="1">
              <a:lnSpc>
                <a:spcPct val="200000"/>
              </a:lnSpc>
            </a:pPr>
            <a:r>
              <a:rPr lang="en-US" sz="1600" b="1" dirty="0">
                <a:solidFill>
                  <a:schemeClr val="bg1"/>
                </a:solidFill>
                <a:latin typeface="Vazir" panose="020B0603030804020204" pitchFamily="34" charset="-78"/>
                <a:cs typeface="Vazir" panose="020B0603030804020204" pitchFamily="34" charset="-78"/>
              </a:rPr>
              <a:t>http://www.zadab.com</a:t>
            </a:r>
          </a:p>
          <a:p>
            <a:pPr algn="ctr" rtl="1">
              <a:lnSpc>
                <a:spcPct val="200000"/>
              </a:lnSpc>
            </a:pPr>
            <a:r>
              <a:rPr lang="en-US" sz="1600" b="1" dirty="0">
                <a:solidFill>
                  <a:schemeClr val="bg1"/>
                </a:solidFill>
                <a:latin typeface="Vazir" panose="020B0603030804020204" pitchFamily="34" charset="-78"/>
                <a:cs typeface="Vazir" panose="020B0603030804020204" pitchFamily="34" charset="-78"/>
              </a:rPr>
              <a:t>https://darura.com</a:t>
            </a:r>
          </a:p>
        </p:txBody>
      </p:sp>
    </p:spTree>
    <p:extLst>
      <p:ext uri="{BB962C8B-B14F-4D97-AF65-F5344CB8AC3E}">
        <p14:creationId xmlns:p14="http://schemas.microsoft.com/office/powerpoint/2010/main" val="29924043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C98EB-A710-8592-1137-E04F511C8ACA}"/>
            </a:ext>
          </a:extLst>
        </p:cNvPr>
        <p:cNvGrpSpPr/>
        <p:nvPr/>
      </p:nvGrpSpPr>
      <p:grpSpPr>
        <a:xfrm>
          <a:off x="0" y="0"/>
          <a:ext cx="0" cy="0"/>
          <a:chOff x="0" y="0"/>
          <a:chExt cx="0" cy="0"/>
        </a:xfrm>
      </p:grpSpPr>
      <p:pic>
        <p:nvPicPr>
          <p:cNvPr id="3" name="Graphic 2">
            <a:extLst>
              <a:ext uri="{FF2B5EF4-FFF2-40B4-BE49-F238E27FC236}">
                <a16:creationId xmlns:a16="http://schemas.microsoft.com/office/drawing/2014/main" id="{2026C214-9550-18DD-9E97-4C2E62155C6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50719" y="-1097280"/>
            <a:ext cx="16093438" cy="9052560"/>
          </a:xfrm>
          <a:prstGeom prst="rect">
            <a:avLst/>
          </a:prstGeom>
        </p:spPr>
      </p:pic>
      <p:pic>
        <p:nvPicPr>
          <p:cNvPr id="4" name="Picture 3">
            <a:extLst>
              <a:ext uri="{FF2B5EF4-FFF2-40B4-BE49-F238E27FC236}">
                <a16:creationId xmlns:a16="http://schemas.microsoft.com/office/drawing/2014/main" id="{47064BB0-BB16-8105-D1F1-474D4FD15BD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0" y="1"/>
            <a:ext cx="12192000" cy="6857998"/>
          </a:xfrm>
          <a:prstGeom prst="rect">
            <a:avLst/>
          </a:prstGeom>
        </p:spPr>
      </p:pic>
      <p:pic>
        <p:nvPicPr>
          <p:cNvPr id="9" name="Picture 8">
            <a:extLst>
              <a:ext uri="{FF2B5EF4-FFF2-40B4-BE49-F238E27FC236}">
                <a16:creationId xmlns:a16="http://schemas.microsoft.com/office/drawing/2014/main" id="{391FD8A5-3FE2-F456-45CC-F90F17749199}"/>
              </a:ext>
            </a:extLst>
          </p:cNvPr>
          <p:cNvPicPr>
            <a:picLocks noChangeAspect="1"/>
          </p:cNvPicPr>
          <p:nvPr/>
        </p:nvPicPr>
        <p:blipFill>
          <a:blip r:embed="rId6">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a:off x="-1245323" y="-431880"/>
            <a:ext cx="14872356" cy="8365698"/>
          </a:xfrm>
          <a:prstGeom prst="rect">
            <a:avLst/>
          </a:prstGeom>
        </p:spPr>
      </p:pic>
      <p:pic>
        <p:nvPicPr>
          <p:cNvPr id="10" name="Picture 9">
            <a:extLst>
              <a:ext uri="{FF2B5EF4-FFF2-40B4-BE49-F238E27FC236}">
                <a16:creationId xmlns:a16="http://schemas.microsoft.com/office/drawing/2014/main" id="{6D9F3FE4-10B9-0666-D4E2-E5E0F0588292}"/>
              </a:ext>
            </a:extLst>
          </p:cNvPr>
          <p:cNvPicPr>
            <a:picLocks noChangeAspect="1"/>
          </p:cNvPicPr>
          <p:nvPr/>
        </p:nvPicPr>
        <p:blipFill>
          <a:blip r:embed="rId8">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tretch>
            <a:fillRect/>
          </a:stretch>
        </p:blipFill>
        <p:spPr>
          <a:xfrm>
            <a:off x="-383894" y="-431879"/>
            <a:ext cx="12959788" cy="7289878"/>
          </a:xfrm>
          <a:prstGeom prst="rect">
            <a:avLst/>
          </a:prstGeom>
        </p:spPr>
      </p:pic>
      <p:sp>
        <p:nvSpPr>
          <p:cNvPr id="11" name="Rectangle 10">
            <a:extLst>
              <a:ext uri="{FF2B5EF4-FFF2-40B4-BE49-F238E27FC236}">
                <a16:creationId xmlns:a16="http://schemas.microsoft.com/office/drawing/2014/main" id="{26F2DBEE-54BF-1D13-1DD0-753B00698DDE}"/>
              </a:ext>
            </a:extLst>
          </p:cNvPr>
          <p:cNvSpPr/>
          <p:nvPr/>
        </p:nvSpPr>
        <p:spPr>
          <a:xfrm>
            <a:off x="3617416" y="716671"/>
            <a:ext cx="4957168" cy="646331"/>
          </a:xfrm>
          <a:prstGeom prst="rect">
            <a:avLst/>
          </a:prstGeom>
        </p:spPr>
        <p:txBody>
          <a:bodyPr wrap="square">
            <a:spAutoFit/>
          </a:bodyPr>
          <a:lstStyle/>
          <a:p>
            <a:pPr algn="ctr" rtl="1"/>
            <a:r>
              <a:rPr lang="fa-IR" sz="3600" b="1" dirty="0">
                <a:solidFill>
                  <a:schemeClr val="bg1"/>
                </a:solidFill>
                <a:latin typeface="Shabnam" panose="020B0603030804020204" pitchFamily="34" charset="-78"/>
                <a:cs typeface="Shabnam" panose="020B0603030804020204" pitchFamily="34" charset="-78"/>
              </a:rPr>
              <a:t>منابع</a:t>
            </a:r>
          </a:p>
        </p:txBody>
      </p:sp>
      <p:sp>
        <p:nvSpPr>
          <p:cNvPr id="14" name="Rectangle 13">
            <a:extLst>
              <a:ext uri="{FF2B5EF4-FFF2-40B4-BE49-F238E27FC236}">
                <a16:creationId xmlns:a16="http://schemas.microsoft.com/office/drawing/2014/main" id="{7B6FD869-74D6-3856-9B61-4823C30D2650}"/>
              </a:ext>
            </a:extLst>
          </p:cNvPr>
          <p:cNvSpPr/>
          <p:nvPr/>
        </p:nvSpPr>
        <p:spPr>
          <a:xfrm>
            <a:off x="3048000" y="2910847"/>
            <a:ext cx="6096000" cy="2000548"/>
          </a:xfrm>
          <a:prstGeom prst="rect">
            <a:avLst/>
          </a:prstGeom>
        </p:spPr>
        <p:txBody>
          <a:bodyPr wrap="square">
            <a:spAutoFit/>
          </a:bodyPr>
          <a:lstStyle/>
          <a:p>
            <a:pPr algn="ctr" rtl="1">
              <a:lnSpc>
                <a:spcPct val="200000"/>
              </a:lnSpc>
            </a:pPr>
            <a:r>
              <a:rPr lang="en-US" sz="1600" b="1" dirty="0">
                <a:solidFill>
                  <a:schemeClr val="bg1"/>
                </a:solidFill>
                <a:latin typeface="Vazir" panose="020B0603030804020204" pitchFamily="34" charset="-78"/>
                <a:cs typeface="Vazir" panose="020B0603030804020204" pitchFamily="34" charset="-78"/>
              </a:rPr>
              <a:t>https://www.darmankade.com</a:t>
            </a:r>
          </a:p>
          <a:p>
            <a:pPr algn="ctr" rtl="1">
              <a:lnSpc>
                <a:spcPct val="200000"/>
              </a:lnSpc>
            </a:pPr>
            <a:r>
              <a:rPr lang="en-US" sz="1600" b="1" dirty="0">
                <a:solidFill>
                  <a:schemeClr val="bg1"/>
                </a:solidFill>
                <a:latin typeface="Vazir" panose="020B0603030804020204" pitchFamily="34" charset="-78"/>
                <a:cs typeface="Vazir" panose="020B0603030804020204" pitchFamily="34" charset="-78"/>
              </a:rPr>
              <a:t>https://www.aralshimi.com</a:t>
            </a:r>
          </a:p>
          <a:p>
            <a:pPr algn="ctr" rtl="1">
              <a:lnSpc>
                <a:spcPct val="200000"/>
              </a:lnSpc>
            </a:pPr>
            <a:r>
              <a:rPr lang="en-US" sz="1600" b="1" dirty="0">
                <a:solidFill>
                  <a:schemeClr val="bg1"/>
                </a:solidFill>
                <a:latin typeface="Vazir" panose="020B0603030804020204" pitchFamily="34" charset="-78"/>
                <a:cs typeface="Vazir" panose="020B0603030804020204" pitchFamily="34" charset="-78"/>
              </a:rPr>
              <a:t>http://www.zadab.com</a:t>
            </a:r>
          </a:p>
          <a:p>
            <a:pPr algn="ctr" rtl="1">
              <a:lnSpc>
                <a:spcPct val="200000"/>
              </a:lnSpc>
            </a:pPr>
            <a:r>
              <a:rPr lang="en-US" sz="1600" b="1" dirty="0">
                <a:solidFill>
                  <a:schemeClr val="bg1"/>
                </a:solidFill>
                <a:latin typeface="Vazir" panose="020B0603030804020204" pitchFamily="34" charset="-78"/>
                <a:cs typeface="Vazir" panose="020B0603030804020204" pitchFamily="34" charset="-78"/>
              </a:rPr>
              <a:t>https://darura.com</a:t>
            </a:r>
          </a:p>
        </p:txBody>
      </p:sp>
      <p:sp>
        <p:nvSpPr>
          <p:cNvPr id="6" name="Oval 5">
            <a:extLst>
              <a:ext uri="{FF2B5EF4-FFF2-40B4-BE49-F238E27FC236}">
                <a16:creationId xmlns:a16="http://schemas.microsoft.com/office/drawing/2014/main" id="{9E8E8A59-15BD-308C-6B3B-3125C2989200}"/>
              </a:ext>
            </a:extLst>
          </p:cNvPr>
          <p:cNvSpPr/>
          <p:nvPr/>
        </p:nvSpPr>
        <p:spPr>
          <a:xfrm>
            <a:off x="12494902" y="-4883737"/>
            <a:ext cx="16449624" cy="16449622"/>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966EF92E-484F-41BC-4C0C-30BCB229E479}"/>
              </a:ext>
            </a:extLst>
          </p:cNvPr>
          <p:cNvSpPr/>
          <p:nvPr/>
        </p:nvSpPr>
        <p:spPr>
          <a:xfrm>
            <a:off x="12754708" y="-3962400"/>
            <a:ext cx="14606950" cy="14606948"/>
          </a:xfrm>
          <a:prstGeom prst="ellipse">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11D6E626-71B2-4197-9805-2BECCC0026B4}"/>
              </a:ext>
            </a:extLst>
          </p:cNvPr>
          <p:cNvSpPr/>
          <p:nvPr/>
        </p:nvSpPr>
        <p:spPr>
          <a:xfrm>
            <a:off x="16303645" y="-3329354"/>
            <a:ext cx="13516710" cy="13516706"/>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A578BBCC-474D-A945-D3ED-818DD0C23E24}"/>
              </a:ext>
            </a:extLst>
          </p:cNvPr>
          <p:cNvSpPr/>
          <p:nvPr/>
        </p:nvSpPr>
        <p:spPr>
          <a:xfrm>
            <a:off x="14462277" y="343156"/>
            <a:ext cx="5115377" cy="1685077"/>
          </a:xfrm>
          <a:prstGeom prst="rect">
            <a:avLst/>
          </a:prstGeom>
        </p:spPr>
        <p:txBody>
          <a:bodyPr wrap="square">
            <a:spAutoFit/>
          </a:bodyPr>
          <a:lstStyle/>
          <a:p>
            <a:pPr algn="ctr" rtl="1">
              <a:lnSpc>
                <a:spcPct val="150000"/>
              </a:lnSpc>
            </a:pPr>
            <a:r>
              <a:rPr lang="fa-IR" sz="3600" b="1" dirty="0">
                <a:latin typeface="Shabnam" panose="020B0603030804020204" pitchFamily="34" charset="-78"/>
                <a:cs typeface="Shabnam" panose="020B0603030804020204" pitchFamily="34" charset="-78"/>
              </a:rPr>
              <a:t>بهترین راه برای پیشگیری از ابتلا به بیماری چیست؟</a:t>
            </a:r>
          </a:p>
        </p:txBody>
      </p:sp>
      <p:sp>
        <p:nvSpPr>
          <p:cNvPr id="13" name="Rectangle 12">
            <a:extLst>
              <a:ext uri="{FF2B5EF4-FFF2-40B4-BE49-F238E27FC236}">
                <a16:creationId xmlns:a16="http://schemas.microsoft.com/office/drawing/2014/main" id="{33266565-B467-E23B-72ED-8739EB6C0894}"/>
              </a:ext>
            </a:extLst>
          </p:cNvPr>
          <p:cNvSpPr/>
          <p:nvPr/>
        </p:nvSpPr>
        <p:spPr>
          <a:xfrm>
            <a:off x="14324367" y="2665919"/>
            <a:ext cx="5391198" cy="2492990"/>
          </a:xfrm>
          <a:prstGeom prst="rect">
            <a:avLst/>
          </a:prstGeom>
        </p:spPr>
        <p:txBody>
          <a:bodyPr wrap="square">
            <a:spAutoFit/>
          </a:bodyPr>
          <a:lstStyle/>
          <a:p>
            <a:pPr algn="ctr">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برخی از داروها باعث حفاظت کوتاه مدت در برابر برخی از میکروب های خاص می شوند. بعنوان مثال، چنانچه به یک منطقه ی پر خطر مسافرت کرده اید و یا در آن منطقه زندگی می کنید دریافت یک داروی ضد انگلی می تواند به صورت موقت باعث جلوگیری از عفونت با مالاریا شود</a:t>
            </a:r>
          </a:p>
        </p:txBody>
      </p:sp>
      <p:sp>
        <p:nvSpPr>
          <p:cNvPr id="16" name="Oval 15">
            <a:extLst>
              <a:ext uri="{FF2B5EF4-FFF2-40B4-BE49-F238E27FC236}">
                <a16:creationId xmlns:a16="http://schemas.microsoft.com/office/drawing/2014/main" id="{CB97313B-1A34-71E1-AD32-B6F4DC96D9F3}"/>
              </a:ext>
            </a:extLst>
          </p:cNvPr>
          <p:cNvSpPr/>
          <p:nvPr/>
        </p:nvSpPr>
        <p:spPr>
          <a:xfrm>
            <a:off x="14324367" y="556516"/>
            <a:ext cx="4708662" cy="4708662"/>
          </a:xfrm>
          <a:prstGeom prst="ellipse">
            <a:avLst/>
          </a:prstGeom>
          <a:blipFill dpi="0" rotWithShape="1">
            <a:blip r:embed="rId10" cstate="hqprint">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ECA9F95-A2A5-2796-D3A5-6EDE09B43EBA}"/>
              </a:ext>
            </a:extLst>
          </p:cNvPr>
          <p:cNvSpPr/>
          <p:nvPr/>
        </p:nvSpPr>
        <p:spPr>
          <a:xfrm>
            <a:off x="14291643" y="5442137"/>
            <a:ext cx="4587844" cy="707886"/>
          </a:xfrm>
          <a:prstGeom prst="rect">
            <a:avLst/>
          </a:prstGeom>
          <a:effectLst/>
        </p:spPr>
        <p:txBody>
          <a:bodyPr wrap="square">
            <a:spAutoFit/>
          </a:bodyPr>
          <a:lstStyle/>
          <a:p>
            <a:pPr algn="ctr"/>
            <a:r>
              <a:rPr lang="fa-IR" sz="4000" b="1" dirty="0">
                <a:latin typeface="Shabnam" panose="020B0603030804020204" pitchFamily="34" charset="-78"/>
                <a:cs typeface="Shabnam" panose="020B0603030804020204" pitchFamily="34" charset="-78"/>
              </a:rPr>
              <a:t>داروها</a:t>
            </a:r>
          </a:p>
        </p:txBody>
      </p:sp>
    </p:spTree>
    <p:extLst>
      <p:ext uri="{BB962C8B-B14F-4D97-AF65-F5344CB8AC3E}">
        <p14:creationId xmlns:p14="http://schemas.microsoft.com/office/powerpoint/2010/main" val="18869058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CE90EB-31AB-0727-EC00-008E34B843AF}"/>
            </a:ext>
          </a:extLst>
        </p:cNvPr>
        <p:cNvGrpSpPr/>
        <p:nvPr/>
      </p:nvGrpSpPr>
      <p:grpSpPr>
        <a:xfrm>
          <a:off x="0" y="0"/>
          <a:ext cx="0" cy="0"/>
          <a:chOff x="0" y="0"/>
          <a:chExt cx="0" cy="0"/>
        </a:xfrm>
      </p:grpSpPr>
      <p:sp>
        <p:nvSpPr>
          <p:cNvPr id="4" name="Oval 3">
            <a:extLst>
              <a:ext uri="{FF2B5EF4-FFF2-40B4-BE49-F238E27FC236}">
                <a16:creationId xmlns:a16="http://schemas.microsoft.com/office/drawing/2014/main" id="{47B92B76-5C3C-5E20-5E27-DAEF647EEFC6}"/>
              </a:ext>
            </a:extLst>
          </p:cNvPr>
          <p:cNvSpPr/>
          <p:nvPr/>
        </p:nvSpPr>
        <p:spPr>
          <a:xfrm>
            <a:off x="-7790409" y="-2283416"/>
            <a:ext cx="11248982" cy="11248980"/>
          </a:xfrm>
          <a:prstGeom prst="ellipse">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F2D6895F-985F-7621-4FE1-0323BCD0EA61}"/>
              </a:ext>
            </a:extLst>
          </p:cNvPr>
          <p:cNvSpPr/>
          <p:nvPr/>
        </p:nvSpPr>
        <p:spPr>
          <a:xfrm>
            <a:off x="-6838646" y="-1356064"/>
            <a:ext cx="9394278" cy="9394276"/>
          </a:xfrm>
          <a:prstGeom prst="ellipse">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F33DB184-0A4E-A891-2733-28A6E7031123}"/>
              </a:ext>
            </a:extLst>
          </p:cNvPr>
          <p:cNvSpPr/>
          <p:nvPr/>
        </p:nvSpPr>
        <p:spPr>
          <a:xfrm>
            <a:off x="-5989138" y="-418633"/>
            <a:ext cx="7695263" cy="7695263"/>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a:extLst>
              <a:ext uri="{FF2B5EF4-FFF2-40B4-BE49-F238E27FC236}">
                <a16:creationId xmlns:a16="http://schemas.microsoft.com/office/drawing/2014/main" id="{C8DF19EC-235C-E76F-FEB0-8DD97FDEE48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267534" y="0"/>
            <a:ext cx="5762377" cy="6858000"/>
          </a:xfrm>
          <a:prstGeom prst="rect">
            <a:avLst/>
          </a:prstGeom>
        </p:spPr>
      </p:pic>
      <p:pic>
        <p:nvPicPr>
          <p:cNvPr id="9" name="Picture 8">
            <a:extLst>
              <a:ext uri="{FF2B5EF4-FFF2-40B4-BE49-F238E27FC236}">
                <a16:creationId xmlns:a16="http://schemas.microsoft.com/office/drawing/2014/main" id="{F93CB263-E3A0-5287-288D-6504A0C7D9A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2192000" y="1"/>
            <a:ext cx="12192000" cy="6857998"/>
          </a:xfrm>
          <a:prstGeom prst="rect">
            <a:avLst/>
          </a:prstGeom>
        </p:spPr>
      </p:pic>
      <p:pic>
        <p:nvPicPr>
          <p:cNvPr id="13" name="Picture 12">
            <a:extLst>
              <a:ext uri="{FF2B5EF4-FFF2-40B4-BE49-F238E27FC236}">
                <a16:creationId xmlns:a16="http://schemas.microsoft.com/office/drawing/2014/main" id="{66C455DE-E6EF-0795-97AF-E9F6AB7E9267}"/>
              </a:ext>
            </a:extLst>
          </p:cNvPr>
          <p:cNvPicPr>
            <a:picLocks noChangeAspect="1"/>
          </p:cNvPicPr>
          <p:nvPr/>
        </p:nvPicPr>
        <p:blipFill>
          <a:blip r:embed="rId6">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a:off x="12191998" y="-215939"/>
            <a:ext cx="14872356" cy="8365698"/>
          </a:xfrm>
          <a:prstGeom prst="rect">
            <a:avLst/>
          </a:prstGeom>
        </p:spPr>
      </p:pic>
      <p:pic>
        <p:nvPicPr>
          <p:cNvPr id="11" name="Picture 10">
            <a:extLst>
              <a:ext uri="{FF2B5EF4-FFF2-40B4-BE49-F238E27FC236}">
                <a16:creationId xmlns:a16="http://schemas.microsoft.com/office/drawing/2014/main" id="{B4A2E593-E32D-EB9D-2177-A16F8087FD88}"/>
              </a:ext>
            </a:extLst>
          </p:cNvPr>
          <p:cNvPicPr>
            <a:picLocks noChangeAspect="1"/>
          </p:cNvPicPr>
          <p:nvPr/>
        </p:nvPicPr>
        <p:blipFill>
          <a:blip r:embed="rId8">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tretch>
            <a:fillRect/>
          </a:stretch>
        </p:blipFill>
        <p:spPr>
          <a:xfrm>
            <a:off x="12192000" y="-215939"/>
            <a:ext cx="12959788" cy="7289878"/>
          </a:xfrm>
          <a:prstGeom prst="rect">
            <a:avLst/>
          </a:prstGeom>
        </p:spPr>
      </p:pic>
      <p:sp>
        <p:nvSpPr>
          <p:cNvPr id="14" name="Rectangle 13">
            <a:extLst>
              <a:ext uri="{FF2B5EF4-FFF2-40B4-BE49-F238E27FC236}">
                <a16:creationId xmlns:a16="http://schemas.microsoft.com/office/drawing/2014/main" id="{9500B55D-D6A1-F9A7-D7A6-B79EA6C7E055}"/>
              </a:ext>
            </a:extLst>
          </p:cNvPr>
          <p:cNvSpPr/>
          <p:nvPr/>
        </p:nvSpPr>
        <p:spPr>
          <a:xfrm>
            <a:off x="6832226" y="1364176"/>
            <a:ext cx="4957168" cy="646331"/>
          </a:xfrm>
          <a:prstGeom prst="rect">
            <a:avLst/>
          </a:prstGeom>
        </p:spPr>
        <p:txBody>
          <a:bodyPr wrap="square">
            <a:spAutoFit/>
          </a:bodyPr>
          <a:lstStyle/>
          <a:p>
            <a:pPr algn="ctr" rtl="1"/>
            <a:r>
              <a:rPr lang="fa-IR" sz="3600" b="1" dirty="0">
                <a:solidFill>
                  <a:srgbClr val="0001B4"/>
                </a:solidFill>
                <a:latin typeface="Shabnam" panose="020B0603030804020204" pitchFamily="34" charset="-78"/>
                <a:cs typeface="Shabnam" panose="020B0603030804020204" pitchFamily="34" charset="-78"/>
              </a:rPr>
              <a:t>میکروب ها چیستند؟</a:t>
            </a:r>
            <a:endParaRPr lang="en-US" sz="3600" b="1" dirty="0">
              <a:solidFill>
                <a:srgbClr val="0001B4"/>
              </a:solidFill>
              <a:latin typeface="Shabnam" panose="020B0603030804020204" pitchFamily="34" charset="-78"/>
              <a:cs typeface="Shabnam" panose="020B0603030804020204" pitchFamily="34" charset="-78"/>
            </a:endParaRPr>
          </a:p>
        </p:txBody>
      </p:sp>
      <p:pic>
        <p:nvPicPr>
          <p:cNvPr id="8" name="Picture 7">
            <a:extLst>
              <a:ext uri="{FF2B5EF4-FFF2-40B4-BE49-F238E27FC236}">
                <a16:creationId xmlns:a16="http://schemas.microsoft.com/office/drawing/2014/main" id="{FF0A3E93-DB93-FB84-FA00-EA012CD759C6}"/>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rot="1390727">
            <a:off x="7040785" y="369667"/>
            <a:ext cx="4922520" cy="9493435"/>
          </a:xfrm>
          <a:prstGeom prst="rect">
            <a:avLst/>
          </a:prstGeom>
        </p:spPr>
      </p:pic>
      <p:sp>
        <p:nvSpPr>
          <p:cNvPr id="10" name="Rectangle 9">
            <a:extLst>
              <a:ext uri="{FF2B5EF4-FFF2-40B4-BE49-F238E27FC236}">
                <a16:creationId xmlns:a16="http://schemas.microsoft.com/office/drawing/2014/main" id="{9EAAA3A0-4EE5-138D-9136-42D980F6C2BC}"/>
              </a:ext>
            </a:extLst>
          </p:cNvPr>
          <p:cNvSpPr/>
          <p:nvPr/>
        </p:nvSpPr>
        <p:spPr>
          <a:xfrm>
            <a:off x="7250736" y="2199232"/>
            <a:ext cx="4107661" cy="3477875"/>
          </a:xfrm>
          <a:prstGeom prst="rect">
            <a:avLst/>
          </a:prstGeom>
        </p:spPr>
        <p:txBody>
          <a:bodyPr wrap="square">
            <a:spAutoFit/>
          </a:bodyPr>
          <a:lstStyle/>
          <a:p>
            <a:pPr algn="justLow" rtl="1">
              <a:lnSpc>
                <a:spcPct val="200000"/>
              </a:lnSpc>
            </a:pPr>
            <a:r>
              <a:rPr lang="fa-IR" sz="1600" b="1" dirty="0">
                <a:solidFill>
                  <a:schemeClr val="tx1">
                    <a:lumMod val="95000"/>
                    <a:lumOff val="5000"/>
                  </a:schemeClr>
                </a:solidFill>
                <a:latin typeface="Vazir" panose="020B0603030804020204" pitchFamily="34" charset="-78"/>
                <a:cs typeface="Vazir" panose="020B0603030804020204" pitchFamily="34" charset="-78"/>
              </a:rPr>
              <a:t>میکروب های بسیار زیادی در درون بدن انسان وجود دارند ولی با این حال منجر به ایجاد بیماری نمی شوند. همچنین وجود برخی از میکروب ها برای فعالیت مناسب برخی از بخش های بدن الزامی می باشد. بعنوان مثال، روده ها بدون وجود برخی از باکتری های «مفید» اختصاصی نمی توانند به خوبی غذا را هضم کنند.</a:t>
            </a:r>
          </a:p>
        </p:txBody>
      </p:sp>
      <p:pic>
        <p:nvPicPr>
          <p:cNvPr id="6" name="Picture 5">
            <a:extLst>
              <a:ext uri="{FF2B5EF4-FFF2-40B4-BE49-F238E27FC236}">
                <a16:creationId xmlns:a16="http://schemas.microsoft.com/office/drawing/2014/main" id="{F1090214-AACF-D7B1-3D36-F884252ED5DE}"/>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001070" y="-2836985"/>
            <a:ext cx="5027027" cy="9694985"/>
          </a:xfrm>
          <a:prstGeom prst="rect">
            <a:avLst/>
          </a:prstGeom>
        </p:spPr>
      </p:pic>
      <p:pic>
        <p:nvPicPr>
          <p:cNvPr id="7" name="Picture 6">
            <a:extLst>
              <a:ext uri="{FF2B5EF4-FFF2-40B4-BE49-F238E27FC236}">
                <a16:creationId xmlns:a16="http://schemas.microsoft.com/office/drawing/2014/main" id="{A34AE976-9AF2-B1C8-9858-13F33F237C0F}"/>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rot="18776384">
            <a:off x="-7548195" y="-3389094"/>
            <a:ext cx="5366450" cy="10349586"/>
          </a:xfrm>
          <a:prstGeom prst="rect">
            <a:avLst/>
          </a:prstGeom>
        </p:spPr>
      </p:pic>
    </p:spTree>
    <p:extLst>
      <p:ext uri="{BB962C8B-B14F-4D97-AF65-F5344CB8AC3E}">
        <p14:creationId xmlns:p14="http://schemas.microsoft.com/office/powerpoint/2010/main" val="29761982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52E90D-5288-0960-3C0D-B5FD07C18453}"/>
            </a:ext>
          </a:extLst>
        </p:cNvPr>
        <p:cNvGrpSpPr/>
        <p:nvPr/>
      </p:nvGrpSpPr>
      <p:grpSpPr>
        <a:xfrm>
          <a:off x="0" y="0"/>
          <a:ext cx="0" cy="0"/>
          <a:chOff x="0" y="0"/>
          <a:chExt cx="0" cy="0"/>
        </a:xfrm>
      </p:grpSpPr>
      <p:sp>
        <p:nvSpPr>
          <p:cNvPr id="4" name="Oval 3">
            <a:extLst>
              <a:ext uri="{FF2B5EF4-FFF2-40B4-BE49-F238E27FC236}">
                <a16:creationId xmlns:a16="http://schemas.microsoft.com/office/drawing/2014/main" id="{506026A3-E837-A2AA-4B0B-B1A51F317706}"/>
              </a:ext>
            </a:extLst>
          </p:cNvPr>
          <p:cNvSpPr/>
          <p:nvPr/>
        </p:nvSpPr>
        <p:spPr>
          <a:xfrm>
            <a:off x="-4651304" y="-7381816"/>
            <a:ext cx="21445784" cy="21445780"/>
          </a:xfrm>
          <a:prstGeom prst="ellipse">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DDBA385A-D041-78FD-39E8-4D3B25436121}"/>
              </a:ext>
            </a:extLst>
          </p:cNvPr>
          <p:cNvSpPr/>
          <p:nvPr/>
        </p:nvSpPr>
        <p:spPr>
          <a:xfrm>
            <a:off x="-2858929" y="-5613852"/>
            <a:ext cx="17909856" cy="17909852"/>
          </a:xfrm>
          <a:prstGeom prst="ellipse">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849E5394-692F-E7C7-FCDE-F93B7F7E525F}"/>
              </a:ext>
            </a:extLst>
          </p:cNvPr>
          <p:cNvSpPr/>
          <p:nvPr/>
        </p:nvSpPr>
        <p:spPr>
          <a:xfrm>
            <a:off x="-1239373" y="-3906372"/>
            <a:ext cx="14670746" cy="14670742"/>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A66765F-6F40-8FC1-AB32-E6B40791B87D}"/>
              </a:ext>
            </a:extLst>
          </p:cNvPr>
          <p:cNvSpPr/>
          <p:nvPr/>
        </p:nvSpPr>
        <p:spPr>
          <a:xfrm>
            <a:off x="6832226" y="1188014"/>
            <a:ext cx="4957168" cy="646331"/>
          </a:xfrm>
          <a:prstGeom prst="rect">
            <a:avLst/>
          </a:prstGeom>
        </p:spPr>
        <p:txBody>
          <a:bodyPr wrap="square">
            <a:spAutoFit/>
          </a:bodyPr>
          <a:lstStyle/>
          <a:p>
            <a:pPr algn="ctr" rtl="1"/>
            <a:r>
              <a:rPr lang="fa-IR" sz="3600" b="1" dirty="0">
                <a:latin typeface="Shabnam" panose="020B0603030804020204" pitchFamily="34" charset="-78"/>
                <a:cs typeface="Shabnam" panose="020B0603030804020204" pitchFamily="34" charset="-78"/>
              </a:rPr>
              <a:t>میکروب ها چیستند؟</a:t>
            </a:r>
            <a:endParaRPr lang="en-US" sz="3600" b="1" dirty="0">
              <a:latin typeface="Shabnam" panose="020B0603030804020204" pitchFamily="34" charset="-78"/>
              <a:cs typeface="Shabnam" panose="020B0603030804020204" pitchFamily="34" charset="-78"/>
            </a:endParaRPr>
          </a:p>
        </p:txBody>
      </p:sp>
      <p:pic>
        <p:nvPicPr>
          <p:cNvPr id="8" name="Picture 7">
            <a:extLst>
              <a:ext uri="{FF2B5EF4-FFF2-40B4-BE49-F238E27FC236}">
                <a16:creationId xmlns:a16="http://schemas.microsoft.com/office/drawing/2014/main" id="{B59E6301-7482-35EB-DF53-B6558250862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2913548">
            <a:off x="15446605" y="239939"/>
            <a:ext cx="4922520" cy="9493435"/>
          </a:xfrm>
          <a:prstGeom prst="rect">
            <a:avLst/>
          </a:prstGeom>
        </p:spPr>
      </p:pic>
      <p:sp>
        <p:nvSpPr>
          <p:cNvPr id="10" name="Rectangle 9">
            <a:extLst>
              <a:ext uri="{FF2B5EF4-FFF2-40B4-BE49-F238E27FC236}">
                <a16:creationId xmlns:a16="http://schemas.microsoft.com/office/drawing/2014/main" id="{8F70E7C0-526B-6063-6249-21F69C70705D}"/>
              </a:ext>
            </a:extLst>
          </p:cNvPr>
          <p:cNvSpPr/>
          <p:nvPr/>
        </p:nvSpPr>
        <p:spPr>
          <a:xfrm>
            <a:off x="7256979" y="1953439"/>
            <a:ext cx="4107661" cy="397031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میکروب های بی شمار دیگری نیز در محیط وجود دارند که فعالیت های مفیدی را انجام می دهند، نظیر باکتری های لاکتوباسیلوس که منجر به تبدیل شیر به ماست می شوند و یا بسیاری از انواع باکتری هایی که به تجزیه ی گیاهان و تبدیل آنها به کمپوست کمک می نمایند. شستشوی مناسب دست ها اغلب بهترین راه برای پیشگیری از ایجاد عفونت و بیماری می باشد.</a:t>
            </a:r>
            <a:endParaRPr lang="en-US" sz="1600" dirty="0">
              <a:latin typeface="Vazir" panose="020B0603030804020204" pitchFamily="34" charset="-78"/>
              <a:cs typeface="Vazir" panose="020B0603030804020204" pitchFamily="34" charset="-78"/>
            </a:endParaRPr>
          </a:p>
        </p:txBody>
      </p:sp>
      <p:pic>
        <p:nvPicPr>
          <p:cNvPr id="12" name="Picture 11">
            <a:extLst>
              <a:ext uri="{FF2B5EF4-FFF2-40B4-BE49-F238E27FC236}">
                <a16:creationId xmlns:a16="http://schemas.microsoft.com/office/drawing/2014/main" id="{EEC3F3EB-8E45-B789-5F81-6B2F3726E1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13426" y="4308495"/>
            <a:ext cx="5027027" cy="9694985"/>
          </a:xfrm>
          <a:prstGeom prst="rect">
            <a:avLst/>
          </a:prstGeom>
        </p:spPr>
      </p:pic>
      <p:pic>
        <p:nvPicPr>
          <p:cNvPr id="16" name="Picture 15">
            <a:extLst>
              <a:ext uri="{FF2B5EF4-FFF2-40B4-BE49-F238E27FC236}">
                <a16:creationId xmlns:a16="http://schemas.microsoft.com/office/drawing/2014/main" id="{CCA42404-67C9-F6D5-BBB0-065A74E0B24C}"/>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79345" y="-3999791"/>
            <a:ext cx="5366450" cy="10349586"/>
          </a:xfrm>
          <a:prstGeom prst="rect">
            <a:avLst/>
          </a:prstGeom>
        </p:spPr>
      </p:pic>
      <p:sp>
        <p:nvSpPr>
          <p:cNvPr id="17" name="Rectangle 16">
            <a:extLst>
              <a:ext uri="{FF2B5EF4-FFF2-40B4-BE49-F238E27FC236}">
                <a16:creationId xmlns:a16="http://schemas.microsoft.com/office/drawing/2014/main" id="{AE99FDC4-E6DF-6FC4-52B9-7CEC52A67196}"/>
              </a:ext>
            </a:extLst>
          </p:cNvPr>
          <p:cNvSpPr/>
          <p:nvPr/>
        </p:nvSpPr>
        <p:spPr>
          <a:xfrm>
            <a:off x="-13177466" y="0"/>
            <a:ext cx="7643446" cy="6858000"/>
          </a:xfrm>
          <a:prstGeom prst="rect">
            <a:avLst/>
          </a:prstGeom>
          <a:solidFill>
            <a:srgbClr val="9A0A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77714138-E6E2-BB9D-A098-18BC9FAD3DC1}"/>
              </a:ext>
            </a:extLst>
          </p:cNvPr>
          <p:cNvSpPr/>
          <p:nvPr/>
        </p:nvSpPr>
        <p:spPr>
          <a:xfrm>
            <a:off x="-5960040" y="3105833"/>
            <a:ext cx="4957168" cy="646331"/>
          </a:xfrm>
          <a:prstGeom prst="rect">
            <a:avLst/>
          </a:prstGeom>
        </p:spPr>
        <p:txBody>
          <a:bodyPr wrap="square">
            <a:spAutoFit/>
          </a:bodyPr>
          <a:lstStyle/>
          <a:p>
            <a:pPr algn="ctr" rtl="1"/>
            <a:r>
              <a:rPr lang="fa-IR" sz="3600" b="1" dirty="0">
                <a:latin typeface="Shabnam" panose="020B0603030804020204" pitchFamily="34" charset="-78"/>
                <a:cs typeface="Shabnam" panose="020B0603030804020204" pitchFamily="34" charset="-78"/>
              </a:rPr>
              <a:t>انواع میکروب ها</a:t>
            </a:r>
          </a:p>
        </p:txBody>
      </p:sp>
      <p:pic>
        <p:nvPicPr>
          <p:cNvPr id="19" name="Picture 18">
            <a:extLst>
              <a:ext uri="{FF2B5EF4-FFF2-40B4-BE49-F238E27FC236}">
                <a16:creationId xmlns:a16="http://schemas.microsoft.com/office/drawing/2014/main" id="{C715567F-AC10-7493-A0F8-081B286115C3}"/>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1053192" y="-1475561"/>
            <a:ext cx="12191997" cy="6857999"/>
          </a:xfrm>
          <a:prstGeom prst="rect">
            <a:avLst/>
          </a:prstGeom>
        </p:spPr>
      </p:pic>
      <p:pic>
        <p:nvPicPr>
          <p:cNvPr id="20" name="Picture 19">
            <a:extLst>
              <a:ext uri="{FF2B5EF4-FFF2-40B4-BE49-F238E27FC236}">
                <a16:creationId xmlns:a16="http://schemas.microsoft.com/office/drawing/2014/main" id="{7BFF8A74-A0B3-9FAE-9D0F-7A2155B316E7}"/>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3636782" y="2594270"/>
            <a:ext cx="12191999" cy="6858000"/>
          </a:xfrm>
          <a:prstGeom prst="rect">
            <a:avLst/>
          </a:prstGeom>
        </p:spPr>
      </p:pic>
      <p:pic>
        <p:nvPicPr>
          <p:cNvPr id="21" name="Picture 20">
            <a:extLst>
              <a:ext uri="{FF2B5EF4-FFF2-40B4-BE49-F238E27FC236}">
                <a16:creationId xmlns:a16="http://schemas.microsoft.com/office/drawing/2014/main" id="{D93E2C5B-4DA5-8397-4633-24D75A55DBDC}"/>
              </a:ext>
            </a:extLst>
          </p:cNvPr>
          <p:cNvPicPr>
            <a:picLocks noChangeAspect="1"/>
          </p:cNvPicPr>
          <p:nvPr/>
        </p:nvPicPr>
        <p:blipFill>
          <a:blip r:embed="rId8">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tretch>
            <a:fillRect/>
          </a:stretch>
        </p:blipFill>
        <p:spPr>
          <a:xfrm>
            <a:off x="-23617263" y="-1863071"/>
            <a:ext cx="12191999" cy="6858000"/>
          </a:xfrm>
          <a:prstGeom prst="rect">
            <a:avLst/>
          </a:prstGeom>
        </p:spPr>
      </p:pic>
      <p:pic>
        <p:nvPicPr>
          <p:cNvPr id="22" name="Picture 21">
            <a:extLst>
              <a:ext uri="{FF2B5EF4-FFF2-40B4-BE49-F238E27FC236}">
                <a16:creationId xmlns:a16="http://schemas.microsoft.com/office/drawing/2014/main" id="{5F1C0EE3-91B6-7FFA-D5CC-4FADE0FD6DF7}"/>
              </a:ext>
            </a:extLst>
          </p:cNvPr>
          <p:cNvPicPr>
            <a:picLocks noChangeAspect="1"/>
          </p:cNvPicPr>
          <p:nvPr/>
        </p:nvPicPr>
        <p:blipFill>
          <a:blip r:embed="rId10">
            <a:extLst>
              <a:ext uri="{BEBA8EAE-BF5A-486C-A8C5-ECC9F3942E4B}">
                <a14:imgProps xmlns:a14="http://schemas.microsoft.com/office/drawing/2010/main">
                  <a14:imgLayer r:embed="rId11">
                    <a14:imgEffect>
                      <a14:artisticBlur/>
                    </a14:imgEffect>
                  </a14:imgLayer>
                </a14:imgProps>
              </a:ext>
              <a:ext uri="{28A0092B-C50C-407E-A947-70E740481C1C}">
                <a14:useLocalDpi xmlns:a14="http://schemas.microsoft.com/office/drawing/2010/main"/>
              </a:ext>
            </a:extLst>
          </a:blip>
          <a:stretch>
            <a:fillRect/>
          </a:stretch>
        </p:blipFill>
        <p:spPr>
          <a:xfrm>
            <a:off x="-25256329" y="0"/>
            <a:ext cx="12191990" cy="6857995"/>
          </a:xfrm>
          <a:prstGeom prst="rect">
            <a:avLst/>
          </a:prstGeom>
        </p:spPr>
      </p:pic>
      <p:sp>
        <p:nvSpPr>
          <p:cNvPr id="23" name="Rectangle 22">
            <a:extLst>
              <a:ext uri="{FF2B5EF4-FFF2-40B4-BE49-F238E27FC236}">
                <a16:creationId xmlns:a16="http://schemas.microsoft.com/office/drawing/2014/main" id="{05250CE7-77EA-01F7-D13F-F2EA4327B8EA}"/>
              </a:ext>
            </a:extLst>
          </p:cNvPr>
          <p:cNvSpPr/>
          <p:nvPr/>
        </p:nvSpPr>
        <p:spPr>
          <a:xfrm>
            <a:off x="-11834327" y="294410"/>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باکتری ها</a:t>
            </a:r>
          </a:p>
        </p:txBody>
      </p:sp>
      <p:sp>
        <p:nvSpPr>
          <p:cNvPr id="24" name="Rectangle 23">
            <a:extLst>
              <a:ext uri="{FF2B5EF4-FFF2-40B4-BE49-F238E27FC236}">
                <a16:creationId xmlns:a16="http://schemas.microsoft.com/office/drawing/2014/main" id="{598BF0EC-9D1F-86B6-C7D7-F193B3F14FF3}"/>
              </a:ext>
            </a:extLst>
          </p:cNvPr>
          <p:cNvSpPr/>
          <p:nvPr/>
        </p:nvSpPr>
        <p:spPr>
          <a:xfrm>
            <a:off x="-12794453" y="1028341"/>
            <a:ext cx="6868041" cy="5447645"/>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باکتری ها، ارگانیسم های کوچک تک سلولی هستند که مواد غذایی مورد نیاز خود را از محیط اطراف خود تامین می کنند. گاهی مواقع، این محیط می تواند کودک شما و یا هر موجود زنده ی دیگری باشد. باکتری ها بسیار کوچک هستند و مشاهده ی آنها بدون میکروسکوپ امکان پذیر نیست. برای اینکه متوجه شوید باکتری ها چقدر کوچک هستند، کافی است بدانید که در یک قاشق چای خوری، میلیارد ها باکتری وجود دارند. این به این معناست که باکتری ها حتی از یک دانه ی نمک یا نوک سوزن نیز کوچکتر هستند. اگر می توانستید نگاهی به انواع مختلف باکتری ها بی اندازید متوجه می شدید که این ارگانیسم ها به تمام اشکال یافت می شوند. برخی از آن ها شبیه توپ، برخی شبیه ویرگول و برخی دیگر نیز مشابه میله، دراز و باریک هستند. برخی از باکتری ها با زوائد طولی مو مانندی پوشانده شده اند که به آن ها کمک می کنند تا بتوانند در محیط حرکت کنند.</a:t>
            </a:r>
          </a:p>
        </p:txBody>
      </p:sp>
    </p:spTree>
    <p:extLst>
      <p:ext uri="{BB962C8B-B14F-4D97-AF65-F5344CB8AC3E}">
        <p14:creationId xmlns:p14="http://schemas.microsoft.com/office/powerpoint/2010/main" val="16477711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FD897A-2552-56FD-A07F-96FFBB0B8704}"/>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559493A8-D234-8955-CC5D-9FC962A4E6CB}"/>
              </a:ext>
            </a:extLst>
          </p:cNvPr>
          <p:cNvSpPr/>
          <p:nvPr/>
        </p:nvSpPr>
        <p:spPr>
          <a:xfrm>
            <a:off x="-70497" y="0"/>
            <a:ext cx="7643446" cy="6858000"/>
          </a:xfrm>
          <a:prstGeom prst="rect">
            <a:avLst/>
          </a:prstGeom>
          <a:solidFill>
            <a:srgbClr val="9A0A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A89E1AC8-89FE-8CBF-B5B0-4CBD9CD0FEE5}"/>
              </a:ext>
            </a:extLst>
          </p:cNvPr>
          <p:cNvSpPr/>
          <p:nvPr/>
        </p:nvSpPr>
        <p:spPr>
          <a:xfrm>
            <a:off x="9378926" y="-7381816"/>
            <a:ext cx="21445784" cy="21445780"/>
          </a:xfrm>
          <a:prstGeom prst="ellipse">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DB138AE3-DDB4-4ED0-ED31-6A214E269091}"/>
              </a:ext>
            </a:extLst>
          </p:cNvPr>
          <p:cNvSpPr/>
          <p:nvPr/>
        </p:nvSpPr>
        <p:spPr>
          <a:xfrm>
            <a:off x="10498565" y="-5613852"/>
            <a:ext cx="17909856" cy="17909852"/>
          </a:xfrm>
          <a:prstGeom prst="ellipse">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6D251E68-4609-C58B-09A8-58751385F3C7}"/>
              </a:ext>
            </a:extLst>
          </p:cNvPr>
          <p:cNvSpPr/>
          <p:nvPr/>
        </p:nvSpPr>
        <p:spPr>
          <a:xfrm>
            <a:off x="11693366" y="-3906372"/>
            <a:ext cx="14670746" cy="14670742"/>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FF59C54-6CC3-721B-32DB-B8FF787AD3AF}"/>
              </a:ext>
            </a:extLst>
          </p:cNvPr>
          <p:cNvSpPr/>
          <p:nvPr/>
        </p:nvSpPr>
        <p:spPr>
          <a:xfrm>
            <a:off x="16550156" y="1188014"/>
            <a:ext cx="4957168" cy="646331"/>
          </a:xfrm>
          <a:prstGeom prst="rect">
            <a:avLst/>
          </a:prstGeom>
        </p:spPr>
        <p:txBody>
          <a:bodyPr wrap="square">
            <a:spAutoFit/>
          </a:bodyPr>
          <a:lstStyle/>
          <a:p>
            <a:pPr algn="ctr" rtl="1"/>
            <a:r>
              <a:rPr lang="fa-IR" sz="3600" b="1" dirty="0">
                <a:latin typeface="Shabnam" panose="020B0603030804020204" pitchFamily="34" charset="-78"/>
                <a:cs typeface="Shabnam" panose="020B0603030804020204" pitchFamily="34" charset="-78"/>
              </a:rPr>
              <a:t>میکروب ها چیستند؟</a:t>
            </a:r>
            <a:endParaRPr lang="en-US" sz="3600" b="1" dirty="0">
              <a:latin typeface="Shabnam" panose="020B0603030804020204" pitchFamily="34" charset="-78"/>
              <a:cs typeface="Shabnam" panose="020B0603030804020204" pitchFamily="34" charset="-78"/>
            </a:endParaRPr>
          </a:p>
        </p:txBody>
      </p:sp>
      <p:sp>
        <p:nvSpPr>
          <p:cNvPr id="10" name="Rectangle 9">
            <a:extLst>
              <a:ext uri="{FF2B5EF4-FFF2-40B4-BE49-F238E27FC236}">
                <a16:creationId xmlns:a16="http://schemas.microsoft.com/office/drawing/2014/main" id="{DC32CD56-AEF3-217E-2038-A8ACDCC8E5CD}"/>
              </a:ext>
            </a:extLst>
          </p:cNvPr>
          <p:cNvSpPr/>
          <p:nvPr/>
        </p:nvSpPr>
        <p:spPr>
          <a:xfrm>
            <a:off x="16974909" y="1953439"/>
            <a:ext cx="4107661" cy="397031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میکروب های بی شمار دیگری نیز در محیط وجود دارند که فعالیت های مفیدی را انجام می دهند، نظیر باکتری های لاکتوباسیلوس که منجر به تبدیل شیر به ماست می شوند و یا بسیاری از انواع باکتری هایی که به تجزیه ی گیاهان و تبدیل آنها به کمپوست کمک می نمایند. شستشوی مناسب دست ها اغلب بهترین راه برای پیشگیری از ایجاد عفونت و بیماری می باشد.</a:t>
            </a:r>
            <a:endParaRPr lang="en-US" sz="1600" dirty="0">
              <a:latin typeface="Vazir" panose="020B0603030804020204" pitchFamily="34" charset="-78"/>
              <a:cs typeface="Vazir" panose="020B0603030804020204" pitchFamily="34" charset="-78"/>
            </a:endParaRPr>
          </a:p>
        </p:txBody>
      </p:sp>
      <p:pic>
        <p:nvPicPr>
          <p:cNvPr id="16" name="Picture 15">
            <a:extLst>
              <a:ext uri="{FF2B5EF4-FFF2-40B4-BE49-F238E27FC236}">
                <a16:creationId xmlns:a16="http://schemas.microsoft.com/office/drawing/2014/main" id="{66F39C9B-2E59-655F-683F-EA02A96BD96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903630" y="-3999791"/>
            <a:ext cx="5366450" cy="10349586"/>
          </a:xfrm>
          <a:prstGeom prst="rect">
            <a:avLst/>
          </a:prstGeom>
        </p:spPr>
      </p:pic>
      <p:sp>
        <p:nvSpPr>
          <p:cNvPr id="13" name="Rectangle 12">
            <a:extLst>
              <a:ext uri="{FF2B5EF4-FFF2-40B4-BE49-F238E27FC236}">
                <a16:creationId xmlns:a16="http://schemas.microsoft.com/office/drawing/2014/main" id="{61DD09EF-3649-8297-570F-EA35B2B6D1BD}"/>
              </a:ext>
            </a:extLst>
          </p:cNvPr>
          <p:cNvSpPr/>
          <p:nvPr/>
        </p:nvSpPr>
        <p:spPr>
          <a:xfrm>
            <a:off x="7146929" y="3105833"/>
            <a:ext cx="4957168" cy="646331"/>
          </a:xfrm>
          <a:prstGeom prst="rect">
            <a:avLst/>
          </a:prstGeom>
        </p:spPr>
        <p:txBody>
          <a:bodyPr wrap="square">
            <a:spAutoFit/>
          </a:bodyPr>
          <a:lstStyle/>
          <a:p>
            <a:pPr algn="ctr" rtl="1"/>
            <a:r>
              <a:rPr lang="fa-IR" sz="3600" b="1" dirty="0">
                <a:latin typeface="Shabnam" panose="020B0603030804020204" pitchFamily="34" charset="-78"/>
                <a:cs typeface="Shabnam" panose="020B0603030804020204" pitchFamily="34" charset="-78"/>
              </a:rPr>
              <a:t>انواع میکروب ها</a:t>
            </a:r>
          </a:p>
        </p:txBody>
      </p:sp>
      <p:pic>
        <p:nvPicPr>
          <p:cNvPr id="17" name="Picture 16">
            <a:extLst>
              <a:ext uri="{FF2B5EF4-FFF2-40B4-BE49-F238E27FC236}">
                <a16:creationId xmlns:a16="http://schemas.microsoft.com/office/drawing/2014/main" id="{EDBCC28A-25D5-0186-F7D2-197328A0E5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619048" y="-2"/>
            <a:ext cx="12191997" cy="6857999"/>
          </a:xfrm>
          <a:prstGeom prst="rect">
            <a:avLst/>
          </a:prstGeom>
        </p:spPr>
      </p:pic>
      <p:pic>
        <p:nvPicPr>
          <p:cNvPr id="19" name="Picture 18">
            <a:extLst>
              <a:ext uri="{FF2B5EF4-FFF2-40B4-BE49-F238E27FC236}">
                <a16:creationId xmlns:a16="http://schemas.microsoft.com/office/drawing/2014/main" id="{3E271FEB-2767-7325-617B-211F5F54C8E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619050" y="-5"/>
            <a:ext cx="12191999" cy="6858000"/>
          </a:xfrm>
          <a:prstGeom prst="rect">
            <a:avLst/>
          </a:prstGeom>
        </p:spPr>
      </p:pic>
      <p:pic>
        <p:nvPicPr>
          <p:cNvPr id="21" name="Picture 20">
            <a:extLst>
              <a:ext uri="{FF2B5EF4-FFF2-40B4-BE49-F238E27FC236}">
                <a16:creationId xmlns:a16="http://schemas.microsoft.com/office/drawing/2014/main" id="{03AD10A4-827C-2222-3C89-9698FACE4C94}"/>
              </a:ext>
            </a:extLst>
          </p:cNvPr>
          <p:cNvPicPr>
            <a:picLocks noChangeAspect="1"/>
          </p:cNvPicPr>
          <p:nvPr/>
        </p:nvPicPr>
        <p:blipFill>
          <a:blip r:embed="rId6">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a:off x="-4619051" y="-5"/>
            <a:ext cx="12191999" cy="6858000"/>
          </a:xfrm>
          <a:prstGeom prst="rect">
            <a:avLst/>
          </a:prstGeom>
        </p:spPr>
      </p:pic>
      <p:pic>
        <p:nvPicPr>
          <p:cNvPr id="23" name="Picture 22">
            <a:extLst>
              <a:ext uri="{FF2B5EF4-FFF2-40B4-BE49-F238E27FC236}">
                <a16:creationId xmlns:a16="http://schemas.microsoft.com/office/drawing/2014/main" id="{AE15156C-ECCC-62F7-56E3-DBF6F1A1AD84}"/>
              </a:ext>
            </a:extLst>
          </p:cNvPr>
          <p:cNvPicPr>
            <a:picLocks noChangeAspect="1"/>
          </p:cNvPicPr>
          <p:nvPr/>
        </p:nvPicPr>
        <p:blipFill>
          <a:blip r:embed="rId8">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tretch>
            <a:fillRect/>
          </a:stretch>
        </p:blipFill>
        <p:spPr>
          <a:xfrm>
            <a:off x="-4619052" y="0"/>
            <a:ext cx="12191990" cy="6857995"/>
          </a:xfrm>
          <a:prstGeom prst="rect">
            <a:avLst/>
          </a:prstGeom>
        </p:spPr>
      </p:pic>
      <p:sp>
        <p:nvSpPr>
          <p:cNvPr id="24" name="Rectangle 23">
            <a:extLst>
              <a:ext uri="{FF2B5EF4-FFF2-40B4-BE49-F238E27FC236}">
                <a16:creationId xmlns:a16="http://schemas.microsoft.com/office/drawing/2014/main" id="{658E3DC3-A17F-7BBD-3BE3-55A0D908284D}"/>
              </a:ext>
            </a:extLst>
          </p:cNvPr>
          <p:cNvSpPr/>
          <p:nvPr/>
        </p:nvSpPr>
        <p:spPr>
          <a:xfrm>
            <a:off x="1272642" y="294410"/>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باکتری ها</a:t>
            </a:r>
          </a:p>
        </p:txBody>
      </p:sp>
      <p:sp>
        <p:nvSpPr>
          <p:cNvPr id="26" name="Rectangle 25">
            <a:extLst>
              <a:ext uri="{FF2B5EF4-FFF2-40B4-BE49-F238E27FC236}">
                <a16:creationId xmlns:a16="http://schemas.microsoft.com/office/drawing/2014/main" id="{D6347453-19CE-E1FF-1829-A6E97C4838A0}"/>
              </a:ext>
            </a:extLst>
          </p:cNvPr>
          <p:cNvSpPr/>
          <p:nvPr/>
        </p:nvSpPr>
        <p:spPr>
          <a:xfrm>
            <a:off x="312516" y="1028341"/>
            <a:ext cx="6868041" cy="5447645"/>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باکتری ها، ارگانیسم های کوچک تک سلولی هستند که مواد غذایی مورد نیاز خود را از محیط اطراف خود تامین می کنند. گاهی مواقع، این محیط می تواند کودک شما و یا هر موجود زنده ی دیگری باشد. باکتری ها بسیار کوچک هستند و مشاهده ی آنها بدون میکروسکوپ امکان پذیر نیست. برای اینکه متوجه شوید باکتری ها چقدر کوچک هستند، کافی است بدانید که در یک قاشق چای خوری، میلیارد ها باکتری وجود دارند. این به این معناست که باکتری ها حتی از یک دانه ی نمک یا نوک سوزن نیز کوچکتر هستند. اگر می توانستید نگاهی به انواع مختلف باکتری ها بی اندازید متوجه می شدید که این ارگانیسم ها به تمام اشکال یافت می شوند. برخی از آن ها شبیه توپ، برخی شبیه ویرگول و برخی دیگر نیز مشابه میله، دراز و باریک هستند. برخی از باکتری ها با زوائد طولی مو مانندی پوشانده شده اند که به آن ها کمک می کنند تا بتوانند در محیط حرکت کنند.</a:t>
            </a:r>
          </a:p>
        </p:txBody>
      </p:sp>
    </p:spTree>
    <p:extLst>
      <p:ext uri="{BB962C8B-B14F-4D97-AF65-F5344CB8AC3E}">
        <p14:creationId xmlns:p14="http://schemas.microsoft.com/office/powerpoint/2010/main" val="35894805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14319B-CB2E-9A86-DA01-122A304DC590}"/>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3BFD47CA-BC18-BAE8-C48B-F93F3665F68C}"/>
              </a:ext>
            </a:extLst>
          </p:cNvPr>
          <p:cNvSpPr/>
          <p:nvPr/>
        </p:nvSpPr>
        <p:spPr>
          <a:xfrm>
            <a:off x="-12238734" y="0"/>
            <a:ext cx="12238733" cy="6878310"/>
          </a:xfrm>
          <a:prstGeom prst="rect">
            <a:avLst/>
          </a:prstGeom>
          <a:solidFill>
            <a:srgbClr val="0D750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69BBCD3-C9F4-BA9F-3C67-59F918157B4E}"/>
              </a:ext>
            </a:extLst>
          </p:cNvPr>
          <p:cNvSpPr/>
          <p:nvPr/>
        </p:nvSpPr>
        <p:spPr>
          <a:xfrm>
            <a:off x="-1" y="0"/>
            <a:ext cx="12192001" cy="6858000"/>
          </a:xfrm>
          <a:prstGeom prst="rect">
            <a:avLst/>
          </a:prstGeom>
          <a:solidFill>
            <a:srgbClr val="9A0A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3437CC59-0156-B310-1FCA-EA89A218942F}"/>
              </a:ext>
            </a:extLst>
          </p:cNvPr>
          <p:cNvSpPr/>
          <p:nvPr/>
        </p:nvSpPr>
        <p:spPr>
          <a:xfrm>
            <a:off x="18246566" y="-7381816"/>
            <a:ext cx="21445784" cy="21445780"/>
          </a:xfrm>
          <a:prstGeom prst="ellipse">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057BFF-8E87-D792-C1A2-C9F12EE6F280}"/>
              </a:ext>
            </a:extLst>
          </p:cNvPr>
          <p:cNvSpPr/>
          <p:nvPr/>
        </p:nvSpPr>
        <p:spPr>
          <a:xfrm>
            <a:off x="17326085" y="-5613852"/>
            <a:ext cx="17909856" cy="17909852"/>
          </a:xfrm>
          <a:prstGeom prst="ellipse">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2DF1632B-DD3C-C9E9-C15F-B3C6AC0BFA63}"/>
              </a:ext>
            </a:extLst>
          </p:cNvPr>
          <p:cNvSpPr/>
          <p:nvPr/>
        </p:nvSpPr>
        <p:spPr>
          <a:xfrm>
            <a:off x="18246566" y="-3906372"/>
            <a:ext cx="14670746" cy="14670742"/>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443A623-B376-DD2D-3A3D-C19C816018AC}"/>
              </a:ext>
            </a:extLst>
          </p:cNvPr>
          <p:cNvSpPr/>
          <p:nvPr/>
        </p:nvSpPr>
        <p:spPr>
          <a:xfrm>
            <a:off x="18246566" y="3105833"/>
            <a:ext cx="4957168" cy="646331"/>
          </a:xfrm>
          <a:prstGeom prst="rect">
            <a:avLst/>
          </a:prstGeom>
        </p:spPr>
        <p:txBody>
          <a:bodyPr wrap="square">
            <a:spAutoFit/>
          </a:bodyPr>
          <a:lstStyle/>
          <a:p>
            <a:pPr algn="ctr" rtl="1"/>
            <a:r>
              <a:rPr lang="fa-IR" sz="3600" b="1" dirty="0">
                <a:latin typeface="Shabnam" panose="020B0603030804020204" pitchFamily="34" charset="-78"/>
                <a:cs typeface="Shabnam" panose="020B0603030804020204" pitchFamily="34" charset="-78"/>
              </a:rPr>
              <a:t>انواع میکروب ها</a:t>
            </a:r>
          </a:p>
        </p:txBody>
      </p:sp>
      <p:pic>
        <p:nvPicPr>
          <p:cNvPr id="17" name="Picture 16">
            <a:extLst>
              <a:ext uri="{FF2B5EF4-FFF2-40B4-BE49-F238E27FC236}">
                <a16:creationId xmlns:a16="http://schemas.microsoft.com/office/drawing/2014/main" id="{D69B7398-BD82-B01D-85F6-103EF083E669}"/>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rot="449883">
            <a:off x="-1809973" y="441958"/>
            <a:ext cx="12191997" cy="6857999"/>
          </a:xfrm>
          <a:prstGeom prst="rect">
            <a:avLst/>
          </a:prstGeom>
        </p:spPr>
      </p:pic>
      <p:pic>
        <p:nvPicPr>
          <p:cNvPr id="19" name="Picture 18">
            <a:extLst>
              <a:ext uri="{FF2B5EF4-FFF2-40B4-BE49-F238E27FC236}">
                <a16:creationId xmlns:a16="http://schemas.microsoft.com/office/drawing/2014/main" id="{7F296B8D-EE30-E82C-D3E4-92E267C1EDCA}"/>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rot="20053075">
            <a:off x="3032761" y="-87927"/>
            <a:ext cx="12191999" cy="6858000"/>
          </a:xfrm>
          <a:prstGeom prst="rect">
            <a:avLst/>
          </a:prstGeom>
        </p:spPr>
      </p:pic>
      <p:pic>
        <p:nvPicPr>
          <p:cNvPr id="21" name="Picture 20">
            <a:extLst>
              <a:ext uri="{FF2B5EF4-FFF2-40B4-BE49-F238E27FC236}">
                <a16:creationId xmlns:a16="http://schemas.microsoft.com/office/drawing/2014/main" id="{8B4AE920-D5A1-71AE-BDC6-AD48CBC1B6EE}"/>
              </a:ext>
            </a:extLst>
          </p:cNvPr>
          <p:cNvPicPr>
            <a:picLocks noChangeAspect="1"/>
          </p:cNvPicPr>
          <p:nvPr/>
        </p:nvPicPr>
        <p:blipFill>
          <a:blip r:embed="rId6">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rot="1236687">
            <a:off x="-498528" y="125885"/>
            <a:ext cx="12191999" cy="6858000"/>
          </a:xfrm>
          <a:prstGeom prst="rect">
            <a:avLst/>
          </a:prstGeom>
        </p:spPr>
      </p:pic>
      <p:pic>
        <p:nvPicPr>
          <p:cNvPr id="23" name="Picture 22">
            <a:extLst>
              <a:ext uri="{FF2B5EF4-FFF2-40B4-BE49-F238E27FC236}">
                <a16:creationId xmlns:a16="http://schemas.microsoft.com/office/drawing/2014/main" id="{204A2380-A566-3365-E1B6-8914D1C5128C}"/>
              </a:ext>
            </a:extLst>
          </p:cNvPr>
          <p:cNvPicPr>
            <a:picLocks noChangeAspect="1"/>
          </p:cNvPicPr>
          <p:nvPr/>
        </p:nvPicPr>
        <p:blipFill>
          <a:blip r:embed="rId8">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tretch>
            <a:fillRect/>
          </a:stretch>
        </p:blipFill>
        <p:spPr>
          <a:xfrm rot="20457971">
            <a:off x="-1" y="1476383"/>
            <a:ext cx="12191990" cy="6857995"/>
          </a:xfrm>
          <a:prstGeom prst="rect">
            <a:avLst/>
          </a:prstGeom>
        </p:spPr>
      </p:pic>
      <p:sp>
        <p:nvSpPr>
          <p:cNvPr id="24" name="Rectangle 23">
            <a:extLst>
              <a:ext uri="{FF2B5EF4-FFF2-40B4-BE49-F238E27FC236}">
                <a16:creationId xmlns:a16="http://schemas.microsoft.com/office/drawing/2014/main" id="{0CD52A63-E22A-7F27-CE58-CDF07C2D59D7}"/>
              </a:ext>
            </a:extLst>
          </p:cNvPr>
          <p:cNvSpPr/>
          <p:nvPr/>
        </p:nvSpPr>
        <p:spPr>
          <a:xfrm>
            <a:off x="3617410" y="991283"/>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باکتری ها</a:t>
            </a:r>
          </a:p>
        </p:txBody>
      </p:sp>
      <p:sp>
        <p:nvSpPr>
          <p:cNvPr id="26" name="Rectangle 25">
            <a:extLst>
              <a:ext uri="{FF2B5EF4-FFF2-40B4-BE49-F238E27FC236}">
                <a16:creationId xmlns:a16="http://schemas.microsoft.com/office/drawing/2014/main" id="{48B0DD27-C4D4-3FFD-EC2B-C8D51C5DFFFC}"/>
              </a:ext>
            </a:extLst>
          </p:cNvPr>
          <p:cNvSpPr/>
          <p:nvPr/>
        </p:nvSpPr>
        <p:spPr>
          <a:xfrm>
            <a:off x="12869676" y="1028341"/>
            <a:ext cx="6868041" cy="5447645"/>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باکتری ها، ارگانیسم های کوچک تک سلولی هستند که مواد غذایی مورد نیاز خود را از محیط اطراف خود تامین می کنند. گاهی مواقع، این محیط می تواند کودک شما و یا هر موجود زنده ی دیگری باشد. باکتری ها بسیار کوچک هستند و مشاهده ی آنها بدون میکروسکوپ امکان پذیر نیست. برای اینکه متوجه شوید باکتری ها چقدر کوچک هستند، کافی است بدانید که در یک قاشق چای خوری، میلیارد ها باکتری وجود دارند. این به این معناست که باکتری ها حتی از یک دانه ی نمک یا نوک سوزن نیز کوچکتر هستند. اگر می توانستید نگاهی به انواع مختلف باکتری ها بی اندازید متوجه می شدید که این ارگانیسم ها به تمام اشکال یافت می شوند. برخی از آن ها شبیه توپ، برخی شبیه ویرگول و برخی دیگر نیز مشابه میله، دراز و باریک هستند. برخی از باکتری ها با زوائد طولی مو مانندی پوشانده شده اند که به آن ها کمک می کنند تا بتوانند در محیط حرکت کنند.</a:t>
            </a:r>
          </a:p>
        </p:txBody>
      </p:sp>
      <p:sp>
        <p:nvSpPr>
          <p:cNvPr id="5" name="Rectangle 4">
            <a:extLst>
              <a:ext uri="{FF2B5EF4-FFF2-40B4-BE49-F238E27FC236}">
                <a16:creationId xmlns:a16="http://schemas.microsoft.com/office/drawing/2014/main" id="{6FA3C9BE-301F-4D5A-9FAA-B262B2DD352C}"/>
              </a:ext>
            </a:extLst>
          </p:cNvPr>
          <p:cNvSpPr/>
          <p:nvPr/>
        </p:nvSpPr>
        <p:spPr>
          <a:xfrm>
            <a:off x="1225674" y="2505668"/>
            <a:ext cx="9731338" cy="2492990"/>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تعدادی از باکتری ها برای بدن مفید هستند چرا که به فعالیت منظم دستگاه گوارش کمک کرده و از ورود باکتری های آسیب رسان به درون بدن ممانعت می نمایند. برخی دیگر از باکتری ها نیز به منظور تولید دارو و واکسن مورد استفاده قرار می گیرند. اما باید توجه کرد که باکتری ها می توانند دردسر ساز نیز باشند و منجر به عفونت بخش های مختلف بدن نظیر دستگاه ادراری، گوش، گلو (توسط استرپتوکوک ها) و غیره شوند برای از بین بردن عفونت های باکتریایی می توان از آنتی بیوتیک ها استفاده کرد.</a:t>
            </a:r>
          </a:p>
        </p:txBody>
      </p:sp>
      <p:pic>
        <p:nvPicPr>
          <p:cNvPr id="8" name="Picture 7">
            <a:extLst>
              <a:ext uri="{FF2B5EF4-FFF2-40B4-BE49-F238E27FC236}">
                <a16:creationId xmlns:a16="http://schemas.microsoft.com/office/drawing/2014/main" id="{45A9FE47-49AF-792A-2D8C-8F2976B5E967}"/>
              </a:ext>
            </a:extLst>
          </p:cNvPr>
          <p:cNvPicPr>
            <a:picLocks noChangeAspect="1"/>
          </p:cNvPicPr>
          <p:nvPr/>
        </p:nvPicPr>
        <p:blipFill>
          <a:blip r:embed="rId10">
            <a:extLst>
              <a:ext uri="{BEBA8EAE-BF5A-486C-A8C5-ECC9F3942E4B}">
                <a14:imgProps xmlns:a14="http://schemas.microsoft.com/office/drawing/2010/main">
                  <a14:imgLayer r:embed="rId11">
                    <a14:imgEffect>
                      <a14:artisticBlur/>
                    </a14:imgEffect>
                  </a14:imgLayer>
                </a14:imgProps>
              </a:ext>
              <a:ext uri="{28A0092B-C50C-407E-A947-70E740481C1C}">
                <a14:useLocalDpi xmlns:a14="http://schemas.microsoft.com/office/drawing/2010/main"/>
              </a:ext>
            </a:extLst>
          </a:blip>
          <a:stretch>
            <a:fillRect/>
          </a:stretch>
        </p:blipFill>
        <p:spPr>
          <a:xfrm>
            <a:off x="-12278732" y="-2229439"/>
            <a:ext cx="12191991" cy="6857995"/>
          </a:xfrm>
          <a:prstGeom prst="rect">
            <a:avLst/>
          </a:prstGeom>
        </p:spPr>
      </p:pic>
      <p:pic>
        <p:nvPicPr>
          <p:cNvPr id="9" name="Picture 8">
            <a:extLst>
              <a:ext uri="{FF2B5EF4-FFF2-40B4-BE49-F238E27FC236}">
                <a16:creationId xmlns:a16="http://schemas.microsoft.com/office/drawing/2014/main" id="{9179C5F5-C610-AA61-7C03-753EC716DDF7}"/>
              </a:ext>
            </a:extLst>
          </p:cNvPr>
          <p:cNvPicPr>
            <a:picLocks noChangeAspect="1"/>
          </p:cNvPicPr>
          <p:nvPr/>
        </p:nvPicPr>
        <p:blipFill>
          <a:blip r:embed="rId12">
            <a:extLst>
              <a:ext uri="{BEBA8EAE-BF5A-486C-A8C5-ECC9F3942E4B}">
                <a14:imgProps xmlns:a14="http://schemas.microsoft.com/office/drawing/2010/main">
                  <a14:imgLayer r:embed="rId13">
                    <a14:imgEffect>
                      <a14:artisticBlur/>
                    </a14:imgEffect>
                  </a14:imgLayer>
                </a14:imgProps>
              </a:ext>
              <a:ext uri="{28A0092B-C50C-407E-A947-70E740481C1C}">
                <a14:useLocalDpi xmlns:a14="http://schemas.microsoft.com/office/drawing/2010/main"/>
              </a:ext>
            </a:extLst>
          </a:blip>
          <a:stretch>
            <a:fillRect/>
          </a:stretch>
        </p:blipFill>
        <p:spPr>
          <a:xfrm>
            <a:off x="-13917166" y="496341"/>
            <a:ext cx="12264230" cy="6898628"/>
          </a:xfrm>
          <a:prstGeom prst="rect">
            <a:avLst/>
          </a:prstGeom>
        </p:spPr>
      </p:pic>
      <p:pic>
        <p:nvPicPr>
          <p:cNvPr id="12" name="Picture 11">
            <a:extLst>
              <a:ext uri="{FF2B5EF4-FFF2-40B4-BE49-F238E27FC236}">
                <a16:creationId xmlns:a16="http://schemas.microsoft.com/office/drawing/2014/main" id="{5864CDDA-19C7-3FFC-71EB-47C8949F62A1}"/>
              </a:ext>
            </a:extLst>
          </p:cNvPr>
          <p:cNvPicPr>
            <a:picLocks noChangeAspect="1"/>
          </p:cNvPicPr>
          <p:nvPr/>
        </p:nvPicPr>
        <p:blipFill>
          <a:blip r:embed="rId14">
            <a:extLst>
              <a:ext uri="{BEBA8EAE-BF5A-486C-A8C5-ECC9F3942E4B}">
                <a14:imgProps xmlns:a14="http://schemas.microsoft.com/office/drawing/2010/main">
                  <a14:imgLayer r:embed="rId15">
                    <a14:imgEffect>
                      <a14:artisticBlur/>
                    </a14:imgEffect>
                  </a14:imgLayer>
                </a14:imgProps>
              </a:ext>
              <a:ext uri="{28A0092B-C50C-407E-A947-70E740481C1C}">
                <a14:useLocalDpi xmlns:a14="http://schemas.microsoft.com/office/drawing/2010/main"/>
              </a:ext>
            </a:extLst>
          </a:blip>
          <a:stretch>
            <a:fillRect/>
          </a:stretch>
        </p:blipFill>
        <p:spPr>
          <a:xfrm rot="1206435">
            <a:off x="-12701596" y="199552"/>
            <a:ext cx="11930072" cy="6710664"/>
          </a:xfrm>
          <a:prstGeom prst="rect">
            <a:avLst/>
          </a:prstGeom>
        </p:spPr>
      </p:pic>
      <p:pic>
        <p:nvPicPr>
          <p:cNvPr id="15" name="Picture 14">
            <a:extLst>
              <a:ext uri="{FF2B5EF4-FFF2-40B4-BE49-F238E27FC236}">
                <a16:creationId xmlns:a16="http://schemas.microsoft.com/office/drawing/2014/main" id="{03E02625-BD5E-0F0A-93C2-0A38523F49B3}"/>
              </a:ext>
            </a:extLst>
          </p:cNvPr>
          <p:cNvPicPr>
            <a:picLocks noChangeAspect="1"/>
          </p:cNvPicPr>
          <p:nvPr/>
        </p:nvPicPr>
        <p:blipFill>
          <a:blip r:embed="rId16">
            <a:extLst>
              <a:ext uri="{BEBA8EAE-BF5A-486C-A8C5-ECC9F3942E4B}">
                <a14:imgProps xmlns:a14="http://schemas.microsoft.com/office/drawing/2010/main">
                  <a14:imgLayer r:embed="rId17">
                    <a14:imgEffect>
                      <a14:artisticBlur/>
                    </a14:imgEffect>
                  </a14:imgLayer>
                </a14:imgProps>
              </a:ext>
              <a:ext uri="{28A0092B-C50C-407E-A947-70E740481C1C}">
                <a14:useLocalDpi xmlns:a14="http://schemas.microsoft.com/office/drawing/2010/main"/>
              </a:ext>
            </a:extLst>
          </a:blip>
          <a:stretch>
            <a:fillRect/>
          </a:stretch>
        </p:blipFill>
        <p:spPr>
          <a:xfrm rot="20955771">
            <a:off x="-12877064" y="162303"/>
            <a:ext cx="12264226" cy="6898626"/>
          </a:xfrm>
          <a:prstGeom prst="rect">
            <a:avLst/>
          </a:prstGeom>
        </p:spPr>
      </p:pic>
      <p:sp>
        <p:nvSpPr>
          <p:cNvPr id="18" name="Rectangle 17">
            <a:extLst>
              <a:ext uri="{FF2B5EF4-FFF2-40B4-BE49-F238E27FC236}">
                <a16:creationId xmlns:a16="http://schemas.microsoft.com/office/drawing/2014/main" id="{6810BA35-29CC-F7B7-3A65-D49D7F84C5BF}"/>
              </a:ext>
            </a:extLst>
          </p:cNvPr>
          <p:cNvSpPr/>
          <p:nvPr/>
        </p:nvSpPr>
        <p:spPr>
          <a:xfrm>
            <a:off x="-12403287" y="991283"/>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ویروس ها</a:t>
            </a:r>
          </a:p>
        </p:txBody>
      </p:sp>
      <p:sp>
        <p:nvSpPr>
          <p:cNvPr id="20" name="Rectangle 19">
            <a:extLst>
              <a:ext uri="{FF2B5EF4-FFF2-40B4-BE49-F238E27FC236}">
                <a16:creationId xmlns:a16="http://schemas.microsoft.com/office/drawing/2014/main" id="{BC93BB2D-1FE2-4217-2710-58F314177976}"/>
              </a:ext>
            </a:extLst>
          </p:cNvPr>
          <p:cNvSpPr/>
          <p:nvPr/>
        </p:nvSpPr>
        <p:spPr>
          <a:xfrm>
            <a:off x="-14795023" y="2751889"/>
            <a:ext cx="9731338" cy="2000548"/>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ویروس ها از باکتری ها نیز کوچکتر هستند و حتی یک سلول کامل نیز به شمار نمی روند. به طور ساده تر می توان گفت که ویروس ها مواد ژنتیکی </a:t>
            </a:r>
            <a:r>
              <a:rPr lang="en-US" sz="1600" b="1" dirty="0">
                <a:solidFill>
                  <a:schemeClr val="bg1"/>
                </a:solidFill>
                <a:latin typeface="Vazir" panose="020B0603030804020204" pitchFamily="34" charset="-78"/>
                <a:cs typeface="Vazir" panose="020B0603030804020204" pitchFamily="34" charset="-78"/>
              </a:rPr>
              <a:t>DNA  </a:t>
            </a:r>
            <a:r>
              <a:rPr lang="fa-IR" sz="1600" b="1" dirty="0">
                <a:solidFill>
                  <a:schemeClr val="bg1"/>
                </a:solidFill>
                <a:latin typeface="Vazir" panose="020B0603030804020204" pitchFamily="34" charset="-78"/>
                <a:cs typeface="Vazir" panose="020B0603030804020204" pitchFamily="34" charset="-78"/>
              </a:rPr>
              <a:t> یا </a:t>
            </a:r>
            <a:r>
              <a:rPr lang="en-US" sz="1600" b="1" dirty="0">
                <a:solidFill>
                  <a:schemeClr val="bg1"/>
                </a:solidFill>
                <a:latin typeface="Vazir" panose="020B0603030804020204" pitchFamily="34" charset="-78"/>
                <a:cs typeface="Vazir" panose="020B0603030804020204" pitchFamily="34" charset="-78"/>
              </a:rPr>
              <a:t>RNA  </a:t>
            </a:r>
            <a:r>
              <a:rPr lang="fa-IR" sz="1600" b="1" dirty="0">
                <a:solidFill>
                  <a:schemeClr val="bg1"/>
                </a:solidFill>
                <a:latin typeface="Vazir" panose="020B0603030804020204" pitchFamily="34" charset="-78"/>
                <a:cs typeface="Vazir" panose="020B0603030804020204" pitchFamily="34" charset="-78"/>
              </a:rPr>
              <a:t> بسته بندی شده در یک پوشش پروتئینی به شمار می روند. ویروس ها برای تکثیر خود به سلول های دیگر متکی هستند. یعنی برای ادامه ی حیات خود مجبورند وارد سلول های دیگر شوند (این سلول ها می توانند سلول های انسانی، حیوانی و یا گیاهی باشند.</a:t>
            </a:r>
          </a:p>
        </p:txBody>
      </p:sp>
    </p:spTree>
    <p:extLst>
      <p:ext uri="{BB962C8B-B14F-4D97-AF65-F5344CB8AC3E}">
        <p14:creationId xmlns:p14="http://schemas.microsoft.com/office/powerpoint/2010/main" val="37469312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82FD81-535D-DDD3-F75B-7F70690CE93C}"/>
            </a:ext>
          </a:extLst>
        </p:cNvPr>
        <p:cNvGrpSpPr/>
        <p:nvPr/>
      </p:nvGrpSpPr>
      <p:grpSpPr>
        <a:xfrm>
          <a:off x="0" y="0"/>
          <a:ext cx="0" cy="0"/>
          <a:chOff x="0" y="0"/>
          <a:chExt cx="0" cy="0"/>
        </a:xfrm>
      </p:grpSpPr>
      <p:sp>
        <p:nvSpPr>
          <p:cNvPr id="32" name="Rectangle 31">
            <a:extLst>
              <a:ext uri="{FF2B5EF4-FFF2-40B4-BE49-F238E27FC236}">
                <a16:creationId xmlns:a16="http://schemas.microsoft.com/office/drawing/2014/main" id="{0E450DB2-D885-017C-2432-FDEAF5724507}"/>
              </a:ext>
            </a:extLst>
          </p:cNvPr>
          <p:cNvSpPr/>
          <p:nvPr/>
        </p:nvSpPr>
        <p:spPr>
          <a:xfrm>
            <a:off x="0" y="-5"/>
            <a:ext cx="12238733" cy="6878315"/>
          </a:xfrm>
          <a:prstGeom prst="rect">
            <a:avLst/>
          </a:prstGeom>
          <a:solidFill>
            <a:srgbClr val="0D750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83F5F26-EA78-5876-F175-85A49075772B}"/>
              </a:ext>
            </a:extLst>
          </p:cNvPr>
          <p:cNvSpPr/>
          <p:nvPr/>
        </p:nvSpPr>
        <p:spPr>
          <a:xfrm>
            <a:off x="12192000" y="-10160"/>
            <a:ext cx="12825046" cy="6878315"/>
          </a:xfrm>
          <a:prstGeom prst="rect">
            <a:avLst/>
          </a:prstGeom>
          <a:solidFill>
            <a:srgbClr val="9A0A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C7BDC75C-C5D1-482C-D94A-2FB5B05CE01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238736" y="-2"/>
            <a:ext cx="12191997" cy="6857999"/>
          </a:xfrm>
          <a:prstGeom prst="rect">
            <a:avLst/>
          </a:prstGeom>
        </p:spPr>
      </p:pic>
      <p:pic>
        <p:nvPicPr>
          <p:cNvPr id="12" name="Picture 11">
            <a:extLst>
              <a:ext uri="{FF2B5EF4-FFF2-40B4-BE49-F238E27FC236}">
                <a16:creationId xmlns:a16="http://schemas.microsoft.com/office/drawing/2014/main" id="{16316D7D-7569-208E-8E15-60105C6AEC4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034431" y="-5"/>
            <a:ext cx="12191999" cy="6858000"/>
          </a:xfrm>
          <a:prstGeom prst="rect">
            <a:avLst/>
          </a:prstGeom>
        </p:spPr>
      </p:pic>
      <p:pic>
        <p:nvPicPr>
          <p:cNvPr id="14" name="Picture 13">
            <a:extLst>
              <a:ext uri="{FF2B5EF4-FFF2-40B4-BE49-F238E27FC236}">
                <a16:creationId xmlns:a16="http://schemas.microsoft.com/office/drawing/2014/main" id="{23DB9601-92EC-5A1C-86F7-A748B3D511BA}"/>
              </a:ext>
            </a:extLst>
          </p:cNvPr>
          <p:cNvPicPr>
            <a:picLocks noChangeAspect="1"/>
          </p:cNvPicPr>
          <p:nvPr/>
        </p:nvPicPr>
        <p:blipFill>
          <a:blip r:embed="rId5">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a:ext>
            </a:extLst>
          </a:blip>
          <a:stretch>
            <a:fillRect/>
          </a:stretch>
        </p:blipFill>
        <p:spPr>
          <a:xfrm>
            <a:off x="12238734" y="-5"/>
            <a:ext cx="12191999" cy="6858000"/>
          </a:xfrm>
          <a:prstGeom prst="rect">
            <a:avLst/>
          </a:prstGeom>
        </p:spPr>
      </p:pic>
      <p:pic>
        <p:nvPicPr>
          <p:cNvPr id="15" name="Picture 14">
            <a:extLst>
              <a:ext uri="{FF2B5EF4-FFF2-40B4-BE49-F238E27FC236}">
                <a16:creationId xmlns:a16="http://schemas.microsoft.com/office/drawing/2014/main" id="{AAF8CECF-AB3F-2D3C-7069-5E9F76386BF0}"/>
              </a:ext>
            </a:extLst>
          </p:cNvPr>
          <p:cNvPicPr>
            <a:picLocks noChangeAspect="1"/>
          </p:cNvPicPr>
          <p:nvPr/>
        </p:nvPicPr>
        <p:blipFill>
          <a:blip r:embed="rId7">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a:ext>
            </a:extLst>
          </a:blip>
          <a:stretch>
            <a:fillRect/>
          </a:stretch>
        </p:blipFill>
        <p:spPr>
          <a:xfrm>
            <a:off x="12443046" y="0"/>
            <a:ext cx="12191990" cy="6857995"/>
          </a:xfrm>
          <a:prstGeom prst="rect">
            <a:avLst/>
          </a:prstGeom>
        </p:spPr>
      </p:pic>
      <p:sp>
        <p:nvSpPr>
          <p:cNvPr id="16" name="Rectangle 15">
            <a:extLst>
              <a:ext uri="{FF2B5EF4-FFF2-40B4-BE49-F238E27FC236}">
                <a16:creationId xmlns:a16="http://schemas.microsoft.com/office/drawing/2014/main" id="{EE8F320F-A9BF-0B01-AEEA-53E679A7023F}"/>
              </a:ext>
            </a:extLst>
          </p:cNvPr>
          <p:cNvSpPr/>
          <p:nvPr/>
        </p:nvSpPr>
        <p:spPr>
          <a:xfrm>
            <a:off x="13581873" y="294410"/>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باکتری ها</a:t>
            </a:r>
          </a:p>
        </p:txBody>
      </p:sp>
      <p:pic>
        <p:nvPicPr>
          <p:cNvPr id="34" name="Picture 33">
            <a:extLst>
              <a:ext uri="{FF2B5EF4-FFF2-40B4-BE49-F238E27FC236}">
                <a16:creationId xmlns:a16="http://schemas.microsoft.com/office/drawing/2014/main" id="{F98E8277-A838-8BC1-506A-65351AD7E337}"/>
              </a:ext>
            </a:extLst>
          </p:cNvPr>
          <p:cNvPicPr>
            <a:picLocks noChangeAspect="1"/>
          </p:cNvPicPr>
          <p:nvPr/>
        </p:nvPicPr>
        <p:blipFill>
          <a:blip r:embed="rId9">
            <a:extLst>
              <a:ext uri="{BEBA8EAE-BF5A-486C-A8C5-ECC9F3942E4B}">
                <a14:imgProps xmlns:a14="http://schemas.microsoft.com/office/drawing/2010/main">
                  <a14:imgLayer r:embed="rId10">
                    <a14:imgEffect>
                      <a14:artisticBlur/>
                    </a14:imgEffect>
                  </a14:imgLayer>
                </a14:imgProps>
              </a:ext>
              <a:ext uri="{28A0092B-C50C-407E-A947-70E740481C1C}">
                <a14:useLocalDpi xmlns:a14="http://schemas.microsoft.com/office/drawing/2010/main"/>
              </a:ext>
            </a:extLst>
          </a:blip>
          <a:stretch>
            <a:fillRect/>
          </a:stretch>
        </p:blipFill>
        <p:spPr>
          <a:xfrm>
            <a:off x="7" y="0"/>
            <a:ext cx="12191991" cy="6857995"/>
          </a:xfrm>
          <a:prstGeom prst="rect">
            <a:avLst/>
          </a:prstGeom>
        </p:spPr>
      </p:pic>
      <p:pic>
        <p:nvPicPr>
          <p:cNvPr id="36" name="Picture 35">
            <a:extLst>
              <a:ext uri="{FF2B5EF4-FFF2-40B4-BE49-F238E27FC236}">
                <a16:creationId xmlns:a16="http://schemas.microsoft.com/office/drawing/2014/main" id="{4BF7F2FC-D672-517A-6AA9-E47ACD26E17A}"/>
              </a:ext>
            </a:extLst>
          </p:cNvPr>
          <p:cNvPicPr>
            <a:picLocks noChangeAspect="1"/>
          </p:cNvPicPr>
          <p:nvPr/>
        </p:nvPicPr>
        <p:blipFill>
          <a:blip r:embed="rId11">
            <a:extLst>
              <a:ext uri="{BEBA8EAE-BF5A-486C-A8C5-ECC9F3942E4B}">
                <a14:imgProps xmlns:a14="http://schemas.microsoft.com/office/drawing/2010/main">
                  <a14:imgLayer r:embed="rId12">
                    <a14:imgEffect>
                      <a14:artisticBlur/>
                    </a14:imgEffect>
                  </a14:imgLayer>
                </a14:imgProps>
              </a:ext>
              <a:ext uri="{28A0092B-C50C-407E-A947-70E740481C1C}">
                <a14:useLocalDpi xmlns:a14="http://schemas.microsoft.com/office/drawing/2010/main"/>
              </a:ext>
            </a:extLst>
          </a:blip>
          <a:stretch>
            <a:fillRect/>
          </a:stretch>
        </p:blipFill>
        <p:spPr>
          <a:xfrm>
            <a:off x="-62204" y="-50788"/>
            <a:ext cx="12264230" cy="6898628"/>
          </a:xfrm>
          <a:prstGeom prst="rect">
            <a:avLst/>
          </a:prstGeom>
        </p:spPr>
      </p:pic>
      <p:pic>
        <p:nvPicPr>
          <p:cNvPr id="38" name="Picture 37">
            <a:extLst>
              <a:ext uri="{FF2B5EF4-FFF2-40B4-BE49-F238E27FC236}">
                <a16:creationId xmlns:a16="http://schemas.microsoft.com/office/drawing/2014/main" id="{83F5EDC4-B110-370C-CE7D-718459624B98}"/>
              </a:ext>
            </a:extLst>
          </p:cNvPr>
          <p:cNvPicPr>
            <a:picLocks noChangeAspect="1"/>
          </p:cNvPicPr>
          <p:nvPr/>
        </p:nvPicPr>
        <p:blipFill>
          <a:blip r:embed="rId13">
            <a:extLst>
              <a:ext uri="{BEBA8EAE-BF5A-486C-A8C5-ECC9F3942E4B}">
                <a14:imgProps xmlns:a14="http://schemas.microsoft.com/office/drawing/2010/main">
                  <a14:imgLayer r:embed="rId14">
                    <a14:imgEffect>
                      <a14:artisticBlur/>
                    </a14:imgEffect>
                  </a14:imgLayer>
                </a14:imgProps>
              </a:ext>
              <a:ext uri="{28A0092B-C50C-407E-A947-70E740481C1C}">
                <a14:useLocalDpi xmlns:a14="http://schemas.microsoft.com/office/drawing/2010/main"/>
              </a:ext>
            </a:extLst>
          </a:blip>
          <a:stretch>
            <a:fillRect/>
          </a:stretch>
        </p:blipFill>
        <p:spPr>
          <a:xfrm>
            <a:off x="154330" y="218429"/>
            <a:ext cx="11930072" cy="6710664"/>
          </a:xfrm>
          <a:prstGeom prst="rect">
            <a:avLst/>
          </a:prstGeom>
        </p:spPr>
      </p:pic>
      <p:pic>
        <p:nvPicPr>
          <p:cNvPr id="40" name="Picture 39">
            <a:extLst>
              <a:ext uri="{FF2B5EF4-FFF2-40B4-BE49-F238E27FC236}">
                <a16:creationId xmlns:a16="http://schemas.microsoft.com/office/drawing/2014/main" id="{D1AF4686-DD55-CD48-27CE-3C3D84B97264}"/>
              </a:ext>
            </a:extLst>
          </p:cNvPr>
          <p:cNvPicPr>
            <a:picLocks noChangeAspect="1"/>
          </p:cNvPicPr>
          <p:nvPr/>
        </p:nvPicPr>
        <p:blipFill>
          <a:blip r:embed="rId15">
            <a:extLst>
              <a:ext uri="{BEBA8EAE-BF5A-486C-A8C5-ECC9F3942E4B}">
                <a14:imgProps xmlns:a14="http://schemas.microsoft.com/office/drawing/2010/main">
                  <a14:imgLayer r:embed="rId16">
                    <a14:imgEffect>
                      <a14:artisticBlur/>
                    </a14:imgEffect>
                  </a14:imgLayer>
                </a14:imgProps>
              </a:ext>
              <a:ext uri="{28A0092B-C50C-407E-A947-70E740481C1C}">
                <a14:useLocalDpi xmlns:a14="http://schemas.microsoft.com/office/drawing/2010/main"/>
              </a:ext>
            </a:extLst>
          </a:blip>
          <a:stretch>
            <a:fillRect/>
          </a:stretch>
        </p:blipFill>
        <p:spPr>
          <a:xfrm>
            <a:off x="-98914" y="-35551"/>
            <a:ext cx="12264226" cy="6898626"/>
          </a:xfrm>
          <a:prstGeom prst="rect">
            <a:avLst/>
          </a:prstGeom>
        </p:spPr>
      </p:pic>
      <p:sp>
        <p:nvSpPr>
          <p:cNvPr id="41" name="Rectangle 40">
            <a:extLst>
              <a:ext uri="{FF2B5EF4-FFF2-40B4-BE49-F238E27FC236}">
                <a16:creationId xmlns:a16="http://schemas.microsoft.com/office/drawing/2014/main" id="{E30AE1EF-B7F2-630E-9B0D-67FBD876E0E8}"/>
              </a:ext>
            </a:extLst>
          </p:cNvPr>
          <p:cNvSpPr/>
          <p:nvPr/>
        </p:nvSpPr>
        <p:spPr>
          <a:xfrm>
            <a:off x="3617410" y="991283"/>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ویروس ها</a:t>
            </a:r>
          </a:p>
        </p:txBody>
      </p:sp>
      <p:sp>
        <p:nvSpPr>
          <p:cNvPr id="42" name="Rectangle 41">
            <a:extLst>
              <a:ext uri="{FF2B5EF4-FFF2-40B4-BE49-F238E27FC236}">
                <a16:creationId xmlns:a16="http://schemas.microsoft.com/office/drawing/2014/main" id="{F974483B-0A35-480C-053B-CEDA27940E43}"/>
              </a:ext>
            </a:extLst>
          </p:cNvPr>
          <p:cNvSpPr/>
          <p:nvPr/>
        </p:nvSpPr>
        <p:spPr>
          <a:xfrm>
            <a:off x="1225674" y="2751889"/>
            <a:ext cx="9731338" cy="2000548"/>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ویروس ها از باکتری ها نیز کوچکتر هستند و حتی یک سلول کامل نیز به شمار نمی روند. به طور ساده تر می توان گفت که ویروس ها مواد ژنتیکی </a:t>
            </a:r>
            <a:r>
              <a:rPr lang="en-US" sz="1600" b="1" dirty="0">
                <a:solidFill>
                  <a:schemeClr val="bg1"/>
                </a:solidFill>
                <a:latin typeface="Vazir" panose="020B0603030804020204" pitchFamily="34" charset="-78"/>
                <a:cs typeface="Vazir" panose="020B0603030804020204" pitchFamily="34" charset="-78"/>
              </a:rPr>
              <a:t>DNA  </a:t>
            </a:r>
            <a:r>
              <a:rPr lang="fa-IR" sz="1600" b="1" dirty="0">
                <a:solidFill>
                  <a:schemeClr val="bg1"/>
                </a:solidFill>
                <a:latin typeface="Vazir" panose="020B0603030804020204" pitchFamily="34" charset="-78"/>
                <a:cs typeface="Vazir" panose="020B0603030804020204" pitchFamily="34" charset="-78"/>
              </a:rPr>
              <a:t> یا </a:t>
            </a:r>
            <a:r>
              <a:rPr lang="en-US" sz="1600" b="1" dirty="0">
                <a:solidFill>
                  <a:schemeClr val="bg1"/>
                </a:solidFill>
                <a:latin typeface="Vazir" panose="020B0603030804020204" pitchFamily="34" charset="-78"/>
                <a:cs typeface="Vazir" panose="020B0603030804020204" pitchFamily="34" charset="-78"/>
              </a:rPr>
              <a:t>RNA  </a:t>
            </a:r>
            <a:r>
              <a:rPr lang="fa-IR" sz="1600" b="1" dirty="0">
                <a:solidFill>
                  <a:schemeClr val="bg1"/>
                </a:solidFill>
                <a:latin typeface="Vazir" panose="020B0603030804020204" pitchFamily="34" charset="-78"/>
                <a:cs typeface="Vazir" panose="020B0603030804020204" pitchFamily="34" charset="-78"/>
              </a:rPr>
              <a:t> بسته بندی شده در یک پوشش پروتئینی به شمار می روند. ویروس ها برای تکثیر خود به سلول های دیگر متکی هستند. یعنی برای ادامه ی حیات خود مجبورند وارد سلول های دیگر شوند (این سلول ها می توانند سلول های انسانی، حیوانی و یا گیاهی باشند.</a:t>
            </a:r>
          </a:p>
        </p:txBody>
      </p:sp>
      <p:sp>
        <p:nvSpPr>
          <p:cNvPr id="43" name="Rectangle 42">
            <a:extLst>
              <a:ext uri="{FF2B5EF4-FFF2-40B4-BE49-F238E27FC236}">
                <a16:creationId xmlns:a16="http://schemas.microsoft.com/office/drawing/2014/main" id="{EDE58C31-331C-5319-844B-62B3AEFACA6D}"/>
              </a:ext>
            </a:extLst>
          </p:cNvPr>
          <p:cNvSpPr/>
          <p:nvPr/>
        </p:nvSpPr>
        <p:spPr>
          <a:xfrm>
            <a:off x="12808074" y="2505668"/>
            <a:ext cx="9731338" cy="2492990"/>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تعدادی از باکتری ها برای بدن مفید هستند چرا که به فعالیت منظم دستگاه گوارش کمک کرده و از ورود باکتری های آسیب رسان به درون بدن ممانعت می نمایند. برخی دیگر از باکتری ها نیز به منظور تولید دارو و واکسن مورد استفاده قرار می گیرند. اما باید توجه کرد که باکتری ها می توانند دردسر ساز نیز باشند و منجر به عفونت بخش های مختلف بدن نظیر دستگاه ادراری، گوش، گلو (توسط استرپتوکوک ها) و غیره شوند برای از بین بردن عفونت های باکتریایی می توان از آنتی بیوتیک ها استفاده کرد.</a:t>
            </a:r>
          </a:p>
        </p:txBody>
      </p:sp>
    </p:spTree>
    <p:extLst>
      <p:ext uri="{BB962C8B-B14F-4D97-AF65-F5344CB8AC3E}">
        <p14:creationId xmlns:p14="http://schemas.microsoft.com/office/powerpoint/2010/main" val="26799556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9B839-7A8B-D63A-ABA9-3F335E972D29}"/>
            </a:ext>
          </a:extLst>
        </p:cNvPr>
        <p:cNvGrpSpPr/>
        <p:nvPr/>
      </p:nvGrpSpPr>
      <p:grpSpPr>
        <a:xfrm>
          <a:off x="0" y="0"/>
          <a:ext cx="0" cy="0"/>
          <a:chOff x="0" y="0"/>
          <a:chExt cx="0" cy="0"/>
        </a:xfrm>
      </p:grpSpPr>
      <p:sp>
        <p:nvSpPr>
          <p:cNvPr id="32" name="Rectangle 31">
            <a:extLst>
              <a:ext uri="{FF2B5EF4-FFF2-40B4-BE49-F238E27FC236}">
                <a16:creationId xmlns:a16="http://schemas.microsoft.com/office/drawing/2014/main" id="{E881A831-55AE-37E7-37B1-BDFA38DCFD28}"/>
              </a:ext>
            </a:extLst>
          </p:cNvPr>
          <p:cNvSpPr/>
          <p:nvPr/>
        </p:nvSpPr>
        <p:spPr>
          <a:xfrm>
            <a:off x="0" y="-5"/>
            <a:ext cx="12238733" cy="6878315"/>
          </a:xfrm>
          <a:prstGeom prst="rect">
            <a:avLst/>
          </a:prstGeom>
          <a:solidFill>
            <a:srgbClr val="0D750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Picture 33">
            <a:extLst>
              <a:ext uri="{FF2B5EF4-FFF2-40B4-BE49-F238E27FC236}">
                <a16:creationId xmlns:a16="http://schemas.microsoft.com/office/drawing/2014/main" id="{E71620E9-AEF5-0F7B-94F2-150032D66B6C}"/>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rot="20948865">
            <a:off x="-715238" y="-1714953"/>
            <a:ext cx="13496876" cy="7591992"/>
          </a:xfrm>
          <a:prstGeom prst="rect">
            <a:avLst/>
          </a:prstGeom>
        </p:spPr>
      </p:pic>
      <p:pic>
        <p:nvPicPr>
          <p:cNvPr id="36" name="Picture 35">
            <a:extLst>
              <a:ext uri="{FF2B5EF4-FFF2-40B4-BE49-F238E27FC236}">
                <a16:creationId xmlns:a16="http://schemas.microsoft.com/office/drawing/2014/main" id="{5685FEBB-3844-44E4-9887-ECE00C5FEA4F}"/>
              </a:ext>
            </a:extLst>
          </p:cNvPr>
          <p:cNvPicPr>
            <a:picLocks noChangeAspect="1"/>
          </p:cNvPicPr>
          <p:nvPr/>
        </p:nvPicPr>
        <p:blipFill>
          <a:blip r:embed="rId5">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a:ext>
            </a:extLst>
          </a:blip>
          <a:stretch>
            <a:fillRect/>
          </a:stretch>
        </p:blipFill>
        <p:spPr>
          <a:xfrm rot="20218823">
            <a:off x="713396" y="455011"/>
            <a:ext cx="12264230" cy="6898628"/>
          </a:xfrm>
          <a:prstGeom prst="rect">
            <a:avLst/>
          </a:prstGeom>
        </p:spPr>
      </p:pic>
      <p:pic>
        <p:nvPicPr>
          <p:cNvPr id="38" name="Picture 37">
            <a:extLst>
              <a:ext uri="{FF2B5EF4-FFF2-40B4-BE49-F238E27FC236}">
                <a16:creationId xmlns:a16="http://schemas.microsoft.com/office/drawing/2014/main" id="{C0B27CD0-5287-E8C5-5AB4-6DEE33E91090}"/>
              </a:ext>
            </a:extLst>
          </p:cNvPr>
          <p:cNvPicPr>
            <a:picLocks noChangeAspect="1"/>
          </p:cNvPicPr>
          <p:nvPr/>
        </p:nvPicPr>
        <p:blipFill>
          <a:blip r:embed="rId7">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a:ext>
            </a:extLst>
          </a:blip>
          <a:stretch>
            <a:fillRect/>
          </a:stretch>
        </p:blipFill>
        <p:spPr>
          <a:xfrm rot="20816869">
            <a:off x="-316734" y="-46544"/>
            <a:ext cx="12872200" cy="7240610"/>
          </a:xfrm>
          <a:prstGeom prst="rect">
            <a:avLst/>
          </a:prstGeom>
        </p:spPr>
      </p:pic>
      <p:pic>
        <p:nvPicPr>
          <p:cNvPr id="40" name="Picture 39">
            <a:extLst>
              <a:ext uri="{FF2B5EF4-FFF2-40B4-BE49-F238E27FC236}">
                <a16:creationId xmlns:a16="http://schemas.microsoft.com/office/drawing/2014/main" id="{8D8610D1-6639-62C4-DBE3-B9F975AE7122}"/>
              </a:ext>
            </a:extLst>
          </p:cNvPr>
          <p:cNvPicPr>
            <a:picLocks noChangeAspect="1"/>
          </p:cNvPicPr>
          <p:nvPr/>
        </p:nvPicPr>
        <p:blipFill>
          <a:blip r:embed="rId9">
            <a:extLst>
              <a:ext uri="{BEBA8EAE-BF5A-486C-A8C5-ECC9F3942E4B}">
                <a14:imgProps xmlns:a14="http://schemas.microsoft.com/office/drawing/2010/main">
                  <a14:imgLayer r:embed="rId10">
                    <a14:imgEffect>
                      <a14:artisticBlur/>
                    </a14:imgEffect>
                  </a14:imgLayer>
                </a14:imgProps>
              </a:ext>
              <a:ext uri="{28A0092B-C50C-407E-A947-70E740481C1C}">
                <a14:useLocalDpi xmlns:a14="http://schemas.microsoft.com/office/drawing/2010/main"/>
              </a:ext>
            </a:extLst>
          </a:blip>
          <a:stretch>
            <a:fillRect/>
          </a:stretch>
        </p:blipFill>
        <p:spPr>
          <a:xfrm rot="689934">
            <a:off x="289390" y="1582751"/>
            <a:ext cx="12264226" cy="6898626"/>
          </a:xfrm>
          <a:prstGeom prst="rect">
            <a:avLst/>
          </a:prstGeom>
        </p:spPr>
      </p:pic>
      <p:sp>
        <p:nvSpPr>
          <p:cNvPr id="41" name="Rectangle 40">
            <a:extLst>
              <a:ext uri="{FF2B5EF4-FFF2-40B4-BE49-F238E27FC236}">
                <a16:creationId xmlns:a16="http://schemas.microsoft.com/office/drawing/2014/main" id="{3A569BE0-348C-DC55-51F9-93A988209161}"/>
              </a:ext>
            </a:extLst>
          </p:cNvPr>
          <p:cNvSpPr/>
          <p:nvPr/>
        </p:nvSpPr>
        <p:spPr>
          <a:xfrm>
            <a:off x="3617410" y="991283"/>
            <a:ext cx="4957168"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cs typeface="Shabnam" panose="020B0603030804020204" pitchFamily="34" charset="-78"/>
              </a:rPr>
              <a:t>ویروس ها</a:t>
            </a:r>
          </a:p>
        </p:txBody>
      </p:sp>
      <p:sp>
        <p:nvSpPr>
          <p:cNvPr id="2" name="Rectangle 1">
            <a:extLst>
              <a:ext uri="{FF2B5EF4-FFF2-40B4-BE49-F238E27FC236}">
                <a16:creationId xmlns:a16="http://schemas.microsoft.com/office/drawing/2014/main" id="{264057B5-D317-AD1B-9FEE-B23FE9DF95D1}"/>
              </a:ext>
            </a:extLst>
          </p:cNvPr>
          <p:cNvSpPr/>
          <p:nvPr/>
        </p:nvSpPr>
        <p:spPr>
          <a:xfrm>
            <a:off x="1225674" y="2081044"/>
            <a:ext cx="9731338" cy="2985433"/>
          </a:xfrm>
          <a:prstGeom prst="rect">
            <a:avLst/>
          </a:prstGeom>
        </p:spPr>
        <p:txBody>
          <a:bodyPr wrap="square">
            <a:spAutoFit/>
          </a:bodyPr>
          <a:lstStyle/>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هدف یک ویروس چیست؟ ویروس به محض پیدا کردن یک میزبان مناسب، شروع به تکثیر و انتشار خود می کند.</a:t>
            </a:r>
          </a:p>
          <a:p>
            <a:pPr algn="justLow" rtl="1">
              <a:lnSpc>
                <a:spcPct val="200000"/>
              </a:lnSpc>
            </a:pPr>
            <a:r>
              <a:rPr lang="fa-IR" sz="1600" b="1" dirty="0">
                <a:solidFill>
                  <a:schemeClr val="bg1"/>
                </a:solidFill>
                <a:latin typeface="Vazir" panose="020B0603030804020204" pitchFamily="34" charset="-78"/>
                <a:cs typeface="Vazir" panose="020B0603030804020204" pitchFamily="34" charset="-78"/>
              </a:rPr>
              <a:t>تصور کنید که یک ویروس وارد سلول های خونی تان شده است. در این صورت این ویروس می تواند در تمام بدن گردش کرده و به هر مکان دلخواهی انتشار یابد. برخی از ویروس ها وارد یک سلول شده و آن قدر تکثیر می شوند که نهایتا سلول میزبان پاره می شود. سپس ویروس های تازه تکثیر شده، از سلول پاره شده خارج شده و وارد سلول های میزبان جدید می شوند. ویروس ها رفتارهایی کاملا مرموز از خود نشان می دهند چرا که قادرند سریعا دچار جهش (تغییر) شده و خود را با محیط جدید تطبیق دهند.</a:t>
            </a:r>
          </a:p>
        </p:txBody>
      </p:sp>
    </p:spTree>
    <p:extLst>
      <p:ext uri="{BB962C8B-B14F-4D97-AF65-F5344CB8AC3E}">
        <p14:creationId xmlns:p14="http://schemas.microsoft.com/office/powerpoint/2010/main" val="956307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TotalTime>
  <Words>5876</Words>
  <Application>Microsoft Office PowerPoint</Application>
  <PresentationFormat>Widescreen</PresentationFormat>
  <Paragraphs>222</Paragraphs>
  <Slides>33</Slides>
  <Notes>32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Calibri</vt:lpstr>
      <vt:lpstr>Calibri Light</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 Robati</dc:creator>
  <cp:lastModifiedBy>Mobotop</cp:lastModifiedBy>
  <cp:revision>13</cp:revision>
  <dcterms:created xsi:type="dcterms:W3CDTF">2024-11-10T08:48:20Z</dcterms:created>
  <dcterms:modified xsi:type="dcterms:W3CDTF">2024-11-10T16:41:17Z</dcterms:modified>
</cp:coreProperties>
</file>