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306" r:id="rId2"/>
    <p:sldId id="256" r:id="rId3"/>
    <p:sldId id="257" r:id="rId4"/>
    <p:sldId id="258" r:id="rId5"/>
    <p:sldId id="259" r:id="rId6"/>
    <p:sldId id="260" r:id="rId7"/>
    <p:sldId id="261" r:id="rId8"/>
    <p:sldId id="262" r:id="rId9"/>
    <p:sldId id="263" r:id="rId10"/>
    <p:sldId id="264" r:id="rId11"/>
    <p:sldId id="305"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7" r:id="rId52"/>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43C0C"/>
    <a:srgbClr val="BF5711"/>
    <a:srgbClr val="A24A0E"/>
    <a:srgbClr val="9A470E"/>
    <a:srgbClr val="AD4F0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52" autoAdjust="0"/>
    <p:restoredTop sz="95349" autoAdjust="0"/>
  </p:normalViewPr>
  <p:slideViewPr>
    <p:cSldViewPr snapToGrid="0">
      <p:cViewPr varScale="1">
        <p:scale>
          <a:sx n="83" d="100"/>
          <a:sy n="83" d="100"/>
        </p:scale>
        <p:origin x="643" y="67"/>
      </p:cViewPr>
      <p:guideLst/>
    </p:cSldViewPr>
  </p:slideViewPr>
  <p:outlineViewPr>
    <p:cViewPr>
      <p:scale>
        <a:sx n="33" d="100"/>
        <a:sy n="33" d="100"/>
      </p:scale>
      <p:origin x="0" y="-1594"/>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6C0403D9-6A6C-40B0-ABC6-294B1F121C48}" type="datetimeFigureOut">
              <a:rPr lang="fa-IR" smtClean="0"/>
              <a:t>1446/05/07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183D6162-652F-4993-B881-766897BCEF6F}" type="slidenum">
              <a:rPr lang="fa-IR" smtClean="0"/>
              <a:t>‹#›</a:t>
            </a:fld>
            <a:endParaRPr lang="fa-IR"/>
          </a:p>
        </p:txBody>
      </p:sp>
    </p:spTree>
    <p:extLst>
      <p:ext uri="{BB962C8B-B14F-4D97-AF65-F5344CB8AC3E}">
        <p14:creationId xmlns:p14="http://schemas.microsoft.com/office/powerpoint/2010/main" val="3217130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183D6162-652F-4993-B881-766897BCEF6F}" type="slidenum">
              <a:rPr lang="fa-IR" smtClean="0"/>
              <a:t>12</a:t>
            </a:fld>
            <a:endParaRPr lang="fa-IR"/>
          </a:p>
        </p:txBody>
      </p:sp>
    </p:spTree>
    <p:extLst>
      <p:ext uri="{BB962C8B-B14F-4D97-AF65-F5344CB8AC3E}">
        <p14:creationId xmlns:p14="http://schemas.microsoft.com/office/powerpoint/2010/main" val="2408297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183D6162-652F-4993-B881-766897BCEF6F}" type="slidenum">
              <a:rPr lang="fa-IR" smtClean="0"/>
              <a:t>23</a:t>
            </a:fld>
            <a:endParaRPr lang="fa-IR"/>
          </a:p>
        </p:txBody>
      </p:sp>
    </p:spTree>
    <p:extLst>
      <p:ext uri="{BB962C8B-B14F-4D97-AF65-F5344CB8AC3E}">
        <p14:creationId xmlns:p14="http://schemas.microsoft.com/office/powerpoint/2010/main" val="1392220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159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7209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0B2FF28-166D-0C43-9386-24602078FCCB}"/>
              </a:ext>
            </a:extLst>
          </p:cNvPr>
          <p:cNvSpPr>
            <a:spLocks noGrp="1"/>
          </p:cNvSpPr>
          <p:nvPr>
            <p:ph type="pic" sz="quarter" idx="10"/>
          </p:nvPr>
        </p:nvSpPr>
        <p:spPr>
          <a:xfrm>
            <a:off x="129310" y="129314"/>
            <a:ext cx="5297053" cy="6437741"/>
          </a:xfrm>
          <a:custGeom>
            <a:avLst/>
            <a:gdLst>
              <a:gd name="connsiteX0" fmla="*/ 2927162 w 5297053"/>
              <a:gd name="connsiteY0" fmla="*/ 4234869 h 6437741"/>
              <a:gd name="connsiteX1" fmla="*/ 3940073 w 5297053"/>
              <a:gd name="connsiteY1" fmla="*/ 4234869 h 6437741"/>
              <a:gd name="connsiteX2" fmla="*/ 4193308 w 5297053"/>
              <a:gd name="connsiteY2" fmla="*/ 4488104 h 6437741"/>
              <a:gd name="connsiteX3" fmla="*/ 4193308 w 5297053"/>
              <a:gd name="connsiteY3" fmla="*/ 5501015 h 6437741"/>
              <a:gd name="connsiteX4" fmla="*/ 3940073 w 5297053"/>
              <a:gd name="connsiteY4" fmla="*/ 5754250 h 6437741"/>
              <a:gd name="connsiteX5" fmla="*/ 2927162 w 5297053"/>
              <a:gd name="connsiteY5" fmla="*/ 5754250 h 6437741"/>
              <a:gd name="connsiteX6" fmla="*/ 2673927 w 5297053"/>
              <a:gd name="connsiteY6" fmla="*/ 5501015 h 6437741"/>
              <a:gd name="connsiteX7" fmla="*/ 2673927 w 5297053"/>
              <a:gd name="connsiteY7" fmla="*/ 4488104 h 6437741"/>
              <a:gd name="connsiteX8" fmla="*/ 2927162 w 5297053"/>
              <a:gd name="connsiteY8" fmla="*/ 4234869 h 6437741"/>
              <a:gd name="connsiteX9" fmla="*/ 406408 w 5297053"/>
              <a:gd name="connsiteY9" fmla="*/ 3999341 h 6437741"/>
              <a:gd name="connsiteX10" fmla="*/ 2031992 w 5297053"/>
              <a:gd name="connsiteY10" fmla="*/ 3999341 h 6437741"/>
              <a:gd name="connsiteX11" fmla="*/ 2438400 w 5297053"/>
              <a:gd name="connsiteY11" fmla="*/ 4405749 h 6437741"/>
              <a:gd name="connsiteX12" fmla="*/ 2438400 w 5297053"/>
              <a:gd name="connsiteY12" fmla="*/ 6031333 h 6437741"/>
              <a:gd name="connsiteX13" fmla="*/ 2031992 w 5297053"/>
              <a:gd name="connsiteY13" fmla="*/ 6437741 h 6437741"/>
              <a:gd name="connsiteX14" fmla="*/ 406408 w 5297053"/>
              <a:gd name="connsiteY14" fmla="*/ 6437741 h 6437741"/>
              <a:gd name="connsiteX15" fmla="*/ 0 w 5297053"/>
              <a:gd name="connsiteY15" fmla="*/ 6031333 h 6437741"/>
              <a:gd name="connsiteX16" fmla="*/ 0 w 5297053"/>
              <a:gd name="connsiteY16" fmla="*/ 4405749 h 6437741"/>
              <a:gd name="connsiteX17" fmla="*/ 406408 w 5297053"/>
              <a:gd name="connsiteY17" fmla="*/ 3999341 h 6437741"/>
              <a:gd name="connsiteX18" fmla="*/ 3729955 w 5297053"/>
              <a:gd name="connsiteY18" fmla="*/ 2613888 h 6437741"/>
              <a:gd name="connsiteX19" fmla="*/ 4656661 w 5297053"/>
              <a:gd name="connsiteY19" fmla="*/ 2613888 h 6437741"/>
              <a:gd name="connsiteX20" fmla="*/ 4888344 w 5297053"/>
              <a:gd name="connsiteY20" fmla="*/ 2845571 h 6437741"/>
              <a:gd name="connsiteX21" fmla="*/ 4888344 w 5297053"/>
              <a:gd name="connsiteY21" fmla="*/ 3772277 h 6437741"/>
              <a:gd name="connsiteX22" fmla="*/ 4656661 w 5297053"/>
              <a:gd name="connsiteY22" fmla="*/ 4003960 h 6437741"/>
              <a:gd name="connsiteX23" fmla="*/ 3729955 w 5297053"/>
              <a:gd name="connsiteY23" fmla="*/ 4003960 h 6437741"/>
              <a:gd name="connsiteX24" fmla="*/ 3498272 w 5297053"/>
              <a:gd name="connsiteY24" fmla="*/ 3772277 h 6437741"/>
              <a:gd name="connsiteX25" fmla="*/ 3498272 w 5297053"/>
              <a:gd name="connsiteY25" fmla="*/ 2845571 h 6437741"/>
              <a:gd name="connsiteX26" fmla="*/ 3729955 w 5297053"/>
              <a:gd name="connsiteY26" fmla="*/ 2613888 h 6437741"/>
              <a:gd name="connsiteX27" fmla="*/ 2045089 w 5297053"/>
              <a:gd name="connsiteY27" fmla="*/ 2253669 h 6437741"/>
              <a:gd name="connsiteX28" fmla="*/ 3058000 w 5297053"/>
              <a:gd name="connsiteY28" fmla="*/ 2253669 h 6437741"/>
              <a:gd name="connsiteX29" fmla="*/ 3311235 w 5297053"/>
              <a:gd name="connsiteY29" fmla="*/ 2506905 h 6437741"/>
              <a:gd name="connsiteX30" fmla="*/ 3311235 w 5297053"/>
              <a:gd name="connsiteY30" fmla="*/ 3519815 h 6437741"/>
              <a:gd name="connsiteX31" fmla="*/ 3058000 w 5297053"/>
              <a:gd name="connsiteY31" fmla="*/ 3773050 h 6437741"/>
              <a:gd name="connsiteX32" fmla="*/ 2045089 w 5297053"/>
              <a:gd name="connsiteY32" fmla="*/ 3773050 h 6437741"/>
              <a:gd name="connsiteX33" fmla="*/ 1791855 w 5297053"/>
              <a:gd name="connsiteY33" fmla="*/ 3519815 h 6437741"/>
              <a:gd name="connsiteX34" fmla="*/ 1791855 w 5297053"/>
              <a:gd name="connsiteY34" fmla="*/ 2506905 h 6437741"/>
              <a:gd name="connsiteX35" fmla="*/ 2045089 w 5297053"/>
              <a:gd name="connsiteY35" fmla="*/ 2253669 h 6437741"/>
              <a:gd name="connsiteX36" fmla="*/ 290180 w 5297053"/>
              <a:gd name="connsiteY36" fmla="*/ 2018142 h 6437741"/>
              <a:gd name="connsiteX37" fmla="*/ 1303091 w 5297053"/>
              <a:gd name="connsiteY37" fmla="*/ 2018142 h 6437741"/>
              <a:gd name="connsiteX38" fmla="*/ 1556326 w 5297053"/>
              <a:gd name="connsiteY38" fmla="*/ 2271376 h 6437741"/>
              <a:gd name="connsiteX39" fmla="*/ 1556326 w 5297053"/>
              <a:gd name="connsiteY39" fmla="*/ 3284287 h 6437741"/>
              <a:gd name="connsiteX40" fmla="*/ 1303091 w 5297053"/>
              <a:gd name="connsiteY40" fmla="*/ 3537522 h 6437741"/>
              <a:gd name="connsiteX41" fmla="*/ 290180 w 5297053"/>
              <a:gd name="connsiteY41" fmla="*/ 3537522 h 6437741"/>
              <a:gd name="connsiteX42" fmla="*/ 36945 w 5297053"/>
              <a:gd name="connsiteY42" fmla="*/ 3284287 h 6437741"/>
              <a:gd name="connsiteX43" fmla="*/ 36945 w 5297053"/>
              <a:gd name="connsiteY43" fmla="*/ 2271376 h 6437741"/>
              <a:gd name="connsiteX44" fmla="*/ 290180 w 5297053"/>
              <a:gd name="connsiteY44" fmla="*/ 2018142 h 6437741"/>
              <a:gd name="connsiteX45" fmla="*/ 4138664 w 5297053"/>
              <a:gd name="connsiteY45" fmla="*/ 1048323 h 6437741"/>
              <a:gd name="connsiteX46" fmla="*/ 5065370 w 5297053"/>
              <a:gd name="connsiteY46" fmla="*/ 1048323 h 6437741"/>
              <a:gd name="connsiteX47" fmla="*/ 5297053 w 5297053"/>
              <a:gd name="connsiteY47" fmla="*/ 1280006 h 6437741"/>
              <a:gd name="connsiteX48" fmla="*/ 5297053 w 5297053"/>
              <a:gd name="connsiteY48" fmla="*/ 2206712 h 6437741"/>
              <a:gd name="connsiteX49" fmla="*/ 5065370 w 5297053"/>
              <a:gd name="connsiteY49" fmla="*/ 2438395 h 6437741"/>
              <a:gd name="connsiteX50" fmla="*/ 4138664 w 5297053"/>
              <a:gd name="connsiteY50" fmla="*/ 2438395 h 6437741"/>
              <a:gd name="connsiteX51" fmla="*/ 3906981 w 5297053"/>
              <a:gd name="connsiteY51" fmla="*/ 2206712 h 6437741"/>
              <a:gd name="connsiteX52" fmla="*/ 3906981 w 5297053"/>
              <a:gd name="connsiteY52" fmla="*/ 1280006 h 6437741"/>
              <a:gd name="connsiteX53" fmla="*/ 4138664 w 5297053"/>
              <a:gd name="connsiteY53" fmla="*/ 1048323 h 6437741"/>
              <a:gd name="connsiteX54" fmla="*/ 2264454 w 5297053"/>
              <a:gd name="connsiteY54" fmla="*/ 263233 h 6437741"/>
              <a:gd name="connsiteX55" fmla="*/ 3434381 w 5297053"/>
              <a:gd name="connsiteY55" fmla="*/ 263233 h 6437741"/>
              <a:gd name="connsiteX56" fmla="*/ 3726872 w 5297053"/>
              <a:gd name="connsiteY56" fmla="*/ 555724 h 6437741"/>
              <a:gd name="connsiteX57" fmla="*/ 3726872 w 5297053"/>
              <a:gd name="connsiteY57" fmla="*/ 1725651 h 6437741"/>
              <a:gd name="connsiteX58" fmla="*/ 3434381 w 5297053"/>
              <a:gd name="connsiteY58" fmla="*/ 2018142 h 6437741"/>
              <a:gd name="connsiteX59" fmla="*/ 2264454 w 5297053"/>
              <a:gd name="connsiteY59" fmla="*/ 2018142 h 6437741"/>
              <a:gd name="connsiteX60" fmla="*/ 1971963 w 5297053"/>
              <a:gd name="connsiteY60" fmla="*/ 1725651 h 6437741"/>
              <a:gd name="connsiteX61" fmla="*/ 1971963 w 5297053"/>
              <a:gd name="connsiteY61" fmla="*/ 555724 h 6437741"/>
              <a:gd name="connsiteX62" fmla="*/ 2264454 w 5297053"/>
              <a:gd name="connsiteY62" fmla="*/ 263233 h 6437741"/>
              <a:gd name="connsiteX63" fmla="*/ 329437 w 5297053"/>
              <a:gd name="connsiteY63" fmla="*/ 36942 h 6437741"/>
              <a:gd name="connsiteX64" fmla="*/ 1499364 w 5297053"/>
              <a:gd name="connsiteY64" fmla="*/ 36942 h 6437741"/>
              <a:gd name="connsiteX65" fmla="*/ 1791855 w 5297053"/>
              <a:gd name="connsiteY65" fmla="*/ 329432 h 6437741"/>
              <a:gd name="connsiteX66" fmla="*/ 1791855 w 5297053"/>
              <a:gd name="connsiteY66" fmla="*/ 1499360 h 6437741"/>
              <a:gd name="connsiteX67" fmla="*/ 1499364 w 5297053"/>
              <a:gd name="connsiteY67" fmla="*/ 1791851 h 6437741"/>
              <a:gd name="connsiteX68" fmla="*/ 329437 w 5297053"/>
              <a:gd name="connsiteY68" fmla="*/ 1791851 h 6437741"/>
              <a:gd name="connsiteX69" fmla="*/ 36946 w 5297053"/>
              <a:gd name="connsiteY69" fmla="*/ 1499360 h 6437741"/>
              <a:gd name="connsiteX70" fmla="*/ 36946 w 5297053"/>
              <a:gd name="connsiteY70" fmla="*/ 329432 h 6437741"/>
              <a:gd name="connsiteX71" fmla="*/ 329437 w 5297053"/>
              <a:gd name="connsiteY71" fmla="*/ 36942 h 6437741"/>
              <a:gd name="connsiteX72" fmla="*/ 4053226 w 5297053"/>
              <a:gd name="connsiteY72" fmla="*/ 0 h 6437741"/>
              <a:gd name="connsiteX73" fmla="*/ 5150808 w 5297053"/>
              <a:gd name="connsiteY73" fmla="*/ 0 h 6437741"/>
              <a:gd name="connsiteX74" fmla="*/ 5297053 w 5297053"/>
              <a:gd name="connsiteY74" fmla="*/ 146245 h 6437741"/>
              <a:gd name="connsiteX75" fmla="*/ 5297053 w 5297053"/>
              <a:gd name="connsiteY75" fmla="*/ 731209 h 6437741"/>
              <a:gd name="connsiteX76" fmla="*/ 5150808 w 5297053"/>
              <a:gd name="connsiteY76" fmla="*/ 877454 h 6437741"/>
              <a:gd name="connsiteX77" fmla="*/ 4053226 w 5297053"/>
              <a:gd name="connsiteY77" fmla="*/ 877454 h 6437741"/>
              <a:gd name="connsiteX78" fmla="*/ 3906981 w 5297053"/>
              <a:gd name="connsiteY78" fmla="*/ 731209 h 6437741"/>
              <a:gd name="connsiteX79" fmla="*/ 3906981 w 5297053"/>
              <a:gd name="connsiteY79" fmla="*/ 146245 h 6437741"/>
              <a:gd name="connsiteX80" fmla="*/ 4053226 w 5297053"/>
              <a:gd name="connsiteY80" fmla="*/ 0 h 6437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297053" h="6437741">
                <a:moveTo>
                  <a:pt x="2927162" y="4234869"/>
                </a:moveTo>
                <a:lnTo>
                  <a:pt x="3940073" y="4234869"/>
                </a:lnTo>
                <a:cubicBezTo>
                  <a:pt x="4079931" y="4234869"/>
                  <a:pt x="4193308" y="4348246"/>
                  <a:pt x="4193308" y="4488104"/>
                </a:cubicBezTo>
                <a:lnTo>
                  <a:pt x="4193308" y="5501015"/>
                </a:lnTo>
                <a:cubicBezTo>
                  <a:pt x="4193308" y="5640873"/>
                  <a:pt x="4079931" y="5754250"/>
                  <a:pt x="3940073" y="5754250"/>
                </a:cubicBezTo>
                <a:lnTo>
                  <a:pt x="2927162" y="5754250"/>
                </a:lnTo>
                <a:cubicBezTo>
                  <a:pt x="2787304" y="5754250"/>
                  <a:pt x="2673927" y="5640873"/>
                  <a:pt x="2673927" y="5501015"/>
                </a:cubicBezTo>
                <a:lnTo>
                  <a:pt x="2673927" y="4488104"/>
                </a:lnTo>
                <a:cubicBezTo>
                  <a:pt x="2673927" y="4348246"/>
                  <a:pt x="2787304" y="4234869"/>
                  <a:pt x="2927162" y="4234869"/>
                </a:cubicBezTo>
                <a:close/>
                <a:moveTo>
                  <a:pt x="406408" y="3999341"/>
                </a:moveTo>
                <a:lnTo>
                  <a:pt x="2031992" y="3999341"/>
                </a:lnTo>
                <a:cubicBezTo>
                  <a:pt x="2256445" y="3999341"/>
                  <a:pt x="2438400" y="4181296"/>
                  <a:pt x="2438400" y="4405749"/>
                </a:cubicBezTo>
                <a:lnTo>
                  <a:pt x="2438400" y="6031333"/>
                </a:lnTo>
                <a:cubicBezTo>
                  <a:pt x="2438400" y="6255786"/>
                  <a:pt x="2256445" y="6437741"/>
                  <a:pt x="2031992" y="6437741"/>
                </a:cubicBezTo>
                <a:lnTo>
                  <a:pt x="406408" y="6437741"/>
                </a:lnTo>
                <a:cubicBezTo>
                  <a:pt x="181955" y="6437741"/>
                  <a:pt x="0" y="6255786"/>
                  <a:pt x="0" y="6031333"/>
                </a:cubicBezTo>
                <a:lnTo>
                  <a:pt x="0" y="4405749"/>
                </a:lnTo>
                <a:cubicBezTo>
                  <a:pt x="0" y="4181296"/>
                  <a:pt x="181955" y="3999341"/>
                  <a:pt x="406408" y="3999341"/>
                </a:cubicBezTo>
                <a:close/>
                <a:moveTo>
                  <a:pt x="3729955" y="2613888"/>
                </a:moveTo>
                <a:lnTo>
                  <a:pt x="4656661" y="2613888"/>
                </a:lnTo>
                <a:cubicBezTo>
                  <a:pt x="4784616" y="2613888"/>
                  <a:pt x="4888344" y="2717616"/>
                  <a:pt x="4888344" y="2845571"/>
                </a:cubicBezTo>
                <a:lnTo>
                  <a:pt x="4888344" y="3772277"/>
                </a:lnTo>
                <a:cubicBezTo>
                  <a:pt x="4888344" y="3900232"/>
                  <a:pt x="4784616" y="4003960"/>
                  <a:pt x="4656661" y="4003960"/>
                </a:cubicBezTo>
                <a:lnTo>
                  <a:pt x="3729955" y="4003960"/>
                </a:lnTo>
                <a:cubicBezTo>
                  <a:pt x="3602000" y="4003960"/>
                  <a:pt x="3498272" y="3900232"/>
                  <a:pt x="3498272" y="3772277"/>
                </a:cubicBezTo>
                <a:lnTo>
                  <a:pt x="3498272" y="2845571"/>
                </a:lnTo>
                <a:cubicBezTo>
                  <a:pt x="3498272" y="2717616"/>
                  <a:pt x="3602000" y="2613888"/>
                  <a:pt x="3729955" y="2613888"/>
                </a:cubicBezTo>
                <a:close/>
                <a:moveTo>
                  <a:pt x="2045089" y="2253669"/>
                </a:moveTo>
                <a:lnTo>
                  <a:pt x="3058000" y="2253669"/>
                </a:lnTo>
                <a:cubicBezTo>
                  <a:pt x="3197858" y="2253669"/>
                  <a:pt x="3311235" y="2367047"/>
                  <a:pt x="3311235" y="2506905"/>
                </a:cubicBezTo>
                <a:lnTo>
                  <a:pt x="3311235" y="3519815"/>
                </a:lnTo>
                <a:cubicBezTo>
                  <a:pt x="3311235" y="3659673"/>
                  <a:pt x="3197858" y="3773050"/>
                  <a:pt x="3058000" y="3773050"/>
                </a:cubicBezTo>
                <a:lnTo>
                  <a:pt x="2045089" y="3773050"/>
                </a:lnTo>
                <a:cubicBezTo>
                  <a:pt x="1905232" y="3773050"/>
                  <a:pt x="1791855" y="3659673"/>
                  <a:pt x="1791855" y="3519815"/>
                </a:cubicBezTo>
                <a:lnTo>
                  <a:pt x="1791855" y="2506905"/>
                </a:lnTo>
                <a:cubicBezTo>
                  <a:pt x="1791855" y="2367047"/>
                  <a:pt x="1905232" y="2253669"/>
                  <a:pt x="2045089" y="2253669"/>
                </a:cubicBezTo>
                <a:close/>
                <a:moveTo>
                  <a:pt x="290180" y="2018142"/>
                </a:moveTo>
                <a:lnTo>
                  <a:pt x="1303091" y="2018142"/>
                </a:lnTo>
                <a:cubicBezTo>
                  <a:pt x="1442950" y="2018142"/>
                  <a:pt x="1556326" y="2131518"/>
                  <a:pt x="1556326" y="2271376"/>
                </a:cubicBezTo>
                <a:lnTo>
                  <a:pt x="1556326" y="3284287"/>
                </a:lnTo>
                <a:cubicBezTo>
                  <a:pt x="1556326" y="3424145"/>
                  <a:pt x="1442950" y="3537522"/>
                  <a:pt x="1303091" y="3537522"/>
                </a:cubicBezTo>
                <a:lnTo>
                  <a:pt x="290180" y="3537522"/>
                </a:lnTo>
                <a:cubicBezTo>
                  <a:pt x="150322" y="3537522"/>
                  <a:pt x="36945" y="3424145"/>
                  <a:pt x="36945" y="3284287"/>
                </a:cubicBezTo>
                <a:lnTo>
                  <a:pt x="36945" y="2271376"/>
                </a:lnTo>
                <a:cubicBezTo>
                  <a:pt x="36945" y="2131518"/>
                  <a:pt x="150322" y="2018142"/>
                  <a:pt x="290180" y="2018142"/>
                </a:cubicBezTo>
                <a:close/>
                <a:moveTo>
                  <a:pt x="4138664" y="1048323"/>
                </a:moveTo>
                <a:lnTo>
                  <a:pt x="5065370" y="1048323"/>
                </a:lnTo>
                <a:cubicBezTo>
                  <a:pt x="5193325" y="1048323"/>
                  <a:pt x="5297053" y="1152051"/>
                  <a:pt x="5297053" y="1280006"/>
                </a:cubicBezTo>
                <a:lnTo>
                  <a:pt x="5297053" y="2206712"/>
                </a:lnTo>
                <a:cubicBezTo>
                  <a:pt x="5297053" y="2334667"/>
                  <a:pt x="5193325" y="2438395"/>
                  <a:pt x="5065370" y="2438395"/>
                </a:cubicBezTo>
                <a:lnTo>
                  <a:pt x="4138664" y="2438395"/>
                </a:lnTo>
                <a:cubicBezTo>
                  <a:pt x="4010709" y="2438395"/>
                  <a:pt x="3906981" y="2334667"/>
                  <a:pt x="3906981" y="2206712"/>
                </a:cubicBezTo>
                <a:lnTo>
                  <a:pt x="3906981" y="1280006"/>
                </a:lnTo>
                <a:cubicBezTo>
                  <a:pt x="3906981" y="1152051"/>
                  <a:pt x="4010709" y="1048323"/>
                  <a:pt x="4138664" y="1048323"/>
                </a:cubicBezTo>
                <a:close/>
                <a:moveTo>
                  <a:pt x="2264454" y="263233"/>
                </a:moveTo>
                <a:lnTo>
                  <a:pt x="3434381" y="263233"/>
                </a:lnTo>
                <a:cubicBezTo>
                  <a:pt x="3595919" y="263233"/>
                  <a:pt x="3726872" y="394185"/>
                  <a:pt x="3726872" y="555724"/>
                </a:cubicBezTo>
                <a:lnTo>
                  <a:pt x="3726872" y="1725651"/>
                </a:lnTo>
                <a:cubicBezTo>
                  <a:pt x="3726872" y="1887189"/>
                  <a:pt x="3595919" y="2018142"/>
                  <a:pt x="3434381" y="2018142"/>
                </a:cubicBezTo>
                <a:lnTo>
                  <a:pt x="2264454" y="2018142"/>
                </a:lnTo>
                <a:cubicBezTo>
                  <a:pt x="2102916" y="2018142"/>
                  <a:pt x="1971963" y="1887189"/>
                  <a:pt x="1971963" y="1725651"/>
                </a:cubicBezTo>
                <a:lnTo>
                  <a:pt x="1971963" y="555724"/>
                </a:lnTo>
                <a:cubicBezTo>
                  <a:pt x="1971963" y="394185"/>
                  <a:pt x="2102916" y="263233"/>
                  <a:pt x="2264454" y="263233"/>
                </a:cubicBezTo>
                <a:close/>
                <a:moveTo>
                  <a:pt x="329437" y="36942"/>
                </a:moveTo>
                <a:lnTo>
                  <a:pt x="1499364" y="36942"/>
                </a:lnTo>
                <a:cubicBezTo>
                  <a:pt x="1660902" y="36942"/>
                  <a:pt x="1791855" y="167894"/>
                  <a:pt x="1791855" y="329432"/>
                </a:cubicBezTo>
                <a:lnTo>
                  <a:pt x="1791855" y="1499360"/>
                </a:lnTo>
                <a:cubicBezTo>
                  <a:pt x="1791855" y="1660898"/>
                  <a:pt x="1660902" y="1791851"/>
                  <a:pt x="1499364" y="1791851"/>
                </a:cubicBezTo>
                <a:lnTo>
                  <a:pt x="329437" y="1791851"/>
                </a:lnTo>
                <a:cubicBezTo>
                  <a:pt x="167899" y="1791851"/>
                  <a:pt x="36946" y="1660898"/>
                  <a:pt x="36946" y="1499360"/>
                </a:cubicBezTo>
                <a:lnTo>
                  <a:pt x="36946" y="329432"/>
                </a:lnTo>
                <a:cubicBezTo>
                  <a:pt x="36946" y="167894"/>
                  <a:pt x="167899" y="36942"/>
                  <a:pt x="329437" y="36942"/>
                </a:cubicBezTo>
                <a:close/>
                <a:moveTo>
                  <a:pt x="4053226" y="0"/>
                </a:moveTo>
                <a:lnTo>
                  <a:pt x="5150808" y="0"/>
                </a:lnTo>
                <a:cubicBezTo>
                  <a:pt x="5231577" y="0"/>
                  <a:pt x="5297053" y="65476"/>
                  <a:pt x="5297053" y="146245"/>
                </a:cubicBezTo>
                <a:lnTo>
                  <a:pt x="5297053" y="731209"/>
                </a:lnTo>
                <a:cubicBezTo>
                  <a:pt x="5297053" y="811978"/>
                  <a:pt x="5231577" y="877454"/>
                  <a:pt x="5150808" y="877454"/>
                </a:cubicBezTo>
                <a:lnTo>
                  <a:pt x="4053226" y="877454"/>
                </a:lnTo>
                <a:cubicBezTo>
                  <a:pt x="3972457" y="877454"/>
                  <a:pt x="3906981" y="811978"/>
                  <a:pt x="3906981" y="731209"/>
                </a:cubicBezTo>
                <a:lnTo>
                  <a:pt x="3906981" y="146245"/>
                </a:lnTo>
                <a:cubicBezTo>
                  <a:pt x="3906981" y="65476"/>
                  <a:pt x="3972457" y="0"/>
                  <a:pt x="4053226" y="0"/>
                </a:cubicBezTo>
                <a:close/>
              </a:path>
            </a:pathLst>
          </a:custGeom>
        </p:spPr>
        <p:txBody>
          <a:bodyPr wrap="square">
            <a:noAutofit/>
          </a:bodyPr>
          <a:lstStyle/>
          <a:p>
            <a:endParaRPr lang="fa-IR"/>
          </a:p>
        </p:txBody>
      </p:sp>
    </p:spTree>
    <p:extLst>
      <p:ext uri="{BB962C8B-B14F-4D97-AF65-F5344CB8AC3E}">
        <p14:creationId xmlns:p14="http://schemas.microsoft.com/office/powerpoint/2010/main" val="10491431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960745"/>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s://fa.wikipedia.org/"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BADF106-9B3F-61B0-E9D0-072BA564CF6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6053" r="26053"/>
          <a:stretch>
            <a:fillRect/>
          </a:stretch>
        </p:blipFill>
        <p:spPr/>
      </p:pic>
      <p:sp>
        <p:nvSpPr>
          <p:cNvPr id="6" name="Rectangle 5">
            <a:extLst>
              <a:ext uri="{FF2B5EF4-FFF2-40B4-BE49-F238E27FC236}">
                <a16:creationId xmlns:a16="http://schemas.microsoft.com/office/drawing/2014/main" id="{90EB702F-17CF-84EA-71CD-848C4BB57843}"/>
              </a:ext>
            </a:extLst>
          </p:cNvPr>
          <p:cNvSpPr/>
          <p:nvPr/>
        </p:nvSpPr>
        <p:spPr>
          <a:xfrm>
            <a:off x="6096000" y="2135158"/>
            <a:ext cx="5495926" cy="700401"/>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05334983-EFB4-6911-4F29-D60372B101FF}"/>
              </a:ext>
            </a:extLst>
          </p:cNvPr>
          <p:cNvSpPr/>
          <p:nvPr/>
        </p:nvSpPr>
        <p:spPr>
          <a:xfrm>
            <a:off x="6096000" y="3128067"/>
            <a:ext cx="5495926" cy="700401"/>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48CC1F74-30BC-5C1E-EFFC-483FBDD3BD1B}"/>
              </a:ext>
            </a:extLst>
          </p:cNvPr>
          <p:cNvSpPr/>
          <p:nvPr/>
        </p:nvSpPr>
        <p:spPr>
          <a:xfrm>
            <a:off x="6096000" y="4214087"/>
            <a:ext cx="5495926" cy="700401"/>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39C1DB48-9D0E-A5BD-9B07-1C6F340D2876}"/>
              </a:ext>
            </a:extLst>
          </p:cNvPr>
          <p:cNvSpPr/>
          <p:nvPr/>
        </p:nvSpPr>
        <p:spPr>
          <a:xfrm>
            <a:off x="6096000" y="5206996"/>
            <a:ext cx="5495926" cy="700401"/>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02C1A3E8-F4DB-C23E-69A0-651B34040489}"/>
              </a:ext>
            </a:extLst>
          </p:cNvPr>
          <p:cNvSpPr txBox="1"/>
          <p:nvPr/>
        </p:nvSpPr>
        <p:spPr>
          <a:xfrm>
            <a:off x="6129738" y="2218140"/>
            <a:ext cx="5495926"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موضوع: پاورپوینت دشت لوت</a:t>
            </a:r>
            <a:endParaRPr lang="en-US" dirty="0"/>
          </a:p>
        </p:txBody>
      </p:sp>
      <p:sp>
        <p:nvSpPr>
          <p:cNvPr id="11" name="TextBox 10">
            <a:extLst>
              <a:ext uri="{FF2B5EF4-FFF2-40B4-BE49-F238E27FC236}">
                <a16:creationId xmlns:a16="http://schemas.microsoft.com/office/drawing/2014/main" id="{C2C78577-4E8F-C2B1-756D-9D683ABCF6A0}"/>
              </a:ext>
            </a:extLst>
          </p:cNvPr>
          <p:cNvSpPr txBox="1"/>
          <p:nvPr/>
        </p:nvSpPr>
        <p:spPr>
          <a:xfrm>
            <a:off x="6096001" y="3257954"/>
            <a:ext cx="5495926"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نام پژوهشگر: محمد جواد عزیزی</a:t>
            </a:r>
            <a:endParaRPr lang="en-US" dirty="0"/>
          </a:p>
        </p:txBody>
      </p:sp>
      <p:sp>
        <p:nvSpPr>
          <p:cNvPr id="12" name="TextBox 11">
            <a:extLst>
              <a:ext uri="{FF2B5EF4-FFF2-40B4-BE49-F238E27FC236}">
                <a16:creationId xmlns:a16="http://schemas.microsoft.com/office/drawing/2014/main" id="{F1E3894B-3BD0-92C1-BCEF-D0E5D200926F}"/>
              </a:ext>
            </a:extLst>
          </p:cNvPr>
          <p:cNvSpPr txBox="1"/>
          <p:nvPr/>
        </p:nvSpPr>
        <p:spPr>
          <a:xfrm>
            <a:off x="6095999" y="4337131"/>
            <a:ext cx="5495925"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نام استاد راهنما: علیرضا عزیزی</a:t>
            </a:r>
            <a:endParaRPr lang="en-US" dirty="0"/>
          </a:p>
        </p:txBody>
      </p:sp>
      <p:sp>
        <p:nvSpPr>
          <p:cNvPr id="13" name="TextBox 12">
            <a:extLst>
              <a:ext uri="{FF2B5EF4-FFF2-40B4-BE49-F238E27FC236}">
                <a16:creationId xmlns:a16="http://schemas.microsoft.com/office/drawing/2014/main" id="{979E140D-0096-233D-8729-5F4A4AF0BADD}"/>
              </a:ext>
            </a:extLst>
          </p:cNvPr>
          <p:cNvSpPr txBox="1"/>
          <p:nvPr/>
        </p:nvSpPr>
        <p:spPr>
          <a:xfrm>
            <a:off x="6095999" y="5384090"/>
            <a:ext cx="5529665"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تاریخ ارائه: .........</a:t>
            </a:r>
            <a:endParaRPr lang="en-US" dirty="0"/>
          </a:p>
        </p:txBody>
      </p:sp>
      <p:pic>
        <p:nvPicPr>
          <p:cNvPr id="14" name="Picture 13">
            <a:extLst>
              <a:ext uri="{FF2B5EF4-FFF2-40B4-BE49-F238E27FC236}">
                <a16:creationId xmlns:a16="http://schemas.microsoft.com/office/drawing/2014/main" id="{3F9C13AF-67B4-5282-3596-CB71436622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2225" y="28437"/>
            <a:ext cx="1886532" cy="1886532"/>
          </a:xfrm>
          <a:prstGeom prst="rect">
            <a:avLst/>
          </a:prstGeom>
        </p:spPr>
      </p:pic>
    </p:spTree>
    <p:extLst>
      <p:ext uri="{BB962C8B-B14F-4D97-AF65-F5344CB8AC3E}">
        <p14:creationId xmlns:p14="http://schemas.microsoft.com/office/powerpoint/2010/main" val="3369071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2E970E-267C-95C0-2DB8-3F189E97FFF4}"/>
              </a:ext>
            </a:extLst>
          </p:cNvPr>
          <p:cNvSpPr/>
          <p:nvPr/>
        </p:nvSpPr>
        <p:spPr>
          <a:xfrm>
            <a:off x="3590924" y="114301"/>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A4323AB-6C77-5FFD-C340-971F724A2EF8}"/>
              </a:ext>
            </a:extLst>
          </p:cNvPr>
          <p:cNvSpPr txBox="1"/>
          <p:nvPr/>
        </p:nvSpPr>
        <p:spPr>
          <a:xfrm>
            <a:off x="1828800" y="114299"/>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گرم‌ترین نقطه زمین</a:t>
            </a:r>
            <a:endParaRPr lang="en-US" dirty="0">
              <a:solidFill>
                <a:schemeClr val="bg1"/>
              </a:solidFill>
            </a:endParaRPr>
          </a:p>
        </p:txBody>
      </p:sp>
      <p:sp>
        <p:nvSpPr>
          <p:cNvPr id="5" name="TextBox 4">
            <a:extLst>
              <a:ext uri="{FF2B5EF4-FFF2-40B4-BE49-F238E27FC236}">
                <a16:creationId xmlns:a16="http://schemas.microsoft.com/office/drawing/2014/main" id="{225DDE0D-7243-63B7-9122-45EBB4B6BB9D}"/>
              </a:ext>
            </a:extLst>
          </p:cNvPr>
          <p:cNvSpPr txBox="1"/>
          <p:nvPr/>
        </p:nvSpPr>
        <p:spPr>
          <a:xfrm>
            <a:off x="318210" y="853595"/>
            <a:ext cx="11791949"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بین سال‌های ۱۹۹۲ تا ۲۰۱۲، بر اساس اعلام سازمان جهانی هواشناسی بالاترین دمای ثبت‌شدهٔ هوا متعلق به ایستگاه هواشناسی العزیزیه لیبی واقع در صحرای بزرگ آفریقا بود، که دمای هوا در ۱۳ سپتامبر ۱۹۹۲ در این ایستگاه ۵۸ درجه سانتی‌گراد (۱۳۶٫۴ درجه فارنهایت) ثبت شده است. </a:t>
            </a:r>
            <a:endParaRPr lang="en-US" dirty="0"/>
          </a:p>
        </p:txBody>
      </p:sp>
      <p:pic>
        <p:nvPicPr>
          <p:cNvPr id="4" name="Picture 3">
            <a:extLst>
              <a:ext uri="{FF2B5EF4-FFF2-40B4-BE49-F238E27FC236}">
                <a16:creationId xmlns:a16="http://schemas.microsoft.com/office/drawing/2014/main" id="{61603097-B53E-52CA-1574-D3DC11284AC2}"/>
              </a:ext>
            </a:extLst>
          </p:cNvPr>
          <p:cNvPicPr>
            <a:picLocks noChangeAspect="1"/>
          </p:cNvPicPr>
          <p:nvPr/>
        </p:nvPicPr>
        <p:blipFill>
          <a:blip r:embed="rId2"/>
          <a:srcRect t="4167" r="845"/>
          <a:stretch/>
        </p:blipFill>
        <p:spPr>
          <a:xfrm>
            <a:off x="1110876" y="2300797"/>
            <a:ext cx="4866502" cy="3862232"/>
          </a:xfrm>
          <a:prstGeom prst="rect">
            <a:avLst/>
          </a:prstGeom>
        </p:spPr>
      </p:pic>
      <p:pic>
        <p:nvPicPr>
          <p:cNvPr id="9220" name="Picture 4" descr="هواشناسی ایران 1402/01/11؛ سازمان هواشناسی هشدار قرمز صادر کرد؛ احتمال  خسارت شدید به کشاورزان 22 استان - تسنیم">
            <a:extLst>
              <a:ext uri="{FF2B5EF4-FFF2-40B4-BE49-F238E27FC236}">
                <a16:creationId xmlns:a16="http://schemas.microsoft.com/office/drawing/2014/main" id="{C07F8CD0-26B3-5EDB-ADDC-60741DDD27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4184" y="3054668"/>
            <a:ext cx="5298431" cy="368903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438ECBD-6AA4-1F96-A763-AD6DE02D3CDF}"/>
              </a:ext>
            </a:extLst>
          </p:cNvPr>
          <p:cNvSpPr/>
          <p:nvPr/>
        </p:nvSpPr>
        <p:spPr>
          <a:xfrm>
            <a:off x="5977817" y="2695313"/>
            <a:ext cx="2984330" cy="260453"/>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E4258EBB-454B-BA25-1268-5368B85ACB88}"/>
              </a:ext>
            </a:extLst>
          </p:cNvPr>
          <p:cNvSpPr/>
          <p:nvPr/>
        </p:nvSpPr>
        <p:spPr>
          <a:xfrm>
            <a:off x="3305175" y="6376070"/>
            <a:ext cx="2909009" cy="260453"/>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48253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6B2B29-6C63-11FB-3653-272D6DFAEFD3}"/>
              </a:ext>
            </a:extLst>
          </p:cNvPr>
          <p:cNvSpPr/>
          <p:nvPr/>
        </p:nvSpPr>
        <p:spPr>
          <a:xfrm>
            <a:off x="10982325" y="0"/>
            <a:ext cx="600075" cy="2431169"/>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C55DE157-36A9-FD06-203F-048020BCC132}"/>
              </a:ext>
            </a:extLst>
          </p:cNvPr>
          <p:cNvSpPr/>
          <p:nvPr/>
        </p:nvSpPr>
        <p:spPr>
          <a:xfrm>
            <a:off x="7700962" y="5059400"/>
            <a:ext cx="600075" cy="1541425"/>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A68F25BD-FBC3-9CCC-1CEC-E78EFF13D40D}"/>
              </a:ext>
            </a:extLst>
          </p:cNvPr>
          <p:cNvSpPr/>
          <p:nvPr/>
        </p:nvSpPr>
        <p:spPr>
          <a:xfrm>
            <a:off x="6848474" y="5316575"/>
            <a:ext cx="600075" cy="154142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40B6DD68-F104-5BD1-52FD-52635F7B6D3C}"/>
              </a:ext>
            </a:extLst>
          </p:cNvPr>
          <p:cNvSpPr/>
          <p:nvPr/>
        </p:nvSpPr>
        <p:spPr>
          <a:xfrm>
            <a:off x="3062286" y="1230777"/>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388A893-F3E7-8140-C465-23018BB27F8D}"/>
              </a:ext>
            </a:extLst>
          </p:cNvPr>
          <p:cNvSpPr txBox="1"/>
          <p:nvPr/>
        </p:nvSpPr>
        <p:spPr>
          <a:xfrm>
            <a:off x="495300" y="2057462"/>
            <a:ext cx="5543550"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سال ۲۰۱۲ سازمان جهانی هواشناسی اعلام کرد که شواهد قانع‌کننده‌ای مبنی بر نادرست بودن این اندازه‌گیری ناشی از خطای انسانی به دست آمده و این رکورد را نامعتبر اعلام کرد. بنابراین در حال حاضر رکورد بالاتری دمای هوای ثبت‌شده متعلق به دره مرگ در کالیفرنیا است که در سال ۱۹۱۳ به میزان ۵۶٫۷ درجه سانتی‌گراد اندازه‌گیری شده بود.</a:t>
            </a:r>
          </a:p>
        </p:txBody>
      </p:sp>
      <p:sp>
        <p:nvSpPr>
          <p:cNvPr id="4" name="TextBox 3">
            <a:extLst>
              <a:ext uri="{FF2B5EF4-FFF2-40B4-BE49-F238E27FC236}">
                <a16:creationId xmlns:a16="http://schemas.microsoft.com/office/drawing/2014/main" id="{776075BC-B8E1-3034-E8F0-7DAF99D77255}"/>
              </a:ext>
            </a:extLst>
          </p:cNvPr>
          <p:cNvSpPr txBox="1"/>
          <p:nvPr/>
        </p:nvSpPr>
        <p:spPr>
          <a:xfrm>
            <a:off x="1052511" y="1225109"/>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گرم‌ترین نقطه زمین</a:t>
            </a:r>
            <a:endParaRPr lang="en-US" dirty="0">
              <a:solidFill>
                <a:schemeClr val="bg1"/>
              </a:solidFill>
            </a:endParaRPr>
          </a:p>
        </p:txBody>
      </p:sp>
      <p:pic>
        <p:nvPicPr>
          <p:cNvPr id="10242" name="Picture 2" descr="تغییرات آب و هوایی چه بلایی سر شکل زمین می‌آورد؟">
            <a:extLst>
              <a:ext uri="{FF2B5EF4-FFF2-40B4-BE49-F238E27FC236}">
                <a16:creationId xmlns:a16="http://schemas.microsoft.com/office/drawing/2014/main" id="{B43D5D6B-4DFC-C634-78DC-0C4E551794F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760" r="6484"/>
          <a:stretch/>
        </p:blipFill>
        <p:spPr bwMode="auto">
          <a:xfrm>
            <a:off x="6448425" y="2156936"/>
            <a:ext cx="5410200" cy="3433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6191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0332A3-5DCD-EFF8-8932-7620BDEE21C7}"/>
              </a:ext>
            </a:extLst>
          </p:cNvPr>
          <p:cNvSpPr/>
          <p:nvPr/>
        </p:nvSpPr>
        <p:spPr>
          <a:xfrm>
            <a:off x="66674" y="5953125"/>
            <a:ext cx="5267325" cy="226548"/>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79003FDD-8A49-BFA7-8837-CE9B63AB29AD}"/>
              </a:ext>
            </a:extLst>
          </p:cNvPr>
          <p:cNvSpPr/>
          <p:nvPr/>
        </p:nvSpPr>
        <p:spPr>
          <a:xfrm>
            <a:off x="3048000" y="1675538"/>
            <a:ext cx="3343276" cy="450413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32ADCB4-6D78-B998-5F97-430444A264A0}"/>
              </a:ext>
            </a:extLst>
          </p:cNvPr>
          <p:cNvSpPr txBox="1"/>
          <p:nvPr/>
        </p:nvSpPr>
        <p:spPr>
          <a:xfrm>
            <a:off x="6772276" y="1675538"/>
            <a:ext cx="5038724" cy="445506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مطالعه گرم‌ترین نقاط کره زمین با استفاده از تصاویر ماهواره‌ای سنجنده مدیس طی سال‌های ۲۰۰۳ تا ۲۰۰۹ توسط ناسا، بیابان لوت در سال‌های ۲۰۰۴، ۲۰۰۵، ۲۰۰۶، ۲۰۰۷ و ۲۰۰۹ به عنوان گرم‌ترین نقطه کره زمین اندازه‌گیری شد که در سال ۲۰۰۵ با دمای ۷۰٫۷ درجه سانتی گراد گرم‌ترین رکورد دما در تمام زمین را ثبت کرده است. این دما ۱۲ درجه سانتی‌گراد بیش‌تر از رکورد رسمی دمای هوای زمین است.</a:t>
            </a:r>
          </a:p>
        </p:txBody>
      </p:sp>
      <p:sp>
        <p:nvSpPr>
          <p:cNvPr id="2" name="Rectangle 1">
            <a:extLst>
              <a:ext uri="{FF2B5EF4-FFF2-40B4-BE49-F238E27FC236}">
                <a16:creationId xmlns:a16="http://schemas.microsoft.com/office/drawing/2014/main" id="{3976A5D5-1A59-341D-1D21-D8FBBE1F4D23}"/>
              </a:ext>
            </a:extLst>
          </p:cNvPr>
          <p:cNvSpPr/>
          <p:nvPr/>
        </p:nvSpPr>
        <p:spPr>
          <a:xfrm>
            <a:off x="0" y="678327"/>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6C56BC1B-D6BA-91F5-2205-97560A5E5148}"/>
              </a:ext>
            </a:extLst>
          </p:cNvPr>
          <p:cNvSpPr txBox="1"/>
          <p:nvPr/>
        </p:nvSpPr>
        <p:spPr>
          <a:xfrm>
            <a:off x="66674" y="678327"/>
            <a:ext cx="385286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گرم‌ترین نقطه زمین</a:t>
            </a:r>
            <a:endParaRPr lang="en-US" dirty="0">
              <a:solidFill>
                <a:schemeClr val="bg1"/>
              </a:solidFill>
            </a:endParaRPr>
          </a:p>
        </p:txBody>
      </p:sp>
      <p:pic>
        <p:nvPicPr>
          <p:cNvPr id="11266" name="Picture 2" descr="گرم‌ ترین نقطه دنیا در ایران / اینجا حتی باکتری هم زنده نمی‌ماند">
            <a:extLst>
              <a:ext uri="{FF2B5EF4-FFF2-40B4-BE49-F238E27FC236}">
                <a16:creationId xmlns:a16="http://schemas.microsoft.com/office/drawing/2014/main" id="{9AB646DB-A62C-82E6-C517-1568A16D850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83" r="14790" b="1801"/>
          <a:stretch/>
        </p:blipFill>
        <p:spPr bwMode="auto">
          <a:xfrm>
            <a:off x="66674" y="1896853"/>
            <a:ext cx="6143626" cy="4125188"/>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761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34A3EEC-9A60-AD37-BA42-D8CF199043EF}"/>
              </a:ext>
            </a:extLst>
          </p:cNvPr>
          <p:cNvSpPr/>
          <p:nvPr/>
        </p:nvSpPr>
        <p:spPr>
          <a:xfrm>
            <a:off x="10421885" y="4161269"/>
            <a:ext cx="1762126" cy="1541425"/>
          </a:xfrm>
          <a:prstGeom prst="rect">
            <a:avLst/>
          </a:prstGeom>
          <a:solidFill>
            <a:srgbClr val="BF5711"/>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D50C28B-6448-ECDD-8702-45E20654E725}"/>
              </a:ext>
            </a:extLst>
          </p:cNvPr>
          <p:cNvSpPr/>
          <p:nvPr/>
        </p:nvSpPr>
        <p:spPr>
          <a:xfrm>
            <a:off x="2314576" y="3375791"/>
            <a:ext cx="1762126" cy="1541425"/>
          </a:xfrm>
          <a:prstGeom prst="rect">
            <a:avLst/>
          </a:prstGeom>
          <a:solidFill>
            <a:srgbClr val="BF571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5F97BC56-6000-8060-6FC5-CEBF205F35EC}"/>
              </a:ext>
            </a:extLst>
          </p:cNvPr>
          <p:cNvSpPr/>
          <p:nvPr/>
        </p:nvSpPr>
        <p:spPr>
          <a:xfrm>
            <a:off x="5717382" y="4838044"/>
            <a:ext cx="4186237" cy="2030783"/>
          </a:xfrm>
          <a:prstGeom prst="rect">
            <a:avLst/>
          </a:prstGeom>
          <a:solidFill>
            <a:srgbClr val="843C0C"/>
          </a:solidFill>
          <a:ln w="28575">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115DA2B-9514-C1D5-9508-DD3218608694}"/>
              </a:ext>
            </a:extLst>
          </p:cNvPr>
          <p:cNvSpPr txBox="1"/>
          <p:nvPr/>
        </p:nvSpPr>
        <p:spPr>
          <a:xfrm>
            <a:off x="410497" y="359385"/>
            <a:ext cx="7067550"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سال ۱۹۹۲ در لیبی ثبت شده است. باید توجه داشت که گرم‌ترین نقطه کره زمین در سال‌های مختلف تغییر می‌کند، مثلاً در سال ۲۰۰۳ کوئینزلند استرالیا با دمای ۶۹٫۳ درجه سانتی‌گراد گرم‌ترین نقطه زمین بوده که این دما دومین دمای بالا پس از لوت در دوره هفت‌ساله مطالعه ناسا به‌شمار می‌رود. علاوه بر آن دمای سطح زمین معمولاً بالاتر از دمای هوا در همان نقطه است.</a:t>
            </a:r>
          </a:p>
        </p:txBody>
      </p:sp>
      <p:pic>
        <p:nvPicPr>
          <p:cNvPr id="12290" name="Picture 2" descr="گر‌م‌ترین نقطه جهان - ژیوار">
            <a:extLst>
              <a:ext uri="{FF2B5EF4-FFF2-40B4-BE49-F238E27FC236}">
                <a16:creationId xmlns:a16="http://schemas.microsoft.com/office/drawing/2014/main" id="{4E805CA7-1FC3-C66F-473F-B7095D4F892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3652"/>
          <a:stretch/>
        </p:blipFill>
        <p:spPr bwMode="auto">
          <a:xfrm>
            <a:off x="7781925" y="1284834"/>
            <a:ext cx="4295776" cy="4288332"/>
          </a:xfrm>
          <a:prstGeom prst="rect">
            <a:avLst/>
          </a:prstGeom>
          <a:noFill/>
          <a:ln w="38100">
            <a:solidFill>
              <a:srgbClr val="FFFFFF"/>
            </a:solidFill>
          </a:ln>
          <a:extLst>
            <a:ext uri="{909E8E84-426E-40DD-AFC4-6F175D3DCCD1}">
              <a14:hiddenFill xmlns:a14="http://schemas.microsoft.com/office/drawing/2010/main">
                <a:solidFill>
                  <a:srgbClr val="FFFFFF"/>
                </a:solidFill>
              </a14:hiddenFill>
            </a:ext>
          </a:extLst>
        </p:spPr>
      </p:pic>
      <p:pic>
        <p:nvPicPr>
          <p:cNvPr id="12292" name="Picture 4" descr="گرم ترین نقطه جهان کجاست؟ دره مرگ یا کویر لوت؟ - مجله گردشگری سه کلیک">
            <a:extLst>
              <a:ext uri="{FF2B5EF4-FFF2-40B4-BE49-F238E27FC236}">
                <a16:creationId xmlns:a16="http://schemas.microsoft.com/office/drawing/2014/main" id="{8F7D9EC7-D499-816D-88D2-BB37741A94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4588" y="3465195"/>
            <a:ext cx="5200650" cy="3120390"/>
          </a:xfrm>
          <a:prstGeom prst="rect">
            <a:avLst/>
          </a:prstGeom>
          <a:noFill/>
          <a:ln w="28575">
            <a:solidFill>
              <a:srgbClr val="FFFFFF"/>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2F028F3-8F75-D65C-3614-9E9CB26B5BC6}"/>
              </a:ext>
            </a:extLst>
          </p:cNvPr>
          <p:cNvSpPr/>
          <p:nvPr/>
        </p:nvSpPr>
        <p:spPr>
          <a:xfrm>
            <a:off x="7781924" y="587553"/>
            <a:ext cx="4410075"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47E8467C-6671-0980-E8BF-040CDDFCA7CB}"/>
              </a:ext>
            </a:extLst>
          </p:cNvPr>
          <p:cNvSpPr txBox="1"/>
          <p:nvPr/>
        </p:nvSpPr>
        <p:spPr>
          <a:xfrm>
            <a:off x="7298607" y="587553"/>
            <a:ext cx="385286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گرم‌ترین نقطه زمین</a:t>
            </a:r>
            <a:endParaRPr lang="en-US" dirty="0">
              <a:solidFill>
                <a:schemeClr val="bg1"/>
              </a:solidFill>
            </a:endParaRPr>
          </a:p>
        </p:txBody>
      </p:sp>
    </p:spTree>
    <p:extLst>
      <p:ext uri="{BB962C8B-B14F-4D97-AF65-F5344CB8AC3E}">
        <p14:creationId xmlns:p14="http://schemas.microsoft.com/office/powerpoint/2010/main" val="3118162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BDC978-E343-E8B1-3D8A-4DBCB9068789}"/>
              </a:ext>
            </a:extLst>
          </p:cNvPr>
          <p:cNvSpPr txBox="1"/>
          <p:nvPr/>
        </p:nvSpPr>
        <p:spPr>
          <a:xfrm>
            <a:off x="6390967" y="1840416"/>
            <a:ext cx="5801033"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اعداد ثبت‌شده به‌عنوان دمای سطح زمین که با استفاده از شاخص دمای سطح به‌دست آمده، به‌معنای دمای هوای آن مناطق نیست. مطالعات دانشمندان در سال ۱۹۱۵ دربارهٔ تفاوت دمای هوا و سطح زمین در دره مرگ نشان داد که در حالی که دمای سطح زمین در عمق ۰٫۴ سانتی‌متری خاک سطحی ۷۱٫۵ درجه سانتی‌گراد اندازه‌گیری شد، هم‌زمان دمای هوا در ارتفاع ۱۲۰ سانتی‌متری سطح زمین ۴۲٫۵ درجه سانتی‌گراد بوده است.</a:t>
            </a:r>
            <a:endParaRPr lang="en-US" dirty="0"/>
          </a:p>
        </p:txBody>
      </p:sp>
      <p:pic>
        <p:nvPicPr>
          <p:cNvPr id="13314" name="Picture 2" descr="رونمایی از گرمترین نقطه در جهان">
            <a:extLst>
              <a:ext uri="{FF2B5EF4-FFF2-40B4-BE49-F238E27FC236}">
                <a16:creationId xmlns:a16="http://schemas.microsoft.com/office/drawing/2014/main" id="{6050F2B4-ED71-5FAD-6894-DFFB35052B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4" y="2076450"/>
            <a:ext cx="6096000" cy="3429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32F08A7-2D8C-DCE0-F143-C754FC248A52}"/>
              </a:ext>
            </a:extLst>
          </p:cNvPr>
          <p:cNvSpPr/>
          <p:nvPr/>
        </p:nvSpPr>
        <p:spPr>
          <a:xfrm>
            <a:off x="3514724" y="364002"/>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9189128C-B19C-75B6-975A-B7AC135736A2}"/>
              </a:ext>
            </a:extLst>
          </p:cNvPr>
          <p:cNvSpPr/>
          <p:nvPr/>
        </p:nvSpPr>
        <p:spPr>
          <a:xfrm>
            <a:off x="3962398" y="5589085"/>
            <a:ext cx="2276475" cy="177986"/>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6DE3BC9D-1E3A-7B06-7E0F-0955E3D89856}"/>
              </a:ext>
            </a:extLst>
          </p:cNvPr>
          <p:cNvSpPr/>
          <p:nvPr/>
        </p:nvSpPr>
        <p:spPr>
          <a:xfrm>
            <a:off x="142873" y="1781812"/>
            <a:ext cx="3667435" cy="177986"/>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B730FC79-C223-A11B-8666-357FFB267829}"/>
              </a:ext>
            </a:extLst>
          </p:cNvPr>
          <p:cNvSpPr/>
          <p:nvPr/>
        </p:nvSpPr>
        <p:spPr>
          <a:xfrm>
            <a:off x="3962401" y="1781811"/>
            <a:ext cx="2276474" cy="177986"/>
          </a:xfrm>
          <a:prstGeom prst="rect">
            <a:avLst/>
          </a:prstGeom>
          <a:solidFill>
            <a:srgbClr val="BF571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E26A8560-0A46-4390-B4E6-5B190A196774}"/>
              </a:ext>
            </a:extLst>
          </p:cNvPr>
          <p:cNvSpPr/>
          <p:nvPr/>
        </p:nvSpPr>
        <p:spPr>
          <a:xfrm>
            <a:off x="142873" y="5599787"/>
            <a:ext cx="3667431" cy="177986"/>
          </a:xfrm>
          <a:prstGeom prst="rect">
            <a:avLst/>
          </a:prstGeom>
          <a:solidFill>
            <a:srgbClr val="BF571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a:extLst>
              <a:ext uri="{FF2B5EF4-FFF2-40B4-BE49-F238E27FC236}">
                <a16:creationId xmlns:a16="http://schemas.microsoft.com/office/drawing/2014/main" id="{300D0A7E-7479-5B56-4699-62BF563A95A2}"/>
              </a:ext>
            </a:extLst>
          </p:cNvPr>
          <p:cNvSpPr txBox="1"/>
          <p:nvPr/>
        </p:nvSpPr>
        <p:spPr>
          <a:xfrm>
            <a:off x="3688632" y="364002"/>
            <a:ext cx="385286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گرم‌ترین نقطه زمین</a:t>
            </a:r>
            <a:endParaRPr lang="en-US" dirty="0">
              <a:solidFill>
                <a:schemeClr val="bg1"/>
              </a:solidFill>
            </a:endParaRPr>
          </a:p>
        </p:txBody>
      </p:sp>
    </p:spTree>
    <p:extLst>
      <p:ext uri="{BB962C8B-B14F-4D97-AF65-F5344CB8AC3E}">
        <p14:creationId xmlns:p14="http://schemas.microsoft.com/office/powerpoint/2010/main" val="12512866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B0F0AF-E5C6-F8AD-B44F-206EEEE10F28}"/>
              </a:ext>
            </a:extLst>
          </p:cNvPr>
          <p:cNvSpPr txBox="1"/>
          <p:nvPr/>
        </p:nvSpPr>
        <p:spPr>
          <a:xfrm>
            <a:off x="333375" y="1817469"/>
            <a:ext cx="5905500"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بسیاری از رسانه‌های ایرانی و خارجی به نقل از دکتر پرویز کردوانی منطقه گندم بریان (در ۸۰ کیلومتری شمال شهداد و ۸۰ کیلومتری شرق راور) به‌عنوان گرم‌ترین نقطه لوت و دنیا معرفی شده است ولی کردوانی با رد این ادعا و نقل قول منتسب به وی، معتقد است گرم‌ترین نقطه زمین در بیابان لوت «چاله مرکزی لوت» در ۷۵ کیلومتری شمال شهر بم است و معرفی گندم بریان به‌عنوان گرم‌ترین نقطه لوت و کره زمین نادرست است.</a:t>
            </a:r>
            <a:endParaRPr lang="en-US" dirty="0"/>
          </a:p>
        </p:txBody>
      </p:sp>
      <p:pic>
        <p:nvPicPr>
          <p:cNvPr id="5" name="Picture 4">
            <a:extLst>
              <a:ext uri="{FF2B5EF4-FFF2-40B4-BE49-F238E27FC236}">
                <a16:creationId xmlns:a16="http://schemas.microsoft.com/office/drawing/2014/main" id="{EE1FCE47-D582-1019-C94F-44206F6F4B26}"/>
              </a:ext>
            </a:extLst>
          </p:cNvPr>
          <p:cNvPicPr>
            <a:picLocks noChangeAspect="1"/>
          </p:cNvPicPr>
          <p:nvPr/>
        </p:nvPicPr>
        <p:blipFill>
          <a:blip r:embed="rId2"/>
          <a:stretch>
            <a:fillRect/>
          </a:stretch>
        </p:blipFill>
        <p:spPr>
          <a:xfrm>
            <a:off x="7391400" y="3593999"/>
            <a:ext cx="4591050" cy="3056874"/>
          </a:xfrm>
          <a:prstGeom prst="rect">
            <a:avLst/>
          </a:prstGeom>
        </p:spPr>
      </p:pic>
      <p:pic>
        <p:nvPicPr>
          <p:cNvPr id="6" name="Picture 5">
            <a:extLst>
              <a:ext uri="{FF2B5EF4-FFF2-40B4-BE49-F238E27FC236}">
                <a16:creationId xmlns:a16="http://schemas.microsoft.com/office/drawing/2014/main" id="{A1A1A7EA-4B29-CFF5-3E9A-16308BBA6EA3}"/>
              </a:ext>
            </a:extLst>
          </p:cNvPr>
          <p:cNvPicPr>
            <a:picLocks noChangeAspect="1"/>
          </p:cNvPicPr>
          <p:nvPr/>
        </p:nvPicPr>
        <p:blipFill>
          <a:blip r:embed="rId3"/>
          <a:stretch>
            <a:fillRect/>
          </a:stretch>
        </p:blipFill>
        <p:spPr>
          <a:xfrm>
            <a:off x="6515099" y="535933"/>
            <a:ext cx="5038725" cy="2893067"/>
          </a:xfrm>
          <a:prstGeom prst="rect">
            <a:avLst/>
          </a:prstGeom>
        </p:spPr>
      </p:pic>
      <p:sp>
        <p:nvSpPr>
          <p:cNvPr id="8" name="Rectangle 7">
            <a:extLst>
              <a:ext uri="{FF2B5EF4-FFF2-40B4-BE49-F238E27FC236}">
                <a16:creationId xmlns:a16="http://schemas.microsoft.com/office/drawing/2014/main" id="{CBF07917-2D84-1D14-B06C-8D0FAFC33A4E}"/>
              </a:ext>
            </a:extLst>
          </p:cNvPr>
          <p:cNvSpPr/>
          <p:nvPr/>
        </p:nvSpPr>
        <p:spPr>
          <a:xfrm>
            <a:off x="11696698" y="783582"/>
            <a:ext cx="161927" cy="2340617"/>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AE0393F1-E16E-F191-97D2-BFCAE30BF949}"/>
              </a:ext>
            </a:extLst>
          </p:cNvPr>
          <p:cNvSpPr/>
          <p:nvPr/>
        </p:nvSpPr>
        <p:spPr>
          <a:xfrm>
            <a:off x="7067548" y="3952127"/>
            <a:ext cx="161927" cy="2340617"/>
          </a:xfrm>
          <a:prstGeom prst="rect">
            <a:avLst/>
          </a:prstGeom>
          <a:solidFill>
            <a:srgbClr val="BF571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AE9D737B-BEBD-8F37-A149-B134C92491B0}"/>
              </a:ext>
            </a:extLst>
          </p:cNvPr>
          <p:cNvSpPr/>
          <p:nvPr/>
        </p:nvSpPr>
        <p:spPr>
          <a:xfrm>
            <a:off x="923924" y="1139463"/>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TextBox 10">
            <a:extLst>
              <a:ext uri="{FF2B5EF4-FFF2-40B4-BE49-F238E27FC236}">
                <a16:creationId xmlns:a16="http://schemas.microsoft.com/office/drawing/2014/main" id="{1881D980-0D60-4F2B-ACB9-535161B87101}"/>
              </a:ext>
            </a:extLst>
          </p:cNvPr>
          <p:cNvSpPr txBox="1"/>
          <p:nvPr/>
        </p:nvSpPr>
        <p:spPr>
          <a:xfrm>
            <a:off x="2519364" y="1139462"/>
            <a:ext cx="385286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گرم‌ترین نقطه زمین</a:t>
            </a:r>
            <a:endParaRPr lang="en-US" dirty="0">
              <a:solidFill>
                <a:schemeClr val="bg1"/>
              </a:solidFill>
            </a:endParaRPr>
          </a:p>
        </p:txBody>
      </p:sp>
    </p:spTree>
    <p:extLst>
      <p:ext uri="{BB962C8B-B14F-4D97-AF65-F5344CB8AC3E}">
        <p14:creationId xmlns:p14="http://schemas.microsoft.com/office/powerpoint/2010/main" val="2982710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308DCF6-634E-E265-34B2-CD95BEE2E254}"/>
              </a:ext>
            </a:extLst>
          </p:cNvPr>
          <p:cNvSpPr/>
          <p:nvPr/>
        </p:nvSpPr>
        <p:spPr>
          <a:xfrm>
            <a:off x="400050" y="285750"/>
            <a:ext cx="1695450" cy="6286500"/>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F09E1FF6-7CB3-3EF7-E0AB-9B576908A505}"/>
              </a:ext>
            </a:extLst>
          </p:cNvPr>
          <p:cNvSpPr/>
          <p:nvPr/>
        </p:nvSpPr>
        <p:spPr>
          <a:xfrm>
            <a:off x="3514726" y="266700"/>
            <a:ext cx="1695450" cy="6286500"/>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A3387731-5964-5DD1-2910-35B560ACE95F}"/>
              </a:ext>
            </a:extLst>
          </p:cNvPr>
          <p:cNvSpPr/>
          <p:nvPr/>
        </p:nvSpPr>
        <p:spPr>
          <a:xfrm>
            <a:off x="6391274" y="722284"/>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6A474D6-F83C-8764-D9B8-3E62C751F42F}"/>
              </a:ext>
            </a:extLst>
          </p:cNvPr>
          <p:cNvSpPr txBox="1"/>
          <p:nvPr/>
        </p:nvSpPr>
        <p:spPr>
          <a:xfrm>
            <a:off x="5743575" y="719271"/>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موقعیت و شاخص‌های کلی</a:t>
            </a:r>
            <a:endParaRPr lang="en-US" dirty="0">
              <a:solidFill>
                <a:schemeClr val="bg1"/>
              </a:solidFill>
            </a:endParaRPr>
          </a:p>
        </p:txBody>
      </p:sp>
      <p:sp>
        <p:nvSpPr>
          <p:cNvPr id="5" name="TextBox 4">
            <a:extLst>
              <a:ext uri="{FF2B5EF4-FFF2-40B4-BE49-F238E27FC236}">
                <a16:creationId xmlns:a16="http://schemas.microsoft.com/office/drawing/2014/main" id="{EC9AFF60-FDAB-C5CE-CBBA-CCB28F0C0417}"/>
              </a:ext>
            </a:extLst>
          </p:cNvPr>
          <p:cNvSpPr txBox="1"/>
          <p:nvPr/>
        </p:nvSpPr>
        <p:spPr>
          <a:xfrm>
            <a:off x="5743575" y="1772939"/>
            <a:ext cx="6096000" cy="400110"/>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000" dirty="0"/>
              <a:t>1. حدود و ثغور</a:t>
            </a:r>
            <a:endParaRPr lang="en-US" sz="2000" dirty="0"/>
          </a:p>
        </p:txBody>
      </p:sp>
      <p:sp>
        <p:nvSpPr>
          <p:cNvPr id="7" name="TextBox 6">
            <a:extLst>
              <a:ext uri="{FF2B5EF4-FFF2-40B4-BE49-F238E27FC236}">
                <a16:creationId xmlns:a16="http://schemas.microsoft.com/office/drawing/2014/main" id="{CD1441ED-4783-2D16-AB87-694A1A24CF1A}"/>
              </a:ext>
            </a:extLst>
          </p:cNvPr>
          <p:cNvSpPr txBox="1"/>
          <p:nvPr/>
        </p:nvSpPr>
        <p:spPr>
          <a:xfrm>
            <a:off x="5857875" y="2457361"/>
            <a:ext cx="6096000"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حوضهٔ آبگیر دشت لوت بسیار وسیع است و محدودهٔ آن قسمتی از استانهای خراسان، سیستان و بلوچستان، و کرمان را در بر می‌گیرد. حد شمالی این حوضه از مشرق به مغرب، خط‌الرأس ارتفاعات شمالی بیرجند شامل کوه مؤمن آباد و کوه طاق آشیان، و بلندیهای شمال نایبند شامل کوه آتشان و کوه نایبند </a:t>
            </a:r>
          </a:p>
        </p:txBody>
      </p:sp>
      <p:pic>
        <p:nvPicPr>
          <p:cNvPr id="15362" name="Picture 2" descr="دشت لوت - ویکی‌پدیا، دانشنامهٔ آزاد">
            <a:extLst>
              <a:ext uri="{FF2B5EF4-FFF2-40B4-BE49-F238E27FC236}">
                <a16:creationId xmlns:a16="http://schemas.microsoft.com/office/drawing/2014/main" id="{0425DA8A-527B-D1B7-C1E4-34D4D89CAF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96" y="416661"/>
            <a:ext cx="4518508" cy="6024678"/>
          </a:xfrm>
          <a:prstGeom prst="rect">
            <a:avLst/>
          </a:prstGeom>
          <a:noFill/>
          <a:ln w="38100">
            <a:solidFill>
              <a:srgbClr val="FFFF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4677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D27047F-9A96-D310-ACB5-DEC64C3C66F2}"/>
              </a:ext>
            </a:extLst>
          </p:cNvPr>
          <p:cNvSpPr/>
          <p:nvPr/>
        </p:nvSpPr>
        <p:spPr>
          <a:xfrm>
            <a:off x="11147535" y="1474652"/>
            <a:ext cx="1034939" cy="1133475"/>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AA325D2D-5A38-C503-2739-A9DEBB040BBB}"/>
              </a:ext>
            </a:extLst>
          </p:cNvPr>
          <p:cNvSpPr/>
          <p:nvPr/>
        </p:nvSpPr>
        <p:spPr>
          <a:xfrm>
            <a:off x="7175612" y="5353049"/>
            <a:ext cx="1034939" cy="1133475"/>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731DB088-CA98-A7C6-CF47-D5B942BF5479}"/>
              </a:ext>
            </a:extLst>
          </p:cNvPr>
          <p:cNvSpPr/>
          <p:nvPr/>
        </p:nvSpPr>
        <p:spPr>
          <a:xfrm>
            <a:off x="6743699" y="620583"/>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98F6285-0983-7090-1C7C-261692648447}"/>
              </a:ext>
            </a:extLst>
          </p:cNvPr>
          <p:cNvSpPr txBox="1"/>
          <p:nvPr/>
        </p:nvSpPr>
        <p:spPr>
          <a:xfrm>
            <a:off x="190501" y="1588562"/>
            <a:ext cx="6937486"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حوالی مدار ۳۲ درجه است و از جنوب تا دامنه‌های شمالی ارتفاعات آذرین شاهسواران و جبال بارز در شمال مدار ۲۸ درجه گسترش دارد. در مغرب، خط‌الرأس ارتفاعات کرمان، مشرف به چاله‌های ریزو، کرمان و ماهان از نصف‌النهار ۶۰ درجه و ۳۰ دقیقه تا دامنه غربی کوه تفتان این حوضه را محدود می‌نماید.</a:t>
            </a:r>
          </a:p>
        </p:txBody>
      </p:sp>
      <p:sp>
        <p:nvSpPr>
          <p:cNvPr id="2" name="TextBox 1">
            <a:extLst>
              <a:ext uri="{FF2B5EF4-FFF2-40B4-BE49-F238E27FC236}">
                <a16:creationId xmlns:a16="http://schemas.microsoft.com/office/drawing/2014/main" id="{C68313C2-F695-D7EB-7C5D-93D1BE7B08FA}"/>
              </a:ext>
            </a:extLst>
          </p:cNvPr>
          <p:cNvSpPr txBox="1"/>
          <p:nvPr/>
        </p:nvSpPr>
        <p:spPr>
          <a:xfrm>
            <a:off x="5972175" y="665126"/>
            <a:ext cx="6096000" cy="400110"/>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000" dirty="0">
                <a:solidFill>
                  <a:schemeClr val="bg1"/>
                </a:solidFill>
              </a:rPr>
              <a:t>1. حدود و ثغور</a:t>
            </a:r>
            <a:endParaRPr lang="en-US" sz="2000" dirty="0">
              <a:solidFill>
                <a:schemeClr val="bg1"/>
              </a:solidFill>
            </a:endParaRPr>
          </a:p>
        </p:txBody>
      </p:sp>
      <p:pic>
        <p:nvPicPr>
          <p:cNvPr id="16386" name="Picture 2" descr="مدار (جغرافیا) - ویکی‌پدیا، دانشنامهٔ آزاد">
            <a:extLst>
              <a:ext uri="{FF2B5EF4-FFF2-40B4-BE49-F238E27FC236}">
                <a16:creationId xmlns:a16="http://schemas.microsoft.com/office/drawing/2014/main" id="{BCB1C535-6675-3DD4-D93A-9868CE7F71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9911" y="1588562"/>
            <a:ext cx="4778264" cy="4764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01967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1A6FD-CAE3-EC8F-FB6B-9F30AD6339E3}"/>
              </a:ext>
            </a:extLst>
          </p:cNvPr>
          <p:cNvSpPr txBox="1"/>
          <p:nvPr/>
        </p:nvSpPr>
        <p:spPr>
          <a:xfrm>
            <a:off x="3286125" y="3759347"/>
            <a:ext cx="8801100"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دشت لوت بین دو گسل نهبندان در شرق و نای بند در غرب قرار دارد.</a:t>
            </a:r>
            <a:endParaRPr lang="en-US" dirty="0"/>
          </a:p>
          <a:p>
            <a:r>
              <a:rPr lang="fa-IR" dirty="0"/>
              <a:t>حد شمالی آن در حد مدار ۳۲ درجه و حد جنوبی در حد مدار ۲۸ درجه است.</a:t>
            </a:r>
          </a:p>
          <a:p>
            <a:r>
              <a:rPr lang="fa-IR" dirty="0"/>
              <a:t> طول آن از شمال به جنوب حدود ۹۰۰ کیلومتر و غرب به شرق حدود ۳۰۰ کیلومتر است.</a:t>
            </a:r>
          </a:p>
          <a:p>
            <a:r>
              <a:rPr lang="fa-IR" dirty="0"/>
              <a:t>دشت لوت محدوده‌ای است بین استان‌های خراسان جنوبی، سیستان و بلوچستان و کرمان.</a:t>
            </a:r>
            <a:endParaRPr lang="en-US" dirty="0"/>
          </a:p>
          <a:p>
            <a:r>
              <a:rPr lang="fa-IR" dirty="0"/>
              <a:t>وسعت حوضه آبگیر دشت لوت، حدود ۱۷۵ هزار کیلومتر مربع (یک دهم مساحت کشور) است.</a:t>
            </a:r>
            <a:endParaRPr lang="en-US" dirty="0"/>
          </a:p>
        </p:txBody>
      </p:sp>
      <p:sp>
        <p:nvSpPr>
          <p:cNvPr id="2" name="Rectangle 1">
            <a:extLst>
              <a:ext uri="{FF2B5EF4-FFF2-40B4-BE49-F238E27FC236}">
                <a16:creationId xmlns:a16="http://schemas.microsoft.com/office/drawing/2014/main" id="{FD8F549C-7173-8CFA-EB2C-24095051CE9C}"/>
              </a:ext>
            </a:extLst>
          </p:cNvPr>
          <p:cNvSpPr/>
          <p:nvPr/>
        </p:nvSpPr>
        <p:spPr>
          <a:xfrm>
            <a:off x="0" y="3549094"/>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E4D12C94-7C21-C7A6-0FE4-ABD19D932F6C}"/>
              </a:ext>
            </a:extLst>
          </p:cNvPr>
          <p:cNvSpPr txBox="1"/>
          <p:nvPr/>
        </p:nvSpPr>
        <p:spPr>
          <a:xfrm>
            <a:off x="333374" y="3549094"/>
            <a:ext cx="3457575" cy="400110"/>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000" dirty="0">
                <a:solidFill>
                  <a:schemeClr val="bg1"/>
                </a:solidFill>
              </a:rPr>
              <a:t>1. حدود و ثغور</a:t>
            </a:r>
            <a:endParaRPr lang="en-US" sz="2000" dirty="0">
              <a:solidFill>
                <a:schemeClr val="bg1"/>
              </a:solidFill>
            </a:endParaRPr>
          </a:p>
        </p:txBody>
      </p:sp>
      <p:pic>
        <p:nvPicPr>
          <p:cNvPr id="17410" name="Picture 2" descr="What are the Latitude Lines? - Answered - Twinkl Teaching Wiki">
            <a:extLst>
              <a:ext uri="{FF2B5EF4-FFF2-40B4-BE49-F238E27FC236}">
                <a16:creationId xmlns:a16="http://schemas.microsoft.com/office/drawing/2014/main" id="{29E317C3-7AC2-0C55-0D00-DB6E1DC179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6275" y="325547"/>
            <a:ext cx="6457950" cy="334737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9ADE69DD-8109-72AF-F396-D36ACE91C797}"/>
              </a:ext>
            </a:extLst>
          </p:cNvPr>
          <p:cNvSpPr/>
          <p:nvPr/>
        </p:nvSpPr>
        <p:spPr>
          <a:xfrm>
            <a:off x="0" y="114300"/>
            <a:ext cx="12191999" cy="134131"/>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C420BCFF-1503-FCC2-A53D-83B0A46FDC41}"/>
              </a:ext>
            </a:extLst>
          </p:cNvPr>
          <p:cNvSpPr/>
          <p:nvPr/>
        </p:nvSpPr>
        <p:spPr>
          <a:xfrm>
            <a:off x="1" y="6621157"/>
            <a:ext cx="12191999" cy="134131"/>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38970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8AA626-5B00-B248-E8FF-1D46C540C675}"/>
              </a:ext>
            </a:extLst>
          </p:cNvPr>
          <p:cNvSpPr txBox="1"/>
          <p:nvPr/>
        </p:nvSpPr>
        <p:spPr>
          <a:xfrm>
            <a:off x="171450" y="4064928"/>
            <a:ext cx="11734800"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دشت لوت جایگاه رخداد زمین لرزه‌های بزرگ و مهمی بوده است.</a:t>
            </a:r>
          </a:p>
          <a:p>
            <a:r>
              <a:rPr lang="fa-IR" dirty="0"/>
              <a:t>پست‌ترین نقطه دشت لوت حدود ۲۴۰ متر از سطح دریا بالاتر است. (لوت مرکزی)</a:t>
            </a:r>
            <a:endParaRPr lang="en-US" dirty="0"/>
          </a:p>
          <a:p>
            <a:r>
              <a:rPr lang="fa-IR" dirty="0"/>
              <a:t>بزرگ‌ترین ناحیه جمعیتی دشت لوت «شهداد» است که در گذشته‌های دور به آن خبیص می‌گفتند.</a:t>
            </a:r>
            <a:endParaRPr lang="en-US" dirty="0"/>
          </a:p>
          <a:p>
            <a:r>
              <a:rPr lang="fa-IR" dirty="0"/>
              <a:t>دره سیرچ و ناحیه مسکونی آن به همین نام، یکی از زیباترین چشم‌اندازهای سر سبز حاشیه این دشت اسرارآمیز است. </a:t>
            </a:r>
          </a:p>
          <a:p>
            <a:r>
              <a:rPr lang="fa-IR" dirty="0"/>
              <a:t>در پای کوه‌های مشرف به دشت بزرگ لوت، آثاری از سکونت انسان از هزاره چهارم پیش از میلاد مسیح مشاهده شده است. </a:t>
            </a:r>
            <a:endParaRPr lang="en-US" dirty="0"/>
          </a:p>
        </p:txBody>
      </p:sp>
      <p:pic>
        <p:nvPicPr>
          <p:cNvPr id="18434" name="Picture 2" descr="دشت لوت ✓ بیابانی با گرم‌ترین نقطه زمین | دستی بر ایران">
            <a:extLst>
              <a:ext uri="{FF2B5EF4-FFF2-40B4-BE49-F238E27FC236}">
                <a16:creationId xmlns:a16="http://schemas.microsoft.com/office/drawing/2014/main" id="{3D152C55-3500-04DB-D091-7993CC077DF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319"/>
          <a:stretch/>
        </p:blipFill>
        <p:spPr bwMode="auto">
          <a:xfrm>
            <a:off x="564053" y="552450"/>
            <a:ext cx="5715000" cy="3647220"/>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دانستنی های علمی در مورد کویر لوت">
            <a:extLst>
              <a:ext uri="{FF2B5EF4-FFF2-40B4-BE49-F238E27FC236}">
                <a16:creationId xmlns:a16="http://schemas.microsoft.com/office/drawing/2014/main" id="{47564E30-742A-F28C-DD63-7BD0307803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6227" y="200025"/>
            <a:ext cx="5091720" cy="33718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83671B5-3B2E-90D7-DBD1-8739E11347B5}"/>
              </a:ext>
            </a:extLst>
          </p:cNvPr>
          <p:cNvSpPr/>
          <p:nvPr/>
        </p:nvSpPr>
        <p:spPr>
          <a:xfrm>
            <a:off x="278303" y="313544"/>
            <a:ext cx="4122247" cy="143656"/>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D02F4E02-26AD-445B-2A68-0D38565B84D1}"/>
              </a:ext>
            </a:extLst>
          </p:cNvPr>
          <p:cNvSpPr/>
          <p:nvPr/>
        </p:nvSpPr>
        <p:spPr>
          <a:xfrm>
            <a:off x="7886700" y="3667126"/>
            <a:ext cx="4029075" cy="133350"/>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262A0F1B-8E09-A5F4-4E94-095872DA61E3}"/>
              </a:ext>
            </a:extLst>
          </p:cNvPr>
          <p:cNvSpPr/>
          <p:nvPr/>
        </p:nvSpPr>
        <p:spPr>
          <a:xfrm>
            <a:off x="306879" y="624278"/>
            <a:ext cx="148242" cy="3186504"/>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C82F9F1F-4E5E-4E5A-2CDF-7D2DDDCB19BB}"/>
              </a:ext>
            </a:extLst>
          </p:cNvPr>
          <p:cNvSpPr/>
          <p:nvPr/>
        </p:nvSpPr>
        <p:spPr>
          <a:xfrm>
            <a:off x="11736879" y="413946"/>
            <a:ext cx="152400" cy="3186504"/>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978159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E3E8EAD-C7B3-AA0D-67B5-1C24B65261ED}"/>
              </a:ext>
            </a:extLst>
          </p:cNvPr>
          <p:cNvSpPr/>
          <p:nvPr/>
        </p:nvSpPr>
        <p:spPr>
          <a:xfrm>
            <a:off x="6696074" y="786653"/>
            <a:ext cx="5495926" cy="46166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C0508D3B-D924-1479-DF7F-655CBA46146E}"/>
              </a:ext>
            </a:extLst>
          </p:cNvPr>
          <p:cNvSpPr/>
          <p:nvPr/>
        </p:nvSpPr>
        <p:spPr>
          <a:xfrm>
            <a:off x="606201" y="5925046"/>
            <a:ext cx="6248402" cy="46166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C9089C22-C546-52BA-8DE9-609751756A73}"/>
              </a:ext>
            </a:extLst>
          </p:cNvPr>
          <p:cNvSpPr txBox="1"/>
          <p:nvPr/>
        </p:nvSpPr>
        <p:spPr>
          <a:xfrm>
            <a:off x="7443786" y="786653"/>
            <a:ext cx="4600575"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دشت لوت </a:t>
            </a:r>
            <a:endParaRPr lang="fa-IR" sz="2400" b="1" dirty="0">
              <a:solidFill>
                <a:schemeClr val="bg1"/>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2003BF6A-4093-3BE7-3C49-B9FD43CE2F06}"/>
              </a:ext>
            </a:extLst>
          </p:cNvPr>
          <p:cNvSpPr txBox="1"/>
          <p:nvPr/>
        </p:nvSpPr>
        <p:spPr>
          <a:xfrm>
            <a:off x="7172325" y="1788770"/>
            <a:ext cx="4600575" cy="4455066"/>
          </a:xfrm>
          <a:prstGeom prst="rect">
            <a:avLst/>
          </a:prstGeom>
          <a:noFill/>
        </p:spPr>
        <p:txBody>
          <a:bodyPr wrap="square">
            <a:spAutoFit/>
          </a:bodyPr>
          <a:lstStyle/>
          <a:p>
            <a:pPr algn="just" rtl="1">
              <a:lnSpc>
                <a:spcPct val="200000"/>
              </a:lnSpc>
            </a:pPr>
            <a:r>
              <a:rPr lang="fa-IR" sz="1800" dirty="0">
                <a:effectLst/>
                <a:latin typeface="Vazir" panose="020B0603030804020204" pitchFamily="34" charset="-78"/>
                <a:ea typeface="Calibri" panose="020F0502020204030204" pitchFamily="34" charset="0"/>
                <a:cs typeface="Vazir" panose="020B0603030804020204" pitchFamily="34" charset="-78"/>
              </a:rPr>
              <a:t>دشتی بیابانی در جنوب شرقی ایران است. این دشت، با مساحتی بیش از ۴۰ هزار کیلومتر مربع (شامل عرصه و حریم) در بین بخش‌هایی از استان‌های کرمان، سیستان و بلوچستان و خراسان جنوبی قرار دارد و با مساحتی در حدود ۱۷۵ هزار کیلومتر، حدود ۱۰ درصد از وسعت ایران را دربر گرفته است. بیابان لوت، بیست و هفتمین بیابان بزرگ جهان به‌شمار می‌رود.</a:t>
            </a:r>
            <a:endParaRPr lang="en-US" sz="18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1026" name="Picture 2" descr="کشف حیات در کویر لوت کرمان + تصاویر - تسنیم">
            <a:extLst>
              <a:ext uri="{FF2B5EF4-FFF2-40B4-BE49-F238E27FC236}">
                <a16:creationId xmlns:a16="http://schemas.microsoft.com/office/drawing/2014/main" id="{2A1966FF-8C3E-52B0-132A-BE469B9B73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61701"/>
            <a:ext cx="6536880" cy="4551302"/>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7511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58ABA7A-A307-F718-63C8-25E81B5BDA7A}"/>
              </a:ext>
            </a:extLst>
          </p:cNvPr>
          <p:cNvSpPr/>
          <p:nvPr/>
        </p:nvSpPr>
        <p:spPr>
          <a:xfrm>
            <a:off x="6776432" y="1777412"/>
            <a:ext cx="1895040" cy="2580276"/>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2C9383DA-DFC5-204E-7FD9-0D7D40BE7D3A}"/>
              </a:ext>
            </a:extLst>
          </p:cNvPr>
          <p:cNvSpPr/>
          <p:nvPr/>
        </p:nvSpPr>
        <p:spPr>
          <a:xfrm>
            <a:off x="9458325" y="3247119"/>
            <a:ext cx="2662842" cy="1315356"/>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Rectangle 1">
            <a:extLst>
              <a:ext uri="{FF2B5EF4-FFF2-40B4-BE49-F238E27FC236}">
                <a16:creationId xmlns:a16="http://schemas.microsoft.com/office/drawing/2014/main" id="{4FE3FC13-8ABE-12EF-1274-19D7FE75BCDF}"/>
              </a:ext>
            </a:extLst>
          </p:cNvPr>
          <p:cNvSpPr/>
          <p:nvPr/>
        </p:nvSpPr>
        <p:spPr>
          <a:xfrm>
            <a:off x="171451" y="891619"/>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7EDED61-5312-0843-D88F-C9DB999B983A}"/>
              </a:ext>
            </a:extLst>
          </p:cNvPr>
          <p:cNvSpPr txBox="1"/>
          <p:nvPr/>
        </p:nvSpPr>
        <p:spPr>
          <a:xfrm>
            <a:off x="2343150" y="911402"/>
            <a:ext cx="3124204" cy="400110"/>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000" dirty="0">
                <a:solidFill>
                  <a:schemeClr val="bg1"/>
                </a:solidFill>
              </a:rPr>
              <a:t>2. پدیده‌های جالب</a:t>
            </a:r>
            <a:endParaRPr lang="en-US" sz="2000" dirty="0">
              <a:solidFill>
                <a:schemeClr val="bg1"/>
              </a:solidFill>
            </a:endParaRPr>
          </a:p>
        </p:txBody>
      </p:sp>
      <p:sp>
        <p:nvSpPr>
          <p:cNvPr id="5" name="TextBox 4">
            <a:extLst>
              <a:ext uri="{FF2B5EF4-FFF2-40B4-BE49-F238E27FC236}">
                <a16:creationId xmlns:a16="http://schemas.microsoft.com/office/drawing/2014/main" id="{EAE07ACE-96C9-E4A4-8B03-16BC4F166489}"/>
              </a:ext>
            </a:extLst>
          </p:cNvPr>
          <p:cNvSpPr txBox="1"/>
          <p:nvPr/>
        </p:nvSpPr>
        <p:spPr>
          <a:xfrm>
            <a:off x="171451" y="1491206"/>
            <a:ext cx="6534150" cy="500906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میراث جهانی بیابان لوت در وهله اول از یاردانگ‌های بیابان لوت (کلوت) در بخش غربی، ریگ یلان یا ارگ یلان در بخش شرقی، هامادای بخش میانی و نبکاها در حاشیه بخش غربی تشکیل شده است که مجموع بیابان لوت را تشکیل می‌دهد. اجزای دیگر این بیابان شامل رودخانه شور، منطقه گندم بریان و شورگز هامون می‌باشند. بیابان لوت نه تنها دارای ویژگی‌های زیباشناسانه است بلکه بخشی از فرایندهای دخیل در شکل‌دهی به منطقه و تاریخ زمین‌شناسی را نیز نشان می‌دهد. در عین حال تنوع چشم‌اندازها و ناشناخته بودن منطقه شرایط مناسبی را برای تحقیقات علمی و گسترش ژئوتوریسم فراهم می‌نماید.</a:t>
            </a:r>
            <a:endParaRPr lang="en-US" dirty="0"/>
          </a:p>
        </p:txBody>
      </p:sp>
      <p:pic>
        <p:nvPicPr>
          <p:cNvPr id="19458" name="Picture 2" descr="دشت لوت، کویری در قلب ایران - ستاره">
            <a:extLst>
              <a:ext uri="{FF2B5EF4-FFF2-40B4-BE49-F238E27FC236}">
                <a16:creationId xmlns:a16="http://schemas.microsoft.com/office/drawing/2014/main" id="{B487904B-E929-3FAA-6CBF-5FA15F732B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8549" y="337841"/>
            <a:ext cx="4572000" cy="3210222"/>
          </a:xfrm>
          <a:prstGeom prst="rect">
            <a:avLst/>
          </a:prstGeom>
          <a:noFill/>
          <a:ln w="28575">
            <a:solidFill>
              <a:schemeClr val="bg1">
                <a:lumMod val="95000"/>
              </a:schemeClr>
            </a:solidFill>
          </a:ln>
          <a:extLst>
            <a:ext uri="{909E8E84-426E-40DD-AFC4-6F175D3DCCD1}">
              <a14:hiddenFill xmlns:a14="http://schemas.microsoft.com/office/drawing/2010/main">
                <a:solidFill>
                  <a:srgbClr val="FFFFFF"/>
                </a:solidFill>
              </a14:hiddenFill>
            </a:ext>
          </a:extLst>
        </p:spPr>
      </p:pic>
      <p:pic>
        <p:nvPicPr>
          <p:cNvPr id="19460" name="Picture 4" descr="دشت لوت - بلاگ ایران هتل آنلاین">
            <a:extLst>
              <a:ext uri="{FF2B5EF4-FFF2-40B4-BE49-F238E27FC236}">
                <a16:creationId xmlns:a16="http://schemas.microsoft.com/office/drawing/2014/main" id="{AF9ED5B3-8018-BF37-D2A8-F85D610779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7050" y="3720027"/>
            <a:ext cx="4857750" cy="2980296"/>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4923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574C94E-C3A5-80DE-8F2C-56F12CF53DAC}"/>
              </a:ext>
            </a:extLst>
          </p:cNvPr>
          <p:cNvSpPr/>
          <p:nvPr/>
        </p:nvSpPr>
        <p:spPr>
          <a:xfrm>
            <a:off x="3760514" y="750948"/>
            <a:ext cx="3489872" cy="2990578"/>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C140C0E0-886C-5E10-B87A-427521BA9F51}"/>
              </a:ext>
            </a:extLst>
          </p:cNvPr>
          <p:cNvSpPr txBox="1"/>
          <p:nvPr/>
        </p:nvSpPr>
        <p:spPr>
          <a:xfrm>
            <a:off x="2238376" y="7233"/>
            <a:ext cx="9944100" cy="63094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dirty="0"/>
              <a:t>_ دشت لوت یکی از شگفت انگیزترین عوارض بیابانی دنیا است برخی از جاذبه‌های آن عبارتند:</a:t>
            </a:r>
            <a:endParaRPr lang="en-US" sz="2000" dirty="0"/>
          </a:p>
        </p:txBody>
      </p:sp>
      <p:sp>
        <p:nvSpPr>
          <p:cNvPr id="7" name="TextBox 6">
            <a:extLst>
              <a:ext uri="{FF2B5EF4-FFF2-40B4-BE49-F238E27FC236}">
                <a16:creationId xmlns:a16="http://schemas.microsoft.com/office/drawing/2014/main" id="{62FF43D7-1513-7E29-46DC-6B901E327A97}"/>
              </a:ext>
            </a:extLst>
          </p:cNvPr>
          <p:cNvSpPr txBox="1"/>
          <p:nvPr/>
        </p:nvSpPr>
        <p:spPr>
          <a:xfrm>
            <a:off x="112909" y="3457575"/>
            <a:ext cx="12025312"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بزرگ‌ترین شهر کلوخی جهان.</a:t>
            </a:r>
          </a:p>
          <a:p>
            <a:pPr marL="285750" indent="-285750">
              <a:buFont typeface="Arial" panose="020B0604020202020204" pitchFamily="34" charset="0"/>
              <a:buChar char="•"/>
            </a:pPr>
            <a:r>
              <a:rPr lang="fa-IR" dirty="0"/>
              <a:t>مرتفع‌ترین هرم‌های ماسه‌ای دنیا در لوت است. </a:t>
            </a:r>
          </a:p>
          <a:p>
            <a:pPr marL="285750" indent="-285750">
              <a:buFont typeface="Arial" panose="020B0604020202020204" pitchFamily="34" charset="0"/>
              <a:buChar char="•"/>
            </a:pPr>
            <a:r>
              <a:rPr lang="fa-IR" dirty="0"/>
              <a:t>۴0 مخروط آتشفشان کواترنر در سطح دشت لوت وجود دارد.</a:t>
            </a:r>
          </a:p>
          <a:p>
            <a:pPr marL="285750" indent="-285750">
              <a:buFont typeface="Arial" panose="020B0604020202020204" pitchFamily="34" charset="0"/>
              <a:buChar char="•"/>
            </a:pPr>
            <a:r>
              <a:rPr lang="fa-IR" dirty="0"/>
              <a:t> مرتفع‌ترین هرم‌های شناخته شده دنیا حداکثر ۳۰۰ متر ارتفاع دارند (لیبی) اما در لوت ارتفاع برخی هرم‌ها گاه به ۴۸۰ متر هم می‌رسد.منطقه کلوت‌ها از دور به خرابه‌های شهری بزرگ می‌ماند که توصیف‌های گوناگون از آن شده است نظیر: شهر خیالی یا شهر لوت.</a:t>
            </a:r>
            <a:endParaRPr lang="en-US" dirty="0"/>
          </a:p>
        </p:txBody>
      </p:sp>
      <p:pic>
        <p:nvPicPr>
          <p:cNvPr id="20484" name="Picture 4" descr="کویر لوت گرم ترین دشت جهان – گردشگری با بابک">
            <a:extLst>
              <a:ext uri="{FF2B5EF4-FFF2-40B4-BE49-F238E27FC236}">
                <a16:creationId xmlns:a16="http://schemas.microsoft.com/office/drawing/2014/main" id="{0FD7B0A2-D8F9-B7B7-2AA8-F43D9DB1E7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192" y="1049685"/>
            <a:ext cx="5986224" cy="374139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20488" name="Picture 8" descr="کویر لوت کرمان از جاذبه‌ها تا تصاویر و آدرس | مجله علی بابا">
            <a:extLst>
              <a:ext uri="{FF2B5EF4-FFF2-40B4-BE49-F238E27FC236}">
                <a16:creationId xmlns:a16="http://schemas.microsoft.com/office/drawing/2014/main" id="{9C267CDC-F2D2-96D3-F17A-FA0267D3BD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2308" y="959744"/>
            <a:ext cx="3962400" cy="2572986"/>
          </a:xfrm>
          <a:prstGeom prst="rect">
            <a:avLst/>
          </a:prstGeom>
          <a:noFill/>
          <a:ln w="28575">
            <a:solidFill>
              <a:schemeClr val="bg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3718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E684CB0-4C0D-DB1B-8142-C5EBF3583809}"/>
              </a:ext>
            </a:extLst>
          </p:cNvPr>
          <p:cNvSpPr/>
          <p:nvPr/>
        </p:nvSpPr>
        <p:spPr>
          <a:xfrm>
            <a:off x="1" y="0"/>
            <a:ext cx="12192000" cy="225742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9BE2BAF1-AB33-EBCD-6949-89D13454E00F}"/>
              </a:ext>
            </a:extLst>
          </p:cNvPr>
          <p:cNvSpPr txBox="1"/>
          <p:nvPr/>
        </p:nvSpPr>
        <p:spPr>
          <a:xfrm>
            <a:off x="3914775" y="3362325"/>
            <a:ext cx="8077200"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پهنه‌های شنی مواج</a:t>
            </a:r>
          </a:p>
          <a:p>
            <a:pPr marL="285750" indent="-285750">
              <a:buFont typeface="Arial" panose="020B0604020202020204" pitchFamily="34" charset="0"/>
              <a:buChar char="•"/>
            </a:pPr>
            <a:r>
              <a:rPr lang="fa-IR" dirty="0"/>
              <a:t>دشت‌هایی از گدازه‌های بازالتی چاله چاله نظیر «گندم بریان».</a:t>
            </a:r>
            <a:endParaRPr lang="en-US" dirty="0"/>
          </a:p>
          <a:p>
            <a:pPr marL="285750" indent="-285750">
              <a:buFont typeface="Arial" panose="020B0604020202020204" pitchFamily="34" charset="0"/>
              <a:buChar char="•"/>
            </a:pPr>
            <a:r>
              <a:rPr lang="fa-IR" dirty="0"/>
              <a:t>پهنه‌های وسیع ماسه و ریگ با طیف رنگی قهوه‌ای روشن تا خاکستری و سیاه نظیر «گدار باروت» که چون خاک آن سیاه و شبیه باروت است به این نام خوانده می‌شود.</a:t>
            </a:r>
            <a:endParaRPr lang="en-US" dirty="0"/>
          </a:p>
          <a:p>
            <a:pPr marL="285750" indent="-285750">
              <a:buFont typeface="Arial" panose="020B0604020202020204" pitchFamily="34" charset="0"/>
              <a:buChar char="•"/>
            </a:pPr>
            <a:r>
              <a:rPr lang="fa-IR" dirty="0"/>
              <a:t>بزرگ‌ترین نبکاهای جهان تپه‌های شنی پوشیده از گیاه (نبکاها) که یکی از شگفتی‌های همزیستی خاک و آب و گیاه است. این نبکاها به گلدان بیابان نیز نامیده شده‌اند.</a:t>
            </a:r>
            <a:endParaRPr lang="en-US" dirty="0"/>
          </a:p>
        </p:txBody>
      </p:sp>
      <p:pic>
        <p:nvPicPr>
          <p:cNvPr id="21506" name="Picture 2" descr="دشت لوت (کویر لوت) - مجله مِستر بلیط">
            <a:extLst>
              <a:ext uri="{FF2B5EF4-FFF2-40B4-BE49-F238E27FC236}">
                <a16:creationId xmlns:a16="http://schemas.microsoft.com/office/drawing/2014/main" id="{9BD6E3D4-6DF7-D77D-3BF5-21C1976D31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 y="573435"/>
            <a:ext cx="5783536" cy="3855690"/>
          </a:xfrm>
          <a:prstGeom prst="rect">
            <a:avLst/>
          </a:prstGeom>
          <a:noFill/>
          <a:ln w="38100">
            <a:solidFill>
              <a:schemeClr val="bg1">
                <a:lumMod val="95000"/>
              </a:schemeClr>
            </a:solidFill>
          </a:ln>
          <a:extLst>
            <a:ext uri="{909E8E84-426E-40DD-AFC4-6F175D3DCCD1}">
              <a14:hiddenFill xmlns:a14="http://schemas.microsoft.com/office/drawing/2010/main">
                <a:solidFill>
                  <a:srgbClr val="FFFFFF"/>
                </a:solidFill>
              </a14:hiddenFill>
            </a:ext>
          </a:extLst>
        </p:spPr>
      </p:pic>
      <p:pic>
        <p:nvPicPr>
          <p:cNvPr id="21508" name="Picture 4" descr="ریگ یلان» الماس ناشناخته لوت| غفلت از ظرفیتی ثروت آفرین">
            <a:extLst>
              <a:ext uri="{FF2B5EF4-FFF2-40B4-BE49-F238E27FC236}">
                <a16:creationId xmlns:a16="http://schemas.microsoft.com/office/drawing/2014/main" id="{F88E5E22-6A47-D9A1-6DB7-B6B09B1EA2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1768" y="299085"/>
            <a:ext cx="4572000" cy="3063240"/>
          </a:xfrm>
          <a:prstGeom prst="rect">
            <a:avLst/>
          </a:prstGeom>
          <a:noFill/>
          <a:ln w="28575">
            <a:solidFill>
              <a:schemeClr val="bg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6240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405273-3F84-D307-88A5-F28284DED507}"/>
              </a:ext>
            </a:extLst>
          </p:cNvPr>
          <p:cNvSpPr/>
          <p:nvPr/>
        </p:nvSpPr>
        <p:spPr>
          <a:xfrm>
            <a:off x="7394888" y="84408"/>
            <a:ext cx="4733925" cy="914400"/>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B043D97-95BA-4A02-FC53-88B8AB2A71F1}"/>
              </a:ext>
            </a:extLst>
          </p:cNvPr>
          <p:cNvSpPr/>
          <p:nvPr/>
        </p:nvSpPr>
        <p:spPr>
          <a:xfrm>
            <a:off x="1333500" y="3695619"/>
            <a:ext cx="4733925" cy="914400"/>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858E9ABA-351D-A1E5-1E26-1C3B90572A54}"/>
              </a:ext>
            </a:extLst>
          </p:cNvPr>
          <p:cNvSpPr/>
          <p:nvPr/>
        </p:nvSpPr>
        <p:spPr>
          <a:xfrm>
            <a:off x="57151" y="65358"/>
            <a:ext cx="4733925" cy="914400"/>
          </a:xfrm>
          <a:prstGeom prst="rect">
            <a:avLst/>
          </a:prstGeom>
          <a:solidFill>
            <a:srgbClr val="BF571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78042DD8-8802-0058-93D0-185426EF5B9A}"/>
              </a:ext>
            </a:extLst>
          </p:cNvPr>
          <p:cNvSpPr/>
          <p:nvPr/>
        </p:nvSpPr>
        <p:spPr>
          <a:xfrm>
            <a:off x="6105524" y="3009201"/>
            <a:ext cx="4733925" cy="914400"/>
          </a:xfrm>
          <a:prstGeom prst="rect">
            <a:avLst/>
          </a:prstGeom>
          <a:solidFill>
            <a:srgbClr val="BF571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DEB56FC-2596-BF77-BDDE-456881BBC281}"/>
              </a:ext>
            </a:extLst>
          </p:cNvPr>
          <p:cNvSpPr txBox="1"/>
          <p:nvPr/>
        </p:nvSpPr>
        <p:spPr>
          <a:xfrm>
            <a:off x="76200" y="4535217"/>
            <a:ext cx="12058650"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مرتفع‌ترین ربدوها (به انگلیسی: </a:t>
            </a:r>
            <a:r>
              <a:rPr lang="en-US" dirty="0" err="1"/>
              <a:t>Rebdou</a:t>
            </a:r>
            <a:r>
              <a:rPr lang="fa-IR" dirty="0"/>
              <a:t>) (ربدوها مشابه نبکاها با ابعاد بزرگ‌تر شکل‌های پیچیده‌تر در لوت غربی می‌باشند)</a:t>
            </a:r>
            <a:endParaRPr lang="en-US" dirty="0"/>
          </a:p>
          <a:p>
            <a:pPr marL="285750" indent="-285750">
              <a:buFont typeface="Arial" panose="020B0604020202020204" pitchFamily="34" charset="0"/>
              <a:buChar char="•"/>
            </a:pPr>
            <a:r>
              <a:rPr lang="fa-IR" dirty="0"/>
              <a:t>پهنه‌هایی به شکل چندضلعی‌های متعدد که حاصل قشر نمکی ضخیم و تبخیر شدید سطح زمین است.</a:t>
            </a:r>
            <a:endParaRPr lang="en-US" dirty="0"/>
          </a:p>
          <a:p>
            <a:pPr marL="285750" indent="-285750">
              <a:buFont typeface="Arial" panose="020B0604020202020204" pitchFamily="34" charset="0"/>
              <a:buChar char="•"/>
            </a:pPr>
            <a:r>
              <a:rPr lang="fa-IR" dirty="0"/>
              <a:t>کویر پاشتری، سطح این نوع زمین‌ها اینطور به‌نظر می‌رسد که پس از بارندگی زیاد خیس شده و تعدادی شتر روی آن راه رفته‌اند.</a:t>
            </a:r>
            <a:endParaRPr lang="en-US" dirty="0"/>
          </a:p>
          <a:p>
            <a:pPr marL="285750" indent="-285750">
              <a:buFont typeface="Arial" panose="020B0604020202020204" pitchFamily="34" charset="0"/>
              <a:buChar char="•"/>
            </a:pPr>
            <a:r>
              <a:rPr lang="fa-IR" dirty="0"/>
              <a:t>هامادا (به انگلیسی: </a:t>
            </a:r>
            <a:r>
              <a:rPr lang="en-US" dirty="0" err="1"/>
              <a:t>Hammada</a:t>
            </a:r>
            <a:r>
              <a:rPr lang="fa-IR" dirty="0"/>
              <a:t>) دشت‌هایی از ریگ، شن و پوشیده از خاک‌های ریگی که فاقد گیاه است.</a:t>
            </a:r>
            <a:endParaRPr lang="en-US" dirty="0"/>
          </a:p>
        </p:txBody>
      </p:sp>
      <p:pic>
        <p:nvPicPr>
          <p:cNvPr id="22530" name="Picture 2" descr="دریاچه جوان کویر لوت&quot; و کارشناسان متحیّر - مشرق نیوز">
            <a:extLst>
              <a:ext uri="{FF2B5EF4-FFF2-40B4-BE49-F238E27FC236}">
                <a16:creationId xmlns:a16="http://schemas.microsoft.com/office/drawing/2014/main" id="{573217AE-C338-04E3-DAC9-0039A56F23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363" y="131334"/>
            <a:ext cx="5847374" cy="438553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49F5011-403E-1811-DA60-30945D8E289E}"/>
              </a:ext>
            </a:extLst>
          </p:cNvPr>
          <p:cNvPicPr>
            <a:picLocks noChangeAspect="1"/>
          </p:cNvPicPr>
          <p:nvPr/>
        </p:nvPicPr>
        <p:blipFill>
          <a:blip r:embed="rId4"/>
          <a:srcRect l="6272" b="11528"/>
          <a:stretch/>
        </p:blipFill>
        <p:spPr>
          <a:xfrm>
            <a:off x="6163165" y="150384"/>
            <a:ext cx="5888470" cy="3699732"/>
          </a:xfrm>
          <a:prstGeom prst="rect">
            <a:avLst/>
          </a:prstGeom>
        </p:spPr>
      </p:pic>
    </p:spTree>
    <p:extLst>
      <p:ext uri="{BB962C8B-B14F-4D97-AF65-F5344CB8AC3E}">
        <p14:creationId xmlns:p14="http://schemas.microsoft.com/office/powerpoint/2010/main" val="18153668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95016F-5011-FD7B-9DF4-FD7D30525EA6}"/>
              </a:ext>
            </a:extLst>
          </p:cNvPr>
          <p:cNvSpPr/>
          <p:nvPr/>
        </p:nvSpPr>
        <p:spPr>
          <a:xfrm>
            <a:off x="6572250" y="4653082"/>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F3D229E-2CD7-B30C-B38C-0A0A20255B99}"/>
              </a:ext>
            </a:extLst>
          </p:cNvPr>
          <p:cNvSpPr txBox="1"/>
          <p:nvPr/>
        </p:nvSpPr>
        <p:spPr>
          <a:xfrm>
            <a:off x="5619751" y="4653081"/>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ژئومورفولوژی و واحدهای جغرافیایی</a:t>
            </a:r>
            <a:endParaRPr lang="en-US" dirty="0">
              <a:solidFill>
                <a:schemeClr val="bg1"/>
              </a:solidFill>
            </a:endParaRPr>
          </a:p>
        </p:txBody>
      </p:sp>
      <p:sp>
        <p:nvSpPr>
          <p:cNvPr id="5" name="TextBox 4">
            <a:extLst>
              <a:ext uri="{FF2B5EF4-FFF2-40B4-BE49-F238E27FC236}">
                <a16:creationId xmlns:a16="http://schemas.microsoft.com/office/drawing/2014/main" id="{0C6772B6-ABBB-7DAD-48FC-07D54355439B}"/>
              </a:ext>
            </a:extLst>
          </p:cNvPr>
          <p:cNvSpPr txBox="1"/>
          <p:nvPr/>
        </p:nvSpPr>
        <p:spPr>
          <a:xfrm>
            <a:off x="152401" y="5114746"/>
            <a:ext cx="11963399"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دشت لوت چاله‌ای است از نظر ارتفاعی نامتقارن، با جهت شمالی- جنوبی و در داخل آن به‌طور پراکنده چاله‌های مستقل کوچکتری که حوضهٔ انتهایی آبهای روان هستند، وجود دارد. شیب عمومی از پایکوه به سمت دشت کاهش می‌یابد. حداکثر ارتفاع دشت در مجاور پایکوه‌ها است، ولی در همه‌جا یکنواخت نمی‌باشد. </a:t>
            </a:r>
          </a:p>
        </p:txBody>
      </p:sp>
      <p:pic>
        <p:nvPicPr>
          <p:cNvPr id="23556" name="Picture 4" descr="ژئومورفولوژی -geomorphology - جغرافیا -geography - climatology - اقلیم  شناسی - gis -rs-سنجش از دور">
            <a:extLst>
              <a:ext uri="{FF2B5EF4-FFF2-40B4-BE49-F238E27FC236}">
                <a16:creationId xmlns:a16="http://schemas.microsoft.com/office/drawing/2014/main" id="{BF456949-5283-40A7-D6E4-DD1EC3D18E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812553"/>
            <a:ext cx="6149654" cy="3471138"/>
          </a:xfrm>
          <a:prstGeom prst="rect">
            <a:avLst/>
          </a:prstGeom>
          <a:noFill/>
          <a:extLst>
            <a:ext uri="{909E8E84-426E-40DD-AFC4-6F175D3DCCD1}">
              <a14:hiddenFill xmlns:a14="http://schemas.microsoft.com/office/drawing/2010/main">
                <a:solidFill>
                  <a:srgbClr val="FFFFFF"/>
                </a:solidFill>
              </a14:hiddenFill>
            </a:ext>
          </a:extLst>
        </p:spPr>
      </p:pic>
      <p:pic>
        <p:nvPicPr>
          <p:cNvPr id="23558" name="Picture 6" descr="با کویر لوت آشنا شوید – مرکز مشاوره سفر اصفهان تور">
            <a:extLst>
              <a:ext uri="{FF2B5EF4-FFF2-40B4-BE49-F238E27FC236}">
                <a16:creationId xmlns:a16="http://schemas.microsoft.com/office/drawing/2014/main" id="{BB6E22D7-E7E9-599D-0FFC-6603C5C9F1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133" t="285"/>
          <a:stretch/>
        </p:blipFill>
        <p:spPr bwMode="auto">
          <a:xfrm>
            <a:off x="6358728" y="129312"/>
            <a:ext cx="5718972" cy="34176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04D217D-B38E-FC01-BA47-B74A1A7BE177}"/>
              </a:ext>
            </a:extLst>
          </p:cNvPr>
          <p:cNvSpPr/>
          <p:nvPr/>
        </p:nvSpPr>
        <p:spPr>
          <a:xfrm>
            <a:off x="1815778" y="542925"/>
            <a:ext cx="4448176" cy="187897"/>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DC90F421-E4D4-3380-22AC-1F392EEBA529}"/>
              </a:ext>
            </a:extLst>
          </p:cNvPr>
          <p:cNvSpPr/>
          <p:nvPr/>
        </p:nvSpPr>
        <p:spPr>
          <a:xfrm>
            <a:off x="6376988" y="3652728"/>
            <a:ext cx="4448176" cy="166797"/>
          </a:xfrm>
          <a:prstGeom prst="rect">
            <a:avLst/>
          </a:prstGeom>
          <a:solidFill>
            <a:srgbClr val="BF571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428192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3D65421-ADED-6A9E-2206-06D5512CDA69}"/>
              </a:ext>
            </a:extLst>
          </p:cNvPr>
          <p:cNvSpPr/>
          <p:nvPr/>
        </p:nvSpPr>
        <p:spPr>
          <a:xfrm>
            <a:off x="2743200" y="3100919"/>
            <a:ext cx="4857750" cy="1164442"/>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A53FF77-3421-72E8-4891-D9DD3DF7D15D}"/>
              </a:ext>
            </a:extLst>
          </p:cNvPr>
          <p:cNvSpPr txBox="1"/>
          <p:nvPr/>
        </p:nvSpPr>
        <p:spPr>
          <a:xfrm>
            <a:off x="6386512" y="861845"/>
            <a:ext cx="5491163"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شمال حداکثر ارتفاع بین رودشور بیرجند و بصیران به‌طور متوسط ۱۰۰۰ متر و در مغرب ۴۴۰ متر (شهداد) و در مشرق ۸۴۰ تا ۱۰۰۰ متر (به‌ترتیب دردمسلم و نخلیه) و در جنوب در پای تپه دوقلوی بازالتی (لوت زنگی احمد) ۷۲۰ متر است.</a:t>
            </a:r>
            <a:endParaRPr lang="en-US" dirty="0"/>
          </a:p>
        </p:txBody>
      </p:sp>
      <p:sp>
        <p:nvSpPr>
          <p:cNvPr id="4" name="TextBox 3">
            <a:extLst>
              <a:ext uri="{FF2B5EF4-FFF2-40B4-BE49-F238E27FC236}">
                <a16:creationId xmlns:a16="http://schemas.microsoft.com/office/drawing/2014/main" id="{33E2303F-87DE-3DAF-B5D9-3D0E23562482}"/>
              </a:ext>
            </a:extLst>
          </p:cNvPr>
          <p:cNvSpPr txBox="1"/>
          <p:nvPr/>
        </p:nvSpPr>
        <p:spPr>
          <a:xfrm>
            <a:off x="333375" y="4243685"/>
            <a:ext cx="5762625"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 توجه به شکل ناهمواری و پراکندگی عوارض جغرافیایی می‌توان آن را به‌طور طبیعی به سه واحد کوچک‌تر یعنی لوت شمالی، لوت مرکزی و لوت جنوبی یا لوت زنگی احمد تقسیم‌بندی نمود.</a:t>
            </a:r>
          </a:p>
        </p:txBody>
      </p:sp>
      <p:sp>
        <p:nvSpPr>
          <p:cNvPr id="5" name="Rectangle 4">
            <a:extLst>
              <a:ext uri="{FF2B5EF4-FFF2-40B4-BE49-F238E27FC236}">
                <a16:creationId xmlns:a16="http://schemas.microsoft.com/office/drawing/2014/main" id="{EAD3D9A4-8D30-E688-1269-94B3B2EF33FC}"/>
              </a:ext>
            </a:extLst>
          </p:cNvPr>
          <p:cNvSpPr/>
          <p:nvPr/>
        </p:nvSpPr>
        <p:spPr>
          <a:xfrm>
            <a:off x="6743699" y="157282"/>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29BC27F3-34FC-D6D1-25D3-057FE5BD76A0}"/>
              </a:ext>
            </a:extLst>
          </p:cNvPr>
          <p:cNvSpPr txBox="1"/>
          <p:nvPr/>
        </p:nvSpPr>
        <p:spPr>
          <a:xfrm>
            <a:off x="5829299" y="157281"/>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ژئومورفولوژی و واحدهای جغرافیایی</a:t>
            </a:r>
            <a:endParaRPr lang="en-US" dirty="0">
              <a:solidFill>
                <a:schemeClr val="bg1"/>
              </a:solidFill>
            </a:endParaRPr>
          </a:p>
        </p:txBody>
      </p:sp>
      <p:pic>
        <p:nvPicPr>
          <p:cNvPr id="8" name="Picture 7">
            <a:extLst>
              <a:ext uri="{FF2B5EF4-FFF2-40B4-BE49-F238E27FC236}">
                <a16:creationId xmlns:a16="http://schemas.microsoft.com/office/drawing/2014/main" id="{7BA1B4A7-75A1-0CA4-2ACA-572BA8AFFF69}"/>
              </a:ext>
            </a:extLst>
          </p:cNvPr>
          <p:cNvPicPr>
            <a:picLocks noChangeAspect="1"/>
          </p:cNvPicPr>
          <p:nvPr/>
        </p:nvPicPr>
        <p:blipFill>
          <a:blip r:embed="rId2"/>
          <a:stretch>
            <a:fillRect/>
          </a:stretch>
        </p:blipFill>
        <p:spPr>
          <a:xfrm>
            <a:off x="263527" y="198970"/>
            <a:ext cx="5902320" cy="3934880"/>
          </a:xfrm>
          <a:prstGeom prst="rect">
            <a:avLst/>
          </a:prstGeom>
          <a:ln w="28575">
            <a:solidFill>
              <a:schemeClr val="bg1"/>
            </a:solidFill>
          </a:ln>
        </p:spPr>
      </p:pic>
      <p:pic>
        <p:nvPicPr>
          <p:cNvPr id="24580" name="Picture 4" descr="دشت لوت (کویر لوت) - مجله مِستر بلیط">
            <a:extLst>
              <a:ext uri="{FF2B5EF4-FFF2-40B4-BE49-F238E27FC236}">
                <a16:creationId xmlns:a16="http://schemas.microsoft.com/office/drawing/2014/main" id="{EDAE7811-FA7E-FDC9-BF27-9DBD68236C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9900" y="3232430"/>
            <a:ext cx="4624386" cy="3468288"/>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4254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27269BD-14F8-1E56-A49E-F34BF008B67F}"/>
              </a:ext>
            </a:extLst>
          </p:cNvPr>
          <p:cNvSpPr/>
          <p:nvPr/>
        </p:nvSpPr>
        <p:spPr>
          <a:xfrm>
            <a:off x="0" y="5829300"/>
            <a:ext cx="12192000" cy="1028700"/>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Rectangle 1">
            <a:extLst>
              <a:ext uri="{FF2B5EF4-FFF2-40B4-BE49-F238E27FC236}">
                <a16:creationId xmlns:a16="http://schemas.microsoft.com/office/drawing/2014/main" id="{C1AF413E-FD3C-5E2F-5AF2-C4800AEF1379}"/>
              </a:ext>
            </a:extLst>
          </p:cNvPr>
          <p:cNvSpPr/>
          <p:nvPr/>
        </p:nvSpPr>
        <p:spPr>
          <a:xfrm>
            <a:off x="6743699" y="157282"/>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F2DAF99E-B742-C868-B5BC-C54CE59127B2}"/>
              </a:ext>
            </a:extLst>
          </p:cNvPr>
          <p:cNvSpPr txBox="1"/>
          <p:nvPr/>
        </p:nvSpPr>
        <p:spPr>
          <a:xfrm>
            <a:off x="5857875" y="157282"/>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لوت شمالی</a:t>
            </a:r>
            <a:endParaRPr lang="en-US" dirty="0">
              <a:solidFill>
                <a:schemeClr val="bg1"/>
              </a:solidFill>
            </a:endParaRPr>
          </a:p>
        </p:txBody>
      </p:sp>
      <p:sp>
        <p:nvSpPr>
          <p:cNvPr id="5" name="TextBox 4">
            <a:extLst>
              <a:ext uri="{FF2B5EF4-FFF2-40B4-BE49-F238E27FC236}">
                <a16:creationId xmlns:a16="http://schemas.microsoft.com/office/drawing/2014/main" id="{B6A961E6-5349-DD71-F87E-CFB65B63BE42}"/>
              </a:ext>
            </a:extLst>
          </p:cNvPr>
          <p:cNvSpPr txBox="1"/>
          <p:nvPr/>
        </p:nvSpPr>
        <p:spPr>
          <a:xfrm>
            <a:off x="6857999" y="2104585"/>
            <a:ext cx="5324475"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عناصر ریگ، شن و ماسه تشکیل شده است و حد جنوبی آن را بریدگی‌های نا منظم مشرف به چاله «رود شور بیرجند» تشکیل می‌دهد. ناهمواری‌های ماسه‌ای به شکل سفره‌های ماسه‌ای در آن وجود دارد.</a:t>
            </a:r>
            <a:endParaRPr lang="en-US" dirty="0"/>
          </a:p>
        </p:txBody>
      </p:sp>
      <p:pic>
        <p:nvPicPr>
          <p:cNvPr id="25602" name="Picture 2" descr="تنگ رتیل، لوت شمالی - کویرها و بیابان‌های ایران">
            <a:extLst>
              <a:ext uri="{FF2B5EF4-FFF2-40B4-BE49-F238E27FC236}">
                <a16:creationId xmlns:a16="http://schemas.microsoft.com/office/drawing/2014/main" id="{DEB6D0D0-C3B3-DA59-A6E9-3929751989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093" b="6805"/>
          <a:stretch/>
        </p:blipFill>
        <p:spPr bwMode="auto">
          <a:xfrm>
            <a:off x="114300" y="1638300"/>
            <a:ext cx="6743699" cy="4414656"/>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17877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CF9323-64E5-DD3E-A7EE-F328F00BBF22}"/>
              </a:ext>
            </a:extLst>
          </p:cNvPr>
          <p:cNvSpPr/>
          <p:nvPr/>
        </p:nvSpPr>
        <p:spPr>
          <a:xfrm>
            <a:off x="6743699" y="285701"/>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A2E090A1-9CD9-7ED0-138F-D254904A661A}"/>
              </a:ext>
            </a:extLst>
          </p:cNvPr>
          <p:cNvSpPr txBox="1"/>
          <p:nvPr/>
        </p:nvSpPr>
        <p:spPr>
          <a:xfrm>
            <a:off x="5895975" y="285700"/>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لوت مرکزی</a:t>
            </a:r>
            <a:endParaRPr lang="en-US" dirty="0">
              <a:solidFill>
                <a:schemeClr val="bg1"/>
              </a:solidFill>
            </a:endParaRPr>
          </a:p>
        </p:txBody>
      </p:sp>
      <p:sp>
        <p:nvSpPr>
          <p:cNvPr id="5" name="TextBox 4">
            <a:extLst>
              <a:ext uri="{FF2B5EF4-FFF2-40B4-BE49-F238E27FC236}">
                <a16:creationId xmlns:a16="http://schemas.microsoft.com/office/drawing/2014/main" id="{343A9072-7C6F-9DB9-0E7D-441B963B1127}"/>
              </a:ext>
            </a:extLst>
          </p:cNvPr>
          <p:cNvSpPr txBox="1"/>
          <p:nvPr/>
        </p:nvSpPr>
        <p:spPr>
          <a:xfrm>
            <a:off x="238125" y="1605792"/>
            <a:ext cx="5095875"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شگفت انگیزترین قسمت دشت لوت است. در قسمت‌های شرقی لوت مرکزی تپه‌ها و توده‌های عظیم و به هم پیوسته ماسه‌ای قرار گرفته و سطح قابل توجهی از لوت را به عرض متوسط ۵۲ کیلومتر و طول متوسط ۱۶۲ کیلومتر در لوت پوشانده است. بخشی از ناهمواری‌های لوت مرکزی دارای پوشش گیاهی بوده و بخش غربی آن فاقد پوشش گیاهی است.</a:t>
            </a:r>
            <a:endParaRPr lang="en-US" dirty="0"/>
          </a:p>
        </p:txBody>
      </p:sp>
      <p:pic>
        <p:nvPicPr>
          <p:cNvPr id="4" name="Picture 3">
            <a:extLst>
              <a:ext uri="{FF2B5EF4-FFF2-40B4-BE49-F238E27FC236}">
                <a16:creationId xmlns:a16="http://schemas.microsoft.com/office/drawing/2014/main" id="{6E29B91C-94F2-53A9-A234-0837DC64DFCE}"/>
              </a:ext>
            </a:extLst>
          </p:cNvPr>
          <p:cNvPicPr>
            <a:picLocks noChangeAspect="1"/>
          </p:cNvPicPr>
          <p:nvPr/>
        </p:nvPicPr>
        <p:blipFill>
          <a:blip r:embed="rId2"/>
          <a:stretch>
            <a:fillRect/>
          </a:stretch>
        </p:blipFill>
        <p:spPr>
          <a:xfrm>
            <a:off x="5820585" y="1765626"/>
            <a:ext cx="6133290" cy="3695700"/>
          </a:xfrm>
          <a:prstGeom prst="rect">
            <a:avLst/>
          </a:prstGeom>
        </p:spPr>
      </p:pic>
      <p:sp>
        <p:nvSpPr>
          <p:cNvPr id="6" name="Rectangle 5">
            <a:extLst>
              <a:ext uri="{FF2B5EF4-FFF2-40B4-BE49-F238E27FC236}">
                <a16:creationId xmlns:a16="http://schemas.microsoft.com/office/drawing/2014/main" id="{4C03778C-F0FF-743F-2385-C59073D50909}"/>
              </a:ext>
            </a:extLst>
          </p:cNvPr>
          <p:cNvSpPr/>
          <p:nvPr/>
        </p:nvSpPr>
        <p:spPr>
          <a:xfrm>
            <a:off x="0" y="5829300"/>
            <a:ext cx="12192000" cy="16192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26DF9629-E077-338E-FEC5-61818ADF3EEC}"/>
              </a:ext>
            </a:extLst>
          </p:cNvPr>
          <p:cNvSpPr/>
          <p:nvPr/>
        </p:nvSpPr>
        <p:spPr>
          <a:xfrm>
            <a:off x="0" y="1293218"/>
            <a:ext cx="12192000" cy="16192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90889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869FD0B-6AB0-6729-88DC-780B7ABE4892}"/>
              </a:ext>
            </a:extLst>
          </p:cNvPr>
          <p:cNvSpPr/>
          <p:nvPr/>
        </p:nvSpPr>
        <p:spPr>
          <a:xfrm>
            <a:off x="223839" y="2451232"/>
            <a:ext cx="3586162" cy="4272297"/>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7093D9E5-27D6-3232-64F0-C4EFFF536080}"/>
              </a:ext>
            </a:extLst>
          </p:cNvPr>
          <p:cNvSpPr/>
          <p:nvPr/>
        </p:nvSpPr>
        <p:spPr>
          <a:xfrm>
            <a:off x="6743699" y="285701"/>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DA90CC17-5F06-C9B4-E793-4B073B64B5A8}"/>
              </a:ext>
            </a:extLst>
          </p:cNvPr>
          <p:cNvSpPr txBox="1"/>
          <p:nvPr/>
        </p:nvSpPr>
        <p:spPr>
          <a:xfrm>
            <a:off x="5838825" y="285700"/>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لوت جنوبی </a:t>
            </a:r>
          </a:p>
        </p:txBody>
      </p:sp>
      <p:sp>
        <p:nvSpPr>
          <p:cNvPr id="5" name="TextBox 4">
            <a:extLst>
              <a:ext uri="{FF2B5EF4-FFF2-40B4-BE49-F238E27FC236}">
                <a16:creationId xmlns:a16="http://schemas.microsoft.com/office/drawing/2014/main" id="{5A8DC9A1-18C7-F8C8-4958-DE285B981A4A}"/>
              </a:ext>
            </a:extLst>
          </p:cNvPr>
          <p:cNvSpPr txBox="1"/>
          <p:nvPr/>
        </p:nvSpPr>
        <p:spPr>
          <a:xfrm>
            <a:off x="1519236" y="1033759"/>
            <a:ext cx="10448925"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(لوت زنگی) غنی‌ترین قسمت چاله لوت از نظر پوشش گیاهی است.</a:t>
            </a:r>
            <a:endParaRPr lang="en-US" dirty="0"/>
          </a:p>
          <a:p>
            <a:r>
              <a:rPr lang="fa-IR" dirty="0"/>
              <a:t>از نظر ژئومورفولوژی (زمین‌ریخت‌شناسی) لوت مرکزی به سه منطقه اصلی (از غرب به شرق) تقسیم شده است:</a:t>
            </a:r>
            <a:endParaRPr lang="en-US" dirty="0"/>
          </a:p>
        </p:txBody>
      </p:sp>
      <p:sp>
        <p:nvSpPr>
          <p:cNvPr id="9" name="TextBox 8">
            <a:extLst>
              <a:ext uri="{FF2B5EF4-FFF2-40B4-BE49-F238E27FC236}">
                <a16:creationId xmlns:a16="http://schemas.microsoft.com/office/drawing/2014/main" id="{6FF04818-7B48-B031-4861-9D92D4CBFC29}"/>
              </a:ext>
            </a:extLst>
          </p:cNvPr>
          <p:cNvSpPr txBox="1"/>
          <p:nvPr/>
        </p:nvSpPr>
        <p:spPr>
          <a:xfrm>
            <a:off x="5838825" y="2611837"/>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t>1. دشت ‌سر</a:t>
            </a:r>
            <a:endParaRPr lang="en-US" sz="2200" dirty="0"/>
          </a:p>
        </p:txBody>
      </p:sp>
      <p:sp>
        <p:nvSpPr>
          <p:cNvPr id="11" name="TextBox 10">
            <a:extLst>
              <a:ext uri="{FF2B5EF4-FFF2-40B4-BE49-F238E27FC236}">
                <a16:creationId xmlns:a16="http://schemas.microsoft.com/office/drawing/2014/main" id="{27FB72F8-6805-F7B9-5C0B-BFE1E1DEA8F4}"/>
              </a:ext>
            </a:extLst>
          </p:cNvPr>
          <p:cNvSpPr txBox="1"/>
          <p:nvPr/>
        </p:nvSpPr>
        <p:spPr>
          <a:xfrm>
            <a:off x="6875930" y="3336812"/>
            <a:ext cx="5092232"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به عرض ۵ تا ۱۰ کیلومتر به صورت نواری سطح آن از ماسه و لای(</a:t>
            </a:r>
            <a:r>
              <a:rPr lang="en-US" dirty="0"/>
              <a:t>silt</a:t>
            </a:r>
            <a:r>
              <a:rPr lang="fa-IR" dirty="0"/>
              <a:t>)و نمک پوشیده شده است.</a:t>
            </a:r>
            <a:endParaRPr lang="en-US" dirty="0"/>
          </a:p>
        </p:txBody>
      </p:sp>
      <p:pic>
        <p:nvPicPr>
          <p:cNvPr id="6" name="Picture 5">
            <a:extLst>
              <a:ext uri="{FF2B5EF4-FFF2-40B4-BE49-F238E27FC236}">
                <a16:creationId xmlns:a16="http://schemas.microsoft.com/office/drawing/2014/main" id="{6A1E741B-07D9-95EC-A8B0-7A2B67EB9CB8}"/>
              </a:ext>
            </a:extLst>
          </p:cNvPr>
          <p:cNvPicPr>
            <a:picLocks noChangeAspect="1"/>
          </p:cNvPicPr>
          <p:nvPr/>
        </p:nvPicPr>
        <p:blipFill>
          <a:blip r:embed="rId2"/>
          <a:stretch>
            <a:fillRect/>
          </a:stretch>
        </p:blipFill>
        <p:spPr>
          <a:xfrm>
            <a:off x="607713" y="2707233"/>
            <a:ext cx="5651536" cy="3758272"/>
          </a:xfrm>
          <a:prstGeom prst="rect">
            <a:avLst/>
          </a:prstGeom>
          <a:ln w="38100">
            <a:solidFill>
              <a:srgbClr val="A24A0E"/>
            </a:solidFill>
          </a:ln>
        </p:spPr>
      </p:pic>
    </p:spTree>
    <p:extLst>
      <p:ext uri="{BB962C8B-B14F-4D97-AF65-F5344CB8AC3E}">
        <p14:creationId xmlns:p14="http://schemas.microsoft.com/office/powerpoint/2010/main" val="29803755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018774-40EF-23B6-1527-2135EE0C81B6}"/>
              </a:ext>
            </a:extLst>
          </p:cNvPr>
          <p:cNvSpPr/>
          <p:nvPr/>
        </p:nvSpPr>
        <p:spPr>
          <a:xfrm>
            <a:off x="6692029" y="663176"/>
            <a:ext cx="5448301" cy="461664"/>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Rectangle 2">
            <a:extLst>
              <a:ext uri="{FF2B5EF4-FFF2-40B4-BE49-F238E27FC236}">
                <a16:creationId xmlns:a16="http://schemas.microsoft.com/office/drawing/2014/main" id="{2FDFCF32-0ADE-79CC-FA1F-87954F9BF1F0}"/>
              </a:ext>
            </a:extLst>
          </p:cNvPr>
          <p:cNvSpPr/>
          <p:nvPr/>
        </p:nvSpPr>
        <p:spPr>
          <a:xfrm>
            <a:off x="6231457" y="6065190"/>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Rectangle 1">
            <a:extLst>
              <a:ext uri="{FF2B5EF4-FFF2-40B4-BE49-F238E27FC236}">
                <a16:creationId xmlns:a16="http://schemas.microsoft.com/office/drawing/2014/main" id="{C082EAC7-10FA-26AD-A7DE-B1992F754A9D}"/>
              </a:ext>
            </a:extLst>
          </p:cNvPr>
          <p:cNvSpPr/>
          <p:nvPr/>
        </p:nvSpPr>
        <p:spPr>
          <a:xfrm>
            <a:off x="802625" y="1222362"/>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TextBox 4">
            <a:extLst>
              <a:ext uri="{FF2B5EF4-FFF2-40B4-BE49-F238E27FC236}">
                <a16:creationId xmlns:a16="http://schemas.microsoft.com/office/drawing/2014/main" id="{37D7A29B-5E06-C7D5-B681-0CB5EDD17704}"/>
              </a:ext>
            </a:extLst>
          </p:cNvPr>
          <p:cNvSpPr txBox="1"/>
          <p:nvPr/>
        </p:nvSpPr>
        <p:spPr>
          <a:xfrm>
            <a:off x="0" y="1238442"/>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2. کلوت‌ها</a:t>
            </a:r>
            <a:endParaRPr lang="en-US" sz="2200" dirty="0">
              <a:solidFill>
                <a:schemeClr val="bg1"/>
              </a:solidFill>
            </a:endParaRPr>
          </a:p>
        </p:txBody>
      </p:sp>
      <p:sp>
        <p:nvSpPr>
          <p:cNvPr id="7" name="TextBox 6">
            <a:extLst>
              <a:ext uri="{FF2B5EF4-FFF2-40B4-BE49-F238E27FC236}">
                <a16:creationId xmlns:a16="http://schemas.microsoft.com/office/drawing/2014/main" id="{EF9B98A8-4F3C-0974-7C0B-838F53456136}"/>
              </a:ext>
            </a:extLst>
          </p:cNvPr>
          <p:cNvSpPr txBox="1"/>
          <p:nvPr/>
        </p:nvSpPr>
        <p:spPr>
          <a:xfrm>
            <a:off x="904318" y="2108831"/>
            <a:ext cx="5244913"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کلوت‌ها (کلوت اصطلاح محلی است) به خندق‌های بسیار عظیم که حاصل فرسایش آبی و بادی است می‌گویند که به عنوان پدیده‌ای بی نظیر در دنیا شناخته شده است.«رود شور» در مرطوب کردن دیواره این کلوت‌ها اثر کافی داشته و فرسایش‌های آن‌ها را تسهیل کرده است.</a:t>
            </a:r>
            <a:endParaRPr lang="en-US" dirty="0"/>
          </a:p>
        </p:txBody>
      </p:sp>
      <p:pic>
        <p:nvPicPr>
          <p:cNvPr id="2050" name="Picture 2" descr="کلوت - ویکی‌پدیا، دانشنامهٔ آزاد">
            <a:extLst>
              <a:ext uri="{FF2B5EF4-FFF2-40B4-BE49-F238E27FC236}">
                <a16:creationId xmlns:a16="http://schemas.microsoft.com/office/drawing/2014/main" id="{F1279599-BF33-2208-E373-BF837674946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922"/>
          <a:stretch/>
        </p:blipFill>
        <p:spPr bwMode="auto">
          <a:xfrm>
            <a:off x="6384415" y="811473"/>
            <a:ext cx="5649454" cy="5567084"/>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5504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B794258-C1F9-56AE-F90A-A920D05CA487}"/>
              </a:ext>
            </a:extLst>
          </p:cNvPr>
          <p:cNvSpPr/>
          <p:nvPr/>
        </p:nvSpPr>
        <p:spPr>
          <a:xfrm>
            <a:off x="7038975" y="1768474"/>
            <a:ext cx="4524375" cy="3098800"/>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5847A50-FEB4-F393-94C5-908F2F487FD6}"/>
              </a:ext>
            </a:extLst>
          </p:cNvPr>
          <p:cNvSpPr txBox="1"/>
          <p:nvPr/>
        </p:nvSpPr>
        <p:spPr>
          <a:xfrm>
            <a:off x="171450" y="1474775"/>
            <a:ext cx="5972175" cy="500906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دشت لوت از جمله مناطق فراگرم و خشک جهان است. هسته آن در سال‌های ۲۰۰۴، ۲۰۰۵، ۲۰۰۶، ۲۰۰۷ و ۲۰۰۹ گرم‌ترین نقطه بر سطح کره زمین شناخته شده است که بیشترین آن در سال ۲۰۰۵ با بیشینه دمای ۷۰٫۷ درجه سانتیگراد ثبت گردیده است. دانشمندان علت گرمای بالای آن را رنگ تیره و خشکی سطح آن دانسته‌اند که موجب جذب گرمای خورشید می‌شود. در تحقیقات جدید ناسا که با استفاده از اطلاعات ماهواره ای ۲۰سال گذشته انجام شد مشخص شدت دمای دشت لوت درطول این سالها حتی دمای۸۱درجه سانتیگراد را تجربه کرده است.</a:t>
            </a:r>
            <a:endParaRPr lang="en-US" dirty="0"/>
          </a:p>
        </p:txBody>
      </p:sp>
      <p:sp>
        <p:nvSpPr>
          <p:cNvPr id="4" name="Rectangle 3">
            <a:extLst>
              <a:ext uri="{FF2B5EF4-FFF2-40B4-BE49-F238E27FC236}">
                <a16:creationId xmlns:a16="http://schemas.microsoft.com/office/drawing/2014/main" id="{D17FB1ED-03A6-7A64-B25E-84541C81073B}"/>
              </a:ext>
            </a:extLst>
          </p:cNvPr>
          <p:cNvSpPr/>
          <p:nvPr/>
        </p:nvSpPr>
        <p:spPr>
          <a:xfrm>
            <a:off x="0" y="624728"/>
            <a:ext cx="5495926" cy="46166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6517590D-1B4D-0921-AA9F-F71E2F2394D6}"/>
              </a:ext>
            </a:extLst>
          </p:cNvPr>
          <p:cNvSpPr txBox="1"/>
          <p:nvPr/>
        </p:nvSpPr>
        <p:spPr>
          <a:xfrm>
            <a:off x="-480553" y="634796"/>
            <a:ext cx="2166477"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دشت لوت </a:t>
            </a:r>
            <a:endParaRPr lang="fa-IR" sz="2400" b="1" dirty="0">
              <a:solidFill>
                <a:schemeClr val="bg1"/>
              </a:solidFill>
              <a:latin typeface="Shabnam" panose="020B0603030804020204" pitchFamily="34" charset="-78"/>
              <a:cs typeface="Shabnam" panose="020B0603030804020204" pitchFamily="34" charset="-78"/>
            </a:endParaRPr>
          </a:p>
        </p:txBody>
      </p:sp>
      <p:pic>
        <p:nvPicPr>
          <p:cNvPr id="2050" name="Picture 2" descr="کویر لوت شهرستان نصرت آباد">
            <a:extLst>
              <a:ext uri="{FF2B5EF4-FFF2-40B4-BE49-F238E27FC236}">
                <a16:creationId xmlns:a16="http://schemas.microsoft.com/office/drawing/2014/main" id="{084FDE7B-FBA7-038F-9167-E994C872A7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9850" y="3546475"/>
            <a:ext cx="4648200" cy="309880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2052" name="Picture 4" descr="دشت لوت - ویکی‌پدیا، دانشنامهٔ آزاد">
            <a:extLst>
              <a:ext uri="{FF2B5EF4-FFF2-40B4-BE49-F238E27FC236}">
                <a16:creationId xmlns:a16="http://schemas.microsoft.com/office/drawing/2014/main" id="{1ED4C297-E418-BEF0-CBBA-CA8B059763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3351" y="212725"/>
            <a:ext cx="4314824" cy="2876548"/>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0592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E56BDC-EBC5-C27D-EC11-4525552D860E}"/>
              </a:ext>
            </a:extLst>
          </p:cNvPr>
          <p:cNvSpPr/>
          <p:nvPr/>
        </p:nvSpPr>
        <p:spPr>
          <a:xfrm>
            <a:off x="3998982" y="4058870"/>
            <a:ext cx="653700" cy="2375647"/>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8533CB64-A007-EB5F-438E-96212115DF70}"/>
              </a:ext>
            </a:extLst>
          </p:cNvPr>
          <p:cNvSpPr/>
          <p:nvPr/>
        </p:nvSpPr>
        <p:spPr>
          <a:xfrm>
            <a:off x="2871908" y="475129"/>
            <a:ext cx="647380" cy="2375647"/>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9305BF9C-A044-F979-0A3D-B0E61A8D7EC7}"/>
              </a:ext>
            </a:extLst>
          </p:cNvPr>
          <p:cNvSpPr/>
          <p:nvPr/>
        </p:nvSpPr>
        <p:spPr>
          <a:xfrm>
            <a:off x="5353855" y="289719"/>
            <a:ext cx="647380" cy="2375647"/>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FB417290-8938-DE88-A158-26AC4AADE7DF}"/>
              </a:ext>
            </a:extLst>
          </p:cNvPr>
          <p:cNvSpPr/>
          <p:nvPr/>
        </p:nvSpPr>
        <p:spPr>
          <a:xfrm>
            <a:off x="1380285" y="4353998"/>
            <a:ext cx="653700" cy="2375647"/>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9D6D750B-0B7D-F9E6-F6FF-E3F6DB87C089}"/>
              </a:ext>
            </a:extLst>
          </p:cNvPr>
          <p:cNvSpPr/>
          <p:nvPr/>
        </p:nvSpPr>
        <p:spPr>
          <a:xfrm>
            <a:off x="519953" y="-8965"/>
            <a:ext cx="647380" cy="2375647"/>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6A6881CB-EF08-B46F-4F52-B910F1D3567A}"/>
              </a:ext>
            </a:extLst>
          </p:cNvPr>
          <p:cNvSpPr/>
          <p:nvPr/>
        </p:nvSpPr>
        <p:spPr>
          <a:xfrm>
            <a:off x="6527589" y="1098049"/>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95664AD2-BC0D-5494-A47E-36BDA0943D68}"/>
              </a:ext>
            </a:extLst>
          </p:cNvPr>
          <p:cNvSpPr txBox="1"/>
          <p:nvPr/>
        </p:nvSpPr>
        <p:spPr>
          <a:xfrm>
            <a:off x="6723530" y="1758004"/>
            <a:ext cx="5387788"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 منطقه کلوت‌های در ۴۳ کیلومتری شهداد (۲۴ کیلومتری ده سیف) قرار دارد و در مساحتی به عرض متوسط ۸۰ کیلومتر و طول متوسط ۱۴۵ کیلومتر را تشکیل داده‌اند.مهم‌ترین بادی که دیواره‌های کلوت‌ها را فرسایش می‌دهد بادهای ۱۲۰ روزه سیستان است.در فاصله کلوت‌ها زمین پوشیده از ماسه بادی است و در نقاطی که ماسه بادی نیست زمین از نوع رس لائی و رس است.</a:t>
            </a:r>
          </a:p>
        </p:txBody>
      </p:sp>
      <p:sp>
        <p:nvSpPr>
          <p:cNvPr id="4" name="TextBox 3">
            <a:extLst>
              <a:ext uri="{FF2B5EF4-FFF2-40B4-BE49-F238E27FC236}">
                <a16:creationId xmlns:a16="http://schemas.microsoft.com/office/drawing/2014/main" id="{1D2DAB5F-6A32-1600-FEDE-9B80F59DC90A}"/>
              </a:ext>
            </a:extLst>
          </p:cNvPr>
          <p:cNvSpPr txBox="1"/>
          <p:nvPr/>
        </p:nvSpPr>
        <p:spPr>
          <a:xfrm>
            <a:off x="5844988" y="1116154"/>
            <a:ext cx="2747683"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2. کلوت‌ها</a:t>
            </a:r>
            <a:endParaRPr lang="en-US" sz="2200" dirty="0">
              <a:solidFill>
                <a:schemeClr val="bg1"/>
              </a:solidFill>
            </a:endParaRPr>
          </a:p>
        </p:txBody>
      </p:sp>
      <p:pic>
        <p:nvPicPr>
          <p:cNvPr id="3076" name="Picture 4" descr="کویر شهداد کجاست؟ | دیدبان ایران">
            <a:extLst>
              <a:ext uri="{FF2B5EF4-FFF2-40B4-BE49-F238E27FC236}">
                <a16:creationId xmlns:a16="http://schemas.microsoft.com/office/drawing/2014/main" id="{2912F14B-993A-92D3-2D4C-E7B77CE66E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939" y="1920083"/>
            <a:ext cx="6331650" cy="3756210"/>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2111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BC3BCC-009B-B438-F032-0F1B1984C3E2}"/>
              </a:ext>
            </a:extLst>
          </p:cNvPr>
          <p:cNvSpPr/>
          <p:nvPr/>
        </p:nvSpPr>
        <p:spPr>
          <a:xfrm>
            <a:off x="10820400" y="0"/>
            <a:ext cx="1371600" cy="6858000"/>
          </a:xfrm>
          <a:prstGeom prst="rect">
            <a:avLst/>
          </a:prstGeom>
          <a:solidFill>
            <a:srgbClr val="9A47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921BDB38-7E95-849D-EF24-E8AD2F661CB9}"/>
              </a:ext>
            </a:extLst>
          </p:cNvPr>
          <p:cNvSpPr/>
          <p:nvPr/>
        </p:nvSpPr>
        <p:spPr>
          <a:xfrm>
            <a:off x="512107" y="1468105"/>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94CEA890-FF89-9808-2B9B-539A0164556E}"/>
              </a:ext>
            </a:extLst>
          </p:cNvPr>
          <p:cNvSpPr txBox="1"/>
          <p:nvPr/>
        </p:nvSpPr>
        <p:spPr>
          <a:xfrm>
            <a:off x="2781299" y="1467078"/>
            <a:ext cx="3108512"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3. تپه‌های ماسه‌ای</a:t>
            </a:r>
            <a:endParaRPr lang="en-US" sz="2200" dirty="0">
              <a:solidFill>
                <a:schemeClr val="bg1"/>
              </a:solidFill>
            </a:endParaRPr>
          </a:p>
        </p:txBody>
      </p:sp>
      <p:sp>
        <p:nvSpPr>
          <p:cNvPr id="5" name="TextBox 4">
            <a:extLst>
              <a:ext uri="{FF2B5EF4-FFF2-40B4-BE49-F238E27FC236}">
                <a16:creationId xmlns:a16="http://schemas.microsoft.com/office/drawing/2014/main" id="{F5E1AB82-2C8B-78BB-BBA0-C635BE7320A1}"/>
              </a:ext>
            </a:extLst>
          </p:cNvPr>
          <p:cNvSpPr txBox="1"/>
          <p:nvPr/>
        </p:nvSpPr>
        <p:spPr>
          <a:xfrm>
            <a:off x="215152" y="2198436"/>
            <a:ext cx="5674659"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شرق لوت مرکزی منطقه‌ای به عرض ۵۰ کیلومتر و طول ۱۰۰ کیلومتر متر را تشکیل می‌دهند. ارتفاع این تپه‌های ماسه‌ای تا ۵۰۰ متر هم می‌رسد (مآخذ شماره۴). نا همواری‌های ماسه‌ای به اشکال برخان (</a:t>
            </a:r>
            <a:r>
              <a:rPr lang="en-US" dirty="0" err="1"/>
              <a:t>Barkhan</a:t>
            </a:r>
            <a:r>
              <a:rPr lang="fa-IR" dirty="0"/>
              <a:t>) – هرم‌های ماسه‌ای –سیف (</a:t>
            </a:r>
            <a:r>
              <a:rPr lang="en-US" dirty="0" err="1"/>
              <a:t>sif</a:t>
            </a:r>
            <a:r>
              <a:rPr lang="fa-IR" dirty="0"/>
              <a:t>) و تپه‌های طولی دیده می‌شود.</a:t>
            </a:r>
            <a:endParaRPr lang="en-US" dirty="0"/>
          </a:p>
        </p:txBody>
      </p:sp>
      <p:pic>
        <p:nvPicPr>
          <p:cNvPr id="4098" name="Picture 2" descr="تپه های ماسه ای شهر ورزنه – ورزنه سبا پایگاه اطلاع رسانی میراث فرهنگی،  صنایع دستی و گردشگری">
            <a:extLst>
              <a:ext uri="{FF2B5EF4-FFF2-40B4-BE49-F238E27FC236}">
                <a16:creationId xmlns:a16="http://schemas.microsoft.com/office/drawing/2014/main" id="{71A2F9AA-9744-1A48-B78F-F884D4EB203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93" b="663"/>
          <a:stretch/>
        </p:blipFill>
        <p:spPr bwMode="auto">
          <a:xfrm>
            <a:off x="6096000" y="1775011"/>
            <a:ext cx="5773272" cy="4253879"/>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1450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65FCF6-1BC8-C01D-0E90-42DB0FD7D4D4}"/>
              </a:ext>
            </a:extLst>
          </p:cNvPr>
          <p:cNvSpPr/>
          <p:nvPr/>
        </p:nvSpPr>
        <p:spPr>
          <a:xfrm>
            <a:off x="6537515" y="849687"/>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4451B826-D754-51B0-D1EB-6FDA8010413E}"/>
              </a:ext>
            </a:extLst>
          </p:cNvPr>
          <p:cNvSpPr txBox="1"/>
          <p:nvPr/>
        </p:nvSpPr>
        <p:spPr>
          <a:xfrm>
            <a:off x="7512424" y="851361"/>
            <a:ext cx="4212292"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4. اقلیم</a:t>
            </a:r>
            <a:endParaRPr lang="en-US" sz="2200" dirty="0">
              <a:solidFill>
                <a:schemeClr val="bg1"/>
              </a:solidFill>
            </a:endParaRPr>
          </a:p>
        </p:txBody>
      </p:sp>
      <p:sp>
        <p:nvSpPr>
          <p:cNvPr id="5" name="TextBox 4">
            <a:extLst>
              <a:ext uri="{FF2B5EF4-FFF2-40B4-BE49-F238E27FC236}">
                <a16:creationId xmlns:a16="http://schemas.microsoft.com/office/drawing/2014/main" id="{42B227D6-BACC-2FEA-5940-0B93B72721DC}"/>
              </a:ext>
            </a:extLst>
          </p:cNvPr>
          <p:cNvSpPr txBox="1"/>
          <p:nvPr/>
        </p:nvSpPr>
        <p:spPr>
          <a:xfrm>
            <a:off x="6248404" y="1350561"/>
            <a:ext cx="5737412" cy="445506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مقدار باران در داخل یا مجاور این حوضه، بسیار کم و محدود به فصل سرد است. با توجه به مندرجات خلاصه آمار جوی ایستگاه‌های مختلف، در فصل گرم باران وجود ندارد و میزان سالیانه بارش فصل سرد به‌طور متوسط در کرمان ۱۱۰، در بم ۴۰، در زاهدان ۷۸، در زابل ۴۵ و در بیرجند در حدود۱۸۰ میلی‌متر می‌باشد. میزان حرارت متوسط سالیانه در همین مناطق نسبتاً زیاد است و به‌همین علت مقدار تبخیر در فصل گرم به‌ویژه در دشت لوت به شدت افزایش می‌یابد.</a:t>
            </a:r>
          </a:p>
        </p:txBody>
      </p:sp>
      <p:pic>
        <p:nvPicPr>
          <p:cNvPr id="5122" name="Picture 2" descr="تغییرات اقلیم و تاثیر آن بر سند ملی آمایش سرزمین - جامعه اندیشکده ها">
            <a:extLst>
              <a:ext uri="{FF2B5EF4-FFF2-40B4-BE49-F238E27FC236}">
                <a16:creationId xmlns:a16="http://schemas.microsoft.com/office/drawing/2014/main" id="{3FF17F19-2F6B-C75E-E37A-945644B9B4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184" y="1685971"/>
            <a:ext cx="5785373" cy="348605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6582F1A9-83DA-0412-5D2C-EE883A0AF3B5}"/>
              </a:ext>
            </a:extLst>
          </p:cNvPr>
          <p:cNvSpPr/>
          <p:nvPr/>
        </p:nvSpPr>
        <p:spPr>
          <a:xfrm>
            <a:off x="206186" y="1080519"/>
            <a:ext cx="519956"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3DB50D8B-293D-0B6F-9162-F6C4264CA1CC}"/>
              </a:ext>
            </a:extLst>
          </p:cNvPr>
          <p:cNvSpPr/>
          <p:nvPr/>
        </p:nvSpPr>
        <p:spPr>
          <a:xfrm>
            <a:off x="5471601" y="5315817"/>
            <a:ext cx="519956" cy="461664"/>
          </a:xfrm>
          <a:prstGeom prst="rect">
            <a:avLst/>
          </a:prstGeom>
          <a:solidFill>
            <a:srgbClr val="9A47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36819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8EAD83-9A48-D574-82AB-58DA79733268}"/>
              </a:ext>
            </a:extLst>
          </p:cNvPr>
          <p:cNvSpPr/>
          <p:nvPr/>
        </p:nvSpPr>
        <p:spPr>
          <a:xfrm>
            <a:off x="1190064" y="878073"/>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Rectangle 1">
            <a:extLst>
              <a:ext uri="{FF2B5EF4-FFF2-40B4-BE49-F238E27FC236}">
                <a16:creationId xmlns:a16="http://schemas.microsoft.com/office/drawing/2014/main" id="{736B5F0F-DA4D-9692-00F0-374E9D99F31F}"/>
              </a:ext>
            </a:extLst>
          </p:cNvPr>
          <p:cNvSpPr/>
          <p:nvPr/>
        </p:nvSpPr>
        <p:spPr>
          <a:xfrm>
            <a:off x="6999760" y="0"/>
            <a:ext cx="4975411" cy="4455066"/>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613563DE-063E-A077-A104-5114A5E64F02}"/>
              </a:ext>
            </a:extLst>
          </p:cNvPr>
          <p:cNvSpPr txBox="1"/>
          <p:nvPr/>
        </p:nvSpPr>
        <p:spPr>
          <a:xfrm>
            <a:off x="116537" y="1441700"/>
            <a:ext cx="6521828"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میزان باران سالیانه در ارتفاعات مجاور دشت کمی بیش از ارقام ثبت‌شده در بالاست، اما مقدار آن قابل توجه نیست. قُلل برف‌گیر انگشت‌شمارند و برف آنها به سرعت در اواخر فصل سرد یا حداکثر در اوایل فصل گرم آب می‌شود؛ بنابراین تنها منبع آبگیری رودها و مسیل‌ها، در درجه اول، باران‌های فصل سرد و سپس چشمه‌هایی است که به‌طور پراکنده در قسمت علیا یا بستر میانه مسیل‌ها وجود دارند.</a:t>
            </a:r>
            <a:endParaRPr lang="en-US" dirty="0"/>
          </a:p>
        </p:txBody>
      </p:sp>
      <p:sp>
        <p:nvSpPr>
          <p:cNvPr id="4" name="TextBox 3">
            <a:extLst>
              <a:ext uri="{FF2B5EF4-FFF2-40B4-BE49-F238E27FC236}">
                <a16:creationId xmlns:a16="http://schemas.microsoft.com/office/drawing/2014/main" id="{05AE3196-8648-4F0D-44C3-BF56C9ABDCE8}"/>
              </a:ext>
            </a:extLst>
          </p:cNvPr>
          <p:cNvSpPr txBox="1"/>
          <p:nvPr/>
        </p:nvSpPr>
        <p:spPr>
          <a:xfrm>
            <a:off x="488575" y="878073"/>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4. اقلیم</a:t>
            </a:r>
            <a:endParaRPr lang="en-US" sz="2200" dirty="0">
              <a:solidFill>
                <a:schemeClr val="bg1"/>
              </a:solidFill>
            </a:endParaRPr>
          </a:p>
        </p:txBody>
      </p:sp>
      <p:pic>
        <p:nvPicPr>
          <p:cNvPr id="6148" name="Picture 4" descr="آبشار بار نیشابور کجاست؟ (عکس، نقشه و میزان پیاده روی)">
            <a:extLst>
              <a:ext uri="{FF2B5EF4-FFF2-40B4-BE49-F238E27FC236}">
                <a16:creationId xmlns:a16="http://schemas.microsoft.com/office/drawing/2014/main" id="{89688F80-4DFD-45DC-2758-6C177919F6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4571" y="224117"/>
            <a:ext cx="4625788" cy="5782236"/>
          </a:xfrm>
          <a:prstGeom prst="rect">
            <a:avLst/>
          </a:prstGeom>
          <a:noFill/>
          <a:ln w="38100">
            <a:solidFill>
              <a:schemeClr val="bg1">
                <a:lumMod val="9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7653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1C2AB4-EC27-1A00-F0B0-AE00C9C3D37B}"/>
              </a:ext>
            </a:extLst>
          </p:cNvPr>
          <p:cNvSpPr/>
          <p:nvPr/>
        </p:nvSpPr>
        <p:spPr>
          <a:xfrm>
            <a:off x="4296339" y="275945"/>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5AE9924B-25D7-2DDD-FEC5-4221CF951F23}"/>
              </a:ext>
            </a:extLst>
          </p:cNvPr>
          <p:cNvSpPr txBox="1"/>
          <p:nvPr/>
        </p:nvSpPr>
        <p:spPr>
          <a:xfrm>
            <a:off x="2297206" y="293871"/>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5. پوشش گیاهی</a:t>
            </a:r>
            <a:endParaRPr lang="en-US" sz="2200" dirty="0">
              <a:solidFill>
                <a:schemeClr val="bg1"/>
              </a:solidFill>
            </a:endParaRPr>
          </a:p>
        </p:txBody>
      </p:sp>
      <p:sp>
        <p:nvSpPr>
          <p:cNvPr id="5" name="TextBox 4">
            <a:extLst>
              <a:ext uri="{FF2B5EF4-FFF2-40B4-BE49-F238E27FC236}">
                <a16:creationId xmlns:a16="http://schemas.microsoft.com/office/drawing/2014/main" id="{B5B227A4-BE81-99C1-6E60-44978253EF20}"/>
              </a:ext>
            </a:extLst>
          </p:cNvPr>
          <p:cNvSpPr txBox="1"/>
          <p:nvPr/>
        </p:nvSpPr>
        <p:spPr>
          <a:xfrm>
            <a:off x="6577854" y="2010184"/>
            <a:ext cx="5528982"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حدود ۲۰کیلومتری شهداد، درختان و درختچه‌های گز در گلدان‌های بیابانی لوت جای گرفته‌اند که به آن نبکا یا تل‌های گیاهی گفته می‌شود.زمین‌های بین نبکاها پوشیده از ماسه است و نبکاها عموماً در سطح همواری که میزان ماسه آن متوسط و سطح آب زیر زمین بالا بوده یا رطوبت موجود کافی برای حیات پوشش گیاهی باشد ظاهر می‌شوند. عناصر تشکیل دهنده نبکا شامل ماسه – لای، رس و سلت است.</a:t>
            </a:r>
            <a:endParaRPr lang="en-US" dirty="0"/>
          </a:p>
        </p:txBody>
      </p:sp>
      <p:pic>
        <p:nvPicPr>
          <p:cNvPr id="7170" name="Picture 2" descr="ضرورت حفظ و حراست از پوشش گیاهی ارتفاعات زاگرس و البرز - پایگاه خبری  سِنبران نیوز | پایگاه خبری سِنبران نیوز">
            <a:extLst>
              <a:ext uri="{FF2B5EF4-FFF2-40B4-BE49-F238E27FC236}">
                <a16:creationId xmlns:a16="http://schemas.microsoft.com/office/drawing/2014/main" id="{EBDE9173-5B6E-39E6-284D-F5A37CB480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68" y="1676549"/>
            <a:ext cx="6194766" cy="423470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FDFF8EFA-5EC3-C856-82E9-67222683B55F}"/>
              </a:ext>
            </a:extLst>
          </p:cNvPr>
          <p:cNvSpPr/>
          <p:nvPr/>
        </p:nvSpPr>
        <p:spPr>
          <a:xfrm>
            <a:off x="6463553" y="1676549"/>
            <a:ext cx="79558" cy="5181451"/>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7386990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9C9B08-F6FE-0FE1-954F-5C7F63F09224}"/>
              </a:ext>
            </a:extLst>
          </p:cNvPr>
          <p:cNvSpPr/>
          <p:nvPr/>
        </p:nvSpPr>
        <p:spPr>
          <a:xfrm flipV="1">
            <a:off x="8475466" y="1873621"/>
            <a:ext cx="3487271" cy="385560"/>
          </a:xfrm>
          <a:prstGeom prst="rect">
            <a:avLst/>
          </a:prstGeom>
          <a:solidFill>
            <a:srgbClr val="9A47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EC11E03C-08AD-3A83-870C-53166F071B69}"/>
              </a:ext>
            </a:extLst>
          </p:cNvPr>
          <p:cNvSpPr/>
          <p:nvPr/>
        </p:nvSpPr>
        <p:spPr>
          <a:xfrm>
            <a:off x="5979457" y="1873621"/>
            <a:ext cx="3487271" cy="3550024"/>
          </a:xfrm>
          <a:prstGeom prst="rect">
            <a:avLst/>
          </a:prstGeom>
          <a:solidFill>
            <a:srgbClr val="9A47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AA61560-185C-B271-16C7-99D9FBF7945E}"/>
              </a:ext>
            </a:extLst>
          </p:cNvPr>
          <p:cNvSpPr txBox="1"/>
          <p:nvPr/>
        </p:nvSpPr>
        <p:spPr>
          <a:xfrm>
            <a:off x="242046" y="2404625"/>
            <a:ext cx="5638800"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شکل نبکا تابعی است از اندازه، تراکم و میزان رشد گیاه میزبان که گونه‌هایی نظیر دسته‌ای از گرامینه‌ها، درختچه‌های تاغ، گز و… می‌باشند. در دشت لوت گونه گیاه گز (</a:t>
            </a:r>
            <a:r>
              <a:rPr lang="en-US" dirty="0" err="1"/>
              <a:t>Tamarix</a:t>
            </a:r>
            <a:r>
              <a:rPr lang="fa-IR" dirty="0"/>
              <a:t>) از گونه‌های میزبان نبکاها هستند. ارتفاع نبکاها از چند دسی‌متر تا چند متر و طول آن از یک متر تا ۱۰ متر می‌رسد.</a:t>
            </a:r>
            <a:endParaRPr lang="en-US" dirty="0"/>
          </a:p>
        </p:txBody>
      </p:sp>
      <p:sp>
        <p:nvSpPr>
          <p:cNvPr id="2" name="Rectangle 1">
            <a:extLst>
              <a:ext uri="{FF2B5EF4-FFF2-40B4-BE49-F238E27FC236}">
                <a16:creationId xmlns:a16="http://schemas.microsoft.com/office/drawing/2014/main" id="{9390607D-7836-4193-C5BA-39B994D2ADA3}"/>
              </a:ext>
            </a:extLst>
          </p:cNvPr>
          <p:cNvSpPr/>
          <p:nvPr/>
        </p:nvSpPr>
        <p:spPr>
          <a:xfrm>
            <a:off x="1121" y="1429471"/>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4" name="TextBox 3">
            <a:extLst>
              <a:ext uri="{FF2B5EF4-FFF2-40B4-BE49-F238E27FC236}">
                <a16:creationId xmlns:a16="http://schemas.microsoft.com/office/drawing/2014/main" id="{87EA81CD-201A-7841-7DAF-30244E7CEC7F}"/>
              </a:ext>
            </a:extLst>
          </p:cNvPr>
          <p:cNvSpPr txBox="1"/>
          <p:nvPr/>
        </p:nvSpPr>
        <p:spPr>
          <a:xfrm>
            <a:off x="242045" y="1444859"/>
            <a:ext cx="2180665"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5. پوشش گیاهی</a:t>
            </a:r>
            <a:endParaRPr lang="en-US" sz="2200" dirty="0">
              <a:solidFill>
                <a:schemeClr val="bg1"/>
              </a:solidFill>
            </a:endParaRPr>
          </a:p>
        </p:txBody>
      </p:sp>
      <p:pic>
        <p:nvPicPr>
          <p:cNvPr id="8198" name="Picture 6" descr="میراث جهانی بیابان لوت">
            <a:extLst>
              <a:ext uri="{FF2B5EF4-FFF2-40B4-BE49-F238E27FC236}">
                <a16:creationId xmlns:a16="http://schemas.microsoft.com/office/drawing/2014/main" id="{7018F4CF-F76F-54FC-AF63-30BE27071F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7719" y="2031325"/>
            <a:ext cx="5795018" cy="3795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29063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B79B9C-73A8-281F-5632-0688845D3F2C}"/>
              </a:ext>
            </a:extLst>
          </p:cNvPr>
          <p:cNvSpPr/>
          <p:nvPr/>
        </p:nvSpPr>
        <p:spPr>
          <a:xfrm>
            <a:off x="176934" y="5934992"/>
            <a:ext cx="4867835" cy="654842"/>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FD9E34E8-6047-AEB5-9141-B5BE816C24FB}"/>
              </a:ext>
            </a:extLst>
          </p:cNvPr>
          <p:cNvSpPr/>
          <p:nvPr/>
        </p:nvSpPr>
        <p:spPr>
          <a:xfrm>
            <a:off x="1331259" y="1805308"/>
            <a:ext cx="4867835" cy="654842"/>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70A4BF4-F847-7A2E-A89F-038B953D75A3}"/>
              </a:ext>
            </a:extLst>
          </p:cNvPr>
          <p:cNvSpPr txBox="1"/>
          <p:nvPr/>
        </p:nvSpPr>
        <p:spPr>
          <a:xfrm>
            <a:off x="6302193" y="2273932"/>
            <a:ext cx="5764306"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شایان ذکر است گیاهان منفرد باید ارتفاعی بیش از ۱۰ الی ۱۵ سانتی‌متر داشته باشند تا اینکه بتوانند ماسه‌ها را کنترل کند. اگر دانه‌های ماسه چسبندگی نداشته باشند به عبارتی عناصر رس و لای نداشته باشند حجم آنها با تغییر و سرعت باد تغییر می‌یابد. با افزایش میزان رسوب، گیاه برای جلوگیری از مدفون شدن به رشد خود در جهت بالا ادامه می‌دهد این رشد تا آنجا است که ریشه گیاه در ارتباط با سطح آب زیر زمینی باشد. </a:t>
            </a:r>
          </a:p>
        </p:txBody>
      </p:sp>
      <p:sp>
        <p:nvSpPr>
          <p:cNvPr id="2" name="Rectangle 1">
            <a:extLst>
              <a:ext uri="{FF2B5EF4-FFF2-40B4-BE49-F238E27FC236}">
                <a16:creationId xmlns:a16="http://schemas.microsoft.com/office/drawing/2014/main" id="{07EE1413-EE2F-139E-58C9-65F98912B7F0}"/>
              </a:ext>
            </a:extLst>
          </p:cNvPr>
          <p:cNvSpPr/>
          <p:nvPr/>
        </p:nvSpPr>
        <p:spPr>
          <a:xfrm>
            <a:off x="6743699" y="1432302"/>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4" name="TextBox 3">
            <a:extLst>
              <a:ext uri="{FF2B5EF4-FFF2-40B4-BE49-F238E27FC236}">
                <a16:creationId xmlns:a16="http://schemas.microsoft.com/office/drawing/2014/main" id="{558DEC50-E6A0-1BEE-2875-A96F5F6E76F0}"/>
              </a:ext>
            </a:extLst>
          </p:cNvPr>
          <p:cNvSpPr txBox="1"/>
          <p:nvPr/>
        </p:nvSpPr>
        <p:spPr>
          <a:xfrm>
            <a:off x="9744639" y="1447690"/>
            <a:ext cx="2180665"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5. پوشش گیاهی</a:t>
            </a:r>
            <a:endParaRPr lang="en-US" sz="2200" dirty="0">
              <a:solidFill>
                <a:schemeClr val="bg1"/>
              </a:solidFill>
            </a:endParaRPr>
          </a:p>
        </p:txBody>
      </p:sp>
      <p:pic>
        <p:nvPicPr>
          <p:cNvPr id="9218" name="Picture 2" descr="مهم: ثبت کویر لوت به عنوان نخستین اثر طبیعی ایران در فهرست میراث جهانی  یونسکو">
            <a:extLst>
              <a:ext uri="{FF2B5EF4-FFF2-40B4-BE49-F238E27FC236}">
                <a16:creationId xmlns:a16="http://schemas.microsoft.com/office/drawing/2014/main" id="{5B095406-2F08-D515-38DC-2712F00543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745" y="1985281"/>
            <a:ext cx="5672538" cy="4424580"/>
          </a:xfrm>
          <a:prstGeom prst="rect">
            <a:avLst/>
          </a:prstGeom>
          <a:noFill/>
          <a:ln w="38100">
            <a:solidFill>
              <a:srgbClr val="FFFF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87890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1B354FF-9BD7-6CEC-D96F-FC7202575323}"/>
              </a:ext>
            </a:extLst>
          </p:cNvPr>
          <p:cNvSpPr/>
          <p:nvPr/>
        </p:nvSpPr>
        <p:spPr>
          <a:xfrm>
            <a:off x="3200401" y="2947794"/>
            <a:ext cx="7001434" cy="498853"/>
          </a:xfrm>
          <a:prstGeom prst="rect">
            <a:avLst/>
          </a:prstGeom>
          <a:solidFill>
            <a:srgbClr val="9A47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9F42966A-D424-404B-E7B1-20347E1B5A75}"/>
              </a:ext>
            </a:extLst>
          </p:cNvPr>
          <p:cNvSpPr txBox="1"/>
          <p:nvPr/>
        </p:nvSpPr>
        <p:spPr>
          <a:xfrm>
            <a:off x="6911789" y="154722"/>
            <a:ext cx="4930589"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اما جایی که آب زیر زمینی افت می‌کند این ارتباط قطع و تخریب نبکا آغاز می‌شود که سرانجام به مرگ نبکا می‌انجامد.نبکاهای چندین ساله و دائمی در تغییر سطح سفره آب زیر زمینی، هرزآب‌ها، تبخیر، تعرق و کنترل رسوبات بادی در منطقه نقش اساسی دارند.</a:t>
            </a:r>
            <a:endParaRPr lang="en-US" dirty="0"/>
          </a:p>
        </p:txBody>
      </p:sp>
      <p:sp>
        <p:nvSpPr>
          <p:cNvPr id="3" name="TextBox 2">
            <a:extLst>
              <a:ext uri="{FF2B5EF4-FFF2-40B4-BE49-F238E27FC236}">
                <a16:creationId xmlns:a16="http://schemas.microsoft.com/office/drawing/2014/main" id="{B4E8DDA5-3262-2523-8C2D-EE747EEAF482}"/>
              </a:ext>
            </a:extLst>
          </p:cNvPr>
          <p:cNvSpPr txBox="1"/>
          <p:nvPr/>
        </p:nvSpPr>
        <p:spPr>
          <a:xfrm>
            <a:off x="412376" y="3326831"/>
            <a:ext cx="5683624"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ربدوها </a:t>
            </a:r>
            <a:r>
              <a:rPr lang="en-US" dirty="0" err="1"/>
              <a:t>Rebdou</a:t>
            </a:r>
            <a:r>
              <a:rPr lang="fa-IR" dirty="0"/>
              <a:t> با ابعاد بزرگ‌تری از نبکاها متمایز می‌شوند. طول آن‌ها به ۲ تا ۷ متر و عرضشان به ۱ تا ۵ متر می‌رسد. غیر از ابعاد، شکل ربدوها نیز پیچیده‌تر از نبکاها است؛ و گاهی چند مخروط را نشان می‌دهد که کنار هم قرار گرفته‌اند. مرتفع‌ترین ربدوها در لوت غربی دیده می‌شود که گاه ارتفاع آنها به ۱۲ متر می‌رسد (بلندی یک ساختمان ۴ طبقه).</a:t>
            </a:r>
            <a:endParaRPr lang="en-US" dirty="0"/>
          </a:p>
        </p:txBody>
      </p:sp>
      <p:pic>
        <p:nvPicPr>
          <p:cNvPr id="6" name="Picture 5">
            <a:extLst>
              <a:ext uri="{FF2B5EF4-FFF2-40B4-BE49-F238E27FC236}">
                <a16:creationId xmlns:a16="http://schemas.microsoft.com/office/drawing/2014/main" id="{452F2F6E-AA9E-AFA2-3A47-2323C31B1B53}"/>
              </a:ext>
            </a:extLst>
          </p:cNvPr>
          <p:cNvPicPr>
            <a:picLocks noChangeAspect="1"/>
          </p:cNvPicPr>
          <p:nvPr/>
        </p:nvPicPr>
        <p:blipFill>
          <a:blip r:embed="rId2"/>
          <a:stretch>
            <a:fillRect/>
          </a:stretch>
        </p:blipFill>
        <p:spPr>
          <a:xfrm>
            <a:off x="600328" y="310613"/>
            <a:ext cx="6100790" cy="2826700"/>
          </a:xfrm>
          <a:prstGeom prst="rect">
            <a:avLst/>
          </a:prstGeom>
          <a:ln w="28575">
            <a:solidFill>
              <a:schemeClr val="bg1"/>
            </a:solidFill>
          </a:ln>
        </p:spPr>
      </p:pic>
      <p:pic>
        <p:nvPicPr>
          <p:cNvPr id="8" name="Picture 7">
            <a:extLst>
              <a:ext uri="{FF2B5EF4-FFF2-40B4-BE49-F238E27FC236}">
                <a16:creationId xmlns:a16="http://schemas.microsoft.com/office/drawing/2014/main" id="{80AA56CB-A2E8-0AB9-C971-5F0907ED4878}"/>
              </a:ext>
            </a:extLst>
          </p:cNvPr>
          <p:cNvPicPr>
            <a:picLocks noChangeAspect="1"/>
          </p:cNvPicPr>
          <p:nvPr/>
        </p:nvPicPr>
        <p:blipFill>
          <a:blip r:embed="rId3"/>
          <a:stretch>
            <a:fillRect/>
          </a:stretch>
        </p:blipFill>
        <p:spPr>
          <a:xfrm>
            <a:off x="6334536" y="3326830"/>
            <a:ext cx="5603466" cy="3376447"/>
          </a:xfrm>
          <a:prstGeom prst="rect">
            <a:avLst/>
          </a:prstGeom>
          <a:ln w="38100">
            <a:solidFill>
              <a:schemeClr val="bg1"/>
            </a:solidFill>
          </a:ln>
        </p:spPr>
      </p:pic>
    </p:spTree>
    <p:extLst>
      <p:ext uri="{BB962C8B-B14F-4D97-AF65-F5344CB8AC3E}">
        <p14:creationId xmlns:p14="http://schemas.microsoft.com/office/powerpoint/2010/main" val="23614442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D0EEE1D-D0EF-04EC-BF02-50EAF03A9F34}"/>
              </a:ext>
            </a:extLst>
          </p:cNvPr>
          <p:cNvSpPr/>
          <p:nvPr/>
        </p:nvSpPr>
        <p:spPr>
          <a:xfrm>
            <a:off x="6636122" y="707902"/>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3" name="TextBox 2">
            <a:extLst>
              <a:ext uri="{FF2B5EF4-FFF2-40B4-BE49-F238E27FC236}">
                <a16:creationId xmlns:a16="http://schemas.microsoft.com/office/drawing/2014/main" id="{A878CA22-03A0-678B-5CBF-9AE2C201FD76}"/>
              </a:ext>
            </a:extLst>
          </p:cNvPr>
          <p:cNvSpPr txBox="1"/>
          <p:nvPr/>
        </p:nvSpPr>
        <p:spPr>
          <a:xfrm>
            <a:off x="5785597" y="707902"/>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کاوش‌ها</a:t>
            </a:r>
            <a:endParaRPr lang="en-US" dirty="0">
              <a:solidFill>
                <a:schemeClr val="bg1"/>
              </a:solidFill>
            </a:endParaRPr>
          </a:p>
        </p:txBody>
      </p:sp>
      <p:sp>
        <p:nvSpPr>
          <p:cNvPr id="5" name="TextBox 4">
            <a:extLst>
              <a:ext uri="{FF2B5EF4-FFF2-40B4-BE49-F238E27FC236}">
                <a16:creationId xmlns:a16="http://schemas.microsoft.com/office/drawing/2014/main" id="{336CFAF9-D7B4-171B-33CD-955BBE3B41EA}"/>
              </a:ext>
            </a:extLst>
          </p:cNvPr>
          <p:cNvSpPr txBox="1"/>
          <p:nvPr/>
        </p:nvSpPr>
        <p:spPr>
          <a:xfrm>
            <a:off x="5924550" y="1549251"/>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t>1. جغرافیایی</a:t>
            </a:r>
            <a:endParaRPr lang="en-US" sz="2200" dirty="0"/>
          </a:p>
        </p:txBody>
      </p:sp>
      <p:sp>
        <p:nvSpPr>
          <p:cNvPr id="7" name="TextBox 6">
            <a:extLst>
              <a:ext uri="{FF2B5EF4-FFF2-40B4-BE49-F238E27FC236}">
                <a16:creationId xmlns:a16="http://schemas.microsoft.com/office/drawing/2014/main" id="{FD421795-4C57-A6E8-EB08-63C43C677409}"/>
              </a:ext>
            </a:extLst>
          </p:cNvPr>
          <p:cNvSpPr txBox="1"/>
          <p:nvPr/>
        </p:nvSpPr>
        <p:spPr>
          <a:xfrm>
            <a:off x="6237194" y="2075587"/>
            <a:ext cx="5783356"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جدّی‌ترین مورد شناسایی و آشنایی با شگفتی‌های این بیابان از سال ۱۳۴۶ هجری خورشیدی با شرکت هیئت‌های علمی ایرانی و فرانسوی به سرپرستی دکتر احمد مستوفی و دکتر ژان راش استاد جغرافیای دانشگاه سوربن پاریس آغاز شد و سالها بدون وقفه ادامه داشت. در طول این مطالعات، حداقل به مدت ۵ سال و هر سال ۱ تا ۲ ماه، نمونه‌های انواع عوارض ناهمواریهای این دشت، از نزدیک مورد مشاهده و مطالعه قرار گرفت. </a:t>
            </a:r>
          </a:p>
        </p:txBody>
      </p:sp>
      <p:sp>
        <p:nvSpPr>
          <p:cNvPr id="6" name="Rectangle 5">
            <a:extLst>
              <a:ext uri="{FF2B5EF4-FFF2-40B4-BE49-F238E27FC236}">
                <a16:creationId xmlns:a16="http://schemas.microsoft.com/office/drawing/2014/main" id="{F905EF2A-FF9C-1830-72A5-16E2DD966234}"/>
              </a:ext>
            </a:extLst>
          </p:cNvPr>
          <p:cNvSpPr/>
          <p:nvPr/>
        </p:nvSpPr>
        <p:spPr>
          <a:xfrm>
            <a:off x="450086" y="4500282"/>
            <a:ext cx="564775" cy="2357718"/>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8" name="Rectangle 7">
            <a:extLst>
              <a:ext uri="{FF2B5EF4-FFF2-40B4-BE49-F238E27FC236}">
                <a16:creationId xmlns:a16="http://schemas.microsoft.com/office/drawing/2014/main" id="{DD3B579B-05C9-C965-A28B-7C5FF9CFEBC2}"/>
              </a:ext>
            </a:extLst>
          </p:cNvPr>
          <p:cNvSpPr/>
          <p:nvPr/>
        </p:nvSpPr>
        <p:spPr>
          <a:xfrm>
            <a:off x="2905966" y="0"/>
            <a:ext cx="564775" cy="6858000"/>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pic>
        <p:nvPicPr>
          <p:cNvPr id="11266" name="Picture 2" descr="معرفی کویر لوت بزرگترین کویر جهان">
            <a:extLst>
              <a:ext uri="{FF2B5EF4-FFF2-40B4-BE49-F238E27FC236}">
                <a16:creationId xmlns:a16="http://schemas.microsoft.com/office/drawing/2014/main" id="{56ED3B41-CE41-A171-1749-44B5451A80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86" y="1055671"/>
            <a:ext cx="5361846" cy="4920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9145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9B0F8B-7915-3DFC-1B80-7B5F91714A1C}"/>
              </a:ext>
            </a:extLst>
          </p:cNvPr>
          <p:cNvSpPr/>
          <p:nvPr/>
        </p:nvSpPr>
        <p:spPr>
          <a:xfrm>
            <a:off x="1" y="5754747"/>
            <a:ext cx="12192000" cy="170332"/>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2" name="Rectangle 1">
            <a:extLst>
              <a:ext uri="{FF2B5EF4-FFF2-40B4-BE49-F238E27FC236}">
                <a16:creationId xmlns:a16="http://schemas.microsoft.com/office/drawing/2014/main" id="{DD8E2F7C-2583-ECEE-175B-58FC05F52614}"/>
              </a:ext>
            </a:extLst>
          </p:cNvPr>
          <p:cNvSpPr/>
          <p:nvPr/>
        </p:nvSpPr>
        <p:spPr>
          <a:xfrm>
            <a:off x="80650" y="1284281"/>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3" name="TextBox 2">
            <a:extLst>
              <a:ext uri="{FF2B5EF4-FFF2-40B4-BE49-F238E27FC236}">
                <a16:creationId xmlns:a16="http://schemas.microsoft.com/office/drawing/2014/main" id="{FC970AD5-D279-757A-991B-FC81CC55E6A1}"/>
              </a:ext>
            </a:extLst>
          </p:cNvPr>
          <p:cNvSpPr txBox="1"/>
          <p:nvPr/>
        </p:nvSpPr>
        <p:spPr>
          <a:xfrm>
            <a:off x="6247279" y="2335968"/>
            <a:ext cx="5791200"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دکتر احمد مستوفی دو بار با هیئت همراه از شرق به غرب و بار دوم از غرب به شرق از ریگ لوت عبور کرد و مشاهدات خود را منتشر نمود. در خارج از قلمرو ریگزارها، سایر نقاط دشت لوت به‌وسیله ماشین و حتی هلی‌کوپتر (به‌ویژه کلوت‌ها) به کرّات مورد مشاهده و مطالعه قرار گرفتند و نتایج این مطالعات در نشریه فصلی موسسه جغرافیا چاپ و منتشر شده است.</a:t>
            </a:r>
            <a:endParaRPr lang="en-US" dirty="0"/>
          </a:p>
        </p:txBody>
      </p:sp>
      <p:sp>
        <p:nvSpPr>
          <p:cNvPr id="4" name="TextBox 3">
            <a:extLst>
              <a:ext uri="{FF2B5EF4-FFF2-40B4-BE49-F238E27FC236}">
                <a16:creationId xmlns:a16="http://schemas.microsoft.com/office/drawing/2014/main" id="{6C8F8235-807D-FEDE-A0AE-BFD3716D68AC}"/>
              </a:ext>
            </a:extLst>
          </p:cNvPr>
          <p:cNvSpPr txBox="1"/>
          <p:nvPr/>
        </p:nvSpPr>
        <p:spPr>
          <a:xfrm>
            <a:off x="80649" y="1293324"/>
            <a:ext cx="1720135"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1. جغرافیایی</a:t>
            </a:r>
            <a:endParaRPr lang="en-US" sz="2200" dirty="0">
              <a:solidFill>
                <a:schemeClr val="bg1"/>
              </a:solidFill>
            </a:endParaRPr>
          </a:p>
        </p:txBody>
      </p:sp>
      <p:sp>
        <p:nvSpPr>
          <p:cNvPr id="5" name="Rectangle 4">
            <a:extLst>
              <a:ext uri="{FF2B5EF4-FFF2-40B4-BE49-F238E27FC236}">
                <a16:creationId xmlns:a16="http://schemas.microsoft.com/office/drawing/2014/main" id="{65BFD25C-A430-C515-4AE1-1196FABC64A3}"/>
              </a:ext>
            </a:extLst>
          </p:cNvPr>
          <p:cNvSpPr/>
          <p:nvPr/>
        </p:nvSpPr>
        <p:spPr>
          <a:xfrm>
            <a:off x="0" y="2129773"/>
            <a:ext cx="12192000" cy="20619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pic>
        <p:nvPicPr>
          <p:cNvPr id="14338" name="Picture 2" descr="کویر لوت، کویر گرم کهن - سیاه کمان">
            <a:extLst>
              <a:ext uri="{FF2B5EF4-FFF2-40B4-BE49-F238E27FC236}">
                <a16:creationId xmlns:a16="http://schemas.microsoft.com/office/drawing/2014/main" id="{5FFEB7C6-59DC-4F8A-2A24-4C1EF39D648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359"/>
          <a:stretch/>
        </p:blipFill>
        <p:spPr bwMode="auto">
          <a:xfrm>
            <a:off x="152370" y="2129773"/>
            <a:ext cx="6015350" cy="3795306"/>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492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0335291-B450-1721-875C-67BBE0C4A163}"/>
              </a:ext>
            </a:extLst>
          </p:cNvPr>
          <p:cNvSpPr/>
          <p:nvPr/>
        </p:nvSpPr>
        <p:spPr>
          <a:xfrm>
            <a:off x="356757" y="1202499"/>
            <a:ext cx="917307" cy="603252"/>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E3FF8007-BC55-DFB9-71F9-F3F037C4D4B8}"/>
              </a:ext>
            </a:extLst>
          </p:cNvPr>
          <p:cNvSpPr/>
          <p:nvPr/>
        </p:nvSpPr>
        <p:spPr>
          <a:xfrm>
            <a:off x="5102493" y="6016623"/>
            <a:ext cx="917307" cy="603252"/>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4D31CAE-27B5-9B5A-72E8-53C2F21741E7}"/>
              </a:ext>
            </a:extLst>
          </p:cNvPr>
          <p:cNvSpPr txBox="1"/>
          <p:nvPr/>
        </p:nvSpPr>
        <p:spPr>
          <a:xfrm>
            <a:off x="6315075" y="1475664"/>
            <a:ext cx="5581650" cy="500906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دشت لوت از شمال غربی به جنوب شرقی کشیده شده است. طول آن حدود ۳۲۰ کیلومتر (۲۰۰ مایل) و عرض آن حدود ۱۶۰ کیلومتر (۱۰۰ مایل) می‌باشد.در منتهی الیه جنوبیِ منطقهٔ هموار مرکزی، بر اثر تعدیل نسبی شرایط آب و هوایی و وجود آب قابل مصرف بیشتر و خاک بهتر نسبت به منطقهٔ وسیع شمالی، امکان زندگی مساعدتری فراهم گردیده است. اما در منطقه وسیع شمالی جز در مرز دشت و پایکوه، آن هم به‌طور محدود، زندگی انسانی وجود ندارد. این اختلاف در مورد گسترش زندگی نباتی نیز کاملاً محسوس است.</a:t>
            </a:r>
            <a:endParaRPr lang="en-US" dirty="0"/>
          </a:p>
        </p:txBody>
      </p:sp>
      <p:sp>
        <p:nvSpPr>
          <p:cNvPr id="2" name="Rectangle 1">
            <a:extLst>
              <a:ext uri="{FF2B5EF4-FFF2-40B4-BE49-F238E27FC236}">
                <a16:creationId xmlns:a16="http://schemas.microsoft.com/office/drawing/2014/main" id="{F9FF159E-DBA7-37FE-6A8C-5C416B89981D}"/>
              </a:ext>
            </a:extLst>
          </p:cNvPr>
          <p:cNvSpPr/>
          <p:nvPr/>
        </p:nvSpPr>
        <p:spPr>
          <a:xfrm>
            <a:off x="3567112" y="373272"/>
            <a:ext cx="5495926" cy="46166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7FC87FE0-23EA-6992-8DBD-62D79ECBFD74}"/>
              </a:ext>
            </a:extLst>
          </p:cNvPr>
          <p:cNvSpPr txBox="1"/>
          <p:nvPr/>
        </p:nvSpPr>
        <p:spPr>
          <a:xfrm>
            <a:off x="4853447" y="373272"/>
            <a:ext cx="2166477"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دشت لوت </a:t>
            </a:r>
            <a:endParaRPr lang="fa-IR" sz="2400" b="1" dirty="0">
              <a:solidFill>
                <a:schemeClr val="bg1"/>
              </a:solidFill>
              <a:latin typeface="Shabnam" panose="020B0603030804020204" pitchFamily="34" charset="-78"/>
              <a:cs typeface="Shabnam" panose="020B0603030804020204" pitchFamily="34" charset="-78"/>
            </a:endParaRPr>
          </a:p>
        </p:txBody>
      </p:sp>
      <p:pic>
        <p:nvPicPr>
          <p:cNvPr id="3074" name="Picture 2" descr="دشت لوت - بلاگ ایران هتل آنلاین">
            <a:extLst>
              <a:ext uri="{FF2B5EF4-FFF2-40B4-BE49-F238E27FC236}">
                <a16:creationId xmlns:a16="http://schemas.microsoft.com/office/drawing/2014/main" id="{268C0D6C-81E6-4B83-3F33-D91124DB11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6892"/>
          <a:stretch/>
        </p:blipFill>
        <p:spPr bwMode="auto">
          <a:xfrm>
            <a:off x="487496" y="1337646"/>
            <a:ext cx="5389430" cy="5147082"/>
          </a:xfrm>
          <a:prstGeom prst="rect">
            <a:avLst/>
          </a:prstGeom>
          <a:noFill/>
          <a:ln w="19050">
            <a:solidFill>
              <a:schemeClr val="accent2">
                <a:lumMod val="20000"/>
                <a:lumOff val="8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59339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E0C9942-CA20-819C-9816-D9AFFDFB2D10}"/>
              </a:ext>
            </a:extLst>
          </p:cNvPr>
          <p:cNvSpPr/>
          <p:nvPr/>
        </p:nvSpPr>
        <p:spPr>
          <a:xfrm>
            <a:off x="10668000" y="5923329"/>
            <a:ext cx="1524000" cy="423683"/>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6343EA75-9075-498F-214C-91593CD65162}"/>
              </a:ext>
            </a:extLst>
          </p:cNvPr>
          <p:cNvSpPr/>
          <p:nvPr/>
        </p:nvSpPr>
        <p:spPr>
          <a:xfrm>
            <a:off x="0" y="4329953"/>
            <a:ext cx="1658471" cy="399332"/>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838A27A0-F0DD-1A68-0487-E13915DC10DC}"/>
              </a:ext>
            </a:extLst>
          </p:cNvPr>
          <p:cNvSpPr/>
          <p:nvPr/>
        </p:nvSpPr>
        <p:spPr>
          <a:xfrm>
            <a:off x="5152463" y="5121193"/>
            <a:ext cx="2913529" cy="410031"/>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ACCA1E82-B3FC-2CAB-4195-E3B59657FC0B}"/>
              </a:ext>
            </a:extLst>
          </p:cNvPr>
          <p:cNvSpPr/>
          <p:nvPr/>
        </p:nvSpPr>
        <p:spPr>
          <a:xfrm>
            <a:off x="6609228" y="180098"/>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3" name="TextBox 2">
            <a:extLst>
              <a:ext uri="{FF2B5EF4-FFF2-40B4-BE49-F238E27FC236}">
                <a16:creationId xmlns:a16="http://schemas.microsoft.com/office/drawing/2014/main" id="{D382720D-858E-1C55-8E91-A95DA9459956}"/>
              </a:ext>
            </a:extLst>
          </p:cNvPr>
          <p:cNvSpPr txBox="1"/>
          <p:nvPr/>
        </p:nvSpPr>
        <p:spPr>
          <a:xfrm>
            <a:off x="5823137" y="210875"/>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2. باستان‌شناختی</a:t>
            </a:r>
            <a:endParaRPr lang="en-US" sz="2200" dirty="0">
              <a:solidFill>
                <a:schemeClr val="bg1"/>
              </a:solidFill>
            </a:endParaRPr>
          </a:p>
        </p:txBody>
      </p:sp>
      <p:sp>
        <p:nvSpPr>
          <p:cNvPr id="5" name="TextBox 4">
            <a:extLst>
              <a:ext uri="{FF2B5EF4-FFF2-40B4-BE49-F238E27FC236}">
                <a16:creationId xmlns:a16="http://schemas.microsoft.com/office/drawing/2014/main" id="{E3934AFB-C519-5D4F-D490-43E988DA731D}"/>
              </a:ext>
            </a:extLst>
          </p:cNvPr>
          <p:cNvSpPr txBox="1"/>
          <p:nvPr/>
        </p:nvSpPr>
        <p:spPr>
          <a:xfrm>
            <a:off x="121023" y="742170"/>
            <a:ext cx="11949953"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بررسی‌های مؤسسه جغرافیایی دانشگاه تهران از سال ۴۶ در دشت لوت به کشف نمونه‌هایی از اشیاء سفالین و فلزی و سنگی دوران قبل از تاریخ این ناحیه انجامید، ولی این هیئت به سبب اشتغال به کارهای مربوط به خود و نداشتن افراد باستانشناس، موفق به گمانه زنی و تجسس بیشتری نشد. هیئت مطالعاتی دشت لوت با همکاری اداره کل باستانشناسی در سال ۱۳۴۷ به این منطقه رفت. آنان در این منطقه به تکه سفال‌های متنوع دست یافتند و با کاوش در تپه‌های کوتاه و مسیرهایی که در لا به لای کلوت‌ها قرار دارند توانست به مقابر قبل از تاریخ و اشیاء ارزنده آن دست یابد.</a:t>
            </a:r>
            <a:endParaRPr lang="en-US" dirty="0"/>
          </a:p>
        </p:txBody>
      </p:sp>
      <p:pic>
        <p:nvPicPr>
          <p:cNvPr id="13324" name="Picture 12" descr="سرزمین رازآلود کلوت ها">
            <a:extLst>
              <a:ext uri="{FF2B5EF4-FFF2-40B4-BE49-F238E27FC236}">
                <a16:creationId xmlns:a16="http://schemas.microsoft.com/office/drawing/2014/main" id="{DF758A52-B67D-603A-B34A-C7CC263668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1293" y="3118554"/>
            <a:ext cx="5154706" cy="3438924"/>
          </a:xfrm>
          <a:prstGeom prst="rect">
            <a:avLst/>
          </a:prstGeom>
          <a:noFill/>
          <a:extLst>
            <a:ext uri="{909E8E84-426E-40DD-AFC4-6F175D3DCCD1}">
              <a14:hiddenFill xmlns:a14="http://schemas.microsoft.com/office/drawing/2010/main">
                <a:solidFill>
                  <a:srgbClr val="FFFFFF"/>
                </a:solidFill>
              </a14:hiddenFill>
            </a:ext>
          </a:extLst>
        </p:spPr>
      </p:pic>
      <p:pic>
        <p:nvPicPr>
          <p:cNvPr id="13326" name="Picture 14" descr="کلوت شهداد کویر بیابان کرمان یاردانگ رود شور نبکاها آب انبار حاج محمد تقی  شهداد آفرودسواری">
            <a:extLst>
              <a:ext uri="{FF2B5EF4-FFF2-40B4-BE49-F238E27FC236}">
                <a16:creationId xmlns:a16="http://schemas.microsoft.com/office/drawing/2014/main" id="{0D7F73BB-0764-759F-10AD-ABB68AE82B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8069" y="3807655"/>
            <a:ext cx="4279218" cy="2941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54666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42AB8C3-8F49-CAE3-724F-36D723E45A8D}"/>
              </a:ext>
            </a:extLst>
          </p:cNvPr>
          <p:cNvSpPr/>
          <p:nvPr/>
        </p:nvSpPr>
        <p:spPr>
          <a:xfrm>
            <a:off x="6743699" y="1423534"/>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4" name="TextBox 3">
            <a:extLst>
              <a:ext uri="{FF2B5EF4-FFF2-40B4-BE49-F238E27FC236}">
                <a16:creationId xmlns:a16="http://schemas.microsoft.com/office/drawing/2014/main" id="{899A08D4-7DF4-2FDA-067F-5E9FC41CF43D}"/>
              </a:ext>
            </a:extLst>
          </p:cNvPr>
          <p:cNvSpPr txBox="1"/>
          <p:nvPr/>
        </p:nvSpPr>
        <p:spPr>
          <a:xfrm>
            <a:off x="5907744" y="1423534"/>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الف)اشیاء و مقابر مکشوفه: </a:t>
            </a:r>
          </a:p>
        </p:txBody>
      </p:sp>
      <p:sp>
        <p:nvSpPr>
          <p:cNvPr id="6" name="TextBox 5">
            <a:extLst>
              <a:ext uri="{FF2B5EF4-FFF2-40B4-BE49-F238E27FC236}">
                <a16:creationId xmlns:a16="http://schemas.microsoft.com/office/drawing/2014/main" id="{ED5C1FF2-D914-F53B-269E-EF6F2ED40DD1}"/>
              </a:ext>
            </a:extLst>
          </p:cNvPr>
          <p:cNvSpPr txBox="1"/>
          <p:nvPr/>
        </p:nvSpPr>
        <p:spPr>
          <a:xfrm>
            <a:off x="5853956" y="1978096"/>
            <a:ext cx="6203577"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بررسی ده روزه آقوس شهداد که در ۷ کیلومتری دشت لوت قرار دارد، اشیاء متعددی متعلق به هزاره سوم و سفال‌هایی از هزاره چهارم قبل از میلاد در مقابر مکشوفه بدست آمده که شامل ظروف سفالین که با رنگ‌های قرمز و نقوش مختلف تزیین یافته‌اند که از لحاظ سبک و شیوه کار با ظروف مکشوفه در بلمپور بلوچستان و خوراب کرمان شباهت کامل دارد. همچنین کوزه سفالین نخودی رنگ ظریفی بدست آمد که روی آن سه نوار قرمز رنگ دیده می‌شود.</a:t>
            </a:r>
          </a:p>
        </p:txBody>
      </p:sp>
      <p:pic>
        <p:nvPicPr>
          <p:cNvPr id="12290" name="Picture 2" descr="منزلگاه هشتم: تمدن مکشوف در تپه موشه لان اسماعیل آباد - بولتن نیوز |  bultannews.com">
            <a:extLst>
              <a:ext uri="{FF2B5EF4-FFF2-40B4-BE49-F238E27FC236}">
                <a16:creationId xmlns:a16="http://schemas.microsoft.com/office/drawing/2014/main" id="{AB0BC003-7C9C-5487-E9DE-C7C2758231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476" y="1854421"/>
            <a:ext cx="5531224" cy="414841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1DDDB15-C1C8-2C7F-ADFA-A439CCA5F9D6}"/>
              </a:ext>
            </a:extLst>
          </p:cNvPr>
          <p:cNvSpPr/>
          <p:nvPr/>
        </p:nvSpPr>
        <p:spPr>
          <a:xfrm>
            <a:off x="519958" y="1630833"/>
            <a:ext cx="2061877" cy="11695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5" name="Rectangle 4">
            <a:extLst>
              <a:ext uri="{FF2B5EF4-FFF2-40B4-BE49-F238E27FC236}">
                <a16:creationId xmlns:a16="http://schemas.microsoft.com/office/drawing/2014/main" id="{6BAEB889-6872-D137-0002-DCAF8A6E3802}"/>
              </a:ext>
            </a:extLst>
          </p:cNvPr>
          <p:cNvSpPr/>
          <p:nvPr/>
        </p:nvSpPr>
        <p:spPr>
          <a:xfrm>
            <a:off x="1864667" y="1406540"/>
            <a:ext cx="2698371" cy="110858"/>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8" name="Rectangle 7">
            <a:extLst>
              <a:ext uri="{FF2B5EF4-FFF2-40B4-BE49-F238E27FC236}">
                <a16:creationId xmlns:a16="http://schemas.microsoft.com/office/drawing/2014/main" id="{248BEDDC-35D4-EE67-4B68-DA3F0AAE5A40}"/>
              </a:ext>
            </a:extLst>
          </p:cNvPr>
          <p:cNvSpPr/>
          <p:nvPr/>
        </p:nvSpPr>
        <p:spPr>
          <a:xfrm>
            <a:off x="3213852" y="1144165"/>
            <a:ext cx="3316938" cy="110858"/>
          </a:xfrm>
          <a:prstGeom prst="rect">
            <a:avLst/>
          </a:prstGeom>
          <a:solidFill>
            <a:srgbClr val="AD4F0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Tree>
    <p:extLst>
      <p:ext uri="{BB962C8B-B14F-4D97-AF65-F5344CB8AC3E}">
        <p14:creationId xmlns:p14="http://schemas.microsoft.com/office/powerpoint/2010/main" val="27419635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909FC41-E762-01C6-FFB1-DE9A6EC28FA4}"/>
              </a:ext>
            </a:extLst>
          </p:cNvPr>
          <p:cNvSpPr/>
          <p:nvPr/>
        </p:nvSpPr>
        <p:spPr>
          <a:xfrm>
            <a:off x="10483658" y="1944846"/>
            <a:ext cx="1438839" cy="1183651"/>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8" name="Rectangle 7">
            <a:extLst>
              <a:ext uri="{FF2B5EF4-FFF2-40B4-BE49-F238E27FC236}">
                <a16:creationId xmlns:a16="http://schemas.microsoft.com/office/drawing/2014/main" id="{27307F78-7681-1E51-1685-70EF9185AFF1}"/>
              </a:ext>
            </a:extLst>
          </p:cNvPr>
          <p:cNvSpPr/>
          <p:nvPr/>
        </p:nvSpPr>
        <p:spPr>
          <a:xfrm>
            <a:off x="10381128" y="2040377"/>
            <a:ext cx="1438839" cy="1368027"/>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6" name="Rectangle 5">
            <a:extLst>
              <a:ext uri="{FF2B5EF4-FFF2-40B4-BE49-F238E27FC236}">
                <a16:creationId xmlns:a16="http://schemas.microsoft.com/office/drawing/2014/main" id="{573AB42B-0ADC-56DF-BB58-3CCDA4A7DE57}"/>
              </a:ext>
            </a:extLst>
          </p:cNvPr>
          <p:cNvSpPr/>
          <p:nvPr/>
        </p:nvSpPr>
        <p:spPr>
          <a:xfrm>
            <a:off x="6546476" y="5253317"/>
            <a:ext cx="1207996" cy="958731"/>
          </a:xfrm>
          <a:prstGeom prst="rect">
            <a:avLst/>
          </a:prstGeom>
          <a:solidFill>
            <a:srgbClr val="BF571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7" name="Rectangle 6">
            <a:extLst>
              <a:ext uri="{FF2B5EF4-FFF2-40B4-BE49-F238E27FC236}">
                <a16:creationId xmlns:a16="http://schemas.microsoft.com/office/drawing/2014/main" id="{475F82F8-242A-F6C2-3870-534D95418BF8}"/>
              </a:ext>
            </a:extLst>
          </p:cNvPr>
          <p:cNvSpPr/>
          <p:nvPr/>
        </p:nvSpPr>
        <p:spPr>
          <a:xfrm>
            <a:off x="6636122" y="4966447"/>
            <a:ext cx="1438839" cy="1183651"/>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4" name="Rectangle 3">
            <a:extLst>
              <a:ext uri="{FF2B5EF4-FFF2-40B4-BE49-F238E27FC236}">
                <a16:creationId xmlns:a16="http://schemas.microsoft.com/office/drawing/2014/main" id="{E6091074-1262-9BB7-BE56-90F2EDCAD638}"/>
              </a:ext>
            </a:extLst>
          </p:cNvPr>
          <p:cNvSpPr/>
          <p:nvPr/>
        </p:nvSpPr>
        <p:spPr>
          <a:xfrm>
            <a:off x="6725769" y="4679577"/>
            <a:ext cx="1438839" cy="1368027"/>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2" name="Rectangle 1">
            <a:extLst>
              <a:ext uri="{FF2B5EF4-FFF2-40B4-BE49-F238E27FC236}">
                <a16:creationId xmlns:a16="http://schemas.microsoft.com/office/drawing/2014/main" id="{E61C9A49-D1CB-07D8-1B21-206862F3F8FB}"/>
              </a:ext>
            </a:extLst>
          </p:cNvPr>
          <p:cNvSpPr/>
          <p:nvPr/>
        </p:nvSpPr>
        <p:spPr>
          <a:xfrm>
            <a:off x="6636122" y="707902"/>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3" name="TextBox 2">
            <a:extLst>
              <a:ext uri="{FF2B5EF4-FFF2-40B4-BE49-F238E27FC236}">
                <a16:creationId xmlns:a16="http://schemas.microsoft.com/office/drawing/2014/main" id="{30533243-9171-2EAE-A54F-9504B171D5C3}"/>
              </a:ext>
            </a:extLst>
          </p:cNvPr>
          <p:cNvSpPr txBox="1"/>
          <p:nvPr/>
        </p:nvSpPr>
        <p:spPr>
          <a:xfrm>
            <a:off x="170330" y="2024110"/>
            <a:ext cx="6205816"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بررسی ده روزه آقوس شهداد که در ۷ کیلومتری دشت لوت قرار دارد، اشیاء متعددی متعلق به هزاره سوم و سفال‌هایی از هزاره چهارم قبل از میلاد در مقابر مکشوفه بدست آمده که شامل ظروف سفالین که با رنگ‌های قرمز و نقوش مختلف تزیین یافته‌اند که از لحاظ سبک و شیوه کار با ظروف مکشوفه در بلمپور بلوچستان و خوراب کرمان شباهت کامل دارد. همچنین کوزه سفالین نخودی رنگ ظریفی بدست آمد که روی آن سه نوار قرمز رنگ دیده می‌شود.</a:t>
            </a:r>
          </a:p>
        </p:txBody>
      </p:sp>
      <p:sp>
        <p:nvSpPr>
          <p:cNvPr id="5" name="TextBox 4">
            <a:extLst>
              <a:ext uri="{FF2B5EF4-FFF2-40B4-BE49-F238E27FC236}">
                <a16:creationId xmlns:a16="http://schemas.microsoft.com/office/drawing/2014/main" id="{324AC4B0-AF6C-6CBC-EB9A-9A9CC6162C2E}"/>
              </a:ext>
            </a:extLst>
          </p:cNvPr>
          <p:cNvSpPr txBox="1"/>
          <p:nvPr/>
        </p:nvSpPr>
        <p:spPr>
          <a:xfrm>
            <a:off x="5871322" y="738679"/>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الف)اشیاء و مقابر مکشوفه: </a:t>
            </a:r>
          </a:p>
        </p:txBody>
      </p:sp>
      <p:pic>
        <p:nvPicPr>
          <p:cNvPr id="17410" name="Picture 2" descr="باستان‌شناسی تقلب: کشفیات تقلبی و آثار باستانی مجعول، مناسبت‌ها و شخصیت‌های  تخیلی، متون و کتیبه‌های نوساخته، کورش تقلبی و کورش‌پرستی « پژوهش‌های ایرانی">
            <a:extLst>
              <a:ext uri="{FF2B5EF4-FFF2-40B4-BE49-F238E27FC236}">
                <a16:creationId xmlns:a16="http://schemas.microsoft.com/office/drawing/2014/main" id="{EE9EEAA3-D681-6D65-ABD9-654A4FD55F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849035" y="2162803"/>
            <a:ext cx="4876800" cy="3762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20902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46C851-CDAE-2527-48FB-B037D6A06D67}"/>
              </a:ext>
            </a:extLst>
          </p:cNvPr>
          <p:cNvSpPr/>
          <p:nvPr/>
        </p:nvSpPr>
        <p:spPr>
          <a:xfrm>
            <a:off x="3608293" y="1290918"/>
            <a:ext cx="914400" cy="5567082"/>
          </a:xfrm>
          <a:prstGeom prst="rect">
            <a:avLst/>
          </a:prstGeom>
          <a:solidFill>
            <a:srgbClr val="9A47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F6EE269D-053D-EBB0-96FB-0C0BD871382C}"/>
              </a:ext>
            </a:extLst>
          </p:cNvPr>
          <p:cNvSpPr/>
          <p:nvPr/>
        </p:nvSpPr>
        <p:spPr>
          <a:xfrm>
            <a:off x="672350" y="0"/>
            <a:ext cx="914400" cy="5567082"/>
          </a:xfrm>
          <a:prstGeom prst="rect">
            <a:avLst/>
          </a:prstGeom>
          <a:solidFill>
            <a:srgbClr val="9A47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9E6DAA0F-8EE8-EEA8-13F0-5EA7D513FA55}"/>
              </a:ext>
            </a:extLst>
          </p:cNvPr>
          <p:cNvSpPr/>
          <p:nvPr/>
        </p:nvSpPr>
        <p:spPr>
          <a:xfrm>
            <a:off x="6743700" y="972398"/>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3" name="TextBox 2">
            <a:extLst>
              <a:ext uri="{FF2B5EF4-FFF2-40B4-BE49-F238E27FC236}">
                <a16:creationId xmlns:a16="http://schemas.microsoft.com/office/drawing/2014/main" id="{27FB151C-8677-A50B-FB29-8A94019994E5}"/>
              </a:ext>
            </a:extLst>
          </p:cNvPr>
          <p:cNvSpPr txBox="1"/>
          <p:nvPr/>
        </p:nvSpPr>
        <p:spPr>
          <a:xfrm>
            <a:off x="5016877" y="1744782"/>
            <a:ext cx="6951006"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حد فاصل این نوارها با تصاویر عقاب پرگشوده و خطوط شکسته موازی به رنگ سیاه تزیین شده است. نظیر این ظرف سر مرز ایران و پاکستان در تپه‌ای به نام کولی ماهی کشف گردید که قدمت آن‌ها به هزاره سوم قبل از میلاد می‌رسد و همچنین با ظروف رنگارنگ شوش قابل مقایسه است.</a:t>
            </a:r>
            <a:endParaRPr lang="en-US" dirty="0"/>
          </a:p>
        </p:txBody>
      </p:sp>
      <p:sp>
        <p:nvSpPr>
          <p:cNvPr id="4" name="TextBox 3">
            <a:extLst>
              <a:ext uri="{FF2B5EF4-FFF2-40B4-BE49-F238E27FC236}">
                <a16:creationId xmlns:a16="http://schemas.microsoft.com/office/drawing/2014/main" id="{04F5E6A4-E549-DA25-584F-2C12D421DC18}"/>
              </a:ext>
            </a:extLst>
          </p:cNvPr>
          <p:cNvSpPr txBox="1"/>
          <p:nvPr/>
        </p:nvSpPr>
        <p:spPr>
          <a:xfrm>
            <a:off x="5871883" y="1003175"/>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الف)اشیاء و مقابر مکشوفه: </a:t>
            </a:r>
          </a:p>
        </p:txBody>
      </p:sp>
      <p:pic>
        <p:nvPicPr>
          <p:cNvPr id="16386" name="Picture 2" descr="قطعه فیلمی پیرامون کشف تمدن افسانه ای آرتا؛ تمدن جیرفت | طرفداری">
            <a:extLst>
              <a:ext uri="{FF2B5EF4-FFF2-40B4-BE49-F238E27FC236}">
                <a16:creationId xmlns:a16="http://schemas.microsoft.com/office/drawing/2014/main" id="{88C3DB79-E5BB-7BB3-350E-60FDF981F4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5183" y="151215"/>
            <a:ext cx="3418912" cy="6555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09058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CD62CF1-4D35-F57E-46DA-FADDA152B704}"/>
              </a:ext>
            </a:extLst>
          </p:cNvPr>
          <p:cNvSpPr/>
          <p:nvPr/>
        </p:nvSpPr>
        <p:spPr>
          <a:xfrm>
            <a:off x="7082118" y="2115670"/>
            <a:ext cx="5109882" cy="4034427"/>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2" name="Rectangle 1">
            <a:extLst>
              <a:ext uri="{FF2B5EF4-FFF2-40B4-BE49-F238E27FC236}">
                <a16:creationId xmlns:a16="http://schemas.microsoft.com/office/drawing/2014/main" id="{9DF3C48A-888B-3919-9909-B86C92C1788A}"/>
              </a:ext>
            </a:extLst>
          </p:cNvPr>
          <p:cNvSpPr/>
          <p:nvPr/>
        </p:nvSpPr>
        <p:spPr>
          <a:xfrm>
            <a:off x="6743699" y="934733"/>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3" name="TextBox 2">
            <a:extLst>
              <a:ext uri="{FF2B5EF4-FFF2-40B4-BE49-F238E27FC236}">
                <a16:creationId xmlns:a16="http://schemas.microsoft.com/office/drawing/2014/main" id="{62AE4195-374F-3C0C-C6B4-944DF1910CC5}"/>
              </a:ext>
            </a:extLst>
          </p:cNvPr>
          <p:cNvSpPr txBox="1"/>
          <p:nvPr/>
        </p:nvSpPr>
        <p:spPr>
          <a:xfrm>
            <a:off x="5908301" y="950121"/>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solidFill>
                  <a:schemeClr val="bg1"/>
                </a:solidFill>
              </a:rPr>
              <a:t>ب) ظروف سنگی: </a:t>
            </a:r>
          </a:p>
        </p:txBody>
      </p:sp>
      <p:sp>
        <p:nvSpPr>
          <p:cNvPr id="5" name="TextBox 4">
            <a:extLst>
              <a:ext uri="{FF2B5EF4-FFF2-40B4-BE49-F238E27FC236}">
                <a16:creationId xmlns:a16="http://schemas.microsoft.com/office/drawing/2014/main" id="{2675A727-7AD3-DD34-13E7-794745EFE53D}"/>
              </a:ext>
            </a:extLst>
          </p:cNvPr>
          <p:cNvSpPr txBox="1"/>
          <p:nvPr/>
        </p:nvSpPr>
        <p:spPr>
          <a:xfrm>
            <a:off x="187699" y="2289175"/>
            <a:ext cx="5847228"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گورهای مکشوفه تعدادی ظروف از جنس مرمر و سنگ‌های آهکی خاکستری رنگ کشف گردیده است. ظروف مرمر رنگارنگ این ناحیه با اشیاء مرمری شوش که متعلق به هزاره سوم قبل از میلاد است شباهت کلی دارد. کشف این نوع اشیاء در محل مزبور رابطه قوم آقوس را با نقاط دورتری ثابت می‌کند. همچنین ظروف فلزی و تزیینی نیز در این منطقه کشف شده است.</a:t>
            </a:r>
          </a:p>
        </p:txBody>
      </p:sp>
      <p:pic>
        <p:nvPicPr>
          <p:cNvPr id="10" name="Picture 9">
            <a:extLst>
              <a:ext uri="{FF2B5EF4-FFF2-40B4-BE49-F238E27FC236}">
                <a16:creationId xmlns:a16="http://schemas.microsoft.com/office/drawing/2014/main" id="{B2D5D048-1505-035F-866D-EA8F1B5705CE}"/>
              </a:ext>
            </a:extLst>
          </p:cNvPr>
          <p:cNvPicPr>
            <a:picLocks noChangeAspect="1"/>
          </p:cNvPicPr>
          <p:nvPr/>
        </p:nvPicPr>
        <p:blipFill>
          <a:blip r:embed="rId2"/>
          <a:stretch>
            <a:fillRect/>
          </a:stretch>
        </p:blipFill>
        <p:spPr>
          <a:xfrm>
            <a:off x="6208287" y="2289175"/>
            <a:ext cx="5796014" cy="3717178"/>
          </a:xfrm>
          <a:prstGeom prst="rect">
            <a:avLst/>
          </a:prstGeom>
        </p:spPr>
      </p:pic>
    </p:spTree>
    <p:extLst>
      <p:ext uri="{BB962C8B-B14F-4D97-AF65-F5344CB8AC3E}">
        <p14:creationId xmlns:p14="http://schemas.microsoft.com/office/powerpoint/2010/main" val="25895371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55CF7-C465-66A8-E077-272E256E6116}"/>
              </a:ext>
            </a:extLst>
          </p:cNvPr>
          <p:cNvSpPr/>
          <p:nvPr/>
        </p:nvSpPr>
        <p:spPr>
          <a:xfrm>
            <a:off x="5342965" y="3209365"/>
            <a:ext cx="1120588" cy="3648635"/>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3" name="Rectangle 2">
            <a:extLst>
              <a:ext uri="{FF2B5EF4-FFF2-40B4-BE49-F238E27FC236}">
                <a16:creationId xmlns:a16="http://schemas.microsoft.com/office/drawing/2014/main" id="{0AB8025D-BBF0-9107-8E67-9C13B910A38D}"/>
              </a:ext>
            </a:extLst>
          </p:cNvPr>
          <p:cNvSpPr/>
          <p:nvPr/>
        </p:nvSpPr>
        <p:spPr>
          <a:xfrm>
            <a:off x="0" y="-1"/>
            <a:ext cx="1120588" cy="364863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2" name="Rectangle 1">
            <a:extLst>
              <a:ext uri="{FF2B5EF4-FFF2-40B4-BE49-F238E27FC236}">
                <a16:creationId xmlns:a16="http://schemas.microsoft.com/office/drawing/2014/main" id="{299FDBB4-3976-F01D-4306-75357416A527}"/>
              </a:ext>
            </a:extLst>
          </p:cNvPr>
          <p:cNvSpPr/>
          <p:nvPr/>
        </p:nvSpPr>
        <p:spPr>
          <a:xfrm>
            <a:off x="6743699" y="1247635"/>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5" name="TextBox 4">
            <a:extLst>
              <a:ext uri="{FF2B5EF4-FFF2-40B4-BE49-F238E27FC236}">
                <a16:creationId xmlns:a16="http://schemas.microsoft.com/office/drawing/2014/main" id="{562EA360-714E-4132-F0E7-9C66D95156AE}"/>
              </a:ext>
            </a:extLst>
          </p:cNvPr>
          <p:cNvSpPr txBox="1"/>
          <p:nvPr/>
        </p:nvSpPr>
        <p:spPr>
          <a:xfrm>
            <a:off x="5903259" y="1247634"/>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ثبت در فهرست میراث جهانی یونسکو</a:t>
            </a:r>
            <a:endParaRPr lang="en-US" dirty="0">
              <a:solidFill>
                <a:schemeClr val="bg1"/>
              </a:solidFill>
            </a:endParaRPr>
          </a:p>
        </p:txBody>
      </p:sp>
      <p:sp>
        <p:nvSpPr>
          <p:cNvPr id="7" name="TextBox 6">
            <a:extLst>
              <a:ext uri="{FF2B5EF4-FFF2-40B4-BE49-F238E27FC236}">
                <a16:creationId xmlns:a16="http://schemas.microsoft.com/office/drawing/2014/main" id="{E326DF1D-C24F-1C1E-BD5E-8BB59DBD0D9F}"/>
              </a:ext>
            </a:extLst>
          </p:cNvPr>
          <p:cNvSpPr txBox="1"/>
          <p:nvPr/>
        </p:nvSpPr>
        <p:spPr>
          <a:xfrm>
            <a:off x="6567205" y="1926655"/>
            <a:ext cx="5544110"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تا پیش از چهلمین اجلاس میراث جهانی در استانبول، ایران دارای ۱۹ اثر ثبت‌شده در میراث جهانی بود که همه آن‌ها جزو آثار فرهنگی ایران محسوب می‌شوند و هیچ اثر طبیعی از ایران در فهرست میراث جهانی وجود نداشت. در این اجلاس بیابان لوت به عنوان نخستین اثر طبیعی ایران در فهرست میراث جهانی یونسکو ثبت شده است. ایران پرونده بیابان لوت و قنات ایرانی را برای ثبت جهانی ارسال کرده بود. </a:t>
            </a:r>
          </a:p>
        </p:txBody>
      </p:sp>
      <p:pic>
        <p:nvPicPr>
          <p:cNvPr id="23554" name="Picture 2" descr="بیشترین میراث جهانی یونسکو در این کشور‌ها جای گرفته است!">
            <a:extLst>
              <a:ext uri="{FF2B5EF4-FFF2-40B4-BE49-F238E27FC236}">
                <a16:creationId xmlns:a16="http://schemas.microsoft.com/office/drawing/2014/main" id="{19E8083C-D6CF-19F3-7729-00418D3A1CA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616" t="257" r="9722"/>
          <a:stretch/>
        </p:blipFill>
        <p:spPr bwMode="auto">
          <a:xfrm>
            <a:off x="219211" y="1789873"/>
            <a:ext cx="6092924" cy="4037850"/>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9529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A67D62D-09B3-B906-F0E7-BC0B38FDB9B0}"/>
              </a:ext>
            </a:extLst>
          </p:cNvPr>
          <p:cNvSpPr/>
          <p:nvPr/>
        </p:nvSpPr>
        <p:spPr>
          <a:xfrm>
            <a:off x="5840224" y="3490215"/>
            <a:ext cx="5448301" cy="137192"/>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10" name="Rectangle 9">
            <a:extLst>
              <a:ext uri="{FF2B5EF4-FFF2-40B4-BE49-F238E27FC236}">
                <a16:creationId xmlns:a16="http://schemas.microsoft.com/office/drawing/2014/main" id="{909CAB5C-35D2-BDAF-E399-41D805EB1F75}"/>
              </a:ext>
            </a:extLst>
          </p:cNvPr>
          <p:cNvSpPr/>
          <p:nvPr/>
        </p:nvSpPr>
        <p:spPr>
          <a:xfrm>
            <a:off x="0" y="2346962"/>
            <a:ext cx="5564283" cy="3426309"/>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4" name="Rectangle 3">
            <a:extLst>
              <a:ext uri="{FF2B5EF4-FFF2-40B4-BE49-F238E27FC236}">
                <a16:creationId xmlns:a16="http://schemas.microsoft.com/office/drawing/2014/main" id="{CA297932-E3AD-84DE-9FED-DAACFB1DDC28}"/>
              </a:ext>
            </a:extLst>
          </p:cNvPr>
          <p:cNvSpPr/>
          <p:nvPr/>
        </p:nvSpPr>
        <p:spPr>
          <a:xfrm>
            <a:off x="3872193" y="581416"/>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3" name="TextBox 2">
            <a:extLst>
              <a:ext uri="{FF2B5EF4-FFF2-40B4-BE49-F238E27FC236}">
                <a16:creationId xmlns:a16="http://schemas.microsoft.com/office/drawing/2014/main" id="{7D846834-6123-83EE-6B92-29308D1DAB65}"/>
              </a:ext>
            </a:extLst>
          </p:cNvPr>
          <p:cNvSpPr txBox="1"/>
          <p:nvPr/>
        </p:nvSpPr>
        <p:spPr>
          <a:xfrm>
            <a:off x="672353" y="1446715"/>
            <a:ext cx="11334750"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ابتدا ۱۱ قنات و سپس بیابان لوت در فهرست میراث جهانی گنجانده شد. بیابان لوت دارای ویژگی‌های منحصربه‌فردی است که آن را شایسته ثبت در فهرست میراث طبیعی جهان نمود:</a:t>
            </a:r>
            <a:endParaRPr lang="en-US" dirty="0"/>
          </a:p>
        </p:txBody>
      </p:sp>
      <p:sp>
        <p:nvSpPr>
          <p:cNvPr id="5" name="TextBox 4">
            <a:extLst>
              <a:ext uri="{FF2B5EF4-FFF2-40B4-BE49-F238E27FC236}">
                <a16:creationId xmlns:a16="http://schemas.microsoft.com/office/drawing/2014/main" id="{166CCB2F-7C68-A485-0F4F-935724163F16}"/>
              </a:ext>
            </a:extLst>
          </p:cNvPr>
          <p:cNvSpPr txBox="1"/>
          <p:nvPr/>
        </p:nvSpPr>
        <p:spPr>
          <a:xfrm>
            <a:off x="3872193" y="3753472"/>
            <a:ext cx="8292354"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طولانی‌ترین کلوت‌های جهان</a:t>
            </a:r>
            <a:endParaRPr lang="en-US" dirty="0"/>
          </a:p>
          <a:p>
            <a:pPr marL="285750" indent="-285750">
              <a:buFont typeface="Arial" panose="020B0604020202020204" pitchFamily="34" charset="0"/>
              <a:buChar char="•"/>
            </a:pPr>
            <a:r>
              <a:rPr lang="fa-IR" dirty="0"/>
              <a:t>بلندترین کلوت‌های جهان در بخش شرقی کلوت‌ها</a:t>
            </a:r>
            <a:endParaRPr lang="en-US" dirty="0"/>
          </a:p>
          <a:p>
            <a:pPr marL="285750" indent="-285750">
              <a:buFont typeface="Arial" panose="020B0604020202020204" pitchFamily="34" charset="0"/>
              <a:buChar char="•"/>
            </a:pPr>
            <a:r>
              <a:rPr lang="fa-IR" dirty="0"/>
              <a:t>گرم‌ترین نقطه جهان با دمای ۷۰٫۷ درجه سلسیوس</a:t>
            </a:r>
            <a:endParaRPr lang="en-US" dirty="0"/>
          </a:p>
          <a:p>
            <a:pPr marL="285750" indent="-285750">
              <a:buFont typeface="Arial" panose="020B0604020202020204" pitchFamily="34" charset="0"/>
              <a:buChar char="•"/>
            </a:pPr>
            <a:r>
              <a:rPr lang="fa-IR" dirty="0"/>
              <a:t>بلندترین تپه‌های ماسه‌ای جهان در ریگ یلان در شرق بیابان لوت</a:t>
            </a:r>
            <a:endParaRPr lang="en-US" dirty="0"/>
          </a:p>
          <a:p>
            <a:pPr marL="285750" indent="-285750">
              <a:buFont typeface="Arial" panose="020B0604020202020204" pitchFamily="34" charset="0"/>
              <a:buChar char="•"/>
            </a:pPr>
            <a:r>
              <a:rPr lang="fa-IR" dirty="0"/>
              <a:t>وجود یکی از بلندترین نبکاهای (گلدان صحرا، تل گز یا تل نباتی) جهان با ارتفاع ۱۲ متر</a:t>
            </a:r>
            <a:endParaRPr lang="en-US" dirty="0"/>
          </a:p>
        </p:txBody>
      </p:sp>
      <p:sp>
        <p:nvSpPr>
          <p:cNvPr id="6" name="TextBox 5">
            <a:extLst>
              <a:ext uri="{FF2B5EF4-FFF2-40B4-BE49-F238E27FC236}">
                <a16:creationId xmlns:a16="http://schemas.microsoft.com/office/drawing/2014/main" id="{1553762B-5D6A-8747-93D5-1F4B07A9460F}"/>
              </a:ext>
            </a:extLst>
          </p:cNvPr>
          <p:cNvSpPr txBox="1"/>
          <p:nvPr/>
        </p:nvSpPr>
        <p:spPr>
          <a:xfrm>
            <a:off x="3021105" y="575625"/>
            <a:ext cx="6096000"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ثبت در فهرست میراث جهانی یونسکو</a:t>
            </a:r>
            <a:endParaRPr lang="en-US" dirty="0"/>
          </a:p>
        </p:txBody>
      </p:sp>
      <p:pic>
        <p:nvPicPr>
          <p:cNvPr id="9" name="Picture 8">
            <a:extLst>
              <a:ext uri="{FF2B5EF4-FFF2-40B4-BE49-F238E27FC236}">
                <a16:creationId xmlns:a16="http://schemas.microsoft.com/office/drawing/2014/main" id="{9C6B5C6B-02A9-9C9F-8954-754E437B4F3E}"/>
              </a:ext>
            </a:extLst>
          </p:cNvPr>
          <p:cNvPicPr>
            <a:picLocks noChangeAspect="1"/>
          </p:cNvPicPr>
          <p:nvPr/>
        </p:nvPicPr>
        <p:blipFill>
          <a:blip r:embed="rId2"/>
          <a:stretch>
            <a:fillRect/>
          </a:stretch>
        </p:blipFill>
        <p:spPr>
          <a:xfrm>
            <a:off x="201986" y="2577794"/>
            <a:ext cx="5638238" cy="3344846"/>
          </a:xfrm>
          <a:prstGeom prst="rect">
            <a:avLst/>
          </a:prstGeom>
          <a:ln w="38100">
            <a:solidFill>
              <a:schemeClr val="bg1"/>
            </a:solidFill>
          </a:ln>
        </p:spPr>
      </p:pic>
      <p:sp>
        <p:nvSpPr>
          <p:cNvPr id="11" name="Rectangle 10">
            <a:extLst>
              <a:ext uri="{FF2B5EF4-FFF2-40B4-BE49-F238E27FC236}">
                <a16:creationId xmlns:a16="http://schemas.microsoft.com/office/drawing/2014/main" id="{17B8EC93-C4D7-3C4C-1CDA-20464D1170D3}"/>
              </a:ext>
            </a:extLst>
          </p:cNvPr>
          <p:cNvSpPr/>
          <p:nvPr/>
        </p:nvSpPr>
        <p:spPr>
          <a:xfrm>
            <a:off x="6752106" y="3065951"/>
            <a:ext cx="5448301" cy="137192"/>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Tree>
    <p:extLst>
      <p:ext uri="{BB962C8B-B14F-4D97-AF65-F5344CB8AC3E}">
        <p14:creationId xmlns:p14="http://schemas.microsoft.com/office/powerpoint/2010/main" val="21839989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00F8E30-6C19-D782-9E42-05EF370970D4}"/>
              </a:ext>
            </a:extLst>
          </p:cNvPr>
          <p:cNvSpPr/>
          <p:nvPr/>
        </p:nvSpPr>
        <p:spPr>
          <a:xfrm>
            <a:off x="7395882" y="3651053"/>
            <a:ext cx="2093372" cy="2554941"/>
          </a:xfrm>
          <a:prstGeom prst="rect">
            <a:avLst/>
          </a:prstGeom>
          <a:solidFill>
            <a:srgbClr val="BF571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2B78A530-8937-DB7F-4804-1F5B9CE8BDF9}"/>
              </a:ext>
            </a:extLst>
          </p:cNvPr>
          <p:cNvSpPr/>
          <p:nvPr/>
        </p:nvSpPr>
        <p:spPr>
          <a:xfrm>
            <a:off x="9489255" y="1096112"/>
            <a:ext cx="1761452" cy="2554941"/>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0B132D79-AA3E-E655-76AE-31A1E34FFA6F}"/>
              </a:ext>
            </a:extLst>
          </p:cNvPr>
          <p:cNvSpPr/>
          <p:nvPr/>
        </p:nvSpPr>
        <p:spPr>
          <a:xfrm>
            <a:off x="0" y="698148"/>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3" name="TextBox 2">
            <a:extLst>
              <a:ext uri="{FF2B5EF4-FFF2-40B4-BE49-F238E27FC236}">
                <a16:creationId xmlns:a16="http://schemas.microsoft.com/office/drawing/2014/main" id="{A0B0A3EC-5182-84FE-B83D-884BAD060C6D}"/>
              </a:ext>
            </a:extLst>
          </p:cNvPr>
          <p:cNvSpPr txBox="1"/>
          <p:nvPr/>
        </p:nvSpPr>
        <p:spPr>
          <a:xfrm>
            <a:off x="233082" y="1407613"/>
            <a:ext cx="5862918" cy="500906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محدوده عرصه و حریم بیابان لوت برای ثبت در میراث جهانی حدود ۴۰ هزار کیلومتر مربع تعیین شده است که محدوده بسیار بزرگی بوده و در بین سه استان کرمان، خراسان جنوبی و سیستان و بلوچستان قرار دارد. البته بیابان لوت بسیار بزرگ‌تر از محدوده پیشنهادشده برای ثبت در میراث جهانی است، اما با توجه به این‌که مهم‌ترین عناصر واجد ثبت در میراث جهانی در لوت مرکزی واقع شده‌اند، این منطقه برای ثبت در میراث جهانی پیشنهاد گردید. مساحت عرصه بیابان لوت ۲۲۷۸۰ کیلومتر مربع و مساحت حریم بیابان لوت ۱۷۹۴۱ کیلومتر مربع است.</a:t>
            </a:r>
          </a:p>
        </p:txBody>
      </p:sp>
      <p:sp>
        <p:nvSpPr>
          <p:cNvPr id="4" name="TextBox 3">
            <a:extLst>
              <a:ext uri="{FF2B5EF4-FFF2-40B4-BE49-F238E27FC236}">
                <a16:creationId xmlns:a16="http://schemas.microsoft.com/office/drawing/2014/main" id="{BD5363CD-B822-94A6-D0DD-BDCE7AC9D53D}"/>
              </a:ext>
            </a:extLst>
          </p:cNvPr>
          <p:cNvSpPr txBox="1"/>
          <p:nvPr/>
        </p:nvSpPr>
        <p:spPr>
          <a:xfrm>
            <a:off x="-935131" y="698148"/>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ثبت در فهرست میراث جهانی یونسکو</a:t>
            </a:r>
            <a:endParaRPr lang="en-US" dirty="0">
              <a:solidFill>
                <a:schemeClr val="bg1"/>
              </a:solidFill>
            </a:endParaRPr>
          </a:p>
        </p:txBody>
      </p:sp>
      <p:pic>
        <p:nvPicPr>
          <p:cNvPr id="21506" name="Picture 2" descr="انشای زیبا درباره آسمان شب پر ستاره در کویر و توصیف آن">
            <a:extLst>
              <a:ext uri="{FF2B5EF4-FFF2-40B4-BE49-F238E27FC236}">
                <a16:creationId xmlns:a16="http://schemas.microsoft.com/office/drawing/2014/main" id="{7CC62711-3DC8-8613-B4EE-8BF4FA938F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2572" y="3728108"/>
            <a:ext cx="4699428" cy="3129892"/>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سفر به کویر در شب چطور است؟">
            <a:extLst>
              <a:ext uri="{FF2B5EF4-FFF2-40B4-BE49-F238E27FC236}">
                <a16:creationId xmlns:a16="http://schemas.microsoft.com/office/drawing/2014/main" id="{D1DB9E5C-EC19-4193-93EB-1A7CF6022A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9619" y="-51133"/>
            <a:ext cx="4833510" cy="3625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6013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EE8F34-0C2D-81A4-A073-EEEBCB79BDC5}"/>
              </a:ext>
            </a:extLst>
          </p:cNvPr>
          <p:cNvSpPr/>
          <p:nvPr/>
        </p:nvSpPr>
        <p:spPr>
          <a:xfrm>
            <a:off x="596221" y="2969693"/>
            <a:ext cx="5028919" cy="1927411"/>
          </a:xfrm>
          <a:prstGeom prst="rect">
            <a:avLst/>
          </a:prstGeom>
          <a:solidFill>
            <a:srgbClr val="A24A0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A3D21DA-45A1-C569-8AAF-255DE5CEF106}"/>
              </a:ext>
            </a:extLst>
          </p:cNvPr>
          <p:cNvSpPr txBox="1"/>
          <p:nvPr/>
        </p:nvSpPr>
        <p:spPr>
          <a:xfrm>
            <a:off x="6362140" y="2556207"/>
            <a:ext cx="5629835"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که شامل ریگ یلان (تپه‌های ماسه ای)، کلوت‌ها، نبکاها، رودخانه شور، هامادا (دشت ریگی)، پهنه بازالتی گندم بریان و… است که در این میان کلوت‌ها در غرب و ریگ یلان در شرق با چشم‌اندازی زیبا و شگفت‌انگیز خودنمایی می‌کنند.</a:t>
            </a:r>
            <a:endParaRPr lang="en-US" dirty="0"/>
          </a:p>
        </p:txBody>
      </p:sp>
      <p:sp>
        <p:nvSpPr>
          <p:cNvPr id="2" name="Rectangle 1">
            <a:extLst>
              <a:ext uri="{FF2B5EF4-FFF2-40B4-BE49-F238E27FC236}">
                <a16:creationId xmlns:a16="http://schemas.microsoft.com/office/drawing/2014/main" id="{6B56597E-C2FF-B51F-413C-ACCA0E16D88F}"/>
              </a:ext>
            </a:extLst>
          </p:cNvPr>
          <p:cNvSpPr/>
          <p:nvPr/>
        </p:nvSpPr>
        <p:spPr>
          <a:xfrm>
            <a:off x="6743699" y="1168499"/>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4" name="TextBox 3">
            <a:extLst>
              <a:ext uri="{FF2B5EF4-FFF2-40B4-BE49-F238E27FC236}">
                <a16:creationId xmlns:a16="http://schemas.microsoft.com/office/drawing/2014/main" id="{BFFB41A8-9CE0-B47D-829D-C2D889EE9EB9}"/>
              </a:ext>
            </a:extLst>
          </p:cNvPr>
          <p:cNvSpPr txBox="1"/>
          <p:nvPr/>
        </p:nvSpPr>
        <p:spPr>
          <a:xfrm>
            <a:off x="5895975" y="1168498"/>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ثبت در فهرست میراث جهانی یونسکو</a:t>
            </a:r>
            <a:endParaRPr lang="en-US" dirty="0">
              <a:solidFill>
                <a:schemeClr val="bg1"/>
              </a:solidFill>
            </a:endParaRPr>
          </a:p>
        </p:txBody>
      </p:sp>
      <p:pic>
        <p:nvPicPr>
          <p:cNvPr id="20482" name="Picture 2" descr="کشف راز تپه های ستاره ای ۱۳ هزار ساله - خبرآنلاین">
            <a:extLst>
              <a:ext uri="{FF2B5EF4-FFF2-40B4-BE49-F238E27FC236}">
                <a16:creationId xmlns:a16="http://schemas.microsoft.com/office/drawing/2014/main" id="{948EAE67-18ED-5B3A-E366-6025C28F45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7627" y="664717"/>
            <a:ext cx="4852210" cy="2736108"/>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کشف راز تپه های ستاره ای ۱۳ هزار ساله - خبرآنلاین">
            <a:extLst>
              <a:ext uri="{FF2B5EF4-FFF2-40B4-BE49-F238E27FC236}">
                <a16:creationId xmlns:a16="http://schemas.microsoft.com/office/drawing/2014/main" id="{EAF9D0B3-6756-6097-49C2-CDA2CD59BE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786" y="3715415"/>
            <a:ext cx="4627354" cy="259646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A25CD94-C67D-0F64-33F7-747B1268AA32}"/>
              </a:ext>
            </a:extLst>
          </p:cNvPr>
          <p:cNvSpPr/>
          <p:nvPr/>
        </p:nvSpPr>
        <p:spPr>
          <a:xfrm flipV="1">
            <a:off x="0" y="6626465"/>
            <a:ext cx="12192000" cy="9431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7" name="Rectangle 6">
            <a:extLst>
              <a:ext uri="{FF2B5EF4-FFF2-40B4-BE49-F238E27FC236}">
                <a16:creationId xmlns:a16="http://schemas.microsoft.com/office/drawing/2014/main" id="{B3EEA47A-89B4-2683-BBD6-C83C6CFCD565}"/>
              </a:ext>
            </a:extLst>
          </p:cNvPr>
          <p:cNvSpPr/>
          <p:nvPr/>
        </p:nvSpPr>
        <p:spPr>
          <a:xfrm flipV="1">
            <a:off x="0" y="180276"/>
            <a:ext cx="12192000" cy="9431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Tree>
    <p:extLst>
      <p:ext uri="{BB962C8B-B14F-4D97-AF65-F5344CB8AC3E}">
        <p14:creationId xmlns:p14="http://schemas.microsoft.com/office/powerpoint/2010/main" val="8668837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5BA578C-83D7-8F0F-8FB9-412DC6569852}"/>
              </a:ext>
            </a:extLst>
          </p:cNvPr>
          <p:cNvSpPr/>
          <p:nvPr/>
        </p:nvSpPr>
        <p:spPr>
          <a:xfrm>
            <a:off x="9152965" y="3119717"/>
            <a:ext cx="2689412" cy="3621742"/>
          </a:xfrm>
          <a:prstGeom prst="rect">
            <a:avLst/>
          </a:prstGeom>
          <a:solidFill>
            <a:srgbClr val="BF571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BBA656C3-A9EB-E8EC-6E40-90EE0818B5B1}"/>
              </a:ext>
            </a:extLst>
          </p:cNvPr>
          <p:cNvSpPr/>
          <p:nvPr/>
        </p:nvSpPr>
        <p:spPr>
          <a:xfrm>
            <a:off x="779928" y="2617694"/>
            <a:ext cx="2823883" cy="3998259"/>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1C2967D-0579-5219-1511-24C7D12D6776}"/>
              </a:ext>
            </a:extLst>
          </p:cNvPr>
          <p:cNvSpPr txBox="1"/>
          <p:nvPr/>
        </p:nvSpPr>
        <p:spPr>
          <a:xfrm>
            <a:off x="134471" y="795764"/>
            <a:ext cx="11976847"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شروع کار بر روی پرونده ثبت جهانی بیابان لوت از تیر ماه ۱۳۹۳ بوده است و پرونده آن در بهمن ۱۳۹۳ برای دفتر یونسکو در پاریس ارسال شد. این پروژه با مدیریت جغرافی‌دانان و همکاری بسیاری از متخصصان دیگر رشته‌ها تدوین گردید و در نهایت در ۲۷ تیر ۱۳۹۵ با اجماع همه کشورهای عضو در کمیته میراث جهانی، بیابان لوت به عنوان نخستین اثر طبیعی ایران در فهرست میراث جهانی یونسکو قرار گرفت.</a:t>
            </a:r>
            <a:endParaRPr lang="en-US" dirty="0"/>
          </a:p>
        </p:txBody>
      </p:sp>
      <p:sp>
        <p:nvSpPr>
          <p:cNvPr id="2" name="Rectangle 1">
            <a:extLst>
              <a:ext uri="{FF2B5EF4-FFF2-40B4-BE49-F238E27FC236}">
                <a16:creationId xmlns:a16="http://schemas.microsoft.com/office/drawing/2014/main" id="{BD583217-C6F8-7FB0-B804-CCF37B41E189}"/>
              </a:ext>
            </a:extLst>
          </p:cNvPr>
          <p:cNvSpPr/>
          <p:nvPr/>
        </p:nvSpPr>
        <p:spPr>
          <a:xfrm>
            <a:off x="6743699" y="253415"/>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4" name="TextBox 3">
            <a:extLst>
              <a:ext uri="{FF2B5EF4-FFF2-40B4-BE49-F238E27FC236}">
                <a16:creationId xmlns:a16="http://schemas.microsoft.com/office/drawing/2014/main" id="{5F1D89C6-21E8-2582-22B8-92EAEA6DF7F5}"/>
              </a:ext>
            </a:extLst>
          </p:cNvPr>
          <p:cNvSpPr txBox="1"/>
          <p:nvPr/>
        </p:nvSpPr>
        <p:spPr>
          <a:xfrm>
            <a:off x="5869081" y="253415"/>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ثبت در فهرست میراث جهانی یونسکو</a:t>
            </a:r>
            <a:endParaRPr lang="en-US" dirty="0">
              <a:solidFill>
                <a:schemeClr val="bg1"/>
              </a:solidFill>
            </a:endParaRPr>
          </a:p>
        </p:txBody>
      </p:sp>
      <p:pic>
        <p:nvPicPr>
          <p:cNvPr id="19458" name="Picture 2" descr="برای گسترش گردشگری در کویر لوت باید سرمایه ‎گذاری کرد - تسنیم">
            <a:extLst>
              <a:ext uri="{FF2B5EF4-FFF2-40B4-BE49-F238E27FC236}">
                <a16:creationId xmlns:a16="http://schemas.microsoft.com/office/drawing/2014/main" id="{75C11B99-CF52-C4C4-52B8-8627BA147A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435" y="2713112"/>
            <a:ext cx="5468470" cy="3807422"/>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pic>
        <p:nvPicPr>
          <p:cNvPr id="19460" name="Picture 4" descr="تخریب لوت به بهانه گردشگری چه تبعاتی برای میراث طبیعی ایران دارد؟">
            <a:extLst>
              <a:ext uri="{FF2B5EF4-FFF2-40B4-BE49-F238E27FC236}">
                <a16:creationId xmlns:a16="http://schemas.microsoft.com/office/drawing/2014/main" id="{0D773400-34E5-D859-F8CD-61986178A8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3699" y="3225749"/>
            <a:ext cx="5010152" cy="339020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5506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4E882F-BFAC-4F12-4761-7C9CAA4717D6}"/>
              </a:ext>
            </a:extLst>
          </p:cNvPr>
          <p:cNvSpPr/>
          <p:nvPr/>
        </p:nvSpPr>
        <p:spPr>
          <a:xfrm>
            <a:off x="-23812" y="1777998"/>
            <a:ext cx="3976687" cy="5080001"/>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CA50018-1417-4E33-4BF6-FE8AD95B700B}"/>
              </a:ext>
            </a:extLst>
          </p:cNvPr>
          <p:cNvSpPr txBox="1"/>
          <p:nvPr/>
        </p:nvSpPr>
        <p:spPr>
          <a:xfrm>
            <a:off x="6162675" y="1063906"/>
            <a:ext cx="5857875" cy="556306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سال ۴۴۴ هجری، ناصرخسرو که در بازگشت از مکه از قسمت شمالی کویر عبور نموده اسم خاصی برای کویر ذکر نکرده و آن را بیابان نامیده گوید «در این راه بیابان به هر دو فرسنگ گنبدک‌ها ساخته‌اند و مصانع که آب باران در آنجا جمع شود به موضعی که شورستان نباشد ساخته‌اند و این گنبدک‌ها به سبب آن است تا مردم را گمراه نکنند و نیز به گرما و سرما لحظه‌ای در آنجا آسایشی کنند و در راه ریگ روان دیدیم عظیم که هر که از نشان بگردد از میان آن ریگ بیرون نتواند آمدن و هلاک شود و از آن بگذشتیم زمینی شوره پدید آمد برجوشیده که شش فرسنگ چنین بود که اگر از راه کسی یک‌سو شدی فرورفتی …»</a:t>
            </a:r>
            <a:endParaRPr lang="en-US" dirty="0"/>
          </a:p>
        </p:txBody>
      </p:sp>
      <p:sp>
        <p:nvSpPr>
          <p:cNvPr id="2" name="Rectangle 1">
            <a:extLst>
              <a:ext uri="{FF2B5EF4-FFF2-40B4-BE49-F238E27FC236}">
                <a16:creationId xmlns:a16="http://schemas.microsoft.com/office/drawing/2014/main" id="{DD961999-68FF-9525-1D68-D451B7876D1D}"/>
              </a:ext>
            </a:extLst>
          </p:cNvPr>
          <p:cNvSpPr/>
          <p:nvPr/>
        </p:nvSpPr>
        <p:spPr>
          <a:xfrm>
            <a:off x="1752600" y="602241"/>
            <a:ext cx="5495926" cy="46166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098" name="Picture 2" descr="سفرنامه ی ناصر خسرو در باب سفر روحانی و معنوی حج »">
            <a:extLst>
              <a:ext uri="{FF2B5EF4-FFF2-40B4-BE49-F238E27FC236}">
                <a16:creationId xmlns:a16="http://schemas.microsoft.com/office/drawing/2014/main" id="{03C31A32-7656-3AD8-1BFF-77A474F18C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 y="2070610"/>
            <a:ext cx="5695950" cy="3797300"/>
          </a:xfrm>
          <a:prstGeom prst="rect">
            <a:avLst/>
          </a:prstGeom>
          <a:noFill/>
          <a:ln w="28575">
            <a:solidFill>
              <a:srgbClr val="843C0C"/>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F4FB5F7-34F1-34D3-992B-D03B45398ED3}"/>
              </a:ext>
            </a:extLst>
          </p:cNvPr>
          <p:cNvSpPr txBox="1"/>
          <p:nvPr/>
        </p:nvSpPr>
        <p:spPr>
          <a:xfrm>
            <a:off x="3417324" y="598305"/>
            <a:ext cx="2166477"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دشت لوت </a:t>
            </a:r>
            <a:endParaRPr lang="fa-IR"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273678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0CB99F-EC02-A7E9-A9B6-1BCEE1706BF9}"/>
              </a:ext>
            </a:extLst>
          </p:cNvPr>
          <p:cNvSpPr txBox="1"/>
          <p:nvPr/>
        </p:nvSpPr>
        <p:spPr>
          <a:xfrm>
            <a:off x="540056" y="1819859"/>
            <a:ext cx="6096000"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algn="l"/>
            <a:r>
              <a:rPr lang="fa-IR" dirty="0"/>
              <a:t> ویکی پدیا، دانشنامه آزاد</a:t>
            </a:r>
          </a:p>
          <a:p>
            <a:pPr algn="l"/>
            <a:endParaRPr lang="fa-IR" dirty="0"/>
          </a:p>
          <a:p>
            <a:pPr algn="l"/>
            <a:r>
              <a:rPr lang="en-US" dirty="0">
                <a:hlinkClick r:id="rId2">
                  <a:extLst>
                    <a:ext uri="{A12FA001-AC4F-418D-AE19-62706E023703}">
                      <ahyp:hlinkClr xmlns:ahyp="http://schemas.microsoft.com/office/drawing/2018/hyperlinkcolor" val="tx"/>
                    </a:ext>
                  </a:extLst>
                </a:hlinkClick>
              </a:rPr>
              <a:t>https://fa.wikipedia.org</a:t>
            </a:r>
            <a:endParaRPr lang="fa-IR" dirty="0"/>
          </a:p>
        </p:txBody>
      </p:sp>
      <p:sp>
        <p:nvSpPr>
          <p:cNvPr id="2" name="Rectangle 1">
            <a:extLst>
              <a:ext uri="{FF2B5EF4-FFF2-40B4-BE49-F238E27FC236}">
                <a16:creationId xmlns:a16="http://schemas.microsoft.com/office/drawing/2014/main" id="{418CC44C-2534-B418-106F-2CB3BA35F5B5}"/>
              </a:ext>
            </a:extLst>
          </p:cNvPr>
          <p:cNvSpPr/>
          <p:nvPr/>
        </p:nvSpPr>
        <p:spPr>
          <a:xfrm>
            <a:off x="6743699" y="934733"/>
            <a:ext cx="5448301" cy="461664"/>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4" name="TextBox 3">
            <a:extLst>
              <a:ext uri="{FF2B5EF4-FFF2-40B4-BE49-F238E27FC236}">
                <a16:creationId xmlns:a16="http://schemas.microsoft.com/office/drawing/2014/main" id="{A0D7608A-F53D-A723-0414-3B451C17C887}"/>
              </a:ext>
            </a:extLst>
          </p:cNvPr>
          <p:cNvSpPr txBox="1"/>
          <p:nvPr/>
        </p:nvSpPr>
        <p:spPr>
          <a:xfrm>
            <a:off x="9467849" y="934732"/>
            <a:ext cx="2196353"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7103405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ED8FB75-985F-F472-67AE-EC8834BDA230}"/>
              </a:ext>
            </a:extLst>
          </p:cNvPr>
          <p:cNvSpPr/>
          <p:nvPr/>
        </p:nvSpPr>
        <p:spPr>
          <a:xfrm>
            <a:off x="1653164" y="2024087"/>
            <a:ext cx="8885671" cy="280982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A3560EE-AB46-2E2C-2D79-5DB5909FBFC1}"/>
              </a:ext>
            </a:extLst>
          </p:cNvPr>
          <p:cNvSpPr txBox="1"/>
          <p:nvPr/>
        </p:nvSpPr>
        <p:spPr>
          <a:xfrm>
            <a:off x="2484583" y="2875002"/>
            <a:ext cx="6989010" cy="1107996"/>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6600" dirty="0"/>
              <a:t>با تشکر از توجه شما</a:t>
            </a:r>
            <a:endParaRPr lang="en-US" sz="6600" dirty="0"/>
          </a:p>
        </p:txBody>
      </p:sp>
    </p:spTree>
    <p:extLst>
      <p:ext uri="{BB962C8B-B14F-4D97-AF65-F5344CB8AC3E}">
        <p14:creationId xmlns:p14="http://schemas.microsoft.com/office/powerpoint/2010/main" val="1127566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0601DFF-67BE-CF2D-C0D4-D82F6DCFCFB7}"/>
              </a:ext>
            </a:extLst>
          </p:cNvPr>
          <p:cNvSpPr/>
          <p:nvPr/>
        </p:nvSpPr>
        <p:spPr>
          <a:xfrm>
            <a:off x="6696074" y="1059366"/>
            <a:ext cx="5495926" cy="46166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989451C-1248-EA7D-C833-F43FDE69B406}"/>
              </a:ext>
            </a:extLst>
          </p:cNvPr>
          <p:cNvSpPr txBox="1"/>
          <p:nvPr/>
        </p:nvSpPr>
        <p:spPr>
          <a:xfrm>
            <a:off x="5905106" y="1059365"/>
            <a:ext cx="6096000"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a:t>نام</a:t>
            </a:r>
            <a:endParaRPr lang="en-US" dirty="0"/>
          </a:p>
        </p:txBody>
      </p:sp>
      <p:sp>
        <p:nvSpPr>
          <p:cNvPr id="5" name="TextBox 4">
            <a:extLst>
              <a:ext uri="{FF2B5EF4-FFF2-40B4-BE49-F238E27FC236}">
                <a16:creationId xmlns:a16="http://schemas.microsoft.com/office/drawing/2014/main" id="{B3158211-07AD-1588-2806-2A5140561AAC}"/>
              </a:ext>
            </a:extLst>
          </p:cNvPr>
          <p:cNvSpPr txBox="1"/>
          <p:nvPr/>
        </p:nvSpPr>
        <p:spPr>
          <a:xfrm>
            <a:off x="76004" y="1811841"/>
            <a:ext cx="5991225"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کلمه لوت(برگرفته از واره رُت) در زبان فارسی به معنی برهنه و تشنه و بی‌آب و علف است.عنوان‌های «چاله لوت»، «دشت لوت»، «کویر لوت» و «بیابان لوت» برای این منطقه خشک و بیابانی به کار برده می‌شود. در نوشته‌های جغرافیایی از واحد لوت گاهی به‌نام «چاله لوت» و گاهی به‌صورت «دشت لوت» نام برده می‌شود. در بین عامه مردم و در بسیاری از خبرها به‌دلیل برخی مشابهت‌ها با دشت کویر، از عنوان «کویر لوت» استفاده می‌شود. </a:t>
            </a:r>
          </a:p>
        </p:txBody>
      </p:sp>
      <p:pic>
        <p:nvPicPr>
          <p:cNvPr id="5122" name="Picture 2" descr="دشت لوت - ویکی‌پدیا، دانشنامهٔ آزاد">
            <a:extLst>
              <a:ext uri="{FF2B5EF4-FFF2-40B4-BE49-F238E27FC236}">
                <a16:creationId xmlns:a16="http://schemas.microsoft.com/office/drawing/2014/main" id="{9BA18F42-C6DF-8585-2619-E64904BE78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0327" y="2039698"/>
            <a:ext cx="5638404" cy="375893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64BC851-D2E4-9CDF-058C-C9EC5EE5CB97}"/>
              </a:ext>
            </a:extLst>
          </p:cNvPr>
          <p:cNvSpPr/>
          <p:nvPr/>
        </p:nvSpPr>
        <p:spPr>
          <a:xfrm flipH="1">
            <a:off x="6076950" y="2039698"/>
            <a:ext cx="219469" cy="1941752"/>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D661A81E-EB6A-FBFA-17E8-18600FC7E995}"/>
              </a:ext>
            </a:extLst>
          </p:cNvPr>
          <p:cNvSpPr/>
          <p:nvPr/>
        </p:nvSpPr>
        <p:spPr>
          <a:xfrm flipH="1">
            <a:off x="6081713" y="4125673"/>
            <a:ext cx="214705" cy="1672961"/>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75367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A798BE1-4216-4358-666E-FFDDE89523A0}"/>
              </a:ext>
            </a:extLst>
          </p:cNvPr>
          <p:cNvSpPr/>
          <p:nvPr/>
        </p:nvSpPr>
        <p:spPr>
          <a:xfrm flipH="1">
            <a:off x="-2" y="1"/>
            <a:ext cx="2619376" cy="6858000"/>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F42E73D-F5DC-8A41-6C12-DBBEA2128D35}"/>
              </a:ext>
            </a:extLst>
          </p:cNvPr>
          <p:cNvSpPr txBox="1"/>
          <p:nvPr/>
        </p:nvSpPr>
        <p:spPr>
          <a:xfrm>
            <a:off x="6257925" y="1755465"/>
            <a:ext cx="5695950"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درحالی که استفاده از کویر برای لوت درست نیست و در پرونده ثبت جهانی لوت در یونسکو نیز عنوان «بیابان لوت» ثبت شده است نه «کویر لوت»؛ زیرا دشت لوت بیابان است نه کویر و کویر بخش کوچکی از مساحت دشت لوت را تشکیل می‌دهد. بیابان واژه‌ای بوم‌شناسی و اقلیمی است و به مکانی با پوشش گیاهی، جانوری و میزان بارندگی کم گفته می‌شود.</a:t>
            </a:r>
          </a:p>
        </p:txBody>
      </p:sp>
      <p:pic>
        <p:nvPicPr>
          <p:cNvPr id="6146" name="Picture 2" descr="کویر لوت (دشت لوت، بیابان لوت) | ویزیت ایران">
            <a:extLst>
              <a:ext uri="{FF2B5EF4-FFF2-40B4-BE49-F238E27FC236}">
                <a16:creationId xmlns:a16="http://schemas.microsoft.com/office/drawing/2014/main" id="{AB377BD8-3507-25F9-2B1D-4AA7A34448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225" y="390525"/>
            <a:ext cx="4051300" cy="6076950"/>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ADDE5B7-E1BF-9007-9815-8BF9F902E3D8}"/>
              </a:ext>
            </a:extLst>
          </p:cNvPr>
          <p:cNvSpPr/>
          <p:nvPr/>
        </p:nvSpPr>
        <p:spPr>
          <a:xfrm>
            <a:off x="4972049" y="821241"/>
            <a:ext cx="5495926" cy="46166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B6051864-142A-B964-3025-53F50C2A4BCA}"/>
              </a:ext>
            </a:extLst>
          </p:cNvPr>
          <p:cNvSpPr txBox="1"/>
          <p:nvPr/>
        </p:nvSpPr>
        <p:spPr>
          <a:xfrm>
            <a:off x="1309686" y="820081"/>
            <a:ext cx="6096000"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نام</a:t>
            </a:r>
            <a:endParaRPr lang="en-US" dirty="0"/>
          </a:p>
        </p:txBody>
      </p:sp>
    </p:spTree>
    <p:extLst>
      <p:ext uri="{BB962C8B-B14F-4D97-AF65-F5344CB8AC3E}">
        <p14:creationId xmlns:p14="http://schemas.microsoft.com/office/powerpoint/2010/main" val="1854446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B77721B-3BCD-6629-DDE0-AE617F2D2C4F}"/>
              </a:ext>
            </a:extLst>
          </p:cNvPr>
          <p:cNvSpPr/>
          <p:nvPr/>
        </p:nvSpPr>
        <p:spPr>
          <a:xfrm flipH="1">
            <a:off x="7123955" y="1129628"/>
            <a:ext cx="4239377" cy="402907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128E50D-615D-2876-88BF-EE6C951BF1D1}"/>
              </a:ext>
            </a:extLst>
          </p:cNvPr>
          <p:cNvSpPr txBox="1"/>
          <p:nvPr/>
        </p:nvSpPr>
        <p:spPr>
          <a:xfrm>
            <a:off x="276225" y="1582467"/>
            <a:ext cx="5705475" cy="445506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دشت لوت نیز یک بیابان وسیع ماسه‌ای و ریگی است. اما کویر (نمک‌زار) به پست‌ترین نقاط داخلی مناطق بیابانی که میزان نمک در آن بسیار زیاد است، گفته می‌شود. به‌طور کلی وسعت کویر در دشت لوت نسبت به زمین‌های ماسه‌ای و ریگی چندان زیاد نیست یا به عبارتی از چنان اهمیتی برخوردار نیست که بتواند بر چشم‌انداز طبیعی آن تأثیر بگذارد. از این نظر دشت لوت درست در مقابل دشت کویر قرار دارد که بیشتر وسعت آن را کویر (نمک‌زار) پوشش داده است.</a:t>
            </a:r>
          </a:p>
        </p:txBody>
      </p:sp>
      <p:pic>
        <p:nvPicPr>
          <p:cNvPr id="4" name="Picture 3">
            <a:extLst>
              <a:ext uri="{FF2B5EF4-FFF2-40B4-BE49-F238E27FC236}">
                <a16:creationId xmlns:a16="http://schemas.microsoft.com/office/drawing/2014/main" id="{1873055F-531B-6EE3-4575-BC29890CFE60}"/>
              </a:ext>
            </a:extLst>
          </p:cNvPr>
          <p:cNvPicPr>
            <a:picLocks noChangeAspect="1"/>
          </p:cNvPicPr>
          <p:nvPr/>
        </p:nvPicPr>
        <p:blipFill>
          <a:blip r:embed="rId2"/>
          <a:stretch>
            <a:fillRect/>
          </a:stretch>
        </p:blipFill>
        <p:spPr>
          <a:xfrm>
            <a:off x="7404939" y="145509"/>
            <a:ext cx="4598264" cy="2873916"/>
          </a:xfrm>
          <a:prstGeom prst="rect">
            <a:avLst/>
          </a:prstGeom>
          <a:ln w="38100">
            <a:solidFill>
              <a:schemeClr val="bg1">
                <a:lumMod val="95000"/>
              </a:schemeClr>
            </a:solidFill>
          </a:ln>
        </p:spPr>
      </p:pic>
      <p:pic>
        <p:nvPicPr>
          <p:cNvPr id="7172" name="Picture 4" descr="کویر لوت کرمان از جاذبه‌ها تا تصاویر و آدرس | مجله علی بابا">
            <a:extLst>
              <a:ext uri="{FF2B5EF4-FFF2-40B4-BE49-F238E27FC236}">
                <a16:creationId xmlns:a16="http://schemas.microsoft.com/office/drawing/2014/main" id="{F8B1E192-CEEF-6936-2CD1-7A07E7A394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0302" y="3333750"/>
            <a:ext cx="4800600" cy="3117272"/>
          </a:xfrm>
          <a:prstGeom prst="rect">
            <a:avLst/>
          </a:prstGeom>
          <a:noFill/>
          <a:ln w="38100">
            <a:solidFill>
              <a:schemeClr val="bg1">
                <a:lumMod val="95000"/>
              </a:schemeClr>
            </a:solidFill>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B011D3D-2AB7-DDA7-6CD2-BE4D35EEC1D8}"/>
              </a:ext>
            </a:extLst>
          </p:cNvPr>
          <p:cNvSpPr/>
          <p:nvPr/>
        </p:nvSpPr>
        <p:spPr>
          <a:xfrm>
            <a:off x="995359" y="732807"/>
            <a:ext cx="5495926" cy="46166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a:extLst>
              <a:ext uri="{FF2B5EF4-FFF2-40B4-BE49-F238E27FC236}">
                <a16:creationId xmlns:a16="http://schemas.microsoft.com/office/drawing/2014/main" id="{150527B8-9F4A-4D88-2F6C-FBD6F1083A41}"/>
              </a:ext>
            </a:extLst>
          </p:cNvPr>
          <p:cNvSpPr txBox="1"/>
          <p:nvPr/>
        </p:nvSpPr>
        <p:spPr>
          <a:xfrm>
            <a:off x="114302" y="727129"/>
            <a:ext cx="6096000"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نام</a:t>
            </a:r>
            <a:endParaRPr lang="en-US" dirty="0"/>
          </a:p>
        </p:txBody>
      </p:sp>
    </p:spTree>
    <p:extLst>
      <p:ext uri="{BB962C8B-B14F-4D97-AF65-F5344CB8AC3E}">
        <p14:creationId xmlns:p14="http://schemas.microsoft.com/office/powerpoint/2010/main" val="3887648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927EC45-823C-190A-3141-4A98D4909D7B}"/>
              </a:ext>
            </a:extLst>
          </p:cNvPr>
          <p:cNvSpPr/>
          <p:nvPr/>
        </p:nvSpPr>
        <p:spPr>
          <a:xfrm flipH="1">
            <a:off x="2370972" y="5091587"/>
            <a:ext cx="4239377" cy="619806"/>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6099707B-2650-7925-8E83-E3E761F88CB7}"/>
              </a:ext>
            </a:extLst>
          </p:cNvPr>
          <p:cNvSpPr/>
          <p:nvPr/>
        </p:nvSpPr>
        <p:spPr>
          <a:xfrm flipH="1">
            <a:off x="57151" y="1868905"/>
            <a:ext cx="4239377" cy="619806"/>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0746754-56DC-39D9-320B-B6A054BFFFC5}"/>
              </a:ext>
            </a:extLst>
          </p:cNvPr>
          <p:cNvSpPr txBox="1"/>
          <p:nvPr/>
        </p:nvSpPr>
        <p:spPr>
          <a:xfrm>
            <a:off x="6696074" y="1822776"/>
            <a:ext cx="5438775"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بنابراین «بیابان»، واژه جامع‌تری برای توصیف این پدیده پهناور طبیعی به‌شمار می‌آید و به همین دلیل دانشمندان معتقدند که این بیابان بزرگ را باید «دشت لوت» خواند، نه «کویر لوت»؛ چون کویر تنها بخشی از آن است. محققان جغرافیا نیز در نوشته‌های خود بارها تأکید کرده‌اند که گفتن «کویر لوت» بر این واحد جغرافیایی صحیح نیست و باید از آن به عنوان «دشت لوت» یا «بیابان لوت» نام برد.</a:t>
            </a:r>
            <a:endParaRPr lang="en-US" dirty="0"/>
          </a:p>
        </p:txBody>
      </p:sp>
      <p:sp>
        <p:nvSpPr>
          <p:cNvPr id="2" name="Rectangle 1">
            <a:extLst>
              <a:ext uri="{FF2B5EF4-FFF2-40B4-BE49-F238E27FC236}">
                <a16:creationId xmlns:a16="http://schemas.microsoft.com/office/drawing/2014/main" id="{C0554C68-E579-7E85-A5E6-8C6E8C68B8D4}"/>
              </a:ext>
            </a:extLst>
          </p:cNvPr>
          <p:cNvSpPr/>
          <p:nvPr/>
        </p:nvSpPr>
        <p:spPr>
          <a:xfrm>
            <a:off x="6696074" y="903323"/>
            <a:ext cx="5495926" cy="461665"/>
          </a:xfrm>
          <a:prstGeom prst="rect">
            <a:avLst/>
          </a:prstGeom>
          <a:solidFill>
            <a:srgbClr val="843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194" name="Picture 2" descr="کویر لوت گرم ترین دشت جهان – گردشگری با بابک">
            <a:extLst>
              <a:ext uri="{FF2B5EF4-FFF2-40B4-BE49-F238E27FC236}">
                <a16:creationId xmlns:a16="http://schemas.microsoft.com/office/drawing/2014/main" id="{ADAF93D2-F410-E51B-258C-91E87D4B57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 y="2021305"/>
            <a:ext cx="6229350" cy="3504010"/>
          </a:xfrm>
          <a:prstGeom prst="rect">
            <a:avLst/>
          </a:prstGeom>
          <a:noFill/>
          <a:ln w="38100">
            <a:solidFill>
              <a:schemeClr val="bg1">
                <a:lumMod val="95000"/>
              </a:schemeClr>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96BB4A1-E2AD-AAC7-7A1D-B743C07F68B9}"/>
              </a:ext>
            </a:extLst>
          </p:cNvPr>
          <p:cNvSpPr txBox="1"/>
          <p:nvPr/>
        </p:nvSpPr>
        <p:spPr>
          <a:xfrm>
            <a:off x="3648074" y="899595"/>
            <a:ext cx="6096000"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نام</a:t>
            </a:r>
            <a:endParaRPr lang="en-US" dirty="0"/>
          </a:p>
        </p:txBody>
      </p:sp>
    </p:spTree>
    <p:extLst>
      <p:ext uri="{BB962C8B-B14F-4D97-AF65-F5344CB8AC3E}">
        <p14:creationId xmlns:p14="http://schemas.microsoft.com/office/powerpoint/2010/main" val="10440627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TotalTime>
  <Words>3964</Words>
  <Application>Microsoft Office PowerPoint</Application>
  <PresentationFormat>Widescreen</PresentationFormat>
  <Paragraphs>132</Paragraphs>
  <Slides>51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11</cp:revision>
  <dcterms:created xsi:type="dcterms:W3CDTF">2024-11-05T09:52:49Z</dcterms:created>
  <dcterms:modified xsi:type="dcterms:W3CDTF">2024-11-08T10:57:38Z</dcterms:modified>
</cp:coreProperties>
</file>