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96" r:id="rId2"/>
    <p:sldId id="256" r:id="rId3"/>
    <p:sldId id="257" r:id="rId4"/>
    <p:sldId id="258" r:id="rId5"/>
    <p:sldId id="288" r:id="rId6"/>
    <p:sldId id="259" r:id="rId7"/>
    <p:sldId id="260" r:id="rId8"/>
    <p:sldId id="261" r:id="rId9"/>
    <p:sldId id="262" r:id="rId10"/>
    <p:sldId id="263" r:id="rId11"/>
    <p:sldId id="264" r:id="rId12"/>
    <p:sldId id="265" r:id="rId13"/>
    <p:sldId id="266" r:id="rId14"/>
    <p:sldId id="267" r:id="rId15"/>
    <p:sldId id="268" r:id="rId16"/>
    <p:sldId id="269" r:id="rId17"/>
    <p:sldId id="289" r:id="rId18"/>
    <p:sldId id="270" r:id="rId19"/>
    <p:sldId id="290" r:id="rId20"/>
    <p:sldId id="271" r:id="rId21"/>
    <p:sldId id="291" r:id="rId22"/>
    <p:sldId id="272" r:id="rId23"/>
    <p:sldId id="274" r:id="rId24"/>
    <p:sldId id="292" r:id="rId25"/>
    <p:sldId id="275" r:id="rId26"/>
    <p:sldId id="293" r:id="rId27"/>
    <p:sldId id="276" r:id="rId28"/>
    <p:sldId id="277" r:id="rId29"/>
    <p:sldId id="294" r:id="rId30"/>
    <p:sldId id="278" r:id="rId31"/>
    <p:sldId id="279" r:id="rId32"/>
    <p:sldId id="295" r:id="rId33"/>
    <p:sldId id="280" r:id="rId34"/>
    <p:sldId id="281" r:id="rId35"/>
    <p:sldId id="282" r:id="rId36"/>
    <p:sldId id="283" r:id="rId37"/>
    <p:sldId id="284" r:id="rId38"/>
    <p:sldId id="285" r:id="rId39"/>
    <p:sldId id="286" r:id="rId40"/>
    <p:sldId id="287" r:id="rId41"/>
    <p:sldId id="297" r:id="rId42"/>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2"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78181"/>
    <a:srgbClr val="A5A1A1"/>
    <a:srgbClr val="779CB4"/>
    <a:srgbClr val="FFFFFF"/>
    <a:srgbClr val="172C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92" autoAdjust="0"/>
  </p:normalViewPr>
  <p:slideViewPr>
    <p:cSldViewPr snapToGrid="0">
      <p:cViewPr varScale="1">
        <p:scale>
          <a:sx n="81" d="100"/>
          <a:sy n="81" d="100"/>
        </p:scale>
        <p:origin x="725"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8559DAB5-6B84-4E39-AC3E-676C35C47465}" type="datetimeFigureOut">
              <a:rPr lang="fa-IR" smtClean="0"/>
              <a:t>18/05/1446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F6D27C33-CD11-4E37-86EC-B032A5F30BC9}" type="slidenum">
              <a:rPr lang="fa-IR" smtClean="0"/>
              <a:t>‹#›</a:t>
            </a:fld>
            <a:endParaRPr lang="fa-IR"/>
          </a:p>
        </p:txBody>
      </p:sp>
    </p:spTree>
    <p:extLst>
      <p:ext uri="{BB962C8B-B14F-4D97-AF65-F5344CB8AC3E}">
        <p14:creationId xmlns:p14="http://schemas.microsoft.com/office/powerpoint/2010/main" val="3827692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6D27C33-CD11-4E37-86EC-B032A5F30BC9}" type="slidenum">
              <a:rPr lang="fa-IR" smtClean="0"/>
              <a:t>15</a:t>
            </a:fld>
            <a:endParaRPr lang="fa-IR"/>
          </a:p>
        </p:txBody>
      </p:sp>
    </p:spTree>
    <p:extLst>
      <p:ext uri="{BB962C8B-B14F-4D97-AF65-F5344CB8AC3E}">
        <p14:creationId xmlns:p14="http://schemas.microsoft.com/office/powerpoint/2010/main" val="4249475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6D27C33-CD11-4E37-86EC-B032A5F30BC9}" type="slidenum">
              <a:rPr lang="fa-IR" smtClean="0"/>
              <a:t>16</a:t>
            </a:fld>
            <a:endParaRPr lang="fa-IR"/>
          </a:p>
        </p:txBody>
      </p:sp>
    </p:spTree>
    <p:extLst>
      <p:ext uri="{BB962C8B-B14F-4D97-AF65-F5344CB8AC3E}">
        <p14:creationId xmlns:p14="http://schemas.microsoft.com/office/powerpoint/2010/main" val="2340940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6D27C33-CD11-4E37-86EC-B032A5F30BC9}" type="slidenum">
              <a:rPr lang="fa-IR" smtClean="0"/>
              <a:t>21</a:t>
            </a:fld>
            <a:endParaRPr lang="fa-IR"/>
          </a:p>
        </p:txBody>
      </p:sp>
    </p:spTree>
    <p:extLst>
      <p:ext uri="{BB962C8B-B14F-4D97-AF65-F5344CB8AC3E}">
        <p14:creationId xmlns:p14="http://schemas.microsoft.com/office/powerpoint/2010/main" val="3034523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6D27C33-CD11-4E37-86EC-B032A5F30BC9}" type="slidenum">
              <a:rPr lang="fa-IR" smtClean="0"/>
              <a:t>27</a:t>
            </a:fld>
            <a:endParaRPr lang="fa-IR"/>
          </a:p>
        </p:txBody>
      </p:sp>
    </p:spTree>
    <p:extLst>
      <p:ext uri="{BB962C8B-B14F-4D97-AF65-F5344CB8AC3E}">
        <p14:creationId xmlns:p14="http://schemas.microsoft.com/office/powerpoint/2010/main" val="2578398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6D27C33-CD11-4E37-86EC-B032A5F30BC9}" type="slidenum">
              <a:rPr lang="fa-IR" smtClean="0"/>
              <a:t>28</a:t>
            </a:fld>
            <a:endParaRPr lang="fa-IR"/>
          </a:p>
        </p:txBody>
      </p:sp>
    </p:spTree>
    <p:extLst>
      <p:ext uri="{BB962C8B-B14F-4D97-AF65-F5344CB8AC3E}">
        <p14:creationId xmlns:p14="http://schemas.microsoft.com/office/powerpoint/2010/main" val="3091476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6D27C33-CD11-4E37-86EC-B032A5F30BC9}" type="slidenum">
              <a:rPr lang="fa-IR" smtClean="0"/>
              <a:t>34</a:t>
            </a:fld>
            <a:endParaRPr lang="fa-IR"/>
          </a:p>
        </p:txBody>
      </p:sp>
    </p:spTree>
    <p:extLst>
      <p:ext uri="{BB962C8B-B14F-4D97-AF65-F5344CB8AC3E}">
        <p14:creationId xmlns:p14="http://schemas.microsoft.com/office/powerpoint/2010/main" val="3786811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F6D27C33-CD11-4E37-86EC-B032A5F30BC9}" type="slidenum">
              <a:rPr lang="fa-IR" smtClean="0"/>
              <a:t>36</a:t>
            </a:fld>
            <a:endParaRPr lang="fa-IR"/>
          </a:p>
        </p:txBody>
      </p:sp>
    </p:spTree>
    <p:extLst>
      <p:ext uri="{BB962C8B-B14F-4D97-AF65-F5344CB8AC3E}">
        <p14:creationId xmlns:p14="http://schemas.microsoft.com/office/powerpoint/2010/main" val="3715987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2743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3920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74137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A56651F-8FBA-4788-96BA-0703C28E610A}"/>
              </a:ext>
            </a:extLst>
          </p:cNvPr>
          <p:cNvSpPr>
            <a:spLocks noGrp="1"/>
          </p:cNvSpPr>
          <p:nvPr>
            <p:ph type="pic" sz="quarter" idx="10"/>
          </p:nvPr>
        </p:nvSpPr>
        <p:spPr>
          <a:xfrm>
            <a:off x="106017" y="0"/>
            <a:ext cx="8852452" cy="6857999"/>
          </a:xfrm>
          <a:custGeom>
            <a:avLst/>
            <a:gdLst>
              <a:gd name="connsiteX0" fmla="*/ 1840451 w 8852452"/>
              <a:gd name="connsiteY0" fmla="*/ 0 h 6857999"/>
              <a:gd name="connsiteX1" fmla="*/ 7012001 w 8852452"/>
              <a:gd name="connsiteY1" fmla="*/ 0 h 6857999"/>
              <a:gd name="connsiteX2" fmla="*/ 7074508 w 8852452"/>
              <a:gd name="connsiteY2" fmla="*/ 44450 h 6857999"/>
              <a:gd name="connsiteX3" fmla="*/ 8852452 w 8852452"/>
              <a:gd name="connsiteY3" fmla="*/ 3591341 h 6857999"/>
              <a:gd name="connsiteX4" fmla="*/ 7556041 w 8852452"/>
              <a:gd name="connsiteY4" fmla="*/ 6721156 h 6857999"/>
              <a:gd name="connsiteX5" fmla="*/ 7412510 w 8852452"/>
              <a:gd name="connsiteY5" fmla="*/ 6857999 h 6857999"/>
              <a:gd name="connsiteX6" fmla="*/ 1439943 w 8852452"/>
              <a:gd name="connsiteY6" fmla="*/ 6857999 h 6857999"/>
              <a:gd name="connsiteX7" fmla="*/ 1296412 w 8852452"/>
              <a:gd name="connsiteY7" fmla="*/ 6721156 h 6857999"/>
              <a:gd name="connsiteX8" fmla="*/ 0 w 8852452"/>
              <a:gd name="connsiteY8" fmla="*/ 3591341 h 6857999"/>
              <a:gd name="connsiteX9" fmla="*/ 1777945 w 8852452"/>
              <a:gd name="connsiteY9" fmla="*/ 4445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452" h="6857999">
                <a:moveTo>
                  <a:pt x="1840451" y="0"/>
                </a:moveTo>
                <a:lnTo>
                  <a:pt x="7012001" y="0"/>
                </a:lnTo>
                <a:lnTo>
                  <a:pt x="7074508" y="44450"/>
                </a:lnTo>
                <a:cubicBezTo>
                  <a:pt x="8153829" y="851625"/>
                  <a:pt x="8852452" y="2139897"/>
                  <a:pt x="8852452" y="3591341"/>
                </a:cubicBezTo>
                <a:cubicBezTo>
                  <a:pt x="8852452" y="4813610"/>
                  <a:pt x="8357030" y="5920166"/>
                  <a:pt x="7556041" y="6721156"/>
                </a:cubicBezTo>
                <a:lnTo>
                  <a:pt x="7412510" y="6857999"/>
                </a:lnTo>
                <a:lnTo>
                  <a:pt x="1439943" y="6857999"/>
                </a:lnTo>
                <a:lnTo>
                  <a:pt x="1296412" y="6721156"/>
                </a:lnTo>
                <a:cubicBezTo>
                  <a:pt x="495423" y="5920166"/>
                  <a:pt x="0" y="4813610"/>
                  <a:pt x="0" y="3591341"/>
                </a:cubicBezTo>
                <a:cubicBezTo>
                  <a:pt x="0" y="2139897"/>
                  <a:pt x="698623" y="851625"/>
                  <a:pt x="1777945" y="44450"/>
                </a:cubicBezTo>
                <a:close/>
              </a:path>
            </a:pathLst>
          </a:custGeom>
        </p:spPr>
        <p:txBody>
          <a:bodyPr wrap="square">
            <a:noAutofit/>
          </a:bodyPr>
          <a:lstStyle/>
          <a:p>
            <a:endParaRPr lang="fa-IR"/>
          </a:p>
        </p:txBody>
      </p:sp>
    </p:spTree>
    <p:extLst>
      <p:ext uri="{BB962C8B-B14F-4D97-AF65-F5344CB8AC3E}">
        <p14:creationId xmlns:p14="http://schemas.microsoft.com/office/powerpoint/2010/main" val="3241862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98273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fa.wikipedia.org/wiki/%D9%BE%D8%B1%D9%88%D9%86%D8%AF%D9%87:Death-rates-total-air-pollution.png"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47.jpeg"/></Relationships>
</file>

<file path=ppt/slides/_rels/slide3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tabnak.ir/" TargetMode="External"/><Relationship Id="rId2" Type="http://schemas.openxmlformats.org/officeDocument/2006/relationships/hyperlink" Target="https://fa.wikipedia.org/" TargetMode="Externa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2DBF74D5-F620-9AE2-F8F4-81CC931307E0}"/>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p:pic>
      <p:sp>
        <p:nvSpPr>
          <p:cNvPr id="5" name="Rectangle 4">
            <a:extLst>
              <a:ext uri="{FF2B5EF4-FFF2-40B4-BE49-F238E27FC236}">
                <a16:creationId xmlns:a16="http://schemas.microsoft.com/office/drawing/2014/main" id="{012E9CDC-CAF6-DEA1-E597-C1C4EC1F3054}"/>
              </a:ext>
            </a:extLst>
          </p:cNvPr>
          <p:cNvSpPr/>
          <p:nvPr/>
        </p:nvSpPr>
        <p:spPr>
          <a:xfrm>
            <a:off x="7228711" y="2228838"/>
            <a:ext cx="4558127" cy="72865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BFD7B0EA-9542-05AF-4B54-EFF8B2C45448}"/>
              </a:ext>
            </a:extLst>
          </p:cNvPr>
          <p:cNvSpPr/>
          <p:nvPr/>
        </p:nvSpPr>
        <p:spPr>
          <a:xfrm>
            <a:off x="6679405" y="3362545"/>
            <a:ext cx="4558127" cy="72865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F3983A2F-4191-D601-41BC-D70CBEB4C7E4}"/>
              </a:ext>
            </a:extLst>
          </p:cNvPr>
          <p:cNvSpPr/>
          <p:nvPr/>
        </p:nvSpPr>
        <p:spPr>
          <a:xfrm>
            <a:off x="7228711" y="4496252"/>
            <a:ext cx="4558127" cy="72865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09CEDA82-4D1F-90C6-19DA-AFEC979C6E29}"/>
              </a:ext>
            </a:extLst>
          </p:cNvPr>
          <p:cNvSpPr/>
          <p:nvPr/>
        </p:nvSpPr>
        <p:spPr>
          <a:xfrm>
            <a:off x="6679405" y="5629959"/>
            <a:ext cx="4558127" cy="72865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9172089F-89D8-2D97-FC03-575057DF9FD5}"/>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668375" y="167211"/>
            <a:ext cx="1936435" cy="1936435"/>
          </a:xfrm>
          <a:prstGeom prst="rect">
            <a:avLst/>
          </a:prstGeom>
        </p:spPr>
      </p:pic>
      <p:sp>
        <p:nvSpPr>
          <p:cNvPr id="11" name="TextBox 10">
            <a:extLst>
              <a:ext uri="{FF2B5EF4-FFF2-40B4-BE49-F238E27FC236}">
                <a16:creationId xmlns:a16="http://schemas.microsoft.com/office/drawing/2014/main" id="{8206A929-6217-1842-ECDD-E888BD5E2F69}"/>
              </a:ext>
            </a:extLst>
          </p:cNvPr>
          <p:cNvSpPr txBox="1"/>
          <p:nvPr/>
        </p:nvSpPr>
        <p:spPr>
          <a:xfrm>
            <a:off x="6950547" y="2342593"/>
            <a:ext cx="5125473"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موضوع: پاورپوینت آلودگی هوا</a:t>
            </a:r>
            <a:endParaRPr lang="en-US" dirty="0"/>
          </a:p>
        </p:txBody>
      </p:sp>
      <p:sp>
        <p:nvSpPr>
          <p:cNvPr id="12" name="TextBox 11">
            <a:extLst>
              <a:ext uri="{FF2B5EF4-FFF2-40B4-BE49-F238E27FC236}">
                <a16:creationId xmlns:a16="http://schemas.microsoft.com/office/drawing/2014/main" id="{BFCBC2B9-CBED-2049-3A72-5FD2B8C7514C}"/>
              </a:ext>
            </a:extLst>
          </p:cNvPr>
          <p:cNvSpPr txBox="1"/>
          <p:nvPr/>
        </p:nvSpPr>
        <p:spPr>
          <a:xfrm>
            <a:off x="6522924" y="3506565"/>
            <a:ext cx="5125472"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نام پژوهشگر: محمد جواد عزیزی</a:t>
            </a:r>
            <a:endParaRPr lang="en-US" dirty="0"/>
          </a:p>
        </p:txBody>
      </p:sp>
      <p:sp>
        <p:nvSpPr>
          <p:cNvPr id="13" name="TextBox 12">
            <a:extLst>
              <a:ext uri="{FF2B5EF4-FFF2-40B4-BE49-F238E27FC236}">
                <a16:creationId xmlns:a16="http://schemas.microsoft.com/office/drawing/2014/main" id="{408F3C18-5639-21A5-FEF6-EFB89C08D28A}"/>
              </a:ext>
            </a:extLst>
          </p:cNvPr>
          <p:cNvSpPr txBox="1"/>
          <p:nvPr/>
        </p:nvSpPr>
        <p:spPr>
          <a:xfrm>
            <a:off x="6960511" y="4668912"/>
            <a:ext cx="5125472"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نام استاد راهنما: علیرضا عزیزی</a:t>
            </a:r>
            <a:endParaRPr lang="en-US" dirty="0"/>
          </a:p>
        </p:txBody>
      </p:sp>
      <p:sp>
        <p:nvSpPr>
          <p:cNvPr id="14" name="TextBox 13">
            <a:extLst>
              <a:ext uri="{FF2B5EF4-FFF2-40B4-BE49-F238E27FC236}">
                <a16:creationId xmlns:a16="http://schemas.microsoft.com/office/drawing/2014/main" id="{1C559E80-6CEF-0436-8A55-434CF8B06358}"/>
              </a:ext>
            </a:extLst>
          </p:cNvPr>
          <p:cNvSpPr txBox="1"/>
          <p:nvPr/>
        </p:nvSpPr>
        <p:spPr>
          <a:xfrm>
            <a:off x="6522924" y="5802619"/>
            <a:ext cx="5125472" cy="461665"/>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dirty="0"/>
              <a:t>تاریخ ارائه: .........</a:t>
            </a:r>
            <a:endParaRPr lang="en-US" dirty="0"/>
          </a:p>
        </p:txBody>
      </p:sp>
    </p:spTree>
    <p:extLst>
      <p:ext uri="{BB962C8B-B14F-4D97-AF65-F5344CB8AC3E}">
        <p14:creationId xmlns:p14="http://schemas.microsoft.com/office/powerpoint/2010/main" val="5306617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69DE8A-D0B0-C98F-9EA0-1F9386D826E5}"/>
              </a:ext>
            </a:extLst>
          </p:cNvPr>
          <p:cNvSpPr txBox="1"/>
          <p:nvPr/>
        </p:nvSpPr>
        <p:spPr>
          <a:xfrm>
            <a:off x="122902" y="137652"/>
            <a:ext cx="11946195"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اکسیدهای نیتروژن</a:t>
            </a:r>
            <a:r>
              <a:rPr lang="en-US" dirty="0"/>
              <a:t> (NOx) - </a:t>
            </a:r>
            <a:r>
              <a:rPr lang="fa-IR" dirty="0"/>
              <a:t>مهم‌ترین آن‌ها نیتروژن دی‌اکسید با فرمول شیمیایی</a:t>
            </a:r>
            <a:r>
              <a:rPr lang="en-US" dirty="0"/>
              <a:t> NO2 </a:t>
            </a:r>
            <a:r>
              <a:rPr lang="fa-IR" dirty="0"/>
              <a:t>است؛ که بر اثر سوخت در دماهای بالا تولید می‌شوند. نیتروژن دی‌اکسید بویی تند و زننده دارد و رنگ قهوه‌ای دیده شده بر فراز آسمان شهرهای بزرگ ناشی از این گاز است</a:t>
            </a:r>
            <a:r>
              <a:rPr lang="en-US" dirty="0"/>
              <a:t>.</a:t>
            </a:r>
          </a:p>
        </p:txBody>
      </p:sp>
      <p:pic>
        <p:nvPicPr>
          <p:cNvPr id="4" name="Picture 3">
            <a:extLst>
              <a:ext uri="{FF2B5EF4-FFF2-40B4-BE49-F238E27FC236}">
                <a16:creationId xmlns:a16="http://schemas.microsoft.com/office/drawing/2014/main" id="{2F297D31-7ECB-D9A0-4536-45AE13854F74}"/>
              </a:ext>
            </a:extLst>
          </p:cNvPr>
          <p:cNvPicPr>
            <a:picLocks noChangeAspect="1"/>
          </p:cNvPicPr>
          <p:nvPr/>
        </p:nvPicPr>
        <p:blipFill>
          <a:blip r:embed="rId2"/>
          <a:stretch>
            <a:fillRect/>
          </a:stretch>
        </p:blipFill>
        <p:spPr>
          <a:xfrm>
            <a:off x="2064774" y="1854802"/>
            <a:ext cx="8288594" cy="4423095"/>
          </a:xfrm>
          <a:prstGeom prst="rect">
            <a:avLst/>
          </a:prstGeom>
        </p:spPr>
      </p:pic>
      <p:sp>
        <p:nvSpPr>
          <p:cNvPr id="5" name="Rectangle 4">
            <a:extLst>
              <a:ext uri="{FF2B5EF4-FFF2-40B4-BE49-F238E27FC236}">
                <a16:creationId xmlns:a16="http://schemas.microsoft.com/office/drawing/2014/main" id="{34F9B1E3-E1BC-F6CE-2239-50EBC03E2D3D}"/>
              </a:ext>
            </a:extLst>
          </p:cNvPr>
          <p:cNvSpPr/>
          <p:nvPr/>
        </p:nvSpPr>
        <p:spPr>
          <a:xfrm>
            <a:off x="0" y="6479458"/>
            <a:ext cx="12192000" cy="206477"/>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3858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3B8C291-A4FF-7B08-F549-8E1A21E6AEE3}"/>
              </a:ext>
            </a:extLst>
          </p:cNvPr>
          <p:cNvSpPr txBox="1"/>
          <p:nvPr/>
        </p:nvSpPr>
        <p:spPr>
          <a:xfrm>
            <a:off x="7059561" y="1201467"/>
            <a:ext cx="4680154"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ترکیبات آلی فرار</a:t>
            </a:r>
            <a:r>
              <a:rPr lang="en-US" dirty="0"/>
              <a:t> - </a:t>
            </a:r>
            <a:r>
              <a:rPr lang="fa-IR" dirty="0"/>
              <a:t>این ترکیب‌ها به دو دسته متان</a:t>
            </a:r>
            <a:r>
              <a:rPr lang="en-US" dirty="0"/>
              <a:t> </a:t>
            </a:r>
            <a:r>
              <a:rPr lang="fa-IR" dirty="0"/>
              <a:t>و غیر متان‌ها تقسیم می‌شوند. متان گاز اصلی تشکیل‌دهنده گاز طبیعی</a:t>
            </a:r>
            <a:r>
              <a:rPr lang="en-US" dirty="0"/>
              <a:t> </a:t>
            </a:r>
            <a:r>
              <a:rPr lang="fa-IR" dirty="0"/>
              <a:t>است و اثر گلخانه‌ای</a:t>
            </a:r>
            <a:r>
              <a:rPr lang="en-US" dirty="0"/>
              <a:t> </a:t>
            </a:r>
            <a:r>
              <a:rPr lang="fa-IR" dirty="0"/>
              <a:t>بسیار نیرومندی دارد. بقیه ترکیبات آلی فرار هم اثرات گلخانه‌ای قابل توجهی دارند. ترکیبات فرار آروماتیک مثل بنزن</a:t>
            </a:r>
            <a:r>
              <a:rPr lang="en-US" dirty="0"/>
              <a:t> </a:t>
            </a:r>
            <a:r>
              <a:rPr lang="fa-IR" dirty="0"/>
              <a:t>و تولوئن</a:t>
            </a:r>
            <a:r>
              <a:rPr lang="en-US" dirty="0"/>
              <a:t> </a:t>
            </a:r>
            <a:r>
              <a:rPr lang="fa-IR" dirty="0"/>
              <a:t>اثر سرطانزایی داشته و در معرض آن‌ها قرار گرفتن به‌طور مستمر می‌تواند منجر به سرطان خون</a:t>
            </a:r>
            <a:r>
              <a:rPr lang="en-US" dirty="0"/>
              <a:t> </a:t>
            </a:r>
            <a:r>
              <a:rPr lang="fa-IR" dirty="0"/>
              <a:t>شود</a:t>
            </a:r>
            <a:r>
              <a:rPr lang="en-US" dirty="0"/>
              <a:t>.</a:t>
            </a:r>
          </a:p>
        </p:txBody>
      </p:sp>
      <p:pic>
        <p:nvPicPr>
          <p:cNvPr id="4" name="Picture 3">
            <a:extLst>
              <a:ext uri="{FF2B5EF4-FFF2-40B4-BE49-F238E27FC236}">
                <a16:creationId xmlns:a16="http://schemas.microsoft.com/office/drawing/2014/main" id="{D523D41B-25E3-6F8F-B433-5F068CDA7C7C}"/>
              </a:ext>
            </a:extLst>
          </p:cNvPr>
          <p:cNvPicPr>
            <a:picLocks noChangeAspect="1"/>
          </p:cNvPicPr>
          <p:nvPr/>
        </p:nvPicPr>
        <p:blipFill>
          <a:blip r:embed="rId2"/>
          <a:stretch>
            <a:fillRect/>
          </a:stretch>
        </p:blipFill>
        <p:spPr>
          <a:xfrm>
            <a:off x="353956" y="1243781"/>
            <a:ext cx="6115664" cy="4586748"/>
          </a:xfrm>
          <a:prstGeom prst="rect">
            <a:avLst/>
          </a:prstGeom>
        </p:spPr>
      </p:pic>
      <p:sp>
        <p:nvSpPr>
          <p:cNvPr id="5" name="Rectangle 4">
            <a:extLst>
              <a:ext uri="{FF2B5EF4-FFF2-40B4-BE49-F238E27FC236}">
                <a16:creationId xmlns:a16="http://schemas.microsoft.com/office/drawing/2014/main" id="{3F8E56AF-6764-7E6A-426F-2D0D9990738A}"/>
              </a:ext>
            </a:extLst>
          </p:cNvPr>
          <p:cNvSpPr/>
          <p:nvPr/>
        </p:nvSpPr>
        <p:spPr>
          <a:xfrm>
            <a:off x="353956" y="927920"/>
            <a:ext cx="4601497" cy="172065"/>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D6CA7B5F-0BB2-F5AA-69DC-B18FB5A78906}"/>
              </a:ext>
            </a:extLst>
          </p:cNvPr>
          <p:cNvSpPr/>
          <p:nvPr/>
        </p:nvSpPr>
        <p:spPr>
          <a:xfrm>
            <a:off x="1868123" y="6012428"/>
            <a:ext cx="4601497" cy="172065"/>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52C80EB-7DF5-8523-1559-765F5BA1A3DD}"/>
              </a:ext>
            </a:extLst>
          </p:cNvPr>
          <p:cNvSpPr/>
          <p:nvPr/>
        </p:nvSpPr>
        <p:spPr>
          <a:xfrm>
            <a:off x="5043944" y="941438"/>
            <a:ext cx="1425676" cy="172065"/>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534A77FD-1340-7C44-7685-704039891B8A}"/>
              </a:ext>
            </a:extLst>
          </p:cNvPr>
          <p:cNvSpPr/>
          <p:nvPr/>
        </p:nvSpPr>
        <p:spPr>
          <a:xfrm>
            <a:off x="353956" y="6022260"/>
            <a:ext cx="1386349" cy="152400"/>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63877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AF616EA-8B9E-81B7-4225-8345AC613593}"/>
              </a:ext>
            </a:extLst>
          </p:cNvPr>
          <p:cNvSpPr/>
          <p:nvPr/>
        </p:nvSpPr>
        <p:spPr>
          <a:xfrm>
            <a:off x="3897071" y="2331192"/>
            <a:ext cx="5594555" cy="3294279"/>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B0F03BE-8C05-FC22-9A37-4DD553721596}"/>
              </a:ext>
            </a:extLst>
          </p:cNvPr>
          <p:cNvSpPr txBox="1"/>
          <p:nvPr/>
        </p:nvSpPr>
        <p:spPr>
          <a:xfrm>
            <a:off x="206477" y="92118"/>
            <a:ext cx="11779046"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ذرات معلق</a:t>
            </a:r>
            <a:r>
              <a:rPr lang="en-US" dirty="0"/>
              <a:t> </a:t>
            </a:r>
            <a:r>
              <a:rPr lang="fa-IR" dirty="0"/>
              <a:t>به تمامی اجزاء ریز مایع یا جامدی (به جز آب خالص) گفته می‌شود که در جو زمین پراکنده هستند و اندازه میکروسکوپی یا ریزمیکروسکوپی اما بزرگتر از ابعاد مولکولی دارند. ذرات کوچکتر بسیار خطرناکتر هستند چراکه به ریه‌ها نفوذ کرده و برخی از آن‌ها حتی وارد جریان خون می‌شوند و باعث بیماری‌های تنفسی و قلبی مختلف می‌شوند. این ذرات همچنین بر روی خاک و آب نشسته و آلودگی منابع آبی و خاک را موجب می‌شوند</a:t>
            </a:r>
            <a:r>
              <a:rPr lang="en-US" dirty="0"/>
              <a:t>.</a:t>
            </a:r>
          </a:p>
        </p:txBody>
      </p:sp>
      <p:pic>
        <p:nvPicPr>
          <p:cNvPr id="4" name="Picture 3">
            <a:extLst>
              <a:ext uri="{FF2B5EF4-FFF2-40B4-BE49-F238E27FC236}">
                <a16:creationId xmlns:a16="http://schemas.microsoft.com/office/drawing/2014/main" id="{274C801B-F3F4-F66B-EBE7-F2A1494F04D6}"/>
              </a:ext>
            </a:extLst>
          </p:cNvPr>
          <p:cNvPicPr>
            <a:picLocks noChangeAspect="1"/>
          </p:cNvPicPr>
          <p:nvPr/>
        </p:nvPicPr>
        <p:blipFill>
          <a:blip r:embed="rId2"/>
          <a:stretch>
            <a:fillRect/>
          </a:stretch>
        </p:blipFill>
        <p:spPr>
          <a:xfrm>
            <a:off x="206477" y="2554496"/>
            <a:ext cx="6487872" cy="3944626"/>
          </a:xfrm>
          <a:prstGeom prst="rect">
            <a:avLst/>
          </a:prstGeom>
          <a:ln w="28575">
            <a:solidFill>
              <a:schemeClr val="bg2"/>
            </a:solidFill>
          </a:ln>
        </p:spPr>
      </p:pic>
      <p:pic>
        <p:nvPicPr>
          <p:cNvPr id="5" name="Picture 4">
            <a:extLst>
              <a:ext uri="{FF2B5EF4-FFF2-40B4-BE49-F238E27FC236}">
                <a16:creationId xmlns:a16="http://schemas.microsoft.com/office/drawing/2014/main" id="{0AA719F4-066D-6A21-6FFE-EFCB1A5A031A}"/>
              </a:ext>
            </a:extLst>
          </p:cNvPr>
          <p:cNvPicPr>
            <a:picLocks noChangeAspect="1"/>
          </p:cNvPicPr>
          <p:nvPr/>
        </p:nvPicPr>
        <p:blipFill>
          <a:blip r:embed="rId3"/>
          <a:stretch>
            <a:fillRect/>
          </a:stretch>
        </p:blipFill>
        <p:spPr>
          <a:xfrm>
            <a:off x="7060695" y="3519948"/>
            <a:ext cx="4924828" cy="3133982"/>
          </a:xfrm>
          <a:prstGeom prst="rect">
            <a:avLst/>
          </a:prstGeom>
          <a:ln w="28575">
            <a:solidFill>
              <a:schemeClr val="bg1">
                <a:lumMod val="85000"/>
              </a:schemeClr>
            </a:solidFill>
          </a:ln>
        </p:spPr>
      </p:pic>
    </p:spTree>
    <p:extLst>
      <p:ext uri="{BB962C8B-B14F-4D97-AF65-F5344CB8AC3E}">
        <p14:creationId xmlns:p14="http://schemas.microsoft.com/office/powerpoint/2010/main" val="3294616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EDBD58C-97B1-FD86-7992-B1074B303395}"/>
              </a:ext>
            </a:extLst>
          </p:cNvPr>
          <p:cNvSpPr/>
          <p:nvPr/>
        </p:nvSpPr>
        <p:spPr>
          <a:xfrm>
            <a:off x="5736524" y="581048"/>
            <a:ext cx="1032387" cy="3549446"/>
          </a:xfrm>
          <a:prstGeom prst="rect">
            <a:avLst/>
          </a:prstGeom>
          <a:solidFill>
            <a:schemeClr val="bg2">
              <a:lumMod val="50000"/>
            </a:schemeClr>
          </a:solidFill>
          <a:ln w="19050">
            <a:solidFill>
              <a:schemeClr val="bg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7EA71A3-C19D-9A74-7758-6FDECF4B05E9}"/>
              </a:ext>
            </a:extLst>
          </p:cNvPr>
          <p:cNvSpPr txBox="1"/>
          <p:nvPr/>
        </p:nvSpPr>
        <p:spPr>
          <a:xfrm>
            <a:off x="78658" y="3002241"/>
            <a:ext cx="12054348" cy="375743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ازون تروپوسفری</a:t>
            </a:r>
            <a:endParaRPr lang="en-US" dirty="0"/>
          </a:p>
          <a:p>
            <a:pPr marL="285750" indent="-285750">
              <a:buFont typeface="Arial" panose="020B0604020202020204" pitchFamily="34" charset="0"/>
              <a:buChar char="•"/>
            </a:pPr>
            <a:r>
              <a:rPr lang="fa-IR" dirty="0"/>
              <a:t>آلودگی مواد پرتوزا</a:t>
            </a:r>
          </a:p>
          <a:p>
            <a:pPr marL="285750" indent="-285750">
              <a:buFont typeface="Arial" panose="020B0604020202020204" pitchFamily="34" charset="0"/>
              <a:buChar char="•"/>
            </a:pPr>
            <a:r>
              <a:rPr lang="fa-IR" dirty="0"/>
              <a:t>فلزات سمی مثل سرب</a:t>
            </a:r>
            <a:r>
              <a:rPr lang="en-US" dirty="0"/>
              <a:t> </a:t>
            </a:r>
            <a:r>
              <a:rPr lang="fa-IR" dirty="0"/>
              <a:t>و جیوه</a:t>
            </a:r>
            <a:endParaRPr lang="en-US" dirty="0"/>
          </a:p>
          <a:p>
            <a:pPr marL="285750" indent="-285750">
              <a:buFont typeface="Arial" panose="020B0604020202020204" pitchFamily="34" charset="0"/>
              <a:buChar char="•"/>
            </a:pPr>
            <a:r>
              <a:rPr lang="fa-IR" dirty="0"/>
              <a:t>آمونیاک</a:t>
            </a:r>
            <a:r>
              <a:rPr lang="en-US" dirty="0"/>
              <a:t> </a:t>
            </a:r>
            <a:r>
              <a:rPr lang="fa-IR" dirty="0"/>
              <a:t>که بیشتر بر اثر استفاده از کودهای شیمیایی در بخش کشاورزی</a:t>
            </a:r>
            <a:r>
              <a:rPr lang="en-US" dirty="0"/>
              <a:t> </a:t>
            </a:r>
            <a:r>
              <a:rPr lang="fa-IR" dirty="0"/>
              <a:t>ایجاد می‌شود.</a:t>
            </a:r>
          </a:p>
          <a:p>
            <a:pPr marL="285750" indent="-285750">
              <a:buFont typeface="Arial" panose="020B0604020202020204" pitchFamily="34" charset="0"/>
              <a:buChar char="•"/>
            </a:pPr>
            <a:r>
              <a:rPr lang="fa-IR" dirty="0"/>
              <a:t>کلروفلوئوروکربن‌ها</a:t>
            </a:r>
            <a:r>
              <a:rPr lang="en-US" dirty="0"/>
              <a:t> - </a:t>
            </a:r>
            <a:r>
              <a:rPr lang="fa-IR" dirty="0"/>
              <a:t>گازی که عامل اصلی تخریب لایه ازون است و استفاده از ترکیباتی که باعث آزادسازی آن می‌شود امروزه ممنوع شده‌است</a:t>
            </a:r>
            <a:r>
              <a:rPr lang="en-US" dirty="0"/>
              <a:t>.</a:t>
            </a:r>
          </a:p>
        </p:txBody>
      </p:sp>
      <p:pic>
        <p:nvPicPr>
          <p:cNvPr id="4" name="Picture 3">
            <a:extLst>
              <a:ext uri="{FF2B5EF4-FFF2-40B4-BE49-F238E27FC236}">
                <a16:creationId xmlns:a16="http://schemas.microsoft.com/office/drawing/2014/main" id="{EF592329-0C88-DC1D-3EF3-D99D0183A0CE}"/>
              </a:ext>
            </a:extLst>
          </p:cNvPr>
          <p:cNvPicPr>
            <a:picLocks noChangeAspect="1"/>
          </p:cNvPicPr>
          <p:nvPr/>
        </p:nvPicPr>
        <p:blipFill>
          <a:blip r:embed="rId2"/>
          <a:stretch>
            <a:fillRect/>
          </a:stretch>
        </p:blipFill>
        <p:spPr>
          <a:xfrm>
            <a:off x="890104" y="707920"/>
            <a:ext cx="5076825" cy="3810000"/>
          </a:xfrm>
          <a:prstGeom prst="rect">
            <a:avLst/>
          </a:prstGeom>
          <a:ln w="28575">
            <a:solidFill>
              <a:schemeClr val="bg2">
                <a:lumMod val="90000"/>
              </a:schemeClr>
            </a:solidFill>
          </a:ln>
        </p:spPr>
      </p:pic>
      <p:pic>
        <p:nvPicPr>
          <p:cNvPr id="5" name="Picture 4">
            <a:extLst>
              <a:ext uri="{FF2B5EF4-FFF2-40B4-BE49-F238E27FC236}">
                <a16:creationId xmlns:a16="http://schemas.microsoft.com/office/drawing/2014/main" id="{8565ABD4-B3EF-5402-83B0-B916A2D5866B}"/>
              </a:ext>
            </a:extLst>
          </p:cNvPr>
          <p:cNvPicPr>
            <a:picLocks noChangeAspect="1"/>
          </p:cNvPicPr>
          <p:nvPr/>
        </p:nvPicPr>
        <p:blipFill>
          <a:blip r:embed="rId3"/>
          <a:stretch>
            <a:fillRect/>
          </a:stretch>
        </p:blipFill>
        <p:spPr>
          <a:xfrm>
            <a:off x="6568002" y="193622"/>
            <a:ext cx="4560808" cy="2837836"/>
          </a:xfrm>
          <a:prstGeom prst="rect">
            <a:avLst/>
          </a:prstGeom>
          <a:ln w="28575">
            <a:solidFill>
              <a:schemeClr val="bg2">
                <a:lumMod val="75000"/>
              </a:schemeClr>
            </a:solidFill>
          </a:ln>
        </p:spPr>
      </p:pic>
    </p:spTree>
    <p:extLst>
      <p:ext uri="{BB962C8B-B14F-4D97-AF65-F5344CB8AC3E}">
        <p14:creationId xmlns:p14="http://schemas.microsoft.com/office/powerpoint/2010/main" val="14299043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BEFF768-12CA-84D4-FFA9-18CF7D1A3C1C}"/>
              </a:ext>
            </a:extLst>
          </p:cNvPr>
          <p:cNvSpPr/>
          <p:nvPr/>
        </p:nvSpPr>
        <p:spPr>
          <a:xfrm>
            <a:off x="8652387" y="0"/>
            <a:ext cx="3539613" cy="6858000"/>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EA82B62-AC70-796E-F408-F1439253DAB1}"/>
              </a:ext>
            </a:extLst>
          </p:cNvPr>
          <p:cNvSpPr txBox="1"/>
          <p:nvPr/>
        </p:nvSpPr>
        <p:spPr>
          <a:xfrm>
            <a:off x="-727588" y="1016801"/>
            <a:ext cx="339212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اثرات بر روی انسان</a:t>
            </a:r>
            <a:endParaRPr lang="en-US" dirty="0"/>
          </a:p>
        </p:txBody>
      </p:sp>
      <p:sp>
        <p:nvSpPr>
          <p:cNvPr id="5" name="TextBox 4">
            <a:extLst>
              <a:ext uri="{FF2B5EF4-FFF2-40B4-BE49-F238E27FC236}">
                <a16:creationId xmlns:a16="http://schemas.microsoft.com/office/drawing/2014/main" id="{2F70F8BF-A8E9-9396-AA8E-57074847DB98}"/>
              </a:ext>
            </a:extLst>
          </p:cNvPr>
          <p:cNvSpPr txBox="1"/>
          <p:nvPr/>
        </p:nvSpPr>
        <p:spPr>
          <a:xfrm>
            <a:off x="186812" y="1478466"/>
            <a:ext cx="5093111"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جهان سالیانه ۷ میلیون نفر در اثر آلودگی هوا جان خود را از دست می‌دهند که ۹۰ درصد آنها در کشورهای درحال توسعه</a:t>
            </a:r>
            <a:r>
              <a:rPr lang="en-US" dirty="0"/>
              <a:t> </a:t>
            </a:r>
            <a:r>
              <a:rPr lang="fa-IR" dirty="0"/>
              <a:t>هستند. در برخی کشورها تعداد افرادی که در اثر همین عامل جان خود را از دست می‌دهند بیشتر از قربانیان سوانح رانندگی است. این مرگ و میر به‌طور خاص مربوط به آسم، برونشیت، تنگی نفس، سکته قلبی، و آلرژی‌های مختلف تنفسی است.</a:t>
            </a:r>
            <a:endParaRPr lang="en-US" dirty="0"/>
          </a:p>
        </p:txBody>
      </p:sp>
      <p:pic>
        <p:nvPicPr>
          <p:cNvPr id="6" name="Picture 5">
            <a:extLst>
              <a:ext uri="{FF2B5EF4-FFF2-40B4-BE49-F238E27FC236}">
                <a16:creationId xmlns:a16="http://schemas.microsoft.com/office/drawing/2014/main" id="{E19968AD-665F-1606-5E97-B5BE79AB743D}"/>
              </a:ext>
            </a:extLst>
          </p:cNvPr>
          <p:cNvPicPr>
            <a:picLocks noChangeAspect="1"/>
          </p:cNvPicPr>
          <p:nvPr/>
        </p:nvPicPr>
        <p:blipFill>
          <a:blip r:embed="rId2"/>
          <a:stretch>
            <a:fillRect/>
          </a:stretch>
        </p:blipFill>
        <p:spPr>
          <a:xfrm flipH="1">
            <a:off x="5632884" y="1460679"/>
            <a:ext cx="6559116" cy="4409182"/>
          </a:xfrm>
          <a:prstGeom prst="rect">
            <a:avLst/>
          </a:prstGeom>
          <a:ln w="38100">
            <a:solidFill>
              <a:schemeClr val="bg2">
                <a:lumMod val="50000"/>
              </a:schemeClr>
            </a:solidFill>
          </a:ln>
        </p:spPr>
      </p:pic>
    </p:spTree>
    <p:extLst>
      <p:ext uri="{BB962C8B-B14F-4D97-AF65-F5344CB8AC3E}">
        <p14:creationId xmlns:p14="http://schemas.microsoft.com/office/powerpoint/2010/main" val="4257162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2D4C7B-6FB8-432D-AEF4-A4F22FC603C8}"/>
              </a:ext>
            </a:extLst>
          </p:cNvPr>
          <p:cNvSpPr/>
          <p:nvPr/>
        </p:nvSpPr>
        <p:spPr>
          <a:xfrm>
            <a:off x="0" y="-32068"/>
            <a:ext cx="12192000" cy="1946593"/>
          </a:xfrm>
          <a:prstGeom prst="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A7E3F0E-D01F-D509-92FD-8D0BFABACADC}"/>
              </a:ext>
            </a:extLst>
          </p:cNvPr>
          <p:cNvSpPr txBox="1"/>
          <p:nvPr/>
        </p:nvSpPr>
        <p:spPr>
          <a:xfrm>
            <a:off x="6096000" y="1150171"/>
            <a:ext cx="5987845" cy="455765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قرار گرفتن در معرض ذرات معلق زیر ۲٫۵ میکرون</a:t>
            </a:r>
            <a:r>
              <a:rPr lang="en-US" dirty="0"/>
              <a:t> (PM2.5) </a:t>
            </a:r>
            <a:r>
              <a:rPr lang="fa-IR" dirty="0"/>
              <a:t>بدون هیچ گونه محافظی، می‌تواند مساوی با کشیدن چندین سیگار در روز باشد و می‌تواند احتمال ابتلا به سرطان</a:t>
            </a:r>
            <a:r>
              <a:rPr lang="en-US" dirty="0"/>
              <a:t> </a:t>
            </a:r>
            <a:r>
              <a:rPr lang="fa-IR" dirty="0"/>
              <a:t>را افزایش دهد</a:t>
            </a:r>
            <a:r>
              <a:rPr lang="en-US" dirty="0"/>
              <a:t>.</a:t>
            </a:r>
            <a:r>
              <a:rPr lang="fa-IR" dirty="0"/>
              <a:t>آلودگی هوا به روش‌های گوناگونی می‌تواند آثار زیانبار درازمدت و کوتاه مدتی بر سلامت انسان‌ها بگذارد. تأثیر آلودگی هوا بر افراد مختلف متفاوت است. آسیب‌پذیری برخی افراد در برابر آلودگی هوا بسیار بیشتر از دیگران است. کودکان کم سن و سال و سالمندان بیشتر از دیگران از آلودگی هوا آسیب می‌بینند</a:t>
            </a:r>
            <a:r>
              <a:rPr lang="en-US" dirty="0"/>
              <a:t>.</a:t>
            </a:r>
          </a:p>
        </p:txBody>
      </p:sp>
      <p:pic>
        <p:nvPicPr>
          <p:cNvPr id="2050" name="Picture 2" descr="آمار متناقض آلودگی هوای اصفهان/ شاخص هوا ۵۱ روز ناسالم ثبت شد - خبرگزاری  مهر | اخبار ایران و جهان | Mehr News Agency">
            <a:extLst>
              <a:ext uri="{FF2B5EF4-FFF2-40B4-BE49-F238E27FC236}">
                <a16:creationId xmlns:a16="http://schemas.microsoft.com/office/drawing/2014/main" id="{4553261C-A794-E77D-209A-621239A0D5E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2844" y="1519083"/>
            <a:ext cx="5715000" cy="3810000"/>
          </a:xfrm>
          <a:prstGeom prst="rect">
            <a:avLst/>
          </a:prstGeom>
          <a:noFill/>
          <a:ln w="28575">
            <a:solidFill>
              <a:schemeClr val="bg1">
                <a:lumMod val="95000"/>
              </a:schemeClr>
            </a:solidFill>
          </a:ln>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E686E4E-7EAA-BE99-7B15-7C82DF5EA238}"/>
              </a:ext>
            </a:extLst>
          </p:cNvPr>
          <p:cNvSpPr txBox="1"/>
          <p:nvPr/>
        </p:nvSpPr>
        <p:spPr>
          <a:xfrm>
            <a:off x="8691716" y="506383"/>
            <a:ext cx="339212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اثرات بر روی انسان</a:t>
            </a:r>
            <a:endParaRPr lang="en-US" dirty="0"/>
          </a:p>
        </p:txBody>
      </p:sp>
    </p:spTree>
    <p:extLst>
      <p:ext uri="{BB962C8B-B14F-4D97-AF65-F5344CB8AC3E}">
        <p14:creationId xmlns:p14="http://schemas.microsoft.com/office/powerpoint/2010/main" val="31198721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C6721C-B527-28A1-1E49-2B7DD5F6B75C}"/>
              </a:ext>
            </a:extLst>
          </p:cNvPr>
          <p:cNvSpPr/>
          <p:nvPr/>
        </p:nvSpPr>
        <p:spPr>
          <a:xfrm>
            <a:off x="0" y="900881"/>
            <a:ext cx="1526839" cy="5240593"/>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712E0A2-90C3-4402-6BB0-938A1105BE00}"/>
              </a:ext>
            </a:extLst>
          </p:cNvPr>
          <p:cNvSpPr txBox="1"/>
          <p:nvPr/>
        </p:nvSpPr>
        <p:spPr>
          <a:xfrm>
            <a:off x="5938678" y="1794793"/>
            <a:ext cx="6037008"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معمولاً میزان آسیب بستگی به میزان قرار گرفتن در معرض مواد شیمیایی زیانبار مانند تماس با آلاینده‌ها و غلظت مواد شیمیایی دارد. صدمات ریوی ناشی از هوای آلوده به اوزون، خطری است که هر ۳ نفر از ۵ نفر با آن روبرو هستند</a:t>
            </a:r>
            <a:r>
              <a:rPr lang="en-US" dirty="0"/>
              <a:t>.</a:t>
            </a:r>
            <a:r>
              <a:rPr lang="fa-IR" dirty="0"/>
              <a:t>متخصصان معتقدند که موادی که از طریق هوای آلوده وارد محیط می‌شوند دارای ترکیباتی هستند که باعث نابودی بافت‌های مختلف بدن خواهد شد. </a:t>
            </a:r>
            <a:endParaRPr lang="en-US" dirty="0"/>
          </a:p>
        </p:txBody>
      </p:sp>
      <p:sp>
        <p:nvSpPr>
          <p:cNvPr id="4" name="Rectangle 3">
            <a:extLst>
              <a:ext uri="{FF2B5EF4-FFF2-40B4-BE49-F238E27FC236}">
                <a16:creationId xmlns:a16="http://schemas.microsoft.com/office/drawing/2014/main" id="{EC3A128E-9A1A-E9B7-23D3-52F0C6ACDAC4}"/>
              </a:ext>
            </a:extLst>
          </p:cNvPr>
          <p:cNvSpPr/>
          <p:nvPr/>
        </p:nvSpPr>
        <p:spPr>
          <a:xfrm>
            <a:off x="6213984" y="1674146"/>
            <a:ext cx="5820697" cy="45719"/>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CA2935B1-BE3D-98AE-BF88-5A934BFD5D54}"/>
              </a:ext>
            </a:extLst>
          </p:cNvPr>
          <p:cNvSpPr/>
          <p:nvPr/>
        </p:nvSpPr>
        <p:spPr>
          <a:xfrm>
            <a:off x="5938684" y="5186516"/>
            <a:ext cx="5820697" cy="45719"/>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AB296CB8-2653-7904-850E-984D9AD35027}"/>
              </a:ext>
            </a:extLst>
          </p:cNvPr>
          <p:cNvSpPr/>
          <p:nvPr/>
        </p:nvSpPr>
        <p:spPr>
          <a:xfrm>
            <a:off x="5895909" y="1885165"/>
            <a:ext cx="45719" cy="3347070"/>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E256ECF1-3178-2779-B1AC-A4463A4E10EC}"/>
              </a:ext>
            </a:extLst>
          </p:cNvPr>
          <p:cNvSpPr/>
          <p:nvPr/>
        </p:nvSpPr>
        <p:spPr>
          <a:xfrm>
            <a:off x="12028295" y="1671484"/>
            <a:ext cx="45719" cy="3347070"/>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a:extLst>
              <a:ext uri="{FF2B5EF4-FFF2-40B4-BE49-F238E27FC236}">
                <a16:creationId xmlns:a16="http://schemas.microsoft.com/office/drawing/2014/main" id="{15993111-B98D-C9D5-2242-39D0A150BA83}"/>
              </a:ext>
            </a:extLst>
          </p:cNvPr>
          <p:cNvPicPr>
            <a:picLocks noChangeAspect="1"/>
          </p:cNvPicPr>
          <p:nvPr/>
        </p:nvPicPr>
        <p:blipFill>
          <a:blip r:embed="rId3"/>
          <a:stretch>
            <a:fillRect/>
          </a:stretch>
        </p:blipFill>
        <p:spPr>
          <a:xfrm>
            <a:off x="197548" y="3690747"/>
            <a:ext cx="5412930" cy="3037256"/>
          </a:xfrm>
          <a:prstGeom prst="rect">
            <a:avLst/>
          </a:prstGeom>
          <a:ln w="38100">
            <a:solidFill>
              <a:srgbClr val="FFFFFF"/>
            </a:solidFill>
          </a:ln>
        </p:spPr>
      </p:pic>
      <p:pic>
        <p:nvPicPr>
          <p:cNvPr id="4098" name="Picture 2" descr="روزانه 8 نفر بر اثر آلودگی هوا در تهران می‌میرند">
            <a:extLst>
              <a:ext uri="{FF2B5EF4-FFF2-40B4-BE49-F238E27FC236}">
                <a16:creationId xmlns:a16="http://schemas.microsoft.com/office/drawing/2014/main" id="{844B26B3-5559-28F6-DF29-F8BB83B98F11}"/>
              </a:ext>
            </a:extLst>
          </p:cNvPr>
          <p:cNvPicPr>
            <a:picLocks noChangeAspect="1" noChangeArrowheads="1"/>
          </p:cNvPicPr>
          <p:nvPr/>
        </p:nvPicPr>
        <p:blipFill rotWithShape="1">
          <a:blip r:embed="rId4" cstate="hqprint">
            <a:extLst>
              <a:ext uri="{28A0092B-C50C-407E-A947-70E740481C1C}">
                <a14:useLocalDpi xmlns:a14="http://schemas.microsoft.com/office/drawing/2010/main"/>
              </a:ext>
            </a:extLst>
          </a:blip>
          <a:srcRect/>
          <a:stretch/>
        </p:blipFill>
        <p:spPr bwMode="auto">
          <a:xfrm>
            <a:off x="181321" y="621078"/>
            <a:ext cx="5412930" cy="2900099"/>
          </a:xfrm>
          <a:prstGeom prst="rect">
            <a:avLst/>
          </a:prstGeom>
          <a:noFill/>
          <a:ln w="38100">
            <a:solidFill>
              <a:schemeClr val="bg2">
                <a:lumMod val="90000"/>
              </a:schemeClr>
            </a:solidFill>
          </a:ln>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8518158A-FE19-0E5B-F663-89F0133741EF}"/>
              </a:ext>
            </a:extLst>
          </p:cNvPr>
          <p:cNvSpPr txBox="1"/>
          <p:nvPr/>
        </p:nvSpPr>
        <p:spPr>
          <a:xfrm>
            <a:off x="5108164" y="936463"/>
            <a:ext cx="339212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اثرات بر روی انسان</a:t>
            </a:r>
            <a:endParaRPr lang="en-US" dirty="0"/>
          </a:p>
        </p:txBody>
      </p:sp>
    </p:spTree>
    <p:extLst>
      <p:ext uri="{BB962C8B-B14F-4D97-AF65-F5344CB8AC3E}">
        <p14:creationId xmlns:p14="http://schemas.microsoft.com/office/powerpoint/2010/main" val="4255085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68AD7A-9A81-9AB8-A9EE-26333542FA02}"/>
              </a:ext>
            </a:extLst>
          </p:cNvPr>
          <p:cNvSpPr txBox="1"/>
          <p:nvPr/>
        </p:nvSpPr>
        <p:spPr>
          <a:xfrm>
            <a:off x="216309" y="1482579"/>
            <a:ext cx="5486400"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مواد از طریق ریه، پوست، مخاط بدن، مخاط چشم، گوش، بینی</a:t>
            </a:r>
            <a:r>
              <a:rPr lang="en-US" dirty="0"/>
              <a:t> </a:t>
            </a:r>
            <a:r>
              <a:rPr lang="fa-IR" dirty="0"/>
              <a:t>و دستگاه گوارش، وارد بدن شده و باعث تخریب سلول‌های بدن می‌شود. در واقع تجمع این مواد در بدن هنگام آلوده بودن هوا به دلیل داشتن اکسیژن ناپایدار و واکنش با یک سلول، آن را اکسید می‌کند.ویتامین ای</a:t>
            </a:r>
            <a:r>
              <a:rPr lang="en-US" dirty="0"/>
              <a:t> </a:t>
            </a:r>
            <a:r>
              <a:rPr lang="fa-IR" dirty="0"/>
              <a:t>از ویتامین‌های محلول در چربی است که همچون ویتامین ث</a:t>
            </a:r>
            <a:r>
              <a:rPr lang="en-US" dirty="0"/>
              <a:t> </a:t>
            </a:r>
            <a:r>
              <a:rPr lang="fa-IR" dirty="0"/>
              <a:t>خاصیت آنتی‌اکسیدان</a:t>
            </a:r>
            <a:r>
              <a:rPr lang="en-US" dirty="0"/>
              <a:t> </a:t>
            </a:r>
            <a:r>
              <a:rPr lang="fa-IR" dirty="0"/>
              <a:t>دارد و اثر شیمیایی مخربی را که آلودگی هوا بر بافت‌های بدن وارد می‌کند را از بین می‌برد.</a:t>
            </a:r>
          </a:p>
        </p:txBody>
      </p:sp>
      <p:sp>
        <p:nvSpPr>
          <p:cNvPr id="4" name="TextBox 3">
            <a:extLst>
              <a:ext uri="{FF2B5EF4-FFF2-40B4-BE49-F238E27FC236}">
                <a16:creationId xmlns:a16="http://schemas.microsoft.com/office/drawing/2014/main" id="{F7ADB57D-24B7-A00C-EFDB-E5FCB1D48B52}"/>
              </a:ext>
            </a:extLst>
          </p:cNvPr>
          <p:cNvSpPr txBox="1"/>
          <p:nvPr/>
        </p:nvSpPr>
        <p:spPr>
          <a:xfrm>
            <a:off x="-747252" y="1020914"/>
            <a:ext cx="339212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اثرات بر روی انسان</a:t>
            </a:r>
            <a:endParaRPr lang="en-US" dirty="0"/>
          </a:p>
        </p:txBody>
      </p:sp>
      <p:pic>
        <p:nvPicPr>
          <p:cNvPr id="5" name="Picture 4">
            <a:extLst>
              <a:ext uri="{FF2B5EF4-FFF2-40B4-BE49-F238E27FC236}">
                <a16:creationId xmlns:a16="http://schemas.microsoft.com/office/drawing/2014/main" id="{D309A2B0-62ED-F274-413C-A6753ABBC432}"/>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flipH="1">
            <a:off x="5892080" y="1869548"/>
            <a:ext cx="6299920" cy="3872492"/>
          </a:xfrm>
          <a:prstGeom prst="rect">
            <a:avLst/>
          </a:prstGeom>
        </p:spPr>
      </p:pic>
      <p:sp>
        <p:nvSpPr>
          <p:cNvPr id="6" name="Rectangle 5">
            <a:extLst>
              <a:ext uri="{FF2B5EF4-FFF2-40B4-BE49-F238E27FC236}">
                <a16:creationId xmlns:a16="http://schemas.microsoft.com/office/drawing/2014/main" id="{1D690631-81CB-64D6-245F-9786B02FEEA4}"/>
              </a:ext>
            </a:extLst>
          </p:cNvPr>
          <p:cNvSpPr/>
          <p:nvPr/>
        </p:nvSpPr>
        <p:spPr>
          <a:xfrm>
            <a:off x="2644877" y="1212416"/>
            <a:ext cx="9547123" cy="144435"/>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104A9259-B25F-8835-E56F-71BFD02BB265}"/>
              </a:ext>
            </a:extLst>
          </p:cNvPr>
          <p:cNvSpPr/>
          <p:nvPr/>
        </p:nvSpPr>
        <p:spPr>
          <a:xfrm>
            <a:off x="0" y="6130227"/>
            <a:ext cx="9547123" cy="144435"/>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5AEEF3DD-4AAE-6998-ED79-A0FCEEC77E4A}"/>
              </a:ext>
            </a:extLst>
          </p:cNvPr>
          <p:cNvSpPr/>
          <p:nvPr/>
        </p:nvSpPr>
        <p:spPr>
          <a:xfrm>
            <a:off x="9704439" y="6110302"/>
            <a:ext cx="2487560" cy="164360"/>
          </a:xfrm>
          <a:prstGeom prst="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92712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27A4EC-4593-9DA0-3607-EBC38303EDAA}"/>
              </a:ext>
            </a:extLst>
          </p:cNvPr>
          <p:cNvSpPr txBox="1"/>
          <p:nvPr/>
        </p:nvSpPr>
        <p:spPr>
          <a:xfrm>
            <a:off x="447368" y="420199"/>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آمار</a:t>
            </a:r>
            <a:endParaRPr lang="en-US" dirty="0"/>
          </a:p>
        </p:txBody>
      </p:sp>
      <p:sp>
        <p:nvSpPr>
          <p:cNvPr id="5" name="TextBox 4">
            <a:extLst>
              <a:ext uri="{FF2B5EF4-FFF2-40B4-BE49-F238E27FC236}">
                <a16:creationId xmlns:a16="http://schemas.microsoft.com/office/drawing/2014/main" id="{F979DF53-0DD3-B96C-A93C-A5B01D1BE3E6}"/>
              </a:ext>
            </a:extLst>
          </p:cNvPr>
          <p:cNvSpPr txBox="1"/>
          <p:nvPr/>
        </p:nvSpPr>
        <p:spPr>
          <a:xfrm>
            <a:off x="5839524" y="1981168"/>
            <a:ext cx="6096000" cy="28956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نقشه جهانی تعداد مرگ‌ومیر در اثر آلودگی هوا (مجموع داخل و خارج ساختمان) به ازای هر ۱۰۰ هزار نفر جمعیت در سال ۲۰۱۷.</a:t>
            </a:r>
            <a:endParaRPr lang="en-US" dirty="0"/>
          </a:p>
          <a:p>
            <a:r>
              <a:rPr lang="fa-IR" dirty="0"/>
              <a:t>آلودگی هوا یکی از مهم‌ترین عوامل مرگ‌ومیر در جهان است که سالانه ۵ میلیون مرگ به آن ارتباط داده می‌شود. آلودگی هوا به ۹٪ مرگ و میر در سراسر جهان نسبت داده می‌شود.</a:t>
            </a:r>
            <a:endParaRPr lang="en-US" dirty="0"/>
          </a:p>
        </p:txBody>
      </p:sp>
      <p:pic>
        <p:nvPicPr>
          <p:cNvPr id="6" name="Picture 5">
            <a:hlinkClick r:id="rId2"/>
            <a:extLst>
              <a:ext uri="{FF2B5EF4-FFF2-40B4-BE49-F238E27FC236}">
                <a16:creationId xmlns:a16="http://schemas.microsoft.com/office/drawing/2014/main" id="{4DB71127-E190-B5D9-C5ED-1D0FD01C12A8}"/>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46132" y="1420761"/>
            <a:ext cx="5693392" cy="4016478"/>
          </a:xfrm>
          <a:prstGeom prst="rect">
            <a:avLst/>
          </a:prstGeom>
          <a:noFill/>
          <a:ln>
            <a:noFill/>
          </a:ln>
        </p:spPr>
      </p:pic>
      <p:sp>
        <p:nvSpPr>
          <p:cNvPr id="7" name="Rectangle 6">
            <a:extLst>
              <a:ext uri="{FF2B5EF4-FFF2-40B4-BE49-F238E27FC236}">
                <a16:creationId xmlns:a16="http://schemas.microsoft.com/office/drawing/2014/main" id="{FA44EA44-8DBE-E39B-8F1E-578746DBF97E}"/>
              </a:ext>
            </a:extLst>
          </p:cNvPr>
          <p:cNvSpPr/>
          <p:nvPr/>
        </p:nvSpPr>
        <p:spPr>
          <a:xfrm>
            <a:off x="11946193" y="0"/>
            <a:ext cx="245807" cy="6858000"/>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437E9E8E-236C-7892-D1AF-558FB638F285}"/>
              </a:ext>
            </a:extLst>
          </p:cNvPr>
          <p:cNvSpPr/>
          <p:nvPr/>
        </p:nvSpPr>
        <p:spPr>
          <a:xfrm>
            <a:off x="506143" y="5895020"/>
            <a:ext cx="88491" cy="970323"/>
          </a:xfrm>
          <a:prstGeom prst="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50D329EA-E279-5758-5B10-C260AB419FCC}"/>
              </a:ext>
            </a:extLst>
          </p:cNvPr>
          <p:cNvSpPr/>
          <p:nvPr/>
        </p:nvSpPr>
        <p:spPr>
          <a:xfrm>
            <a:off x="296481" y="5589639"/>
            <a:ext cx="88491" cy="1268361"/>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a:extLst>
              <a:ext uri="{FF2B5EF4-FFF2-40B4-BE49-F238E27FC236}">
                <a16:creationId xmlns:a16="http://schemas.microsoft.com/office/drawing/2014/main" id="{59F6EE0E-32A6-80B4-F915-E4CC5F94AED9}"/>
              </a:ext>
            </a:extLst>
          </p:cNvPr>
          <p:cNvSpPr/>
          <p:nvPr/>
        </p:nvSpPr>
        <p:spPr>
          <a:xfrm>
            <a:off x="93308" y="5375756"/>
            <a:ext cx="108155" cy="1499419"/>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a:extLst>
              <a:ext uri="{FF2B5EF4-FFF2-40B4-BE49-F238E27FC236}">
                <a16:creationId xmlns:a16="http://schemas.microsoft.com/office/drawing/2014/main" id="{B83166BD-F4BD-5AE4-231D-52BB717AA944}"/>
              </a:ext>
            </a:extLst>
          </p:cNvPr>
          <p:cNvSpPr/>
          <p:nvPr/>
        </p:nvSpPr>
        <p:spPr>
          <a:xfrm>
            <a:off x="5584722" y="867246"/>
            <a:ext cx="856244" cy="95734"/>
          </a:xfrm>
          <a:prstGeom prst="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298499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7B0692-DDB0-3969-8DD2-A75C9FD84E55}"/>
              </a:ext>
            </a:extLst>
          </p:cNvPr>
          <p:cNvSpPr txBox="1"/>
          <p:nvPr/>
        </p:nvSpPr>
        <p:spPr>
          <a:xfrm>
            <a:off x="363794" y="1540726"/>
            <a:ext cx="5525729"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 همچنین یکی از عوامل خطرزا برای افزایش بیماری است. بیشترین میزان مرگ‌ومیر ناشی از آلودگی هوا در کشورهای کم درآمد-تا-متوسط اتفاق می‌افتد و تا بیش از ۱۰۰ برابر اختلاف در سراسر جهان متغیر است. در سطح جهانی، میزان مرگ و میر ناشی از آلودگی هوا در حال کاهش است. این امر عمدتاً نتیجه پیشرفت در زمینه مقابله با آلودگی محیط داخل ساختمان بوده‌است. ۶٪ از مرگ و میرها در کشورهای کم درآمد به آلودگی هوای داخل خانه نسبت داده می‌شود.</a:t>
            </a:r>
          </a:p>
        </p:txBody>
      </p:sp>
      <p:sp>
        <p:nvSpPr>
          <p:cNvPr id="4" name="TextBox 3">
            <a:extLst>
              <a:ext uri="{FF2B5EF4-FFF2-40B4-BE49-F238E27FC236}">
                <a16:creationId xmlns:a16="http://schemas.microsoft.com/office/drawing/2014/main" id="{C5158FD7-7EC9-0D76-54B7-C315876FF821}"/>
              </a:ext>
            </a:extLst>
          </p:cNvPr>
          <p:cNvSpPr txBox="1"/>
          <p:nvPr/>
        </p:nvSpPr>
        <p:spPr>
          <a:xfrm>
            <a:off x="1111044" y="921237"/>
            <a:ext cx="216801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آمار</a:t>
            </a:r>
            <a:endParaRPr lang="en-US" dirty="0"/>
          </a:p>
        </p:txBody>
      </p:sp>
      <p:pic>
        <p:nvPicPr>
          <p:cNvPr id="6" name="Picture 5">
            <a:extLst>
              <a:ext uri="{FF2B5EF4-FFF2-40B4-BE49-F238E27FC236}">
                <a16:creationId xmlns:a16="http://schemas.microsoft.com/office/drawing/2014/main" id="{7BF28164-EAC3-9B87-A34A-BDF9D513F4AA}"/>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5889523" y="2467896"/>
            <a:ext cx="5978013" cy="3454549"/>
          </a:xfrm>
          <a:prstGeom prst="rect">
            <a:avLst/>
          </a:prstGeom>
        </p:spPr>
      </p:pic>
      <p:sp>
        <p:nvSpPr>
          <p:cNvPr id="7" name="Rectangle 6">
            <a:extLst>
              <a:ext uri="{FF2B5EF4-FFF2-40B4-BE49-F238E27FC236}">
                <a16:creationId xmlns:a16="http://schemas.microsoft.com/office/drawing/2014/main" id="{C8830EE1-4753-3BBF-CCBF-F58AFA8DEAA0}"/>
              </a:ext>
            </a:extLst>
          </p:cNvPr>
          <p:cNvSpPr/>
          <p:nvPr/>
        </p:nvSpPr>
        <p:spPr>
          <a:xfrm>
            <a:off x="0" y="1435510"/>
            <a:ext cx="12192000" cy="105216"/>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AF207B9E-4D55-1AD5-2BA9-0A2ED2E06614}"/>
              </a:ext>
            </a:extLst>
          </p:cNvPr>
          <p:cNvSpPr/>
          <p:nvPr/>
        </p:nvSpPr>
        <p:spPr>
          <a:xfrm>
            <a:off x="0" y="6101008"/>
            <a:ext cx="12192000" cy="105216"/>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59042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A27D33D-3C6C-20DE-6C06-B5B16EF83EF0}"/>
              </a:ext>
            </a:extLst>
          </p:cNvPr>
          <p:cNvSpPr txBox="1"/>
          <p:nvPr/>
        </p:nvSpPr>
        <p:spPr>
          <a:xfrm>
            <a:off x="1651820" y="1163746"/>
            <a:ext cx="8888359" cy="5563061"/>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آلودگی هوا زمانی اتفاق می‌افتد که حجم زیادی از ذرات یا مواد زیان‌آور از قبیل گازها، ذرات</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و زیست‌مولکول‌ها</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وارد اتمسفر کرهٔ زمین</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شود. آلودگی هوا مخلوطی از ذرات معلق و گازهایی است که غلظت آن به محدوده مضر برای انسان رسیده‌است که می‌تواند هم در داخل ساختمان و هم در خارج ساختمان باشد</a:t>
            </a:r>
            <a:r>
              <a:rPr lang="en-US" sz="1800" dirty="0">
                <a:effectLst/>
                <a:latin typeface="Vazir" panose="020B0603030804020204" pitchFamily="34" charset="-78"/>
                <a:ea typeface="Calibri" panose="020F0502020204030204" pitchFamily="34" charset="0"/>
                <a:cs typeface="Vazir" panose="020B0603030804020204" pitchFamily="34" charset="-78"/>
              </a:rPr>
              <a:t>.</a:t>
            </a:r>
            <a:r>
              <a:rPr lang="en-US" sz="1800" baseline="300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آلودگی هوای درون ساختمان به دلیل سوزاندن منابع سوخت جامد - مانند هیزم، ضایعات محصولات کشاورزی و سرگین - برای پخت‌وپز و گرمایش ایجاد می‌شود. سوزاندن چنین سوخت‌هایی، به ویژه در خانوارهای فقیر، می‌تواند سبب آلودگی هوا و در نتیجه بیماری‌های تنفسی گردد که می‌تواند باعث مرگ زودرس افراد شود</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سازمان جهانی بهداشت</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آلودگی هوای داخل ساختمان را «بزرگ‌ترین خطر بهداشت محیطی در جهان» نامیده‌است</a:t>
            </a:r>
            <a:r>
              <a:rPr lang="en-US" sz="1800" dirty="0">
                <a:effectLst/>
                <a:latin typeface="Vazir" panose="020B0603030804020204" pitchFamily="34" charset="-78"/>
                <a:ea typeface="Calibri" panose="020F0502020204030204" pitchFamily="34" charset="0"/>
                <a:cs typeface="Vazir" panose="020B0603030804020204" pitchFamily="34" charset="-78"/>
              </a:rPr>
              <a:t>.</a:t>
            </a:r>
            <a:r>
              <a:rPr lang="en-US" sz="1800" baseline="300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آلودگی هوای بیرون ساختمان عامل افزایش چندین علت اصلی مرگ‌ومیر در جهان، از جمله سکته مغزی، بیماری‌های قلبی، سرطان ریه</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و بیماری‌های تنفسی، مانند آسم</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است.</a:t>
            </a:r>
            <a:endParaRPr lang="en-US" sz="1800" dirty="0">
              <a:effectLst/>
              <a:latin typeface="Vazir" panose="020B0603030804020204" pitchFamily="34" charset="-78"/>
              <a:ea typeface="Calibri" panose="020F0502020204030204" pitchFamily="34" charset="0"/>
              <a:cs typeface="Vazir" panose="020B0603030804020204" pitchFamily="34" charset="-78"/>
            </a:endParaRPr>
          </a:p>
        </p:txBody>
      </p:sp>
      <p:sp>
        <p:nvSpPr>
          <p:cNvPr id="7" name="TextBox 6">
            <a:extLst>
              <a:ext uri="{FF2B5EF4-FFF2-40B4-BE49-F238E27FC236}">
                <a16:creationId xmlns:a16="http://schemas.microsoft.com/office/drawing/2014/main" id="{76AC35D6-EE64-147C-01F2-B1B3C4D07DAE}"/>
              </a:ext>
            </a:extLst>
          </p:cNvPr>
          <p:cNvSpPr txBox="1"/>
          <p:nvPr/>
        </p:nvSpPr>
        <p:spPr>
          <a:xfrm>
            <a:off x="599768" y="235203"/>
            <a:ext cx="6096000" cy="461665"/>
          </a:xfrm>
          <a:prstGeom prst="rect">
            <a:avLst/>
          </a:prstGeom>
          <a:noFill/>
        </p:spPr>
        <p:txBody>
          <a:bodyPr wrap="square">
            <a:spAutoFit/>
          </a:bodyPr>
          <a:lstStyle/>
          <a:p>
            <a:pPr algn="just" rtl="1"/>
            <a:r>
              <a:rPr lang="fa-IR" sz="2400" b="1" dirty="0">
                <a:effectLst/>
                <a:latin typeface="Shabnam" panose="020B0603030804020204" pitchFamily="34" charset="-78"/>
                <a:ea typeface="Calibri" panose="020F0502020204030204" pitchFamily="34" charset="0"/>
                <a:cs typeface="Shabnam" panose="020B0603030804020204" pitchFamily="34" charset="-78"/>
              </a:rPr>
              <a:t>آلودگی هوا </a:t>
            </a:r>
            <a:endParaRPr lang="fa-IR" sz="2400" b="1" dirty="0">
              <a:latin typeface="Shabnam" panose="020B0603030804020204" pitchFamily="34" charset="-78"/>
              <a:cs typeface="Shabnam" panose="020B0603030804020204" pitchFamily="34" charset="-78"/>
            </a:endParaRPr>
          </a:p>
        </p:txBody>
      </p:sp>
      <p:sp>
        <p:nvSpPr>
          <p:cNvPr id="8" name="Rectangle 7">
            <a:extLst>
              <a:ext uri="{FF2B5EF4-FFF2-40B4-BE49-F238E27FC236}">
                <a16:creationId xmlns:a16="http://schemas.microsoft.com/office/drawing/2014/main" id="{F3F06EED-1D43-6473-9873-4815F00BA3C7}"/>
              </a:ext>
            </a:extLst>
          </p:cNvPr>
          <p:cNvSpPr/>
          <p:nvPr/>
        </p:nvSpPr>
        <p:spPr>
          <a:xfrm>
            <a:off x="0" y="830761"/>
            <a:ext cx="12192000" cy="254329"/>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520918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C0835D-AD1A-E370-F1F7-BA21B2AB0CB1}"/>
              </a:ext>
            </a:extLst>
          </p:cNvPr>
          <p:cNvSpPr txBox="1"/>
          <p:nvPr/>
        </p:nvSpPr>
        <p:spPr>
          <a:xfrm>
            <a:off x="7462683" y="1606389"/>
            <a:ext cx="4208207"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 ۲۰۱۵، ۹ میلیون نفر در جهان به دلیل بیماری‌های غیرعفونی ناشی از آلودگی هوا مثل بیماری‌های قلبی، سکته مغزی</a:t>
            </a:r>
            <a:r>
              <a:rPr lang="en-US" dirty="0"/>
              <a:t> </a:t>
            </a:r>
            <a:r>
              <a:rPr lang="fa-IR" dirty="0"/>
              <a:t>و سرطان ریه</a:t>
            </a:r>
            <a:r>
              <a:rPr lang="en-US" dirty="0"/>
              <a:t> </a:t>
            </a:r>
            <a:r>
              <a:rPr lang="fa-IR" dirty="0"/>
              <a:t>جان خود را از دست داده‌اند که تقریباً تمام (۹۲ درصد) این مرگ‌ها در کشورهای کم درآمد یا با درآمد متوسط و کشورهایی که دارای جهش اقتصادی بوده‌اند (مانند هند) رخ داده‌است.</a:t>
            </a:r>
            <a:endParaRPr lang="en-US" dirty="0"/>
          </a:p>
        </p:txBody>
      </p:sp>
      <p:sp>
        <p:nvSpPr>
          <p:cNvPr id="4" name="TextBox 3">
            <a:extLst>
              <a:ext uri="{FF2B5EF4-FFF2-40B4-BE49-F238E27FC236}">
                <a16:creationId xmlns:a16="http://schemas.microsoft.com/office/drawing/2014/main" id="{2C9F69EA-66C3-C644-C0DC-D0048F98028B}"/>
              </a:ext>
            </a:extLst>
          </p:cNvPr>
          <p:cNvSpPr txBox="1"/>
          <p:nvPr/>
        </p:nvSpPr>
        <p:spPr>
          <a:xfrm>
            <a:off x="9502877" y="1144724"/>
            <a:ext cx="216801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آمار</a:t>
            </a:r>
            <a:endParaRPr lang="en-US" dirty="0"/>
          </a:p>
        </p:txBody>
      </p:sp>
      <p:pic>
        <p:nvPicPr>
          <p:cNvPr id="5" name="Picture 4">
            <a:extLst>
              <a:ext uri="{FF2B5EF4-FFF2-40B4-BE49-F238E27FC236}">
                <a16:creationId xmlns:a16="http://schemas.microsoft.com/office/drawing/2014/main" id="{ECA99D16-8A4A-0099-6A6D-475C86D9F1BA}"/>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659791" y="1416448"/>
            <a:ext cx="6055642" cy="4834948"/>
          </a:xfrm>
          <a:prstGeom prst="rect">
            <a:avLst/>
          </a:prstGeom>
        </p:spPr>
      </p:pic>
      <p:sp>
        <p:nvSpPr>
          <p:cNvPr id="6" name="Rectangle 5">
            <a:extLst>
              <a:ext uri="{FF2B5EF4-FFF2-40B4-BE49-F238E27FC236}">
                <a16:creationId xmlns:a16="http://schemas.microsoft.com/office/drawing/2014/main" id="{6A16DBD6-AD6E-C2EE-AE4F-0986995D444D}"/>
              </a:ext>
            </a:extLst>
          </p:cNvPr>
          <p:cNvSpPr/>
          <p:nvPr/>
        </p:nvSpPr>
        <p:spPr>
          <a:xfrm>
            <a:off x="373626" y="1416448"/>
            <a:ext cx="137651" cy="483494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C559250D-5459-144F-BEAA-EA2BDBE88041}"/>
              </a:ext>
            </a:extLst>
          </p:cNvPr>
          <p:cNvSpPr/>
          <p:nvPr/>
        </p:nvSpPr>
        <p:spPr>
          <a:xfrm>
            <a:off x="6824617" y="1416448"/>
            <a:ext cx="137651" cy="483494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5114DE77-719A-9A6C-8DC0-987337B1A430}"/>
              </a:ext>
            </a:extLst>
          </p:cNvPr>
          <p:cNvSpPr/>
          <p:nvPr/>
        </p:nvSpPr>
        <p:spPr>
          <a:xfrm>
            <a:off x="373626" y="1144724"/>
            <a:ext cx="3539613" cy="162966"/>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887EC9C1-9432-B839-9611-AE9758761E6D}"/>
              </a:ext>
            </a:extLst>
          </p:cNvPr>
          <p:cNvSpPr/>
          <p:nvPr/>
        </p:nvSpPr>
        <p:spPr>
          <a:xfrm>
            <a:off x="3422655" y="6360154"/>
            <a:ext cx="3539613" cy="162966"/>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0710047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F70580D-6EDA-DC37-1A80-B433D77546B8}"/>
              </a:ext>
            </a:extLst>
          </p:cNvPr>
          <p:cNvSpPr/>
          <p:nvPr/>
        </p:nvSpPr>
        <p:spPr>
          <a:xfrm>
            <a:off x="2762866" y="6346667"/>
            <a:ext cx="3854245" cy="404289"/>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a:extLst>
              <a:ext uri="{FF2B5EF4-FFF2-40B4-BE49-F238E27FC236}">
                <a16:creationId xmlns:a16="http://schemas.microsoft.com/office/drawing/2014/main" id="{B98C9F2F-1669-75B0-5503-4E899A9F77B8}"/>
              </a:ext>
            </a:extLst>
          </p:cNvPr>
          <p:cNvSpPr/>
          <p:nvPr/>
        </p:nvSpPr>
        <p:spPr>
          <a:xfrm>
            <a:off x="8273847" y="2697082"/>
            <a:ext cx="3854245" cy="404289"/>
          </a:xfrm>
          <a:prstGeom prst="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16EDC5AD-6654-51C0-D283-8BCD4F382ECB}"/>
              </a:ext>
            </a:extLst>
          </p:cNvPr>
          <p:cNvSpPr/>
          <p:nvPr/>
        </p:nvSpPr>
        <p:spPr>
          <a:xfrm>
            <a:off x="6799008" y="6033305"/>
            <a:ext cx="3854245" cy="404289"/>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6ED96AE4-AFF4-FC88-B0D0-557BA3FE6846}"/>
              </a:ext>
            </a:extLst>
          </p:cNvPr>
          <p:cNvSpPr/>
          <p:nvPr/>
        </p:nvSpPr>
        <p:spPr>
          <a:xfrm>
            <a:off x="216311" y="2477730"/>
            <a:ext cx="3854245" cy="404289"/>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F37754C-F9CE-78F1-D15C-88482D52CF7B}"/>
              </a:ext>
            </a:extLst>
          </p:cNvPr>
          <p:cNvSpPr txBox="1"/>
          <p:nvPr/>
        </p:nvSpPr>
        <p:spPr>
          <a:xfrm>
            <a:off x="339214" y="901121"/>
            <a:ext cx="11513572"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میان کشورهای جهان، برونئی، سوئد</a:t>
            </a:r>
            <a:r>
              <a:rPr lang="en-US" dirty="0"/>
              <a:t> </a:t>
            </a:r>
            <a:r>
              <a:rPr lang="fa-IR" dirty="0"/>
              <a:t>و فنلاند</a:t>
            </a:r>
            <a:r>
              <a:rPr lang="en-US" dirty="0"/>
              <a:t> </a:t>
            </a:r>
            <a:r>
              <a:rPr lang="fa-IR" dirty="0"/>
              <a:t>کمترین میزان مرگ ناشی از آلودگی و بنگلادش، سومالی</a:t>
            </a:r>
            <a:r>
              <a:rPr lang="en-US" dirty="0"/>
              <a:t> </a:t>
            </a:r>
            <a:r>
              <a:rPr lang="fa-IR" dirty="0"/>
              <a:t>و چاد</a:t>
            </a:r>
            <a:r>
              <a:rPr lang="en-US" dirty="0"/>
              <a:t> </a:t>
            </a:r>
            <a:r>
              <a:rPr lang="fa-IR" dirty="0"/>
              <a:t>بالاترین میزان را آلودگی دارند. در آمریکا</a:t>
            </a:r>
            <a:r>
              <a:rPr lang="en-US" dirty="0"/>
              <a:t> </a:t>
            </a:r>
            <a:r>
              <a:rPr lang="fa-IR" dirty="0"/>
              <a:t>۱۵۵ هزار مورد (۵٫۸ درصد)، در بریتانیا</a:t>
            </a:r>
            <a:r>
              <a:rPr lang="en-US" dirty="0"/>
              <a:t> </a:t>
            </a:r>
            <a:r>
              <a:rPr lang="fa-IR" dirty="0"/>
              <a:t>پنجاه هزار مورد (هشت درصد) و در ایران</a:t>
            </a:r>
            <a:r>
              <a:rPr lang="en-US" dirty="0"/>
              <a:t> </a:t>
            </a:r>
            <a:r>
              <a:rPr lang="fa-IR" dirty="0"/>
              <a:t>۴۸ هزار مورد مرگ (۱۲٫۵ درصد) ناشی از آلودگی است.</a:t>
            </a:r>
            <a:endParaRPr lang="en-US" dirty="0"/>
          </a:p>
        </p:txBody>
      </p:sp>
      <p:sp>
        <p:nvSpPr>
          <p:cNvPr id="4" name="TextBox 3">
            <a:extLst>
              <a:ext uri="{FF2B5EF4-FFF2-40B4-BE49-F238E27FC236}">
                <a16:creationId xmlns:a16="http://schemas.microsoft.com/office/drawing/2014/main" id="{89406F9B-380F-228C-1EF5-33E2099B6B75}"/>
              </a:ext>
            </a:extLst>
          </p:cNvPr>
          <p:cNvSpPr txBox="1"/>
          <p:nvPr/>
        </p:nvSpPr>
        <p:spPr>
          <a:xfrm>
            <a:off x="9684773" y="439456"/>
            <a:ext cx="2168013"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آمار</a:t>
            </a:r>
            <a:endParaRPr lang="en-US" dirty="0"/>
          </a:p>
        </p:txBody>
      </p:sp>
      <p:pic>
        <p:nvPicPr>
          <p:cNvPr id="5" name="Picture 4">
            <a:extLst>
              <a:ext uri="{FF2B5EF4-FFF2-40B4-BE49-F238E27FC236}">
                <a16:creationId xmlns:a16="http://schemas.microsoft.com/office/drawing/2014/main" id="{CCB77720-70A8-ED49-768F-C3AF0021A8EE}"/>
              </a:ext>
            </a:extLst>
          </p:cNvPr>
          <p:cNvPicPr>
            <a:picLocks noChangeAspect="1"/>
          </p:cNvPicPr>
          <p:nvPr/>
        </p:nvPicPr>
        <p:blipFill>
          <a:blip r:embed="rId3"/>
          <a:stretch>
            <a:fillRect/>
          </a:stretch>
        </p:blipFill>
        <p:spPr>
          <a:xfrm>
            <a:off x="339214" y="2616121"/>
            <a:ext cx="6120580" cy="3968176"/>
          </a:xfrm>
          <a:prstGeom prst="rect">
            <a:avLst/>
          </a:prstGeom>
          <a:ln w="38100">
            <a:solidFill>
              <a:srgbClr val="FFFFFF"/>
            </a:solidFill>
          </a:ln>
        </p:spPr>
      </p:pic>
      <p:pic>
        <p:nvPicPr>
          <p:cNvPr id="7" name="Picture 6">
            <a:extLst>
              <a:ext uri="{FF2B5EF4-FFF2-40B4-BE49-F238E27FC236}">
                <a16:creationId xmlns:a16="http://schemas.microsoft.com/office/drawing/2014/main" id="{BAE54DEB-9E9B-5D9D-B48A-E2521895886C}"/>
              </a:ext>
            </a:extLst>
          </p:cNvPr>
          <p:cNvPicPr>
            <a:picLocks noChangeAspect="1"/>
          </p:cNvPicPr>
          <p:nvPr/>
        </p:nvPicPr>
        <p:blipFill>
          <a:blip r:embed="rId4"/>
          <a:stretch>
            <a:fillRect/>
          </a:stretch>
        </p:blipFill>
        <p:spPr>
          <a:xfrm>
            <a:off x="6941270" y="2882019"/>
            <a:ext cx="5063610" cy="3377388"/>
          </a:xfrm>
          <a:prstGeom prst="rect">
            <a:avLst/>
          </a:prstGeom>
          <a:ln w="28575">
            <a:solidFill>
              <a:schemeClr val="bg1"/>
            </a:solidFill>
          </a:ln>
        </p:spPr>
      </p:pic>
    </p:spTree>
    <p:extLst>
      <p:ext uri="{BB962C8B-B14F-4D97-AF65-F5344CB8AC3E}">
        <p14:creationId xmlns:p14="http://schemas.microsoft.com/office/powerpoint/2010/main" val="4786618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48EC5B5-2896-6263-5D2B-B86CD2A38703}"/>
              </a:ext>
            </a:extLst>
          </p:cNvPr>
          <p:cNvSpPr/>
          <p:nvPr/>
        </p:nvSpPr>
        <p:spPr>
          <a:xfrm>
            <a:off x="6324600" y="2044409"/>
            <a:ext cx="3371850" cy="4137316"/>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A1E9758D-9EEA-7D72-2D48-BA58B0BD950B}"/>
              </a:ext>
            </a:extLst>
          </p:cNvPr>
          <p:cNvSpPr/>
          <p:nvPr/>
        </p:nvSpPr>
        <p:spPr>
          <a:xfrm>
            <a:off x="153015" y="1905000"/>
            <a:ext cx="3921841" cy="4276725"/>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59ACAD7-ACC5-D0B5-E0F2-589018ED8596}"/>
              </a:ext>
            </a:extLst>
          </p:cNvPr>
          <p:cNvSpPr txBox="1"/>
          <p:nvPr/>
        </p:nvSpPr>
        <p:spPr>
          <a:xfrm>
            <a:off x="9544050" y="2499676"/>
            <a:ext cx="2494935" cy="320344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342900" indent="-342900">
              <a:buFont typeface="+mj-lt"/>
              <a:buAutoNum type="arabicPeriod"/>
            </a:pPr>
            <a:r>
              <a:rPr lang="fa-IR" dirty="0"/>
              <a:t>گورگان (هند)</a:t>
            </a:r>
            <a:endParaRPr lang="en-US" dirty="0"/>
          </a:p>
          <a:p>
            <a:pPr marL="342900" indent="-342900">
              <a:buFont typeface="+mj-lt"/>
              <a:buAutoNum type="arabicPeriod"/>
            </a:pPr>
            <a:r>
              <a:rPr lang="fa-IR" dirty="0"/>
              <a:t>قاضی‌آباد (هند)</a:t>
            </a:r>
            <a:endParaRPr lang="en-US" dirty="0"/>
          </a:p>
          <a:p>
            <a:pPr marL="342900" indent="-342900">
              <a:buFont typeface="+mj-lt"/>
              <a:buAutoNum type="arabicPeriod"/>
            </a:pPr>
            <a:r>
              <a:rPr lang="fa-IR" dirty="0"/>
              <a:t>فیصل‌آباد</a:t>
            </a:r>
            <a:r>
              <a:rPr lang="en-US" dirty="0"/>
              <a:t> </a:t>
            </a:r>
            <a:r>
              <a:rPr lang="fa-IR" dirty="0"/>
              <a:t>(پاکستان)</a:t>
            </a:r>
            <a:endParaRPr lang="en-US" dirty="0"/>
          </a:p>
          <a:p>
            <a:pPr marL="342900" indent="-342900">
              <a:buFont typeface="+mj-lt"/>
              <a:buAutoNum type="arabicPeriod"/>
            </a:pPr>
            <a:r>
              <a:rPr lang="fa-IR" dirty="0"/>
              <a:t>فریدآباد (هند) </a:t>
            </a:r>
          </a:p>
          <a:p>
            <a:pPr marL="342900" indent="-342900">
              <a:buFont typeface="+mj-lt"/>
              <a:buAutoNum type="arabicPeriod"/>
            </a:pPr>
            <a:r>
              <a:rPr lang="fa-IR" dirty="0"/>
              <a:t>بیوادی (هند)</a:t>
            </a:r>
            <a:endParaRPr lang="en-US" dirty="0"/>
          </a:p>
        </p:txBody>
      </p:sp>
      <p:sp>
        <p:nvSpPr>
          <p:cNvPr id="5" name="TextBox 4">
            <a:extLst>
              <a:ext uri="{FF2B5EF4-FFF2-40B4-BE49-F238E27FC236}">
                <a16:creationId xmlns:a16="http://schemas.microsoft.com/office/drawing/2014/main" id="{F209C608-A7BB-C2B8-8C0D-6ECB7AE9C367}"/>
              </a:ext>
            </a:extLst>
          </p:cNvPr>
          <p:cNvSpPr txBox="1"/>
          <p:nvPr/>
        </p:nvSpPr>
        <p:spPr>
          <a:xfrm>
            <a:off x="2400300" y="16895"/>
            <a:ext cx="9638685"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 ۹۵ بیش از ۴۸۰۰ نفر در تهران</a:t>
            </a:r>
            <a:r>
              <a:rPr lang="en-US" dirty="0"/>
              <a:t> </a:t>
            </a:r>
            <a:r>
              <a:rPr lang="fa-IR" dirty="0"/>
              <a:t>بر اثر آلودگی هوا جان خود را از دست داده‌اند.</a:t>
            </a:r>
            <a:endParaRPr lang="en-US" dirty="0"/>
          </a:p>
        </p:txBody>
      </p:sp>
      <p:sp>
        <p:nvSpPr>
          <p:cNvPr id="7" name="TextBox 6">
            <a:extLst>
              <a:ext uri="{FF2B5EF4-FFF2-40B4-BE49-F238E27FC236}">
                <a16:creationId xmlns:a16="http://schemas.microsoft.com/office/drawing/2014/main" id="{5F78B9CE-DD2F-E19A-0C5E-82FAD2592222}"/>
              </a:ext>
            </a:extLst>
          </p:cNvPr>
          <p:cNvSpPr txBox="1"/>
          <p:nvPr/>
        </p:nvSpPr>
        <p:spPr>
          <a:xfrm>
            <a:off x="4074856" y="2499676"/>
            <a:ext cx="2021144" cy="3203441"/>
          </a:xfrm>
          <a:prstGeom prst="rect">
            <a:avLst/>
          </a:prstGeom>
          <a:noFill/>
        </p:spPr>
        <p:txBody>
          <a:bodyPr wrap="square">
            <a:spAutoFit/>
          </a:bodyPr>
          <a:lstStyle>
            <a:defPPr>
              <a:defRPr lang="fa-IR"/>
            </a:defPPr>
            <a:lvl1pPr marL="342900" indent="-342900" algn="just" rtl="1">
              <a:lnSpc>
                <a:spcPct val="200000"/>
              </a:lnSpc>
              <a:spcAft>
                <a:spcPts val="800"/>
              </a:spcAft>
              <a:buFont typeface="+mj-lt"/>
              <a:buAutoNum type="arabicPeriod"/>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dirty="0"/>
              <a:t>6. نویدا (هند)</a:t>
            </a:r>
            <a:endParaRPr lang="en-US" dirty="0"/>
          </a:p>
          <a:p>
            <a:pPr marL="0" indent="0">
              <a:buNone/>
            </a:pPr>
            <a:r>
              <a:rPr lang="fa-IR" dirty="0"/>
              <a:t>7. پاتنا (هند)</a:t>
            </a:r>
            <a:endParaRPr lang="en-US" dirty="0"/>
          </a:p>
          <a:p>
            <a:pPr marL="0" indent="0">
              <a:buNone/>
            </a:pPr>
            <a:r>
              <a:rPr lang="fa-IR" dirty="0"/>
              <a:t>8. ختن</a:t>
            </a:r>
            <a:r>
              <a:rPr lang="en-US" dirty="0"/>
              <a:t> </a:t>
            </a:r>
            <a:r>
              <a:rPr lang="fa-IR" dirty="0"/>
              <a:t>(چین)</a:t>
            </a:r>
            <a:endParaRPr lang="en-US" dirty="0"/>
          </a:p>
          <a:p>
            <a:pPr marL="0" indent="0">
              <a:buNone/>
            </a:pPr>
            <a:r>
              <a:rPr lang="fa-IR" dirty="0"/>
              <a:t>9. لکهنو (هند)</a:t>
            </a:r>
            <a:endParaRPr lang="en-US" dirty="0"/>
          </a:p>
          <a:p>
            <a:pPr marL="0" indent="0">
              <a:buNone/>
            </a:pPr>
            <a:r>
              <a:rPr lang="fa-IR" dirty="0"/>
              <a:t>10. لاهورا</a:t>
            </a:r>
            <a:r>
              <a:rPr lang="en-US" dirty="0"/>
              <a:t> </a:t>
            </a:r>
            <a:r>
              <a:rPr lang="fa-IR" dirty="0"/>
              <a:t>(پاکستان)</a:t>
            </a:r>
            <a:endParaRPr lang="en-US" dirty="0"/>
          </a:p>
        </p:txBody>
      </p:sp>
      <p:sp>
        <p:nvSpPr>
          <p:cNvPr id="9" name="TextBox 8">
            <a:extLst>
              <a:ext uri="{FF2B5EF4-FFF2-40B4-BE49-F238E27FC236}">
                <a16:creationId xmlns:a16="http://schemas.microsoft.com/office/drawing/2014/main" id="{36F80296-C286-75DB-9B12-4603F7EAFD4F}"/>
              </a:ext>
            </a:extLst>
          </p:cNvPr>
          <p:cNvSpPr txBox="1"/>
          <p:nvPr/>
        </p:nvSpPr>
        <p:spPr>
          <a:xfrm>
            <a:off x="5942985" y="593976"/>
            <a:ext cx="609600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۱۰ شهر آلوده جهان در سال ۲۰۱۸</a:t>
            </a:r>
            <a:endParaRPr lang="en-US" dirty="0"/>
          </a:p>
        </p:txBody>
      </p:sp>
      <p:pic>
        <p:nvPicPr>
          <p:cNvPr id="6146" name="Picture 2" descr="اسامی ۱۰ شهر آلوده و کثیف جهان">
            <a:extLst>
              <a:ext uri="{FF2B5EF4-FFF2-40B4-BE49-F238E27FC236}">
                <a16:creationId xmlns:a16="http://schemas.microsoft.com/office/drawing/2014/main" id="{4C4F2E3A-22B0-3004-9442-472592A5CC3B}"/>
              </a:ext>
            </a:extLst>
          </p:cNvPr>
          <p:cNvPicPr>
            <a:picLocks noChangeAspect="1" noChangeArrowheads="1"/>
          </p:cNvPicPr>
          <p:nvPr/>
        </p:nvPicPr>
        <p:blipFill rotWithShape="1">
          <a:blip r:embed="rId2" cstate="hqprint">
            <a:extLst>
              <a:ext uri="{28A0092B-C50C-407E-A947-70E740481C1C}">
                <a14:useLocalDpi xmlns:a14="http://schemas.microsoft.com/office/drawing/2010/main"/>
              </a:ext>
            </a:extLst>
          </a:blip>
          <a:srcRect/>
          <a:stretch/>
        </p:blipFill>
        <p:spPr bwMode="auto">
          <a:xfrm>
            <a:off x="6465630" y="2186456"/>
            <a:ext cx="3087945" cy="3867980"/>
          </a:xfrm>
          <a:prstGeom prst="rect">
            <a:avLst/>
          </a:prstGeom>
          <a:noFill/>
          <a:ln w="38100">
            <a:solidFill>
              <a:schemeClr val="bg1">
                <a:lumMod val="95000"/>
              </a:schemeClr>
            </a:solidFill>
          </a:ln>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033A244E-6652-F10C-FB07-C6075DEF75C6}"/>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295891" y="2044409"/>
            <a:ext cx="3665279" cy="4010025"/>
          </a:xfrm>
          <a:prstGeom prst="rect">
            <a:avLst/>
          </a:prstGeom>
          <a:ln w="28575">
            <a:solidFill>
              <a:schemeClr val="bg1"/>
            </a:solidFill>
          </a:ln>
        </p:spPr>
      </p:pic>
    </p:spTree>
    <p:extLst>
      <p:ext uri="{BB962C8B-B14F-4D97-AF65-F5344CB8AC3E}">
        <p14:creationId xmlns:p14="http://schemas.microsoft.com/office/powerpoint/2010/main" val="651433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B78DC5-9A76-390C-F8FD-19254AFEC6C5}"/>
              </a:ext>
            </a:extLst>
          </p:cNvPr>
          <p:cNvSpPr txBox="1"/>
          <p:nvPr/>
        </p:nvSpPr>
        <p:spPr>
          <a:xfrm>
            <a:off x="5915024" y="1589925"/>
            <a:ext cx="6067426"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یکی از آثار و نتایج آلودگی هوا باران اسیدی</a:t>
            </a:r>
            <a:r>
              <a:rPr lang="en-US" dirty="0"/>
              <a:t> </a:t>
            </a:r>
            <a:r>
              <a:rPr lang="fa-IR" dirty="0"/>
              <a:t>است. باران اسیدی به پدیده‌هایی مانند مه اسیدی و برف اسیدی که با مقادیر قابل توجهی اسید از آسمان همراه هستند، گفته می‌شود. باران هنگامی اسیدی می‌شود که میزان پی‌اچ</a:t>
            </a:r>
            <a:r>
              <a:rPr lang="en-US" dirty="0"/>
              <a:t> </a:t>
            </a:r>
            <a:r>
              <a:rPr lang="fa-IR" dirty="0"/>
              <a:t>آب آن کمتر از ۵٫۶ باشد. این مقدار پی‌اچ بیانگر تعادل شیمیایی به وجود آمده میان کربن دی‌اکسید</a:t>
            </a:r>
            <a:r>
              <a:rPr lang="en-US" dirty="0"/>
              <a:t> </a:t>
            </a:r>
            <a:r>
              <a:rPr lang="fa-IR" dirty="0"/>
              <a:t>و حالت محلول آن یعنی بی‌کربنات</a:t>
            </a:r>
            <a:r>
              <a:rPr lang="en-US" dirty="0"/>
              <a:t> (HCO3) </a:t>
            </a:r>
            <a:r>
              <a:rPr lang="fa-IR" dirty="0"/>
              <a:t>در آب خالص است. باران اسیدی دارای نتایج زیانبار اکولوژیکی بر سلامتی انسان، حیوانات و پوشش گیاهی دارد</a:t>
            </a:r>
            <a:r>
              <a:rPr lang="en-US" dirty="0"/>
              <a:t>.</a:t>
            </a:r>
          </a:p>
        </p:txBody>
      </p:sp>
      <p:sp>
        <p:nvSpPr>
          <p:cNvPr id="4" name="TextBox 3">
            <a:extLst>
              <a:ext uri="{FF2B5EF4-FFF2-40B4-BE49-F238E27FC236}">
                <a16:creationId xmlns:a16="http://schemas.microsoft.com/office/drawing/2014/main" id="{EC1122A7-2053-906F-382F-D11F2DCCCB42}"/>
              </a:ext>
            </a:extLst>
          </p:cNvPr>
          <p:cNvSpPr txBox="1"/>
          <p:nvPr/>
        </p:nvSpPr>
        <p:spPr>
          <a:xfrm>
            <a:off x="5724525" y="1086410"/>
            <a:ext cx="340226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باران اسیدی</a:t>
            </a:r>
            <a:endParaRPr lang="en-US" dirty="0"/>
          </a:p>
        </p:txBody>
      </p:sp>
      <p:pic>
        <p:nvPicPr>
          <p:cNvPr id="5" name="Picture 4">
            <a:extLst>
              <a:ext uri="{FF2B5EF4-FFF2-40B4-BE49-F238E27FC236}">
                <a16:creationId xmlns:a16="http://schemas.microsoft.com/office/drawing/2014/main" id="{F94321C0-F466-B1F3-EC82-A5B1AC460840}"/>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142875" y="1610181"/>
            <a:ext cx="5676900" cy="4548187"/>
          </a:xfrm>
          <a:prstGeom prst="rect">
            <a:avLst/>
          </a:prstGeom>
        </p:spPr>
      </p:pic>
      <p:sp>
        <p:nvSpPr>
          <p:cNvPr id="6" name="Rectangle 5">
            <a:extLst>
              <a:ext uri="{FF2B5EF4-FFF2-40B4-BE49-F238E27FC236}">
                <a16:creationId xmlns:a16="http://schemas.microsoft.com/office/drawing/2014/main" id="{01E3907B-3E8C-677E-4255-1ECF6ED68AA5}"/>
              </a:ext>
            </a:extLst>
          </p:cNvPr>
          <p:cNvSpPr/>
          <p:nvPr/>
        </p:nvSpPr>
        <p:spPr>
          <a:xfrm>
            <a:off x="0" y="6390078"/>
            <a:ext cx="12192000" cy="134547"/>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6395C1FE-F3B1-79F6-9AFC-89BE509BA1BD}"/>
              </a:ext>
            </a:extLst>
          </p:cNvPr>
          <p:cNvSpPr/>
          <p:nvPr/>
        </p:nvSpPr>
        <p:spPr>
          <a:xfrm>
            <a:off x="139955" y="1212388"/>
            <a:ext cx="7134225" cy="223126"/>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E05667F7-B8A0-F35B-C4FC-A81B4C4F2C86}"/>
              </a:ext>
            </a:extLst>
          </p:cNvPr>
          <p:cNvSpPr/>
          <p:nvPr/>
        </p:nvSpPr>
        <p:spPr>
          <a:xfrm>
            <a:off x="9220200" y="1232633"/>
            <a:ext cx="2850895" cy="202881"/>
          </a:xfrm>
          <a:prstGeom prst="rect">
            <a:avLst/>
          </a:prstGeom>
          <a:solidFill>
            <a:srgbClr val="A5A1A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28448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EBB090D-2B93-C979-736F-9819AB018898}"/>
              </a:ext>
            </a:extLst>
          </p:cNvPr>
          <p:cNvSpPr txBox="1"/>
          <p:nvPr/>
        </p:nvSpPr>
        <p:spPr>
          <a:xfrm>
            <a:off x="6762751" y="2470054"/>
            <a:ext cx="5324473"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باران‌های اسیدی</a:t>
            </a:r>
            <a:r>
              <a:rPr lang="en-US" dirty="0"/>
              <a:t> </a:t>
            </a:r>
            <a:r>
              <a:rPr lang="fa-IR" dirty="0"/>
              <a:t>از گازهای گوگرد دی‌اکسید</a:t>
            </a:r>
            <a:r>
              <a:rPr lang="en-US" dirty="0"/>
              <a:t> </a:t>
            </a:r>
            <a:r>
              <a:rPr lang="fa-IR" dirty="0"/>
              <a:t>و از خانواده اکسید نیتروژن</a:t>
            </a:r>
            <a:r>
              <a:rPr lang="en-US" dirty="0"/>
              <a:t> </a:t>
            </a:r>
            <a:r>
              <a:rPr lang="fa-IR" dirty="0"/>
              <a:t>خروجی از دود اگزوز اتومبیل‌ها و کارخانه‌ها ایجاد می‌شود. این گازها در اتمسفر زمین با بخار آب</a:t>
            </a:r>
            <a:r>
              <a:rPr lang="en-US" dirty="0"/>
              <a:t> </a:t>
            </a:r>
            <a:r>
              <a:rPr lang="fa-IR" dirty="0"/>
              <a:t>واکنش داده و اسیدهایی مانند سولفوریک اسید</a:t>
            </a:r>
            <a:r>
              <a:rPr lang="en-US" dirty="0"/>
              <a:t> </a:t>
            </a:r>
            <a:r>
              <a:rPr lang="fa-IR" dirty="0"/>
              <a:t>و نیتریک اسید</a:t>
            </a:r>
            <a:r>
              <a:rPr lang="en-US" dirty="0"/>
              <a:t> </a:t>
            </a:r>
            <a:r>
              <a:rPr lang="fa-IR" dirty="0"/>
              <a:t>را تشکیل می‌دهند</a:t>
            </a:r>
            <a:r>
              <a:rPr lang="en-US" dirty="0"/>
              <a:t>.</a:t>
            </a:r>
          </a:p>
        </p:txBody>
      </p:sp>
      <p:sp>
        <p:nvSpPr>
          <p:cNvPr id="4" name="TextBox 3">
            <a:extLst>
              <a:ext uri="{FF2B5EF4-FFF2-40B4-BE49-F238E27FC236}">
                <a16:creationId xmlns:a16="http://schemas.microsoft.com/office/drawing/2014/main" id="{0DF03537-9984-E5D7-972F-B64F0456B446}"/>
              </a:ext>
            </a:extLst>
          </p:cNvPr>
          <p:cNvSpPr txBox="1"/>
          <p:nvPr/>
        </p:nvSpPr>
        <p:spPr>
          <a:xfrm>
            <a:off x="5061617" y="1880215"/>
            <a:ext cx="3402268"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باران اسیدی</a:t>
            </a:r>
            <a:endParaRPr lang="en-US" dirty="0"/>
          </a:p>
        </p:txBody>
      </p:sp>
      <p:pic>
        <p:nvPicPr>
          <p:cNvPr id="7170" name="Picture 2" descr="باران اسیدی چیست؟/ راه های مقابله با باران اسیدی">
            <a:extLst>
              <a:ext uri="{FF2B5EF4-FFF2-40B4-BE49-F238E27FC236}">
                <a16:creationId xmlns:a16="http://schemas.microsoft.com/office/drawing/2014/main" id="{2BDC5ED9-1CD5-6E8E-5672-DDD0C13287F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0075" y="1942540"/>
            <a:ext cx="5715000" cy="4000500"/>
          </a:xfrm>
          <a:prstGeom prst="rect">
            <a:avLst/>
          </a:prstGeom>
          <a:noFill/>
          <a:extLst>
            <a:ext uri="{909E8E84-426E-40DD-AFC4-6F175D3DCCD1}">
              <a14:hiddenFill xmlns:a14="http://schemas.microsoft.com/office/drawing/2010/main">
                <a:solidFill>
                  <a:srgbClr val="FFFFFF"/>
                </a:solidFill>
              </a14:hiddenFill>
            </a:ext>
          </a:extLst>
        </p:spPr>
      </p:pic>
      <p:sp>
        <p:nvSpPr>
          <p:cNvPr id="5" name="Frame 4">
            <a:extLst>
              <a:ext uri="{FF2B5EF4-FFF2-40B4-BE49-F238E27FC236}">
                <a16:creationId xmlns:a16="http://schemas.microsoft.com/office/drawing/2014/main" id="{1E7BE1F1-34C0-B4CB-117F-D30E16A02B42}"/>
              </a:ext>
            </a:extLst>
          </p:cNvPr>
          <p:cNvSpPr/>
          <p:nvPr/>
        </p:nvSpPr>
        <p:spPr>
          <a:xfrm>
            <a:off x="881063" y="2298604"/>
            <a:ext cx="5629275" cy="3829050"/>
          </a:xfrm>
          <a:prstGeom prst="frame">
            <a:avLst>
              <a:gd name="adj1" fmla="val 2052"/>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6" name="Rectangle 5">
            <a:extLst>
              <a:ext uri="{FF2B5EF4-FFF2-40B4-BE49-F238E27FC236}">
                <a16:creationId xmlns:a16="http://schemas.microsoft.com/office/drawing/2014/main" id="{862659E2-D535-2AD6-B92A-8AFA4C59618E}"/>
              </a:ext>
            </a:extLst>
          </p:cNvPr>
          <p:cNvSpPr/>
          <p:nvPr/>
        </p:nvSpPr>
        <p:spPr>
          <a:xfrm>
            <a:off x="8463885" y="2111047"/>
            <a:ext cx="3623339" cy="79703"/>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66498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24319E-941A-222C-1E5B-94C9E13A549F}"/>
              </a:ext>
            </a:extLst>
          </p:cNvPr>
          <p:cNvSpPr txBox="1"/>
          <p:nvPr/>
        </p:nvSpPr>
        <p:spPr>
          <a:xfrm>
            <a:off x="3845337" y="1688392"/>
            <a:ext cx="184723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فجایع تاریخی</a:t>
            </a:r>
            <a:endParaRPr lang="en-US" dirty="0"/>
          </a:p>
        </p:txBody>
      </p:sp>
      <p:sp>
        <p:nvSpPr>
          <p:cNvPr id="5" name="TextBox 4">
            <a:extLst>
              <a:ext uri="{FF2B5EF4-FFF2-40B4-BE49-F238E27FC236}">
                <a16:creationId xmlns:a16="http://schemas.microsoft.com/office/drawing/2014/main" id="{8EAA6720-F95A-419D-30BD-73AEE5C7751B}"/>
              </a:ext>
            </a:extLst>
          </p:cNvPr>
          <p:cNvSpPr txBox="1"/>
          <p:nvPr/>
        </p:nvSpPr>
        <p:spPr>
          <a:xfrm>
            <a:off x="239661" y="2169107"/>
            <a:ext cx="5446147"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مه‌دود بزرگ</a:t>
            </a:r>
            <a:r>
              <a:rPr lang="en-US" dirty="0"/>
              <a:t> </a:t>
            </a:r>
            <a:r>
              <a:rPr lang="fa-IR" dirty="0"/>
              <a:t>سال ۱۹۵۲ میلادی</a:t>
            </a:r>
            <a:r>
              <a:rPr lang="en-US" dirty="0"/>
              <a:t> </a:t>
            </a:r>
            <a:r>
              <a:rPr lang="fa-IR" dirty="0"/>
              <a:t>شهر لندن، تعداد ۴۰۰۰ نفر در مدت چند روز در اثر غلظت بالای آلاینده‌های هوا جان باختند</a:t>
            </a:r>
            <a:r>
              <a:rPr lang="en-US" dirty="0"/>
              <a:t>.</a:t>
            </a:r>
            <a:r>
              <a:rPr lang="fa-IR" dirty="0"/>
              <a:t> در سال ۱۹۴۸ میلادی در اثر وارونگی هوا</a:t>
            </a:r>
            <a:r>
              <a:rPr lang="en-US" dirty="0"/>
              <a:t> </a:t>
            </a:r>
            <a:r>
              <a:rPr lang="fa-IR" dirty="0"/>
              <a:t>در شهر دونورا</a:t>
            </a:r>
            <a:r>
              <a:rPr lang="en-US" dirty="0"/>
              <a:t> </a:t>
            </a:r>
            <a:r>
              <a:rPr lang="fa-IR" dirty="0"/>
              <a:t>در ایالت پنسیلوانیا</a:t>
            </a:r>
            <a:r>
              <a:rPr lang="en-US" dirty="0"/>
              <a:t> </a:t>
            </a:r>
            <a:r>
              <a:rPr lang="fa-IR" dirty="0"/>
              <a:t>مه دود غلیظی باعث مرگ ۲۰ نفر شد. تا ۱۰ سال بعد از این حادثه آمار مرگ و میر در این شهر بسیار بالاتر از شهرهای اطراف بوده‌است.</a:t>
            </a:r>
            <a:endParaRPr lang="en-US" dirty="0"/>
          </a:p>
        </p:txBody>
      </p:sp>
      <p:pic>
        <p:nvPicPr>
          <p:cNvPr id="15" name="Picture 14">
            <a:extLst>
              <a:ext uri="{FF2B5EF4-FFF2-40B4-BE49-F238E27FC236}">
                <a16:creationId xmlns:a16="http://schemas.microsoft.com/office/drawing/2014/main" id="{1187EF11-B09F-B0BD-42D7-86B465E1A2C4}"/>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6745853" y="813692"/>
            <a:ext cx="5446147" cy="6057900"/>
          </a:xfrm>
          <a:prstGeom prst="rect">
            <a:avLst/>
          </a:prstGeom>
        </p:spPr>
      </p:pic>
      <p:sp>
        <p:nvSpPr>
          <p:cNvPr id="16" name="Rectangle 15">
            <a:extLst>
              <a:ext uri="{FF2B5EF4-FFF2-40B4-BE49-F238E27FC236}">
                <a16:creationId xmlns:a16="http://schemas.microsoft.com/office/drawing/2014/main" id="{BEBDD8D4-CF19-CBF6-96F1-5786FE423AE7}"/>
              </a:ext>
            </a:extLst>
          </p:cNvPr>
          <p:cNvSpPr/>
          <p:nvPr/>
        </p:nvSpPr>
        <p:spPr>
          <a:xfrm>
            <a:off x="6248400" y="352425"/>
            <a:ext cx="5943600" cy="219075"/>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Rectangle 16">
            <a:extLst>
              <a:ext uri="{FF2B5EF4-FFF2-40B4-BE49-F238E27FC236}">
                <a16:creationId xmlns:a16="http://schemas.microsoft.com/office/drawing/2014/main" id="{488A2545-A187-C9F2-1B83-5C0515B0FEE0}"/>
              </a:ext>
            </a:extLst>
          </p:cNvPr>
          <p:cNvSpPr/>
          <p:nvPr/>
        </p:nvSpPr>
        <p:spPr>
          <a:xfrm flipH="1">
            <a:off x="6248400" y="504825"/>
            <a:ext cx="238125" cy="6366767"/>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a:extLst>
              <a:ext uri="{FF2B5EF4-FFF2-40B4-BE49-F238E27FC236}">
                <a16:creationId xmlns:a16="http://schemas.microsoft.com/office/drawing/2014/main" id="{DF33D2AA-4AFE-AD52-D7DC-0C6F8C942CF0}"/>
              </a:ext>
            </a:extLst>
          </p:cNvPr>
          <p:cNvSpPr/>
          <p:nvPr/>
        </p:nvSpPr>
        <p:spPr>
          <a:xfrm>
            <a:off x="3724890" y="2185564"/>
            <a:ext cx="1847235" cy="6926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869498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3494A6-F6DB-4E4B-72F3-93CCDC6B4708}"/>
              </a:ext>
            </a:extLst>
          </p:cNvPr>
          <p:cNvSpPr/>
          <p:nvPr/>
        </p:nvSpPr>
        <p:spPr>
          <a:xfrm>
            <a:off x="138262" y="5010150"/>
            <a:ext cx="6753225" cy="928338"/>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DE882A50-9914-51D7-DDC1-F0DA5725D27E}"/>
              </a:ext>
            </a:extLst>
          </p:cNvPr>
          <p:cNvSpPr/>
          <p:nvPr/>
        </p:nvSpPr>
        <p:spPr>
          <a:xfrm>
            <a:off x="138264" y="1362075"/>
            <a:ext cx="6753225" cy="928338"/>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TextBox 13">
            <a:extLst>
              <a:ext uri="{FF2B5EF4-FFF2-40B4-BE49-F238E27FC236}">
                <a16:creationId xmlns:a16="http://schemas.microsoft.com/office/drawing/2014/main" id="{75E02FCF-8638-A26B-9AAB-A0D40416662C}"/>
              </a:ext>
            </a:extLst>
          </p:cNvPr>
          <p:cNvSpPr txBox="1"/>
          <p:nvPr/>
        </p:nvSpPr>
        <p:spPr>
          <a:xfrm>
            <a:off x="6891487" y="2518963"/>
            <a:ext cx="5300509"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سال ۱۹۴۸ میلادی در اثر وارونگی هوا</a:t>
            </a:r>
            <a:r>
              <a:rPr lang="en-US" dirty="0"/>
              <a:t> </a:t>
            </a:r>
            <a:r>
              <a:rPr lang="fa-IR" dirty="0"/>
              <a:t>در شهر دونورا</a:t>
            </a:r>
            <a:r>
              <a:rPr lang="en-US" dirty="0"/>
              <a:t> </a:t>
            </a:r>
            <a:r>
              <a:rPr lang="fa-IR" dirty="0"/>
              <a:t>در ایالت پنسیلوانیا</a:t>
            </a:r>
            <a:r>
              <a:rPr lang="en-US" dirty="0"/>
              <a:t> </a:t>
            </a:r>
            <a:r>
              <a:rPr lang="fa-IR" dirty="0"/>
              <a:t>مه دود غلیظی باعث مرگ ۲۰ نفر شد. تا ۱۰ سال بعد از این حادثه آمار مرگ و میر در این شهر بسیار بالاتر از شهرهای اطراف بوده‌است.</a:t>
            </a:r>
            <a:endParaRPr lang="en-US" dirty="0"/>
          </a:p>
        </p:txBody>
      </p:sp>
      <p:sp>
        <p:nvSpPr>
          <p:cNvPr id="2" name="TextBox 1">
            <a:extLst>
              <a:ext uri="{FF2B5EF4-FFF2-40B4-BE49-F238E27FC236}">
                <a16:creationId xmlns:a16="http://schemas.microsoft.com/office/drawing/2014/main" id="{A96179EC-E58E-88D3-6341-95A6DFD89BD2}"/>
              </a:ext>
            </a:extLst>
          </p:cNvPr>
          <p:cNvSpPr txBox="1"/>
          <p:nvPr/>
        </p:nvSpPr>
        <p:spPr>
          <a:xfrm>
            <a:off x="8503827" y="1943023"/>
            <a:ext cx="184723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فجایع تاریخی</a:t>
            </a:r>
            <a:endParaRPr lang="en-US" dirty="0"/>
          </a:p>
        </p:txBody>
      </p:sp>
      <p:pic>
        <p:nvPicPr>
          <p:cNvPr id="3" name="Picture 2">
            <a:extLst>
              <a:ext uri="{FF2B5EF4-FFF2-40B4-BE49-F238E27FC236}">
                <a16:creationId xmlns:a16="http://schemas.microsoft.com/office/drawing/2014/main" id="{E3F97314-40A2-131A-4FB9-D4F0076CC49B}"/>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271613" y="1524000"/>
            <a:ext cx="6486525" cy="4229101"/>
          </a:xfrm>
          <a:prstGeom prst="rect">
            <a:avLst/>
          </a:prstGeom>
          <a:ln w="38100">
            <a:solidFill>
              <a:schemeClr val="bg1"/>
            </a:solidFill>
          </a:ln>
        </p:spPr>
      </p:pic>
    </p:spTree>
    <p:extLst>
      <p:ext uri="{BB962C8B-B14F-4D97-AF65-F5344CB8AC3E}">
        <p14:creationId xmlns:p14="http://schemas.microsoft.com/office/powerpoint/2010/main" val="23914931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E05ECB9-6FF1-2E6D-48BB-03978F0EFEFD}"/>
              </a:ext>
            </a:extLst>
          </p:cNvPr>
          <p:cNvSpPr/>
          <p:nvPr/>
        </p:nvSpPr>
        <p:spPr>
          <a:xfrm>
            <a:off x="10163174" y="551133"/>
            <a:ext cx="733425" cy="5429250"/>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EF374D28-F335-F365-7E58-CC5460EC13F9}"/>
              </a:ext>
            </a:extLst>
          </p:cNvPr>
          <p:cNvSpPr/>
          <p:nvPr/>
        </p:nvSpPr>
        <p:spPr>
          <a:xfrm>
            <a:off x="11058524" y="0"/>
            <a:ext cx="733425" cy="6858000"/>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C80F55D-40CF-0D9C-B86C-5B3D01105803}"/>
              </a:ext>
            </a:extLst>
          </p:cNvPr>
          <p:cNvSpPr txBox="1"/>
          <p:nvPr/>
        </p:nvSpPr>
        <p:spPr>
          <a:xfrm>
            <a:off x="985838" y="64740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بررسی‌های آماری</a:t>
            </a:r>
            <a:endParaRPr lang="en-US" dirty="0"/>
          </a:p>
        </p:txBody>
      </p:sp>
      <p:sp>
        <p:nvSpPr>
          <p:cNvPr id="5" name="TextBox 4">
            <a:extLst>
              <a:ext uri="{FF2B5EF4-FFF2-40B4-BE49-F238E27FC236}">
                <a16:creationId xmlns:a16="http://schemas.microsoft.com/office/drawing/2014/main" id="{6475D859-CA4B-C425-8A3B-6C5D322ED095}"/>
              </a:ext>
            </a:extLst>
          </p:cNvPr>
          <p:cNvSpPr txBox="1"/>
          <p:nvPr/>
        </p:nvSpPr>
        <p:spPr>
          <a:xfrm>
            <a:off x="182818" y="1372917"/>
            <a:ext cx="5998907"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براساس گزارش سال ۲۰۱۴ سازمان جهانی بهداشت</a:t>
            </a:r>
            <a:r>
              <a:rPr lang="en-US" dirty="0"/>
              <a:t> </a:t>
            </a:r>
            <a:r>
              <a:rPr lang="fa-IR" dirty="0"/>
              <a:t>حدود ۷ میلیون نفر به علت آلودگی هوا در سال ۲۰۱۴ جان خود را از دست داده‌اند که این رقم دو برابر پیش‌بینی‌ها است. از این هفت میلیون نفر، ۴٫۳ میلیون نفر به علت آلودگی هوای خانه‌ها در اثر دود و آلودگی ناشی از سوخت و اجاق‌های خوراک‌پزی نامناسب جان باخته‌اند. این آمار همچنین نشان می‌دهد که بیش از سه میلیون و ۷۰۰ هزار نفر بر اثر آلودگی هوا در فضای بیرونی در شهرها و روستاها در سراسر جهان جان خود را از دست داده‌اند</a:t>
            </a:r>
            <a:r>
              <a:rPr lang="en-US" dirty="0"/>
              <a:t>.</a:t>
            </a:r>
          </a:p>
        </p:txBody>
      </p:sp>
      <p:pic>
        <p:nvPicPr>
          <p:cNvPr id="6" name="Picture 5">
            <a:extLst>
              <a:ext uri="{FF2B5EF4-FFF2-40B4-BE49-F238E27FC236}">
                <a16:creationId xmlns:a16="http://schemas.microsoft.com/office/drawing/2014/main" id="{2EBE8F18-51FF-762E-5DB7-E8B621C07753}"/>
              </a:ext>
            </a:extLst>
          </p:cNvPr>
          <p:cNvPicPr>
            <a:picLocks noChangeAspect="1"/>
          </p:cNvPicPr>
          <p:nvPr/>
        </p:nvPicPr>
        <p:blipFill>
          <a:blip r:embed="rId3"/>
          <a:stretch>
            <a:fillRect/>
          </a:stretch>
        </p:blipFill>
        <p:spPr>
          <a:xfrm>
            <a:off x="6248400" y="1811068"/>
            <a:ext cx="5871878" cy="3912140"/>
          </a:xfrm>
          <a:prstGeom prst="rect">
            <a:avLst/>
          </a:prstGeom>
        </p:spPr>
      </p:pic>
      <p:sp>
        <p:nvSpPr>
          <p:cNvPr id="9" name="Rectangle 8">
            <a:extLst>
              <a:ext uri="{FF2B5EF4-FFF2-40B4-BE49-F238E27FC236}">
                <a16:creationId xmlns:a16="http://schemas.microsoft.com/office/drawing/2014/main" id="{4E30C778-EE93-0F87-6A30-A709E3814FA7}"/>
              </a:ext>
            </a:extLst>
          </p:cNvPr>
          <p:cNvSpPr/>
          <p:nvPr/>
        </p:nvSpPr>
        <p:spPr>
          <a:xfrm rot="19558097">
            <a:off x="7048501" y="554853"/>
            <a:ext cx="276225" cy="258748"/>
          </a:xfrm>
          <a:prstGeom prst="rect">
            <a:avLst/>
          </a:prstGeom>
          <a:solidFill>
            <a:srgbClr val="A5A1A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6963A62D-0961-51C8-920F-FEBAA75469D6}"/>
              </a:ext>
            </a:extLst>
          </p:cNvPr>
          <p:cNvSpPr/>
          <p:nvPr/>
        </p:nvSpPr>
        <p:spPr>
          <a:xfrm rot="19558097">
            <a:off x="4648201" y="940758"/>
            <a:ext cx="276225" cy="258748"/>
          </a:xfrm>
          <a:prstGeom prst="rect">
            <a:avLst/>
          </a:prstGeom>
          <a:solidFill>
            <a:srgbClr val="A5A1A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989637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043F682-A20C-62A2-0692-EDD8EB861E3E}"/>
              </a:ext>
            </a:extLst>
          </p:cNvPr>
          <p:cNvSpPr/>
          <p:nvPr/>
        </p:nvSpPr>
        <p:spPr>
          <a:xfrm>
            <a:off x="0" y="0"/>
            <a:ext cx="3124200" cy="6858000"/>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367C051-77B4-B246-9889-3933A300A211}"/>
              </a:ext>
            </a:extLst>
          </p:cNvPr>
          <p:cNvSpPr txBox="1"/>
          <p:nvPr/>
        </p:nvSpPr>
        <p:spPr>
          <a:xfrm>
            <a:off x="4457700" y="792523"/>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 حل‌های کاهش آلودگی هوا</a:t>
            </a:r>
            <a:endParaRPr lang="en-US" dirty="0"/>
          </a:p>
        </p:txBody>
      </p:sp>
      <p:sp>
        <p:nvSpPr>
          <p:cNvPr id="5" name="TextBox 4">
            <a:extLst>
              <a:ext uri="{FF2B5EF4-FFF2-40B4-BE49-F238E27FC236}">
                <a16:creationId xmlns:a16="http://schemas.microsoft.com/office/drawing/2014/main" id="{E26EF39F-88B3-BACE-AF17-F3B699C15FFF}"/>
              </a:ext>
            </a:extLst>
          </p:cNvPr>
          <p:cNvSpPr txBox="1"/>
          <p:nvPr/>
        </p:nvSpPr>
        <p:spPr>
          <a:xfrm>
            <a:off x="6766744" y="1320864"/>
            <a:ext cx="5310956"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یک خودوری برقی</a:t>
            </a:r>
            <a:r>
              <a:rPr lang="en-US" dirty="0"/>
              <a:t> </a:t>
            </a:r>
            <a:r>
              <a:rPr lang="fa-IR" dirty="0"/>
              <a:t>در حال شارژ - استفاده از خودروهای برقی می‌تواند به‌طور چشمگیری آلودگی ناحیه ای را کاهش دهد. با اینکه نیروگاه‌های تولید برق این خودورها خود می‌تواند آلودگی ایجاد کند، اما برق تولید شده توسط نیروگاه‌های هسته ای، آبی، بادی</a:t>
            </a:r>
            <a:r>
              <a:rPr lang="en-US" dirty="0"/>
              <a:t> </a:t>
            </a:r>
            <a:r>
              <a:rPr lang="fa-IR" dirty="0"/>
              <a:t>یا خورشیدی</a:t>
            </a:r>
            <a:r>
              <a:rPr lang="en-US" dirty="0"/>
              <a:t> </a:t>
            </a:r>
            <a:r>
              <a:rPr lang="fa-IR" dirty="0"/>
              <a:t>هیچ نوع آلودگی هوا ندارد. استراتژی‌ها و تکنولوژی‌های مختلفی برای کاهش آلودگی هوا وجود دارد. </a:t>
            </a:r>
          </a:p>
        </p:txBody>
      </p:sp>
      <p:pic>
        <p:nvPicPr>
          <p:cNvPr id="8194" name="Picture 2" descr="مدیریت و کاهش آلودگی های ناشی از صنایع بر محیط زیست – شرکت مدیریت مهندسی و  فناوری میر">
            <a:extLst>
              <a:ext uri="{FF2B5EF4-FFF2-40B4-BE49-F238E27FC236}">
                <a16:creationId xmlns:a16="http://schemas.microsoft.com/office/drawing/2014/main" id="{C95F84C6-146E-A69A-E1AD-CA29AC0AEEFA}"/>
              </a:ext>
            </a:extLst>
          </p:cNvPr>
          <p:cNvPicPr>
            <a:picLocks noChangeAspect="1" noChangeArrowheads="1"/>
          </p:cNvPicPr>
          <p:nvPr/>
        </p:nvPicPr>
        <p:blipFill rotWithShape="1">
          <a:blip r:embed="rId3" cstate="hqprint">
            <a:extLst>
              <a:ext uri="{28A0092B-C50C-407E-A947-70E740481C1C}">
                <a14:useLocalDpi xmlns:a14="http://schemas.microsoft.com/office/drawing/2010/main"/>
              </a:ext>
            </a:extLst>
          </a:blip>
          <a:srcRect/>
          <a:stretch/>
        </p:blipFill>
        <p:spPr bwMode="auto">
          <a:xfrm>
            <a:off x="372158" y="890006"/>
            <a:ext cx="6247034" cy="5372100"/>
          </a:xfrm>
          <a:prstGeom prst="rect">
            <a:avLst/>
          </a:prstGeom>
          <a:noFill/>
          <a:ln w="38100">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738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1EEF7B6-AF21-A0AE-0063-23A29A1D18DE}"/>
              </a:ext>
            </a:extLst>
          </p:cNvPr>
          <p:cNvSpPr txBox="1"/>
          <p:nvPr/>
        </p:nvSpPr>
        <p:spPr>
          <a:xfrm>
            <a:off x="57150" y="1227863"/>
            <a:ext cx="5991225"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ابتدایی‌ترین مرحله، استفاده صحیح از زمین و برنامه‌ریزی کاربری آن</a:t>
            </a:r>
            <a:r>
              <a:rPr lang="en-US" dirty="0"/>
              <a:t> </a:t>
            </a:r>
            <a:r>
              <a:rPr lang="fa-IR" dirty="0"/>
              <a:t>و تعیین و طراحی زیرساخت‌های حمل و نقل</a:t>
            </a:r>
            <a:r>
              <a:rPr lang="en-US" dirty="0"/>
              <a:t> </a:t>
            </a:r>
            <a:r>
              <a:rPr lang="fa-IR" dirty="0"/>
              <a:t>می‌باشد</a:t>
            </a:r>
            <a:r>
              <a:rPr lang="en-US" dirty="0"/>
              <a:t>. </a:t>
            </a:r>
            <a:r>
              <a:rPr lang="fa-IR" dirty="0"/>
              <a:t>در اکثر کشورهای توسعه یافته، برنامه‌ریزی کاربری اراضی بخش مهمی از سیاست‌های اجتماعی است که تضمین می‌کند از زمین با بهره‌وری مناسب، به نفع اقتصاد و جمعیت گسترده‌تر استفاده می‌شود و همچنین حفاظت از محیط زیست در نظر گرفته شده‌است. یک مطالعه در منچستر انگلستان نشان داد که فرم‌های مختلف شهری میزان تهویه در محیط خیابان را تغییر می‌دهند و این خود بر میزان آلودگی در ارتفاع انسانی و عابر پیاده تأثیر می‌گذارد.</a:t>
            </a:r>
          </a:p>
        </p:txBody>
      </p:sp>
      <p:sp>
        <p:nvSpPr>
          <p:cNvPr id="4" name="TextBox 3">
            <a:extLst>
              <a:ext uri="{FF2B5EF4-FFF2-40B4-BE49-F238E27FC236}">
                <a16:creationId xmlns:a16="http://schemas.microsoft.com/office/drawing/2014/main" id="{C1799123-EE9C-7AFF-E0C0-9A6AEAF61542}"/>
              </a:ext>
            </a:extLst>
          </p:cNvPr>
          <p:cNvSpPr txBox="1"/>
          <p:nvPr/>
        </p:nvSpPr>
        <p:spPr>
          <a:xfrm>
            <a:off x="-285750" y="832873"/>
            <a:ext cx="405765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 حل‌های کاهش آلودگی هوا</a:t>
            </a:r>
            <a:endParaRPr lang="en-US" dirty="0"/>
          </a:p>
        </p:txBody>
      </p:sp>
      <p:pic>
        <p:nvPicPr>
          <p:cNvPr id="7" name="Picture 6">
            <a:extLst>
              <a:ext uri="{FF2B5EF4-FFF2-40B4-BE49-F238E27FC236}">
                <a16:creationId xmlns:a16="http://schemas.microsoft.com/office/drawing/2014/main" id="{744BFB92-B7D5-215A-7BA8-F06F5680B211}"/>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6410325" y="0"/>
            <a:ext cx="5781675" cy="6858000"/>
          </a:xfrm>
          <a:prstGeom prst="rect">
            <a:avLst/>
          </a:prstGeom>
        </p:spPr>
      </p:pic>
      <p:sp>
        <p:nvSpPr>
          <p:cNvPr id="8" name="Rectangle 7">
            <a:extLst>
              <a:ext uri="{FF2B5EF4-FFF2-40B4-BE49-F238E27FC236}">
                <a16:creationId xmlns:a16="http://schemas.microsoft.com/office/drawing/2014/main" id="{B633BA89-F47E-B64F-7B47-E5265007AACF}"/>
              </a:ext>
            </a:extLst>
          </p:cNvPr>
          <p:cNvSpPr/>
          <p:nvPr/>
        </p:nvSpPr>
        <p:spPr>
          <a:xfrm>
            <a:off x="6115050" y="0"/>
            <a:ext cx="219075" cy="3093677"/>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C8C9B468-31CA-0456-7DE0-3500E250DA87}"/>
              </a:ext>
            </a:extLst>
          </p:cNvPr>
          <p:cNvSpPr/>
          <p:nvPr/>
        </p:nvSpPr>
        <p:spPr>
          <a:xfrm>
            <a:off x="6115050" y="3648074"/>
            <a:ext cx="219075" cy="3209925"/>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0222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4CB3DE4-CE8A-DB28-F894-6AADD793CBF0}"/>
              </a:ext>
            </a:extLst>
          </p:cNvPr>
          <p:cNvSpPr txBox="1"/>
          <p:nvPr/>
        </p:nvSpPr>
        <p:spPr>
          <a:xfrm>
            <a:off x="6872747" y="1427607"/>
            <a:ext cx="4906297"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آلودگی هوا می‌تواند باعث افزایش بیماری‌ها در انسان یا گرمایش کرهٔ زمین</a:t>
            </a:r>
            <a:r>
              <a:rPr lang="en-US" dirty="0"/>
              <a:t> </a:t>
            </a:r>
            <a:r>
              <a:rPr lang="fa-IR" dirty="0"/>
              <a:t>گردد</a:t>
            </a:r>
            <a:r>
              <a:rPr lang="en-US" dirty="0"/>
              <a:t> </a:t>
            </a:r>
            <a:r>
              <a:rPr lang="fa-IR" dirty="0"/>
              <a:t>بر اساس گزارشی از سازمان جهانی بهداشت، آلودگی هوا در سال ۲۰۱۲ باعث مرگ هفت میلیون انسان در سراسر جهان شده‌است قداری از آلودگی هوا از منابع طبیعی مانند فعالیت آتشفشان‌ها، و بیشتر آن ناشی از فعالیت‌های انسانی مانند سوزاندن سوخت‌های فسیلی</a:t>
            </a:r>
            <a:r>
              <a:rPr lang="en-US" dirty="0"/>
              <a:t> </a:t>
            </a:r>
            <a:r>
              <a:rPr lang="fa-IR" dirty="0"/>
              <a:t>یا فعالیت‌های کشاورزی می‌باشد.</a:t>
            </a:r>
          </a:p>
        </p:txBody>
      </p:sp>
      <p:sp>
        <p:nvSpPr>
          <p:cNvPr id="7" name="TextBox 6">
            <a:extLst>
              <a:ext uri="{FF2B5EF4-FFF2-40B4-BE49-F238E27FC236}">
                <a16:creationId xmlns:a16="http://schemas.microsoft.com/office/drawing/2014/main" id="{43F79E2B-A0AD-DEBA-5C84-89F6BE319941}"/>
              </a:ext>
            </a:extLst>
          </p:cNvPr>
          <p:cNvSpPr txBox="1"/>
          <p:nvPr/>
        </p:nvSpPr>
        <p:spPr>
          <a:xfrm>
            <a:off x="5889523" y="407205"/>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آلودگی هوا </a:t>
            </a:r>
          </a:p>
        </p:txBody>
      </p:sp>
      <p:pic>
        <p:nvPicPr>
          <p:cNvPr id="8" name="Picture 7">
            <a:extLst>
              <a:ext uri="{FF2B5EF4-FFF2-40B4-BE49-F238E27FC236}">
                <a16:creationId xmlns:a16="http://schemas.microsoft.com/office/drawing/2014/main" id="{7053CB8E-BFEA-35AD-8F22-25D1D377418B}"/>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0" y="0"/>
            <a:ext cx="6361471" cy="6858000"/>
          </a:xfrm>
          <a:prstGeom prst="rect">
            <a:avLst/>
          </a:prstGeom>
        </p:spPr>
      </p:pic>
      <p:sp>
        <p:nvSpPr>
          <p:cNvPr id="10" name="Rectangle 9">
            <a:extLst>
              <a:ext uri="{FF2B5EF4-FFF2-40B4-BE49-F238E27FC236}">
                <a16:creationId xmlns:a16="http://schemas.microsoft.com/office/drawing/2014/main" id="{4F523B62-FF1C-F469-47C4-1FB1452C6EFC}"/>
              </a:ext>
            </a:extLst>
          </p:cNvPr>
          <p:cNvSpPr/>
          <p:nvPr/>
        </p:nvSpPr>
        <p:spPr>
          <a:xfrm>
            <a:off x="9193161" y="975327"/>
            <a:ext cx="2998839" cy="151111"/>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704511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AC196FE-C6B0-E824-A2D5-610A6EA05CFB}"/>
              </a:ext>
            </a:extLst>
          </p:cNvPr>
          <p:cNvSpPr/>
          <p:nvPr/>
        </p:nvSpPr>
        <p:spPr>
          <a:xfrm flipV="1">
            <a:off x="11820526" y="0"/>
            <a:ext cx="257174" cy="3686175"/>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9B2C9008-C38D-4C75-8326-56A46C689550}"/>
              </a:ext>
            </a:extLst>
          </p:cNvPr>
          <p:cNvSpPr txBox="1"/>
          <p:nvPr/>
        </p:nvSpPr>
        <p:spPr>
          <a:xfrm>
            <a:off x="6753224" y="877279"/>
            <a:ext cx="4992329"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آنجا که بخش زیادی از آلودگی هوا در اثر احتراق سوخت‌های فسیلی مانند زغال سنگ</a:t>
            </a:r>
            <a:r>
              <a:rPr lang="en-US" dirty="0"/>
              <a:t> </a:t>
            </a:r>
            <a:r>
              <a:rPr lang="fa-IR" dirty="0"/>
              <a:t>و نفت</a:t>
            </a:r>
            <a:r>
              <a:rPr lang="en-US" dirty="0"/>
              <a:t> </a:t>
            </a:r>
            <a:r>
              <a:rPr lang="fa-IR" dirty="0"/>
              <a:t>ایجاد می‌شود، کاهش استفاده از این سوخت‌ها می‌تواند باعث کاهش شدید آلودگی هوا شود. مؤثرترین این روش‌ها استفاده از منابع انرژی تمیز مانند نیروگاه‌های بادی، انرژی خورشیدی</a:t>
            </a:r>
            <a:r>
              <a:rPr lang="en-US" dirty="0"/>
              <a:t> </a:t>
            </a:r>
            <a:r>
              <a:rPr lang="fa-IR" dirty="0"/>
              <a:t>و نیروگاه آبی</a:t>
            </a:r>
            <a:r>
              <a:rPr lang="en-US" dirty="0"/>
              <a:t> </a:t>
            </a:r>
            <a:r>
              <a:rPr lang="fa-IR" dirty="0"/>
              <a:t>است که باعث آلودگی هوا نمی‌شوند</a:t>
            </a:r>
            <a:r>
              <a:rPr lang="en-US" dirty="0"/>
              <a:t>. </a:t>
            </a:r>
            <a:r>
              <a:rPr lang="fa-IR" dirty="0"/>
              <a:t>جایگزینی خودروهای بنزینی با خودروهایی با سوخت‌های با آلایندگی کمتر مانند خودروهای گازسوز</a:t>
            </a:r>
            <a:r>
              <a:rPr lang="en-US" dirty="0"/>
              <a:t> </a:t>
            </a:r>
            <a:r>
              <a:rPr lang="fa-IR" dirty="0"/>
              <a:t>یا استفاده از خودروهای تمام-برقی، می‌تواند به کاهش آلودگی هوا کمک کند.</a:t>
            </a:r>
            <a:endParaRPr lang="en-US" dirty="0"/>
          </a:p>
        </p:txBody>
      </p:sp>
      <p:pic>
        <p:nvPicPr>
          <p:cNvPr id="5" name="Picture 4">
            <a:extLst>
              <a:ext uri="{FF2B5EF4-FFF2-40B4-BE49-F238E27FC236}">
                <a16:creationId xmlns:a16="http://schemas.microsoft.com/office/drawing/2014/main" id="{055BF1E6-E1F2-1AC8-8484-544CA1A3C551}"/>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514350" y="229810"/>
            <a:ext cx="5657850" cy="3351590"/>
          </a:xfrm>
          <a:prstGeom prst="rect">
            <a:avLst/>
          </a:prstGeom>
        </p:spPr>
      </p:pic>
      <p:pic>
        <p:nvPicPr>
          <p:cNvPr id="7" name="Picture 6">
            <a:extLst>
              <a:ext uri="{FF2B5EF4-FFF2-40B4-BE49-F238E27FC236}">
                <a16:creationId xmlns:a16="http://schemas.microsoft.com/office/drawing/2014/main" id="{23E5844E-543C-5570-05CF-A4C62B806307}"/>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1003907" y="3894375"/>
            <a:ext cx="4363184" cy="2819540"/>
          </a:xfrm>
          <a:prstGeom prst="rect">
            <a:avLst/>
          </a:prstGeom>
        </p:spPr>
      </p:pic>
      <p:sp>
        <p:nvSpPr>
          <p:cNvPr id="8" name="TextBox 7">
            <a:extLst>
              <a:ext uri="{FF2B5EF4-FFF2-40B4-BE49-F238E27FC236}">
                <a16:creationId xmlns:a16="http://schemas.microsoft.com/office/drawing/2014/main" id="{57C2D0FF-3854-7BE9-C0F7-B021E6A9BE63}"/>
              </a:ext>
            </a:extLst>
          </p:cNvPr>
          <p:cNvSpPr txBox="1"/>
          <p:nvPr/>
        </p:nvSpPr>
        <p:spPr>
          <a:xfrm>
            <a:off x="6591301" y="475789"/>
            <a:ext cx="380047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 حل‌های کاهش آلودگی هوا</a:t>
            </a:r>
            <a:endParaRPr lang="en-US" dirty="0"/>
          </a:p>
        </p:txBody>
      </p:sp>
      <p:sp>
        <p:nvSpPr>
          <p:cNvPr id="10" name="Rectangle 9">
            <a:extLst>
              <a:ext uri="{FF2B5EF4-FFF2-40B4-BE49-F238E27FC236}">
                <a16:creationId xmlns:a16="http://schemas.microsoft.com/office/drawing/2014/main" id="{9804A701-8891-4DE4-4C54-AA1BFC863177}"/>
              </a:ext>
            </a:extLst>
          </p:cNvPr>
          <p:cNvSpPr/>
          <p:nvPr/>
        </p:nvSpPr>
        <p:spPr>
          <a:xfrm flipV="1">
            <a:off x="114300" y="2466974"/>
            <a:ext cx="257174" cy="4391025"/>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26588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C7781B-37F3-E781-4548-F96EA9E180CB}"/>
              </a:ext>
            </a:extLst>
          </p:cNvPr>
          <p:cNvSpPr txBox="1"/>
          <p:nvPr/>
        </p:nvSpPr>
        <p:spPr>
          <a:xfrm>
            <a:off x="323850" y="828444"/>
            <a:ext cx="11677650"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طبق تحقیقی در سال ۲۰۱۵، استفاده ۱۰۰ درصدی از سوخت‌های تجدیدپذیر می‌تواند از مرگ زودرس ۶۲۰۰۰ نفر در سال، فقط در ایالت متحده آمریکا</a:t>
            </a:r>
            <a:r>
              <a:rPr lang="en-US" dirty="0"/>
              <a:t> </a:t>
            </a:r>
            <a:r>
              <a:rPr lang="fa-IR" dirty="0"/>
              <a:t>جلوگیری کند.بسیاری از کشورها برای میزان انتشار آلاینده‌های خودروها و صنایع، محدودیت‌هایی را اعمال کرده‌اند. این کار از طریق سازمان‌های هماهنگ‌کننده که وظیفه نظارت بر محیط زیست و هوا را به عهده دارند انجام می‌شود. </a:t>
            </a:r>
            <a:endParaRPr lang="en-US" dirty="0"/>
          </a:p>
        </p:txBody>
      </p:sp>
      <p:sp>
        <p:nvSpPr>
          <p:cNvPr id="4" name="TextBox 3">
            <a:extLst>
              <a:ext uri="{FF2B5EF4-FFF2-40B4-BE49-F238E27FC236}">
                <a16:creationId xmlns:a16="http://schemas.microsoft.com/office/drawing/2014/main" id="{97539403-2FF7-D898-9E61-C6AA3A5C5AF6}"/>
              </a:ext>
            </a:extLst>
          </p:cNvPr>
          <p:cNvSpPr txBox="1"/>
          <p:nvPr/>
        </p:nvSpPr>
        <p:spPr>
          <a:xfrm>
            <a:off x="8201026" y="294814"/>
            <a:ext cx="380047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 حل‌های کاهش آلودگی هوا</a:t>
            </a:r>
            <a:endParaRPr lang="en-US" dirty="0"/>
          </a:p>
        </p:txBody>
      </p:sp>
      <p:pic>
        <p:nvPicPr>
          <p:cNvPr id="6" name="Picture 5">
            <a:extLst>
              <a:ext uri="{FF2B5EF4-FFF2-40B4-BE49-F238E27FC236}">
                <a16:creationId xmlns:a16="http://schemas.microsoft.com/office/drawing/2014/main" id="{464DAC1C-2CAB-5710-E0C4-21461695FC8B}"/>
              </a:ext>
            </a:extLst>
          </p:cNvPr>
          <p:cNvPicPr>
            <a:picLocks noChangeAspect="1"/>
          </p:cNvPicPr>
          <p:nvPr/>
        </p:nvPicPr>
        <p:blipFill>
          <a:blip r:embed="rId2"/>
          <a:stretch>
            <a:fillRect/>
          </a:stretch>
        </p:blipFill>
        <p:spPr>
          <a:xfrm>
            <a:off x="3302247" y="2785213"/>
            <a:ext cx="6022730" cy="3914775"/>
          </a:xfrm>
          <a:prstGeom prst="rect">
            <a:avLst/>
          </a:prstGeom>
        </p:spPr>
      </p:pic>
      <p:sp>
        <p:nvSpPr>
          <p:cNvPr id="2" name="Rectangle 1">
            <a:extLst>
              <a:ext uri="{FF2B5EF4-FFF2-40B4-BE49-F238E27FC236}">
                <a16:creationId xmlns:a16="http://schemas.microsoft.com/office/drawing/2014/main" id="{59F0A956-3D6D-4DCE-F88F-261A851AF74E}"/>
              </a:ext>
            </a:extLst>
          </p:cNvPr>
          <p:cNvSpPr/>
          <p:nvPr/>
        </p:nvSpPr>
        <p:spPr>
          <a:xfrm>
            <a:off x="114300" y="447675"/>
            <a:ext cx="8086726" cy="109077"/>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39925F26-5456-3D26-75F5-90B670EF7412}"/>
              </a:ext>
            </a:extLst>
          </p:cNvPr>
          <p:cNvSpPr/>
          <p:nvPr/>
        </p:nvSpPr>
        <p:spPr>
          <a:xfrm>
            <a:off x="114300" y="447675"/>
            <a:ext cx="85725" cy="6410325"/>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42018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261EFA8-7237-1021-8A89-44FF26D97C59}"/>
              </a:ext>
            </a:extLst>
          </p:cNvPr>
          <p:cNvSpPr/>
          <p:nvPr/>
        </p:nvSpPr>
        <p:spPr>
          <a:xfrm>
            <a:off x="9563101" y="2838451"/>
            <a:ext cx="1466850" cy="2514600"/>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F6DB3580-5525-30DE-CAA9-462172FA293D}"/>
              </a:ext>
            </a:extLst>
          </p:cNvPr>
          <p:cNvSpPr/>
          <p:nvPr/>
        </p:nvSpPr>
        <p:spPr>
          <a:xfrm>
            <a:off x="7143750" y="2476500"/>
            <a:ext cx="1104900" cy="1104900"/>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FBC2B41-E7E2-9BC7-F844-B14AA4C2F20D}"/>
              </a:ext>
            </a:extLst>
          </p:cNvPr>
          <p:cNvSpPr txBox="1"/>
          <p:nvPr/>
        </p:nvSpPr>
        <p:spPr>
          <a:xfrm>
            <a:off x="247650" y="1048293"/>
            <a:ext cx="5972175"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سازمان ملل متحد</a:t>
            </a:r>
            <a:r>
              <a:rPr lang="en-US" dirty="0"/>
              <a:t> </a:t>
            </a:r>
            <a:r>
              <a:rPr lang="fa-IR" dirty="0"/>
              <a:t>برنامه مدیریت جو طرح‌های زیست‌محیطی را در سراسر جهان اجرا می‌کند</a:t>
            </a:r>
            <a:r>
              <a:rPr lang="en-US" dirty="0"/>
              <a:t>.</a:t>
            </a:r>
            <a:r>
              <a:rPr lang="fa-IR" dirty="0"/>
              <a:t>برای مقابله با آلودگی هوا، همکاری یکپارچه بین دستگاه‌های مختلف دولتی و خصوصی در سطوح مختلف منطقه ای، شهری و کشوری الزامی است</a:t>
            </a:r>
            <a:r>
              <a:rPr lang="en-US" dirty="0"/>
              <a:t>. </a:t>
            </a:r>
            <a:r>
              <a:rPr lang="fa-IR" dirty="0"/>
              <a:t>سیاست و سرمایه‌گذاری در زمینه‌های مختلفی از قبیل سیستم‌های حمل و نقل و نیروگاه‌های تمیز، خانه‌های با مصرف انرژی بهینه و مدیریت پسماند شهری از اصلی‌ترین عوامل کاهش آلودگی خارج از خانه هستند برخی راهکارهای سازمان جهانی بهداشت</a:t>
            </a:r>
            <a:r>
              <a:rPr lang="en-US" dirty="0"/>
              <a:t> </a:t>
            </a:r>
            <a:r>
              <a:rPr lang="fa-IR" dirty="0"/>
              <a:t>یا</a:t>
            </a:r>
            <a:r>
              <a:rPr lang="en-US" dirty="0"/>
              <a:t> WHO </a:t>
            </a:r>
            <a:r>
              <a:rPr lang="fa-IR" dirty="0"/>
              <a:t>برای کاهش آلودگی هوا به شرح زیر می‌باشد.</a:t>
            </a:r>
          </a:p>
        </p:txBody>
      </p:sp>
      <p:sp>
        <p:nvSpPr>
          <p:cNvPr id="2" name="TextBox 1">
            <a:extLst>
              <a:ext uri="{FF2B5EF4-FFF2-40B4-BE49-F238E27FC236}">
                <a16:creationId xmlns:a16="http://schemas.microsoft.com/office/drawing/2014/main" id="{7829F7A1-1708-928F-1598-55995262D7A0}"/>
              </a:ext>
            </a:extLst>
          </p:cNvPr>
          <p:cNvSpPr txBox="1"/>
          <p:nvPr/>
        </p:nvSpPr>
        <p:spPr>
          <a:xfrm>
            <a:off x="1209675" y="549071"/>
            <a:ext cx="3800474"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 حل‌های کاهش آلودگی هوا</a:t>
            </a:r>
            <a:endParaRPr lang="en-US" dirty="0"/>
          </a:p>
        </p:txBody>
      </p:sp>
      <p:pic>
        <p:nvPicPr>
          <p:cNvPr id="4" name="Picture 3">
            <a:extLst>
              <a:ext uri="{FF2B5EF4-FFF2-40B4-BE49-F238E27FC236}">
                <a16:creationId xmlns:a16="http://schemas.microsoft.com/office/drawing/2014/main" id="{F544FBFE-A593-2EC0-4326-3A8AA88A2B75}"/>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8005762" y="0"/>
            <a:ext cx="4186238" cy="3429000"/>
          </a:xfrm>
          <a:prstGeom prst="rect">
            <a:avLst/>
          </a:prstGeom>
        </p:spPr>
      </p:pic>
      <p:pic>
        <p:nvPicPr>
          <p:cNvPr id="5" name="Picture 4">
            <a:extLst>
              <a:ext uri="{FF2B5EF4-FFF2-40B4-BE49-F238E27FC236}">
                <a16:creationId xmlns:a16="http://schemas.microsoft.com/office/drawing/2014/main" id="{0D764327-3508-9D02-628C-E95280AE41B3}"/>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6677025" y="3429000"/>
            <a:ext cx="3429000" cy="3429000"/>
          </a:xfrm>
          <a:prstGeom prst="rect">
            <a:avLst/>
          </a:prstGeom>
        </p:spPr>
      </p:pic>
      <p:sp>
        <p:nvSpPr>
          <p:cNvPr id="8" name="Rectangle 7">
            <a:extLst>
              <a:ext uri="{FF2B5EF4-FFF2-40B4-BE49-F238E27FC236}">
                <a16:creationId xmlns:a16="http://schemas.microsoft.com/office/drawing/2014/main" id="{1CEF511C-EAF3-4163-416A-686DA4494C1B}"/>
              </a:ext>
            </a:extLst>
          </p:cNvPr>
          <p:cNvSpPr/>
          <p:nvPr/>
        </p:nvSpPr>
        <p:spPr>
          <a:xfrm>
            <a:off x="42862" y="6515643"/>
            <a:ext cx="333375" cy="304800"/>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67FF406F-DBA4-8245-F579-6237E2875E11}"/>
              </a:ext>
            </a:extLst>
          </p:cNvPr>
          <p:cNvSpPr/>
          <p:nvPr/>
        </p:nvSpPr>
        <p:spPr>
          <a:xfrm>
            <a:off x="361949" y="6210843"/>
            <a:ext cx="333375" cy="304800"/>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42849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FC938DA-2068-EA6B-59FD-294EEA760761}"/>
              </a:ext>
            </a:extLst>
          </p:cNvPr>
          <p:cNvSpPr/>
          <p:nvPr/>
        </p:nvSpPr>
        <p:spPr>
          <a:xfrm>
            <a:off x="9224962" y="1818291"/>
            <a:ext cx="2752725" cy="388696"/>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44D89510-8DE4-4FC8-393B-51367A953BE6}"/>
              </a:ext>
            </a:extLst>
          </p:cNvPr>
          <p:cNvSpPr/>
          <p:nvPr/>
        </p:nvSpPr>
        <p:spPr>
          <a:xfrm>
            <a:off x="4867275" y="1773739"/>
            <a:ext cx="1114425" cy="1026680"/>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0BD7B916-5A44-2EF1-3B1D-DD5215041B07}"/>
              </a:ext>
            </a:extLst>
          </p:cNvPr>
          <p:cNvSpPr/>
          <p:nvPr/>
        </p:nvSpPr>
        <p:spPr>
          <a:xfrm>
            <a:off x="0" y="4804639"/>
            <a:ext cx="1114425" cy="1026680"/>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347DE95D-59E1-53B4-3ED4-F1A7574403B7}"/>
              </a:ext>
            </a:extLst>
          </p:cNvPr>
          <p:cNvSpPr txBox="1"/>
          <p:nvPr/>
        </p:nvSpPr>
        <p:spPr>
          <a:xfrm>
            <a:off x="5800725" y="1824012"/>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حمل و نقل</a:t>
            </a:r>
            <a:endParaRPr lang="en-US" dirty="0"/>
          </a:p>
        </p:txBody>
      </p:sp>
      <p:sp>
        <p:nvSpPr>
          <p:cNvPr id="5" name="TextBox 4">
            <a:extLst>
              <a:ext uri="{FF2B5EF4-FFF2-40B4-BE49-F238E27FC236}">
                <a16:creationId xmlns:a16="http://schemas.microsoft.com/office/drawing/2014/main" id="{F6EBD97F-CDCD-B558-ED95-B68BADE5FA86}"/>
              </a:ext>
            </a:extLst>
          </p:cNvPr>
          <p:cNvSpPr txBox="1"/>
          <p:nvPr/>
        </p:nvSpPr>
        <p:spPr>
          <a:xfrm>
            <a:off x="6296025" y="2306129"/>
            <a:ext cx="576262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اولویت بندی و ایجاد ترانزیت و حمل و نقل پرسرعت شهری، ایجاد شبکه‌ها و مسیرهای پیاده‌روی، حمل و نقل مسافر و باربری ریلی</a:t>
            </a:r>
            <a:r>
              <a:rPr lang="en-US" dirty="0"/>
              <a:t>. </a:t>
            </a:r>
            <a:r>
              <a:rPr lang="fa-IR" dirty="0"/>
              <a:t>جایگزینی خودورهای دیزلی سنگین قدیمی با خودروهای دیزلی جدید و با آلایندگی کم، هم چنین استفاده از سوخت‌های با درصد گوگرد</a:t>
            </a:r>
            <a:r>
              <a:rPr lang="en-US" dirty="0"/>
              <a:t> </a:t>
            </a:r>
            <a:r>
              <a:rPr lang="fa-IR" dirty="0"/>
              <a:t>کم</a:t>
            </a:r>
            <a:r>
              <a:rPr lang="en-US" dirty="0"/>
              <a:t>.</a:t>
            </a:r>
            <a:r>
              <a:rPr lang="fa-IR" dirty="0"/>
              <a:t>به‌کارگیری قوانین سختگیرانه تر در زمینه میزان آلایندگی خودروها و استانداردهای آنها</a:t>
            </a:r>
            <a:r>
              <a:rPr lang="en-US" dirty="0"/>
              <a:t>.</a:t>
            </a:r>
          </a:p>
        </p:txBody>
      </p:sp>
      <p:pic>
        <p:nvPicPr>
          <p:cNvPr id="1026" name="Picture 2" descr="راهکارهای کاهش آلودگی در حمل و نقل بین المللی - صنعت حمل و نقل آنلاین">
            <a:extLst>
              <a:ext uri="{FF2B5EF4-FFF2-40B4-BE49-F238E27FC236}">
                <a16:creationId xmlns:a16="http://schemas.microsoft.com/office/drawing/2014/main" id="{9E6DC242-A455-5978-87F6-908F1EDAE41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3350" y="1899323"/>
            <a:ext cx="573405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33721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1A24380-77F1-30FB-1CAB-EE25A9A7B215}"/>
              </a:ext>
            </a:extLst>
          </p:cNvPr>
          <p:cNvSpPr/>
          <p:nvPr/>
        </p:nvSpPr>
        <p:spPr>
          <a:xfrm>
            <a:off x="5265790" y="3009900"/>
            <a:ext cx="2754260" cy="1185255"/>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A9FAE6E2-53A3-CC0D-7445-79B568B5FDE4}"/>
              </a:ext>
            </a:extLst>
          </p:cNvPr>
          <p:cNvSpPr/>
          <p:nvPr/>
        </p:nvSpPr>
        <p:spPr>
          <a:xfrm>
            <a:off x="4486275" y="-9525"/>
            <a:ext cx="2439936" cy="577659"/>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19F2426-C8A0-1D9B-0784-7E36465ADD23}"/>
              </a:ext>
            </a:extLst>
          </p:cNvPr>
          <p:cNvSpPr txBox="1"/>
          <p:nvPr/>
        </p:nvSpPr>
        <p:spPr>
          <a:xfrm>
            <a:off x="458735" y="68369"/>
            <a:ext cx="6370689"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solidFill>
                  <a:schemeClr val="bg1"/>
                </a:solidFill>
              </a:rPr>
              <a:t>شهرها</a:t>
            </a:r>
            <a:endParaRPr lang="en-US" dirty="0">
              <a:solidFill>
                <a:schemeClr val="bg1"/>
              </a:solidFill>
            </a:endParaRPr>
          </a:p>
        </p:txBody>
      </p:sp>
      <p:sp>
        <p:nvSpPr>
          <p:cNvPr id="5" name="TextBox 4">
            <a:extLst>
              <a:ext uri="{FF2B5EF4-FFF2-40B4-BE49-F238E27FC236}">
                <a16:creationId xmlns:a16="http://schemas.microsoft.com/office/drawing/2014/main" id="{73264DBA-A090-A805-3F82-AEA4F69ACF0F}"/>
              </a:ext>
            </a:extLst>
          </p:cNvPr>
          <p:cNvSpPr txBox="1"/>
          <p:nvPr/>
        </p:nvSpPr>
        <p:spPr>
          <a:xfrm>
            <a:off x="2800350" y="4195155"/>
            <a:ext cx="9286875" cy="25468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ساخت محل‌هایی برای پیاده‌روی و دوچرخه سواری ایمن</a:t>
            </a:r>
            <a:endParaRPr lang="en-US" dirty="0"/>
          </a:p>
          <a:p>
            <a:pPr marL="285750" indent="-285750">
              <a:buFont typeface="Arial" panose="020B0604020202020204" pitchFamily="34" charset="0"/>
              <a:buChar char="•"/>
            </a:pPr>
            <a:r>
              <a:rPr lang="fa-IR" dirty="0"/>
              <a:t>ساخت شهرها به صورت فشرده و در نتیجه از لحاظ انرژی بهینه تر</a:t>
            </a:r>
            <a:endParaRPr lang="en-US" dirty="0"/>
          </a:p>
          <a:p>
            <a:pPr marL="285750" indent="-285750">
              <a:buFont typeface="Arial" panose="020B0604020202020204" pitchFamily="34" charset="0"/>
              <a:buChar char="•"/>
            </a:pPr>
            <a:r>
              <a:rPr lang="fa-IR" dirty="0"/>
              <a:t>سرمایه‌گذاری در زمینه اتوبوس‌های پرسرعت و سیستم‌های ریلی سبک</a:t>
            </a:r>
            <a:endParaRPr lang="en-US" dirty="0"/>
          </a:p>
          <a:p>
            <a:pPr marL="285750" indent="-285750">
              <a:buFont typeface="Arial" panose="020B0604020202020204" pitchFamily="34" charset="0"/>
              <a:buChar char="•"/>
            </a:pPr>
            <a:r>
              <a:rPr lang="fa-IR" dirty="0"/>
              <a:t>ساخت محیط‌های سرسبز و پردرخت که به حذف ذرات معلق و حذف اثر جزیره گرمایی</a:t>
            </a:r>
            <a:r>
              <a:rPr lang="en-US" dirty="0"/>
              <a:t> </a:t>
            </a:r>
            <a:r>
              <a:rPr lang="fa-IR" dirty="0"/>
              <a:t>کمک می‌کند</a:t>
            </a:r>
            <a:endParaRPr lang="en-US" dirty="0"/>
          </a:p>
        </p:txBody>
      </p:sp>
      <p:pic>
        <p:nvPicPr>
          <p:cNvPr id="2" name="Picture 1">
            <a:extLst>
              <a:ext uri="{FF2B5EF4-FFF2-40B4-BE49-F238E27FC236}">
                <a16:creationId xmlns:a16="http://schemas.microsoft.com/office/drawing/2014/main" id="{601B9610-D0E9-9B39-09A1-58DF1E8CE54F}"/>
              </a:ext>
            </a:extLst>
          </p:cNvPr>
          <p:cNvPicPr>
            <a:picLocks noChangeAspect="1"/>
          </p:cNvPicPr>
          <p:nvPr/>
        </p:nvPicPr>
        <p:blipFill>
          <a:blip r:embed="rId3"/>
          <a:stretch>
            <a:fillRect/>
          </a:stretch>
        </p:blipFill>
        <p:spPr>
          <a:xfrm>
            <a:off x="296811" y="712703"/>
            <a:ext cx="6115324" cy="4250150"/>
          </a:xfrm>
          <a:prstGeom prst="rect">
            <a:avLst/>
          </a:prstGeom>
          <a:ln w="38100">
            <a:solidFill>
              <a:schemeClr val="bg1"/>
            </a:solidFill>
          </a:ln>
        </p:spPr>
      </p:pic>
      <p:pic>
        <p:nvPicPr>
          <p:cNvPr id="6" name="Picture 5">
            <a:extLst>
              <a:ext uri="{FF2B5EF4-FFF2-40B4-BE49-F238E27FC236}">
                <a16:creationId xmlns:a16="http://schemas.microsoft.com/office/drawing/2014/main" id="{415CD68B-C289-D883-3538-65708B427ED7}"/>
              </a:ext>
            </a:extLst>
          </p:cNvPr>
          <p:cNvPicPr>
            <a:picLocks noChangeAspect="1"/>
          </p:cNvPicPr>
          <p:nvPr/>
        </p:nvPicPr>
        <p:blipFill>
          <a:blip r:embed="rId4"/>
          <a:stretch>
            <a:fillRect/>
          </a:stretch>
        </p:blipFill>
        <p:spPr>
          <a:xfrm>
            <a:off x="6926211" y="338917"/>
            <a:ext cx="4968978" cy="3312652"/>
          </a:xfrm>
          <a:prstGeom prst="rect">
            <a:avLst/>
          </a:prstGeom>
          <a:ln w="38100">
            <a:solidFill>
              <a:schemeClr val="bg1"/>
            </a:solidFill>
          </a:ln>
        </p:spPr>
      </p:pic>
    </p:spTree>
    <p:extLst>
      <p:ext uri="{BB962C8B-B14F-4D97-AF65-F5344CB8AC3E}">
        <p14:creationId xmlns:p14="http://schemas.microsoft.com/office/powerpoint/2010/main" val="117322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D75CAA-4F62-5AD0-CC8D-98E13B7C0F0E}"/>
              </a:ext>
            </a:extLst>
          </p:cNvPr>
          <p:cNvSpPr txBox="1"/>
          <p:nvPr/>
        </p:nvSpPr>
        <p:spPr>
          <a:xfrm>
            <a:off x="0" y="1564397"/>
            <a:ext cx="2405216"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مدیریت پسماند</a:t>
            </a:r>
            <a:endParaRPr lang="en-US" dirty="0"/>
          </a:p>
        </p:txBody>
      </p:sp>
      <p:sp>
        <p:nvSpPr>
          <p:cNvPr id="5" name="TextBox 4">
            <a:extLst>
              <a:ext uri="{FF2B5EF4-FFF2-40B4-BE49-F238E27FC236}">
                <a16:creationId xmlns:a16="http://schemas.microsoft.com/office/drawing/2014/main" id="{4EC27936-95D1-3B52-69AE-7206B6094A69}"/>
              </a:ext>
            </a:extLst>
          </p:cNvPr>
          <p:cNvSpPr txBox="1"/>
          <p:nvPr/>
        </p:nvSpPr>
        <p:spPr>
          <a:xfrm>
            <a:off x="88183" y="2184968"/>
            <a:ext cx="5843434"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ترویج و تشویق به کاهش تولید زباله، تفکیک زباله، بازیافت</a:t>
            </a:r>
            <a:r>
              <a:rPr lang="en-US" dirty="0"/>
              <a:t> </a:t>
            </a:r>
            <a:r>
              <a:rPr lang="fa-IR" dirty="0"/>
              <a:t>یا استفاده مجدد از مواد</a:t>
            </a:r>
            <a:r>
              <a:rPr lang="en-US" dirty="0"/>
              <a:t>.</a:t>
            </a:r>
            <a:r>
              <a:rPr lang="fa-IR" dirty="0"/>
              <a:t>بهبود روش‌های مدیریت پسماند بیولوژیکی مانند هضم زباله بی هوازی و تولید بیوگاز، که گزینه ای به صرفه به جای سوزاندن زباله‌های جامد است. زمانیکه سوزاندن زباله اجتناب ناپذیر است، استفاده از تکنولوژی‌های جدید با سیستم‌های دقیق کنترل و حذف آلاینده ضروری است.</a:t>
            </a:r>
            <a:endParaRPr lang="en-US" dirty="0"/>
          </a:p>
        </p:txBody>
      </p:sp>
      <p:pic>
        <p:nvPicPr>
          <p:cNvPr id="3074" name="Picture 2" descr="مدیریت پسماند از مرحله تولید تا دفع نهایی | Hamyar HSE">
            <a:extLst>
              <a:ext uri="{FF2B5EF4-FFF2-40B4-BE49-F238E27FC236}">
                <a16:creationId xmlns:a16="http://schemas.microsoft.com/office/drawing/2014/main" id="{0B29FE34-F1B4-60F4-16D6-8E1A78E75A7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2052565"/>
            <a:ext cx="5978532" cy="397676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1C8834B-52C9-E913-0EC1-6330971C2CC1}"/>
              </a:ext>
            </a:extLst>
          </p:cNvPr>
          <p:cNvSpPr/>
          <p:nvPr/>
        </p:nvSpPr>
        <p:spPr>
          <a:xfrm>
            <a:off x="0" y="2087902"/>
            <a:ext cx="3009900" cy="97066"/>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B816819A-5216-F1BF-B68C-6EE3C9314D10}"/>
              </a:ext>
            </a:extLst>
          </p:cNvPr>
          <p:cNvSpPr/>
          <p:nvPr/>
        </p:nvSpPr>
        <p:spPr>
          <a:xfrm flipV="1">
            <a:off x="0" y="5629104"/>
            <a:ext cx="5912567" cy="7829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461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BB0D21-7E5B-7FF3-DFF0-4CDD699064AC}"/>
              </a:ext>
            </a:extLst>
          </p:cNvPr>
          <p:cNvSpPr txBox="1"/>
          <p:nvPr/>
        </p:nvSpPr>
        <p:spPr>
          <a:xfrm>
            <a:off x="618510" y="205973"/>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صنعت</a:t>
            </a:r>
            <a:endParaRPr lang="en-US" dirty="0"/>
          </a:p>
        </p:txBody>
      </p:sp>
      <p:sp>
        <p:nvSpPr>
          <p:cNvPr id="5" name="TextBox 4">
            <a:extLst>
              <a:ext uri="{FF2B5EF4-FFF2-40B4-BE49-F238E27FC236}">
                <a16:creationId xmlns:a16="http://schemas.microsoft.com/office/drawing/2014/main" id="{868736B9-47F3-587D-FCA1-74A18F7DA879}"/>
              </a:ext>
            </a:extLst>
          </p:cNvPr>
          <p:cNvSpPr txBox="1"/>
          <p:nvPr/>
        </p:nvSpPr>
        <p:spPr>
          <a:xfrm>
            <a:off x="6569477" y="5363673"/>
            <a:ext cx="5453850" cy="1131079"/>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بهبود کوره‌های قدیمی آجرپزی و کوره‌های پخت کُک، که مقادیر زیادی کربن سیاه انتشار می‌دهند</a:t>
            </a:r>
            <a:r>
              <a:rPr lang="en-US" dirty="0"/>
              <a:t>.</a:t>
            </a:r>
          </a:p>
        </p:txBody>
      </p:sp>
      <p:sp>
        <p:nvSpPr>
          <p:cNvPr id="4" name="TextBox 3">
            <a:extLst>
              <a:ext uri="{FF2B5EF4-FFF2-40B4-BE49-F238E27FC236}">
                <a16:creationId xmlns:a16="http://schemas.microsoft.com/office/drawing/2014/main" id="{3EE2F2EF-E3C4-A525-7166-9BEFEDDEE5E4}"/>
              </a:ext>
            </a:extLst>
          </p:cNvPr>
          <p:cNvSpPr txBox="1"/>
          <p:nvPr/>
        </p:nvSpPr>
        <p:spPr>
          <a:xfrm>
            <a:off x="168674" y="5402422"/>
            <a:ext cx="5715000" cy="1131079"/>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استفاده از فناوری‌های جدید که آلاینده‌های دودکش‌های بزرگ را کاهش می‌دهد</a:t>
            </a:r>
            <a:r>
              <a:rPr lang="en-US" dirty="0"/>
              <a:t>.</a:t>
            </a:r>
          </a:p>
        </p:txBody>
      </p:sp>
      <p:pic>
        <p:nvPicPr>
          <p:cNvPr id="4100" name="Picture 4" descr="آلاینده های مضر موجود در هوا - شرکت اکسین سبز اسپادان ( نانو کسین )">
            <a:extLst>
              <a:ext uri="{FF2B5EF4-FFF2-40B4-BE49-F238E27FC236}">
                <a16:creationId xmlns:a16="http://schemas.microsoft.com/office/drawing/2014/main" id="{548BA6C6-F4F4-12E9-060B-41BF036ABD1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10325" y="976997"/>
            <a:ext cx="5715002" cy="3810000"/>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راهکارهایی موثر برای مقابله با آلودگی هوا :: سیر تحول">
            <a:extLst>
              <a:ext uri="{FF2B5EF4-FFF2-40B4-BE49-F238E27FC236}">
                <a16:creationId xmlns:a16="http://schemas.microsoft.com/office/drawing/2014/main" id="{C96B3CA1-CBD9-7CD8-43DD-9C6503BF3CEC}"/>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3449" y="976997"/>
            <a:ext cx="5715000" cy="3810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5DC9BCAC-50FF-AA94-31B3-A0C677DA2E3B}"/>
              </a:ext>
            </a:extLst>
          </p:cNvPr>
          <p:cNvSpPr/>
          <p:nvPr/>
        </p:nvSpPr>
        <p:spPr>
          <a:xfrm>
            <a:off x="6096000" y="976996"/>
            <a:ext cx="212328" cy="5881003"/>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960605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DD3D370-5CA2-DCB3-9D18-2E0520923CDE}"/>
              </a:ext>
            </a:extLst>
          </p:cNvPr>
          <p:cNvSpPr/>
          <p:nvPr/>
        </p:nvSpPr>
        <p:spPr>
          <a:xfrm>
            <a:off x="5114925" y="266700"/>
            <a:ext cx="7077075" cy="580315"/>
          </a:xfrm>
          <a:prstGeom prst="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4BCECC5F-4232-5A3E-C973-3A3016AF073A}"/>
              </a:ext>
            </a:extLst>
          </p:cNvPr>
          <p:cNvSpPr/>
          <p:nvPr/>
        </p:nvSpPr>
        <p:spPr>
          <a:xfrm>
            <a:off x="3044" y="1595044"/>
            <a:ext cx="3168781" cy="5262956"/>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4F104F32-A8A8-B4CB-8E7B-5A5A375A251A}"/>
              </a:ext>
            </a:extLst>
          </p:cNvPr>
          <p:cNvSpPr txBox="1"/>
          <p:nvPr/>
        </p:nvSpPr>
        <p:spPr>
          <a:xfrm>
            <a:off x="286979" y="332041"/>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کشاورزی</a:t>
            </a:r>
            <a:endParaRPr lang="en-US" dirty="0"/>
          </a:p>
        </p:txBody>
      </p:sp>
      <p:sp>
        <p:nvSpPr>
          <p:cNvPr id="5" name="TextBox 4">
            <a:extLst>
              <a:ext uri="{FF2B5EF4-FFF2-40B4-BE49-F238E27FC236}">
                <a16:creationId xmlns:a16="http://schemas.microsoft.com/office/drawing/2014/main" id="{7883B299-AF52-8FE6-87EE-8F9C16FD8FC7}"/>
              </a:ext>
            </a:extLst>
          </p:cNvPr>
          <p:cNvSpPr txBox="1"/>
          <p:nvPr/>
        </p:nvSpPr>
        <p:spPr>
          <a:xfrm>
            <a:off x="5969102" y="1020206"/>
            <a:ext cx="6096000" cy="511165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سوزاندن کمتر زمین‌های کشاورزی</a:t>
            </a:r>
            <a:endParaRPr lang="en-US" dirty="0"/>
          </a:p>
          <a:p>
            <a:r>
              <a:rPr lang="fa-IR" dirty="0"/>
              <a:t>تشویق به استفاده از رژیم غذایی سالم‌تر و استفاده از غذاهای پایه گیاهی به جای گوشت‌های قرمز و فراوری شده.استفاده از روش آبیاری برنج به صورت دوره ای خشک و تر. در این روش به جای غرقاب بودن همیشگی زمین‌های کشاورزی برنج، به صورت دوره ای آنها را خشک و سپس غرقاب می‌کنند. این کار باعث کاهش مصرف آب و تولید گازهای گلخانه ای می‌شود.بهبود مدیریت پسماندهای کشاورزی و کود دامی، از جمله به دام انداختن گاز متان ساطع شده از محل‌های زباله و استفاده از آن به عنوان سوخت</a:t>
            </a:r>
            <a:r>
              <a:rPr lang="en-US" dirty="0"/>
              <a:t>.</a:t>
            </a:r>
          </a:p>
        </p:txBody>
      </p:sp>
      <p:pic>
        <p:nvPicPr>
          <p:cNvPr id="5122" name="Picture 2" descr="آلودگی‌های خاک چیست؟و چه عواملی در آلوده کردن خاک موثرند؟ | آموزش گام به  گام ویدیویی سریع (1:15 دقیقه) - گیک تیوب">
            <a:extLst>
              <a:ext uri="{FF2B5EF4-FFF2-40B4-BE49-F238E27FC236}">
                <a16:creationId xmlns:a16="http://schemas.microsoft.com/office/drawing/2014/main" id="{C23CE7E7-38F2-EA44-484A-C392A5A88FF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86979" y="2148364"/>
            <a:ext cx="5585280" cy="3725382"/>
          </a:xfrm>
          <a:prstGeom prst="rect">
            <a:avLst/>
          </a:prstGeom>
          <a:noFill/>
          <a:ln w="19050">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6763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4708825-540C-EAF7-DDC9-AC0EB1194C04}"/>
              </a:ext>
            </a:extLst>
          </p:cNvPr>
          <p:cNvSpPr txBox="1"/>
          <p:nvPr/>
        </p:nvSpPr>
        <p:spPr>
          <a:xfrm>
            <a:off x="962025" y="547842"/>
            <a:ext cx="6096000" cy="388696"/>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 حل‌های فردی</a:t>
            </a:r>
            <a:endParaRPr lang="en-US" dirty="0"/>
          </a:p>
        </p:txBody>
      </p:sp>
      <p:sp>
        <p:nvSpPr>
          <p:cNvPr id="5" name="TextBox 4">
            <a:extLst>
              <a:ext uri="{FF2B5EF4-FFF2-40B4-BE49-F238E27FC236}">
                <a16:creationId xmlns:a16="http://schemas.microsoft.com/office/drawing/2014/main" id="{5E5EE9DE-1FB1-C1D9-1C28-9E719916EFC4}"/>
              </a:ext>
            </a:extLst>
          </p:cNvPr>
          <p:cNvSpPr txBox="1"/>
          <p:nvPr/>
        </p:nvSpPr>
        <p:spPr>
          <a:xfrm>
            <a:off x="1271587" y="1201467"/>
            <a:ext cx="9648825"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اهمیت و عملیاتی کردن پشت بام سبز و دیوار سبز در ساختمان‌ها که امروزه در دنیا مد نظر است می‌تواند درصد زیادی به کاهش آلودگی هوا کمک کند.</a:t>
            </a:r>
            <a:r>
              <a:rPr lang="en-US" dirty="0"/>
              <a:t> </a:t>
            </a:r>
            <a:r>
              <a:rPr lang="fa-IR" dirty="0"/>
              <a:t>گیاهان سبز پشت بام‌ها می‌توانند به عنوان فیلتری برای ذرات معلق عمل کرده و برگ‌های چسبنده می‌توانند ذرات معلق در هوا</a:t>
            </a:r>
            <a:r>
              <a:rPr lang="en-US" dirty="0"/>
              <a:t> (PM)  </a:t>
            </a:r>
            <a:r>
              <a:rPr lang="fa-IR" dirty="0"/>
              <a:t>را کاهش دهند.</a:t>
            </a:r>
            <a:r>
              <a:rPr lang="en-US" dirty="0"/>
              <a:t> </a:t>
            </a:r>
            <a:r>
              <a:rPr lang="fa-IR" dirty="0"/>
              <a:t>همچنین درختان و مخصوصاً شمشادها می‌توانند محدودهٔ پخش شدن آلودگی ناشی از اگزوز خودروها را محدود نمایند.در روزهای بحرانی آلودگی هوا تا جای ممکن رفت‌وآمد در محدوده‌های مرکزی و پرترافیک شهر اجتناب کنید. استفاده از وسایل حمل و نقل عمومی</a:t>
            </a:r>
            <a:r>
              <a:rPr lang="en-US" dirty="0"/>
              <a:t> </a:t>
            </a:r>
            <a:r>
              <a:rPr lang="fa-IR" dirty="0"/>
              <a:t>در سفرهای روزانه درون‌شهری خود را جایگزین خودروهای شخصی نمائید. فعالیت یا بازی کودکان در محیط‌های باز را محدود نمائید؛ و افراد مسن یا افراد با بیماریهای قلبی، ریوی نظیر آسم، برونشیت مزمن</a:t>
            </a:r>
            <a:r>
              <a:rPr lang="en-US" dirty="0"/>
              <a:t> </a:t>
            </a:r>
            <a:r>
              <a:rPr lang="fa-IR" dirty="0"/>
              <a:t>و نارسائی قلبی از خروج از خانه اجتناب نمایند</a:t>
            </a:r>
            <a:r>
              <a:rPr lang="en-US" dirty="0"/>
              <a:t>.</a:t>
            </a:r>
          </a:p>
        </p:txBody>
      </p:sp>
      <p:sp>
        <p:nvSpPr>
          <p:cNvPr id="2" name="Rectangle 1">
            <a:extLst>
              <a:ext uri="{FF2B5EF4-FFF2-40B4-BE49-F238E27FC236}">
                <a16:creationId xmlns:a16="http://schemas.microsoft.com/office/drawing/2014/main" id="{314425EB-6A6A-BF0C-BF65-87E2CEE98B17}"/>
              </a:ext>
            </a:extLst>
          </p:cNvPr>
          <p:cNvSpPr/>
          <p:nvPr/>
        </p:nvSpPr>
        <p:spPr>
          <a:xfrm>
            <a:off x="5805487" y="1195983"/>
            <a:ext cx="5114925" cy="63952"/>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B53C4DC2-79BE-4CBE-15C4-47DD20FDE26D}"/>
              </a:ext>
            </a:extLst>
          </p:cNvPr>
          <p:cNvSpPr/>
          <p:nvPr/>
        </p:nvSpPr>
        <p:spPr>
          <a:xfrm flipH="1">
            <a:off x="10958512" y="1353866"/>
            <a:ext cx="71438" cy="4523059"/>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ED4F3B44-ED5F-F448-550C-22BA0976A90A}"/>
              </a:ext>
            </a:extLst>
          </p:cNvPr>
          <p:cNvSpPr/>
          <p:nvPr/>
        </p:nvSpPr>
        <p:spPr>
          <a:xfrm>
            <a:off x="981074" y="5921462"/>
            <a:ext cx="5114925" cy="63952"/>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75404EBA-7CFB-8CED-B362-739033988F9F}"/>
              </a:ext>
            </a:extLst>
          </p:cNvPr>
          <p:cNvSpPr/>
          <p:nvPr/>
        </p:nvSpPr>
        <p:spPr>
          <a:xfrm flipV="1">
            <a:off x="871535" y="1841413"/>
            <a:ext cx="71439" cy="4035512"/>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488066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09F714-C6F9-94FD-BFFE-3D5E731453B9}"/>
              </a:ext>
            </a:extLst>
          </p:cNvPr>
          <p:cNvSpPr txBox="1"/>
          <p:nvPr/>
        </p:nvSpPr>
        <p:spPr>
          <a:xfrm>
            <a:off x="200025" y="1515734"/>
            <a:ext cx="5895975"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آلودگی هوا در بینی و سینوس</a:t>
            </a:r>
            <a:r>
              <a:rPr lang="en-US" dirty="0"/>
              <a:t> </a:t>
            </a:r>
            <a:r>
              <a:rPr lang="fa-IR" dirty="0"/>
              <a:t>رسوب می‌کند و با تأثیر بر مخاط‌های بینی باعث ایجاد مشکلات زیادی برای افراد می‌شود. در این روزها که افراد در شهرها با آلودگی هوا سر و کار دارند بهتر است که بینی و سینوس</a:t>
            </a:r>
            <a:r>
              <a:rPr lang="en-US" dirty="0"/>
              <a:t> </a:t>
            </a:r>
            <a:r>
              <a:rPr lang="fa-IR" dirty="0"/>
              <a:t>خود را چندین بار در روز شستشو دهند. مخصوصاً کسانی که عمل جراحی بینی انجام داده‌اند یا آلرژی دارند، این شستشو برای جلوگیری از تشدید مشکلات نقش کلیدی و اساسی دارد. سرم‌های شستشو، بهترین شستشو دهنده می‌باشد که در تمام داروخانه‌ها در دسترس است</a:t>
            </a:r>
            <a:r>
              <a:rPr lang="en-US" dirty="0"/>
              <a:t>.</a:t>
            </a:r>
          </a:p>
        </p:txBody>
      </p:sp>
      <p:sp>
        <p:nvSpPr>
          <p:cNvPr id="4" name="TextBox 3">
            <a:extLst>
              <a:ext uri="{FF2B5EF4-FFF2-40B4-BE49-F238E27FC236}">
                <a16:creationId xmlns:a16="http://schemas.microsoft.com/office/drawing/2014/main" id="{4BF438FB-EDEB-03CF-A4B5-2C5D48F4A183}"/>
              </a:ext>
            </a:extLst>
          </p:cNvPr>
          <p:cNvSpPr txBox="1"/>
          <p:nvPr/>
        </p:nvSpPr>
        <p:spPr>
          <a:xfrm>
            <a:off x="-1" y="869863"/>
            <a:ext cx="229429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 حل‌های فردی</a:t>
            </a:r>
            <a:endParaRPr lang="en-US" dirty="0"/>
          </a:p>
        </p:txBody>
      </p:sp>
      <p:pic>
        <p:nvPicPr>
          <p:cNvPr id="5" name="Picture 4">
            <a:extLst>
              <a:ext uri="{FF2B5EF4-FFF2-40B4-BE49-F238E27FC236}">
                <a16:creationId xmlns:a16="http://schemas.microsoft.com/office/drawing/2014/main" id="{6FEA0409-DB27-DF05-B098-E8B290AC2E2B}"/>
              </a:ext>
            </a:extLst>
          </p:cNvPr>
          <p:cNvPicPr>
            <a:picLocks noChangeAspect="1"/>
          </p:cNvPicPr>
          <p:nvPr/>
        </p:nvPicPr>
        <p:blipFill>
          <a:blip r:embed="rId2"/>
          <a:stretch>
            <a:fillRect/>
          </a:stretch>
        </p:blipFill>
        <p:spPr>
          <a:xfrm>
            <a:off x="6418311" y="750936"/>
            <a:ext cx="5573664" cy="5573664"/>
          </a:xfrm>
          <a:prstGeom prst="rect">
            <a:avLst/>
          </a:prstGeom>
        </p:spPr>
      </p:pic>
      <p:sp>
        <p:nvSpPr>
          <p:cNvPr id="6" name="Rectangle 5">
            <a:extLst>
              <a:ext uri="{FF2B5EF4-FFF2-40B4-BE49-F238E27FC236}">
                <a16:creationId xmlns:a16="http://schemas.microsoft.com/office/drawing/2014/main" id="{0972759E-A730-C524-7E28-F5E1BA372852}"/>
              </a:ext>
            </a:extLst>
          </p:cNvPr>
          <p:cNvSpPr/>
          <p:nvPr/>
        </p:nvSpPr>
        <p:spPr>
          <a:xfrm>
            <a:off x="304800" y="1550603"/>
            <a:ext cx="5638800" cy="45719"/>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48464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D73DF9B-3538-C613-B5D0-2AAAA4C8B7B5}"/>
              </a:ext>
            </a:extLst>
          </p:cNvPr>
          <p:cNvSpPr txBox="1"/>
          <p:nvPr/>
        </p:nvSpPr>
        <p:spPr>
          <a:xfrm>
            <a:off x="344127" y="1443883"/>
            <a:ext cx="5260258"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برآورد می‌شود که کاهش بهره‌وری و کاهش کیفیت زندگی</a:t>
            </a:r>
            <a:r>
              <a:rPr lang="en-US" dirty="0"/>
              <a:t> </a:t>
            </a:r>
            <a:r>
              <a:rPr lang="fa-IR" dirty="0"/>
              <a:t>ناشی از آلودگی هوا سالانه ۵ تریلیون دلار برای اقتصاد جهان</a:t>
            </a:r>
            <a:r>
              <a:rPr lang="en-US" dirty="0"/>
              <a:t> </a:t>
            </a:r>
            <a:r>
              <a:rPr lang="fa-IR" dirty="0"/>
              <a:t>هزینه دربردارد،و در کنار تأثیرات منفی بر روی سلامتی و افزایش مرگ و میر، یکی از عوارض جانبی</a:t>
            </a:r>
            <a:r>
              <a:rPr lang="en-US" dirty="0"/>
              <a:t> </a:t>
            </a:r>
            <a:r>
              <a:rPr lang="fa-IR" dirty="0"/>
              <a:t>نظام اقتصادی</a:t>
            </a:r>
            <a:r>
              <a:rPr lang="en-US" dirty="0"/>
              <a:t> </a:t>
            </a:r>
            <a:r>
              <a:rPr lang="fa-IR" dirty="0"/>
              <a:t>معاصر و بیشتر فعالیت‌های انسانی محسوب می‌شود، اگرچه گاهی به‌طور نسبی کنترل و نظارت می‌شود.فناوری‌ها و استراتژی‌های مختلفی برای کاهش آلودگی هوا وجود دارد.</a:t>
            </a:r>
            <a:endParaRPr lang="en-US" dirty="0"/>
          </a:p>
        </p:txBody>
      </p:sp>
      <p:pic>
        <p:nvPicPr>
          <p:cNvPr id="8" name="Picture 7">
            <a:extLst>
              <a:ext uri="{FF2B5EF4-FFF2-40B4-BE49-F238E27FC236}">
                <a16:creationId xmlns:a16="http://schemas.microsoft.com/office/drawing/2014/main" id="{CCC04ACD-368C-4C42-39C5-BBF9B63E90FA}"/>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5948516" y="0"/>
            <a:ext cx="6243484" cy="6858000"/>
          </a:xfrm>
          <a:prstGeom prst="rect">
            <a:avLst/>
          </a:prstGeom>
        </p:spPr>
      </p:pic>
      <p:sp>
        <p:nvSpPr>
          <p:cNvPr id="9" name="Rectangle 8">
            <a:extLst>
              <a:ext uri="{FF2B5EF4-FFF2-40B4-BE49-F238E27FC236}">
                <a16:creationId xmlns:a16="http://schemas.microsoft.com/office/drawing/2014/main" id="{DE07A63F-7FA2-6BAC-D5AF-C1E3FBFD4F6B}"/>
              </a:ext>
            </a:extLst>
          </p:cNvPr>
          <p:cNvSpPr/>
          <p:nvPr/>
        </p:nvSpPr>
        <p:spPr>
          <a:xfrm>
            <a:off x="344127" y="1199535"/>
            <a:ext cx="3637933" cy="24434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118BC3BB-8D91-BFBA-745B-D4A9669579E1}"/>
              </a:ext>
            </a:extLst>
          </p:cNvPr>
          <p:cNvSpPr/>
          <p:nvPr/>
        </p:nvSpPr>
        <p:spPr>
          <a:xfrm>
            <a:off x="1966452" y="6092677"/>
            <a:ext cx="3637933" cy="244348"/>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804995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76A9FC1-F6D2-33CE-953D-513CAFF9B8C3}"/>
              </a:ext>
            </a:extLst>
          </p:cNvPr>
          <p:cNvSpPr txBox="1"/>
          <p:nvPr/>
        </p:nvSpPr>
        <p:spPr>
          <a:xfrm>
            <a:off x="268558" y="1492772"/>
            <a:ext cx="3419475" cy="1718419"/>
          </a:xfrm>
          <a:prstGeom prst="rect">
            <a:avLst/>
          </a:prstGeom>
          <a:noFill/>
        </p:spPr>
        <p:txBody>
          <a:bodyPr wrap="square">
            <a:spAutoFit/>
          </a:bodyPr>
          <a:lstStyle/>
          <a:p>
            <a:pPr algn="justLow">
              <a:lnSpc>
                <a:spcPct val="300000"/>
              </a:lnSpc>
              <a:spcAft>
                <a:spcPts val="800"/>
              </a:spcAft>
            </a:pPr>
            <a:r>
              <a:rPr lang="en-US" sz="1800" b="1" u="sng" dirty="0">
                <a:effectLst/>
                <a:latin typeface="Shabnam" panose="020B0603030804020204" pitchFamily="34" charset="-78"/>
                <a:ea typeface="Calibri" panose="020F0502020204030204" pitchFamily="34" charset="0"/>
                <a:cs typeface="Shabnam" panose="020B0603030804020204" pitchFamily="34" charset="-78"/>
                <a:hlinkClick r:id="rId2">
                  <a:extLst>
                    <a:ext uri="{A12FA001-AC4F-418D-AE19-62706E023703}">
                      <ahyp:hlinkClr xmlns:ahyp="http://schemas.microsoft.com/office/drawing/2018/hyperlinkcolor" val="tx"/>
                    </a:ext>
                  </a:extLst>
                </a:hlinkClick>
              </a:rPr>
              <a:t>https://fa.wikipedia.org</a:t>
            </a:r>
            <a:r>
              <a:rPr lang="fa-IR" sz="1800" b="1" u="sng" dirty="0">
                <a:effectLst/>
                <a:latin typeface="Shabnam" panose="020B0603030804020204" pitchFamily="34" charset="-78"/>
                <a:ea typeface="Calibri" panose="020F0502020204030204" pitchFamily="34" charset="0"/>
                <a:cs typeface="Shabnam" panose="020B0603030804020204" pitchFamily="34" charset="-78"/>
                <a:hlinkClick r:id="rId2">
                  <a:extLst>
                    <a:ext uri="{A12FA001-AC4F-418D-AE19-62706E023703}">
                      <ahyp:hlinkClr xmlns:ahyp="http://schemas.microsoft.com/office/drawing/2018/hyperlinkcolor" val="tx"/>
                    </a:ext>
                  </a:extLst>
                </a:hlinkClick>
              </a:rPr>
              <a:t>/</a:t>
            </a:r>
            <a:endParaRPr lang="en-US" sz="1800" b="1" dirty="0">
              <a:effectLst/>
              <a:latin typeface="Shabnam" panose="020B0603030804020204" pitchFamily="34" charset="-78"/>
              <a:ea typeface="Calibri" panose="020F0502020204030204" pitchFamily="34" charset="0"/>
              <a:cs typeface="Shabnam" panose="020B0603030804020204" pitchFamily="34" charset="-78"/>
            </a:endParaRPr>
          </a:p>
          <a:p>
            <a:pPr algn="justLow">
              <a:lnSpc>
                <a:spcPct val="300000"/>
              </a:lnSpc>
              <a:spcAft>
                <a:spcPts val="800"/>
              </a:spcAft>
            </a:pPr>
            <a:r>
              <a:rPr lang="en-US" sz="1800" b="1" u="sng" dirty="0">
                <a:effectLst/>
                <a:latin typeface="Shabnam" panose="020B0603030804020204" pitchFamily="34" charset="-78"/>
                <a:ea typeface="Calibri" panose="020F0502020204030204" pitchFamily="34" charset="0"/>
                <a:cs typeface="Shabnam" panose="020B0603030804020204" pitchFamily="34" charset="-78"/>
                <a:hlinkClick r:id="rId3">
                  <a:extLst>
                    <a:ext uri="{A12FA001-AC4F-418D-AE19-62706E023703}">
                      <ahyp:hlinkClr xmlns:ahyp="http://schemas.microsoft.com/office/drawing/2018/hyperlinkcolor" val="tx"/>
                    </a:ext>
                  </a:extLst>
                </a:hlinkClick>
              </a:rPr>
              <a:t>https://www.tabnak.ir</a:t>
            </a:r>
            <a:r>
              <a:rPr lang="fa-IR" sz="1800" b="1" u="sng" dirty="0">
                <a:effectLst/>
                <a:latin typeface="Shabnam" panose="020B0603030804020204" pitchFamily="34" charset="-78"/>
                <a:ea typeface="Calibri" panose="020F0502020204030204" pitchFamily="34" charset="0"/>
                <a:cs typeface="Shabnam" panose="020B0603030804020204" pitchFamily="34" charset="-78"/>
                <a:hlinkClick r:id="rId3">
                  <a:extLst>
                    <a:ext uri="{A12FA001-AC4F-418D-AE19-62706E023703}">
                      <ahyp:hlinkClr xmlns:ahyp="http://schemas.microsoft.com/office/drawing/2018/hyperlinkcolor" val="tx"/>
                    </a:ext>
                  </a:extLst>
                </a:hlinkClick>
              </a:rPr>
              <a:t>/</a:t>
            </a:r>
            <a:endParaRPr lang="en-US" sz="1800" b="1" dirty="0">
              <a:effectLst/>
              <a:latin typeface="Shabnam" panose="020B0603030804020204" pitchFamily="34" charset="-78"/>
              <a:ea typeface="Calibri" panose="020F0502020204030204" pitchFamily="34" charset="0"/>
              <a:cs typeface="Shabnam" panose="020B0603030804020204" pitchFamily="34" charset="-78"/>
            </a:endParaRPr>
          </a:p>
        </p:txBody>
      </p:sp>
      <p:sp>
        <p:nvSpPr>
          <p:cNvPr id="2" name="TextBox 1">
            <a:extLst>
              <a:ext uri="{FF2B5EF4-FFF2-40B4-BE49-F238E27FC236}">
                <a16:creationId xmlns:a16="http://schemas.microsoft.com/office/drawing/2014/main" id="{25602CCB-079D-2EE9-98F6-0597903135EE}"/>
              </a:ext>
            </a:extLst>
          </p:cNvPr>
          <p:cNvSpPr txBox="1"/>
          <p:nvPr/>
        </p:nvSpPr>
        <p:spPr>
          <a:xfrm>
            <a:off x="3228975" y="361950"/>
            <a:ext cx="3495675"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p>
        </p:txBody>
      </p:sp>
      <p:sp>
        <p:nvSpPr>
          <p:cNvPr id="4" name="Rectangle 3">
            <a:extLst>
              <a:ext uri="{FF2B5EF4-FFF2-40B4-BE49-F238E27FC236}">
                <a16:creationId xmlns:a16="http://schemas.microsoft.com/office/drawing/2014/main" id="{4F89A782-DF83-5EA9-1A4C-3AED932BCCB1}"/>
              </a:ext>
            </a:extLst>
          </p:cNvPr>
          <p:cNvSpPr/>
          <p:nvPr/>
        </p:nvSpPr>
        <p:spPr>
          <a:xfrm>
            <a:off x="5449925" y="884200"/>
            <a:ext cx="1743075" cy="129472"/>
          </a:xfrm>
          <a:prstGeom prst="rect">
            <a:avLst/>
          </a:prstGeom>
          <a:solidFill>
            <a:srgbClr val="87818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407926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BECF5A-B4A1-F7D3-9AD5-B5D13CB22E62}"/>
              </a:ext>
            </a:extLst>
          </p:cNvPr>
          <p:cNvSpPr/>
          <p:nvPr/>
        </p:nvSpPr>
        <p:spPr>
          <a:xfrm>
            <a:off x="1058081" y="2379654"/>
            <a:ext cx="10472280" cy="1674089"/>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B1A3B93-EFF0-576E-2AE1-31AFEDAFFB9F}"/>
              </a:ext>
            </a:extLst>
          </p:cNvPr>
          <p:cNvSpPr txBox="1"/>
          <p:nvPr/>
        </p:nvSpPr>
        <p:spPr>
          <a:xfrm>
            <a:off x="3950869" y="2708866"/>
            <a:ext cx="5125473" cy="1015663"/>
          </a:xfrm>
          <a:prstGeom prst="rect">
            <a:avLst/>
          </a:prstGeom>
          <a:noFill/>
        </p:spPr>
        <p:txBody>
          <a:bodyPr wrap="square">
            <a:spAutoFit/>
          </a:bodyPr>
          <a:lstStyle>
            <a:defPPr>
              <a:defRPr lang="fa-IR"/>
            </a:defPPr>
            <a:lvl1pPr algn="justLow" rtl="1">
              <a:spcAft>
                <a:spcPts val="800"/>
              </a:spcAft>
              <a:defRPr sz="24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pPr algn="ctr"/>
            <a:r>
              <a:rPr lang="fa-IR" sz="6000" dirty="0"/>
              <a:t>با تشکر از شما</a:t>
            </a:r>
            <a:endParaRPr lang="en-US" sz="6000" dirty="0"/>
          </a:p>
        </p:txBody>
      </p:sp>
    </p:spTree>
    <p:extLst>
      <p:ext uri="{BB962C8B-B14F-4D97-AF65-F5344CB8AC3E}">
        <p14:creationId xmlns:p14="http://schemas.microsoft.com/office/powerpoint/2010/main" val="586546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1AE8B7-0D5D-2F6D-DCCE-B8FAC97A5439}"/>
              </a:ext>
            </a:extLst>
          </p:cNvPr>
          <p:cNvSpPr txBox="1"/>
          <p:nvPr/>
        </p:nvSpPr>
        <p:spPr>
          <a:xfrm>
            <a:off x="6489291" y="924468"/>
            <a:ext cx="5388078"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برای کاهش اثرات آلودگی هوا، قوانین و مقررات بین‌المللی و ملی اجرا می‌شود. قوانین محلی، در مواردی که به خوبی اجرا می‌شوند، سبب بهبود سلامت عمومی شده‌اند. در سطح بین‌المللی، برخی از این تلاش‌ها موفقیت‌آمیز بوده‌اند - برای مثال پیمان مونترال</a:t>
            </a:r>
            <a:r>
              <a:rPr lang="en-US" dirty="0"/>
              <a:t> </a:t>
            </a:r>
            <a:r>
              <a:rPr lang="fa-IR" dirty="0"/>
              <a:t>در کاهش انتشار مواد شیمیایی مخرب لایه اوزون</a:t>
            </a:r>
            <a:r>
              <a:rPr lang="en-US" dirty="0"/>
              <a:t> </a:t>
            </a:r>
            <a:r>
              <a:rPr lang="fa-IR" dirty="0"/>
              <a:t>یا پیمان ۱۹۸۵ هلسینکی</a:t>
            </a:r>
            <a:r>
              <a:rPr lang="en-US" dirty="0"/>
              <a:t> </a:t>
            </a:r>
            <a:r>
              <a:rPr lang="fa-IR" dirty="0"/>
              <a:t>در کاهش انتشار گوگرد موفقیت‌آمیز بوده‌اند، در حالی که تلاش‌های دیگری مانند اقدام بین‌المللی در مورد تغییرات آب و هوا</a:t>
            </a:r>
            <a:r>
              <a:rPr lang="en-US" dirty="0"/>
              <a:t> </a:t>
            </a:r>
            <a:r>
              <a:rPr lang="fa-IR" dirty="0"/>
              <a:t>تاکنون موفقیت کمی کسب کرده‌اند</a:t>
            </a:r>
            <a:r>
              <a:rPr lang="en-US" dirty="0"/>
              <a:t>.</a:t>
            </a:r>
            <a:endParaRPr lang="fa-IR" dirty="0"/>
          </a:p>
        </p:txBody>
      </p:sp>
      <p:pic>
        <p:nvPicPr>
          <p:cNvPr id="7" name="Picture 6">
            <a:extLst>
              <a:ext uri="{FF2B5EF4-FFF2-40B4-BE49-F238E27FC236}">
                <a16:creationId xmlns:a16="http://schemas.microsoft.com/office/drawing/2014/main" id="{D2E292DE-8360-9A7C-2E79-869F76075FE0}"/>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0" y="-1"/>
            <a:ext cx="5917018" cy="6858000"/>
          </a:xfrm>
          <a:prstGeom prst="rect">
            <a:avLst/>
          </a:prstGeom>
        </p:spPr>
      </p:pic>
      <p:sp>
        <p:nvSpPr>
          <p:cNvPr id="8" name="Rectangle 7">
            <a:extLst>
              <a:ext uri="{FF2B5EF4-FFF2-40B4-BE49-F238E27FC236}">
                <a16:creationId xmlns:a16="http://schemas.microsoft.com/office/drawing/2014/main" id="{1872E53D-8D55-2642-77F1-A1777CD932B4}"/>
              </a:ext>
            </a:extLst>
          </p:cNvPr>
          <p:cNvSpPr/>
          <p:nvPr/>
        </p:nvSpPr>
        <p:spPr>
          <a:xfrm>
            <a:off x="6027173" y="0"/>
            <a:ext cx="98323" cy="4532671"/>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846D852A-DD4A-7E6B-8B45-03AFCBD55D6E}"/>
              </a:ext>
            </a:extLst>
          </p:cNvPr>
          <p:cNvSpPr/>
          <p:nvPr/>
        </p:nvSpPr>
        <p:spPr>
          <a:xfrm>
            <a:off x="6221361" y="2325329"/>
            <a:ext cx="98323" cy="4532671"/>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12243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B915CC-2D8B-9552-D414-9747372DB921}"/>
              </a:ext>
            </a:extLst>
          </p:cNvPr>
          <p:cNvSpPr txBox="1"/>
          <p:nvPr/>
        </p:nvSpPr>
        <p:spPr>
          <a:xfrm>
            <a:off x="796412" y="293971"/>
            <a:ext cx="6096000" cy="461665"/>
          </a:xfrm>
          <a:prstGeom prst="rect">
            <a:avLst/>
          </a:prstGeom>
          <a:noFill/>
        </p:spPr>
        <p:txBody>
          <a:bodyPr wrap="square">
            <a:spAutoFit/>
          </a:bodyPr>
          <a:lstStyle>
            <a:defPPr>
              <a:defRPr lang="fa-IR"/>
            </a:defPPr>
            <a:lvl1pPr algn="just" rtl="1">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آلاینده‌ها</a:t>
            </a:r>
            <a:endParaRPr lang="en-US" dirty="0"/>
          </a:p>
        </p:txBody>
      </p:sp>
      <p:sp>
        <p:nvSpPr>
          <p:cNvPr id="9" name="TextBox 8">
            <a:extLst>
              <a:ext uri="{FF2B5EF4-FFF2-40B4-BE49-F238E27FC236}">
                <a16:creationId xmlns:a16="http://schemas.microsoft.com/office/drawing/2014/main" id="{A317A5E3-C32B-834C-54B8-C91C3E9F33D1}"/>
              </a:ext>
            </a:extLst>
          </p:cNvPr>
          <p:cNvSpPr txBox="1"/>
          <p:nvPr/>
        </p:nvSpPr>
        <p:spPr>
          <a:xfrm>
            <a:off x="98324" y="770135"/>
            <a:ext cx="6223819"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پیش از نصب فیلتر</a:t>
            </a:r>
            <a:r>
              <a:rPr lang="en-US" dirty="0"/>
              <a:t> </a:t>
            </a:r>
            <a:r>
              <a:rPr lang="fa-IR" dirty="0"/>
              <a:t>گوگرد دی‌اکسید، مقادیر زیادی گوگرد دی‌اکسید به هوا از این نیروگاه در نیومکزیکو</a:t>
            </a:r>
            <a:r>
              <a:rPr lang="en-US" dirty="0"/>
              <a:t> </a:t>
            </a:r>
            <a:r>
              <a:rPr lang="fa-IR" dirty="0"/>
              <a:t>وارد می‌شد</a:t>
            </a:r>
            <a:r>
              <a:rPr lang="en-US" dirty="0"/>
              <a:t>.</a:t>
            </a:r>
            <a:r>
              <a:rPr lang="fa-IR" dirty="0"/>
              <a:t>آلاینده ماده‌ای در هوا است که می‌تواند بر روی انسان و اکوسیستم</a:t>
            </a:r>
            <a:r>
              <a:rPr lang="en-US" dirty="0"/>
              <a:t> </a:t>
            </a:r>
            <a:r>
              <a:rPr lang="fa-IR" dirty="0"/>
              <a:t>اثرات منفی بگذارد. این ماده می‌تواند ذرات جامد، قطره‌های مایع، یا گاز باشد. آلاینده می‌تواند منبع طبیعی داشته یا ساخته دست انسان باشد. آلاینده‌ها به دسته‌های اولیه و ثانویه تقسیم می‌شوند. آلاینده‌های اولیه معمولاً توسط فرایندها ساخته می‌شوند، مانند خاکستر</a:t>
            </a:r>
            <a:r>
              <a:rPr lang="en-US" dirty="0"/>
              <a:t> </a:t>
            </a:r>
            <a:r>
              <a:rPr lang="fa-IR" dirty="0"/>
              <a:t>تولید شده توسط آتشفشان. گاز کربن مونواکسید</a:t>
            </a:r>
            <a:r>
              <a:rPr lang="en-US" dirty="0"/>
              <a:t> (CO) </a:t>
            </a:r>
            <a:r>
              <a:rPr lang="fa-IR" dirty="0"/>
              <a:t>خارج شده از اگزوز موتورهای وسایل نقلیه یا گوگرد دی‌اکسید</a:t>
            </a:r>
            <a:r>
              <a:rPr lang="en-US" dirty="0"/>
              <a:t> (SO2) </a:t>
            </a:r>
            <a:r>
              <a:rPr lang="fa-IR" dirty="0"/>
              <a:t>خارج شده از دودکش کارخانه‌ها، مثال‌هایی دیگر از آلاینده‌های اولیه هستند</a:t>
            </a:r>
            <a:r>
              <a:rPr lang="en-US" dirty="0"/>
              <a:t>.</a:t>
            </a:r>
          </a:p>
        </p:txBody>
      </p:sp>
      <p:pic>
        <p:nvPicPr>
          <p:cNvPr id="12" name="Picture 11">
            <a:extLst>
              <a:ext uri="{FF2B5EF4-FFF2-40B4-BE49-F238E27FC236}">
                <a16:creationId xmlns:a16="http://schemas.microsoft.com/office/drawing/2014/main" id="{D416773C-E106-6321-9ED9-8E33C1605C09}"/>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6455179" y="1228792"/>
            <a:ext cx="5603784" cy="4763729"/>
          </a:xfrm>
          <a:prstGeom prst="rect">
            <a:avLst/>
          </a:prstGeom>
          <a:ln w="57150">
            <a:solidFill>
              <a:schemeClr val="bg2">
                <a:lumMod val="50000"/>
              </a:schemeClr>
            </a:solidFill>
          </a:ln>
        </p:spPr>
      </p:pic>
      <p:sp>
        <p:nvSpPr>
          <p:cNvPr id="2" name="Rectangle 1">
            <a:extLst>
              <a:ext uri="{FF2B5EF4-FFF2-40B4-BE49-F238E27FC236}">
                <a16:creationId xmlns:a16="http://schemas.microsoft.com/office/drawing/2014/main" id="{672AF71E-4D0E-8AC2-257B-528309E05AC7}"/>
              </a:ext>
            </a:extLst>
          </p:cNvPr>
          <p:cNvSpPr/>
          <p:nvPr/>
        </p:nvSpPr>
        <p:spPr>
          <a:xfrm>
            <a:off x="0" y="6441855"/>
            <a:ext cx="3637933" cy="244348"/>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761604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E6DD5A8-F4F5-E09F-6FCF-6B448A0A94F5}"/>
              </a:ext>
            </a:extLst>
          </p:cNvPr>
          <p:cNvSpPr txBox="1"/>
          <p:nvPr/>
        </p:nvSpPr>
        <p:spPr>
          <a:xfrm>
            <a:off x="176978" y="696080"/>
            <a:ext cx="6558117"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آلاینده‌های ثانویه مستقیماً منتشر نمی‌شوند، بلکه این آلاینده‌ها زمانی شکل می‌گیرند که آلاینده‌های اولیه در هوا با دیگر ترکیب‌ها واکنش نشان دهند</a:t>
            </a:r>
            <a:r>
              <a:rPr lang="en-US" dirty="0"/>
              <a:t>. </a:t>
            </a:r>
            <a:r>
              <a:rPr lang="fa-IR" dirty="0"/>
              <a:t>اُزُن سطح زمین</a:t>
            </a:r>
            <a:r>
              <a:rPr lang="en-US" dirty="0"/>
              <a:t> </a:t>
            </a:r>
            <a:r>
              <a:rPr lang="fa-IR" dirty="0"/>
              <a:t>نمونه مهمی از آلاینده‌های ثانویه است</a:t>
            </a:r>
            <a:r>
              <a:rPr lang="en-US" dirty="0"/>
              <a:t>.</a:t>
            </a:r>
          </a:p>
        </p:txBody>
      </p:sp>
      <p:sp>
        <p:nvSpPr>
          <p:cNvPr id="5" name="TextBox 4">
            <a:extLst>
              <a:ext uri="{FF2B5EF4-FFF2-40B4-BE49-F238E27FC236}">
                <a16:creationId xmlns:a16="http://schemas.microsoft.com/office/drawing/2014/main" id="{BC170F09-CDBD-E4CC-03C0-EB8292905678}"/>
              </a:ext>
            </a:extLst>
          </p:cNvPr>
          <p:cNvSpPr txBox="1"/>
          <p:nvPr/>
        </p:nvSpPr>
        <p:spPr>
          <a:xfrm>
            <a:off x="176977" y="4114815"/>
            <a:ext cx="6558117"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برخی آلاینده‌ها هم آلاینده اولیه و هم آلاینده ثانویه محسوب می‌شوند. این آلاینده‌ها علاوه بر اینکه مستقیماً منتشر می‌شوند، بعدها با دیگر ترکیب‌ها نیز واکنش می‌دهند و باعث نوعی آلودگی دیگر می‌شوند</a:t>
            </a:r>
          </a:p>
        </p:txBody>
      </p:sp>
      <p:pic>
        <p:nvPicPr>
          <p:cNvPr id="6" name="Picture 5">
            <a:extLst>
              <a:ext uri="{FF2B5EF4-FFF2-40B4-BE49-F238E27FC236}">
                <a16:creationId xmlns:a16="http://schemas.microsoft.com/office/drawing/2014/main" id="{5D315827-8071-70A9-0845-3CE2E02C0BFA}"/>
              </a:ext>
            </a:extLst>
          </p:cNvPr>
          <p:cNvPicPr>
            <a:picLocks noChangeAspect="1"/>
          </p:cNvPicPr>
          <p:nvPr/>
        </p:nvPicPr>
        <p:blipFill>
          <a:blip r:embed="rId2"/>
          <a:stretch>
            <a:fillRect/>
          </a:stretch>
        </p:blipFill>
        <p:spPr>
          <a:xfrm>
            <a:off x="6862916" y="3315110"/>
            <a:ext cx="5329084" cy="3552722"/>
          </a:xfrm>
          <a:prstGeom prst="rect">
            <a:avLst/>
          </a:prstGeom>
        </p:spPr>
      </p:pic>
      <p:pic>
        <p:nvPicPr>
          <p:cNvPr id="7" name="Picture 6">
            <a:extLst>
              <a:ext uri="{FF2B5EF4-FFF2-40B4-BE49-F238E27FC236}">
                <a16:creationId xmlns:a16="http://schemas.microsoft.com/office/drawing/2014/main" id="{4C1FCDA6-9E8E-A98F-8540-4716C60A3B26}"/>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6862916" y="-10089"/>
            <a:ext cx="5329084" cy="3097417"/>
          </a:xfrm>
          <a:prstGeom prst="rect">
            <a:avLst/>
          </a:prstGeom>
        </p:spPr>
      </p:pic>
      <p:sp>
        <p:nvSpPr>
          <p:cNvPr id="8" name="Rectangle 7">
            <a:extLst>
              <a:ext uri="{FF2B5EF4-FFF2-40B4-BE49-F238E27FC236}">
                <a16:creationId xmlns:a16="http://schemas.microsoft.com/office/drawing/2014/main" id="{74D6B6F5-E9C0-E36A-C105-BDC24B2110DF}"/>
              </a:ext>
            </a:extLst>
          </p:cNvPr>
          <p:cNvSpPr/>
          <p:nvPr/>
        </p:nvSpPr>
        <p:spPr>
          <a:xfrm>
            <a:off x="55917" y="-10089"/>
            <a:ext cx="127820" cy="6868089"/>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01458B7D-930F-7CB8-097D-E8F680E239EB}"/>
              </a:ext>
            </a:extLst>
          </p:cNvPr>
          <p:cNvSpPr/>
          <p:nvPr/>
        </p:nvSpPr>
        <p:spPr>
          <a:xfrm>
            <a:off x="6699759" y="3620371"/>
            <a:ext cx="127820" cy="3247461"/>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F6E3C141-C045-A9C2-C122-4C5D615D4296}"/>
              </a:ext>
            </a:extLst>
          </p:cNvPr>
          <p:cNvSpPr/>
          <p:nvPr/>
        </p:nvSpPr>
        <p:spPr>
          <a:xfrm>
            <a:off x="6699762" y="526"/>
            <a:ext cx="127820" cy="2904600"/>
          </a:xfrm>
          <a:prstGeom prst="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39520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69DB623-ECB2-FB57-D89C-560B6907846A}"/>
              </a:ext>
            </a:extLst>
          </p:cNvPr>
          <p:cNvSpPr txBox="1"/>
          <p:nvPr/>
        </p:nvSpPr>
        <p:spPr>
          <a:xfrm>
            <a:off x="1524001" y="28326"/>
            <a:ext cx="9773263" cy="63094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مهم‌ترین آلاینده‌هایی که از طریق فعالیت‌های انسانی تولید می‌شوند، شامل این موارد می‌شود</a:t>
            </a:r>
            <a:r>
              <a:rPr lang="en-US" sz="2000" b="1" dirty="0"/>
              <a:t>:</a:t>
            </a:r>
          </a:p>
        </p:txBody>
      </p:sp>
      <p:sp>
        <p:nvSpPr>
          <p:cNvPr id="5" name="TextBox 4">
            <a:extLst>
              <a:ext uri="{FF2B5EF4-FFF2-40B4-BE49-F238E27FC236}">
                <a16:creationId xmlns:a16="http://schemas.microsoft.com/office/drawing/2014/main" id="{538499E3-3840-8996-07A2-BD7D20B79606}"/>
              </a:ext>
            </a:extLst>
          </p:cNvPr>
          <p:cNvSpPr txBox="1"/>
          <p:nvPr/>
        </p:nvSpPr>
        <p:spPr>
          <a:xfrm>
            <a:off x="6213987" y="951142"/>
            <a:ext cx="5801032"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کربن دی‌اکسید</a:t>
            </a:r>
            <a:r>
              <a:rPr lang="en-US" dirty="0"/>
              <a:t> (CO2) - </a:t>
            </a:r>
            <a:r>
              <a:rPr lang="fa-IR" dirty="0"/>
              <a:t>این گاز به دلیل نقش گاز گلخانه ای</a:t>
            </a:r>
            <a:r>
              <a:rPr lang="en-US" dirty="0"/>
              <a:t> </a:t>
            </a:r>
            <a:r>
              <a:rPr lang="fa-IR" dirty="0"/>
              <a:t>خود به عنوان «اصلی‌ترین آلاینده هوا</a:t>
            </a:r>
            <a:r>
              <a:rPr lang="en-US" dirty="0"/>
              <a:t>» </a:t>
            </a:r>
            <a:r>
              <a:rPr lang="fa-IR" dirty="0"/>
              <a:t>و «بدترین آلاینده آب و هوا»</a:t>
            </a:r>
            <a:r>
              <a:rPr lang="en-US" dirty="0"/>
              <a:t> </a:t>
            </a:r>
            <a:r>
              <a:rPr lang="fa-IR" dirty="0"/>
              <a:t>شناخته می‌شود. کربن دی‌اکسید یک ترکیب طبیعی هوا است که وجود آن برای زندگی گیاهان و درخت‌ها ضروری است و توسط دستگاه تنفس انسان</a:t>
            </a:r>
            <a:r>
              <a:rPr lang="en-US" dirty="0"/>
              <a:t> </a:t>
            </a:r>
            <a:r>
              <a:rPr lang="fa-IR" dirty="0"/>
              <a:t>نیز ساخته می‌شود. امروزه غلظت گاز کربن دی‌اکسید در اتمسفر برابر ۴۴۵ جزء در میلیون</a:t>
            </a:r>
            <a:r>
              <a:rPr lang="en-US" dirty="0"/>
              <a:t> (ppm) </a:t>
            </a:r>
            <a:r>
              <a:rPr lang="fa-IR" dirty="0"/>
              <a:t>است که در دوران قبل از انقلاب صنعتی</a:t>
            </a:r>
            <a:r>
              <a:rPr lang="en-US" dirty="0"/>
              <a:t> </a:t>
            </a:r>
            <a:r>
              <a:rPr lang="fa-IR" dirty="0"/>
              <a:t>این مقدار برابر 280</a:t>
            </a:r>
            <a:r>
              <a:rPr lang="en-US" dirty="0"/>
              <a:t> ppm </a:t>
            </a:r>
            <a:r>
              <a:rPr lang="fa-IR" dirty="0"/>
              <a:t>بوده‌است</a:t>
            </a:r>
            <a:r>
              <a:rPr lang="en-US" dirty="0"/>
              <a:t>.</a:t>
            </a:r>
            <a:r>
              <a:rPr lang="fa-IR" dirty="0"/>
              <a:t> سالانه میلیاردها تن گاز</a:t>
            </a:r>
            <a:r>
              <a:rPr lang="en-US" dirty="0"/>
              <a:t> CO2 </a:t>
            </a:r>
            <a:r>
              <a:rPr lang="fa-IR" dirty="0"/>
              <a:t>از سوزاندن سوخت‌های فسیلی</a:t>
            </a:r>
            <a:r>
              <a:rPr lang="en-US" dirty="0"/>
              <a:t> </a:t>
            </a:r>
            <a:r>
              <a:rPr lang="fa-IR" dirty="0"/>
              <a:t>آزاد می‌شود. روند افزایش گاز</a:t>
            </a:r>
            <a:r>
              <a:rPr lang="en-US" dirty="0"/>
              <a:t> CO2 </a:t>
            </a:r>
            <a:r>
              <a:rPr lang="fa-IR" dirty="0"/>
              <a:t>در اتمسفر زمین</a:t>
            </a:r>
            <a:r>
              <a:rPr lang="en-US" dirty="0"/>
              <a:t> </a:t>
            </a:r>
            <a:r>
              <a:rPr lang="fa-IR" dirty="0"/>
              <a:t>در حال شتاب گرفتن است.</a:t>
            </a:r>
            <a:endParaRPr lang="en-US" dirty="0"/>
          </a:p>
        </p:txBody>
      </p:sp>
      <p:pic>
        <p:nvPicPr>
          <p:cNvPr id="6" name="Picture 5">
            <a:extLst>
              <a:ext uri="{FF2B5EF4-FFF2-40B4-BE49-F238E27FC236}">
                <a16:creationId xmlns:a16="http://schemas.microsoft.com/office/drawing/2014/main" id="{B07F9A72-4FE7-8BD2-0C62-9B2A3082F4A9}"/>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1" y="876934"/>
            <a:ext cx="5978015" cy="5990897"/>
          </a:xfrm>
          <a:prstGeom prst="rect">
            <a:avLst/>
          </a:prstGeom>
        </p:spPr>
      </p:pic>
      <p:sp>
        <p:nvSpPr>
          <p:cNvPr id="7" name="Rectangle 6">
            <a:extLst>
              <a:ext uri="{FF2B5EF4-FFF2-40B4-BE49-F238E27FC236}">
                <a16:creationId xmlns:a16="http://schemas.microsoft.com/office/drawing/2014/main" id="{C0E961AF-10FA-515C-2B8F-DC508F2A1893}"/>
              </a:ext>
            </a:extLst>
          </p:cNvPr>
          <p:cNvSpPr/>
          <p:nvPr/>
        </p:nvSpPr>
        <p:spPr>
          <a:xfrm flipV="1">
            <a:off x="-2" y="663019"/>
            <a:ext cx="5978015" cy="45719"/>
          </a:xfrm>
          <a:prstGeom prst="rect">
            <a:avLst/>
          </a:prstGeom>
          <a:solidFill>
            <a:schemeClr val="bg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677A5FAF-A5CF-2AE2-5636-6F68DD020985}"/>
              </a:ext>
            </a:extLst>
          </p:cNvPr>
          <p:cNvSpPr/>
          <p:nvPr/>
        </p:nvSpPr>
        <p:spPr>
          <a:xfrm>
            <a:off x="6213987" y="147336"/>
            <a:ext cx="5978014" cy="45719"/>
          </a:xfrm>
          <a:prstGeom prst="rect">
            <a:avLst/>
          </a:prstGeom>
          <a:solidFill>
            <a:schemeClr val="bg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31279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17B39EC-BECE-08C3-634A-544E44D3FFC0}"/>
              </a:ext>
            </a:extLst>
          </p:cNvPr>
          <p:cNvSpPr/>
          <p:nvPr/>
        </p:nvSpPr>
        <p:spPr>
          <a:xfrm>
            <a:off x="4434348" y="2536723"/>
            <a:ext cx="3687097" cy="1887793"/>
          </a:xfrm>
          <a:prstGeom prst="rect">
            <a:avLst/>
          </a:prstGeom>
          <a:solidFill>
            <a:schemeClr val="bg2">
              <a:lumMod val="75000"/>
            </a:schemeClr>
          </a:solidFill>
          <a:ln w="28575">
            <a:solidFill>
              <a:schemeClr val="tx1">
                <a:lumMod val="50000"/>
                <a:lumOff val="50000"/>
              </a:schemeClr>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AA5A5EB-7917-E7C6-9BEC-B246999393A8}"/>
              </a:ext>
            </a:extLst>
          </p:cNvPr>
          <p:cNvSpPr txBox="1"/>
          <p:nvPr/>
        </p:nvSpPr>
        <p:spPr>
          <a:xfrm>
            <a:off x="5938683" y="462566"/>
            <a:ext cx="6096000"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کربن مونوکسید</a:t>
            </a:r>
            <a:r>
              <a:rPr lang="en-US" dirty="0"/>
              <a:t> (CO)- </a:t>
            </a:r>
            <a:r>
              <a:rPr lang="fa-IR" dirty="0"/>
              <a:t>گازی بی‌بو و بی‌رنگ و سمی است که بر اثر سوخت ناقص مواد ایجاد می‌شود. گاز خارج شده از اگزوز خودروها عامل اصلی ورود کربن منواکسید به اتمسفر می‌باشد</a:t>
            </a:r>
            <a:r>
              <a:rPr lang="en-US" dirty="0"/>
              <a:t>.</a:t>
            </a:r>
          </a:p>
        </p:txBody>
      </p:sp>
      <p:sp>
        <p:nvSpPr>
          <p:cNvPr id="5" name="TextBox 4">
            <a:extLst>
              <a:ext uri="{FF2B5EF4-FFF2-40B4-BE49-F238E27FC236}">
                <a16:creationId xmlns:a16="http://schemas.microsoft.com/office/drawing/2014/main" id="{DBB3014C-A6BA-20C4-2E1E-C512370E2229}"/>
              </a:ext>
            </a:extLst>
          </p:cNvPr>
          <p:cNvSpPr txBox="1"/>
          <p:nvPr/>
        </p:nvSpPr>
        <p:spPr>
          <a:xfrm>
            <a:off x="540774" y="4513456"/>
            <a:ext cx="6351638"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اکسیدهای گوگرد</a:t>
            </a:r>
            <a:r>
              <a:rPr lang="en-US" dirty="0"/>
              <a:t> (</a:t>
            </a:r>
            <a:r>
              <a:rPr lang="en-US" dirty="0" err="1"/>
              <a:t>SOx</a:t>
            </a:r>
            <a:r>
              <a:rPr lang="en-US" dirty="0"/>
              <a:t>) - </a:t>
            </a:r>
            <a:r>
              <a:rPr lang="fa-IR" dirty="0"/>
              <a:t>مهم‌ترین آنها گوگرد دی‌اکسید با فرمول شیمیایی</a:t>
            </a:r>
            <a:r>
              <a:rPr lang="en-US" dirty="0"/>
              <a:t> SO2 </a:t>
            </a:r>
            <a:r>
              <a:rPr lang="fa-IR" dirty="0"/>
              <a:t>است</a:t>
            </a:r>
            <a:r>
              <a:rPr lang="en-US" dirty="0"/>
              <a:t>. </a:t>
            </a:r>
            <a:r>
              <a:rPr lang="fa-IR" dirty="0"/>
              <a:t>زغال‌سنگ</a:t>
            </a:r>
            <a:r>
              <a:rPr lang="en-US" dirty="0"/>
              <a:t> </a:t>
            </a:r>
            <a:r>
              <a:rPr lang="fa-IR" dirty="0"/>
              <a:t>و سوخت‌های نفتی مقداری گوگرد</a:t>
            </a:r>
            <a:r>
              <a:rPr lang="en-US" dirty="0"/>
              <a:t> </a:t>
            </a:r>
            <a:r>
              <a:rPr lang="fa-IR" dirty="0"/>
              <a:t>نیز در خود دارند و سوختن آن‌ها دی‌اکسید گوگرد تولید می‌کند</a:t>
            </a:r>
            <a:r>
              <a:rPr lang="en-US" dirty="0"/>
              <a:t>.</a:t>
            </a:r>
          </a:p>
        </p:txBody>
      </p:sp>
      <p:pic>
        <p:nvPicPr>
          <p:cNvPr id="6" name="Picture 5">
            <a:extLst>
              <a:ext uri="{FF2B5EF4-FFF2-40B4-BE49-F238E27FC236}">
                <a16:creationId xmlns:a16="http://schemas.microsoft.com/office/drawing/2014/main" id="{F22FDF03-4EDF-19C5-94FD-2FCBEE42C048}"/>
              </a:ext>
            </a:extLst>
          </p:cNvPr>
          <p:cNvPicPr>
            <a:picLocks noChangeAspect="1"/>
          </p:cNvPicPr>
          <p:nvPr/>
        </p:nvPicPr>
        <p:blipFill>
          <a:blip r:embed="rId2" cstate="hqprint">
            <a:extLst>
              <a:ext uri="{28A0092B-C50C-407E-A947-70E740481C1C}">
                <a14:useLocalDpi xmlns:a14="http://schemas.microsoft.com/office/drawing/2010/main"/>
              </a:ext>
            </a:extLst>
          </a:blip>
          <a:srcRect/>
          <a:stretch/>
        </p:blipFill>
        <p:spPr>
          <a:xfrm>
            <a:off x="-1" y="0"/>
            <a:ext cx="5653549" cy="3480619"/>
          </a:xfrm>
          <a:prstGeom prst="rect">
            <a:avLst/>
          </a:prstGeom>
          <a:ln w="38100">
            <a:solidFill>
              <a:schemeClr val="bg2">
                <a:lumMod val="50000"/>
              </a:schemeClr>
            </a:solidFill>
          </a:ln>
        </p:spPr>
      </p:pic>
      <p:pic>
        <p:nvPicPr>
          <p:cNvPr id="7" name="Picture 6">
            <a:extLst>
              <a:ext uri="{FF2B5EF4-FFF2-40B4-BE49-F238E27FC236}">
                <a16:creationId xmlns:a16="http://schemas.microsoft.com/office/drawing/2014/main" id="{9E0FEEEB-CD57-8BA5-3CED-F1ED35E775F3}"/>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7118554" y="2897330"/>
            <a:ext cx="5073446" cy="3960670"/>
          </a:xfrm>
          <a:prstGeom prst="rect">
            <a:avLst/>
          </a:prstGeom>
          <a:ln w="38100">
            <a:solidFill>
              <a:schemeClr val="bg1">
                <a:lumMod val="50000"/>
              </a:schemeClr>
            </a:solidFill>
          </a:ln>
        </p:spPr>
      </p:pic>
    </p:spTree>
    <p:extLst>
      <p:ext uri="{BB962C8B-B14F-4D97-AF65-F5344CB8AC3E}">
        <p14:creationId xmlns:p14="http://schemas.microsoft.com/office/powerpoint/2010/main" val="26657931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TotalTime>
  <Words>3105</Words>
  <Application>Microsoft Office PowerPoint</Application>
  <PresentationFormat>Widescreen</PresentationFormat>
  <Paragraphs>105</Paragraphs>
  <Slides>41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41</vt:i4>
      </vt:variant>
    </vt:vector>
  </HeadingPairs>
  <TitlesOfParts>
    <vt:vector size="46"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6</cp:revision>
  <dcterms:created xsi:type="dcterms:W3CDTF">2024-11-03T07:15:48Z</dcterms:created>
  <dcterms:modified xsi:type="dcterms:W3CDTF">2024-11-19T11:55:03Z</dcterms:modified>
</cp:coreProperties>
</file>