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handoutMasterIdLst>
    <p:handoutMasterId r:id="rId46"/>
  </p:handoutMasterIdLst>
  <p:sldIdLst>
    <p:sldId id="297" r:id="rId2"/>
    <p:sldId id="256" r:id="rId3"/>
    <p:sldId id="257" r:id="rId4"/>
    <p:sldId id="258" r:id="rId5"/>
    <p:sldId id="259" r:id="rId6"/>
    <p:sldId id="260" r:id="rId7"/>
    <p:sldId id="261" r:id="rId8"/>
    <p:sldId id="262" r:id="rId9"/>
    <p:sldId id="294" r:id="rId10"/>
    <p:sldId id="263" r:id="rId11"/>
    <p:sldId id="295" r:id="rId12"/>
    <p:sldId id="264" r:id="rId13"/>
    <p:sldId id="265" r:id="rId14"/>
    <p:sldId id="266" r:id="rId15"/>
    <p:sldId id="293" r:id="rId16"/>
    <p:sldId id="267" r:id="rId17"/>
    <p:sldId id="268" r:id="rId18"/>
    <p:sldId id="269" r:id="rId19"/>
    <p:sldId id="291" r:id="rId20"/>
    <p:sldId id="270" r:id="rId21"/>
    <p:sldId id="271" r:id="rId22"/>
    <p:sldId id="292"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6" r:id="rId42"/>
    <p:sldId id="290" r:id="rId43"/>
    <p:sldId id="298" r:id="rId44"/>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7200"/>
    <a:srgbClr val="B88C00"/>
    <a:srgbClr val="A24A0E"/>
    <a:srgbClr val="D46112"/>
    <a:srgbClr val="BF57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77"/>
      </p:cViewPr>
      <p:guideLst/>
    </p:cSldViewPr>
  </p:slideViewPr>
  <p:notesTextViewPr>
    <p:cViewPr>
      <p:scale>
        <a:sx n="1" d="1"/>
        <a:sy n="1" d="1"/>
      </p:scale>
      <p:origin x="0" y="0"/>
    </p:cViewPr>
  </p:notesTextViewPr>
  <p:notesViewPr>
    <p:cSldViewPr snapToGrid="0">
      <p:cViewPr varScale="1">
        <p:scale>
          <a:sx n="64" d="100"/>
          <a:sy n="64" d="100"/>
        </p:scale>
        <p:origin x="3154"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27E58B1-CB70-A43A-1C5D-71BB077B9E9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a:extLst>
              <a:ext uri="{FF2B5EF4-FFF2-40B4-BE49-F238E27FC236}">
                <a16:creationId xmlns:a16="http://schemas.microsoft.com/office/drawing/2014/main" id="{DB73FA44-3DAE-8116-45EE-CD788039CE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a:defRPr sz="1200"/>
            </a:lvl1pPr>
          </a:lstStyle>
          <a:p>
            <a:fld id="{1EC98AC5-4EC4-4CDE-BC5A-0C09AA8CE183}" type="datetimeFigureOut">
              <a:rPr lang="fa-IR" smtClean="0"/>
              <a:t>22/05/1446</a:t>
            </a:fld>
            <a:endParaRPr lang="fa-IR"/>
          </a:p>
        </p:txBody>
      </p:sp>
      <p:sp>
        <p:nvSpPr>
          <p:cNvPr id="4" name="Footer Placeholder 3">
            <a:extLst>
              <a:ext uri="{FF2B5EF4-FFF2-40B4-BE49-F238E27FC236}">
                <a16:creationId xmlns:a16="http://schemas.microsoft.com/office/drawing/2014/main" id="{0C03360D-0A05-1DD9-7414-03DC341CF61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Tree>
    <p:extLst>
      <p:ext uri="{BB962C8B-B14F-4D97-AF65-F5344CB8AC3E}">
        <p14:creationId xmlns:p14="http://schemas.microsoft.com/office/powerpoint/2010/main" val="1958152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3683C10E-94E0-4748-9F1A-DDE9410B5C84}" type="datetimeFigureOut">
              <a:rPr lang="fa-IR" smtClean="0"/>
              <a:t>22/05/1446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C315E0DB-15CF-44D4-9158-A88B8FCCEA10}" type="slidenum">
              <a:rPr lang="fa-IR" smtClean="0"/>
              <a:t>‹#›</a:t>
            </a:fld>
            <a:endParaRPr lang="fa-IR"/>
          </a:p>
        </p:txBody>
      </p:sp>
    </p:spTree>
    <p:extLst>
      <p:ext uri="{BB962C8B-B14F-4D97-AF65-F5344CB8AC3E}">
        <p14:creationId xmlns:p14="http://schemas.microsoft.com/office/powerpoint/2010/main" val="2040728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C315E0DB-15CF-44D4-9158-A88B8FCCEA10}" type="slidenum">
              <a:rPr lang="fa-IR" smtClean="0"/>
              <a:t>2</a:t>
            </a:fld>
            <a:endParaRPr lang="fa-IR"/>
          </a:p>
        </p:txBody>
      </p:sp>
    </p:spTree>
    <p:extLst>
      <p:ext uri="{BB962C8B-B14F-4D97-AF65-F5344CB8AC3E}">
        <p14:creationId xmlns:p14="http://schemas.microsoft.com/office/powerpoint/2010/main" val="2541525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C315E0DB-15CF-44D4-9158-A88B8FCCEA10}" type="slidenum">
              <a:rPr lang="fa-IR" smtClean="0"/>
              <a:t>12</a:t>
            </a:fld>
            <a:endParaRPr lang="fa-IR"/>
          </a:p>
        </p:txBody>
      </p:sp>
    </p:spTree>
    <p:extLst>
      <p:ext uri="{BB962C8B-B14F-4D97-AF65-F5344CB8AC3E}">
        <p14:creationId xmlns:p14="http://schemas.microsoft.com/office/powerpoint/2010/main" val="657790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C315E0DB-15CF-44D4-9158-A88B8FCCEA10}" type="slidenum">
              <a:rPr lang="fa-IR" smtClean="0"/>
              <a:t>33</a:t>
            </a:fld>
            <a:endParaRPr lang="fa-IR"/>
          </a:p>
        </p:txBody>
      </p:sp>
    </p:spTree>
    <p:extLst>
      <p:ext uri="{BB962C8B-B14F-4D97-AF65-F5344CB8AC3E}">
        <p14:creationId xmlns:p14="http://schemas.microsoft.com/office/powerpoint/2010/main" val="2456354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C315E0DB-15CF-44D4-9158-A88B8FCCEA10}" type="slidenum">
              <a:rPr lang="fa-IR" smtClean="0"/>
              <a:t>36</a:t>
            </a:fld>
            <a:endParaRPr lang="fa-IR"/>
          </a:p>
        </p:txBody>
      </p:sp>
    </p:spTree>
    <p:extLst>
      <p:ext uri="{BB962C8B-B14F-4D97-AF65-F5344CB8AC3E}">
        <p14:creationId xmlns:p14="http://schemas.microsoft.com/office/powerpoint/2010/main" val="3024996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Flowchart: Manual Input 1">
            <a:extLst>
              <a:ext uri="{FF2B5EF4-FFF2-40B4-BE49-F238E27FC236}">
                <a16:creationId xmlns:a16="http://schemas.microsoft.com/office/drawing/2014/main" id="{E8DE365E-6410-112F-9E15-C3057B8D4418}"/>
              </a:ext>
            </a:extLst>
          </p:cNvPr>
          <p:cNvSpPr/>
          <p:nvPr userDrawn="1"/>
        </p:nvSpPr>
        <p:spPr>
          <a:xfrm>
            <a:off x="2958353" y="62755"/>
            <a:ext cx="9170894" cy="717176"/>
          </a:xfrm>
          <a:prstGeom prst="flowChartManualInput">
            <a:avLst/>
          </a:prstGeom>
          <a:solidFill>
            <a:srgbClr val="967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Flowchart: Manual Input 2">
            <a:extLst>
              <a:ext uri="{FF2B5EF4-FFF2-40B4-BE49-F238E27FC236}">
                <a16:creationId xmlns:a16="http://schemas.microsoft.com/office/drawing/2014/main" id="{EC9C50B1-CC04-549B-F1D2-A46E297BADC2}"/>
              </a:ext>
            </a:extLst>
          </p:cNvPr>
          <p:cNvSpPr/>
          <p:nvPr userDrawn="1"/>
        </p:nvSpPr>
        <p:spPr>
          <a:xfrm flipH="1">
            <a:off x="62752" y="71720"/>
            <a:ext cx="2805954" cy="717175"/>
          </a:xfrm>
          <a:prstGeom prst="flowChartManualInput">
            <a:avLst/>
          </a:prstGeom>
          <a:solidFill>
            <a:srgbClr val="967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latin typeface="Shabnam" panose="020B0603030804020204" pitchFamily="34" charset="-78"/>
              <a:cs typeface="B Nazanin" panose="00000400000000000000" pitchFamily="2" charset="-78"/>
            </a:endParaRPr>
          </a:p>
        </p:txBody>
      </p:sp>
      <p:sp>
        <p:nvSpPr>
          <p:cNvPr id="4" name="Rectangle 3">
            <a:extLst>
              <a:ext uri="{FF2B5EF4-FFF2-40B4-BE49-F238E27FC236}">
                <a16:creationId xmlns:a16="http://schemas.microsoft.com/office/drawing/2014/main" id="{CB20E2C2-40F4-B634-4B2D-9B09A702C0F7}"/>
              </a:ext>
            </a:extLst>
          </p:cNvPr>
          <p:cNvSpPr/>
          <p:nvPr userDrawn="1"/>
        </p:nvSpPr>
        <p:spPr>
          <a:xfrm>
            <a:off x="1" y="6648450"/>
            <a:ext cx="12192000" cy="85725"/>
          </a:xfrm>
          <a:prstGeom prst="rect">
            <a:avLst/>
          </a:prstGeom>
          <a:solidFill>
            <a:srgbClr val="B88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7265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lowchart: Manual Input 1">
            <a:extLst>
              <a:ext uri="{FF2B5EF4-FFF2-40B4-BE49-F238E27FC236}">
                <a16:creationId xmlns:a16="http://schemas.microsoft.com/office/drawing/2014/main" id="{7FC3477A-050D-BDEE-3038-171BF96A9C77}"/>
              </a:ext>
            </a:extLst>
          </p:cNvPr>
          <p:cNvSpPr/>
          <p:nvPr userDrawn="1"/>
        </p:nvSpPr>
        <p:spPr>
          <a:xfrm>
            <a:off x="2958353" y="62755"/>
            <a:ext cx="9170894" cy="717176"/>
          </a:xfrm>
          <a:prstGeom prst="flowChartManualInput">
            <a:avLst/>
          </a:prstGeom>
          <a:solidFill>
            <a:srgbClr val="967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Flowchart: Manual Input 2">
            <a:extLst>
              <a:ext uri="{FF2B5EF4-FFF2-40B4-BE49-F238E27FC236}">
                <a16:creationId xmlns:a16="http://schemas.microsoft.com/office/drawing/2014/main" id="{0DF3FDCD-C95A-0C49-2835-A4D8E8EFC639}"/>
              </a:ext>
            </a:extLst>
          </p:cNvPr>
          <p:cNvSpPr/>
          <p:nvPr userDrawn="1"/>
        </p:nvSpPr>
        <p:spPr>
          <a:xfrm flipH="1">
            <a:off x="62752" y="71720"/>
            <a:ext cx="2805954" cy="717175"/>
          </a:xfrm>
          <a:prstGeom prst="flowChartManualInput">
            <a:avLst/>
          </a:prstGeom>
          <a:solidFill>
            <a:srgbClr val="967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latin typeface="Shabnam" panose="020B0603030804020204" pitchFamily="34" charset="-78"/>
              <a:cs typeface="B Nazanin" panose="00000400000000000000" pitchFamily="2" charset="-78"/>
            </a:endParaRPr>
          </a:p>
        </p:txBody>
      </p:sp>
      <p:sp>
        <p:nvSpPr>
          <p:cNvPr id="4" name="Rectangle 3">
            <a:extLst>
              <a:ext uri="{FF2B5EF4-FFF2-40B4-BE49-F238E27FC236}">
                <a16:creationId xmlns:a16="http://schemas.microsoft.com/office/drawing/2014/main" id="{864BC489-4D9C-01D0-D321-5FA8C8B2E344}"/>
              </a:ext>
            </a:extLst>
          </p:cNvPr>
          <p:cNvSpPr/>
          <p:nvPr userDrawn="1"/>
        </p:nvSpPr>
        <p:spPr>
          <a:xfrm>
            <a:off x="1" y="6648450"/>
            <a:ext cx="12192000" cy="85725"/>
          </a:xfrm>
          <a:prstGeom prst="rect">
            <a:avLst/>
          </a:prstGeom>
          <a:solidFill>
            <a:srgbClr val="B88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17037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E714CE5E-6D80-EF48-299F-87A83E8BBC6A}"/>
              </a:ext>
            </a:extLst>
          </p:cNvPr>
          <p:cNvSpPr>
            <a:spLocks noGrp="1"/>
          </p:cNvSpPr>
          <p:nvPr>
            <p:ph type="pic" sz="quarter" idx="10"/>
          </p:nvPr>
        </p:nvSpPr>
        <p:spPr>
          <a:xfrm>
            <a:off x="4085229" y="0"/>
            <a:ext cx="8106773" cy="6858000"/>
          </a:xfrm>
          <a:custGeom>
            <a:avLst/>
            <a:gdLst>
              <a:gd name="connsiteX0" fmla="*/ 1295710 w 8106773"/>
              <a:gd name="connsiteY0" fmla="*/ 0 h 6858000"/>
              <a:gd name="connsiteX1" fmla="*/ 8106773 w 8106773"/>
              <a:gd name="connsiteY1" fmla="*/ 0 h 6858000"/>
              <a:gd name="connsiteX2" fmla="*/ 8106773 w 8106773"/>
              <a:gd name="connsiteY2" fmla="*/ 6858000 h 6858000"/>
              <a:gd name="connsiteX3" fmla="*/ 1108004 w 8106773"/>
              <a:gd name="connsiteY3" fmla="*/ 6858000 h 6858000"/>
              <a:gd name="connsiteX4" fmla="*/ 1093570 w 8106773"/>
              <a:gd name="connsiteY4" fmla="*/ 6839631 h 6858000"/>
              <a:gd name="connsiteX5" fmla="*/ 0 w 8106773"/>
              <a:gd name="connsiteY5" fmla="*/ 3546142 h 6858000"/>
              <a:gd name="connsiteX6" fmla="*/ 1256984 w 8106773"/>
              <a:gd name="connsiteY6" fmla="*/ 4470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06773" h="6858000">
                <a:moveTo>
                  <a:pt x="1295710" y="0"/>
                </a:moveTo>
                <a:lnTo>
                  <a:pt x="8106773" y="0"/>
                </a:lnTo>
                <a:lnTo>
                  <a:pt x="8106773" y="6858000"/>
                </a:lnTo>
                <a:lnTo>
                  <a:pt x="1108004" y="6858000"/>
                </a:lnTo>
                <a:lnTo>
                  <a:pt x="1093570" y="6839631"/>
                </a:lnTo>
                <a:cubicBezTo>
                  <a:pt x="406739" y="5921230"/>
                  <a:pt x="0" y="4781185"/>
                  <a:pt x="0" y="3546142"/>
                </a:cubicBezTo>
                <a:cubicBezTo>
                  <a:pt x="0" y="2216096"/>
                  <a:pt x="471720" y="996226"/>
                  <a:pt x="1256984" y="44707"/>
                </a:cubicBezTo>
                <a:close/>
              </a:path>
            </a:pathLst>
          </a:custGeom>
        </p:spPr>
        <p:txBody>
          <a:bodyPr wrap="square">
            <a:noAutofit/>
          </a:bodyPr>
          <a:lstStyle/>
          <a:p>
            <a:endParaRPr lang="fa-IR"/>
          </a:p>
        </p:txBody>
      </p:sp>
    </p:spTree>
    <p:extLst>
      <p:ext uri="{BB962C8B-B14F-4D97-AF65-F5344CB8AC3E}">
        <p14:creationId xmlns:p14="http://schemas.microsoft.com/office/powerpoint/2010/main" val="3225763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672979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satplat.com/" TargetMode="External"/><Relationship Id="rId2" Type="http://schemas.openxmlformats.org/officeDocument/2006/relationships/hyperlink" Target="https://fa.wikipedia.org/"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DC3E3365-0CB4-C976-5773-5D6B8105C12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751" r="16751"/>
          <a:stretch>
            <a:fillRect/>
          </a:stretch>
        </p:blipFill>
        <p:spPr/>
      </p:pic>
      <p:sp>
        <p:nvSpPr>
          <p:cNvPr id="6" name="Flowchart: Manual Input 5">
            <a:extLst>
              <a:ext uri="{FF2B5EF4-FFF2-40B4-BE49-F238E27FC236}">
                <a16:creationId xmlns:a16="http://schemas.microsoft.com/office/drawing/2014/main" id="{E1BB4586-5FAA-E443-5F1A-5F1EB5FBEFCC}"/>
              </a:ext>
            </a:extLst>
          </p:cNvPr>
          <p:cNvSpPr/>
          <p:nvPr/>
        </p:nvSpPr>
        <p:spPr>
          <a:xfrm>
            <a:off x="536765" y="2252871"/>
            <a:ext cx="5125473" cy="846193"/>
          </a:xfrm>
          <a:prstGeom prst="flowChartManualInput">
            <a:avLst/>
          </a:prstGeom>
          <a:solidFill>
            <a:srgbClr val="967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Manual Input 6">
            <a:extLst>
              <a:ext uri="{FF2B5EF4-FFF2-40B4-BE49-F238E27FC236}">
                <a16:creationId xmlns:a16="http://schemas.microsoft.com/office/drawing/2014/main" id="{8E6C7311-DCED-7169-D2B4-25B7A4CAB32F}"/>
              </a:ext>
            </a:extLst>
          </p:cNvPr>
          <p:cNvSpPr/>
          <p:nvPr/>
        </p:nvSpPr>
        <p:spPr>
          <a:xfrm>
            <a:off x="934330" y="3359427"/>
            <a:ext cx="5125473" cy="846193"/>
          </a:xfrm>
          <a:prstGeom prst="flowChartManualInput">
            <a:avLst/>
          </a:prstGeom>
          <a:solidFill>
            <a:srgbClr val="967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Manual Input 7">
            <a:extLst>
              <a:ext uri="{FF2B5EF4-FFF2-40B4-BE49-F238E27FC236}">
                <a16:creationId xmlns:a16="http://schemas.microsoft.com/office/drawing/2014/main" id="{D0F89256-EDE9-F292-9E60-088B3D0C7FA2}"/>
              </a:ext>
            </a:extLst>
          </p:cNvPr>
          <p:cNvSpPr/>
          <p:nvPr/>
        </p:nvSpPr>
        <p:spPr>
          <a:xfrm>
            <a:off x="536765" y="4330736"/>
            <a:ext cx="5125473" cy="846193"/>
          </a:xfrm>
          <a:prstGeom prst="flowChartManualInput">
            <a:avLst/>
          </a:prstGeom>
          <a:solidFill>
            <a:srgbClr val="967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Manual Input 8">
            <a:extLst>
              <a:ext uri="{FF2B5EF4-FFF2-40B4-BE49-F238E27FC236}">
                <a16:creationId xmlns:a16="http://schemas.microsoft.com/office/drawing/2014/main" id="{60937416-B34A-1085-2C76-9983AB7930D0}"/>
              </a:ext>
            </a:extLst>
          </p:cNvPr>
          <p:cNvSpPr/>
          <p:nvPr/>
        </p:nvSpPr>
        <p:spPr>
          <a:xfrm>
            <a:off x="934330" y="5446841"/>
            <a:ext cx="5125473" cy="846193"/>
          </a:xfrm>
          <a:prstGeom prst="flowChartManualInput">
            <a:avLst/>
          </a:prstGeom>
          <a:solidFill>
            <a:srgbClr val="967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CF6E802D-833C-20A4-14E7-59B726C08B85}"/>
              </a:ext>
            </a:extLst>
          </p:cNvPr>
          <p:cNvSpPr txBox="1"/>
          <p:nvPr/>
        </p:nvSpPr>
        <p:spPr>
          <a:xfrm>
            <a:off x="536764" y="2476407"/>
            <a:ext cx="5125473"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t>موضوع: </a:t>
            </a:r>
            <a:r>
              <a:rPr lang="fa-IR"/>
              <a:t>پاورپوینت بیابان زدایی</a:t>
            </a:r>
            <a:endParaRPr lang="en-US" dirty="0"/>
          </a:p>
        </p:txBody>
      </p:sp>
      <p:sp>
        <p:nvSpPr>
          <p:cNvPr id="11" name="TextBox 10">
            <a:extLst>
              <a:ext uri="{FF2B5EF4-FFF2-40B4-BE49-F238E27FC236}">
                <a16:creationId xmlns:a16="http://schemas.microsoft.com/office/drawing/2014/main" id="{124FB32C-5D9E-61DD-B2CD-A8638DF8D785}"/>
              </a:ext>
            </a:extLst>
          </p:cNvPr>
          <p:cNvSpPr txBox="1"/>
          <p:nvPr/>
        </p:nvSpPr>
        <p:spPr>
          <a:xfrm>
            <a:off x="934331" y="3516221"/>
            <a:ext cx="5125472"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t>نام پژوهشگر: محمد جواد عزیزی</a:t>
            </a:r>
            <a:endParaRPr lang="en-US" dirty="0"/>
          </a:p>
        </p:txBody>
      </p:sp>
      <p:sp>
        <p:nvSpPr>
          <p:cNvPr id="12" name="TextBox 11">
            <a:extLst>
              <a:ext uri="{FF2B5EF4-FFF2-40B4-BE49-F238E27FC236}">
                <a16:creationId xmlns:a16="http://schemas.microsoft.com/office/drawing/2014/main" id="{3CA2EC3C-44B6-A456-67F8-435B30D34D54}"/>
              </a:ext>
            </a:extLst>
          </p:cNvPr>
          <p:cNvSpPr txBox="1"/>
          <p:nvPr/>
        </p:nvSpPr>
        <p:spPr>
          <a:xfrm>
            <a:off x="397618" y="4595398"/>
            <a:ext cx="5125472"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t>نام استاد راهنما: علیرضا عزیزی</a:t>
            </a:r>
            <a:endParaRPr lang="en-US" dirty="0"/>
          </a:p>
        </p:txBody>
      </p:sp>
      <p:sp>
        <p:nvSpPr>
          <p:cNvPr id="13" name="TextBox 12">
            <a:extLst>
              <a:ext uri="{FF2B5EF4-FFF2-40B4-BE49-F238E27FC236}">
                <a16:creationId xmlns:a16="http://schemas.microsoft.com/office/drawing/2014/main" id="{D0C60913-3978-4574-437C-FEB967CDA8D9}"/>
              </a:ext>
            </a:extLst>
          </p:cNvPr>
          <p:cNvSpPr txBox="1"/>
          <p:nvPr/>
        </p:nvSpPr>
        <p:spPr>
          <a:xfrm>
            <a:off x="801810" y="5697773"/>
            <a:ext cx="5125472"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a:t>تاریخ </a:t>
            </a:r>
            <a:r>
              <a:rPr lang="fa-IR" dirty="0"/>
              <a:t>ارائه: .........</a:t>
            </a:r>
            <a:endParaRPr lang="en-US" dirty="0"/>
          </a:p>
        </p:txBody>
      </p:sp>
      <p:pic>
        <p:nvPicPr>
          <p:cNvPr id="15" name="Picture 14">
            <a:extLst>
              <a:ext uri="{FF2B5EF4-FFF2-40B4-BE49-F238E27FC236}">
                <a16:creationId xmlns:a16="http://schemas.microsoft.com/office/drawing/2014/main" id="{07C804C7-DE96-0A1D-358F-C5CCE6A265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0716" y="-76556"/>
            <a:ext cx="2277568" cy="2277568"/>
          </a:xfrm>
          <a:prstGeom prst="rect">
            <a:avLst/>
          </a:prstGeom>
        </p:spPr>
      </p:pic>
    </p:spTree>
    <p:extLst>
      <p:ext uri="{BB962C8B-B14F-4D97-AF65-F5344CB8AC3E}">
        <p14:creationId xmlns:p14="http://schemas.microsoft.com/office/powerpoint/2010/main" val="3138286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AFCC7ED-E468-2696-C9AA-3EA90E5C15F0}"/>
              </a:ext>
            </a:extLst>
          </p:cNvPr>
          <p:cNvSpPr txBox="1"/>
          <p:nvPr/>
        </p:nvSpPr>
        <p:spPr>
          <a:xfrm>
            <a:off x="419100" y="1936962"/>
            <a:ext cx="5753100"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ازآنجاکه حلقه‌ی اول در زنجیره‌ی تولید مواد غذایی، کشاورزی محصولات زراعی و باغی و دام و طیور است، افزایش نیاز به تأمین مواد غذایی منجر به افزایش فعالیت‌های کشاورزی می‌شود. کشاورزی بیش‌ازحد باعث می‌شود زمین‌ها فرصت کمتری برای بازیابی و استراحت داشته. </a:t>
            </a:r>
            <a:endParaRPr lang="en-US" dirty="0"/>
          </a:p>
        </p:txBody>
      </p:sp>
      <p:sp>
        <p:nvSpPr>
          <p:cNvPr id="4" name="TextBox 3">
            <a:extLst>
              <a:ext uri="{FF2B5EF4-FFF2-40B4-BE49-F238E27FC236}">
                <a16:creationId xmlns:a16="http://schemas.microsoft.com/office/drawing/2014/main" id="{C8D57C01-4E6A-C2D4-F867-F6CBCD257376}"/>
              </a:ext>
            </a:extLst>
          </p:cNvPr>
          <p:cNvSpPr txBox="1"/>
          <p:nvPr/>
        </p:nvSpPr>
        <p:spPr>
          <a:xfrm>
            <a:off x="2676525" y="224752"/>
            <a:ext cx="9382125" cy="461665"/>
          </a:xfrm>
          <a:prstGeom prst="rect">
            <a:avLst/>
          </a:prstGeom>
          <a:noFill/>
        </p:spPr>
        <p:txBody>
          <a:bodyPr wrap="square">
            <a:spAutoFit/>
          </a:bodyPr>
          <a:lstStyle>
            <a:defPPr>
              <a:defRPr lang="fa-IR"/>
            </a:defPPr>
            <a:lvl1pPr algn="justLow" rtl="1">
              <a:spcAft>
                <a:spcPts val="800"/>
              </a:spcAft>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400" dirty="0">
                <a:solidFill>
                  <a:schemeClr val="bg1"/>
                </a:solidFill>
              </a:rPr>
              <a:t>اثر منفی انسان روی بیابان چیست و بیابان زدایی چه معنی دارد؟</a:t>
            </a:r>
            <a:endParaRPr lang="en-US" sz="2400" dirty="0">
              <a:solidFill>
                <a:schemeClr val="bg1"/>
              </a:solidFill>
            </a:endParaRPr>
          </a:p>
        </p:txBody>
      </p:sp>
      <p:pic>
        <p:nvPicPr>
          <p:cNvPr id="8196" name="Picture 4" descr="رقم عجیب بیابان در ایران | تا سال ۱۴۰۴ مالچ‌پاشی نفتی حدف می‌شود | چالش  دیپلماسی سد راه رهایی از گرد و غبار! - همشهری آنلاین">
            <a:extLst>
              <a:ext uri="{FF2B5EF4-FFF2-40B4-BE49-F238E27FC236}">
                <a16:creationId xmlns:a16="http://schemas.microsoft.com/office/drawing/2014/main" id="{7F108DC8-7300-0D33-04D0-6014FF0A267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1711"/>
          <a:stretch/>
        </p:blipFill>
        <p:spPr bwMode="auto">
          <a:xfrm>
            <a:off x="6496050" y="1227340"/>
            <a:ext cx="5276850" cy="5077304"/>
          </a:xfrm>
          <a:prstGeom prst="rect">
            <a:avLst/>
          </a:prstGeom>
          <a:ln>
            <a:noFill/>
          </a:ln>
          <a:effectLst>
            <a:glow rad="228600">
              <a:schemeClr val="accent3">
                <a:satMod val="175000"/>
                <a:alpha val="40000"/>
              </a:schemeClr>
            </a:glow>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B91E332-AD64-7087-6DFD-BB73B0B6A692}"/>
              </a:ext>
            </a:extLst>
          </p:cNvPr>
          <p:cNvSpPr txBox="1"/>
          <p:nvPr/>
        </p:nvSpPr>
        <p:spPr>
          <a:xfrm>
            <a:off x="1028700" y="129502"/>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9</a:t>
            </a:r>
          </a:p>
        </p:txBody>
      </p:sp>
    </p:spTree>
    <p:extLst>
      <p:ext uri="{BB962C8B-B14F-4D97-AF65-F5344CB8AC3E}">
        <p14:creationId xmlns:p14="http://schemas.microsoft.com/office/powerpoint/2010/main" val="36163591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CC9BE0-850A-56C0-EDCA-A820AF995107}"/>
              </a:ext>
            </a:extLst>
          </p:cNvPr>
          <p:cNvSpPr txBox="1"/>
          <p:nvPr/>
        </p:nvSpPr>
        <p:spPr>
          <a:xfrm>
            <a:off x="6743699" y="1708614"/>
            <a:ext cx="5248275"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بنابراین این امر باعث نابارور شدن زمین‌ها می‌شود و خطر فرسایش در آن‌ها افزایش پیدا می‌کند. برای جلوگیری از افزایش بسترهای بیابانی، اقداماتی صورت می‌گیرد که به آن بیابان زدایی گفته می‌شود که برای حفاظت از منابع طبیعی، بسیار ضروری هستند. روش‌های مختلف بیابان زدایی در ادامه معرفی خواهند شد</a:t>
            </a:r>
            <a:r>
              <a:rPr lang="en-US" dirty="0"/>
              <a:t>.</a:t>
            </a:r>
            <a:endParaRPr lang="fa-IR" dirty="0"/>
          </a:p>
        </p:txBody>
      </p:sp>
      <p:sp>
        <p:nvSpPr>
          <p:cNvPr id="4" name="TextBox 3">
            <a:extLst>
              <a:ext uri="{FF2B5EF4-FFF2-40B4-BE49-F238E27FC236}">
                <a16:creationId xmlns:a16="http://schemas.microsoft.com/office/drawing/2014/main" id="{C0FF838D-6796-970F-5262-49C702DF0911}"/>
              </a:ext>
            </a:extLst>
          </p:cNvPr>
          <p:cNvSpPr txBox="1"/>
          <p:nvPr/>
        </p:nvSpPr>
        <p:spPr>
          <a:xfrm>
            <a:off x="2676525" y="224752"/>
            <a:ext cx="9382125" cy="461665"/>
          </a:xfrm>
          <a:prstGeom prst="rect">
            <a:avLst/>
          </a:prstGeom>
          <a:noFill/>
        </p:spPr>
        <p:txBody>
          <a:bodyPr wrap="square">
            <a:spAutoFit/>
          </a:bodyPr>
          <a:lstStyle>
            <a:defPPr>
              <a:defRPr lang="fa-IR"/>
            </a:defPPr>
            <a:lvl1pPr algn="justLow" rtl="1">
              <a:spcAft>
                <a:spcPts val="800"/>
              </a:spcAft>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400" dirty="0">
                <a:solidFill>
                  <a:schemeClr val="bg1"/>
                </a:solidFill>
              </a:rPr>
              <a:t>اثر منفی انسان روی بیابان چیست و بیابان زدایی چه معنی دارد؟</a:t>
            </a:r>
            <a:endParaRPr lang="en-US" sz="2400" dirty="0">
              <a:solidFill>
                <a:schemeClr val="bg1"/>
              </a:solidFill>
            </a:endParaRPr>
          </a:p>
        </p:txBody>
      </p:sp>
      <p:pic>
        <p:nvPicPr>
          <p:cNvPr id="41986" name="Picture 2" descr="افزایش استان‌های بیابانی از ۱۴ به ۲۱ استان - سلامت نیوز">
            <a:extLst>
              <a:ext uri="{FF2B5EF4-FFF2-40B4-BE49-F238E27FC236}">
                <a16:creationId xmlns:a16="http://schemas.microsoft.com/office/drawing/2014/main" id="{F64DDF28-CA5A-8054-67D4-EAFB3564A0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160665">
            <a:off x="1152882" y="2172727"/>
            <a:ext cx="5057775" cy="337606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DC22D99-28F9-4C30-297E-3EF4EA42C21B}"/>
              </a:ext>
            </a:extLst>
          </p:cNvPr>
          <p:cNvSpPr txBox="1"/>
          <p:nvPr/>
        </p:nvSpPr>
        <p:spPr>
          <a:xfrm>
            <a:off x="1028700" y="129502"/>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10</a:t>
            </a:r>
          </a:p>
        </p:txBody>
      </p:sp>
    </p:spTree>
    <p:extLst>
      <p:ext uri="{BB962C8B-B14F-4D97-AF65-F5344CB8AC3E}">
        <p14:creationId xmlns:p14="http://schemas.microsoft.com/office/powerpoint/2010/main" val="1212906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5238CB-943C-2602-4C47-554BB5EE7998}"/>
              </a:ext>
            </a:extLst>
          </p:cNvPr>
          <p:cNvSpPr txBox="1"/>
          <p:nvPr/>
        </p:nvSpPr>
        <p:spPr>
          <a:xfrm>
            <a:off x="5943600" y="224275"/>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بیابان‌زدایی یا مهار بیابان زایی</a:t>
            </a:r>
          </a:p>
        </p:txBody>
      </p:sp>
      <p:sp>
        <p:nvSpPr>
          <p:cNvPr id="5" name="TextBox 4">
            <a:extLst>
              <a:ext uri="{FF2B5EF4-FFF2-40B4-BE49-F238E27FC236}">
                <a16:creationId xmlns:a16="http://schemas.microsoft.com/office/drawing/2014/main" id="{2B317E26-B6CD-CE5D-0103-B67ACBA7EEE9}"/>
              </a:ext>
            </a:extLst>
          </p:cNvPr>
          <p:cNvSpPr txBox="1"/>
          <p:nvPr/>
        </p:nvSpPr>
        <p:spPr>
          <a:xfrm>
            <a:off x="6457950" y="1719177"/>
            <a:ext cx="5648325"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پوشش گیاهی را به بیابان</a:t>
            </a:r>
            <a:r>
              <a:rPr lang="en-US" dirty="0"/>
              <a:t> </a:t>
            </a:r>
            <a:r>
              <a:rPr lang="fa-IR" dirty="0"/>
              <a:t>بازگردانده و از روند تخریب سرزمین بر اثر گسترش بیابان در مناطق خشک</a:t>
            </a:r>
            <a:r>
              <a:rPr lang="en-US" dirty="0"/>
              <a:t> </a:t>
            </a:r>
            <a:r>
              <a:rPr lang="fa-IR" dirty="0"/>
              <a:t>و نیمه‌خشک جلوگیری می‌کند</a:t>
            </a:r>
            <a:r>
              <a:rPr lang="en-US" dirty="0"/>
              <a:t>.</a:t>
            </a:r>
            <a:r>
              <a:rPr lang="fa-IR" dirty="0"/>
              <a:t>بیابان‌زدایی می‌تواند نتایج فراوانی به ‌دنبال داشته باشد، از جمله احیای اکولوژیک (تنوع زیستی) از طریق ایجاد زیستگاه برای گیاهان و جانوران بومی، جذب کربن، کشاورزی پایدار، ایجاد فرصت‌های شغلی و مناطق قابل سکونت برای جوامع محلی، احیای سیستم‌های آب طبیعی و سایر سیستم‌های اکولوژیکی که لازمه حیات هستند.</a:t>
            </a:r>
          </a:p>
        </p:txBody>
      </p:sp>
      <p:pic>
        <p:nvPicPr>
          <p:cNvPr id="7" name="Picture 6">
            <a:extLst>
              <a:ext uri="{FF2B5EF4-FFF2-40B4-BE49-F238E27FC236}">
                <a16:creationId xmlns:a16="http://schemas.microsoft.com/office/drawing/2014/main" id="{B04E2BE9-8F3B-82A9-B6B9-29A9D9D9679E}"/>
              </a:ext>
            </a:extLst>
          </p:cNvPr>
          <p:cNvPicPr>
            <a:picLocks noChangeAspect="1"/>
          </p:cNvPicPr>
          <p:nvPr/>
        </p:nvPicPr>
        <p:blipFill>
          <a:blip r:embed="rId3"/>
          <a:srcRect l="11606" t="31068"/>
          <a:stretch/>
        </p:blipFill>
        <p:spPr>
          <a:xfrm>
            <a:off x="409576" y="2200478"/>
            <a:ext cx="5565538" cy="34924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TextBox 7">
            <a:extLst>
              <a:ext uri="{FF2B5EF4-FFF2-40B4-BE49-F238E27FC236}">
                <a16:creationId xmlns:a16="http://schemas.microsoft.com/office/drawing/2014/main" id="{F555897F-5474-19A6-6CEF-6C0BF7DBC7C2}"/>
              </a:ext>
            </a:extLst>
          </p:cNvPr>
          <p:cNvSpPr txBox="1"/>
          <p:nvPr/>
        </p:nvSpPr>
        <p:spPr>
          <a:xfrm>
            <a:off x="1028700" y="129502"/>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11</a:t>
            </a:r>
          </a:p>
        </p:txBody>
      </p:sp>
    </p:spTree>
    <p:extLst>
      <p:ext uri="{BB962C8B-B14F-4D97-AF65-F5344CB8AC3E}">
        <p14:creationId xmlns:p14="http://schemas.microsoft.com/office/powerpoint/2010/main" val="11132353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628E89-B919-9FC9-6486-25D0023C6E9F}"/>
              </a:ext>
            </a:extLst>
          </p:cNvPr>
          <p:cNvSpPr txBox="1"/>
          <p:nvPr/>
        </p:nvSpPr>
        <p:spPr>
          <a:xfrm>
            <a:off x="1831181" y="1965015"/>
            <a:ext cx="8224838"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بیابان‌ها که حدود یک پنجم مساحت زمین را در پنج قاره پوشش می‌دهند، سکونتگاه بیش از یک میلیارد نفر از جمعیت جهان هستند. مهار بیابان‌زایی یکی از ۱۷ هدف توسعه پایدار است که توسط سازمان ملل متحد</a:t>
            </a:r>
            <a:r>
              <a:rPr lang="en-US" dirty="0"/>
              <a:t> </a:t>
            </a:r>
            <a:r>
              <a:rPr lang="fa-IR" dirty="0"/>
              <a:t>ترسیم شده و ۱۷ ژوئن به عنوان روز جهانی مبارزه با بیابان‌زایی و خشکسالی</a:t>
            </a:r>
            <a:r>
              <a:rPr lang="en-US" dirty="0"/>
              <a:t> </a:t>
            </a:r>
            <a:r>
              <a:rPr lang="fa-IR" dirty="0"/>
              <a:t>در جهان در تقویم این سازمان جای گرفته‌است. مرکز اطلاعات سازمان ملل متحد اعلام کرده‌است: «گسترش بیابان‌ها و خشکسالی، سالانه ۴۲ میلیارد دلار از ارزش تولیدات کشاورزی</a:t>
            </a:r>
            <a:r>
              <a:rPr lang="en-US" dirty="0"/>
              <a:t> </a:t>
            </a:r>
            <a:r>
              <a:rPr lang="fa-IR" dirty="0"/>
              <a:t>کاسته و باعث عدم امنیت غذایی، قحطی</a:t>
            </a:r>
            <a:r>
              <a:rPr lang="en-US" dirty="0"/>
              <a:t> </a:t>
            </a:r>
            <a:r>
              <a:rPr lang="fa-IR" dirty="0"/>
              <a:t>و فقر</a:t>
            </a:r>
            <a:r>
              <a:rPr lang="en-US" dirty="0"/>
              <a:t> </a:t>
            </a:r>
            <a:r>
              <a:rPr lang="fa-IR" dirty="0"/>
              <a:t>می‌شود».</a:t>
            </a:r>
            <a:endParaRPr lang="en-US" dirty="0"/>
          </a:p>
        </p:txBody>
      </p:sp>
      <p:sp>
        <p:nvSpPr>
          <p:cNvPr id="4" name="TextBox 3">
            <a:extLst>
              <a:ext uri="{FF2B5EF4-FFF2-40B4-BE49-F238E27FC236}">
                <a16:creationId xmlns:a16="http://schemas.microsoft.com/office/drawing/2014/main" id="{ECFB0044-54DA-A023-5E0D-909AA63D8A70}"/>
              </a:ext>
            </a:extLst>
          </p:cNvPr>
          <p:cNvSpPr txBox="1"/>
          <p:nvPr/>
        </p:nvSpPr>
        <p:spPr>
          <a:xfrm>
            <a:off x="5943600" y="224275"/>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بیابان‌زدایی یا مهار بیابان زایی</a:t>
            </a:r>
          </a:p>
        </p:txBody>
      </p:sp>
      <p:sp>
        <p:nvSpPr>
          <p:cNvPr id="5" name="TextBox 4">
            <a:extLst>
              <a:ext uri="{FF2B5EF4-FFF2-40B4-BE49-F238E27FC236}">
                <a16:creationId xmlns:a16="http://schemas.microsoft.com/office/drawing/2014/main" id="{CD56A7FB-000E-DE6D-E99A-535526ABE8A7}"/>
              </a:ext>
            </a:extLst>
          </p:cNvPr>
          <p:cNvSpPr txBox="1"/>
          <p:nvPr/>
        </p:nvSpPr>
        <p:spPr>
          <a:xfrm>
            <a:off x="1028700" y="129502"/>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12</a:t>
            </a:r>
          </a:p>
        </p:txBody>
      </p:sp>
      <p:sp>
        <p:nvSpPr>
          <p:cNvPr id="6" name="Rectangle 5">
            <a:extLst>
              <a:ext uri="{FF2B5EF4-FFF2-40B4-BE49-F238E27FC236}">
                <a16:creationId xmlns:a16="http://schemas.microsoft.com/office/drawing/2014/main" id="{AA19A279-9A2A-42AB-8412-83863B1FA805}"/>
              </a:ext>
            </a:extLst>
          </p:cNvPr>
          <p:cNvSpPr/>
          <p:nvPr/>
        </p:nvSpPr>
        <p:spPr>
          <a:xfrm>
            <a:off x="6829425" y="1646874"/>
            <a:ext cx="3226594" cy="248602"/>
          </a:xfrm>
          <a:prstGeom prst="rect">
            <a:avLst/>
          </a:prstGeom>
          <a:solidFill>
            <a:srgbClr val="B88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DFEC7B47-1FE6-CCF2-C069-E49FEB9C7C42}"/>
              </a:ext>
            </a:extLst>
          </p:cNvPr>
          <p:cNvSpPr/>
          <p:nvPr/>
        </p:nvSpPr>
        <p:spPr>
          <a:xfrm>
            <a:off x="1533525" y="5529498"/>
            <a:ext cx="2809875" cy="242652"/>
          </a:xfrm>
          <a:prstGeom prst="rect">
            <a:avLst/>
          </a:prstGeom>
          <a:solidFill>
            <a:srgbClr val="B88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7BA0046F-6144-7742-72E1-51CDDD0AA48D}"/>
              </a:ext>
            </a:extLst>
          </p:cNvPr>
          <p:cNvSpPr/>
          <p:nvPr/>
        </p:nvSpPr>
        <p:spPr>
          <a:xfrm>
            <a:off x="1902618" y="1569717"/>
            <a:ext cx="466725" cy="402915"/>
          </a:xfrm>
          <a:prstGeom prst="rect">
            <a:avLst/>
          </a:prstGeom>
          <a:solidFill>
            <a:srgbClr val="967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7F38C05D-29B2-34B4-2DB5-79DECA81F387}"/>
              </a:ext>
            </a:extLst>
          </p:cNvPr>
          <p:cNvSpPr/>
          <p:nvPr/>
        </p:nvSpPr>
        <p:spPr>
          <a:xfrm>
            <a:off x="9589294" y="5449366"/>
            <a:ext cx="466725" cy="402915"/>
          </a:xfrm>
          <a:prstGeom prst="rect">
            <a:avLst/>
          </a:prstGeom>
          <a:solidFill>
            <a:srgbClr val="967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34379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9DB86DF-C942-8EAE-D45F-86BB9E92D282}"/>
              </a:ext>
            </a:extLst>
          </p:cNvPr>
          <p:cNvSpPr txBox="1"/>
          <p:nvPr/>
        </p:nvSpPr>
        <p:spPr>
          <a:xfrm>
            <a:off x="5829300" y="196177"/>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 ها</a:t>
            </a:r>
            <a:endParaRPr lang="en-US" dirty="0"/>
          </a:p>
        </p:txBody>
      </p:sp>
      <p:sp>
        <p:nvSpPr>
          <p:cNvPr id="5" name="TextBox 4">
            <a:extLst>
              <a:ext uri="{FF2B5EF4-FFF2-40B4-BE49-F238E27FC236}">
                <a16:creationId xmlns:a16="http://schemas.microsoft.com/office/drawing/2014/main" id="{02A8A2AF-183A-73DF-8081-6797D133834B}"/>
              </a:ext>
            </a:extLst>
          </p:cNvPr>
          <p:cNvSpPr txBox="1"/>
          <p:nvPr/>
        </p:nvSpPr>
        <p:spPr>
          <a:xfrm>
            <a:off x="5610225" y="1999940"/>
            <a:ext cx="5991225"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انتخاب استراتژی مناسب برای بیابان‌زدایی لازم است عوامل مختلفی در نظر گرفته شوند؛ از جمله موقعیت جغرافیایی منطقه، شرایط آب و هوایی مانند میزان بارندگی و تغییرات دمایی، کیفیت خاک، در دسترس بودن مواد مغذی، زندگی گیاهی و جانوری بومی و نیز نقش عوامل انسانی در تشدید فرایند بیابان‌زایی و همچنین راه‌های مهار آن. </a:t>
            </a:r>
            <a:endParaRPr lang="en-US" dirty="0"/>
          </a:p>
        </p:txBody>
      </p:sp>
      <p:pic>
        <p:nvPicPr>
          <p:cNvPr id="6" name="Picture 5">
            <a:extLst>
              <a:ext uri="{FF2B5EF4-FFF2-40B4-BE49-F238E27FC236}">
                <a16:creationId xmlns:a16="http://schemas.microsoft.com/office/drawing/2014/main" id="{27CA4FFA-A17B-6A5E-BEDE-7C1832F3C85C}"/>
              </a:ext>
            </a:extLst>
          </p:cNvPr>
          <p:cNvPicPr>
            <a:picLocks noChangeAspect="1"/>
          </p:cNvPicPr>
          <p:nvPr/>
        </p:nvPicPr>
        <p:blipFill>
          <a:blip r:embed="rId2"/>
          <a:stretch>
            <a:fillRect/>
          </a:stretch>
        </p:blipFill>
        <p:spPr>
          <a:xfrm>
            <a:off x="1395908" y="1278763"/>
            <a:ext cx="3033217" cy="505536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TextBox 6">
            <a:extLst>
              <a:ext uri="{FF2B5EF4-FFF2-40B4-BE49-F238E27FC236}">
                <a16:creationId xmlns:a16="http://schemas.microsoft.com/office/drawing/2014/main" id="{B35B7B64-69B5-E051-CFE6-02DE2637F169}"/>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13</a:t>
            </a:r>
          </a:p>
        </p:txBody>
      </p:sp>
    </p:spTree>
    <p:extLst>
      <p:ext uri="{BB962C8B-B14F-4D97-AF65-F5344CB8AC3E}">
        <p14:creationId xmlns:p14="http://schemas.microsoft.com/office/powerpoint/2010/main" val="41463278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89A8F0-7C7A-3A64-E843-2F3AA033BDEF}"/>
              </a:ext>
            </a:extLst>
          </p:cNvPr>
          <p:cNvSpPr txBox="1"/>
          <p:nvPr/>
        </p:nvSpPr>
        <p:spPr>
          <a:xfrm>
            <a:off x="257175" y="2061813"/>
            <a:ext cx="5191125"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اغلب طرح‌های بیابان‌زدایی، تثبیت خاک‌های سطحی، مقابله با فرسایش خاک</a:t>
            </a:r>
            <a:r>
              <a:rPr lang="en-US" dirty="0"/>
              <a:t> </a:t>
            </a:r>
            <a:r>
              <a:rPr lang="fa-IR" dirty="0"/>
              <a:t>و جلوگیری از حرکت ماسه‌های روان از جمله اهداف اصلی هستند که روش‌های مختلفی برای دستیابی به آن‌ها به‌کار گرفته می‌شوند</a:t>
            </a:r>
            <a:r>
              <a:rPr lang="en-US" dirty="0"/>
              <a:t>.</a:t>
            </a:r>
            <a:endParaRPr lang="fa-IR" dirty="0"/>
          </a:p>
        </p:txBody>
      </p:sp>
      <p:sp>
        <p:nvSpPr>
          <p:cNvPr id="4" name="TextBox 3">
            <a:extLst>
              <a:ext uri="{FF2B5EF4-FFF2-40B4-BE49-F238E27FC236}">
                <a16:creationId xmlns:a16="http://schemas.microsoft.com/office/drawing/2014/main" id="{DB4EF785-73EB-B49C-4040-A222DE28226A}"/>
              </a:ext>
            </a:extLst>
          </p:cNvPr>
          <p:cNvSpPr txBox="1"/>
          <p:nvPr/>
        </p:nvSpPr>
        <p:spPr>
          <a:xfrm>
            <a:off x="5829300" y="196177"/>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 ها</a:t>
            </a:r>
            <a:endParaRPr lang="en-US" dirty="0"/>
          </a:p>
        </p:txBody>
      </p:sp>
      <p:pic>
        <p:nvPicPr>
          <p:cNvPr id="35842" name="Picture 2" descr="دانستنی های کاربردی درسفر به مناطق بیابانی و کویری - اخبار کانون">
            <a:extLst>
              <a:ext uri="{FF2B5EF4-FFF2-40B4-BE49-F238E27FC236}">
                <a16:creationId xmlns:a16="http://schemas.microsoft.com/office/drawing/2014/main" id="{FF413C67-FD45-32EE-08D7-A1BD0C9F67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473927">
            <a:off x="5808688" y="2270573"/>
            <a:ext cx="5953125" cy="38992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DA8BDF86-3FBD-49CF-0FCC-0AFD2F3269EE}"/>
              </a:ext>
            </a:extLst>
          </p:cNvPr>
          <p:cNvSpPr txBox="1"/>
          <p:nvPr/>
        </p:nvSpPr>
        <p:spPr>
          <a:xfrm>
            <a:off x="1028700" y="129502"/>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14</a:t>
            </a:r>
          </a:p>
        </p:txBody>
      </p:sp>
    </p:spTree>
    <p:extLst>
      <p:ext uri="{BB962C8B-B14F-4D97-AF65-F5344CB8AC3E}">
        <p14:creationId xmlns:p14="http://schemas.microsoft.com/office/powerpoint/2010/main" val="7915422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0E4A9E3-D505-807F-0D81-DC5C45C01A5C}"/>
              </a:ext>
            </a:extLst>
          </p:cNvPr>
          <p:cNvSpPr txBox="1"/>
          <p:nvPr/>
        </p:nvSpPr>
        <p:spPr>
          <a:xfrm>
            <a:off x="5972175" y="213305"/>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کوشش‌ها در جهان</a:t>
            </a:r>
            <a:endParaRPr lang="en-US" dirty="0"/>
          </a:p>
        </p:txBody>
      </p:sp>
      <p:sp>
        <p:nvSpPr>
          <p:cNvPr id="5" name="TextBox 4">
            <a:extLst>
              <a:ext uri="{FF2B5EF4-FFF2-40B4-BE49-F238E27FC236}">
                <a16:creationId xmlns:a16="http://schemas.microsoft.com/office/drawing/2014/main" id="{3F1AB029-0D4E-BC1F-08EE-3CFE23EBE09A}"/>
              </a:ext>
            </a:extLst>
          </p:cNvPr>
          <p:cNvSpPr txBox="1"/>
          <p:nvPr/>
        </p:nvSpPr>
        <p:spPr>
          <a:xfrm>
            <a:off x="114299" y="1884144"/>
            <a:ext cx="6600825"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چین</a:t>
            </a:r>
            <a:r>
              <a:rPr lang="en-US" dirty="0"/>
              <a:t> </a:t>
            </a:r>
            <a:r>
              <a:rPr lang="fa-IR" dirty="0"/>
              <a:t>فعالیت‌های موفقی در بیابان زدایی داشته‌است. یکی از بزرگ‌ترین پروژه های بیابان زدایی جهان در بیابان کوبوچی</a:t>
            </a:r>
            <a:r>
              <a:rPr lang="en-US" dirty="0"/>
              <a:t> </a:t>
            </a:r>
            <a:r>
              <a:rPr lang="fa-IR" dirty="0"/>
              <a:t>چین اجرا شده‌است که در آن پیمانکاری خصوصی با حمایت دولت چین در بازه ۳۰ ساله حدود ۶۰۰۰ کیلومتر مربع</a:t>
            </a:r>
            <a:r>
              <a:rPr lang="en-US" dirty="0"/>
              <a:t> </a:t>
            </a:r>
            <a:r>
              <a:rPr lang="fa-IR" dirty="0"/>
              <a:t>از این بیابان (تقریباً نصف مساحت استان تهران) را بیابان زدایی کرده‌است. این پروژه جایزه کنوانسیون مبارزه با بیابان زایی سازمان ملل متحد را در سال ۲۰۱۳ میلادی دریافت کرد. </a:t>
            </a:r>
            <a:endParaRPr lang="en-US" dirty="0"/>
          </a:p>
        </p:txBody>
      </p:sp>
      <p:pic>
        <p:nvPicPr>
          <p:cNvPr id="11266" name="Picture 2" descr="بیابان زدایی ، 17 ژوئن روز جهانی بیابان زدایی">
            <a:extLst>
              <a:ext uri="{FF2B5EF4-FFF2-40B4-BE49-F238E27FC236}">
                <a16:creationId xmlns:a16="http://schemas.microsoft.com/office/drawing/2014/main" id="{EDE33FDB-0A52-FAA4-499A-EEF5E996A92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625" t="-118" r="9124" b="2319"/>
          <a:stretch/>
        </p:blipFill>
        <p:spPr bwMode="auto">
          <a:xfrm rot="493573">
            <a:off x="7099283" y="1896769"/>
            <a:ext cx="4738013" cy="37010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8644F93-EDCC-D80D-0A89-39CF8582F04C}"/>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15</a:t>
            </a:r>
          </a:p>
        </p:txBody>
      </p:sp>
    </p:spTree>
    <p:extLst>
      <p:ext uri="{BB962C8B-B14F-4D97-AF65-F5344CB8AC3E}">
        <p14:creationId xmlns:p14="http://schemas.microsoft.com/office/powerpoint/2010/main" val="21783277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DCC339-C86A-F1B0-7E11-FBEA0BD6C9EB}"/>
              </a:ext>
            </a:extLst>
          </p:cNvPr>
          <p:cNvSpPr txBox="1"/>
          <p:nvPr/>
        </p:nvSpPr>
        <p:spPr>
          <a:xfrm>
            <a:off x="5686425" y="1728207"/>
            <a:ext cx="6248400"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برنامه محیط زیست سازمان ملل متحد</a:t>
            </a:r>
            <a:r>
              <a:rPr lang="en-US" dirty="0"/>
              <a:t> </a:t>
            </a:r>
            <a:r>
              <a:rPr lang="fa-IR" dirty="0"/>
              <a:t>تخمین می‌زند برای اجرای پروژه‌ای در ابعاد بیابان کوبوچی که منجر به بیابان‌زدایی واقعی بشود حدود ۱.۸ میلیارد دلار سرمایه‌گذاری در طول ۵۰ سال نیاز است. از فواید این طرح امکان برپایی سلول‌های خورشیدی</a:t>
            </a:r>
            <a:r>
              <a:rPr lang="en-US" dirty="0"/>
              <a:t> </a:t>
            </a:r>
            <a:r>
              <a:rPr lang="fa-IR" dirty="0"/>
              <a:t>بوده‌است به طوریکه نیروگاه خورشیدی کوبوچی ۱۰۰۰ مگاوات برق تولید می‌کند. این پروژه باعث رونق گرفتن سفر توریست‌ها به منطقه شده و تحسین جامعه جهانی را دربرداشته است.</a:t>
            </a:r>
            <a:endParaRPr lang="en-US" dirty="0"/>
          </a:p>
        </p:txBody>
      </p:sp>
      <p:sp>
        <p:nvSpPr>
          <p:cNvPr id="5" name="TextBox 4">
            <a:extLst>
              <a:ext uri="{FF2B5EF4-FFF2-40B4-BE49-F238E27FC236}">
                <a16:creationId xmlns:a16="http://schemas.microsoft.com/office/drawing/2014/main" id="{852D28E9-0533-E536-43A9-41EC70318C4F}"/>
              </a:ext>
            </a:extLst>
          </p:cNvPr>
          <p:cNvSpPr txBox="1"/>
          <p:nvPr/>
        </p:nvSpPr>
        <p:spPr>
          <a:xfrm>
            <a:off x="5972175" y="213305"/>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کوشش‌ها در جهان</a:t>
            </a:r>
            <a:endParaRPr lang="en-US" dirty="0"/>
          </a:p>
        </p:txBody>
      </p:sp>
      <p:pic>
        <p:nvPicPr>
          <p:cNvPr id="6" name="Picture 5">
            <a:extLst>
              <a:ext uri="{FF2B5EF4-FFF2-40B4-BE49-F238E27FC236}">
                <a16:creationId xmlns:a16="http://schemas.microsoft.com/office/drawing/2014/main" id="{206ED275-3225-266B-1DE2-59203A7AD353}"/>
              </a:ext>
            </a:extLst>
          </p:cNvPr>
          <p:cNvPicPr>
            <a:picLocks noChangeAspect="1"/>
          </p:cNvPicPr>
          <p:nvPr/>
        </p:nvPicPr>
        <p:blipFill>
          <a:blip r:embed="rId2"/>
          <a:stretch>
            <a:fillRect/>
          </a:stretch>
        </p:blipFill>
        <p:spPr>
          <a:xfrm>
            <a:off x="638174" y="1613907"/>
            <a:ext cx="4562475" cy="45624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TextBox 6">
            <a:extLst>
              <a:ext uri="{FF2B5EF4-FFF2-40B4-BE49-F238E27FC236}">
                <a16:creationId xmlns:a16="http://schemas.microsoft.com/office/drawing/2014/main" id="{03910FB5-993A-44E0-EFB8-75679AFEFC57}"/>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16</a:t>
            </a:r>
          </a:p>
        </p:txBody>
      </p:sp>
    </p:spTree>
    <p:extLst>
      <p:ext uri="{BB962C8B-B14F-4D97-AF65-F5344CB8AC3E}">
        <p14:creationId xmlns:p14="http://schemas.microsoft.com/office/powerpoint/2010/main" val="34073177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086F04-0E73-7A44-54C0-9CDAB16C4C5E}"/>
              </a:ext>
            </a:extLst>
          </p:cNvPr>
          <p:cNvSpPr txBox="1"/>
          <p:nvPr/>
        </p:nvSpPr>
        <p:spPr>
          <a:xfrm>
            <a:off x="5943600" y="167602"/>
            <a:ext cx="6096000" cy="461665"/>
          </a:xfrm>
          <a:prstGeom prst="rect">
            <a:avLst/>
          </a:prstGeom>
          <a:noFill/>
        </p:spPr>
        <p:txBody>
          <a:bodyPr wrap="square">
            <a:spAutoFit/>
          </a:bodyPr>
          <a:lstStyle>
            <a:defPPr>
              <a:defRPr lang="fa-IR"/>
            </a:defPPr>
            <a:lvl1pPr algn="justLow" rtl="1">
              <a:spcAft>
                <a:spcPts val="800"/>
              </a:spcAft>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400" dirty="0">
                <a:solidFill>
                  <a:schemeClr val="bg1"/>
                </a:solidFill>
              </a:rPr>
              <a:t>کوشش ها در ایران</a:t>
            </a:r>
            <a:endParaRPr lang="en-US" sz="2400" dirty="0">
              <a:solidFill>
                <a:schemeClr val="bg1"/>
              </a:solidFill>
            </a:endParaRPr>
          </a:p>
        </p:txBody>
      </p:sp>
      <p:sp>
        <p:nvSpPr>
          <p:cNvPr id="5" name="TextBox 4">
            <a:extLst>
              <a:ext uri="{FF2B5EF4-FFF2-40B4-BE49-F238E27FC236}">
                <a16:creationId xmlns:a16="http://schemas.microsoft.com/office/drawing/2014/main" id="{A5E71359-CE09-B2FF-215E-B3B50554D333}"/>
              </a:ext>
            </a:extLst>
          </p:cNvPr>
          <p:cNvSpPr txBox="1"/>
          <p:nvPr/>
        </p:nvSpPr>
        <p:spPr>
          <a:xfrm>
            <a:off x="200025" y="2106897"/>
            <a:ext cx="5667375"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کاشت</a:t>
            </a:r>
            <a:r>
              <a:rPr lang="en-US" dirty="0"/>
              <a:t> </a:t>
            </a:r>
            <a:r>
              <a:rPr lang="fa-IR" dirty="0"/>
              <a:t>درخت مقاوم گز در بیابان</a:t>
            </a:r>
            <a:r>
              <a:rPr lang="en-US" dirty="0"/>
              <a:t> </a:t>
            </a:r>
            <a:r>
              <a:rPr lang="fa-IR" dirty="0"/>
              <a:t>که بیشتر به منظور بیابان‌زدایی (کویر زدایی) صورت می‌گیرد</a:t>
            </a:r>
            <a:r>
              <a:rPr lang="en-US" dirty="0"/>
              <a:t>.</a:t>
            </a:r>
            <a:r>
              <a:rPr lang="fa-IR" dirty="0"/>
              <a:t>فعالیت‌های بیابان‌زدایی در ایران عمدتاً از دههٔ ۱۳۴۰ شروع شده‌است. اوایل این دهه، در بخش‌های مرکزی کشور، فعالیت‌هایی در راستای تثبیت شن‌های روان</a:t>
            </a:r>
            <a:r>
              <a:rPr lang="en-US" dirty="0"/>
              <a:t> </a:t>
            </a:r>
            <a:r>
              <a:rPr lang="fa-IR" dirty="0"/>
              <a:t>و مبارزه با فرسایش باد</a:t>
            </a:r>
            <a:r>
              <a:rPr lang="en-US" dirty="0"/>
              <a:t> </a:t>
            </a:r>
            <a:r>
              <a:rPr lang="fa-IR" dirty="0"/>
              <a:t>و توفان شن</a:t>
            </a:r>
            <a:r>
              <a:rPr lang="en-US" dirty="0"/>
              <a:t> </a:t>
            </a:r>
            <a:r>
              <a:rPr lang="fa-IR" dirty="0"/>
              <a:t>در قسمت‌هایی که بدون پوشش گیاهی</a:t>
            </a:r>
            <a:r>
              <a:rPr lang="en-US" dirty="0"/>
              <a:t> </a:t>
            </a:r>
            <a:r>
              <a:rPr lang="fa-IR" dirty="0"/>
              <a:t>بود شروع شد. </a:t>
            </a:r>
            <a:endParaRPr lang="en-US" dirty="0"/>
          </a:p>
        </p:txBody>
      </p:sp>
      <p:pic>
        <p:nvPicPr>
          <p:cNvPr id="12290" name="Picture 2" descr="اولین نتایج تلاش های دانشمندان روسیه در مبارزه با پیشروی کویر و بیابان -  21.06.2021, اسپوتنیک ایران">
            <a:extLst>
              <a:ext uri="{FF2B5EF4-FFF2-40B4-BE49-F238E27FC236}">
                <a16:creationId xmlns:a16="http://schemas.microsoft.com/office/drawing/2014/main" id="{B7EAEE65-A21D-2354-71BD-3448699E61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405710">
            <a:off x="6297372" y="2228339"/>
            <a:ext cx="5388454" cy="338443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E9800FB-3D86-58D1-BF99-C8B20A776EE6}"/>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17</a:t>
            </a:r>
          </a:p>
        </p:txBody>
      </p:sp>
    </p:spTree>
    <p:extLst>
      <p:ext uri="{BB962C8B-B14F-4D97-AF65-F5344CB8AC3E}">
        <p14:creationId xmlns:p14="http://schemas.microsoft.com/office/powerpoint/2010/main" val="5396797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C2554B9-4323-61FC-1FA7-1BA9286B3B6E}"/>
              </a:ext>
            </a:extLst>
          </p:cNvPr>
          <p:cNvSpPr txBox="1"/>
          <p:nvPr/>
        </p:nvSpPr>
        <p:spPr>
          <a:xfrm>
            <a:off x="6096000" y="1942237"/>
            <a:ext cx="5762625"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آغاز، چون قرار بود که مجموعه تپه‌های شنی تثبیت پیدا کنند نخستین فعالیت‌ها در ارتباط با تثبیت شن‌های روان بیشتر به‌صورت مکانیکی بوده‌است؛ با استفاده از بادشکن</a:t>
            </a:r>
            <a:r>
              <a:rPr lang="en-US" dirty="0"/>
              <a:t> </a:t>
            </a:r>
            <a:r>
              <a:rPr lang="fa-IR" dirty="0"/>
              <a:t>روی تپه‌های شنی سعی کردند تا آنجا که امکان داشته باشد توفان شن را به حداقل برسانند. پس از عملیات مکانیکی به تدریج به موازات آن، عملیات شیمیایی آغاز شد. عمدتاً از مالچ نفتی</a:t>
            </a:r>
            <a:r>
              <a:rPr lang="en-US" dirty="0"/>
              <a:t> </a:t>
            </a:r>
            <a:r>
              <a:rPr lang="fa-IR" dirty="0"/>
              <a:t>برای تثبیت نقاطی که در معرض بحران</a:t>
            </a:r>
            <a:r>
              <a:rPr lang="en-US" dirty="0"/>
              <a:t> </a:t>
            </a:r>
            <a:r>
              <a:rPr lang="fa-IR" dirty="0"/>
              <a:t>است استفاده می‌شد.</a:t>
            </a:r>
          </a:p>
        </p:txBody>
      </p:sp>
      <p:sp>
        <p:nvSpPr>
          <p:cNvPr id="4" name="TextBox 3">
            <a:extLst>
              <a:ext uri="{FF2B5EF4-FFF2-40B4-BE49-F238E27FC236}">
                <a16:creationId xmlns:a16="http://schemas.microsoft.com/office/drawing/2014/main" id="{A2E60F0B-02D2-D667-73F5-ECC10BC5B1C8}"/>
              </a:ext>
            </a:extLst>
          </p:cNvPr>
          <p:cNvSpPr txBox="1"/>
          <p:nvPr/>
        </p:nvSpPr>
        <p:spPr>
          <a:xfrm>
            <a:off x="5943600" y="167602"/>
            <a:ext cx="6096000" cy="461665"/>
          </a:xfrm>
          <a:prstGeom prst="rect">
            <a:avLst/>
          </a:prstGeom>
          <a:noFill/>
        </p:spPr>
        <p:txBody>
          <a:bodyPr wrap="square">
            <a:spAutoFit/>
          </a:bodyPr>
          <a:lstStyle>
            <a:defPPr>
              <a:defRPr lang="fa-IR"/>
            </a:defPPr>
            <a:lvl1pPr algn="justLow" rtl="1">
              <a:spcAft>
                <a:spcPts val="800"/>
              </a:spcAft>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400" dirty="0">
                <a:solidFill>
                  <a:schemeClr val="bg1"/>
                </a:solidFill>
              </a:rPr>
              <a:t>کوشش ها در ایران</a:t>
            </a:r>
            <a:endParaRPr lang="en-US" sz="2400" dirty="0">
              <a:solidFill>
                <a:schemeClr val="bg1"/>
              </a:solidFill>
            </a:endParaRPr>
          </a:p>
        </p:txBody>
      </p:sp>
      <p:pic>
        <p:nvPicPr>
          <p:cNvPr id="14338" name="Picture 2" descr="شگفتی تبدیل بیابان های عربستان به جنگل! - پیام گوی سمنان">
            <a:extLst>
              <a:ext uri="{FF2B5EF4-FFF2-40B4-BE49-F238E27FC236}">
                <a16:creationId xmlns:a16="http://schemas.microsoft.com/office/drawing/2014/main" id="{E9D3576E-B2ED-6EF2-D98C-DCDC235F3B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 y="2316288"/>
            <a:ext cx="5276850" cy="33244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a:extLst>
              <a:ext uri="{FF2B5EF4-FFF2-40B4-BE49-F238E27FC236}">
                <a16:creationId xmlns:a16="http://schemas.microsoft.com/office/drawing/2014/main" id="{E3950E23-4345-6B6F-BF1D-EEAD37359936}"/>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18</a:t>
            </a:r>
          </a:p>
        </p:txBody>
      </p:sp>
    </p:spTree>
    <p:extLst>
      <p:ext uri="{BB962C8B-B14F-4D97-AF65-F5344CB8AC3E}">
        <p14:creationId xmlns:p14="http://schemas.microsoft.com/office/powerpoint/2010/main" val="3492136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E79F69E-9449-6497-6008-33379E9E9227}"/>
              </a:ext>
            </a:extLst>
          </p:cNvPr>
          <p:cNvSpPr txBox="1"/>
          <p:nvPr/>
        </p:nvSpPr>
        <p:spPr>
          <a:xfrm>
            <a:off x="5972175" y="177127"/>
            <a:ext cx="6096000" cy="52322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بیابان چیست؟</a:t>
            </a:r>
            <a:endParaRPr lang="en-US" dirty="0"/>
          </a:p>
        </p:txBody>
      </p:sp>
      <p:sp>
        <p:nvSpPr>
          <p:cNvPr id="7" name="TextBox 6">
            <a:extLst>
              <a:ext uri="{FF2B5EF4-FFF2-40B4-BE49-F238E27FC236}">
                <a16:creationId xmlns:a16="http://schemas.microsoft.com/office/drawing/2014/main" id="{7E7F756D-3175-B5C4-63D0-04387AC2A1F0}"/>
              </a:ext>
            </a:extLst>
          </p:cNvPr>
          <p:cNvSpPr txBox="1"/>
          <p:nvPr/>
        </p:nvSpPr>
        <p:spPr>
          <a:xfrm>
            <a:off x="6243637" y="2015505"/>
            <a:ext cx="5700713" cy="3347070"/>
          </a:xfrm>
          <a:prstGeom prst="rect">
            <a:avLst/>
          </a:prstGeom>
          <a:noFill/>
        </p:spPr>
        <p:txBody>
          <a:bodyPr wrap="square">
            <a:spAutoFit/>
          </a:bodyPr>
          <a:lstStyle/>
          <a:p>
            <a:pPr algn="just" rtl="1">
              <a:lnSpc>
                <a:spcPct val="200000"/>
              </a:lnSpc>
              <a:spcAft>
                <a:spcPts val="800"/>
              </a:spcAft>
            </a:pPr>
            <a:r>
              <a:rPr lang="fa-IR" sz="1800" dirty="0">
                <a:effectLst/>
                <a:latin typeface="Vazir" panose="020B0603030804020204" pitchFamily="34" charset="-78"/>
                <a:ea typeface="Calibri" panose="020F0502020204030204" pitchFamily="34" charset="0"/>
                <a:cs typeface="Vazir" panose="020B0603030804020204" pitchFamily="34" charset="-78"/>
              </a:rPr>
              <a:t>بیابان‌ها مناطقی خشک به فرم تپه‌های شنی یا سنگی هستند. نحوه‌ی تعریف بیابان ارتباطی به دما و نوع بستر آن ندارد. در بیابان‌ها علاوه بر بارندگی کم (تقریباً کمتر از 15 سانتی‌متر در سال)، میزان تبخیر زیاد است و باعث خشکی می‌شود. امکان تبخیر در بیابان‌ها، تقریباً 33 برابر مقدار بارندگی است . این مقدار در مناطق غیر از بیابان، بسیار کمتر است.</a:t>
            </a:r>
            <a:endParaRPr lang="en-US" sz="1400" dirty="0">
              <a:effectLst/>
              <a:latin typeface="Vazir" panose="020B0603030804020204" pitchFamily="34" charset="-78"/>
              <a:ea typeface="Calibri" panose="020F0502020204030204" pitchFamily="34" charset="0"/>
              <a:cs typeface="Vazir" panose="020B0603030804020204" pitchFamily="34" charset="-78"/>
            </a:endParaRPr>
          </a:p>
        </p:txBody>
      </p:sp>
      <p:pic>
        <p:nvPicPr>
          <p:cNvPr id="1026" name="Picture 2" descr="آشنایی با بیابان و کویر - همشهری آنلاین">
            <a:extLst>
              <a:ext uri="{FF2B5EF4-FFF2-40B4-BE49-F238E27FC236}">
                <a16:creationId xmlns:a16="http://schemas.microsoft.com/office/drawing/2014/main" id="{23D6089F-AD56-ADE4-DB99-01822EF53D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314910">
            <a:off x="531074" y="2149785"/>
            <a:ext cx="5428170" cy="35271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a:extLst>
              <a:ext uri="{FF2B5EF4-FFF2-40B4-BE49-F238E27FC236}">
                <a16:creationId xmlns:a16="http://schemas.microsoft.com/office/drawing/2014/main" id="{050E4EC1-87AF-1A5A-D41C-7A50BE5AA472}"/>
              </a:ext>
            </a:extLst>
          </p:cNvPr>
          <p:cNvSpPr txBox="1"/>
          <p:nvPr/>
        </p:nvSpPr>
        <p:spPr>
          <a:xfrm>
            <a:off x="1028700" y="129502"/>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1</a:t>
            </a:r>
          </a:p>
        </p:txBody>
      </p:sp>
    </p:spTree>
    <p:extLst>
      <p:ext uri="{BB962C8B-B14F-4D97-AF65-F5344CB8AC3E}">
        <p14:creationId xmlns:p14="http://schemas.microsoft.com/office/powerpoint/2010/main" val="10457869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4AB5D3-A376-1529-710B-09864D2D6902}"/>
              </a:ext>
            </a:extLst>
          </p:cNvPr>
          <p:cNvSpPr txBox="1"/>
          <p:nvPr/>
        </p:nvSpPr>
        <p:spPr>
          <a:xfrm>
            <a:off x="257175" y="2004298"/>
            <a:ext cx="5619750" cy="400366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کوشش‌هایی که برای مهار بیابان‌زایی</a:t>
            </a:r>
            <a:r>
              <a:rPr lang="en-US" dirty="0"/>
              <a:t> </a:t>
            </a:r>
            <a:r>
              <a:rPr lang="fa-IR" dirty="0"/>
              <a:t>در ایران</a:t>
            </a:r>
            <a:r>
              <a:rPr lang="en-US" dirty="0"/>
              <a:t> </a:t>
            </a:r>
            <a:r>
              <a:rPr lang="fa-IR" dirty="0"/>
              <a:t>آغاز شده‌است، پیشینه‌ای بیش از ۵ دهه داشته و به دهه ۲۰ خورشیدی در سبزوار و خوزستان بازمی‌گردد. تا سال ۱۳۸۸ خورشیدی ۲۶۰۰۰۰۰ هکتار از جنگل‌های دست‌کاشت از گونه‌های مقاوم و متناسب با مناطق خشک در ایران ایجاد شده‌است</a:t>
            </a:r>
            <a:r>
              <a:rPr lang="en-US" dirty="0"/>
              <a:t>.</a:t>
            </a:r>
            <a:r>
              <a:rPr lang="fa-IR" dirty="0"/>
              <a:t>در تقویم ایران نیز روز ۲۷ خرداد</a:t>
            </a:r>
            <a:r>
              <a:rPr lang="en-US" dirty="0"/>
              <a:t> </a:t>
            </a:r>
            <a:r>
              <a:rPr lang="fa-IR" dirty="0"/>
              <a:t>(برابر با 17 ژوئن) روز مقابله با بیابان زایی نام گذاری شده‌است</a:t>
            </a:r>
            <a:r>
              <a:rPr lang="en-US" dirty="0"/>
              <a:t>.</a:t>
            </a:r>
          </a:p>
        </p:txBody>
      </p:sp>
      <p:sp>
        <p:nvSpPr>
          <p:cNvPr id="4" name="TextBox 3">
            <a:extLst>
              <a:ext uri="{FF2B5EF4-FFF2-40B4-BE49-F238E27FC236}">
                <a16:creationId xmlns:a16="http://schemas.microsoft.com/office/drawing/2014/main" id="{0D075D0E-EF93-F3CB-9674-0F202D159977}"/>
              </a:ext>
            </a:extLst>
          </p:cNvPr>
          <p:cNvSpPr txBox="1"/>
          <p:nvPr/>
        </p:nvSpPr>
        <p:spPr>
          <a:xfrm>
            <a:off x="5962650" y="177127"/>
            <a:ext cx="6096000" cy="461665"/>
          </a:xfrm>
          <a:prstGeom prst="rect">
            <a:avLst/>
          </a:prstGeom>
          <a:noFill/>
        </p:spPr>
        <p:txBody>
          <a:bodyPr wrap="square">
            <a:spAutoFit/>
          </a:bodyPr>
          <a:lstStyle>
            <a:defPPr>
              <a:defRPr lang="fa-IR"/>
            </a:defPPr>
            <a:lvl1pPr algn="justLow" rtl="1">
              <a:spcAft>
                <a:spcPts val="800"/>
              </a:spcAft>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sz="2400" dirty="0"/>
              <a:t>کوشش ها در ایران</a:t>
            </a:r>
            <a:endParaRPr lang="en-US" sz="2400" dirty="0"/>
          </a:p>
        </p:txBody>
      </p:sp>
      <p:pic>
        <p:nvPicPr>
          <p:cNvPr id="15362" name="Picture 2" descr="پدیده بیابان زایی کشور را در معرض تخریب سرزمینی قرار داده است">
            <a:extLst>
              <a:ext uri="{FF2B5EF4-FFF2-40B4-BE49-F238E27FC236}">
                <a16:creationId xmlns:a16="http://schemas.microsoft.com/office/drawing/2014/main" id="{5177BCEE-D47F-BB76-9B79-AEEBBD050A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9325" y="1803401"/>
            <a:ext cx="5831918" cy="388794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EF8F11D-3E27-AED1-D23C-6B0D32E905D6}"/>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19</a:t>
            </a:r>
          </a:p>
        </p:txBody>
      </p:sp>
    </p:spTree>
    <p:extLst>
      <p:ext uri="{BB962C8B-B14F-4D97-AF65-F5344CB8AC3E}">
        <p14:creationId xmlns:p14="http://schemas.microsoft.com/office/powerpoint/2010/main" val="19874836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EAF9A4-FD86-BC4E-CE63-043828A2B59B}"/>
              </a:ext>
            </a:extLst>
          </p:cNvPr>
          <p:cNvSpPr txBox="1"/>
          <p:nvPr/>
        </p:nvSpPr>
        <p:spPr>
          <a:xfrm>
            <a:off x="5962650" y="234277"/>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بیابان‌زدایی در تالاب گاوخونی</a:t>
            </a:r>
            <a:endParaRPr lang="en-US" dirty="0"/>
          </a:p>
        </p:txBody>
      </p:sp>
      <p:sp>
        <p:nvSpPr>
          <p:cNvPr id="5" name="TextBox 4">
            <a:extLst>
              <a:ext uri="{FF2B5EF4-FFF2-40B4-BE49-F238E27FC236}">
                <a16:creationId xmlns:a16="http://schemas.microsoft.com/office/drawing/2014/main" id="{1FA38D27-A2F7-1A3E-73AA-8D54EE93901E}"/>
              </a:ext>
            </a:extLst>
          </p:cNvPr>
          <p:cNvSpPr txBox="1"/>
          <p:nvPr/>
        </p:nvSpPr>
        <p:spPr>
          <a:xfrm>
            <a:off x="6276975" y="1934899"/>
            <a:ext cx="5705475"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احیای تالاب گاوخونی</a:t>
            </a:r>
            <a:r>
              <a:rPr lang="en-US" dirty="0"/>
              <a:t> </a:t>
            </a:r>
            <a:r>
              <a:rPr lang="fa-IR" dirty="0"/>
              <a:t>و جلوگیری از حرکت ریزگردهای</a:t>
            </a:r>
            <a:r>
              <a:rPr lang="en-US" dirty="0"/>
              <a:t> </a:t>
            </a:r>
            <a:r>
              <a:rPr lang="fa-IR" dirty="0"/>
              <a:t>ناشی از خشکی این تالاب به سوی اصفهان</a:t>
            </a:r>
            <a:r>
              <a:rPr lang="en-US" dirty="0"/>
              <a:t> </a:t>
            </a:r>
            <a:r>
              <a:rPr lang="fa-IR" dirty="0"/>
              <a:t>از نگرانی‌های مردم این استان است. خشکی این تالاب سبب ایجاد ریزگردها شده که این ریزگردها با وزش باد</a:t>
            </a:r>
            <a:r>
              <a:rPr lang="en-US" dirty="0"/>
              <a:t> </a:t>
            </a:r>
            <a:r>
              <a:rPr lang="fa-IR" dirty="0"/>
              <a:t>به سمت شهر و استان اصفهان وارد می‌شوند. تداوم روند خشکسالی این تالاب، تهدیدی برای سلامتی مردم است؛ چرا که اگر این تالاب احیا نشود، در آینده با بیماری‌های</a:t>
            </a:r>
            <a:r>
              <a:rPr lang="en-US" dirty="0"/>
              <a:t> </a:t>
            </a:r>
            <a:r>
              <a:rPr lang="fa-IR" dirty="0"/>
              <a:t>مختلفی در سطح اصفهان مواجه می‌شویم. </a:t>
            </a:r>
            <a:endParaRPr lang="en-US" dirty="0"/>
          </a:p>
        </p:txBody>
      </p:sp>
      <p:pic>
        <p:nvPicPr>
          <p:cNvPr id="7" name="Picture 6">
            <a:extLst>
              <a:ext uri="{FF2B5EF4-FFF2-40B4-BE49-F238E27FC236}">
                <a16:creationId xmlns:a16="http://schemas.microsoft.com/office/drawing/2014/main" id="{15B45DDE-81D5-9740-59F2-34CD1F86CC88}"/>
              </a:ext>
            </a:extLst>
          </p:cNvPr>
          <p:cNvPicPr>
            <a:picLocks noChangeAspect="1"/>
          </p:cNvPicPr>
          <p:nvPr/>
        </p:nvPicPr>
        <p:blipFill>
          <a:blip r:embed="rId2"/>
          <a:srcRect l="36641" t="1666"/>
          <a:stretch/>
        </p:blipFill>
        <p:spPr>
          <a:xfrm>
            <a:off x="1181102" y="1934899"/>
            <a:ext cx="4600574" cy="401628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8" name="TextBox 7">
            <a:extLst>
              <a:ext uri="{FF2B5EF4-FFF2-40B4-BE49-F238E27FC236}">
                <a16:creationId xmlns:a16="http://schemas.microsoft.com/office/drawing/2014/main" id="{C4319945-D403-7292-8E1B-B550B82E7254}"/>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20</a:t>
            </a:r>
          </a:p>
        </p:txBody>
      </p:sp>
    </p:spTree>
    <p:extLst>
      <p:ext uri="{BB962C8B-B14F-4D97-AF65-F5344CB8AC3E}">
        <p14:creationId xmlns:p14="http://schemas.microsoft.com/office/powerpoint/2010/main" val="34193735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4E82E31-339B-5927-FBAE-4A1D45341491}"/>
              </a:ext>
            </a:extLst>
          </p:cNvPr>
          <p:cNvSpPr txBox="1"/>
          <p:nvPr/>
        </p:nvSpPr>
        <p:spPr>
          <a:xfrm>
            <a:off x="466725" y="2061686"/>
            <a:ext cx="5248275"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کویرزدایی بهترین راهکار احیای تالاب بین‌المللی گاوخونی و جلوگیری از حرکت ریزگردهای ناشی از خشکی این تالاب به سوی اصفهان است. پروژه تصفیه‌خانه فاضلاب شرق اصفهان می‌تواند بیابان‌زدایی منطقه شرق را با استفاده از پساب فاضلاب به همراه داشته باشد با هزینه‌ای بالغ بر ۴۵ میلیارد ریال به بهره‌برداری می‌رسد.</a:t>
            </a:r>
          </a:p>
        </p:txBody>
      </p:sp>
      <p:sp>
        <p:nvSpPr>
          <p:cNvPr id="4" name="TextBox 3">
            <a:extLst>
              <a:ext uri="{FF2B5EF4-FFF2-40B4-BE49-F238E27FC236}">
                <a16:creationId xmlns:a16="http://schemas.microsoft.com/office/drawing/2014/main" id="{25E6750D-4882-779B-403A-45920C4E83C7}"/>
              </a:ext>
            </a:extLst>
          </p:cNvPr>
          <p:cNvSpPr txBox="1"/>
          <p:nvPr/>
        </p:nvSpPr>
        <p:spPr>
          <a:xfrm>
            <a:off x="5962650" y="234277"/>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بیابان‌زدایی در تالاب گاوخونی</a:t>
            </a:r>
            <a:endParaRPr lang="en-US" dirty="0"/>
          </a:p>
        </p:txBody>
      </p:sp>
      <p:pic>
        <p:nvPicPr>
          <p:cNvPr id="6" name="Picture 5">
            <a:extLst>
              <a:ext uri="{FF2B5EF4-FFF2-40B4-BE49-F238E27FC236}">
                <a16:creationId xmlns:a16="http://schemas.microsoft.com/office/drawing/2014/main" id="{319FFF29-27C0-A561-2E7F-71FECB377CC0}"/>
              </a:ext>
            </a:extLst>
          </p:cNvPr>
          <p:cNvPicPr>
            <a:picLocks noChangeAspect="1"/>
          </p:cNvPicPr>
          <p:nvPr/>
        </p:nvPicPr>
        <p:blipFill>
          <a:blip r:embed="rId2"/>
          <a:srcRect l="27265"/>
          <a:stretch/>
        </p:blipFill>
        <p:spPr>
          <a:xfrm rot="350748">
            <a:off x="6164836" y="1924115"/>
            <a:ext cx="5496596" cy="4250860"/>
          </a:xfrm>
          <a:prstGeom prst="roundRect">
            <a:avLst>
              <a:gd name="adj" fmla="val 10556"/>
            </a:avLst>
          </a:prstGeom>
          <a:ln>
            <a:noFill/>
          </a:ln>
          <a:effectLst>
            <a:glow rad="139700">
              <a:schemeClr val="accent1">
                <a:satMod val="175000"/>
                <a:alpha val="40000"/>
              </a:schemeClr>
            </a:glow>
            <a:outerShdw blurRad="50800" dist="38100" algn="l"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TextBox 6">
            <a:extLst>
              <a:ext uri="{FF2B5EF4-FFF2-40B4-BE49-F238E27FC236}">
                <a16:creationId xmlns:a16="http://schemas.microsoft.com/office/drawing/2014/main" id="{6045B5D7-9495-4806-8E64-5DD5281CD56F}"/>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21</a:t>
            </a:r>
          </a:p>
        </p:txBody>
      </p:sp>
    </p:spTree>
    <p:extLst>
      <p:ext uri="{BB962C8B-B14F-4D97-AF65-F5344CB8AC3E}">
        <p14:creationId xmlns:p14="http://schemas.microsoft.com/office/powerpoint/2010/main" val="2652677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F9A61A-5405-F998-B943-85DED8E0FFE3}"/>
              </a:ext>
            </a:extLst>
          </p:cNvPr>
          <p:cNvSpPr txBox="1"/>
          <p:nvPr/>
        </p:nvSpPr>
        <p:spPr>
          <a:xfrm>
            <a:off x="5943600" y="196177"/>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بیابان‌زدایی در بافق</a:t>
            </a:r>
            <a:endParaRPr lang="en-US" dirty="0"/>
          </a:p>
        </p:txBody>
      </p:sp>
      <p:sp>
        <p:nvSpPr>
          <p:cNvPr id="5" name="TextBox 4">
            <a:extLst>
              <a:ext uri="{FF2B5EF4-FFF2-40B4-BE49-F238E27FC236}">
                <a16:creationId xmlns:a16="http://schemas.microsoft.com/office/drawing/2014/main" id="{8CABAF9F-374D-25C4-D729-D7FDC5932A10}"/>
              </a:ext>
            </a:extLst>
          </p:cNvPr>
          <p:cNvSpPr txBox="1"/>
          <p:nvPr/>
        </p:nvSpPr>
        <p:spPr>
          <a:xfrm>
            <a:off x="1990725" y="994090"/>
            <a:ext cx="9925050"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سال ۹۲–۹۳ حدود ۲۰۰ هکتار از کویر بافق</a:t>
            </a:r>
            <a:r>
              <a:rPr lang="en-US" dirty="0"/>
              <a:t> </a:t>
            </a:r>
            <a:r>
              <a:rPr lang="fa-IR" dirty="0"/>
              <a:t>به‌طور کامل تحت پوشش پروژه کویرزدایی قرار گرفته‌است.</a:t>
            </a:r>
          </a:p>
        </p:txBody>
      </p:sp>
      <p:pic>
        <p:nvPicPr>
          <p:cNvPr id="6" name="Picture 2" descr="بیابان زدایی - خبرگزاری مهر | اخبار ایران و جهان | Mehr News Agency">
            <a:extLst>
              <a:ext uri="{FF2B5EF4-FFF2-40B4-BE49-F238E27FC236}">
                <a16:creationId xmlns:a16="http://schemas.microsoft.com/office/drawing/2014/main" id="{7E79AA6E-5377-F693-CDF1-B11F4268861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459"/>
          <a:stretch/>
        </p:blipFill>
        <p:spPr bwMode="auto">
          <a:xfrm rot="21130740">
            <a:off x="754788" y="2580911"/>
            <a:ext cx="5829300" cy="30923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436" name="Picture 4" descr="پدیدارشدن بیابان در دل گلستان / برای مهار خطر بیابان‌زایی چه چاره‌ای  اندیشیده شده است؟">
            <a:extLst>
              <a:ext uri="{FF2B5EF4-FFF2-40B4-BE49-F238E27FC236}">
                <a16:creationId xmlns:a16="http://schemas.microsoft.com/office/drawing/2014/main" id="{50A2FC74-68CB-4865-89D0-B4C8E4467B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0317" b="8030"/>
          <a:stretch/>
        </p:blipFill>
        <p:spPr bwMode="auto">
          <a:xfrm rot="21138309">
            <a:off x="7244624" y="3048817"/>
            <a:ext cx="4305300" cy="309232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76D9BBE-1B51-1DE1-B7A1-87691390736F}"/>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22</a:t>
            </a:r>
          </a:p>
        </p:txBody>
      </p:sp>
    </p:spTree>
    <p:extLst>
      <p:ext uri="{BB962C8B-B14F-4D97-AF65-F5344CB8AC3E}">
        <p14:creationId xmlns:p14="http://schemas.microsoft.com/office/powerpoint/2010/main" val="39727424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CA2BCEE-1BBF-8CDA-4543-9BEB0FDC6A2F}"/>
              </a:ext>
            </a:extLst>
          </p:cNvPr>
          <p:cNvSpPr txBox="1"/>
          <p:nvPr/>
        </p:nvSpPr>
        <p:spPr>
          <a:xfrm>
            <a:off x="5924550" y="215227"/>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انجمن ملّی کویر زدایی</a:t>
            </a:r>
            <a:endParaRPr lang="en-US" dirty="0"/>
          </a:p>
        </p:txBody>
      </p:sp>
      <p:sp>
        <p:nvSpPr>
          <p:cNvPr id="5" name="TextBox 4">
            <a:extLst>
              <a:ext uri="{FF2B5EF4-FFF2-40B4-BE49-F238E27FC236}">
                <a16:creationId xmlns:a16="http://schemas.microsoft.com/office/drawing/2014/main" id="{C28711D2-BE32-8A68-D491-891E626ECD5A}"/>
              </a:ext>
            </a:extLst>
          </p:cNvPr>
          <p:cNvSpPr txBox="1"/>
          <p:nvPr/>
        </p:nvSpPr>
        <p:spPr>
          <a:xfrm>
            <a:off x="600075" y="2032464"/>
            <a:ext cx="5172075"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رئیس کمیسیون کشاورزی اتاق بازرگانی، صنایع و معادن و کشاورزی سمنان، تشکیل انجمن ملی کویر زدایی و تثبیت شن‌های روان را از جمله وظایف مهم این نهاد برشمرد و گفت: «انجمن ملی کویر زدایی می‌تواند گام مؤثری در جهت مقابله با افزایش روزافزون کویر باشد».</a:t>
            </a:r>
            <a:endParaRPr lang="en-US" dirty="0"/>
          </a:p>
        </p:txBody>
      </p:sp>
      <p:pic>
        <p:nvPicPr>
          <p:cNvPr id="7" name="Picture 6">
            <a:extLst>
              <a:ext uri="{FF2B5EF4-FFF2-40B4-BE49-F238E27FC236}">
                <a16:creationId xmlns:a16="http://schemas.microsoft.com/office/drawing/2014/main" id="{E4B8E6AA-D544-7819-C8C2-7195EB5A45FD}"/>
              </a:ext>
            </a:extLst>
          </p:cNvPr>
          <p:cNvPicPr>
            <a:picLocks noChangeAspect="1"/>
          </p:cNvPicPr>
          <p:nvPr/>
        </p:nvPicPr>
        <p:blipFill>
          <a:blip r:embed="rId2"/>
          <a:srcRect l="31556" t="-617" b="1"/>
          <a:stretch/>
        </p:blipFill>
        <p:spPr>
          <a:xfrm rot="509954">
            <a:off x="6296024" y="1813756"/>
            <a:ext cx="5200650" cy="390757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8" name="TextBox 7">
            <a:extLst>
              <a:ext uri="{FF2B5EF4-FFF2-40B4-BE49-F238E27FC236}">
                <a16:creationId xmlns:a16="http://schemas.microsoft.com/office/drawing/2014/main" id="{0061AEDB-0D0B-ADA8-0108-EA9AA1DE57F6}"/>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23</a:t>
            </a:r>
          </a:p>
        </p:txBody>
      </p:sp>
    </p:spTree>
    <p:extLst>
      <p:ext uri="{BB962C8B-B14F-4D97-AF65-F5344CB8AC3E}">
        <p14:creationId xmlns:p14="http://schemas.microsoft.com/office/powerpoint/2010/main" val="23056697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9AACD0B-06C3-34B6-E710-4CD82777ED47}"/>
              </a:ext>
            </a:extLst>
          </p:cNvPr>
          <p:cNvSpPr txBox="1"/>
          <p:nvPr/>
        </p:nvSpPr>
        <p:spPr>
          <a:xfrm>
            <a:off x="5895975" y="196177"/>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راهکارها</a:t>
            </a:r>
            <a:endParaRPr lang="en-US" dirty="0">
              <a:solidFill>
                <a:schemeClr val="bg1"/>
              </a:solidFill>
            </a:endParaRPr>
          </a:p>
        </p:txBody>
      </p:sp>
      <p:sp>
        <p:nvSpPr>
          <p:cNvPr id="5" name="TextBox 4">
            <a:extLst>
              <a:ext uri="{FF2B5EF4-FFF2-40B4-BE49-F238E27FC236}">
                <a16:creationId xmlns:a16="http://schemas.microsoft.com/office/drawing/2014/main" id="{C73167E0-3AED-6FE5-E7C1-6F829FF43CEF}"/>
              </a:ext>
            </a:extLst>
          </p:cNvPr>
          <p:cNvSpPr txBox="1"/>
          <p:nvPr/>
        </p:nvSpPr>
        <p:spPr>
          <a:xfrm>
            <a:off x="3581400" y="2517707"/>
            <a:ext cx="8410575" cy="386003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342900" indent="-342900">
              <a:buFont typeface="+mj-lt"/>
              <a:buAutoNum type="arabicPeriod"/>
            </a:pPr>
            <a:r>
              <a:rPr lang="fa-IR" dirty="0"/>
              <a:t>احیاء شوره‌زارها</a:t>
            </a:r>
            <a:endParaRPr lang="en-US" dirty="0"/>
          </a:p>
          <a:p>
            <a:pPr marL="342900" indent="-342900">
              <a:buFont typeface="+mj-lt"/>
              <a:buAutoNum type="arabicPeriod"/>
            </a:pPr>
            <a:r>
              <a:rPr lang="fa-IR" dirty="0"/>
              <a:t>سوخت‌های جایگزین  </a:t>
            </a:r>
          </a:p>
          <a:p>
            <a:pPr marL="342900" indent="-342900">
              <a:buFont typeface="+mj-lt"/>
              <a:buAutoNum type="arabicPeriod"/>
            </a:pPr>
            <a:r>
              <a:rPr lang="fa-IR" dirty="0"/>
              <a:t>پخش سیلاب</a:t>
            </a:r>
            <a:r>
              <a:rPr lang="en-US" dirty="0"/>
              <a:t> </a:t>
            </a:r>
            <a:r>
              <a:rPr lang="fa-IR" dirty="0"/>
              <a:t>و پخش آب</a:t>
            </a:r>
          </a:p>
          <a:p>
            <a:pPr marL="342900" indent="-342900">
              <a:buFont typeface="+mj-lt"/>
              <a:buAutoNum type="arabicPeriod"/>
            </a:pPr>
            <a:r>
              <a:rPr lang="fa-IR" dirty="0"/>
              <a:t>بهره‌گیری از روش‌های کارآ در انباشتن آب باران</a:t>
            </a:r>
          </a:p>
          <a:p>
            <a:pPr marL="342900" indent="-342900">
              <a:buFont typeface="+mj-lt"/>
              <a:buAutoNum type="arabicPeriod"/>
            </a:pPr>
            <a:r>
              <a:rPr lang="fa-IR" dirty="0"/>
              <a:t>تعادل دام و مراتع برای حفاظت از پوشش گیاهی موجود</a:t>
            </a:r>
            <a:endParaRPr lang="en-US" dirty="0"/>
          </a:p>
          <a:p>
            <a:pPr marL="342900" indent="-342900">
              <a:buFont typeface="+mj-lt"/>
              <a:buAutoNum type="arabicPeriod"/>
            </a:pPr>
            <a:r>
              <a:rPr lang="fa-IR" dirty="0"/>
              <a:t>کاشت درختان و گیاهان مقاوم و متناسب با مناطق خشک همچون گیاهان شوره‌زی</a:t>
            </a:r>
            <a:endParaRPr lang="en-US" dirty="0"/>
          </a:p>
        </p:txBody>
      </p:sp>
      <p:sp>
        <p:nvSpPr>
          <p:cNvPr id="6" name="TextBox 5">
            <a:extLst>
              <a:ext uri="{FF2B5EF4-FFF2-40B4-BE49-F238E27FC236}">
                <a16:creationId xmlns:a16="http://schemas.microsoft.com/office/drawing/2014/main" id="{F90E2086-1D0A-C582-1B84-DD662545C7D8}"/>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24</a:t>
            </a:r>
          </a:p>
        </p:txBody>
      </p:sp>
      <p:pic>
        <p:nvPicPr>
          <p:cNvPr id="37890" name="Picture 2" descr="تاریخ روز جهانی بیابان زدایی در تقویم 1402 کی و چه روزی است؟">
            <a:extLst>
              <a:ext uri="{FF2B5EF4-FFF2-40B4-BE49-F238E27FC236}">
                <a16:creationId xmlns:a16="http://schemas.microsoft.com/office/drawing/2014/main" id="{0294F224-B25C-955F-4A5C-920C035A69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012878">
            <a:off x="438088" y="2024235"/>
            <a:ext cx="4824652" cy="32144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7896" name="Picture 8" descr="رونق بیابان؛ آغاز شمارش معکوس برای خشکسالی ایران">
            <a:extLst>
              <a:ext uri="{FF2B5EF4-FFF2-40B4-BE49-F238E27FC236}">
                <a16:creationId xmlns:a16="http://schemas.microsoft.com/office/drawing/2014/main" id="{752145FD-BCA9-D9AF-F9BF-0AB9C52D3B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32075">
            <a:off x="5508024" y="1511523"/>
            <a:ext cx="3909622" cy="24435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90254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02C55FB-0BAC-CF59-90F8-5E6D6AA99E95}"/>
              </a:ext>
            </a:extLst>
          </p:cNvPr>
          <p:cNvSpPr txBox="1"/>
          <p:nvPr/>
        </p:nvSpPr>
        <p:spPr>
          <a:xfrm>
            <a:off x="5943600" y="196177"/>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بیابان‌های ایران</a:t>
            </a:r>
            <a:endParaRPr lang="en-US" dirty="0"/>
          </a:p>
        </p:txBody>
      </p:sp>
      <p:sp>
        <p:nvSpPr>
          <p:cNvPr id="5" name="TextBox 4">
            <a:extLst>
              <a:ext uri="{FF2B5EF4-FFF2-40B4-BE49-F238E27FC236}">
                <a16:creationId xmlns:a16="http://schemas.microsoft.com/office/drawing/2014/main" id="{DFD7D0AE-0C2E-1734-96B1-155E3967E1AD}"/>
              </a:ext>
            </a:extLst>
          </p:cNvPr>
          <p:cNvSpPr txBox="1"/>
          <p:nvPr/>
        </p:nvSpPr>
        <p:spPr>
          <a:xfrm>
            <a:off x="6667500" y="1860876"/>
            <a:ext cx="5305425"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فلات مرکزی ایران</a:t>
            </a:r>
            <a:r>
              <a:rPr lang="en-US" dirty="0"/>
              <a:t> </a:t>
            </a:r>
            <a:r>
              <a:rPr lang="fa-IR" dirty="0"/>
              <a:t>یکی از معروفترین مناطق خشک جهان محسوب می‌شود. این کشور با مساحت ۱/۶۵ میلیون کیلومتر مربع در جنوب غربی آسیا و در نوار خشک جهان قرار گرفته‌است. حدود ۸۰٪ از کل سرزمین ایران از آب و هوای خشک و نیمه خشک برخوردار است و به این ترتیب در معرض خطر فرایند پیشروی بیابانها قرار دارد</a:t>
            </a:r>
            <a:r>
              <a:rPr lang="en-US" dirty="0"/>
              <a:t>. </a:t>
            </a:r>
            <a:r>
              <a:rPr lang="fa-IR" dirty="0"/>
              <a:t>کویر لوت</a:t>
            </a:r>
            <a:r>
              <a:rPr lang="en-US" dirty="0"/>
              <a:t> </a:t>
            </a:r>
            <a:r>
              <a:rPr lang="fa-IR" dirty="0"/>
              <a:t>و دشت کویر</a:t>
            </a:r>
            <a:r>
              <a:rPr lang="en-US" dirty="0"/>
              <a:t> </a:t>
            </a:r>
            <a:r>
              <a:rPr lang="fa-IR" dirty="0"/>
              <a:t>از بیابان‌های اصلی و بزرگ ایران‌اند.</a:t>
            </a:r>
            <a:endParaRPr lang="en-US" dirty="0"/>
          </a:p>
        </p:txBody>
      </p:sp>
      <p:pic>
        <p:nvPicPr>
          <p:cNvPr id="20482" name="Picture 2" descr="شناخت راهبردی کویرها و بیابان های ایران - جامعه اندیشکده ها">
            <a:extLst>
              <a:ext uri="{FF2B5EF4-FFF2-40B4-BE49-F238E27FC236}">
                <a16:creationId xmlns:a16="http://schemas.microsoft.com/office/drawing/2014/main" id="{957F492C-0533-FC8A-75BF-6482F987A2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069120">
            <a:off x="384539" y="2010790"/>
            <a:ext cx="5747278" cy="34631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EE2B5A61-982F-0B1A-D956-A47FC1758E83}"/>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25</a:t>
            </a:r>
          </a:p>
        </p:txBody>
      </p:sp>
    </p:spTree>
    <p:extLst>
      <p:ext uri="{BB962C8B-B14F-4D97-AF65-F5344CB8AC3E}">
        <p14:creationId xmlns:p14="http://schemas.microsoft.com/office/powerpoint/2010/main" val="42871361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14D48CA-88BF-513F-F6DA-198A5EAE90BE}"/>
              </a:ext>
            </a:extLst>
          </p:cNvPr>
          <p:cNvSpPr txBox="1"/>
          <p:nvPr/>
        </p:nvSpPr>
        <p:spPr>
          <a:xfrm>
            <a:off x="5934075" y="177127"/>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ریزش باران</a:t>
            </a:r>
            <a:endParaRPr lang="en-US" dirty="0"/>
          </a:p>
        </p:txBody>
      </p:sp>
      <p:sp>
        <p:nvSpPr>
          <p:cNvPr id="5" name="TextBox 4">
            <a:extLst>
              <a:ext uri="{FF2B5EF4-FFF2-40B4-BE49-F238E27FC236}">
                <a16:creationId xmlns:a16="http://schemas.microsoft.com/office/drawing/2014/main" id="{38CB3220-B5A0-82CD-F0E2-A119476F44A8}"/>
              </a:ext>
            </a:extLst>
          </p:cNvPr>
          <p:cNvSpPr txBox="1"/>
          <p:nvPr/>
        </p:nvSpPr>
        <p:spPr>
          <a:xfrm>
            <a:off x="609600" y="1454202"/>
            <a:ext cx="5486400"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میانگین سالانه ریزش باران</a:t>
            </a:r>
            <a:r>
              <a:rPr lang="en-US" dirty="0"/>
              <a:t> </a:t>
            </a:r>
            <a:r>
              <a:rPr lang="fa-IR" dirty="0"/>
              <a:t>در بیابان‌های ایران</a:t>
            </a:r>
            <a:r>
              <a:rPr lang="en-US" dirty="0"/>
              <a:t> </a:t>
            </a:r>
            <a:r>
              <a:rPr lang="fa-IR" dirty="0"/>
              <a:t>کمتر از ۵۰ میلی‌متر است و میانگین سالانه ریزش باران در کل کشور به ۳۲۰ میلی‌متر در سال می‌رسد. بیابان‌ها و مناطق بیابانی بر روی هم ۳۴ میلیون هکتار از اراضی ایران را دربر می‌گیرند و ۱۲ میلیون هکتار نیز ماسه‌ای بوده یا از شن و ریگ روان پوشیده شده‌است. بارندگی در ایران یک سوم میانگین بارندگی است درحالی‌که به‌دلیل قرارگرفتن بر روی کمربند خشکی جهان تبخیر آب ۳ برابر میانگین جهانی است.</a:t>
            </a:r>
            <a:endParaRPr lang="en-US" dirty="0"/>
          </a:p>
        </p:txBody>
      </p:sp>
      <p:pic>
        <p:nvPicPr>
          <p:cNvPr id="21506" name="Picture 2" descr="لکه‌های زرد 60 درصد ایران را فرا گرفته است - همشهری آنلاین">
            <a:extLst>
              <a:ext uri="{FF2B5EF4-FFF2-40B4-BE49-F238E27FC236}">
                <a16:creationId xmlns:a16="http://schemas.microsoft.com/office/drawing/2014/main" id="{F377E232-C8D9-6420-2E07-808CCEDDC7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9475" y="552772"/>
            <a:ext cx="3981450" cy="597217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1FB1FC3-50E2-123A-00B3-BB50F8187D19}"/>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26</a:t>
            </a:r>
          </a:p>
        </p:txBody>
      </p:sp>
    </p:spTree>
    <p:extLst>
      <p:ext uri="{BB962C8B-B14F-4D97-AF65-F5344CB8AC3E}">
        <p14:creationId xmlns:p14="http://schemas.microsoft.com/office/powerpoint/2010/main" val="31299091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E45D462-B9B4-BE94-8937-91D63D2E75D7}"/>
              </a:ext>
            </a:extLst>
          </p:cNvPr>
          <p:cNvSpPr txBox="1"/>
          <p:nvPr/>
        </p:nvSpPr>
        <p:spPr>
          <a:xfrm>
            <a:off x="5972175" y="234277"/>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درختان و گیاهان ویژه مقابله با بیابان‌زایی</a:t>
            </a:r>
            <a:endParaRPr lang="en-US" dirty="0"/>
          </a:p>
        </p:txBody>
      </p:sp>
      <p:sp>
        <p:nvSpPr>
          <p:cNvPr id="5" name="TextBox 4">
            <a:extLst>
              <a:ext uri="{FF2B5EF4-FFF2-40B4-BE49-F238E27FC236}">
                <a16:creationId xmlns:a16="http://schemas.microsoft.com/office/drawing/2014/main" id="{6D6471B6-1777-92E7-BFA7-E5ACC0902981}"/>
              </a:ext>
            </a:extLst>
          </p:cNvPr>
          <p:cNvSpPr txBox="1"/>
          <p:nvPr/>
        </p:nvSpPr>
        <p:spPr>
          <a:xfrm>
            <a:off x="1543050" y="880889"/>
            <a:ext cx="10525125" cy="123367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چندین نمونه از درختان و گیاهان ویژه مقابله با بیابان‌زایی عبارتند از</a:t>
            </a:r>
            <a:r>
              <a:rPr lang="en-US" dirty="0"/>
              <a:t>: </a:t>
            </a:r>
            <a:endParaRPr lang="fa-IR" dirty="0"/>
          </a:p>
          <a:p>
            <a:r>
              <a:rPr lang="fa-IR" dirty="0"/>
              <a:t>بنه، کنار، کهور، سمر، کوهنگ، سلم، اکالیپتوس، اقاقیا، آکاسیا، کرتکی، رمیلک، خارشتر، گز، قیچ، اسکنبیل، تاغ</a:t>
            </a:r>
            <a:r>
              <a:rPr lang="en-US" dirty="0"/>
              <a:t>.</a:t>
            </a:r>
          </a:p>
        </p:txBody>
      </p:sp>
      <p:pic>
        <p:nvPicPr>
          <p:cNvPr id="22530" name="Picture 2" descr="بیابان زدایی ، 17 ژوئن روز جهانی بیابان زدایی">
            <a:extLst>
              <a:ext uri="{FF2B5EF4-FFF2-40B4-BE49-F238E27FC236}">
                <a16:creationId xmlns:a16="http://schemas.microsoft.com/office/drawing/2014/main" id="{F71DA20F-F4EB-862B-9761-46F112C8510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3400"/>
          <a:stretch/>
        </p:blipFill>
        <p:spPr bwMode="auto">
          <a:xfrm>
            <a:off x="2162175" y="2499398"/>
            <a:ext cx="7620000" cy="412432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0F4EEE8-7F7A-9B58-1127-D6204780E66B}"/>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27</a:t>
            </a:r>
          </a:p>
        </p:txBody>
      </p:sp>
    </p:spTree>
    <p:extLst>
      <p:ext uri="{BB962C8B-B14F-4D97-AF65-F5344CB8AC3E}">
        <p14:creationId xmlns:p14="http://schemas.microsoft.com/office/powerpoint/2010/main" val="86635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D9A684-B76C-407B-33BC-6B9AADA03C66}"/>
              </a:ext>
            </a:extLst>
          </p:cNvPr>
          <p:cNvSpPr txBox="1"/>
          <p:nvPr/>
        </p:nvSpPr>
        <p:spPr>
          <a:xfrm>
            <a:off x="6019800" y="221375"/>
            <a:ext cx="609600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روش‌های مختلف بیابان زدایی چیست؟</a:t>
            </a:r>
            <a:endParaRPr lang="en-US" dirty="0"/>
          </a:p>
        </p:txBody>
      </p:sp>
      <p:sp>
        <p:nvSpPr>
          <p:cNvPr id="5" name="TextBox 4">
            <a:extLst>
              <a:ext uri="{FF2B5EF4-FFF2-40B4-BE49-F238E27FC236}">
                <a16:creationId xmlns:a16="http://schemas.microsoft.com/office/drawing/2014/main" id="{25E373DF-BF66-130B-81DF-E5834E31E5C6}"/>
              </a:ext>
            </a:extLst>
          </p:cNvPr>
          <p:cNvSpPr txBox="1"/>
          <p:nvPr/>
        </p:nvSpPr>
        <p:spPr>
          <a:xfrm>
            <a:off x="5614987" y="1731950"/>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1. مدیریت آب‌وخاک</a:t>
            </a:r>
            <a:endParaRPr lang="en-US" dirty="0"/>
          </a:p>
        </p:txBody>
      </p:sp>
      <p:sp>
        <p:nvSpPr>
          <p:cNvPr id="7" name="TextBox 6">
            <a:extLst>
              <a:ext uri="{FF2B5EF4-FFF2-40B4-BE49-F238E27FC236}">
                <a16:creationId xmlns:a16="http://schemas.microsoft.com/office/drawing/2014/main" id="{DEE36C94-4C16-219E-8933-6AE91F42B9BD}"/>
              </a:ext>
            </a:extLst>
          </p:cNvPr>
          <p:cNvSpPr txBox="1"/>
          <p:nvPr/>
        </p:nvSpPr>
        <p:spPr>
          <a:xfrm>
            <a:off x="6424612" y="2346013"/>
            <a:ext cx="5286375"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کاشت و برداشت محصولات متناسب با ویژگی‌های خاک و منطقه، باعث بهبود خاک می‌شود. در این راستا می‌توان از پروژه‌های آبیاری در مقیاس کوچک استفاده کرد مانند جمع‌آوری و ذخیره‌ی آب باران و استفاده از آب باران برای آبیاری زمین. جمع‌آوری فاضلاب و استفاده مجدد از آن یا نمک‌زدایی از آب دریا نیز می‌تواند راه‌های دیگر باشد</a:t>
            </a:r>
            <a:r>
              <a:rPr lang="en-US" dirty="0"/>
              <a:t>.</a:t>
            </a:r>
          </a:p>
        </p:txBody>
      </p:sp>
      <p:pic>
        <p:nvPicPr>
          <p:cNvPr id="23554" name="Picture 2" descr="شرکت توسعه خدمات مهندسی آب و خاک پارس">
            <a:extLst>
              <a:ext uri="{FF2B5EF4-FFF2-40B4-BE49-F238E27FC236}">
                <a16:creationId xmlns:a16="http://schemas.microsoft.com/office/drawing/2014/main" id="{2C32322E-51E4-BE37-9E61-BF43F85EA8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171557">
            <a:off x="1712270" y="1801980"/>
            <a:ext cx="4191000" cy="443513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50B5A4BC-8D63-887B-4C26-BDCBEE2AB50F}"/>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28</a:t>
            </a:r>
          </a:p>
        </p:txBody>
      </p:sp>
    </p:spTree>
    <p:extLst>
      <p:ext uri="{BB962C8B-B14F-4D97-AF65-F5344CB8AC3E}">
        <p14:creationId xmlns:p14="http://schemas.microsoft.com/office/powerpoint/2010/main" val="4011703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1005C48-09B1-5891-DCF2-567DB26D146F}"/>
              </a:ext>
            </a:extLst>
          </p:cNvPr>
          <p:cNvSpPr txBox="1"/>
          <p:nvPr/>
        </p:nvSpPr>
        <p:spPr>
          <a:xfrm>
            <a:off x="152400" y="2326942"/>
            <a:ext cx="6219826"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اگرچه بسیار عجیب به نظر می‌رسد، اما در بیابان‌ها هم بارندگی وجود دارد؛ با این تفاوت که مقدار بارندگی بسیار کم است و بعلاوه؛ بارندگی‌ها به‌صورت نامنظم رخ می‌دهند یعنی ممکن است در یک سال بارندگی وجود داشته باشد اما سال قبل و بعدازآن هیچ بارندگی وجود نداشته باشد. خشکی کلی بیابان‌ها بر روی بوم‌شناسی منطقه، زنجیره غذایی، گونه‌های گیاهی و جانوری مؤثر است. </a:t>
            </a:r>
          </a:p>
        </p:txBody>
      </p:sp>
      <p:sp>
        <p:nvSpPr>
          <p:cNvPr id="4" name="TextBox 3">
            <a:extLst>
              <a:ext uri="{FF2B5EF4-FFF2-40B4-BE49-F238E27FC236}">
                <a16:creationId xmlns:a16="http://schemas.microsoft.com/office/drawing/2014/main" id="{9349266F-1810-94E0-7040-9E67B275DC4D}"/>
              </a:ext>
            </a:extLst>
          </p:cNvPr>
          <p:cNvSpPr txBox="1"/>
          <p:nvPr/>
        </p:nvSpPr>
        <p:spPr>
          <a:xfrm>
            <a:off x="5943600" y="177127"/>
            <a:ext cx="6096000" cy="52322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بیابان چیست؟</a:t>
            </a:r>
            <a:endParaRPr lang="en-US" dirty="0"/>
          </a:p>
        </p:txBody>
      </p:sp>
      <p:pic>
        <p:nvPicPr>
          <p:cNvPr id="2050" name="Picture 2" descr="20 متن علمی کوتاه در مورد کویر (بیابان)">
            <a:extLst>
              <a:ext uri="{FF2B5EF4-FFF2-40B4-BE49-F238E27FC236}">
                <a16:creationId xmlns:a16="http://schemas.microsoft.com/office/drawing/2014/main" id="{9444DEF9-C9BC-8E56-5B6B-275C40609F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442569">
            <a:off x="6766764" y="2445266"/>
            <a:ext cx="5052729" cy="3302320"/>
          </a:xfrm>
          <a:prstGeom prst="round2DiagRect">
            <a:avLst>
              <a:gd name="adj1" fmla="val 13250"/>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00FA846-A97F-8F0E-6F00-4B17A704C21F}"/>
              </a:ext>
            </a:extLst>
          </p:cNvPr>
          <p:cNvSpPr txBox="1"/>
          <p:nvPr/>
        </p:nvSpPr>
        <p:spPr>
          <a:xfrm>
            <a:off x="1028700" y="15807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2</a:t>
            </a:r>
          </a:p>
        </p:txBody>
      </p:sp>
    </p:spTree>
    <p:extLst>
      <p:ext uri="{BB962C8B-B14F-4D97-AF65-F5344CB8AC3E}">
        <p14:creationId xmlns:p14="http://schemas.microsoft.com/office/powerpoint/2010/main" val="13578640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FE3536C-982A-A468-BFD4-BF8D140A246C}"/>
              </a:ext>
            </a:extLst>
          </p:cNvPr>
          <p:cNvSpPr txBox="1"/>
          <p:nvPr/>
        </p:nvSpPr>
        <p:spPr>
          <a:xfrm>
            <a:off x="5981700" y="224752"/>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2. کاشت درختان</a:t>
            </a:r>
            <a:endParaRPr lang="en-US" dirty="0">
              <a:solidFill>
                <a:schemeClr val="bg1"/>
              </a:solidFill>
            </a:endParaRPr>
          </a:p>
        </p:txBody>
      </p:sp>
      <p:sp>
        <p:nvSpPr>
          <p:cNvPr id="5" name="TextBox 4">
            <a:extLst>
              <a:ext uri="{FF2B5EF4-FFF2-40B4-BE49-F238E27FC236}">
                <a16:creationId xmlns:a16="http://schemas.microsoft.com/office/drawing/2014/main" id="{A8B39907-F018-E0D7-0F9F-BC2BEAA7D9D4}"/>
              </a:ext>
            </a:extLst>
          </p:cNvPr>
          <p:cNvSpPr txBox="1"/>
          <p:nvPr/>
        </p:nvSpPr>
        <p:spPr>
          <a:xfrm>
            <a:off x="209550" y="2528714"/>
            <a:ext cx="5229225"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 توجه به اینکه ریشه‌ی درختان باعث تثبیت خاک می‌شوند؛ کاشت درختان از فرسایش خاک جلوگیری می‌کند. یکی از نمونه‌های این کار در دنیا دیوار سبز بزرگ آفریقا است. این دیوار طولی به‌اندازه 8000 کیلومتر دارد</a:t>
            </a:r>
            <a:r>
              <a:rPr lang="en-US" dirty="0"/>
              <a:t>.</a:t>
            </a:r>
          </a:p>
        </p:txBody>
      </p:sp>
      <p:pic>
        <p:nvPicPr>
          <p:cNvPr id="7" name="Picture 6">
            <a:extLst>
              <a:ext uri="{FF2B5EF4-FFF2-40B4-BE49-F238E27FC236}">
                <a16:creationId xmlns:a16="http://schemas.microsoft.com/office/drawing/2014/main" id="{7364C85F-483B-B92F-6757-7B18B9273331}"/>
              </a:ext>
            </a:extLst>
          </p:cNvPr>
          <p:cNvPicPr>
            <a:picLocks noChangeAspect="1"/>
          </p:cNvPicPr>
          <p:nvPr/>
        </p:nvPicPr>
        <p:blipFill>
          <a:blip r:embed="rId2"/>
          <a:stretch>
            <a:fillRect/>
          </a:stretch>
        </p:blipFill>
        <p:spPr>
          <a:xfrm rot="323918">
            <a:off x="5774468" y="2225568"/>
            <a:ext cx="5938964" cy="3340666"/>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8" name="TextBox 7">
            <a:extLst>
              <a:ext uri="{FF2B5EF4-FFF2-40B4-BE49-F238E27FC236}">
                <a16:creationId xmlns:a16="http://schemas.microsoft.com/office/drawing/2014/main" id="{CF95B0F9-6ED1-C843-2BFF-1E3D1B5A66DA}"/>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29</a:t>
            </a:r>
          </a:p>
        </p:txBody>
      </p:sp>
    </p:spTree>
    <p:extLst>
      <p:ext uri="{BB962C8B-B14F-4D97-AF65-F5344CB8AC3E}">
        <p14:creationId xmlns:p14="http://schemas.microsoft.com/office/powerpoint/2010/main" val="26457178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43979D30-0A3A-9149-7C9A-BA877539D484}"/>
              </a:ext>
            </a:extLst>
          </p:cNvPr>
          <p:cNvSpPr/>
          <p:nvPr/>
        </p:nvSpPr>
        <p:spPr>
          <a:xfrm>
            <a:off x="3085497" y="3192889"/>
            <a:ext cx="2609850" cy="2609850"/>
          </a:xfrm>
          <a:prstGeom prst="ellipse">
            <a:avLst/>
          </a:prstGeom>
          <a:solidFill>
            <a:srgbClr val="B88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98054DB-04CF-8881-4633-440D3D255557}"/>
              </a:ext>
            </a:extLst>
          </p:cNvPr>
          <p:cNvSpPr txBox="1"/>
          <p:nvPr/>
        </p:nvSpPr>
        <p:spPr>
          <a:xfrm>
            <a:off x="5991225" y="215227"/>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3. کاشت چاله یا زی</a:t>
            </a:r>
            <a:endParaRPr lang="en-US" dirty="0">
              <a:solidFill>
                <a:schemeClr val="bg1"/>
              </a:solidFill>
            </a:endParaRPr>
          </a:p>
        </p:txBody>
      </p:sp>
      <p:sp>
        <p:nvSpPr>
          <p:cNvPr id="5" name="TextBox 4">
            <a:extLst>
              <a:ext uri="{FF2B5EF4-FFF2-40B4-BE49-F238E27FC236}">
                <a16:creationId xmlns:a16="http://schemas.microsoft.com/office/drawing/2014/main" id="{AF561A9C-0AA1-644A-17FD-904163A4773D}"/>
              </a:ext>
            </a:extLst>
          </p:cNvPr>
          <p:cNvSpPr txBox="1"/>
          <p:nvPr/>
        </p:nvSpPr>
        <p:spPr>
          <a:xfrm>
            <a:off x="4562476" y="1189926"/>
            <a:ext cx="7296150"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چاله‌های کاشت، گودال‌های کوچکی هستند که اطراف گیاه درست می‌شوند. این کار باعث نگهداری آب بیشتر در اطراف گیاه می‌شوند. آب در این مناطق جمع می‌شود و به‌مرورزمان باعث آبیاری گیاه می‌شود و به‌این‌ترتیب، احتمال زنده ماندن گیاه در مناطق گرم و خشک افزایش پیدا می‌کند</a:t>
            </a:r>
            <a:r>
              <a:rPr lang="en-US" dirty="0"/>
              <a:t>.</a:t>
            </a:r>
          </a:p>
        </p:txBody>
      </p:sp>
      <p:pic>
        <p:nvPicPr>
          <p:cNvPr id="7" name="Picture 6">
            <a:extLst>
              <a:ext uri="{FF2B5EF4-FFF2-40B4-BE49-F238E27FC236}">
                <a16:creationId xmlns:a16="http://schemas.microsoft.com/office/drawing/2014/main" id="{7BFCD5BB-667D-8385-A640-802A5DFB6B50}"/>
              </a:ext>
            </a:extLst>
          </p:cNvPr>
          <p:cNvPicPr>
            <a:picLocks noChangeAspect="1"/>
          </p:cNvPicPr>
          <p:nvPr/>
        </p:nvPicPr>
        <p:blipFill>
          <a:blip r:embed="rId2"/>
          <a:srcRect r="51250"/>
          <a:stretch/>
        </p:blipFill>
        <p:spPr>
          <a:xfrm>
            <a:off x="333374" y="1382327"/>
            <a:ext cx="3980252" cy="388499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Picture 7">
            <a:extLst>
              <a:ext uri="{FF2B5EF4-FFF2-40B4-BE49-F238E27FC236}">
                <a16:creationId xmlns:a16="http://schemas.microsoft.com/office/drawing/2014/main" id="{B4FCC1DA-BCD9-8AB0-F803-B7630E3EAB70}"/>
              </a:ext>
            </a:extLst>
          </p:cNvPr>
          <p:cNvPicPr>
            <a:picLocks noChangeAspect="1"/>
          </p:cNvPicPr>
          <p:nvPr/>
        </p:nvPicPr>
        <p:blipFill>
          <a:blip r:embed="rId2"/>
          <a:srcRect l="51250"/>
          <a:stretch/>
        </p:blipFill>
        <p:spPr>
          <a:xfrm>
            <a:off x="4562476" y="3400425"/>
            <a:ext cx="3417346" cy="333556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9" name="TextBox 8">
            <a:extLst>
              <a:ext uri="{FF2B5EF4-FFF2-40B4-BE49-F238E27FC236}">
                <a16:creationId xmlns:a16="http://schemas.microsoft.com/office/drawing/2014/main" id="{2EDA5E7B-7FBA-5187-4243-EA0D9AD21CD8}"/>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30</a:t>
            </a:r>
          </a:p>
        </p:txBody>
      </p:sp>
    </p:spTree>
    <p:extLst>
      <p:ext uri="{BB962C8B-B14F-4D97-AF65-F5344CB8AC3E}">
        <p14:creationId xmlns:p14="http://schemas.microsoft.com/office/powerpoint/2010/main" val="41531868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DEF0C2A-1F39-61D9-FF81-09B2F1049DA9}"/>
              </a:ext>
            </a:extLst>
          </p:cNvPr>
          <p:cNvSpPr txBox="1"/>
          <p:nvPr/>
        </p:nvSpPr>
        <p:spPr>
          <a:xfrm>
            <a:off x="6010275" y="196177"/>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4. فناوری‌های مناسب</a:t>
            </a:r>
            <a:endParaRPr lang="en-US" dirty="0">
              <a:solidFill>
                <a:schemeClr val="bg1"/>
              </a:solidFill>
            </a:endParaRPr>
          </a:p>
        </p:txBody>
      </p:sp>
      <p:sp>
        <p:nvSpPr>
          <p:cNvPr id="5" name="TextBox 4">
            <a:extLst>
              <a:ext uri="{FF2B5EF4-FFF2-40B4-BE49-F238E27FC236}">
                <a16:creationId xmlns:a16="http://schemas.microsoft.com/office/drawing/2014/main" id="{67E07C7C-93AA-BC9E-F0C5-D1F98B363480}"/>
              </a:ext>
            </a:extLst>
          </p:cNvPr>
          <p:cNvSpPr txBox="1"/>
          <p:nvPr/>
        </p:nvSpPr>
        <p:spPr>
          <a:xfrm>
            <a:off x="6010275" y="1831665"/>
            <a:ext cx="6096000"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برخی اقدامات از طرف مردم محلی مناطق قابل‌اجرا هستند. به‌طور مثال ایجاد خطوط سنگ در امتداد خاک باعث کاهش فرسایش خاک می‌شود و عملکرد خاک را افزایش می‌دهد. همچنین کاشت لایه‌هایی از پوشش گیاهی مانند درختان، درختچه‌ها و گیاهانی که از یکدیگر محافظت می‌کنند در کشاورزی اهمیت دارد. این موضوع با عنوان پرماکالچر</a:t>
            </a:r>
            <a:r>
              <a:rPr lang="en-US" dirty="0"/>
              <a:t> (permaculture) </a:t>
            </a:r>
            <a:r>
              <a:rPr lang="fa-IR" dirty="0"/>
              <a:t>شناخته می‌شود</a:t>
            </a:r>
            <a:r>
              <a:rPr lang="en-US" dirty="0"/>
              <a:t>.</a:t>
            </a:r>
          </a:p>
        </p:txBody>
      </p:sp>
      <p:pic>
        <p:nvPicPr>
          <p:cNvPr id="26626" name="Picture 2" descr="بیابان زدایی - شرکت دانش بنیان فصل پنجم: مخترع اولین نماتد کش گیاهی">
            <a:extLst>
              <a:ext uri="{FF2B5EF4-FFF2-40B4-BE49-F238E27FC236}">
                <a16:creationId xmlns:a16="http://schemas.microsoft.com/office/drawing/2014/main" id="{B5BF0A31-0199-E910-6310-C03238873E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160" y="2206005"/>
            <a:ext cx="5277782" cy="35185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TextBox 5">
            <a:extLst>
              <a:ext uri="{FF2B5EF4-FFF2-40B4-BE49-F238E27FC236}">
                <a16:creationId xmlns:a16="http://schemas.microsoft.com/office/drawing/2014/main" id="{65F24782-DB00-216A-7656-6C8C8B28B897}"/>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31</a:t>
            </a:r>
          </a:p>
        </p:txBody>
      </p:sp>
    </p:spTree>
    <p:extLst>
      <p:ext uri="{BB962C8B-B14F-4D97-AF65-F5344CB8AC3E}">
        <p14:creationId xmlns:p14="http://schemas.microsoft.com/office/powerpoint/2010/main" val="30590804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E56144A-2EB5-EDCB-92F6-B42E43D0CBEB}"/>
              </a:ext>
            </a:extLst>
          </p:cNvPr>
          <p:cNvSpPr txBox="1"/>
          <p:nvPr/>
        </p:nvSpPr>
        <p:spPr>
          <a:xfrm>
            <a:off x="6000750" y="173433"/>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5. مدیریت چرای حیوانات</a:t>
            </a:r>
            <a:endParaRPr lang="en-US" dirty="0">
              <a:solidFill>
                <a:schemeClr val="bg1"/>
              </a:solidFill>
            </a:endParaRPr>
          </a:p>
        </p:txBody>
      </p:sp>
      <p:sp>
        <p:nvSpPr>
          <p:cNvPr id="5" name="TextBox 4">
            <a:extLst>
              <a:ext uri="{FF2B5EF4-FFF2-40B4-BE49-F238E27FC236}">
                <a16:creationId xmlns:a16="http://schemas.microsoft.com/office/drawing/2014/main" id="{2791D9B7-7D78-7D0A-828E-054604C6FD80}"/>
              </a:ext>
            </a:extLst>
          </p:cNvPr>
          <p:cNvSpPr txBox="1"/>
          <p:nvPr/>
        </p:nvSpPr>
        <p:spPr>
          <a:xfrm>
            <a:off x="6667500" y="1755465"/>
            <a:ext cx="5314950"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چرای حیوانات باید به صورتی مدیریت شود که برخی از پوشش‌های گیاهی به‌صورت دست‌نخورده باقی بمانند. به‌عبارت‌دیگر، مسیر حرکت گله‌های حیوانات برای چرا و استفاده از مراتع باید به‌گونه‌ای باشد که تمام گیاه موجود در یک منطقه نابود نشود. البته لازم است گفته بشود که فضولات دام منبع مناسبی برای تقویت رشد مراتع است</a:t>
            </a:r>
            <a:r>
              <a:rPr lang="en-US" dirty="0"/>
              <a:t>.</a:t>
            </a:r>
          </a:p>
        </p:txBody>
      </p:sp>
      <p:pic>
        <p:nvPicPr>
          <p:cNvPr id="7" name="Picture 6">
            <a:extLst>
              <a:ext uri="{FF2B5EF4-FFF2-40B4-BE49-F238E27FC236}">
                <a16:creationId xmlns:a16="http://schemas.microsoft.com/office/drawing/2014/main" id="{81050007-3E0F-580E-D7EA-E6DA2FD16A37}"/>
              </a:ext>
            </a:extLst>
          </p:cNvPr>
          <p:cNvPicPr>
            <a:picLocks noChangeAspect="1"/>
          </p:cNvPicPr>
          <p:nvPr/>
        </p:nvPicPr>
        <p:blipFill>
          <a:blip r:embed="rId3"/>
          <a:stretch>
            <a:fillRect/>
          </a:stretch>
        </p:blipFill>
        <p:spPr>
          <a:xfrm rot="21215438">
            <a:off x="485687" y="2314574"/>
            <a:ext cx="5715000" cy="3219450"/>
          </a:xfrm>
          <a:prstGeom prst="rect">
            <a:avLst/>
          </a:prstGeom>
          <a:ln>
            <a:noFill/>
          </a:ln>
          <a:effectLst>
            <a:outerShdw blurRad="190500" algn="tl" rotWithShape="0">
              <a:srgbClr val="000000">
                <a:alpha val="70000"/>
              </a:srgbClr>
            </a:outerShdw>
          </a:effectLst>
        </p:spPr>
      </p:pic>
      <p:sp>
        <p:nvSpPr>
          <p:cNvPr id="8" name="TextBox 7">
            <a:extLst>
              <a:ext uri="{FF2B5EF4-FFF2-40B4-BE49-F238E27FC236}">
                <a16:creationId xmlns:a16="http://schemas.microsoft.com/office/drawing/2014/main" id="{654B06D3-3E77-8239-02B2-EB596CC38FB2}"/>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32</a:t>
            </a:r>
          </a:p>
        </p:txBody>
      </p:sp>
    </p:spTree>
    <p:extLst>
      <p:ext uri="{BB962C8B-B14F-4D97-AF65-F5344CB8AC3E}">
        <p14:creationId xmlns:p14="http://schemas.microsoft.com/office/powerpoint/2010/main" val="37955648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E98956-A75D-1BAA-DCC6-1F678663E3E3}"/>
              </a:ext>
            </a:extLst>
          </p:cNvPr>
          <p:cNvSpPr txBox="1"/>
          <p:nvPr/>
        </p:nvSpPr>
        <p:spPr>
          <a:xfrm>
            <a:off x="5981700" y="215227"/>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6. تغذیه آب‌های زیرزمینی</a:t>
            </a:r>
            <a:endParaRPr lang="en-US" dirty="0">
              <a:solidFill>
                <a:schemeClr val="bg1"/>
              </a:solidFill>
            </a:endParaRPr>
          </a:p>
        </p:txBody>
      </p:sp>
      <p:sp>
        <p:nvSpPr>
          <p:cNvPr id="5" name="TextBox 4">
            <a:extLst>
              <a:ext uri="{FF2B5EF4-FFF2-40B4-BE49-F238E27FC236}">
                <a16:creationId xmlns:a16="http://schemas.microsoft.com/office/drawing/2014/main" id="{7CF13CC5-C624-9031-72C8-CF96C45AB650}"/>
              </a:ext>
            </a:extLst>
          </p:cNvPr>
          <p:cNvSpPr txBox="1"/>
          <p:nvPr/>
        </p:nvSpPr>
        <p:spPr>
          <a:xfrm>
            <a:off x="409575" y="1957038"/>
            <a:ext cx="5305425"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استفاده از منابع آب زیرزمینی باید به‌گونه‌ای مدیریت بشود که امکان شارژ مجدد آن وجود داشته باشد. بخشی از شارژ مجدد منابع آب زیرزمینی از طریق زیرساخت‌هایی مانند چاه تغذیه یا حوض پخش آب انجام شد</a:t>
            </a:r>
            <a:r>
              <a:rPr lang="en-US" dirty="0"/>
              <a:t>.</a:t>
            </a:r>
          </a:p>
        </p:txBody>
      </p:sp>
      <p:pic>
        <p:nvPicPr>
          <p:cNvPr id="7" name="Picture 6">
            <a:extLst>
              <a:ext uri="{FF2B5EF4-FFF2-40B4-BE49-F238E27FC236}">
                <a16:creationId xmlns:a16="http://schemas.microsoft.com/office/drawing/2014/main" id="{ECA8FB86-7A1E-3D9F-68D6-1D7528FDBA69}"/>
              </a:ext>
            </a:extLst>
          </p:cNvPr>
          <p:cNvPicPr>
            <a:picLocks noChangeAspect="1"/>
          </p:cNvPicPr>
          <p:nvPr/>
        </p:nvPicPr>
        <p:blipFill>
          <a:blip r:embed="rId2"/>
          <a:stretch>
            <a:fillRect/>
          </a:stretch>
        </p:blipFill>
        <p:spPr>
          <a:xfrm>
            <a:off x="5486400" y="1762125"/>
            <a:ext cx="6433670" cy="42862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8" name="TextBox 7">
            <a:extLst>
              <a:ext uri="{FF2B5EF4-FFF2-40B4-BE49-F238E27FC236}">
                <a16:creationId xmlns:a16="http://schemas.microsoft.com/office/drawing/2014/main" id="{184C64DB-7C40-0072-75FF-F4A0EECF0E82}"/>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33</a:t>
            </a:r>
          </a:p>
        </p:txBody>
      </p:sp>
    </p:spTree>
    <p:extLst>
      <p:ext uri="{BB962C8B-B14F-4D97-AF65-F5344CB8AC3E}">
        <p14:creationId xmlns:p14="http://schemas.microsoft.com/office/powerpoint/2010/main" val="41791519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21ADFAE-EAE4-F725-B334-DF84D87E9486}"/>
              </a:ext>
            </a:extLst>
          </p:cNvPr>
          <p:cNvSpPr txBox="1"/>
          <p:nvPr/>
        </p:nvSpPr>
        <p:spPr>
          <a:xfrm>
            <a:off x="6010275" y="196177"/>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یکی از نمونه‌های موفق بیابان زدایی در دنیا</a:t>
            </a:r>
            <a:endParaRPr lang="en-US" dirty="0">
              <a:solidFill>
                <a:schemeClr val="bg1"/>
              </a:solidFill>
            </a:endParaRPr>
          </a:p>
        </p:txBody>
      </p:sp>
      <p:sp>
        <p:nvSpPr>
          <p:cNvPr id="5" name="TextBox 4">
            <a:extLst>
              <a:ext uri="{FF2B5EF4-FFF2-40B4-BE49-F238E27FC236}">
                <a16:creationId xmlns:a16="http://schemas.microsoft.com/office/drawing/2014/main" id="{8C720B9F-C523-DC71-F5CE-B467167613F9}"/>
              </a:ext>
            </a:extLst>
          </p:cNvPr>
          <p:cNvSpPr txBox="1"/>
          <p:nvPr/>
        </p:nvSpPr>
        <p:spPr>
          <a:xfrm>
            <a:off x="200025" y="2068197"/>
            <a:ext cx="6096000"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سال‌های دور، کارخانه نمک در میان بیابان</a:t>
            </a:r>
            <a:r>
              <a:rPr lang="en-US" dirty="0"/>
              <a:t> </a:t>
            </a:r>
            <a:r>
              <a:rPr lang="en-US" dirty="0" err="1"/>
              <a:t>Kubuqi</a:t>
            </a:r>
            <a:r>
              <a:rPr lang="en-US" dirty="0"/>
              <a:t> </a:t>
            </a:r>
            <a:r>
              <a:rPr lang="fa-IR" dirty="0"/>
              <a:t>قرار داشت و در اثر تولید نمک زیاد، تقریباً در معرض نابودی توسط طوفان نمک قرار داشت. اگرچه مالک کارخانه تلاش کرد با احداث جاده و انتقال نمک‌ها، کارخانه خود را نجات بدهد اما همان جاده نیز توسط طوفان نمک از بین رفت و بنابراین، ایده‌ی کنترل و مهار بیابان از طریق همکاری مردم محلی به ذهن مالک کارخانه رسید</a:t>
            </a:r>
            <a:r>
              <a:rPr lang="en-US" dirty="0"/>
              <a:t>.</a:t>
            </a:r>
          </a:p>
        </p:txBody>
      </p:sp>
      <p:pic>
        <p:nvPicPr>
          <p:cNvPr id="29698" name="Picture 2" descr="به بهانه روز جهانی بیابان زدایی | روزنامه وقایع استان مرکزی">
            <a:extLst>
              <a:ext uri="{FF2B5EF4-FFF2-40B4-BE49-F238E27FC236}">
                <a16:creationId xmlns:a16="http://schemas.microsoft.com/office/drawing/2014/main" id="{DE28C60A-9A35-EA09-49F4-788562FF40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52271">
            <a:off x="6601326" y="2287272"/>
            <a:ext cx="5339782" cy="356680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EA4B6E1A-10FC-10AB-6094-0528B97344D0}"/>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34</a:t>
            </a:r>
          </a:p>
        </p:txBody>
      </p:sp>
    </p:spTree>
    <p:extLst>
      <p:ext uri="{BB962C8B-B14F-4D97-AF65-F5344CB8AC3E}">
        <p14:creationId xmlns:p14="http://schemas.microsoft.com/office/powerpoint/2010/main" val="40058419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A26A044-14F0-8EC7-7523-2322E33F5D67}"/>
              </a:ext>
            </a:extLst>
          </p:cNvPr>
          <p:cNvSpPr txBox="1"/>
          <p:nvPr/>
        </p:nvSpPr>
        <p:spPr>
          <a:xfrm>
            <a:off x="5762625" y="1457682"/>
            <a:ext cx="6296025"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این پروژه در بیابان</a:t>
            </a:r>
            <a:r>
              <a:rPr lang="en-US" dirty="0"/>
              <a:t> </a:t>
            </a:r>
            <a:r>
              <a:rPr lang="en-US" dirty="0" err="1"/>
              <a:t>Kubuqi</a:t>
            </a:r>
            <a:r>
              <a:rPr lang="en-US" dirty="0"/>
              <a:t> </a:t>
            </a:r>
            <a:r>
              <a:rPr lang="fa-IR" dirty="0"/>
              <a:t>چین و از سال 1988 شروع‌شده و در آن، سطح زیادی از درختان کاشته شدند تا جایی پیشرفت کرده که تقریباً یک‌سوم آن در سال 2020 دارای پوشش گیاهی شده است. برنامه محیط‌زیست سازمان ملل متحد برآورد می‌کند که این پروژه در طول 50 سال 1.8 میلیارد دلار ارزش داشته باشد. دگرگونی</a:t>
            </a:r>
            <a:r>
              <a:rPr lang="en-US" dirty="0"/>
              <a:t> </a:t>
            </a:r>
            <a:r>
              <a:rPr lang="en-US" dirty="0" err="1"/>
              <a:t>Kubuqi</a:t>
            </a:r>
            <a:r>
              <a:rPr lang="en-US" dirty="0"/>
              <a:t>  </a:t>
            </a:r>
            <a:r>
              <a:rPr lang="fa-IR" dirty="0"/>
              <a:t>اعتبار چین را به‌عنوان یک رهبر محیط‌زیست ارتقا داد، دقیقاً درزمانی که آمریکا از توافقنامه آب و هوایی پاریس خارج شد و امانوئل مکرون، رئیس‌جمهور فرانسه، به‌صراحت گفت: «اکنون چین پیشتاز است».</a:t>
            </a:r>
            <a:endParaRPr lang="en-US" dirty="0"/>
          </a:p>
        </p:txBody>
      </p:sp>
      <p:sp>
        <p:nvSpPr>
          <p:cNvPr id="4" name="TextBox 3">
            <a:extLst>
              <a:ext uri="{FF2B5EF4-FFF2-40B4-BE49-F238E27FC236}">
                <a16:creationId xmlns:a16="http://schemas.microsoft.com/office/drawing/2014/main" id="{5C026631-1CF8-04D5-DDD1-462981BC417C}"/>
              </a:ext>
            </a:extLst>
          </p:cNvPr>
          <p:cNvSpPr txBox="1"/>
          <p:nvPr/>
        </p:nvSpPr>
        <p:spPr>
          <a:xfrm>
            <a:off x="5962650" y="196177"/>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یکی از نمونه‌های موفق بیابان زدایی در دنیا</a:t>
            </a:r>
            <a:endParaRPr lang="en-US" dirty="0">
              <a:solidFill>
                <a:schemeClr val="bg1"/>
              </a:solidFill>
            </a:endParaRPr>
          </a:p>
        </p:txBody>
      </p:sp>
      <p:pic>
        <p:nvPicPr>
          <p:cNvPr id="30722" name="Picture 2" descr="بررسی بیابان‌زدایی و خشکسالی از قاب علم/ افزایش بیابان و نشست زمین نتیجه  ناسازگاری با طبیعت است - خبرگزاری آنا">
            <a:extLst>
              <a:ext uri="{FF2B5EF4-FFF2-40B4-BE49-F238E27FC236}">
                <a16:creationId xmlns:a16="http://schemas.microsoft.com/office/drawing/2014/main" id="{0E04054E-1887-3F16-FCE5-69DD8ABC69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69809">
            <a:off x="429231" y="2072987"/>
            <a:ext cx="5027988" cy="343400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1D7F967-4D72-4948-AD2D-2A2A7C3EB5C8}"/>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35</a:t>
            </a:r>
          </a:p>
        </p:txBody>
      </p:sp>
    </p:spTree>
    <p:extLst>
      <p:ext uri="{BB962C8B-B14F-4D97-AF65-F5344CB8AC3E}">
        <p14:creationId xmlns:p14="http://schemas.microsoft.com/office/powerpoint/2010/main" val="40548664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EF889CF-3FAD-B70C-2598-0208454A24AB}"/>
              </a:ext>
            </a:extLst>
          </p:cNvPr>
          <p:cNvSpPr txBox="1"/>
          <p:nvPr/>
        </p:nvSpPr>
        <p:spPr>
          <a:xfrm>
            <a:off x="6019800" y="234277"/>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یکی از نمونه‌های موفق بیابان زدایی در دنیا</a:t>
            </a:r>
            <a:endParaRPr lang="en-US" dirty="0">
              <a:solidFill>
                <a:schemeClr val="bg1"/>
              </a:solidFill>
            </a:endParaRPr>
          </a:p>
        </p:txBody>
      </p:sp>
      <p:sp>
        <p:nvSpPr>
          <p:cNvPr id="4" name="TextBox 3">
            <a:extLst>
              <a:ext uri="{FF2B5EF4-FFF2-40B4-BE49-F238E27FC236}">
                <a16:creationId xmlns:a16="http://schemas.microsoft.com/office/drawing/2014/main" id="{DF20D400-1392-E5ED-D824-B4081A175A71}"/>
              </a:ext>
            </a:extLst>
          </p:cNvPr>
          <p:cNvSpPr txBox="1"/>
          <p:nvPr/>
        </p:nvSpPr>
        <p:spPr>
          <a:xfrm>
            <a:off x="161925" y="2146764"/>
            <a:ext cx="6096000"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بعلاوه در این پروژه، از مردم محلی و شرکت‌های خصوصی تولید انرژی برق از انرژی خورشیدی به‌گونه‌ای استفاده‌شده که منجر به بهبود اقتصاد مردم محلی و همچنین کاهش سطح بیابان شده و درنتیجه، اهداف اقتصادی و اهداف محیط زیستی حفاظت از منابع طبیعی را به‌طور هم‌زمان برآورده کرده است.</a:t>
            </a:r>
            <a:endParaRPr lang="en-US" dirty="0"/>
          </a:p>
        </p:txBody>
      </p:sp>
      <p:pic>
        <p:nvPicPr>
          <p:cNvPr id="31746" name="Picture 2" descr="آهنگ بیابان زایی از بیابان زدایی در اصفهان پیشی گرفته است">
            <a:extLst>
              <a:ext uri="{FF2B5EF4-FFF2-40B4-BE49-F238E27FC236}">
                <a16:creationId xmlns:a16="http://schemas.microsoft.com/office/drawing/2014/main" id="{51C12144-0378-DBA2-FE9A-D828F3218C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93236">
            <a:off x="6468556" y="2512692"/>
            <a:ext cx="5441036" cy="30605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46B84090-BEF7-1976-BD1B-761555F3F24C}"/>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36</a:t>
            </a:r>
          </a:p>
        </p:txBody>
      </p:sp>
    </p:spTree>
    <p:extLst>
      <p:ext uri="{BB962C8B-B14F-4D97-AF65-F5344CB8AC3E}">
        <p14:creationId xmlns:p14="http://schemas.microsoft.com/office/powerpoint/2010/main" val="16539972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F65E074-32ED-764E-2ABB-3244176846C3}"/>
              </a:ext>
            </a:extLst>
          </p:cNvPr>
          <p:cNvSpPr txBox="1"/>
          <p:nvPr/>
        </p:nvSpPr>
        <p:spPr>
          <a:xfrm>
            <a:off x="6000750" y="196177"/>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یکی از نمونه‌های موفق بیابان زدایی در ایران</a:t>
            </a:r>
            <a:endParaRPr lang="en-US" dirty="0">
              <a:solidFill>
                <a:schemeClr val="bg1"/>
              </a:solidFill>
            </a:endParaRPr>
          </a:p>
        </p:txBody>
      </p:sp>
      <p:sp>
        <p:nvSpPr>
          <p:cNvPr id="5" name="TextBox 4">
            <a:extLst>
              <a:ext uri="{FF2B5EF4-FFF2-40B4-BE49-F238E27FC236}">
                <a16:creationId xmlns:a16="http://schemas.microsoft.com/office/drawing/2014/main" id="{F78BDA6F-32F4-F0CE-A156-8163086EA144}"/>
              </a:ext>
            </a:extLst>
          </p:cNvPr>
          <p:cNvSpPr txBox="1"/>
          <p:nvPr/>
        </p:nvSpPr>
        <p:spPr>
          <a:xfrm>
            <a:off x="6048375" y="2414238"/>
            <a:ext cx="6000750"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خشک‌سالی و استفاده نادرست از منابع آب و مدیریت غیر پایدار آن در ایران نیز منجر به وقوع مشکلاتی ازجمله افزایش سطح مناطق خشک و بیابانی شده است؛ یکی از نمونه‌های معروف آن، خشکی دریاچه ارومیه و طوفان‌های نمکی در اطراف آن است. </a:t>
            </a:r>
            <a:endParaRPr lang="en-US" dirty="0"/>
          </a:p>
        </p:txBody>
      </p:sp>
      <p:pic>
        <p:nvPicPr>
          <p:cNvPr id="32772" name="Picture 4" descr="روزنو - سالانه یک میلیون هکتار به بیابان‌های ایران افزوده می‌شود - صاحب‌خبر">
            <a:extLst>
              <a:ext uri="{FF2B5EF4-FFF2-40B4-BE49-F238E27FC236}">
                <a16:creationId xmlns:a16="http://schemas.microsoft.com/office/drawing/2014/main" id="{EB5EC82B-29A2-C1A4-90A9-A2118C4279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520066" flipV="1">
            <a:off x="453503" y="2355849"/>
            <a:ext cx="5448300" cy="36322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FA39975-0B71-3C87-6BCA-08EB9B592EEE}"/>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37</a:t>
            </a:r>
          </a:p>
        </p:txBody>
      </p:sp>
    </p:spTree>
    <p:extLst>
      <p:ext uri="{BB962C8B-B14F-4D97-AF65-F5344CB8AC3E}">
        <p14:creationId xmlns:p14="http://schemas.microsoft.com/office/powerpoint/2010/main" val="40618789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9CADAB5-13BA-0FC6-0D7C-C418DA4A6916}"/>
              </a:ext>
            </a:extLst>
          </p:cNvPr>
          <p:cNvSpPr/>
          <p:nvPr/>
        </p:nvSpPr>
        <p:spPr>
          <a:xfrm>
            <a:off x="5291136" y="3625495"/>
            <a:ext cx="1609725" cy="172524"/>
          </a:xfrm>
          <a:prstGeom prst="rect">
            <a:avLst/>
          </a:prstGeom>
          <a:solidFill>
            <a:srgbClr val="B88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F5643F7E-5D6E-42F5-A546-98275C1802AE}"/>
              </a:ext>
            </a:extLst>
          </p:cNvPr>
          <p:cNvSpPr/>
          <p:nvPr/>
        </p:nvSpPr>
        <p:spPr>
          <a:xfrm>
            <a:off x="5291137" y="6048375"/>
            <a:ext cx="1609725" cy="172524"/>
          </a:xfrm>
          <a:prstGeom prst="rect">
            <a:avLst/>
          </a:prstGeom>
          <a:solidFill>
            <a:srgbClr val="B88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E7A1FE8B-A145-81BF-C75F-ABBE0C5E19A7}"/>
              </a:ext>
            </a:extLst>
          </p:cNvPr>
          <p:cNvSpPr txBox="1"/>
          <p:nvPr/>
        </p:nvSpPr>
        <p:spPr>
          <a:xfrm>
            <a:off x="238125" y="877617"/>
            <a:ext cx="11830050"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برای جلوگیری از رشد بیابان و مناطق شور در اطراف دریاچه ارومیه نیز پروژه موفق دیگری اجراشده که در آن، درختچه‌ها و بوته‌های مقاوم به شوری مانند گز در سمت غرب دریاچه ارومیه کاشته شدند که با رشد خود، مانع از وقوع طوفان نمک و انتشار نمک در زمین‌های اطراف شدند. درصورتی‌که نمک حاصل از طوفان بر روی زمین‌های دیگر قرار می‌گرفت، راندمان کشاورزی را پایین می‌آورد تا زمین‌های اطراف را نیز خالی از سکنه کند و عملاً، تبدیل به بیابان بکند</a:t>
            </a:r>
            <a:r>
              <a:rPr lang="en-US" dirty="0"/>
              <a:t>.</a:t>
            </a:r>
          </a:p>
        </p:txBody>
      </p:sp>
      <p:sp>
        <p:nvSpPr>
          <p:cNvPr id="4" name="TextBox 3">
            <a:extLst>
              <a:ext uri="{FF2B5EF4-FFF2-40B4-BE49-F238E27FC236}">
                <a16:creationId xmlns:a16="http://schemas.microsoft.com/office/drawing/2014/main" id="{580348F4-76A8-E01B-5B03-17184D80BE1E}"/>
              </a:ext>
            </a:extLst>
          </p:cNvPr>
          <p:cNvSpPr txBox="1"/>
          <p:nvPr/>
        </p:nvSpPr>
        <p:spPr>
          <a:xfrm>
            <a:off x="5972175" y="224752"/>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یکی از نمونه‌های موفق بیابان زدایی در ایران</a:t>
            </a:r>
            <a:endParaRPr lang="en-US" dirty="0">
              <a:solidFill>
                <a:schemeClr val="bg1"/>
              </a:solidFill>
            </a:endParaRPr>
          </a:p>
        </p:txBody>
      </p:sp>
      <p:pic>
        <p:nvPicPr>
          <p:cNvPr id="6" name="Picture 5">
            <a:extLst>
              <a:ext uri="{FF2B5EF4-FFF2-40B4-BE49-F238E27FC236}">
                <a16:creationId xmlns:a16="http://schemas.microsoft.com/office/drawing/2014/main" id="{C424547E-F72F-5D1C-D786-A3A5ACCF752D}"/>
              </a:ext>
            </a:extLst>
          </p:cNvPr>
          <p:cNvPicPr>
            <a:picLocks noChangeAspect="1"/>
          </p:cNvPicPr>
          <p:nvPr/>
        </p:nvPicPr>
        <p:blipFill>
          <a:blip r:embed="rId2"/>
          <a:stretch>
            <a:fillRect/>
          </a:stretch>
        </p:blipFill>
        <p:spPr>
          <a:xfrm>
            <a:off x="1533525" y="3625495"/>
            <a:ext cx="4190999" cy="2793999"/>
          </a:xfrm>
          <a:prstGeom prst="rect">
            <a:avLst/>
          </a:prstGeom>
          <a:effectLst>
            <a:glow rad="228600">
              <a:schemeClr val="accent3">
                <a:satMod val="175000"/>
                <a:alpha val="40000"/>
              </a:schemeClr>
            </a:glow>
            <a:innerShdw blurRad="63500" dist="50800" dir="16200000">
              <a:prstClr val="black">
                <a:alpha val="50000"/>
              </a:prstClr>
            </a:innerShdw>
          </a:effectLst>
        </p:spPr>
      </p:pic>
      <p:sp>
        <p:nvSpPr>
          <p:cNvPr id="7" name="TextBox 6">
            <a:extLst>
              <a:ext uri="{FF2B5EF4-FFF2-40B4-BE49-F238E27FC236}">
                <a16:creationId xmlns:a16="http://schemas.microsoft.com/office/drawing/2014/main" id="{BFD60614-ABEF-C004-2CB3-4BD33CCCB345}"/>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38</a:t>
            </a:r>
          </a:p>
        </p:txBody>
      </p:sp>
      <p:pic>
        <p:nvPicPr>
          <p:cNvPr id="33796" name="Picture 4" descr="سرعت تولید بیابان در کشور ۳ برابر شده است / بیش از ۸۰ میلیون مرتع در کشور  داریم - خبرگزاری مهر | اخبار ایران و جهان | Mehr News Agency">
            <a:extLst>
              <a:ext uri="{FF2B5EF4-FFF2-40B4-BE49-F238E27FC236}">
                <a16:creationId xmlns:a16="http://schemas.microsoft.com/office/drawing/2014/main" id="{26B3AEA8-67C6-052E-0729-53DB93EE84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8475" y="3426899"/>
            <a:ext cx="4191000" cy="2794000"/>
          </a:xfrm>
          <a:prstGeom prst="rect">
            <a:avLst/>
          </a:prstGeom>
          <a:noFill/>
          <a:effectLst>
            <a:glow rad="228600">
              <a:schemeClr val="accent3">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8460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CC503B-9DA3-E446-B39D-B362E64D2B5F}"/>
              </a:ext>
            </a:extLst>
          </p:cNvPr>
          <p:cNvSpPr txBox="1"/>
          <p:nvPr/>
        </p:nvSpPr>
        <p:spPr>
          <a:xfrm>
            <a:off x="6425489" y="2032464"/>
            <a:ext cx="5572125"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یکی از عوامل بسیار مهم بر زیست‌بوم بیابان‌ها، نوسانات شدید دمایی است به‌گونه‌ای که در طول روز، دما زیاد و هوا بسیار گرم است درحالی‌که در طول شب، دما کم و هوا بسیار سرد است. برخی پدیده‌های جوی مانند آتش‌سوزی ناگهانی و باران‌های شدید و سیل آمیز نیز در این مناطق رخ می‌دهد</a:t>
            </a:r>
            <a:r>
              <a:rPr lang="en-US" dirty="0"/>
              <a:t>.</a:t>
            </a:r>
          </a:p>
        </p:txBody>
      </p:sp>
      <p:sp>
        <p:nvSpPr>
          <p:cNvPr id="4" name="TextBox 3">
            <a:extLst>
              <a:ext uri="{FF2B5EF4-FFF2-40B4-BE49-F238E27FC236}">
                <a16:creationId xmlns:a16="http://schemas.microsoft.com/office/drawing/2014/main" id="{B4E9F0CD-BF6E-8EC0-C6A6-5A6497B10650}"/>
              </a:ext>
            </a:extLst>
          </p:cNvPr>
          <p:cNvSpPr txBox="1"/>
          <p:nvPr/>
        </p:nvSpPr>
        <p:spPr>
          <a:xfrm>
            <a:off x="5943600" y="177127"/>
            <a:ext cx="6096000" cy="52322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بیابان چیست؟</a:t>
            </a:r>
            <a:endParaRPr lang="en-US" dirty="0"/>
          </a:p>
        </p:txBody>
      </p:sp>
      <p:pic>
        <p:nvPicPr>
          <p:cNvPr id="3074" name="Picture 2" descr="معروفترین بیابان ها و صحراهای جهان از جهات گوناگون">
            <a:extLst>
              <a:ext uri="{FF2B5EF4-FFF2-40B4-BE49-F238E27FC236}">
                <a16:creationId xmlns:a16="http://schemas.microsoft.com/office/drawing/2014/main" id="{49E1A777-2E82-E09A-EBCA-8AE044DEB2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229738">
            <a:off x="426441" y="2446555"/>
            <a:ext cx="5793062" cy="32585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941C9D97-941C-6332-E1F1-2C8171C648B9}"/>
              </a:ext>
            </a:extLst>
          </p:cNvPr>
          <p:cNvSpPr txBox="1"/>
          <p:nvPr/>
        </p:nvSpPr>
        <p:spPr>
          <a:xfrm>
            <a:off x="1028700" y="129502"/>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3</a:t>
            </a:r>
          </a:p>
        </p:txBody>
      </p:sp>
    </p:spTree>
    <p:extLst>
      <p:ext uri="{BB962C8B-B14F-4D97-AF65-F5344CB8AC3E}">
        <p14:creationId xmlns:p14="http://schemas.microsoft.com/office/powerpoint/2010/main" val="29179242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37D3600-A539-ED6B-E267-BBAF37348A32}"/>
              </a:ext>
            </a:extLst>
          </p:cNvPr>
          <p:cNvSpPr txBox="1"/>
          <p:nvPr/>
        </p:nvSpPr>
        <p:spPr>
          <a:xfrm>
            <a:off x="5915025" y="215227"/>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نقش تصاویر ماهواره‌ای در بیابان زدایی</a:t>
            </a:r>
            <a:endParaRPr lang="en-US" dirty="0">
              <a:solidFill>
                <a:schemeClr val="bg1"/>
              </a:solidFill>
            </a:endParaRPr>
          </a:p>
        </p:txBody>
      </p:sp>
      <p:sp>
        <p:nvSpPr>
          <p:cNvPr id="5" name="TextBox 4">
            <a:extLst>
              <a:ext uri="{FF2B5EF4-FFF2-40B4-BE49-F238E27FC236}">
                <a16:creationId xmlns:a16="http://schemas.microsoft.com/office/drawing/2014/main" id="{93C6112E-FE3B-F24F-4D5C-AC3E58FE5472}"/>
              </a:ext>
            </a:extLst>
          </p:cNvPr>
          <p:cNvSpPr txBox="1"/>
          <p:nvPr/>
        </p:nvSpPr>
        <p:spPr>
          <a:xfrm>
            <a:off x="333374" y="2785185"/>
            <a:ext cx="6457951"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همان‌طور که احتمالاً تا الآن از توضیحات بالا متوجه شده‌اید، پروژه‌های بیابان زدایی در سطح بسیار وسیع انجام می‌شود و بنابراین نظارت و پایش میزان پیشرفت این پروژه‌ها، کار بسیار دشواری است. دقیقاً در همین قسمت، نقطه قوت تصاویر ماهواره‌ای خودنمایی می‌کند. </a:t>
            </a:r>
            <a:endParaRPr lang="en-US" dirty="0"/>
          </a:p>
        </p:txBody>
      </p:sp>
      <p:pic>
        <p:nvPicPr>
          <p:cNvPr id="34818" name="Picture 2" descr="مبارزه با گسترش بیابان در سیستان و بلوچستان - همشهری آنلاین">
            <a:extLst>
              <a:ext uri="{FF2B5EF4-FFF2-40B4-BE49-F238E27FC236}">
                <a16:creationId xmlns:a16="http://schemas.microsoft.com/office/drawing/2014/main" id="{A5E66E86-517E-D559-19A0-F914F61371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0425" y="2012034"/>
            <a:ext cx="4352926" cy="30122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TextBox 7">
            <a:extLst>
              <a:ext uri="{FF2B5EF4-FFF2-40B4-BE49-F238E27FC236}">
                <a16:creationId xmlns:a16="http://schemas.microsoft.com/office/drawing/2014/main" id="{4FB87B04-3243-1E3A-ACED-666514E81270}"/>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39</a:t>
            </a:r>
          </a:p>
        </p:txBody>
      </p:sp>
    </p:spTree>
    <p:extLst>
      <p:ext uri="{BB962C8B-B14F-4D97-AF65-F5344CB8AC3E}">
        <p14:creationId xmlns:p14="http://schemas.microsoft.com/office/powerpoint/2010/main" val="39681585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DA20B3-0E39-A3D0-72B2-7D83817E8F86}"/>
              </a:ext>
            </a:extLst>
          </p:cNvPr>
          <p:cNvSpPr txBox="1"/>
          <p:nvPr/>
        </p:nvSpPr>
        <p:spPr>
          <a:xfrm>
            <a:off x="4953000" y="2309463"/>
            <a:ext cx="7124699"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 استفاده از تصاویر ماهواره‌ای و تحلیل نقشه‌هایی که توسط آن تولید می‌شود، می‌توان روند رشد گیاهان، آسیب‌های احتمالی و نقاط مولد طوفان نمکی را شناسایی کرد. این نقشه‌ها کمک می‌کند تا نقاط اصلی پروژه‌ی بیابان زدایی را در مناطقی اجرا کرد که بیشترین اثر را با کمترین هزینه داشته باشد</a:t>
            </a:r>
            <a:r>
              <a:rPr lang="en-US" dirty="0"/>
              <a:t>.</a:t>
            </a:r>
            <a:endParaRPr lang="fa-IR" dirty="0"/>
          </a:p>
        </p:txBody>
      </p:sp>
      <p:pic>
        <p:nvPicPr>
          <p:cNvPr id="7" name="Picture 6">
            <a:extLst>
              <a:ext uri="{FF2B5EF4-FFF2-40B4-BE49-F238E27FC236}">
                <a16:creationId xmlns:a16="http://schemas.microsoft.com/office/drawing/2014/main" id="{904096C0-5F0B-36BB-ECEA-D4CA89E382D5}"/>
              </a:ext>
            </a:extLst>
          </p:cNvPr>
          <p:cNvPicPr>
            <a:picLocks noChangeAspect="1"/>
          </p:cNvPicPr>
          <p:nvPr/>
        </p:nvPicPr>
        <p:blipFill>
          <a:blip r:embed="rId2"/>
          <a:stretch>
            <a:fillRect/>
          </a:stretch>
        </p:blipFill>
        <p:spPr>
          <a:xfrm rot="21147454">
            <a:off x="491004" y="2581864"/>
            <a:ext cx="4366413" cy="3274809"/>
          </a:xfrm>
          <a:prstGeom prst="roundRect">
            <a:avLst>
              <a:gd name="adj" fmla="val 6880"/>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4" name="TextBox 3">
            <a:extLst>
              <a:ext uri="{FF2B5EF4-FFF2-40B4-BE49-F238E27FC236}">
                <a16:creationId xmlns:a16="http://schemas.microsoft.com/office/drawing/2014/main" id="{D2E03BAF-278A-6885-39C4-B2C14DDA9AD3}"/>
              </a:ext>
            </a:extLst>
          </p:cNvPr>
          <p:cNvSpPr txBox="1"/>
          <p:nvPr/>
        </p:nvSpPr>
        <p:spPr>
          <a:xfrm>
            <a:off x="5915025" y="215227"/>
            <a:ext cx="609600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نقش تصاویر ماهواره‌ای در بیابان زدایی</a:t>
            </a:r>
            <a:endParaRPr lang="en-US" dirty="0">
              <a:solidFill>
                <a:schemeClr val="bg1"/>
              </a:solidFill>
            </a:endParaRPr>
          </a:p>
        </p:txBody>
      </p:sp>
      <p:sp>
        <p:nvSpPr>
          <p:cNvPr id="5" name="TextBox 4">
            <a:extLst>
              <a:ext uri="{FF2B5EF4-FFF2-40B4-BE49-F238E27FC236}">
                <a16:creationId xmlns:a16="http://schemas.microsoft.com/office/drawing/2014/main" id="{40F149CE-CDE7-50FD-EC87-5C814A4D30F1}"/>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40</a:t>
            </a:r>
          </a:p>
        </p:txBody>
      </p:sp>
    </p:spTree>
    <p:extLst>
      <p:ext uri="{BB962C8B-B14F-4D97-AF65-F5344CB8AC3E}">
        <p14:creationId xmlns:p14="http://schemas.microsoft.com/office/powerpoint/2010/main" val="26777129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DDA12ED-522E-93DC-365C-6183842F3AB5}"/>
              </a:ext>
            </a:extLst>
          </p:cNvPr>
          <p:cNvSpPr txBox="1"/>
          <p:nvPr/>
        </p:nvSpPr>
        <p:spPr>
          <a:xfrm>
            <a:off x="6656439" y="1135397"/>
            <a:ext cx="5114925" cy="320344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1- ویکی پدیا، دانشنامه آزاد</a:t>
            </a:r>
          </a:p>
          <a:p>
            <a:r>
              <a:rPr lang="en-US" dirty="0">
                <a:hlinkClick r:id="rId2"/>
              </a:rPr>
              <a:t>https://fa.wikipedia.org</a:t>
            </a:r>
          </a:p>
          <a:p>
            <a:r>
              <a:rPr lang="fa-IR" dirty="0"/>
              <a:t>2- ست پلت سامانه‌ای برای کشاورزی هوشمند</a:t>
            </a:r>
            <a:endParaRPr lang="en-US" dirty="0"/>
          </a:p>
          <a:p>
            <a:r>
              <a:rPr lang="en-US" dirty="0">
                <a:hlinkClick r:id="rId3"/>
              </a:rPr>
              <a:t>https://satplat.com</a:t>
            </a:r>
            <a:endParaRPr lang="en-US" dirty="0"/>
          </a:p>
          <a:p>
            <a:endParaRPr lang="en-US" dirty="0"/>
          </a:p>
        </p:txBody>
      </p:sp>
      <p:sp>
        <p:nvSpPr>
          <p:cNvPr id="6" name="TextBox 5">
            <a:extLst>
              <a:ext uri="{FF2B5EF4-FFF2-40B4-BE49-F238E27FC236}">
                <a16:creationId xmlns:a16="http://schemas.microsoft.com/office/drawing/2014/main" id="{BBAEBE76-C78B-86CF-9B4B-B15A8C5D5B94}"/>
              </a:ext>
            </a:extLst>
          </p:cNvPr>
          <p:cNvSpPr txBox="1"/>
          <p:nvPr/>
        </p:nvSpPr>
        <p:spPr>
          <a:xfrm>
            <a:off x="8791575" y="184666"/>
            <a:ext cx="3143250" cy="461665"/>
          </a:xfrm>
          <a:prstGeom prst="rect">
            <a:avLst/>
          </a:prstGeom>
          <a:noFill/>
        </p:spPr>
        <p:txBody>
          <a:bodyPr wrap="square">
            <a:spAutoFit/>
          </a:bodyPr>
          <a:lstStyle>
            <a:defPPr>
              <a:defRPr lang="fa-IR"/>
            </a:defPPr>
            <a:lvl1pPr algn="justLow" rtl="1">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منابع</a:t>
            </a:r>
          </a:p>
        </p:txBody>
      </p:sp>
      <p:sp>
        <p:nvSpPr>
          <p:cNvPr id="7" name="TextBox 6">
            <a:extLst>
              <a:ext uri="{FF2B5EF4-FFF2-40B4-BE49-F238E27FC236}">
                <a16:creationId xmlns:a16="http://schemas.microsoft.com/office/drawing/2014/main" id="{21E13F54-E8A2-B2DD-1FD6-1FA50904383D}"/>
              </a:ext>
            </a:extLst>
          </p:cNvPr>
          <p:cNvSpPr txBox="1"/>
          <p:nvPr/>
        </p:nvSpPr>
        <p:spPr>
          <a:xfrm>
            <a:off x="1028700" y="177127"/>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41</a:t>
            </a:r>
          </a:p>
        </p:txBody>
      </p:sp>
    </p:spTree>
    <p:extLst>
      <p:ext uri="{BB962C8B-B14F-4D97-AF65-F5344CB8AC3E}">
        <p14:creationId xmlns:p14="http://schemas.microsoft.com/office/powerpoint/2010/main" val="3426696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3EAA3FDB-D9AC-0FC5-70DE-864987ACA743}"/>
              </a:ext>
            </a:extLst>
          </p:cNvPr>
          <p:cNvSpPr/>
          <p:nvPr/>
        </p:nvSpPr>
        <p:spPr>
          <a:xfrm>
            <a:off x="1033669" y="2199861"/>
            <a:ext cx="10124661" cy="2107096"/>
          </a:xfrm>
          <a:prstGeom prst="roundRect">
            <a:avLst/>
          </a:prstGeom>
          <a:solidFill>
            <a:srgbClr val="9672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E645CEAD-112F-E6B8-2516-6F03E3669C9D}"/>
              </a:ext>
            </a:extLst>
          </p:cNvPr>
          <p:cNvSpPr txBox="1"/>
          <p:nvPr/>
        </p:nvSpPr>
        <p:spPr>
          <a:xfrm>
            <a:off x="3047999" y="2837910"/>
            <a:ext cx="6096000" cy="830997"/>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4800" dirty="0"/>
              <a:t>با تشکر از توجه شما</a:t>
            </a:r>
            <a:endParaRPr lang="en-US" sz="4800" dirty="0"/>
          </a:p>
        </p:txBody>
      </p:sp>
    </p:spTree>
    <p:extLst>
      <p:ext uri="{BB962C8B-B14F-4D97-AF65-F5344CB8AC3E}">
        <p14:creationId xmlns:p14="http://schemas.microsoft.com/office/powerpoint/2010/main" val="42904947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Diagonal Corners Snipped 8">
            <a:extLst>
              <a:ext uri="{FF2B5EF4-FFF2-40B4-BE49-F238E27FC236}">
                <a16:creationId xmlns:a16="http://schemas.microsoft.com/office/drawing/2014/main" id="{7DB353E5-23E3-D071-E617-76124B6EE396}"/>
              </a:ext>
            </a:extLst>
          </p:cNvPr>
          <p:cNvSpPr/>
          <p:nvPr/>
        </p:nvSpPr>
        <p:spPr>
          <a:xfrm rot="592198">
            <a:off x="6078050" y="2000808"/>
            <a:ext cx="5860462" cy="4075178"/>
          </a:xfrm>
          <a:prstGeom prst="snip2DiagRect">
            <a:avLst/>
          </a:prstGeom>
          <a:solidFill>
            <a:srgbClr val="B88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85423CE2-2E25-B3D7-6274-AB72ACA50170}"/>
              </a:ext>
            </a:extLst>
          </p:cNvPr>
          <p:cNvSpPr txBox="1"/>
          <p:nvPr/>
        </p:nvSpPr>
        <p:spPr>
          <a:xfrm>
            <a:off x="5934075" y="186652"/>
            <a:ext cx="6096000" cy="52322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نقش مثبت و منفی بیابان‌ها چیست؟</a:t>
            </a:r>
            <a:endParaRPr lang="en-US" dirty="0"/>
          </a:p>
        </p:txBody>
      </p:sp>
      <p:sp>
        <p:nvSpPr>
          <p:cNvPr id="5" name="TextBox 4">
            <a:extLst>
              <a:ext uri="{FF2B5EF4-FFF2-40B4-BE49-F238E27FC236}">
                <a16:creationId xmlns:a16="http://schemas.microsoft.com/office/drawing/2014/main" id="{C8851AFA-65B9-C8E3-F18F-825683F8F75C}"/>
              </a:ext>
            </a:extLst>
          </p:cNvPr>
          <p:cNvSpPr txBox="1"/>
          <p:nvPr/>
        </p:nvSpPr>
        <p:spPr>
          <a:xfrm>
            <a:off x="234968" y="1744168"/>
            <a:ext cx="5638800"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باوجود تمام خصوصیاتی که بیابان‌ها دارند، آن‌ها هم اثرات مثبت و هم اثرات منفی دارند. یکی از مزیت‌های بیابان این است که زیستگاه گروه‌های متنوعی از جانوران است. حیوانات این مناطق سازگاری زیادی برای زندگی در اقلیم خشک پیداکرده‌اند و بعضاً مصارف غذایی و دارویی مهمی نیز دارند.</a:t>
            </a:r>
            <a:endParaRPr lang="en-US" dirty="0"/>
          </a:p>
        </p:txBody>
      </p:sp>
      <p:pic>
        <p:nvPicPr>
          <p:cNvPr id="7" name="Picture 6">
            <a:extLst>
              <a:ext uri="{FF2B5EF4-FFF2-40B4-BE49-F238E27FC236}">
                <a16:creationId xmlns:a16="http://schemas.microsoft.com/office/drawing/2014/main" id="{299E0455-DF1E-2EF9-E957-4EDF2162866E}"/>
              </a:ext>
            </a:extLst>
          </p:cNvPr>
          <p:cNvPicPr>
            <a:picLocks noChangeAspect="1"/>
          </p:cNvPicPr>
          <p:nvPr/>
        </p:nvPicPr>
        <p:blipFill>
          <a:blip r:embed="rId2"/>
          <a:stretch>
            <a:fillRect/>
          </a:stretch>
        </p:blipFill>
        <p:spPr>
          <a:xfrm rot="595132">
            <a:off x="6251617" y="2192962"/>
            <a:ext cx="5530802" cy="3687200"/>
          </a:xfrm>
          <a:prstGeom prst="snip2DiagRect">
            <a:avLst>
              <a:gd name="adj1" fmla="val 0"/>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E5324699-F3A6-B85A-552D-6BA5AB77F0F7}"/>
              </a:ext>
            </a:extLst>
          </p:cNvPr>
          <p:cNvSpPr txBox="1"/>
          <p:nvPr/>
        </p:nvSpPr>
        <p:spPr>
          <a:xfrm>
            <a:off x="1028700" y="129502"/>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4</a:t>
            </a:r>
          </a:p>
        </p:txBody>
      </p:sp>
    </p:spTree>
    <p:extLst>
      <p:ext uri="{BB962C8B-B14F-4D97-AF65-F5344CB8AC3E}">
        <p14:creationId xmlns:p14="http://schemas.microsoft.com/office/powerpoint/2010/main" val="3245646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5C325B8-C8F2-1303-B341-2CF9C710B040}"/>
              </a:ext>
            </a:extLst>
          </p:cNvPr>
          <p:cNvSpPr txBox="1"/>
          <p:nvPr/>
        </p:nvSpPr>
        <p:spPr>
          <a:xfrm>
            <a:off x="5762624" y="2203776"/>
            <a:ext cx="6267451"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ازآنجایی‌که اغلب بیابان‌ها بارندگی کمی دارند یا بدون بارندگی هستند و آب زیرسطحی نیز ندارند، خاک آن‌ها غلظت نمک کمی دارد؛ بنابراین خاک بیابان مواد مغذی فراوانی را در خود جای‌داده است. بیابان‌ها منبع مهمی از مواد معدنی نظیر زغال‌سنگ، مس، طلا، سنگ‌آهن، گاز طبیعی و نفت هستند. مواد خام موردنیاز برای ساختن نظیر آجر، شیشه و سیمان از این مناطق قابل دریافت است. </a:t>
            </a:r>
            <a:endParaRPr lang="en-US" dirty="0"/>
          </a:p>
        </p:txBody>
      </p:sp>
      <p:sp>
        <p:nvSpPr>
          <p:cNvPr id="4" name="TextBox 3">
            <a:extLst>
              <a:ext uri="{FF2B5EF4-FFF2-40B4-BE49-F238E27FC236}">
                <a16:creationId xmlns:a16="http://schemas.microsoft.com/office/drawing/2014/main" id="{125F8068-896F-11FA-0A1B-C061B5998A8E}"/>
              </a:ext>
            </a:extLst>
          </p:cNvPr>
          <p:cNvSpPr txBox="1"/>
          <p:nvPr/>
        </p:nvSpPr>
        <p:spPr>
          <a:xfrm>
            <a:off x="5934075" y="186652"/>
            <a:ext cx="6096000" cy="52322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نقش مثبت و منفی بیابان‌ها چیست؟</a:t>
            </a:r>
            <a:endParaRPr lang="en-US" dirty="0"/>
          </a:p>
        </p:txBody>
      </p:sp>
      <p:pic>
        <p:nvPicPr>
          <p:cNvPr id="5122" name="Picture 2" descr="روز جهانی مبارزه با بیابان زدایی - سلامت نیوز">
            <a:extLst>
              <a:ext uri="{FF2B5EF4-FFF2-40B4-BE49-F238E27FC236}">
                <a16:creationId xmlns:a16="http://schemas.microsoft.com/office/drawing/2014/main" id="{4492428D-5F3D-ACC0-EDE7-1AAA008FC3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999" y="2302821"/>
            <a:ext cx="5029201" cy="3352800"/>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C07B6A3-A360-0DA9-48DC-84CCF32D97CA}"/>
              </a:ext>
            </a:extLst>
          </p:cNvPr>
          <p:cNvSpPr txBox="1"/>
          <p:nvPr/>
        </p:nvSpPr>
        <p:spPr>
          <a:xfrm>
            <a:off x="1028700" y="129502"/>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5</a:t>
            </a:r>
          </a:p>
        </p:txBody>
      </p:sp>
    </p:spTree>
    <p:extLst>
      <p:ext uri="{BB962C8B-B14F-4D97-AF65-F5344CB8AC3E}">
        <p14:creationId xmlns:p14="http://schemas.microsoft.com/office/powerpoint/2010/main" val="1543987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3E8FCC-4F6B-7D62-8448-9646AA1BF142}"/>
              </a:ext>
            </a:extLst>
          </p:cNvPr>
          <p:cNvSpPr txBox="1"/>
          <p:nvPr/>
        </p:nvSpPr>
        <p:spPr>
          <a:xfrm>
            <a:off x="346475" y="1055469"/>
            <a:ext cx="11499050"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بیابان‌ها به علت دست‌نخورده بودنشان منبع خوبی برای مطالعات باستان‌شناسی و تاریخ بشریت نیز می‌باشند. بیابان‌های شنی منبعی از کربن هستند. طبق تحقیقات باکتری‌های موجود در صحرای کالاهاری در آفریقا می‌توانند دی‌اکسید کربن را از محیط خود جمع‌آوری کنند. ترکیبات موجود در شن‌های بیابانی نظیر سیلیس و منیزیم باعث دور نگه‌داشتن دی‌اکسید کربن از جو می‌شوند. همچنین با استفاده از نیروگاه‌ها می‌توان از دمای بالای روز در بیابان‌ها برای تولید انرژی استفاده کرد</a:t>
            </a:r>
            <a:r>
              <a:rPr lang="en-US" dirty="0"/>
              <a:t>.</a:t>
            </a:r>
          </a:p>
        </p:txBody>
      </p:sp>
      <p:sp>
        <p:nvSpPr>
          <p:cNvPr id="4" name="TextBox 3">
            <a:extLst>
              <a:ext uri="{FF2B5EF4-FFF2-40B4-BE49-F238E27FC236}">
                <a16:creationId xmlns:a16="http://schemas.microsoft.com/office/drawing/2014/main" id="{6A09EF92-E9BC-5760-3158-3EB1D5BE9C87}"/>
              </a:ext>
            </a:extLst>
          </p:cNvPr>
          <p:cNvSpPr txBox="1"/>
          <p:nvPr/>
        </p:nvSpPr>
        <p:spPr>
          <a:xfrm>
            <a:off x="5934075" y="186652"/>
            <a:ext cx="6096000" cy="52322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نقش مثبت و منفی بیابان‌ها چیست؟</a:t>
            </a:r>
            <a:endParaRPr lang="en-US" dirty="0"/>
          </a:p>
        </p:txBody>
      </p:sp>
      <p:pic>
        <p:nvPicPr>
          <p:cNvPr id="5" name="Picture 4">
            <a:extLst>
              <a:ext uri="{FF2B5EF4-FFF2-40B4-BE49-F238E27FC236}">
                <a16:creationId xmlns:a16="http://schemas.microsoft.com/office/drawing/2014/main" id="{7DD3884A-9D42-4BB7-D42E-DA4478A0B2D0}"/>
              </a:ext>
            </a:extLst>
          </p:cNvPr>
          <p:cNvPicPr>
            <a:picLocks noChangeAspect="1"/>
          </p:cNvPicPr>
          <p:nvPr/>
        </p:nvPicPr>
        <p:blipFill>
          <a:blip r:embed="rId2"/>
          <a:stretch>
            <a:fillRect/>
          </a:stretch>
        </p:blipFill>
        <p:spPr>
          <a:xfrm rot="356042">
            <a:off x="2067698" y="3748002"/>
            <a:ext cx="3666038" cy="2445936"/>
          </a:xfrm>
          <a:prstGeom prst="rect">
            <a:avLst/>
          </a:prstGeom>
          <a:ln w="88900" cap="sq" cmpd="thickThin">
            <a:solidFill>
              <a:srgbClr val="000000"/>
            </a:solidFill>
            <a:prstDash val="solid"/>
            <a:miter lim="800000"/>
          </a:ln>
          <a:effectLst>
            <a:innerShdw blurRad="76200">
              <a:srgbClr val="000000"/>
            </a:innerShdw>
          </a:effectLst>
        </p:spPr>
      </p:pic>
      <p:sp>
        <p:nvSpPr>
          <p:cNvPr id="6" name="TextBox 5">
            <a:extLst>
              <a:ext uri="{FF2B5EF4-FFF2-40B4-BE49-F238E27FC236}">
                <a16:creationId xmlns:a16="http://schemas.microsoft.com/office/drawing/2014/main" id="{2C9838D0-D7C1-5F1A-46E1-93B307E752F5}"/>
              </a:ext>
            </a:extLst>
          </p:cNvPr>
          <p:cNvSpPr txBox="1"/>
          <p:nvPr/>
        </p:nvSpPr>
        <p:spPr>
          <a:xfrm>
            <a:off x="1028700" y="129502"/>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6</a:t>
            </a:r>
          </a:p>
        </p:txBody>
      </p:sp>
      <p:pic>
        <p:nvPicPr>
          <p:cNvPr id="7170" name="Picture 2" descr="تاریخ روز جهانی بیابان زدایی در تقویم 1402 کی و چه روزی است؟">
            <a:extLst>
              <a:ext uri="{FF2B5EF4-FFF2-40B4-BE49-F238E27FC236}">
                <a16:creationId xmlns:a16="http://schemas.microsoft.com/office/drawing/2014/main" id="{0935CF59-7F3D-C3E0-A86D-ACC833C961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35685">
            <a:off x="7024686" y="3711283"/>
            <a:ext cx="3781425" cy="25193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4255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4AE70D-581B-3D3B-B507-0DC03E28F312}"/>
              </a:ext>
            </a:extLst>
          </p:cNvPr>
          <p:cNvSpPr txBox="1"/>
          <p:nvPr/>
        </p:nvSpPr>
        <p:spPr>
          <a:xfrm>
            <a:off x="2676525" y="224752"/>
            <a:ext cx="9382125" cy="461665"/>
          </a:xfrm>
          <a:prstGeom prst="rect">
            <a:avLst/>
          </a:prstGeom>
          <a:noFill/>
        </p:spPr>
        <p:txBody>
          <a:bodyPr wrap="square">
            <a:spAutoFit/>
          </a:bodyPr>
          <a:lstStyle>
            <a:defPPr>
              <a:defRPr lang="fa-IR"/>
            </a:defPPr>
            <a:lvl1pPr algn="justLow" rtl="1">
              <a:spcAft>
                <a:spcPts val="800"/>
              </a:spcAft>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400" dirty="0">
                <a:solidFill>
                  <a:schemeClr val="bg1"/>
                </a:solidFill>
              </a:rPr>
              <a:t>اثر منفی انسان روی بیابان چیست و بیابان زدایی چه معنی دارد؟</a:t>
            </a:r>
            <a:endParaRPr lang="en-US" sz="2400" dirty="0">
              <a:solidFill>
                <a:schemeClr val="bg1"/>
              </a:solidFill>
            </a:endParaRPr>
          </a:p>
        </p:txBody>
      </p:sp>
      <p:sp>
        <p:nvSpPr>
          <p:cNvPr id="5" name="TextBox 4">
            <a:extLst>
              <a:ext uri="{FF2B5EF4-FFF2-40B4-BE49-F238E27FC236}">
                <a16:creationId xmlns:a16="http://schemas.microsoft.com/office/drawing/2014/main" id="{DFCA5E0D-4047-5F92-E75C-8A90F4CE0DBC}"/>
              </a:ext>
            </a:extLst>
          </p:cNvPr>
          <p:cNvSpPr txBox="1"/>
          <p:nvPr/>
        </p:nvSpPr>
        <p:spPr>
          <a:xfrm>
            <a:off x="6448425" y="2032464"/>
            <a:ext cx="5476875"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امروزه حجم بیابان‌ها هرروز در حال افزایش است یعنی زمین‌های حاصل خیز در طول زمان به بیابان تبدیل می‌شوند. مناطقی که در حاشیه‌ی بیابان‌های گرم قرار دارند بیشتر در معرض این خطر هستند. به این فرآیند بیابان زایی گفته می‌شود که اثر مخرب زیادی بر روی منابع طبیعی دارد. </a:t>
            </a:r>
            <a:endParaRPr lang="en-US" dirty="0"/>
          </a:p>
        </p:txBody>
      </p:sp>
      <p:pic>
        <p:nvPicPr>
          <p:cNvPr id="6146" name="Picture 2" descr="بیابان زایی انسانی در ایران فهم نشده است/ ریگ پاشی جایگزین مناسبی برای مالچ  پاشی است">
            <a:extLst>
              <a:ext uri="{FF2B5EF4-FFF2-40B4-BE49-F238E27FC236}">
                <a16:creationId xmlns:a16="http://schemas.microsoft.com/office/drawing/2014/main" id="{58622504-B00C-9D7E-BC13-952D315E5B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136134">
            <a:off x="885825" y="2549483"/>
            <a:ext cx="5181600" cy="3454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12D9E21-A003-B152-E813-475DE2234914}"/>
              </a:ext>
            </a:extLst>
          </p:cNvPr>
          <p:cNvSpPr txBox="1"/>
          <p:nvPr/>
        </p:nvSpPr>
        <p:spPr>
          <a:xfrm>
            <a:off x="1028700" y="129502"/>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7</a:t>
            </a:r>
          </a:p>
        </p:txBody>
      </p:sp>
    </p:spTree>
    <p:extLst>
      <p:ext uri="{BB962C8B-B14F-4D97-AF65-F5344CB8AC3E}">
        <p14:creationId xmlns:p14="http://schemas.microsoft.com/office/powerpoint/2010/main" val="12667803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FF06177-4B34-857A-F17E-3D5AEDDCD5CD}"/>
              </a:ext>
            </a:extLst>
          </p:cNvPr>
          <p:cNvSpPr txBox="1"/>
          <p:nvPr/>
        </p:nvSpPr>
        <p:spPr>
          <a:xfrm>
            <a:off x="333376" y="1908639"/>
            <a:ext cx="5114925"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عوامل متعددی باعث این اتفاق می‌شوند نظیر تغییرات آب و هوایی، قطع درختان برای تأمین سوخت، چرای بی‌رویه حیوانات، کشت و زراعت بیش از توان خاک. با افزایش اسراف و هدر رفت مواد غذایی در دنیا، نیاز به تأمین و تولید مواد غذایی افزایش پیدا می‌کند. </a:t>
            </a:r>
          </a:p>
        </p:txBody>
      </p:sp>
      <p:sp>
        <p:nvSpPr>
          <p:cNvPr id="5" name="TextBox 4">
            <a:extLst>
              <a:ext uri="{FF2B5EF4-FFF2-40B4-BE49-F238E27FC236}">
                <a16:creationId xmlns:a16="http://schemas.microsoft.com/office/drawing/2014/main" id="{A63B4F12-6598-D06C-665C-E8CEF09A1A79}"/>
              </a:ext>
            </a:extLst>
          </p:cNvPr>
          <p:cNvSpPr txBox="1"/>
          <p:nvPr/>
        </p:nvSpPr>
        <p:spPr>
          <a:xfrm>
            <a:off x="4048125" y="234434"/>
            <a:ext cx="8020050"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اثر منفی انسان روی بیابان چیست و بیابان زدایی چه معنی دارد؟</a:t>
            </a:r>
            <a:endParaRPr lang="en-US" dirty="0"/>
          </a:p>
        </p:txBody>
      </p:sp>
      <p:pic>
        <p:nvPicPr>
          <p:cNvPr id="7" name="Picture 6">
            <a:extLst>
              <a:ext uri="{FF2B5EF4-FFF2-40B4-BE49-F238E27FC236}">
                <a16:creationId xmlns:a16="http://schemas.microsoft.com/office/drawing/2014/main" id="{86B2BF63-596C-B997-B3E4-8C77499414D4}"/>
              </a:ext>
            </a:extLst>
          </p:cNvPr>
          <p:cNvPicPr>
            <a:picLocks noChangeAspect="1"/>
          </p:cNvPicPr>
          <p:nvPr/>
        </p:nvPicPr>
        <p:blipFill>
          <a:blip r:embed="rId2"/>
          <a:stretch>
            <a:fillRect/>
          </a:stretch>
        </p:blipFill>
        <p:spPr>
          <a:xfrm rot="567798">
            <a:off x="6215204" y="2214453"/>
            <a:ext cx="5299930" cy="3690076"/>
          </a:xfrm>
          <a:prstGeom prst="rect">
            <a:avLst/>
          </a:prstGeom>
          <a:effectLst>
            <a:glow rad="228600">
              <a:schemeClr val="accent3">
                <a:satMod val="175000"/>
                <a:alpha val="40000"/>
              </a:schemeClr>
            </a:glow>
          </a:effectLst>
        </p:spPr>
      </p:pic>
      <p:sp>
        <p:nvSpPr>
          <p:cNvPr id="10" name="TextBox 9">
            <a:extLst>
              <a:ext uri="{FF2B5EF4-FFF2-40B4-BE49-F238E27FC236}">
                <a16:creationId xmlns:a16="http://schemas.microsoft.com/office/drawing/2014/main" id="{F6B8AF84-558C-0A88-4E3D-C867616DA280}"/>
              </a:ext>
            </a:extLst>
          </p:cNvPr>
          <p:cNvSpPr txBox="1"/>
          <p:nvPr/>
        </p:nvSpPr>
        <p:spPr>
          <a:xfrm>
            <a:off x="1028700" y="129502"/>
            <a:ext cx="1009650" cy="707886"/>
          </a:xfrm>
          <a:prstGeom prst="rect">
            <a:avLst/>
          </a:prstGeom>
          <a:noFill/>
        </p:spPr>
        <p:txBody>
          <a:bodyPr wrap="square">
            <a:spAutoFit/>
          </a:bodyPr>
          <a:lstStyle/>
          <a:p>
            <a:pPr algn="ctr"/>
            <a:r>
              <a:rPr lang="fa-IR" sz="4000" b="1" dirty="0">
                <a:solidFill>
                  <a:schemeClr val="bg1"/>
                </a:solidFill>
                <a:latin typeface="Shabnam" panose="020B0603030804020204" pitchFamily="34" charset="-78"/>
                <a:cs typeface="B Nazanin" panose="00000400000000000000" pitchFamily="2" charset="-78"/>
              </a:rPr>
              <a:t>8</a:t>
            </a:r>
          </a:p>
        </p:txBody>
      </p:sp>
    </p:spTree>
    <p:extLst>
      <p:ext uri="{BB962C8B-B14F-4D97-AF65-F5344CB8AC3E}">
        <p14:creationId xmlns:p14="http://schemas.microsoft.com/office/powerpoint/2010/main" val="27423096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TotalTime>
  <Words>2771</Words>
  <Application>Microsoft Office PowerPoint</Application>
  <PresentationFormat>Widescreen</PresentationFormat>
  <Paragraphs>142</Paragraphs>
  <Slides>43</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6</cp:revision>
  <dcterms:created xsi:type="dcterms:W3CDTF">2024-11-05T05:19:17Z</dcterms:created>
  <dcterms:modified xsi:type="dcterms:W3CDTF">2024-11-23T13:09:34Z</dcterms:modified>
</cp:coreProperties>
</file>