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95" r:id="rId2"/>
    <p:sldId id="256" r:id="rId3"/>
    <p:sldId id="257" r:id="rId4"/>
    <p:sldId id="288" r:id="rId5"/>
    <p:sldId id="258" r:id="rId6"/>
    <p:sldId id="259" r:id="rId7"/>
    <p:sldId id="260" r:id="rId8"/>
    <p:sldId id="261" r:id="rId9"/>
    <p:sldId id="289" r:id="rId10"/>
    <p:sldId id="262" r:id="rId11"/>
    <p:sldId id="290" r:id="rId12"/>
    <p:sldId id="263" r:id="rId13"/>
    <p:sldId id="291" r:id="rId14"/>
    <p:sldId id="264" r:id="rId15"/>
    <p:sldId id="265" r:id="rId16"/>
    <p:sldId id="266" r:id="rId17"/>
    <p:sldId id="267" r:id="rId18"/>
    <p:sldId id="292" r:id="rId19"/>
    <p:sldId id="268" r:id="rId20"/>
    <p:sldId id="269" r:id="rId21"/>
    <p:sldId id="274" r:id="rId22"/>
    <p:sldId id="272" r:id="rId23"/>
    <p:sldId id="270" r:id="rId24"/>
    <p:sldId id="293" r:id="rId25"/>
    <p:sldId id="275" r:id="rId26"/>
    <p:sldId id="276" r:id="rId27"/>
    <p:sldId id="294" r:id="rId28"/>
    <p:sldId id="277" r:id="rId29"/>
    <p:sldId id="278" r:id="rId30"/>
    <p:sldId id="279" r:id="rId31"/>
    <p:sldId id="280" r:id="rId32"/>
    <p:sldId id="281" r:id="rId33"/>
    <p:sldId id="282" r:id="rId34"/>
    <p:sldId id="284" r:id="rId35"/>
    <p:sldId id="286" r:id="rId36"/>
    <p:sldId id="287" r:id="rId37"/>
    <p:sldId id="296" r:id="rId38"/>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2"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CA8"/>
    <a:srgbClr val="006E7B"/>
    <a:srgbClr val="D8EBCD"/>
    <a:srgbClr val="C5E0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2" autoAdjust="0"/>
    <p:restoredTop sz="94660"/>
  </p:normalViewPr>
  <p:slideViewPr>
    <p:cSldViewPr snapToGrid="0">
      <p:cViewPr varScale="1">
        <p:scale>
          <a:sx n="81" d="100"/>
          <a:sy n="81" d="100"/>
        </p:scale>
        <p:origin x="70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FF0A8B1A-1233-4151-857F-D0EDE4F190D2}" type="datetimeFigureOut">
              <a:rPr lang="fa-IR" smtClean="0"/>
              <a:t>22/05/1446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9070225-549A-4F7C-A43E-6A160E5F6915}" type="slidenum">
              <a:rPr lang="fa-IR" smtClean="0"/>
              <a:t>‹#›</a:t>
            </a:fld>
            <a:endParaRPr lang="fa-IR"/>
          </a:p>
        </p:txBody>
      </p:sp>
    </p:spTree>
    <p:extLst>
      <p:ext uri="{BB962C8B-B14F-4D97-AF65-F5344CB8AC3E}">
        <p14:creationId xmlns:p14="http://schemas.microsoft.com/office/powerpoint/2010/main" val="366117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9070225-549A-4F7C-A43E-6A160E5F6915}" type="slidenum">
              <a:rPr lang="fa-IR" smtClean="0"/>
              <a:t>2</a:t>
            </a:fld>
            <a:endParaRPr lang="fa-IR"/>
          </a:p>
        </p:txBody>
      </p:sp>
    </p:spTree>
    <p:extLst>
      <p:ext uri="{BB962C8B-B14F-4D97-AF65-F5344CB8AC3E}">
        <p14:creationId xmlns:p14="http://schemas.microsoft.com/office/powerpoint/2010/main" val="2715756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9070225-549A-4F7C-A43E-6A160E5F6915}" type="slidenum">
              <a:rPr lang="fa-IR" smtClean="0"/>
              <a:t>5</a:t>
            </a:fld>
            <a:endParaRPr lang="fa-IR"/>
          </a:p>
        </p:txBody>
      </p:sp>
    </p:spTree>
    <p:extLst>
      <p:ext uri="{BB962C8B-B14F-4D97-AF65-F5344CB8AC3E}">
        <p14:creationId xmlns:p14="http://schemas.microsoft.com/office/powerpoint/2010/main" val="1257934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9070225-549A-4F7C-A43E-6A160E5F6915}" type="slidenum">
              <a:rPr lang="fa-IR" smtClean="0"/>
              <a:t>12</a:t>
            </a:fld>
            <a:endParaRPr lang="fa-IR"/>
          </a:p>
        </p:txBody>
      </p:sp>
    </p:spTree>
    <p:extLst>
      <p:ext uri="{BB962C8B-B14F-4D97-AF65-F5344CB8AC3E}">
        <p14:creationId xmlns:p14="http://schemas.microsoft.com/office/powerpoint/2010/main" val="2409205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8D308EF-9E34-2F42-F253-54268C1FD29D}"/>
              </a:ext>
            </a:extLst>
          </p:cNvPr>
          <p:cNvSpPr>
            <a:spLocks noGrp="1"/>
          </p:cNvSpPr>
          <p:nvPr>
            <p:ph type="sldNum" sz="quarter" idx="12"/>
          </p:nvPr>
        </p:nvSpPr>
        <p:spPr/>
        <p:txBody>
          <a:bodyPr/>
          <a:lstStyle/>
          <a:p>
            <a:fld id="{99DC6D4D-C7F4-4F8C-B73F-7C5E7F63053A}" type="slidenum">
              <a:rPr lang="fa-IR" smtClean="0"/>
              <a:t>‹#›</a:t>
            </a:fld>
            <a:endParaRPr lang="fa-IR"/>
          </a:p>
        </p:txBody>
      </p:sp>
    </p:spTree>
    <p:extLst>
      <p:ext uri="{BB962C8B-B14F-4D97-AF65-F5344CB8AC3E}">
        <p14:creationId xmlns:p14="http://schemas.microsoft.com/office/powerpoint/2010/main" val="3507698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2A6805C-E6E0-A647-A716-DC8183159852}"/>
              </a:ext>
            </a:extLst>
          </p:cNvPr>
          <p:cNvSpPr>
            <a:spLocks noGrp="1"/>
          </p:cNvSpPr>
          <p:nvPr>
            <p:ph type="sldNum" sz="quarter" idx="12"/>
          </p:nvPr>
        </p:nvSpPr>
        <p:spPr/>
        <p:txBody>
          <a:bodyPr/>
          <a:lstStyle/>
          <a:p>
            <a:fld id="{99DC6D4D-C7F4-4F8C-B73F-7C5E7F63053A}" type="slidenum">
              <a:rPr lang="fa-IR" smtClean="0"/>
              <a:t>‹#›</a:t>
            </a:fld>
            <a:endParaRPr lang="fa-IR"/>
          </a:p>
        </p:txBody>
      </p:sp>
    </p:spTree>
    <p:extLst>
      <p:ext uri="{BB962C8B-B14F-4D97-AF65-F5344CB8AC3E}">
        <p14:creationId xmlns:p14="http://schemas.microsoft.com/office/powerpoint/2010/main" val="1619317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4CCFA855-311B-A714-CE11-54F9BBC1BD9B}"/>
              </a:ext>
            </a:extLst>
          </p:cNvPr>
          <p:cNvSpPr>
            <a:spLocks noGrp="1"/>
          </p:cNvSpPr>
          <p:nvPr>
            <p:ph type="pic" sz="quarter" idx="10"/>
          </p:nvPr>
        </p:nvSpPr>
        <p:spPr>
          <a:xfrm>
            <a:off x="4918229" y="289191"/>
            <a:ext cx="7055849" cy="6279617"/>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760006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D4F9043-F522-3BF1-BB30-FA7E45A65B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C6D4D-C7F4-4F8C-B73F-7C5E7F63053A}" type="slidenum">
              <a:rPr lang="fa-IR" smtClean="0"/>
              <a:t>‹#›</a:t>
            </a:fld>
            <a:endParaRPr lang="fa-IR"/>
          </a:p>
        </p:txBody>
      </p:sp>
    </p:spTree>
    <p:extLst>
      <p:ext uri="{BB962C8B-B14F-4D97-AF65-F5344CB8AC3E}">
        <p14:creationId xmlns:p14="http://schemas.microsoft.com/office/powerpoint/2010/main" val="383968900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tabnak.ir/"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9B936B9-A9C7-A93D-D742-9AF1D844A8DD}"/>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Rectangle: Rounded Corners 4">
            <a:extLst>
              <a:ext uri="{FF2B5EF4-FFF2-40B4-BE49-F238E27FC236}">
                <a16:creationId xmlns:a16="http://schemas.microsoft.com/office/drawing/2014/main" id="{C85CBE0F-0064-C7E4-D40F-55FA245F60FE}"/>
              </a:ext>
            </a:extLst>
          </p:cNvPr>
          <p:cNvSpPr/>
          <p:nvPr/>
        </p:nvSpPr>
        <p:spPr>
          <a:xfrm>
            <a:off x="461914" y="2281287"/>
            <a:ext cx="5323002" cy="659876"/>
          </a:xfrm>
          <a:prstGeom prst="roundRect">
            <a:avLst/>
          </a:prstGeom>
          <a:solidFill>
            <a:srgbClr val="BDD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73B76EB0-4587-217D-417D-2C2D35031199}"/>
              </a:ext>
            </a:extLst>
          </p:cNvPr>
          <p:cNvSpPr/>
          <p:nvPr/>
        </p:nvSpPr>
        <p:spPr>
          <a:xfrm>
            <a:off x="461914" y="3165278"/>
            <a:ext cx="5323002" cy="659876"/>
          </a:xfrm>
          <a:prstGeom prst="roundRect">
            <a:avLst/>
          </a:prstGeom>
          <a:solidFill>
            <a:srgbClr val="BDD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425095B6-3E94-673C-1011-43DC498356C2}"/>
              </a:ext>
            </a:extLst>
          </p:cNvPr>
          <p:cNvSpPr/>
          <p:nvPr/>
        </p:nvSpPr>
        <p:spPr>
          <a:xfrm>
            <a:off x="461914" y="4049269"/>
            <a:ext cx="5323002" cy="659876"/>
          </a:xfrm>
          <a:prstGeom prst="roundRect">
            <a:avLst/>
          </a:prstGeom>
          <a:solidFill>
            <a:srgbClr val="BDD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0DEB554F-BA0B-E70F-7683-618F561993D8}"/>
              </a:ext>
            </a:extLst>
          </p:cNvPr>
          <p:cNvSpPr/>
          <p:nvPr/>
        </p:nvSpPr>
        <p:spPr>
          <a:xfrm>
            <a:off x="461914" y="4933259"/>
            <a:ext cx="5323002" cy="659876"/>
          </a:xfrm>
          <a:prstGeom prst="roundRect">
            <a:avLst/>
          </a:prstGeom>
          <a:solidFill>
            <a:srgbClr val="BDD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E13D3C0A-3C15-CD09-FE63-253C2CB69948}"/>
              </a:ext>
            </a:extLst>
          </p:cNvPr>
          <p:cNvSpPr txBox="1"/>
          <p:nvPr/>
        </p:nvSpPr>
        <p:spPr>
          <a:xfrm>
            <a:off x="536764" y="2335003"/>
            <a:ext cx="5125473"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solidFill>
                  <a:schemeClr val="tx1"/>
                </a:solidFill>
              </a:rPr>
              <a:t>موضوع: پاورپوینت محیط زیست</a:t>
            </a:r>
            <a:endParaRPr lang="en-US" dirty="0">
              <a:solidFill>
                <a:schemeClr val="tx1"/>
              </a:solidFill>
            </a:endParaRPr>
          </a:p>
        </p:txBody>
      </p:sp>
      <p:sp>
        <p:nvSpPr>
          <p:cNvPr id="10" name="TextBox 9">
            <a:extLst>
              <a:ext uri="{FF2B5EF4-FFF2-40B4-BE49-F238E27FC236}">
                <a16:creationId xmlns:a16="http://schemas.microsoft.com/office/drawing/2014/main" id="{D1936727-DDB9-7B1F-6B5D-E38DE98096B7}"/>
              </a:ext>
            </a:extLst>
          </p:cNvPr>
          <p:cNvSpPr txBox="1"/>
          <p:nvPr/>
        </p:nvSpPr>
        <p:spPr>
          <a:xfrm>
            <a:off x="461915" y="3271120"/>
            <a:ext cx="532300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solidFill>
                  <a:schemeClr val="tx1"/>
                </a:solidFill>
              </a:rPr>
              <a:t>نام پژوهشگر: محمد جواد عزیزی</a:t>
            </a:r>
            <a:endParaRPr lang="en-US" dirty="0">
              <a:solidFill>
                <a:schemeClr val="tx1"/>
              </a:solidFill>
            </a:endParaRPr>
          </a:p>
        </p:txBody>
      </p:sp>
      <p:sp>
        <p:nvSpPr>
          <p:cNvPr id="11" name="TextBox 10">
            <a:extLst>
              <a:ext uri="{FF2B5EF4-FFF2-40B4-BE49-F238E27FC236}">
                <a16:creationId xmlns:a16="http://schemas.microsoft.com/office/drawing/2014/main" id="{0C643EBA-F0F4-58DB-4B99-CBDDEC8177B6}"/>
              </a:ext>
            </a:extLst>
          </p:cNvPr>
          <p:cNvSpPr txBox="1"/>
          <p:nvPr/>
        </p:nvSpPr>
        <p:spPr>
          <a:xfrm>
            <a:off x="461914" y="4161761"/>
            <a:ext cx="532300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solidFill>
                  <a:schemeClr val="tx1"/>
                </a:solidFill>
              </a:rPr>
              <a:t>نام استاد راهنما: علیرضا عزیزی</a:t>
            </a:r>
            <a:endParaRPr lang="en-US" dirty="0">
              <a:solidFill>
                <a:schemeClr val="tx1"/>
              </a:solidFill>
            </a:endParaRPr>
          </a:p>
        </p:txBody>
      </p:sp>
      <p:sp>
        <p:nvSpPr>
          <p:cNvPr id="12" name="TextBox 11">
            <a:extLst>
              <a:ext uri="{FF2B5EF4-FFF2-40B4-BE49-F238E27FC236}">
                <a16:creationId xmlns:a16="http://schemas.microsoft.com/office/drawing/2014/main" id="{CF4E24E2-EBE7-8B03-BD55-6E7F62B5BB30}"/>
              </a:ext>
            </a:extLst>
          </p:cNvPr>
          <p:cNvSpPr txBox="1"/>
          <p:nvPr/>
        </p:nvSpPr>
        <p:spPr>
          <a:xfrm>
            <a:off x="461914" y="5032364"/>
            <a:ext cx="532300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solidFill>
                  <a:schemeClr val="tx1"/>
                </a:solidFill>
              </a:rPr>
              <a:t>تاریخ ارائه: .........</a:t>
            </a:r>
            <a:endParaRPr lang="en-US" dirty="0">
              <a:solidFill>
                <a:schemeClr val="tx1"/>
              </a:solidFill>
            </a:endParaRPr>
          </a:p>
        </p:txBody>
      </p:sp>
      <p:pic>
        <p:nvPicPr>
          <p:cNvPr id="13" name="Picture 12">
            <a:extLst>
              <a:ext uri="{FF2B5EF4-FFF2-40B4-BE49-F238E27FC236}">
                <a16:creationId xmlns:a16="http://schemas.microsoft.com/office/drawing/2014/main" id="{B77D69E7-1689-F405-F31C-9A37074CDF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60716" y="-76556"/>
            <a:ext cx="2277568" cy="2277568"/>
          </a:xfrm>
          <a:prstGeom prst="rect">
            <a:avLst/>
          </a:prstGeom>
        </p:spPr>
      </p:pic>
    </p:spTree>
    <p:extLst>
      <p:ext uri="{BB962C8B-B14F-4D97-AF65-F5344CB8AC3E}">
        <p14:creationId xmlns:p14="http://schemas.microsoft.com/office/powerpoint/2010/main" val="3467620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1CBFF1-1DB2-CD78-6040-8CA15F96BC8B}"/>
              </a:ext>
            </a:extLst>
          </p:cNvPr>
          <p:cNvSpPr txBox="1"/>
          <p:nvPr/>
        </p:nvSpPr>
        <p:spPr>
          <a:xfrm>
            <a:off x="373625" y="110209"/>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آب</a:t>
            </a:r>
            <a:endParaRPr lang="en-US" dirty="0"/>
          </a:p>
        </p:txBody>
      </p:sp>
      <p:sp>
        <p:nvSpPr>
          <p:cNvPr id="5" name="TextBox 4">
            <a:extLst>
              <a:ext uri="{FF2B5EF4-FFF2-40B4-BE49-F238E27FC236}">
                <a16:creationId xmlns:a16="http://schemas.microsoft.com/office/drawing/2014/main" id="{F667C185-FE10-348B-E8D6-157ECDED06BC}"/>
              </a:ext>
            </a:extLst>
          </p:cNvPr>
          <p:cNvSpPr txBox="1"/>
          <p:nvPr/>
        </p:nvSpPr>
        <p:spPr>
          <a:xfrm>
            <a:off x="373625" y="765671"/>
            <a:ext cx="11739717"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طبق سازمان همکاری اقتصادی و توسعه، مهم‌ترین تأثیرات فعالیت‌های انسان بر روی آبها</a:t>
            </a:r>
            <a:r>
              <a:rPr lang="en-US" dirty="0"/>
              <a:t> </a:t>
            </a:r>
            <a:r>
              <a:rPr lang="fa-IR" dirty="0"/>
              <a:t>در سه مورد خلاصه می‌شود:</a:t>
            </a:r>
          </a:p>
          <a:p>
            <a:r>
              <a:rPr lang="fa-IR" dirty="0"/>
              <a:t> مصرف بیش از حد آب و از بین رفتن منابع آب</a:t>
            </a:r>
            <a:r>
              <a:rPr lang="en-US" dirty="0"/>
              <a:t> </a:t>
            </a:r>
            <a:r>
              <a:rPr lang="fa-IR" dirty="0"/>
              <a:t>و آلودگی</a:t>
            </a:r>
            <a:r>
              <a:rPr lang="en-US" dirty="0"/>
              <a:t> </a:t>
            </a:r>
            <a:r>
              <a:rPr lang="fa-IR" dirty="0"/>
              <a:t>آب‌های سطحی</a:t>
            </a:r>
            <a:r>
              <a:rPr lang="en-US" dirty="0"/>
              <a:t> </a:t>
            </a:r>
            <a:r>
              <a:rPr lang="fa-IR" dirty="0"/>
              <a:t>و زیرزمینی</a:t>
            </a:r>
            <a:r>
              <a:rPr lang="en-US" dirty="0"/>
              <a:t>.</a:t>
            </a:r>
          </a:p>
        </p:txBody>
      </p:sp>
      <p:sp>
        <p:nvSpPr>
          <p:cNvPr id="7" name="TextBox 6">
            <a:extLst>
              <a:ext uri="{FF2B5EF4-FFF2-40B4-BE49-F238E27FC236}">
                <a16:creationId xmlns:a16="http://schemas.microsoft.com/office/drawing/2014/main" id="{5E36CC59-9C1C-7A35-FA5E-B50C18D38976}"/>
              </a:ext>
            </a:extLst>
          </p:cNvPr>
          <p:cNvSpPr txBox="1"/>
          <p:nvPr/>
        </p:nvSpPr>
        <p:spPr>
          <a:xfrm>
            <a:off x="6243480" y="2658381"/>
            <a:ext cx="5889523"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امروزه تأمین آب شیرین</a:t>
            </a:r>
            <a:r>
              <a:rPr lang="en-US" dirty="0"/>
              <a:t> </a:t>
            </a:r>
            <a:r>
              <a:rPr lang="fa-IR" dirty="0"/>
              <a:t>برای بعضی کشورها یک بحران جدی محسوب می‌شود. بر اساس گزارش‌های این سازمان در سال ۲۰۰۱، در صورت عدم اقدامات مناسب، در سال ۲۰۳۰، ۳٫۹ میلیون نفر دچار این بحران خواهند شد. قابل توجه است که این بحران خود با روند کنونی افزایش جمعیت اوج نیز خواهد گرفت</a:t>
            </a:r>
            <a:r>
              <a:rPr lang="en-US" dirty="0"/>
              <a:t>.</a:t>
            </a:r>
          </a:p>
        </p:txBody>
      </p:sp>
      <p:pic>
        <p:nvPicPr>
          <p:cNvPr id="8" name="Picture 7">
            <a:extLst>
              <a:ext uri="{FF2B5EF4-FFF2-40B4-BE49-F238E27FC236}">
                <a16:creationId xmlns:a16="http://schemas.microsoft.com/office/drawing/2014/main" id="{36156E49-1EB4-8F12-B193-BFF9104E4D04}"/>
              </a:ext>
            </a:extLst>
          </p:cNvPr>
          <p:cNvPicPr>
            <a:picLocks noChangeAspect="1"/>
          </p:cNvPicPr>
          <p:nvPr/>
        </p:nvPicPr>
        <p:blipFill>
          <a:blip r:embed="rId2"/>
          <a:stretch>
            <a:fillRect/>
          </a:stretch>
        </p:blipFill>
        <p:spPr>
          <a:xfrm>
            <a:off x="0" y="2109824"/>
            <a:ext cx="6181835" cy="4748175"/>
          </a:xfrm>
          <a:prstGeom prst="rect">
            <a:avLst/>
          </a:prstGeom>
        </p:spPr>
      </p:pic>
      <p:sp>
        <p:nvSpPr>
          <p:cNvPr id="10" name="Rectangle 9">
            <a:extLst>
              <a:ext uri="{FF2B5EF4-FFF2-40B4-BE49-F238E27FC236}">
                <a16:creationId xmlns:a16="http://schemas.microsoft.com/office/drawing/2014/main" id="{A16D3D11-195F-E3E8-B7C2-52E77488619C}"/>
              </a:ext>
            </a:extLst>
          </p:cNvPr>
          <p:cNvSpPr/>
          <p:nvPr/>
        </p:nvSpPr>
        <p:spPr>
          <a:xfrm>
            <a:off x="6469625" y="294969"/>
            <a:ext cx="5722375" cy="58993"/>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EB6A230D-3374-11BE-4D72-A5BF07F69F42}"/>
              </a:ext>
            </a:extLst>
          </p:cNvPr>
          <p:cNvSpPr/>
          <p:nvPr/>
        </p:nvSpPr>
        <p:spPr>
          <a:xfrm>
            <a:off x="0" y="559193"/>
            <a:ext cx="6096000" cy="60238"/>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42272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49B7A68-460E-7F57-675B-57955782C8FC}"/>
              </a:ext>
            </a:extLst>
          </p:cNvPr>
          <p:cNvSpPr/>
          <p:nvPr/>
        </p:nvSpPr>
        <p:spPr>
          <a:xfrm flipH="1">
            <a:off x="6076335" y="0"/>
            <a:ext cx="226142" cy="686783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CEB8ED9-FDC7-771D-40B6-4A07066F6B35}"/>
              </a:ext>
            </a:extLst>
          </p:cNvPr>
          <p:cNvSpPr txBox="1"/>
          <p:nvPr/>
        </p:nvSpPr>
        <p:spPr>
          <a:xfrm>
            <a:off x="6331973" y="988422"/>
            <a:ext cx="5712543" cy="566565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گرم شدن زمین</a:t>
            </a:r>
            <a:r>
              <a:rPr lang="en-US" dirty="0"/>
              <a:t> </a:t>
            </a:r>
            <a:r>
              <a:rPr lang="fa-IR" dirty="0"/>
              <a:t>نیز در از بین رفتن منابع آب به خصوص در مناطقی چون آسیای مرکزی، آفریقای شمالی</a:t>
            </a:r>
            <a:r>
              <a:rPr lang="en-US" dirty="0"/>
              <a:t> </a:t>
            </a:r>
            <a:r>
              <a:rPr lang="fa-IR" dirty="0"/>
              <a:t>و دشت‌های بزرگ ایالات متحده</a:t>
            </a:r>
            <a:r>
              <a:rPr lang="en-US" dirty="0"/>
              <a:t> </a:t>
            </a:r>
            <a:r>
              <a:rPr lang="fa-IR" dirty="0"/>
              <a:t>نقش می‌دارد</a:t>
            </a:r>
            <a:r>
              <a:rPr lang="en-US" dirty="0"/>
              <a:t>.</a:t>
            </a:r>
            <a:r>
              <a:rPr lang="fa-IR" dirty="0"/>
              <a:t>کیفیت آب‌ها</a:t>
            </a:r>
            <a:r>
              <a:rPr lang="en-US" dirty="0"/>
              <a:t> </a:t>
            </a:r>
            <a:r>
              <a:rPr lang="fa-IR" dirty="0"/>
              <a:t>نیز بحران دیگری است که برخی کشورها در پیش رو دارند. میزان آلودگی برخی آب‌ها و روند افزایش آن در بسیاری از نقاط کره زمین بسیار نگران‌کننده می‌باشد. آب‌های سفره‌های زیرزمینی</a:t>
            </a:r>
            <a:r>
              <a:rPr lang="en-US" dirty="0"/>
              <a:t> </a:t>
            </a:r>
            <a:r>
              <a:rPr lang="fa-IR" dirty="0"/>
              <a:t>و رودها و دریاچه‌ها منابع مهم تأمین آب شیرین هستند که مستقیماً در معرض آلودگی توسط فعالیت‌های انسان قرار دارند</a:t>
            </a:r>
            <a:r>
              <a:rPr lang="en-US" dirty="0"/>
              <a:t>. </a:t>
            </a:r>
            <a:r>
              <a:rPr lang="fa-IR" dirty="0"/>
              <a:t>آلودگی دریاها</a:t>
            </a:r>
            <a:r>
              <a:rPr lang="en-US" dirty="0"/>
              <a:t> </a:t>
            </a:r>
            <a:r>
              <a:rPr lang="fa-IR" dirty="0"/>
              <a:t>نیز علاوه بر دخالت مستقیم انسان، تحت تأثیر آلودگی آب‌های شیرین و چرخهٔ آب</a:t>
            </a:r>
            <a:r>
              <a:rPr lang="en-US" dirty="0"/>
              <a:t> </a:t>
            </a:r>
            <a:r>
              <a:rPr lang="fa-IR" dirty="0"/>
              <a:t>می‌باشد</a:t>
            </a:r>
            <a:r>
              <a:rPr lang="en-US" dirty="0"/>
              <a:t>.</a:t>
            </a:r>
          </a:p>
        </p:txBody>
      </p:sp>
      <p:sp>
        <p:nvSpPr>
          <p:cNvPr id="5" name="TextBox 4">
            <a:extLst>
              <a:ext uri="{FF2B5EF4-FFF2-40B4-BE49-F238E27FC236}">
                <a16:creationId xmlns:a16="http://schemas.microsoft.com/office/drawing/2014/main" id="{557B61F3-689D-97DE-DA84-255CB734DF67}"/>
              </a:ext>
            </a:extLst>
          </p:cNvPr>
          <p:cNvSpPr txBox="1"/>
          <p:nvPr/>
        </p:nvSpPr>
        <p:spPr>
          <a:xfrm>
            <a:off x="3647769" y="331744"/>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آب</a:t>
            </a:r>
          </a:p>
        </p:txBody>
      </p:sp>
      <p:pic>
        <p:nvPicPr>
          <p:cNvPr id="6" name="Picture 5">
            <a:extLst>
              <a:ext uri="{FF2B5EF4-FFF2-40B4-BE49-F238E27FC236}">
                <a16:creationId xmlns:a16="http://schemas.microsoft.com/office/drawing/2014/main" id="{A70F93AE-9C7D-D7E9-CB20-D476CE716489}"/>
              </a:ext>
            </a:extLst>
          </p:cNvPr>
          <p:cNvPicPr>
            <a:picLocks noChangeAspect="1"/>
          </p:cNvPicPr>
          <p:nvPr/>
        </p:nvPicPr>
        <p:blipFill>
          <a:blip r:embed="rId2"/>
          <a:stretch>
            <a:fillRect/>
          </a:stretch>
        </p:blipFill>
        <p:spPr>
          <a:xfrm>
            <a:off x="0" y="712927"/>
            <a:ext cx="5995314" cy="5995314"/>
          </a:xfrm>
          <a:prstGeom prst="flowChartConnector">
            <a:avLst/>
          </a:prstGeom>
        </p:spPr>
      </p:pic>
      <p:sp>
        <p:nvSpPr>
          <p:cNvPr id="8" name="Rectangle 7">
            <a:extLst>
              <a:ext uri="{FF2B5EF4-FFF2-40B4-BE49-F238E27FC236}">
                <a16:creationId xmlns:a16="http://schemas.microsoft.com/office/drawing/2014/main" id="{5A11EEEF-66A4-DB84-5EA5-146182F3FB0F}"/>
              </a:ext>
            </a:extLst>
          </p:cNvPr>
          <p:cNvSpPr/>
          <p:nvPr/>
        </p:nvSpPr>
        <p:spPr>
          <a:xfrm>
            <a:off x="9886335" y="203924"/>
            <a:ext cx="206478" cy="16970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02AF325-2CF6-FF6F-9B7C-3960B25479E0}"/>
              </a:ext>
            </a:extLst>
          </p:cNvPr>
          <p:cNvSpPr/>
          <p:nvPr/>
        </p:nvSpPr>
        <p:spPr>
          <a:xfrm>
            <a:off x="8878527" y="818721"/>
            <a:ext cx="206478" cy="16970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27862B56-F4DE-666B-B915-91069EC2604C}"/>
              </a:ext>
            </a:extLst>
          </p:cNvPr>
          <p:cNvSpPr/>
          <p:nvPr/>
        </p:nvSpPr>
        <p:spPr>
          <a:xfrm>
            <a:off x="9743769" y="395652"/>
            <a:ext cx="206478" cy="16970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71F2B0BA-345F-15E6-48D7-4CC0103E1EE1}"/>
              </a:ext>
            </a:extLst>
          </p:cNvPr>
          <p:cNvSpPr/>
          <p:nvPr/>
        </p:nvSpPr>
        <p:spPr>
          <a:xfrm>
            <a:off x="8981766" y="628077"/>
            <a:ext cx="206478" cy="16970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97006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88958-DA4E-C835-1963-9F2BCAB0CB7B}"/>
              </a:ext>
            </a:extLst>
          </p:cNvPr>
          <p:cNvSpPr/>
          <p:nvPr/>
        </p:nvSpPr>
        <p:spPr>
          <a:xfrm flipH="1">
            <a:off x="4621163" y="2874403"/>
            <a:ext cx="4404852" cy="257441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1F072770-60DD-0FEE-4B21-336A4A8CBD04}"/>
              </a:ext>
            </a:extLst>
          </p:cNvPr>
          <p:cNvSpPr/>
          <p:nvPr/>
        </p:nvSpPr>
        <p:spPr>
          <a:xfrm>
            <a:off x="2045109" y="326763"/>
            <a:ext cx="10146891" cy="48750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CABF9F0-7872-0120-B1C9-F4C4B69C82F4}"/>
              </a:ext>
            </a:extLst>
          </p:cNvPr>
          <p:cNvSpPr txBox="1"/>
          <p:nvPr/>
        </p:nvSpPr>
        <p:spPr>
          <a:xfrm>
            <a:off x="4198371" y="326763"/>
            <a:ext cx="7914968"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علل آلودگی آب‌ها ممکن است فیزیکی یا شیمیایی باشند:</a:t>
            </a:r>
            <a:endParaRPr lang="en-US" dirty="0"/>
          </a:p>
        </p:txBody>
      </p:sp>
      <p:sp>
        <p:nvSpPr>
          <p:cNvPr id="5" name="TextBox 4">
            <a:extLst>
              <a:ext uri="{FF2B5EF4-FFF2-40B4-BE49-F238E27FC236}">
                <a16:creationId xmlns:a16="http://schemas.microsoft.com/office/drawing/2014/main" id="{7D19BE95-1187-5C1E-0312-727236722DA1}"/>
              </a:ext>
            </a:extLst>
          </p:cNvPr>
          <p:cNvSpPr txBox="1"/>
          <p:nvPr/>
        </p:nvSpPr>
        <p:spPr>
          <a:xfrm>
            <a:off x="206474" y="1257988"/>
            <a:ext cx="11906865"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آلودگی فیزیکی همچون آلودگی گرمایی</a:t>
            </a:r>
            <a:r>
              <a:rPr lang="en-US" dirty="0"/>
              <a:t> </a:t>
            </a:r>
            <a:r>
              <a:rPr lang="fa-IR" dirty="0"/>
              <a:t>مصرف آب برای خنک کردن دستگاه‌های صنعتی که موجب افزایش دمای آب و در نهایت از بین رفتن برخی گونه‌های گیاهی یا جانوری می‌شود (یا رادیواکتیو در اثر حوادث هسته‌ای).</a:t>
            </a:r>
            <a:endParaRPr lang="en-US" dirty="0"/>
          </a:p>
        </p:txBody>
      </p:sp>
      <p:sp>
        <p:nvSpPr>
          <p:cNvPr id="7" name="Rectangle 6">
            <a:extLst>
              <a:ext uri="{FF2B5EF4-FFF2-40B4-BE49-F238E27FC236}">
                <a16:creationId xmlns:a16="http://schemas.microsoft.com/office/drawing/2014/main" id="{9A671125-A207-5F1F-0D11-636B57018AB8}"/>
              </a:ext>
            </a:extLst>
          </p:cNvPr>
          <p:cNvSpPr/>
          <p:nvPr/>
        </p:nvSpPr>
        <p:spPr>
          <a:xfrm>
            <a:off x="0" y="814269"/>
            <a:ext cx="1956619" cy="36560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F936E14B-5C87-1556-2A5E-86CFDD9F3C1C}"/>
              </a:ext>
            </a:extLst>
          </p:cNvPr>
          <p:cNvPicPr>
            <a:picLocks noChangeAspect="1"/>
          </p:cNvPicPr>
          <p:nvPr/>
        </p:nvPicPr>
        <p:blipFill>
          <a:blip r:embed="rId3"/>
          <a:stretch>
            <a:fillRect/>
          </a:stretch>
        </p:blipFill>
        <p:spPr>
          <a:xfrm>
            <a:off x="0" y="3151237"/>
            <a:ext cx="6820677" cy="3706763"/>
          </a:xfrm>
          <a:prstGeom prst="rect">
            <a:avLst/>
          </a:prstGeom>
          <a:ln w="28575">
            <a:solidFill>
              <a:schemeClr val="bg1"/>
            </a:solidFill>
          </a:ln>
        </p:spPr>
      </p:pic>
      <p:pic>
        <p:nvPicPr>
          <p:cNvPr id="9" name="Picture 8">
            <a:extLst>
              <a:ext uri="{FF2B5EF4-FFF2-40B4-BE49-F238E27FC236}">
                <a16:creationId xmlns:a16="http://schemas.microsoft.com/office/drawing/2014/main" id="{6B786AE9-4876-E44D-FAA1-C255853CAA53}"/>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flipH="1">
            <a:off x="7561006" y="2718617"/>
            <a:ext cx="4630992" cy="3473243"/>
          </a:xfrm>
          <a:prstGeom prst="rect">
            <a:avLst/>
          </a:prstGeom>
          <a:ln w="28575">
            <a:solidFill>
              <a:schemeClr val="bg1"/>
            </a:solidFill>
          </a:ln>
        </p:spPr>
      </p:pic>
    </p:spTree>
    <p:extLst>
      <p:ext uri="{BB962C8B-B14F-4D97-AF65-F5344CB8AC3E}">
        <p14:creationId xmlns:p14="http://schemas.microsoft.com/office/powerpoint/2010/main" val="1128713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E039CE-1C23-8BA9-1353-7868FB8F9232}"/>
              </a:ext>
            </a:extLst>
          </p:cNvPr>
          <p:cNvSpPr/>
          <p:nvPr/>
        </p:nvSpPr>
        <p:spPr>
          <a:xfrm>
            <a:off x="9350477" y="0"/>
            <a:ext cx="2841523" cy="685800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2715FC5-DAE2-ADD9-DFB4-9146E2BFB7ED}"/>
              </a:ext>
            </a:extLst>
          </p:cNvPr>
          <p:cNvSpPr txBox="1"/>
          <p:nvPr/>
        </p:nvSpPr>
        <p:spPr>
          <a:xfrm>
            <a:off x="245806" y="892776"/>
            <a:ext cx="6096000" cy="556306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آلودگی‌های شیمیایی بسیار گوناگون می‌باشند و می‌توانند در اثر ورود مواد شیمیایی حاصل از کارخانه‌ها، کشاورزی یا فاضلاب‌های شهری به درون آب باشد. مصرف مواد شیمیایی ضد آفت در کشاورزی از علل مهم آلودگی آب‌های زیرزمینی یا سطحی است که مستقیماً موجب مرگ بسیاری از گونه‌ها می‌شود. همچنین، مصرف کودهای نیتراتدار</a:t>
            </a:r>
            <a:r>
              <a:rPr lang="en-US" dirty="0"/>
              <a:t> </a:t>
            </a:r>
            <a:r>
              <a:rPr lang="fa-IR" dirty="0"/>
              <a:t>و فسفاتدار</a:t>
            </a:r>
            <a:r>
              <a:rPr lang="en-US" dirty="0"/>
              <a:t> </a:t>
            </a:r>
            <a:r>
              <a:rPr lang="fa-IR" dirty="0"/>
              <a:t>موجب افزایش این عناصر در آب‌ها می‌شود. در نتیجه، باکتری‌ها و جلبک‌های سطح آب که از این مواد تغذیه می‌کنند به سرعت رشد می‌کنند و زیاد می‌شوند و موجب کمبود اکسیژن محلول در آب و در نتیجه مرگ اغلب گونه‌های ساکن در زیر آب می‌شوند</a:t>
            </a:r>
            <a:r>
              <a:rPr lang="en-US" dirty="0"/>
              <a:t>.</a:t>
            </a:r>
          </a:p>
        </p:txBody>
      </p:sp>
      <p:sp>
        <p:nvSpPr>
          <p:cNvPr id="5" name="TextBox 4">
            <a:extLst>
              <a:ext uri="{FF2B5EF4-FFF2-40B4-BE49-F238E27FC236}">
                <a16:creationId xmlns:a16="http://schemas.microsoft.com/office/drawing/2014/main" id="{745C723A-BFD1-5648-5ABF-FDF800CB8706}"/>
              </a:ext>
            </a:extLst>
          </p:cNvPr>
          <p:cNvSpPr txBox="1"/>
          <p:nvPr/>
        </p:nvSpPr>
        <p:spPr>
          <a:xfrm>
            <a:off x="-471949" y="405270"/>
            <a:ext cx="7649497"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علل آلودگی آب‌ها ممکن است فیزیکی یا شیمیایی باشند:</a:t>
            </a:r>
            <a:endParaRPr lang="en-US" dirty="0"/>
          </a:p>
        </p:txBody>
      </p:sp>
      <p:pic>
        <p:nvPicPr>
          <p:cNvPr id="6" name="Picture 5">
            <a:extLst>
              <a:ext uri="{FF2B5EF4-FFF2-40B4-BE49-F238E27FC236}">
                <a16:creationId xmlns:a16="http://schemas.microsoft.com/office/drawing/2014/main" id="{FBFAAA69-F5CC-84CE-F750-CF5690E3B319}"/>
              </a:ext>
            </a:extLst>
          </p:cNvPr>
          <p:cNvPicPr>
            <a:picLocks noChangeAspect="1"/>
          </p:cNvPicPr>
          <p:nvPr/>
        </p:nvPicPr>
        <p:blipFill>
          <a:blip r:embed="rId2"/>
          <a:stretch>
            <a:fillRect/>
          </a:stretch>
        </p:blipFill>
        <p:spPr>
          <a:xfrm>
            <a:off x="6311748" y="1671483"/>
            <a:ext cx="5880252" cy="4414685"/>
          </a:xfrm>
          <a:prstGeom prst="rect">
            <a:avLst/>
          </a:prstGeom>
          <a:ln w="28575">
            <a:solidFill>
              <a:srgbClr val="C5E0B4"/>
            </a:solidFill>
          </a:ln>
        </p:spPr>
      </p:pic>
    </p:spTree>
    <p:extLst>
      <p:ext uri="{BB962C8B-B14F-4D97-AF65-F5344CB8AC3E}">
        <p14:creationId xmlns:p14="http://schemas.microsoft.com/office/powerpoint/2010/main" val="1386585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FDC4F9-9A33-E4BB-A02D-BDAEF5CAA22E}"/>
              </a:ext>
            </a:extLst>
          </p:cNvPr>
          <p:cNvSpPr/>
          <p:nvPr/>
        </p:nvSpPr>
        <p:spPr>
          <a:xfrm flipH="1">
            <a:off x="-1" y="4911277"/>
            <a:ext cx="12191999" cy="168507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C9030627-484A-FA13-19BD-A1BB17347D9D}"/>
              </a:ext>
            </a:extLst>
          </p:cNvPr>
          <p:cNvSpPr/>
          <p:nvPr/>
        </p:nvSpPr>
        <p:spPr>
          <a:xfrm flipH="1">
            <a:off x="-3" y="1003268"/>
            <a:ext cx="12191999" cy="2833903"/>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B85357B-FD47-3919-68D0-B64BF4303538}"/>
              </a:ext>
            </a:extLst>
          </p:cNvPr>
          <p:cNvSpPr txBox="1"/>
          <p:nvPr/>
        </p:nvSpPr>
        <p:spPr>
          <a:xfrm>
            <a:off x="5614219" y="1044099"/>
            <a:ext cx="6400800"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آلودگی توسط فلزات سنگین</a:t>
            </a:r>
            <a:r>
              <a:rPr lang="en-US" dirty="0"/>
              <a:t> </a:t>
            </a:r>
            <a:r>
              <a:rPr lang="fa-IR" dirty="0"/>
              <a:t>چون جیوه، آرسنیک، سرب</a:t>
            </a:r>
            <a:r>
              <a:rPr lang="en-US" dirty="0"/>
              <a:t> </a:t>
            </a:r>
            <a:r>
              <a:rPr lang="fa-IR" dirty="0"/>
              <a:t>و روی</a:t>
            </a:r>
            <a:r>
              <a:rPr lang="en-US" dirty="0"/>
              <a:t> </a:t>
            </a:r>
            <a:r>
              <a:rPr lang="fa-IR" dirty="0"/>
              <a:t>نیز که حاصل از فعالیت کارخانه‌هاست طی زنجیره‌های غذایی</a:t>
            </a:r>
            <a:r>
              <a:rPr lang="en-US" dirty="0"/>
              <a:t> </a:t>
            </a:r>
            <a:r>
              <a:rPr lang="fa-IR" dirty="0"/>
              <a:t>انباشته می‌شود و جان بسیاری از جانوران و نیز انسان را تهدید می‌کند</a:t>
            </a:r>
            <a:r>
              <a:rPr lang="en-US" dirty="0"/>
              <a:t>.</a:t>
            </a:r>
            <a:r>
              <a:rPr lang="fa-IR" dirty="0"/>
              <a:t>آلودگی آب‌ها همچنین موجب بارش‌های اسیدی</a:t>
            </a:r>
            <a:r>
              <a:rPr lang="en-US" dirty="0"/>
              <a:t> </a:t>
            </a:r>
            <a:r>
              <a:rPr lang="fa-IR" dirty="0"/>
              <a:t>می‌گردد که برای محیط زیست سمی می‌باشند.</a:t>
            </a:r>
          </a:p>
        </p:txBody>
      </p:sp>
      <p:sp>
        <p:nvSpPr>
          <p:cNvPr id="4" name="TextBox 3">
            <a:extLst>
              <a:ext uri="{FF2B5EF4-FFF2-40B4-BE49-F238E27FC236}">
                <a16:creationId xmlns:a16="http://schemas.microsoft.com/office/drawing/2014/main" id="{6F93BEB4-A76A-9AC2-6CC3-7EB08F713EC3}"/>
              </a:ext>
            </a:extLst>
          </p:cNvPr>
          <p:cNvSpPr txBox="1"/>
          <p:nvPr/>
        </p:nvSpPr>
        <p:spPr>
          <a:xfrm>
            <a:off x="2138516" y="142727"/>
            <a:ext cx="7914968"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علل آلودگی آب‌ها ممکن است فیزیکی یا شیمیایی باشند:</a:t>
            </a:r>
            <a:endParaRPr lang="en-US" dirty="0"/>
          </a:p>
        </p:txBody>
      </p:sp>
      <p:sp>
        <p:nvSpPr>
          <p:cNvPr id="6" name="TextBox 5">
            <a:extLst>
              <a:ext uri="{FF2B5EF4-FFF2-40B4-BE49-F238E27FC236}">
                <a16:creationId xmlns:a16="http://schemas.microsoft.com/office/drawing/2014/main" id="{14E3B827-D323-A408-5493-B7F38C5D931B}"/>
              </a:ext>
            </a:extLst>
          </p:cNvPr>
          <p:cNvSpPr txBox="1"/>
          <p:nvPr/>
        </p:nvSpPr>
        <p:spPr>
          <a:xfrm>
            <a:off x="0" y="4801248"/>
            <a:ext cx="6794090" cy="1685077"/>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 توسط هیدروکربنها</a:t>
            </a:r>
            <a:r>
              <a:rPr lang="en-US" dirty="0"/>
              <a:t> </a:t>
            </a:r>
            <a:r>
              <a:rPr lang="fa-IR" dirty="0"/>
              <a:t>(همچون نفت)، پلی‌کلروبی‌فنیلها</a:t>
            </a:r>
            <a:r>
              <a:rPr lang="en-US" dirty="0"/>
              <a:t> </a:t>
            </a:r>
            <a:r>
              <a:rPr lang="fa-IR" dirty="0"/>
              <a:t>(که سمی و سرطان‌زا هستند) و سایر مواد شیمیایی چون انواع داروها، مواد شوینده</a:t>
            </a:r>
            <a:r>
              <a:rPr lang="en-US" dirty="0"/>
              <a:t>… </a:t>
            </a:r>
            <a:r>
              <a:rPr lang="fa-IR" dirty="0"/>
              <a:t>نیز مثال‌های دیگری از آلودگی شیمیایی آب‌ها هستند</a:t>
            </a:r>
            <a:r>
              <a:rPr lang="en-US" dirty="0"/>
              <a:t>.</a:t>
            </a:r>
          </a:p>
        </p:txBody>
      </p:sp>
      <p:pic>
        <p:nvPicPr>
          <p:cNvPr id="7" name="Picture 6">
            <a:extLst>
              <a:ext uri="{FF2B5EF4-FFF2-40B4-BE49-F238E27FC236}">
                <a16:creationId xmlns:a16="http://schemas.microsoft.com/office/drawing/2014/main" id="{AE8CC028-17A5-83C4-6CFB-F34B4B422BA3}"/>
              </a:ext>
            </a:extLst>
          </p:cNvPr>
          <p:cNvPicPr>
            <a:picLocks noChangeAspect="1"/>
          </p:cNvPicPr>
          <p:nvPr/>
        </p:nvPicPr>
        <p:blipFill>
          <a:blip r:embed="rId2"/>
          <a:stretch>
            <a:fillRect/>
          </a:stretch>
        </p:blipFill>
        <p:spPr>
          <a:xfrm flipH="1">
            <a:off x="6794090" y="4021482"/>
            <a:ext cx="5397910" cy="2833903"/>
          </a:xfrm>
          <a:prstGeom prst="rect">
            <a:avLst/>
          </a:prstGeom>
        </p:spPr>
      </p:pic>
      <p:pic>
        <p:nvPicPr>
          <p:cNvPr id="8" name="Picture 7">
            <a:extLst>
              <a:ext uri="{FF2B5EF4-FFF2-40B4-BE49-F238E27FC236}">
                <a16:creationId xmlns:a16="http://schemas.microsoft.com/office/drawing/2014/main" id="{CDE0979D-F482-C1AA-82D2-C90A2B09B251}"/>
              </a:ext>
            </a:extLst>
          </p:cNvPr>
          <p:cNvPicPr>
            <a:picLocks noChangeAspect="1"/>
          </p:cNvPicPr>
          <p:nvPr/>
        </p:nvPicPr>
        <p:blipFill>
          <a:blip r:embed="rId3"/>
          <a:stretch>
            <a:fillRect/>
          </a:stretch>
        </p:blipFill>
        <p:spPr>
          <a:xfrm flipH="1">
            <a:off x="0" y="740262"/>
            <a:ext cx="4988926" cy="4060986"/>
          </a:xfrm>
          <a:prstGeom prst="rect">
            <a:avLst/>
          </a:prstGeom>
        </p:spPr>
      </p:pic>
    </p:spTree>
    <p:extLst>
      <p:ext uri="{BB962C8B-B14F-4D97-AF65-F5344CB8AC3E}">
        <p14:creationId xmlns:p14="http://schemas.microsoft.com/office/powerpoint/2010/main" val="1890871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04473B-FB74-C0BC-DDD8-C6BD030CADD4}"/>
              </a:ext>
            </a:extLst>
          </p:cNvPr>
          <p:cNvSpPr txBox="1"/>
          <p:nvPr/>
        </p:nvSpPr>
        <p:spPr>
          <a:xfrm>
            <a:off x="3362632" y="72857"/>
            <a:ext cx="3097161"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هوا</a:t>
            </a:r>
            <a:endParaRPr lang="en-US" dirty="0"/>
          </a:p>
        </p:txBody>
      </p:sp>
      <p:sp>
        <p:nvSpPr>
          <p:cNvPr id="5" name="TextBox 4">
            <a:extLst>
              <a:ext uri="{FF2B5EF4-FFF2-40B4-BE49-F238E27FC236}">
                <a16:creationId xmlns:a16="http://schemas.microsoft.com/office/drawing/2014/main" id="{1DA72C80-5A94-46EF-311E-2B58FE0ED622}"/>
              </a:ext>
            </a:extLst>
          </p:cNvPr>
          <p:cNvSpPr txBox="1"/>
          <p:nvPr/>
        </p:nvSpPr>
        <p:spPr>
          <a:xfrm>
            <a:off x="314634" y="849352"/>
            <a:ext cx="1175938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 هوا</a:t>
            </a:r>
            <a:r>
              <a:rPr lang="en-US" dirty="0"/>
              <a:t> </a:t>
            </a:r>
            <a:r>
              <a:rPr lang="fa-IR" dirty="0"/>
              <a:t>عبارت است از ورود مستقیم یا غیرمستقیم هر عنصری توسط انسان یا عامل طبیعی که احتمال ایجاد اثرات نامطلوب بر سلامتی انسان و محیط زیست را داشته باشد. انواع آلودگی‌های هوا عبارت‌اند از:</a:t>
            </a:r>
            <a:endParaRPr lang="en-US" dirty="0"/>
          </a:p>
        </p:txBody>
      </p:sp>
      <p:sp>
        <p:nvSpPr>
          <p:cNvPr id="21" name="TextBox 20">
            <a:extLst>
              <a:ext uri="{FF2B5EF4-FFF2-40B4-BE49-F238E27FC236}">
                <a16:creationId xmlns:a16="http://schemas.microsoft.com/office/drawing/2014/main" id="{A6D8034C-2CB0-25B4-6476-185945397602}"/>
              </a:ext>
            </a:extLst>
          </p:cNvPr>
          <p:cNvSpPr txBox="1"/>
          <p:nvPr/>
        </p:nvSpPr>
        <p:spPr>
          <a:xfrm>
            <a:off x="6213987" y="4981836"/>
            <a:ext cx="6346722" cy="1131079"/>
          </a:xfrm>
          <a:prstGeom prst="rect">
            <a:avLst/>
          </a:prstGeom>
          <a:noFill/>
        </p:spPr>
        <p:txBody>
          <a:bodyPr wrap="square">
            <a:spAutoFit/>
          </a:bodyPr>
          <a:lstStyle/>
          <a:p>
            <a:pPr marL="742950" lvl="1" indent="-285750" algn="just" rtl="1">
              <a:lnSpc>
                <a:spcPct val="200000"/>
              </a:lnSpc>
              <a:spcAft>
                <a:spcPts val="800"/>
              </a:spcAft>
              <a:buSzPts val="1000"/>
              <a:buFont typeface="Symbol" panose="05050102010706020507" pitchFamily="18" charset="2"/>
              <a:buChar char=""/>
              <a:tabLst>
                <a:tab pos="914400" algn="l"/>
              </a:tabLst>
            </a:pPr>
            <a:r>
              <a:rPr lang="fa-IR" dirty="0">
                <a:effectLst/>
                <a:latin typeface="Vazir" panose="020B0603030804020204" pitchFamily="34" charset="-78"/>
                <a:ea typeface="Calibri" panose="020F0502020204030204" pitchFamily="34" charset="0"/>
                <a:cs typeface="Vazir" panose="020B0603030804020204" pitchFamily="34" charset="-78"/>
              </a:rPr>
              <a:t>اوزون، که وجودش در لایه‌های پایینی هواکره</a:t>
            </a:r>
            <a:r>
              <a:rPr lang="en-US" dirty="0">
                <a:effectLst/>
                <a:latin typeface="Vazir" panose="020B0603030804020204" pitchFamily="34" charset="-78"/>
                <a:ea typeface="Calibri" panose="020F0502020204030204" pitchFamily="34" charset="0"/>
                <a:cs typeface="Vazir" panose="020B0603030804020204" pitchFamily="34" charset="-78"/>
              </a:rPr>
              <a:t> </a:t>
            </a:r>
            <a:r>
              <a:rPr lang="fa-IR" dirty="0">
                <a:effectLst/>
                <a:latin typeface="Vazir" panose="020B0603030804020204" pitchFamily="34" charset="-78"/>
                <a:ea typeface="Calibri" panose="020F0502020204030204" pitchFamily="34" charset="0"/>
                <a:cs typeface="Vazir" panose="020B0603030804020204" pitchFamily="34" charset="-78"/>
              </a:rPr>
              <a:t>تأثیرات خطرناکی بر سلامتی جانداران دارد</a:t>
            </a:r>
            <a:r>
              <a:rPr lang="en-US" dirty="0">
                <a:effectLst/>
                <a:latin typeface="Vazir" panose="020B0603030804020204" pitchFamily="34" charset="-78"/>
                <a:ea typeface="Calibri" panose="020F0502020204030204" pitchFamily="34" charset="0"/>
                <a:cs typeface="Vazir" panose="020B0603030804020204" pitchFamily="34" charset="-78"/>
              </a:rPr>
              <a:t>.</a:t>
            </a:r>
          </a:p>
        </p:txBody>
      </p:sp>
      <p:sp>
        <p:nvSpPr>
          <p:cNvPr id="23" name="TextBox 22">
            <a:extLst>
              <a:ext uri="{FF2B5EF4-FFF2-40B4-BE49-F238E27FC236}">
                <a16:creationId xmlns:a16="http://schemas.microsoft.com/office/drawing/2014/main" id="{7AFA9C6D-B9B9-4F80-012D-3F12E19A9BED}"/>
              </a:ext>
            </a:extLst>
          </p:cNvPr>
          <p:cNvSpPr txBox="1"/>
          <p:nvPr/>
        </p:nvSpPr>
        <p:spPr>
          <a:xfrm>
            <a:off x="6095999" y="2549584"/>
            <a:ext cx="6464709" cy="1685077"/>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vl2pPr lvl="1"/>
          </a:lstStyle>
          <a:p>
            <a:pPr marL="742950" lvl="1" indent="-285750" algn="just"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گازهای حاصل از سوختن چون دی‌اکسید گوگرد، اکسیدهای ازت، مونوکسید کربن، سولفید هیدروژن</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و بعضی گازهای گلخانه‌ای</a:t>
            </a:r>
            <a:r>
              <a:rPr lang="en-US" dirty="0">
                <a:latin typeface="Vazir" panose="020B0603030804020204" pitchFamily="34" charset="-78"/>
                <a:cs typeface="Vazir" panose="020B0603030804020204" pitchFamily="34" charset="-78"/>
              </a:rPr>
              <a:t>.</a:t>
            </a:r>
          </a:p>
        </p:txBody>
      </p:sp>
      <p:pic>
        <p:nvPicPr>
          <p:cNvPr id="24" name="Picture 23">
            <a:extLst>
              <a:ext uri="{FF2B5EF4-FFF2-40B4-BE49-F238E27FC236}">
                <a16:creationId xmlns:a16="http://schemas.microsoft.com/office/drawing/2014/main" id="{B2B80003-3867-3452-A985-5C107033D582}"/>
              </a:ext>
            </a:extLst>
          </p:cNvPr>
          <p:cNvPicPr>
            <a:picLocks noChangeAspect="1"/>
          </p:cNvPicPr>
          <p:nvPr/>
        </p:nvPicPr>
        <p:blipFill>
          <a:blip r:embed="rId2"/>
          <a:stretch>
            <a:fillRect/>
          </a:stretch>
        </p:blipFill>
        <p:spPr>
          <a:xfrm>
            <a:off x="19664" y="2497304"/>
            <a:ext cx="6020170" cy="4013447"/>
          </a:xfrm>
          <a:prstGeom prst="rect">
            <a:avLst/>
          </a:prstGeom>
          <a:ln w="38100">
            <a:solidFill>
              <a:srgbClr val="C5E0B4"/>
            </a:solidFill>
          </a:ln>
        </p:spPr>
      </p:pic>
      <p:sp>
        <p:nvSpPr>
          <p:cNvPr id="25" name="Rectangle 24">
            <a:extLst>
              <a:ext uri="{FF2B5EF4-FFF2-40B4-BE49-F238E27FC236}">
                <a16:creationId xmlns:a16="http://schemas.microsoft.com/office/drawing/2014/main" id="{94E50F46-7004-E5E3-EF7D-5E6F5293C92D}"/>
              </a:ext>
            </a:extLst>
          </p:cNvPr>
          <p:cNvSpPr/>
          <p:nvPr/>
        </p:nvSpPr>
        <p:spPr>
          <a:xfrm>
            <a:off x="0" y="6510750"/>
            <a:ext cx="12192000" cy="35708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Rectangle 26">
            <a:extLst>
              <a:ext uri="{FF2B5EF4-FFF2-40B4-BE49-F238E27FC236}">
                <a16:creationId xmlns:a16="http://schemas.microsoft.com/office/drawing/2014/main" id="{DBF5B698-9C9D-258F-4810-B881F3D3D489}"/>
              </a:ext>
            </a:extLst>
          </p:cNvPr>
          <p:cNvSpPr/>
          <p:nvPr/>
        </p:nvSpPr>
        <p:spPr>
          <a:xfrm>
            <a:off x="6548281" y="425086"/>
            <a:ext cx="206478" cy="16970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ectangle 27">
            <a:extLst>
              <a:ext uri="{FF2B5EF4-FFF2-40B4-BE49-F238E27FC236}">
                <a16:creationId xmlns:a16="http://schemas.microsoft.com/office/drawing/2014/main" id="{6E4D6A12-1AFD-AF2E-49F2-2A0BBE6D8311}"/>
              </a:ext>
            </a:extLst>
          </p:cNvPr>
          <p:cNvSpPr/>
          <p:nvPr/>
        </p:nvSpPr>
        <p:spPr>
          <a:xfrm>
            <a:off x="5663377" y="134178"/>
            <a:ext cx="206478" cy="16970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ectangle 28">
            <a:extLst>
              <a:ext uri="{FF2B5EF4-FFF2-40B4-BE49-F238E27FC236}">
                <a16:creationId xmlns:a16="http://schemas.microsoft.com/office/drawing/2014/main" id="{483D9E15-D957-F92E-EF82-4E98F1752276}"/>
              </a:ext>
            </a:extLst>
          </p:cNvPr>
          <p:cNvSpPr/>
          <p:nvPr/>
        </p:nvSpPr>
        <p:spPr>
          <a:xfrm>
            <a:off x="6754759" y="608194"/>
            <a:ext cx="206478" cy="16970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ectangle 30">
            <a:extLst>
              <a:ext uri="{FF2B5EF4-FFF2-40B4-BE49-F238E27FC236}">
                <a16:creationId xmlns:a16="http://schemas.microsoft.com/office/drawing/2014/main" id="{9A364083-2ADE-C089-9B36-7F606C0846AA}"/>
              </a:ext>
            </a:extLst>
          </p:cNvPr>
          <p:cNvSpPr/>
          <p:nvPr/>
        </p:nvSpPr>
        <p:spPr>
          <a:xfrm>
            <a:off x="5427403" y="288446"/>
            <a:ext cx="206478" cy="16970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16734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5006FB-EAF0-31E0-510A-481DF627403E}"/>
              </a:ext>
            </a:extLst>
          </p:cNvPr>
          <p:cNvSpPr/>
          <p:nvPr/>
        </p:nvSpPr>
        <p:spPr>
          <a:xfrm>
            <a:off x="5184058" y="922919"/>
            <a:ext cx="4705350" cy="1478686"/>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58F4F08-F43D-6422-18E3-EF68F6FB570A}"/>
              </a:ext>
            </a:extLst>
          </p:cNvPr>
          <p:cNvSpPr txBox="1"/>
          <p:nvPr/>
        </p:nvSpPr>
        <p:spPr>
          <a:xfrm>
            <a:off x="485776" y="6051005"/>
            <a:ext cx="1154307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فلزات سنگین</a:t>
            </a:r>
            <a:r>
              <a:rPr lang="en-US" dirty="0"/>
              <a:t> </a:t>
            </a:r>
            <a:r>
              <a:rPr lang="fa-IR" dirty="0"/>
              <a:t>همچون آرسنیک، سرب، روی، مس، کروم، جیوه</a:t>
            </a:r>
            <a:r>
              <a:rPr lang="en-US" dirty="0"/>
              <a:t> </a:t>
            </a:r>
            <a:r>
              <a:rPr lang="fa-IR" dirty="0"/>
              <a:t>و کادمیوم</a:t>
            </a:r>
            <a:r>
              <a:rPr lang="en-US" dirty="0"/>
              <a:t> </a:t>
            </a:r>
            <a:r>
              <a:rPr lang="fa-IR" dirty="0"/>
              <a:t>که در اثر فعالیت‌های صنعتی وارد هوا می‌شوند.</a:t>
            </a:r>
            <a:endParaRPr lang="en-US" dirty="0"/>
          </a:p>
        </p:txBody>
      </p:sp>
      <p:sp>
        <p:nvSpPr>
          <p:cNvPr id="5" name="TextBox 4">
            <a:extLst>
              <a:ext uri="{FF2B5EF4-FFF2-40B4-BE49-F238E27FC236}">
                <a16:creationId xmlns:a16="http://schemas.microsoft.com/office/drawing/2014/main" id="{DA817C0B-BB5E-9A3D-348E-94EE150F9877}"/>
              </a:ext>
            </a:extLst>
          </p:cNvPr>
          <p:cNvSpPr txBox="1"/>
          <p:nvPr/>
        </p:nvSpPr>
        <p:spPr>
          <a:xfrm>
            <a:off x="5852037" y="4896843"/>
            <a:ext cx="6096000" cy="57708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گرد و غبار</a:t>
            </a:r>
            <a:r>
              <a:rPr lang="en-US" dirty="0"/>
              <a:t> </a:t>
            </a:r>
            <a:r>
              <a:rPr lang="fa-IR" dirty="0"/>
              <a:t>و ذرات معلق</a:t>
            </a:r>
            <a:r>
              <a:rPr lang="en-US" dirty="0"/>
              <a:t> </a:t>
            </a:r>
            <a:r>
              <a:rPr lang="fa-IR" dirty="0"/>
              <a:t>در هوا</a:t>
            </a:r>
            <a:endParaRPr lang="en-US" dirty="0"/>
          </a:p>
        </p:txBody>
      </p:sp>
      <p:sp>
        <p:nvSpPr>
          <p:cNvPr id="7" name="TextBox 6">
            <a:extLst>
              <a:ext uri="{FF2B5EF4-FFF2-40B4-BE49-F238E27FC236}">
                <a16:creationId xmlns:a16="http://schemas.microsoft.com/office/drawing/2014/main" id="{B0F9548D-0A15-6EA4-A5CC-3ACF83F3BA38}"/>
              </a:ext>
            </a:extLst>
          </p:cNvPr>
          <p:cNvSpPr txBox="1"/>
          <p:nvPr/>
        </p:nvSpPr>
        <p:spPr>
          <a:xfrm>
            <a:off x="5396067" y="5473924"/>
            <a:ext cx="6551970" cy="57708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گازهای گلخانه‌ای</a:t>
            </a:r>
            <a:r>
              <a:rPr lang="en-US" dirty="0"/>
              <a:t> </a:t>
            </a:r>
            <a:r>
              <a:rPr lang="fa-IR" dirty="0"/>
              <a:t>همچون دی‌اکسید کربن، متان</a:t>
            </a:r>
            <a:r>
              <a:rPr lang="en-US" dirty="0"/>
              <a:t> </a:t>
            </a:r>
            <a:r>
              <a:rPr lang="fa-IR" dirty="0"/>
              <a:t>و فلوئوروکربنها</a:t>
            </a:r>
            <a:r>
              <a:rPr lang="en-US" dirty="0"/>
              <a:t>.</a:t>
            </a:r>
          </a:p>
        </p:txBody>
      </p:sp>
      <p:sp>
        <p:nvSpPr>
          <p:cNvPr id="8" name="TextBox 7">
            <a:extLst>
              <a:ext uri="{FF2B5EF4-FFF2-40B4-BE49-F238E27FC236}">
                <a16:creationId xmlns:a16="http://schemas.microsoft.com/office/drawing/2014/main" id="{49F28619-E715-B450-4434-C1BFB3B55FA0}"/>
              </a:ext>
            </a:extLst>
          </p:cNvPr>
          <p:cNvSpPr txBox="1"/>
          <p:nvPr/>
        </p:nvSpPr>
        <p:spPr>
          <a:xfrm>
            <a:off x="3665589" y="49957"/>
            <a:ext cx="3097161"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هوا</a:t>
            </a:r>
            <a:endParaRPr lang="en-US" dirty="0"/>
          </a:p>
        </p:txBody>
      </p:sp>
      <p:pic>
        <p:nvPicPr>
          <p:cNvPr id="1026" name="Picture 2" descr="16 حقیقت درباره آلودگی محیط زیست که احتمالا تا کنون از آن ها اطلاعی نداشته  اید - روزیاتو">
            <a:extLst>
              <a:ext uri="{FF2B5EF4-FFF2-40B4-BE49-F238E27FC236}">
                <a16:creationId xmlns:a16="http://schemas.microsoft.com/office/drawing/2014/main" id="{50762D49-C5B1-D48D-8FBB-FB32C86021C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3963" y="627038"/>
            <a:ext cx="7326876" cy="477357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۳۵ درصد عوارض آلایندگی به سازمان محیط زیست اختصاص یافت - همشهری آنلاین">
            <a:extLst>
              <a:ext uri="{FF2B5EF4-FFF2-40B4-BE49-F238E27FC236}">
                <a16:creationId xmlns:a16="http://schemas.microsoft.com/office/drawing/2014/main" id="{05343DF3-71A0-1AF0-FA1B-855144266CB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49970" y="1483589"/>
            <a:ext cx="4278876" cy="285258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057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AF9756-E234-931F-1753-793C58EE81B5}"/>
              </a:ext>
            </a:extLst>
          </p:cNvPr>
          <p:cNvSpPr/>
          <p:nvPr/>
        </p:nvSpPr>
        <p:spPr>
          <a:xfrm>
            <a:off x="0" y="1887988"/>
            <a:ext cx="6499122" cy="2239074"/>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DD9D41A-D505-8682-CC08-6362D3EA1C8E}"/>
              </a:ext>
            </a:extLst>
          </p:cNvPr>
          <p:cNvSpPr txBox="1"/>
          <p:nvPr/>
        </p:nvSpPr>
        <p:spPr>
          <a:xfrm>
            <a:off x="2487561" y="1375445"/>
            <a:ext cx="1573162"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زیست بوم</a:t>
            </a:r>
            <a:endParaRPr lang="en-US" dirty="0"/>
          </a:p>
        </p:txBody>
      </p:sp>
      <p:sp>
        <p:nvSpPr>
          <p:cNvPr id="5" name="TextBox 4">
            <a:extLst>
              <a:ext uri="{FF2B5EF4-FFF2-40B4-BE49-F238E27FC236}">
                <a16:creationId xmlns:a16="http://schemas.microsoft.com/office/drawing/2014/main" id="{0F26CACB-CC50-5A6C-8D23-15817F559128}"/>
              </a:ext>
            </a:extLst>
          </p:cNvPr>
          <p:cNvSpPr txBox="1"/>
          <p:nvPr/>
        </p:nvSpPr>
        <p:spPr>
          <a:xfrm>
            <a:off x="196645" y="1855708"/>
            <a:ext cx="6302477"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زیست‌بوم‌ها</a:t>
            </a:r>
            <a:r>
              <a:rPr lang="en-US" dirty="0"/>
              <a:t> </a:t>
            </a:r>
            <a:r>
              <a:rPr lang="fa-IR" dirty="0"/>
              <a:t>به لحاظ تاریخی شبیه به مفهوم اکوسیستم‌ها</a:t>
            </a:r>
            <a:r>
              <a:rPr lang="en-US" dirty="0"/>
              <a:t> </a:t>
            </a:r>
            <a:r>
              <a:rPr lang="fa-IR" dirty="0"/>
              <a:t>هستند و از مناطق جغرافیایی، عرض جغرافایی، شرایط آب و هوایی مرتبط با محیط زیست بر روی زمین، مانند جمعیت گیاهان، جانوران و شرایط محیط زندگی‌شان، اغلب به عنوان اکوسیستم نامیده می‌شوند.</a:t>
            </a:r>
            <a:endParaRPr lang="en-US" dirty="0"/>
          </a:p>
        </p:txBody>
      </p:sp>
      <p:pic>
        <p:nvPicPr>
          <p:cNvPr id="7" name="Picture 6">
            <a:extLst>
              <a:ext uri="{FF2B5EF4-FFF2-40B4-BE49-F238E27FC236}">
                <a16:creationId xmlns:a16="http://schemas.microsoft.com/office/drawing/2014/main" id="{4FC75822-47DC-ED25-CE4C-2328A3F07961}"/>
              </a:ext>
            </a:extLst>
          </p:cNvPr>
          <p:cNvPicPr>
            <a:picLocks noChangeAspect="1"/>
          </p:cNvPicPr>
          <p:nvPr/>
        </p:nvPicPr>
        <p:blipFill>
          <a:blip r:embed="rId2"/>
          <a:stretch>
            <a:fillRect/>
          </a:stretch>
        </p:blipFill>
        <p:spPr>
          <a:xfrm>
            <a:off x="7395489" y="0"/>
            <a:ext cx="4373724" cy="6858000"/>
          </a:xfrm>
          <a:prstGeom prst="rect">
            <a:avLst/>
          </a:prstGeom>
        </p:spPr>
      </p:pic>
    </p:spTree>
    <p:extLst>
      <p:ext uri="{BB962C8B-B14F-4D97-AF65-F5344CB8AC3E}">
        <p14:creationId xmlns:p14="http://schemas.microsoft.com/office/powerpoint/2010/main" val="59679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FC64A5-CD81-EA05-0C04-972C80137014}"/>
              </a:ext>
            </a:extLst>
          </p:cNvPr>
          <p:cNvSpPr txBox="1"/>
          <p:nvPr/>
        </p:nvSpPr>
        <p:spPr>
          <a:xfrm>
            <a:off x="88491" y="4540406"/>
            <a:ext cx="12044514"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زیست بوم‌ها بر مبنای عوامل نظیر ساختار گیاهان (مانند درختان، درختچه‌ها و گیاهان)، انواع برگ‌ها (مانند ورق‌های عرضی و سوزنی)، فاصله گیاه (جنگل، جنگل، ساوانا) و آب و هوا تعریف می‌شوند. برخلاف اکوژنزها، زیست بوم‌ها به واسطه ژنتیک، طبقه‌بندی یا شباهت‌های تاریخی تعریف نمی‌شوند. زیست‌بوم‌ها اغلب با الگوهای خاصی از جانشینی زیست‌محیطی و پوشش گیاهی اوج شناخته می‌شوند</a:t>
            </a:r>
            <a:r>
              <a:rPr lang="en-US" dirty="0"/>
              <a:t>.</a:t>
            </a:r>
            <a:endParaRPr lang="fa-IR" dirty="0"/>
          </a:p>
        </p:txBody>
      </p:sp>
      <p:pic>
        <p:nvPicPr>
          <p:cNvPr id="4" name="Picture 3">
            <a:extLst>
              <a:ext uri="{FF2B5EF4-FFF2-40B4-BE49-F238E27FC236}">
                <a16:creationId xmlns:a16="http://schemas.microsoft.com/office/drawing/2014/main" id="{96F96CB6-1B4A-35C5-0FED-1E6BEEB9302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194313" y="327610"/>
            <a:ext cx="9429750" cy="3979967"/>
          </a:xfrm>
          <a:prstGeom prst="rect">
            <a:avLst/>
          </a:prstGeom>
        </p:spPr>
      </p:pic>
      <p:sp>
        <p:nvSpPr>
          <p:cNvPr id="5" name="Rectangle 4">
            <a:extLst>
              <a:ext uri="{FF2B5EF4-FFF2-40B4-BE49-F238E27FC236}">
                <a16:creationId xmlns:a16="http://schemas.microsoft.com/office/drawing/2014/main" id="{F9633DE8-E8C0-215E-D1F3-C53D723351D8}"/>
              </a:ext>
            </a:extLst>
          </p:cNvPr>
          <p:cNvSpPr/>
          <p:nvPr/>
        </p:nvSpPr>
        <p:spPr>
          <a:xfrm>
            <a:off x="10785987" y="307945"/>
            <a:ext cx="262859" cy="300552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AC7908C3-C7AA-EC60-DADB-CE1A01BAC42C}"/>
              </a:ext>
            </a:extLst>
          </p:cNvPr>
          <p:cNvSpPr/>
          <p:nvPr/>
        </p:nvSpPr>
        <p:spPr>
          <a:xfrm>
            <a:off x="769530" y="1302051"/>
            <a:ext cx="262859" cy="300552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7C88F4B-D9D2-AB91-5588-E2876EBA777B}"/>
              </a:ext>
            </a:extLst>
          </p:cNvPr>
          <p:cNvSpPr/>
          <p:nvPr/>
        </p:nvSpPr>
        <p:spPr>
          <a:xfrm>
            <a:off x="769531" y="327610"/>
            <a:ext cx="262858" cy="860322"/>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F6A4B87B-89AF-3FDE-8DE9-C630BB52ABD8}"/>
              </a:ext>
            </a:extLst>
          </p:cNvPr>
          <p:cNvSpPr/>
          <p:nvPr/>
        </p:nvSpPr>
        <p:spPr>
          <a:xfrm>
            <a:off x="10786602" y="3426506"/>
            <a:ext cx="262858" cy="860322"/>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9644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2C3B29-6D10-24D9-DCEE-2C9713303EA5}"/>
              </a:ext>
            </a:extLst>
          </p:cNvPr>
          <p:cNvSpPr/>
          <p:nvPr/>
        </p:nvSpPr>
        <p:spPr>
          <a:xfrm>
            <a:off x="0" y="737219"/>
            <a:ext cx="2268638" cy="48750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AE84B55-3BB1-69EB-82D8-284AC2EE1A74}"/>
              </a:ext>
            </a:extLst>
          </p:cNvPr>
          <p:cNvSpPr txBox="1"/>
          <p:nvPr/>
        </p:nvSpPr>
        <p:spPr>
          <a:xfrm>
            <a:off x="120580" y="737219"/>
            <a:ext cx="170822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پیمان کیوتو</a:t>
            </a:r>
            <a:endParaRPr lang="en-US" dirty="0"/>
          </a:p>
        </p:txBody>
      </p:sp>
      <p:sp>
        <p:nvSpPr>
          <p:cNvPr id="5" name="TextBox 4">
            <a:extLst>
              <a:ext uri="{FF2B5EF4-FFF2-40B4-BE49-F238E27FC236}">
                <a16:creationId xmlns:a16="http://schemas.microsoft.com/office/drawing/2014/main" id="{8DA64DDB-AFA2-9BA6-8A42-C043FF7C020C}"/>
              </a:ext>
            </a:extLst>
          </p:cNvPr>
          <p:cNvSpPr txBox="1"/>
          <p:nvPr/>
        </p:nvSpPr>
        <p:spPr>
          <a:xfrm>
            <a:off x="6263149" y="2056501"/>
            <a:ext cx="5761703"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نقشه اعضای پیمان کیوتو، که با کشورهای رنگ سبز تیره نشان داده شده است، قرارداد را تصویب و امضا کرده‌اند و رنگ آبی نشان‌دهنده کشورهایی است که پیمان را امضا کرده و در صدد تصویب آن می‌باشند. به‌ویژه، استرالیا و ایالات متحده آمریکا که پیمان را امضا کرده‌اند اما از تصویب آن سر باز می‌زنند</a:t>
            </a:r>
            <a:r>
              <a:rPr lang="en-US" dirty="0"/>
              <a:t>.</a:t>
            </a:r>
          </a:p>
        </p:txBody>
      </p:sp>
      <p:pic>
        <p:nvPicPr>
          <p:cNvPr id="6" name="Picture 5">
            <a:extLst>
              <a:ext uri="{FF2B5EF4-FFF2-40B4-BE49-F238E27FC236}">
                <a16:creationId xmlns:a16="http://schemas.microsoft.com/office/drawing/2014/main" id="{1F359A08-C491-5400-F46A-88B1F0B90737}"/>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0" y="1492249"/>
            <a:ext cx="6096000" cy="3677824"/>
          </a:xfrm>
          <a:prstGeom prst="rect">
            <a:avLst/>
          </a:prstGeom>
        </p:spPr>
      </p:pic>
      <p:sp>
        <p:nvSpPr>
          <p:cNvPr id="8" name="Rectangle 7">
            <a:extLst>
              <a:ext uri="{FF2B5EF4-FFF2-40B4-BE49-F238E27FC236}">
                <a16:creationId xmlns:a16="http://schemas.microsoft.com/office/drawing/2014/main" id="{13E023C1-0875-FDA0-73F7-87FDD9E9FABD}"/>
              </a:ext>
            </a:extLst>
          </p:cNvPr>
          <p:cNvSpPr/>
          <p:nvPr/>
        </p:nvSpPr>
        <p:spPr>
          <a:xfrm>
            <a:off x="0" y="5997678"/>
            <a:ext cx="12192000" cy="860322"/>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64655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ame 12">
            <a:extLst>
              <a:ext uri="{FF2B5EF4-FFF2-40B4-BE49-F238E27FC236}">
                <a16:creationId xmlns:a16="http://schemas.microsoft.com/office/drawing/2014/main" id="{3B40B24D-5C9D-CE9A-AA10-EB6B453701B9}"/>
              </a:ext>
            </a:extLst>
          </p:cNvPr>
          <p:cNvSpPr/>
          <p:nvPr/>
        </p:nvSpPr>
        <p:spPr>
          <a:xfrm>
            <a:off x="810705" y="3689942"/>
            <a:ext cx="10724362" cy="2823979"/>
          </a:xfrm>
          <a:prstGeom prst="frame">
            <a:avLst>
              <a:gd name="adj1" fmla="val 1093"/>
            </a:avLst>
          </a:prstGeom>
          <a:solidFill>
            <a:schemeClr val="accent6">
              <a:lumMod val="60000"/>
              <a:lumOff val="40000"/>
            </a:schemeClr>
          </a:solidFill>
          <a:ln>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5" name="TextBox 4">
            <a:extLst>
              <a:ext uri="{FF2B5EF4-FFF2-40B4-BE49-F238E27FC236}">
                <a16:creationId xmlns:a16="http://schemas.microsoft.com/office/drawing/2014/main" id="{DD53F1C3-DDB0-829E-2690-6FDCC25BC2E5}"/>
              </a:ext>
            </a:extLst>
          </p:cNvPr>
          <p:cNvSpPr txBox="1"/>
          <p:nvPr/>
        </p:nvSpPr>
        <p:spPr>
          <a:xfrm>
            <a:off x="10225548" y="159613"/>
            <a:ext cx="1804220" cy="487506"/>
          </a:xfrm>
          <a:prstGeom prst="rect">
            <a:avLst/>
          </a:prstGeom>
          <a:solidFill>
            <a:schemeClr val="accent6">
              <a:lumMod val="20000"/>
              <a:lumOff val="80000"/>
            </a:schemeClr>
          </a:solidFill>
          <a:ln>
            <a:noFill/>
          </a:ln>
        </p:spPr>
        <p:txBody>
          <a:bodyPr wrap="square">
            <a:spAutoFit/>
          </a:bodyPr>
          <a:lstStyle/>
          <a:p>
            <a:pPr algn="justLow" rtl="1">
              <a:lnSpc>
                <a:spcPct val="107000"/>
              </a:lnSpc>
              <a:spcAft>
                <a:spcPts val="800"/>
              </a:spcAft>
            </a:pPr>
            <a:r>
              <a:rPr lang="fa-IR" sz="2400" b="1" dirty="0">
                <a:effectLst/>
                <a:latin typeface="Shabnam" panose="020B0603030804020204" pitchFamily="34" charset="-78"/>
                <a:ea typeface="Calibri" panose="020F0502020204030204" pitchFamily="34" charset="0"/>
                <a:cs typeface="Shabnam" panose="020B0603030804020204" pitchFamily="34" charset="-78"/>
              </a:rPr>
              <a:t>محیط زیست</a:t>
            </a:r>
            <a:endParaRPr lang="en-US" sz="24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7" name="TextBox 6">
            <a:extLst>
              <a:ext uri="{FF2B5EF4-FFF2-40B4-BE49-F238E27FC236}">
                <a16:creationId xmlns:a16="http://schemas.microsoft.com/office/drawing/2014/main" id="{D77EDD9D-E0D5-789C-929C-AAA99A534F0E}"/>
              </a:ext>
            </a:extLst>
          </p:cNvPr>
          <p:cNvSpPr txBox="1"/>
          <p:nvPr/>
        </p:nvSpPr>
        <p:spPr>
          <a:xfrm>
            <a:off x="162232" y="548798"/>
            <a:ext cx="11867536" cy="2239074"/>
          </a:xfrm>
          <a:prstGeom prst="rect">
            <a:avLst/>
          </a:prstGeom>
          <a:noFill/>
        </p:spPr>
        <p:txBody>
          <a:bodyPr wrap="square">
            <a:spAutoFit/>
          </a:bodyPr>
          <a:lstStyle/>
          <a:p>
            <a:pPr algn="just" rtl="1">
              <a:lnSpc>
                <a:spcPct val="200000"/>
              </a:lnSpc>
              <a:spcAft>
                <a:spcPts val="800"/>
              </a:spcAft>
              <a:tabLst>
                <a:tab pos="7983538" algn="l"/>
              </a:tabLst>
            </a:pPr>
            <a:r>
              <a:rPr lang="fa-IR" sz="1800" dirty="0">
                <a:effectLst/>
                <a:latin typeface="Vazir" panose="020B0603030804020204" pitchFamily="34" charset="-78"/>
                <a:ea typeface="Calibri" panose="020F0502020204030204" pitchFamily="34" charset="0"/>
                <a:cs typeface="Vazir" panose="020B0603030804020204" pitchFamily="34" charset="-78"/>
              </a:rPr>
              <a:t>به همه محیط‌هایی که در آنها زندگی</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جریان دارد، گفته می‌شود. مجموعه‌ای از عوامل فیزیکی خارجی و موجودات زنده که با هم در کنش هستند، محیط زیست را تشکیل می‌دهند و بر رشد و نمو و رفتار موجودات تأثیر می‌گذارند.</a:t>
            </a:r>
            <a:r>
              <a:rPr lang="fa-IR" b="0" dirty="0">
                <a:latin typeface="Vazir" panose="020B0603030804020204" pitchFamily="34" charset="-78"/>
                <a:cs typeface="Vazir" panose="020B0603030804020204" pitchFamily="34" charset="-78"/>
              </a:rPr>
              <a:t> عقب‌نشینی و آب شدن یخچال طبیعی</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در رشته‌کوه‌های آلپ</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(وضعیت در سال‌های ۲۰۰۲، ۱۹۹۱ و ۱۹۷۹)  بر اثر گرم شدن زمین حفاظت محیط زیست</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در قرن بیست و یکم</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به عنوان یکی از هشت هدف توسعه  هزاره</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و یکی از سه پایه توسعه پایدار</a:t>
            </a:r>
            <a:r>
              <a:rPr lang="en-US" b="0" dirty="0">
                <a:latin typeface="Vazir" panose="020B0603030804020204" pitchFamily="34" charset="-78"/>
                <a:cs typeface="Vazir" panose="020B0603030804020204" pitchFamily="34" charset="-78"/>
              </a:rPr>
              <a:t> </a:t>
            </a:r>
            <a:r>
              <a:rPr lang="fa-IR" b="0" dirty="0">
                <a:latin typeface="Vazir" panose="020B0603030804020204" pitchFamily="34" charset="-78"/>
                <a:cs typeface="Vazir" panose="020B0603030804020204" pitchFamily="34" charset="-78"/>
              </a:rPr>
              <a:t>شناخته می‌شود.</a:t>
            </a:r>
            <a:endParaRPr lang="en-US" b="0" dirty="0">
              <a:latin typeface="Vazir" panose="020B0603030804020204" pitchFamily="34" charset="-78"/>
              <a:cs typeface="Vazir" panose="020B0603030804020204" pitchFamily="34" charset="-78"/>
            </a:endParaRPr>
          </a:p>
        </p:txBody>
      </p:sp>
      <p:pic>
        <p:nvPicPr>
          <p:cNvPr id="10" name="Picture 9">
            <a:extLst>
              <a:ext uri="{FF2B5EF4-FFF2-40B4-BE49-F238E27FC236}">
                <a16:creationId xmlns:a16="http://schemas.microsoft.com/office/drawing/2014/main" id="{A56D209C-9D1B-6538-9B3D-CEE95B3E6A2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261419" y="2916554"/>
            <a:ext cx="7669162" cy="3941446"/>
          </a:xfrm>
          <a:prstGeom prst="rect">
            <a:avLst/>
          </a:prstGeom>
        </p:spPr>
      </p:pic>
    </p:spTree>
    <p:extLst>
      <p:ext uri="{BB962C8B-B14F-4D97-AF65-F5344CB8AC3E}">
        <p14:creationId xmlns:p14="http://schemas.microsoft.com/office/powerpoint/2010/main" val="1607709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C4A5CC-6E56-FBF3-E521-6A922DC24503}"/>
              </a:ext>
            </a:extLst>
          </p:cNvPr>
          <p:cNvSpPr/>
          <p:nvPr/>
        </p:nvSpPr>
        <p:spPr>
          <a:xfrm>
            <a:off x="0" y="238348"/>
            <a:ext cx="5122606" cy="9594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F4ACC24-D61A-B85A-8CFD-595D6F55D296}"/>
              </a:ext>
            </a:extLst>
          </p:cNvPr>
          <p:cNvSpPr txBox="1"/>
          <p:nvPr/>
        </p:nvSpPr>
        <p:spPr>
          <a:xfrm>
            <a:off x="176980" y="560665"/>
            <a:ext cx="11877367"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پیمان کیوتو</a:t>
            </a:r>
            <a:r>
              <a:rPr lang="en-US" dirty="0"/>
              <a:t> </a:t>
            </a:r>
            <a:r>
              <a:rPr lang="fa-IR" dirty="0"/>
              <a:t>پیمانی است بین‌المللی به منظور کاهش صدور گازهای گلخانه‌ای، که عامل اصلی گرم‌شدن زمین</a:t>
            </a:r>
            <a:r>
              <a:rPr lang="en-US" dirty="0"/>
              <a:t> </a:t>
            </a:r>
            <a:r>
              <a:rPr lang="fa-IR" dirty="0"/>
              <a:t>در دهه‌های اخیر محسوب می‌شوند. این پیمان که پیمان‌نامه ریو</a:t>
            </a:r>
            <a:r>
              <a:rPr lang="en-US" dirty="0"/>
              <a:t> </a:t>
            </a:r>
            <a:r>
              <a:rPr lang="fa-IR" dirty="0"/>
              <a:t>را تکمیل و ترمیم می‌کند در چارچوب سازمان ملل متّحد</a:t>
            </a:r>
            <a:r>
              <a:rPr lang="en-US" dirty="0"/>
              <a:t> </a:t>
            </a:r>
            <a:r>
              <a:rPr lang="fa-IR" dirty="0"/>
              <a:t>شکل گرفت</a:t>
            </a:r>
            <a:r>
              <a:rPr lang="en-US" dirty="0"/>
              <a:t>.</a:t>
            </a:r>
            <a:r>
              <a:rPr lang="fa-IR" dirty="0"/>
              <a:t>طی سال‌های اخیر با افزایش گازهای گلخانه‌ای نظیر متان، دی‌اکسید کربن، بخار آب و اکسید نیتروژن</a:t>
            </a:r>
            <a:r>
              <a:rPr lang="en-US" dirty="0"/>
              <a:t> </a:t>
            </a:r>
            <a:r>
              <a:rPr lang="fa-IR" dirty="0"/>
              <a:t>در جو زمین، دمای کره در حال افزایش می‌باشد که این امر باعث ایجاد تغییرات ناخوشایند در محیط زیست خواهد شد</a:t>
            </a:r>
            <a:r>
              <a:rPr lang="en-US" dirty="0"/>
              <a:t>.</a:t>
            </a:r>
          </a:p>
        </p:txBody>
      </p:sp>
      <p:sp>
        <p:nvSpPr>
          <p:cNvPr id="5" name="TextBox 4">
            <a:extLst>
              <a:ext uri="{FF2B5EF4-FFF2-40B4-BE49-F238E27FC236}">
                <a16:creationId xmlns:a16="http://schemas.microsoft.com/office/drawing/2014/main" id="{18AE15EF-F7A5-B56A-3D5D-F2C72B13C009}"/>
              </a:ext>
            </a:extLst>
          </p:cNvPr>
          <p:cNvSpPr txBox="1"/>
          <p:nvPr/>
        </p:nvSpPr>
        <p:spPr>
          <a:xfrm>
            <a:off x="678426" y="141985"/>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پیمان کیوتو</a:t>
            </a:r>
            <a:endParaRPr lang="en-US" dirty="0"/>
          </a:p>
        </p:txBody>
      </p:sp>
      <p:pic>
        <p:nvPicPr>
          <p:cNvPr id="6" name="Picture 5">
            <a:extLst>
              <a:ext uri="{FF2B5EF4-FFF2-40B4-BE49-F238E27FC236}">
                <a16:creationId xmlns:a16="http://schemas.microsoft.com/office/drawing/2014/main" id="{0ECCD241-82D9-1CCC-E63D-6662DBA59768}"/>
              </a:ext>
            </a:extLst>
          </p:cNvPr>
          <p:cNvPicPr>
            <a:picLocks noChangeAspect="1"/>
          </p:cNvPicPr>
          <p:nvPr/>
        </p:nvPicPr>
        <p:blipFill>
          <a:blip r:embed="rId2"/>
          <a:stretch>
            <a:fillRect/>
          </a:stretch>
        </p:blipFill>
        <p:spPr>
          <a:xfrm>
            <a:off x="1820432" y="2883218"/>
            <a:ext cx="8287129" cy="3832797"/>
          </a:xfrm>
          <a:prstGeom prst="rect">
            <a:avLst/>
          </a:prstGeom>
        </p:spPr>
      </p:pic>
      <p:sp>
        <p:nvSpPr>
          <p:cNvPr id="8" name="Rectangle 7">
            <a:extLst>
              <a:ext uri="{FF2B5EF4-FFF2-40B4-BE49-F238E27FC236}">
                <a16:creationId xmlns:a16="http://schemas.microsoft.com/office/drawing/2014/main" id="{E54086C3-1AB3-8CFA-2B93-350A8B592373}"/>
              </a:ext>
            </a:extLst>
          </p:cNvPr>
          <p:cNvSpPr/>
          <p:nvPr/>
        </p:nvSpPr>
        <p:spPr>
          <a:xfrm>
            <a:off x="6912077" y="510851"/>
            <a:ext cx="5142269" cy="11864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86841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5CBA1-B34C-1C95-46CA-BB7D2BC1DBB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5212E82-FD92-0A50-B838-55966D6972B1}"/>
              </a:ext>
            </a:extLst>
          </p:cNvPr>
          <p:cNvSpPr/>
          <p:nvPr/>
        </p:nvSpPr>
        <p:spPr>
          <a:xfrm>
            <a:off x="0" y="1038225"/>
            <a:ext cx="2524125" cy="5819775"/>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DCFCD7F-ED24-AD36-8F42-CF2B7D195617}"/>
              </a:ext>
            </a:extLst>
          </p:cNvPr>
          <p:cNvSpPr txBox="1"/>
          <p:nvPr/>
        </p:nvSpPr>
        <p:spPr>
          <a:xfrm>
            <a:off x="6292644" y="647467"/>
            <a:ext cx="5742038"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این رو در سال ۱۹۹۷ طی پیمانی معروف به کیوتو کشورهای صنعتی</a:t>
            </a:r>
            <a:r>
              <a:rPr lang="en-US" dirty="0"/>
              <a:t> </a:t>
            </a:r>
            <a:r>
              <a:rPr lang="fa-IR" dirty="0"/>
              <a:t>متعهد شدند که ظرف ده سال آینده میزان انتشار گازهای گلخانه‌ای خود را ۵٪ کاهش دهند و به کشورهای در حال توسعه</a:t>
            </a:r>
            <a:r>
              <a:rPr lang="en-US" dirty="0"/>
              <a:t> </a:t>
            </a:r>
            <a:r>
              <a:rPr lang="fa-IR" dirty="0"/>
              <a:t>کمک‌های مالی برای افزایش ضریب نفوذ استفاده از انرژی‌های تجدید پذیر</a:t>
            </a:r>
            <a:r>
              <a:rPr lang="en-US" dirty="0"/>
              <a:t> </a:t>
            </a:r>
            <a:r>
              <a:rPr lang="fa-IR" dirty="0"/>
              <a:t>نظیر انرژی خورشیدی و بادی، اعطا نمایند. البته</a:t>
            </a:r>
            <a:r>
              <a:rPr lang="en-US" dirty="0"/>
              <a:t> CFC </a:t>
            </a:r>
            <a:r>
              <a:rPr lang="fa-IR" dirty="0"/>
              <a:t>که از گازهای صنعتی می‌باشد نیز از جمله گازهای گلخانه‌ای محسوب می‌شود، این گاز در گذشته به‌طور وسیع در کندانسورهای یخچال و به منظور خنک کردن درون یخچال بکار می‌رفت، اما امروزه به دلیل ایجاد اثر گلخانه‌ای، استفاده از آن در بسیاری از کشورها ممنوع شده است</a:t>
            </a:r>
            <a:r>
              <a:rPr lang="en-US" dirty="0"/>
              <a:t>.</a:t>
            </a:r>
          </a:p>
        </p:txBody>
      </p:sp>
      <p:pic>
        <p:nvPicPr>
          <p:cNvPr id="4" name="Picture 3">
            <a:extLst>
              <a:ext uri="{FF2B5EF4-FFF2-40B4-BE49-F238E27FC236}">
                <a16:creationId xmlns:a16="http://schemas.microsoft.com/office/drawing/2014/main" id="{7D8F8381-839A-5C4B-2028-335C18926285}"/>
              </a:ext>
            </a:extLst>
          </p:cNvPr>
          <p:cNvPicPr>
            <a:picLocks noChangeAspect="1"/>
          </p:cNvPicPr>
          <p:nvPr/>
        </p:nvPicPr>
        <p:blipFill>
          <a:blip r:embed="rId2"/>
          <a:stretch>
            <a:fillRect/>
          </a:stretch>
        </p:blipFill>
        <p:spPr>
          <a:xfrm>
            <a:off x="0" y="1720646"/>
            <a:ext cx="6137251" cy="3569110"/>
          </a:xfrm>
          <a:prstGeom prst="rect">
            <a:avLst/>
          </a:prstGeom>
          <a:ln w="28575">
            <a:solidFill>
              <a:schemeClr val="bg1"/>
            </a:solidFill>
          </a:ln>
        </p:spPr>
      </p:pic>
      <p:sp>
        <p:nvSpPr>
          <p:cNvPr id="5" name="TextBox 4">
            <a:extLst>
              <a:ext uri="{FF2B5EF4-FFF2-40B4-BE49-F238E27FC236}">
                <a16:creationId xmlns:a16="http://schemas.microsoft.com/office/drawing/2014/main" id="{EFCDA30A-EB68-5917-94C2-219D86EB9605}"/>
              </a:ext>
            </a:extLst>
          </p:cNvPr>
          <p:cNvSpPr txBox="1"/>
          <p:nvPr/>
        </p:nvSpPr>
        <p:spPr>
          <a:xfrm>
            <a:off x="1135626" y="71796"/>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پیمان کیوتو</a:t>
            </a:r>
            <a:endParaRPr lang="en-US" dirty="0"/>
          </a:p>
        </p:txBody>
      </p:sp>
      <p:sp>
        <p:nvSpPr>
          <p:cNvPr id="6" name="Rectangle 5">
            <a:extLst>
              <a:ext uri="{FF2B5EF4-FFF2-40B4-BE49-F238E27FC236}">
                <a16:creationId xmlns:a16="http://schemas.microsoft.com/office/drawing/2014/main" id="{C8B23B0A-88C7-E250-D603-C396D10D580A}"/>
              </a:ext>
            </a:extLst>
          </p:cNvPr>
          <p:cNvSpPr/>
          <p:nvPr/>
        </p:nvSpPr>
        <p:spPr>
          <a:xfrm>
            <a:off x="3324458" y="90846"/>
            <a:ext cx="2755643" cy="4571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566297E-9FA5-8B99-9C8B-C6AF0D453178}"/>
              </a:ext>
            </a:extLst>
          </p:cNvPr>
          <p:cNvSpPr/>
          <p:nvPr/>
        </p:nvSpPr>
        <p:spPr>
          <a:xfrm flipV="1">
            <a:off x="6674565" y="568594"/>
            <a:ext cx="2489098" cy="4571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9517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5BDC9-84BC-621C-668D-D33A400DE04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1CA2A2A-FAC2-B61C-FB04-C52A8AA5C190}"/>
              </a:ext>
            </a:extLst>
          </p:cNvPr>
          <p:cNvSpPr txBox="1"/>
          <p:nvPr/>
        </p:nvSpPr>
        <p:spPr>
          <a:xfrm>
            <a:off x="629264" y="687154"/>
            <a:ext cx="6096000" cy="38869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توافق پاریس</a:t>
            </a:r>
            <a:endParaRPr lang="en-US" dirty="0"/>
          </a:p>
        </p:txBody>
      </p:sp>
      <p:sp>
        <p:nvSpPr>
          <p:cNvPr id="5" name="TextBox 4">
            <a:extLst>
              <a:ext uri="{FF2B5EF4-FFF2-40B4-BE49-F238E27FC236}">
                <a16:creationId xmlns:a16="http://schemas.microsoft.com/office/drawing/2014/main" id="{2016ED39-08C8-1D6B-F01F-3B501B55FBD2}"/>
              </a:ext>
            </a:extLst>
          </p:cNvPr>
          <p:cNvSpPr txBox="1"/>
          <p:nvPr/>
        </p:nvSpPr>
        <p:spPr>
          <a:xfrm>
            <a:off x="550606" y="1972838"/>
            <a:ext cx="6174658" cy="400366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توافق پاریس</a:t>
            </a:r>
            <a:r>
              <a:rPr lang="en-US" dirty="0"/>
              <a:t> </a:t>
            </a:r>
            <a:r>
              <a:rPr lang="fa-IR" dirty="0"/>
              <a:t>فرانسوی </a:t>
            </a:r>
            <a:r>
              <a:rPr lang="en-US" dirty="0"/>
              <a:t>(Accord de Paris)</a:t>
            </a:r>
            <a:r>
              <a:rPr lang="fa-IR" dirty="0"/>
              <a:t>:</a:t>
            </a:r>
          </a:p>
          <a:p>
            <a:r>
              <a:rPr lang="fa-IR" dirty="0"/>
              <a:t> که با نام پیمان پاریس نیز شناخته می‌شود، ذیل چارچوب پیمان‌نامه سازمان ملل در تغییر اقلیم</a:t>
            </a:r>
            <a:r>
              <a:rPr lang="en-US" dirty="0"/>
              <a:t> (UNFCCC) </a:t>
            </a:r>
            <a:r>
              <a:rPr lang="fa-IR" dirty="0"/>
              <a:t>در رابطه با کاستن از انتشار گازهای گلخانه‌ای، سازگاری و امور مالی است که از سال ۲۰۲۰ شروع می‌شود. متن توافق از سوی نمایندگان ۱۹۵ کشور در کنفرانس تغییر اقلیم ۲۰۱۵ سازمان ملل متحد در پاریس مذاکره و با اجماع در ۱۲ دسامبر ۲۰۱۵ تصویب شد.</a:t>
            </a:r>
            <a:endParaRPr lang="en-US" dirty="0"/>
          </a:p>
        </p:txBody>
      </p:sp>
      <p:pic>
        <p:nvPicPr>
          <p:cNvPr id="2" name="Picture 1">
            <a:extLst>
              <a:ext uri="{FF2B5EF4-FFF2-40B4-BE49-F238E27FC236}">
                <a16:creationId xmlns:a16="http://schemas.microsoft.com/office/drawing/2014/main" id="{889963E0-A61B-B3DC-3471-1EC1FC399DB1}"/>
              </a:ext>
            </a:extLst>
          </p:cNvPr>
          <p:cNvPicPr>
            <a:picLocks noChangeAspect="1"/>
          </p:cNvPicPr>
          <p:nvPr/>
        </p:nvPicPr>
        <p:blipFill>
          <a:blip r:embed="rId2" cstate="print">
            <a:extLst>
              <a:ext uri="{28A0092B-C50C-407E-A947-70E740481C1C}">
                <a14:useLocalDpi xmlns:a14="http://schemas.microsoft.com/office/drawing/2010/main"/>
              </a:ext>
            </a:extLst>
          </a:blip>
          <a:srcRect l="-625"/>
          <a:stretch/>
        </p:blipFill>
        <p:spPr>
          <a:xfrm>
            <a:off x="7791270" y="793820"/>
            <a:ext cx="3240524" cy="6064180"/>
          </a:xfrm>
          <a:prstGeom prst="rect">
            <a:avLst/>
          </a:prstGeom>
        </p:spPr>
      </p:pic>
      <p:sp>
        <p:nvSpPr>
          <p:cNvPr id="4" name="Rectangle 3">
            <a:extLst>
              <a:ext uri="{FF2B5EF4-FFF2-40B4-BE49-F238E27FC236}">
                <a16:creationId xmlns:a16="http://schemas.microsoft.com/office/drawing/2014/main" id="{1CDF08ED-24DC-FD6E-4E92-1DFF35ADF345}"/>
              </a:ext>
            </a:extLst>
          </p:cNvPr>
          <p:cNvSpPr/>
          <p:nvPr/>
        </p:nvSpPr>
        <p:spPr>
          <a:xfrm>
            <a:off x="968478" y="1491057"/>
            <a:ext cx="5756786" cy="388696"/>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33280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2BB671-439F-FC8D-BE17-24D4BD12C548}"/>
              </a:ext>
            </a:extLst>
          </p:cNvPr>
          <p:cNvSpPr txBox="1"/>
          <p:nvPr/>
        </p:nvSpPr>
        <p:spPr>
          <a:xfrm>
            <a:off x="1917290" y="321936"/>
            <a:ext cx="6096000" cy="38869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رشته‌های مرتبط با محیط زیست</a:t>
            </a:r>
            <a:endParaRPr lang="en-US" dirty="0"/>
          </a:p>
        </p:txBody>
      </p:sp>
      <p:sp>
        <p:nvSpPr>
          <p:cNvPr id="5" name="TextBox 4">
            <a:extLst>
              <a:ext uri="{FF2B5EF4-FFF2-40B4-BE49-F238E27FC236}">
                <a16:creationId xmlns:a16="http://schemas.microsoft.com/office/drawing/2014/main" id="{A6F08DB1-6F1E-E7BE-A643-ADCBBE3A4C2C}"/>
              </a:ext>
            </a:extLst>
          </p:cNvPr>
          <p:cNvSpPr txBox="1"/>
          <p:nvPr/>
        </p:nvSpPr>
        <p:spPr>
          <a:xfrm>
            <a:off x="403123" y="912132"/>
            <a:ext cx="11614354"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رشته‌های مختلفی در ایران</a:t>
            </a:r>
            <a:r>
              <a:rPr lang="en-US" dirty="0"/>
              <a:t> </a:t>
            </a:r>
            <a:r>
              <a:rPr lang="fa-IR" dirty="0"/>
              <a:t>دربارهٔ محیط زیست وجود دارد که از جمله آن‌ها می‌توان رشته‌های زمین‌شناسی-زیست‌محیطی، مهندسی منابع طبیعی-محیط زیست، مهندسی عمران-محیط زیست، مهندسی شیمی-محیط زیست، حقوق محیط زیست، آموزش محیط زیست و مهندسی بهداشت محیط</a:t>
            </a:r>
            <a:r>
              <a:rPr lang="en-US" dirty="0"/>
              <a:t> </a:t>
            </a:r>
            <a:r>
              <a:rPr lang="fa-IR" dirty="0"/>
              <a:t>را نام برد. </a:t>
            </a:r>
            <a:endParaRPr lang="en-US" dirty="0"/>
          </a:p>
        </p:txBody>
      </p:sp>
      <p:pic>
        <p:nvPicPr>
          <p:cNvPr id="2" name="Picture 1">
            <a:extLst>
              <a:ext uri="{FF2B5EF4-FFF2-40B4-BE49-F238E27FC236}">
                <a16:creationId xmlns:a16="http://schemas.microsoft.com/office/drawing/2014/main" id="{8548E135-7EB3-7F14-20EA-272E9F6AB2A7}"/>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700986" y="2798709"/>
            <a:ext cx="8790028" cy="4059291"/>
          </a:xfrm>
          <a:prstGeom prst="rect">
            <a:avLst/>
          </a:prstGeom>
        </p:spPr>
      </p:pic>
      <p:sp>
        <p:nvSpPr>
          <p:cNvPr id="4" name="Rectangle 3">
            <a:extLst>
              <a:ext uri="{FF2B5EF4-FFF2-40B4-BE49-F238E27FC236}">
                <a16:creationId xmlns:a16="http://schemas.microsoft.com/office/drawing/2014/main" id="{22D37E1D-AEA1-2F21-7446-9CE6AFAB2039}"/>
              </a:ext>
            </a:extLst>
          </p:cNvPr>
          <p:cNvSpPr/>
          <p:nvPr/>
        </p:nvSpPr>
        <p:spPr>
          <a:xfrm>
            <a:off x="174523" y="5604388"/>
            <a:ext cx="1526463" cy="98322"/>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8A628AAD-6D01-57ED-E4A0-0DFFB49D138D}"/>
              </a:ext>
            </a:extLst>
          </p:cNvPr>
          <p:cNvSpPr/>
          <p:nvPr/>
        </p:nvSpPr>
        <p:spPr>
          <a:xfrm>
            <a:off x="174523" y="710632"/>
            <a:ext cx="100780" cy="4982245"/>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458C458-0D0C-5315-4298-96476D91E492}"/>
              </a:ext>
            </a:extLst>
          </p:cNvPr>
          <p:cNvSpPr/>
          <p:nvPr/>
        </p:nvSpPr>
        <p:spPr>
          <a:xfrm>
            <a:off x="174523" y="631974"/>
            <a:ext cx="3827206" cy="98322"/>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37B00ED-831E-C1BA-7621-A805CE79A82C}"/>
              </a:ext>
            </a:extLst>
          </p:cNvPr>
          <p:cNvSpPr/>
          <p:nvPr/>
        </p:nvSpPr>
        <p:spPr>
          <a:xfrm>
            <a:off x="8013290" y="572982"/>
            <a:ext cx="4004187" cy="98322"/>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C35702F6-EF8B-CCE6-D594-E4467BE89DD7}"/>
              </a:ext>
            </a:extLst>
          </p:cNvPr>
          <p:cNvSpPr/>
          <p:nvPr/>
        </p:nvSpPr>
        <p:spPr>
          <a:xfrm>
            <a:off x="11974461" y="572982"/>
            <a:ext cx="100780" cy="5296876"/>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92BD9023-DF8E-BDF6-D3CE-81B9EAD362BA}"/>
              </a:ext>
            </a:extLst>
          </p:cNvPr>
          <p:cNvSpPr/>
          <p:nvPr/>
        </p:nvSpPr>
        <p:spPr>
          <a:xfrm flipV="1">
            <a:off x="10491014" y="5777406"/>
            <a:ext cx="1563333" cy="98322"/>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36200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C54DE1-C69E-6D92-2ACF-04DB23E7F31A}"/>
              </a:ext>
            </a:extLst>
          </p:cNvPr>
          <p:cNvSpPr/>
          <p:nvPr/>
        </p:nvSpPr>
        <p:spPr>
          <a:xfrm>
            <a:off x="668592" y="1462370"/>
            <a:ext cx="2340077" cy="257605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AFEB490-320B-D45E-A96B-7BE97CF82CDF}"/>
              </a:ext>
            </a:extLst>
          </p:cNvPr>
          <p:cNvSpPr/>
          <p:nvPr/>
        </p:nvSpPr>
        <p:spPr>
          <a:xfrm>
            <a:off x="2664542" y="3266948"/>
            <a:ext cx="2340077" cy="2576052"/>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376FE7EB-0663-9C70-8DDB-3A94B403086C}"/>
              </a:ext>
            </a:extLst>
          </p:cNvPr>
          <p:cNvSpPr txBox="1"/>
          <p:nvPr/>
        </p:nvSpPr>
        <p:spPr>
          <a:xfrm>
            <a:off x="5928852" y="370470"/>
            <a:ext cx="6086168" cy="611705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رشته علوم محیط زیست (مهندسی منابع طبیعی-محیط زیست) شامل: بوم‌شناسی</a:t>
            </a:r>
            <a:r>
              <a:rPr lang="en-US" dirty="0"/>
              <a:t> </a:t>
            </a:r>
            <a:r>
              <a:rPr lang="fa-IR" dirty="0"/>
              <a:t>گیاه‌شناسی، جانورشناسی، زیست‌شناسی، سیستماتیک، ژئومورفولوژی، فیزیولوژی، مدیریت، حیات وحش، شیمی آلی، زمین‌شناسی</a:t>
            </a:r>
            <a:r>
              <a:rPr lang="en-US" dirty="0"/>
              <a:t> </a:t>
            </a:r>
            <a:r>
              <a:rPr lang="fa-IR" dirty="0"/>
              <a:t>مساحی، ریاضی، فیزیک، برنامه‌ریزی شهری، جغرافیا، اقتصاد، ارزیابی، آلودگی، اپیدمیولوژی، بهداشت، هواشناسی، مدیریت کشاورزی، و ژنتیک</a:t>
            </a:r>
            <a:r>
              <a:rPr lang="en-US" dirty="0"/>
              <a:t> </a:t>
            </a:r>
            <a:r>
              <a:rPr lang="fa-IR" dirty="0"/>
              <a:t>می‌باشد. به تازگی در ایران این رشته رونق پیدا کرده است و به دلیل حیاتی بودن این رشته افراد با سطح علمی بالا جذب این رشته می‌شوند (در سطح آزمون سراسری). ولی در کشور ایران بهره‌وری از این رشته آنچنان که باید با توجه به شرایط اکولوژیکی خاص منطقه صورت نمی‌گیرد.</a:t>
            </a:r>
            <a:endParaRPr lang="en-US" dirty="0"/>
          </a:p>
        </p:txBody>
      </p:sp>
      <p:pic>
        <p:nvPicPr>
          <p:cNvPr id="7" name="Picture 6">
            <a:extLst>
              <a:ext uri="{FF2B5EF4-FFF2-40B4-BE49-F238E27FC236}">
                <a16:creationId xmlns:a16="http://schemas.microsoft.com/office/drawing/2014/main" id="{A702DDF1-3CA6-DD60-F374-A63AC8FCB8B2}"/>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0" y="3164949"/>
            <a:ext cx="3932902" cy="3693051"/>
          </a:xfrm>
          <a:prstGeom prst="rect">
            <a:avLst/>
          </a:prstGeom>
        </p:spPr>
      </p:pic>
      <p:pic>
        <p:nvPicPr>
          <p:cNvPr id="8" name="Picture 7">
            <a:extLst>
              <a:ext uri="{FF2B5EF4-FFF2-40B4-BE49-F238E27FC236}">
                <a16:creationId xmlns:a16="http://schemas.microsoft.com/office/drawing/2014/main" id="{8D9B8EE1-9DB2-DC50-D8E1-8290F7A834A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848465" y="0"/>
            <a:ext cx="3716594" cy="3423905"/>
          </a:xfrm>
          <a:prstGeom prst="rect">
            <a:avLst/>
          </a:prstGeom>
        </p:spPr>
      </p:pic>
    </p:spTree>
    <p:extLst>
      <p:ext uri="{BB962C8B-B14F-4D97-AF65-F5344CB8AC3E}">
        <p14:creationId xmlns:p14="http://schemas.microsoft.com/office/powerpoint/2010/main" val="3905890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08A96-D2D1-D670-2FCD-C26C9EFADC28}"/>
              </a:ext>
            </a:extLst>
          </p:cNvPr>
          <p:cNvSpPr/>
          <p:nvPr/>
        </p:nvSpPr>
        <p:spPr>
          <a:xfrm>
            <a:off x="-1" y="6517070"/>
            <a:ext cx="12192000" cy="232776"/>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FFD780C-B04E-437E-4BD2-217DEAE0D4A5}"/>
              </a:ext>
            </a:extLst>
          </p:cNvPr>
          <p:cNvSpPr txBox="1"/>
          <p:nvPr/>
        </p:nvSpPr>
        <p:spPr>
          <a:xfrm>
            <a:off x="1356851" y="180180"/>
            <a:ext cx="6096000" cy="38869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سازمان محیط زیست</a:t>
            </a:r>
            <a:endParaRPr lang="en-US" dirty="0"/>
          </a:p>
        </p:txBody>
      </p:sp>
      <p:sp>
        <p:nvSpPr>
          <p:cNvPr id="5" name="TextBox 4">
            <a:extLst>
              <a:ext uri="{FF2B5EF4-FFF2-40B4-BE49-F238E27FC236}">
                <a16:creationId xmlns:a16="http://schemas.microsoft.com/office/drawing/2014/main" id="{EC47EADD-2360-17E0-5C07-6F2FC0C205BA}"/>
              </a:ext>
            </a:extLst>
          </p:cNvPr>
          <p:cNvSpPr txBox="1"/>
          <p:nvPr/>
        </p:nvSpPr>
        <p:spPr>
          <a:xfrm>
            <a:off x="250722" y="870885"/>
            <a:ext cx="11690555"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سازمان حفاظت محیط زیست ایران سازمانی دولتی</a:t>
            </a:r>
            <a:r>
              <a:rPr lang="en-US" dirty="0"/>
              <a:t> </a:t>
            </a:r>
            <a:r>
              <a:rPr lang="fa-IR" dirty="0"/>
              <a:t>است که بر امور مربوط به حفظ محیط زیست ایران نظارت دارد. </a:t>
            </a:r>
          </a:p>
          <a:p>
            <a:r>
              <a:rPr lang="fa-IR" dirty="0"/>
              <a:t>این سازمان وابسته به ریاست جمهوری ایران است. از مهم‌ترین وظایف آن می‌توان به موارد زیر اشاره کرد</a:t>
            </a:r>
            <a:r>
              <a:rPr lang="en-US" dirty="0"/>
              <a:t>:</a:t>
            </a:r>
          </a:p>
        </p:txBody>
      </p:sp>
      <p:sp>
        <p:nvSpPr>
          <p:cNvPr id="7" name="TextBox 6">
            <a:extLst>
              <a:ext uri="{FF2B5EF4-FFF2-40B4-BE49-F238E27FC236}">
                <a16:creationId xmlns:a16="http://schemas.microsoft.com/office/drawing/2014/main" id="{9AB3C80B-5796-8BCB-5666-DF981982C5D3}"/>
              </a:ext>
            </a:extLst>
          </p:cNvPr>
          <p:cNvSpPr txBox="1"/>
          <p:nvPr/>
        </p:nvSpPr>
        <p:spPr>
          <a:xfrm>
            <a:off x="6189407" y="2988858"/>
            <a:ext cx="5751870" cy="299825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342900" indent="-342900">
              <a:buFont typeface="+mj-lt"/>
              <a:buAutoNum type="arabicPeriod"/>
            </a:pPr>
            <a:r>
              <a:rPr lang="fa-IR" dirty="0"/>
              <a:t>تحقق اصل پنجاهم قانون اساسی جمهوری اسلامی ایران به منظور حفاظت از محیط زیست و تضمین بهره‌مندی درست و مستمر از محیط زیست و همسو با توسعه پایدار</a:t>
            </a:r>
            <a:r>
              <a:rPr lang="en-US" dirty="0"/>
              <a:t>.</a:t>
            </a:r>
          </a:p>
          <a:p>
            <a:pPr marL="342900" indent="-342900">
              <a:buFont typeface="+mj-lt"/>
              <a:buAutoNum type="arabicPeriod"/>
            </a:pPr>
            <a:r>
              <a:rPr lang="fa-IR" dirty="0"/>
              <a:t>پیش‌گیری و ممانعت از تخریب و آلودگی محیط زیست</a:t>
            </a:r>
            <a:r>
              <a:rPr lang="en-US" dirty="0"/>
              <a:t>.</a:t>
            </a:r>
          </a:p>
          <a:p>
            <a:pPr marL="342900" indent="-342900">
              <a:buFont typeface="+mj-lt"/>
              <a:buAutoNum type="arabicPeriod"/>
            </a:pPr>
            <a:r>
              <a:rPr lang="fa-IR" dirty="0"/>
              <a:t>حفاظت از تنوع زیستی</a:t>
            </a:r>
            <a:r>
              <a:rPr lang="en-US" dirty="0"/>
              <a:t> </a:t>
            </a:r>
            <a:r>
              <a:rPr lang="fa-IR" dirty="0"/>
              <a:t>کشور</a:t>
            </a:r>
            <a:r>
              <a:rPr lang="en-US" dirty="0"/>
              <a:t>.</a:t>
            </a:r>
          </a:p>
        </p:txBody>
      </p:sp>
      <p:pic>
        <p:nvPicPr>
          <p:cNvPr id="2" name="Picture 1">
            <a:extLst>
              <a:ext uri="{FF2B5EF4-FFF2-40B4-BE49-F238E27FC236}">
                <a16:creationId xmlns:a16="http://schemas.microsoft.com/office/drawing/2014/main" id="{82971E2B-BE81-F46E-F8D4-4D020705CECF}"/>
              </a:ext>
            </a:extLst>
          </p:cNvPr>
          <p:cNvPicPr>
            <a:picLocks noChangeAspect="1"/>
          </p:cNvPicPr>
          <p:nvPr/>
        </p:nvPicPr>
        <p:blipFill>
          <a:blip r:embed="rId2"/>
          <a:stretch>
            <a:fillRect/>
          </a:stretch>
        </p:blipFill>
        <p:spPr>
          <a:xfrm>
            <a:off x="1012724" y="2226125"/>
            <a:ext cx="4100050" cy="4523721"/>
          </a:xfrm>
          <a:prstGeom prst="rect">
            <a:avLst/>
          </a:prstGeom>
        </p:spPr>
      </p:pic>
      <p:sp>
        <p:nvSpPr>
          <p:cNvPr id="4" name="Rectangle 3">
            <a:extLst>
              <a:ext uri="{FF2B5EF4-FFF2-40B4-BE49-F238E27FC236}">
                <a16:creationId xmlns:a16="http://schemas.microsoft.com/office/drawing/2014/main" id="{E1435540-7DF1-20A7-0FDD-6490BE725BFD}"/>
              </a:ext>
            </a:extLst>
          </p:cNvPr>
          <p:cNvSpPr/>
          <p:nvPr/>
        </p:nvSpPr>
        <p:spPr>
          <a:xfrm>
            <a:off x="7521677" y="277108"/>
            <a:ext cx="4419600" cy="9742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B753803-19F7-8DD0-79E6-5E75BA36B9D0}"/>
              </a:ext>
            </a:extLst>
          </p:cNvPr>
          <p:cNvSpPr/>
          <p:nvPr/>
        </p:nvSpPr>
        <p:spPr>
          <a:xfrm>
            <a:off x="250722" y="671170"/>
            <a:ext cx="4635910" cy="78145"/>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68948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2C2A00-D3AF-910E-2E39-8B377C7FA831}"/>
              </a:ext>
            </a:extLst>
          </p:cNvPr>
          <p:cNvSpPr/>
          <p:nvPr/>
        </p:nvSpPr>
        <p:spPr>
          <a:xfrm>
            <a:off x="0" y="1376516"/>
            <a:ext cx="12192000" cy="480099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93C9B50-F3B1-AC5D-E2DD-C626BB2C579F}"/>
              </a:ext>
            </a:extLst>
          </p:cNvPr>
          <p:cNvSpPr txBox="1"/>
          <p:nvPr/>
        </p:nvSpPr>
        <p:spPr>
          <a:xfrm>
            <a:off x="3165987" y="524709"/>
            <a:ext cx="5230762"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مرکز سلامت محیط و کار وزارت بهداشت</a:t>
            </a:r>
            <a:endParaRPr lang="en-US" dirty="0"/>
          </a:p>
        </p:txBody>
      </p:sp>
      <p:sp>
        <p:nvSpPr>
          <p:cNvPr id="5" name="TextBox 4">
            <a:extLst>
              <a:ext uri="{FF2B5EF4-FFF2-40B4-BE49-F238E27FC236}">
                <a16:creationId xmlns:a16="http://schemas.microsoft.com/office/drawing/2014/main" id="{CBECF333-514C-5C37-3F4C-713E4EFCF6F2}"/>
              </a:ext>
            </a:extLst>
          </p:cNvPr>
          <p:cNvSpPr txBox="1"/>
          <p:nvPr/>
        </p:nvSpPr>
        <p:spPr>
          <a:xfrm>
            <a:off x="285135" y="1639418"/>
            <a:ext cx="5565059"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مرکز سلامت محیط و کار (اداره کل بهداشت محیط و حرفه‌ای سابق) یکی از مراکز مهم زیرمجموعه معاونت بهداشت وزارت بهداشت، درمان و آموزش پزشکی</a:t>
            </a:r>
            <a:r>
              <a:rPr lang="en-US" dirty="0"/>
              <a:t> </a:t>
            </a:r>
            <a:r>
              <a:rPr lang="fa-IR" dirty="0"/>
              <a:t>ایران است که تدوین دستورالعمل‌ها و اعمال و نظارت بر اجرای مقررات محیط زیست انسانی و بهداشت محیط</a:t>
            </a:r>
            <a:r>
              <a:rPr lang="en-US" dirty="0"/>
              <a:t> </a:t>
            </a:r>
            <a:r>
              <a:rPr lang="fa-IR" dirty="0"/>
              <a:t>را در سطح کشور از طریق واحدهای بهداشت محیط معاونت‌های بهداشتی دانشگاه‌های علوم پزشکی و شهرستان‌های تابعه را بر عهده دارد. </a:t>
            </a:r>
            <a:endParaRPr lang="en-US" dirty="0"/>
          </a:p>
        </p:txBody>
      </p:sp>
      <p:pic>
        <p:nvPicPr>
          <p:cNvPr id="2" name="Picture 1">
            <a:extLst>
              <a:ext uri="{FF2B5EF4-FFF2-40B4-BE49-F238E27FC236}">
                <a16:creationId xmlns:a16="http://schemas.microsoft.com/office/drawing/2014/main" id="{F1B5DD00-225E-FFDD-C17F-92162F37CC8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64826" y="1639418"/>
            <a:ext cx="5565059" cy="4173794"/>
          </a:xfrm>
          <a:prstGeom prst="rect">
            <a:avLst/>
          </a:prstGeom>
          <a:ln w="28575">
            <a:solidFill>
              <a:schemeClr val="bg1"/>
            </a:solidFill>
          </a:ln>
        </p:spPr>
      </p:pic>
      <p:sp>
        <p:nvSpPr>
          <p:cNvPr id="6" name="Rectangle 5">
            <a:extLst>
              <a:ext uri="{FF2B5EF4-FFF2-40B4-BE49-F238E27FC236}">
                <a16:creationId xmlns:a16="http://schemas.microsoft.com/office/drawing/2014/main" id="{DE2E71E7-9BE6-0F01-6410-D0A60ACCC662}"/>
              </a:ext>
            </a:extLst>
          </p:cNvPr>
          <p:cNvSpPr/>
          <p:nvPr/>
        </p:nvSpPr>
        <p:spPr>
          <a:xfrm flipV="1">
            <a:off x="3283974" y="914929"/>
            <a:ext cx="206478" cy="174923"/>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2ECE025-50E4-1DE8-A649-617324B786E2}"/>
              </a:ext>
            </a:extLst>
          </p:cNvPr>
          <p:cNvSpPr/>
          <p:nvPr/>
        </p:nvSpPr>
        <p:spPr>
          <a:xfrm flipV="1">
            <a:off x="8308259" y="472427"/>
            <a:ext cx="206478" cy="17492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648248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A533E6-87B6-AFF0-3E5C-E41F76142EFE}"/>
              </a:ext>
            </a:extLst>
          </p:cNvPr>
          <p:cNvSpPr txBox="1"/>
          <p:nvPr/>
        </p:nvSpPr>
        <p:spPr>
          <a:xfrm>
            <a:off x="550610" y="605933"/>
            <a:ext cx="11444748" cy="178766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۴ اداره این مرکز شامل:</a:t>
            </a:r>
          </a:p>
          <a:p>
            <a:r>
              <a:rPr lang="fa-IR" dirty="0"/>
              <a:t> اداره بهداشت آب و فاضلاب، اداره بهداشت مواد غذایی و بهسازی اماکن، اداره کنترل عوامل محیطی مؤثر بر سلامت و اداره بهداشت مراکز درمانی، ایمنی پرتوها و پسماندها مستقیماً در حوزه محیط زیست انسانی و بهداشت محیط فعال هستند</a:t>
            </a:r>
            <a:r>
              <a:rPr lang="en-US" dirty="0"/>
              <a:t>.</a:t>
            </a:r>
            <a:endParaRPr lang="fa-IR" dirty="0"/>
          </a:p>
        </p:txBody>
      </p:sp>
      <p:sp>
        <p:nvSpPr>
          <p:cNvPr id="4" name="TextBox 3">
            <a:extLst>
              <a:ext uri="{FF2B5EF4-FFF2-40B4-BE49-F238E27FC236}">
                <a16:creationId xmlns:a16="http://schemas.microsoft.com/office/drawing/2014/main" id="{E98D521A-C7C8-F2EA-3FFD-06389FCB6D67}"/>
              </a:ext>
            </a:extLst>
          </p:cNvPr>
          <p:cNvSpPr txBox="1"/>
          <p:nvPr/>
        </p:nvSpPr>
        <p:spPr>
          <a:xfrm>
            <a:off x="6813756" y="166461"/>
            <a:ext cx="5230762"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مرکز سلامت محیط و کار وزارت بهداشت</a:t>
            </a:r>
            <a:endParaRPr lang="en-US" dirty="0"/>
          </a:p>
        </p:txBody>
      </p:sp>
      <p:pic>
        <p:nvPicPr>
          <p:cNvPr id="1026" name="Picture 2" descr="خدمات بهداشت محیط و بهداشت عمومی – شرکت سمپاشی نوید سلامت">
            <a:extLst>
              <a:ext uri="{FF2B5EF4-FFF2-40B4-BE49-F238E27FC236}">
                <a16:creationId xmlns:a16="http://schemas.microsoft.com/office/drawing/2014/main" id="{8128EB0C-408F-0E0A-2296-08FC3A739B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95277" y="2490093"/>
            <a:ext cx="4201446" cy="42014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30DDC84-C961-BD05-CBA4-C726E6FE7137}"/>
              </a:ext>
            </a:extLst>
          </p:cNvPr>
          <p:cNvSpPr/>
          <p:nvPr/>
        </p:nvSpPr>
        <p:spPr>
          <a:xfrm flipV="1">
            <a:off x="137649" y="375456"/>
            <a:ext cx="6990737" cy="9648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8027084F-7BB4-0EDA-714E-C5E9854D0669}"/>
              </a:ext>
            </a:extLst>
          </p:cNvPr>
          <p:cNvSpPr/>
          <p:nvPr/>
        </p:nvSpPr>
        <p:spPr>
          <a:xfrm>
            <a:off x="12000272" y="-19790"/>
            <a:ext cx="108155" cy="6691539"/>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D317362-8E94-16E2-346C-E31048B26810}"/>
              </a:ext>
            </a:extLst>
          </p:cNvPr>
          <p:cNvSpPr/>
          <p:nvPr/>
        </p:nvSpPr>
        <p:spPr>
          <a:xfrm>
            <a:off x="137650" y="452283"/>
            <a:ext cx="108155" cy="6219466"/>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C1E33CE-7F01-208E-5A94-39AB68F3A6F8}"/>
              </a:ext>
            </a:extLst>
          </p:cNvPr>
          <p:cNvSpPr/>
          <p:nvPr/>
        </p:nvSpPr>
        <p:spPr>
          <a:xfrm>
            <a:off x="137649" y="6671751"/>
            <a:ext cx="11970777" cy="116279"/>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625614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EC37B1-ED1A-3B28-321B-7B68E3CE1B0F}"/>
              </a:ext>
            </a:extLst>
          </p:cNvPr>
          <p:cNvSpPr txBox="1"/>
          <p:nvPr/>
        </p:nvSpPr>
        <p:spPr>
          <a:xfrm>
            <a:off x="270388" y="552904"/>
            <a:ext cx="4581833"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عوامل تخریب زیست‌بوم‌ها</a:t>
            </a:r>
            <a:endParaRPr lang="en-US" dirty="0"/>
          </a:p>
        </p:txBody>
      </p:sp>
      <p:sp>
        <p:nvSpPr>
          <p:cNvPr id="5" name="TextBox 4">
            <a:extLst>
              <a:ext uri="{FF2B5EF4-FFF2-40B4-BE49-F238E27FC236}">
                <a16:creationId xmlns:a16="http://schemas.microsoft.com/office/drawing/2014/main" id="{DB578C77-7D7A-EFE2-572B-ED48783716FA}"/>
              </a:ext>
            </a:extLst>
          </p:cNvPr>
          <p:cNvSpPr txBox="1"/>
          <p:nvPr/>
        </p:nvSpPr>
        <p:spPr>
          <a:xfrm>
            <a:off x="196918" y="1192396"/>
            <a:ext cx="5810865"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اصلی‌ترین عوامل از بین رفتن و تخریب زیست‌بوم‌ها می‌توان به: سوزاندن و قطع درختان به منظور تهیه زغال و هیزم، قطع درختان برای تولید الوار و مصالح ساختمانی</a:t>
            </a:r>
            <a:r>
              <a:rPr lang="en-US" dirty="0"/>
              <a:t> </a:t>
            </a:r>
            <a:r>
              <a:rPr lang="fa-IR" dirty="0"/>
              <a:t>و صنعتی و گسترش بی‌رویه شهرها و کارخانه‌ها اشاره کرد. افزایش جمعیت و تغییر سبک زندگی</a:t>
            </a:r>
            <a:r>
              <a:rPr lang="en-US" dirty="0"/>
              <a:t> </a:t>
            </a:r>
            <a:r>
              <a:rPr lang="fa-IR" dirty="0"/>
              <a:t>از زمان انقلاب صنعتی</a:t>
            </a:r>
            <a:r>
              <a:rPr lang="en-US" dirty="0"/>
              <a:t> </a:t>
            </a:r>
            <a:r>
              <a:rPr lang="fa-IR" dirty="0"/>
              <a:t>مهم‌ترین عامل برای دست‌اندازی به طبیعت و تخریب محیط زیست</a:t>
            </a:r>
            <a:r>
              <a:rPr lang="en-US" dirty="0"/>
              <a:t> </a:t>
            </a:r>
            <a:r>
              <a:rPr lang="fa-IR" dirty="0"/>
              <a:t>بوده است. کاهش کیفیت خاک</a:t>
            </a:r>
            <a:r>
              <a:rPr lang="en-US" dirty="0"/>
              <a:t> </a:t>
            </a:r>
            <a:r>
              <a:rPr lang="fa-IR" dirty="0"/>
              <a:t>در ۲۵ سال آتی می‌تواند تولید غذای جهانی را تا حدود ۱۲ درصد کاهش دهد؛ این امر ممکن است باعث رشد ۳۰ درصدی قیمت جهانی غذا شود.</a:t>
            </a:r>
          </a:p>
        </p:txBody>
      </p:sp>
      <p:pic>
        <p:nvPicPr>
          <p:cNvPr id="2" name="Picture 1">
            <a:extLst>
              <a:ext uri="{FF2B5EF4-FFF2-40B4-BE49-F238E27FC236}">
                <a16:creationId xmlns:a16="http://schemas.microsoft.com/office/drawing/2014/main" id="{08B4C2EF-A524-AF43-4323-F271944A5948}"/>
              </a:ext>
            </a:extLst>
          </p:cNvPr>
          <p:cNvPicPr>
            <a:picLocks noChangeAspect="1"/>
          </p:cNvPicPr>
          <p:nvPr/>
        </p:nvPicPr>
        <p:blipFill>
          <a:blip r:embed="rId2"/>
          <a:stretch>
            <a:fillRect/>
          </a:stretch>
        </p:blipFill>
        <p:spPr>
          <a:xfrm>
            <a:off x="6572318" y="3696928"/>
            <a:ext cx="5619682" cy="3161071"/>
          </a:xfrm>
          <a:prstGeom prst="rect">
            <a:avLst/>
          </a:prstGeom>
        </p:spPr>
      </p:pic>
      <p:pic>
        <p:nvPicPr>
          <p:cNvPr id="4" name="Picture 3">
            <a:extLst>
              <a:ext uri="{FF2B5EF4-FFF2-40B4-BE49-F238E27FC236}">
                <a16:creationId xmlns:a16="http://schemas.microsoft.com/office/drawing/2014/main" id="{33BA3C1A-7431-C78C-56BB-7C937356C43A}"/>
              </a:ext>
            </a:extLst>
          </p:cNvPr>
          <p:cNvPicPr>
            <a:picLocks noChangeAspect="1"/>
          </p:cNvPicPr>
          <p:nvPr/>
        </p:nvPicPr>
        <p:blipFill>
          <a:blip r:embed="rId3"/>
          <a:stretch>
            <a:fillRect/>
          </a:stretch>
        </p:blipFill>
        <p:spPr>
          <a:xfrm>
            <a:off x="6572318" y="1"/>
            <a:ext cx="5619682" cy="3386218"/>
          </a:xfrm>
          <a:prstGeom prst="rect">
            <a:avLst/>
          </a:prstGeom>
        </p:spPr>
      </p:pic>
      <p:sp>
        <p:nvSpPr>
          <p:cNvPr id="6" name="Rectangle 5">
            <a:extLst>
              <a:ext uri="{FF2B5EF4-FFF2-40B4-BE49-F238E27FC236}">
                <a16:creationId xmlns:a16="http://schemas.microsoft.com/office/drawing/2014/main" id="{C461C21E-1B20-7309-F546-9DFDB1F564D7}"/>
              </a:ext>
            </a:extLst>
          </p:cNvPr>
          <p:cNvSpPr/>
          <p:nvPr/>
        </p:nvSpPr>
        <p:spPr>
          <a:xfrm>
            <a:off x="6351633" y="84047"/>
            <a:ext cx="83028" cy="472931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EDC1548-18E7-4681-581D-6CB5EF2AD517}"/>
              </a:ext>
            </a:extLst>
          </p:cNvPr>
          <p:cNvSpPr/>
          <p:nvPr/>
        </p:nvSpPr>
        <p:spPr>
          <a:xfrm>
            <a:off x="6184218" y="2065245"/>
            <a:ext cx="83028" cy="4729316"/>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AF54990-9D71-2427-0B14-2DF415CD197B}"/>
              </a:ext>
            </a:extLst>
          </p:cNvPr>
          <p:cNvSpPr/>
          <p:nvPr/>
        </p:nvSpPr>
        <p:spPr>
          <a:xfrm>
            <a:off x="4874350" y="425093"/>
            <a:ext cx="231056" cy="25562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0F73279A-DC1E-1715-C30E-BE8DFDFDD64F}"/>
              </a:ext>
            </a:extLst>
          </p:cNvPr>
          <p:cNvSpPr/>
          <p:nvPr/>
        </p:nvSpPr>
        <p:spPr>
          <a:xfrm flipH="1">
            <a:off x="1108597" y="808952"/>
            <a:ext cx="231056" cy="25520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69496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6B63390-073F-431B-7BE4-7D6B208387DF}"/>
              </a:ext>
            </a:extLst>
          </p:cNvPr>
          <p:cNvSpPr/>
          <p:nvPr/>
        </p:nvSpPr>
        <p:spPr>
          <a:xfrm>
            <a:off x="2379406" y="3539613"/>
            <a:ext cx="3018504" cy="3161071"/>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37992C8-BAC8-05C8-6962-B2422C406C75}"/>
              </a:ext>
            </a:extLst>
          </p:cNvPr>
          <p:cNvSpPr/>
          <p:nvPr/>
        </p:nvSpPr>
        <p:spPr>
          <a:xfrm>
            <a:off x="717755" y="117988"/>
            <a:ext cx="2231922" cy="323850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C56E9B0-E4FC-1A7F-F2D7-722FAA9445FB}"/>
              </a:ext>
            </a:extLst>
          </p:cNvPr>
          <p:cNvSpPr txBox="1"/>
          <p:nvPr/>
        </p:nvSpPr>
        <p:spPr>
          <a:xfrm>
            <a:off x="6400800" y="1059995"/>
            <a:ext cx="5702556"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بین رفتن صخره‌های مرجانی به دلیل ورود مواد شیمیایی مضر، دفع فاضلاب‌های خطرناک در دریا، افزایش دمای آب و صید بی‌رویه، تعداد ماهیگیران و قایق‌های ماهیگیری را کاهش خواهد داد. جنگل‌زدایی و تخریب جنگل‌ها بر اکوسیستم</a:t>
            </a:r>
            <a:r>
              <a:rPr lang="en-US" dirty="0"/>
              <a:t> </a:t>
            </a:r>
            <a:r>
              <a:rPr lang="fa-IR" dirty="0"/>
              <a:t>جنگل، منابع آب شیرین جنگل، کیفیت آب و معیشت مردمی که در جنگل‌ها زندگی می‌کنند، اثرات منفی می‌گذارد. افزایش آلودگی آب‌ها، دسترسی به آب شیرین را تحت تأثیر قرار داده و منجر به آلودگی منابع غذایی و تخریب اکوسیستم‌ها می‌شود و بدین ترتیب پیامدهای نامطلوب فراوانی بر سلامت بشر دارد.</a:t>
            </a:r>
            <a:endParaRPr lang="en-US" dirty="0"/>
          </a:p>
        </p:txBody>
      </p:sp>
      <p:pic>
        <p:nvPicPr>
          <p:cNvPr id="4" name="Picture 3">
            <a:extLst>
              <a:ext uri="{FF2B5EF4-FFF2-40B4-BE49-F238E27FC236}">
                <a16:creationId xmlns:a16="http://schemas.microsoft.com/office/drawing/2014/main" id="{88A7E35B-052B-01D1-EDAE-60132B2C1BC5}"/>
              </a:ext>
            </a:extLst>
          </p:cNvPr>
          <p:cNvPicPr>
            <a:picLocks noChangeAspect="1"/>
          </p:cNvPicPr>
          <p:nvPr/>
        </p:nvPicPr>
        <p:blipFill>
          <a:blip r:embed="rId2"/>
          <a:stretch>
            <a:fillRect/>
          </a:stretch>
        </p:blipFill>
        <p:spPr>
          <a:xfrm>
            <a:off x="-1" y="3696929"/>
            <a:ext cx="5246033" cy="3161071"/>
          </a:xfrm>
          <a:prstGeom prst="rect">
            <a:avLst/>
          </a:prstGeom>
        </p:spPr>
      </p:pic>
      <p:pic>
        <p:nvPicPr>
          <p:cNvPr id="6" name="Picture 5">
            <a:extLst>
              <a:ext uri="{FF2B5EF4-FFF2-40B4-BE49-F238E27FC236}">
                <a16:creationId xmlns:a16="http://schemas.microsoft.com/office/drawing/2014/main" id="{F644B8AE-352E-0002-EA01-7B422A0285C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50182" y="0"/>
            <a:ext cx="5245818" cy="3238500"/>
          </a:xfrm>
          <a:prstGeom prst="rect">
            <a:avLst/>
          </a:prstGeom>
        </p:spPr>
      </p:pic>
      <p:sp>
        <p:nvSpPr>
          <p:cNvPr id="9" name="TextBox 8">
            <a:extLst>
              <a:ext uri="{FF2B5EF4-FFF2-40B4-BE49-F238E27FC236}">
                <a16:creationId xmlns:a16="http://schemas.microsoft.com/office/drawing/2014/main" id="{82F85C38-8108-2065-3E01-C82289595500}"/>
              </a:ext>
            </a:extLst>
          </p:cNvPr>
          <p:cNvSpPr txBox="1"/>
          <p:nvPr/>
        </p:nvSpPr>
        <p:spPr>
          <a:xfrm>
            <a:off x="6961161" y="234944"/>
            <a:ext cx="4581833"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عوامل تخریب زیست‌بوم‌ها</a:t>
            </a:r>
            <a:endParaRPr lang="en-US" dirty="0"/>
          </a:p>
        </p:txBody>
      </p:sp>
      <p:sp>
        <p:nvSpPr>
          <p:cNvPr id="10" name="Rectangle 9">
            <a:extLst>
              <a:ext uri="{FF2B5EF4-FFF2-40B4-BE49-F238E27FC236}">
                <a16:creationId xmlns:a16="http://schemas.microsoft.com/office/drawing/2014/main" id="{638280C0-8E82-D6D6-DB68-655DD44FD75D}"/>
              </a:ext>
            </a:extLst>
          </p:cNvPr>
          <p:cNvSpPr/>
          <p:nvPr/>
        </p:nvSpPr>
        <p:spPr>
          <a:xfrm>
            <a:off x="7472516" y="851195"/>
            <a:ext cx="4719484" cy="4571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64744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ame 10">
            <a:extLst>
              <a:ext uri="{FF2B5EF4-FFF2-40B4-BE49-F238E27FC236}">
                <a16:creationId xmlns:a16="http://schemas.microsoft.com/office/drawing/2014/main" id="{CE07F264-2577-BCE4-75DE-EF4324FBB6BC}"/>
              </a:ext>
            </a:extLst>
          </p:cNvPr>
          <p:cNvSpPr/>
          <p:nvPr/>
        </p:nvSpPr>
        <p:spPr>
          <a:xfrm>
            <a:off x="3500289" y="4193273"/>
            <a:ext cx="6100912" cy="1357854"/>
          </a:xfrm>
          <a:prstGeom prst="frame">
            <a:avLst>
              <a:gd name="adj1" fmla="val 5437"/>
            </a:avLst>
          </a:prstGeom>
          <a:solidFill>
            <a:schemeClr val="accent6">
              <a:lumMod val="60000"/>
              <a:lumOff val="40000"/>
            </a:schemeClr>
          </a:solidFill>
          <a:ln>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Frame 9">
            <a:extLst>
              <a:ext uri="{FF2B5EF4-FFF2-40B4-BE49-F238E27FC236}">
                <a16:creationId xmlns:a16="http://schemas.microsoft.com/office/drawing/2014/main" id="{B5946918-B0FD-70A2-E376-A6736482CD6C}"/>
              </a:ext>
            </a:extLst>
          </p:cNvPr>
          <p:cNvSpPr/>
          <p:nvPr/>
        </p:nvSpPr>
        <p:spPr>
          <a:xfrm>
            <a:off x="1863212" y="38173"/>
            <a:ext cx="6100912" cy="1357854"/>
          </a:xfrm>
          <a:prstGeom prst="frame">
            <a:avLst>
              <a:gd name="adj1" fmla="val 5437"/>
            </a:avLst>
          </a:prstGeom>
          <a:solidFill>
            <a:schemeClr val="accent6">
              <a:lumMod val="60000"/>
              <a:lumOff val="40000"/>
            </a:schemeClr>
          </a:solidFill>
          <a:ln>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585EC6EC-B6B5-78C4-7FCF-C3D661485B8C}"/>
              </a:ext>
            </a:extLst>
          </p:cNvPr>
          <p:cNvSpPr txBox="1"/>
          <p:nvPr/>
        </p:nvSpPr>
        <p:spPr>
          <a:xfrm>
            <a:off x="10023987" y="5201242"/>
            <a:ext cx="2035278" cy="487506"/>
          </a:xfrm>
          <a:prstGeom prst="rect">
            <a:avLst/>
          </a:prstGeom>
          <a:solidFill>
            <a:schemeClr val="accent6">
              <a:lumMod val="20000"/>
              <a:lumOff val="80000"/>
            </a:schemeClr>
          </a:solidFill>
          <a:ln>
            <a:noFill/>
          </a:ln>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تعریف</a:t>
            </a:r>
            <a:endParaRPr lang="en-US" dirty="0"/>
          </a:p>
        </p:txBody>
      </p:sp>
      <p:sp>
        <p:nvSpPr>
          <p:cNvPr id="5" name="TextBox 4">
            <a:extLst>
              <a:ext uri="{FF2B5EF4-FFF2-40B4-BE49-F238E27FC236}">
                <a16:creationId xmlns:a16="http://schemas.microsoft.com/office/drawing/2014/main" id="{2FE22303-F5A5-4BDE-A4D0-F34214828D39}"/>
              </a:ext>
            </a:extLst>
          </p:cNvPr>
          <p:cNvSpPr txBox="1"/>
          <p:nvPr/>
        </p:nvSpPr>
        <p:spPr>
          <a:xfrm>
            <a:off x="132735" y="5688748"/>
            <a:ext cx="1192653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محیط زیست عبارت ترکیبی از دانش‌های متفاوت در علم است که شامل مجموعه‌ای از عوامل زیستی و محیطی در قالب محیط زیست و غیر زیستی (فیزیکی، شیمیایی) است که بر زندگی یک فرد یا گونه تأثیر می‌گذارد و از آن تأثیر می‌پذیرد. </a:t>
            </a:r>
            <a:endParaRPr lang="en-US" dirty="0"/>
          </a:p>
        </p:txBody>
      </p:sp>
      <p:pic>
        <p:nvPicPr>
          <p:cNvPr id="9" name="Picture 8">
            <a:extLst>
              <a:ext uri="{FF2B5EF4-FFF2-40B4-BE49-F238E27FC236}">
                <a16:creationId xmlns:a16="http://schemas.microsoft.com/office/drawing/2014/main" id="{B221B905-2C57-0A89-FB44-886E97D055A7}"/>
              </a:ext>
            </a:extLst>
          </p:cNvPr>
          <p:cNvPicPr>
            <a:picLocks noChangeAspect="1"/>
          </p:cNvPicPr>
          <p:nvPr/>
        </p:nvPicPr>
        <p:blipFill>
          <a:blip r:embed="rId2"/>
          <a:stretch>
            <a:fillRect/>
          </a:stretch>
        </p:blipFill>
        <p:spPr>
          <a:xfrm>
            <a:off x="2025445" y="218353"/>
            <a:ext cx="7393859" cy="5152595"/>
          </a:xfrm>
          <a:prstGeom prst="rect">
            <a:avLst/>
          </a:prstGeom>
        </p:spPr>
      </p:pic>
    </p:spTree>
    <p:extLst>
      <p:ext uri="{BB962C8B-B14F-4D97-AF65-F5344CB8AC3E}">
        <p14:creationId xmlns:p14="http://schemas.microsoft.com/office/powerpoint/2010/main" val="10065367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3D80541-CC1A-912A-F4C4-732D0021ACA8}"/>
              </a:ext>
            </a:extLst>
          </p:cNvPr>
          <p:cNvSpPr/>
          <p:nvPr/>
        </p:nvSpPr>
        <p:spPr>
          <a:xfrm>
            <a:off x="6105831" y="3263641"/>
            <a:ext cx="108161" cy="3593692"/>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881935EC-7BD6-7982-A2FC-B107E128011A}"/>
              </a:ext>
            </a:extLst>
          </p:cNvPr>
          <p:cNvSpPr/>
          <p:nvPr/>
        </p:nvSpPr>
        <p:spPr>
          <a:xfrm flipV="1">
            <a:off x="2" y="2461695"/>
            <a:ext cx="7767192" cy="81527"/>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80ACB8C-CCE8-F00E-17EE-F5395F15501F}"/>
              </a:ext>
            </a:extLst>
          </p:cNvPr>
          <p:cNvSpPr txBox="1"/>
          <p:nvPr/>
        </p:nvSpPr>
        <p:spPr>
          <a:xfrm>
            <a:off x="1573161" y="1179772"/>
            <a:ext cx="6096000" cy="38869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چالش‌های محیط‌زیست</a:t>
            </a:r>
            <a:endParaRPr lang="en-US" dirty="0"/>
          </a:p>
        </p:txBody>
      </p:sp>
      <p:sp>
        <p:nvSpPr>
          <p:cNvPr id="5" name="TextBox 4">
            <a:extLst>
              <a:ext uri="{FF2B5EF4-FFF2-40B4-BE49-F238E27FC236}">
                <a16:creationId xmlns:a16="http://schemas.microsoft.com/office/drawing/2014/main" id="{0B8000E0-F580-787D-5922-7A4751BC0D86}"/>
              </a:ext>
            </a:extLst>
          </p:cNvPr>
          <p:cNvSpPr txBox="1"/>
          <p:nvPr/>
        </p:nvSpPr>
        <p:spPr>
          <a:xfrm>
            <a:off x="108158" y="3270349"/>
            <a:ext cx="5978013" cy="353173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400" dirty="0"/>
              <a:t>2. تغییرپذیری و دگرگونی اقلیم: </a:t>
            </a:r>
            <a:r>
              <a:rPr lang="fa-IR" dirty="0"/>
              <a:t>افزایش غلظت گازهای گلخانه‌ای در جو به دلیل فعالیت‌های انسانی موجب تغییرات اقلیمی گسترده شده است. این تغییرها سبب افزایش دمای زمین، کاهش بارش در برخی مناطق و افزایش بارش در مناطق دیگر و همچنین باعث فراوانیِ بسیاری از پدیده‌های طبیعی مانند سیل، خشکسالی و توفان‌های شدید شده است</a:t>
            </a:r>
            <a:r>
              <a:rPr lang="en-US" dirty="0"/>
              <a:t>.</a:t>
            </a:r>
          </a:p>
        </p:txBody>
      </p:sp>
      <p:sp>
        <p:nvSpPr>
          <p:cNvPr id="7" name="TextBox 6">
            <a:extLst>
              <a:ext uri="{FF2B5EF4-FFF2-40B4-BE49-F238E27FC236}">
                <a16:creationId xmlns:a16="http://schemas.microsoft.com/office/drawing/2014/main" id="{DF7CDB81-90FA-EF7C-946A-3DDCA8B51126}"/>
              </a:ext>
            </a:extLst>
          </p:cNvPr>
          <p:cNvSpPr txBox="1"/>
          <p:nvPr/>
        </p:nvSpPr>
        <p:spPr>
          <a:xfrm>
            <a:off x="6272983" y="3338198"/>
            <a:ext cx="5928852" cy="3531736"/>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400" dirty="0"/>
              <a:t>آلودگی هوا</a:t>
            </a:r>
            <a:r>
              <a:rPr lang="en-US" sz="2400" dirty="0"/>
              <a:t> </a:t>
            </a:r>
            <a:r>
              <a:rPr lang="fa-IR" sz="2400" dirty="0"/>
              <a:t>و آب: </a:t>
            </a:r>
            <a:r>
              <a:rPr lang="fa-IR" dirty="0"/>
              <a:t>روش‌های صنعتی و اقتصادی فعلیِ بسیاری از کشورها به‌طور گسترده در تولید آلاینده‌هایی</a:t>
            </a:r>
            <a:r>
              <a:rPr lang="en-US" dirty="0"/>
              <a:t> </a:t>
            </a:r>
            <a:r>
              <a:rPr lang="fa-IR" dirty="0"/>
              <a:t>مانند دی‌اکسید کربن، نیتروژن اکسید، سولفور دی‌اکسید، مواد شیمیایی و زباله‌های صنعتی و شهری دخیل هستند که موجب آلودگی هوا، آب و خاک شده و اثرات مخربی بر سلامتی انسان و جانوران دارند</a:t>
            </a:r>
            <a:r>
              <a:rPr lang="en-US" dirty="0"/>
              <a:t>.</a:t>
            </a:r>
          </a:p>
        </p:txBody>
      </p:sp>
      <p:pic>
        <p:nvPicPr>
          <p:cNvPr id="9" name="Picture 8">
            <a:extLst>
              <a:ext uri="{FF2B5EF4-FFF2-40B4-BE49-F238E27FC236}">
                <a16:creationId xmlns:a16="http://schemas.microsoft.com/office/drawing/2014/main" id="{4A320E57-976F-C15C-5B5D-C99D6C6EC88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767194" y="-5148"/>
            <a:ext cx="4444471" cy="2548370"/>
          </a:xfrm>
          <a:prstGeom prst="rect">
            <a:avLst/>
          </a:prstGeom>
        </p:spPr>
      </p:pic>
      <p:pic>
        <p:nvPicPr>
          <p:cNvPr id="10" name="Picture 9">
            <a:extLst>
              <a:ext uri="{FF2B5EF4-FFF2-40B4-BE49-F238E27FC236}">
                <a16:creationId xmlns:a16="http://schemas.microsoft.com/office/drawing/2014/main" id="{E6792E96-0CC4-9259-904F-076CE733135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663" y="755459"/>
            <a:ext cx="4444471" cy="2500015"/>
          </a:xfrm>
          <a:prstGeom prst="rect">
            <a:avLst/>
          </a:prstGeom>
        </p:spPr>
      </p:pic>
      <p:sp>
        <p:nvSpPr>
          <p:cNvPr id="12" name="Rectangle 11">
            <a:extLst>
              <a:ext uri="{FF2B5EF4-FFF2-40B4-BE49-F238E27FC236}">
                <a16:creationId xmlns:a16="http://schemas.microsoft.com/office/drawing/2014/main" id="{7C7618B8-7901-69E0-36AA-F20FECA10747}"/>
              </a:ext>
            </a:extLst>
          </p:cNvPr>
          <p:cNvSpPr/>
          <p:nvPr/>
        </p:nvSpPr>
        <p:spPr>
          <a:xfrm flipV="1">
            <a:off x="2" y="414411"/>
            <a:ext cx="7767192" cy="81527"/>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77325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A2624E-F19D-E435-AC73-4C2A8317465D}"/>
              </a:ext>
            </a:extLst>
          </p:cNvPr>
          <p:cNvSpPr/>
          <p:nvPr/>
        </p:nvSpPr>
        <p:spPr>
          <a:xfrm>
            <a:off x="5338916" y="2517057"/>
            <a:ext cx="1828800" cy="1622323"/>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717D00A-6F53-6422-5ABB-6EBF7BA9B236}"/>
              </a:ext>
            </a:extLst>
          </p:cNvPr>
          <p:cNvSpPr txBox="1"/>
          <p:nvPr/>
        </p:nvSpPr>
        <p:spPr>
          <a:xfrm>
            <a:off x="6496663" y="125968"/>
            <a:ext cx="5555227" cy="2977738"/>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400" dirty="0"/>
              <a:t>3. کمبود آب</a:t>
            </a:r>
            <a:r>
              <a:rPr lang="en-US" sz="2400" dirty="0"/>
              <a:t>: </a:t>
            </a:r>
            <a:r>
              <a:rPr lang="fa-IR" dirty="0"/>
              <a:t>کمبود آب یکی از چالش‌های اساسی محیط زیست است. با افزایش جمعیت و توسعه صنعت و کشاورزی، مصرف آب روزافزون‌تر شده است. همچنین تغییر الگوی بارش‌ها و کاهش ذخایر منابع آب زیرزمینی، موجبات کمبود آب در بسیاری از مناطق را فراهم آورده است</a:t>
            </a:r>
            <a:r>
              <a:rPr lang="en-US" dirty="0"/>
              <a:t>.</a:t>
            </a:r>
          </a:p>
        </p:txBody>
      </p:sp>
      <p:sp>
        <p:nvSpPr>
          <p:cNvPr id="4" name="TextBox 3">
            <a:extLst>
              <a:ext uri="{FF2B5EF4-FFF2-40B4-BE49-F238E27FC236}">
                <a16:creationId xmlns:a16="http://schemas.microsoft.com/office/drawing/2014/main" id="{C2A93491-FF81-C1C9-BD1F-C938FE6DA380}"/>
              </a:ext>
            </a:extLst>
          </p:cNvPr>
          <p:cNvSpPr txBox="1"/>
          <p:nvPr/>
        </p:nvSpPr>
        <p:spPr>
          <a:xfrm>
            <a:off x="248569" y="3794636"/>
            <a:ext cx="5475344" cy="2977738"/>
          </a:xfrm>
          <a:prstGeom prst="rect">
            <a:avLst/>
          </a:prstGeom>
          <a:noFill/>
        </p:spPr>
        <p:txBody>
          <a:bodyPr wrap="square">
            <a:spAutoFit/>
          </a:bodyPr>
          <a:lstStyle>
            <a:defPPr>
              <a:defRPr lang="fa-IR"/>
            </a:defPPr>
            <a:lvl1pPr indent="0" algn="just" rtl="1">
              <a:lnSpc>
                <a:spcPct val="200000"/>
              </a:lnSpc>
              <a:spcAft>
                <a:spcPts val="800"/>
              </a:spcAft>
              <a:buFont typeface="+mj-lt"/>
              <a:buNone/>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400" dirty="0"/>
              <a:t>4. نابودی زیستگاه</a:t>
            </a:r>
            <a:r>
              <a:rPr lang="en-US" sz="2400" dirty="0"/>
              <a:t>:</a:t>
            </a:r>
            <a:r>
              <a:rPr lang="en-US" dirty="0"/>
              <a:t> </a:t>
            </a:r>
            <a:r>
              <a:rPr lang="fa-IR" dirty="0"/>
              <a:t>در حال حاضر، گسترش شهرنشینی، توسعه کشاورزی، و استفادهٔ گسترده از منابع طبیعی، به تخریب بوم‌های طبیعی منجر شده است. این فرایند باعث از بین رفتن زیستگاه‌های مختلف، کاهش تنوع زیستی</a:t>
            </a:r>
            <a:r>
              <a:rPr lang="en-US" dirty="0"/>
              <a:t> </a:t>
            </a:r>
            <a:r>
              <a:rPr lang="fa-IR" dirty="0"/>
              <a:t>و تهدید برخی از گونه‌های حیاتی می‌شود</a:t>
            </a:r>
            <a:r>
              <a:rPr lang="en-US" dirty="0"/>
              <a:t>.</a:t>
            </a:r>
          </a:p>
        </p:txBody>
      </p:sp>
      <p:pic>
        <p:nvPicPr>
          <p:cNvPr id="5" name="Picture 4">
            <a:extLst>
              <a:ext uri="{FF2B5EF4-FFF2-40B4-BE49-F238E27FC236}">
                <a16:creationId xmlns:a16="http://schemas.microsoft.com/office/drawing/2014/main" id="{D3AC75F6-B8E0-01D1-2B6A-8B400E177034}"/>
              </a:ext>
            </a:extLst>
          </p:cNvPr>
          <p:cNvPicPr>
            <a:picLocks noChangeAspect="1"/>
          </p:cNvPicPr>
          <p:nvPr/>
        </p:nvPicPr>
        <p:blipFill>
          <a:blip r:embed="rId2"/>
          <a:stretch>
            <a:fillRect/>
          </a:stretch>
        </p:blipFill>
        <p:spPr>
          <a:xfrm>
            <a:off x="-1" y="-1"/>
            <a:ext cx="6209847" cy="3775587"/>
          </a:xfrm>
          <a:prstGeom prst="rect">
            <a:avLst/>
          </a:prstGeom>
        </p:spPr>
      </p:pic>
      <p:pic>
        <p:nvPicPr>
          <p:cNvPr id="6" name="Picture 5">
            <a:extLst>
              <a:ext uri="{FF2B5EF4-FFF2-40B4-BE49-F238E27FC236}">
                <a16:creationId xmlns:a16="http://schemas.microsoft.com/office/drawing/2014/main" id="{3FDD1411-6174-5986-BC09-8284BC401D2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420463" y="3264971"/>
            <a:ext cx="5771537" cy="3593029"/>
          </a:xfrm>
          <a:prstGeom prst="rect">
            <a:avLst/>
          </a:prstGeom>
        </p:spPr>
      </p:pic>
    </p:spTree>
    <p:extLst>
      <p:ext uri="{BB962C8B-B14F-4D97-AF65-F5344CB8AC3E}">
        <p14:creationId xmlns:p14="http://schemas.microsoft.com/office/powerpoint/2010/main" val="3097255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3BB554-C332-E407-73A8-A3667ACF1F0A}"/>
              </a:ext>
            </a:extLst>
          </p:cNvPr>
          <p:cNvSpPr/>
          <p:nvPr/>
        </p:nvSpPr>
        <p:spPr>
          <a:xfrm rot="16200000">
            <a:off x="4925960" y="2929619"/>
            <a:ext cx="314632" cy="247772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5C0560BE-5EA9-496E-0810-4611699BAE81}"/>
              </a:ext>
            </a:extLst>
          </p:cNvPr>
          <p:cNvSpPr/>
          <p:nvPr/>
        </p:nvSpPr>
        <p:spPr>
          <a:xfrm>
            <a:off x="4768644" y="509836"/>
            <a:ext cx="314632" cy="2477729"/>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73CC7161-75F7-6AA4-71F9-9AB18EE10FDC}"/>
              </a:ext>
            </a:extLst>
          </p:cNvPr>
          <p:cNvSpPr/>
          <p:nvPr/>
        </p:nvSpPr>
        <p:spPr>
          <a:xfrm rot="16200000">
            <a:off x="1226340" y="2068248"/>
            <a:ext cx="314632" cy="247772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BCE3413-A25A-9E86-1DCA-F1B9E4FDA090}"/>
              </a:ext>
            </a:extLst>
          </p:cNvPr>
          <p:cNvSpPr/>
          <p:nvPr/>
        </p:nvSpPr>
        <p:spPr>
          <a:xfrm>
            <a:off x="1096298" y="4370044"/>
            <a:ext cx="314632" cy="2477729"/>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0A1B2BE-C57A-E98A-781E-B02F2B9E0C1F}"/>
              </a:ext>
            </a:extLst>
          </p:cNvPr>
          <p:cNvSpPr txBox="1"/>
          <p:nvPr/>
        </p:nvSpPr>
        <p:spPr>
          <a:xfrm>
            <a:off x="6823586" y="1028283"/>
            <a:ext cx="4994787" cy="4742324"/>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400" dirty="0"/>
              <a:t>5. تخریب لایه ازون</a:t>
            </a:r>
            <a:r>
              <a:rPr lang="en-US" sz="2400" dirty="0"/>
              <a:t>: </a:t>
            </a:r>
          </a:p>
          <a:p>
            <a:pPr marL="0" indent="0">
              <a:buNone/>
            </a:pPr>
            <a:r>
              <a:rPr lang="fa-IR" dirty="0"/>
              <a:t>لایه ازون در جو زمین وظیفه مهمی در محافظت از زمین در برابر اشعه فرابنفش از خورشید دارد. استفاده از گازهای شیمیایی مانند کلروفلوروکربن</a:t>
            </a:r>
            <a:r>
              <a:rPr lang="en-US" dirty="0"/>
              <a:t> (CFC) </a:t>
            </a:r>
            <a:r>
              <a:rPr lang="fa-IR" dirty="0"/>
              <a:t>در سال‌های گذشته باعث تخریب لایه ازون شده است که در نتیجه آن افزایش بیشتر اشعه فرابنفشی که به سطح زمین می‌رسد را شاهد هستیم و این خود موجب بروز بیماری‌های پوستی و سرطان پوست</a:t>
            </a:r>
            <a:r>
              <a:rPr lang="en-US" dirty="0"/>
              <a:t> </a:t>
            </a:r>
            <a:r>
              <a:rPr lang="fa-IR" dirty="0"/>
              <a:t>می‌شود</a:t>
            </a:r>
            <a:r>
              <a:rPr lang="en-US" dirty="0"/>
              <a:t>.</a:t>
            </a:r>
          </a:p>
        </p:txBody>
      </p:sp>
      <p:pic>
        <p:nvPicPr>
          <p:cNvPr id="2" name="Picture 1">
            <a:extLst>
              <a:ext uri="{FF2B5EF4-FFF2-40B4-BE49-F238E27FC236}">
                <a16:creationId xmlns:a16="http://schemas.microsoft.com/office/drawing/2014/main" id="{FEC3E69E-F5A0-59B8-305D-92662A2D4B6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4847303" cy="3231535"/>
          </a:xfrm>
          <a:prstGeom prst="rect">
            <a:avLst/>
          </a:prstGeom>
        </p:spPr>
      </p:pic>
      <p:pic>
        <p:nvPicPr>
          <p:cNvPr id="4" name="Picture 3">
            <a:extLst>
              <a:ext uri="{FF2B5EF4-FFF2-40B4-BE49-F238E27FC236}">
                <a16:creationId xmlns:a16="http://schemas.microsoft.com/office/drawing/2014/main" id="{7D753A14-5750-993D-4BAC-18B3386F5603}"/>
              </a:ext>
            </a:extLst>
          </p:cNvPr>
          <p:cNvPicPr>
            <a:picLocks noChangeAspect="1"/>
          </p:cNvPicPr>
          <p:nvPr/>
        </p:nvPicPr>
        <p:blipFill>
          <a:blip r:embed="rId3"/>
          <a:stretch>
            <a:fillRect/>
          </a:stretch>
        </p:blipFill>
        <p:spPr>
          <a:xfrm>
            <a:off x="1383656" y="4244061"/>
            <a:ext cx="4994787" cy="2613939"/>
          </a:xfrm>
          <a:prstGeom prst="rect">
            <a:avLst/>
          </a:prstGeom>
        </p:spPr>
      </p:pic>
    </p:spTree>
    <p:extLst>
      <p:ext uri="{BB962C8B-B14F-4D97-AF65-F5344CB8AC3E}">
        <p14:creationId xmlns:p14="http://schemas.microsoft.com/office/powerpoint/2010/main" val="3751035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CEDD13-8F2F-57DD-B3AB-7042BD14C148}"/>
              </a:ext>
            </a:extLst>
          </p:cNvPr>
          <p:cNvSpPr/>
          <p:nvPr/>
        </p:nvSpPr>
        <p:spPr>
          <a:xfrm>
            <a:off x="5413579" y="2887921"/>
            <a:ext cx="3533775" cy="809625"/>
          </a:xfrm>
          <a:prstGeom prst="rect">
            <a:avLst/>
          </a:prstGeom>
          <a:solidFill>
            <a:srgbClr val="D8EBCD"/>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F1B895A-F68B-594E-1A36-88BF7FA866EC}"/>
              </a:ext>
            </a:extLst>
          </p:cNvPr>
          <p:cNvSpPr txBox="1"/>
          <p:nvPr/>
        </p:nvSpPr>
        <p:spPr>
          <a:xfrm>
            <a:off x="5762625" y="342201"/>
            <a:ext cx="6232729" cy="2423740"/>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400" dirty="0"/>
              <a:t>6. کاهش تنوع زیستی</a:t>
            </a:r>
            <a:r>
              <a:rPr lang="en-US" sz="2400" dirty="0"/>
              <a:t>: </a:t>
            </a:r>
            <a:r>
              <a:rPr lang="fa-IR" dirty="0"/>
              <a:t>تخریب بوم‌های طبیعی، تغییرهای اقلیمی و فعالیت‌های انسانی دیگر باعث کاهش تنوع زیستی و از بین رفتن گونه‌های حیاتی می‌شود. این کاهش تنوع زیستی می‌تواند اثرات جبران‌ناپذیری بر بقایای زندگی روی زمین داشته باشد</a:t>
            </a:r>
            <a:r>
              <a:rPr lang="en-US" dirty="0"/>
              <a:t>.</a:t>
            </a:r>
          </a:p>
        </p:txBody>
      </p:sp>
      <p:sp>
        <p:nvSpPr>
          <p:cNvPr id="2" name="TextBox 1">
            <a:extLst>
              <a:ext uri="{FF2B5EF4-FFF2-40B4-BE49-F238E27FC236}">
                <a16:creationId xmlns:a16="http://schemas.microsoft.com/office/drawing/2014/main" id="{FCC1CC5D-26ED-9AC2-66B0-8263CE9CB9E9}"/>
              </a:ext>
            </a:extLst>
          </p:cNvPr>
          <p:cNvSpPr txBox="1"/>
          <p:nvPr/>
        </p:nvSpPr>
        <p:spPr>
          <a:xfrm>
            <a:off x="114300" y="3773131"/>
            <a:ext cx="6492977" cy="2977738"/>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400" dirty="0"/>
              <a:t>7. تولید و مدیریت پسماندها</a:t>
            </a:r>
            <a:r>
              <a:rPr lang="en-US" sz="2400" dirty="0"/>
              <a:t>: </a:t>
            </a:r>
            <a:r>
              <a:rPr lang="fa-IR" dirty="0"/>
              <a:t>تولید</a:t>
            </a:r>
            <a:r>
              <a:rPr lang="fa-IR" sz="2400" dirty="0"/>
              <a:t> </a:t>
            </a:r>
            <a:r>
              <a:rPr lang="fa-IR" dirty="0"/>
              <a:t>پسماندها و نداشتن روش‌های مدیریت صحیح آن‌ها می‌تواند باعث آلودگی هوا، آب و خاک شده و اثرات مضری بر سلامتی انسان و جانوران داشته باشد. در صورت عدم مدیریت مناسب پسماندها، آن‌ها می‌توانند باعث آلودگی هوا و آب، شیوع بیماری‌ها و تلفات جانی در جانوران و پرندگان شوند</a:t>
            </a:r>
            <a:r>
              <a:rPr lang="en-US" dirty="0"/>
              <a:t>.</a:t>
            </a:r>
          </a:p>
        </p:txBody>
      </p:sp>
      <p:pic>
        <p:nvPicPr>
          <p:cNvPr id="4" name="Picture 3">
            <a:extLst>
              <a:ext uri="{FF2B5EF4-FFF2-40B4-BE49-F238E27FC236}">
                <a16:creationId xmlns:a16="http://schemas.microsoft.com/office/drawing/2014/main" id="{9FC8B76A-7ADB-DE6C-339E-7A70F8AA236B}"/>
              </a:ext>
            </a:extLst>
          </p:cNvPr>
          <p:cNvPicPr>
            <a:picLocks noChangeAspect="1"/>
          </p:cNvPicPr>
          <p:nvPr/>
        </p:nvPicPr>
        <p:blipFill>
          <a:blip r:embed="rId2"/>
          <a:stretch>
            <a:fillRect/>
          </a:stretch>
        </p:blipFill>
        <p:spPr>
          <a:xfrm>
            <a:off x="0" y="-1"/>
            <a:ext cx="5659697" cy="3773131"/>
          </a:xfrm>
          <a:prstGeom prst="rect">
            <a:avLst/>
          </a:prstGeom>
        </p:spPr>
      </p:pic>
      <p:pic>
        <p:nvPicPr>
          <p:cNvPr id="5" name="Picture 4">
            <a:extLst>
              <a:ext uri="{FF2B5EF4-FFF2-40B4-BE49-F238E27FC236}">
                <a16:creationId xmlns:a16="http://schemas.microsoft.com/office/drawing/2014/main" id="{22385E44-2C1E-E12D-667F-AF118819D45E}"/>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593531" y="3429001"/>
            <a:ext cx="5598470" cy="3429000"/>
          </a:xfrm>
          <a:prstGeom prst="rect">
            <a:avLst/>
          </a:prstGeom>
        </p:spPr>
      </p:pic>
    </p:spTree>
    <p:extLst>
      <p:ext uri="{BB962C8B-B14F-4D97-AF65-F5344CB8AC3E}">
        <p14:creationId xmlns:p14="http://schemas.microsoft.com/office/powerpoint/2010/main" val="2641037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892991-D626-3C20-5A43-73956DC02F16}"/>
              </a:ext>
            </a:extLst>
          </p:cNvPr>
          <p:cNvSpPr txBox="1"/>
          <p:nvPr/>
        </p:nvSpPr>
        <p:spPr>
          <a:xfrm>
            <a:off x="122729" y="3611690"/>
            <a:ext cx="5973098" cy="3100849"/>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9. </a:t>
            </a:r>
            <a:r>
              <a:rPr lang="fa-IR" sz="2800" dirty="0"/>
              <a:t>نابسامانی در توسعه: </a:t>
            </a:r>
            <a:r>
              <a:rPr lang="fa-IR" dirty="0"/>
              <a:t>در بسیاری از کشورها، توسعه بدون برنامه‌ریزی و نابسامانی آن سبب آسیب‌های گسترده به محیط زیست شده است. در برخی موارد، توسعه بدون در نظر گرفتن اثرات زیست‌محیطی می‌تواند سبب بروز مشکلات جدی در حوزه‌هایی مانند آب، خاک و هوا شود</a:t>
            </a:r>
            <a:r>
              <a:rPr lang="en-US" dirty="0"/>
              <a:t>.</a:t>
            </a:r>
          </a:p>
        </p:txBody>
      </p:sp>
      <p:sp>
        <p:nvSpPr>
          <p:cNvPr id="2" name="TextBox 1">
            <a:extLst>
              <a:ext uri="{FF2B5EF4-FFF2-40B4-BE49-F238E27FC236}">
                <a16:creationId xmlns:a16="http://schemas.microsoft.com/office/drawing/2014/main" id="{15FE8AF9-1DF4-D76A-8085-ED0D28A6AE58}"/>
              </a:ext>
            </a:extLst>
          </p:cNvPr>
          <p:cNvSpPr txBox="1"/>
          <p:nvPr/>
        </p:nvSpPr>
        <p:spPr>
          <a:xfrm>
            <a:off x="6134716" y="156187"/>
            <a:ext cx="5874772" cy="2977738"/>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8. </a:t>
            </a:r>
            <a:r>
              <a:rPr lang="fa-IR" sz="2400" dirty="0"/>
              <a:t>بهره‌برداری نامناسب از منابع طبیعی: </a:t>
            </a:r>
            <a:r>
              <a:rPr lang="fa-IR" dirty="0"/>
              <a:t>بهره‌برداری نامناسب از منابع طبیعی مانند آب، گازهای فسیلی، جنگل‌ها و معادن می‌تواند باعث کمبود و نابودی آن‌ها شود. به همین دلیل، استفاده بهینه و پایدار از منابع طبیعی</a:t>
            </a:r>
            <a:r>
              <a:rPr lang="en-US" dirty="0"/>
              <a:t> </a:t>
            </a:r>
            <a:r>
              <a:rPr lang="fa-IR" dirty="0"/>
              <a:t>با توجه به نیازهای انسان و حفظ محیط زیست بسیار حائز اهمیت است</a:t>
            </a:r>
            <a:r>
              <a:rPr lang="en-US" dirty="0"/>
              <a:t>.</a:t>
            </a:r>
          </a:p>
        </p:txBody>
      </p:sp>
      <p:pic>
        <p:nvPicPr>
          <p:cNvPr id="4" name="Picture 3">
            <a:extLst>
              <a:ext uri="{FF2B5EF4-FFF2-40B4-BE49-F238E27FC236}">
                <a16:creationId xmlns:a16="http://schemas.microsoft.com/office/drawing/2014/main" id="{884DB189-EDC3-1C82-C8F0-FBC87A86D44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9559" y="3531832"/>
            <a:ext cx="4866968" cy="3220432"/>
          </a:xfrm>
          <a:prstGeom prst="rect">
            <a:avLst/>
          </a:prstGeom>
        </p:spPr>
      </p:pic>
      <p:pic>
        <p:nvPicPr>
          <p:cNvPr id="5" name="Picture 4">
            <a:extLst>
              <a:ext uri="{FF2B5EF4-FFF2-40B4-BE49-F238E27FC236}">
                <a16:creationId xmlns:a16="http://schemas.microsoft.com/office/drawing/2014/main" id="{A791C51A-18D0-DDC5-125C-B6AC31FC979E}"/>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65473" y="145461"/>
            <a:ext cx="5451987" cy="3496577"/>
          </a:xfrm>
          <a:prstGeom prst="rect">
            <a:avLst/>
          </a:prstGeom>
        </p:spPr>
      </p:pic>
      <p:sp>
        <p:nvSpPr>
          <p:cNvPr id="6" name="Rectangle 5">
            <a:extLst>
              <a:ext uri="{FF2B5EF4-FFF2-40B4-BE49-F238E27FC236}">
                <a16:creationId xmlns:a16="http://schemas.microsoft.com/office/drawing/2014/main" id="{A51A6552-D76D-438E-F0FF-92AD126E4405}"/>
              </a:ext>
            </a:extLst>
          </p:cNvPr>
          <p:cNvSpPr/>
          <p:nvPr/>
        </p:nvSpPr>
        <p:spPr>
          <a:xfrm>
            <a:off x="5879691" y="2526891"/>
            <a:ext cx="83575" cy="1288025"/>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80FC7AD3-3469-7316-4B47-C330B4EA8EF4}"/>
              </a:ext>
            </a:extLst>
          </p:cNvPr>
          <p:cNvSpPr/>
          <p:nvPr/>
        </p:nvSpPr>
        <p:spPr>
          <a:xfrm>
            <a:off x="948814" y="3746589"/>
            <a:ext cx="5014452" cy="8799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F50C2F6-8E4C-8050-0CF1-4DF0C5387DB2}"/>
              </a:ext>
            </a:extLst>
          </p:cNvPr>
          <p:cNvSpPr/>
          <p:nvPr/>
        </p:nvSpPr>
        <p:spPr>
          <a:xfrm>
            <a:off x="6862916" y="3283974"/>
            <a:ext cx="2133600" cy="109143"/>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248117F4-6F40-8A3B-08AB-B7307BC88623}"/>
              </a:ext>
            </a:extLst>
          </p:cNvPr>
          <p:cNvSpPr/>
          <p:nvPr/>
        </p:nvSpPr>
        <p:spPr>
          <a:xfrm>
            <a:off x="6862916" y="3273697"/>
            <a:ext cx="93407" cy="3347070"/>
          </a:xfrm>
          <a:prstGeom prst="rect">
            <a:avLst/>
          </a:prstGeom>
          <a:solidFill>
            <a:srgbClr val="C5E0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04B578EB-15FE-672D-5568-0AB6EE3682D9}"/>
              </a:ext>
            </a:extLst>
          </p:cNvPr>
          <p:cNvSpPr/>
          <p:nvPr/>
        </p:nvSpPr>
        <p:spPr>
          <a:xfrm rot="19435497">
            <a:off x="6299904" y="3739353"/>
            <a:ext cx="360284" cy="360229"/>
          </a:xfrm>
          <a:prstGeom prst="rect">
            <a:avLst/>
          </a:prstGeom>
          <a:solidFill>
            <a:srgbClr val="BDD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CAB4F3CF-51BB-C976-4958-DD05C597A80A}"/>
              </a:ext>
            </a:extLst>
          </p:cNvPr>
          <p:cNvSpPr/>
          <p:nvPr/>
        </p:nvSpPr>
        <p:spPr>
          <a:xfrm rot="19435497">
            <a:off x="6118006" y="4285456"/>
            <a:ext cx="360284" cy="36022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83322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60ED0-0B9A-0785-2432-5DE8042ECB92}"/>
              </a:ext>
            </a:extLst>
          </p:cNvPr>
          <p:cNvSpPr/>
          <p:nvPr/>
        </p:nvSpPr>
        <p:spPr>
          <a:xfrm>
            <a:off x="2424830" y="2229956"/>
            <a:ext cx="353961" cy="3347884"/>
          </a:xfrm>
          <a:prstGeom prst="rect">
            <a:avLst/>
          </a:prstGeom>
          <a:solidFill>
            <a:srgbClr val="D8EBCD"/>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D1AE3D1-76EA-4C96-5AE5-F0DA851D7092}"/>
              </a:ext>
            </a:extLst>
          </p:cNvPr>
          <p:cNvSpPr/>
          <p:nvPr/>
        </p:nvSpPr>
        <p:spPr>
          <a:xfrm>
            <a:off x="9413208" y="3510116"/>
            <a:ext cx="353961" cy="3347884"/>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139BE0E-77A1-BD46-893D-5A8D5C72FB20}"/>
              </a:ext>
            </a:extLst>
          </p:cNvPr>
          <p:cNvSpPr txBox="1"/>
          <p:nvPr/>
        </p:nvSpPr>
        <p:spPr>
          <a:xfrm>
            <a:off x="334297" y="827"/>
            <a:ext cx="11759381" cy="2526333"/>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400" dirty="0"/>
              <a:t>10. فعالیت‌های صنعتی و نفتی: </a:t>
            </a:r>
          </a:p>
          <a:p>
            <a:pPr marL="0" indent="0">
              <a:buNone/>
            </a:pPr>
            <a:r>
              <a:rPr lang="fa-IR" dirty="0"/>
              <a:t>فعالیت‌های صنعتی و نفتی نیز باعث آلودگی بیشتر هوا و آب، کاهش تنوع زیستی، تخریب بوم‌های طبیعی و تغییرهای اقلیمی می‌شود. این فعالیت‌ها می‌توانند با تولید آلاینده‌هایی</a:t>
            </a:r>
            <a:r>
              <a:rPr lang="en-US" dirty="0"/>
              <a:t> </a:t>
            </a:r>
            <a:r>
              <a:rPr lang="fa-IR" dirty="0"/>
              <a:t>مانند گازهای گلخانه‌ای، سرب و جیوه، سبب آسیب به سلامتی انسان و دیگر جانداران شوند</a:t>
            </a:r>
            <a:r>
              <a:rPr lang="en-US" dirty="0"/>
              <a:t>.</a:t>
            </a:r>
          </a:p>
        </p:txBody>
      </p:sp>
      <p:pic>
        <p:nvPicPr>
          <p:cNvPr id="2" name="Picture 1">
            <a:extLst>
              <a:ext uri="{FF2B5EF4-FFF2-40B4-BE49-F238E27FC236}">
                <a16:creationId xmlns:a16="http://schemas.microsoft.com/office/drawing/2014/main" id="{62F9EB58-6583-EE64-740F-F6EBEC475321}"/>
              </a:ext>
            </a:extLst>
          </p:cNvPr>
          <p:cNvPicPr>
            <a:picLocks noChangeAspect="1"/>
          </p:cNvPicPr>
          <p:nvPr/>
        </p:nvPicPr>
        <p:blipFill>
          <a:blip r:embed="rId2"/>
          <a:stretch>
            <a:fillRect/>
          </a:stretch>
        </p:blipFill>
        <p:spPr>
          <a:xfrm>
            <a:off x="2680469" y="2229956"/>
            <a:ext cx="6831061" cy="4628044"/>
          </a:xfrm>
          <a:prstGeom prst="rect">
            <a:avLst/>
          </a:prstGeom>
        </p:spPr>
      </p:pic>
      <p:sp>
        <p:nvSpPr>
          <p:cNvPr id="6" name="Rectangle 5">
            <a:extLst>
              <a:ext uri="{FF2B5EF4-FFF2-40B4-BE49-F238E27FC236}">
                <a16:creationId xmlns:a16="http://schemas.microsoft.com/office/drawing/2014/main" id="{FC5E9D8B-AD54-E6ED-7CA8-F1025856EA70}"/>
              </a:ext>
            </a:extLst>
          </p:cNvPr>
          <p:cNvSpPr/>
          <p:nvPr/>
        </p:nvSpPr>
        <p:spPr>
          <a:xfrm>
            <a:off x="0" y="470126"/>
            <a:ext cx="8181975" cy="4571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59207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BAD1814-A786-5AFB-7482-3A4FE6FE9349}"/>
              </a:ext>
            </a:extLst>
          </p:cNvPr>
          <p:cNvSpPr txBox="1"/>
          <p:nvPr/>
        </p:nvSpPr>
        <p:spPr>
          <a:xfrm>
            <a:off x="10134293" y="271683"/>
            <a:ext cx="1927123"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4" name="TextBox 3">
            <a:extLst>
              <a:ext uri="{FF2B5EF4-FFF2-40B4-BE49-F238E27FC236}">
                <a16:creationId xmlns:a16="http://schemas.microsoft.com/office/drawing/2014/main" id="{C3E0BD3C-6652-5D05-64A6-5F5DE0E42BDD}"/>
              </a:ext>
            </a:extLst>
          </p:cNvPr>
          <p:cNvSpPr txBox="1"/>
          <p:nvPr/>
        </p:nvSpPr>
        <p:spPr>
          <a:xfrm>
            <a:off x="274492" y="1271912"/>
            <a:ext cx="3354828" cy="1233671"/>
          </a:xfrm>
          <a:prstGeom prst="rect">
            <a:avLst/>
          </a:prstGeom>
          <a:noFill/>
        </p:spPr>
        <p:txBody>
          <a:bodyPr wrap="square">
            <a:spAutoFit/>
          </a:bodyPr>
          <a:lstStyle/>
          <a:p>
            <a:pPr rtl="1">
              <a:lnSpc>
                <a:spcPct val="200000"/>
              </a:lnSpc>
              <a:spcAft>
                <a:spcPts val="800"/>
              </a:spcAft>
            </a:pPr>
            <a:r>
              <a:rPr lang="en-US" sz="1800" u="sng" dirty="0">
                <a:effectLst/>
                <a:latin typeface="Shabnam" panose="020B0603030804020204" pitchFamily="34" charset="-78"/>
                <a:ea typeface="Calibri" panose="020F0502020204030204" pitchFamily="34" charset="0"/>
                <a:cs typeface="Shabnam" panose="020B0603030804020204" pitchFamily="34" charset="-78"/>
                <a:hlinkClick r:id="rId2">
                  <a:extLst>
                    <a:ext uri="{A12FA001-AC4F-418D-AE19-62706E023703}">
                      <ahyp:hlinkClr xmlns:ahyp="http://schemas.microsoft.com/office/drawing/2018/hyperlinkcolor" val="tx"/>
                    </a:ext>
                  </a:extLst>
                </a:hlinkClick>
              </a:rPr>
              <a:t>https://fa.wikipedia.org</a:t>
            </a:r>
            <a:r>
              <a:rPr lang="fa-IR" sz="1800" u="sng" dirty="0">
                <a:effectLst/>
                <a:latin typeface="Shabnam" panose="020B0603030804020204" pitchFamily="34" charset="-78"/>
                <a:ea typeface="Calibri" panose="020F0502020204030204" pitchFamily="34" charset="0"/>
                <a:cs typeface="Shabnam" panose="020B0603030804020204" pitchFamily="34" charset="-78"/>
                <a:hlinkClick r:id="rId2">
                  <a:extLst>
                    <a:ext uri="{A12FA001-AC4F-418D-AE19-62706E023703}">
                      <ahyp:hlinkClr xmlns:ahyp="http://schemas.microsoft.com/office/drawing/2018/hyperlinkcolor" val="tx"/>
                    </a:ext>
                  </a:extLst>
                </a:hlinkClick>
              </a:rPr>
              <a:t>/</a:t>
            </a:r>
            <a:endParaRPr lang="en-US" sz="1800" dirty="0">
              <a:effectLst/>
              <a:latin typeface="Shabnam" panose="020B0603030804020204" pitchFamily="34" charset="-78"/>
              <a:ea typeface="Calibri" panose="020F0502020204030204" pitchFamily="34" charset="0"/>
              <a:cs typeface="Shabnam" panose="020B0603030804020204" pitchFamily="34" charset="-78"/>
            </a:endParaRPr>
          </a:p>
          <a:p>
            <a:pPr rtl="1">
              <a:lnSpc>
                <a:spcPct val="200000"/>
              </a:lnSpc>
              <a:spcAft>
                <a:spcPts val="800"/>
              </a:spcAft>
            </a:pPr>
            <a:r>
              <a:rPr lang="en-US" sz="1800" u="sng" dirty="0">
                <a:effectLst/>
                <a:latin typeface="Shabnam" panose="020B0603030804020204" pitchFamily="34" charset="-78"/>
                <a:ea typeface="Calibri" panose="020F0502020204030204" pitchFamily="34" charset="0"/>
                <a:cs typeface="Shabnam" panose="020B0603030804020204" pitchFamily="34" charset="-78"/>
                <a:hlinkClick r:id="rId3">
                  <a:extLst>
                    <a:ext uri="{A12FA001-AC4F-418D-AE19-62706E023703}">
                      <ahyp:hlinkClr xmlns:ahyp="http://schemas.microsoft.com/office/drawing/2018/hyperlinkcolor" val="tx"/>
                    </a:ext>
                  </a:extLst>
                </a:hlinkClick>
              </a:rPr>
              <a:t>https://www.tabnak.ir</a:t>
            </a:r>
            <a:r>
              <a:rPr lang="fa-IR" sz="1800" u="sng" dirty="0">
                <a:effectLst/>
                <a:latin typeface="Shabnam" panose="020B0603030804020204" pitchFamily="34" charset="-78"/>
                <a:ea typeface="Calibri" panose="020F0502020204030204" pitchFamily="34" charset="0"/>
                <a:cs typeface="Shabnam" panose="020B0603030804020204" pitchFamily="34" charset="-78"/>
                <a:hlinkClick r:id="rId3">
                  <a:extLst>
                    <a:ext uri="{A12FA001-AC4F-418D-AE19-62706E023703}">
                      <ahyp:hlinkClr xmlns:ahyp="http://schemas.microsoft.com/office/drawing/2018/hyperlinkcolor" val="tx"/>
                    </a:ext>
                  </a:extLst>
                </a:hlinkClick>
              </a:rPr>
              <a:t>/</a:t>
            </a:r>
            <a:endParaRPr lang="en-US" sz="18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3" name="Rectangle 2">
            <a:extLst>
              <a:ext uri="{FF2B5EF4-FFF2-40B4-BE49-F238E27FC236}">
                <a16:creationId xmlns:a16="http://schemas.microsoft.com/office/drawing/2014/main" id="{6393132F-1740-B6B4-9FD4-D057957A6BDD}"/>
              </a:ext>
            </a:extLst>
          </p:cNvPr>
          <p:cNvSpPr/>
          <p:nvPr/>
        </p:nvSpPr>
        <p:spPr>
          <a:xfrm>
            <a:off x="0" y="515436"/>
            <a:ext cx="10962967" cy="10368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60700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BC9A84F-BD5F-6E3E-D2DF-AA50C42B471B}"/>
              </a:ext>
            </a:extLst>
          </p:cNvPr>
          <p:cNvSpPr/>
          <p:nvPr/>
        </p:nvSpPr>
        <p:spPr>
          <a:xfrm>
            <a:off x="1010239" y="1809947"/>
            <a:ext cx="10171522" cy="2696066"/>
          </a:xfrm>
          <a:prstGeom prst="roundRect">
            <a:avLst/>
          </a:prstGeom>
          <a:solidFill>
            <a:srgbClr val="BDD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B616FAEB-B8F6-552D-1150-F0534517B48D}"/>
              </a:ext>
            </a:extLst>
          </p:cNvPr>
          <p:cNvSpPr txBox="1"/>
          <p:nvPr/>
        </p:nvSpPr>
        <p:spPr>
          <a:xfrm>
            <a:off x="1010240" y="2483119"/>
            <a:ext cx="10171521" cy="1200329"/>
          </a:xfrm>
          <a:prstGeom prst="rect">
            <a:avLst/>
          </a:prstGeom>
          <a:noFill/>
        </p:spPr>
        <p:txBody>
          <a:bodyPr wrap="square">
            <a:spAutoFit/>
          </a:bodyPr>
          <a:lstStyle/>
          <a:p>
            <a:pPr algn="ctr"/>
            <a:r>
              <a:rPr lang="fa-IR" sz="7200" b="1" dirty="0">
                <a:latin typeface="Shabnam" panose="020B0603030804020204" pitchFamily="34" charset="-78"/>
                <a:cs typeface="Shabnam" panose="020B0603030804020204" pitchFamily="34" charset="-78"/>
              </a:rPr>
              <a:t>با تشکر از توجه شما</a:t>
            </a:r>
            <a:endParaRPr lang="en-US" sz="72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96160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BE17FF-134B-99C3-5F8B-B25A93AA56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254" y="2084439"/>
            <a:ext cx="6027871" cy="4773561"/>
          </a:xfrm>
          <a:prstGeom prst="rect">
            <a:avLst/>
          </a:prstGeom>
        </p:spPr>
      </p:pic>
      <p:sp>
        <p:nvSpPr>
          <p:cNvPr id="3" name="TextBox 2">
            <a:extLst>
              <a:ext uri="{FF2B5EF4-FFF2-40B4-BE49-F238E27FC236}">
                <a16:creationId xmlns:a16="http://schemas.microsoft.com/office/drawing/2014/main" id="{C1D32131-1048-B160-57E1-6FE9583AEE3E}"/>
              </a:ext>
            </a:extLst>
          </p:cNvPr>
          <p:cNvSpPr txBox="1"/>
          <p:nvPr/>
        </p:nvSpPr>
        <p:spPr>
          <a:xfrm>
            <a:off x="5943601" y="1573599"/>
            <a:ext cx="596818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امروزه این تعریف غالباً به انسان</a:t>
            </a:r>
            <a:r>
              <a:rPr lang="en-US" dirty="0"/>
              <a:t> </a:t>
            </a:r>
            <a:r>
              <a:rPr lang="fa-IR" dirty="0"/>
              <a:t>و فعالیت‌های او مرتبط می‌شود و می‌توان محیط زیست را مجموعه‌ای از عوامل طبیعی کره زمین، همچون هوا، آب، اتمسفر، صخره، گیاهان و غیره، که پیرامون انسان هستند، خلاصه کرد.تفاوت محیط زیست با طبیعت</a:t>
            </a:r>
            <a:r>
              <a:rPr lang="en-US" dirty="0"/>
              <a:t> </a:t>
            </a:r>
            <a:r>
              <a:rPr lang="fa-IR" dirty="0"/>
              <a:t>در این است که تعریف طبیعت شامل مجموعه عوامل طبیعی، زیستی و غیرزیستی می‌شود که منحصراً در نظر گرفته می‌شوند، در حالی که عبارت محیط زیست با توجه به برهم‌کنش‌های میان انسان و طبیعت و از دیدگاه بشر توصیف می‌شود</a:t>
            </a:r>
            <a:r>
              <a:rPr lang="en-US" dirty="0"/>
              <a:t>.</a:t>
            </a:r>
            <a:endParaRPr lang="fa-IR" dirty="0"/>
          </a:p>
        </p:txBody>
      </p:sp>
      <p:sp>
        <p:nvSpPr>
          <p:cNvPr id="4" name="TextBox 3">
            <a:extLst>
              <a:ext uri="{FF2B5EF4-FFF2-40B4-BE49-F238E27FC236}">
                <a16:creationId xmlns:a16="http://schemas.microsoft.com/office/drawing/2014/main" id="{C18D6231-5480-4DBE-78D6-5A44E9AB3F87}"/>
              </a:ext>
            </a:extLst>
          </p:cNvPr>
          <p:cNvSpPr txBox="1"/>
          <p:nvPr/>
        </p:nvSpPr>
        <p:spPr>
          <a:xfrm>
            <a:off x="9876503" y="636067"/>
            <a:ext cx="2035278" cy="487506"/>
          </a:xfrm>
          <a:prstGeom prst="rect">
            <a:avLst/>
          </a:prstGeom>
          <a:solidFill>
            <a:schemeClr val="accent6">
              <a:lumMod val="20000"/>
              <a:lumOff val="80000"/>
            </a:schemeClr>
          </a:solidFill>
          <a:ln>
            <a:noFill/>
          </a:ln>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تعریف</a:t>
            </a:r>
            <a:endParaRPr lang="en-US" dirty="0"/>
          </a:p>
        </p:txBody>
      </p:sp>
      <p:sp>
        <p:nvSpPr>
          <p:cNvPr id="5" name="Frame 4">
            <a:extLst>
              <a:ext uri="{FF2B5EF4-FFF2-40B4-BE49-F238E27FC236}">
                <a16:creationId xmlns:a16="http://schemas.microsoft.com/office/drawing/2014/main" id="{DE2FAAD6-FD1F-12D6-446B-B2DED4764677}"/>
              </a:ext>
            </a:extLst>
          </p:cNvPr>
          <p:cNvSpPr/>
          <p:nvPr/>
        </p:nvSpPr>
        <p:spPr>
          <a:xfrm>
            <a:off x="5840361" y="1496434"/>
            <a:ext cx="6137786" cy="4609397"/>
          </a:xfrm>
          <a:prstGeom prst="frame">
            <a:avLst>
              <a:gd name="adj1" fmla="val 1464"/>
            </a:avLst>
          </a:prstGeom>
          <a:solidFill>
            <a:schemeClr val="accent6">
              <a:lumMod val="60000"/>
              <a:lumOff val="40000"/>
            </a:schemeClr>
          </a:solidFill>
          <a:ln>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3976839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80D4E2-BA09-E324-4370-9F169A5E74F6}"/>
              </a:ext>
            </a:extLst>
          </p:cNvPr>
          <p:cNvSpPr txBox="1"/>
          <p:nvPr/>
        </p:nvSpPr>
        <p:spPr>
          <a:xfrm>
            <a:off x="2487560" y="252886"/>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عوامل مؤثر در ایجاد محیط زیست</a:t>
            </a:r>
            <a:endParaRPr lang="en-US" dirty="0"/>
          </a:p>
        </p:txBody>
      </p:sp>
      <p:sp>
        <p:nvSpPr>
          <p:cNvPr id="5" name="TextBox 4">
            <a:extLst>
              <a:ext uri="{FF2B5EF4-FFF2-40B4-BE49-F238E27FC236}">
                <a16:creationId xmlns:a16="http://schemas.microsoft.com/office/drawing/2014/main" id="{B44D7526-A17A-D3A7-2388-05A1CE010435}"/>
              </a:ext>
            </a:extLst>
          </p:cNvPr>
          <p:cNvSpPr txBox="1"/>
          <p:nvPr/>
        </p:nvSpPr>
        <p:spPr>
          <a:xfrm>
            <a:off x="8583560" y="2516909"/>
            <a:ext cx="3156155" cy="25468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تنوع آب و هوایی</a:t>
            </a:r>
            <a:endParaRPr lang="en-US" dirty="0"/>
          </a:p>
          <a:p>
            <a:pPr marL="285750" indent="-285750">
              <a:buFont typeface="Arial" panose="020B0604020202020204" pitchFamily="34" charset="0"/>
              <a:buChar char="•"/>
            </a:pPr>
            <a:r>
              <a:rPr lang="fa-IR" dirty="0"/>
              <a:t>تنوع شرایط اقلیمی</a:t>
            </a:r>
            <a:endParaRPr lang="en-US" dirty="0"/>
          </a:p>
          <a:p>
            <a:pPr marL="285750" indent="-285750">
              <a:buFont typeface="Arial" panose="020B0604020202020204" pitchFamily="34" charset="0"/>
              <a:buChar char="•"/>
            </a:pPr>
            <a:r>
              <a:rPr lang="fa-IR" dirty="0"/>
              <a:t>نوع خاک</a:t>
            </a:r>
            <a:endParaRPr lang="en-US" dirty="0"/>
          </a:p>
          <a:p>
            <a:pPr marL="285750" indent="-285750">
              <a:buFont typeface="Arial" panose="020B0604020202020204" pitchFamily="34" charset="0"/>
              <a:buChar char="•"/>
            </a:pPr>
            <a:r>
              <a:rPr lang="fa-IR" dirty="0"/>
              <a:t>اختلاف ارتفاع و ناهمواری‌ها</a:t>
            </a:r>
            <a:endParaRPr lang="en-US" dirty="0"/>
          </a:p>
        </p:txBody>
      </p:sp>
      <p:pic>
        <p:nvPicPr>
          <p:cNvPr id="6" name="Picture 5">
            <a:extLst>
              <a:ext uri="{FF2B5EF4-FFF2-40B4-BE49-F238E27FC236}">
                <a16:creationId xmlns:a16="http://schemas.microsoft.com/office/drawing/2014/main" id="{74DC27FF-5D71-3B09-1573-8DF2F472BF72}"/>
              </a:ext>
            </a:extLst>
          </p:cNvPr>
          <p:cNvPicPr>
            <a:picLocks noChangeAspect="1"/>
          </p:cNvPicPr>
          <p:nvPr/>
        </p:nvPicPr>
        <p:blipFill>
          <a:blip r:embed="rId3"/>
          <a:stretch>
            <a:fillRect/>
          </a:stretch>
        </p:blipFill>
        <p:spPr>
          <a:xfrm>
            <a:off x="0" y="1533832"/>
            <a:ext cx="7239615" cy="4513007"/>
          </a:xfrm>
          <a:prstGeom prst="rect">
            <a:avLst/>
          </a:prstGeom>
        </p:spPr>
      </p:pic>
    </p:spTree>
    <p:extLst>
      <p:ext uri="{BB962C8B-B14F-4D97-AF65-F5344CB8AC3E}">
        <p14:creationId xmlns:p14="http://schemas.microsoft.com/office/powerpoint/2010/main" val="390062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92A1D-2059-FAC4-BB32-24C29DEC230D}"/>
              </a:ext>
            </a:extLst>
          </p:cNvPr>
          <p:cNvSpPr txBox="1"/>
          <p:nvPr/>
        </p:nvSpPr>
        <p:spPr>
          <a:xfrm>
            <a:off x="1327354" y="295956"/>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زیستگاه‌های جهان</a:t>
            </a:r>
            <a:endParaRPr lang="en-US" dirty="0"/>
          </a:p>
        </p:txBody>
      </p:sp>
      <p:sp>
        <p:nvSpPr>
          <p:cNvPr id="5" name="TextBox 4">
            <a:extLst>
              <a:ext uri="{FF2B5EF4-FFF2-40B4-BE49-F238E27FC236}">
                <a16:creationId xmlns:a16="http://schemas.microsoft.com/office/drawing/2014/main" id="{38194640-7835-0185-FB79-465EAE38671F}"/>
              </a:ext>
            </a:extLst>
          </p:cNvPr>
          <p:cNvSpPr txBox="1"/>
          <p:nvPr/>
        </p:nvSpPr>
        <p:spPr>
          <a:xfrm>
            <a:off x="147486" y="950209"/>
            <a:ext cx="11965858" cy="178766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سطح کره زمین</a:t>
            </a:r>
            <a:r>
              <a:rPr lang="en-US" dirty="0"/>
              <a:t> </a:t>
            </a:r>
            <a:r>
              <a:rPr lang="fa-IR" dirty="0"/>
              <a:t>به‌طور کلی به ۴ بخش تقسیم می‌شود.</a:t>
            </a:r>
          </a:p>
          <a:p>
            <a:r>
              <a:rPr lang="fa-IR" dirty="0"/>
              <a:t> که عبارت‌اند از</a:t>
            </a:r>
            <a:r>
              <a:rPr lang="fa-IR" b="0" i="0" dirty="0">
                <a:solidFill>
                  <a:srgbClr val="1F1F1F"/>
                </a:solidFill>
                <a:effectLst/>
                <a:latin typeface="Google Sans"/>
              </a:rPr>
              <a:t>سنگ‌کره (لیتوسفر)، آب‌کره (هیدروسفر)، هواکره (اتمسفر) و بیوسفر</a:t>
            </a:r>
            <a:r>
              <a:rPr lang="en-US" dirty="0"/>
              <a:t>. </a:t>
            </a:r>
            <a:r>
              <a:rPr lang="fa-IR" dirty="0"/>
              <a:t>بعضی از دانشمندان یخ‌کره</a:t>
            </a:r>
            <a:r>
              <a:rPr lang="en-US" dirty="0"/>
              <a:t> </a:t>
            </a:r>
            <a:r>
              <a:rPr lang="fa-IR" dirty="0"/>
              <a:t>را نیز جزء این تقسیم‌بندی می‌دانند. هر کدام این بخش‌ها شامل اکوسیستم‌هایی</a:t>
            </a:r>
            <a:r>
              <a:rPr lang="en-US" dirty="0"/>
              <a:t> </a:t>
            </a:r>
            <a:r>
              <a:rPr lang="fa-IR" dirty="0"/>
              <a:t>گوناگون هستند که به‌طور کلی محیط زیست را تشکیل می‌دهند.</a:t>
            </a:r>
            <a:endParaRPr lang="en-US" dirty="0"/>
          </a:p>
        </p:txBody>
      </p:sp>
      <p:sp>
        <p:nvSpPr>
          <p:cNvPr id="7" name="TextBox 6">
            <a:extLst>
              <a:ext uri="{FF2B5EF4-FFF2-40B4-BE49-F238E27FC236}">
                <a16:creationId xmlns:a16="http://schemas.microsoft.com/office/drawing/2014/main" id="{9976085B-1F15-D74A-0D3F-8CCAFF3250B7}"/>
              </a:ext>
            </a:extLst>
          </p:cNvPr>
          <p:cNvSpPr txBox="1"/>
          <p:nvPr/>
        </p:nvSpPr>
        <p:spPr>
          <a:xfrm>
            <a:off x="6681018" y="3871454"/>
            <a:ext cx="5510982" cy="25468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زیست‌کره</a:t>
            </a:r>
            <a:endParaRPr lang="en-US" dirty="0"/>
          </a:p>
          <a:p>
            <a:pPr marL="285750" indent="-285750">
              <a:buFont typeface="Arial" panose="020B0604020202020204" pitchFamily="34" charset="0"/>
              <a:buChar char="•"/>
            </a:pPr>
            <a:r>
              <a:rPr lang="fa-IR" dirty="0"/>
              <a:t>زیستگاه‌های خشکی (زیر خاکی)</a:t>
            </a:r>
            <a:r>
              <a:rPr lang="en-US" dirty="0"/>
              <a:t> - </a:t>
            </a:r>
            <a:r>
              <a:rPr lang="fa-IR" dirty="0"/>
              <a:t>سنگ‌کره</a:t>
            </a:r>
            <a:endParaRPr lang="en-US" dirty="0"/>
          </a:p>
          <a:p>
            <a:pPr marL="285750" indent="-285750">
              <a:buFont typeface="Arial" panose="020B0604020202020204" pitchFamily="34" charset="0"/>
              <a:buChar char="•"/>
            </a:pPr>
            <a:r>
              <a:rPr lang="fa-IR" dirty="0"/>
              <a:t>زیستگاه‌های دریایی</a:t>
            </a:r>
            <a:r>
              <a:rPr lang="en-US" dirty="0"/>
              <a:t> (</a:t>
            </a:r>
            <a:r>
              <a:rPr lang="fa-IR" dirty="0"/>
              <a:t>زیر آب</a:t>
            </a:r>
            <a:r>
              <a:rPr lang="en-US" dirty="0"/>
              <a:t>) - </a:t>
            </a:r>
            <a:r>
              <a:rPr lang="fa-IR" dirty="0"/>
              <a:t>آب‌کره</a:t>
            </a:r>
            <a:endParaRPr lang="en-US" dirty="0"/>
          </a:p>
          <a:p>
            <a:pPr marL="285750" indent="-285750">
              <a:buFont typeface="Arial" panose="020B0604020202020204" pitchFamily="34" charset="0"/>
              <a:buChar char="•"/>
            </a:pPr>
            <a:r>
              <a:rPr lang="fa-IR" dirty="0"/>
              <a:t>زیستگاه‌های هواکره (روی سطح زمین) یا در هوا</a:t>
            </a:r>
            <a:r>
              <a:rPr lang="en-US" dirty="0"/>
              <a:t> - </a:t>
            </a:r>
            <a:r>
              <a:rPr lang="fa-IR" dirty="0"/>
              <a:t>هواکره</a:t>
            </a:r>
            <a:endParaRPr lang="en-US" dirty="0"/>
          </a:p>
        </p:txBody>
      </p:sp>
      <p:pic>
        <p:nvPicPr>
          <p:cNvPr id="11" name="Picture 10">
            <a:extLst>
              <a:ext uri="{FF2B5EF4-FFF2-40B4-BE49-F238E27FC236}">
                <a16:creationId xmlns:a16="http://schemas.microsoft.com/office/drawing/2014/main" id="{69C08132-347D-F209-E822-7BC7610E431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0" y="3492916"/>
            <a:ext cx="6754761" cy="3365084"/>
          </a:xfrm>
          <a:prstGeom prst="rect">
            <a:avLst/>
          </a:prstGeom>
        </p:spPr>
      </p:pic>
    </p:spTree>
    <p:extLst>
      <p:ext uri="{BB962C8B-B14F-4D97-AF65-F5344CB8AC3E}">
        <p14:creationId xmlns:p14="http://schemas.microsoft.com/office/powerpoint/2010/main" val="41820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2F95290-2FE5-E290-9032-46668D78A264}"/>
              </a:ext>
            </a:extLst>
          </p:cNvPr>
          <p:cNvSpPr/>
          <p:nvPr/>
        </p:nvSpPr>
        <p:spPr>
          <a:xfrm>
            <a:off x="6705783" y="3760839"/>
            <a:ext cx="1344193" cy="310699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AEFF0E0A-015E-1842-4374-ADE037645C7C}"/>
              </a:ext>
            </a:extLst>
          </p:cNvPr>
          <p:cNvSpPr/>
          <p:nvPr/>
        </p:nvSpPr>
        <p:spPr>
          <a:xfrm>
            <a:off x="4959823" y="3702368"/>
            <a:ext cx="882812" cy="3106993"/>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D3C1BD26-03D9-1643-9A3B-7EDE1118E5D0}"/>
              </a:ext>
            </a:extLst>
          </p:cNvPr>
          <p:cNvSpPr/>
          <p:nvPr/>
        </p:nvSpPr>
        <p:spPr>
          <a:xfrm>
            <a:off x="10338620" y="3422808"/>
            <a:ext cx="1582994" cy="3106993"/>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036EEAF1-CAA3-91C2-282A-725D9FBEEC09}"/>
              </a:ext>
            </a:extLst>
          </p:cNvPr>
          <p:cNvSpPr/>
          <p:nvPr/>
        </p:nvSpPr>
        <p:spPr>
          <a:xfrm>
            <a:off x="589935" y="3156155"/>
            <a:ext cx="1582994" cy="310699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4642914-4C37-7F88-7F5F-A0E64DD9FE35}"/>
              </a:ext>
            </a:extLst>
          </p:cNvPr>
          <p:cNvSpPr txBox="1"/>
          <p:nvPr/>
        </p:nvSpPr>
        <p:spPr>
          <a:xfrm>
            <a:off x="6007509" y="152351"/>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تأثیرات انسان بر محیط زیست</a:t>
            </a:r>
            <a:endParaRPr lang="en-US" dirty="0"/>
          </a:p>
        </p:txBody>
      </p:sp>
      <p:sp>
        <p:nvSpPr>
          <p:cNvPr id="7" name="TextBox 6">
            <a:extLst>
              <a:ext uri="{FF2B5EF4-FFF2-40B4-BE49-F238E27FC236}">
                <a16:creationId xmlns:a16="http://schemas.microsoft.com/office/drawing/2014/main" id="{77E88F47-D925-625A-DE76-4B8521CE7D3D}"/>
              </a:ext>
            </a:extLst>
          </p:cNvPr>
          <p:cNvSpPr txBox="1"/>
          <p:nvPr/>
        </p:nvSpPr>
        <p:spPr>
          <a:xfrm>
            <a:off x="2438400" y="2921522"/>
            <a:ext cx="609600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br>
              <a:rPr lang="fa-IR" dirty="0"/>
            </a:br>
            <a:endParaRPr lang="en-US" dirty="0"/>
          </a:p>
        </p:txBody>
      </p:sp>
      <p:sp>
        <p:nvSpPr>
          <p:cNvPr id="9" name="TextBox 8">
            <a:extLst>
              <a:ext uri="{FF2B5EF4-FFF2-40B4-BE49-F238E27FC236}">
                <a16:creationId xmlns:a16="http://schemas.microsoft.com/office/drawing/2014/main" id="{AD4E7C0B-3265-1249-7DCA-253AA6394B8A}"/>
              </a:ext>
            </a:extLst>
          </p:cNvPr>
          <p:cNvSpPr txBox="1"/>
          <p:nvPr/>
        </p:nvSpPr>
        <p:spPr>
          <a:xfrm>
            <a:off x="231058" y="1053207"/>
            <a:ext cx="11779044"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 اساس گزارش سازمان همکاری اقتصادی و توسعه</a:t>
            </a:r>
            <a:r>
              <a:rPr lang="en-US" dirty="0"/>
              <a:t> </a:t>
            </a:r>
            <a:r>
              <a:rPr lang="fa-IR" dirty="0"/>
              <a:t>در سال ۲۰۰۱، تقریباً تمامی عوامل تشکیل‌دهندهٔ محیط زیست تحت تأثیر فعالیت‌های انسان قرار گرفته‌اند</a:t>
            </a:r>
            <a:r>
              <a:rPr lang="en-US" dirty="0"/>
              <a:t>.</a:t>
            </a:r>
            <a:r>
              <a:rPr lang="fa-IR" dirty="0"/>
              <a:t> فعالیت‌های انسانی باعث تخریب محیط زیست می‌شود، که عبارت است از زوال محیط زیست از طریق تهی‌سازی منابعی مانند هوا، آب و خاک؛ تخریب اکوسیستم‌ها، نابودی زیستگاه، انقراض حیات وحش و آلودگی. تخریب محیط زیست به‌عنوان هرگونه تغییر یا آشفتگی در محیط تعریف می‌شود، که مخرب یا نامطلوب باشد.</a:t>
            </a:r>
            <a:endParaRPr lang="en-US" dirty="0"/>
          </a:p>
        </p:txBody>
      </p:sp>
      <p:sp>
        <p:nvSpPr>
          <p:cNvPr id="10" name="Rectangle 9">
            <a:extLst>
              <a:ext uri="{FF2B5EF4-FFF2-40B4-BE49-F238E27FC236}">
                <a16:creationId xmlns:a16="http://schemas.microsoft.com/office/drawing/2014/main" id="{D69CCBB2-E9B8-F96C-AC67-70057C806149}"/>
              </a:ext>
            </a:extLst>
          </p:cNvPr>
          <p:cNvSpPr/>
          <p:nvPr/>
        </p:nvSpPr>
        <p:spPr>
          <a:xfrm>
            <a:off x="137652" y="773373"/>
            <a:ext cx="11965857" cy="10169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a:extLst>
              <a:ext uri="{FF2B5EF4-FFF2-40B4-BE49-F238E27FC236}">
                <a16:creationId xmlns:a16="http://schemas.microsoft.com/office/drawing/2014/main" id="{68154A77-A283-5CD3-91FF-1B4DC79D2B1B}"/>
              </a:ext>
            </a:extLst>
          </p:cNvPr>
          <p:cNvPicPr>
            <a:picLocks noChangeAspect="1"/>
          </p:cNvPicPr>
          <p:nvPr/>
        </p:nvPicPr>
        <p:blipFill>
          <a:blip r:embed="rId2"/>
          <a:stretch>
            <a:fillRect/>
          </a:stretch>
        </p:blipFill>
        <p:spPr>
          <a:xfrm>
            <a:off x="735695" y="3292281"/>
            <a:ext cx="4986679" cy="3412181"/>
          </a:xfrm>
          <a:prstGeom prst="rect">
            <a:avLst/>
          </a:prstGeom>
        </p:spPr>
      </p:pic>
      <p:pic>
        <p:nvPicPr>
          <p:cNvPr id="13" name="Picture 12">
            <a:extLst>
              <a:ext uri="{FF2B5EF4-FFF2-40B4-BE49-F238E27FC236}">
                <a16:creationId xmlns:a16="http://schemas.microsoft.com/office/drawing/2014/main" id="{F383795F-FE6F-9D60-4D56-CF453C6E744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26045" y="3533512"/>
            <a:ext cx="4986679" cy="3327051"/>
          </a:xfrm>
          <a:prstGeom prst="rect">
            <a:avLst/>
          </a:prstGeom>
        </p:spPr>
      </p:pic>
    </p:spTree>
    <p:extLst>
      <p:ext uri="{BB962C8B-B14F-4D97-AF65-F5344CB8AC3E}">
        <p14:creationId xmlns:p14="http://schemas.microsoft.com/office/powerpoint/2010/main" val="378413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8FBE7C4-7744-EFC2-12C6-978387939FF4}"/>
              </a:ext>
            </a:extLst>
          </p:cNvPr>
          <p:cNvSpPr/>
          <p:nvPr/>
        </p:nvSpPr>
        <p:spPr>
          <a:xfrm>
            <a:off x="4465800" y="5296287"/>
            <a:ext cx="5100987" cy="227295"/>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52A6E0D-8C38-1C5A-3165-ABB8C5EA5859}"/>
              </a:ext>
            </a:extLst>
          </p:cNvPr>
          <p:cNvSpPr txBox="1"/>
          <p:nvPr/>
        </p:nvSpPr>
        <p:spPr>
          <a:xfrm>
            <a:off x="501444" y="150760"/>
            <a:ext cx="11641398" cy="487506"/>
          </a:xfrm>
          <a:prstGeom prst="rect">
            <a:avLst/>
          </a:prstGeom>
          <a:solidFill>
            <a:schemeClr val="accent6">
              <a:lumMod val="40000"/>
              <a:lumOff val="60000"/>
            </a:schemeClr>
          </a:solidFill>
          <a:ln>
            <a:noFill/>
          </a:ln>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خاک</a:t>
            </a:r>
            <a:endParaRPr lang="en-US" dirty="0"/>
          </a:p>
        </p:txBody>
      </p:sp>
      <p:sp>
        <p:nvSpPr>
          <p:cNvPr id="5" name="TextBox 4">
            <a:extLst>
              <a:ext uri="{FF2B5EF4-FFF2-40B4-BE49-F238E27FC236}">
                <a16:creationId xmlns:a16="http://schemas.microsoft.com/office/drawing/2014/main" id="{C8CF0CED-2AEB-D368-DC56-18C41504B72C}"/>
              </a:ext>
            </a:extLst>
          </p:cNvPr>
          <p:cNvSpPr txBox="1"/>
          <p:nvPr/>
        </p:nvSpPr>
        <p:spPr>
          <a:xfrm>
            <a:off x="4632951" y="2063055"/>
            <a:ext cx="750989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مسمومیت و فرسایش که موجب تخریب و کاهش توان زمین‌های زراعی می‌شوند. به‌طور کلی فرسایش خاک</a:t>
            </a:r>
            <a:r>
              <a:rPr lang="en-US" dirty="0"/>
              <a:t> </a:t>
            </a:r>
            <a:r>
              <a:rPr lang="fa-IR" dirty="0"/>
              <a:t>پدیده‌ای طبیعی است که به وسیله عواملی چون باد، رواناب‌های سطحی</a:t>
            </a:r>
            <a:r>
              <a:rPr lang="en-US" dirty="0"/>
              <a:t> </a:t>
            </a:r>
            <a:r>
              <a:rPr lang="fa-IR" dirty="0"/>
              <a:t>و تغییرات دما انجام می‌گیرد.</a:t>
            </a:r>
            <a:endParaRPr lang="en-US" dirty="0"/>
          </a:p>
        </p:txBody>
      </p:sp>
      <p:pic>
        <p:nvPicPr>
          <p:cNvPr id="6" name="Picture 5">
            <a:extLst>
              <a:ext uri="{FF2B5EF4-FFF2-40B4-BE49-F238E27FC236}">
                <a16:creationId xmlns:a16="http://schemas.microsoft.com/office/drawing/2014/main" id="{24C8C6AD-7BFA-B4B8-0DAA-07B79E508FEC}"/>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4544458" cy="6858000"/>
          </a:xfrm>
          <a:prstGeom prst="rect">
            <a:avLst/>
          </a:prstGeom>
          <a:noFill/>
        </p:spPr>
      </p:pic>
      <p:sp>
        <p:nvSpPr>
          <p:cNvPr id="8" name="TextBox 7">
            <a:extLst>
              <a:ext uri="{FF2B5EF4-FFF2-40B4-BE49-F238E27FC236}">
                <a16:creationId xmlns:a16="http://schemas.microsoft.com/office/drawing/2014/main" id="{3A10A0A4-1816-C9A0-CB29-E8D298FB9F3D}"/>
              </a:ext>
            </a:extLst>
          </p:cNvPr>
          <p:cNvSpPr txBox="1"/>
          <p:nvPr/>
        </p:nvSpPr>
        <p:spPr>
          <a:xfrm>
            <a:off x="6046842" y="1324559"/>
            <a:ext cx="6096000" cy="63094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مهم‌ترین آثار فعالیت‌های انسان بر خاک</a:t>
            </a:r>
            <a:r>
              <a:rPr lang="en-US" sz="2000" b="1" dirty="0"/>
              <a:t> </a:t>
            </a:r>
            <a:r>
              <a:rPr lang="fa-IR" sz="2000" b="1" dirty="0"/>
              <a:t>عبارت اند از: </a:t>
            </a:r>
          </a:p>
        </p:txBody>
      </p:sp>
      <p:sp>
        <p:nvSpPr>
          <p:cNvPr id="11" name="Rectangle 10">
            <a:extLst>
              <a:ext uri="{FF2B5EF4-FFF2-40B4-BE49-F238E27FC236}">
                <a16:creationId xmlns:a16="http://schemas.microsoft.com/office/drawing/2014/main" id="{6E52F538-6A45-265A-A4C9-3FBF8D268245}"/>
              </a:ext>
            </a:extLst>
          </p:cNvPr>
          <p:cNvSpPr/>
          <p:nvPr/>
        </p:nvSpPr>
        <p:spPr>
          <a:xfrm flipV="1">
            <a:off x="7979854" y="4621703"/>
            <a:ext cx="4212146" cy="227295"/>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04245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148D149-0434-93FA-D3CF-87DF6C0387BF}"/>
              </a:ext>
            </a:extLst>
          </p:cNvPr>
          <p:cNvSpPr/>
          <p:nvPr/>
        </p:nvSpPr>
        <p:spPr>
          <a:xfrm>
            <a:off x="0" y="0"/>
            <a:ext cx="7826477" cy="685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8249EB3-8EA0-9AD3-3F08-CE010CD5E8CB}"/>
              </a:ext>
            </a:extLst>
          </p:cNvPr>
          <p:cNvSpPr txBox="1"/>
          <p:nvPr/>
        </p:nvSpPr>
        <p:spPr>
          <a:xfrm>
            <a:off x="108154" y="1629216"/>
            <a:ext cx="572237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با این حال، فعالیت‌های انسان از جمله زراعت مفرط، آبیاری</a:t>
            </a:r>
            <a:r>
              <a:rPr lang="en-US" dirty="0"/>
              <a:t> </a:t>
            </a:r>
            <a:r>
              <a:rPr lang="fa-IR" dirty="0"/>
              <a:t>زمین‌های زراعی، محصولات تک‌کشتی، چریدن بیش از حد دام‌ها در مراتع، جنگل‌زدایی</a:t>
            </a:r>
            <a:r>
              <a:rPr lang="en-US" dirty="0"/>
              <a:t> </a:t>
            </a:r>
            <a:r>
              <a:rPr lang="fa-IR" dirty="0"/>
              <a:t>و بیابان‌زایی</a:t>
            </a:r>
            <a:r>
              <a:rPr lang="en-US" dirty="0"/>
              <a:t> </a:t>
            </a:r>
            <a:r>
              <a:rPr lang="fa-IR" dirty="0"/>
              <a:t>باعث از بین رفتن تعادل موجود میان روند تخریب و ایجاد خاک، و در نهایت آلودگی آن می‌شود</a:t>
            </a:r>
            <a:r>
              <a:rPr lang="en-US" dirty="0"/>
              <a:t>.</a:t>
            </a:r>
            <a:r>
              <a:rPr lang="fa-IR" dirty="0"/>
              <a:t>مسمومیت خاک می‌تواند در اثر افزایش نمک‌های خاک توسط ماشین‌آلات کشاورزی</a:t>
            </a:r>
            <a:r>
              <a:rPr lang="en-US" dirty="0"/>
              <a:t> </a:t>
            </a:r>
            <a:r>
              <a:rPr lang="fa-IR" dirty="0"/>
              <a:t>یا آلودگی مستقیم آن توسط افراد یا کارخانه‌ها ایجاد شود. در این صورت خاک ناحاصلخیز و حتی سمی برای برخی گیاهان می‌شود</a:t>
            </a:r>
            <a:r>
              <a:rPr lang="en-US" dirty="0"/>
              <a:t>.</a:t>
            </a:r>
            <a:endParaRPr lang="fa-IR" dirty="0"/>
          </a:p>
        </p:txBody>
      </p:sp>
      <p:sp>
        <p:nvSpPr>
          <p:cNvPr id="5" name="TextBox 4">
            <a:extLst>
              <a:ext uri="{FF2B5EF4-FFF2-40B4-BE49-F238E27FC236}">
                <a16:creationId xmlns:a16="http://schemas.microsoft.com/office/drawing/2014/main" id="{B63325BC-F2B3-825D-9AC0-BE24FB421E28}"/>
              </a:ext>
            </a:extLst>
          </p:cNvPr>
          <p:cNvSpPr txBox="1"/>
          <p:nvPr/>
        </p:nvSpPr>
        <p:spPr>
          <a:xfrm>
            <a:off x="7246375" y="1076798"/>
            <a:ext cx="953728"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خاک</a:t>
            </a:r>
          </a:p>
        </p:txBody>
      </p:sp>
      <p:pic>
        <p:nvPicPr>
          <p:cNvPr id="6" name="Picture 5">
            <a:extLst>
              <a:ext uri="{FF2B5EF4-FFF2-40B4-BE49-F238E27FC236}">
                <a16:creationId xmlns:a16="http://schemas.microsoft.com/office/drawing/2014/main" id="{0166F6B7-C6F5-085A-3397-2F30464B46BA}"/>
              </a:ext>
            </a:extLst>
          </p:cNvPr>
          <p:cNvPicPr>
            <a:picLocks noChangeAspect="1"/>
          </p:cNvPicPr>
          <p:nvPr/>
        </p:nvPicPr>
        <p:blipFill>
          <a:blip r:embed="rId2"/>
          <a:stretch>
            <a:fillRect/>
          </a:stretch>
        </p:blipFill>
        <p:spPr>
          <a:xfrm>
            <a:off x="6000505" y="1956619"/>
            <a:ext cx="6191495" cy="4127663"/>
          </a:xfrm>
          <a:prstGeom prst="rect">
            <a:avLst/>
          </a:prstGeom>
          <a:ln w="38100">
            <a:solidFill>
              <a:schemeClr val="bg1"/>
            </a:solidFill>
          </a:ln>
        </p:spPr>
      </p:pic>
    </p:spTree>
    <p:extLst>
      <p:ext uri="{BB962C8B-B14F-4D97-AF65-F5344CB8AC3E}">
        <p14:creationId xmlns:p14="http://schemas.microsoft.com/office/powerpoint/2010/main" val="2394094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TotalTime>
  <Words>2789</Words>
  <Application>Microsoft Office PowerPoint</Application>
  <PresentationFormat>Widescreen</PresentationFormat>
  <Paragraphs>101</Paragraphs>
  <Slides>37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Google Sans</vt:lpstr>
      <vt:lpstr>Shabnam</vt:lpstr>
      <vt:lpstr>Symbol</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7</cp:revision>
  <dcterms:created xsi:type="dcterms:W3CDTF">2024-10-31T05:54:03Z</dcterms:created>
  <dcterms:modified xsi:type="dcterms:W3CDTF">2024-11-23T13:10:11Z</dcterms:modified>
</cp:coreProperties>
</file>