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76" r:id="rId16"/>
    <p:sldId id="269" r:id="rId17"/>
    <p:sldId id="270" r:id="rId18"/>
    <p:sldId id="271" r:id="rId19"/>
    <p:sldId id="272" r:id="rId20"/>
    <p:sldId id="273" r:id="rId21"/>
    <p:sldId id="274" r:id="rId22"/>
    <p:sldId id="275" r:id="rId23"/>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A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E735FB-5DA4-B019-FBEA-43DFF55226D1}"/>
              </a:ext>
            </a:extLst>
          </p:cNvPr>
          <p:cNvSpPr/>
          <p:nvPr userDrawn="1"/>
        </p:nvSpPr>
        <p:spPr>
          <a:xfrm>
            <a:off x="11965699" y="147782"/>
            <a:ext cx="175491" cy="6664035"/>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F7496200-1E3F-C72F-58C5-3B0250620143}"/>
              </a:ext>
            </a:extLst>
          </p:cNvPr>
          <p:cNvSpPr/>
          <p:nvPr userDrawn="1"/>
        </p:nvSpPr>
        <p:spPr>
          <a:xfrm>
            <a:off x="60046" y="147782"/>
            <a:ext cx="175491" cy="6645563"/>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lvl="0" algn="ctr"/>
            <a:endParaRPr lang="fa-IR"/>
          </a:p>
        </p:txBody>
      </p:sp>
      <p:sp>
        <p:nvSpPr>
          <p:cNvPr id="11" name="Rectangle: Top Corners Rounded 10">
            <a:extLst>
              <a:ext uri="{FF2B5EF4-FFF2-40B4-BE49-F238E27FC236}">
                <a16:creationId xmlns:a16="http://schemas.microsoft.com/office/drawing/2014/main" id="{F8FD483E-78BD-3529-72BF-02F3694BAFF6}"/>
              </a:ext>
            </a:extLst>
          </p:cNvPr>
          <p:cNvSpPr/>
          <p:nvPr userDrawn="1"/>
        </p:nvSpPr>
        <p:spPr>
          <a:xfrm flipV="1">
            <a:off x="794326" y="-1"/>
            <a:ext cx="10640291" cy="748145"/>
          </a:xfrm>
          <a:prstGeom prst="round2SameRect">
            <a:avLst>
              <a:gd name="adj1" fmla="val 33590"/>
              <a:gd name="adj2" fmla="val 0"/>
            </a:avLst>
          </a:prstGeom>
          <a:solidFill>
            <a:srgbClr val="D6A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82893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6A7AE732-1E48-765D-897A-DBF46A6D9946}"/>
              </a:ext>
            </a:extLst>
          </p:cNvPr>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685800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0"/>
                </a:moveTo>
                <a:lnTo>
                  <a:pt x="12192000" y="6858000"/>
                </a:lnTo>
                <a:lnTo>
                  <a:pt x="0" y="6858000"/>
                </a:lnTo>
                <a:close/>
              </a:path>
            </a:pathLst>
          </a:custGeom>
        </p:spPr>
        <p:txBody>
          <a:bodyPr wrap="square">
            <a:noAutofit/>
          </a:bodyPr>
          <a:lstStyle/>
          <a:p>
            <a:endParaRPr lang="fa-IR" dirty="0"/>
          </a:p>
        </p:txBody>
      </p:sp>
    </p:spTree>
    <p:extLst>
      <p:ext uri="{BB962C8B-B14F-4D97-AF65-F5344CB8AC3E}">
        <p14:creationId xmlns:p14="http://schemas.microsoft.com/office/powerpoint/2010/main" val="1514738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7703309"/>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drsotoodehnia.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D730D3F4-9D68-C066-02E1-E9EEBAB02D2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a:xfrm>
            <a:off x="0" y="0"/>
            <a:ext cx="12192000" cy="6943411"/>
          </a:xfrm>
        </p:spPr>
      </p:pic>
      <p:grpSp>
        <p:nvGrpSpPr>
          <p:cNvPr id="19" name="Group 18">
            <a:extLst>
              <a:ext uri="{FF2B5EF4-FFF2-40B4-BE49-F238E27FC236}">
                <a16:creationId xmlns:a16="http://schemas.microsoft.com/office/drawing/2014/main" id="{459ABEA3-41DB-CA5B-D484-894A6FAD8843}"/>
              </a:ext>
            </a:extLst>
          </p:cNvPr>
          <p:cNvGrpSpPr/>
          <p:nvPr/>
        </p:nvGrpSpPr>
        <p:grpSpPr>
          <a:xfrm>
            <a:off x="1408094" y="1295768"/>
            <a:ext cx="6096000" cy="733530"/>
            <a:chOff x="742741" y="617140"/>
            <a:chExt cx="6096000" cy="733530"/>
          </a:xfrm>
        </p:grpSpPr>
        <p:sp>
          <p:nvSpPr>
            <p:cNvPr id="14" name="Rectangle: Rounded Corners 13">
              <a:extLst>
                <a:ext uri="{FF2B5EF4-FFF2-40B4-BE49-F238E27FC236}">
                  <a16:creationId xmlns:a16="http://schemas.microsoft.com/office/drawing/2014/main" id="{81BBCD9A-B0CF-7923-B2BE-F6FAAD9333AB}"/>
                </a:ext>
              </a:extLst>
            </p:cNvPr>
            <p:cNvSpPr/>
            <p:nvPr/>
          </p:nvSpPr>
          <p:spPr>
            <a:xfrm>
              <a:off x="1311311" y="617140"/>
              <a:ext cx="4958860" cy="733530"/>
            </a:xfrm>
            <a:prstGeom prst="roundRect">
              <a:avLst>
                <a:gd name="adj" fmla="val 34475"/>
              </a:avLst>
            </a:prstGeom>
            <a:solidFill>
              <a:srgbClr val="D6A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TextBox 17">
              <a:extLst>
                <a:ext uri="{FF2B5EF4-FFF2-40B4-BE49-F238E27FC236}">
                  <a16:creationId xmlns:a16="http://schemas.microsoft.com/office/drawing/2014/main" id="{EA2ABEE9-A310-1CA2-C39C-0D4525B006A8}"/>
                </a:ext>
              </a:extLst>
            </p:cNvPr>
            <p:cNvSpPr txBox="1"/>
            <p:nvPr/>
          </p:nvSpPr>
          <p:spPr>
            <a:xfrm>
              <a:off x="742741" y="722295"/>
              <a:ext cx="6096000" cy="523220"/>
            </a:xfrm>
            <a:prstGeom prst="rect">
              <a:avLst/>
            </a:prstGeom>
            <a:noFill/>
          </p:spPr>
          <p:txBody>
            <a:bodyPr wrap="square">
              <a:spAutoFit/>
            </a:bodyPr>
            <a:lstStyle/>
            <a:p>
              <a:pPr algn="ctr" rtl="1"/>
              <a:r>
                <a:rPr lang="fa-IR" sz="2800"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موضوع:پاورپوینت انگل روده </a:t>
              </a:r>
              <a:endParaRPr lang="fa-IR" sz="2800" dirty="0">
                <a:solidFill>
                  <a:schemeClr val="bg1"/>
                </a:solidFill>
                <a:latin typeface="Shabnam" panose="020B0603030804020204" pitchFamily="34" charset="-78"/>
                <a:cs typeface="Shabnam" panose="020B0603030804020204" pitchFamily="34" charset="-78"/>
              </a:endParaRPr>
            </a:p>
          </p:txBody>
        </p:sp>
      </p:grpSp>
      <p:grpSp>
        <p:nvGrpSpPr>
          <p:cNvPr id="21" name="Group 20">
            <a:extLst>
              <a:ext uri="{FF2B5EF4-FFF2-40B4-BE49-F238E27FC236}">
                <a16:creationId xmlns:a16="http://schemas.microsoft.com/office/drawing/2014/main" id="{2DD13C27-0A1E-8382-5142-E407CAC13326}"/>
              </a:ext>
            </a:extLst>
          </p:cNvPr>
          <p:cNvGrpSpPr/>
          <p:nvPr/>
        </p:nvGrpSpPr>
        <p:grpSpPr>
          <a:xfrm>
            <a:off x="3816490" y="2509283"/>
            <a:ext cx="6096000" cy="733530"/>
            <a:chOff x="4626429" y="1742620"/>
            <a:chExt cx="6096000" cy="733530"/>
          </a:xfrm>
        </p:grpSpPr>
        <p:sp>
          <p:nvSpPr>
            <p:cNvPr id="15" name="Rectangle: Rounded Corners 14">
              <a:extLst>
                <a:ext uri="{FF2B5EF4-FFF2-40B4-BE49-F238E27FC236}">
                  <a16:creationId xmlns:a16="http://schemas.microsoft.com/office/drawing/2014/main" id="{70035587-D9F0-7F2B-B560-643686F30358}"/>
                </a:ext>
              </a:extLst>
            </p:cNvPr>
            <p:cNvSpPr/>
            <p:nvPr/>
          </p:nvSpPr>
          <p:spPr>
            <a:xfrm>
              <a:off x="5462954" y="1742620"/>
              <a:ext cx="4422950" cy="733530"/>
            </a:xfrm>
            <a:prstGeom prst="roundRect">
              <a:avLst>
                <a:gd name="adj" fmla="val 34475"/>
              </a:avLst>
            </a:prstGeom>
            <a:solidFill>
              <a:srgbClr val="D6A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TextBox 19">
              <a:extLst>
                <a:ext uri="{FF2B5EF4-FFF2-40B4-BE49-F238E27FC236}">
                  <a16:creationId xmlns:a16="http://schemas.microsoft.com/office/drawing/2014/main" id="{3A101CAD-300C-D067-5C98-417BECD969EA}"/>
                </a:ext>
              </a:extLst>
            </p:cNvPr>
            <p:cNvSpPr txBox="1"/>
            <p:nvPr/>
          </p:nvSpPr>
          <p:spPr>
            <a:xfrm>
              <a:off x="4626429" y="1871566"/>
              <a:ext cx="6096000" cy="523220"/>
            </a:xfrm>
            <a:prstGeom prst="rect">
              <a:avLst/>
            </a:prstGeom>
            <a:noFill/>
          </p:spPr>
          <p:txBody>
            <a:bodyPr wrap="square">
              <a:spAutoFit/>
            </a:bodyPr>
            <a:lstStyle/>
            <a:p>
              <a:pPr algn="ctr" rtl="1"/>
              <a:r>
                <a:rPr lang="fa-IR" sz="2800"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استاد راهنما:علیرضا عزیزی</a:t>
              </a:r>
              <a:endParaRPr lang="fa-IR" sz="2800" dirty="0">
                <a:solidFill>
                  <a:schemeClr val="bg1"/>
                </a:solidFill>
                <a:latin typeface="Shabnam" panose="020B0603030804020204" pitchFamily="34" charset="-78"/>
                <a:cs typeface="Shabnam" panose="020B0603030804020204" pitchFamily="34" charset="-78"/>
              </a:endParaRPr>
            </a:p>
          </p:txBody>
        </p:sp>
      </p:grpSp>
      <p:grpSp>
        <p:nvGrpSpPr>
          <p:cNvPr id="23" name="Group 22">
            <a:extLst>
              <a:ext uri="{FF2B5EF4-FFF2-40B4-BE49-F238E27FC236}">
                <a16:creationId xmlns:a16="http://schemas.microsoft.com/office/drawing/2014/main" id="{F12CD1AD-E41A-27AA-E15D-03169F527DAA}"/>
              </a:ext>
            </a:extLst>
          </p:cNvPr>
          <p:cNvGrpSpPr/>
          <p:nvPr/>
        </p:nvGrpSpPr>
        <p:grpSpPr>
          <a:xfrm>
            <a:off x="5292514" y="3668622"/>
            <a:ext cx="6096000" cy="733530"/>
            <a:chOff x="3331032" y="2935794"/>
            <a:chExt cx="6096000" cy="733530"/>
          </a:xfrm>
        </p:grpSpPr>
        <p:sp>
          <p:nvSpPr>
            <p:cNvPr id="17" name="Rectangle: Rounded Corners 16">
              <a:extLst>
                <a:ext uri="{FF2B5EF4-FFF2-40B4-BE49-F238E27FC236}">
                  <a16:creationId xmlns:a16="http://schemas.microsoft.com/office/drawing/2014/main" id="{2F72E49F-6384-5F5B-3566-C60E0BB786AE}"/>
                </a:ext>
              </a:extLst>
            </p:cNvPr>
            <p:cNvSpPr/>
            <p:nvPr/>
          </p:nvSpPr>
          <p:spPr>
            <a:xfrm>
              <a:off x="4167557" y="2935794"/>
              <a:ext cx="4422950" cy="733530"/>
            </a:xfrm>
            <a:prstGeom prst="roundRect">
              <a:avLst>
                <a:gd name="adj" fmla="val 34475"/>
              </a:avLst>
            </a:prstGeom>
            <a:solidFill>
              <a:srgbClr val="D6A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TextBox 21">
              <a:extLst>
                <a:ext uri="{FF2B5EF4-FFF2-40B4-BE49-F238E27FC236}">
                  <a16:creationId xmlns:a16="http://schemas.microsoft.com/office/drawing/2014/main" id="{BCF91612-B3A7-3132-91FD-3981F3CA497B}"/>
                </a:ext>
              </a:extLst>
            </p:cNvPr>
            <p:cNvSpPr txBox="1"/>
            <p:nvPr/>
          </p:nvSpPr>
          <p:spPr>
            <a:xfrm>
              <a:off x="3331032" y="3068228"/>
              <a:ext cx="6096000" cy="523220"/>
            </a:xfrm>
            <a:prstGeom prst="rect">
              <a:avLst/>
            </a:prstGeom>
            <a:noFill/>
          </p:spPr>
          <p:txBody>
            <a:bodyPr wrap="square">
              <a:spAutoFit/>
            </a:bodyPr>
            <a:lstStyle/>
            <a:p>
              <a:pPr algn="ctr" rtl="1"/>
              <a:r>
                <a:rPr lang="fa-IR" sz="2800"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پژوهشگر:محمد جواد عزیزی</a:t>
              </a:r>
              <a:endParaRPr lang="fa-IR" sz="2800" dirty="0">
                <a:solidFill>
                  <a:schemeClr val="bg1"/>
                </a:solidFill>
                <a:latin typeface="Shabnam" panose="020B0603030804020204" pitchFamily="34" charset="-78"/>
                <a:cs typeface="Shabnam" panose="020B0603030804020204" pitchFamily="34" charset="-78"/>
              </a:endParaRPr>
            </a:p>
          </p:txBody>
        </p:sp>
      </p:grpSp>
      <p:grpSp>
        <p:nvGrpSpPr>
          <p:cNvPr id="25" name="Group 24">
            <a:extLst>
              <a:ext uri="{FF2B5EF4-FFF2-40B4-BE49-F238E27FC236}">
                <a16:creationId xmlns:a16="http://schemas.microsoft.com/office/drawing/2014/main" id="{CA1B4BF7-628D-3DE4-E822-1976B22D1FDC}"/>
              </a:ext>
            </a:extLst>
          </p:cNvPr>
          <p:cNvGrpSpPr/>
          <p:nvPr/>
        </p:nvGrpSpPr>
        <p:grpSpPr>
          <a:xfrm>
            <a:off x="7191108" y="5020273"/>
            <a:ext cx="6096000" cy="733530"/>
            <a:chOff x="7049757" y="4190127"/>
            <a:chExt cx="6096000" cy="733530"/>
          </a:xfrm>
        </p:grpSpPr>
        <p:sp>
          <p:nvSpPr>
            <p:cNvPr id="16" name="Rectangle: Rounded Corners 15">
              <a:extLst>
                <a:ext uri="{FF2B5EF4-FFF2-40B4-BE49-F238E27FC236}">
                  <a16:creationId xmlns:a16="http://schemas.microsoft.com/office/drawing/2014/main" id="{AD9CEB45-0053-F6D5-2AA5-F51A709B2A44}"/>
                </a:ext>
              </a:extLst>
            </p:cNvPr>
            <p:cNvSpPr/>
            <p:nvPr/>
          </p:nvSpPr>
          <p:spPr>
            <a:xfrm>
              <a:off x="8510958" y="4190127"/>
              <a:ext cx="3399692" cy="733530"/>
            </a:xfrm>
            <a:prstGeom prst="roundRect">
              <a:avLst>
                <a:gd name="adj" fmla="val 34475"/>
              </a:avLst>
            </a:prstGeom>
            <a:solidFill>
              <a:srgbClr val="D6A3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4" name="TextBox 23">
              <a:extLst>
                <a:ext uri="{FF2B5EF4-FFF2-40B4-BE49-F238E27FC236}">
                  <a16:creationId xmlns:a16="http://schemas.microsoft.com/office/drawing/2014/main" id="{D816731E-61B1-B1DE-43B9-0F4635D24E8E}"/>
                </a:ext>
              </a:extLst>
            </p:cNvPr>
            <p:cNvSpPr txBox="1"/>
            <p:nvPr/>
          </p:nvSpPr>
          <p:spPr>
            <a:xfrm>
              <a:off x="7049757" y="4292712"/>
              <a:ext cx="6096000" cy="523220"/>
            </a:xfrm>
            <a:prstGeom prst="rect">
              <a:avLst/>
            </a:prstGeom>
            <a:noFill/>
          </p:spPr>
          <p:txBody>
            <a:bodyPr wrap="square">
              <a:spAutoFit/>
            </a:bodyPr>
            <a:lstStyle/>
            <a:p>
              <a:pPr algn="ctr" rtl="1"/>
              <a:r>
                <a:rPr lang="fa-IR" sz="2800"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تاریخ ارائه: .....</a:t>
              </a:r>
              <a:endParaRPr lang="fa-IR" sz="2800" dirty="0">
                <a:solidFill>
                  <a:schemeClr val="bg1"/>
                </a:solidFill>
                <a:latin typeface="Shabnam" panose="020B0603030804020204" pitchFamily="34" charset="-78"/>
                <a:cs typeface="Shabnam" panose="020B0603030804020204" pitchFamily="34" charset="-78"/>
              </a:endParaRPr>
            </a:p>
          </p:txBody>
        </p:sp>
      </p:grpSp>
      <p:pic>
        <p:nvPicPr>
          <p:cNvPr id="1026" name="Picture 2" descr="لوگو دانشگاه تهران - لوگویاب">
            <a:extLst>
              <a:ext uri="{FF2B5EF4-FFF2-40B4-BE49-F238E27FC236}">
                <a16:creationId xmlns:a16="http://schemas.microsoft.com/office/drawing/2014/main" id="{65AFC033-4DAF-88FF-ABDB-659D998CE9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20788" y="184660"/>
            <a:ext cx="2345844" cy="2345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38211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B10A9-A7D3-2891-859B-D768F71BCE9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1BDA1D1-3B3E-0D7F-87CF-CE6680146657}"/>
              </a:ext>
            </a:extLst>
          </p:cNvPr>
          <p:cNvSpPr txBox="1"/>
          <p:nvPr/>
        </p:nvSpPr>
        <p:spPr>
          <a:xfrm>
            <a:off x="1101212" y="140933"/>
            <a:ext cx="6096000" cy="523220"/>
          </a:xfrm>
          <a:prstGeom prst="rect">
            <a:avLst/>
          </a:prstGeom>
          <a:noFill/>
        </p:spPr>
        <p:txBody>
          <a:bodyPr wrap="square">
            <a:spAutoFit/>
          </a:bodyPr>
          <a:lstStyle>
            <a:defPPr>
              <a:defRPr lang="fa-IR"/>
            </a:defPPr>
            <a:lvl1pPr algn="just" rtl="1">
              <a:defRPr sz="28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5.</a:t>
            </a:r>
            <a:r>
              <a:rPr lang="en-US" dirty="0">
                <a:solidFill>
                  <a:schemeClr val="bg1"/>
                </a:solidFill>
              </a:rPr>
              <a:t> </a:t>
            </a:r>
            <a:r>
              <a:rPr lang="fa-IR" dirty="0">
                <a:solidFill>
                  <a:schemeClr val="bg1"/>
                </a:solidFill>
              </a:rPr>
              <a:t>اسکاریس</a:t>
            </a:r>
            <a:endParaRPr lang="en-US" dirty="0">
              <a:solidFill>
                <a:schemeClr val="bg1"/>
              </a:solidFill>
            </a:endParaRPr>
          </a:p>
        </p:txBody>
      </p:sp>
      <p:sp>
        <p:nvSpPr>
          <p:cNvPr id="5" name="TextBox 4">
            <a:extLst>
              <a:ext uri="{FF2B5EF4-FFF2-40B4-BE49-F238E27FC236}">
                <a16:creationId xmlns:a16="http://schemas.microsoft.com/office/drawing/2014/main" id="{FA89953E-1563-5F89-AA55-252B3B85E04D}"/>
              </a:ext>
            </a:extLst>
          </p:cNvPr>
          <p:cNvSpPr txBox="1"/>
          <p:nvPr/>
        </p:nvSpPr>
        <p:spPr>
          <a:xfrm>
            <a:off x="1678087" y="1065713"/>
            <a:ext cx="10127226"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کرمی دراز و به شکل استوانه است که دو انتهای آن باریک و به رنگ شیری است</a:t>
            </a:r>
            <a:r>
              <a:rPr lang="en-US" dirty="0"/>
              <a:t>.</a:t>
            </a:r>
          </a:p>
        </p:txBody>
      </p:sp>
      <p:pic>
        <p:nvPicPr>
          <p:cNvPr id="6" name="Picture 5">
            <a:extLst>
              <a:ext uri="{FF2B5EF4-FFF2-40B4-BE49-F238E27FC236}">
                <a16:creationId xmlns:a16="http://schemas.microsoft.com/office/drawing/2014/main" id="{F55EDE8B-3123-327D-9154-DB5EF9BD6EA9}"/>
              </a:ext>
            </a:extLst>
          </p:cNvPr>
          <p:cNvPicPr>
            <a:picLocks noChangeAspect="1"/>
          </p:cNvPicPr>
          <p:nvPr/>
        </p:nvPicPr>
        <p:blipFill>
          <a:blip r:embed="rId2"/>
          <a:stretch>
            <a:fillRect/>
          </a:stretch>
        </p:blipFill>
        <p:spPr>
          <a:xfrm>
            <a:off x="300063" y="2290294"/>
            <a:ext cx="5484654" cy="3658222"/>
          </a:xfrm>
          <a:prstGeom prst="roundRect">
            <a:avLst/>
          </a:prstGeom>
        </p:spPr>
      </p:pic>
      <p:pic>
        <p:nvPicPr>
          <p:cNvPr id="2" name="Picture 1">
            <a:extLst>
              <a:ext uri="{FF2B5EF4-FFF2-40B4-BE49-F238E27FC236}">
                <a16:creationId xmlns:a16="http://schemas.microsoft.com/office/drawing/2014/main" id="{4D629639-4F29-E9A4-BD3E-8A9450E3BBBF}"/>
              </a:ext>
            </a:extLst>
          </p:cNvPr>
          <p:cNvPicPr>
            <a:picLocks noChangeAspect="1"/>
          </p:cNvPicPr>
          <p:nvPr/>
        </p:nvPicPr>
        <p:blipFill>
          <a:blip r:embed="rId3"/>
          <a:srcRect r="14774" b="7046"/>
          <a:stretch/>
        </p:blipFill>
        <p:spPr>
          <a:xfrm>
            <a:off x="5922699" y="3054923"/>
            <a:ext cx="5969238" cy="3662144"/>
          </a:xfrm>
          <a:prstGeom prst="roundRect">
            <a:avLst/>
          </a:prstGeom>
        </p:spPr>
      </p:pic>
    </p:spTree>
    <p:extLst>
      <p:ext uri="{BB962C8B-B14F-4D97-AF65-F5344CB8AC3E}">
        <p14:creationId xmlns:p14="http://schemas.microsoft.com/office/powerpoint/2010/main" val="1931029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8696D-30A0-FC04-E3E8-2CDED6B6FC2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CC68A00-A955-71ED-F6F9-A9363A2B33C9}"/>
              </a:ext>
            </a:extLst>
          </p:cNvPr>
          <p:cNvSpPr txBox="1"/>
          <p:nvPr/>
        </p:nvSpPr>
        <p:spPr>
          <a:xfrm>
            <a:off x="3146322" y="109189"/>
            <a:ext cx="6096000" cy="523220"/>
          </a:xfrm>
          <a:prstGeom prst="rect">
            <a:avLst/>
          </a:prstGeom>
          <a:noFill/>
        </p:spPr>
        <p:txBody>
          <a:bodyPr wrap="square">
            <a:spAutoFit/>
          </a:bodyPr>
          <a:lstStyle>
            <a:defPPr>
              <a:defRPr lang="fa-IR"/>
            </a:defPPr>
            <a:lvl1pPr algn="just" rtl="1">
              <a:defRPr sz="28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راه های پیشگیری از ابتلا به انگل روده</a:t>
            </a:r>
            <a:endParaRPr lang="en-US" dirty="0"/>
          </a:p>
        </p:txBody>
      </p:sp>
      <p:sp>
        <p:nvSpPr>
          <p:cNvPr id="5" name="TextBox 4">
            <a:extLst>
              <a:ext uri="{FF2B5EF4-FFF2-40B4-BE49-F238E27FC236}">
                <a16:creationId xmlns:a16="http://schemas.microsoft.com/office/drawing/2014/main" id="{A5A23E28-DA6C-2BFD-059D-3ABF0DE6EF94}"/>
              </a:ext>
            </a:extLst>
          </p:cNvPr>
          <p:cNvSpPr txBox="1"/>
          <p:nvPr/>
        </p:nvSpPr>
        <p:spPr>
          <a:xfrm>
            <a:off x="432620" y="885806"/>
            <a:ext cx="11326760" cy="123367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بهترین روش پیشگیری از ابتلا به انگل ها، رعایت نکات بهداشت شخصی و بهداشت محیط و مواد غذایی می باشد. </a:t>
            </a:r>
          </a:p>
          <a:p>
            <a:r>
              <a:rPr lang="fa-IR" dirty="0"/>
              <a:t>در صورتی که یکی از اعضای خانواده مبتلا به نوعی از انگل باشند باید سایر اعضای خانواده هم تحت درمان قرار بگیرند</a:t>
            </a:r>
            <a:r>
              <a:rPr lang="en-US" dirty="0"/>
              <a:t>.</a:t>
            </a:r>
          </a:p>
        </p:txBody>
      </p:sp>
      <p:pic>
        <p:nvPicPr>
          <p:cNvPr id="6" name="Picture 5">
            <a:extLst>
              <a:ext uri="{FF2B5EF4-FFF2-40B4-BE49-F238E27FC236}">
                <a16:creationId xmlns:a16="http://schemas.microsoft.com/office/drawing/2014/main" id="{F04238CE-F3C8-6050-3C9F-FFD8ECC96CCF}"/>
              </a:ext>
            </a:extLst>
          </p:cNvPr>
          <p:cNvPicPr>
            <a:picLocks noChangeAspect="1"/>
          </p:cNvPicPr>
          <p:nvPr/>
        </p:nvPicPr>
        <p:blipFill>
          <a:blip r:embed="rId2"/>
          <a:stretch>
            <a:fillRect/>
          </a:stretch>
        </p:blipFill>
        <p:spPr>
          <a:xfrm>
            <a:off x="2320411" y="2372874"/>
            <a:ext cx="7384028" cy="4153518"/>
          </a:xfrm>
          <a:prstGeom prst="roundRect">
            <a:avLst/>
          </a:prstGeom>
        </p:spPr>
      </p:pic>
    </p:spTree>
    <p:extLst>
      <p:ext uri="{BB962C8B-B14F-4D97-AF65-F5344CB8AC3E}">
        <p14:creationId xmlns:p14="http://schemas.microsoft.com/office/powerpoint/2010/main" val="8844771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A783B-4620-3E1E-E08A-BF623134F06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D31C1F6-21E7-121C-1B16-D838D0FECC3C}"/>
              </a:ext>
            </a:extLst>
          </p:cNvPr>
          <p:cNvSpPr txBox="1"/>
          <p:nvPr/>
        </p:nvSpPr>
        <p:spPr>
          <a:xfrm>
            <a:off x="1582993" y="110451"/>
            <a:ext cx="7865807" cy="523220"/>
          </a:xfrm>
          <a:prstGeom prst="rect">
            <a:avLst/>
          </a:prstGeom>
          <a:noFill/>
        </p:spPr>
        <p:txBody>
          <a:bodyPr wrap="square">
            <a:spAutoFit/>
          </a:bodyPr>
          <a:lstStyle>
            <a:defPPr>
              <a:defRPr lang="fa-IR"/>
            </a:defPPr>
            <a:lvl1pPr algn="just" rtl="1">
              <a:defRPr sz="28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راه های پیشگیری از ابتلا به انگل روده شامل</a:t>
            </a:r>
            <a:r>
              <a:rPr lang="en-US" dirty="0"/>
              <a:t>:</a:t>
            </a:r>
          </a:p>
        </p:txBody>
      </p:sp>
      <p:sp>
        <p:nvSpPr>
          <p:cNvPr id="5" name="TextBox 4">
            <a:extLst>
              <a:ext uri="{FF2B5EF4-FFF2-40B4-BE49-F238E27FC236}">
                <a16:creationId xmlns:a16="http://schemas.microsoft.com/office/drawing/2014/main" id="{A4595139-82E4-38BD-EE96-B4BC254E0BD6}"/>
              </a:ext>
            </a:extLst>
          </p:cNvPr>
          <p:cNvSpPr txBox="1"/>
          <p:nvPr/>
        </p:nvSpPr>
        <p:spPr>
          <a:xfrm>
            <a:off x="1828799" y="3429000"/>
            <a:ext cx="9969910" cy="320344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en-US" dirty="0"/>
              <a:t>    </a:t>
            </a:r>
            <a:r>
              <a:rPr lang="fa-IR" dirty="0"/>
              <a:t>دقت در پخت کامل گوشت ها</a:t>
            </a:r>
            <a:endParaRPr lang="en-US" dirty="0"/>
          </a:p>
          <a:p>
            <a:pPr marL="285750" indent="-285750">
              <a:buFont typeface="Arial" panose="020B0604020202020204" pitchFamily="34" charset="0"/>
              <a:buChar char="•"/>
            </a:pPr>
            <a:r>
              <a:rPr lang="en-US" dirty="0"/>
              <a:t>    </a:t>
            </a:r>
            <a:r>
              <a:rPr lang="fa-IR" dirty="0"/>
              <a:t>شست و شوی کامل میوه و سبزیجات</a:t>
            </a:r>
            <a:endParaRPr lang="en-US" dirty="0"/>
          </a:p>
          <a:p>
            <a:pPr marL="285750" indent="-285750">
              <a:buFont typeface="Arial" panose="020B0604020202020204" pitchFamily="34" charset="0"/>
              <a:buChar char="•"/>
            </a:pPr>
            <a:r>
              <a:rPr lang="en-US" dirty="0"/>
              <a:t>    </a:t>
            </a:r>
            <a:r>
              <a:rPr lang="fa-IR" dirty="0"/>
              <a:t>کوتاه نگه داشتن ناخن ها</a:t>
            </a:r>
            <a:endParaRPr lang="en-US" dirty="0"/>
          </a:p>
          <a:p>
            <a:pPr marL="285750" indent="-285750">
              <a:buFont typeface="Arial" panose="020B0604020202020204" pitchFamily="34" charset="0"/>
              <a:buChar char="•"/>
            </a:pPr>
            <a:r>
              <a:rPr lang="en-US" dirty="0"/>
              <a:t>    </a:t>
            </a:r>
            <a:r>
              <a:rPr lang="fa-IR" dirty="0"/>
              <a:t>جوشاندن آب آشامیدنی نامطمئن</a:t>
            </a:r>
            <a:r>
              <a:rPr lang="en-US" dirty="0"/>
              <a:t> </a:t>
            </a:r>
          </a:p>
          <a:p>
            <a:pPr marL="285750" indent="-285750">
              <a:buFont typeface="Arial" panose="020B0604020202020204" pitchFamily="34" charset="0"/>
              <a:buChar char="•"/>
            </a:pPr>
            <a:r>
              <a:rPr lang="en-US" dirty="0"/>
              <a:t>  </a:t>
            </a:r>
            <a:r>
              <a:rPr lang="fa-IR" dirty="0"/>
              <a:t>شست و شوی کامل دست ها با آب و صابون به خصوص قبل از غذا خوردن و بعد از دستشویی</a:t>
            </a:r>
            <a:r>
              <a:rPr lang="en-US" dirty="0"/>
              <a:t>.</a:t>
            </a:r>
          </a:p>
        </p:txBody>
      </p:sp>
      <p:pic>
        <p:nvPicPr>
          <p:cNvPr id="6" name="Picture 5">
            <a:extLst>
              <a:ext uri="{FF2B5EF4-FFF2-40B4-BE49-F238E27FC236}">
                <a16:creationId xmlns:a16="http://schemas.microsoft.com/office/drawing/2014/main" id="{26DC3B20-A206-B2C9-3E47-24A43C189B3C}"/>
              </a:ext>
            </a:extLst>
          </p:cNvPr>
          <p:cNvPicPr>
            <a:picLocks noChangeAspect="1"/>
          </p:cNvPicPr>
          <p:nvPr/>
        </p:nvPicPr>
        <p:blipFill>
          <a:blip r:embed="rId2"/>
          <a:stretch>
            <a:fillRect/>
          </a:stretch>
        </p:blipFill>
        <p:spPr>
          <a:xfrm>
            <a:off x="737419" y="1135500"/>
            <a:ext cx="4603894" cy="3610897"/>
          </a:xfrm>
          <a:prstGeom prst="roundRect">
            <a:avLst/>
          </a:prstGeom>
        </p:spPr>
      </p:pic>
      <p:pic>
        <p:nvPicPr>
          <p:cNvPr id="2" name="Picture 1">
            <a:extLst>
              <a:ext uri="{FF2B5EF4-FFF2-40B4-BE49-F238E27FC236}">
                <a16:creationId xmlns:a16="http://schemas.microsoft.com/office/drawing/2014/main" id="{BDB55085-F638-3004-4A79-A37458EFD86E}"/>
              </a:ext>
            </a:extLst>
          </p:cNvPr>
          <p:cNvPicPr>
            <a:picLocks noChangeAspect="1"/>
          </p:cNvPicPr>
          <p:nvPr/>
        </p:nvPicPr>
        <p:blipFill>
          <a:blip r:embed="rId3"/>
          <a:srcRect r="5163" b="6480"/>
          <a:stretch/>
        </p:blipFill>
        <p:spPr>
          <a:xfrm>
            <a:off x="6250921" y="867906"/>
            <a:ext cx="3748485" cy="2691371"/>
          </a:xfrm>
          <a:prstGeom prst="rect">
            <a:avLst/>
          </a:prstGeom>
        </p:spPr>
      </p:pic>
    </p:spTree>
    <p:extLst>
      <p:ext uri="{BB962C8B-B14F-4D97-AF65-F5344CB8AC3E}">
        <p14:creationId xmlns:p14="http://schemas.microsoft.com/office/powerpoint/2010/main" val="28240529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EE6F0B-4299-DFEA-8F18-A4268147857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B380EBA-F5B7-BF18-E06C-A606A755F38D}"/>
              </a:ext>
            </a:extLst>
          </p:cNvPr>
          <p:cNvSpPr txBox="1"/>
          <p:nvPr/>
        </p:nvSpPr>
        <p:spPr>
          <a:xfrm>
            <a:off x="2202426" y="139949"/>
            <a:ext cx="6096000" cy="523220"/>
          </a:xfrm>
          <a:prstGeom prst="rect">
            <a:avLst/>
          </a:prstGeom>
          <a:noFill/>
        </p:spPr>
        <p:txBody>
          <a:bodyPr wrap="square">
            <a:spAutoFit/>
          </a:bodyPr>
          <a:lstStyle>
            <a:defPPr>
              <a:defRPr lang="fa-IR"/>
            </a:defPPr>
            <a:lvl1pPr algn="just" rtl="1">
              <a:defRPr sz="28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علائم انگل روده در بزرگسالان</a:t>
            </a:r>
            <a:endParaRPr lang="en-US" dirty="0"/>
          </a:p>
        </p:txBody>
      </p:sp>
      <p:sp>
        <p:nvSpPr>
          <p:cNvPr id="5" name="TextBox 4">
            <a:extLst>
              <a:ext uri="{FF2B5EF4-FFF2-40B4-BE49-F238E27FC236}">
                <a16:creationId xmlns:a16="http://schemas.microsoft.com/office/drawing/2014/main" id="{BB9EEF7A-BE7B-29F2-FDBD-310F0EC32EF4}"/>
              </a:ext>
            </a:extLst>
          </p:cNvPr>
          <p:cNvSpPr txBox="1"/>
          <p:nvPr/>
        </p:nvSpPr>
        <p:spPr>
          <a:xfrm>
            <a:off x="798873" y="1334316"/>
            <a:ext cx="5434779" cy="3901068"/>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مهم ترین علائم انگل روده اختلالات دستگاه گوارش مانند : حالت تهوع، استفراغ ، شکم درد و…. می باشد، اما برخی از اختلالات دستگاه تنفسی و اختلالات عصبی مانند لرزش و تشنج، تغییر خلق و خو، سردرد و سرگیجه های مداوم هم می توانند از علائم انگل روده باشند. تخم انواع انگل های روده از طریق آب، میوه و سبزیجات، خاک و غذای آلوده وارد بدن انسان می شود</a:t>
            </a:r>
            <a:r>
              <a:rPr lang="en-US" dirty="0"/>
              <a:t>.</a:t>
            </a:r>
          </a:p>
        </p:txBody>
      </p:sp>
      <p:pic>
        <p:nvPicPr>
          <p:cNvPr id="6" name="Picture 5">
            <a:extLst>
              <a:ext uri="{FF2B5EF4-FFF2-40B4-BE49-F238E27FC236}">
                <a16:creationId xmlns:a16="http://schemas.microsoft.com/office/drawing/2014/main" id="{563CE0D4-65CE-C8AC-2F4C-F8ABB491FAB7}"/>
              </a:ext>
            </a:extLst>
          </p:cNvPr>
          <p:cNvPicPr>
            <a:picLocks noChangeAspect="1"/>
          </p:cNvPicPr>
          <p:nvPr/>
        </p:nvPicPr>
        <p:blipFill>
          <a:blip r:embed="rId2"/>
          <a:stretch>
            <a:fillRect/>
          </a:stretch>
        </p:blipFill>
        <p:spPr>
          <a:xfrm>
            <a:off x="7389357" y="737935"/>
            <a:ext cx="4240315" cy="2968219"/>
          </a:xfrm>
          <a:prstGeom prst="roundRect">
            <a:avLst/>
          </a:prstGeom>
        </p:spPr>
      </p:pic>
      <p:pic>
        <p:nvPicPr>
          <p:cNvPr id="2" name="Picture 1">
            <a:extLst>
              <a:ext uri="{FF2B5EF4-FFF2-40B4-BE49-F238E27FC236}">
                <a16:creationId xmlns:a16="http://schemas.microsoft.com/office/drawing/2014/main" id="{C5DC59A2-C487-D047-A970-81BA333582E1}"/>
              </a:ext>
            </a:extLst>
          </p:cNvPr>
          <p:cNvPicPr>
            <a:picLocks noChangeAspect="1"/>
          </p:cNvPicPr>
          <p:nvPr/>
        </p:nvPicPr>
        <p:blipFill>
          <a:blip r:embed="rId3"/>
          <a:stretch>
            <a:fillRect/>
          </a:stretch>
        </p:blipFill>
        <p:spPr>
          <a:xfrm>
            <a:off x="6109725" y="3706155"/>
            <a:ext cx="4195502" cy="3146626"/>
          </a:xfrm>
          <a:prstGeom prst="roundRect">
            <a:avLst/>
          </a:prstGeom>
        </p:spPr>
      </p:pic>
    </p:spTree>
    <p:extLst>
      <p:ext uri="{BB962C8B-B14F-4D97-AF65-F5344CB8AC3E}">
        <p14:creationId xmlns:p14="http://schemas.microsoft.com/office/powerpoint/2010/main" val="3407531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066120-2090-96AB-57E2-03F90D00FF4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6B22DB9-ED54-B132-2FAA-FFD9C1279AF7}"/>
              </a:ext>
            </a:extLst>
          </p:cNvPr>
          <p:cNvSpPr txBox="1"/>
          <p:nvPr/>
        </p:nvSpPr>
        <p:spPr>
          <a:xfrm>
            <a:off x="2487562" y="119041"/>
            <a:ext cx="6096000" cy="523220"/>
          </a:xfrm>
          <a:prstGeom prst="rect">
            <a:avLst/>
          </a:prstGeom>
          <a:noFill/>
        </p:spPr>
        <p:txBody>
          <a:bodyPr wrap="square">
            <a:spAutoFit/>
          </a:bodyPr>
          <a:lstStyle>
            <a:defPPr>
              <a:defRPr lang="fa-IR"/>
            </a:defPPr>
            <a:lvl1pPr algn="just" rtl="1">
              <a:defRPr sz="28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نشانه های وجود کرم در شکم</a:t>
            </a:r>
            <a:endParaRPr lang="en-US" dirty="0"/>
          </a:p>
        </p:txBody>
      </p:sp>
      <p:sp>
        <p:nvSpPr>
          <p:cNvPr id="5" name="TextBox 4">
            <a:extLst>
              <a:ext uri="{FF2B5EF4-FFF2-40B4-BE49-F238E27FC236}">
                <a16:creationId xmlns:a16="http://schemas.microsoft.com/office/drawing/2014/main" id="{3A14AB3F-A61F-0716-3874-DBD30B774C31}"/>
              </a:ext>
            </a:extLst>
          </p:cNvPr>
          <p:cNvSpPr txBox="1"/>
          <p:nvPr/>
        </p:nvSpPr>
        <p:spPr>
          <a:xfrm>
            <a:off x="324465" y="1885759"/>
            <a:ext cx="6341808" cy="4414029"/>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en-US" dirty="0"/>
              <a:t>    </a:t>
            </a:r>
            <a:r>
              <a:rPr lang="fa-IR" dirty="0"/>
              <a:t>عرق بسیار سرد و بدبو</a:t>
            </a:r>
            <a:endParaRPr lang="en-US" dirty="0"/>
          </a:p>
          <a:p>
            <a:r>
              <a:rPr lang="en-US" dirty="0"/>
              <a:t>    </a:t>
            </a:r>
            <a:r>
              <a:rPr lang="fa-IR" dirty="0"/>
              <a:t>شکم سفت و سخت شود و یا به اصطلاح باد کند</a:t>
            </a:r>
            <a:r>
              <a:rPr lang="en-US" dirty="0"/>
              <a:t>.</a:t>
            </a:r>
          </a:p>
          <a:p>
            <a:r>
              <a:rPr lang="en-US" dirty="0"/>
              <a:t>    </a:t>
            </a:r>
            <a:r>
              <a:rPr lang="fa-IR" dirty="0"/>
              <a:t>ایجاد ورم در بیضه های بیمار</a:t>
            </a:r>
            <a:r>
              <a:rPr lang="en-US" dirty="0"/>
              <a:t>.</a:t>
            </a:r>
          </a:p>
          <a:p>
            <a:r>
              <a:rPr lang="en-US" dirty="0"/>
              <a:t>    </a:t>
            </a:r>
            <a:r>
              <a:rPr lang="fa-IR" dirty="0"/>
              <a:t>رنگ پریدگی چهره</a:t>
            </a:r>
            <a:endParaRPr lang="en-US" dirty="0"/>
          </a:p>
          <a:p>
            <a:r>
              <a:rPr lang="en-US" dirty="0"/>
              <a:t>    </a:t>
            </a:r>
            <a:r>
              <a:rPr lang="fa-IR" dirty="0"/>
              <a:t>ضعیف شدن نبض</a:t>
            </a:r>
            <a:endParaRPr lang="en-US" dirty="0"/>
          </a:p>
          <a:p>
            <a:r>
              <a:rPr lang="en-US" dirty="0"/>
              <a:t>    </a:t>
            </a:r>
            <a:r>
              <a:rPr lang="fa-IR" dirty="0"/>
              <a:t>بر اثر شدت درد شکم ممکن است بیمار بر زمین بیفتد و دچار تشنج شود</a:t>
            </a:r>
            <a:r>
              <a:rPr lang="en-US" dirty="0"/>
              <a:t>.</a:t>
            </a:r>
          </a:p>
        </p:txBody>
      </p:sp>
      <p:pic>
        <p:nvPicPr>
          <p:cNvPr id="8" name="Picture 7">
            <a:extLst>
              <a:ext uri="{FF2B5EF4-FFF2-40B4-BE49-F238E27FC236}">
                <a16:creationId xmlns:a16="http://schemas.microsoft.com/office/drawing/2014/main" id="{4ABF5488-1E91-9719-1FE5-10F1F6D27C5B}"/>
              </a:ext>
            </a:extLst>
          </p:cNvPr>
          <p:cNvPicPr>
            <a:picLocks noChangeAspect="1"/>
          </p:cNvPicPr>
          <p:nvPr/>
        </p:nvPicPr>
        <p:blipFill>
          <a:blip r:embed="rId2"/>
          <a:srcRect r="3159"/>
          <a:stretch/>
        </p:blipFill>
        <p:spPr>
          <a:xfrm>
            <a:off x="7157884" y="3453702"/>
            <a:ext cx="4709651" cy="3404298"/>
          </a:xfrm>
          <a:prstGeom prst="rect">
            <a:avLst/>
          </a:prstGeom>
        </p:spPr>
      </p:pic>
    </p:spTree>
    <p:extLst>
      <p:ext uri="{BB962C8B-B14F-4D97-AF65-F5344CB8AC3E}">
        <p14:creationId xmlns:p14="http://schemas.microsoft.com/office/powerpoint/2010/main" val="40842780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D768AF5E-F7A2-F76E-9F25-03B1F22DDA24}"/>
              </a:ext>
            </a:extLst>
          </p:cNvPr>
          <p:cNvSpPr txBox="1"/>
          <p:nvPr/>
        </p:nvSpPr>
        <p:spPr>
          <a:xfrm>
            <a:off x="5860023" y="1791606"/>
            <a:ext cx="6096000" cy="4516621"/>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en-US" dirty="0"/>
              <a:t>    </a:t>
            </a:r>
            <a:r>
              <a:rPr lang="fa-IR" dirty="0"/>
              <a:t>خشکی لب</a:t>
            </a:r>
            <a:endParaRPr lang="en-US" dirty="0"/>
          </a:p>
          <a:p>
            <a:r>
              <a:rPr lang="en-US" dirty="0"/>
              <a:t>    </a:t>
            </a:r>
            <a:r>
              <a:rPr lang="fa-IR" dirty="0"/>
              <a:t>تشنگی بیش از حد</a:t>
            </a:r>
            <a:endParaRPr lang="en-US" dirty="0"/>
          </a:p>
          <a:p>
            <a:r>
              <a:rPr lang="en-US" dirty="0"/>
              <a:t>    </a:t>
            </a:r>
            <a:r>
              <a:rPr lang="fa-IR" dirty="0"/>
              <a:t>احساس خستگی بیش از حد</a:t>
            </a:r>
            <a:endParaRPr lang="en-US" dirty="0"/>
          </a:p>
          <a:p>
            <a:r>
              <a:rPr lang="en-US" dirty="0"/>
              <a:t>    </a:t>
            </a:r>
            <a:r>
              <a:rPr lang="fa-IR" dirty="0"/>
              <a:t>عصبانیت</a:t>
            </a:r>
            <a:endParaRPr lang="en-US" dirty="0"/>
          </a:p>
          <a:p>
            <a:r>
              <a:rPr lang="en-US" dirty="0"/>
              <a:t>    </a:t>
            </a:r>
            <a:r>
              <a:rPr lang="fa-IR" dirty="0"/>
              <a:t>اگر از خواب بیدارش کنید عصبانی می شود</a:t>
            </a:r>
            <a:r>
              <a:rPr lang="en-US" dirty="0"/>
              <a:t>.</a:t>
            </a:r>
          </a:p>
          <a:p>
            <a:r>
              <a:rPr lang="en-US" dirty="0"/>
              <a:t>    </a:t>
            </a:r>
            <a:r>
              <a:rPr lang="fa-IR" dirty="0"/>
              <a:t>سایش دندان ها به خصوص هنگام شب</a:t>
            </a:r>
            <a:r>
              <a:rPr lang="en-US" dirty="0"/>
              <a:t>  </a:t>
            </a:r>
          </a:p>
          <a:p>
            <a:r>
              <a:rPr lang="en-US" dirty="0"/>
              <a:t>  </a:t>
            </a:r>
            <a:r>
              <a:rPr lang="fa-IR" dirty="0"/>
              <a:t>گاهی بیمار اشتهای بسیار زیاد دارد و گاهی اصلا اشتها ندارد</a:t>
            </a:r>
            <a:r>
              <a:rPr lang="en-US" dirty="0"/>
              <a:t>.</a:t>
            </a:r>
          </a:p>
        </p:txBody>
      </p:sp>
      <p:sp>
        <p:nvSpPr>
          <p:cNvPr id="2" name="TextBox 1">
            <a:extLst>
              <a:ext uri="{FF2B5EF4-FFF2-40B4-BE49-F238E27FC236}">
                <a16:creationId xmlns:a16="http://schemas.microsoft.com/office/drawing/2014/main" id="{8974F07B-4F69-C148-389F-D10BF285B664}"/>
              </a:ext>
            </a:extLst>
          </p:cNvPr>
          <p:cNvSpPr txBox="1"/>
          <p:nvPr/>
        </p:nvSpPr>
        <p:spPr>
          <a:xfrm>
            <a:off x="2487562" y="119041"/>
            <a:ext cx="6096000" cy="523220"/>
          </a:xfrm>
          <a:prstGeom prst="rect">
            <a:avLst/>
          </a:prstGeom>
          <a:noFill/>
        </p:spPr>
        <p:txBody>
          <a:bodyPr wrap="square">
            <a:spAutoFit/>
          </a:bodyPr>
          <a:lstStyle>
            <a:defPPr>
              <a:defRPr lang="fa-IR"/>
            </a:defPPr>
            <a:lvl1pPr algn="just" rtl="1">
              <a:defRPr sz="28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نشانه های وجود کرم در شکم</a:t>
            </a:r>
            <a:endParaRPr lang="en-US" dirty="0"/>
          </a:p>
        </p:txBody>
      </p:sp>
      <p:pic>
        <p:nvPicPr>
          <p:cNvPr id="1026" name="Picture 2" descr="راه‌ های پیشگیری از ورود کرمک یا انگل به بدن چیست ؟">
            <a:extLst>
              <a:ext uri="{FF2B5EF4-FFF2-40B4-BE49-F238E27FC236}">
                <a16:creationId xmlns:a16="http://schemas.microsoft.com/office/drawing/2014/main" id="{20ACAB9E-6545-E4CE-E74C-C2207335139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3778"/>
          <a:stretch/>
        </p:blipFill>
        <p:spPr bwMode="auto">
          <a:xfrm>
            <a:off x="246421" y="1679755"/>
            <a:ext cx="6655826" cy="4204084"/>
          </a:xfrm>
          <a:prstGeom prst="round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62134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92A4F-8E93-E95C-E3CC-65DE1545173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D6975E9-C401-7B91-670A-A80D9A4C733C}"/>
              </a:ext>
            </a:extLst>
          </p:cNvPr>
          <p:cNvSpPr txBox="1"/>
          <p:nvPr/>
        </p:nvSpPr>
        <p:spPr>
          <a:xfrm>
            <a:off x="3048000" y="112559"/>
            <a:ext cx="6096000" cy="523220"/>
          </a:xfrm>
          <a:prstGeom prst="rect">
            <a:avLst/>
          </a:prstGeom>
          <a:noFill/>
        </p:spPr>
        <p:txBody>
          <a:bodyPr wrap="square">
            <a:spAutoFit/>
          </a:bodyPr>
          <a:lstStyle>
            <a:defPPr>
              <a:defRPr lang="fa-IR"/>
            </a:defPPr>
            <a:lvl1pPr algn="just" rtl="1">
              <a:defRPr sz="28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روش های اطمینان از وجود انگل روده</a:t>
            </a:r>
            <a:endParaRPr lang="en-US" dirty="0">
              <a:solidFill>
                <a:schemeClr val="bg1"/>
              </a:solidFill>
            </a:endParaRPr>
          </a:p>
        </p:txBody>
      </p:sp>
      <p:sp>
        <p:nvSpPr>
          <p:cNvPr id="5" name="TextBox 4">
            <a:extLst>
              <a:ext uri="{FF2B5EF4-FFF2-40B4-BE49-F238E27FC236}">
                <a16:creationId xmlns:a16="http://schemas.microsoft.com/office/drawing/2014/main" id="{DC2711F2-FBBB-F846-2F50-80AE0DDEF2BD}"/>
              </a:ext>
            </a:extLst>
          </p:cNvPr>
          <p:cNvSpPr txBox="1"/>
          <p:nvPr/>
        </p:nvSpPr>
        <p:spPr>
          <a:xfrm>
            <a:off x="521110" y="1025315"/>
            <a:ext cx="11316929" cy="1787669"/>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تجزیه و تحلیل آزمایشگاهی نمونه های خون، مدفوع، ادرار، پوست یا خلط (بلغم)</a:t>
            </a:r>
            <a:endParaRPr lang="en-US" dirty="0"/>
          </a:p>
          <a:p>
            <a:r>
              <a:rPr lang="fa-IR" dirty="0"/>
              <a:t>پزشکان مشکوک به عفونت انگلی در افرادی هستند که علائم معمولی دارند و در مناطقی زندگی می‌کنند یا به منطقه‌ای سفر کرده‌اند که بهداشت ضعیف است یا جایی که چنین عفونتی شناخته شده است</a:t>
            </a:r>
            <a:r>
              <a:rPr lang="en-US" dirty="0"/>
              <a:t>.</a:t>
            </a:r>
          </a:p>
        </p:txBody>
      </p:sp>
      <p:pic>
        <p:nvPicPr>
          <p:cNvPr id="6" name="Picture 5">
            <a:extLst>
              <a:ext uri="{FF2B5EF4-FFF2-40B4-BE49-F238E27FC236}">
                <a16:creationId xmlns:a16="http://schemas.microsoft.com/office/drawing/2014/main" id="{BF4C97A4-31E5-744A-44CF-3C8BB48AADE1}"/>
              </a:ext>
            </a:extLst>
          </p:cNvPr>
          <p:cNvPicPr>
            <a:picLocks noChangeAspect="1"/>
          </p:cNvPicPr>
          <p:nvPr/>
        </p:nvPicPr>
        <p:blipFill>
          <a:blip r:embed="rId2"/>
          <a:stretch>
            <a:fillRect/>
          </a:stretch>
        </p:blipFill>
        <p:spPr>
          <a:xfrm>
            <a:off x="1726406" y="3202520"/>
            <a:ext cx="8739188" cy="3655480"/>
          </a:xfrm>
          <a:prstGeom prst="round2SameRect">
            <a:avLst/>
          </a:prstGeom>
        </p:spPr>
      </p:pic>
    </p:spTree>
    <p:extLst>
      <p:ext uri="{BB962C8B-B14F-4D97-AF65-F5344CB8AC3E}">
        <p14:creationId xmlns:p14="http://schemas.microsoft.com/office/powerpoint/2010/main" val="16118597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94A593-6DF4-3F50-8AA8-1D960A4E1D4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CB4F970-873F-1A39-21FE-AD79D4FF29C6}"/>
              </a:ext>
            </a:extLst>
          </p:cNvPr>
          <p:cNvSpPr txBox="1"/>
          <p:nvPr/>
        </p:nvSpPr>
        <p:spPr>
          <a:xfrm>
            <a:off x="5663381" y="1743923"/>
            <a:ext cx="6292644" cy="1685077"/>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تجزیه و تحلیل آزمایشگاهی نمونه ها و آزمایش های برای شناسایی پروتئین های آزاد شده توسط انگل (آزمایش آنتی ژن) یا مواد ژنتیکی</a:t>
            </a:r>
            <a:r>
              <a:rPr lang="en-US" dirty="0"/>
              <a:t> (DNA) </a:t>
            </a:r>
            <a:r>
              <a:rPr lang="fa-IR" dirty="0"/>
              <a:t>از انگل، ممکن است مورد نیاز باشد</a:t>
            </a:r>
            <a:r>
              <a:rPr lang="en-US" dirty="0"/>
              <a:t>.</a:t>
            </a:r>
          </a:p>
        </p:txBody>
      </p:sp>
      <p:pic>
        <p:nvPicPr>
          <p:cNvPr id="4" name="Picture 3">
            <a:extLst>
              <a:ext uri="{FF2B5EF4-FFF2-40B4-BE49-F238E27FC236}">
                <a16:creationId xmlns:a16="http://schemas.microsoft.com/office/drawing/2014/main" id="{E31A21C1-5A9C-865C-56C8-4162194CA1BD}"/>
              </a:ext>
            </a:extLst>
          </p:cNvPr>
          <p:cNvPicPr>
            <a:picLocks noChangeAspect="1"/>
          </p:cNvPicPr>
          <p:nvPr/>
        </p:nvPicPr>
        <p:blipFill>
          <a:blip r:embed="rId2"/>
          <a:stretch>
            <a:fillRect/>
          </a:stretch>
        </p:blipFill>
        <p:spPr>
          <a:xfrm>
            <a:off x="235975" y="909742"/>
            <a:ext cx="5234776" cy="3498593"/>
          </a:xfrm>
          <a:prstGeom prst="roundRect">
            <a:avLst/>
          </a:prstGeom>
        </p:spPr>
      </p:pic>
      <p:sp>
        <p:nvSpPr>
          <p:cNvPr id="2" name="TextBox 1">
            <a:extLst>
              <a:ext uri="{FF2B5EF4-FFF2-40B4-BE49-F238E27FC236}">
                <a16:creationId xmlns:a16="http://schemas.microsoft.com/office/drawing/2014/main" id="{B5E181B9-660B-4D26-5A01-0A98D22086C5}"/>
              </a:ext>
            </a:extLst>
          </p:cNvPr>
          <p:cNvSpPr txBox="1"/>
          <p:nvPr/>
        </p:nvSpPr>
        <p:spPr>
          <a:xfrm>
            <a:off x="3048000" y="112559"/>
            <a:ext cx="6096000" cy="523220"/>
          </a:xfrm>
          <a:prstGeom prst="rect">
            <a:avLst/>
          </a:prstGeom>
          <a:noFill/>
        </p:spPr>
        <p:txBody>
          <a:bodyPr wrap="square">
            <a:spAutoFit/>
          </a:bodyPr>
          <a:lstStyle>
            <a:defPPr>
              <a:defRPr lang="fa-IR"/>
            </a:defPPr>
            <a:lvl1pPr algn="just" rtl="1">
              <a:defRPr sz="28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روش های اطمینان از وجود انگل روده</a:t>
            </a:r>
            <a:endParaRPr lang="en-US" dirty="0">
              <a:solidFill>
                <a:schemeClr val="bg1"/>
              </a:solidFill>
            </a:endParaRPr>
          </a:p>
        </p:txBody>
      </p:sp>
      <p:sp>
        <p:nvSpPr>
          <p:cNvPr id="6" name="TextBox 5">
            <a:extLst>
              <a:ext uri="{FF2B5EF4-FFF2-40B4-BE49-F238E27FC236}">
                <a16:creationId xmlns:a16="http://schemas.microsoft.com/office/drawing/2014/main" id="{C1495C5F-DCBC-A0D2-7DCD-AFE86FA6D9DE}"/>
              </a:ext>
            </a:extLst>
          </p:cNvPr>
          <p:cNvSpPr txBox="1"/>
          <p:nvPr/>
        </p:nvSpPr>
        <p:spPr>
          <a:xfrm>
            <a:off x="344128" y="4875914"/>
            <a:ext cx="6381137" cy="1131079"/>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بسته به اینکه پزشکان به دنبال چه نوع انگلی هستند، ممکن است از نمونه های خون، مدفوع، ادرار، پوست یا خلط استفاده شود</a:t>
            </a:r>
            <a:r>
              <a:rPr lang="en-US" dirty="0"/>
              <a:t>.</a:t>
            </a:r>
          </a:p>
        </p:txBody>
      </p:sp>
      <p:pic>
        <p:nvPicPr>
          <p:cNvPr id="2050" name="Picture 2" descr="انگل در کودکان : علائم انگلهای روده‌ای + داروی ضد کرمک قوی">
            <a:extLst>
              <a:ext uri="{FF2B5EF4-FFF2-40B4-BE49-F238E27FC236}">
                <a16:creationId xmlns:a16="http://schemas.microsoft.com/office/drawing/2014/main" id="{AC66D299-7295-3BE9-DB28-EDDDF52279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1251" y="3927722"/>
            <a:ext cx="5242396" cy="2940110"/>
          </a:xfrm>
          <a:prstGeom prst="round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36637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7E4B0-9DD4-39E1-8AB8-F23F83A9021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3A8B3C5-D80E-D90E-3F88-AEFD39D27B24}"/>
              </a:ext>
            </a:extLst>
          </p:cNvPr>
          <p:cNvSpPr txBox="1"/>
          <p:nvPr/>
        </p:nvSpPr>
        <p:spPr>
          <a:xfrm>
            <a:off x="5919019" y="894760"/>
            <a:ext cx="5820082" cy="2239074"/>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پزشکان ممکن است نمونه های خون را برای وجود آنتی بادی علیه انگل آزمایش کنند. آنتی بادی ها پروتئین هایی هستند که توسط سیستم ایمنی تولید می شوند تا به دفاع از بدن در برابر یک حمله خاص از جمله حمله انگل ها کمک کنند</a:t>
            </a:r>
            <a:r>
              <a:rPr lang="en-US" dirty="0"/>
              <a:t>.</a:t>
            </a:r>
          </a:p>
        </p:txBody>
      </p:sp>
      <p:pic>
        <p:nvPicPr>
          <p:cNvPr id="4" name="Picture 3">
            <a:extLst>
              <a:ext uri="{FF2B5EF4-FFF2-40B4-BE49-F238E27FC236}">
                <a16:creationId xmlns:a16="http://schemas.microsoft.com/office/drawing/2014/main" id="{E5402770-2E9A-5168-2E2D-6D87F7D2E313}"/>
              </a:ext>
            </a:extLst>
          </p:cNvPr>
          <p:cNvPicPr>
            <a:picLocks noChangeAspect="1"/>
          </p:cNvPicPr>
          <p:nvPr/>
        </p:nvPicPr>
        <p:blipFill>
          <a:blip r:embed="rId2"/>
          <a:stretch>
            <a:fillRect/>
          </a:stretch>
        </p:blipFill>
        <p:spPr>
          <a:xfrm>
            <a:off x="1012091" y="695627"/>
            <a:ext cx="4690616" cy="3127076"/>
          </a:xfrm>
          <a:prstGeom prst="roundRect">
            <a:avLst/>
          </a:prstGeom>
        </p:spPr>
      </p:pic>
      <p:sp>
        <p:nvSpPr>
          <p:cNvPr id="5" name="TextBox 4">
            <a:extLst>
              <a:ext uri="{FF2B5EF4-FFF2-40B4-BE49-F238E27FC236}">
                <a16:creationId xmlns:a16="http://schemas.microsoft.com/office/drawing/2014/main" id="{2D57E9F8-6127-A095-EB37-5CBE2784482F}"/>
              </a:ext>
            </a:extLst>
          </p:cNvPr>
          <p:cNvSpPr txBox="1"/>
          <p:nvPr/>
        </p:nvSpPr>
        <p:spPr>
          <a:xfrm>
            <a:off x="5840361" y="3822703"/>
            <a:ext cx="5898740" cy="2793072"/>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پزشکان همچنین ممکن است از بافتی که ممکن است حاوی انگل باشد، نمونه برداری کنند. به عنوان مثال، بیوپسی ممکن است برای به دست آوردن نمونه ای از روده یا سایر بافت های عفونی انجام شود. نمونه ای از پوست ممکن است بریده شود</a:t>
            </a:r>
            <a:r>
              <a:rPr lang="en-US" dirty="0"/>
              <a:t>.</a:t>
            </a:r>
          </a:p>
        </p:txBody>
      </p:sp>
      <p:sp>
        <p:nvSpPr>
          <p:cNvPr id="6" name="TextBox 5">
            <a:extLst>
              <a:ext uri="{FF2B5EF4-FFF2-40B4-BE49-F238E27FC236}">
                <a16:creationId xmlns:a16="http://schemas.microsoft.com/office/drawing/2014/main" id="{960AFF66-89A9-D087-4F22-E873111A54CE}"/>
              </a:ext>
            </a:extLst>
          </p:cNvPr>
          <p:cNvSpPr txBox="1"/>
          <p:nvPr/>
        </p:nvSpPr>
        <p:spPr>
          <a:xfrm>
            <a:off x="3048000" y="112559"/>
            <a:ext cx="6096000" cy="523220"/>
          </a:xfrm>
          <a:prstGeom prst="rect">
            <a:avLst/>
          </a:prstGeom>
          <a:noFill/>
        </p:spPr>
        <p:txBody>
          <a:bodyPr wrap="square">
            <a:spAutoFit/>
          </a:bodyPr>
          <a:lstStyle>
            <a:defPPr>
              <a:defRPr lang="fa-IR"/>
            </a:defPPr>
            <a:lvl1pPr algn="just" rtl="1">
              <a:defRPr sz="28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روش های اطمینان از وجود انگل روده</a:t>
            </a:r>
            <a:endParaRPr lang="en-US" dirty="0">
              <a:solidFill>
                <a:schemeClr val="bg1"/>
              </a:solidFill>
            </a:endParaRPr>
          </a:p>
        </p:txBody>
      </p:sp>
      <p:pic>
        <p:nvPicPr>
          <p:cNvPr id="3074" name="Picture 2" descr="درمان انگل روده؛ علائم، تشخیص و انواع آن - چطور">
            <a:extLst>
              <a:ext uri="{FF2B5EF4-FFF2-40B4-BE49-F238E27FC236}">
                <a16:creationId xmlns:a16="http://schemas.microsoft.com/office/drawing/2014/main" id="{505A53BC-5515-C573-5FCF-DF9DA5D9ADF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1706"/>
          <a:stretch/>
        </p:blipFill>
        <p:spPr bwMode="auto">
          <a:xfrm>
            <a:off x="250669" y="3746490"/>
            <a:ext cx="4783447" cy="3111510"/>
          </a:xfrm>
          <a:prstGeom prst="round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9315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5AA4A-6D33-D285-24F3-F852C152E28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CCC9B52-E566-25E3-2B21-9BA41977E841}"/>
              </a:ext>
            </a:extLst>
          </p:cNvPr>
          <p:cNvSpPr txBox="1"/>
          <p:nvPr/>
        </p:nvSpPr>
        <p:spPr>
          <a:xfrm>
            <a:off x="422787" y="1376988"/>
            <a:ext cx="6096000" cy="5009064"/>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اگر انگل‌ها در مجرای روده زندگی می‌کنند، انگل یا تخم‌ها یا کیست‌های آن (شکل خفته و مقاوم انگل) ممکن است در مدفوع فرد هنگام بررسی نمونه زیر میکروسکوپ یافت شود. یا انگل ها ممکن است با آزمایش مدفوع برای پروتئین های آزاد شده توسط انگل یا مواد ژنتیکی از انگل شناسایی شوند. آنتی بیوتیک ها، ملین ها و آنتی اسیدها نباید تا زمانی که نمونه مدفوع جمع آوری شده است استفاده شود. این داروها می توانند تعداد انگل ها را به اندازه ای کاهش دهند که دیدن انگل ها در نمونه مدفوع را دشوار یا غیرممکن کند</a:t>
            </a:r>
            <a:r>
              <a:rPr lang="en-US" dirty="0"/>
              <a:t>.</a:t>
            </a:r>
          </a:p>
        </p:txBody>
      </p:sp>
      <p:pic>
        <p:nvPicPr>
          <p:cNvPr id="4" name="Picture 3">
            <a:extLst>
              <a:ext uri="{FF2B5EF4-FFF2-40B4-BE49-F238E27FC236}">
                <a16:creationId xmlns:a16="http://schemas.microsoft.com/office/drawing/2014/main" id="{257DBB0E-C23B-DF0E-BAAC-D8C747FE3B2F}"/>
              </a:ext>
            </a:extLst>
          </p:cNvPr>
          <p:cNvPicPr>
            <a:picLocks noChangeAspect="1"/>
          </p:cNvPicPr>
          <p:nvPr/>
        </p:nvPicPr>
        <p:blipFill>
          <a:blip r:embed="rId2"/>
          <a:stretch>
            <a:fillRect/>
          </a:stretch>
        </p:blipFill>
        <p:spPr>
          <a:xfrm>
            <a:off x="7167716" y="3645852"/>
            <a:ext cx="4806206" cy="3212148"/>
          </a:xfrm>
          <a:prstGeom prst="roundRect">
            <a:avLst/>
          </a:prstGeom>
        </p:spPr>
      </p:pic>
      <p:pic>
        <p:nvPicPr>
          <p:cNvPr id="2" name="Picture 1">
            <a:extLst>
              <a:ext uri="{FF2B5EF4-FFF2-40B4-BE49-F238E27FC236}">
                <a16:creationId xmlns:a16="http://schemas.microsoft.com/office/drawing/2014/main" id="{5DE2CC60-DE13-A3FB-8BE9-5F5BD3D18B5B}"/>
              </a:ext>
            </a:extLst>
          </p:cNvPr>
          <p:cNvPicPr>
            <a:picLocks noChangeAspect="1"/>
          </p:cNvPicPr>
          <p:nvPr/>
        </p:nvPicPr>
        <p:blipFill>
          <a:blip r:embed="rId3"/>
          <a:stretch>
            <a:fillRect/>
          </a:stretch>
        </p:blipFill>
        <p:spPr>
          <a:xfrm>
            <a:off x="6636772" y="737419"/>
            <a:ext cx="5001876" cy="2908433"/>
          </a:xfrm>
          <a:prstGeom prst="roundRect">
            <a:avLst/>
          </a:prstGeom>
        </p:spPr>
      </p:pic>
      <p:sp>
        <p:nvSpPr>
          <p:cNvPr id="5" name="TextBox 4">
            <a:extLst>
              <a:ext uri="{FF2B5EF4-FFF2-40B4-BE49-F238E27FC236}">
                <a16:creationId xmlns:a16="http://schemas.microsoft.com/office/drawing/2014/main" id="{5056525A-C6DD-1858-523B-96BBA4564500}"/>
              </a:ext>
            </a:extLst>
          </p:cNvPr>
          <p:cNvSpPr txBox="1"/>
          <p:nvPr/>
        </p:nvSpPr>
        <p:spPr>
          <a:xfrm>
            <a:off x="3048000" y="112559"/>
            <a:ext cx="6096000" cy="523220"/>
          </a:xfrm>
          <a:prstGeom prst="rect">
            <a:avLst/>
          </a:prstGeom>
          <a:noFill/>
        </p:spPr>
        <p:txBody>
          <a:bodyPr wrap="square">
            <a:spAutoFit/>
          </a:bodyPr>
          <a:lstStyle>
            <a:defPPr>
              <a:defRPr lang="fa-IR"/>
            </a:defPPr>
            <a:lvl1pPr algn="just" rtl="1">
              <a:defRPr sz="28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روش های اطمینان از وجود انگل روده</a:t>
            </a:r>
            <a:endParaRPr lang="en-US" dirty="0">
              <a:solidFill>
                <a:schemeClr val="bg1"/>
              </a:solidFill>
            </a:endParaRPr>
          </a:p>
        </p:txBody>
      </p:sp>
    </p:spTree>
    <p:extLst>
      <p:ext uri="{BB962C8B-B14F-4D97-AF65-F5344CB8AC3E}">
        <p14:creationId xmlns:p14="http://schemas.microsoft.com/office/powerpoint/2010/main" val="19143407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3F2125B-752F-83B3-D94F-568DD369FF8F}"/>
              </a:ext>
            </a:extLst>
          </p:cNvPr>
          <p:cNvSpPr txBox="1"/>
          <p:nvPr/>
        </p:nvSpPr>
        <p:spPr>
          <a:xfrm>
            <a:off x="658761" y="848462"/>
            <a:ext cx="10874478" cy="1685077"/>
          </a:xfrm>
          <a:prstGeom prst="rect">
            <a:avLst/>
          </a:prstGeom>
          <a:noFill/>
        </p:spPr>
        <p:txBody>
          <a:bodyPr wrap="square">
            <a:spAutoFit/>
          </a:bodyPr>
          <a:lstStyle/>
          <a:p>
            <a:pPr algn="just" rtl="1">
              <a:lnSpc>
                <a:spcPct val="200000"/>
              </a:lnSpc>
              <a:spcAft>
                <a:spcPts val="800"/>
              </a:spcAft>
            </a:pPr>
            <a:r>
              <a:rPr lang="fa-IR" sz="1800" dirty="0">
                <a:effectLst/>
                <a:latin typeface="Vazir" panose="020B0603030804020204" pitchFamily="34" charset="-78"/>
                <a:ea typeface="Calibri" panose="020F0502020204030204" pitchFamily="34" charset="0"/>
                <a:cs typeface="Vazir" panose="020B0603030804020204" pitchFamily="34" charset="-78"/>
              </a:rPr>
              <a:t>انگل روده ارگانیسمی است که روی ارگانیسم دیگر (میزبان) یا درون آن زندگی می کند و از منابع میزبان با دریافت مواد مغذی بهره مند می شود. این انگل ها شامل تک یاخته ها (مانند آمیباس که فقط از یک سلول تشکیل شده اند)، کرم ها (مانند هلمینت ها که بزرگتر هستند و از سلول های زیادی تشکیل شده اند و اندام های داخلی دارند.) می باشد.</a:t>
            </a:r>
            <a:endParaRPr lang="en-US" sz="1400" dirty="0">
              <a:effectLst/>
              <a:latin typeface="Vazir" panose="020B0603030804020204" pitchFamily="34" charset="-78"/>
              <a:ea typeface="Calibri" panose="020F0502020204030204" pitchFamily="34" charset="0"/>
              <a:cs typeface="Vazir" panose="020B0603030804020204" pitchFamily="34" charset="-78"/>
            </a:endParaRPr>
          </a:p>
        </p:txBody>
      </p:sp>
      <p:pic>
        <p:nvPicPr>
          <p:cNvPr id="6" name="Picture 5">
            <a:extLst>
              <a:ext uri="{FF2B5EF4-FFF2-40B4-BE49-F238E27FC236}">
                <a16:creationId xmlns:a16="http://schemas.microsoft.com/office/drawing/2014/main" id="{456E5D20-56AA-0A8C-A24B-08B3BD088459}"/>
              </a:ext>
            </a:extLst>
          </p:cNvPr>
          <p:cNvPicPr>
            <a:picLocks noChangeAspect="1"/>
          </p:cNvPicPr>
          <p:nvPr/>
        </p:nvPicPr>
        <p:blipFill>
          <a:blip r:embed="rId2"/>
          <a:stretch>
            <a:fillRect/>
          </a:stretch>
        </p:blipFill>
        <p:spPr>
          <a:xfrm>
            <a:off x="3048003" y="2808841"/>
            <a:ext cx="5840362" cy="3890944"/>
          </a:xfrm>
          <a:prstGeom prst="roundRect">
            <a:avLst/>
          </a:prstGeom>
        </p:spPr>
      </p:pic>
      <p:sp>
        <p:nvSpPr>
          <p:cNvPr id="3" name="TextBox 2">
            <a:extLst>
              <a:ext uri="{FF2B5EF4-FFF2-40B4-BE49-F238E27FC236}">
                <a16:creationId xmlns:a16="http://schemas.microsoft.com/office/drawing/2014/main" id="{FDEB3727-EFE7-8D93-F50C-A1BD7D3E41FD}"/>
              </a:ext>
            </a:extLst>
          </p:cNvPr>
          <p:cNvSpPr txBox="1"/>
          <p:nvPr/>
        </p:nvSpPr>
        <p:spPr>
          <a:xfrm>
            <a:off x="629264" y="108932"/>
            <a:ext cx="6096000" cy="523220"/>
          </a:xfrm>
          <a:prstGeom prst="rect">
            <a:avLst/>
          </a:prstGeom>
          <a:noFill/>
        </p:spPr>
        <p:txBody>
          <a:bodyPr wrap="square">
            <a:spAutoFit/>
          </a:bodyPr>
          <a:lstStyle/>
          <a:p>
            <a:pPr algn="just" rtl="1"/>
            <a:r>
              <a:rPr lang="fa-IR" sz="28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انگل روده </a:t>
            </a:r>
            <a:endParaRPr lang="fa-IR" sz="28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340495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200AD-41E2-0633-41DB-A6FD5B369C9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4E88F78-789B-73FE-0F63-7ACBFB0A1899}"/>
              </a:ext>
            </a:extLst>
          </p:cNvPr>
          <p:cNvSpPr txBox="1"/>
          <p:nvPr/>
        </p:nvSpPr>
        <p:spPr>
          <a:xfrm>
            <a:off x="1244548" y="100618"/>
            <a:ext cx="6096000" cy="523220"/>
          </a:xfrm>
          <a:prstGeom prst="rect">
            <a:avLst/>
          </a:prstGeom>
          <a:noFill/>
        </p:spPr>
        <p:txBody>
          <a:bodyPr wrap="square">
            <a:spAutoFit/>
          </a:bodyPr>
          <a:lstStyle>
            <a:defPPr>
              <a:defRPr lang="fa-IR"/>
            </a:defPPr>
            <a:lvl1pPr algn="just" rtl="1">
              <a:defRPr sz="28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درمان انگل روده</a:t>
            </a:r>
            <a:endParaRPr lang="en-US" dirty="0">
              <a:solidFill>
                <a:schemeClr val="bg1"/>
              </a:solidFill>
            </a:endParaRPr>
          </a:p>
        </p:txBody>
      </p:sp>
      <p:sp>
        <p:nvSpPr>
          <p:cNvPr id="5" name="TextBox 4">
            <a:extLst>
              <a:ext uri="{FF2B5EF4-FFF2-40B4-BE49-F238E27FC236}">
                <a16:creationId xmlns:a16="http://schemas.microsoft.com/office/drawing/2014/main" id="{EB5F8D19-A5D0-BCAD-3746-67262238F522}"/>
              </a:ext>
            </a:extLst>
          </p:cNvPr>
          <p:cNvSpPr txBox="1"/>
          <p:nvPr/>
        </p:nvSpPr>
        <p:spPr>
          <a:xfrm>
            <a:off x="7149590" y="1391909"/>
            <a:ext cx="4812121" cy="5009064"/>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زمانی که شما متوجه می شوید به چه نوع انگل روده ای دچار هستید، می توانید نوع درمان خود را انتخاب کنید. بعضی از انگل ها با رعایت اصول بهداشتی از بین می روند. اما برای انگل هایی که خود به خود از بین نمی روند و علائم خطرناکی دارند باید به پزشک مراجعه کنید، پزشک معمولا با تجویز داروهای خوراکی نسبت به درمان آن اقدام می کند و اصولا داروهای تجویز شده می تواند به بهبود فرد کمک شایانی کنند</a:t>
            </a:r>
            <a:r>
              <a:rPr lang="en-US" dirty="0"/>
              <a:t>.</a:t>
            </a:r>
          </a:p>
        </p:txBody>
      </p:sp>
      <p:pic>
        <p:nvPicPr>
          <p:cNvPr id="6" name="Picture 5">
            <a:extLst>
              <a:ext uri="{FF2B5EF4-FFF2-40B4-BE49-F238E27FC236}">
                <a16:creationId xmlns:a16="http://schemas.microsoft.com/office/drawing/2014/main" id="{7EB4A5A4-83F8-4A3F-556C-7F7769605AF7}"/>
              </a:ext>
            </a:extLst>
          </p:cNvPr>
          <p:cNvPicPr>
            <a:picLocks noChangeAspect="1"/>
          </p:cNvPicPr>
          <p:nvPr/>
        </p:nvPicPr>
        <p:blipFill>
          <a:blip r:embed="rId2"/>
          <a:stretch>
            <a:fillRect/>
          </a:stretch>
        </p:blipFill>
        <p:spPr>
          <a:xfrm>
            <a:off x="249953" y="1424957"/>
            <a:ext cx="6657975" cy="4991100"/>
          </a:xfrm>
          <a:prstGeom prst="roundRect">
            <a:avLst/>
          </a:prstGeom>
        </p:spPr>
      </p:pic>
    </p:spTree>
    <p:extLst>
      <p:ext uri="{BB962C8B-B14F-4D97-AF65-F5344CB8AC3E}">
        <p14:creationId xmlns:p14="http://schemas.microsoft.com/office/powerpoint/2010/main" val="5600157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9D2096-84BC-B701-C2E7-30C770278BA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51AC83B-B2DD-0248-B097-6A61D2E0DDB4}"/>
              </a:ext>
            </a:extLst>
          </p:cNvPr>
          <p:cNvSpPr txBox="1"/>
          <p:nvPr/>
        </p:nvSpPr>
        <p:spPr>
          <a:xfrm>
            <a:off x="388373" y="885107"/>
            <a:ext cx="11474245" cy="1685077"/>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انگل های روده از مواردی هستند که منجر به ایجاد علائمی نظیر اشتهای کاذب یا بی اشتهایی، عصبی بودن، اختلال در خواب، درد بدنی و درد شکم می گردد. اگر هر یک از این علائم را دارید به جهت اطمینان از عدم ابتلا به انگل به متخصص مراجعه نمایید</a:t>
            </a:r>
            <a:r>
              <a:rPr lang="en-US" dirty="0"/>
              <a:t>.</a:t>
            </a:r>
          </a:p>
        </p:txBody>
      </p:sp>
      <p:sp>
        <p:nvSpPr>
          <p:cNvPr id="5" name="TextBox 4">
            <a:extLst>
              <a:ext uri="{FF2B5EF4-FFF2-40B4-BE49-F238E27FC236}">
                <a16:creationId xmlns:a16="http://schemas.microsoft.com/office/drawing/2014/main" id="{A6316839-40C7-9FB8-FAAF-D8DB3DB581F0}"/>
              </a:ext>
            </a:extLst>
          </p:cNvPr>
          <p:cNvSpPr txBox="1"/>
          <p:nvPr/>
        </p:nvSpPr>
        <p:spPr>
          <a:xfrm>
            <a:off x="934063" y="120284"/>
            <a:ext cx="6096000" cy="523220"/>
          </a:xfrm>
          <a:prstGeom prst="rect">
            <a:avLst/>
          </a:prstGeom>
          <a:noFill/>
        </p:spPr>
        <p:txBody>
          <a:bodyPr wrap="square">
            <a:spAutoFit/>
          </a:bodyPr>
          <a:lstStyle>
            <a:defPPr>
              <a:defRPr lang="fa-IR"/>
            </a:defPPr>
            <a:lvl1pPr algn="just" rtl="1">
              <a:defRPr sz="28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کلام آخر</a:t>
            </a:r>
            <a:endParaRPr lang="en-US" dirty="0">
              <a:solidFill>
                <a:schemeClr val="bg1"/>
              </a:solidFill>
            </a:endParaRPr>
          </a:p>
        </p:txBody>
      </p:sp>
      <p:pic>
        <p:nvPicPr>
          <p:cNvPr id="7" name="Picture 6">
            <a:extLst>
              <a:ext uri="{FF2B5EF4-FFF2-40B4-BE49-F238E27FC236}">
                <a16:creationId xmlns:a16="http://schemas.microsoft.com/office/drawing/2014/main" id="{C0796FC0-7721-6DF9-616C-0920A418671D}"/>
              </a:ext>
            </a:extLst>
          </p:cNvPr>
          <p:cNvPicPr>
            <a:picLocks noChangeAspect="1"/>
          </p:cNvPicPr>
          <p:nvPr/>
        </p:nvPicPr>
        <p:blipFill>
          <a:blip r:embed="rId2"/>
          <a:stretch>
            <a:fillRect/>
          </a:stretch>
        </p:blipFill>
        <p:spPr>
          <a:xfrm>
            <a:off x="677994" y="3177355"/>
            <a:ext cx="4601929" cy="3680645"/>
          </a:xfrm>
          <a:prstGeom prst="rect">
            <a:avLst/>
          </a:prstGeom>
        </p:spPr>
      </p:pic>
      <p:pic>
        <p:nvPicPr>
          <p:cNvPr id="2" name="Picture 1">
            <a:extLst>
              <a:ext uri="{FF2B5EF4-FFF2-40B4-BE49-F238E27FC236}">
                <a16:creationId xmlns:a16="http://schemas.microsoft.com/office/drawing/2014/main" id="{40187D5C-71C3-1382-A88B-B568DB2299AA}"/>
              </a:ext>
            </a:extLst>
          </p:cNvPr>
          <p:cNvPicPr>
            <a:picLocks noChangeAspect="1"/>
          </p:cNvPicPr>
          <p:nvPr/>
        </p:nvPicPr>
        <p:blipFill>
          <a:blip r:embed="rId3"/>
          <a:stretch>
            <a:fillRect/>
          </a:stretch>
        </p:blipFill>
        <p:spPr>
          <a:xfrm>
            <a:off x="6614156" y="2489404"/>
            <a:ext cx="3742166" cy="4248312"/>
          </a:xfrm>
          <a:prstGeom prst="rect">
            <a:avLst/>
          </a:prstGeom>
        </p:spPr>
      </p:pic>
    </p:spTree>
    <p:extLst>
      <p:ext uri="{BB962C8B-B14F-4D97-AF65-F5344CB8AC3E}">
        <p14:creationId xmlns:p14="http://schemas.microsoft.com/office/powerpoint/2010/main" val="36781980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AB51E2-88FF-8766-00AD-97FDD859731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E465FB2-0F5F-8A8D-1EAA-65504A8991BD}"/>
              </a:ext>
            </a:extLst>
          </p:cNvPr>
          <p:cNvSpPr txBox="1"/>
          <p:nvPr/>
        </p:nvSpPr>
        <p:spPr>
          <a:xfrm>
            <a:off x="462115" y="2676511"/>
            <a:ext cx="3106995" cy="388696"/>
          </a:xfrm>
          <a:prstGeom prst="rect">
            <a:avLst/>
          </a:prstGeom>
          <a:noFill/>
        </p:spPr>
        <p:txBody>
          <a:bodyPr wrap="square">
            <a:spAutoFit/>
          </a:bodyPr>
          <a:lstStyle/>
          <a:p>
            <a:pPr algn="justLow">
              <a:lnSpc>
                <a:spcPct val="107000"/>
              </a:lnSpc>
              <a:spcAft>
                <a:spcPts val="800"/>
              </a:spcAft>
            </a:pPr>
            <a:r>
              <a:rPr lang="en-US" sz="1800" u="sng" dirty="0">
                <a:effectLst/>
                <a:latin typeface="Calibri" panose="020F0502020204030204" pitchFamily="34" charset="0"/>
                <a:ea typeface="Calibri" panose="020F0502020204030204" pitchFamily="34" charset="0"/>
                <a:cs typeface="B Nazanin" panose="00000400000000000000" pitchFamily="2" charset="-78"/>
                <a:hlinkClick r:id="rId2">
                  <a:extLst>
                    <a:ext uri="{A12FA001-AC4F-418D-AE19-62706E023703}">
                      <ahyp:hlinkClr xmlns:ahyp="http://schemas.microsoft.com/office/drawing/2018/hyperlinkcolor" val="tx"/>
                    </a:ext>
                  </a:extLst>
                </a:hlinkClick>
              </a:rPr>
              <a:t>https://drsotoodehnia.com</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B357A389-CAA5-3B55-61A3-B3AF978CB92B}"/>
              </a:ext>
            </a:extLst>
          </p:cNvPr>
          <p:cNvPicPr>
            <a:picLocks noChangeAspect="1"/>
          </p:cNvPicPr>
          <p:nvPr/>
        </p:nvPicPr>
        <p:blipFill>
          <a:blip r:embed="rId3"/>
          <a:stretch>
            <a:fillRect/>
          </a:stretch>
        </p:blipFill>
        <p:spPr>
          <a:xfrm>
            <a:off x="6247171" y="1927122"/>
            <a:ext cx="5715000" cy="3810000"/>
          </a:xfrm>
          <a:prstGeom prst="roundRect">
            <a:avLst/>
          </a:prstGeom>
        </p:spPr>
      </p:pic>
      <p:sp>
        <p:nvSpPr>
          <p:cNvPr id="2" name="TextBox 1">
            <a:extLst>
              <a:ext uri="{FF2B5EF4-FFF2-40B4-BE49-F238E27FC236}">
                <a16:creationId xmlns:a16="http://schemas.microsoft.com/office/drawing/2014/main" id="{052C1D6D-3812-6610-D343-13C504DC373B}"/>
              </a:ext>
            </a:extLst>
          </p:cNvPr>
          <p:cNvSpPr txBox="1"/>
          <p:nvPr/>
        </p:nvSpPr>
        <p:spPr>
          <a:xfrm>
            <a:off x="851719" y="88490"/>
            <a:ext cx="5244281" cy="523220"/>
          </a:xfrm>
          <a:prstGeom prst="rect">
            <a:avLst/>
          </a:prstGeom>
          <a:noFill/>
        </p:spPr>
        <p:txBody>
          <a:bodyPr wrap="square">
            <a:spAutoFit/>
          </a:bodyPr>
          <a:lstStyle>
            <a:defPPr>
              <a:defRPr lang="fa-IR"/>
            </a:defPPr>
            <a:lvl1pPr algn="just" rtl="1">
              <a:defRPr sz="28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منابع</a:t>
            </a:r>
          </a:p>
        </p:txBody>
      </p:sp>
    </p:spTree>
    <p:extLst>
      <p:ext uri="{BB962C8B-B14F-4D97-AF65-F5344CB8AC3E}">
        <p14:creationId xmlns:p14="http://schemas.microsoft.com/office/powerpoint/2010/main" val="927241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3059CD-0405-2776-65A0-6D89BCCEA925}"/>
              </a:ext>
            </a:extLst>
          </p:cNvPr>
          <p:cNvSpPr txBox="1"/>
          <p:nvPr/>
        </p:nvSpPr>
        <p:spPr>
          <a:xfrm>
            <a:off x="629264" y="100621"/>
            <a:ext cx="6096000" cy="523220"/>
          </a:xfrm>
          <a:prstGeom prst="rect">
            <a:avLst/>
          </a:prstGeom>
          <a:noFill/>
        </p:spPr>
        <p:txBody>
          <a:bodyPr wrap="square">
            <a:spAutoFit/>
          </a:bodyPr>
          <a:lstStyle>
            <a:defPPr>
              <a:defRPr lang="fa-IR"/>
            </a:defPPr>
            <a:lvl1pPr algn="just" rtl="1">
              <a:defRPr sz="28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انگل روده</a:t>
            </a:r>
            <a:endParaRPr lang="en-US" dirty="0">
              <a:solidFill>
                <a:schemeClr val="bg1"/>
              </a:solidFill>
            </a:endParaRPr>
          </a:p>
        </p:txBody>
      </p:sp>
      <p:sp>
        <p:nvSpPr>
          <p:cNvPr id="5" name="TextBox 4">
            <a:extLst>
              <a:ext uri="{FF2B5EF4-FFF2-40B4-BE49-F238E27FC236}">
                <a16:creationId xmlns:a16="http://schemas.microsoft.com/office/drawing/2014/main" id="{D34D7BBD-A2D0-F6E7-3F44-01A900A0D910}"/>
              </a:ext>
            </a:extLst>
          </p:cNvPr>
          <p:cNvSpPr txBox="1"/>
          <p:nvPr/>
        </p:nvSpPr>
        <p:spPr>
          <a:xfrm>
            <a:off x="6725264" y="1303261"/>
            <a:ext cx="4994787"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انگل موجود زنده ای می باشد که در داخل بدن موجود زنده دیگری زندگی می کند و از آن تغذیه می کند. انگل روده هم اصولا به شکل کرم روده هستند و از مواد غذایی بدن انسان تغذیه می کنند.  بیشتر کرم‌ها تخم‌ها یا لاروهایی تولید می‌کنند که قبل از اینکه بتوانند افراد را آلوده کنند، در محیط رشد می‌کنند و ممکن است به بدن حیوانات (میزبان واسطه) انتقال یابند. کرم ها شامل کرم های گرد مانند کرم قلاب دار و کرم های مسطح مانند کرم های نواری می باشند</a:t>
            </a:r>
            <a:r>
              <a:rPr lang="en-US" dirty="0"/>
              <a:t>.</a:t>
            </a:r>
          </a:p>
        </p:txBody>
      </p:sp>
      <p:pic>
        <p:nvPicPr>
          <p:cNvPr id="2" name="Picture 1">
            <a:extLst>
              <a:ext uri="{FF2B5EF4-FFF2-40B4-BE49-F238E27FC236}">
                <a16:creationId xmlns:a16="http://schemas.microsoft.com/office/drawing/2014/main" id="{97963D30-E7E8-2A13-5CBB-664D84B6F3CC}"/>
              </a:ext>
            </a:extLst>
          </p:cNvPr>
          <p:cNvPicPr>
            <a:picLocks noChangeAspect="1"/>
          </p:cNvPicPr>
          <p:nvPr/>
        </p:nvPicPr>
        <p:blipFill>
          <a:blip r:embed="rId2"/>
          <a:srcRect l="19797" r="17025" b="15556"/>
          <a:stretch/>
        </p:blipFill>
        <p:spPr>
          <a:xfrm>
            <a:off x="538961" y="1143559"/>
            <a:ext cx="5979826" cy="5328468"/>
          </a:xfrm>
          <a:prstGeom prst="roundRect">
            <a:avLst/>
          </a:prstGeom>
        </p:spPr>
      </p:pic>
    </p:spTree>
    <p:extLst>
      <p:ext uri="{BB962C8B-B14F-4D97-AF65-F5344CB8AC3E}">
        <p14:creationId xmlns:p14="http://schemas.microsoft.com/office/powerpoint/2010/main" val="1501185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9B9EBC-5D0E-D0BD-099C-8BC08E858FB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0E67152-FC0B-DA8E-F05E-7B83D3E42782}"/>
              </a:ext>
            </a:extLst>
          </p:cNvPr>
          <p:cNvSpPr txBox="1"/>
          <p:nvPr/>
        </p:nvSpPr>
        <p:spPr>
          <a:xfrm>
            <a:off x="378542" y="5523293"/>
            <a:ext cx="11434916"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انگل تک یاخته ها با تقسیم سلولی تکثیر می شوند و می توانند در درون افراد تکثیر شوند. تک یاخته ها شامل طیف وسیعی از ارگانیسم های تک سلولی مانند ژیاردیا که روده را آلوده می کند و مالاریا که در جریان خون حرکت می کند، می باشد</a:t>
            </a:r>
            <a:r>
              <a:rPr lang="en-US" dirty="0"/>
              <a:t>.</a:t>
            </a:r>
          </a:p>
        </p:txBody>
      </p:sp>
      <p:pic>
        <p:nvPicPr>
          <p:cNvPr id="4" name="Picture 3">
            <a:extLst>
              <a:ext uri="{FF2B5EF4-FFF2-40B4-BE49-F238E27FC236}">
                <a16:creationId xmlns:a16="http://schemas.microsoft.com/office/drawing/2014/main" id="{141BE79F-3A63-3B48-6BA4-684FD7A406BE}"/>
              </a:ext>
            </a:extLst>
          </p:cNvPr>
          <p:cNvPicPr>
            <a:picLocks noChangeAspect="1"/>
          </p:cNvPicPr>
          <p:nvPr/>
        </p:nvPicPr>
        <p:blipFill>
          <a:blip r:embed="rId2"/>
          <a:stretch>
            <a:fillRect/>
          </a:stretch>
        </p:blipFill>
        <p:spPr>
          <a:xfrm>
            <a:off x="2233767" y="938344"/>
            <a:ext cx="7429500" cy="4476750"/>
          </a:xfrm>
          <a:prstGeom prst="roundRect">
            <a:avLst/>
          </a:prstGeom>
        </p:spPr>
      </p:pic>
      <p:sp>
        <p:nvSpPr>
          <p:cNvPr id="2" name="TextBox 1">
            <a:extLst>
              <a:ext uri="{FF2B5EF4-FFF2-40B4-BE49-F238E27FC236}">
                <a16:creationId xmlns:a16="http://schemas.microsoft.com/office/drawing/2014/main" id="{7C73437C-C47D-1E07-EDC7-CA41AFC3471A}"/>
              </a:ext>
            </a:extLst>
          </p:cNvPr>
          <p:cNvSpPr txBox="1"/>
          <p:nvPr/>
        </p:nvSpPr>
        <p:spPr>
          <a:xfrm>
            <a:off x="629264" y="100621"/>
            <a:ext cx="6096000" cy="523220"/>
          </a:xfrm>
          <a:prstGeom prst="rect">
            <a:avLst/>
          </a:prstGeom>
          <a:noFill/>
        </p:spPr>
        <p:txBody>
          <a:bodyPr wrap="square">
            <a:spAutoFit/>
          </a:bodyPr>
          <a:lstStyle>
            <a:defPPr>
              <a:defRPr lang="fa-IR"/>
            </a:defPPr>
            <a:lvl1pPr algn="just" rtl="1">
              <a:defRPr sz="28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انگل روده</a:t>
            </a:r>
            <a:endParaRPr lang="en-US" dirty="0">
              <a:solidFill>
                <a:schemeClr val="bg1"/>
              </a:solidFill>
            </a:endParaRPr>
          </a:p>
        </p:txBody>
      </p:sp>
    </p:spTree>
    <p:extLst>
      <p:ext uri="{BB962C8B-B14F-4D97-AF65-F5344CB8AC3E}">
        <p14:creationId xmlns:p14="http://schemas.microsoft.com/office/powerpoint/2010/main" val="3369616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4C716-DA9B-40B4-313B-6B683E50B3D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5CE1CDF-AA35-CBC0-13C6-169628519674}"/>
              </a:ext>
            </a:extLst>
          </p:cNvPr>
          <p:cNvSpPr txBox="1"/>
          <p:nvPr/>
        </p:nvSpPr>
        <p:spPr>
          <a:xfrm>
            <a:off x="1917290" y="120284"/>
            <a:ext cx="6096000" cy="523220"/>
          </a:xfrm>
          <a:prstGeom prst="rect">
            <a:avLst/>
          </a:prstGeom>
          <a:noFill/>
        </p:spPr>
        <p:txBody>
          <a:bodyPr wrap="square">
            <a:spAutoFit/>
          </a:bodyPr>
          <a:lstStyle>
            <a:defPPr>
              <a:defRPr lang="fa-IR"/>
            </a:defPPr>
            <a:lvl1pPr algn="just" rtl="1">
              <a:defRPr sz="28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انواع انگل های روده ای</a:t>
            </a:r>
            <a:endParaRPr lang="en-US" dirty="0">
              <a:solidFill>
                <a:schemeClr val="bg1"/>
              </a:solidFill>
            </a:endParaRPr>
          </a:p>
        </p:txBody>
      </p:sp>
      <p:sp>
        <p:nvSpPr>
          <p:cNvPr id="5" name="TextBox 4">
            <a:extLst>
              <a:ext uri="{FF2B5EF4-FFF2-40B4-BE49-F238E27FC236}">
                <a16:creationId xmlns:a16="http://schemas.microsoft.com/office/drawing/2014/main" id="{E8A7534D-066F-2D27-0957-D219530FE710}"/>
              </a:ext>
            </a:extLst>
          </p:cNvPr>
          <p:cNvSpPr txBox="1"/>
          <p:nvPr/>
        </p:nvSpPr>
        <p:spPr>
          <a:xfrm>
            <a:off x="1022554" y="1592615"/>
            <a:ext cx="6096000" cy="461665"/>
          </a:xfrm>
          <a:prstGeom prst="rect">
            <a:avLst/>
          </a:prstGeom>
          <a:noFill/>
        </p:spPr>
        <p:txBody>
          <a:bodyPr wrap="square">
            <a:spAutoFit/>
          </a:bodyPr>
          <a:lstStyle>
            <a:defPPr>
              <a:defRPr lang="fa-IR"/>
            </a:defPPr>
            <a:lvl1pPr algn="just" rtl="1">
              <a:defRPr sz="28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sz="2400" dirty="0">
                <a:solidFill>
                  <a:schemeClr val="tx1"/>
                </a:solidFill>
              </a:rPr>
              <a:t>1. اکسیور(کرمک)</a:t>
            </a:r>
            <a:endParaRPr lang="en-US" sz="2400" dirty="0">
              <a:solidFill>
                <a:schemeClr val="tx1"/>
              </a:solidFill>
            </a:endParaRPr>
          </a:p>
        </p:txBody>
      </p:sp>
      <p:sp>
        <p:nvSpPr>
          <p:cNvPr id="7" name="TextBox 6">
            <a:extLst>
              <a:ext uri="{FF2B5EF4-FFF2-40B4-BE49-F238E27FC236}">
                <a16:creationId xmlns:a16="http://schemas.microsoft.com/office/drawing/2014/main" id="{6F75B10A-9320-9020-A76B-6DBB8CE3BE98}"/>
              </a:ext>
            </a:extLst>
          </p:cNvPr>
          <p:cNvSpPr txBox="1"/>
          <p:nvPr/>
        </p:nvSpPr>
        <p:spPr>
          <a:xfrm>
            <a:off x="334999" y="2054280"/>
            <a:ext cx="6931742"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اکسیور که به آن کرمک، کرم سنجاقی، تردورم و کرم نشیمنگاهی هم گفته می شود یکی از انواع انگل روده ای انسان است، که احتمال اینکه هر کسی را گرفتار کند وجود دارد، اما احتمال درگیری در کودکان بیشتر است. افرادی که زندگی های دسته جمعی  دارند بیشتر مستعد این بیماری هستند</a:t>
            </a:r>
            <a:r>
              <a:rPr lang="en-US" dirty="0"/>
              <a:t>.</a:t>
            </a:r>
          </a:p>
        </p:txBody>
      </p:sp>
      <p:pic>
        <p:nvPicPr>
          <p:cNvPr id="8" name="Picture 7">
            <a:extLst>
              <a:ext uri="{FF2B5EF4-FFF2-40B4-BE49-F238E27FC236}">
                <a16:creationId xmlns:a16="http://schemas.microsoft.com/office/drawing/2014/main" id="{8EDD3038-411A-699A-5309-1F257E230DF9}"/>
              </a:ext>
            </a:extLst>
          </p:cNvPr>
          <p:cNvPicPr>
            <a:picLocks noChangeAspect="1"/>
          </p:cNvPicPr>
          <p:nvPr/>
        </p:nvPicPr>
        <p:blipFill>
          <a:blip r:embed="rId2"/>
          <a:stretch>
            <a:fillRect/>
          </a:stretch>
        </p:blipFill>
        <p:spPr>
          <a:xfrm>
            <a:off x="7307779" y="1238364"/>
            <a:ext cx="4549222" cy="5398410"/>
          </a:xfrm>
          <a:prstGeom prst="roundRect">
            <a:avLst/>
          </a:prstGeom>
        </p:spPr>
      </p:pic>
    </p:spTree>
    <p:extLst>
      <p:ext uri="{BB962C8B-B14F-4D97-AF65-F5344CB8AC3E}">
        <p14:creationId xmlns:p14="http://schemas.microsoft.com/office/powerpoint/2010/main" val="11292609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78EB9-AB04-1DEE-C291-43C1527D670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11CFD04-99F0-FCF0-83D5-B4C102C1639C}"/>
              </a:ext>
            </a:extLst>
          </p:cNvPr>
          <p:cNvSpPr txBox="1"/>
          <p:nvPr/>
        </p:nvSpPr>
        <p:spPr>
          <a:xfrm>
            <a:off x="2005780" y="139948"/>
            <a:ext cx="6096000" cy="523220"/>
          </a:xfrm>
          <a:prstGeom prst="rect">
            <a:avLst/>
          </a:prstGeom>
          <a:noFill/>
        </p:spPr>
        <p:txBody>
          <a:bodyPr wrap="square">
            <a:spAutoFit/>
          </a:bodyPr>
          <a:lstStyle>
            <a:defPPr>
              <a:defRPr lang="fa-IR"/>
            </a:defPPr>
            <a:lvl1pPr algn="just" rtl="1">
              <a:defRPr sz="28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نشانه های اکسیور</a:t>
            </a:r>
            <a:endParaRPr lang="en-US" dirty="0"/>
          </a:p>
        </p:txBody>
      </p:sp>
      <p:sp>
        <p:nvSpPr>
          <p:cNvPr id="5" name="TextBox 4">
            <a:extLst>
              <a:ext uri="{FF2B5EF4-FFF2-40B4-BE49-F238E27FC236}">
                <a16:creationId xmlns:a16="http://schemas.microsoft.com/office/drawing/2014/main" id="{90BA78B9-58A7-1913-935F-DCCA13372CC8}"/>
              </a:ext>
            </a:extLst>
          </p:cNvPr>
          <p:cNvSpPr txBox="1"/>
          <p:nvPr/>
        </p:nvSpPr>
        <p:spPr>
          <a:xfrm>
            <a:off x="5319252" y="1285974"/>
            <a:ext cx="6479766"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بارزترین نشانه کرمک خارش مقعد</a:t>
            </a:r>
            <a:r>
              <a:rPr lang="en-US" dirty="0"/>
              <a:t> </a:t>
            </a:r>
            <a:r>
              <a:rPr lang="fa-IR" dirty="0"/>
              <a:t>به خصوص  هنگام شب می باشد که باعث بی خوابی و کلافگی فرد می شود.این خارش بدلیل خارج شدن کرم ماده بارور از سوراخ مقعد به بیرون است، و به دلیل بیرون آمدن کرم و حرکت آن در ناحیه مقعد تحریک و خارش ایجاد می شود</a:t>
            </a:r>
            <a:r>
              <a:rPr lang="en-US" dirty="0"/>
              <a:t>.</a:t>
            </a:r>
          </a:p>
        </p:txBody>
      </p:sp>
      <p:pic>
        <p:nvPicPr>
          <p:cNvPr id="6" name="Picture 5">
            <a:extLst>
              <a:ext uri="{FF2B5EF4-FFF2-40B4-BE49-F238E27FC236}">
                <a16:creationId xmlns:a16="http://schemas.microsoft.com/office/drawing/2014/main" id="{4D6BCC89-BB54-B413-1937-0BE0034D8325}"/>
              </a:ext>
            </a:extLst>
          </p:cNvPr>
          <p:cNvPicPr>
            <a:picLocks noChangeAspect="1"/>
          </p:cNvPicPr>
          <p:nvPr/>
        </p:nvPicPr>
        <p:blipFill>
          <a:blip r:embed="rId2"/>
          <a:stretch>
            <a:fillRect/>
          </a:stretch>
        </p:blipFill>
        <p:spPr>
          <a:xfrm>
            <a:off x="491305" y="1038225"/>
            <a:ext cx="4562475" cy="5819775"/>
          </a:xfrm>
          <a:prstGeom prst="rect">
            <a:avLst/>
          </a:prstGeom>
        </p:spPr>
      </p:pic>
    </p:spTree>
    <p:extLst>
      <p:ext uri="{BB962C8B-B14F-4D97-AF65-F5344CB8AC3E}">
        <p14:creationId xmlns:p14="http://schemas.microsoft.com/office/powerpoint/2010/main" val="27706863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30147-6F77-E0CA-70F1-46F47096FA0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2404BC0-7431-6944-0CF3-6205A7E58B0F}"/>
              </a:ext>
            </a:extLst>
          </p:cNvPr>
          <p:cNvSpPr txBox="1"/>
          <p:nvPr/>
        </p:nvSpPr>
        <p:spPr>
          <a:xfrm>
            <a:off x="1229032" y="121950"/>
            <a:ext cx="6096000" cy="523220"/>
          </a:xfrm>
          <a:prstGeom prst="rect">
            <a:avLst/>
          </a:prstGeom>
          <a:noFill/>
        </p:spPr>
        <p:txBody>
          <a:bodyPr wrap="square">
            <a:spAutoFit/>
          </a:bodyPr>
          <a:lstStyle>
            <a:defPPr>
              <a:defRPr lang="fa-IR"/>
            </a:defPPr>
            <a:lvl1pPr algn="just" rtl="1">
              <a:defRPr sz="28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2. سرایت کرمک</a:t>
            </a:r>
            <a:endParaRPr lang="en-US" dirty="0"/>
          </a:p>
        </p:txBody>
      </p:sp>
      <p:sp>
        <p:nvSpPr>
          <p:cNvPr id="5" name="TextBox 4">
            <a:extLst>
              <a:ext uri="{FF2B5EF4-FFF2-40B4-BE49-F238E27FC236}">
                <a16:creationId xmlns:a16="http://schemas.microsoft.com/office/drawing/2014/main" id="{BF63C73C-F188-8838-1CBC-63950B95DD17}"/>
              </a:ext>
            </a:extLst>
          </p:cNvPr>
          <p:cNvSpPr txBox="1"/>
          <p:nvPr/>
        </p:nvSpPr>
        <p:spPr>
          <a:xfrm>
            <a:off x="816078" y="827681"/>
            <a:ext cx="10835148"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اثرخاراندان سوراخ مقعد تخم انگل در زیر ناخنهای کودک جمع می شود و اگر کودک انگشتان خود را در دهان خود بگذارد، تخم انگل را وارد دستگاه گوارش خود می کند و باعث می شود خود را مجدد آلوده کند. البته این انگل توسط آب و غذای آلوده،هوا و خاک آلوده به انگل هم می تواند به سایرین سرایت پیدا کند</a:t>
            </a:r>
            <a:r>
              <a:rPr lang="en-US" dirty="0"/>
              <a:t>.</a:t>
            </a:r>
          </a:p>
        </p:txBody>
      </p:sp>
      <p:pic>
        <p:nvPicPr>
          <p:cNvPr id="6" name="Picture 5">
            <a:extLst>
              <a:ext uri="{FF2B5EF4-FFF2-40B4-BE49-F238E27FC236}">
                <a16:creationId xmlns:a16="http://schemas.microsoft.com/office/drawing/2014/main" id="{8904BE17-AD7F-73DC-9E25-ED250930EBAD}"/>
              </a:ext>
            </a:extLst>
          </p:cNvPr>
          <p:cNvPicPr>
            <a:picLocks noChangeAspect="1"/>
          </p:cNvPicPr>
          <p:nvPr/>
        </p:nvPicPr>
        <p:blipFill>
          <a:blip r:embed="rId2"/>
          <a:stretch>
            <a:fillRect/>
          </a:stretch>
        </p:blipFill>
        <p:spPr>
          <a:xfrm>
            <a:off x="2492477" y="2695269"/>
            <a:ext cx="7207046" cy="4053964"/>
          </a:xfrm>
          <a:prstGeom prst="roundRect">
            <a:avLst/>
          </a:prstGeom>
        </p:spPr>
      </p:pic>
    </p:spTree>
    <p:extLst>
      <p:ext uri="{BB962C8B-B14F-4D97-AF65-F5344CB8AC3E}">
        <p14:creationId xmlns:p14="http://schemas.microsoft.com/office/powerpoint/2010/main" val="2679022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0D886-8AA8-D182-E2BB-72DC4289818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C80E212-56B4-FF49-4D42-5EFD4FD9B1A3}"/>
              </a:ext>
            </a:extLst>
          </p:cNvPr>
          <p:cNvSpPr txBox="1"/>
          <p:nvPr/>
        </p:nvSpPr>
        <p:spPr>
          <a:xfrm>
            <a:off x="1052051" y="127068"/>
            <a:ext cx="6096000" cy="523220"/>
          </a:xfrm>
          <a:prstGeom prst="rect">
            <a:avLst/>
          </a:prstGeom>
          <a:noFill/>
        </p:spPr>
        <p:txBody>
          <a:bodyPr wrap="square">
            <a:spAutoFit/>
          </a:bodyPr>
          <a:lstStyle>
            <a:defPPr>
              <a:defRPr lang="fa-IR"/>
            </a:defPPr>
            <a:lvl1pPr algn="just" rtl="1">
              <a:defRPr sz="28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3. کرم کدو(تنیا)</a:t>
            </a:r>
            <a:endParaRPr lang="en-US" dirty="0"/>
          </a:p>
        </p:txBody>
      </p:sp>
      <p:sp>
        <p:nvSpPr>
          <p:cNvPr id="5" name="TextBox 4">
            <a:extLst>
              <a:ext uri="{FF2B5EF4-FFF2-40B4-BE49-F238E27FC236}">
                <a16:creationId xmlns:a16="http://schemas.microsoft.com/office/drawing/2014/main" id="{A96C5145-B005-0F8C-B100-B3D3346EE141}"/>
              </a:ext>
            </a:extLst>
          </p:cNvPr>
          <p:cNvSpPr txBox="1"/>
          <p:nvPr/>
        </p:nvSpPr>
        <p:spPr>
          <a:xfrm>
            <a:off x="245806" y="1550684"/>
            <a:ext cx="6096000"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کرم کدو در اثر استفاده از گوشت خام و یا نیمه پخته گاو یا خوک و خوردن آب و سبزیجات آلوده به تخم کدو،به انسان سرایت پیدا می کند</a:t>
            </a:r>
            <a:r>
              <a:rPr lang="en-US" dirty="0"/>
              <a:t>.</a:t>
            </a:r>
          </a:p>
        </p:txBody>
      </p:sp>
      <p:pic>
        <p:nvPicPr>
          <p:cNvPr id="9" name="Picture 8">
            <a:extLst>
              <a:ext uri="{FF2B5EF4-FFF2-40B4-BE49-F238E27FC236}">
                <a16:creationId xmlns:a16="http://schemas.microsoft.com/office/drawing/2014/main" id="{C0209332-ADE8-946D-D50E-59CFB3C50510}"/>
              </a:ext>
            </a:extLst>
          </p:cNvPr>
          <p:cNvPicPr>
            <a:picLocks noChangeAspect="1"/>
          </p:cNvPicPr>
          <p:nvPr/>
        </p:nvPicPr>
        <p:blipFill>
          <a:blip r:embed="rId2"/>
          <a:srcRect r="11398" b="2112"/>
          <a:stretch/>
        </p:blipFill>
        <p:spPr>
          <a:xfrm>
            <a:off x="6247052" y="1710480"/>
            <a:ext cx="5551658" cy="4129880"/>
          </a:xfrm>
          <a:prstGeom prst="roundRect">
            <a:avLst/>
          </a:prstGeom>
        </p:spPr>
      </p:pic>
    </p:spTree>
    <p:extLst>
      <p:ext uri="{BB962C8B-B14F-4D97-AF65-F5344CB8AC3E}">
        <p14:creationId xmlns:p14="http://schemas.microsoft.com/office/powerpoint/2010/main" val="32205826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BD35C-E2F7-B6EC-171C-BD0F2CF826A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38604F4-FC56-0EC0-474C-8112589B7D0A}"/>
              </a:ext>
            </a:extLst>
          </p:cNvPr>
          <p:cNvSpPr txBox="1"/>
          <p:nvPr/>
        </p:nvSpPr>
        <p:spPr>
          <a:xfrm>
            <a:off x="1081549" y="113018"/>
            <a:ext cx="6096000" cy="523220"/>
          </a:xfrm>
          <a:prstGeom prst="rect">
            <a:avLst/>
          </a:prstGeom>
          <a:noFill/>
        </p:spPr>
        <p:txBody>
          <a:bodyPr wrap="square">
            <a:spAutoFit/>
          </a:bodyPr>
          <a:lstStyle>
            <a:defPPr>
              <a:defRPr lang="fa-IR"/>
            </a:defPPr>
            <a:lvl1pPr algn="just" rtl="1">
              <a:defRPr sz="28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4. لارو(نوزاد)</a:t>
            </a:r>
            <a:endParaRPr lang="en-US" dirty="0"/>
          </a:p>
        </p:txBody>
      </p:sp>
      <p:sp>
        <p:nvSpPr>
          <p:cNvPr id="5" name="TextBox 4">
            <a:extLst>
              <a:ext uri="{FF2B5EF4-FFF2-40B4-BE49-F238E27FC236}">
                <a16:creationId xmlns:a16="http://schemas.microsoft.com/office/drawing/2014/main" id="{7EB82BDF-84C2-9C8F-82E9-C535403022FF}"/>
              </a:ext>
            </a:extLst>
          </p:cNvPr>
          <p:cNvSpPr txBox="1"/>
          <p:nvPr/>
        </p:nvSpPr>
        <p:spPr>
          <a:xfrm>
            <a:off x="6105833" y="1755465"/>
            <a:ext cx="5714999"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این کرم در گوشت آلوده و گوساله دیده می شود و دارای رنگی کدر و یا سبز است. شکل این نوع از کرم ها به صورت بندبند می باشد و در ناحیه سر چنگک و قلاب های مخصوصی دارند،‌ اندازه آنها بسیار ریز است و به راحتی از بدن خارج نمی شوند. اما بیشتر در حال تکثیر است و بعد از مدتی بندها مرتباً‌ از راه مدفوع خارج میشوند</a:t>
            </a:r>
            <a:r>
              <a:rPr lang="en-US" dirty="0"/>
              <a:t>.</a:t>
            </a:r>
          </a:p>
        </p:txBody>
      </p:sp>
      <p:pic>
        <p:nvPicPr>
          <p:cNvPr id="6" name="Picture 5">
            <a:extLst>
              <a:ext uri="{FF2B5EF4-FFF2-40B4-BE49-F238E27FC236}">
                <a16:creationId xmlns:a16="http://schemas.microsoft.com/office/drawing/2014/main" id="{E530872F-986B-E217-D145-B95D54863F76}"/>
              </a:ext>
            </a:extLst>
          </p:cNvPr>
          <p:cNvPicPr>
            <a:picLocks noChangeAspect="1"/>
          </p:cNvPicPr>
          <p:nvPr/>
        </p:nvPicPr>
        <p:blipFill>
          <a:blip r:embed="rId2"/>
          <a:stretch>
            <a:fillRect/>
          </a:stretch>
        </p:blipFill>
        <p:spPr>
          <a:xfrm>
            <a:off x="233516" y="2093350"/>
            <a:ext cx="5715000" cy="3781425"/>
          </a:xfrm>
          <a:prstGeom prst="roundRect">
            <a:avLst/>
          </a:prstGeom>
        </p:spPr>
      </p:pic>
    </p:spTree>
    <p:extLst>
      <p:ext uri="{BB962C8B-B14F-4D97-AF65-F5344CB8AC3E}">
        <p14:creationId xmlns:p14="http://schemas.microsoft.com/office/powerpoint/2010/main" val="34820814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TotalTime>
  <Words>1389</Words>
  <Application>Microsoft Office PowerPoint</Application>
  <PresentationFormat>Widescreen</PresentationFormat>
  <Paragraphs>66</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7</cp:revision>
  <dcterms:created xsi:type="dcterms:W3CDTF">2024-11-29T22:16:04Z</dcterms:created>
  <dcterms:modified xsi:type="dcterms:W3CDTF">2024-12-15T16:20:25Z</dcterms:modified>
</cp:coreProperties>
</file>