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79" r:id="rId2"/>
    <p:sldId id="278"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p:scale>
          <a:sx n="56" d="100"/>
          <a:sy n="56" d="100"/>
        </p:scale>
        <p:origin x="1637" y="5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1A0DEF71-257E-42D2-8166-55B81228D24F}" type="datetimeFigureOut">
              <a:rPr lang="fa-IR" smtClean="0"/>
              <a:t>1446/06/02</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CD0FE751-7B3A-4C81-A605-29A3F342C342}" type="slidenum">
              <a:rPr lang="fa-IR" smtClean="0"/>
              <a:t>‹#›</a:t>
            </a:fld>
            <a:endParaRPr lang="fa-IR"/>
          </a:p>
        </p:txBody>
      </p:sp>
    </p:spTree>
    <p:extLst>
      <p:ext uri="{BB962C8B-B14F-4D97-AF65-F5344CB8AC3E}">
        <p14:creationId xmlns:p14="http://schemas.microsoft.com/office/powerpoint/2010/main" val="4085043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CD0FE751-7B3A-4C81-A605-29A3F342C342}" type="slidenum">
              <a:rPr lang="fa-IR" smtClean="0"/>
              <a:t>2</a:t>
            </a:fld>
            <a:endParaRPr lang="fa-IR"/>
          </a:p>
        </p:txBody>
      </p:sp>
    </p:spTree>
    <p:extLst>
      <p:ext uri="{BB962C8B-B14F-4D97-AF65-F5344CB8AC3E}">
        <p14:creationId xmlns:p14="http://schemas.microsoft.com/office/powerpoint/2010/main" val="1673998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CD0FE751-7B3A-4C81-A605-29A3F342C342}" type="slidenum">
              <a:rPr lang="fa-IR" smtClean="0"/>
              <a:t>3</a:t>
            </a:fld>
            <a:endParaRPr lang="fa-IR"/>
          </a:p>
        </p:txBody>
      </p:sp>
    </p:spTree>
    <p:extLst>
      <p:ext uri="{BB962C8B-B14F-4D97-AF65-F5344CB8AC3E}">
        <p14:creationId xmlns:p14="http://schemas.microsoft.com/office/powerpoint/2010/main" val="2098701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CD0FE751-7B3A-4C81-A605-29A3F342C342}" type="slidenum">
              <a:rPr lang="fa-IR" smtClean="0"/>
              <a:t>24</a:t>
            </a:fld>
            <a:endParaRPr lang="fa-IR"/>
          </a:p>
        </p:txBody>
      </p:sp>
    </p:spTree>
    <p:extLst>
      <p:ext uri="{BB962C8B-B14F-4D97-AF65-F5344CB8AC3E}">
        <p14:creationId xmlns:p14="http://schemas.microsoft.com/office/powerpoint/2010/main" val="1699893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rapezoid 1">
            <a:extLst>
              <a:ext uri="{FF2B5EF4-FFF2-40B4-BE49-F238E27FC236}">
                <a16:creationId xmlns:a16="http://schemas.microsoft.com/office/drawing/2014/main" id="{3D9C559D-C848-6675-B8A0-1858A86BCA6A}"/>
              </a:ext>
            </a:extLst>
          </p:cNvPr>
          <p:cNvSpPr/>
          <p:nvPr userDrawn="1"/>
        </p:nvSpPr>
        <p:spPr>
          <a:xfrm>
            <a:off x="295563" y="6456218"/>
            <a:ext cx="11600873" cy="267855"/>
          </a:xfrm>
          <a:prstGeom prst="trapezoid">
            <a:avLst>
              <a:gd name="adj" fmla="val 102420"/>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81884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rapezoid 1">
            <a:extLst>
              <a:ext uri="{FF2B5EF4-FFF2-40B4-BE49-F238E27FC236}">
                <a16:creationId xmlns:a16="http://schemas.microsoft.com/office/drawing/2014/main" id="{7D0951B5-0C41-DB8A-A5EC-FE9248D2B00D}"/>
              </a:ext>
            </a:extLst>
          </p:cNvPr>
          <p:cNvSpPr/>
          <p:nvPr userDrawn="1"/>
        </p:nvSpPr>
        <p:spPr>
          <a:xfrm>
            <a:off x="295563" y="6456218"/>
            <a:ext cx="11600873" cy="267855"/>
          </a:xfrm>
          <a:prstGeom prst="trapezoid">
            <a:avLst>
              <a:gd name="adj" fmla="val 102420"/>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842582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rapezoid 1">
            <a:extLst>
              <a:ext uri="{FF2B5EF4-FFF2-40B4-BE49-F238E27FC236}">
                <a16:creationId xmlns:a16="http://schemas.microsoft.com/office/drawing/2014/main" id="{DAA1F4D9-2173-5214-0F03-D5AC77583083}"/>
              </a:ext>
            </a:extLst>
          </p:cNvPr>
          <p:cNvSpPr/>
          <p:nvPr userDrawn="1"/>
        </p:nvSpPr>
        <p:spPr>
          <a:xfrm>
            <a:off x="295563" y="6456218"/>
            <a:ext cx="11600873" cy="267855"/>
          </a:xfrm>
          <a:prstGeom prst="trapezoid">
            <a:avLst>
              <a:gd name="adj" fmla="val 102420"/>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12246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1" name="Freeform: Shape 20">
            <a:extLst>
              <a:ext uri="{FF2B5EF4-FFF2-40B4-BE49-F238E27FC236}">
                <a16:creationId xmlns:a16="http://schemas.microsoft.com/office/drawing/2014/main" id="{CDDAE089-D99B-D01D-0DB7-11FDEC266EB3}"/>
              </a:ext>
            </a:extLst>
          </p:cNvPr>
          <p:cNvSpPr>
            <a:spLocks noGrp="1"/>
          </p:cNvSpPr>
          <p:nvPr>
            <p:ph type="pic" sz="quarter" idx="10"/>
          </p:nvPr>
        </p:nvSpPr>
        <p:spPr>
          <a:xfrm>
            <a:off x="3217332" y="0"/>
            <a:ext cx="8974668" cy="6858000"/>
          </a:xfrm>
          <a:custGeom>
            <a:avLst/>
            <a:gdLst>
              <a:gd name="connsiteX0" fmla="*/ 1272372 w 8974668"/>
              <a:gd name="connsiteY0" fmla="*/ 0 h 6858000"/>
              <a:gd name="connsiteX1" fmla="*/ 8974668 w 8974668"/>
              <a:gd name="connsiteY1" fmla="*/ 0 h 6858000"/>
              <a:gd name="connsiteX2" fmla="*/ 8974668 w 8974668"/>
              <a:gd name="connsiteY2" fmla="*/ 6858000 h 6858000"/>
              <a:gd name="connsiteX3" fmla="*/ 1272374 w 8974668"/>
              <a:gd name="connsiteY3" fmla="*/ 6858000 h 6858000"/>
              <a:gd name="connsiteX4" fmla="*/ 1201683 w 8974668"/>
              <a:gd name="connsiteY4" fmla="*/ 6776392 h 6858000"/>
              <a:gd name="connsiteX5" fmla="*/ 0 w 8974668"/>
              <a:gd name="connsiteY5" fmla="*/ 3428999 h 6858000"/>
              <a:gd name="connsiteX6" fmla="*/ 1201683 w 8974668"/>
              <a:gd name="connsiteY6" fmla="*/ 8160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74668" h="6858000">
                <a:moveTo>
                  <a:pt x="1272372" y="0"/>
                </a:moveTo>
                <a:lnTo>
                  <a:pt x="8974668" y="0"/>
                </a:lnTo>
                <a:lnTo>
                  <a:pt x="8974668" y="6858000"/>
                </a:lnTo>
                <a:lnTo>
                  <a:pt x="1272374" y="6858000"/>
                </a:lnTo>
                <a:lnTo>
                  <a:pt x="1201683" y="6776392"/>
                </a:lnTo>
                <a:cubicBezTo>
                  <a:pt x="450967" y="5866734"/>
                  <a:pt x="0" y="4700531"/>
                  <a:pt x="0" y="3428999"/>
                </a:cubicBezTo>
                <a:cubicBezTo>
                  <a:pt x="0" y="2157467"/>
                  <a:pt x="450967" y="991264"/>
                  <a:pt x="1201683" y="81606"/>
                </a:cubicBezTo>
                <a:close/>
              </a:path>
            </a:pathLst>
          </a:custGeom>
        </p:spPr>
        <p:txBody>
          <a:bodyPr wrap="square">
            <a:noAutofit/>
          </a:bodyPr>
          <a:lstStyle/>
          <a:p>
            <a:endParaRPr lang="fa-IR" dirty="0"/>
          </a:p>
        </p:txBody>
      </p:sp>
    </p:spTree>
    <p:extLst>
      <p:ext uri="{BB962C8B-B14F-4D97-AF65-F5344CB8AC3E}">
        <p14:creationId xmlns:p14="http://schemas.microsoft.com/office/powerpoint/2010/main" val="13509530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84691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s://www.jahaneshimi.com/" TargetMode="Externa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2F1E4043-2D59-C717-B954-B05E3A07F96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6411" r="6411"/>
          <a:stretch>
            <a:fillRect/>
          </a:stretch>
        </p:blipFill>
        <p:spPr/>
      </p:pic>
      <p:sp>
        <p:nvSpPr>
          <p:cNvPr id="7" name="Trapezoid 6">
            <a:extLst>
              <a:ext uri="{FF2B5EF4-FFF2-40B4-BE49-F238E27FC236}">
                <a16:creationId xmlns:a16="http://schemas.microsoft.com/office/drawing/2014/main" id="{8696807A-689F-B364-3186-A835E7C608D3}"/>
              </a:ext>
            </a:extLst>
          </p:cNvPr>
          <p:cNvSpPr/>
          <p:nvPr/>
        </p:nvSpPr>
        <p:spPr>
          <a:xfrm>
            <a:off x="1050877" y="5614395"/>
            <a:ext cx="3956587" cy="698620"/>
          </a:xfrm>
          <a:prstGeom prst="trapezoid">
            <a:avLst>
              <a:gd name="adj" fmla="val 122534"/>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Trapezoid 7">
            <a:extLst>
              <a:ext uri="{FF2B5EF4-FFF2-40B4-BE49-F238E27FC236}">
                <a16:creationId xmlns:a16="http://schemas.microsoft.com/office/drawing/2014/main" id="{AFEB844C-8A1A-DE43-A1D1-BA35ACAD10B9}"/>
              </a:ext>
            </a:extLst>
          </p:cNvPr>
          <p:cNvSpPr/>
          <p:nvPr/>
        </p:nvSpPr>
        <p:spPr>
          <a:xfrm>
            <a:off x="109182" y="4501623"/>
            <a:ext cx="4836866" cy="698620"/>
          </a:xfrm>
          <a:prstGeom prst="trapezoid">
            <a:avLst>
              <a:gd name="adj" fmla="val 122534"/>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Trapezoid 8">
            <a:extLst>
              <a:ext uri="{FF2B5EF4-FFF2-40B4-BE49-F238E27FC236}">
                <a16:creationId xmlns:a16="http://schemas.microsoft.com/office/drawing/2014/main" id="{A7BF89CD-EA55-867D-309A-E74485CF271A}"/>
              </a:ext>
            </a:extLst>
          </p:cNvPr>
          <p:cNvSpPr/>
          <p:nvPr/>
        </p:nvSpPr>
        <p:spPr>
          <a:xfrm>
            <a:off x="1050877" y="3405976"/>
            <a:ext cx="5045123" cy="698620"/>
          </a:xfrm>
          <a:prstGeom prst="trapezoid">
            <a:avLst>
              <a:gd name="adj" fmla="val 122534"/>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Trapezoid 9">
            <a:extLst>
              <a:ext uri="{FF2B5EF4-FFF2-40B4-BE49-F238E27FC236}">
                <a16:creationId xmlns:a16="http://schemas.microsoft.com/office/drawing/2014/main" id="{EAEE370E-E270-92CA-47CD-E8BC9B04ACBB}"/>
              </a:ext>
            </a:extLst>
          </p:cNvPr>
          <p:cNvSpPr/>
          <p:nvPr/>
        </p:nvSpPr>
        <p:spPr>
          <a:xfrm>
            <a:off x="290266" y="2425888"/>
            <a:ext cx="4717198" cy="698620"/>
          </a:xfrm>
          <a:prstGeom prst="trapezoid">
            <a:avLst>
              <a:gd name="adj" fmla="val 122534"/>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2" name="TextBox 11">
            <a:extLst>
              <a:ext uri="{FF2B5EF4-FFF2-40B4-BE49-F238E27FC236}">
                <a16:creationId xmlns:a16="http://schemas.microsoft.com/office/drawing/2014/main" id="{16EB5464-B216-23D8-26A3-CA6F41CA4881}"/>
              </a:ext>
            </a:extLst>
          </p:cNvPr>
          <p:cNvSpPr txBox="1"/>
          <p:nvPr/>
        </p:nvSpPr>
        <p:spPr>
          <a:xfrm>
            <a:off x="777606" y="2551196"/>
            <a:ext cx="3742517" cy="461665"/>
          </a:xfrm>
          <a:prstGeom prst="rect">
            <a:avLst/>
          </a:prstGeom>
          <a:noFill/>
        </p:spPr>
        <p:txBody>
          <a:bodyPr wrap="square" rtlCol="1">
            <a:spAutoFit/>
          </a:bodyPr>
          <a:lstStyle/>
          <a:p>
            <a:pPr algn="ctr" rtl="1"/>
            <a:r>
              <a:rPr lang="fa-IR" sz="2400" b="1" dirty="0">
                <a:solidFill>
                  <a:schemeClr val="bg1"/>
                </a:solidFill>
                <a:latin typeface="Shabnam" panose="020B0603030804020204" pitchFamily="34" charset="-78"/>
                <a:cs typeface="Shabnam" panose="020B0603030804020204" pitchFamily="34" charset="-78"/>
              </a:rPr>
              <a:t>موضوع:پاورپوینت انگل ها</a:t>
            </a:r>
          </a:p>
        </p:txBody>
      </p:sp>
      <p:sp>
        <p:nvSpPr>
          <p:cNvPr id="13" name="TextBox 12">
            <a:extLst>
              <a:ext uri="{FF2B5EF4-FFF2-40B4-BE49-F238E27FC236}">
                <a16:creationId xmlns:a16="http://schemas.microsoft.com/office/drawing/2014/main" id="{9BDAAED5-FFD7-7502-D68D-DEA4251521EC}"/>
              </a:ext>
            </a:extLst>
          </p:cNvPr>
          <p:cNvSpPr txBox="1"/>
          <p:nvPr/>
        </p:nvSpPr>
        <p:spPr>
          <a:xfrm>
            <a:off x="1201634" y="3555362"/>
            <a:ext cx="4550011" cy="461665"/>
          </a:xfrm>
          <a:prstGeom prst="rect">
            <a:avLst/>
          </a:prstGeom>
          <a:noFill/>
        </p:spPr>
        <p:txBody>
          <a:bodyPr wrap="square" rtlCol="1">
            <a:spAutoFit/>
          </a:bodyPr>
          <a:lstStyle/>
          <a:p>
            <a:pPr algn="ctr" rtl="1"/>
            <a:r>
              <a:rPr lang="fa-IR" sz="2400" b="1" dirty="0">
                <a:solidFill>
                  <a:schemeClr val="bg1"/>
                </a:solidFill>
                <a:latin typeface="Shabnam" panose="020B0603030804020204" pitchFamily="34" charset="-78"/>
                <a:cs typeface="Shabnam" panose="020B0603030804020204" pitchFamily="34" charset="-78"/>
              </a:rPr>
              <a:t>نام پژوهشگر:محمد جواد عزیزی</a:t>
            </a:r>
          </a:p>
        </p:txBody>
      </p:sp>
      <p:sp>
        <p:nvSpPr>
          <p:cNvPr id="14" name="TextBox 13">
            <a:extLst>
              <a:ext uri="{FF2B5EF4-FFF2-40B4-BE49-F238E27FC236}">
                <a16:creationId xmlns:a16="http://schemas.microsoft.com/office/drawing/2014/main" id="{30D640CF-CE05-B10F-57E7-9E82FEE5AA3B}"/>
              </a:ext>
            </a:extLst>
          </p:cNvPr>
          <p:cNvSpPr txBox="1"/>
          <p:nvPr/>
        </p:nvSpPr>
        <p:spPr>
          <a:xfrm>
            <a:off x="252609" y="4687716"/>
            <a:ext cx="4550011" cy="461665"/>
          </a:xfrm>
          <a:prstGeom prst="rect">
            <a:avLst/>
          </a:prstGeom>
          <a:noFill/>
        </p:spPr>
        <p:txBody>
          <a:bodyPr wrap="square" rtlCol="1">
            <a:spAutoFit/>
          </a:bodyPr>
          <a:lstStyle/>
          <a:p>
            <a:pPr algn="ctr" rtl="1"/>
            <a:r>
              <a:rPr lang="fa-IR" sz="2400" b="1" dirty="0">
                <a:solidFill>
                  <a:schemeClr val="bg1"/>
                </a:solidFill>
                <a:latin typeface="Shabnam" panose="020B0603030804020204" pitchFamily="34" charset="-78"/>
                <a:cs typeface="Shabnam" panose="020B0603030804020204" pitchFamily="34" charset="-78"/>
              </a:rPr>
              <a:t>نام استاد راهنما:علیرضا عزیزی</a:t>
            </a:r>
          </a:p>
        </p:txBody>
      </p:sp>
      <p:sp>
        <p:nvSpPr>
          <p:cNvPr id="15" name="TextBox 14">
            <a:extLst>
              <a:ext uri="{FF2B5EF4-FFF2-40B4-BE49-F238E27FC236}">
                <a16:creationId xmlns:a16="http://schemas.microsoft.com/office/drawing/2014/main" id="{975EBC87-CAB3-8B7C-2451-9AFE8AD2C9CB}"/>
              </a:ext>
            </a:extLst>
          </p:cNvPr>
          <p:cNvSpPr txBox="1"/>
          <p:nvPr/>
        </p:nvSpPr>
        <p:spPr>
          <a:xfrm>
            <a:off x="754164" y="5732872"/>
            <a:ext cx="4550011" cy="461665"/>
          </a:xfrm>
          <a:prstGeom prst="rect">
            <a:avLst/>
          </a:prstGeom>
          <a:noFill/>
        </p:spPr>
        <p:txBody>
          <a:bodyPr wrap="square" rtlCol="1">
            <a:spAutoFit/>
          </a:bodyPr>
          <a:lstStyle/>
          <a:p>
            <a:pPr algn="ctr" rtl="1"/>
            <a:r>
              <a:rPr lang="fa-IR" sz="2400" b="1" dirty="0">
                <a:solidFill>
                  <a:schemeClr val="bg1"/>
                </a:solidFill>
                <a:latin typeface="Shabnam" panose="020B0603030804020204" pitchFamily="34" charset="-78"/>
                <a:cs typeface="Shabnam" panose="020B0603030804020204" pitchFamily="34" charset="-78"/>
              </a:rPr>
              <a:t>تاریخ ارائه: .......</a:t>
            </a:r>
          </a:p>
        </p:txBody>
      </p:sp>
      <p:pic>
        <p:nvPicPr>
          <p:cNvPr id="1026" name="Picture 2" descr="لوگو دانشگاه تهران - لوگویاب">
            <a:extLst>
              <a:ext uri="{FF2B5EF4-FFF2-40B4-BE49-F238E27FC236}">
                <a16:creationId xmlns:a16="http://schemas.microsoft.com/office/drawing/2014/main" id="{AC943B3A-2C06-D077-D838-364A51D32F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0877" y="79192"/>
            <a:ext cx="2047165" cy="20471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5889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E66E38D-F4A1-5A07-DF83-99A6639BE378}"/>
              </a:ext>
            </a:extLst>
          </p:cNvPr>
          <p:cNvSpPr txBox="1"/>
          <p:nvPr/>
        </p:nvSpPr>
        <p:spPr>
          <a:xfrm>
            <a:off x="501445" y="950280"/>
            <a:ext cx="11533239"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انگلهایی که دارای چرخه زندگی مستقیم هستند بیشتر زندگی بزرگسالی خود را در یک میزبان می گذرانند  که به مرحله انگلی معروف است و فرزندان خود را از یک میزبان به میزبان دیگر منتقل می کنند که به عنوان مرحله زندگی آزاد شناخته می شود</a:t>
            </a:r>
            <a:r>
              <a:rPr lang="en-US" dirty="0"/>
              <a:t>.</a:t>
            </a:r>
          </a:p>
        </p:txBody>
      </p:sp>
      <p:sp>
        <p:nvSpPr>
          <p:cNvPr id="2" name="TextBox 1">
            <a:extLst>
              <a:ext uri="{FF2B5EF4-FFF2-40B4-BE49-F238E27FC236}">
                <a16:creationId xmlns:a16="http://schemas.microsoft.com/office/drawing/2014/main" id="{F6F76CE6-A3C2-F3F3-9DE2-2232CD91CFA8}"/>
              </a:ext>
            </a:extLst>
          </p:cNvPr>
          <p:cNvSpPr txBox="1"/>
          <p:nvPr/>
        </p:nvSpPr>
        <p:spPr>
          <a:xfrm>
            <a:off x="5938684" y="297265"/>
            <a:ext cx="6096000" cy="388696"/>
          </a:xfrm>
          <a:prstGeom prst="rect">
            <a:avLst/>
          </a:prstGeom>
          <a:noFill/>
        </p:spPr>
        <p:txBody>
          <a:bodyPr wrap="square" rtlCol="1">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چرخه های زندگی انگلی</a:t>
            </a:r>
            <a:endParaRPr lang="en-US" dirty="0"/>
          </a:p>
        </p:txBody>
      </p:sp>
      <p:sp>
        <p:nvSpPr>
          <p:cNvPr id="4" name="Rectangle 3">
            <a:extLst>
              <a:ext uri="{FF2B5EF4-FFF2-40B4-BE49-F238E27FC236}">
                <a16:creationId xmlns:a16="http://schemas.microsoft.com/office/drawing/2014/main" id="{E0A212DE-DC11-8991-8102-83D8D9EE7A76}"/>
              </a:ext>
            </a:extLst>
          </p:cNvPr>
          <p:cNvSpPr/>
          <p:nvPr/>
        </p:nvSpPr>
        <p:spPr>
          <a:xfrm rot="10800000" flipV="1">
            <a:off x="0" y="532089"/>
            <a:ext cx="9075174" cy="4571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94CAFDC8-574C-874C-EC34-C0E2631E1572}"/>
              </a:ext>
            </a:extLst>
          </p:cNvPr>
          <p:cNvPicPr>
            <a:picLocks noChangeAspect="1"/>
          </p:cNvPicPr>
          <p:nvPr/>
        </p:nvPicPr>
        <p:blipFill>
          <a:blip r:embed="rId2"/>
          <a:stretch>
            <a:fillRect/>
          </a:stretch>
        </p:blipFill>
        <p:spPr>
          <a:xfrm>
            <a:off x="2281083" y="2168012"/>
            <a:ext cx="7629834" cy="4291782"/>
          </a:xfrm>
          <a:prstGeom prst="rect">
            <a:avLst/>
          </a:prstGeom>
        </p:spPr>
      </p:pic>
    </p:spTree>
    <p:extLst>
      <p:ext uri="{BB962C8B-B14F-4D97-AF65-F5344CB8AC3E}">
        <p14:creationId xmlns:p14="http://schemas.microsoft.com/office/powerpoint/2010/main" val="38080799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5CA5E15-D4D1-F022-5CB1-7B8B1B771ED0}"/>
              </a:ext>
            </a:extLst>
          </p:cNvPr>
          <p:cNvSpPr txBox="1"/>
          <p:nvPr/>
        </p:nvSpPr>
        <p:spPr>
          <a:xfrm>
            <a:off x="347816" y="1596453"/>
            <a:ext cx="5479026"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پارازیت های مستقیم اغلب فاقد مرحله میانی هستند و باید میزبان خود را ترک کنند. برای انجام این کار آنها باید بتوانند در محیط خارج از میزبان اصلی خود زنده بمانند و سپس در یک میزبان جدید مستقر شوند. به انگلهایی که میزبان وابسته هستند پارازیت های اجباری گفته می شود  در حالی که به انگل هایی که می توانند برای چندین نسل از مرحله انگلی رد شوند ، انگل های اختیاری گفته می شود</a:t>
            </a:r>
            <a:r>
              <a:rPr lang="en-US" dirty="0"/>
              <a:t>.</a:t>
            </a:r>
          </a:p>
        </p:txBody>
      </p:sp>
      <p:sp>
        <p:nvSpPr>
          <p:cNvPr id="2" name="TextBox 1">
            <a:extLst>
              <a:ext uri="{FF2B5EF4-FFF2-40B4-BE49-F238E27FC236}">
                <a16:creationId xmlns:a16="http://schemas.microsoft.com/office/drawing/2014/main" id="{C3C1ABEF-1A1B-EBDB-3893-2424B74AD1BC}"/>
              </a:ext>
            </a:extLst>
          </p:cNvPr>
          <p:cNvSpPr txBox="1"/>
          <p:nvPr/>
        </p:nvSpPr>
        <p:spPr>
          <a:xfrm>
            <a:off x="-9832" y="641398"/>
            <a:ext cx="3097161" cy="461665"/>
          </a:xfrm>
          <a:prstGeom prst="rect">
            <a:avLst/>
          </a:prstGeom>
          <a:noFill/>
        </p:spPr>
        <p:txBody>
          <a:bodyPr wrap="square" rtlCol="1">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چرخه های زندگی انگلی</a:t>
            </a:r>
            <a:endParaRPr lang="en-US" dirty="0"/>
          </a:p>
        </p:txBody>
      </p:sp>
      <p:sp>
        <p:nvSpPr>
          <p:cNvPr id="4" name="Rectangle 3">
            <a:extLst>
              <a:ext uri="{FF2B5EF4-FFF2-40B4-BE49-F238E27FC236}">
                <a16:creationId xmlns:a16="http://schemas.microsoft.com/office/drawing/2014/main" id="{3D41B197-33D6-82CE-196B-65A0590051E1}"/>
              </a:ext>
            </a:extLst>
          </p:cNvPr>
          <p:cNvSpPr/>
          <p:nvPr/>
        </p:nvSpPr>
        <p:spPr>
          <a:xfrm rot="10800000" flipV="1">
            <a:off x="3116826" y="895335"/>
            <a:ext cx="9075174" cy="4571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18EC4A6E-339B-888C-BD11-1C72D8735E34}"/>
              </a:ext>
            </a:extLst>
          </p:cNvPr>
          <p:cNvPicPr>
            <a:picLocks noChangeAspect="1"/>
          </p:cNvPicPr>
          <p:nvPr/>
        </p:nvPicPr>
        <p:blipFill>
          <a:blip r:embed="rId2"/>
          <a:stretch>
            <a:fillRect/>
          </a:stretch>
        </p:blipFill>
        <p:spPr>
          <a:xfrm>
            <a:off x="6096000" y="1789470"/>
            <a:ext cx="5851602" cy="3901068"/>
          </a:xfrm>
          <a:prstGeom prst="rect">
            <a:avLst/>
          </a:prstGeom>
        </p:spPr>
      </p:pic>
    </p:spTree>
    <p:extLst>
      <p:ext uri="{BB962C8B-B14F-4D97-AF65-F5344CB8AC3E}">
        <p14:creationId xmlns:p14="http://schemas.microsoft.com/office/powerpoint/2010/main" val="29875495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7ABE842-0610-464D-1821-ACD6BA64E4AD}"/>
              </a:ext>
            </a:extLst>
          </p:cNvPr>
          <p:cNvSpPr txBox="1"/>
          <p:nvPr/>
        </p:nvSpPr>
        <p:spPr>
          <a:xfrm>
            <a:off x="5353664" y="1462956"/>
            <a:ext cx="6658898"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نماتدها و تریپانوزوماتیدها نمونه هایی از انگل هایی هستند که دارای چرخه زندگی مستقیم هستند. انگل هایی با چرخه های زندگی غیرمستقیم با دو مرحله میزبانی مشخص می شوند که به یک میزبان قطعی و یک میزبان واسطه ​​احتیاج دارند. مرحله میزبان قطعی برای تولید مثل و مرحله زندگی بزرگسالی مورد نیاز است. در میزبان واسطه توسعه انگل رخ می دهد ، پس از آن می تواند به یک میزبان قطعی منتقل شود</a:t>
            </a:r>
            <a:r>
              <a:rPr lang="en-US" dirty="0"/>
              <a:t>.</a:t>
            </a:r>
          </a:p>
        </p:txBody>
      </p:sp>
      <p:pic>
        <p:nvPicPr>
          <p:cNvPr id="4" name="Picture 3">
            <a:extLst>
              <a:ext uri="{FF2B5EF4-FFF2-40B4-BE49-F238E27FC236}">
                <a16:creationId xmlns:a16="http://schemas.microsoft.com/office/drawing/2014/main" id="{A5BF55E5-0BE7-CAEE-6839-FE6CE138C934}"/>
              </a:ext>
            </a:extLst>
          </p:cNvPr>
          <p:cNvPicPr>
            <a:picLocks noChangeAspect="1"/>
          </p:cNvPicPr>
          <p:nvPr/>
        </p:nvPicPr>
        <p:blipFill>
          <a:blip r:embed="rId2"/>
          <a:srcRect l="7636" t="3441" r="35914" b="4229"/>
          <a:stretch/>
        </p:blipFill>
        <p:spPr>
          <a:xfrm>
            <a:off x="78659" y="127820"/>
            <a:ext cx="5161936" cy="6331975"/>
          </a:xfrm>
          <a:prstGeom prst="rect">
            <a:avLst/>
          </a:prstGeom>
        </p:spPr>
      </p:pic>
      <p:sp>
        <p:nvSpPr>
          <p:cNvPr id="5" name="Rectangle 4">
            <a:extLst>
              <a:ext uri="{FF2B5EF4-FFF2-40B4-BE49-F238E27FC236}">
                <a16:creationId xmlns:a16="http://schemas.microsoft.com/office/drawing/2014/main" id="{94DCE78B-23B3-3576-9C47-A83F5066BAEE}"/>
              </a:ext>
            </a:extLst>
          </p:cNvPr>
          <p:cNvSpPr/>
          <p:nvPr/>
        </p:nvSpPr>
        <p:spPr>
          <a:xfrm>
            <a:off x="5240594" y="1056095"/>
            <a:ext cx="6951405" cy="4571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TextBox 5">
            <a:extLst>
              <a:ext uri="{FF2B5EF4-FFF2-40B4-BE49-F238E27FC236}">
                <a16:creationId xmlns:a16="http://schemas.microsoft.com/office/drawing/2014/main" id="{32FA5EAC-837A-CD47-290F-2CAD8A4CE1A6}"/>
              </a:ext>
            </a:extLst>
          </p:cNvPr>
          <p:cNvSpPr txBox="1"/>
          <p:nvPr/>
        </p:nvSpPr>
        <p:spPr>
          <a:xfrm>
            <a:off x="6951407" y="395537"/>
            <a:ext cx="3097161" cy="461665"/>
          </a:xfrm>
          <a:prstGeom prst="rect">
            <a:avLst/>
          </a:prstGeom>
          <a:noFill/>
        </p:spPr>
        <p:txBody>
          <a:bodyPr wrap="square" rtlCol="1">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چرخه های زندگی انگلی</a:t>
            </a:r>
            <a:endParaRPr lang="en-US" dirty="0"/>
          </a:p>
        </p:txBody>
      </p:sp>
    </p:spTree>
    <p:extLst>
      <p:ext uri="{BB962C8B-B14F-4D97-AF65-F5344CB8AC3E}">
        <p14:creationId xmlns:p14="http://schemas.microsoft.com/office/powerpoint/2010/main" val="3476691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5BDC2BA-C76F-933E-4137-8A631998614D}"/>
              </a:ext>
            </a:extLst>
          </p:cNvPr>
          <p:cNvSpPr txBox="1"/>
          <p:nvPr/>
        </p:nvSpPr>
        <p:spPr>
          <a:xfrm>
            <a:off x="176980" y="4657320"/>
            <a:ext cx="11877367"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چندین مرحله رشد ممکن است در یک میزبان واسطه انجام شود  که نقش مهمی در تسهیل انتقال بیماری به شکل ناقلانی مانند پشه ها دارد که انگلهای نابالغ را از طریق پروبوزیت مستقیماً به جریان خون میزبان قطعی منتقل می کنند. برخی نماتدهای فیلاریایی ، پلاسمودیوم و لیشمانیا نمونه هایی از انگلی  هایی با چرخه های زندگی غیرمستقیم هستند. </a:t>
            </a:r>
            <a:endParaRPr lang="en-US" dirty="0"/>
          </a:p>
        </p:txBody>
      </p:sp>
      <p:sp>
        <p:nvSpPr>
          <p:cNvPr id="2" name="Rectangle 1">
            <a:extLst>
              <a:ext uri="{FF2B5EF4-FFF2-40B4-BE49-F238E27FC236}">
                <a16:creationId xmlns:a16="http://schemas.microsoft.com/office/drawing/2014/main" id="{11FF4BAA-7CA1-5FEB-1C25-411978DBC7A0}"/>
              </a:ext>
            </a:extLst>
          </p:cNvPr>
          <p:cNvSpPr/>
          <p:nvPr/>
        </p:nvSpPr>
        <p:spPr>
          <a:xfrm rot="10800000" flipV="1">
            <a:off x="0" y="4426487"/>
            <a:ext cx="8917859" cy="4571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9CC9B550-16E9-E8E3-4714-DCE29DD1FE3D}"/>
              </a:ext>
            </a:extLst>
          </p:cNvPr>
          <p:cNvSpPr txBox="1"/>
          <p:nvPr/>
        </p:nvSpPr>
        <p:spPr>
          <a:xfrm>
            <a:off x="8917859" y="4195655"/>
            <a:ext cx="3097161" cy="461665"/>
          </a:xfrm>
          <a:prstGeom prst="rect">
            <a:avLst/>
          </a:prstGeom>
          <a:noFill/>
        </p:spPr>
        <p:txBody>
          <a:bodyPr wrap="square" rtlCol="1">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چرخه های زندگی انگلی</a:t>
            </a:r>
            <a:endParaRPr lang="en-US" dirty="0"/>
          </a:p>
        </p:txBody>
      </p:sp>
      <p:pic>
        <p:nvPicPr>
          <p:cNvPr id="18434" name="Picture 2" descr="ژیاردیازیس">
            <a:extLst>
              <a:ext uri="{FF2B5EF4-FFF2-40B4-BE49-F238E27FC236}">
                <a16:creationId xmlns:a16="http://schemas.microsoft.com/office/drawing/2014/main" id="{4F58E236-50F0-7FD9-ED7D-C369EE25640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662" b="1089"/>
          <a:stretch/>
        </p:blipFill>
        <p:spPr bwMode="auto">
          <a:xfrm>
            <a:off x="1864279" y="65657"/>
            <a:ext cx="7319050" cy="4360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09686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E63C7FC-FB31-DF41-B104-BCC4A91CD35C}"/>
              </a:ext>
            </a:extLst>
          </p:cNvPr>
          <p:cNvSpPr txBox="1"/>
          <p:nvPr/>
        </p:nvSpPr>
        <p:spPr>
          <a:xfrm>
            <a:off x="6007506" y="710219"/>
            <a:ext cx="6096000" cy="388696"/>
          </a:xfrm>
          <a:prstGeom prst="rect">
            <a:avLst/>
          </a:prstGeom>
          <a:noFill/>
        </p:spPr>
        <p:txBody>
          <a:bodyPr wrap="square" rtlCol="1">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همه گیری بیماری های انگلی</a:t>
            </a:r>
            <a:endParaRPr lang="en-US" dirty="0"/>
          </a:p>
        </p:txBody>
      </p:sp>
      <p:sp>
        <p:nvSpPr>
          <p:cNvPr id="5" name="TextBox 4">
            <a:extLst>
              <a:ext uri="{FF2B5EF4-FFF2-40B4-BE49-F238E27FC236}">
                <a16:creationId xmlns:a16="http://schemas.microsoft.com/office/drawing/2014/main" id="{56803CC5-11DD-2D5C-848A-D79F94437BE1}"/>
              </a:ext>
            </a:extLst>
          </p:cNvPr>
          <p:cNvSpPr txBox="1"/>
          <p:nvPr/>
        </p:nvSpPr>
        <p:spPr>
          <a:xfrm>
            <a:off x="216311" y="1694776"/>
            <a:ext cx="5594554"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انگل ها اغلب در مناطق خاصی از جهان بومی و گاه همه گیر هستند. به عنوان مثال ، پلاسمودیوم در آفریقا یک نگرانی مداوم است و اغلب در سطح بومی و اپیدمی اتفاق می افتد. به همین ترتیب ، اپیدمی های متعدد بیماری خواب در آفریقا ، به ویژه در اوگاندا ، که هر دو زیرگونه تریپانوزوما بومی هستند ، رخ داده است. ظهور بیماری های ناشی از انگل های بیماری زا همیشه در مناطق گرمسیری نگران کننده است</a:t>
            </a:r>
            <a:r>
              <a:rPr lang="en-US" dirty="0"/>
              <a:t>.</a:t>
            </a:r>
          </a:p>
        </p:txBody>
      </p:sp>
      <p:sp>
        <p:nvSpPr>
          <p:cNvPr id="2" name="Rectangle 1">
            <a:extLst>
              <a:ext uri="{FF2B5EF4-FFF2-40B4-BE49-F238E27FC236}">
                <a16:creationId xmlns:a16="http://schemas.microsoft.com/office/drawing/2014/main" id="{AAA50B7E-ADFA-9E20-2FB1-1462C0E2D22B}"/>
              </a:ext>
            </a:extLst>
          </p:cNvPr>
          <p:cNvSpPr/>
          <p:nvPr/>
        </p:nvSpPr>
        <p:spPr>
          <a:xfrm>
            <a:off x="0" y="943895"/>
            <a:ext cx="8475401" cy="4571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242" name="Picture 2" descr="درمان انگل روده در منزل با طب سنتی؛ راهنمای جامع برای از بین بردن انگل‌ها">
            <a:extLst>
              <a:ext uri="{FF2B5EF4-FFF2-40B4-BE49-F238E27FC236}">
                <a16:creationId xmlns:a16="http://schemas.microsoft.com/office/drawing/2014/main" id="{28275EA7-5E2B-D6A4-0F22-D89CC144D5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7506" y="1479754"/>
            <a:ext cx="6113370" cy="4585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41734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0C6D05E-5AFC-BFF5-713C-0BEF1CFC92EF}"/>
              </a:ext>
            </a:extLst>
          </p:cNvPr>
          <p:cNvSpPr txBox="1"/>
          <p:nvPr/>
        </p:nvSpPr>
        <p:spPr>
          <a:xfrm>
            <a:off x="4208206" y="254494"/>
            <a:ext cx="4168878" cy="461665"/>
          </a:xfrm>
          <a:prstGeom prst="rect">
            <a:avLst/>
          </a:prstGeom>
          <a:noFill/>
        </p:spPr>
        <p:txBody>
          <a:bodyPr wrap="square" rtlCol="1">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اثر زندگی انگلی بر زنجیره غذایی</a:t>
            </a:r>
            <a:endParaRPr lang="en-US" dirty="0"/>
          </a:p>
        </p:txBody>
      </p:sp>
      <p:sp>
        <p:nvSpPr>
          <p:cNvPr id="5" name="TextBox 4">
            <a:extLst>
              <a:ext uri="{FF2B5EF4-FFF2-40B4-BE49-F238E27FC236}">
                <a16:creationId xmlns:a16="http://schemas.microsoft.com/office/drawing/2014/main" id="{90D3A112-7851-6FC8-04D2-5F0147043BC0}"/>
              </a:ext>
            </a:extLst>
          </p:cNvPr>
          <p:cNvSpPr txBox="1"/>
          <p:nvPr/>
        </p:nvSpPr>
        <p:spPr>
          <a:xfrm>
            <a:off x="285135" y="1099364"/>
            <a:ext cx="11621729"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صورت نبود انگل ها افزایش جمعیت جانوران و گیاهان باعث ایجاد یک بحران در زنجیره غذایی</a:t>
            </a:r>
            <a:r>
              <a:rPr lang="en-US" dirty="0"/>
              <a:t> </a:t>
            </a:r>
            <a:r>
              <a:rPr lang="fa-IR" dirty="0"/>
              <a:t>شده و باعث می شود جانوران شکارچی جای انگل ها را اشغال کنند. وجود جانوران شکارچی در زنجیره غذایی باعث تغییر شکل جانوران و گیاهان می شود</a:t>
            </a:r>
            <a:r>
              <a:rPr lang="en-US" dirty="0"/>
              <a:t>.</a:t>
            </a:r>
          </a:p>
        </p:txBody>
      </p:sp>
      <p:sp>
        <p:nvSpPr>
          <p:cNvPr id="2" name="Rectangle 1">
            <a:extLst>
              <a:ext uri="{FF2B5EF4-FFF2-40B4-BE49-F238E27FC236}">
                <a16:creationId xmlns:a16="http://schemas.microsoft.com/office/drawing/2014/main" id="{B539F139-3FEA-7CBF-5A9D-1E8D6A5C3E23}"/>
              </a:ext>
            </a:extLst>
          </p:cNvPr>
          <p:cNvSpPr/>
          <p:nvPr/>
        </p:nvSpPr>
        <p:spPr>
          <a:xfrm>
            <a:off x="0" y="884902"/>
            <a:ext cx="12192000" cy="4571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1266" name="Picture 2" descr="شبکه غذایی چیست ؟ — به زبان ساده – فرادرس - مجله‌">
            <a:extLst>
              <a:ext uri="{FF2B5EF4-FFF2-40B4-BE49-F238E27FC236}">
                <a16:creationId xmlns:a16="http://schemas.microsoft.com/office/drawing/2014/main" id="{C793695F-AA1F-68AA-B113-C068B1F23B8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677"/>
          <a:stretch/>
        </p:blipFill>
        <p:spPr bwMode="auto">
          <a:xfrm>
            <a:off x="7033116" y="2377926"/>
            <a:ext cx="3966128" cy="4083350"/>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گام به گام فصل 15 علوم نهم [پاسخ کامل] + Pdf کتاب | سافت کتاب">
            <a:extLst>
              <a:ext uri="{FF2B5EF4-FFF2-40B4-BE49-F238E27FC236}">
                <a16:creationId xmlns:a16="http://schemas.microsoft.com/office/drawing/2014/main" id="{E32A132E-8D9F-3C8C-E9D7-46E380E9A66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5851"/>
          <a:stretch/>
        </p:blipFill>
        <p:spPr bwMode="auto">
          <a:xfrm>
            <a:off x="1045272" y="2364912"/>
            <a:ext cx="5827477" cy="40963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66100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1C32206-DA77-990A-3B3C-DC581B0A3A5B}"/>
              </a:ext>
            </a:extLst>
          </p:cNvPr>
          <p:cNvSpPr txBox="1"/>
          <p:nvPr/>
        </p:nvSpPr>
        <p:spPr>
          <a:xfrm>
            <a:off x="6017342" y="245860"/>
            <a:ext cx="6096000" cy="388696"/>
          </a:xfrm>
          <a:prstGeom prst="rect">
            <a:avLst/>
          </a:prstGeom>
          <a:noFill/>
        </p:spPr>
        <p:txBody>
          <a:bodyPr wrap="square" rtlCol="1">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انگل ها چه تاثیری بر شیوع بیماری‌ها دارد؟</a:t>
            </a:r>
            <a:endParaRPr lang="en-US" dirty="0"/>
          </a:p>
        </p:txBody>
      </p:sp>
      <p:sp>
        <p:nvSpPr>
          <p:cNvPr id="5" name="TextBox 4">
            <a:extLst>
              <a:ext uri="{FF2B5EF4-FFF2-40B4-BE49-F238E27FC236}">
                <a16:creationId xmlns:a16="http://schemas.microsoft.com/office/drawing/2014/main" id="{5C2CEC0E-107D-AF16-C622-0E1456D8A3B3}"/>
              </a:ext>
            </a:extLst>
          </p:cNvPr>
          <p:cNvSpPr txBox="1"/>
          <p:nvPr/>
        </p:nvSpPr>
        <p:spPr>
          <a:xfrm>
            <a:off x="78658" y="4709855"/>
            <a:ext cx="12034684"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اگر سیستم ایمنی بدن ما از دوران کودکی در معرض انگل ها قرار نگیرد قطعا برای مقابله با آنها تکامل نخواهد یافت. بیماری های انگلی در محیط‌ های تمیز و بهداشتی نادر هستند ولی در صورت بروز درگیری بیشتری ایجاد خواهند کرد چون سیستم ایمنی برای مواجهه با آنها آمادگی ندارد</a:t>
            </a:r>
            <a:r>
              <a:rPr lang="en-US" dirty="0"/>
              <a:t>.</a:t>
            </a:r>
          </a:p>
        </p:txBody>
      </p:sp>
      <p:pic>
        <p:nvPicPr>
          <p:cNvPr id="6" name="Picture 5" descr="هر آنچه باید در مورد انگل و زندگی انگلی بدانید!">
            <a:extLst>
              <a:ext uri="{FF2B5EF4-FFF2-40B4-BE49-F238E27FC236}">
                <a16:creationId xmlns:a16="http://schemas.microsoft.com/office/drawing/2014/main" id="{C5E9E855-E45F-B268-D72F-84838B2651C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15314" y="952004"/>
            <a:ext cx="5176686" cy="3883620"/>
          </a:xfrm>
          <a:prstGeom prst="rect">
            <a:avLst/>
          </a:prstGeom>
          <a:noFill/>
          <a:ln>
            <a:noFill/>
          </a:ln>
        </p:spPr>
      </p:pic>
      <p:sp>
        <p:nvSpPr>
          <p:cNvPr id="2" name="Rectangle 1">
            <a:extLst>
              <a:ext uri="{FF2B5EF4-FFF2-40B4-BE49-F238E27FC236}">
                <a16:creationId xmlns:a16="http://schemas.microsoft.com/office/drawing/2014/main" id="{804FB61A-4E4F-571F-E3FC-FA0C5A881E7B}"/>
              </a:ext>
            </a:extLst>
          </p:cNvPr>
          <p:cNvSpPr/>
          <p:nvPr/>
        </p:nvSpPr>
        <p:spPr>
          <a:xfrm>
            <a:off x="0" y="463068"/>
            <a:ext cx="6843252" cy="4571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290" name="Picture 2" descr="2. Life cycle of gastrointestinal parasites. This cycle includes two... |  Download Scientific Diagram">
            <a:extLst>
              <a:ext uri="{FF2B5EF4-FFF2-40B4-BE49-F238E27FC236}">
                <a16:creationId xmlns:a16="http://schemas.microsoft.com/office/drawing/2014/main" id="{6ADC99E0-4471-5C12-030B-2657F016D61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77" t="1824" r="985" b="1143"/>
          <a:stretch/>
        </p:blipFill>
        <p:spPr bwMode="auto">
          <a:xfrm>
            <a:off x="278227" y="641018"/>
            <a:ext cx="6286797" cy="41946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54057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96EF97C-C872-4C58-34BB-51A3C4C98846}"/>
              </a:ext>
            </a:extLst>
          </p:cNvPr>
          <p:cNvSpPr txBox="1"/>
          <p:nvPr/>
        </p:nvSpPr>
        <p:spPr>
          <a:xfrm>
            <a:off x="2202426" y="257937"/>
            <a:ext cx="6096000" cy="388696"/>
          </a:xfrm>
          <a:prstGeom prst="rect">
            <a:avLst/>
          </a:prstGeom>
          <a:noFill/>
        </p:spPr>
        <p:txBody>
          <a:bodyPr wrap="square" rtlCol="1">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اثر زندگی انگلی بر چرخه طبیعت</a:t>
            </a:r>
            <a:endParaRPr lang="en-US" dirty="0"/>
          </a:p>
        </p:txBody>
      </p:sp>
      <p:sp>
        <p:nvSpPr>
          <p:cNvPr id="5" name="TextBox 4">
            <a:extLst>
              <a:ext uri="{FF2B5EF4-FFF2-40B4-BE49-F238E27FC236}">
                <a16:creationId xmlns:a16="http://schemas.microsoft.com/office/drawing/2014/main" id="{559A7241-D265-43F9-CB8D-68689645E604}"/>
              </a:ext>
            </a:extLst>
          </p:cNvPr>
          <p:cNvSpPr txBox="1"/>
          <p:nvPr/>
        </p:nvSpPr>
        <p:spPr>
          <a:xfrm>
            <a:off x="5569971" y="973308"/>
            <a:ext cx="6484377"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اگرچه انگل‌ ها به موجودات زنده آسیب می زنند اما از اثرات مثبت آنها می توان به کنترل جمعیت آفات محصولات کشاورزی مانند حشرات و حیوانات دیگر اشاره کرد که تولید مثل سریعی دارند. برای کنترل این آفات ما مجبوریم از سموم حشره ‌کش استفاده کنیم که پیامدهای خوبی برای سلامتی انسان و حیات وحش ندارد</a:t>
            </a:r>
            <a:r>
              <a:rPr lang="en-US" dirty="0"/>
              <a:t>.</a:t>
            </a:r>
          </a:p>
        </p:txBody>
      </p:sp>
      <p:sp>
        <p:nvSpPr>
          <p:cNvPr id="2" name="Rectangle 1">
            <a:extLst>
              <a:ext uri="{FF2B5EF4-FFF2-40B4-BE49-F238E27FC236}">
                <a16:creationId xmlns:a16="http://schemas.microsoft.com/office/drawing/2014/main" id="{8C42ACF2-986C-1B03-38E1-C3025E4B5E39}"/>
              </a:ext>
            </a:extLst>
          </p:cNvPr>
          <p:cNvSpPr/>
          <p:nvPr/>
        </p:nvSpPr>
        <p:spPr>
          <a:xfrm>
            <a:off x="0" y="884902"/>
            <a:ext cx="12192000" cy="4571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3314" name="Picture 2" descr="با از بین رفتن انگل ها و زندگی انگلی چه رخ می دهد؟ – فرادرس - مجله‌">
            <a:extLst>
              <a:ext uri="{FF2B5EF4-FFF2-40B4-BE49-F238E27FC236}">
                <a16:creationId xmlns:a16="http://schemas.microsoft.com/office/drawing/2014/main" id="{286769B5-E6C2-0938-E10A-8A9CBA33C0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34682"/>
            <a:ext cx="5218470" cy="260923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F7A5FAF0-5CB8-8993-02C7-64C96CB3F485}"/>
              </a:ext>
            </a:extLst>
          </p:cNvPr>
          <p:cNvPicPr>
            <a:picLocks noChangeAspect="1"/>
          </p:cNvPicPr>
          <p:nvPr/>
        </p:nvPicPr>
        <p:blipFill>
          <a:blip r:embed="rId3"/>
          <a:stretch>
            <a:fillRect/>
          </a:stretch>
        </p:blipFill>
        <p:spPr>
          <a:xfrm>
            <a:off x="1415847" y="3482178"/>
            <a:ext cx="5309418" cy="2986548"/>
          </a:xfrm>
          <a:prstGeom prst="rect">
            <a:avLst/>
          </a:prstGeom>
        </p:spPr>
      </p:pic>
    </p:spTree>
    <p:extLst>
      <p:ext uri="{BB962C8B-B14F-4D97-AF65-F5344CB8AC3E}">
        <p14:creationId xmlns:p14="http://schemas.microsoft.com/office/powerpoint/2010/main" val="7148386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A25F418-EFD2-38A2-BBCA-AC4DDF0B6435}"/>
              </a:ext>
            </a:extLst>
          </p:cNvPr>
          <p:cNvSpPr txBox="1"/>
          <p:nvPr/>
        </p:nvSpPr>
        <p:spPr>
          <a:xfrm>
            <a:off x="4444181" y="218880"/>
            <a:ext cx="3608438" cy="461665"/>
          </a:xfrm>
          <a:prstGeom prst="rect">
            <a:avLst/>
          </a:prstGeom>
          <a:noFill/>
        </p:spPr>
        <p:txBody>
          <a:bodyPr wrap="square" rtlCol="1">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تنوع جانداران و زندگی انگلی</a:t>
            </a:r>
            <a:endParaRPr lang="en-US" dirty="0"/>
          </a:p>
        </p:txBody>
      </p:sp>
      <p:sp>
        <p:nvSpPr>
          <p:cNvPr id="5" name="TextBox 4">
            <a:extLst>
              <a:ext uri="{FF2B5EF4-FFF2-40B4-BE49-F238E27FC236}">
                <a16:creationId xmlns:a16="http://schemas.microsoft.com/office/drawing/2014/main" id="{3425CDEE-EB22-B3B2-2093-821636AF43D6}"/>
              </a:ext>
            </a:extLst>
          </p:cNvPr>
          <p:cNvSpPr txBox="1"/>
          <p:nvPr/>
        </p:nvSpPr>
        <p:spPr>
          <a:xfrm>
            <a:off x="5604387" y="805138"/>
            <a:ext cx="6430297"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پیشرفت تکاملی گونه ‌های جانوری جدید و تنوع زیستی حاصل  رقابت بین میزبان و انگل است که قدرت آنها را برای ادامه حیات افزایش می دهد.تحقیقات مختلف نشان داده ‌اند که انگل ‌ها با تمام آسیب هایی که به موجودات می رسانند محرک و حافظ تنوع زیستی هستند.</a:t>
            </a:r>
            <a:endParaRPr lang="en-US" dirty="0"/>
          </a:p>
        </p:txBody>
      </p:sp>
      <p:sp>
        <p:nvSpPr>
          <p:cNvPr id="9" name="TextBox 8">
            <a:extLst>
              <a:ext uri="{FF2B5EF4-FFF2-40B4-BE49-F238E27FC236}">
                <a16:creationId xmlns:a16="http://schemas.microsoft.com/office/drawing/2014/main" id="{56B308AF-6C06-679B-02B4-704B70E3FF3F}"/>
              </a:ext>
            </a:extLst>
          </p:cNvPr>
          <p:cNvSpPr txBox="1"/>
          <p:nvPr/>
        </p:nvSpPr>
        <p:spPr>
          <a:xfrm>
            <a:off x="176982" y="3900488"/>
            <a:ext cx="6430297"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حتی می توانند جذابیت جنسی جانوران را برای جنس مخالف تحت تاثیر قرار دهند</a:t>
            </a:r>
            <a:r>
              <a:rPr lang="en-US" dirty="0"/>
              <a:t>.</a:t>
            </a:r>
            <a:r>
              <a:rPr lang="fa-IR" dirty="0"/>
              <a:t> اثر گذاری انگل‌ ها بر جفت ‌گیری و رابطه جنسی و تولید مثل نیز طی تحقیقات مشخص شده است و در نبود آنها احتمال خودباروری افزایش یافته و تنوع ژنتیکی در بین گونه ها از بین می رود</a:t>
            </a:r>
            <a:r>
              <a:rPr lang="en-US" dirty="0"/>
              <a:t>.</a:t>
            </a:r>
            <a:endParaRPr lang="fa-IR" dirty="0"/>
          </a:p>
        </p:txBody>
      </p:sp>
      <p:sp>
        <p:nvSpPr>
          <p:cNvPr id="10" name="Rectangle 9">
            <a:extLst>
              <a:ext uri="{FF2B5EF4-FFF2-40B4-BE49-F238E27FC236}">
                <a16:creationId xmlns:a16="http://schemas.microsoft.com/office/drawing/2014/main" id="{8BF798DE-55E5-BAA2-8499-EC8C6F192FE4}"/>
              </a:ext>
            </a:extLst>
          </p:cNvPr>
          <p:cNvSpPr/>
          <p:nvPr/>
        </p:nvSpPr>
        <p:spPr>
          <a:xfrm rot="10800000" flipV="1">
            <a:off x="0" y="423184"/>
            <a:ext cx="4326194" cy="45720"/>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97F993F4-CD6B-6636-BB26-47C03D97D70A}"/>
              </a:ext>
            </a:extLst>
          </p:cNvPr>
          <p:cNvSpPr/>
          <p:nvPr/>
        </p:nvSpPr>
        <p:spPr>
          <a:xfrm rot="10800000">
            <a:off x="8209934" y="442073"/>
            <a:ext cx="3982063" cy="54654"/>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4340" name="Picture 4" descr="انواع کرم — همه چیز درباره کرم ها – فرادرس - مجله‌">
            <a:extLst>
              <a:ext uri="{FF2B5EF4-FFF2-40B4-BE49-F238E27FC236}">
                <a16:creationId xmlns:a16="http://schemas.microsoft.com/office/drawing/2014/main" id="{614C49A8-1EC3-2F43-FE38-CEABB6EEC1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V="1">
            <a:off x="6794093" y="3407277"/>
            <a:ext cx="5043944" cy="283721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2F35A99C-D738-93BA-66EB-A1AA35128061}"/>
              </a:ext>
            </a:extLst>
          </p:cNvPr>
          <p:cNvPicPr>
            <a:picLocks noChangeAspect="1"/>
          </p:cNvPicPr>
          <p:nvPr/>
        </p:nvPicPr>
        <p:blipFill>
          <a:blip r:embed="rId3"/>
          <a:stretch>
            <a:fillRect/>
          </a:stretch>
        </p:blipFill>
        <p:spPr>
          <a:xfrm rot="10800000" flipV="1">
            <a:off x="353963" y="680545"/>
            <a:ext cx="5043945" cy="3278562"/>
          </a:xfrm>
          <a:prstGeom prst="rect">
            <a:avLst/>
          </a:prstGeom>
        </p:spPr>
      </p:pic>
    </p:spTree>
    <p:extLst>
      <p:ext uri="{BB962C8B-B14F-4D97-AF65-F5344CB8AC3E}">
        <p14:creationId xmlns:p14="http://schemas.microsoft.com/office/powerpoint/2010/main" val="13202314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164338D-0DF6-09E7-222E-4DAC1D4D7605}"/>
              </a:ext>
            </a:extLst>
          </p:cNvPr>
          <p:cNvSpPr txBox="1"/>
          <p:nvPr/>
        </p:nvSpPr>
        <p:spPr>
          <a:xfrm>
            <a:off x="0" y="3561574"/>
            <a:ext cx="4296696" cy="461665"/>
          </a:xfrm>
          <a:prstGeom prst="rect">
            <a:avLst/>
          </a:prstGeom>
          <a:noFill/>
        </p:spPr>
        <p:txBody>
          <a:bodyPr wrap="square" rtlCol="1">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پیشگیری و درمان بیماریهای انگلی</a:t>
            </a:r>
            <a:endParaRPr lang="en-US" dirty="0"/>
          </a:p>
        </p:txBody>
      </p:sp>
      <p:sp>
        <p:nvSpPr>
          <p:cNvPr id="5" name="TextBox 4">
            <a:extLst>
              <a:ext uri="{FF2B5EF4-FFF2-40B4-BE49-F238E27FC236}">
                <a16:creationId xmlns:a16="http://schemas.microsoft.com/office/drawing/2014/main" id="{8DEFBDBF-402F-BFD0-37A1-D2B19CF6D05D}"/>
              </a:ext>
            </a:extLst>
          </p:cNvPr>
          <p:cNvSpPr txBox="1"/>
          <p:nvPr/>
        </p:nvSpPr>
        <p:spPr>
          <a:xfrm>
            <a:off x="147484" y="4098910"/>
            <a:ext cx="11897032"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شرایط غیر بهداشتی اغلب علت اصلی بیماری انگلی است به ویژه در مناطقی که جمعیت بیش از حد دارند، کیفیت آب پایین است، یا در میان جمعیت هایی که از انگل شناخت ندارند. بنابراین ، پیروی از روش های بهداشتی ساده ، مانند شستن دست ، پختن گوشت و جدا نگه داشتن زباله های انسانی از مواد غذایی ، حیوانات خانگی و دام می تواند از بسیاری از بیماری های ناشی از انگل ها جلوگیری کند</a:t>
            </a:r>
            <a:r>
              <a:rPr lang="en-US" dirty="0"/>
              <a:t>.</a:t>
            </a:r>
          </a:p>
        </p:txBody>
      </p:sp>
      <p:sp>
        <p:nvSpPr>
          <p:cNvPr id="2" name="Rectangle 1">
            <a:extLst>
              <a:ext uri="{FF2B5EF4-FFF2-40B4-BE49-F238E27FC236}">
                <a16:creationId xmlns:a16="http://schemas.microsoft.com/office/drawing/2014/main" id="{8D4AFBBD-1B61-0ED5-66D5-A3933C1EA5B4}"/>
              </a:ext>
            </a:extLst>
          </p:cNvPr>
          <p:cNvSpPr/>
          <p:nvPr/>
        </p:nvSpPr>
        <p:spPr>
          <a:xfrm>
            <a:off x="4296696" y="3792406"/>
            <a:ext cx="7895304" cy="4571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a:extLst>
              <a:ext uri="{FF2B5EF4-FFF2-40B4-BE49-F238E27FC236}">
                <a16:creationId xmlns:a16="http://schemas.microsoft.com/office/drawing/2014/main" id="{763BD6CB-F50A-6DD6-0664-7BA139937BE8}"/>
              </a:ext>
            </a:extLst>
          </p:cNvPr>
          <p:cNvPicPr>
            <a:picLocks noChangeAspect="1"/>
          </p:cNvPicPr>
          <p:nvPr/>
        </p:nvPicPr>
        <p:blipFill>
          <a:blip r:embed="rId2"/>
          <a:stretch>
            <a:fillRect/>
          </a:stretch>
        </p:blipFill>
        <p:spPr>
          <a:xfrm>
            <a:off x="6548284" y="0"/>
            <a:ext cx="5643716" cy="3762477"/>
          </a:xfrm>
          <a:prstGeom prst="rect">
            <a:avLst/>
          </a:prstGeom>
        </p:spPr>
      </p:pic>
      <p:pic>
        <p:nvPicPr>
          <p:cNvPr id="6" name="Picture 5">
            <a:extLst>
              <a:ext uri="{FF2B5EF4-FFF2-40B4-BE49-F238E27FC236}">
                <a16:creationId xmlns:a16="http://schemas.microsoft.com/office/drawing/2014/main" id="{6A9B5D93-769E-DF2C-935B-47958AE6ABD6}"/>
              </a:ext>
            </a:extLst>
          </p:cNvPr>
          <p:cNvPicPr>
            <a:picLocks noChangeAspect="1"/>
          </p:cNvPicPr>
          <p:nvPr/>
        </p:nvPicPr>
        <p:blipFill>
          <a:blip r:embed="rId3"/>
          <a:stretch>
            <a:fillRect/>
          </a:stretch>
        </p:blipFill>
        <p:spPr>
          <a:xfrm flipH="1">
            <a:off x="0" y="0"/>
            <a:ext cx="5207748" cy="3460260"/>
          </a:xfrm>
          <a:prstGeom prst="rect">
            <a:avLst/>
          </a:prstGeom>
        </p:spPr>
      </p:pic>
      <p:sp>
        <p:nvSpPr>
          <p:cNvPr id="7" name="Rectangle 6">
            <a:extLst>
              <a:ext uri="{FF2B5EF4-FFF2-40B4-BE49-F238E27FC236}">
                <a16:creationId xmlns:a16="http://schemas.microsoft.com/office/drawing/2014/main" id="{8255399D-72E8-6E03-404C-4C410B9E232D}"/>
              </a:ext>
            </a:extLst>
          </p:cNvPr>
          <p:cNvSpPr/>
          <p:nvPr/>
        </p:nvSpPr>
        <p:spPr>
          <a:xfrm>
            <a:off x="6400800" y="0"/>
            <a:ext cx="147484" cy="3607292"/>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175DC85D-0E99-A797-E1F6-60B2B389B766}"/>
              </a:ext>
            </a:extLst>
          </p:cNvPr>
          <p:cNvSpPr/>
          <p:nvPr/>
        </p:nvSpPr>
        <p:spPr>
          <a:xfrm>
            <a:off x="5207748" y="520017"/>
            <a:ext cx="141000" cy="2940244"/>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71898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58DC261C-18C9-1F6E-4C1F-DE29EE678318}"/>
              </a:ext>
            </a:extLst>
          </p:cNvPr>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l="17206" r="17206"/>
          <a:stretch>
            <a:fillRect/>
          </a:stretch>
        </p:blipFill>
        <p:spPr>
          <a:xfrm>
            <a:off x="5402318" y="0"/>
            <a:ext cx="6789684" cy="6858000"/>
          </a:xfrm>
          <a:custGeom>
            <a:avLst/>
            <a:gdLst>
              <a:gd name="connsiteX0" fmla="*/ 1149416 w 6751241"/>
              <a:gd name="connsiteY0" fmla="*/ 0 h 6858000"/>
              <a:gd name="connsiteX1" fmla="*/ 6751241 w 6751241"/>
              <a:gd name="connsiteY1" fmla="*/ 0 h 6858000"/>
              <a:gd name="connsiteX2" fmla="*/ 6751241 w 6751241"/>
              <a:gd name="connsiteY2" fmla="*/ 6858000 h 6858000"/>
              <a:gd name="connsiteX3" fmla="*/ 1443046 w 6751241"/>
              <a:gd name="connsiteY3" fmla="*/ 6858000 h 6858000"/>
              <a:gd name="connsiteX4" fmla="*/ 1353444 w 6751241"/>
              <a:gd name="connsiteY4" fmla="*/ 6766474 h 6858000"/>
              <a:gd name="connsiteX5" fmla="*/ 0 w 6751241"/>
              <a:gd name="connsiteY5" fmla="*/ 3265714 h 6858000"/>
              <a:gd name="connsiteX6" fmla="*/ 1055200 w 6751241"/>
              <a:gd name="connsiteY6" fmla="*/ 11653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51241" h="6858000">
                <a:moveTo>
                  <a:pt x="1149416" y="0"/>
                </a:moveTo>
                <a:lnTo>
                  <a:pt x="6751241" y="0"/>
                </a:lnTo>
                <a:lnTo>
                  <a:pt x="6751241" y="6858000"/>
                </a:lnTo>
                <a:lnTo>
                  <a:pt x="1443046" y="6858000"/>
                </a:lnTo>
                <a:lnTo>
                  <a:pt x="1353444" y="6766474"/>
                </a:lnTo>
                <a:cubicBezTo>
                  <a:pt x="517217" y="5870551"/>
                  <a:pt x="0" y="4632846"/>
                  <a:pt x="0" y="3265714"/>
                </a:cubicBezTo>
                <a:cubicBezTo>
                  <a:pt x="0" y="2069474"/>
                  <a:pt x="395994" y="972326"/>
                  <a:pt x="1055200" y="116532"/>
                </a:cubicBezTo>
                <a:close/>
              </a:path>
            </a:pathLst>
          </a:custGeom>
        </p:spPr>
      </p:pic>
      <p:sp>
        <p:nvSpPr>
          <p:cNvPr id="5" name="Trapezoid 4">
            <a:extLst>
              <a:ext uri="{FF2B5EF4-FFF2-40B4-BE49-F238E27FC236}">
                <a16:creationId xmlns:a16="http://schemas.microsoft.com/office/drawing/2014/main" id="{BB9BC795-2978-831D-A9AC-669076BA8FBF}"/>
              </a:ext>
            </a:extLst>
          </p:cNvPr>
          <p:cNvSpPr/>
          <p:nvPr/>
        </p:nvSpPr>
        <p:spPr>
          <a:xfrm>
            <a:off x="1534445" y="5656202"/>
            <a:ext cx="6222115" cy="744598"/>
          </a:xfrm>
          <a:prstGeom prst="trapezoid">
            <a:avLst>
              <a:gd name="adj" fmla="val 122534"/>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Trapezoid 5">
            <a:extLst>
              <a:ext uri="{FF2B5EF4-FFF2-40B4-BE49-F238E27FC236}">
                <a16:creationId xmlns:a16="http://schemas.microsoft.com/office/drawing/2014/main" id="{3D3066C5-1980-6099-A2CA-13E2B83BA47B}"/>
              </a:ext>
            </a:extLst>
          </p:cNvPr>
          <p:cNvSpPr/>
          <p:nvPr/>
        </p:nvSpPr>
        <p:spPr>
          <a:xfrm>
            <a:off x="170829" y="4545454"/>
            <a:ext cx="7606439" cy="744598"/>
          </a:xfrm>
          <a:prstGeom prst="trapezoid">
            <a:avLst>
              <a:gd name="adj" fmla="val 122534"/>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Trapezoid 6">
            <a:extLst>
              <a:ext uri="{FF2B5EF4-FFF2-40B4-BE49-F238E27FC236}">
                <a16:creationId xmlns:a16="http://schemas.microsoft.com/office/drawing/2014/main" id="{8858451C-D782-2439-75F6-948B430DE930}"/>
              </a:ext>
            </a:extLst>
          </p:cNvPr>
          <p:cNvSpPr/>
          <p:nvPr/>
        </p:nvSpPr>
        <p:spPr>
          <a:xfrm>
            <a:off x="911153" y="3447783"/>
            <a:ext cx="7933943" cy="744598"/>
          </a:xfrm>
          <a:prstGeom prst="trapezoid">
            <a:avLst>
              <a:gd name="adj" fmla="val 122534"/>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Trapezoid 7">
            <a:extLst>
              <a:ext uri="{FF2B5EF4-FFF2-40B4-BE49-F238E27FC236}">
                <a16:creationId xmlns:a16="http://schemas.microsoft.com/office/drawing/2014/main" id="{2228FE10-39C0-5948-206C-9F295445942C}"/>
              </a:ext>
            </a:extLst>
          </p:cNvPr>
          <p:cNvSpPr/>
          <p:nvPr/>
        </p:nvSpPr>
        <p:spPr>
          <a:xfrm>
            <a:off x="338311" y="2467695"/>
            <a:ext cx="7418248" cy="744598"/>
          </a:xfrm>
          <a:prstGeom prst="trapezoid">
            <a:avLst>
              <a:gd name="adj" fmla="val 122534"/>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TextBox 8">
            <a:extLst>
              <a:ext uri="{FF2B5EF4-FFF2-40B4-BE49-F238E27FC236}">
                <a16:creationId xmlns:a16="http://schemas.microsoft.com/office/drawing/2014/main" id="{5D9B6124-32EE-3230-C072-C273F07D01CA}"/>
              </a:ext>
            </a:extLst>
          </p:cNvPr>
          <p:cNvSpPr txBox="1"/>
          <p:nvPr/>
        </p:nvSpPr>
        <p:spPr>
          <a:xfrm>
            <a:off x="949188" y="2608030"/>
            <a:ext cx="5885470" cy="461665"/>
          </a:xfrm>
          <a:prstGeom prst="rect">
            <a:avLst/>
          </a:prstGeom>
          <a:noFill/>
        </p:spPr>
        <p:txBody>
          <a:bodyPr wrap="square" rtlCol="1">
            <a:spAutoFit/>
          </a:bodyPr>
          <a:lstStyle/>
          <a:p>
            <a:pPr algn="ctr" rtl="1"/>
            <a:r>
              <a:rPr lang="fa-IR" sz="2400" b="1" dirty="0">
                <a:solidFill>
                  <a:schemeClr val="bg1"/>
                </a:solidFill>
                <a:latin typeface="Shabnam" panose="020B0603030804020204" pitchFamily="34" charset="-78"/>
                <a:cs typeface="Shabnam" panose="020B0603030804020204" pitchFamily="34" charset="-78"/>
              </a:rPr>
              <a:t>موضوع:پاورپوینت انگل ها</a:t>
            </a:r>
          </a:p>
        </p:txBody>
      </p:sp>
      <p:sp>
        <p:nvSpPr>
          <p:cNvPr id="10" name="TextBox 9">
            <a:extLst>
              <a:ext uri="{FF2B5EF4-FFF2-40B4-BE49-F238E27FC236}">
                <a16:creationId xmlns:a16="http://schemas.microsoft.com/office/drawing/2014/main" id="{F7676CC3-E704-CE6D-4383-02076C336594}"/>
              </a:ext>
            </a:extLst>
          </p:cNvPr>
          <p:cNvSpPr txBox="1"/>
          <p:nvPr/>
        </p:nvSpPr>
        <p:spPr>
          <a:xfrm>
            <a:off x="1300458" y="3589618"/>
            <a:ext cx="7155331" cy="461665"/>
          </a:xfrm>
          <a:prstGeom prst="rect">
            <a:avLst/>
          </a:prstGeom>
          <a:noFill/>
        </p:spPr>
        <p:txBody>
          <a:bodyPr wrap="square" rtlCol="1">
            <a:spAutoFit/>
          </a:bodyPr>
          <a:lstStyle/>
          <a:p>
            <a:pPr algn="ctr" rtl="1"/>
            <a:r>
              <a:rPr lang="fa-IR" sz="2400" b="1" dirty="0">
                <a:solidFill>
                  <a:schemeClr val="bg1"/>
                </a:solidFill>
                <a:latin typeface="Shabnam" panose="020B0603030804020204" pitchFamily="34" charset="-78"/>
                <a:cs typeface="Shabnam" panose="020B0603030804020204" pitchFamily="34" charset="-78"/>
              </a:rPr>
              <a:t>نام پژوهشگر:محمد جواد عزیزی</a:t>
            </a:r>
          </a:p>
        </p:txBody>
      </p:sp>
      <p:sp>
        <p:nvSpPr>
          <p:cNvPr id="11" name="TextBox 10">
            <a:extLst>
              <a:ext uri="{FF2B5EF4-FFF2-40B4-BE49-F238E27FC236}">
                <a16:creationId xmlns:a16="http://schemas.microsoft.com/office/drawing/2014/main" id="{AD3E89A9-3944-FE33-F984-510306DE21B6}"/>
              </a:ext>
            </a:extLst>
          </p:cNvPr>
          <p:cNvSpPr txBox="1"/>
          <p:nvPr/>
        </p:nvSpPr>
        <p:spPr>
          <a:xfrm>
            <a:off x="469769" y="4711844"/>
            <a:ext cx="7155331" cy="461665"/>
          </a:xfrm>
          <a:prstGeom prst="rect">
            <a:avLst/>
          </a:prstGeom>
          <a:noFill/>
        </p:spPr>
        <p:txBody>
          <a:bodyPr wrap="square" rtlCol="1">
            <a:spAutoFit/>
          </a:bodyPr>
          <a:lstStyle/>
          <a:p>
            <a:pPr algn="ctr" rtl="1"/>
            <a:r>
              <a:rPr lang="fa-IR" sz="2400" b="1" dirty="0">
                <a:solidFill>
                  <a:schemeClr val="bg1"/>
                </a:solidFill>
                <a:latin typeface="Shabnam" panose="020B0603030804020204" pitchFamily="34" charset="-78"/>
                <a:cs typeface="Shabnam" panose="020B0603030804020204" pitchFamily="34" charset="-78"/>
              </a:rPr>
              <a:t>نام استاد راهنما:علیرضا عزیزی</a:t>
            </a:r>
          </a:p>
        </p:txBody>
      </p:sp>
      <p:sp>
        <p:nvSpPr>
          <p:cNvPr id="12" name="TextBox 11">
            <a:extLst>
              <a:ext uri="{FF2B5EF4-FFF2-40B4-BE49-F238E27FC236}">
                <a16:creationId xmlns:a16="http://schemas.microsoft.com/office/drawing/2014/main" id="{E35FC3B0-FEF3-2CC0-96ED-0F97EE078B91}"/>
              </a:ext>
            </a:extLst>
          </p:cNvPr>
          <p:cNvSpPr txBox="1"/>
          <p:nvPr/>
        </p:nvSpPr>
        <p:spPr>
          <a:xfrm>
            <a:off x="873174" y="5797668"/>
            <a:ext cx="7155331" cy="461665"/>
          </a:xfrm>
          <a:prstGeom prst="rect">
            <a:avLst/>
          </a:prstGeom>
          <a:noFill/>
        </p:spPr>
        <p:txBody>
          <a:bodyPr wrap="square" rtlCol="1">
            <a:spAutoFit/>
          </a:bodyPr>
          <a:lstStyle/>
          <a:p>
            <a:pPr algn="ctr" rtl="1"/>
            <a:r>
              <a:rPr lang="fa-IR" sz="2400" b="1" dirty="0">
                <a:solidFill>
                  <a:schemeClr val="bg1"/>
                </a:solidFill>
                <a:latin typeface="Shabnam" panose="020B0603030804020204" pitchFamily="34" charset="-78"/>
                <a:cs typeface="Shabnam" panose="020B0603030804020204" pitchFamily="34" charset="-78"/>
              </a:rPr>
              <a:t>تاریخ ارائه: .......</a:t>
            </a:r>
          </a:p>
        </p:txBody>
      </p:sp>
      <p:pic>
        <p:nvPicPr>
          <p:cNvPr id="13" name="Picture 2" descr="لوگو دانشگاه تهران - لوگویاب">
            <a:extLst>
              <a:ext uri="{FF2B5EF4-FFF2-40B4-BE49-F238E27FC236}">
                <a16:creationId xmlns:a16="http://schemas.microsoft.com/office/drawing/2014/main" id="{FF4E5EDD-12A7-AFEA-7496-08C2CFE341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3262" y="13117"/>
            <a:ext cx="2391008" cy="23910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0939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5C3488E-1D10-FBE3-07DC-0720F4C58B89}"/>
              </a:ext>
            </a:extLst>
          </p:cNvPr>
          <p:cNvSpPr txBox="1"/>
          <p:nvPr/>
        </p:nvSpPr>
        <p:spPr>
          <a:xfrm>
            <a:off x="216310" y="1170630"/>
            <a:ext cx="5860026" cy="50090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داروهای ضد انگلی را می توان به عوامل ضد پروتزوئالیز و ضد هلمینتیک تقسیم کرد. ضد پروتوزوآها معمولاً برای ایجاد اختلال در یک مرحله خاص در چرخه حیات انگلی طراحی می شوند. داروهای ضد پلاسمودیوم را می توان به عنوان پیشگیری ، مانند  کلروکین خوراکی ، یا به عنوان درمانی برای بیماری فعال ، مانند داروی ترکیبی با استفاده از اتواکوون و پروگوانیل ، آرتمتر و لومفانترین یا سولفات کینین و داکسی سایکلین مصرف کرد. سایر داروهای ضد پروتوزوآ که معمولاً مورد استفاده قرار می گیرند شامل مترونیدازول ، آمفوتریسین</a:t>
            </a:r>
            <a:r>
              <a:rPr lang="en-US" dirty="0"/>
              <a:t> B </a:t>
            </a:r>
            <a:r>
              <a:rPr lang="fa-IR" dirty="0"/>
              <a:t>و سورامین است</a:t>
            </a:r>
            <a:r>
              <a:rPr lang="en-US" dirty="0"/>
              <a:t>.</a:t>
            </a:r>
          </a:p>
        </p:txBody>
      </p:sp>
      <p:pic>
        <p:nvPicPr>
          <p:cNvPr id="4" name="Picture 3" descr="هر آنچه باید در مورد انگل و زندگی انگلی بدانید!">
            <a:extLst>
              <a:ext uri="{FF2B5EF4-FFF2-40B4-BE49-F238E27FC236}">
                <a16:creationId xmlns:a16="http://schemas.microsoft.com/office/drawing/2014/main" id="{19A88629-5903-1217-2BE1-A3FB845F879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30416" y="1386226"/>
            <a:ext cx="5943600" cy="4655820"/>
          </a:xfrm>
          <a:prstGeom prst="rect">
            <a:avLst/>
          </a:prstGeom>
          <a:noFill/>
          <a:ln>
            <a:noFill/>
          </a:ln>
        </p:spPr>
      </p:pic>
      <p:sp>
        <p:nvSpPr>
          <p:cNvPr id="2" name="Rectangle 1">
            <a:extLst>
              <a:ext uri="{FF2B5EF4-FFF2-40B4-BE49-F238E27FC236}">
                <a16:creationId xmlns:a16="http://schemas.microsoft.com/office/drawing/2014/main" id="{5A6AB07F-1B8C-9678-8DB4-59B404BCB500}"/>
              </a:ext>
            </a:extLst>
          </p:cNvPr>
          <p:cNvSpPr/>
          <p:nvPr/>
        </p:nvSpPr>
        <p:spPr>
          <a:xfrm>
            <a:off x="-1" y="957645"/>
            <a:ext cx="12083845" cy="4571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TextBox 5">
            <a:extLst>
              <a:ext uri="{FF2B5EF4-FFF2-40B4-BE49-F238E27FC236}">
                <a16:creationId xmlns:a16="http://schemas.microsoft.com/office/drawing/2014/main" id="{BBF4E63B-8EA1-64E2-72FB-A293A6ED76D7}"/>
              </a:ext>
            </a:extLst>
          </p:cNvPr>
          <p:cNvSpPr txBox="1"/>
          <p:nvPr/>
        </p:nvSpPr>
        <p:spPr>
          <a:xfrm>
            <a:off x="3942737" y="284751"/>
            <a:ext cx="4296696" cy="461665"/>
          </a:xfrm>
          <a:prstGeom prst="rect">
            <a:avLst/>
          </a:prstGeom>
          <a:noFill/>
        </p:spPr>
        <p:txBody>
          <a:bodyPr wrap="square" rtlCol="1">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پیشگیری و درمان بیماریهای انگلی</a:t>
            </a:r>
            <a:endParaRPr lang="en-US" dirty="0"/>
          </a:p>
        </p:txBody>
      </p:sp>
    </p:spTree>
    <p:extLst>
      <p:ext uri="{BB962C8B-B14F-4D97-AF65-F5344CB8AC3E}">
        <p14:creationId xmlns:p14="http://schemas.microsoft.com/office/powerpoint/2010/main" val="8206539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5F7F4B-E05E-836E-186B-052AE93E5CB0}"/>
              </a:ext>
            </a:extLst>
          </p:cNvPr>
          <p:cNvSpPr txBox="1"/>
          <p:nvPr/>
        </p:nvSpPr>
        <p:spPr>
          <a:xfrm>
            <a:off x="5971619" y="644852"/>
            <a:ext cx="5561619" cy="461665"/>
          </a:xfrm>
          <a:prstGeom prst="rect">
            <a:avLst/>
          </a:prstGeom>
          <a:noFill/>
        </p:spPr>
        <p:txBody>
          <a:bodyPr wrap="square" rtlCol="1">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چالش ها در رابطه با کنترل بیماری های انگلی</a:t>
            </a:r>
            <a:endParaRPr lang="en-US" dirty="0"/>
          </a:p>
        </p:txBody>
      </p:sp>
      <p:sp>
        <p:nvSpPr>
          <p:cNvPr id="5" name="TextBox 4">
            <a:extLst>
              <a:ext uri="{FF2B5EF4-FFF2-40B4-BE49-F238E27FC236}">
                <a16:creationId xmlns:a16="http://schemas.microsoft.com/office/drawing/2014/main" id="{503BC826-F138-8CDE-C79E-E15DF19397B4}"/>
              </a:ext>
            </a:extLst>
          </p:cNvPr>
          <p:cNvSpPr txBox="1"/>
          <p:nvPr/>
        </p:nvSpPr>
        <p:spPr>
          <a:xfrm>
            <a:off x="5978011" y="1201467"/>
            <a:ext cx="6096000"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اگرچه در جلوگیری از بیماری انگلی بسیار موثر است اما رعایت دستورالعمل های بهداشتی در مکان هایی که منابع مالی یا اداری برای تأمین نیازهای اساسی مانند تأمین آب تمیز ندارند ، دشوار است. در فرهنگ های خاص ، انسان ها خانه های خود را با دامها و انگل های همزیست به اشتراک می گذارند و خطر ابتلا به بیماری انگلی را بسیار افزایش می دهند. علاوه بر این ،</a:t>
            </a:r>
            <a:r>
              <a:rPr lang="en-US" dirty="0"/>
              <a:t> </a:t>
            </a:r>
            <a:r>
              <a:rPr lang="fa-IR" dirty="0"/>
              <a:t>بیماری</a:t>
            </a:r>
            <a:r>
              <a:rPr lang="en-US" dirty="0"/>
              <a:t> </a:t>
            </a:r>
            <a:r>
              <a:rPr lang="fa-IR" dirty="0"/>
              <a:t>های انگلی به طور نامحدود در جمعیت های انسانی که برای شکستن چرخه عفونت دسترسی به کمک پزشکی ندارند حفظ می شود</a:t>
            </a:r>
            <a:r>
              <a:rPr lang="en-US" dirty="0"/>
              <a:t>.</a:t>
            </a:r>
          </a:p>
        </p:txBody>
      </p:sp>
      <p:sp>
        <p:nvSpPr>
          <p:cNvPr id="2" name="Rectangle 1">
            <a:extLst>
              <a:ext uri="{FF2B5EF4-FFF2-40B4-BE49-F238E27FC236}">
                <a16:creationId xmlns:a16="http://schemas.microsoft.com/office/drawing/2014/main" id="{8F4E2DF7-4FC7-1445-6C5D-3356A1288F7D}"/>
              </a:ext>
            </a:extLst>
          </p:cNvPr>
          <p:cNvSpPr/>
          <p:nvPr/>
        </p:nvSpPr>
        <p:spPr>
          <a:xfrm flipH="1">
            <a:off x="5932292" y="318547"/>
            <a:ext cx="45719" cy="559063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1EE33567-2779-4D8F-F0EE-DD0A40C9211B}"/>
              </a:ext>
            </a:extLst>
          </p:cNvPr>
          <p:cNvPicPr>
            <a:picLocks noChangeAspect="1"/>
          </p:cNvPicPr>
          <p:nvPr/>
        </p:nvPicPr>
        <p:blipFill>
          <a:blip r:embed="rId2"/>
          <a:stretch>
            <a:fillRect/>
          </a:stretch>
        </p:blipFill>
        <p:spPr>
          <a:xfrm>
            <a:off x="0" y="16353"/>
            <a:ext cx="4768645" cy="3176535"/>
          </a:xfrm>
          <a:prstGeom prst="rect">
            <a:avLst/>
          </a:prstGeom>
        </p:spPr>
      </p:pic>
      <p:pic>
        <p:nvPicPr>
          <p:cNvPr id="15362" name="Picture 2" descr="درمان انگل های گوارشی به صورت ساده و عملی">
            <a:extLst>
              <a:ext uri="{FF2B5EF4-FFF2-40B4-BE49-F238E27FC236}">
                <a16:creationId xmlns:a16="http://schemas.microsoft.com/office/drawing/2014/main" id="{B4FFCB35-E431-01FE-B10A-D69827D10C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4845" y="3199313"/>
            <a:ext cx="4483391" cy="3260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80828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720B98D-E914-0F63-2089-6F21E89C7991}"/>
              </a:ext>
            </a:extLst>
          </p:cNvPr>
          <p:cNvSpPr txBox="1"/>
          <p:nvPr/>
        </p:nvSpPr>
        <p:spPr>
          <a:xfrm>
            <a:off x="350764" y="1521187"/>
            <a:ext cx="5928851"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برخی موارد ، علیرغم درمان ، انگل به دلیل توسعه سویه های مقاوم در برابر دارو در موجودات زنده باقی می ماند. به عنوان مثال چندین سویه از مالاریا در برابر داروهای ضد مالاریایی که به طور گسترده مورد استفاده قرار می گیرند مقاوم شده اند که همه این عوامل مبارزه با بیماریهای انگلی را دشوار می کند</a:t>
            </a:r>
            <a:r>
              <a:rPr lang="en-US" dirty="0"/>
              <a:t>.</a:t>
            </a:r>
          </a:p>
        </p:txBody>
      </p:sp>
      <p:sp>
        <p:nvSpPr>
          <p:cNvPr id="2" name="TextBox 1">
            <a:extLst>
              <a:ext uri="{FF2B5EF4-FFF2-40B4-BE49-F238E27FC236}">
                <a16:creationId xmlns:a16="http://schemas.microsoft.com/office/drawing/2014/main" id="{C1462F17-34D2-569D-56CD-D931F997704A}"/>
              </a:ext>
            </a:extLst>
          </p:cNvPr>
          <p:cNvSpPr txBox="1"/>
          <p:nvPr/>
        </p:nvSpPr>
        <p:spPr>
          <a:xfrm>
            <a:off x="717996" y="900491"/>
            <a:ext cx="5561619" cy="461665"/>
          </a:xfrm>
          <a:prstGeom prst="rect">
            <a:avLst/>
          </a:prstGeom>
          <a:noFill/>
        </p:spPr>
        <p:txBody>
          <a:bodyPr wrap="square" rtlCol="1">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چالش ها در رابطه با کنترل بیماری های انگلی</a:t>
            </a:r>
            <a:endParaRPr lang="en-US" dirty="0"/>
          </a:p>
        </p:txBody>
      </p:sp>
      <p:pic>
        <p:nvPicPr>
          <p:cNvPr id="4" name="Picture 3">
            <a:extLst>
              <a:ext uri="{FF2B5EF4-FFF2-40B4-BE49-F238E27FC236}">
                <a16:creationId xmlns:a16="http://schemas.microsoft.com/office/drawing/2014/main" id="{3187820C-2F99-6D18-7670-FE3723EF5430}"/>
              </a:ext>
            </a:extLst>
          </p:cNvPr>
          <p:cNvPicPr>
            <a:picLocks noChangeAspect="1"/>
          </p:cNvPicPr>
          <p:nvPr/>
        </p:nvPicPr>
        <p:blipFill>
          <a:blip r:embed="rId2"/>
          <a:stretch>
            <a:fillRect/>
          </a:stretch>
        </p:blipFill>
        <p:spPr>
          <a:xfrm>
            <a:off x="6470855" y="523875"/>
            <a:ext cx="5524500" cy="5810250"/>
          </a:xfrm>
          <a:prstGeom prst="rect">
            <a:avLst/>
          </a:prstGeom>
        </p:spPr>
      </p:pic>
      <p:sp>
        <p:nvSpPr>
          <p:cNvPr id="5" name="Rectangle 4">
            <a:extLst>
              <a:ext uri="{FF2B5EF4-FFF2-40B4-BE49-F238E27FC236}">
                <a16:creationId xmlns:a16="http://schemas.microsoft.com/office/drawing/2014/main" id="{6FAACA49-0B6B-28FA-5EBB-458D5F617056}"/>
              </a:ext>
            </a:extLst>
          </p:cNvPr>
          <p:cNvSpPr/>
          <p:nvPr/>
        </p:nvSpPr>
        <p:spPr>
          <a:xfrm>
            <a:off x="0" y="1521187"/>
            <a:ext cx="6233896" cy="4571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030754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C036A56-0CAC-164B-5EB5-C526E8C2F807}"/>
              </a:ext>
            </a:extLst>
          </p:cNvPr>
          <p:cNvSpPr txBox="1"/>
          <p:nvPr/>
        </p:nvSpPr>
        <p:spPr>
          <a:xfrm>
            <a:off x="5520813" y="102239"/>
            <a:ext cx="1150374" cy="461665"/>
          </a:xfrm>
          <a:prstGeom prst="rect">
            <a:avLst/>
          </a:prstGeom>
          <a:noFill/>
        </p:spPr>
        <p:txBody>
          <a:bodyPr wrap="square" rtlCol="1">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منابع</a:t>
            </a:r>
          </a:p>
        </p:txBody>
      </p:sp>
      <p:sp>
        <p:nvSpPr>
          <p:cNvPr id="3" name="Rectangle 2">
            <a:extLst>
              <a:ext uri="{FF2B5EF4-FFF2-40B4-BE49-F238E27FC236}">
                <a16:creationId xmlns:a16="http://schemas.microsoft.com/office/drawing/2014/main" id="{BF5E587E-CC5A-85EF-0596-43A4D6953883}"/>
              </a:ext>
            </a:extLst>
          </p:cNvPr>
          <p:cNvSpPr/>
          <p:nvPr/>
        </p:nvSpPr>
        <p:spPr>
          <a:xfrm>
            <a:off x="108155" y="702007"/>
            <a:ext cx="12083845" cy="4571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BE166C71-5EF6-A7EA-9BCC-13DE4E598236}"/>
              </a:ext>
            </a:extLst>
          </p:cNvPr>
          <p:cNvSpPr txBox="1"/>
          <p:nvPr/>
        </p:nvSpPr>
        <p:spPr>
          <a:xfrm>
            <a:off x="8927691" y="2646411"/>
            <a:ext cx="3048000" cy="375552"/>
          </a:xfrm>
          <a:prstGeom prst="rect">
            <a:avLst/>
          </a:prstGeom>
          <a:noFill/>
        </p:spPr>
        <p:txBody>
          <a:bodyPr wrap="square">
            <a:spAutoFit/>
          </a:bodyPr>
          <a:lstStyle/>
          <a:p>
            <a:pPr algn="r" rtl="1">
              <a:lnSpc>
                <a:spcPct val="107000"/>
              </a:lnSpc>
              <a:spcAft>
                <a:spcPts val="800"/>
              </a:spcAft>
            </a:pPr>
            <a:r>
              <a:rPr lang="en-US" sz="1800" u="sng" dirty="0">
                <a:effectLst/>
                <a:latin typeface="Calibri" panose="020F0502020204030204" pitchFamily="34" charset="0"/>
                <a:ea typeface="Calibri" panose="020F0502020204030204" pitchFamily="34" charset="0"/>
                <a:cs typeface="B Nazanin" panose="00000400000000000000" pitchFamily="2" charset="-78"/>
                <a:hlinkClick r:id="rId2">
                  <a:extLst>
                    <a:ext uri="{A12FA001-AC4F-418D-AE19-62706E023703}">
                      <ahyp:hlinkClr xmlns:ahyp="http://schemas.microsoft.com/office/drawing/2018/hyperlinkcolor" val="tx"/>
                    </a:ext>
                  </a:extLst>
                </a:hlinkClick>
              </a:rPr>
              <a:t>https://www.jahaneshimi.com</a:t>
            </a:r>
          </a:p>
        </p:txBody>
      </p:sp>
      <p:sp>
        <p:nvSpPr>
          <p:cNvPr id="6" name="TextBox 5">
            <a:extLst>
              <a:ext uri="{FF2B5EF4-FFF2-40B4-BE49-F238E27FC236}">
                <a16:creationId xmlns:a16="http://schemas.microsoft.com/office/drawing/2014/main" id="{4CB0345B-391F-21FE-9E04-E8898DC12BDB}"/>
              </a:ext>
            </a:extLst>
          </p:cNvPr>
          <p:cNvSpPr txBox="1"/>
          <p:nvPr/>
        </p:nvSpPr>
        <p:spPr>
          <a:xfrm>
            <a:off x="5122607" y="1725965"/>
            <a:ext cx="6853084"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جهان شیمی</a:t>
            </a:r>
          </a:p>
        </p:txBody>
      </p:sp>
    </p:spTree>
    <p:extLst>
      <p:ext uri="{BB962C8B-B14F-4D97-AF65-F5344CB8AC3E}">
        <p14:creationId xmlns:p14="http://schemas.microsoft.com/office/powerpoint/2010/main" val="16483316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E143EA7-73CC-C6AA-B3C8-9643A1FF91FB}"/>
              </a:ext>
            </a:extLst>
          </p:cNvPr>
          <p:cNvSpPr/>
          <p:nvPr/>
        </p:nvSpPr>
        <p:spPr>
          <a:xfrm>
            <a:off x="1406012" y="2184734"/>
            <a:ext cx="9379975" cy="2094271"/>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TextBox 5">
            <a:extLst>
              <a:ext uri="{FF2B5EF4-FFF2-40B4-BE49-F238E27FC236}">
                <a16:creationId xmlns:a16="http://schemas.microsoft.com/office/drawing/2014/main" id="{DC0DD7D9-F4CC-A4F8-890C-C1BF32683025}"/>
              </a:ext>
            </a:extLst>
          </p:cNvPr>
          <p:cNvSpPr txBox="1"/>
          <p:nvPr/>
        </p:nvSpPr>
        <p:spPr>
          <a:xfrm>
            <a:off x="2920181" y="2724039"/>
            <a:ext cx="6146329" cy="923330"/>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sz="5400" dirty="0"/>
              <a:t>با تشکر از توجه شما</a:t>
            </a:r>
            <a:endParaRPr lang="en-US" sz="5400" dirty="0"/>
          </a:p>
        </p:txBody>
      </p:sp>
    </p:spTree>
    <p:extLst>
      <p:ext uri="{BB962C8B-B14F-4D97-AF65-F5344CB8AC3E}">
        <p14:creationId xmlns:p14="http://schemas.microsoft.com/office/powerpoint/2010/main" val="13009700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D87F8EB-EF97-C092-5242-9E6ABCF098F2}"/>
              </a:ext>
            </a:extLst>
          </p:cNvPr>
          <p:cNvSpPr txBox="1"/>
          <p:nvPr/>
        </p:nvSpPr>
        <p:spPr>
          <a:xfrm>
            <a:off x="6449961" y="1456027"/>
            <a:ext cx="5309420" cy="4455066"/>
          </a:xfrm>
          <a:prstGeom prst="rect">
            <a:avLst/>
          </a:prstGeom>
          <a:noFill/>
        </p:spPr>
        <p:txBody>
          <a:bodyPr wrap="square">
            <a:spAutoFit/>
          </a:bodyPr>
          <a:lstStyle/>
          <a:p>
            <a:pPr algn="just" rtl="1">
              <a:lnSpc>
                <a:spcPct val="200000"/>
              </a:lnSpc>
              <a:spcAft>
                <a:spcPts val="800"/>
              </a:spcAft>
            </a:pPr>
            <a:r>
              <a:rPr lang="fa-IR" sz="1800" dirty="0">
                <a:effectLst/>
                <a:latin typeface="Vazir" panose="020B0603030804020204" pitchFamily="34" charset="-78"/>
                <a:ea typeface="Calibri" panose="020F0502020204030204" pitchFamily="34" charset="0"/>
                <a:cs typeface="Vazir" panose="020B0603030804020204" pitchFamily="34" charset="-78"/>
              </a:rPr>
              <a:t>انگل موجودی است که روی میزبان یا در داخل بدن آن زندگی می کند و مواد مغذی خود را از آن میزبان دریافت می کنند. میزبان موجودی است که از یک انگل حمایت می کند. گاهی میزبان توسط انگل آسیب می بیند و گاهی اوقات رابطه خنثی است و میزبان آسیبی نمی بیند. هنگامی که انگل تأثیر منفی بر میزبان بگذارد اغلب میزبان را مستقیماً از بین نمی برد ، اما عوامل استرس زای ناشی از وجود انگل می تواند باعث از بین رفتن آن شود</a:t>
            </a:r>
            <a:r>
              <a:rPr lang="en-US" sz="1800" dirty="0">
                <a:effectLst/>
                <a:latin typeface="Vazir" panose="020B0603030804020204" pitchFamily="34" charset="-78"/>
                <a:ea typeface="Calibri" panose="020F0502020204030204" pitchFamily="34" charset="0"/>
                <a:cs typeface="Vazir" panose="020B0603030804020204" pitchFamily="34" charset="-78"/>
              </a:rPr>
              <a:t>.</a:t>
            </a:r>
            <a:endParaRPr lang="en-US" sz="1400" dirty="0">
              <a:effectLst/>
              <a:latin typeface="Vazir" panose="020B0603030804020204" pitchFamily="34" charset="-78"/>
              <a:ea typeface="Calibri" panose="020F0502020204030204" pitchFamily="34" charset="0"/>
              <a:cs typeface="Vazir" panose="020B0603030804020204" pitchFamily="34" charset="-78"/>
            </a:endParaRPr>
          </a:p>
        </p:txBody>
      </p:sp>
      <p:sp>
        <p:nvSpPr>
          <p:cNvPr id="6" name="TextBox 5">
            <a:extLst>
              <a:ext uri="{FF2B5EF4-FFF2-40B4-BE49-F238E27FC236}">
                <a16:creationId xmlns:a16="http://schemas.microsoft.com/office/drawing/2014/main" id="{3C8FC9E4-8F5E-9ABC-147C-C0FFAF5C616C}"/>
              </a:ext>
            </a:extLst>
          </p:cNvPr>
          <p:cNvSpPr txBox="1"/>
          <p:nvPr/>
        </p:nvSpPr>
        <p:spPr>
          <a:xfrm>
            <a:off x="20093" y="930442"/>
            <a:ext cx="798141" cy="461665"/>
          </a:xfrm>
          <a:prstGeom prst="rect">
            <a:avLst/>
          </a:prstGeom>
          <a:noFill/>
        </p:spPr>
        <p:txBody>
          <a:bodyPr wrap="square" rtlCol="1">
            <a:spAutoFit/>
          </a:bodyPr>
          <a:lstStyle/>
          <a:p>
            <a:pPr algn="just" rtl="1"/>
            <a:r>
              <a:rPr lang="fa-IR" sz="2400" b="1" dirty="0">
                <a:latin typeface="Shabnam" panose="020B0603030804020204" pitchFamily="34" charset="-78"/>
                <a:cs typeface="Shabnam" panose="020B0603030804020204" pitchFamily="34" charset="-78"/>
              </a:rPr>
              <a:t>انگل</a:t>
            </a:r>
          </a:p>
        </p:txBody>
      </p:sp>
      <p:sp>
        <p:nvSpPr>
          <p:cNvPr id="7" name="Rectangle 6">
            <a:extLst>
              <a:ext uri="{FF2B5EF4-FFF2-40B4-BE49-F238E27FC236}">
                <a16:creationId xmlns:a16="http://schemas.microsoft.com/office/drawing/2014/main" id="{C434FE97-5C13-97E4-A749-6D9B4D98B8A5}"/>
              </a:ext>
            </a:extLst>
          </p:cNvPr>
          <p:cNvSpPr/>
          <p:nvPr/>
        </p:nvSpPr>
        <p:spPr>
          <a:xfrm>
            <a:off x="818234" y="1111035"/>
            <a:ext cx="11109159" cy="4571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 name="Picture 1">
            <a:extLst>
              <a:ext uri="{FF2B5EF4-FFF2-40B4-BE49-F238E27FC236}">
                <a16:creationId xmlns:a16="http://schemas.microsoft.com/office/drawing/2014/main" id="{1D92F2C9-3B96-23CC-5286-6C53092FE03E}"/>
              </a:ext>
            </a:extLst>
          </p:cNvPr>
          <p:cNvPicPr>
            <a:picLocks noChangeAspect="1"/>
          </p:cNvPicPr>
          <p:nvPr/>
        </p:nvPicPr>
        <p:blipFill>
          <a:blip r:embed="rId3"/>
          <a:stretch>
            <a:fillRect/>
          </a:stretch>
        </p:blipFill>
        <p:spPr>
          <a:xfrm>
            <a:off x="0" y="1572700"/>
            <a:ext cx="6011917" cy="4508938"/>
          </a:xfrm>
          <a:prstGeom prst="rect">
            <a:avLst/>
          </a:prstGeom>
        </p:spPr>
      </p:pic>
    </p:spTree>
    <p:extLst>
      <p:ext uri="{BB962C8B-B14F-4D97-AF65-F5344CB8AC3E}">
        <p14:creationId xmlns:p14="http://schemas.microsoft.com/office/powerpoint/2010/main" val="41858622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C9F65D7-F831-5EF1-2D67-A55DB1C1DA58}"/>
              </a:ext>
            </a:extLst>
          </p:cNvPr>
          <p:cNvSpPr txBox="1"/>
          <p:nvPr/>
        </p:nvSpPr>
        <p:spPr>
          <a:xfrm>
            <a:off x="240890" y="1506267"/>
            <a:ext cx="5417574"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انگل ها دو دسته هستند، اکتوپارازیت ها انگلی هستند که در خارج از بدن زندگی می کنند. در حیوانات ، آنها روی پوست زندگی می کنند و باعث خارش و بثورات می شوند. اندوپارازیت ها انگلی هستند که در داخل بدن زندگی می کنند. به عنوان مثال ، آنها ممکن است در سیستم خون ، عضلات ، کبد ، مغز یا دستگاه گوارش حیوانات زندگی کنند. در ادامه مقاله در نشریه جهان شیمی فیزیک توضیحات بیشتری در این رابطه ارائه می گردد لطفا همراه ما باشید</a:t>
            </a:r>
            <a:r>
              <a:rPr lang="en-US" dirty="0"/>
              <a:t>.</a:t>
            </a:r>
          </a:p>
        </p:txBody>
      </p:sp>
      <p:pic>
        <p:nvPicPr>
          <p:cNvPr id="2" name="Picture 1">
            <a:extLst>
              <a:ext uri="{FF2B5EF4-FFF2-40B4-BE49-F238E27FC236}">
                <a16:creationId xmlns:a16="http://schemas.microsoft.com/office/drawing/2014/main" id="{53C19EEC-1A5D-0181-6518-1372EF81F820}"/>
              </a:ext>
            </a:extLst>
          </p:cNvPr>
          <p:cNvPicPr>
            <a:picLocks noChangeAspect="1"/>
          </p:cNvPicPr>
          <p:nvPr/>
        </p:nvPicPr>
        <p:blipFill>
          <a:blip r:embed="rId2"/>
          <a:srcRect r="15509"/>
          <a:stretch/>
        </p:blipFill>
        <p:spPr>
          <a:xfrm>
            <a:off x="5919962" y="1477621"/>
            <a:ext cx="6031148" cy="4483712"/>
          </a:xfrm>
          <a:prstGeom prst="rect">
            <a:avLst/>
          </a:prstGeom>
        </p:spPr>
      </p:pic>
      <p:sp>
        <p:nvSpPr>
          <p:cNvPr id="3" name="TextBox 2">
            <a:extLst>
              <a:ext uri="{FF2B5EF4-FFF2-40B4-BE49-F238E27FC236}">
                <a16:creationId xmlns:a16="http://schemas.microsoft.com/office/drawing/2014/main" id="{4CA58BB9-A4B7-4D4E-D573-09A229E01C21}"/>
              </a:ext>
            </a:extLst>
          </p:cNvPr>
          <p:cNvSpPr txBox="1"/>
          <p:nvPr/>
        </p:nvSpPr>
        <p:spPr>
          <a:xfrm>
            <a:off x="5401962" y="311653"/>
            <a:ext cx="798141" cy="461665"/>
          </a:xfrm>
          <a:prstGeom prst="rect">
            <a:avLst/>
          </a:prstGeom>
          <a:noFill/>
        </p:spPr>
        <p:txBody>
          <a:bodyPr wrap="square" rtlCol="1">
            <a:spAutoFit/>
          </a:bodyPr>
          <a:lstStyle/>
          <a:p>
            <a:pPr algn="just" rtl="1"/>
            <a:r>
              <a:rPr lang="fa-IR" sz="2400" b="1" dirty="0">
                <a:latin typeface="Shabnam" panose="020B0603030804020204" pitchFamily="34" charset="-78"/>
                <a:cs typeface="Shabnam" panose="020B0603030804020204" pitchFamily="34" charset="-78"/>
              </a:rPr>
              <a:t>انگل</a:t>
            </a:r>
          </a:p>
        </p:txBody>
      </p:sp>
      <p:sp>
        <p:nvSpPr>
          <p:cNvPr id="4" name="Rectangle 3">
            <a:extLst>
              <a:ext uri="{FF2B5EF4-FFF2-40B4-BE49-F238E27FC236}">
                <a16:creationId xmlns:a16="http://schemas.microsoft.com/office/drawing/2014/main" id="{ECFB5EA9-D31E-EE65-47CD-984FBE625D3D}"/>
              </a:ext>
            </a:extLst>
          </p:cNvPr>
          <p:cNvSpPr/>
          <p:nvPr/>
        </p:nvSpPr>
        <p:spPr>
          <a:xfrm>
            <a:off x="541419" y="1002395"/>
            <a:ext cx="11109159" cy="4571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48928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D20D57-C5A4-F94E-79A0-CF7016B2FB9D}"/>
              </a:ext>
            </a:extLst>
          </p:cNvPr>
          <p:cNvSpPr txBox="1"/>
          <p:nvPr/>
        </p:nvSpPr>
        <p:spPr>
          <a:xfrm>
            <a:off x="5850194" y="238953"/>
            <a:ext cx="6096000" cy="388696"/>
          </a:xfrm>
          <a:prstGeom prst="rect">
            <a:avLst/>
          </a:prstGeom>
          <a:noFill/>
        </p:spPr>
        <p:txBody>
          <a:bodyPr wrap="square" rtlCol="1">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انواع انگل ها</a:t>
            </a:r>
            <a:endParaRPr lang="en-US" dirty="0"/>
          </a:p>
        </p:txBody>
      </p:sp>
      <p:sp>
        <p:nvSpPr>
          <p:cNvPr id="5" name="TextBox 4">
            <a:extLst>
              <a:ext uri="{FF2B5EF4-FFF2-40B4-BE49-F238E27FC236}">
                <a16:creationId xmlns:a16="http://schemas.microsoft.com/office/drawing/2014/main" id="{BA02561C-3728-CEED-FE29-5A04D8C0E25C}"/>
              </a:ext>
            </a:extLst>
          </p:cNvPr>
          <p:cNvSpPr txBox="1"/>
          <p:nvPr/>
        </p:nvSpPr>
        <p:spPr>
          <a:xfrm>
            <a:off x="5850194" y="864523"/>
            <a:ext cx="6096000" cy="400110"/>
          </a:xfrm>
          <a:prstGeom prst="rect">
            <a:avLst/>
          </a:prstGeom>
          <a:noFill/>
        </p:spPr>
        <p:txBody>
          <a:bodyPr wrap="square" rtlCol="1">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sz="2000" dirty="0"/>
              <a:t>1. تک یاخته</a:t>
            </a:r>
            <a:endParaRPr lang="en-US" sz="2000" dirty="0"/>
          </a:p>
        </p:txBody>
      </p:sp>
      <p:sp>
        <p:nvSpPr>
          <p:cNvPr id="7" name="TextBox 6">
            <a:extLst>
              <a:ext uri="{FF2B5EF4-FFF2-40B4-BE49-F238E27FC236}">
                <a16:creationId xmlns:a16="http://schemas.microsoft.com/office/drawing/2014/main" id="{61989A1E-17AC-CCD3-204A-5E56F2EE9936}"/>
              </a:ext>
            </a:extLst>
          </p:cNvPr>
          <p:cNvSpPr txBox="1"/>
          <p:nvPr/>
        </p:nvSpPr>
        <p:spPr>
          <a:xfrm>
            <a:off x="167148" y="1306401"/>
            <a:ext cx="11779046"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تک یاخته ها موجوداتی تک سلولی هستند که می توانند در داخل بدن زندگی و تکثیر شوند.مانند عفونت های ناشی از پروتوزوآ که یک عفونت جدی است که می توانید از طریق نوشیدن آب آلوده به پروتوزوآ ژیاردیا به آن  مبتلا شوید</a:t>
            </a:r>
            <a:r>
              <a:rPr lang="en-US" dirty="0"/>
              <a:t>.</a:t>
            </a:r>
          </a:p>
        </p:txBody>
      </p:sp>
      <p:sp>
        <p:nvSpPr>
          <p:cNvPr id="2" name="Rectangle 1">
            <a:extLst>
              <a:ext uri="{FF2B5EF4-FFF2-40B4-BE49-F238E27FC236}">
                <a16:creationId xmlns:a16="http://schemas.microsoft.com/office/drawing/2014/main" id="{2CF593D0-C21D-3138-426E-079A2C847711}"/>
              </a:ext>
            </a:extLst>
          </p:cNvPr>
          <p:cNvSpPr/>
          <p:nvPr/>
        </p:nvSpPr>
        <p:spPr>
          <a:xfrm>
            <a:off x="0" y="433301"/>
            <a:ext cx="10156074" cy="4571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050" name="Picture 2" descr="تک یاخته ای ها (علوم ششم) چه هستند؟ انواع تک یاخته ای ها | جهان شیمی فیزیک">
            <a:extLst>
              <a:ext uri="{FF2B5EF4-FFF2-40B4-BE49-F238E27FC236}">
                <a16:creationId xmlns:a16="http://schemas.microsoft.com/office/drawing/2014/main" id="{31248DB4-2B5D-0487-F309-3FCF5757391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9140" b="6318"/>
          <a:stretch/>
        </p:blipFill>
        <p:spPr bwMode="auto">
          <a:xfrm>
            <a:off x="1187450" y="2723534"/>
            <a:ext cx="9817100" cy="3740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38243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E0A6867-4EB4-1FD8-9871-93D9AFE8648F}"/>
              </a:ext>
            </a:extLst>
          </p:cNvPr>
          <p:cNvSpPr txBox="1"/>
          <p:nvPr/>
        </p:nvSpPr>
        <p:spPr>
          <a:xfrm>
            <a:off x="5820694" y="4675818"/>
            <a:ext cx="6096000" cy="388696"/>
          </a:xfrm>
          <a:prstGeom prst="rect">
            <a:avLst/>
          </a:prstGeom>
          <a:noFill/>
        </p:spPr>
        <p:txBody>
          <a:bodyPr wrap="square" rtlCol="1">
            <a:spAutoFit/>
          </a:bodyPr>
          <a:lstStyle>
            <a:defPPr>
              <a:defRPr lang="fa-IR"/>
            </a:defPPr>
            <a:lvl1pPr algn="just" rtl="1">
              <a:defRPr sz="2000" b="1">
                <a:latin typeface="Shabnam" panose="020B0603030804020204" pitchFamily="34" charset="-78"/>
                <a:cs typeface="Shabnam" panose="020B0603030804020204" pitchFamily="34" charset="-78"/>
              </a:defRPr>
            </a:lvl1pPr>
          </a:lstStyle>
          <a:p>
            <a:r>
              <a:rPr lang="fa-IR" dirty="0"/>
              <a:t>2. هلمینت</a:t>
            </a:r>
            <a:endParaRPr lang="en-US" dirty="0"/>
          </a:p>
        </p:txBody>
      </p:sp>
      <p:sp>
        <p:nvSpPr>
          <p:cNvPr id="5" name="TextBox 4">
            <a:extLst>
              <a:ext uri="{FF2B5EF4-FFF2-40B4-BE49-F238E27FC236}">
                <a16:creationId xmlns:a16="http://schemas.microsoft.com/office/drawing/2014/main" id="{71877A5F-4D68-F6E5-93AE-562E09209FC2}"/>
              </a:ext>
            </a:extLst>
          </p:cNvPr>
          <p:cNvSpPr txBox="1"/>
          <p:nvPr/>
        </p:nvSpPr>
        <p:spPr>
          <a:xfrm>
            <a:off x="511274" y="5064514"/>
            <a:ext cx="11405420"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هلمینت ها موجودات چند سلولی هستند که می توانند در داخل یا خارج از بدن شما زندگی کنند. آنها بیشتر به عنوان کرم شناخته می شوند. آنها شامل کرم های تخت ، کرم های نواری ، کرم های سر خار دار و کرم های گرد هستند</a:t>
            </a:r>
            <a:r>
              <a:rPr lang="en-US" dirty="0"/>
              <a:t>.</a:t>
            </a:r>
          </a:p>
        </p:txBody>
      </p:sp>
      <p:pic>
        <p:nvPicPr>
          <p:cNvPr id="4" name="Picture 3">
            <a:extLst>
              <a:ext uri="{FF2B5EF4-FFF2-40B4-BE49-F238E27FC236}">
                <a16:creationId xmlns:a16="http://schemas.microsoft.com/office/drawing/2014/main" id="{7E27E3DC-D237-6FC5-002D-B27F96C7C910}"/>
              </a:ext>
            </a:extLst>
          </p:cNvPr>
          <p:cNvPicPr>
            <a:picLocks noChangeAspect="1"/>
          </p:cNvPicPr>
          <p:nvPr/>
        </p:nvPicPr>
        <p:blipFill>
          <a:blip r:embed="rId2"/>
          <a:stretch>
            <a:fillRect/>
          </a:stretch>
        </p:blipFill>
        <p:spPr>
          <a:xfrm>
            <a:off x="1956616" y="584526"/>
            <a:ext cx="8514736" cy="3614034"/>
          </a:xfrm>
          <a:prstGeom prst="rect">
            <a:avLst/>
          </a:prstGeom>
        </p:spPr>
      </p:pic>
      <p:sp>
        <p:nvSpPr>
          <p:cNvPr id="6" name="Rectangle 5">
            <a:extLst>
              <a:ext uri="{FF2B5EF4-FFF2-40B4-BE49-F238E27FC236}">
                <a16:creationId xmlns:a16="http://schemas.microsoft.com/office/drawing/2014/main" id="{63BBD3F7-742A-D4BE-CDAE-29A2D206920D}"/>
              </a:ext>
            </a:extLst>
          </p:cNvPr>
          <p:cNvSpPr/>
          <p:nvPr/>
        </p:nvSpPr>
        <p:spPr>
          <a:xfrm flipV="1">
            <a:off x="412954" y="4915885"/>
            <a:ext cx="10156073" cy="4571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62934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D098AE-5A1E-4898-7DF0-76AEA295273F}"/>
              </a:ext>
            </a:extLst>
          </p:cNvPr>
          <p:cNvSpPr txBox="1"/>
          <p:nvPr/>
        </p:nvSpPr>
        <p:spPr>
          <a:xfrm>
            <a:off x="3932897" y="1685932"/>
            <a:ext cx="2379407" cy="400110"/>
          </a:xfrm>
          <a:prstGeom prst="rect">
            <a:avLst/>
          </a:prstGeom>
          <a:noFill/>
        </p:spPr>
        <p:txBody>
          <a:bodyPr wrap="square" rtlCol="1">
            <a:spAutoFit/>
          </a:bodyPr>
          <a:lstStyle>
            <a:defPPr>
              <a:defRPr lang="fa-IR"/>
            </a:defPPr>
            <a:lvl1pPr algn="just" rtl="1">
              <a:defRPr sz="2000" b="1">
                <a:latin typeface="Shabnam" panose="020B0603030804020204" pitchFamily="34" charset="-78"/>
                <a:cs typeface="Shabnam" panose="020B0603030804020204" pitchFamily="34" charset="-78"/>
              </a:defRPr>
            </a:lvl1pPr>
          </a:lstStyle>
          <a:p>
            <a:r>
              <a:rPr lang="fa-IR" dirty="0"/>
              <a:t>3. اکتوپارازیت ها</a:t>
            </a:r>
            <a:endParaRPr lang="en-US" dirty="0"/>
          </a:p>
        </p:txBody>
      </p:sp>
      <p:sp>
        <p:nvSpPr>
          <p:cNvPr id="5" name="TextBox 4">
            <a:extLst>
              <a:ext uri="{FF2B5EF4-FFF2-40B4-BE49-F238E27FC236}">
                <a16:creationId xmlns:a16="http://schemas.microsoft.com/office/drawing/2014/main" id="{D10DF5F0-68C4-9B8D-6218-306C2C25BAC3}"/>
              </a:ext>
            </a:extLst>
          </p:cNvPr>
          <p:cNvSpPr txBox="1"/>
          <p:nvPr/>
        </p:nvSpPr>
        <p:spPr>
          <a:xfrm>
            <a:off x="176356" y="2296670"/>
            <a:ext cx="6105831"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اکتوپارازیت ها موجوداتی چند سلولی هستند که روی پوست شما زندگی می کنند یا از آن تغذیه می کنند. آنها شامل برخی از حشرات مانند پشه ، کک و کنه می باشند</a:t>
            </a:r>
            <a:r>
              <a:rPr lang="en-US" dirty="0"/>
              <a:t>.</a:t>
            </a:r>
          </a:p>
        </p:txBody>
      </p:sp>
      <p:pic>
        <p:nvPicPr>
          <p:cNvPr id="2" name="Picture 1">
            <a:extLst>
              <a:ext uri="{FF2B5EF4-FFF2-40B4-BE49-F238E27FC236}">
                <a16:creationId xmlns:a16="http://schemas.microsoft.com/office/drawing/2014/main" id="{FBFEB339-B9EF-3F75-1814-54066A3BEC95}"/>
              </a:ext>
            </a:extLst>
          </p:cNvPr>
          <p:cNvPicPr>
            <a:picLocks noChangeAspect="1"/>
          </p:cNvPicPr>
          <p:nvPr/>
        </p:nvPicPr>
        <p:blipFill>
          <a:blip r:embed="rId2"/>
          <a:stretch>
            <a:fillRect/>
          </a:stretch>
        </p:blipFill>
        <p:spPr>
          <a:xfrm>
            <a:off x="6223819" y="1456669"/>
            <a:ext cx="5791825" cy="4536931"/>
          </a:xfrm>
          <a:prstGeom prst="rect">
            <a:avLst/>
          </a:prstGeom>
        </p:spPr>
      </p:pic>
      <p:sp>
        <p:nvSpPr>
          <p:cNvPr id="4" name="Rectangle 3">
            <a:extLst>
              <a:ext uri="{FF2B5EF4-FFF2-40B4-BE49-F238E27FC236}">
                <a16:creationId xmlns:a16="http://schemas.microsoft.com/office/drawing/2014/main" id="{5565B0C8-561D-C4DE-05A8-3DDCCD4179BD}"/>
              </a:ext>
            </a:extLst>
          </p:cNvPr>
          <p:cNvSpPr/>
          <p:nvPr/>
        </p:nvSpPr>
        <p:spPr>
          <a:xfrm>
            <a:off x="645" y="2156470"/>
            <a:ext cx="6223174" cy="4571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11602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A6ADB68-BB74-0985-BDB8-2F1571DEFA0D}"/>
              </a:ext>
            </a:extLst>
          </p:cNvPr>
          <p:cNvSpPr txBox="1"/>
          <p:nvPr/>
        </p:nvSpPr>
        <p:spPr>
          <a:xfrm>
            <a:off x="1386348" y="476891"/>
            <a:ext cx="6096000" cy="388696"/>
          </a:xfrm>
          <a:prstGeom prst="rect">
            <a:avLst/>
          </a:prstGeom>
          <a:noFill/>
        </p:spPr>
        <p:txBody>
          <a:bodyPr wrap="square" rtlCol="1">
            <a:spAutoFit/>
          </a:bodyPr>
          <a:lstStyle>
            <a:defPPr>
              <a:defRPr lang="fa-IR"/>
            </a:defPPr>
            <a:lvl1pPr algn="just" rtl="1">
              <a:defRPr sz="2000" b="1">
                <a:latin typeface="Shabnam" panose="020B0603030804020204" pitchFamily="34" charset="-78"/>
                <a:cs typeface="Shabnam" panose="020B0603030804020204" pitchFamily="34" charset="-78"/>
              </a:defRPr>
            </a:lvl1pPr>
          </a:lstStyle>
          <a:p>
            <a:r>
              <a:rPr lang="fa-IR" dirty="0"/>
              <a:t>4. راههای ابتلا به انگل</a:t>
            </a:r>
            <a:endParaRPr lang="en-US" dirty="0"/>
          </a:p>
        </p:txBody>
      </p:sp>
      <p:sp>
        <p:nvSpPr>
          <p:cNvPr id="5" name="TextBox 4">
            <a:extLst>
              <a:ext uri="{FF2B5EF4-FFF2-40B4-BE49-F238E27FC236}">
                <a16:creationId xmlns:a16="http://schemas.microsoft.com/office/drawing/2014/main" id="{E000B6C2-DE40-A50E-702F-CC6984FC0241}"/>
              </a:ext>
            </a:extLst>
          </p:cNvPr>
          <p:cNvSpPr txBox="1"/>
          <p:nvPr/>
        </p:nvSpPr>
        <p:spPr>
          <a:xfrm>
            <a:off x="6282815" y="1643920"/>
            <a:ext cx="5781368"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عفونت های انگلی می توانند به روش های مختلفی منتقل شوند. به عنوان مثال ، پروتوزوآ و هلمینت ها می توانند از طریق آب</a:t>
            </a:r>
            <a:r>
              <a:rPr lang="en-US" dirty="0"/>
              <a:t> </a:t>
            </a:r>
            <a:r>
              <a:rPr lang="fa-IR" dirty="0"/>
              <a:t>، غذا ، مدفوع ، خاک</a:t>
            </a:r>
            <a:r>
              <a:rPr lang="en-US" dirty="0"/>
              <a:t> </a:t>
            </a:r>
            <a:r>
              <a:rPr lang="fa-IR" dirty="0"/>
              <a:t>و خون آلوده منتقل شوند. برخی از آنها می توانند از طریق تماس جنسی منتقل شوند. برخی از انگلها توسط حشراتی پخش می شوند که به عنوان ناقل یا حامل بیماری عمل می کنند. به عنوان مثال ، مالاریا توسط پروتوزوآهای انگلی ایجاد می شود که هنگام تغذیه از انسان توسط پشه ها منتقل می شود</a:t>
            </a:r>
            <a:r>
              <a:rPr lang="en-US" dirty="0"/>
              <a:t>.</a:t>
            </a:r>
          </a:p>
        </p:txBody>
      </p:sp>
      <p:pic>
        <p:nvPicPr>
          <p:cNvPr id="3074" name="Picture 2" descr="انواع انگل روده کودکان و بزرگسالان؛ علت، علائم و درمان - فوق تخصص گوارش و  کبد دکتر رضا دوست">
            <a:extLst>
              <a:ext uri="{FF2B5EF4-FFF2-40B4-BE49-F238E27FC236}">
                <a16:creationId xmlns:a16="http://schemas.microsoft.com/office/drawing/2014/main" id="{FEF08CBF-EFEE-8742-D0CB-C1FDEB9563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33718"/>
            <a:ext cx="6159398" cy="407547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B4206DB8-6E93-DD8E-4B51-08D33165922E}"/>
              </a:ext>
            </a:extLst>
          </p:cNvPr>
          <p:cNvSpPr/>
          <p:nvPr/>
        </p:nvSpPr>
        <p:spPr>
          <a:xfrm rot="10800000" flipV="1">
            <a:off x="63398" y="1171093"/>
            <a:ext cx="12191999" cy="51614"/>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19259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6DDAE2D-B59F-8530-2989-AF8B39CE6565}"/>
              </a:ext>
            </a:extLst>
          </p:cNvPr>
          <p:cNvSpPr txBox="1"/>
          <p:nvPr/>
        </p:nvSpPr>
        <p:spPr>
          <a:xfrm>
            <a:off x="5964338" y="266255"/>
            <a:ext cx="6096000" cy="388696"/>
          </a:xfrm>
          <a:prstGeom prst="rect">
            <a:avLst/>
          </a:prstGeom>
          <a:noFill/>
        </p:spPr>
        <p:txBody>
          <a:bodyPr wrap="square" rtlCol="1">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چرخه های زندگی انگلی</a:t>
            </a:r>
            <a:endParaRPr lang="en-US" dirty="0"/>
          </a:p>
        </p:txBody>
      </p:sp>
      <p:sp>
        <p:nvSpPr>
          <p:cNvPr id="7" name="TextBox 6">
            <a:extLst>
              <a:ext uri="{FF2B5EF4-FFF2-40B4-BE49-F238E27FC236}">
                <a16:creationId xmlns:a16="http://schemas.microsoft.com/office/drawing/2014/main" id="{0489BD2B-3B8A-7C00-C0CA-8138E4F7C28A}"/>
              </a:ext>
            </a:extLst>
          </p:cNvPr>
          <p:cNvSpPr txBox="1"/>
          <p:nvPr/>
        </p:nvSpPr>
        <p:spPr>
          <a:xfrm>
            <a:off x="1022554" y="949036"/>
            <a:ext cx="11037784"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همه انگل ها یک چرخه زندگی دارند که شامل یک دوره زمانی در ارگانیسم میزبان است و می تواند به مراحل رشد ، تولید مثل و انتقال تقسیم شود. چرخه های زندگی انگلی را بیشتر می توان به دو دسته تقسیم کرد:</a:t>
            </a:r>
            <a:endParaRPr lang="en-US" dirty="0"/>
          </a:p>
        </p:txBody>
      </p:sp>
      <p:sp>
        <p:nvSpPr>
          <p:cNvPr id="2" name="Rectangle 1">
            <a:extLst>
              <a:ext uri="{FF2B5EF4-FFF2-40B4-BE49-F238E27FC236}">
                <a16:creationId xmlns:a16="http://schemas.microsoft.com/office/drawing/2014/main" id="{4864DFDE-84AB-6AB1-93F7-E8598F81E9AE}"/>
              </a:ext>
            </a:extLst>
          </p:cNvPr>
          <p:cNvSpPr/>
          <p:nvPr/>
        </p:nvSpPr>
        <p:spPr>
          <a:xfrm rot="10800000" flipV="1">
            <a:off x="0" y="843790"/>
            <a:ext cx="12191999" cy="51614"/>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pSp>
        <p:nvGrpSpPr>
          <p:cNvPr id="9" name="Группа 1">
            <a:extLst>
              <a:ext uri="{FF2B5EF4-FFF2-40B4-BE49-F238E27FC236}">
                <a16:creationId xmlns:a16="http://schemas.microsoft.com/office/drawing/2014/main" id="{373F383E-5274-449C-C41A-B546982A9905}"/>
              </a:ext>
            </a:extLst>
          </p:cNvPr>
          <p:cNvGrpSpPr/>
          <p:nvPr/>
        </p:nvGrpSpPr>
        <p:grpSpPr>
          <a:xfrm>
            <a:off x="1430337" y="1619351"/>
            <a:ext cx="954087" cy="4681538"/>
            <a:chOff x="1430338" y="803275"/>
            <a:chExt cx="954087" cy="4681538"/>
          </a:xfrm>
        </p:grpSpPr>
        <p:sp>
          <p:nvSpPr>
            <p:cNvPr id="10" name="Freeform 23">
              <a:extLst>
                <a:ext uri="{FF2B5EF4-FFF2-40B4-BE49-F238E27FC236}">
                  <a16:creationId xmlns:a16="http://schemas.microsoft.com/office/drawing/2014/main" id="{66FBF549-A283-3939-9847-B0000D4C6768}"/>
                </a:ext>
              </a:extLst>
            </p:cNvPr>
            <p:cNvSpPr>
              <a:spLocks/>
            </p:cNvSpPr>
            <p:nvPr/>
          </p:nvSpPr>
          <p:spPr bwMode="auto">
            <a:xfrm>
              <a:off x="1430338" y="803275"/>
              <a:ext cx="954087" cy="1514475"/>
            </a:xfrm>
            <a:custGeom>
              <a:avLst/>
              <a:gdLst>
                <a:gd name="T0" fmla="*/ 2147483646 w 91"/>
                <a:gd name="T1" fmla="*/ 0 h 144"/>
                <a:gd name="T2" fmla="*/ 2147483646 w 91"/>
                <a:gd name="T3" fmla="*/ 2147483646 h 144"/>
                <a:gd name="T4" fmla="*/ 2147483646 w 91"/>
                <a:gd name="T5" fmla="*/ 2147483646 h 144"/>
                <a:gd name="T6" fmla="*/ 0 w 91"/>
                <a:gd name="T7" fmla="*/ 2147483646 h 144"/>
                <a:gd name="T8" fmla="*/ 2147483646 w 91"/>
                <a:gd name="T9" fmla="*/ 0 h 1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 h="144">
                  <a:moveTo>
                    <a:pt x="91" y="0"/>
                  </a:moveTo>
                  <a:cubicBezTo>
                    <a:pt x="91" y="144"/>
                    <a:pt x="91" y="144"/>
                    <a:pt x="91" y="144"/>
                  </a:cubicBezTo>
                  <a:cubicBezTo>
                    <a:pt x="32" y="89"/>
                    <a:pt x="32" y="89"/>
                    <a:pt x="32" y="89"/>
                  </a:cubicBezTo>
                  <a:cubicBezTo>
                    <a:pt x="12" y="80"/>
                    <a:pt x="0" y="66"/>
                    <a:pt x="0" y="51"/>
                  </a:cubicBezTo>
                  <a:cubicBezTo>
                    <a:pt x="0" y="23"/>
                    <a:pt x="41" y="0"/>
                    <a:pt x="91" y="0"/>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1" name="Freeform 24">
              <a:extLst>
                <a:ext uri="{FF2B5EF4-FFF2-40B4-BE49-F238E27FC236}">
                  <a16:creationId xmlns:a16="http://schemas.microsoft.com/office/drawing/2014/main" id="{60ECA6B9-10EC-59E3-E92D-93303093FFD0}"/>
                </a:ext>
              </a:extLst>
            </p:cNvPr>
            <p:cNvSpPr>
              <a:spLocks/>
            </p:cNvSpPr>
            <p:nvPr/>
          </p:nvSpPr>
          <p:spPr bwMode="auto">
            <a:xfrm>
              <a:off x="1765300" y="1339850"/>
              <a:ext cx="619125" cy="4144963"/>
            </a:xfrm>
            <a:custGeom>
              <a:avLst/>
              <a:gdLst>
                <a:gd name="T0" fmla="*/ 982860938 w 390"/>
                <a:gd name="T1" fmla="*/ 0 h 2611"/>
                <a:gd name="T2" fmla="*/ 982860938 w 390"/>
                <a:gd name="T3" fmla="*/ 2147483646 h 2611"/>
                <a:gd name="T4" fmla="*/ 0 w 390"/>
                <a:gd name="T5" fmla="*/ 2147483646 h 2611"/>
                <a:gd name="T6" fmla="*/ 0 w 390"/>
                <a:gd name="T7" fmla="*/ 635079452 h 2611"/>
                <a:gd name="T8" fmla="*/ 982860938 w 390"/>
                <a:gd name="T9" fmla="*/ 0 h 26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0" h="2611">
                  <a:moveTo>
                    <a:pt x="390" y="0"/>
                  </a:moveTo>
                  <a:lnTo>
                    <a:pt x="390" y="1292"/>
                  </a:lnTo>
                  <a:lnTo>
                    <a:pt x="0" y="2611"/>
                  </a:lnTo>
                  <a:lnTo>
                    <a:pt x="0" y="252"/>
                  </a:lnTo>
                  <a:lnTo>
                    <a:pt x="390"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Freeform 25">
              <a:extLst>
                <a:ext uri="{FF2B5EF4-FFF2-40B4-BE49-F238E27FC236}">
                  <a16:creationId xmlns:a16="http://schemas.microsoft.com/office/drawing/2014/main" id="{FD7D4753-83BF-1006-AEFB-3711B71E294C}"/>
                </a:ext>
              </a:extLst>
            </p:cNvPr>
            <p:cNvSpPr>
              <a:spLocks/>
            </p:cNvSpPr>
            <p:nvPr/>
          </p:nvSpPr>
          <p:spPr bwMode="auto">
            <a:xfrm>
              <a:off x="1430338" y="1339850"/>
              <a:ext cx="334962" cy="4144963"/>
            </a:xfrm>
            <a:custGeom>
              <a:avLst/>
              <a:gdLst>
                <a:gd name="T0" fmla="*/ 2147483646 w 32"/>
                <a:gd name="T1" fmla="*/ 2147483646 h 394"/>
                <a:gd name="T2" fmla="*/ 2147483646 w 32"/>
                <a:gd name="T3" fmla="*/ 2147483646 h 394"/>
                <a:gd name="T4" fmla="*/ 0 w 32"/>
                <a:gd name="T5" fmla="*/ 2147483646 h 394"/>
                <a:gd name="T6" fmla="*/ 0 w 32"/>
                <a:gd name="T7" fmla="*/ 0 h 394"/>
                <a:gd name="T8" fmla="*/ 2147483646 w 32"/>
                <a:gd name="T9" fmla="*/ 2147483646 h 3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394">
                  <a:moveTo>
                    <a:pt x="32" y="38"/>
                  </a:moveTo>
                  <a:cubicBezTo>
                    <a:pt x="32" y="394"/>
                    <a:pt x="32" y="394"/>
                    <a:pt x="32" y="394"/>
                  </a:cubicBezTo>
                  <a:cubicBezTo>
                    <a:pt x="12" y="385"/>
                    <a:pt x="0" y="371"/>
                    <a:pt x="0" y="355"/>
                  </a:cubicBezTo>
                  <a:cubicBezTo>
                    <a:pt x="0" y="0"/>
                    <a:pt x="0" y="0"/>
                    <a:pt x="0" y="0"/>
                  </a:cubicBezTo>
                  <a:cubicBezTo>
                    <a:pt x="0" y="15"/>
                    <a:pt x="12" y="29"/>
                    <a:pt x="32" y="3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grpSp>
        <p:nvGrpSpPr>
          <p:cNvPr id="13" name="Группа 3">
            <a:extLst>
              <a:ext uri="{FF2B5EF4-FFF2-40B4-BE49-F238E27FC236}">
                <a16:creationId xmlns:a16="http://schemas.microsoft.com/office/drawing/2014/main" id="{8F6E201E-4013-29C7-FE73-094809A9C420}"/>
              </a:ext>
            </a:extLst>
          </p:cNvPr>
          <p:cNvGrpSpPr/>
          <p:nvPr/>
        </p:nvGrpSpPr>
        <p:grpSpPr>
          <a:xfrm>
            <a:off x="2384424" y="2713139"/>
            <a:ext cx="954088" cy="3587750"/>
            <a:chOff x="2384425" y="1897063"/>
            <a:chExt cx="954088" cy="3587750"/>
          </a:xfrm>
        </p:grpSpPr>
        <p:sp>
          <p:nvSpPr>
            <p:cNvPr id="14" name="Freeform 26">
              <a:extLst>
                <a:ext uri="{FF2B5EF4-FFF2-40B4-BE49-F238E27FC236}">
                  <a16:creationId xmlns:a16="http://schemas.microsoft.com/office/drawing/2014/main" id="{1D6E129D-650E-189B-754E-F4A7747EAD1D}"/>
                </a:ext>
              </a:extLst>
            </p:cNvPr>
            <p:cNvSpPr>
              <a:spLocks/>
            </p:cNvSpPr>
            <p:nvPr/>
          </p:nvSpPr>
          <p:spPr bwMode="auto">
            <a:xfrm>
              <a:off x="2384425" y="1897063"/>
              <a:ext cx="954088" cy="936625"/>
            </a:xfrm>
            <a:custGeom>
              <a:avLst/>
              <a:gdLst>
                <a:gd name="T0" fmla="*/ 0 w 91"/>
                <a:gd name="T1" fmla="*/ 0 h 89"/>
                <a:gd name="T2" fmla="*/ 2147483646 w 91"/>
                <a:gd name="T3" fmla="*/ 2147483646 h 89"/>
                <a:gd name="T4" fmla="*/ 2147483646 w 91"/>
                <a:gd name="T5" fmla="*/ 2147483646 h 89"/>
                <a:gd name="T6" fmla="*/ 0 w 91"/>
                <a:gd name="T7" fmla="*/ 2147483646 h 89"/>
                <a:gd name="T8" fmla="*/ 0 w 91"/>
                <a:gd name="T9" fmla="*/ 0 h 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 h="89">
                  <a:moveTo>
                    <a:pt x="0" y="0"/>
                  </a:moveTo>
                  <a:cubicBezTo>
                    <a:pt x="51" y="0"/>
                    <a:pt x="91" y="22"/>
                    <a:pt x="91" y="50"/>
                  </a:cubicBezTo>
                  <a:cubicBezTo>
                    <a:pt x="91" y="65"/>
                    <a:pt x="79" y="79"/>
                    <a:pt x="59" y="89"/>
                  </a:cubicBezTo>
                  <a:cubicBezTo>
                    <a:pt x="0" y="50"/>
                    <a:pt x="0" y="50"/>
                    <a:pt x="0" y="50"/>
                  </a:cubicBezTo>
                  <a:lnTo>
                    <a:pt x="0" y="0"/>
                  </a:ln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5" name="Freeform 27">
              <a:extLst>
                <a:ext uri="{FF2B5EF4-FFF2-40B4-BE49-F238E27FC236}">
                  <a16:creationId xmlns:a16="http://schemas.microsoft.com/office/drawing/2014/main" id="{6EA9517E-639E-0894-6F9D-A5CF74091A74}"/>
                </a:ext>
              </a:extLst>
            </p:cNvPr>
            <p:cNvSpPr>
              <a:spLocks/>
            </p:cNvSpPr>
            <p:nvPr/>
          </p:nvSpPr>
          <p:spPr bwMode="auto">
            <a:xfrm>
              <a:off x="3003550" y="2422525"/>
              <a:ext cx="334963" cy="3062288"/>
            </a:xfrm>
            <a:custGeom>
              <a:avLst/>
              <a:gdLst>
                <a:gd name="T0" fmla="*/ 2147483646 w 32"/>
                <a:gd name="T1" fmla="*/ 0 h 291"/>
                <a:gd name="T2" fmla="*/ 2147483646 w 32"/>
                <a:gd name="T3" fmla="*/ 442958381 h 291"/>
                <a:gd name="T4" fmla="*/ 2147483646 w 32"/>
                <a:gd name="T5" fmla="*/ 553705868 h 291"/>
                <a:gd name="T6" fmla="*/ 2147483646 w 32"/>
                <a:gd name="T7" fmla="*/ 775179797 h 291"/>
                <a:gd name="T8" fmla="*/ 2147483646 w 32"/>
                <a:gd name="T9" fmla="*/ 885927285 h 291"/>
                <a:gd name="T10" fmla="*/ 2147483646 w 32"/>
                <a:gd name="T11" fmla="*/ 1328885665 h 291"/>
                <a:gd name="T12" fmla="*/ 2147483646 w 32"/>
                <a:gd name="T13" fmla="*/ 1328885665 h 291"/>
                <a:gd name="T14" fmla="*/ 2147483646 w 32"/>
                <a:gd name="T15" fmla="*/ 1661107082 h 291"/>
                <a:gd name="T16" fmla="*/ 2147483646 w 32"/>
                <a:gd name="T17" fmla="*/ 1771844046 h 291"/>
                <a:gd name="T18" fmla="*/ 2147483646 w 32"/>
                <a:gd name="T19" fmla="*/ 2147483646 h 291"/>
                <a:gd name="T20" fmla="*/ 2147483646 w 32"/>
                <a:gd name="T21" fmla="*/ 2147483646 h 291"/>
                <a:gd name="T22" fmla="*/ 2147483646 w 32"/>
                <a:gd name="T23" fmla="*/ 2147483646 h 291"/>
                <a:gd name="T24" fmla="*/ 2147483646 w 32"/>
                <a:gd name="T25" fmla="*/ 2147483646 h 291"/>
                <a:gd name="T26" fmla="*/ 2081836915 w 32"/>
                <a:gd name="T27" fmla="*/ 2147483646 h 291"/>
                <a:gd name="T28" fmla="*/ 2081836915 w 32"/>
                <a:gd name="T29" fmla="*/ 2147483646 h 291"/>
                <a:gd name="T30" fmla="*/ 1753133536 w 32"/>
                <a:gd name="T31" fmla="*/ 2147483646 h 291"/>
                <a:gd name="T32" fmla="*/ 1643558765 w 32"/>
                <a:gd name="T33" fmla="*/ 2147483646 h 291"/>
                <a:gd name="T34" fmla="*/ 1424419690 w 32"/>
                <a:gd name="T35" fmla="*/ 2147483646 h 291"/>
                <a:gd name="T36" fmla="*/ 1205280615 w 32"/>
                <a:gd name="T37" fmla="*/ 2147483646 h 291"/>
                <a:gd name="T38" fmla="*/ 986131072 w 32"/>
                <a:gd name="T39" fmla="*/ 2147483646 h 291"/>
                <a:gd name="T40" fmla="*/ 876566768 w 32"/>
                <a:gd name="T41" fmla="*/ 2147483646 h 291"/>
                <a:gd name="T42" fmla="*/ 547852922 w 32"/>
                <a:gd name="T43" fmla="*/ 2147483646 h 291"/>
                <a:gd name="T44" fmla="*/ 438278150 w 32"/>
                <a:gd name="T45" fmla="*/ 2147483646 h 291"/>
                <a:gd name="T46" fmla="*/ 0 w 32"/>
                <a:gd name="T47" fmla="*/ 2147483646 h 291"/>
                <a:gd name="T48" fmla="*/ 0 w 32"/>
                <a:gd name="T49" fmla="*/ 2147483646 h 291"/>
                <a:gd name="T50" fmla="*/ 438278150 w 32"/>
                <a:gd name="T51" fmla="*/ 2147483646 h 291"/>
                <a:gd name="T52" fmla="*/ 547852922 w 32"/>
                <a:gd name="T53" fmla="*/ 2147483646 h 291"/>
                <a:gd name="T54" fmla="*/ 876566768 w 32"/>
                <a:gd name="T55" fmla="*/ 2147483646 h 291"/>
                <a:gd name="T56" fmla="*/ 986131072 w 32"/>
                <a:gd name="T57" fmla="*/ 2147483646 h 291"/>
                <a:gd name="T58" fmla="*/ 986131072 w 32"/>
                <a:gd name="T59" fmla="*/ 2147483646 h 291"/>
                <a:gd name="T60" fmla="*/ 1205280615 w 32"/>
                <a:gd name="T61" fmla="*/ 2147483646 h 291"/>
                <a:gd name="T62" fmla="*/ 1424419690 w 32"/>
                <a:gd name="T63" fmla="*/ 2147483646 h 291"/>
                <a:gd name="T64" fmla="*/ 1643558765 w 32"/>
                <a:gd name="T65" fmla="*/ 2147483646 h 291"/>
                <a:gd name="T66" fmla="*/ 1753133536 w 32"/>
                <a:gd name="T67" fmla="*/ 2147483646 h 291"/>
                <a:gd name="T68" fmla="*/ 2081836915 w 32"/>
                <a:gd name="T69" fmla="*/ 2147483646 h 291"/>
                <a:gd name="T70" fmla="*/ 2081836915 w 32"/>
                <a:gd name="T71" fmla="*/ 2147483646 h 291"/>
                <a:gd name="T72" fmla="*/ 2147483646 w 32"/>
                <a:gd name="T73" fmla="*/ 2147483646 h 291"/>
                <a:gd name="T74" fmla="*/ 2147483646 w 32"/>
                <a:gd name="T75" fmla="*/ 2147483646 h 291"/>
                <a:gd name="T76" fmla="*/ 2147483646 w 32"/>
                <a:gd name="T77" fmla="*/ 2147483646 h 291"/>
                <a:gd name="T78" fmla="*/ 2147483646 w 32"/>
                <a:gd name="T79" fmla="*/ 2147483646 h 291"/>
                <a:gd name="T80" fmla="*/ 2147483646 w 32"/>
                <a:gd name="T81" fmla="*/ 2147483646 h 291"/>
                <a:gd name="T82" fmla="*/ 2147483646 w 32"/>
                <a:gd name="T83" fmla="*/ 2147483646 h 291"/>
                <a:gd name="T84" fmla="*/ 2147483646 w 32"/>
                <a:gd name="T85" fmla="*/ 2147483646 h 291"/>
                <a:gd name="T86" fmla="*/ 2147483646 w 32"/>
                <a:gd name="T87" fmla="*/ 2147483646 h 291"/>
                <a:gd name="T88" fmla="*/ 2147483646 w 32"/>
                <a:gd name="T89" fmla="*/ 2147483646 h 291"/>
                <a:gd name="T90" fmla="*/ 2147483646 w 32"/>
                <a:gd name="T91" fmla="*/ 2147483646 h 291"/>
                <a:gd name="T92" fmla="*/ 2147483646 w 32"/>
                <a:gd name="T93" fmla="*/ 2147483646 h 291"/>
                <a:gd name="T94" fmla="*/ 2147483646 w 32"/>
                <a:gd name="T95" fmla="*/ 2147483646 h 291"/>
                <a:gd name="T96" fmla="*/ 2147483646 w 32"/>
                <a:gd name="T97" fmla="*/ 2147483646 h 291"/>
                <a:gd name="T98" fmla="*/ 2147483646 w 32"/>
                <a:gd name="T99" fmla="*/ 2147483646 h 291"/>
                <a:gd name="T100" fmla="*/ 2147483646 w 32"/>
                <a:gd name="T101" fmla="*/ 2147483646 h 291"/>
                <a:gd name="T102" fmla="*/ 2147483646 w 32"/>
                <a:gd name="T103" fmla="*/ 2147483646 h 291"/>
                <a:gd name="T104" fmla="*/ 2147483646 w 32"/>
                <a:gd name="T105" fmla="*/ 0 h 29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2" h="291">
                  <a:moveTo>
                    <a:pt x="32" y="0"/>
                  </a:moveTo>
                  <a:cubicBezTo>
                    <a:pt x="32" y="1"/>
                    <a:pt x="32" y="3"/>
                    <a:pt x="32" y="4"/>
                  </a:cubicBezTo>
                  <a:cubicBezTo>
                    <a:pt x="32" y="4"/>
                    <a:pt x="32" y="5"/>
                    <a:pt x="32" y="5"/>
                  </a:cubicBezTo>
                  <a:cubicBezTo>
                    <a:pt x="32" y="6"/>
                    <a:pt x="32" y="6"/>
                    <a:pt x="32" y="7"/>
                  </a:cubicBezTo>
                  <a:cubicBezTo>
                    <a:pt x="32" y="7"/>
                    <a:pt x="31" y="7"/>
                    <a:pt x="31" y="8"/>
                  </a:cubicBezTo>
                  <a:cubicBezTo>
                    <a:pt x="31" y="9"/>
                    <a:pt x="31" y="10"/>
                    <a:pt x="30" y="12"/>
                  </a:cubicBezTo>
                  <a:cubicBezTo>
                    <a:pt x="30" y="12"/>
                    <a:pt x="30" y="12"/>
                    <a:pt x="30" y="12"/>
                  </a:cubicBezTo>
                  <a:cubicBezTo>
                    <a:pt x="29" y="13"/>
                    <a:pt x="29" y="14"/>
                    <a:pt x="28" y="15"/>
                  </a:cubicBezTo>
                  <a:cubicBezTo>
                    <a:pt x="28" y="16"/>
                    <a:pt x="28" y="16"/>
                    <a:pt x="28" y="16"/>
                  </a:cubicBezTo>
                  <a:cubicBezTo>
                    <a:pt x="27" y="17"/>
                    <a:pt x="26" y="18"/>
                    <a:pt x="25" y="20"/>
                  </a:cubicBezTo>
                  <a:cubicBezTo>
                    <a:pt x="25" y="20"/>
                    <a:pt x="25" y="20"/>
                    <a:pt x="25" y="20"/>
                  </a:cubicBezTo>
                  <a:cubicBezTo>
                    <a:pt x="24" y="21"/>
                    <a:pt x="23" y="22"/>
                    <a:pt x="22" y="23"/>
                  </a:cubicBezTo>
                  <a:cubicBezTo>
                    <a:pt x="22" y="24"/>
                    <a:pt x="22" y="24"/>
                    <a:pt x="22" y="24"/>
                  </a:cubicBezTo>
                  <a:cubicBezTo>
                    <a:pt x="21" y="25"/>
                    <a:pt x="20" y="25"/>
                    <a:pt x="19" y="26"/>
                  </a:cubicBezTo>
                  <a:cubicBezTo>
                    <a:pt x="19" y="26"/>
                    <a:pt x="19" y="26"/>
                    <a:pt x="19" y="26"/>
                  </a:cubicBezTo>
                  <a:cubicBezTo>
                    <a:pt x="18" y="27"/>
                    <a:pt x="17" y="28"/>
                    <a:pt x="16" y="29"/>
                  </a:cubicBezTo>
                  <a:cubicBezTo>
                    <a:pt x="15" y="30"/>
                    <a:pt x="15" y="30"/>
                    <a:pt x="15" y="30"/>
                  </a:cubicBezTo>
                  <a:cubicBezTo>
                    <a:pt x="14" y="30"/>
                    <a:pt x="13" y="31"/>
                    <a:pt x="13" y="31"/>
                  </a:cubicBezTo>
                  <a:cubicBezTo>
                    <a:pt x="12" y="31"/>
                    <a:pt x="12" y="32"/>
                    <a:pt x="11" y="32"/>
                  </a:cubicBezTo>
                  <a:cubicBezTo>
                    <a:pt x="11" y="32"/>
                    <a:pt x="10" y="33"/>
                    <a:pt x="9" y="33"/>
                  </a:cubicBezTo>
                  <a:cubicBezTo>
                    <a:pt x="9" y="34"/>
                    <a:pt x="8" y="34"/>
                    <a:pt x="8" y="34"/>
                  </a:cubicBezTo>
                  <a:cubicBezTo>
                    <a:pt x="7" y="35"/>
                    <a:pt x="6" y="35"/>
                    <a:pt x="5" y="36"/>
                  </a:cubicBezTo>
                  <a:cubicBezTo>
                    <a:pt x="5" y="36"/>
                    <a:pt x="4" y="36"/>
                    <a:pt x="4" y="36"/>
                  </a:cubicBezTo>
                  <a:cubicBezTo>
                    <a:pt x="3" y="37"/>
                    <a:pt x="1" y="38"/>
                    <a:pt x="0" y="39"/>
                  </a:cubicBezTo>
                  <a:cubicBezTo>
                    <a:pt x="0" y="291"/>
                    <a:pt x="0" y="291"/>
                    <a:pt x="0" y="291"/>
                  </a:cubicBezTo>
                  <a:cubicBezTo>
                    <a:pt x="1" y="290"/>
                    <a:pt x="3" y="290"/>
                    <a:pt x="4" y="289"/>
                  </a:cubicBezTo>
                  <a:cubicBezTo>
                    <a:pt x="4" y="289"/>
                    <a:pt x="5" y="289"/>
                    <a:pt x="5" y="288"/>
                  </a:cubicBezTo>
                  <a:cubicBezTo>
                    <a:pt x="6" y="288"/>
                    <a:pt x="7" y="287"/>
                    <a:pt x="8" y="287"/>
                  </a:cubicBezTo>
                  <a:cubicBezTo>
                    <a:pt x="9" y="286"/>
                    <a:pt x="9" y="286"/>
                    <a:pt x="9" y="286"/>
                  </a:cubicBezTo>
                  <a:cubicBezTo>
                    <a:pt x="9" y="286"/>
                    <a:pt x="9" y="286"/>
                    <a:pt x="9" y="286"/>
                  </a:cubicBezTo>
                  <a:cubicBezTo>
                    <a:pt x="10" y="285"/>
                    <a:pt x="11" y="285"/>
                    <a:pt x="11" y="285"/>
                  </a:cubicBezTo>
                  <a:cubicBezTo>
                    <a:pt x="12" y="284"/>
                    <a:pt x="12" y="284"/>
                    <a:pt x="13" y="284"/>
                  </a:cubicBezTo>
                  <a:cubicBezTo>
                    <a:pt x="13" y="283"/>
                    <a:pt x="14" y="283"/>
                    <a:pt x="15" y="282"/>
                  </a:cubicBezTo>
                  <a:cubicBezTo>
                    <a:pt x="16" y="281"/>
                    <a:pt x="16" y="281"/>
                    <a:pt x="16" y="281"/>
                  </a:cubicBezTo>
                  <a:cubicBezTo>
                    <a:pt x="17" y="281"/>
                    <a:pt x="18" y="280"/>
                    <a:pt x="19" y="279"/>
                  </a:cubicBezTo>
                  <a:cubicBezTo>
                    <a:pt x="19" y="279"/>
                    <a:pt x="19" y="279"/>
                    <a:pt x="19" y="279"/>
                  </a:cubicBezTo>
                  <a:cubicBezTo>
                    <a:pt x="20" y="278"/>
                    <a:pt x="21" y="277"/>
                    <a:pt x="22" y="276"/>
                  </a:cubicBezTo>
                  <a:cubicBezTo>
                    <a:pt x="22" y="276"/>
                    <a:pt x="22" y="276"/>
                    <a:pt x="22" y="276"/>
                  </a:cubicBezTo>
                  <a:cubicBezTo>
                    <a:pt x="22" y="276"/>
                    <a:pt x="22" y="276"/>
                    <a:pt x="22" y="276"/>
                  </a:cubicBezTo>
                  <a:cubicBezTo>
                    <a:pt x="23" y="275"/>
                    <a:pt x="24" y="274"/>
                    <a:pt x="25" y="273"/>
                  </a:cubicBezTo>
                  <a:cubicBezTo>
                    <a:pt x="25" y="272"/>
                    <a:pt x="25" y="272"/>
                    <a:pt x="25" y="272"/>
                  </a:cubicBezTo>
                  <a:cubicBezTo>
                    <a:pt x="26" y="271"/>
                    <a:pt x="27" y="270"/>
                    <a:pt x="28" y="269"/>
                  </a:cubicBezTo>
                  <a:cubicBezTo>
                    <a:pt x="28" y="268"/>
                    <a:pt x="28" y="268"/>
                    <a:pt x="28" y="268"/>
                  </a:cubicBezTo>
                  <a:cubicBezTo>
                    <a:pt x="29" y="267"/>
                    <a:pt x="29" y="266"/>
                    <a:pt x="30" y="265"/>
                  </a:cubicBezTo>
                  <a:cubicBezTo>
                    <a:pt x="30" y="264"/>
                    <a:pt x="30" y="264"/>
                    <a:pt x="30" y="264"/>
                  </a:cubicBezTo>
                  <a:cubicBezTo>
                    <a:pt x="31" y="263"/>
                    <a:pt x="31" y="262"/>
                    <a:pt x="31" y="260"/>
                  </a:cubicBezTo>
                  <a:cubicBezTo>
                    <a:pt x="31" y="260"/>
                    <a:pt x="31" y="260"/>
                    <a:pt x="31" y="260"/>
                  </a:cubicBezTo>
                  <a:cubicBezTo>
                    <a:pt x="32" y="259"/>
                    <a:pt x="32" y="259"/>
                    <a:pt x="32" y="259"/>
                  </a:cubicBezTo>
                  <a:cubicBezTo>
                    <a:pt x="32" y="259"/>
                    <a:pt x="32" y="258"/>
                    <a:pt x="32" y="257"/>
                  </a:cubicBezTo>
                  <a:cubicBezTo>
                    <a:pt x="32" y="257"/>
                    <a:pt x="32" y="257"/>
                    <a:pt x="32" y="257"/>
                  </a:cubicBezTo>
                  <a:cubicBezTo>
                    <a:pt x="32" y="256"/>
                    <a:pt x="32" y="256"/>
                    <a:pt x="32" y="256"/>
                  </a:cubicBezTo>
                  <a:cubicBezTo>
                    <a:pt x="32" y="255"/>
                    <a:pt x="32" y="254"/>
                    <a:pt x="32" y="253"/>
                  </a:cubicBezTo>
                  <a:lnTo>
                    <a:pt x="3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6" name="Freeform 28">
              <a:extLst>
                <a:ext uri="{FF2B5EF4-FFF2-40B4-BE49-F238E27FC236}">
                  <a16:creationId xmlns:a16="http://schemas.microsoft.com/office/drawing/2014/main" id="{92FD2D79-27CF-4EA5-584B-0B7543111A82}"/>
                </a:ext>
              </a:extLst>
            </p:cNvPr>
            <p:cNvSpPr>
              <a:spLocks/>
            </p:cNvSpPr>
            <p:nvPr/>
          </p:nvSpPr>
          <p:spPr bwMode="auto">
            <a:xfrm>
              <a:off x="2384425" y="2422525"/>
              <a:ext cx="619125" cy="3062288"/>
            </a:xfrm>
            <a:custGeom>
              <a:avLst/>
              <a:gdLst>
                <a:gd name="T0" fmla="*/ 982860938 w 390"/>
                <a:gd name="T1" fmla="*/ 652721369 h 1929"/>
                <a:gd name="T2" fmla="*/ 982860938 w 390"/>
                <a:gd name="T3" fmla="*/ 2147483646 h 1929"/>
                <a:gd name="T4" fmla="*/ 0 w 390"/>
                <a:gd name="T5" fmla="*/ 1554937454 h 1929"/>
                <a:gd name="T6" fmla="*/ 0 w 390"/>
                <a:gd name="T7" fmla="*/ 0 h 1929"/>
                <a:gd name="T8" fmla="*/ 982860938 w 390"/>
                <a:gd name="T9" fmla="*/ 652721369 h 19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0" h="1929">
                  <a:moveTo>
                    <a:pt x="390" y="259"/>
                  </a:moveTo>
                  <a:lnTo>
                    <a:pt x="390" y="1929"/>
                  </a:lnTo>
                  <a:lnTo>
                    <a:pt x="0" y="617"/>
                  </a:lnTo>
                  <a:lnTo>
                    <a:pt x="0" y="0"/>
                  </a:lnTo>
                  <a:lnTo>
                    <a:pt x="390" y="259"/>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grpSp>
        <p:nvGrpSpPr>
          <p:cNvPr id="17" name="Группа 2">
            <a:extLst>
              <a:ext uri="{FF2B5EF4-FFF2-40B4-BE49-F238E27FC236}">
                <a16:creationId xmlns:a16="http://schemas.microsoft.com/office/drawing/2014/main" id="{2C52D4AE-B5B1-6EE7-6545-0599F0DBF757}"/>
              </a:ext>
            </a:extLst>
          </p:cNvPr>
          <p:cNvGrpSpPr/>
          <p:nvPr/>
        </p:nvGrpSpPr>
        <p:grpSpPr>
          <a:xfrm>
            <a:off x="1765299" y="3706914"/>
            <a:ext cx="1238250" cy="2720977"/>
            <a:chOff x="1765300" y="2890838"/>
            <a:chExt cx="1238250" cy="2720977"/>
          </a:xfrm>
        </p:grpSpPr>
        <p:sp>
          <p:nvSpPr>
            <p:cNvPr id="18" name="Freeform 29">
              <a:extLst>
                <a:ext uri="{FF2B5EF4-FFF2-40B4-BE49-F238E27FC236}">
                  <a16:creationId xmlns:a16="http://schemas.microsoft.com/office/drawing/2014/main" id="{07A61CE8-8E12-13F6-394F-B21D7871C9AD}"/>
                </a:ext>
              </a:extLst>
            </p:cNvPr>
            <p:cNvSpPr>
              <a:spLocks/>
            </p:cNvSpPr>
            <p:nvPr/>
          </p:nvSpPr>
          <p:spPr bwMode="auto">
            <a:xfrm>
              <a:off x="1765300" y="2890838"/>
              <a:ext cx="1238250" cy="527050"/>
            </a:xfrm>
            <a:custGeom>
              <a:avLst/>
              <a:gdLst>
                <a:gd name="T0" fmla="*/ 2147483646 w 118"/>
                <a:gd name="T1" fmla="*/ 0 h 50"/>
                <a:gd name="T2" fmla="*/ 2147483646 w 118"/>
                <a:gd name="T3" fmla="*/ 2147483646 h 50"/>
                <a:gd name="T4" fmla="*/ 2147483646 w 118"/>
                <a:gd name="T5" fmla="*/ 2147483646 h 50"/>
                <a:gd name="T6" fmla="*/ 2147483646 w 118"/>
                <a:gd name="T7" fmla="*/ 2147483646 h 50"/>
                <a:gd name="T8" fmla="*/ 0 w 118"/>
                <a:gd name="T9" fmla="*/ 2147483646 h 50"/>
                <a:gd name="T10" fmla="*/ 2147483646 w 118"/>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8" h="50">
                  <a:moveTo>
                    <a:pt x="59" y="0"/>
                  </a:moveTo>
                  <a:cubicBezTo>
                    <a:pt x="118" y="39"/>
                    <a:pt x="118" y="39"/>
                    <a:pt x="118" y="39"/>
                  </a:cubicBezTo>
                  <a:cubicBezTo>
                    <a:pt x="103" y="45"/>
                    <a:pt x="85" y="50"/>
                    <a:pt x="65" y="50"/>
                  </a:cubicBezTo>
                  <a:cubicBezTo>
                    <a:pt x="63" y="50"/>
                    <a:pt x="61" y="50"/>
                    <a:pt x="59" y="50"/>
                  </a:cubicBezTo>
                  <a:cubicBezTo>
                    <a:pt x="37" y="50"/>
                    <a:pt x="16" y="46"/>
                    <a:pt x="0" y="39"/>
                  </a:cubicBezTo>
                  <a:lnTo>
                    <a:pt x="59"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 name="Freeform 30">
              <a:extLst>
                <a:ext uri="{FF2B5EF4-FFF2-40B4-BE49-F238E27FC236}">
                  <a16:creationId xmlns:a16="http://schemas.microsoft.com/office/drawing/2014/main" id="{D1C5F22A-AE61-8955-6B72-EC3300FBC628}"/>
                </a:ext>
              </a:extLst>
            </p:cNvPr>
            <p:cNvSpPr>
              <a:spLocks/>
            </p:cNvSpPr>
            <p:nvPr/>
          </p:nvSpPr>
          <p:spPr bwMode="auto">
            <a:xfrm>
              <a:off x="1765300" y="3286127"/>
              <a:ext cx="1238250" cy="2325688"/>
            </a:xfrm>
            <a:custGeom>
              <a:avLst/>
              <a:gdLst>
                <a:gd name="T0" fmla="*/ 2147483646 w 118"/>
                <a:gd name="T1" fmla="*/ 553713690 h 221"/>
                <a:gd name="T2" fmla="*/ 2147483646 w 118"/>
                <a:gd name="T3" fmla="*/ 1218176432 h 221"/>
                <a:gd name="T4" fmla="*/ 2147483646 w 118"/>
                <a:gd name="T5" fmla="*/ 1328925484 h 221"/>
                <a:gd name="T6" fmla="*/ 0 w 118"/>
                <a:gd name="T7" fmla="*/ 0 h 221"/>
                <a:gd name="T8" fmla="*/ 0 w 118"/>
                <a:gd name="T9" fmla="*/ 2147483646 h 221"/>
                <a:gd name="T10" fmla="*/ 2147483646 w 118"/>
                <a:gd name="T11" fmla="*/ 2147483646 h 221"/>
                <a:gd name="T12" fmla="*/ 2147483646 w 118"/>
                <a:gd name="T13" fmla="*/ 2147483646 h 221"/>
                <a:gd name="T14" fmla="*/ 2147483646 w 118"/>
                <a:gd name="T15" fmla="*/ 2147483646 h 221"/>
                <a:gd name="T16" fmla="*/ 2147483646 w 118"/>
                <a:gd name="T17" fmla="*/ 2147483646 h 221"/>
                <a:gd name="T18" fmla="*/ 2147483646 w 118"/>
                <a:gd name="T19" fmla="*/ 0 h 221"/>
                <a:gd name="T20" fmla="*/ 2147483646 w 118"/>
                <a:gd name="T21" fmla="*/ 553713690 h 2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8" h="221">
                  <a:moveTo>
                    <a:pt x="104" y="5"/>
                  </a:moveTo>
                  <a:cubicBezTo>
                    <a:pt x="92" y="9"/>
                    <a:pt x="79" y="11"/>
                    <a:pt x="65" y="11"/>
                  </a:cubicBezTo>
                  <a:cubicBezTo>
                    <a:pt x="63" y="11"/>
                    <a:pt x="61" y="12"/>
                    <a:pt x="59" y="12"/>
                  </a:cubicBezTo>
                  <a:cubicBezTo>
                    <a:pt x="37" y="12"/>
                    <a:pt x="16" y="7"/>
                    <a:pt x="0" y="0"/>
                  </a:cubicBezTo>
                  <a:cubicBezTo>
                    <a:pt x="0" y="209"/>
                    <a:pt x="0" y="209"/>
                    <a:pt x="0" y="209"/>
                  </a:cubicBezTo>
                  <a:cubicBezTo>
                    <a:pt x="16" y="216"/>
                    <a:pt x="37" y="221"/>
                    <a:pt x="59" y="221"/>
                  </a:cubicBezTo>
                  <a:cubicBezTo>
                    <a:pt x="61" y="221"/>
                    <a:pt x="63" y="221"/>
                    <a:pt x="65" y="221"/>
                  </a:cubicBezTo>
                  <a:cubicBezTo>
                    <a:pt x="79" y="220"/>
                    <a:pt x="92" y="218"/>
                    <a:pt x="104" y="214"/>
                  </a:cubicBezTo>
                  <a:cubicBezTo>
                    <a:pt x="109" y="213"/>
                    <a:pt x="113" y="211"/>
                    <a:pt x="118" y="209"/>
                  </a:cubicBezTo>
                  <a:cubicBezTo>
                    <a:pt x="118" y="0"/>
                    <a:pt x="118" y="0"/>
                    <a:pt x="118" y="0"/>
                  </a:cubicBezTo>
                  <a:cubicBezTo>
                    <a:pt x="113" y="2"/>
                    <a:pt x="109" y="4"/>
                    <a:pt x="104" y="5"/>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dirty="0"/>
            </a:p>
          </p:txBody>
        </p:sp>
      </p:grpSp>
      <p:sp>
        <p:nvSpPr>
          <p:cNvPr id="26" name="Freeform 32">
            <a:extLst>
              <a:ext uri="{FF2B5EF4-FFF2-40B4-BE49-F238E27FC236}">
                <a16:creationId xmlns:a16="http://schemas.microsoft.com/office/drawing/2014/main" id="{E096B2FA-BC72-3AB4-B96C-EB1E4E903CAC}"/>
              </a:ext>
            </a:extLst>
          </p:cNvPr>
          <p:cNvSpPr>
            <a:spLocks/>
          </p:cNvSpPr>
          <p:nvPr/>
        </p:nvSpPr>
        <p:spPr bwMode="auto">
          <a:xfrm>
            <a:off x="4746624" y="2996698"/>
            <a:ext cx="6929438" cy="1063625"/>
          </a:xfrm>
          <a:custGeom>
            <a:avLst/>
            <a:gdLst>
              <a:gd name="T0" fmla="*/ 2147483646 w 576"/>
              <a:gd name="T1" fmla="*/ 0 h 101"/>
              <a:gd name="T2" fmla="*/ 2147483646 w 576"/>
              <a:gd name="T3" fmla="*/ 0 h 101"/>
              <a:gd name="T4" fmla="*/ 0 w 576"/>
              <a:gd name="T5" fmla="*/ 1885312171 h 101"/>
              <a:gd name="T6" fmla="*/ 0 w 576"/>
              <a:gd name="T7" fmla="*/ 2147483646 h 101"/>
              <a:gd name="T8" fmla="*/ 2147483646 w 576"/>
              <a:gd name="T9" fmla="*/ 2147483646 h 101"/>
              <a:gd name="T10" fmla="*/ 2147483646 w 576"/>
              <a:gd name="T11" fmla="*/ 2147483646 h 101"/>
              <a:gd name="T12" fmla="*/ 2147483646 w 576"/>
              <a:gd name="T13" fmla="*/ 2147483646 h 101"/>
              <a:gd name="T14" fmla="*/ 2147483646 w 576"/>
              <a:gd name="T15" fmla="*/ 1885312171 h 101"/>
              <a:gd name="T16" fmla="*/ 2147483646 w 576"/>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 h="101">
                <a:moveTo>
                  <a:pt x="559" y="0"/>
                </a:moveTo>
                <a:cubicBezTo>
                  <a:pt x="17" y="0"/>
                  <a:pt x="17" y="0"/>
                  <a:pt x="17" y="0"/>
                </a:cubicBezTo>
                <a:cubicBezTo>
                  <a:pt x="7" y="0"/>
                  <a:pt x="0" y="7"/>
                  <a:pt x="0" y="17"/>
                </a:cubicBezTo>
                <a:cubicBezTo>
                  <a:pt x="0" y="84"/>
                  <a:pt x="0" y="84"/>
                  <a:pt x="0" y="84"/>
                </a:cubicBezTo>
                <a:cubicBezTo>
                  <a:pt x="0" y="93"/>
                  <a:pt x="7" y="101"/>
                  <a:pt x="17" y="101"/>
                </a:cubicBezTo>
                <a:cubicBezTo>
                  <a:pt x="559" y="101"/>
                  <a:pt x="559" y="101"/>
                  <a:pt x="559" y="101"/>
                </a:cubicBezTo>
                <a:cubicBezTo>
                  <a:pt x="568" y="101"/>
                  <a:pt x="576" y="93"/>
                  <a:pt x="576" y="84"/>
                </a:cubicBezTo>
                <a:cubicBezTo>
                  <a:pt x="576" y="17"/>
                  <a:pt x="576" y="17"/>
                  <a:pt x="576" y="17"/>
                </a:cubicBezTo>
                <a:cubicBezTo>
                  <a:pt x="576" y="7"/>
                  <a:pt x="568" y="0"/>
                  <a:pt x="559" y="0"/>
                </a:cubicBezTo>
              </a:path>
            </a:pathLst>
          </a:custGeom>
          <a:solidFill>
            <a:schemeClr val="accent2">
              <a:lumMod val="60000"/>
              <a:lumOff val="40000"/>
            </a:schemeClr>
          </a:solidFill>
          <a:ln>
            <a:noFill/>
          </a:ln>
        </p:spPr>
        <p:txBody>
          <a:bodyPr/>
          <a:lstStyle/>
          <a:p>
            <a:endParaRPr lang="ru-RU"/>
          </a:p>
        </p:txBody>
      </p:sp>
      <p:grpSp>
        <p:nvGrpSpPr>
          <p:cNvPr id="30" name="Группа 6">
            <a:extLst>
              <a:ext uri="{FF2B5EF4-FFF2-40B4-BE49-F238E27FC236}">
                <a16:creationId xmlns:a16="http://schemas.microsoft.com/office/drawing/2014/main" id="{363E54EC-8E47-64A2-0407-1564C30BAD43}"/>
              </a:ext>
            </a:extLst>
          </p:cNvPr>
          <p:cNvGrpSpPr/>
          <p:nvPr/>
        </p:nvGrpSpPr>
        <p:grpSpPr>
          <a:xfrm>
            <a:off x="3622674" y="4337125"/>
            <a:ext cx="6929438" cy="1062037"/>
            <a:chOff x="3783575" y="3953669"/>
            <a:chExt cx="6929438" cy="1062037"/>
          </a:xfrm>
          <a:solidFill>
            <a:schemeClr val="accent4">
              <a:lumMod val="40000"/>
              <a:lumOff val="60000"/>
            </a:schemeClr>
          </a:solidFill>
        </p:grpSpPr>
        <p:sp>
          <p:nvSpPr>
            <p:cNvPr id="31" name="Freeform 34">
              <a:extLst>
                <a:ext uri="{FF2B5EF4-FFF2-40B4-BE49-F238E27FC236}">
                  <a16:creationId xmlns:a16="http://schemas.microsoft.com/office/drawing/2014/main" id="{3AF28335-FC32-63D2-FCD7-A7FCDEB85729}"/>
                </a:ext>
              </a:extLst>
            </p:cNvPr>
            <p:cNvSpPr>
              <a:spLocks/>
            </p:cNvSpPr>
            <p:nvPr/>
          </p:nvSpPr>
          <p:spPr bwMode="auto">
            <a:xfrm>
              <a:off x="3783575" y="3953669"/>
              <a:ext cx="6929438" cy="1062037"/>
            </a:xfrm>
            <a:custGeom>
              <a:avLst/>
              <a:gdLst>
                <a:gd name="T0" fmla="*/ 2147483646 w 576"/>
                <a:gd name="T1" fmla="*/ 0 h 101"/>
                <a:gd name="T2" fmla="*/ 2147483646 w 576"/>
                <a:gd name="T3" fmla="*/ 0 h 101"/>
                <a:gd name="T4" fmla="*/ 0 w 576"/>
                <a:gd name="T5" fmla="*/ 1879689823 h 101"/>
                <a:gd name="T6" fmla="*/ 0 w 576"/>
                <a:gd name="T7" fmla="*/ 2147483646 h 101"/>
                <a:gd name="T8" fmla="*/ 2147483646 w 576"/>
                <a:gd name="T9" fmla="*/ 2147483646 h 101"/>
                <a:gd name="T10" fmla="*/ 2147483646 w 576"/>
                <a:gd name="T11" fmla="*/ 2147483646 h 101"/>
                <a:gd name="T12" fmla="*/ 2147483646 w 576"/>
                <a:gd name="T13" fmla="*/ 2147483646 h 101"/>
                <a:gd name="T14" fmla="*/ 2147483646 w 576"/>
                <a:gd name="T15" fmla="*/ 1879689823 h 101"/>
                <a:gd name="T16" fmla="*/ 2147483646 w 576"/>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 h="101">
                  <a:moveTo>
                    <a:pt x="559" y="0"/>
                  </a:moveTo>
                  <a:cubicBezTo>
                    <a:pt x="17" y="0"/>
                    <a:pt x="17" y="0"/>
                    <a:pt x="17" y="0"/>
                  </a:cubicBezTo>
                  <a:cubicBezTo>
                    <a:pt x="7" y="0"/>
                    <a:pt x="0" y="7"/>
                    <a:pt x="0" y="17"/>
                  </a:cubicBezTo>
                  <a:cubicBezTo>
                    <a:pt x="0" y="84"/>
                    <a:pt x="0" y="84"/>
                    <a:pt x="0" y="84"/>
                  </a:cubicBezTo>
                  <a:cubicBezTo>
                    <a:pt x="0" y="93"/>
                    <a:pt x="7" y="101"/>
                    <a:pt x="17" y="101"/>
                  </a:cubicBezTo>
                  <a:cubicBezTo>
                    <a:pt x="559" y="101"/>
                    <a:pt x="559" y="101"/>
                    <a:pt x="559" y="101"/>
                  </a:cubicBezTo>
                  <a:cubicBezTo>
                    <a:pt x="568" y="101"/>
                    <a:pt x="576" y="93"/>
                    <a:pt x="576" y="84"/>
                  </a:cubicBezTo>
                  <a:cubicBezTo>
                    <a:pt x="576" y="17"/>
                    <a:pt x="576" y="17"/>
                    <a:pt x="576" y="17"/>
                  </a:cubicBezTo>
                  <a:cubicBezTo>
                    <a:pt x="576" y="7"/>
                    <a:pt x="568" y="0"/>
                    <a:pt x="55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dirty="0"/>
            </a:p>
          </p:txBody>
        </p:sp>
        <p:sp>
          <p:nvSpPr>
            <p:cNvPr id="33" name="Rectangle 47">
              <a:extLst>
                <a:ext uri="{FF2B5EF4-FFF2-40B4-BE49-F238E27FC236}">
                  <a16:creationId xmlns:a16="http://schemas.microsoft.com/office/drawing/2014/main" id="{C7DAE144-E10B-9CA5-87FC-0528CA069405}"/>
                </a:ext>
              </a:extLst>
            </p:cNvPr>
            <p:cNvSpPr>
              <a:spLocks noChangeArrowheads="1"/>
            </p:cNvSpPr>
            <p:nvPr/>
          </p:nvSpPr>
          <p:spPr bwMode="auto">
            <a:xfrm>
              <a:off x="4403725" y="4549775"/>
              <a:ext cx="65" cy="2769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ru-RU" altLang="ru-RU" sz="1800" dirty="0"/>
            </a:p>
          </p:txBody>
        </p:sp>
        <p:sp>
          <p:nvSpPr>
            <p:cNvPr id="34" name="TextBox 115">
              <a:extLst>
                <a:ext uri="{FF2B5EF4-FFF2-40B4-BE49-F238E27FC236}">
                  <a16:creationId xmlns:a16="http://schemas.microsoft.com/office/drawing/2014/main" id="{1672ED47-1B5F-677F-13E0-FF515814F88F}"/>
                </a:ext>
              </a:extLst>
            </p:cNvPr>
            <p:cNvSpPr txBox="1">
              <a:spLocks noChangeArrowheads="1"/>
            </p:cNvSpPr>
            <p:nvPr/>
          </p:nvSpPr>
          <p:spPr bwMode="auto">
            <a:xfrm>
              <a:off x="4999038" y="4225925"/>
              <a:ext cx="5427662" cy="3351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50000"/>
                </a:lnSpc>
                <a:spcBef>
                  <a:spcPct val="0"/>
                </a:spcBef>
                <a:buFontTx/>
                <a:buNone/>
              </a:pPr>
              <a:endParaRPr lang="ru-RU" altLang="ru-RU" sz="1200" i="1" dirty="0">
                <a:solidFill>
                  <a:srgbClr val="73858E"/>
                </a:solidFill>
                <a:latin typeface="Arial" panose="020B0604020202020204" pitchFamily="34" charset="0"/>
                <a:cs typeface="Arial" panose="020B0604020202020204" pitchFamily="34" charset="0"/>
              </a:endParaRPr>
            </a:p>
          </p:txBody>
        </p:sp>
      </p:grpSp>
      <p:sp>
        <p:nvSpPr>
          <p:cNvPr id="36" name="TextBox 35">
            <a:extLst>
              <a:ext uri="{FF2B5EF4-FFF2-40B4-BE49-F238E27FC236}">
                <a16:creationId xmlns:a16="http://schemas.microsoft.com/office/drawing/2014/main" id="{0AF25F43-B0D2-158E-FFF3-92B08B12C043}"/>
              </a:ext>
            </a:extLst>
          </p:cNvPr>
          <p:cNvSpPr txBox="1"/>
          <p:nvPr/>
        </p:nvSpPr>
        <p:spPr>
          <a:xfrm>
            <a:off x="3792536" y="3059668"/>
            <a:ext cx="6096000" cy="7386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400" b="1" dirty="0"/>
              <a:t>1. مستقیم (یکنواخت) </a:t>
            </a:r>
          </a:p>
        </p:txBody>
      </p:sp>
      <p:sp>
        <p:nvSpPr>
          <p:cNvPr id="38" name="TextBox 37">
            <a:extLst>
              <a:ext uri="{FF2B5EF4-FFF2-40B4-BE49-F238E27FC236}">
                <a16:creationId xmlns:a16="http://schemas.microsoft.com/office/drawing/2014/main" id="{84478BD1-E891-6429-3B73-E0A6769DFF4C}"/>
              </a:ext>
            </a:extLst>
          </p:cNvPr>
          <p:cNvSpPr txBox="1"/>
          <p:nvPr/>
        </p:nvSpPr>
        <p:spPr>
          <a:xfrm>
            <a:off x="4902725" y="4476451"/>
            <a:ext cx="3952503" cy="738664"/>
          </a:xfrm>
          <a:prstGeom prst="rect">
            <a:avLst/>
          </a:prstGeom>
          <a:noFill/>
        </p:spPr>
        <p:txBody>
          <a:bodyPr wrap="square">
            <a:spAutoFit/>
          </a:bodyPr>
          <a:lstStyle>
            <a:defPPr>
              <a:defRPr lang="fa-IR"/>
            </a:defPPr>
            <a:lvl1pPr algn="just" rtl="1">
              <a:lnSpc>
                <a:spcPct val="200000"/>
              </a:lnSpc>
              <a:spcAft>
                <a:spcPts val="800"/>
              </a:spcAft>
              <a:defRPr sz="2400" b="1">
                <a:effectLst/>
                <a:latin typeface="Vazir" panose="020B0603030804020204" pitchFamily="34" charset="-78"/>
                <a:ea typeface="Calibri" panose="020F0502020204030204" pitchFamily="34" charset="0"/>
                <a:cs typeface="Vazir" panose="020B0603030804020204" pitchFamily="34" charset="-78"/>
              </a:defRPr>
            </a:lvl1pPr>
          </a:lstStyle>
          <a:p>
            <a:r>
              <a:rPr lang="fa-IR" dirty="0"/>
              <a:t>2. غیرمستقیم (ناهمگن)</a:t>
            </a:r>
          </a:p>
        </p:txBody>
      </p:sp>
    </p:spTree>
    <p:extLst>
      <p:ext uri="{BB962C8B-B14F-4D97-AF65-F5344CB8AC3E}">
        <p14:creationId xmlns:p14="http://schemas.microsoft.com/office/powerpoint/2010/main" val="1045417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100000">
                                          <p:val>
                                            <p:strVal val="#ppt_x"/>
                                          </p:val>
                                        </p:tav>
                                      </p:tavLst>
                                    </p:anim>
                                    <p:anim calcmode="lin" valueType="num">
                                      <p:cBhvr>
                                        <p:cTn id="8" dur="500" fill="hold"/>
                                        <p:tgtEl>
                                          <p:spTgt spid="17"/>
                                        </p:tgtEl>
                                        <p:attrNameLst>
                                          <p:attrName>ppt_y</p:attrName>
                                        </p:attrNameLst>
                                      </p:cBhvr>
                                      <p:tavLst>
                                        <p:tav tm="0">
                                          <p:val>
                                            <p:strVal val="#ppt_y+#ppt_h/2"/>
                                          </p:val>
                                        </p:tav>
                                        <p:tav tm="100000">
                                          <p:val>
                                            <p:strVal val="#ppt_y"/>
                                          </p:val>
                                        </p:tav>
                                      </p:tavLst>
                                    </p:anim>
                                    <p:anim calcmode="lin" valueType="num">
                                      <p:cBhvr>
                                        <p:cTn id="9" dur="500" fill="hold"/>
                                        <p:tgtEl>
                                          <p:spTgt spid="17"/>
                                        </p:tgtEl>
                                        <p:attrNameLst>
                                          <p:attrName>ppt_w</p:attrName>
                                        </p:attrNameLst>
                                      </p:cBhvr>
                                      <p:tavLst>
                                        <p:tav tm="0">
                                          <p:val>
                                            <p:strVal val="#ppt_w"/>
                                          </p:val>
                                        </p:tav>
                                        <p:tav tm="100000">
                                          <p:val>
                                            <p:strVal val="#ppt_w"/>
                                          </p:val>
                                        </p:tav>
                                      </p:tavLst>
                                    </p:anim>
                                    <p:anim calcmode="lin" valueType="num">
                                      <p:cBhvr>
                                        <p:cTn id="10" dur="500" fill="hold"/>
                                        <p:tgtEl>
                                          <p:spTgt spid="17"/>
                                        </p:tgtEl>
                                        <p:attrNameLst>
                                          <p:attrName>ppt_h</p:attrName>
                                        </p:attrNameLst>
                                      </p:cBhvr>
                                      <p:tavLst>
                                        <p:tav tm="0">
                                          <p:val>
                                            <p:fltVal val="0"/>
                                          </p:val>
                                        </p:tav>
                                        <p:tav tm="100000">
                                          <p:val>
                                            <p:strVal val="#ppt_h"/>
                                          </p:val>
                                        </p:tav>
                                      </p:tavLst>
                                    </p:anim>
                                  </p:childTnLst>
                                </p:cTn>
                              </p:par>
                              <p:par>
                                <p:cTn id="11" presetID="23" presetClass="entr" presetSubtype="16"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childTnLst>
                                </p:cTn>
                              </p:par>
                              <p:par>
                                <p:cTn id="15" presetID="17" presetClass="entr" presetSubtype="4" fill="hold" nodeType="withEffect">
                                  <p:stCondLst>
                                    <p:cond delay="25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ppt_x</p:attrName>
                                        </p:attrNameLst>
                                      </p:cBhvr>
                                      <p:tavLst>
                                        <p:tav tm="0">
                                          <p:val>
                                            <p:strVal val="#ppt_x"/>
                                          </p:val>
                                        </p:tav>
                                        <p:tav tm="100000">
                                          <p:val>
                                            <p:strVal val="#ppt_x"/>
                                          </p:val>
                                        </p:tav>
                                      </p:tavLst>
                                    </p:anim>
                                    <p:anim calcmode="lin" valueType="num">
                                      <p:cBhvr>
                                        <p:cTn id="18" dur="500" fill="hold"/>
                                        <p:tgtEl>
                                          <p:spTgt spid="13"/>
                                        </p:tgtEl>
                                        <p:attrNameLst>
                                          <p:attrName>ppt_y</p:attrName>
                                        </p:attrNameLst>
                                      </p:cBhvr>
                                      <p:tavLst>
                                        <p:tav tm="0">
                                          <p:val>
                                            <p:strVal val="#ppt_y+#ppt_h/2"/>
                                          </p:val>
                                        </p:tav>
                                        <p:tav tm="100000">
                                          <p:val>
                                            <p:strVal val="#ppt_y"/>
                                          </p:val>
                                        </p:tav>
                                      </p:tavLst>
                                    </p:anim>
                                    <p:anim calcmode="lin" valueType="num">
                                      <p:cBhvr>
                                        <p:cTn id="19" dur="500" fill="hold"/>
                                        <p:tgtEl>
                                          <p:spTgt spid="13"/>
                                        </p:tgtEl>
                                        <p:attrNameLst>
                                          <p:attrName>ppt_w</p:attrName>
                                        </p:attrNameLst>
                                      </p:cBhvr>
                                      <p:tavLst>
                                        <p:tav tm="0">
                                          <p:val>
                                            <p:strVal val="#ppt_w"/>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childTnLst>
                                </p:cTn>
                              </p:par>
                              <p:par>
                                <p:cTn id="21" presetID="17" presetClass="entr" presetSubtype="4" fill="hold"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ppt_x"/>
                                          </p:val>
                                        </p:tav>
                                        <p:tav tm="100000">
                                          <p:val>
                                            <p:strVal val="#ppt_x"/>
                                          </p:val>
                                        </p:tav>
                                      </p:tavLst>
                                    </p:anim>
                                    <p:anim calcmode="lin" valueType="num">
                                      <p:cBhvr>
                                        <p:cTn id="24" dur="500" fill="hold"/>
                                        <p:tgtEl>
                                          <p:spTgt spid="9"/>
                                        </p:tgtEl>
                                        <p:attrNameLst>
                                          <p:attrName>ppt_y</p:attrName>
                                        </p:attrNameLst>
                                      </p:cBhvr>
                                      <p:tavLst>
                                        <p:tav tm="0">
                                          <p:val>
                                            <p:strVal val="#ppt_y+#ppt_h/2"/>
                                          </p:val>
                                        </p:tav>
                                        <p:tav tm="100000">
                                          <p:val>
                                            <p:strVal val="#ppt_y"/>
                                          </p:val>
                                        </p:tav>
                                      </p:tavLst>
                                    </p:anim>
                                    <p:anim calcmode="lin" valueType="num">
                                      <p:cBhvr>
                                        <p:cTn id="25" dur="500" fill="hold"/>
                                        <p:tgtEl>
                                          <p:spTgt spid="9"/>
                                        </p:tgtEl>
                                        <p:attrNameLst>
                                          <p:attrName>ppt_w</p:attrName>
                                        </p:attrNameLst>
                                      </p:cBhvr>
                                      <p:tavLst>
                                        <p:tav tm="0">
                                          <p:val>
                                            <p:strVal val="#ppt_w"/>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TotalTime>
  <Words>1561</Words>
  <Application>Microsoft Office PowerPoint</Application>
  <PresentationFormat>Widescreen</PresentationFormat>
  <Paragraphs>59</Paragraphs>
  <Slides>24</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hp</dc:creator>
  <cp:lastModifiedBy>hp</cp:lastModifiedBy>
  <cp:revision>5</cp:revision>
  <dcterms:created xsi:type="dcterms:W3CDTF">2024-12-03T04:36:53Z</dcterms:created>
  <dcterms:modified xsi:type="dcterms:W3CDTF">2024-12-03T10:14:38Z</dcterms:modified>
</cp:coreProperties>
</file>