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56" r:id="rId3"/>
    <p:sldId id="280" r:id="rId4"/>
    <p:sldId id="258" r:id="rId5"/>
    <p:sldId id="281" r:id="rId6"/>
    <p:sldId id="259" r:id="rId7"/>
    <p:sldId id="260" r:id="rId8"/>
    <p:sldId id="261" r:id="rId9"/>
    <p:sldId id="262" r:id="rId10"/>
    <p:sldId id="263" r:id="rId11"/>
    <p:sldId id="264" r:id="rId12"/>
    <p:sldId id="265" r:id="rId13"/>
    <p:sldId id="266" r:id="rId14"/>
    <p:sldId id="267" r:id="rId15"/>
    <p:sldId id="268" r:id="rId16"/>
    <p:sldId id="269" r:id="rId17"/>
    <p:sldId id="282" r:id="rId18"/>
    <p:sldId id="270" r:id="rId19"/>
    <p:sldId id="271" r:id="rId20"/>
    <p:sldId id="272" r:id="rId21"/>
    <p:sldId id="273" r:id="rId22"/>
    <p:sldId id="283" r:id="rId2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2"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AA600"/>
    <a:srgbClr val="3A64F2"/>
    <a:srgbClr val="9F61F1"/>
    <a:srgbClr val="77E1C3"/>
    <a:srgbClr val="F35564"/>
    <a:srgbClr val="000000"/>
    <a:srgbClr val="FFD232"/>
    <a:srgbClr val="8259FE"/>
    <a:srgbClr val="FF5E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17719BB-E02F-8300-9E14-95A1A6919759}"/>
              </a:ext>
            </a:extLst>
          </p:cNvPr>
          <p:cNvSpPr/>
          <p:nvPr userDrawn="1"/>
        </p:nvSpPr>
        <p:spPr>
          <a:xfrm>
            <a:off x="0" y="6645565"/>
            <a:ext cx="11942618" cy="7850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4631746-2208-9994-1651-6305D9DB6237}"/>
              </a:ext>
            </a:extLst>
          </p:cNvPr>
          <p:cNvSpPr/>
          <p:nvPr userDrawn="1"/>
        </p:nvSpPr>
        <p:spPr>
          <a:xfrm>
            <a:off x="147782" y="651163"/>
            <a:ext cx="12044218" cy="7850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Oval 13">
            <a:extLst>
              <a:ext uri="{FF2B5EF4-FFF2-40B4-BE49-F238E27FC236}">
                <a16:creationId xmlns:a16="http://schemas.microsoft.com/office/drawing/2014/main" id="{7453828A-D4F9-C7CE-7B21-58608166BC29}"/>
              </a:ext>
            </a:extLst>
          </p:cNvPr>
          <p:cNvSpPr/>
          <p:nvPr userDrawn="1"/>
        </p:nvSpPr>
        <p:spPr>
          <a:xfrm>
            <a:off x="0" y="0"/>
            <a:ext cx="1366982" cy="1366982"/>
          </a:xfrm>
          <a:prstGeom prst="ellipse">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Oval 14">
            <a:extLst>
              <a:ext uri="{FF2B5EF4-FFF2-40B4-BE49-F238E27FC236}">
                <a16:creationId xmlns:a16="http://schemas.microsoft.com/office/drawing/2014/main" id="{BBAACE05-25E7-7C03-050B-F8702F04C1E8}"/>
              </a:ext>
            </a:extLst>
          </p:cNvPr>
          <p:cNvSpPr/>
          <p:nvPr userDrawn="1"/>
        </p:nvSpPr>
        <p:spPr>
          <a:xfrm>
            <a:off x="350982" y="344054"/>
            <a:ext cx="1163782" cy="1163782"/>
          </a:xfrm>
          <a:prstGeom prst="ellipse">
            <a:avLst/>
          </a:prstGeom>
          <a:solidFill>
            <a:schemeClr val="accent4">
              <a:lumMod val="75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Oval 15">
            <a:extLst>
              <a:ext uri="{FF2B5EF4-FFF2-40B4-BE49-F238E27FC236}">
                <a16:creationId xmlns:a16="http://schemas.microsoft.com/office/drawing/2014/main" id="{86B1518B-826B-E33A-08A8-685029755C8D}"/>
              </a:ext>
            </a:extLst>
          </p:cNvPr>
          <p:cNvSpPr/>
          <p:nvPr userDrawn="1"/>
        </p:nvSpPr>
        <p:spPr>
          <a:xfrm>
            <a:off x="11028218" y="5694218"/>
            <a:ext cx="1163782" cy="1163782"/>
          </a:xfrm>
          <a:prstGeom prst="ellipse">
            <a:avLst/>
          </a:prstGeom>
          <a:solidFill>
            <a:srgbClr val="DAA6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28523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BF0BF53-BD69-ADD9-2761-130914B27367}"/>
              </a:ext>
            </a:extLst>
          </p:cNvPr>
          <p:cNvSpPr/>
          <p:nvPr userDrawn="1"/>
        </p:nvSpPr>
        <p:spPr>
          <a:xfrm>
            <a:off x="147782" y="651163"/>
            <a:ext cx="12044218" cy="78508"/>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641D0E3D-504B-558D-C4FF-6E30F18F3FB6}"/>
              </a:ext>
            </a:extLst>
          </p:cNvPr>
          <p:cNvSpPr/>
          <p:nvPr userDrawn="1"/>
        </p:nvSpPr>
        <p:spPr>
          <a:xfrm>
            <a:off x="0" y="6645564"/>
            <a:ext cx="11942618" cy="78509"/>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a:extLst>
              <a:ext uri="{FF2B5EF4-FFF2-40B4-BE49-F238E27FC236}">
                <a16:creationId xmlns:a16="http://schemas.microsoft.com/office/drawing/2014/main" id="{520F5774-B33D-5998-55DD-D4B938E8BDD5}"/>
              </a:ext>
            </a:extLst>
          </p:cNvPr>
          <p:cNvSpPr/>
          <p:nvPr userDrawn="1"/>
        </p:nvSpPr>
        <p:spPr>
          <a:xfrm>
            <a:off x="0" y="0"/>
            <a:ext cx="1366982" cy="1366982"/>
          </a:xfrm>
          <a:prstGeom prst="ellipse">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Oval 7">
            <a:extLst>
              <a:ext uri="{FF2B5EF4-FFF2-40B4-BE49-F238E27FC236}">
                <a16:creationId xmlns:a16="http://schemas.microsoft.com/office/drawing/2014/main" id="{A9C8412A-784C-EB08-4EF0-DBC5BFE126B6}"/>
              </a:ext>
            </a:extLst>
          </p:cNvPr>
          <p:cNvSpPr/>
          <p:nvPr userDrawn="1"/>
        </p:nvSpPr>
        <p:spPr>
          <a:xfrm>
            <a:off x="350982" y="344054"/>
            <a:ext cx="1163782" cy="1163782"/>
          </a:xfrm>
          <a:prstGeom prst="ellipse">
            <a:avLst/>
          </a:prstGeom>
          <a:solidFill>
            <a:schemeClr val="accent4">
              <a:lumMod val="75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
        <p:nvSpPr>
          <p:cNvPr id="9" name="Oval 8">
            <a:extLst>
              <a:ext uri="{FF2B5EF4-FFF2-40B4-BE49-F238E27FC236}">
                <a16:creationId xmlns:a16="http://schemas.microsoft.com/office/drawing/2014/main" id="{70D43E8E-077B-39FF-DC10-F23EAE2B20CC}"/>
              </a:ext>
            </a:extLst>
          </p:cNvPr>
          <p:cNvSpPr/>
          <p:nvPr userDrawn="1"/>
        </p:nvSpPr>
        <p:spPr>
          <a:xfrm>
            <a:off x="11028218" y="5694218"/>
            <a:ext cx="1163782" cy="1163782"/>
          </a:xfrm>
          <a:prstGeom prst="ellipse">
            <a:avLst/>
          </a:prstGeom>
          <a:solidFill>
            <a:srgbClr val="DAA600"/>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lvl="0" algn="ctr"/>
            <a:endParaRPr lang="fa-IR"/>
          </a:p>
        </p:txBody>
      </p:sp>
    </p:spTree>
    <p:extLst>
      <p:ext uri="{BB962C8B-B14F-4D97-AF65-F5344CB8AC3E}">
        <p14:creationId xmlns:p14="http://schemas.microsoft.com/office/powerpoint/2010/main" val="2288322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ECAE0D3E-E040-0641-3B51-B24B59DE0F99}"/>
              </a:ext>
            </a:extLst>
          </p:cNvPr>
          <p:cNvSpPr>
            <a:spLocks noGrp="1"/>
          </p:cNvSpPr>
          <p:nvPr>
            <p:ph type="pic" sz="quarter" idx="10"/>
          </p:nvPr>
        </p:nvSpPr>
        <p:spPr>
          <a:xfrm>
            <a:off x="0" y="0"/>
            <a:ext cx="12192000" cy="4291584"/>
          </a:xfrm>
          <a:custGeom>
            <a:avLst/>
            <a:gdLst>
              <a:gd name="connsiteX0" fmla="*/ 15622 w 12192000"/>
              <a:gd name="connsiteY0" fmla="*/ 0 h 5083388"/>
              <a:gd name="connsiteX1" fmla="*/ 12176378 w 12192000"/>
              <a:gd name="connsiteY1" fmla="*/ 0 h 5083388"/>
              <a:gd name="connsiteX2" fmla="*/ 12182330 w 12192000"/>
              <a:gd name="connsiteY2" fmla="*/ 38995 h 5083388"/>
              <a:gd name="connsiteX3" fmla="*/ 12192000 w 12192000"/>
              <a:gd name="connsiteY3" fmla="*/ 230502 h 5083388"/>
              <a:gd name="connsiteX4" fmla="*/ 12192000 w 12192000"/>
              <a:gd name="connsiteY4" fmla="*/ 3210354 h 5083388"/>
              <a:gd name="connsiteX5" fmla="*/ 10318966 w 12192000"/>
              <a:gd name="connsiteY5" fmla="*/ 5083388 h 5083388"/>
              <a:gd name="connsiteX6" fmla="*/ 1873034 w 12192000"/>
              <a:gd name="connsiteY6" fmla="*/ 5083388 h 5083388"/>
              <a:gd name="connsiteX7" fmla="*/ 0 w 12192000"/>
              <a:gd name="connsiteY7" fmla="*/ 3210354 h 5083388"/>
              <a:gd name="connsiteX8" fmla="*/ 0 w 12192000"/>
              <a:gd name="connsiteY8" fmla="*/ 230502 h 5083388"/>
              <a:gd name="connsiteX9" fmla="*/ 9671 w 12192000"/>
              <a:gd name="connsiteY9" fmla="*/ 38995 h 508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5083388">
                <a:moveTo>
                  <a:pt x="15622" y="0"/>
                </a:moveTo>
                <a:lnTo>
                  <a:pt x="12176378" y="0"/>
                </a:lnTo>
                <a:lnTo>
                  <a:pt x="12182330" y="38995"/>
                </a:lnTo>
                <a:cubicBezTo>
                  <a:pt x="12188724" y="101961"/>
                  <a:pt x="12192000" y="165849"/>
                  <a:pt x="12192000" y="230502"/>
                </a:cubicBezTo>
                <a:lnTo>
                  <a:pt x="12192000" y="3210354"/>
                </a:lnTo>
                <a:cubicBezTo>
                  <a:pt x="12192000" y="4244802"/>
                  <a:pt x="11353414" y="5083388"/>
                  <a:pt x="10318966" y="5083388"/>
                </a:cubicBezTo>
                <a:lnTo>
                  <a:pt x="1873034" y="5083388"/>
                </a:lnTo>
                <a:cubicBezTo>
                  <a:pt x="838586" y="5083388"/>
                  <a:pt x="0" y="4244802"/>
                  <a:pt x="0" y="3210354"/>
                </a:cubicBezTo>
                <a:lnTo>
                  <a:pt x="0" y="230502"/>
                </a:lnTo>
                <a:cubicBezTo>
                  <a:pt x="0" y="165849"/>
                  <a:pt x="3276" y="101961"/>
                  <a:pt x="9671" y="38995"/>
                </a:cubicBezTo>
                <a:close/>
              </a:path>
            </a:pathLst>
          </a:custGeom>
        </p:spPr>
        <p:txBody>
          <a:bodyPr wrap="square">
            <a:noAutofit/>
          </a:bodyPr>
          <a:lstStyle/>
          <a:p>
            <a:endParaRPr lang="fa-IR"/>
          </a:p>
        </p:txBody>
      </p:sp>
    </p:spTree>
    <p:extLst>
      <p:ext uri="{BB962C8B-B14F-4D97-AF65-F5344CB8AC3E}">
        <p14:creationId xmlns:p14="http://schemas.microsoft.com/office/powerpoint/2010/main" val="34170645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7023412"/>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60E9F03-75B6-1952-69DE-7FB4C480CECA}"/>
              </a:ext>
            </a:extLst>
          </p:cNvPr>
          <p:cNvSpPr/>
          <p:nvPr/>
        </p:nvSpPr>
        <p:spPr>
          <a:xfrm>
            <a:off x="2" y="1336458"/>
            <a:ext cx="12191998" cy="3073060"/>
          </a:xfrm>
          <a:prstGeom prst="roundRect">
            <a:avLst>
              <a:gd name="adj" fmla="val 50000"/>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Placeholder 3">
            <a:extLst>
              <a:ext uri="{FF2B5EF4-FFF2-40B4-BE49-F238E27FC236}">
                <a16:creationId xmlns:a16="http://schemas.microsoft.com/office/drawing/2014/main" id="{CFC61134-FAFD-9E6C-FE81-474A81AB86F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869" b="9869"/>
          <a:stretch>
            <a:fillRect/>
          </a:stretch>
        </p:blipFill>
        <p:spPr/>
      </p:pic>
      <p:grpSp>
        <p:nvGrpSpPr>
          <p:cNvPr id="10" name="Group 9">
            <a:extLst>
              <a:ext uri="{FF2B5EF4-FFF2-40B4-BE49-F238E27FC236}">
                <a16:creationId xmlns:a16="http://schemas.microsoft.com/office/drawing/2014/main" id="{C2AE1DE4-2569-2A7B-8C09-1B8E35CB428D}"/>
              </a:ext>
            </a:extLst>
          </p:cNvPr>
          <p:cNvGrpSpPr/>
          <p:nvPr/>
        </p:nvGrpSpPr>
        <p:grpSpPr>
          <a:xfrm>
            <a:off x="6711108" y="5894605"/>
            <a:ext cx="6096000" cy="682752"/>
            <a:chOff x="3444240" y="6102096"/>
            <a:chExt cx="6096000" cy="682752"/>
          </a:xfrm>
        </p:grpSpPr>
        <p:sp>
          <p:nvSpPr>
            <p:cNvPr id="7" name="Rectangle: Rounded Corners 6">
              <a:extLst>
                <a:ext uri="{FF2B5EF4-FFF2-40B4-BE49-F238E27FC236}">
                  <a16:creationId xmlns:a16="http://schemas.microsoft.com/office/drawing/2014/main" id="{5FA40C44-A4D3-6625-B916-9CE7EA37CDE7}"/>
                </a:ext>
              </a:extLst>
            </p:cNvPr>
            <p:cNvSpPr/>
            <p:nvPr/>
          </p:nvSpPr>
          <p:spPr>
            <a:xfrm>
              <a:off x="4017264" y="6102096"/>
              <a:ext cx="4730496" cy="682752"/>
            </a:xfrm>
            <a:prstGeom prst="roundRect">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41FA3073-6827-6DE2-AEF4-7F627AF13D25}"/>
                </a:ext>
              </a:extLst>
            </p:cNvPr>
            <p:cNvSpPr txBox="1"/>
            <p:nvPr/>
          </p:nvSpPr>
          <p:spPr>
            <a:xfrm>
              <a:off x="3444240" y="6224831"/>
              <a:ext cx="6096000" cy="461665"/>
            </a:xfrm>
            <a:prstGeom prst="rect">
              <a:avLst/>
            </a:prstGeom>
            <a:noFill/>
          </p:spPr>
          <p:txBody>
            <a:bodyPr wrap="square">
              <a:spAutoFit/>
            </a:bodyPr>
            <a:lstStyle/>
            <a:p>
              <a:pPr algn="ctr"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پاور پوینت کرم آسکاریس</a:t>
              </a:r>
              <a:endParaRPr lang="fa-IR" sz="2400" dirty="0">
                <a:solidFill>
                  <a:schemeClr val="bg1"/>
                </a:solidFill>
                <a:latin typeface="Shabnam" panose="020B0603030804020204" pitchFamily="34" charset="-78"/>
                <a:cs typeface="Shabnam" panose="020B0603030804020204" pitchFamily="34" charset="-78"/>
              </a:endParaRPr>
            </a:p>
          </p:txBody>
        </p:sp>
      </p:grpSp>
      <p:grpSp>
        <p:nvGrpSpPr>
          <p:cNvPr id="15" name="Group 14">
            <a:extLst>
              <a:ext uri="{FF2B5EF4-FFF2-40B4-BE49-F238E27FC236}">
                <a16:creationId xmlns:a16="http://schemas.microsoft.com/office/drawing/2014/main" id="{4BA3BE9E-44F7-BA47-3DD3-EC8DC18F8C94}"/>
              </a:ext>
            </a:extLst>
          </p:cNvPr>
          <p:cNvGrpSpPr/>
          <p:nvPr/>
        </p:nvGrpSpPr>
        <p:grpSpPr>
          <a:xfrm>
            <a:off x="6617210" y="4661457"/>
            <a:ext cx="6096000" cy="682752"/>
            <a:chOff x="6644640" y="5334000"/>
            <a:chExt cx="6096000" cy="682752"/>
          </a:xfrm>
        </p:grpSpPr>
        <p:sp>
          <p:nvSpPr>
            <p:cNvPr id="6" name="Rectangle: Rounded Corners 5">
              <a:extLst>
                <a:ext uri="{FF2B5EF4-FFF2-40B4-BE49-F238E27FC236}">
                  <a16:creationId xmlns:a16="http://schemas.microsoft.com/office/drawing/2014/main" id="{9B605ABF-44A7-2219-BFE7-91031CED826C}"/>
                </a:ext>
              </a:extLst>
            </p:cNvPr>
            <p:cNvSpPr/>
            <p:nvPr/>
          </p:nvSpPr>
          <p:spPr>
            <a:xfrm>
              <a:off x="7327392" y="5334000"/>
              <a:ext cx="4730496" cy="682752"/>
            </a:xfrm>
            <a:prstGeom prst="roundRect">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TextBox 10">
              <a:extLst>
                <a:ext uri="{FF2B5EF4-FFF2-40B4-BE49-F238E27FC236}">
                  <a16:creationId xmlns:a16="http://schemas.microsoft.com/office/drawing/2014/main" id="{DC6C403C-6D13-559D-5494-B475CB0D3E91}"/>
                </a:ext>
              </a:extLst>
            </p:cNvPr>
            <p:cNvSpPr txBox="1"/>
            <p:nvPr/>
          </p:nvSpPr>
          <p:spPr>
            <a:xfrm>
              <a:off x="6644640" y="5453901"/>
              <a:ext cx="6096000" cy="461665"/>
            </a:xfrm>
            <a:prstGeom prst="rect">
              <a:avLst/>
            </a:prstGeom>
            <a:noFill/>
          </p:spPr>
          <p:txBody>
            <a:bodyPr wrap="square">
              <a:spAutoFit/>
            </a:bodyPr>
            <a:lstStyle/>
            <a:p>
              <a:pPr algn="ctr" rtl="1"/>
              <a:r>
                <a:rPr lang="fa-IR" sz="24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نام پژوهشگر: جواد عزیزی</a:t>
              </a:r>
              <a:endParaRPr lang="fa-IR" sz="2400" dirty="0">
                <a:solidFill>
                  <a:schemeClr val="bg1"/>
                </a:solidFill>
                <a:latin typeface="Shabnam" panose="020B0603030804020204" pitchFamily="34" charset="-78"/>
                <a:cs typeface="Shabnam" panose="020B0603030804020204" pitchFamily="34" charset="-78"/>
              </a:endParaRPr>
            </a:p>
          </p:txBody>
        </p:sp>
      </p:grpSp>
      <p:pic>
        <p:nvPicPr>
          <p:cNvPr id="13" name="Picture 12">
            <a:extLst>
              <a:ext uri="{FF2B5EF4-FFF2-40B4-BE49-F238E27FC236}">
                <a16:creationId xmlns:a16="http://schemas.microsoft.com/office/drawing/2014/main" id="{3DE8D17F-D196-B103-831E-D4175A38D19E}"/>
              </a:ext>
            </a:extLst>
          </p:cNvPr>
          <p:cNvPicPr>
            <a:picLocks noChangeAspect="1"/>
          </p:cNvPicPr>
          <p:nvPr/>
        </p:nvPicPr>
        <p:blipFill>
          <a:blip r:embed="rId3"/>
          <a:stretch>
            <a:fillRect/>
          </a:stretch>
        </p:blipFill>
        <p:spPr>
          <a:xfrm>
            <a:off x="5222566" y="4804896"/>
            <a:ext cx="1882160" cy="1882160"/>
          </a:xfrm>
          <a:prstGeom prst="rect">
            <a:avLst/>
          </a:prstGeom>
          <a:ln w="19050">
            <a:noFill/>
          </a:ln>
        </p:spPr>
      </p:pic>
      <p:sp>
        <p:nvSpPr>
          <p:cNvPr id="2" name="Rectangle: Rounded Corners 1">
            <a:extLst>
              <a:ext uri="{FF2B5EF4-FFF2-40B4-BE49-F238E27FC236}">
                <a16:creationId xmlns:a16="http://schemas.microsoft.com/office/drawing/2014/main" id="{0A1EB894-98FA-6786-1CBE-9AE1B8BDC53E}"/>
              </a:ext>
            </a:extLst>
          </p:cNvPr>
          <p:cNvSpPr/>
          <p:nvPr/>
        </p:nvSpPr>
        <p:spPr>
          <a:xfrm>
            <a:off x="230369" y="5894605"/>
            <a:ext cx="4730496" cy="682752"/>
          </a:xfrm>
          <a:prstGeom prst="roundRect">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13CB904-6ED8-35F0-B738-4354C50BF1D4}"/>
              </a:ext>
            </a:extLst>
          </p:cNvPr>
          <p:cNvSpPr txBox="1"/>
          <p:nvPr/>
        </p:nvSpPr>
        <p:spPr>
          <a:xfrm>
            <a:off x="-615106" y="6005149"/>
            <a:ext cx="6096000" cy="461665"/>
          </a:xfrm>
          <a:prstGeom prst="rect">
            <a:avLst/>
          </a:prstGeom>
          <a:noFill/>
        </p:spPr>
        <p:txBody>
          <a:bodyPr wrap="square">
            <a:spAutoFit/>
          </a:bodyPr>
          <a:lstStyle>
            <a:defPPr>
              <a:defRPr lang="fa-IR"/>
            </a:defPPr>
            <a:lvl1pPr algn="ctr"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تاریخ ارائه: .......</a:t>
            </a:r>
            <a:endParaRPr lang="en-US" dirty="0"/>
          </a:p>
        </p:txBody>
      </p:sp>
      <p:grpSp>
        <p:nvGrpSpPr>
          <p:cNvPr id="19" name="Group 18">
            <a:extLst>
              <a:ext uri="{FF2B5EF4-FFF2-40B4-BE49-F238E27FC236}">
                <a16:creationId xmlns:a16="http://schemas.microsoft.com/office/drawing/2014/main" id="{64F8DEE7-21D1-1FED-F009-7FC6521778DC}"/>
              </a:ext>
            </a:extLst>
          </p:cNvPr>
          <p:cNvGrpSpPr/>
          <p:nvPr/>
        </p:nvGrpSpPr>
        <p:grpSpPr>
          <a:xfrm>
            <a:off x="-483305" y="4670814"/>
            <a:ext cx="6096000" cy="682752"/>
            <a:chOff x="-483305" y="4670814"/>
            <a:chExt cx="6096000" cy="682752"/>
          </a:xfrm>
        </p:grpSpPr>
        <p:sp>
          <p:nvSpPr>
            <p:cNvPr id="8" name="Rectangle: Rounded Corners 7">
              <a:extLst>
                <a:ext uri="{FF2B5EF4-FFF2-40B4-BE49-F238E27FC236}">
                  <a16:creationId xmlns:a16="http://schemas.microsoft.com/office/drawing/2014/main" id="{58C5F16E-DA21-AF26-544B-ABCD048538D2}"/>
                </a:ext>
              </a:extLst>
            </p:cNvPr>
            <p:cNvSpPr/>
            <p:nvPr/>
          </p:nvSpPr>
          <p:spPr>
            <a:xfrm>
              <a:off x="230369" y="4670814"/>
              <a:ext cx="4730496" cy="682752"/>
            </a:xfrm>
            <a:prstGeom prst="roundRect">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TextBox 15">
              <a:extLst>
                <a:ext uri="{FF2B5EF4-FFF2-40B4-BE49-F238E27FC236}">
                  <a16:creationId xmlns:a16="http://schemas.microsoft.com/office/drawing/2014/main" id="{5FE98379-0283-2D73-897F-C18B4A4145AB}"/>
                </a:ext>
              </a:extLst>
            </p:cNvPr>
            <p:cNvSpPr txBox="1"/>
            <p:nvPr/>
          </p:nvSpPr>
          <p:spPr>
            <a:xfrm>
              <a:off x="-483305" y="4781358"/>
              <a:ext cx="6096000" cy="461665"/>
            </a:xfrm>
            <a:prstGeom prst="rect">
              <a:avLst/>
            </a:prstGeom>
            <a:noFill/>
          </p:spPr>
          <p:txBody>
            <a:bodyPr wrap="square">
              <a:spAutoFit/>
            </a:bodyPr>
            <a:lstStyle>
              <a:defPPr>
                <a:defRPr lang="fa-IR"/>
              </a:defPPr>
              <a:lvl1pPr algn="ctr" rtl="1">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استاد راهنما:علیرضا عزیزی</a:t>
              </a:r>
              <a:endParaRPr lang="en-US" dirty="0"/>
            </a:p>
          </p:txBody>
        </p:sp>
      </p:grpSp>
    </p:spTree>
    <p:extLst>
      <p:ext uri="{BB962C8B-B14F-4D97-AF65-F5344CB8AC3E}">
        <p14:creationId xmlns:p14="http://schemas.microsoft.com/office/powerpoint/2010/main" val="28148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7369854-7A7B-BAD0-7468-9817339B626E}"/>
              </a:ext>
            </a:extLst>
          </p:cNvPr>
          <p:cNvSpPr txBox="1"/>
          <p:nvPr/>
        </p:nvSpPr>
        <p:spPr>
          <a:xfrm>
            <a:off x="2064774" y="110452"/>
            <a:ext cx="6096000" cy="388696"/>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علت ابتلا به کرم آسکاریس</a:t>
            </a:r>
            <a:endParaRPr lang="en-US" dirty="0"/>
          </a:p>
        </p:txBody>
      </p:sp>
      <p:sp>
        <p:nvSpPr>
          <p:cNvPr id="5" name="TextBox 4">
            <a:extLst>
              <a:ext uri="{FF2B5EF4-FFF2-40B4-BE49-F238E27FC236}">
                <a16:creationId xmlns:a16="http://schemas.microsoft.com/office/drawing/2014/main" id="{0B03854E-540C-ED0A-2781-A8A481AD208E}"/>
              </a:ext>
            </a:extLst>
          </p:cNvPr>
          <p:cNvSpPr txBox="1"/>
          <p:nvPr/>
        </p:nvSpPr>
        <p:spPr>
          <a:xfrm>
            <a:off x="481780" y="1478466"/>
            <a:ext cx="5801034"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آسکاریس به‌طور مستقیم از فردی به فرد دیگر منتقل نمی‌شود. زمانی که فرد به خاک آلوده به مدفوع انسان دست بزند و یا گوشت، آب، سبزیجات و میوه‌های آلوده به انگل را مصرف کند کرم آسکاریس وارد بدن او می‌شود. یکی دیگر از راه‌های ابتلا به کرم آسکاریس مصرف جگر نپخته خوک یا مرغ آلوده به انگل است. بیشتر بچه‌هایی که با خاک‌بازی می‌کنند، اگر دست آلوده را در دهان خود بگذارند با این مشکل روبرو می‌شوند</a:t>
            </a:r>
            <a:r>
              <a:rPr lang="en-US" dirty="0"/>
              <a:t>.</a:t>
            </a:r>
          </a:p>
        </p:txBody>
      </p:sp>
      <p:pic>
        <p:nvPicPr>
          <p:cNvPr id="2050" name="Picture 2" descr="روش از بین بردن انگل‌ و میکروب‌ سبزیجات">
            <a:extLst>
              <a:ext uri="{FF2B5EF4-FFF2-40B4-BE49-F238E27FC236}">
                <a16:creationId xmlns:a16="http://schemas.microsoft.com/office/drawing/2014/main" id="{8A93ABF3-7A34-74DF-F611-54F30BB7838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4" r="1799"/>
          <a:stretch/>
        </p:blipFill>
        <p:spPr bwMode="auto">
          <a:xfrm>
            <a:off x="7226711" y="781683"/>
            <a:ext cx="4896465" cy="2822479"/>
          </a:xfrm>
          <a:prstGeom prst="roundRect">
            <a:avLst/>
          </a:prstGeom>
          <a:noFill/>
          <a:extLst>
            <a:ext uri="{909E8E84-426E-40DD-AFC4-6F175D3DCCD1}">
              <a14:hiddenFill xmlns:a14="http://schemas.microsoft.com/office/drawing/2010/main">
                <a:solidFill>
                  <a:srgbClr val="FFFFFF"/>
                </a:solidFill>
              </a14:hiddenFill>
            </a:ext>
          </a:extLst>
        </p:spPr>
      </p:pic>
      <p:pic>
        <p:nvPicPr>
          <p:cNvPr id="2052" name="Picture 4" descr="مضرات گوشت خوک">
            <a:extLst>
              <a:ext uri="{FF2B5EF4-FFF2-40B4-BE49-F238E27FC236}">
                <a16:creationId xmlns:a16="http://schemas.microsoft.com/office/drawing/2014/main" id="{38C86113-F757-87E1-A889-F15799F2B3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046"/>
          <a:stretch/>
        </p:blipFill>
        <p:spPr bwMode="auto">
          <a:xfrm>
            <a:off x="6499125" y="3642862"/>
            <a:ext cx="4060724" cy="2952775"/>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71881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33EA4D6-04DF-3E8C-0AB3-96FFABC3C78D}"/>
              </a:ext>
            </a:extLst>
          </p:cNvPr>
          <p:cNvSpPr txBox="1"/>
          <p:nvPr/>
        </p:nvSpPr>
        <p:spPr>
          <a:xfrm>
            <a:off x="2831691" y="120285"/>
            <a:ext cx="7423355"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افرادی بیشتر در معرض ابتلا به آسکاریس قرار دارند؟</a:t>
            </a:r>
            <a:endParaRPr lang="en-US" dirty="0"/>
          </a:p>
        </p:txBody>
      </p:sp>
      <p:sp>
        <p:nvSpPr>
          <p:cNvPr id="5" name="TextBox 4">
            <a:extLst>
              <a:ext uri="{FF2B5EF4-FFF2-40B4-BE49-F238E27FC236}">
                <a16:creationId xmlns:a16="http://schemas.microsoft.com/office/drawing/2014/main" id="{CE8945EA-09E4-35EA-4C54-BB27B796A21E}"/>
              </a:ext>
            </a:extLst>
          </p:cNvPr>
          <p:cNvSpPr txBox="1"/>
          <p:nvPr/>
        </p:nvSpPr>
        <p:spPr>
          <a:xfrm>
            <a:off x="1533832" y="904771"/>
            <a:ext cx="10559846"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معمولا خطر آلوده شدن به کرم آسکاریس در کودکان زیر 10 سال بیشتر است. زیرا این کودکان بیشتر با خاک‌بازی می‌کنند. از طرف دیگر این انگل در مناطقی که آب و هوای گرم و مرطوبی دارد، شایع‌تر است و بیشتر مردم کشورهای درحال‌توسعه با این مشکل مواجه می‌شوند</a:t>
            </a:r>
            <a:r>
              <a:rPr lang="en-US" dirty="0"/>
              <a:t>.</a:t>
            </a:r>
          </a:p>
        </p:txBody>
      </p:sp>
      <p:pic>
        <p:nvPicPr>
          <p:cNvPr id="4" name="Picture 3">
            <a:extLst>
              <a:ext uri="{FF2B5EF4-FFF2-40B4-BE49-F238E27FC236}">
                <a16:creationId xmlns:a16="http://schemas.microsoft.com/office/drawing/2014/main" id="{121C0E8A-EC2C-65F3-5DBA-3A4E99B9A42F}"/>
              </a:ext>
            </a:extLst>
          </p:cNvPr>
          <p:cNvPicPr>
            <a:picLocks noChangeAspect="1"/>
          </p:cNvPicPr>
          <p:nvPr/>
        </p:nvPicPr>
        <p:blipFill>
          <a:blip r:embed="rId2"/>
          <a:stretch>
            <a:fillRect/>
          </a:stretch>
        </p:blipFill>
        <p:spPr>
          <a:xfrm>
            <a:off x="6796549" y="2701546"/>
            <a:ext cx="4699820" cy="3133214"/>
          </a:xfrm>
          <a:prstGeom prst="roundRect">
            <a:avLst/>
          </a:prstGeom>
          <a:noFill/>
        </p:spPr>
      </p:pic>
      <p:pic>
        <p:nvPicPr>
          <p:cNvPr id="3076" name="Picture 4" descr="مزایای بازی با خاک رس در رشد کودکان">
            <a:extLst>
              <a:ext uri="{FF2B5EF4-FFF2-40B4-BE49-F238E27FC236}">
                <a16:creationId xmlns:a16="http://schemas.microsoft.com/office/drawing/2014/main" id="{93B19EBB-F34D-B366-93E8-7CFF633A56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267" y="2189718"/>
            <a:ext cx="5896954" cy="4156870"/>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2729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B8E70B-3C6D-EF44-B9DE-FD7457BD5986}"/>
              </a:ext>
            </a:extLst>
          </p:cNvPr>
          <p:cNvSpPr txBox="1"/>
          <p:nvPr/>
        </p:nvSpPr>
        <p:spPr>
          <a:xfrm>
            <a:off x="3048000" y="109385"/>
            <a:ext cx="6096000" cy="388696"/>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کرم آسکاریس در بزرگسالان</a:t>
            </a:r>
            <a:endParaRPr lang="en-US" dirty="0"/>
          </a:p>
        </p:txBody>
      </p:sp>
      <p:sp>
        <p:nvSpPr>
          <p:cNvPr id="5" name="TextBox 4">
            <a:extLst>
              <a:ext uri="{FF2B5EF4-FFF2-40B4-BE49-F238E27FC236}">
                <a16:creationId xmlns:a16="http://schemas.microsoft.com/office/drawing/2014/main" id="{00BC8DD9-64F3-A55C-DA73-67E78F49A2F5}"/>
              </a:ext>
            </a:extLst>
          </p:cNvPr>
          <p:cNvSpPr txBox="1"/>
          <p:nvPr/>
        </p:nvSpPr>
        <p:spPr>
          <a:xfrm>
            <a:off x="373627" y="1646156"/>
            <a:ext cx="6184490"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برای درمان کرم آسکاریس در بدن از داروهای ضد کرم مانند آلبندازول</a:t>
            </a:r>
            <a:r>
              <a:rPr lang="en-US" dirty="0"/>
              <a:t> (albendazole)  </a:t>
            </a:r>
            <a:r>
              <a:rPr lang="fa-IR" dirty="0"/>
              <a:t>و مبندازول</a:t>
            </a:r>
            <a:r>
              <a:rPr lang="en-US" dirty="0"/>
              <a:t> (mebendazole) </a:t>
            </a:r>
            <a:r>
              <a:rPr lang="fa-IR" dirty="0"/>
              <a:t>استفاده می‌شود. معمولا عفونت بعد از 1 تا 3 روز پس از مصرف دارو درمان می‌شود. در برخی شرایط خاص ممکن است کرم‌های آسکاریس موجب انسداد روده شوند. در این شرایط لازم است با کمک جراحی یا روش‌های آندوسکوپی کرم‌ها از روده برداشته شوند</a:t>
            </a:r>
            <a:r>
              <a:rPr lang="en-US" dirty="0"/>
              <a:t>.</a:t>
            </a:r>
            <a:r>
              <a:rPr lang="fa-IR" dirty="0"/>
              <a:t> بهترین روش درمان کرم آسکاریس مصرف قرص آلبندازول است</a:t>
            </a:r>
            <a:r>
              <a:rPr lang="en-US" dirty="0"/>
              <a:t>.</a:t>
            </a:r>
          </a:p>
        </p:txBody>
      </p:sp>
      <p:pic>
        <p:nvPicPr>
          <p:cNvPr id="6" name="Picture 5" descr="تصویر قرص آلبندازول">
            <a:extLst>
              <a:ext uri="{FF2B5EF4-FFF2-40B4-BE49-F238E27FC236}">
                <a16:creationId xmlns:a16="http://schemas.microsoft.com/office/drawing/2014/main" id="{8C1C96F5-F0FC-331A-27CC-2CA2803D8949}"/>
              </a:ext>
            </a:extLst>
          </p:cNvPr>
          <p:cNvPicPr>
            <a:picLocks noChangeAspect="1"/>
          </p:cNvPicPr>
          <p:nvPr/>
        </p:nvPicPr>
        <p:blipFill>
          <a:blip r:embed="rId2">
            <a:extLst>
              <a:ext uri="{28A0092B-C50C-407E-A947-70E740481C1C}">
                <a14:useLocalDpi xmlns:a14="http://schemas.microsoft.com/office/drawing/2010/main" val="0"/>
              </a:ext>
            </a:extLst>
          </a:blip>
          <a:srcRect l="20280" t="7695" r="18053" b="17116"/>
          <a:stretch/>
        </p:blipFill>
        <p:spPr bwMode="auto">
          <a:xfrm>
            <a:off x="6846636" y="1865044"/>
            <a:ext cx="4991402" cy="3682180"/>
          </a:xfrm>
          <a:prstGeom prst="roundRect">
            <a:avLst/>
          </a:prstGeom>
          <a:noFill/>
        </p:spPr>
      </p:pic>
    </p:spTree>
    <p:extLst>
      <p:ext uri="{BB962C8B-B14F-4D97-AF65-F5344CB8AC3E}">
        <p14:creationId xmlns:p14="http://schemas.microsoft.com/office/powerpoint/2010/main" val="390080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DC0C67-A800-9B1F-2C8C-E3CBCD96055E}"/>
              </a:ext>
            </a:extLst>
          </p:cNvPr>
          <p:cNvSpPr txBox="1"/>
          <p:nvPr/>
        </p:nvSpPr>
        <p:spPr>
          <a:xfrm>
            <a:off x="2043881" y="133496"/>
            <a:ext cx="6096000" cy="388696"/>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خانگی کرم آسکاریس</a:t>
            </a:r>
            <a:endParaRPr lang="en-US" dirty="0"/>
          </a:p>
        </p:txBody>
      </p:sp>
      <p:sp>
        <p:nvSpPr>
          <p:cNvPr id="5" name="TextBox 4">
            <a:extLst>
              <a:ext uri="{FF2B5EF4-FFF2-40B4-BE49-F238E27FC236}">
                <a16:creationId xmlns:a16="http://schemas.microsoft.com/office/drawing/2014/main" id="{2362D570-53EB-0E25-DED1-00DB733F17A7}"/>
              </a:ext>
            </a:extLst>
          </p:cNvPr>
          <p:cNvSpPr txBox="1"/>
          <p:nvPr/>
        </p:nvSpPr>
        <p:spPr>
          <a:xfrm>
            <a:off x="1438275" y="834787"/>
            <a:ext cx="10668000"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برای درمان خانگی کرم آسکاریس می‌توانید یک قاشق تخم کدو را پودر کنید و در یک فنجان شیر مخلوط کنید. سپس 1 قاشق چای‌خوری عسل به آن اضافه کنید و این مخلوط را برای 3 تا 5 روز مصرف کنید تا کرم‌های روده از بین بروند</a:t>
            </a:r>
            <a:r>
              <a:rPr lang="en-US" dirty="0"/>
              <a:t>.</a:t>
            </a:r>
          </a:p>
        </p:txBody>
      </p:sp>
      <p:pic>
        <p:nvPicPr>
          <p:cNvPr id="4100" name="Picture 4" descr="علائم کرم روده + علت و از بین بردن انگل روده با 10 درمان خانگی">
            <a:extLst>
              <a:ext uri="{FF2B5EF4-FFF2-40B4-BE49-F238E27FC236}">
                <a16:creationId xmlns:a16="http://schemas.microsoft.com/office/drawing/2014/main" id="{F47D1828-9727-A9F6-C8ED-FAC65EBDFD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9350" y="2858458"/>
            <a:ext cx="7353300" cy="3231430"/>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992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E994859-F751-40FD-8DD1-19232D17074F}"/>
              </a:ext>
            </a:extLst>
          </p:cNvPr>
          <p:cNvSpPr txBox="1"/>
          <p:nvPr/>
        </p:nvSpPr>
        <p:spPr>
          <a:xfrm>
            <a:off x="2990850" y="135647"/>
            <a:ext cx="4996016"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تشخیص کرم آسکاریس</a:t>
            </a:r>
            <a:endParaRPr lang="en-US" dirty="0"/>
          </a:p>
        </p:txBody>
      </p:sp>
      <p:sp>
        <p:nvSpPr>
          <p:cNvPr id="5" name="TextBox 4">
            <a:extLst>
              <a:ext uri="{FF2B5EF4-FFF2-40B4-BE49-F238E27FC236}">
                <a16:creationId xmlns:a16="http://schemas.microsoft.com/office/drawing/2014/main" id="{9BB8F0CF-9997-F0EB-6029-A97F2BF31A86}"/>
              </a:ext>
            </a:extLst>
          </p:cNvPr>
          <p:cNvSpPr txBox="1"/>
          <p:nvPr/>
        </p:nvSpPr>
        <p:spPr>
          <a:xfrm>
            <a:off x="1514322" y="735516"/>
            <a:ext cx="10630053"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برای تشخیص کرم آسکاریس لازم است از مدفوع  فرد نمونه‌برداری شود و وجود تخمک‌های انگل در مدفوع شناسایی شود. برخی افراد ممکن است دز مدفوع خود کرم‌هایی را مشاهده کنند که در این شرایط لازم است نمونه کرم را برای تشخیص به آزمایشگاه ببرند</a:t>
            </a:r>
            <a:r>
              <a:rPr lang="en-US" dirty="0"/>
              <a:t>.</a:t>
            </a:r>
          </a:p>
        </p:txBody>
      </p:sp>
      <p:pic>
        <p:nvPicPr>
          <p:cNvPr id="6146" name="Picture 2" descr="آزمایش مدفوع؛ راهنمای خواندن برگه آزمایش و تفسیر نتیجه آن – مجله سلامت  دکترتو">
            <a:extLst>
              <a:ext uri="{FF2B5EF4-FFF2-40B4-BE49-F238E27FC236}">
                <a16:creationId xmlns:a16="http://schemas.microsoft.com/office/drawing/2014/main" id="{1F463FE4-64CC-2E31-70C0-24EE14106F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25" b="13800"/>
          <a:stretch/>
        </p:blipFill>
        <p:spPr bwMode="auto">
          <a:xfrm>
            <a:off x="304801" y="2987422"/>
            <a:ext cx="5953124" cy="3471986"/>
          </a:xfrm>
          <a:prstGeom prst="roundRect">
            <a:avLst/>
          </a:prstGeom>
          <a:noFill/>
          <a:extLst>
            <a:ext uri="{909E8E84-426E-40DD-AFC4-6F175D3DCCD1}">
              <a14:hiddenFill xmlns:a14="http://schemas.microsoft.com/office/drawing/2010/main">
                <a:solidFill>
                  <a:srgbClr val="FFFFFF"/>
                </a:solidFill>
              </a14:hiddenFill>
            </a:ext>
          </a:extLst>
        </p:spPr>
      </p:pic>
      <p:pic>
        <p:nvPicPr>
          <p:cNvPr id="6148" name="Picture 4" descr="آزمایش کشت مدفوع چیست و چه کاربردی دارد؟ - درمانکده">
            <a:extLst>
              <a:ext uri="{FF2B5EF4-FFF2-40B4-BE49-F238E27FC236}">
                <a16:creationId xmlns:a16="http://schemas.microsoft.com/office/drawing/2014/main" id="{AC6A8534-EAE1-2D20-D998-4F162DA9DB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9879" y="2539747"/>
            <a:ext cx="5020436" cy="3346956"/>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3365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267656-BC99-EAED-D49A-D210E8EA8C8A}"/>
              </a:ext>
            </a:extLst>
          </p:cNvPr>
          <p:cNvSpPr txBox="1"/>
          <p:nvPr/>
        </p:nvSpPr>
        <p:spPr>
          <a:xfrm>
            <a:off x="1990725" y="88825"/>
            <a:ext cx="7705111"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پیشگیری از آلوده شدن به کرم آسکاریس</a:t>
            </a:r>
            <a:endParaRPr lang="en-US" dirty="0"/>
          </a:p>
        </p:txBody>
      </p:sp>
      <p:sp>
        <p:nvSpPr>
          <p:cNvPr id="5" name="TextBox 4">
            <a:extLst>
              <a:ext uri="{FF2B5EF4-FFF2-40B4-BE49-F238E27FC236}">
                <a16:creationId xmlns:a16="http://schemas.microsoft.com/office/drawing/2014/main" id="{98D8FA01-16F4-7AE2-263B-0D079CC4B7ED}"/>
              </a:ext>
            </a:extLst>
          </p:cNvPr>
          <p:cNvSpPr txBox="1"/>
          <p:nvPr/>
        </p:nvSpPr>
        <p:spPr>
          <a:xfrm>
            <a:off x="6486525" y="912456"/>
            <a:ext cx="5629275"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برای جلوگیری از کرم آسکاریس باید از دست زدن به خاک اجتناب کنید. در بسیاری از مناطق از کودهای انسانی برای رشد گیاهان استفاده می‌شود. برای جلوگیری از ابتلا به انگل بهتر است از این محصولات استفاده نکنید</a:t>
            </a:r>
            <a:r>
              <a:rPr lang="en-US" dirty="0"/>
              <a:t>.</a:t>
            </a:r>
          </a:p>
        </p:txBody>
      </p:sp>
      <p:sp>
        <p:nvSpPr>
          <p:cNvPr id="7" name="TextBox 6">
            <a:extLst>
              <a:ext uri="{FF2B5EF4-FFF2-40B4-BE49-F238E27FC236}">
                <a16:creationId xmlns:a16="http://schemas.microsoft.com/office/drawing/2014/main" id="{C2C92559-7DE5-CCC9-F5AA-FBEEFEBE15BD}"/>
              </a:ext>
            </a:extLst>
          </p:cNvPr>
          <p:cNvSpPr txBox="1"/>
          <p:nvPr/>
        </p:nvSpPr>
        <p:spPr>
          <a:xfrm>
            <a:off x="561975" y="4356792"/>
            <a:ext cx="5924550" cy="1685077"/>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قبل از غذا خوردن حتما دستان خود را با آب گرم و صابون بشویید و برای جلوگیری از بروز کرم آسکاریس در کودکان حتما روش درست شستشوی دست را به آن‌ها آموزش دهید</a:t>
            </a:r>
            <a:r>
              <a:rPr lang="en-US" dirty="0"/>
              <a:t>.</a:t>
            </a:r>
          </a:p>
        </p:txBody>
      </p:sp>
      <p:pic>
        <p:nvPicPr>
          <p:cNvPr id="7170" name="Picture 2" descr="آشنایی با دستکش باغبانی | مجله راندنو">
            <a:extLst>
              <a:ext uri="{FF2B5EF4-FFF2-40B4-BE49-F238E27FC236}">
                <a16:creationId xmlns:a16="http://schemas.microsoft.com/office/drawing/2014/main" id="{B720050D-482F-05E6-3729-3C9FDCDB5D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031636"/>
            <a:ext cx="5143500" cy="2939143"/>
          </a:xfrm>
          <a:prstGeom prst="round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3A122A1-0AE7-1765-1F9E-37C37368EB0B}"/>
              </a:ext>
            </a:extLst>
          </p:cNvPr>
          <p:cNvPicPr>
            <a:picLocks noChangeAspect="1"/>
          </p:cNvPicPr>
          <p:nvPr/>
        </p:nvPicPr>
        <p:blipFill>
          <a:blip r:embed="rId3"/>
          <a:stretch>
            <a:fillRect/>
          </a:stretch>
        </p:blipFill>
        <p:spPr>
          <a:xfrm>
            <a:off x="6743701" y="3308350"/>
            <a:ext cx="4686300" cy="3124200"/>
          </a:xfrm>
          <a:prstGeom prst="roundRect">
            <a:avLst/>
          </a:prstGeom>
          <a:noFill/>
        </p:spPr>
      </p:pic>
    </p:spTree>
    <p:extLst>
      <p:ext uri="{BB962C8B-B14F-4D97-AF65-F5344CB8AC3E}">
        <p14:creationId xmlns:p14="http://schemas.microsoft.com/office/powerpoint/2010/main" val="7974264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29225C-2AD0-E118-D799-C58A4C78DFA9}"/>
              </a:ext>
            </a:extLst>
          </p:cNvPr>
          <p:cNvSpPr txBox="1"/>
          <p:nvPr/>
        </p:nvSpPr>
        <p:spPr>
          <a:xfrm>
            <a:off x="2133600" y="104921"/>
            <a:ext cx="7409836"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روش‌های پیشگیری از آلوده شدن به کرم آسکاریس</a:t>
            </a:r>
            <a:endParaRPr lang="en-US" dirty="0"/>
          </a:p>
        </p:txBody>
      </p:sp>
      <p:sp>
        <p:nvSpPr>
          <p:cNvPr id="4" name="TextBox 3">
            <a:extLst>
              <a:ext uri="{FF2B5EF4-FFF2-40B4-BE49-F238E27FC236}">
                <a16:creationId xmlns:a16="http://schemas.microsoft.com/office/drawing/2014/main" id="{384AD9C0-B1FC-D65F-FE24-D750BA1579CE}"/>
              </a:ext>
            </a:extLst>
          </p:cNvPr>
          <p:cNvSpPr txBox="1"/>
          <p:nvPr/>
        </p:nvSpPr>
        <p:spPr>
          <a:xfrm>
            <a:off x="172720" y="5295027"/>
            <a:ext cx="10881853"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به خاطر داشته باشید که شستن سبزیجات و میوه‌های خام قبل از شستن اهمیت زیادی دارد، بنابراین حتما از روش مطمئنی برای این کار استفاده کنید</a:t>
            </a:r>
            <a:r>
              <a:rPr lang="en-US" dirty="0"/>
              <a:t>.</a:t>
            </a:r>
          </a:p>
        </p:txBody>
      </p:sp>
      <p:pic>
        <p:nvPicPr>
          <p:cNvPr id="8194" name="Picture 2" descr="نحوه ضدعفونی سبزیجات و میوه | شستن صحیح میوه">
            <a:extLst>
              <a:ext uri="{FF2B5EF4-FFF2-40B4-BE49-F238E27FC236}">
                <a16:creationId xmlns:a16="http://schemas.microsoft.com/office/drawing/2014/main" id="{3D134AE9-4024-CC4A-961F-38370DFE450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175" r="8189"/>
          <a:stretch/>
        </p:blipFill>
        <p:spPr bwMode="auto">
          <a:xfrm>
            <a:off x="6668824" y="1034425"/>
            <a:ext cx="5441896" cy="3610589"/>
          </a:xfrm>
          <a:prstGeom prst="round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1C0B1B6-E011-6FB2-D26E-8778640F78BD}"/>
              </a:ext>
            </a:extLst>
          </p:cNvPr>
          <p:cNvPicPr>
            <a:picLocks noChangeAspect="1"/>
          </p:cNvPicPr>
          <p:nvPr/>
        </p:nvPicPr>
        <p:blipFill>
          <a:blip r:embed="rId3"/>
          <a:stretch>
            <a:fillRect/>
          </a:stretch>
        </p:blipFill>
        <p:spPr>
          <a:xfrm>
            <a:off x="649748" y="1450488"/>
            <a:ext cx="5801852" cy="3713184"/>
          </a:xfrm>
          <a:prstGeom prst="roundRect">
            <a:avLst/>
          </a:prstGeom>
          <a:noFill/>
        </p:spPr>
      </p:pic>
    </p:spTree>
    <p:extLst>
      <p:ext uri="{BB962C8B-B14F-4D97-AF65-F5344CB8AC3E}">
        <p14:creationId xmlns:p14="http://schemas.microsoft.com/office/powerpoint/2010/main" val="1195038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E9A61EA-5540-E054-29C3-C04F2B7C23FD}"/>
              </a:ext>
            </a:extLst>
          </p:cNvPr>
          <p:cNvSpPr txBox="1"/>
          <p:nvPr/>
        </p:nvSpPr>
        <p:spPr>
          <a:xfrm>
            <a:off x="1264705" y="1053043"/>
            <a:ext cx="10800572"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هنگام مسافرت مراقب باشید تا از آب و سبزیجات آلوده استفاده کنید و از مصرف سبزیجات خام که از شستشوی آن مطمئن نیستید، اجتناب کنید</a:t>
            </a:r>
            <a:r>
              <a:rPr lang="en-US" dirty="0"/>
              <a:t>.</a:t>
            </a:r>
          </a:p>
        </p:txBody>
      </p:sp>
      <p:pic>
        <p:nvPicPr>
          <p:cNvPr id="8196" name="Picture 4" descr="این بطری‌های آب معدنی را هرگز نخرید">
            <a:extLst>
              <a:ext uri="{FF2B5EF4-FFF2-40B4-BE49-F238E27FC236}">
                <a16:creationId xmlns:a16="http://schemas.microsoft.com/office/drawing/2014/main" id="{91F655C6-05FF-B5C4-09AF-FBDE05E136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224"/>
          <a:stretch/>
        </p:blipFill>
        <p:spPr bwMode="auto">
          <a:xfrm>
            <a:off x="1960880" y="2600960"/>
            <a:ext cx="7748560" cy="4042380"/>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15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7453ED4-1C9F-260C-87C1-6C6638C39531}"/>
              </a:ext>
            </a:extLst>
          </p:cNvPr>
          <p:cNvSpPr/>
          <p:nvPr/>
        </p:nvSpPr>
        <p:spPr>
          <a:xfrm rot="5400000">
            <a:off x="-149614" y="2805848"/>
            <a:ext cx="3996424" cy="2340116"/>
          </a:xfrm>
          <a:prstGeom prst="roundRect">
            <a:avLst>
              <a:gd name="adj" fmla="val 50000"/>
            </a:avLst>
          </a:prstGeom>
          <a:solidFill>
            <a:srgbClr val="3A6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Rectangle: Rounded Corners 7">
            <a:extLst>
              <a:ext uri="{FF2B5EF4-FFF2-40B4-BE49-F238E27FC236}">
                <a16:creationId xmlns:a16="http://schemas.microsoft.com/office/drawing/2014/main" id="{5B449EBE-8B98-E87B-52B6-B932202AD472}"/>
              </a:ext>
            </a:extLst>
          </p:cNvPr>
          <p:cNvSpPr/>
          <p:nvPr/>
        </p:nvSpPr>
        <p:spPr>
          <a:xfrm rot="5400000">
            <a:off x="7993101" y="3303158"/>
            <a:ext cx="4066112" cy="2387094"/>
          </a:xfrm>
          <a:prstGeom prst="roundRect">
            <a:avLst>
              <a:gd name="adj" fmla="val 50000"/>
            </a:avLst>
          </a:prstGeom>
          <a:solidFill>
            <a:srgbClr val="77E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Rectangle: Rounded Corners 8">
            <a:extLst>
              <a:ext uri="{FF2B5EF4-FFF2-40B4-BE49-F238E27FC236}">
                <a16:creationId xmlns:a16="http://schemas.microsoft.com/office/drawing/2014/main" id="{E7DD8775-2281-FAE4-7A93-537EADCE0D25}"/>
              </a:ext>
            </a:extLst>
          </p:cNvPr>
          <p:cNvSpPr/>
          <p:nvPr/>
        </p:nvSpPr>
        <p:spPr>
          <a:xfrm rot="5400000">
            <a:off x="5268263" y="3044501"/>
            <a:ext cx="4011328" cy="2348842"/>
          </a:xfrm>
          <a:prstGeom prst="roundRect">
            <a:avLst>
              <a:gd name="adj" fmla="val 50000"/>
            </a:avLst>
          </a:prstGeom>
          <a:solidFill>
            <a:srgbClr val="F35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Rectangle: Rounded Corners 9">
            <a:extLst>
              <a:ext uri="{FF2B5EF4-FFF2-40B4-BE49-F238E27FC236}">
                <a16:creationId xmlns:a16="http://schemas.microsoft.com/office/drawing/2014/main" id="{E810B490-5DF6-CBCB-389E-808AAE04030E}"/>
              </a:ext>
            </a:extLst>
          </p:cNvPr>
          <p:cNvSpPr/>
          <p:nvPr/>
        </p:nvSpPr>
        <p:spPr>
          <a:xfrm rot="5400000">
            <a:off x="2572280" y="3358458"/>
            <a:ext cx="3996424" cy="2346182"/>
          </a:xfrm>
          <a:prstGeom prst="roundRect">
            <a:avLst>
              <a:gd name="adj" fmla="val 50000"/>
            </a:avLst>
          </a:prstGeom>
          <a:solidFill>
            <a:srgbClr val="9F6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Oval 10">
            <a:extLst>
              <a:ext uri="{FF2B5EF4-FFF2-40B4-BE49-F238E27FC236}">
                <a16:creationId xmlns:a16="http://schemas.microsoft.com/office/drawing/2014/main" id="{352C93DA-6D3E-8AB0-BB9A-63D30754DF57}"/>
              </a:ext>
            </a:extLst>
          </p:cNvPr>
          <p:cNvSpPr/>
          <p:nvPr/>
        </p:nvSpPr>
        <p:spPr>
          <a:xfrm>
            <a:off x="970611" y="2118332"/>
            <a:ext cx="1755974" cy="1755974"/>
          </a:xfrm>
          <a:prstGeom prst="ellipse">
            <a:avLst/>
          </a:prstGeom>
          <a:solidFill>
            <a:schemeClr val="bg1"/>
          </a:solidFill>
          <a:ln>
            <a:noFill/>
          </a:ln>
          <a:effectLst>
            <a:outerShdw blurRad="520700" dist="304800" dir="5400000" algn="t"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TextBox 24">
            <a:extLst>
              <a:ext uri="{FF2B5EF4-FFF2-40B4-BE49-F238E27FC236}">
                <a16:creationId xmlns:a16="http://schemas.microsoft.com/office/drawing/2014/main" id="{123FBA29-0CBD-43DB-72DA-E4F3D9ED587A}"/>
              </a:ext>
            </a:extLst>
          </p:cNvPr>
          <p:cNvSpPr txBox="1"/>
          <p:nvPr/>
        </p:nvSpPr>
        <p:spPr>
          <a:xfrm>
            <a:off x="4004955" y="0"/>
            <a:ext cx="4182090"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pPr algn="just"/>
            <a:r>
              <a:rPr lang="fa-IR" dirty="0"/>
              <a:t>عوارض کرم آسکاریس</a:t>
            </a:r>
            <a:endParaRPr lang="en-US" dirty="0"/>
          </a:p>
        </p:txBody>
      </p:sp>
      <p:sp>
        <p:nvSpPr>
          <p:cNvPr id="26" name="TextBox 25">
            <a:extLst>
              <a:ext uri="{FF2B5EF4-FFF2-40B4-BE49-F238E27FC236}">
                <a16:creationId xmlns:a16="http://schemas.microsoft.com/office/drawing/2014/main" id="{ED28665C-4E1D-C8D7-B5F4-71133F5ABCCF}"/>
              </a:ext>
            </a:extLst>
          </p:cNvPr>
          <p:cNvSpPr txBox="1"/>
          <p:nvPr/>
        </p:nvSpPr>
        <p:spPr>
          <a:xfrm>
            <a:off x="1495425" y="778572"/>
            <a:ext cx="10596101"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موارد خفیف معمولا آلوده شدن به کرم آسکاریس مشکل جدی برای سلامت ایجاد نمی‌کند. اگر آلودگی شدید باشد، عوارض این انگل بسیار خطرناک خواهد بود. که به برخی از مهم‌ترین عوارض آلوده شدن به کرم آسکاریس اشاره شده است</a:t>
            </a:r>
            <a:r>
              <a:rPr lang="en-US" dirty="0"/>
              <a:t>.</a:t>
            </a:r>
          </a:p>
        </p:txBody>
      </p:sp>
      <p:sp>
        <p:nvSpPr>
          <p:cNvPr id="30" name="Oval 29">
            <a:extLst>
              <a:ext uri="{FF2B5EF4-FFF2-40B4-BE49-F238E27FC236}">
                <a16:creationId xmlns:a16="http://schemas.microsoft.com/office/drawing/2014/main" id="{63ECD364-B094-5DF4-1BD0-538A1397546E}"/>
              </a:ext>
            </a:extLst>
          </p:cNvPr>
          <p:cNvSpPr/>
          <p:nvPr/>
        </p:nvSpPr>
        <p:spPr>
          <a:xfrm>
            <a:off x="9177784" y="4584093"/>
            <a:ext cx="1755974" cy="1755974"/>
          </a:xfrm>
          <a:prstGeom prst="ellipse">
            <a:avLst/>
          </a:prstGeom>
          <a:solidFill>
            <a:schemeClr val="bg1"/>
          </a:solidFill>
          <a:ln>
            <a:noFill/>
          </a:ln>
          <a:effectLst>
            <a:outerShdw blurRad="520700" dist="304800" dir="5400000" algn="t"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Oval 30">
            <a:extLst>
              <a:ext uri="{FF2B5EF4-FFF2-40B4-BE49-F238E27FC236}">
                <a16:creationId xmlns:a16="http://schemas.microsoft.com/office/drawing/2014/main" id="{D9C33C59-4761-A0DE-1932-6B128D521838}"/>
              </a:ext>
            </a:extLst>
          </p:cNvPr>
          <p:cNvSpPr/>
          <p:nvPr/>
        </p:nvSpPr>
        <p:spPr>
          <a:xfrm>
            <a:off x="6431071" y="2372271"/>
            <a:ext cx="1755974" cy="1755974"/>
          </a:xfrm>
          <a:prstGeom prst="ellipse">
            <a:avLst/>
          </a:prstGeom>
          <a:solidFill>
            <a:schemeClr val="bg1"/>
          </a:solidFill>
          <a:ln>
            <a:noFill/>
          </a:ln>
          <a:effectLst>
            <a:outerShdw blurRad="520700" dist="304800" dir="5400000" algn="t"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Oval 31">
            <a:extLst>
              <a:ext uri="{FF2B5EF4-FFF2-40B4-BE49-F238E27FC236}">
                <a16:creationId xmlns:a16="http://schemas.microsoft.com/office/drawing/2014/main" id="{166552CA-83E0-78EA-CB74-39E7B824ABDD}"/>
              </a:ext>
            </a:extLst>
          </p:cNvPr>
          <p:cNvSpPr/>
          <p:nvPr/>
        </p:nvSpPr>
        <p:spPr>
          <a:xfrm>
            <a:off x="3711527" y="4604640"/>
            <a:ext cx="1755974" cy="1755974"/>
          </a:xfrm>
          <a:prstGeom prst="ellipse">
            <a:avLst/>
          </a:prstGeom>
          <a:solidFill>
            <a:schemeClr val="bg1"/>
          </a:solidFill>
          <a:ln>
            <a:noFill/>
          </a:ln>
          <a:effectLst>
            <a:outerShdw blurRad="520700" dist="304800" dir="5400000" algn="t"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TextBox 33">
            <a:extLst>
              <a:ext uri="{FF2B5EF4-FFF2-40B4-BE49-F238E27FC236}">
                <a16:creationId xmlns:a16="http://schemas.microsoft.com/office/drawing/2014/main" id="{5FC89D0A-4B57-77CB-F549-623AE1D583C7}"/>
              </a:ext>
            </a:extLst>
          </p:cNvPr>
          <p:cNvSpPr txBox="1"/>
          <p:nvPr/>
        </p:nvSpPr>
        <p:spPr>
          <a:xfrm>
            <a:off x="9316475" y="5045925"/>
            <a:ext cx="1173793"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1.</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36" name="TextBox 35">
            <a:extLst>
              <a:ext uri="{FF2B5EF4-FFF2-40B4-BE49-F238E27FC236}">
                <a16:creationId xmlns:a16="http://schemas.microsoft.com/office/drawing/2014/main" id="{DA0C099E-5A94-EE8F-BC42-DB7CF14A568B}"/>
              </a:ext>
            </a:extLst>
          </p:cNvPr>
          <p:cNvSpPr txBox="1"/>
          <p:nvPr/>
        </p:nvSpPr>
        <p:spPr>
          <a:xfrm>
            <a:off x="8832610" y="3216318"/>
            <a:ext cx="1990462" cy="846386"/>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800" b="1" dirty="0">
                <a:solidFill>
                  <a:schemeClr val="bg1"/>
                </a:solidFill>
              </a:rPr>
              <a:t>سوءتغذیه</a:t>
            </a:r>
          </a:p>
        </p:txBody>
      </p:sp>
      <p:sp>
        <p:nvSpPr>
          <p:cNvPr id="37" name="TextBox 36">
            <a:extLst>
              <a:ext uri="{FF2B5EF4-FFF2-40B4-BE49-F238E27FC236}">
                <a16:creationId xmlns:a16="http://schemas.microsoft.com/office/drawing/2014/main" id="{E74DA408-6500-74FA-632C-D36F19C25FA3}"/>
              </a:ext>
            </a:extLst>
          </p:cNvPr>
          <p:cNvSpPr txBox="1"/>
          <p:nvPr/>
        </p:nvSpPr>
        <p:spPr>
          <a:xfrm>
            <a:off x="6423128" y="2780556"/>
            <a:ext cx="1466552"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2.</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39" name="TextBox 38">
            <a:extLst>
              <a:ext uri="{FF2B5EF4-FFF2-40B4-BE49-F238E27FC236}">
                <a16:creationId xmlns:a16="http://schemas.microsoft.com/office/drawing/2014/main" id="{74CFA6CF-3B3E-5536-10D0-FA6DBFFF522E}"/>
              </a:ext>
            </a:extLst>
          </p:cNvPr>
          <p:cNvSpPr txBox="1"/>
          <p:nvPr/>
        </p:nvSpPr>
        <p:spPr>
          <a:xfrm>
            <a:off x="6220348" y="3975781"/>
            <a:ext cx="2152238" cy="1708160"/>
          </a:xfrm>
          <a:prstGeom prst="rect">
            <a:avLst/>
          </a:prstGeom>
          <a:noFill/>
        </p:spPr>
        <p:txBody>
          <a:bodyPr wrap="square">
            <a:spAutoFit/>
          </a:bodyPr>
          <a:lstStyle>
            <a:defPPr>
              <a:defRPr lang="fa-IR"/>
            </a:defPPr>
            <a:lvl1pPr algn="just" rtl="1">
              <a:lnSpc>
                <a:spcPct val="200000"/>
              </a:lnSpc>
              <a:defRPr sz="32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pPr algn="ctr"/>
            <a:r>
              <a:rPr lang="fa-IR" sz="2800" dirty="0"/>
              <a:t>از دست دادن اشتها</a:t>
            </a:r>
            <a:endParaRPr lang="en-US" sz="2800" dirty="0"/>
          </a:p>
        </p:txBody>
      </p:sp>
      <p:sp>
        <p:nvSpPr>
          <p:cNvPr id="40" name="TextBox 39">
            <a:extLst>
              <a:ext uri="{FF2B5EF4-FFF2-40B4-BE49-F238E27FC236}">
                <a16:creationId xmlns:a16="http://schemas.microsoft.com/office/drawing/2014/main" id="{C92ABD79-84EB-1B62-230F-EEA63FBB4657}"/>
              </a:ext>
            </a:extLst>
          </p:cNvPr>
          <p:cNvSpPr txBox="1"/>
          <p:nvPr/>
        </p:nvSpPr>
        <p:spPr>
          <a:xfrm>
            <a:off x="3814898" y="5134785"/>
            <a:ext cx="1466552"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3.</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42" name="TextBox 41">
            <a:extLst>
              <a:ext uri="{FF2B5EF4-FFF2-40B4-BE49-F238E27FC236}">
                <a16:creationId xmlns:a16="http://schemas.microsoft.com/office/drawing/2014/main" id="{820AA335-BA53-F7ED-E989-41840A65CEBE}"/>
              </a:ext>
            </a:extLst>
          </p:cNvPr>
          <p:cNvSpPr txBox="1"/>
          <p:nvPr/>
        </p:nvSpPr>
        <p:spPr>
          <a:xfrm>
            <a:off x="3194640" y="2893218"/>
            <a:ext cx="2789747" cy="1592744"/>
          </a:xfrm>
          <a:prstGeom prst="rect">
            <a:avLst/>
          </a:prstGeom>
          <a:noFill/>
        </p:spPr>
        <p:txBody>
          <a:bodyPr wrap="square">
            <a:spAutoFit/>
          </a:bodyPr>
          <a:lstStyle>
            <a:defPPr>
              <a:defRPr lang="fa-IR"/>
            </a:defPPr>
            <a:lvl1pPr algn="ctr" rtl="1">
              <a:lnSpc>
                <a:spcPct val="200000"/>
              </a:lnSpc>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sz="2600" dirty="0"/>
              <a:t>انسداد یا سوراخ شدن روده</a:t>
            </a:r>
            <a:endParaRPr lang="en-US" sz="2600" dirty="0"/>
          </a:p>
        </p:txBody>
      </p:sp>
      <p:sp>
        <p:nvSpPr>
          <p:cNvPr id="43" name="TextBox 42">
            <a:extLst>
              <a:ext uri="{FF2B5EF4-FFF2-40B4-BE49-F238E27FC236}">
                <a16:creationId xmlns:a16="http://schemas.microsoft.com/office/drawing/2014/main" id="{A44D8A1F-B5A8-0D2E-EE4C-A01D87CF8222}"/>
              </a:ext>
            </a:extLst>
          </p:cNvPr>
          <p:cNvSpPr txBox="1"/>
          <p:nvPr/>
        </p:nvSpPr>
        <p:spPr>
          <a:xfrm>
            <a:off x="585692" y="3863677"/>
            <a:ext cx="2455786" cy="1592744"/>
          </a:xfrm>
          <a:prstGeom prst="rect">
            <a:avLst/>
          </a:prstGeom>
          <a:noFill/>
        </p:spPr>
        <p:txBody>
          <a:bodyPr wrap="square">
            <a:spAutoFit/>
          </a:bodyPr>
          <a:lstStyle>
            <a:defPPr>
              <a:defRPr lang="fa-IR"/>
            </a:defPPr>
            <a:lvl1pPr algn="ctr" rtl="1">
              <a:lnSpc>
                <a:spcPct val="200000"/>
              </a:lnSpc>
              <a:defRPr sz="26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انسداد مجاری کبد یا پانکراس</a:t>
            </a:r>
            <a:endParaRPr lang="en-US" dirty="0"/>
          </a:p>
        </p:txBody>
      </p:sp>
      <p:sp>
        <p:nvSpPr>
          <p:cNvPr id="44" name="TextBox 43">
            <a:extLst>
              <a:ext uri="{FF2B5EF4-FFF2-40B4-BE49-F238E27FC236}">
                <a16:creationId xmlns:a16="http://schemas.microsoft.com/office/drawing/2014/main" id="{4D4516C2-E37A-FE38-346A-458496D6B1C3}"/>
              </a:ext>
            </a:extLst>
          </p:cNvPr>
          <p:cNvSpPr txBox="1"/>
          <p:nvPr/>
        </p:nvSpPr>
        <p:spPr>
          <a:xfrm>
            <a:off x="965093" y="2489632"/>
            <a:ext cx="1466552"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4.</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757916517"/>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51F78A-17D1-7B52-5C7A-8B5F695896F1}"/>
              </a:ext>
            </a:extLst>
          </p:cNvPr>
          <p:cNvSpPr txBox="1"/>
          <p:nvPr/>
        </p:nvSpPr>
        <p:spPr>
          <a:xfrm>
            <a:off x="2725072" y="127966"/>
            <a:ext cx="6096000" cy="388696"/>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چه زمانی به پزشک مراجعه کنیم؟</a:t>
            </a:r>
            <a:endParaRPr lang="en-US" dirty="0"/>
          </a:p>
        </p:txBody>
      </p:sp>
      <p:sp>
        <p:nvSpPr>
          <p:cNvPr id="5" name="TextBox 4">
            <a:extLst>
              <a:ext uri="{FF2B5EF4-FFF2-40B4-BE49-F238E27FC236}">
                <a16:creationId xmlns:a16="http://schemas.microsoft.com/office/drawing/2014/main" id="{1C8BBBF3-ED81-43C5-39FF-C64F583004E9}"/>
              </a:ext>
            </a:extLst>
          </p:cNvPr>
          <p:cNvSpPr txBox="1"/>
          <p:nvPr/>
        </p:nvSpPr>
        <p:spPr>
          <a:xfrm>
            <a:off x="790576" y="1781175"/>
            <a:ext cx="4800599" cy="3901068"/>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مشکلات معده شما بیشتر از 2 هفته طول کشید و کاهش وزن غیرقابل توضیحی را تجربه کرده‌اید بهتر است هر چه سریع‌تر از یک پزشک متخصص عفونی مراجعه کنید. بسیاری از افراد بعد از آلوده شد به کرم آسکاریس این کرم‌ها را در مدفوع خود مشاهده می‌کنند. در صورت مشاهده کرم‌های ریز در مدفوع حتما از یک پزشک کمک بگیرید</a:t>
            </a:r>
            <a:r>
              <a:rPr lang="en-US" dirty="0"/>
              <a:t>.</a:t>
            </a:r>
          </a:p>
        </p:txBody>
      </p:sp>
      <p:pic>
        <p:nvPicPr>
          <p:cNvPr id="2" name="Picture 1">
            <a:extLst>
              <a:ext uri="{FF2B5EF4-FFF2-40B4-BE49-F238E27FC236}">
                <a16:creationId xmlns:a16="http://schemas.microsoft.com/office/drawing/2014/main" id="{EB585AE8-9636-E92A-BE1E-C63FC5758107}"/>
              </a:ext>
            </a:extLst>
          </p:cNvPr>
          <p:cNvPicPr>
            <a:picLocks noChangeAspect="1"/>
          </p:cNvPicPr>
          <p:nvPr/>
        </p:nvPicPr>
        <p:blipFill>
          <a:blip r:embed="rId2"/>
          <a:stretch>
            <a:fillRect/>
          </a:stretch>
        </p:blipFill>
        <p:spPr>
          <a:xfrm>
            <a:off x="6026073" y="1690107"/>
            <a:ext cx="5988204" cy="3992136"/>
          </a:xfrm>
          <a:prstGeom prst="rect">
            <a:avLst/>
          </a:prstGeom>
        </p:spPr>
      </p:pic>
    </p:spTree>
    <p:extLst>
      <p:ext uri="{BB962C8B-B14F-4D97-AF65-F5344CB8AC3E}">
        <p14:creationId xmlns:p14="http://schemas.microsoft.com/office/powerpoint/2010/main" val="495222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636B26B-4DF7-4E5D-1F68-50F90D3A7B04}"/>
              </a:ext>
            </a:extLst>
          </p:cNvPr>
          <p:cNvSpPr txBox="1"/>
          <p:nvPr/>
        </p:nvSpPr>
        <p:spPr>
          <a:xfrm>
            <a:off x="1681317" y="88065"/>
            <a:ext cx="6096000" cy="461665"/>
          </a:xfrm>
          <a:prstGeom prst="rect">
            <a:avLst/>
          </a:prstGeom>
          <a:noFill/>
        </p:spPr>
        <p:txBody>
          <a:bodyPr wrap="square">
            <a:spAutoFit/>
          </a:bodyPr>
          <a:lstStyle/>
          <a:p>
            <a:pPr algn="r" rtl="1"/>
            <a:r>
              <a:rPr lang="fa-IR" sz="2400" b="1" dirty="0">
                <a:effectLst/>
                <a:latin typeface="Shabnam" panose="020B0603030804020204" pitchFamily="34" charset="-78"/>
                <a:ea typeface="Calibri" panose="020F0502020204030204" pitchFamily="34" charset="0"/>
                <a:cs typeface="Shabnam" panose="020B0603030804020204" pitchFamily="34" charset="-78"/>
              </a:rPr>
              <a:t>کرم آسکاریس چیست؟ </a:t>
            </a:r>
            <a:endParaRPr lang="fa-IR" sz="2400" dirty="0">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4E90E740-2395-9CC5-EC9B-DB7AA497057B}"/>
              </a:ext>
            </a:extLst>
          </p:cNvPr>
          <p:cNvSpPr txBox="1"/>
          <p:nvPr/>
        </p:nvSpPr>
        <p:spPr>
          <a:xfrm>
            <a:off x="1268361" y="910657"/>
            <a:ext cx="10822009" cy="1131079"/>
          </a:xfrm>
          <a:prstGeom prst="rect">
            <a:avLst/>
          </a:prstGeom>
          <a:noFill/>
        </p:spPr>
        <p:txBody>
          <a:bodyPr wrap="square">
            <a:spAutoFit/>
          </a:bodyPr>
          <a:lstStyle/>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کرم آسکاریس شایع‌ترین کرم انگلی در روده انسان است که می‌تواند زمینه بروز بیماری‌های روده‌ای را در فرد ایجاد کند. </a:t>
            </a:r>
          </a:p>
          <a:p>
            <a:pPr algn="just" rtl="1">
              <a:lnSpc>
                <a:spcPct val="200000"/>
              </a:lnSpc>
            </a:pPr>
            <a:r>
              <a:rPr lang="fa-IR" sz="1800" dirty="0">
                <a:effectLst/>
                <a:latin typeface="Vazir" panose="020B0603030804020204" pitchFamily="34" charset="-78"/>
                <a:ea typeface="Calibri" panose="020F0502020204030204" pitchFamily="34" charset="0"/>
                <a:cs typeface="Vazir" panose="020B0603030804020204" pitchFamily="34" charset="-78"/>
              </a:rPr>
              <a:t>آسکاریس در روده زندگی می‌کند و تخم‌های آن از مدفوع افراد آلوده دفع می‌شود. </a:t>
            </a:r>
            <a:endParaRPr lang="fa-IR" dirty="0">
              <a:latin typeface="Vazir" panose="020B0603030804020204" pitchFamily="34" charset="-78"/>
              <a:cs typeface="Vazir" panose="020B0603030804020204" pitchFamily="34" charset="-78"/>
            </a:endParaRPr>
          </a:p>
        </p:txBody>
      </p:sp>
      <p:pic>
        <p:nvPicPr>
          <p:cNvPr id="3" name="Picture 2">
            <a:extLst>
              <a:ext uri="{FF2B5EF4-FFF2-40B4-BE49-F238E27FC236}">
                <a16:creationId xmlns:a16="http://schemas.microsoft.com/office/drawing/2014/main" id="{DD11B35F-5544-729C-A7EB-C6063EFC1094}"/>
              </a:ext>
            </a:extLst>
          </p:cNvPr>
          <p:cNvPicPr>
            <a:picLocks noChangeAspect="1"/>
          </p:cNvPicPr>
          <p:nvPr/>
        </p:nvPicPr>
        <p:blipFill>
          <a:blip r:embed="rId2"/>
          <a:srcRect l="3548" t="5161" r="3763" b="14197"/>
          <a:stretch/>
        </p:blipFill>
        <p:spPr>
          <a:xfrm>
            <a:off x="324464" y="2284079"/>
            <a:ext cx="5161936" cy="3368296"/>
          </a:xfrm>
          <a:prstGeom prst="roundRect">
            <a:avLst/>
          </a:prstGeom>
        </p:spPr>
      </p:pic>
      <p:pic>
        <p:nvPicPr>
          <p:cNvPr id="2052" name="Picture 4" descr="وحشتناک‌ترین عفونت‌های انگلی/ از انگل فلج‌کننده تا مهمان ناخوانده‌ای که مغز  را می‌خورد">
            <a:extLst>
              <a:ext uri="{FF2B5EF4-FFF2-40B4-BE49-F238E27FC236}">
                <a16:creationId xmlns:a16="http://schemas.microsoft.com/office/drawing/2014/main" id="{8B152425-8E8B-92E2-8927-5DEBAFAA4D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4047" y="2909745"/>
            <a:ext cx="5256572" cy="3381728"/>
          </a:xfrm>
          <a:prstGeom prst="round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150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15345C-ECAF-B9A0-94CC-AB313FBDCD1B}"/>
              </a:ext>
            </a:extLst>
          </p:cNvPr>
          <p:cNvSpPr txBox="1"/>
          <p:nvPr/>
        </p:nvSpPr>
        <p:spPr>
          <a:xfrm>
            <a:off x="1077616" y="107502"/>
            <a:ext cx="6096000"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pPr algn="just"/>
            <a:r>
              <a:rPr lang="fa-IR" dirty="0"/>
              <a:t>سخن نهایی</a:t>
            </a:r>
            <a:endParaRPr lang="en-US" dirty="0"/>
          </a:p>
        </p:txBody>
      </p:sp>
      <p:sp>
        <p:nvSpPr>
          <p:cNvPr id="5" name="TextBox 4">
            <a:extLst>
              <a:ext uri="{FF2B5EF4-FFF2-40B4-BE49-F238E27FC236}">
                <a16:creationId xmlns:a16="http://schemas.microsoft.com/office/drawing/2014/main" id="{94A4F077-B59D-4B47-3719-2586D2F19C2B}"/>
              </a:ext>
            </a:extLst>
          </p:cNvPr>
          <p:cNvSpPr txBox="1"/>
          <p:nvPr/>
        </p:nvSpPr>
        <p:spPr>
          <a:xfrm>
            <a:off x="6380480" y="1371600"/>
            <a:ext cx="5638800" cy="3347070"/>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کرم آسکاریس یک عفونت شایع در کشورهای درحال‌توسعه و مناطق ضعیف است که موجب بروز مشکلات گوارشی در فرد آلوده می‌شود. اگر به منطقه‌ای سفر کرده‌اید که بهداشت ضعیفی دارد و یا اخیرا مشکلات معده خاصی را تجربه می‌کنید، بهتر است از یک پزشک متخصص عفونی برای درمان کمک بگیرید.</a:t>
            </a:r>
            <a:endParaRPr lang="en-US" dirty="0"/>
          </a:p>
        </p:txBody>
      </p:sp>
      <p:pic>
        <p:nvPicPr>
          <p:cNvPr id="6" name="Picture 5">
            <a:extLst>
              <a:ext uri="{FF2B5EF4-FFF2-40B4-BE49-F238E27FC236}">
                <a16:creationId xmlns:a16="http://schemas.microsoft.com/office/drawing/2014/main" id="{6BC2B583-0386-CB3D-FC8B-16D82FDC8FFC}"/>
              </a:ext>
            </a:extLst>
          </p:cNvPr>
          <p:cNvPicPr>
            <a:picLocks noChangeAspect="1"/>
          </p:cNvPicPr>
          <p:nvPr/>
        </p:nvPicPr>
        <p:blipFill>
          <a:blip r:embed="rId2"/>
          <a:srcRect t="982"/>
          <a:stretch/>
        </p:blipFill>
        <p:spPr>
          <a:xfrm>
            <a:off x="985520" y="1524000"/>
            <a:ext cx="5171440" cy="5120640"/>
          </a:xfrm>
          <a:prstGeom prst="roundRect">
            <a:avLst/>
          </a:prstGeom>
          <a:noFill/>
        </p:spPr>
      </p:pic>
    </p:spTree>
    <p:extLst>
      <p:ext uri="{BB962C8B-B14F-4D97-AF65-F5344CB8AC3E}">
        <p14:creationId xmlns:p14="http://schemas.microsoft.com/office/powerpoint/2010/main" val="2651637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D52EE2B-606F-0610-E0AD-AF79509B7F2D}"/>
              </a:ext>
            </a:extLst>
          </p:cNvPr>
          <p:cNvSpPr txBox="1"/>
          <p:nvPr/>
        </p:nvSpPr>
        <p:spPr>
          <a:xfrm>
            <a:off x="5720080" y="2586088"/>
            <a:ext cx="6106160" cy="375552"/>
          </a:xfrm>
          <a:prstGeom prst="rect">
            <a:avLst/>
          </a:prstGeom>
          <a:noFill/>
        </p:spPr>
        <p:txBody>
          <a:bodyPr wrap="square">
            <a:spAutoFit/>
          </a:bodyPr>
          <a:lstStyle/>
          <a:p>
            <a:pPr algn="r" rtl="1">
              <a:lnSpc>
                <a:spcPct val="107000"/>
              </a:lnSpc>
              <a:spcAft>
                <a:spcPts val="800"/>
              </a:spcAft>
            </a:pPr>
            <a:r>
              <a:rPr lang="en-US" sz="1800" u="sng" dirty="0">
                <a:effectLst/>
                <a:latin typeface="Calibri" panose="020F0502020204030204" pitchFamily="34" charset="0"/>
                <a:ea typeface="Calibri" panose="020F0502020204030204" pitchFamily="34" charset="0"/>
                <a:cs typeface="B Nazanin" panose="00000400000000000000" pitchFamily="2" charset="-78"/>
                <a:hlinkClick r:id="rId2">
                  <a:extLst>
                    <a:ext uri="{A12FA001-AC4F-418D-AE19-62706E023703}">
                      <ahyp:hlinkClr xmlns:ahyp="http://schemas.microsoft.com/office/drawing/2018/hyperlinkcolor" val="tx"/>
                    </a:ext>
                  </a:extLst>
                </a:hlinkClick>
              </a:rPr>
              <a:t>https://www.darmankade.com</a:t>
            </a:r>
            <a:endParaRPr lang="en-US" u="sng" dirty="0">
              <a:latin typeface="Calibri" panose="020F0502020204030204" pitchFamily="34" charset="0"/>
              <a:ea typeface="Calibri" panose="020F0502020204030204" pitchFamily="34" charset="0"/>
              <a:cs typeface="B Nazanin" panose="00000400000000000000" pitchFamily="2" charset="-78"/>
            </a:endParaRPr>
          </a:p>
        </p:txBody>
      </p:sp>
      <p:sp>
        <p:nvSpPr>
          <p:cNvPr id="6" name="TextBox 5">
            <a:extLst>
              <a:ext uri="{FF2B5EF4-FFF2-40B4-BE49-F238E27FC236}">
                <a16:creationId xmlns:a16="http://schemas.microsoft.com/office/drawing/2014/main" id="{08006574-5150-28FA-F1CF-175B7B1F0D17}"/>
              </a:ext>
            </a:extLst>
          </p:cNvPr>
          <p:cNvSpPr txBox="1"/>
          <p:nvPr/>
        </p:nvSpPr>
        <p:spPr>
          <a:xfrm>
            <a:off x="3362960" y="101600"/>
            <a:ext cx="32004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8" name="TextBox 7">
            <a:extLst>
              <a:ext uri="{FF2B5EF4-FFF2-40B4-BE49-F238E27FC236}">
                <a16:creationId xmlns:a16="http://schemas.microsoft.com/office/drawing/2014/main" id="{6442F0AB-017B-0589-6E60-D6ECA3FA00FF}"/>
              </a:ext>
            </a:extLst>
          </p:cNvPr>
          <p:cNvSpPr txBox="1"/>
          <p:nvPr/>
        </p:nvSpPr>
        <p:spPr>
          <a:xfrm>
            <a:off x="8280400" y="1615440"/>
            <a:ext cx="3545840" cy="577081"/>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u="sng" dirty="0"/>
              <a:t>درمانکده</a:t>
            </a:r>
          </a:p>
        </p:txBody>
      </p:sp>
    </p:spTree>
    <p:extLst>
      <p:ext uri="{BB962C8B-B14F-4D97-AF65-F5344CB8AC3E}">
        <p14:creationId xmlns:p14="http://schemas.microsoft.com/office/powerpoint/2010/main" val="457735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3D81E3A-4989-EC4F-7636-5AEC1BA8948F}"/>
              </a:ext>
            </a:extLst>
          </p:cNvPr>
          <p:cNvSpPr/>
          <p:nvPr/>
        </p:nvSpPr>
        <p:spPr>
          <a:xfrm>
            <a:off x="1422400" y="2733040"/>
            <a:ext cx="9347200" cy="1615440"/>
          </a:xfrm>
          <a:prstGeom prst="roundRect">
            <a:avLst/>
          </a:prstGeom>
          <a:solidFill>
            <a:srgbClr val="DAA6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latin typeface="Vazir" panose="020B0603030804020204" pitchFamily="34" charset="-78"/>
                <a:cs typeface="Vazir" panose="020B0603030804020204" pitchFamily="34" charset="-78"/>
              </a:rPr>
              <a:t>با تشکر از توجه شما</a:t>
            </a:r>
          </a:p>
        </p:txBody>
      </p:sp>
    </p:spTree>
    <p:extLst>
      <p:ext uri="{BB962C8B-B14F-4D97-AF65-F5344CB8AC3E}">
        <p14:creationId xmlns:p14="http://schemas.microsoft.com/office/powerpoint/2010/main" val="1097649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23DFFD-6B5F-84ED-5669-F190CD19A694}"/>
              </a:ext>
            </a:extLst>
          </p:cNvPr>
          <p:cNvSpPr txBox="1"/>
          <p:nvPr/>
        </p:nvSpPr>
        <p:spPr>
          <a:xfrm>
            <a:off x="137650" y="5318855"/>
            <a:ext cx="10923639"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بیماری زمانی ایجاد می‌شود فرد دست‌های آلوده به انگل را در دهان می‌گذارد و یا سبزیجات و میوه‌های آلوده مصرف می‌کند. معمولا در مناطق گرم و مرطوب و مکان‌هایی که سطح بهداشت ضعیف‌تری دارند، این انگل رایج‌تر است. </a:t>
            </a:r>
          </a:p>
        </p:txBody>
      </p:sp>
      <p:sp>
        <p:nvSpPr>
          <p:cNvPr id="4" name="TextBox 3">
            <a:extLst>
              <a:ext uri="{FF2B5EF4-FFF2-40B4-BE49-F238E27FC236}">
                <a16:creationId xmlns:a16="http://schemas.microsoft.com/office/drawing/2014/main" id="{B3906628-5D70-2557-9282-DB5BAE9ADC82}"/>
              </a:ext>
            </a:extLst>
          </p:cNvPr>
          <p:cNvSpPr txBox="1"/>
          <p:nvPr/>
        </p:nvSpPr>
        <p:spPr>
          <a:xfrm>
            <a:off x="1661652" y="110302"/>
            <a:ext cx="6096000" cy="461665"/>
          </a:xfrm>
          <a:prstGeom prst="rect">
            <a:avLst/>
          </a:prstGeom>
          <a:noFill/>
        </p:spPr>
        <p:txBody>
          <a:bodyPr wrap="square">
            <a:spAutoFit/>
          </a:bodyPr>
          <a:lstStyle/>
          <a:p>
            <a:pPr algn="r" rtl="1"/>
            <a:r>
              <a:rPr lang="fa-IR" sz="2400" b="1" dirty="0">
                <a:effectLst/>
                <a:latin typeface="Shabnam" panose="020B0603030804020204" pitchFamily="34" charset="-78"/>
                <a:ea typeface="Calibri" panose="020F0502020204030204" pitchFamily="34" charset="0"/>
                <a:cs typeface="Shabnam" panose="020B0603030804020204" pitchFamily="34" charset="-78"/>
              </a:rPr>
              <a:t>کرم آسکاریس چیست؟ </a:t>
            </a:r>
            <a:endParaRPr lang="fa-IR" sz="2400" dirty="0">
              <a:latin typeface="Shabnam" panose="020B0603030804020204" pitchFamily="34" charset="-78"/>
              <a:cs typeface="Shabnam" panose="020B0603030804020204" pitchFamily="34" charset="-78"/>
            </a:endParaRPr>
          </a:p>
        </p:txBody>
      </p:sp>
      <p:pic>
        <p:nvPicPr>
          <p:cNvPr id="3074" name="Picture 2">
            <a:extLst>
              <a:ext uri="{FF2B5EF4-FFF2-40B4-BE49-F238E27FC236}">
                <a16:creationId xmlns:a16="http://schemas.microsoft.com/office/drawing/2014/main" id="{81E88E8F-447C-C614-246F-3A8C304099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2930014" y="1002682"/>
            <a:ext cx="6331972" cy="4223374"/>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157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BBCAB7C-0BD4-C7C5-610C-6A059209DE75}"/>
              </a:ext>
            </a:extLst>
          </p:cNvPr>
          <p:cNvSpPr txBox="1"/>
          <p:nvPr/>
        </p:nvSpPr>
        <p:spPr>
          <a:xfrm>
            <a:off x="1976284" y="120285"/>
            <a:ext cx="6096000"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کرم آسکاریس چیست؟</a:t>
            </a:r>
            <a:endParaRPr lang="en-US" dirty="0"/>
          </a:p>
        </p:txBody>
      </p:sp>
      <p:sp>
        <p:nvSpPr>
          <p:cNvPr id="5" name="TextBox 4">
            <a:extLst>
              <a:ext uri="{FF2B5EF4-FFF2-40B4-BE49-F238E27FC236}">
                <a16:creationId xmlns:a16="http://schemas.microsoft.com/office/drawing/2014/main" id="{733E7BF2-1603-C893-765D-6CFD56A6F955}"/>
              </a:ext>
            </a:extLst>
          </p:cNvPr>
          <p:cNvSpPr txBox="1"/>
          <p:nvPr/>
        </p:nvSpPr>
        <p:spPr>
          <a:xfrm>
            <a:off x="285135" y="1640796"/>
            <a:ext cx="7256209"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آسکاریس</a:t>
            </a:r>
            <a:r>
              <a:rPr lang="en-US" dirty="0"/>
              <a:t> (Ascariasis) </a:t>
            </a:r>
            <a:r>
              <a:rPr lang="fa-IR" dirty="0"/>
              <a:t>یکی از شایع‌ترین عفونت‌های کرمی در سراسر دنیا است که می‌تواند تا 30 سانتی‌متر در بدن رشد کند. این کرم لوله‌ای که به عنوان کرم گرد غول‌پیکر روده نیز شناخته می‌شود، معمولا در کودکان شایع‌تر است و در مناطق گرمسیری و نیمه گرمسیری جهان رایج است.</a:t>
            </a:r>
          </a:p>
        </p:txBody>
      </p:sp>
      <p:pic>
        <p:nvPicPr>
          <p:cNvPr id="9" name="Picture 8">
            <a:extLst>
              <a:ext uri="{FF2B5EF4-FFF2-40B4-BE49-F238E27FC236}">
                <a16:creationId xmlns:a16="http://schemas.microsoft.com/office/drawing/2014/main" id="{01D32E31-99D8-9D62-D136-2F628EFE59AD}"/>
              </a:ext>
            </a:extLst>
          </p:cNvPr>
          <p:cNvPicPr>
            <a:picLocks noChangeAspect="1"/>
          </p:cNvPicPr>
          <p:nvPr/>
        </p:nvPicPr>
        <p:blipFill>
          <a:blip r:embed="rId2"/>
          <a:srcRect r="2914" b="3065"/>
          <a:stretch/>
        </p:blipFill>
        <p:spPr>
          <a:xfrm>
            <a:off x="7846140" y="1405968"/>
            <a:ext cx="4257369" cy="4046064"/>
          </a:xfrm>
          <a:prstGeom prst="rect">
            <a:avLst/>
          </a:prstGeom>
        </p:spPr>
      </p:pic>
    </p:spTree>
    <p:extLst>
      <p:ext uri="{BB962C8B-B14F-4D97-AF65-F5344CB8AC3E}">
        <p14:creationId xmlns:p14="http://schemas.microsoft.com/office/powerpoint/2010/main" val="493877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BE0463-15FE-93B1-ADB8-7CF637B270D1}"/>
              </a:ext>
            </a:extLst>
          </p:cNvPr>
          <p:cNvSpPr txBox="1"/>
          <p:nvPr/>
        </p:nvSpPr>
        <p:spPr>
          <a:xfrm>
            <a:off x="5692878" y="1474444"/>
            <a:ext cx="6312310" cy="2239074"/>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معمولا کرم‌های نر آسکاریس اندازه کوچک‌تری نسبت به کرم‌های ماده دارند. کرم‌های ماده می‌توانند روزانه 200 هزار تخم تولید کنند و به سرعت در بدن تکثیر می‌شوندکرم آسکاریس یک نوع کرم انگلی است که گاهی اوقات تا 30 سانتی‌متر در روده انسان رشد می‌کند.</a:t>
            </a:r>
          </a:p>
        </p:txBody>
      </p:sp>
      <p:sp>
        <p:nvSpPr>
          <p:cNvPr id="4" name="TextBox 3">
            <a:extLst>
              <a:ext uri="{FF2B5EF4-FFF2-40B4-BE49-F238E27FC236}">
                <a16:creationId xmlns:a16="http://schemas.microsoft.com/office/drawing/2014/main" id="{BE7AA498-2526-CE87-BAF3-67762A3C2D99}"/>
              </a:ext>
            </a:extLst>
          </p:cNvPr>
          <p:cNvSpPr txBox="1"/>
          <p:nvPr/>
        </p:nvSpPr>
        <p:spPr>
          <a:xfrm>
            <a:off x="1976284" y="120285"/>
            <a:ext cx="6096000"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کرم آسکاریس چیست؟</a:t>
            </a:r>
            <a:endParaRPr lang="en-US" dirty="0"/>
          </a:p>
        </p:txBody>
      </p:sp>
      <p:pic>
        <p:nvPicPr>
          <p:cNvPr id="5122" name="Picture 2" descr="راه‌ های جلوگیری از ورود کرم انگلی به بدن چیست؟ | یکتاپرس">
            <a:extLst>
              <a:ext uri="{FF2B5EF4-FFF2-40B4-BE49-F238E27FC236}">
                <a16:creationId xmlns:a16="http://schemas.microsoft.com/office/drawing/2014/main" id="{AF57BA5C-B227-8428-0D44-83ABB8E53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405" y="1582992"/>
            <a:ext cx="4704349" cy="4704349"/>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5557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9C710F-FDCD-F775-B2D5-4D50CC6EF21C}"/>
              </a:ext>
            </a:extLst>
          </p:cNvPr>
          <p:cNvSpPr txBox="1"/>
          <p:nvPr/>
        </p:nvSpPr>
        <p:spPr>
          <a:xfrm>
            <a:off x="3048000" y="100620"/>
            <a:ext cx="6096000"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از کجا بفهمیم کرم اسکاریس داریم؟</a:t>
            </a:r>
            <a:endParaRPr lang="en-US" dirty="0"/>
          </a:p>
        </p:txBody>
      </p:sp>
      <p:sp>
        <p:nvSpPr>
          <p:cNvPr id="7" name="TextBox 6">
            <a:extLst>
              <a:ext uri="{FF2B5EF4-FFF2-40B4-BE49-F238E27FC236}">
                <a16:creationId xmlns:a16="http://schemas.microsoft.com/office/drawing/2014/main" id="{44F26AF0-8DBC-F8BA-34CB-B056E4EDD1EF}"/>
              </a:ext>
            </a:extLst>
          </p:cNvPr>
          <p:cNvSpPr txBox="1"/>
          <p:nvPr/>
        </p:nvSpPr>
        <p:spPr>
          <a:xfrm>
            <a:off x="285135" y="1475061"/>
            <a:ext cx="6528621"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افراد آلوده به آسکاریس معمولا هیچ علامت خاصی ندارند. </a:t>
            </a:r>
          </a:p>
          <a:p>
            <a:r>
              <a:rPr lang="fa-IR" dirty="0"/>
              <a:t>برخی افراد نیز علائم خفیفی مثل دردهای شکمی را تجربه می‌کنند. عفونت‌های شدید می‌تواند موجب انسداد روده و اختلال در رشد کودکان شود. از علائم دیگر آلوده شدن به آسکاریس می‌توان به سرفه اشاره کرد</a:t>
            </a:r>
            <a:r>
              <a:rPr lang="en-US" dirty="0"/>
              <a:t>.</a:t>
            </a:r>
          </a:p>
        </p:txBody>
      </p:sp>
      <p:pic>
        <p:nvPicPr>
          <p:cNvPr id="6146" name="Picture 2" descr="آسکاریس لومبرکوئیدیس - کرم گرد بزرگ روده | آزمایشگاه وحید">
            <a:extLst>
              <a:ext uri="{FF2B5EF4-FFF2-40B4-BE49-F238E27FC236}">
                <a16:creationId xmlns:a16="http://schemas.microsoft.com/office/drawing/2014/main" id="{5C9B33CD-8552-4A9A-F96E-8AD02C2A38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8219" y="1167580"/>
            <a:ext cx="4522842" cy="4522840"/>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267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descr="تصویری از پزشکان برتر تخصص">
            <a:extLst>
              <a:ext uri="{FF2B5EF4-FFF2-40B4-BE49-F238E27FC236}">
                <a16:creationId xmlns:a16="http://schemas.microsoft.com/office/drawing/2014/main" id="{EBC3E751-C111-7299-D1BA-85FB8C7E2B97}"/>
              </a:ext>
            </a:extLst>
          </p:cNvPr>
          <p:cNvSpPr>
            <a:spLocks noChangeAspect="1" noChangeArrowheads="1"/>
          </p:cNvSpPr>
          <p:nvPr/>
        </p:nvSpPr>
        <p:spPr bwMode="auto">
          <a:xfrm>
            <a:off x="-137652" y="158299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fa-IR"/>
          </a:p>
        </p:txBody>
      </p:sp>
      <p:sp>
        <p:nvSpPr>
          <p:cNvPr id="13" name="Rectangle 12">
            <a:extLst>
              <a:ext uri="{FF2B5EF4-FFF2-40B4-BE49-F238E27FC236}">
                <a16:creationId xmlns:a16="http://schemas.microsoft.com/office/drawing/2014/main" id="{55B0E02A-A4F0-DB91-8E30-F71766485A4D}"/>
              </a:ext>
            </a:extLst>
          </p:cNvPr>
          <p:cNvSpPr>
            <a:spLocks noChangeArrowheads="1"/>
          </p:cNvSpPr>
          <p:nvPr/>
        </p:nvSpPr>
        <p:spPr bwMode="auto">
          <a:xfrm>
            <a:off x="4948085" y="120673"/>
            <a:ext cx="3449983" cy="461665"/>
          </a:xfrm>
          <a:prstGeom prst="rect">
            <a:avLst/>
          </a:prstGeom>
          <a:noFill/>
        </p:spPr>
        <p:txBody>
          <a:bodyPr wrap="square">
            <a:spAutoFit/>
          </a:bodyPr>
          <a:lstStyle/>
          <a:p>
            <a:pPr algn="r" rtl="1"/>
            <a:r>
              <a:rPr lang="fa-IR" altLang="fa-IR" sz="2400" b="1" dirty="0">
                <a:latin typeface="Shabnam" panose="020B0603030804020204" pitchFamily="34" charset="-78"/>
                <a:ea typeface="Calibri" panose="020F0502020204030204" pitchFamily="34" charset="0"/>
                <a:cs typeface="Shabnam" panose="020B0603030804020204" pitchFamily="34" charset="-78"/>
              </a:rPr>
              <a:t>علائم کرم آسکاریس در ریه</a:t>
            </a:r>
          </a:p>
        </p:txBody>
      </p:sp>
      <p:sp>
        <p:nvSpPr>
          <p:cNvPr id="15" name="TextBox 14">
            <a:extLst>
              <a:ext uri="{FF2B5EF4-FFF2-40B4-BE49-F238E27FC236}">
                <a16:creationId xmlns:a16="http://schemas.microsoft.com/office/drawing/2014/main" id="{4D33615E-0BE8-69A8-7499-20902860EB90}"/>
              </a:ext>
            </a:extLst>
          </p:cNvPr>
          <p:cNvSpPr txBox="1"/>
          <p:nvPr/>
        </p:nvSpPr>
        <p:spPr>
          <a:xfrm>
            <a:off x="1432480" y="843695"/>
            <a:ext cx="10658168" cy="1685077"/>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زمانی که آلودگی از طریق خوردن تخم‌های کوچک آسکاریس ایجاد شود، این تخم‌ها وارد روده کوچک می‌شوند و لاروها از طریق جریان خون یا سیستم لنفاوی به ریه‌ها مهاجرت می‌کنند. در این شرایط ممکن است فردی علائمی مثل آسم یا ذات‌الریه را تجربه کنند. </a:t>
            </a:r>
          </a:p>
        </p:txBody>
      </p:sp>
      <p:pic>
        <p:nvPicPr>
          <p:cNvPr id="16" name="Picture 15">
            <a:extLst>
              <a:ext uri="{FF2B5EF4-FFF2-40B4-BE49-F238E27FC236}">
                <a16:creationId xmlns:a16="http://schemas.microsoft.com/office/drawing/2014/main" id="{1AA81FEF-39AE-F08E-146E-2996F9D9B322}"/>
              </a:ext>
            </a:extLst>
          </p:cNvPr>
          <p:cNvPicPr>
            <a:picLocks noChangeAspect="1"/>
          </p:cNvPicPr>
          <p:nvPr/>
        </p:nvPicPr>
        <p:blipFill>
          <a:blip r:embed="rId2"/>
          <a:srcRect t="13019" b="10968"/>
          <a:stretch/>
        </p:blipFill>
        <p:spPr>
          <a:xfrm>
            <a:off x="1625349" y="2617261"/>
            <a:ext cx="8941302" cy="3851382"/>
          </a:xfrm>
          <a:prstGeom prst="roundRect">
            <a:avLst/>
          </a:prstGeom>
          <a:noFill/>
        </p:spPr>
      </p:pic>
    </p:spTree>
    <p:extLst>
      <p:ext uri="{BB962C8B-B14F-4D97-AF65-F5344CB8AC3E}">
        <p14:creationId xmlns:p14="http://schemas.microsoft.com/office/powerpoint/2010/main" val="102656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44BEA82C-04AA-E4E5-1A43-0AD07285FD43}"/>
              </a:ext>
            </a:extLst>
          </p:cNvPr>
          <p:cNvSpPr>
            <a:spLocks noChangeArrowheads="1"/>
          </p:cNvSpPr>
          <p:nvPr/>
        </p:nvSpPr>
        <p:spPr bwMode="auto">
          <a:xfrm>
            <a:off x="588533" y="2817006"/>
            <a:ext cx="3384698" cy="3398874"/>
          </a:xfrm>
          <a:prstGeom prst="ellipse">
            <a:avLst/>
          </a:prstGeom>
          <a:solidFill>
            <a:srgbClr val="77E1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lt1"/>
              </a:solidFill>
            </a:endParaRPr>
          </a:p>
        </p:txBody>
      </p:sp>
      <p:sp>
        <p:nvSpPr>
          <p:cNvPr id="24" name="Oval 23">
            <a:extLst>
              <a:ext uri="{FF2B5EF4-FFF2-40B4-BE49-F238E27FC236}">
                <a16:creationId xmlns:a16="http://schemas.microsoft.com/office/drawing/2014/main" id="{84555D90-2A0D-DD01-FEC9-FEAB83356D79}"/>
              </a:ext>
            </a:extLst>
          </p:cNvPr>
          <p:cNvSpPr>
            <a:spLocks noChangeArrowheads="1"/>
          </p:cNvSpPr>
          <p:nvPr/>
        </p:nvSpPr>
        <p:spPr bwMode="auto">
          <a:xfrm>
            <a:off x="4186388" y="1576320"/>
            <a:ext cx="3399704" cy="3413942"/>
          </a:xfrm>
          <a:prstGeom prst="ellipse">
            <a:avLst/>
          </a:prstGeom>
          <a:solidFill>
            <a:srgbClr val="9F6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lt1"/>
              </a:solidFill>
            </a:endParaRPr>
          </a:p>
        </p:txBody>
      </p:sp>
      <p:sp>
        <p:nvSpPr>
          <p:cNvPr id="53" name="TextBox 52">
            <a:extLst>
              <a:ext uri="{FF2B5EF4-FFF2-40B4-BE49-F238E27FC236}">
                <a16:creationId xmlns:a16="http://schemas.microsoft.com/office/drawing/2014/main" id="{98E57D37-A45D-4283-FF05-D29D77C9B2D2}"/>
              </a:ext>
            </a:extLst>
          </p:cNvPr>
          <p:cNvSpPr txBox="1"/>
          <p:nvPr/>
        </p:nvSpPr>
        <p:spPr>
          <a:xfrm>
            <a:off x="1179871" y="111742"/>
            <a:ext cx="10717161" cy="461665"/>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رایج‌ترین علائم در فردی که کرم آسکاریس وارد ریه‌های او شده است عبارت است از</a:t>
            </a:r>
            <a:r>
              <a:rPr lang="en-US" dirty="0"/>
              <a:t>:</a:t>
            </a:r>
            <a:endParaRPr lang="fa-IR" dirty="0"/>
          </a:p>
        </p:txBody>
      </p:sp>
      <p:sp>
        <p:nvSpPr>
          <p:cNvPr id="54" name="Oval 53">
            <a:extLst>
              <a:ext uri="{FF2B5EF4-FFF2-40B4-BE49-F238E27FC236}">
                <a16:creationId xmlns:a16="http://schemas.microsoft.com/office/drawing/2014/main" id="{12F05DA4-1BCF-8C22-EA2F-514F5380762F}"/>
              </a:ext>
            </a:extLst>
          </p:cNvPr>
          <p:cNvSpPr>
            <a:spLocks noChangeArrowheads="1"/>
          </p:cNvSpPr>
          <p:nvPr/>
        </p:nvSpPr>
        <p:spPr bwMode="auto">
          <a:xfrm>
            <a:off x="8042179" y="2801938"/>
            <a:ext cx="3399704" cy="3413942"/>
          </a:xfrm>
          <a:prstGeom prst="ellipse">
            <a:avLst/>
          </a:prstGeom>
          <a:solidFill>
            <a:srgbClr val="F35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lt1"/>
              </a:solidFill>
            </a:endParaRPr>
          </a:p>
        </p:txBody>
      </p:sp>
      <p:sp>
        <p:nvSpPr>
          <p:cNvPr id="36" name="Oval 35">
            <a:extLst>
              <a:ext uri="{FF2B5EF4-FFF2-40B4-BE49-F238E27FC236}">
                <a16:creationId xmlns:a16="http://schemas.microsoft.com/office/drawing/2014/main" id="{B5434C43-614E-B134-2461-108B297E7F92}"/>
              </a:ext>
            </a:extLst>
          </p:cNvPr>
          <p:cNvSpPr/>
          <p:nvPr/>
        </p:nvSpPr>
        <p:spPr>
          <a:xfrm>
            <a:off x="8736237" y="2277497"/>
            <a:ext cx="2011588" cy="2011588"/>
          </a:xfrm>
          <a:prstGeom prst="ellipse">
            <a:avLst/>
          </a:prstGeom>
          <a:solidFill>
            <a:schemeClr val="bg1"/>
          </a:solidFill>
          <a:ln>
            <a:noFill/>
          </a:ln>
          <a:effectLst>
            <a:outerShdw blurRad="508000" dist="266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5" name="Oval 54">
            <a:extLst>
              <a:ext uri="{FF2B5EF4-FFF2-40B4-BE49-F238E27FC236}">
                <a16:creationId xmlns:a16="http://schemas.microsoft.com/office/drawing/2014/main" id="{C9495663-9820-7038-3505-D07CC58109B4}"/>
              </a:ext>
            </a:extLst>
          </p:cNvPr>
          <p:cNvSpPr/>
          <p:nvPr/>
        </p:nvSpPr>
        <p:spPr>
          <a:xfrm>
            <a:off x="4937510" y="1058298"/>
            <a:ext cx="2011588" cy="2011588"/>
          </a:xfrm>
          <a:prstGeom prst="ellipse">
            <a:avLst/>
          </a:prstGeom>
          <a:solidFill>
            <a:schemeClr val="bg1"/>
          </a:solidFill>
          <a:ln>
            <a:noFill/>
          </a:ln>
          <a:effectLst>
            <a:outerShdw blurRad="508000" dist="266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6" name="Oval 55">
            <a:extLst>
              <a:ext uri="{FF2B5EF4-FFF2-40B4-BE49-F238E27FC236}">
                <a16:creationId xmlns:a16="http://schemas.microsoft.com/office/drawing/2014/main" id="{3A02FF14-DC2B-2F39-0B81-C38CA1863FB9}"/>
              </a:ext>
            </a:extLst>
          </p:cNvPr>
          <p:cNvSpPr/>
          <p:nvPr/>
        </p:nvSpPr>
        <p:spPr>
          <a:xfrm>
            <a:off x="1345056" y="2277496"/>
            <a:ext cx="2011588" cy="2011588"/>
          </a:xfrm>
          <a:prstGeom prst="ellipse">
            <a:avLst/>
          </a:prstGeom>
          <a:solidFill>
            <a:schemeClr val="bg1"/>
          </a:solidFill>
          <a:ln>
            <a:noFill/>
          </a:ln>
          <a:effectLst>
            <a:outerShdw blurRad="508000" dist="266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7" name="TextBox 56">
            <a:extLst>
              <a:ext uri="{FF2B5EF4-FFF2-40B4-BE49-F238E27FC236}">
                <a16:creationId xmlns:a16="http://schemas.microsoft.com/office/drawing/2014/main" id="{3378E66A-8EA7-FDB4-9999-A88A00AFAA8D}"/>
              </a:ext>
            </a:extLst>
          </p:cNvPr>
          <p:cNvSpPr txBox="1"/>
          <p:nvPr/>
        </p:nvSpPr>
        <p:spPr>
          <a:xfrm>
            <a:off x="9033446" y="2754969"/>
            <a:ext cx="1173793"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1.</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58" name="TextBox 57">
            <a:extLst>
              <a:ext uri="{FF2B5EF4-FFF2-40B4-BE49-F238E27FC236}">
                <a16:creationId xmlns:a16="http://schemas.microsoft.com/office/drawing/2014/main" id="{1A1CD2A3-2651-BDED-2412-4E8CDF8F6B61}"/>
              </a:ext>
            </a:extLst>
          </p:cNvPr>
          <p:cNvSpPr txBox="1"/>
          <p:nvPr/>
        </p:nvSpPr>
        <p:spPr>
          <a:xfrm>
            <a:off x="4994909" y="1603466"/>
            <a:ext cx="1454822"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2.</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59" name="TextBox 58">
            <a:extLst>
              <a:ext uri="{FF2B5EF4-FFF2-40B4-BE49-F238E27FC236}">
                <a16:creationId xmlns:a16="http://schemas.microsoft.com/office/drawing/2014/main" id="{49E6C440-1F01-CD37-06F9-4D14A69B38B2}"/>
              </a:ext>
            </a:extLst>
          </p:cNvPr>
          <p:cNvSpPr txBox="1"/>
          <p:nvPr/>
        </p:nvSpPr>
        <p:spPr>
          <a:xfrm>
            <a:off x="1447721" y="2817006"/>
            <a:ext cx="1454822" cy="1348061"/>
          </a:xfrm>
          <a:prstGeom prst="rect">
            <a:avLst/>
          </a:prstGeom>
          <a:noFill/>
        </p:spPr>
        <p:txBody>
          <a:bodyPr wrap="square">
            <a:spAutoFit/>
          </a:bodyPr>
          <a:lstStyle/>
          <a:p>
            <a:pPr marL="0" marR="0" lvl="0" indent="0" algn="r" defTabSz="1827213" rtl="0" eaLnBrk="0" fontAlgn="base" latinLnBrk="0" hangingPunct="0">
              <a:lnSpc>
                <a:spcPct val="80000"/>
              </a:lnSpc>
              <a:spcBef>
                <a:spcPts val="0"/>
              </a:spcBef>
              <a:spcAft>
                <a:spcPct val="0"/>
              </a:spcAft>
              <a:buClrTx/>
              <a:buSzTx/>
              <a:buFontTx/>
              <a:buNone/>
              <a:tabLst/>
              <a:defRPr/>
            </a:pPr>
            <a:r>
              <a:rPr lang="fa-IR" altLang="ru-RU" sz="9600" dirty="0">
                <a:solidFill>
                  <a:schemeClr val="bg1">
                    <a:lumMod val="75000"/>
                  </a:schemeClr>
                </a:solidFill>
                <a:latin typeface="Vazir" panose="020B0603030804020204" pitchFamily="34" charset="-78"/>
                <a:cs typeface="Vazir" panose="020B0603030804020204" pitchFamily="34" charset="-78"/>
              </a:rPr>
              <a:t>3.</a:t>
            </a:r>
            <a:endParaRPr lang="en-US" altLang="ru-RU" sz="9600" dirty="0">
              <a:solidFill>
                <a:schemeClr val="bg1">
                  <a:lumMod val="75000"/>
                </a:schemeClr>
              </a:solidFill>
              <a:latin typeface="Vazir" panose="020B0603030804020204" pitchFamily="34" charset="-78"/>
              <a:cs typeface="Vazir" panose="020B0603030804020204" pitchFamily="34" charset="-78"/>
            </a:endParaRPr>
          </a:p>
        </p:txBody>
      </p:sp>
      <p:sp>
        <p:nvSpPr>
          <p:cNvPr id="60" name="TextBox 59">
            <a:extLst>
              <a:ext uri="{FF2B5EF4-FFF2-40B4-BE49-F238E27FC236}">
                <a16:creationId xmlns:a16="http://schemas.microsoft.com/office/drawing/2014/main" id="{42508960-B8B4-9351-FC22-29731BC7204B}"/>
              </a:ext>
            </a:extLst>
          </p:cNvPr>
          <p:cNvSpPr txBox="1"/>
          <p:nvPr/>
        </p:nvSpPr>
        <p:spPr>
          <a:xfrm>
            <a:off x="8596743" y="4478579"/>
            <a:ext cx="2290575" cy="846386"/>
          </a:xfrm>
          <a:prstGeom prst="rect">
            <a:avLst/>
          </a:prstGeom>
          <a:noFill/>
        </p:spPr>
        <p:txBody>
          <a:bodyPr wrap="square">
            <a:spAutoFit/>
          </a:bodyPr>
          <a:lstStyle>
            <a:defPPr>
              <a:defRPr lang="fa-IR"/>
            </a:defPPr>
            <a:lvl1pPr algn="ctr" rtl="1">
              <a:lnSpc>
                <a:spcPct val="200000"/>
              </a:lnSpc>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سرفه مداوم</a:t>
            </a:r>
            <a:endParaRPr lang="en-US" dirty="0"/>
          </a:p>
        </p:txBody>
      </p:sp>
      <p:sp>
        <p:nvSpPr>
          <p:cNvPr id="61" name="TextBox 60">
            <a:extLst>
              <a:ext uri="{FF2B5EF4-FFF2-40B4-BE49-F238E27FC236}">
                <a16:creationId xmlns:a16="http://schemas.microsoft.com/office/drawing/2014/main" id="{395100B3-645F-8696-27F4-17451407E5F8}"/>
              </a:ext>
            </a:extLst>
          </p:cNvPr>
          <p:cNvSpPr txBox="1"/>
          <p:nvPr/>
        </p:nvSpPr>
        <p:spPr>
          <a:xfrm>
            <a:off x="727659" y="4469095"/>
            <a:ext cx="3106446" cy="846386"/>
          </a:xfrm>
          <a:prstGeom prst="rect">
            <a:avLst/>
          </a:prstGeom>
          <a:noFill/>
        </p:spPr>
        <p:txBody>
          <a:bodyPr wrap="square">
            <a:spAutoFit/>
          </a:bodyPr>
          <a:lstStyle>
            <a:defPPr>
              <a:defRPr lang="fa-IR"/>
            </a:defPPr>
            <a:lvl1pPr algn="ctr" rtl="1">
              <a:lnSpc>
                <a:spcPct val="200000"/>
              </a:lnSpc>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خس‌خس سینه</a:t>
            </a:r>
            <a:endParaRPr lang="en-US" dirty="0"/>
          </a:p>
        </p:txBody>
      </p:sp>
      <p:sp>
        <p:nvSpPr>
          <p:cNvPr id="62" name="TextBox 61">
            <a:extLst>
              <a:ext uri="{FF2B5EF4-FFF2-40B4-BE49-F238E27FC236}">
                <a16:creationId xmlns:a16="http://schemas.microsoft.com/office/drawing/2014/main" id="{2BBFCCB5-8BC4-FEBA-29C5-32FE4653112B}"/>
              </a:ext>
            </a:extLst>
          </p:cNvPr>
          <p:cNvSpPr txBox="1"/>
          <p:nvPr/>
        </p:nvSpPr>
        <p:spPr>
          <a:xfrm>
            <a:off x="4349384" y="3363683"/>
            <a:ext cx="3187839" cy="846386"/>
          </a:xfrm>
          <a:prstGeom prst="rect">
            <a:avLst/>
          </a:prstGeom>
          <a:noFill/>
        </p:spPr>
        <p:txBody>
          <a:bodyPr wrap="square">
            <a:spAutoFit/>
          </a:bodyPr>
          <a:lstStyle>
            <a:defPPr>
              <a:defRPr lang="fa-IR"/>
            </a:defPPr>
            <a:lvl1pPr algn="ctr" rtl="1">
              <a:lnSpc>
                <a:spcPct val="200000"/>
              </a:lnSpc>
              <a:defRPr sz="2800"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تنگی نفس</a:t>
            </a:r>
            <a:endParaRPr lang="en-US" dirty="0"/>
          </a:p>
        </p:txBody>
      </p:sp>
    </p:spTree>
    <p:extLst>
      <p:ext uri="{BB962C8B-B14F-4D97-AF65-F5344CB8AC3E}">
        <p14:creationId xmlns:p14="http://schemas.microsoft.com/office/powerpoint/2010/main" val="3808932484"/>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14F0C7B-B718-935A-5CAA-2014021035AA}"/>
              </a:ext>
            </a:extLst>
          </p:cNvPr>
          <p:cNvSpPr txBox="1"/>
          <p:nvPr/>
        </p:nvSpPr>
        <p:spPr>
          <a:xfrm>
            <a:off x="2094270" y="130116"/>
            <a:ext cx="6096000" cy="388696"/>
          </a:xfrm>
          <a:prstGeom prst="rect">
            <a:avLst/>
          </a:prstGeom>
          <a:noFill/>
        </p:spPr>
        <p:txBody>
          <a:bodyPr wrap="square">
            <a:spAutoFit/>
          </a:bodyPr>
          <a:lstStyle>
            <a:defPPr>
              <a:defRPr lang="fa-IR"/>
            </a:defPPr>
            <a:lvl1pPr algn="r"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کرم آسکاریس در روده</a:t>
            </a:r>
            <a:endParaRPr lang="en-US" dirty="0"/>
          </a:p>
        </p:txBody>
      </p:sp>
      <p:sp>
        <p:nvSpPr>
          <p:cNvPr id="5" name="TextBox 4">
            <a:extLst>
              <a:ext uri="{FF2B5EF4-FFF2-40B4-BE49-F238E27FC236}">
                <a16:creationId xmlns:a16="http://schemas.microsoft.com/office/drawing/2014/main" id="{520A2CE5-2C39-DEC4-8625-C867856303CA}"/>
              </a:ext>
            </a:extLst>
          </p:cNvPr>
          <p:cNvSpPr txBox="1"/>
          <p:nvPr/>
        </p:nvSpPr>
        <p:spPr>
          <a:xfrm>
            <a:off x="1435512" y="787347"/>
            <a:ext cx="10717160" cy="1131079"/>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لاروها در روده کوچک به کرم‌های بالغ تبدیل می‌شوند. این کرم‌ها تا زمان مرگ در روده زندگی می‌کنند. در افرادی که به آسکاریس خفیف یا متوسط مبتلا می‌شوند، آلودگی روده‌ای علائمی را ایجاد می‌کند که در ادامه به آن اشاره شده است</a:t>
            </a:r>
            <a:r>
              <a:rPr lang="en-US" dirty="0"/>
              <a:t>:</a:t>
            </a:r>
          </a:p>
        </p:txBody>
      </p:sp>
      <p:sp>
        <p:nvSpPr>
          <p:cNvPr id="7" name="TextBox 6">
            <a:extLst>
              <a:ext uri="{FF2B5EF4-FFF2-40B4-BE49-F238E27FC236}">
                <a16:creationId xmlns:a16="http://schemas.microsoft.com/office/drawing/2014/main" id="{BF7761A9-E162-1B6E-D973-8AF78DD6248C}"/>
              </a:ext>
            </a:extLst>
          </p:cNvPr>
          <p:cNvSpPr txBox="1"/>
          <p:nvPr/>
        </p:nvSpPr>
        <p:spPr>
          <a:xfrm>
            <a:off x="9468465" y="2580755"/>
            <a:ext cx="2605547" cy="2793072"/>
          </a:xfrm>
          <a:prstGeom prst="rect">
            <a:avLst/>
          </a:prstGeom>
          <a:noFill/>
        </p:spPr>
        <p:txBody>
          <a:bodyPr wrap="square">
            <a:spAutoFit/>
          </a:bodyPr>
          <a:lstStyle>
            <a:defPPr>
              <a:defRPr lang="fa-IR"/>
            </a:defPPr>
            <a:lvl1pPr algn="just" rtl="1">
              <a:lnSpc>
                <a:spcPct val="200000"/>
              </a:lnSpc>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کاهش وزن </a:t>
            </a:r>
          </a:p>
          <a:p>
            <a:pPr marL="285750" indent="-285750">
              <a:buFont typeface="Arial" panose="020B0604020202020204" pitchFamily="34" charset="0"/>
              <a:buChar char="•"/>
            </a:pPr>
            <a:r>
              <a:rPr lang="fa-IR" dirty="0"/>
              <a:t>تهوع و استفراغ</a:t>
            </a:r>
          </a:p>
          <a:p>
            <a:pPr marL="285750" indent="-285750">
              <a:buFont typeface="Arial" panose="020B0604020202020204" pitchFamily="34" charset="0"/>
              <a:buChar char="•"/>
            </a:pPr>
            <a:r>
              <a:rPr lang="fa-IR" dirty="0"/>
              <a:t>درد مبهم در شکم</a:t>
            </a:r>
            <a:endParaRPr lang="en-US" dirty="0"/>
          </a:p>
          <a:p>
            <a:pPr marL="285750" indent="-285750">
              <a:buFont typeface="Arial" panose="020B0604020202020204" pitchFamily="34" charset="0"/>
              <a:buChar char="•"/>
            </a:pPr>
            <a:r>
              <a:rPr lang="fa-IR" dirty="0"/>
              <a:t>احساس خستگی </a:t>
            </a:r>
          </a:p>
          <a:p>
            <a:pPr marL="285750" indent="-285750">
              <a:buFont typeface="Arial" panose="020B0604020202020204" pitchFamily="34" charset="0"/>
              <a:buChar char="•"/>
            </a:pPr>
            <a:r>
              <a:rPr lang="fa-IR" dirty="0"/>
              <a:t>اسهال یا مدفوع خونی</a:t>
            </a:r>
            <a:endParaRPr lang="en-US" dirty="0"/>
          </a:p>
        </p:txBody>
      </p:sp>
      <p:pic>
        <p:nvPicPr>
          <p:cNvPr id="2" name="Picture 1">
            <a:extLst>
              <a:ext uri="{FF2B5EF4-FFF2-40B4-BE49-F238E27FC236}">
                <a16:creationId xmlns:a16="http://schemas.microsoft.com/office/drawing/2014/main" id="{93A3E514-AE37-C9CA-C569-9025C400384A}"/>
              </a:ext>
            </a:extLst>
          </p:cNvPr>
          <p:cNvPicPr>
            <a:picLocks noChangeAspect="1"/>
          </p:cNvPicPr>
          <p:nvPr/>
        </p:nvPicPr>
        <p:blipFill>
          <a:blip r:embed="rId2"/>
          <a:stretch>
            <a:fillRect/>
          </a:stretch>
        </p:blipFill>
        <p:spPr>
          <a:xfrm>
            <a:off x="1799300" y="2186961"/>
            <a:ext cx="6685940" cy="4245816"/>
          </a:xfrm>
          <a:prstGeom prst="roundRect">
            <a:avLst/>
          </a:prstGeom>
          <a:noFill/>
        </p:spPr>
      </p:pic>
    </p:spTree>
    <p:extLst>
      <p:ext uri="{BB962C8B-B14F-4D97-AF65-F5344CB8AC3E}">
        <p14:creationId xmlns:p14="http://schemas.microsoft.com/office/powerpoint/2010/main" val="10676137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375</TotalTime>
  <Words>1105</Words>
  <Application>Microsoft Office PowerPoint</Application>
  <PresentationFormat>Widescreen</PresentationFormat>
  <Paragraphs>66</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5</cp:revision>
  <dcterms:created xsi:type="dcterms:W3CDTF">2024-12-04T04:58:30Z</dcterms:created>
  <dcterms:modified xsi:type="dcterms:W3CDTF">2024-12-08T10:18:51Z</dcterms:modified>
</cp:coreProperties>
</file>