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1" r:id="rId2"/>
    <p:sldId id="268" r:id="rId3"/>
    <p:sldId id="269" r:id="rId4"/>
    <p:sldId id="270" r:id="rId5"/>
    <p:sldId id="271" r:id="rId6"/>
    <p:sldId id="256" r:id="rId7"/>
    <p:sldId id="257" r:id="rId8"/>
    <p:sldId id="258" r:id="rId9"/>
    <p:sldId id="259" r:id="rId10"/>
    <p:sldId id="260" r:id="rId11"/>
    <p:sldId id="261" r:id="rId12"/>
    <p:sldId id="262" r:id="rId13"/>
    <p:sldId id="263" r:id="rId14"/>
    <p:sldId id="264" r:id="rId15"/>
    <p:sldId id="265" r:id="rId16"/>
    <p:sldId id="266"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67" r:id="rId36"/>
    <p:sldId id="292" r:id="rId37"/>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82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82" d="100"/>
          <a:sy n="82" d="100"/>
        </p:scale>
        <p:origin x="6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8F8D9357-3ABC-4B97-AA0A-55C8BCE9FE74}" type="datetimeFigureOut">
              <a:rPr lang="fa-IR" smtClean="0"/>
              <a:t>22/06/1446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CC64DC91-D499-4BA1-92D3-DD282F7F5B39}" type="slidenum">
              <a:rPr lang="fa-IR" smtClean="0"/>
              <a:t>‹#›</a:t>
            </a:fld>
            <a:endParaRPr lang="fa-IR"/>
          </a:p>
        </p:txBody>
      </p:sp>
    </p:spTree>
    <p:extLst>
      <p:ext uri="{BB962C8B-B14F-4D97-AF65-F5344CB8AC3E}">
        <p14:creationId xmlns:p14="http://schemas.microsoft.com/office/powerpoint/2010/main" val="2485820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CC64DC91-D499-4BA1-92D3-DD282F7F5B39}" type="slidenum">
              <a:rPr lang="fa-IR" smtClean="0"/>
              <a:t>2</a:t>
            </a:fld>
            <a:endParaRPr lang="fa-IR"/>
          </a:p>
        </p:txBody>
      </p:sp>
    </p:spTree>
    <p:extLst>
      <p:ext uri="{BB962C8B-B14F-4D97-AF65-F5344CB8AC3E}">
        <p14:creationId xmlns:p14="http://schemas.microsoft.com/office/powerpoint/2010/main" val="2447590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127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85E9691-B782-FE4E-A3E6-E1BC1363C95B}"/>
              </a:ext>
            </a:extLst>
          </p:cNvPr>
          <p:cNvSpPr>
            <a:spLocks noGrp="1"/>
          </p:cNvSpPr>
          <p:nvPr>
            <p:ph type="pic" sz="quarter" idx="10"/>
          </p:nvPr>
        </p:nvSpPr>
        <p:spPr>
          <a:xfrm>
            <a:off x="534988" y="286327"/>
            <a:ext cx="5727700" cy="6571673"/>
          </a:xfrm>
          <a:prstGeom prst="round2SameRect">
            <a:avLst>
              <a:gd name="adj1" fmla="val 50000"/>
              <a:gd name="adj2" fmla="val 0"/>
            </a:avLst>
          </a:prstGeom>
        </p:spPr>
        <p:txBody>
          <a:bodyPr/>
          <a:lstStyle/>
          <a:p>
            <a:endParaRPr lang="fa-IR"/>
          </a:p>
        </p:txBody>
      </p:sp>
    </p:spTree>
    <p:extLst>
      <p:ext uri="{BB962C8B-B14F-4D97-AF65-F5344CB8AC3E}">
        <p14:creationId xmlns:p14="http://schemas.microsoft.com/office/powerpoint/2010/main" val="35327397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6801997"/>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parasanat.com/" TargetMode="External"/><Relationship Id="rId2" Type="http://schemas.openxmlformats.org/officeDocument/2006/relationships/hyperlink" Target="https://khanesarmaye.com/" TargetMode="External"/><Relationship Id="rId1" Type="http://schemas.openxmlformats.org/officeDocument/2006/relationships/slideLayout" Target="../slideLayouts/slideLayout2.xml"/><Relationship Id="rId4" Type="http://schemas.openxmlformats.org/officeDocument/2006/relationships/hyperlink" Target="https://wallex.ir/"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CDADCCEA-6DB2-0804-6FDB-A3ABBCEC45D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805" r="20805"/>
          <a:stretch>
            <a:fillRect/>
          </a:stretch>
        </p:blipFill>
        <p:spPr/>
      </p:pic>
      <p:sp>
        <p:nvSpPr>
          <p:cNvPr id="9" name="Rectangle 8">
            <a:extLst>
              <a:ext uri="{FF2B5EF4-FFF2-40B4-BE49-F238E27FC236}">
                <a16:creationId xmlns:a16="http://schemas.microsoft.com/office/drawing/2014/main" id="{531F3EAB-F001-F579-51B7-918818911560}"/>
              </a:ext>
            </a:extLst>
          </p:cNvPr>
          <p:cNvSpPr/>
          <p:nvPr/>
        </p:nvSpPr>
        <p:spPr>
          <a:xfrm>
            <a:off x="5611461" y="2555385"/>
            <a:ext cx="5286694" cy="55171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FDBA8FB2-6AC6-3DE1-5539-F0F4A075ED67}"/>
              </a:ext>
            </a:extLst>
          </p:cNvPr>
          <p:cNvSpPr/>
          <p:nvPr/>
        </p:nvSpPr>
        <p:spPr>
          <a:xfrm>
            <a:off x="5390636" y="3440332"/>
            <a:ext cx="5286694" cy="55171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A3B91EAB-6B3C-8132-E454-FEA2E5D804B3}"/>
              </a:ext>
            </a:extLst>
          </p:cNvPr>
          <p:cNvSpPr/>
          <p:nvPr/>
        </p:nvSpPr>
        <p:spPr>
          <a:xfrm>
            <a:off x="5611461" y="4432556"/>
            <a:ext cx="5286694" cy="55171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FB52EAD5-8480-A309-9047-D50B9F56675E}"/>
              </a:ext>
            </a:extLst>
          </p:cNvPr>
          <p:cNvSpPr/>
          <p:nvPr/>
        </p:nvSpPr>
        <p:spPr>
          <a:xfrm>
            <a:off x="5390636" y="5317503"/>
            <a:ext cx="5286694" cy="55171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C9B3DD55-4596-2FDF-C764-9899DAAEF516}"/>
              </a:ext>
            </a:extLst>
          </p:cNvPr>
          <p:cNvSpPr txBox="1"/>
          <p:nvPr/>
        </p:nvSpPr>
        <p:spPr>
          <a:xfrm>
            <a:off x="5611459" y="2617437"/>
            <a:ext cx="5286695" cy="400110"/>
          </a:xfrm>
          <a:prstGeom prst="rect">
            <a:avLst/>
          </a:prstGeom>
          <a:noFill/>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موضوع:پاورپوینت سیر تکامل پول در ایران</a:t>
            </a:r>
            <a:endParaRPr lang="fa-IR" sz="2000" dirty="0">
              <a:solidFill>
                <a:schemeClr val="bg1"/>
              </a:solidFill>
              <a:latin typeface="Shabnam" panose="020B0603030804020204" pitchFamily="34" charset="-78"/>
              <a:cs typeface="Shabnam" panose="020B0603030804020204" pitchFamily="34" charset="-78"/>
            </a:endParaRPr>
          </a:p>
        </p:txBody>
      </p:sp>
      <p:sp>
        <p:nvSpPr>
          <p:cNvPr id="14" name="TextBox 13">
            <a:extLst>
              <a:ext uri="{FF2B5EF4-FFF2-40B4-BE49-F238E27FC236}">
                <a16:creationId xmlns:a16="http://schemas.microsoft.com/office/drawing/2014/main" id="{0446DAA6-B854-7CD9-A67A-FB69E289F458}"/>
              </a:ext>
            </a:extLst>
          </p:cNvPr>
          <p:cNvSpPr txBox="1"/>
          <p:nvPr/>
        </p:nvSpPr>
        <p:spPr>
          <a:xfrm>
            <a:off x="5390636" y="3516132"/>
            <a:ext cx="5286694" cy="400110"/>
          </a:xfrm>
          <a:prstGeom prst="rect">
            <a:avLst/>
          </a:prstGeom>
          <a:noFill/>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استاد راهنما:علیرضا عزیزی </a:t>
            </a:r>
            <a:endParaRPr lang="fa-IR" sz="2000" dirty="0">
              <a:solidFill>
                <a:schemeClr val="bg1"/>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DA9652A8-2A54-7D4D-70D4-D5A6612BE86E}"/>
              </a:ext>
            </a:extLst>
          </p:cNvPr>
          <p:cNvSpPr txBox="1"/>
          <p:nvPr/>
        </p:nvSpPr>
        <p:spPr>
          <a:xfrm>
            <a:off x="5611458" y="4518409"/>
            <a:ext cx="5286695" cy="400110"/>
          </a:xfrm>
          <a:prstGeom prst="rect">
            <a:avLst/>
          </a:prstGeom>
          <a:noFill/>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پژوهشگر:محمد جواد عزیزی</a:t>
            </a:r>
            <a:endParaRPr lang="fa-IR" sz="2000" dirty="0">
              <a:solidFill>
                <a:schemeClr val="bg1"/>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C52D8091-2FB8-D374-A479-06AC68DEDB8F}"/>
              </a:ext>
            </a:extLst>
          </p:cNvPr>
          <p:cNvSpPr txBox="1"/>
          <p:nvPr/>
        </p:nvSpPr>
        <p:spPr>
          <a:xfrm>
            <a:off x="5226376" y="5782235"/>
            <a:ext cx="6096000" cy="400110"/>
          </a:xfrm>
          <a:prstGeom prst="rect">
            <a:avLst/>
          </a:prstGeom>
          <a:noFill/>
        </p:spPr>
        <p:txBody>
          <a:bodyPr wrap="square">
            <a:spAutoFit/>
          </a:bodyPr>
          <a:lstStyle/>
          <a:p>
            <a:pPr algn="just" rtl="1"/>
            <a:r>
              <a:rPr lang="fa-IR" sz="2000" b="1" dirty="0">
                <a:solidFill>
                  <a:schemeClr val="bg1"/>
                </a:solidFill>
                <a:latin typeface="Shabnam" panose="020B0603030804020204" pitchFamily="34" charset="-78"/>
                <a:cs typeface="Shabnam" panose="020B0603030804020204" pitchFamily="34" charset="-78"/>
              </a:rPr>
              <a:t>تاریخ ارائه: ......</a:t>
            </a:r>
            <a:endParaRPr lang="fa-IR" sz="2000" dirty="0">
              <a:solidFill>
                <a:schemeClr val="bg1"/>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8EC8F25A-4738-C621-B1DD-CE704A1BBFE4}"/>
              </a:ext>
            </a:extLst>
          </p:cNvPr>
          <p:cNvSpPr txBox="1"/>
          <p:nvPr/>
        </p:nvSpPr>
        <p:spPr>
          <a:xfrm>
            <a:off x="5390635" y="5392959"/>
            <a:ext cx="5286695" cy="400110"/>
          </a:xfrm>
          <a:prstGeom prst="rect">
            <a:avLst/>
          </a:prstGeom>
          <a:noFill/>
        </p:spPr>
        <p:txBody>
          <a:bodyPr wrap="square">
            <a:spAutoFit/>
          </a:bodyPr>
          <a:lstStyle/>
          <a:p>
            <a:pPr algn="ctr" rtl="1"/>
            <a:r>
              <a:rPr lang="fa-IR" sz="2000" b="1" dirty="0">
                <a:solidFill>
                  <a:schemeClr val="bg1"/>
                </a:solidFill>
                <a:latin typeface="Shabnam" panose="020B0603030804020204" pitchFamily="34" charset="-78"/>
                <a:cs typeface="Shabnam" panose="020B0603030804020204" pitchFamily="34" charset="-78"/>
              </a:rPr>
              <a:t>سال تحصیلی: ........</a:t>
            </a:r>
            <a:endParaRPr lang="fa-IR" sz="2000" dirty="0">
              <a:solidFill>
                <a:schemeClr val="bg1"/>
              </a:solidFill>
              <a:latin typeface="Shabnam" panose="020B0603030804020204" pitchFamily="34" charset="-78"/>
              <a:cs typeface="Shabnam" panose="020B0603030804020204" pitchFamily="34" charset="-78"/>
            </a:endParaRPr>
          </a:p>
        </p:txBody>
      </p:sp>
      <p:pic>
        <p:nvPicPr>
          <p:cNvPr id="18" name="Picture 2" descr="لوگو دانشگاه تهران - لوگویاب">
            <a:extLst>
              <a:ext uri="{FF2B5EF4-FFF2-40B4-BE49-F238E27FC236}">
                <a16:creationId xmlns:a16="http://schemas.microsoft.com/office/drawing/2014/main" id="{ADE426FC-0992-C9E3-8764-2ABCC19C18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1591" y="611159"/>
            <a:ext cx="1825570" cy="1825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2748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DEACE7-D08B-11FA-D1B7-1A881D9BAAC0}"/>
              </a:ext>
            </a:extLst>
          </p:cNvPr>
          <p:cNvSpPr txBox="1"/>
          <p:nvPr/>
        </p:nvSpPr>
        <p:spPr>
          <a:xfrm>
            <a:off x="5625282" y="297436"/>
            <a:ext cx="6522474"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۴. دینار: واحد پولی ریشه‌دار در ایران و جهان اسلام</a:t>
            </a:r>
          </a:p>
        </p:txBody>
      </p:sp>
      <p:sp>
        <p:nvSpPr>
          <p:cNvPr id="5" name="TextBox 4">
            <a:extLst>
              <a:ext uri="{FF2B5EF4-FFF2-40B4-BE49-F238E27FC236}">
                <a16:creationId xmlns:a16="http://schemas.microsoft.com/office/drawing/2014/main" id="{52A72252-755D-139A-C7D4-A4F31E726D7A}"/>
              </a:ext>
            </a:extLst>
          </p:cNvPr>
          <p:cNvSpPr txBox="1"/>
          <p:nvPr/>
        </p:nvSpPr>
        <p:spPr>
          <a:xfrm>
            <a:off x="103241" y="808926"/>
            <a:ext cx="12015019" cy="2239074"/>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دینار یکی از قدیمی‌ترین واحدهای پولی جهان است که در امپراتوری روم و بعدا روم شرقی مورد استفاده قرار می‌گرفت. پس از فتح سرزمین‌های روم شرقی توسط مسلمانان، دینار به عنوان واحد پولی در سرزمین‌های اسلامی از جمله ایران رواج یافت. دینار واحد پول ایران تا مدت‌ها به عنوان واحد پایه معاملات و محاسبات اقتصادی به کار می‌رفت و در دوره‌های مختلف حکومتی تغییراتی در وزن و ارزش آن اعمال شد.</a:t>
            </a:r>
          </a:p>
        </p:txBody>
      </p:sp>
      <p:pic>
        <p:nvPicPr>
          <p:cNvPr id="6" name="Picture 5">
            <a:extLst>
              <a:ext uri="{FF2B5EF4-FFF2-40B4-BE49-F238E27FC236}">
                <a16:creationId xmlns:a16="http://schemas.microsoft.com/office/drawing/2014/main" id="{307A8443-F1D8-57A3-D8BA-96F9767C4BC1}"/>
              </a:ext>
            </a:extLst>
          </p:cNvPr>
          <p:cNvPicPr>
            <a:picLocks noChangeAspect="1"/>
          </p:cNvPicPr>
          <p:nvPr/>
        </p:nvPicPr>
        <p:blipFill>
          <a:blip r:embed="rId2"/>
          <a:stretch>
            <a:fillRect/>
          </a:stretch>
        </p:blipFill>
        <p:spPr>
          <a:xfrm>
            <a:off x="2888776" y="2791789"/>
            <a:ext cx="6414448" cy="4066211"/>
          </a:xfrm>
          <a:prstGeom prst="rect">
            <a:avLst/>
          </a:prstGeom>
        </p:spPr>
      </p:pic>
      <p:sp>
        <p:nvSpPr>
          <p:cNvPr id="2" name="Rectangle 1">
            <a:extLst>
              <a:ext uri="{FF2B5EF4-FFF2-40B4-BE49-F238E27FC236}">
                <a16:creationId xmlns:a16="http://schemas.microsoft.com/office/drawing/2014/main" id="{1D563435-0416-AF01-65F7-69C2948DD9FE}"/>
              </a:ext>
            </a:extLst>
          </p:cNvPr>
          <p:cNvSpPr/>
          <p:nvPr/>
        </p:nvSpPr>
        <p:spPr>
          <a:xfrm>
            <a:off x="9303224" y="3810001"/>
            <a:ext cx="2888776"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88827967-0DE1-2C97-1CFB-823906A64236}"/>
              </a:ext>
            </a:extLst>
          </p:cNvPr>
          <p:cNvSpPr/>
          <p:nvPr/>
        </p:nvSpPr>
        <p:spPr>
          <a:xfrm>
            <a:off x="0" y="6223819"/>
            <a:ext cx="2888776" cy="5101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11564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4A309D4-2B05-EF2D-99C7-DAA0C20349F3}"/>
              </a:ext>
            </a:extLst>
          </p:cNvPr>
          <p:cNvSpPr txBox="1"/>
          <p:nvPr/>
        </p:nvSpPr>
        <p:spPr>
          <a:xfrm>
            <a:off x="5957192" y="311607"/>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۵. محمودی: سکه صد دیناری دوره غزنویان</a:t>
            </a:r>
          </a:p>
        </p:txBody>
      </p:sp>
      <p:sp>
        <p:nvSpPr>
          <p:cNvPr id="5" name="TextBox 4">
            <a:extLst>
              <a:ext uri="{FF2B5EF4-FFF2-40B4-BE49-F238E27FC236}">
                <a16:creationId xmlns:a16="http://schemas.microsoft.com/office/drawing/2014/main" id="{0B690D1B-FB7B-6370-1522-E717996FE44D}"/>
              </a:ext>
            </a:extLst>
          </p:cNvPr>
          <p:cNvSpPr txBox="1"/>
          <p:nvPr/>
        </p:nvSpPr>
        <p:spPr>
          <a:xfrm>
            <a:off x="218364" y="1105173"/>
            <a:ext cx="11714343"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محمودی نام سکه‌ای بود که توسط سلطان محمود غزنوی ضرب شد و معادل صد دینار بود. این سکه یکی از مهم‌ترین واحدهای پولی زمان خود به شمار می‌رفت و نام آن به یاد سلطان محمود، به «محمودی» مشهور شد. استفاده از این واحد پولی نشان از قدرت اقتصادی حکومت غزنویان داشت و در معاملات بزرگ استفاده می‌شد.</a:t>
            </a:r>
          </a:p>
        </p:txBody>
      </p:sp>
      <p:pic>
        <p:nvPicPr>
          <p:cNvPr id="6" name="Picture 5">
            <a:extLst>
              <a:ext uri="{FF2B5EF4-FFF2-40B4-BE49-F238E27FC236}">
                <a16:creationId xmlns:a16="http://schemas.microsoft.com/office/drawing/2014/main" id="{4BA08F75-219A-7842-E136-8FAE64E6CA47}"/>
              </a:ext>
            </a:extLst>
          </p:cNvPr>
          <p:cNvPicPr>
            <a:picLocks noChangeAspect="1"/>
          </p:cNvPicPr>
          <p:nvPr/>
        </p:nvPicPr>
        <p:blipFill>
          <a:blip r:embed="rId2"/>
          <a:stretch>
            <a:fillRect/>
          </a:stretch>
        </p:blipFill>
        <p:spPr>
          <a:xfrm>
            <a:off x="3184590" y="3290212"/>
            <a:ext cx="2381250" cy="2381250"/>
          </a:xfrm>
          <a:prstGeom prst="rect">
            <a:avLst/>
          </a:prstGeom>
        </p:spPr>
      </p:pic>
      <p:pic>
        <p:nvPicPr>
          <p:cNvPr id="7" name="Picture 6">
            <a:extLst>
              <a:ext uri="{FF2B5EF4-FFF2-40B4-BE49-F238E27FC236}">
                <a16:creationId xmlns:a16="http://schemas.microsoft.com/office/drawing/2014/main" id="{0A14791C-8E88-FB89-90C8-263257237F2A}"/>
              </a:ext>
            </a:extLst>
          </p:cNvPr>
          <p:cNvPicPr>
            <a:picLocks noChangeAspect="1"/>
          </p:cNvPicPr>
          <p:nvPr/>
        </p:nvPicPr>
        <p:blipFill>
          <a:blip r:embed="rId3"/>
          <a:srcRect l="8851" t="18748" r="15336" b="16145"/>
          <a:stretch/>
        </p:blipFill>
        <p:spPr>
          <a:xfrm>
            <a:off x="6096000" y="3726940"/>
            <a:ext cx="3002506" cy="2578487"/>
          </a:xfrm>
          <a:prstGeom prst="flowChartConnector">
            <a:avLst/>
          </a:prstGeom>
        </p:spPr>
      </p:pic>
      <p:pic>
        <p:nvPicPr>
          <p:cNvPr id="8" name="Picture 7">
            <a:extLst>
              <a:ext uri="{FF2B5EF4-FFF2-40B4-BE49-F238E27FC236}">
                <a16:creationId xmlns:a16="http://schemas.microsoft.com/office/drawing/2014/main" id="{B15B01A3-1B80-DA45-EB4C-A2CA6E290BF4}"/>
              </a:ext>
            </a:extLst>
          </p:cNvPr>
          <p:cNvPicPr>
            <a:picLocks noChangeAspect="1"/>
          </p:cNvPicPr>
          <p:nvPr/>
        </p:nvPicPr>
        <p:blipFill>
          <a:blip r:embed="rId4"/>
          <a:stretch>
            <a:fillRect/>
          </a:stretch>
        </p:blipFill>
        <p:spPr>
          <a:xfrm>
            <a:off x="406837" y="2877126"/>
            <a:ext cx="2381250" cy="2381250"/>
          </a:xfrm>
          <a:prstGeom prst="flowChartConnector">
            <a:avLst/>
          </a:prstGeom>
          <a:solidFill>
            <a:schemeClr val="accent2"/>
          </a:solidFill>
        </p:spPr>
      </p:pic>
      <p:pic>
        <p:nvPicPr>
          <p:cNvPr id="9" name="Picture 8">
            <a:extLst>
              <a:ext uri="{FF2B5EF4-FFF2-40B4-BE49-F238E27FC236}">
                <a16:creationId xmlns:a16="http://schemas.microsoft.com/office/drawing/2014/main" id="{F682E656-3BEB-31D4-B4FC-171EF068C019}"/>
              </a:ext>
            </a:extLst>
          </p:cNvPr>
          <p:cNvPicPr>
            <a:picLocks noChangeAspect="1"/>
          </p:cNvPicPr>
          <p:nvPr/>
        </p:nvPicPr>
        <p:blipFill>
          <a:blip r:embed="rId5"/>
          <a:srcRect l="18259" t="9554" r="27869" b="7307"/>
          <a:stretch/>
        </p:blipFill>
        <p:spPr>
          <a:xfrm>
            <a:off x="9564749" y="4067751"/>
            <a:ext cx="2627251" cy="2700368"/>
          </a:xfrm>
          <a:prstGeom prst="flowChartConnector">
            <a:avLst/>
          </a:prstGeom>
        </p:spPr>
      </p:pic>
      <p:sp>
        <p:nvSpPr>
          <p:cNvPr id="2" name="Rectangle 1">
            <a:extLst>
              <a:ext uri="{FF2B5EF4-FFF2-40B4-BE49-F238E27FC236}">
                <a16:creationId xmlns:a16="http://schemas.microsoft.com/office/drawing/2014/main" id="{264127B6-A5CE-9BF3-D18F-12A5F88A58D7}"/>
              </a:ext>
            </a:extLst>
          </p:cNvPr>
          <p:cNvSpPr/>
          <p:nvPr/>
        </p:nvSpPr>
        <p:spPr>
          <a:xfrm>
            <a:off x="0" y="552574"/>
            <a:ext cx="6769510" cy="5263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54494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4FA4BEC-2EA5-7023-F98D-0DEDC57EA64A}"/>
              </a:ext>
            </a:extLst>
          </p:cNvPr>
          <p:cNvSpPr/>
          <p:nvPr/>
        </p:nvSpPr>
        <p:spPr>
          <a:xfrm>
            <a:off x="8430750" y="1761998"/>
            <a:ext cx="45719" cy="383458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F437312A-F6C2-76BF-94A5-03292225D2A0}"/>
              </a:ext>
            </a:extLst>
          </p:cNvPr>
          <p:cNvSpPr/>
          <p:nvPr/>
        </p:nvSpPr>
        <p:spPr>
          <a:xfrm>
            <a:off x="10301887" y="943898"/>
            <a:ext cx="45719" cy="383458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4A726DA-CD2D-4E06-C9C8-A38EFD912B45}"/>
              </a:ext>
            </a:extLst>
          </p:cNvPr>
          <p:cNvSpPr/>
          <p:nvPr/>
        </p:nvSpPr>
        <p:spPr>
          <a:xfrm>
            <a:off x="10166362" y="2689124"/>
            <a:ext cx="45719" cy="383458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EBACF2C2-B047-C7D0-6893-4A57C2E11334}"/>
              </a:ext>
            </a:extLst>
          </p:cNvPr>
          <p:cNvSpPr/>
          <p:nvPr/>
        </p:nvSpPr>
        <p:spPr>
          <a:xfrm>
            <a:off x="8318085" y="235975"/>
            <a:ext cx="45719" cy="383458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DAF67932-AA33-4BD6-3173-090D8AFB6139}"/>
              </a:ext>
            </a:extLst>
          </p:cNvPr>
          <p:cNvPicPr>
            <a:picLocks noChangeAspect="1"/>
          </p:cNvPicPr>
          <p:nvPr/>
        </p:nvPicPr>
        <p:blipFill>
          <a:blip r:embed="rId2"/>
          <a:srcRect t="-1" r="50909" b="2473"/>
          <a:stretch/>
        </p:blipFill>
        <p:spPr>
          <a:xfrm>
            <a:off x="6368955" y="3306472"/>
            <a:ext cx="3667793" cy="3465896"/>
          </a:xfrm>
          <a:prstGeom prst="rect">
            <a:avLst/>
          </a:prstGeom>
        </p:spPr>
      </p:pic>
      <p:sp>
        <p:nvSpPr>
          <p:cNvPr id="3" name="TextBox 2">
            <a:extLst>
              <a:ext uri="{FF2B5EF4-FFF2-40B4-BE49-F238E27FC236}">
                <a16:creationId xmlns:a16="http://schemas.microsoft.com/office/drawing/2014/main" id="{3696B2E4-5C8C-4BE3-91C0-97AD26F315A9}"/>
              </a:ext>
            </a:extLst>
          </p:cNvPr>
          <p:cNvSpPr txBox="1"/>
          <p:nvPr/>
        </p:nvSpPr>
        <p:spPr>
          <a:xfrm>
            <a:off x="-1455193" y="1505177"/>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۶. شاهی: سکه نقره‌ای دوره سامانیان</a:t>
            </a:r>
          </a:p>
        </p:txBody>
      </p:sp>
      <p:sp>
        <p:nvSpPr>
          <p:cNvPr id="5" name="TextBox 4">
            <a:extLst>
              <a:ext uri="{FF2B5EF4-FFF2-40B4-BE49-F238E27FC236}">
                <a16:creationId xmlns:a16="http://schemas.microsoft.com/office/drawing/2014/main" id="{818E0A1C-0DA7-7FA5-B25B-59077119BBE7}"/>
              </a:ext>
            </a:extLst>
          </p:cNvPr>
          <p:cNvSpPr txBox="1"/>
          <p:nvPr/>
        </p:nvSpPr>
        <p:spPr>
          <a:xfrm>
            <a:off x="64828" y="2005753"/>
            <a:ext cx="6122157"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شاهی، دیگر واحد پول ایران بود که در دوره سامانیان رواج داشت. این سکه از نقره ضرب می‌شد و معادل پنجاه دینار بود. در حقیقت، یک شاهی برابر با نصف یک محمودی بود و از این جهت در محاسبات مالی زمان خود کاربرد داشت. استفاده از سکه‌های شاهی و محمودی در دوره‌های بعدی نیز ادامه پیدا کرد و همچنان در میان واحدهای پولی پرکاربرد باقی ماند.</a:t>
            </a:r>
          </a:p>
        </p:txBody>
      </p:sp>
      <p:pic>
        <p:nvPicPr>
          <p:cNvPr id="6" name="Picture 5">
            <a:extLst>
              <a:ext uri="{FF2B5EF4-FFF2-40B4-BE49-F238E27FC236}">
                <a16:creationId xmlns:a16="http://schemas.microsoft.com/office/drawing/2014/main" id="{7203B831-8A60-5352-A240-0960ED5456CB}"/>
              </a:ext>
            </a:extLst>
          </p:cNvPr>
          <p:cNvPicPr>
            <a:picLocks noChangeAspect="1"/>
          </p:cNvPicPr>
          <p:nvPr/>
        </p:nvPicPr>
        <p:blipFill>
          <a:blip r:embed="rId2"/>
          <a:srcRect l="50909" b="2578"/>
          <a:stretch/>
        </p:blipFill>
        <p:spPr>
          <a:xfrm>
            <a:off x="8545774" y="45712"/>
            <a:ext cx="3581398" cy="3380593"/>
          </a:xfrm>
          <a:prstGeom prst="rect">
            <a:avLst/>
          </a:prstGeom>
        </p:spPr>
      </p:pic>
    </p:spTree>
    <p:extLst>
      <p:ext uri="{BB962C8B-B14F-4D97-AF65-F5344CB8AC3E}">
        <p14:creationId xmlns:p14="http://schemas.microsoft.com/office/powerpoint/2010/main" val="1308962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04F7C2-B7D9-8CE3-6050-F18ACB54462B}"/>
              </a:ext>
            </a:extLst>
          </p:cNvPr>
          <p:cNvSpPr txBox="1"/>
          <p:nvPr/>
        </p:nvSpPr>
        <p:spPr>
          <a:xfrm>
            <a:off x="6093542" y="1140289"/>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۷. قِران: واحد محاسباتی دوره صفوی</a:t>
            </a:r>
          </a:p>
        </p:txBody>
      </p:sp>
      <p:sp>
        <p:nvSpPr>
          <p:cNvPr id="5" name="TextBox 4">
            <a:extLst>
              <a:ext uri="{FF2B5EF4-FFF2-40B4-BE49-F238E27FC236}">
                <a16:creationId xmlns:a16="http://schemas.microsoft.com/office/drawing/2014/main" id="{2170C62D-01E8-2044-F4B7-C8169E4C6B1A}"/>
              </a:ext>
            </a:extLst>
          </p:cNvPr>
          <p:cNvSpPr txBox="1"/>
          <p:nvPr/>
        </p:nvSpPr>
        <p:spPr>
          <a:xfrm>
            <a:off x="5848121" y="1819013"/>
            <a:ext cx="6098458"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 دوره صفوی، واحد پولی جدیدی به نام قِران معرفی شد که معادل هزار دینار بود. با اینکه سکه‌ای به نام قِران ضرب نمی‌شد، این واحد پولی در محاسبات مالی مورد استفاده قرار می‌گرفت. شاه عباس صفوی سکه‌ای به ارزش دویست دینار ضرب کرد که به عباسی معروف شد. قِران یکی از واحدهای پولی معتبر در محاسبات تجاری بود و در معاملات بزرگ و مهم استفاده می‌شد.</a:t>
            </a:r>
          </a:p>
        </p:txBody>
      </p:sp>
      <p:pic>
        <p:nvPicPr>
          <p:cNvPr id="6" name="Picture 5">
            <a:extLst>
              <a:ext uri="{FF2B5EF4-FFF2-40B4-BE49-F238E27FC236}">
                <a16:creationId xmlns:a16="http://schemas.microsoft.com/office/drawing/2014/main" id="{2BE59091-D7D4-09C3-92B2-DB7A0444787B}"/>
              </a:ext>
            </a:extLst>
          </p:cNvPr>
          <p:cNvPicPr>
            <a:picLocks noChangeAspect="1"/>
          </p:cNvPicPr>
          <p:nvPr/>
        </p:nvPicPr>
        <p:blipFill>
          <a:blip r:embed="rId2"/>
          <a:srcRect l="51856" t="-829" r="2555" b="7366"/>
          <a:stretch/>
        </p:blipFill>
        <p:spPr>
          <a:xfrm rot="20527545">
            <a:off x="411297" y="549677"/>
            <a:ext cx="3098829" cy="3167399"/>
          </a:xfrm>
          <a:prstGeom prst="rect">
            <a:avLst/>
          </a:prstGeom>
        </p:spPr>
      </p:pic>
      <p:pic>
        <p:nvPicPr>
          <p:cNvPr id="7" name="Picture 6">
            <a:extLst>
              <a:ext uri="{FF2B5EF4-FFF2-40B4-BE49-F238E27FC236}">
                <a16:creationId xmlns:a16="http://schemas.microsoft.com/office/drawing/2014/main" id="{47261F77-9EAD-3A00-EF61-591FB63259DE}"/>
              </a:ext>
            </a:extLst>
          </p:cNvPr>
          <p:cNvPicPr>
            <a:picLocks noChangeAspect="1"/>
          </p:cNvPicPr>
          <p:nvPr/>
        </p:nvPicPr>
        <p:blipFill>
          <a:blip r:embed="rId2"/>
          <a:srcRect l="2065" t="4130" r="50811"/>
          <a:stretch/>
        </p:blipFill>
        <p:spPr>
          <a:xfrm rot="968466">
            <a:off x="2155068" y="3495002"/>
            <a:ext cx="2967491" cy="3009834"/>
          </a:xfrm>
          <a:prstGeom prst="rect">
            <a:avLst/>
          </a:prstGeom>
        </p:spPr>
      </p:pic>
      <p:sp>
        <p:nvSpPr>
          <p:cNvPr id="2" name="Rectangle 1">
            <a:extLst>
              <a:ext uri="{FF2B5EF4-FFF2-40B4-BE49-F238E27FC236}">
                <a16:creationId xmlns:a16="http://schemas.microsoft.com/office/drawing/2014/main" id="{59B164C1-D0BE-3828-978C-19328B07578A}"/>
              </a:ext>
            </a:extLst>
          </p:cNvPr>
          <p:cNvSpPr/>
          <p:nvPr/>
        </p:nvSpPr>
        <p:spPr>
          <a:xfrm>
            <a:off x="6093542" y="1709746"/>
            <a:ext cx="6098458"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73274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218E20-3B42-F633-9334-DC607257C4B4}"/>
              </a:ext>
            </a:extLst>
          </p:cNvPr>
          <p:cNvSpPr txBox="1"/>
          <p:nvPr/>
        </p:nvSpPr>
        <p:spPr>
          <a:xfrm>
            <a:off x="5901813" y="272615"/>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۸. عباسی: سکه‌ای محبوب در دوره صفوی</a:t>
            </a:r>
          </a:p>
        </p:txBody>
      </p:sp>
      <p:sp>
        <p:nvSpPr>
          <p:cNvPr id="5" name="TextBox 4">
            <a:extLst>
              <a:ext uri="{FF2B5EF4-FFF2-40B4-BE49-F238E27FC236}">
                <a16:creationId xmlns:a16="http://schemas.microsoft.com/office/drawing/2014/main" id="{CD1C500F-04AA-5A1D-AF2E-8984F9BC4881}"/>
              </a:ext>
            </a:extLst>
          </p:cNvPr>
          <p:cNvSpPr txBox="1"/>
          <p:nvPr/>
        </p:nvSpPr>
        <p:spPr>
          <a:xfrm>
            <a:off x="232673" y="743758"/>
            <a:ext cx="11808542"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عباسی یکی از مشهورترین واحد پول ایران در دوره صفوی است که به دلیل ارزش بالای خود در معاملات تجاری داخلی و خارجی بسیار محبوب بود. این سکه به ارزش دویست دینار ضرب می‌شد و نام آن از شاه عباس صفوی گرفته شده است. عباسی‌ها در دوره خود یکی از معتبرترین واحدهای پولی بودند و تا مدت‌ها در بازارهای ایران و کشورهای همسایه جریان داشتند.</a:t>
            </a:r>
          </a:p>
        </p:txBody>
      </p:sp>
      <p:pic>
        <p:nvPicPr>
          <p:cNvPr id="6" name="Picture 5">
            <a:extLst>
              <a:ext uri="{FF2B5EF4-FFF2-40B4-BE49-F238E27FC236}">
                <a16:creationId xmlns:a16="http://schemas.microsoft.com/office/drawing/2014/main" id="{7189271D-41A7-6326-FC8D-BBF069A5181D}"/>
              </a:ext>
            </a:extLst>
          </p:cNvPr>
          <p:cNvPicPr>
            <a:picLocks noChangeAspect="1"/>
          </p:cNvPicPr>
          <p:nvPr/>
        </p:nvPicPr>
        <p:blipFill>
          <a:blip r:embed="rId2"/>
          <a:srcRect l="8433" t="13725" r="9895" b="15522"/>
          <a:stretch/>
        </p:blipFill>
        <p:spPr>
          <a:xfrm>
            <a:off x="0" y="2552131"/>
            <a:ext cx="6404847" cy="3670615"/>
          </a:xfrm>
          <a:prstGeom prst="rect">
            <a:avLst/>
          </a:prstGeom>
        </p:spPr>
      </p:pic>
      <p:pic>
        <p:nvPicPr>
          <p:cNvPr id="8" name="Picture 7">
            <a:extLst>
              <a:ext uri="{FF2B5EF4-FFF2-40B4-BE49-F238E27FC236}">
                <a16:creationId xmlns:a16="http://schemas.microsoft.com/office/drawing/2014/main" id="{F65D9BF5-713B-2989-1409-D203DBCE1B45}"/>
              </a:ext>
            </a:extLst>
          </p:cNvPr>
          <p:cNvPicPr>
            <a:picLocks noChangeAspect="1"/>
          </p:cNvPicPr>
          <p:nvPr/>
        </p:nvPicPr>
        <p:blipFill>
          <a:blip r:embed="rId3"/>
          <a:srcRect l="1946" t="2802" r="1767" b="2722"/>
          <a:stretch/>
        </p:blipFill>
        <p:spPr>
          <a:xfrm>
            <a:off x="6701051" y="3933505"/>
            <a:ext cx="5490950" cy="3006344"/>
          </a:xfrm>
          <a:prstGeom prst="rect">
            <a:avLst/>
          </a:prstGeom>
        </p:spPr>
      </p:pic>
      <p:sp>
        <p:nvSpPr>
          <p:cNvPr id="2" name="Rectangle 1">
            <a:extLst>
              <a:ext uri="{FF2B5EF4-FFF2-40B4-BE49-F238E27FC236}">
                <a16:creationId xmlns:a16="http://schemas.microsoft.com/office/drawing/2014/main" id="{EC078CBE-5082-744D-C986-7346FDAB1C88}"/>
              </a:ext>
            </a:extLst>
          </p:cNvPr>
          <p:cNvSpPr/>
          <p:nvPr/>
        </p:nvSpPr>
        <p:spPr>
          <a:xfrm>
            <a:off x="1" y="778919"/>
            <a:ext cx="6872748" cy="7865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38519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325E85-98AC-353C-BB20-865027DB6B7E}"/>
              </a:ext>
            </a:extLst>
          </p:cNvPr>
          <p:cNvSpPr/>
          <p:nvPr/>
        </p:nvSpPr>
        <p:spPr>
          <a:xfrm flipV="1">
            <a:off x="3303639" y="1339978"/>
            <a:ext cx="8888361" cy="5872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6FC201F-CD6F-832B-C6C6-15DC69399011}"/>
              </a:ext>
            </a:extLst>
          </p:cNvPr>
          <p:cNvSpPr txBox="1"/>
          <p:nvPr/>
        </p:nvSpPr>
        <p:spPr>
          <a:xfrm>
            <a:off x="5969853" y="1852048"/>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۹. نادری: سکه‌ای به نام نادرشاه</a:t>
            </a:r>
          </a:p>
        </p:txBody>
      </p:sp>
      <p:sp>
        <p:nvSpPr>
          <p:cNvPr id="5" name="TextBox 4">
            <a:extLst>
              <a:ext uri="{FF2B5EF4-FFF2-40B4-BE49-F238E27FC236}">
                <a16:creationId xmlns:a16="http://schemas.microsoft.com/office/drawing/2014/main" id="{F867A454-3907-C028-F2F3-679E35ADD8FD}"/>
              </a:ext>
            </a:extLst>
          </p:cNvPr>
          <p:cNvSpPr txBox="1"/>
          <p:nvPr/>
        </p:nvSpPr>
        <p:spPr>
          <a:xfrm>
            <a:off x="1783402" y="2395601"/>
            <a:ext cx="10284909"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 دوره نادرشاه افشار، سکه‌ای به نام نادری ضرب شد که معادل ۵۰۰ دینار بود. این سکه به یاد نادرشاه و در زمان قدرت او به گردش درآمد و در معاملات بزرگ مورد استفاده قرار می‌گرفت. با اینکه سکه نادری به زودی جای خود را به واحدهای پولی دیگر داد، اما به دلیل اهمیت تاریخی‌اش در تاریخ پولی ایران به یادگار مانده است.</a:t>
            </a:r>
          </a:p>
        </p:txBody>
      </p:sp>
      <p:pic>
        <p:nvPicPr>
          <p:cNvPr id="6" name="Picture 5">
            <a:extLst>
              <a:ext uri="{FF2B5EF4-FFF2-40B4-BE49-F238E27FC236}">
                <a16:creationId xmlns:a16="http://schemas.microsoft.com/office/drawing/2014/main" id="{A844CDDF-EFCA-4F0C-0DD9-62C8DD19B014}"/>
              </a:ext>
            </a:extLst>
          </p:cNvPr>
          <p:cNvPicPr>
            <a:picLocks noChangeAspect="1"/>
          </p:cNvPicPr>
          <p:nvPr/>
        </p:nvPicPr>
        <p:blipFill>
          <a:blip r:embed="rId2"/>
          <a:srcRect r="49549"/>
          <a:stretch/>
        </p:blipFill>
        <p:spPr>
          <a:xfrm>
            <a:off x="29496" y="85519"/>
            <a:ext cx="2514783" cy="2508919"/>
          </a:xfrm>
          <a:prstGeom prst="rect">
            <a:avLst/>
          </a:prstGeom>
        </p:spPr>
      </p:pic>
      <p:pic>
        <p:nvPicPr>
          <p:cNvPr id="7" name="Picture 6">
            <a:extLst>
              <a:ext uri="{FF2B5EF4-FFF2-40B4-BE49-F238E27FC236}">
                <a16:creationId xmlns:a16="http://schemas.microsoft.com/office/drawing/2014/main" id="{CCC7D510-6C73-0597-52D0-B86B160F4D9A}"/>
              </a:ext>
            </a:extLst>
          </p:cNvPr>
          <p:cNvPicPr>
            <a:picLocks noChangeAspect="1"/>
          </p:cNvPicPr>
          <p:nvPr/>
        </p:nvPicPr>
        <p:blipFill>
          <a:blip r:embed="rId2"/>
          <a:srcRect l="50000"/>
          <a:stretch/>
        </p:blipFill>
        <p:spPr>
          <a:xfrm>
            <a:off x="9363430" y="4162566"/>
            <a:ext cx="2677582" cy="2695433"/>
          </a:xfrm>
          <a:prstGeom prst="rect">
            <a:avLst/>
          </a:prstGeom>
        </p:spPr>
      </p:pic>
      <p:sp>
        <p:nvSpPr>
          <p:cNvPr id="4" name="Rectangle 3">
            <a:extLst>
              <a:ext uri="{FF2B5EF4-FFF2-40B4-BE49-F238E27FC236}">
                <a16:creationId xmlns:a16="http://schemas.microsoft.com/office/drawing/2014/main" id="{02E60D38-F697-412F-8233-7B3CCBFAD72F}"/>
              </a:ext>
            </a:extLst>
          </p:cNvPr>
          <p:cNvSpPr/>
          <p:nvPr/>
        </p:nvSpPr>
        <p:spPr>
          <a:xfrm flipV="1">
            <a:off x="0" y="4623795"/>
            <a:ext cx="8888361" cy="5872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38434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46E4DE-FEC9-5054-776B-D653F0BBDFF1}"/>
              </a:ext>
            </a:extLst>
          </p:cNvPr>
          <p:cNvSpPr txBox="1"/>
          <p:nvPr/>
        </p:nvSpPr>
        <p:spPr>
          <a:xfrm>
            <a:off x="3148084" y="344312"/>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۱۰. تومان: واحد پولی پرکاربرد در زندگی روزمره</a:t>
            </a:r>
          </a:p>
        </p:txBody>
      </p:sp>
      <p:sp>
        <p:nvSpPr>
          <p:cNvPr id="5" name="TextBox 4">
            <a:extLst>
              <a:ext uri="{FF2B5EF4-FFF2-40B4-BE49-F238E27FC236}">
                <a16:creationId xmlns:a16="http://schemas.microsoft.com/office/drawing/2014/main" id="{15A554A7-FDDF-0ACE-F368-B7C1DBE9637F}"/>
              </a:ext>
            </a:extLst>
          </p:cNvPr>
          <p:cNvSpPr txBox="1"/>
          <p:nvPr/>
        </p:nvSpPr>
        <p:spPr>
          <a:xfrm>
            <a:off x="6292849" y="1565663"/>
            <a:ext cx="5758125"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تومان واژه‌ای ترکی به معنای ده هزار است و از دوره‌های مختلف تاریخ ایران تا به امروز کاربرد داشته است. قبل از ۱۳۱۰ هجری شمسی، تومان واحدی معادل ۱۰ هزار دینار بود. پس از آن، تومان به عنوان واحد غیررسمی پول در ایران تبدیل شد و امروزه در زندگی روزمره مردم ایران بیشتر از ریال، که واحد پول ایران به‌شکل رسمی است، استفاده می‌شود. تومان در معاملات روزمره و محاوره‌ای کاربرد دارد و معادل ۱۰ ریال است.</a:t>
            </a:r>
          </a:p>
        </p:txBody>
      </p:sp>
      <p:pic>
        <p:nvPicPr>
          <p:cNvPr id="7" name="Picture 6">
            <a:extLst>
              <a:ext uri="{FF2B5EF4-FFF2-40B4-BE49-F238E27FC236}">
                <a16:creationId xmlns:a16="http://schemas.microsoft.com/office/drawing/2014/main" id="{BDDF76E3-9924-3127-A05F-24696FDF5075}"/>
              </a:ext>
            </a:extLst>
          </p:cNvPr>
          <p:cNvPicPr>
            <a:picLocks noChangeAspect="1"/>
          </p:cNvPicPr>
          <p:nvPr/>
        </p:nvPicPr>
        <p:blipFill>
          <a:blip r:embed="rId2"/>
          <a:stretch>
            <a:fillRect/>
          </a:stretch>
        </p:blipFill>
        <p:spPr>
          <a:xfrm flipH="1">
            <a:off x="0" y="1734029"/>
            <a:ext cx="6096000" cy="3810000"/>
          </a:xfrm>
          <a:prstGeom prst="rect">
            <a:avLst/>
          </a:prstGeom>
        </p:spPr>
      </p:pic>
      <p:sp>
        <p:nvSpPr>
          <p:cNvPr id="2" name="Rectangle 1">
            <a:extLst>
              <a:ext uri="{FF2B5EF4-FFF2-40B4-BE49-F238E27FC236}">
                <a16:creationId xmlns:a16="http://schemas.microsoft.com/office/drawing/2014/main" id="{1650BBC6-524A-DA24-90AF-4D98AC83068F}"/>
              </a:ext>
            </a:extLst>
          </p:cNvPr>
          <p:cNvSpPr/>
          <p:nvPr/>
        </p:nvSpPr>
        <p:spPr>
          <a:xfrm flipV="1">
            <a:off x="1753132" y="1181912"/>
            <a:ext cx="8888361" cy="5872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273829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4FC32C-936A-FDE8-4852-9C279DFB80A7}"/>
              </a:ext>
            </a:extLst>
          </p:cNvPr>
          <p:cNvSpPr/>
          <p:nvPr/>
        </p:nvSpPr>
        <p:spPr>
          <a:xfrm flipV="1">
            <a:off x="3091575" y="1981200"/>
            <a:ext cx="4697361" cy="9214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5FA1E08-C0FD-CF64-3F41-2D150CA1C1DD}"/>
              </a:ext>
            </a:extLst>
          </p:cNvPr>
          <p:cNvSpPr txBox="1"/>
          <p:nvPr/>
        </p:nvSpPr>
        <p:spPr>
          <a:xfrm>
            <a:off x="-3006883" y="1783784"/>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تعریف پول و کاربرد آن</a:t>
            </a:r>
          </a:p>
        </p:txBody>
      </p:sp>
      <p:sp>
        <p:nvSpPr>
          <p:cNvPr id="5" name="TextBox 4">
            <a:extLst>
              <a:ext uri="{FF2B5EF4-FFF2-40B4-BE49-F238E27FC236}">
                <a16:creationId xmlns:a16="http://schemas.microsoft.com/office/drawing/2014/main" id="{5F67C2B8-291C-D90F-E350-A3C665777E44}"/>
              </a:ext>
            </a:extLst>
          </p:cNvPr>
          <p:cNvSpPr txBox="1"/>
          <p:nvPr/>
        </p:nvSpPr>
        <p:spPr>
          <a:xfrm>
            <a:off x="341908" y="2368279"/>
            <a:ext cx="5499333"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پول، ابزاری است که با رضایت عمومی به عنوان وسیله مبادله اقتصادی پذیرفته می‌شود. این مفهوم در واقع رسانه‌ای است که در آن قیمت‌ها و ارزش‌ها بیان می‌شود. پول به عنوان ارز، به طور ناشناس از فردی به فرد دیگر و کشوری به کشور دیگر در گردش است. در واقع این مفهوم تسهیل کننده تجارت بین افراد یا کشورهای مختلف است.</a:t>
            </a:r>
          </a:p>
        </p:txBody>
      </p:sp>
      <p:pic>
        <p:nvPicPr>
          <p:cNvPr id="6" name="Picture 5">
            <a:extLst>
              <a:ext uri="{FF2B5EF4-FFF2-40B4-BE49-F238E27FC236}">
                <a16:creationId xmlns:a16="http://schemas.microsoft.com/office/drawing/2014/main" id="{81AFCFEA-B3DE-7C4B-5771-793D092F55C6}"/>
              </a:ext>
            </a:extLst>
          </p:cNvPr>
          <p:cNvPicPr>
            <a:picLocks noChangeAspect="1"/>
          </p:cNvPicPr>
          <p:nvPr/>
        </p:nvPicPr>
        <p:blipFill>
          <a:blip r:embed="rId2"/>
          <a:stretch>
            <a:fillRect/>
          </a:stretch>
        </p:blipFill>
        <p:spPr>
          <a:xfrm>
            <a:off x="6014895" y="1727665"/>
            <a:ext cx="6171063" cy="4628297"/>
          </a:xfrm>
          <a:prstGeom prst="rect">
            <a:avLst/>
          </a:prstGeom>
        </p:spPr>
      </p:pic>
    </p:spTree>
    <p:extLst>
      <p:ext uri="{BB962C8B-B14F-4D97-AF65-F5344CB8AC3E}">
        <p14:creationId xmlns:p14="http://schemas.microsoft.com/office/powerpoint/2010/main" val="34768528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CB3AD5-2541-247D-B57C-03F12BD68241}"/>
              </a:ext>
            </a:extLst>
          </p:cNvPr>
          <p:cNvSpPr txBox="1"/>
          <p:nvPr/>
        </p:nvSpPr>
        <p:spPr>
          <a:xfrm>
            <a:off x="6469039" y="1999790"/>
            <a:ext cx="5722961" cy="2239074"/>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این مفهوم برای خرید و فروش و تسهیل کننده مبادلات ساخته شد. پول نشان‌دهنده اعتبار کالای خریداری شده یا فروخته شده است. ارزش پول نیز رابطه‌ای مستقیم با عرضه و تقاضا دارد و همین مورد است که ارزش آن را مشخص می‌کند.</a:t>
            </a:r>
          </a:p>
        </p:txBody>
      </p:sp>
      <p:sp>
        <p:nvSpPr>
          <p:cNvPr id="4" name="TextBox 3">
            <a:extLst>
              <a:ext uri="{FF2B5EF4-FFF2-40B4-BE49-F238E27FC236}">
                <a16:creationId xmlns:a16="http://schemas.microsoft.com/office/drawing/2014/main" id="{A41A5680-C6A6-09FB-B4E6-AE3E49AB04F2}"/>
              </a:ext>
            </a:extLst>
          </p:cNvPr>
          <p:cNvSpPr txBox="1"/>
          <p:nvPr/>
        </p:nvSpPr>
        <p:spPr>
          <a:xfrm>
            <a:off x="6076485" y="1538125"/>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تعریف پول و کاربرد آن</a:t>
            </a:r>
          </a:p>
        </p:txBody>
      </p:sp>
      <p:pic>
        <p:nvPicPr>
          <p:cNvPr id="5" name="Picture 4">
            <a:extLst>
              <a:ext uri="{FF2B5EF4-FFF2-40B4-BE49-F238E27FC236}">
                <a16:creationId xmlns:a16="http://schemas.microsoft.com/office/drawing/2014/main" id="{4917B6F1-510D-FCAB-BA29-BE89D833509F}"/>
              </a:ext>
            </a:extLst>
          </p:cNvPr>
          <p:cNvPicPr>
            <a:picLocks noChangeAspect="1"/>
          </p:cNvPicPr>
          <p:nvPr/>
        </p:nvPicPr>
        <p:blipFill>
          <a:blip r:embed="rId2"/>
          <a:stretch>
            <a:fillRect/>
          </a:stretch>
        </p:blipFill>
        <p:spPr>
          <a:xfrm>
            <a:off x="3409" y="1672243"/>
            <a:ext cx="6315501" cy="4210334"/>
          </a:xfrm>
          <a:prstGeom prst="rect">
            <a:avLst/>
          </a:prstGeom>
        </p:spPr>
      </p:pic>
      <p:sp>
        <p:nvSpPr>
          <p:cNvPr id="2" name="Rectangle 1">
            <a:extLst>
              <a:ext uri="{FF2B5EF4-FFF2-40B4-BE49-F238E27FC236}">
                <a16:creationId xmlns:a16="http://schemas.microsoft.com/office/drawing/2014/main" id="{2F69B5CD-923E-8C4A-0E86-68DD2CC5A19D}"/>
              </a:ext>
            </a:extLst>
          </p:cNvPr>
          <p:cNvSpPr/>
          <p:nvPr/>
        </p:nvSpPr>
        <p:spPr>
          <a:xfrm>
            <a:off x="6469039" y="1745983"/>
            <a:ext cx="2759911" cy="673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8834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55EC07-227A-1759-C3E7-18856F37EE5A}"/>
              </a:ext>
            </a:extLst>
          </p:cNvPr>
          <p:cNvSpPr txBox="1"/>
          <p:nvPr/>
        </p:nvSpPr>
        <p:spPr>
          <a:xfrm>
            <a:off x="-1829884" y="1327352"/>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استفاده از پول کاغذی به‌جای سکه</a:t>
            </a:r>
          </a:p>
        </p:txBody>
      </p:sp>
      <p:sp>
        <p:nvSpPr>
          <p:cNvPr id="5" name="TextBox 4">
            <a:extLst>
              <a:ext uri="{FF2B5EF4-FFF2-40B4-BE49-F238E27FC236}">
                <a16:creationId xmlns:a16="http://schemas.microsoft.com/office/drawing/2014/main" id="{C37E0BC6-C0C3-E601-C6BE-2E220A04E696}"/>
              </a:ext>
            </a:extLst>
          </p:cNvPr>
          <p:cNvSpPr txBox="1"/>
          <p:nvPr/>
        </p:nvSpPr>
        <p:spPr>
          <a:xfrm>
            <a:off x="390670" y="1846169"/>
            <a:ext cx="6267306"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تحول بعدی که در سیستم مالی جهان اتفاق افتاد، استفاده از اسکناس کاغذی به‌جای سکه بود. چینی‌ها در این زمینه نیز پیشرو بودند و از سال ۷۰۰ میلادی شروع به استفاده از اسکناس‌های کاغذی کرده بودند. مارکوپولو، تاجر ونیزی بعد از سفری که در سال ۱۲۷۱ به چین داشت، در خاطرات خود از اسکناس‌های چینی یادکرد؛ اسکناس‌هایی که روی آن به زبان چینی نوشته شده بود: «ما به خدا اعتقاد داریم» و زیر آن نیز خطاب به جاعلان پول نوشته بود کسانی که پول تقلبی چاپ کنند، سرشان بریده خواهد شد.</a:t>
            </a:r>
          </a:p>
        </p:txBody>
      </p:sp>
      <p:pic>
        <p:nvPicPr>
          <p:cNvPr id="6" name="Picture 5">
            <a:extLst>
              <a:ext uri="{FF2B5EF4-FFF2-40B4-BE49-F238E27FC236}">
                <a16:creationId xmlns:a16="http://schemas.microsoft.com/office/drawing/2014/main" id="{48E3D8D5-8BBB-73BB-B7ED-60A4664F11E3}"/>
              </a:ext>
            </a:extLst>
          </p:cNvPr>
          <p:cNvPicPr>
            <a:picLocks noChangeAspect="1"/>
          </p:cNvPicPr>
          <p:nvPr/>
        </p:nvPicPr>
        <p:blipFill>
          <a:blip r:embed="rId2"/>
          <a:stretch>
            <a:fillRect/>
          </a:stretch>
        </p:blipFill>
        <p:spPr>
          <a:xfrm>
            <a:off x="7046490" y="0"/>
            <a:ext cx="5145510" cy="6858000"/>
          </a:xfrm>
          <a:prstGeom prst="rect">
            <a:avLst/>
          </a:prstGeom>
        </p:spPr>
      </p:pic>
      <p:sp>
        <p:nvSpPr>
          <p:cNvPr id="2" name="Rectangle 1">
            <a:extLst>
              <a:ext uri="{FF2B5EF4-FFF2-40B4-BE49-F238E27FC236}">
                <a16:creationId xmlns:a16="http://schemas.microsoft.com/office/drawing/2014/main" id="{76251919-5BB4-F964-D68E-25097C0BA254}"/>
              </a:ext>
            </a:extLst>
          </p:cNvPr>
          <p:cNvSpPr/>
          <p:nvPr/>
        </p:nvSpPr>
        <p:spPr>
          <a:xfrm flipV="1">
            <a:off x="117987" y="1846168"/>
            <a:ext cx="6928504" cy="5872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283643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A9F1AE-AF54-4A09-4250-BD6B9FAC175B}"/>
              </a:ext>
            </a:extLst>
          </p:cNvPr>
          <p:cNvSpPr txBox="1"/>
          <p:nvPr/>
        </p:nvSpPr>
        <p:spPr>
          <a:xfrm>
            <a:off x="3805084" y="557600"/>
            <a:ext cx="6098458" cy="461665"/>
          </a:xfrm>
          <a:prstGeom prst="rect">
            <a:avLst/>
          </a:prstGeom>
          <a:noFill/>
        </p:spPr>
        <p:txBody>
          <a:bodyPr wrap="square">
            <a:spAutoFit/>
          </a:bodyPr>
          <a:lstStyle/>
          <a:p>
            <a:pPr algn="r" rtl="1"/>
            <a:r>
              <a:rPr lang="fa-IR" sz="2400" b="1" dirty="0">
                <a:latin typeface="Shabnam" panose="020B0603030804020204" pitchFamily="34" charset="-78"/>
                <a:cs typeface="Shabnam" panose="020B0603030804020204" pitchFamily="34" charset="-78"/>
              </a:rPr>
              <a:t>تبادل کالا با کالا؛ اولین معامله اقتصادی انسان</a:t>
            </a:r>
          </a:p>
        </p:txBody>
      </p:sp>
      <p:sp>
        <p:nvSpPr>
          <p:cNvPr id="5" name="TextBox 4">
            <a:extLst>
              <a:ext uri="{FF2B5EF4-FFF2-40B4-BE49-F238E27FC236}">
                <a16:creationId xmlns:a16="http://schemas.microsoft.com/office/drawing/2014/main" id="{0E15969A-0C72-E831-193C-D5AA4DF6A306}"/>
              </a:ext>
            </a:extLst>
          </p:cNvPr>
          <p:cNvSpPr txBox="1"/>
          <p:nvPr/>
        </p:nvSpPr>
        <p:spPr>
          <a:xfrm>
            <a:off x="6710518" y="1307211"/>
            <a:ext cx="5359811" cy="4455066"/>
          </a:xfrm>
          <a:prstGeom prst="rect">
            <a:avLst/>
          </a:prstGeom>
          <a:noFill/>
        </p:spPr>
        <p:txBody>
          <a:bodyPr wrap="square">
            <a:spAutoFit/>
          </a:bodyPr>
          <a:lstStyle/>
          <a:p>
            <a:pPr algn="just" rtl="1">
              <a:lnSpc>
                <a:spcPct val="200000"/>
              </a:lnSpc>
            </a:pPr>
            <a:r>
              <a:rPr lang="fa-IR" b="0" i="0" dirty="0">
                <a:solidFill>
                  <a:srgbClr val="001A3F"/>
                </a:solidFill>
                <a:effectLst/>
                <a:latin typeface="Vazir" panose="020B0603030804020204" pitchFamily="34" charset="-78"/>
                <a:cs typeface="Vazir" panose="020B0603030804020204" pitchFamily="34" charset="-78"/>
              </a:rPr>
              <a:t>از زمانی که انسان‌ها به یکجا نشینی روی آوردند، هر فردی در جامعه روی تولید محصول به‌خصوصی تمرکز می‌کرد. فردی که گندم می‌کاشت، بیشتر از اندازه مصرف خود برداشت می‌کرد و فردی که دامداری می‌کرد، شیر زیادی در طول روز به دست می‌آورد. در این جوامع انسان‌ها برای تأمین محصولات موردنیاز خود، تصمیم به مبادله کالاهای اضافی با یکدیگر کردند. بااین‌حال افرادی بودند که دست به تولید محصولاتی می‌زدند که طرفدار زیادی نداشتند.</a:t>
            </a:r>
            <a:endParaRPr lang="fa-IR"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3EF9D2BC-8F54-96EE-5CFE-C1CA5CE3FD19}"/>
              </a:ext>
            </a:extLst>
          </p:cNvPr>
          <p:cNvPicPr>
            <a:picLocks noChangeAspect="1"/>
          </p:cNvPicPr>
          <p:nvPr/>
        </p:nvPicPr>
        <p:blipFill>
          <a:blip r:embed="rId3"/>
          <a:stretch>
            <a:fillRect/>
          </a:stretch>
        </p:blipFill>
        <p:spPr>
          <a:xfrm>
            <a:off x="0" y="2878442"/>
            <a:ext cx="6577781" cy="3979557"/>
          </a:xfrm>
          <a:prstGeom prst="rect">
            <a:avLst/>
          </a:prstGeom>
        </p:spPr>
      </p:pic>
      <p:pic>
        <p:nvPicPr>
          <p:cNvPr id="7" name="Picture 6">
            <a:extLst>
              <a:ext uri="{FF2B5EF4-FFF2-40B4-BE49-F238E27FC236}">
                <a16:creationId xmlns:a16="http://schemas.microsoft.com/office/drawing/2014/main" id="{21B32C6B-85C7-5C7C-190C-7DD5C0F615AE}"/>
              </a:ext>
            </a:extLst>
          </p:cNvPr>
          <p:cNvPicPr>
            <a:picLocks noChangeAspect="1"/>
          </p:cNvPicPr>
          <p:nvPr/>
        </p:nvPicPr>
        <p:blipFill>
          <a:blip r:embed="rId4"/>
          <a:stretch>
            <a:fillRect/>
          </a:stretch>
        </p:blipFill>
        <p:spPr>
          <a:xfrm>
            <a:off x="0" y="0"/>
            <a:ext cx="4144297" cy="2764214"/>
          </a:xfrm>
          <a:prstGeom prst="rect">
            <a:avLst/>
          </a:prstGeom>
        </p:spPr>
      </p:pic>
      <p:sp>
        <p:nvSpPr>
          <p:cNvPr id="2" name="Rectangle 1">
            <a:extLst>
              <a:ext uri="{FF2B5EF4-FFF2-40B4-BE49-F238E27FC236}">
                <a16:creationId xmlns:a16="http://schemas.microsoft.com/office/drawing/2014/main" id="{46B73358-FCFA-7C13-AAAB-CCD221EE95E7}"/>
              </a:ext>
            </a:extLst>
          </p:cNvPr>
          <p:cNvSpPr/>
          <p:nvPr/>
        </p:nvSpPr>
        <p:spPr>
          <a:xfrm>
            <a:off x="9903542" y="707923"/>
            <a:ext cx="2288458"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FA673BC9-2DD2-BD41-CC33-51C2BC9766FA}"/>
              </a:ext>
            </a:extLst>
          </p:cNvPr>
          <p:cNvSpPr/>
          <p:nvPr/>
        </p:nvSpPr>
        <p:spPr>
          <a:xfrm>
            <a:off x="6577780" y="6400424"/>
            <a:ext cx="5492549" cy="8886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143340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BA746E4-E667-80A1-A952-3999D5386E9E}"/>
              </a:ext>
            </a:extLst>
          </p:cNvPr>
          <p:cNvSpPr txBox="1"/>
          <p:nvPr/>
        </p:nvSpPr>
        <p:spPr>
          <a:xfrm>
            <a:off x="6611294" y="2136339"/>
            <a:ext cx="5262258"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بسیاری از دولت‌های اروپایی به‌عنوان پیشگامان اقتصادی دنیای امروز، تا قرن ۱۶ همچنان با ضرب سکه اقتصاد خود را پیش می‌بردند. دلیل اصلی اصرار بر ضرب سکه در دولت‌های اروپایی، ورود منابع سرشار طلا و نقره از مناطق تحت استعمار بود. بااین‌حال بانک‌های اروپایی در همان زمان اقدام به استفاده از کاغذهایی ارزشمند تحت عنوان پول، برای سپرده‌گذاران و وام‌گیرندگان خود کردند.</a:t>
            </a:r>
          </a:p>
        </p:txBody>
      </p:sp>
      <p:sp>
        <p:nvSpPr>
          <p:cNvPr id="4" name="TextBox 3">
            <a:extLst>
              <a:ext uri="{FF2B5EF4-FFF2-40B4-BE49-F238E27FC236}">
                <a16:creationId xmlns:a16="http://schemas.microsoft.com/office/drawing/2014/main" id="{6F9837B0-8585-47F8-1059-76CD744369C9}"/>
              </a:ext>
            </a:extLst>
          </p:cNvPr>
          <p:cNvSpPr txBox="1"/>
          <p:nvPr/>
        </p:nvSpPr>
        <p:spPr>
          <a:xfrm>
            <a:off x="6043068" y="1381943"/>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استفاده از پول کاغذی به‌جای سکه</a:t>
            </a:r>
          </a:p>
        </p:txBody>
      </p:sp>
      <p:pic>
        <p:nvPicPr>
          <p:cNvPr id="5" name="Picture 4">
            <a:extLst>
              <a:ext uri="{FF2B5EF4-FFF2-40B4-BE49-F238E27FC236}">
                <a16:creationId xmlns:a16="http://schemas.microsoft.com/office/drawing/2014/main" id="{CBDD5751-91FA-4F9B-E884-ABE029054C58}"/>
              </a:ext>
            </a:extLst>
          </p:cNvPr>
          <p:cNvPicPr>
            <a:picLocks noChangeAspect="1"/>
          </p:cNvPicPr>
          <p:nvPr/>
        </p:nvPicPr>
        <p:blipFill>
          <a:blip r:embed="rId2"/>
          <a:srcRect l="22084" t="17507" r="18633" b="15130"/>
          <a:stretch/>
        </p:blipFill>
        <p:spPr>
          <a:xfrm>
            <a:off x="0" y="0"/>
            <a:ext cx="5163132" cy="3302758"/>
          </a:xfrm>
          <a:prstGeom prst="rect">
            <a:avLst/>
          </a:prstGeom>
        </p:spPr>
      </p:pic>
      <p:pic>
        <p:nvPicPr>
          <p:cNvPr id="6" name="Picture 5">
            <a:extLst>
              <a:ext uri="{FF2B5EF4-FFF2-40B4-BE49-F238E27FC236}">
                <a16:creationId xmlns:a16="http://schemas.microsoft.com/office/drawing/2014/main" id="{0A4DFAF8-3A1E-2FCF-5A83-DAA21D394660}"/>
              </a:ext>
            </a:extLst>
          </p:cNvPr>
          <p:cNvPicPr>
            <a:picLocks noChangeAspect="1"/>
          </p:cNvPicPr>
          <p:nvPr/>
        </p:nvPicPr>
        <p:blipFill>
          <a:blip r:embed="rId3"/>
          <a:srcRect l="17386" b="10239"/>
          <a:stretch/>
        </p:blipFill>
        <p:spPr>
          <a:xfrm>
            <a:off x="1419367" y="3421809"/>
            <a:ext cx="4902005" cy="3436191"/>
          </a:xfrm>
          <a:prstGeom prst="rect">
            <a:avLst/>
          </a:prstGeom>
        </p:spPr>
      </p:pic>
      <p:sp>
        <p:nvSpPr>
          <p:cNvPr id="2" name="Rectangle 1">
            <a:extLst>
              <a:ext uri="{FF2B5EF4-FFF2-40B4-BE49-F238E27FC236}">
                <a16:creationId xmlns:a16="http://schemas.microsoft.com/office/drawing/2014/main" id="{2C855081-E9ED-DC73-03C7-B167BF51E6AD}"/>
              </a:ext>
            </a:extLst>
          </p:cNvPr>
          <p:cNvSpPr/>
          <p:nvPr/>
        </p:nvSpPr>
        <p:spPr>
          <a:xfrm>
            <a:off x="9586452" y="1932095"/>
            <a:ext cx="2605548" cy="5827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9CF15D0-F4FD-1646-DA48-AD185AC1647B}"/>
              </a:ext>
            </a:extLst>
          </p:cNvPr>
          <p:cNvSpPr/>
          <p:nvPr/>
        </p:nvSpPr>
        <p:spPr>
          <a:xfrm flipV="1">
            <a:off x="5222124" y="-1"/>
            <a:ext cx="88488" cy="292089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FB976F0-6885-928F-E562-2D66ED893C2A}"/>
              </a:ext>
            </a:extLst>
          </p:cNvPr>
          <p:cNvSpPr/>
          <p:nvPr/>
        </p:nvSpPr>
        <p:spPr>
          <a:xfrm flipV="1">
            <a:off x="1286635" y="3555243"/>
            <a:ext cx="88488" cy="2920897"/>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224F0CB-A63A-4C0F-8B5F-AB95D4C12823}"/>
              </a:ext>
            </a:extLst>
          </p:cNvPr>
          <p:cNvSpPr/>
          <p:nvPr/>
        </p:nvSpPr>
        <p:spPr>
          <a:xfrm>
            <a:off x="2467896" y="3339051"/>
            <a:ext cx="2605548" cy="5827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98452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CE29EF-0A6C-1B6A-8872-FD0F7D990E83}"/>
              </a:ext>
            </a:extLst>
          </p:cNvPr>
          <p:cNvSpPr txBox="1"/>
          <p:nvPr/>
        </p:nvSpPr>
        <p:spPr>
          <a:xfrm>
            <a:off x="109183" y="1720384"/>
            <a:ext cx="5841242"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اولین اسکناس‌های صادرشده در سیستم مالی جدید، توسط دولت‌های اروپایی به مناطق تحت استعمار در قاره آمریکای شمالی بود؛ چراکه انتقال فلزات در حجم زیاد به سرزمینی مانند کانادا برای ضرب سکه، بسیار هزینه‌بر و سخت بود. پس تصمیم گرفتند تا کاغذهایی که روی آن ارزش مالی نوشته شده بود را به سرزمین‌های غربی خود بفرستند. در آینده این اسکناس‌ها بی‌پشتوانه شدند و به ارز فیات یا شناور تغییر پیدا کردند.</a:t>
            </a:r>
          </a:p>
        </p:txBody>
      </p:sp>
      <p:pic>
        <p:nvPicPr>
          <p:cNvPr id="4" name="Picture 3">
            <a:extLst>
              <a:ext uri="{FF2B5EF4-FFF2-40B4-BE49-F238E27FC236}">
                <a16:creationId xmlns:a16="http://schemas.microsoft.com/office/drawing/2014/main" id="{63320B31-6F08-6975-19CA-EFF62D2BC4D7}"/>
              </a:ext>
            </a:extLst>
          </p:cNvPr>
          <p:cNvPicPr>
            <a:picLocks noChangeAspect="1"/>
          </p:cNvPicPr>
          <p:nvPr/>
        </p:nvPicPr>
        <p:blipFill>
          <a:blip r:embed="rId2"/>
          <a:stretch>
            <a:fillRect/>
          </a:stretch>
        </p:blipFill>
        <p:spPr>
          <a:xfrm>
            <a:off x="6172607" y="1992573"/>
            <a:ext cx="6019393" cy="3628879"/>
          </a:xfrm>
          <a:prstGeom prst="rect">
            <a:avLst/>
          </a:prstGeom>
        </p:spPr>
      </p:pic>
      <p:sp>
        <p:nvSpPr>
          <p:cNvPr id="5" name="TextBox 4">
            <a:extLst>
              <a:ext uri="{FF2B5EF4-FFF2-40B4-BE49-F238E27FC236}">
                <a16:creationId xmlns:a16="http://schemas.microsoft.com/office/drawing/2014/main" id="{2AD3A1CB-B7FB-DD83-CC6C-8E2D75366E61}"/>
              </a:ext>
            </a:extLst>
          </p:cNvPr>
          <p:cNvSpPr txBox="1"/>
          <p:nvPr/>
        </p:nvSpPr>
        <p:spPr>
          <a:xfrm>
            <a:off x="-1681565" y="1154660"/>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استفاده از پول کاغذی به‌جای سکه</a:t>
            </a:r>
          </a:p>
        </p:txBody>
      </p:sp>
      <p:sp>
        <p:nvSpPr>
          <p:cNvPr id="2" name="Rectangle 1">
            <a:extLst>
              <a:ext uri="{FF2B5EF4-FFF2-40B4-BE49-F238E27FC236}">
                <a16:creationId xmlns:a16="http://schemas.microsoft.com/office/drawing/2014/main" id="{D99646D0-122D-A898-C6BC-84EC09D3C1F9}"/>
              </a:ext>
            </a:extLst>
          </p:cNvPr>
          <p:cNvSpPr/>
          <p:nvPr/>
        </p:nvSpPr>
        <p:spPr>
          <a:xfrm>
            <a:off x="4416892" y="1385492"/>
            <a:ext cx="7529301" cy="598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12BB106-EF92-F18B-E644-09380A079549}"/>
              </a:ext>
            </a:extLst>
          </p:cNvPr>
          <p:cNvSpPr/>
          <p:nvPr/>
        </p:nvSpPr>
        <p:spPr>
          <a:xfrm>
            <a:off x="109183" y="5811415"/>
            <a:ext cx="7256206" cy="598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91096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3A12A6F-E327-7AE3-B5F3-17A96F0A36C0}"/>
              </a:ext>
            </a:extLst>
          </p:cNvPr>
          <p:cNvSpPr txBox="1"/>
          <p:nvPr/>
        </p:nvSpPr>
        <p:spPr>
          <a:xfrm>
            <a:off x="1792314" y="1820942"/>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ذخیره ارزش</a:t>
            </a:r>
          </a:p>
        </p:txBody>
      </p:sp>
      <p:sp>
        <p:nvSpPr>
          <p:cNvPr id="5" name="TextBox 4">
            <a:extLst>
              <a:ext uri="{FF2B5EF4-FFF2-40B4-BE49-F238E27FC236}">
                <a16:creationId xmlns:a16="http://schemas.microsoft.com/office/drawing/2014/main" id="{076C08AC-2DE2-BB7F-50A2-D34222E13764}"/>
              </a:ext>
            </a:extLst>
          </p:cNvPr>
          <p:cNvSpPr txBox="1"/>
          <p:nvPr/>
        </p:nvSpPr>
        <p:spPr>
          <a:xfrm>
            <a:off x="6350756" y="2421410"/>
            <a:ext cx="5759356" cy="2793072"/>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ذخیره ارزش به دارایی، کالا یا ارزش گفته می‌شود که ارزش آن در طول زمان کاهش پیدا نمی‌کند. برای درک بهتر مفهوم ذخیره ارزش، طلا را در نظر بگیرید. طلا در مدت پیدایشش هیچگاه ارزش و جایگاه خود را در بازار از دست نداده است بلکه در طول زمان همواره روندی مثبت و افزایشی داشته است.</a:t>
            </a:r>
          </a:p>
        </p:txBody>
      </p:sp>
      <p:pic>
        <p:nvPicPr>
          <p:cNvPr id="6" name="Picture 5">
            <a:extLst>
              <a:ext uri="{FF2B5EF4-FFF2-40B4-BE49-F238E27FC236}">
                <a16:creationId xmlns:a16="http://schemas.microsoft.com/office/drawing/2014/main" id="{78C03CF1-46E1-D43E-AA96-CC15289D62C7}"/>
              </a:ext>
            </a:extLst>
          </p:cNvPr>
          <p:cNvPicPr>
            <a:picLocks noChangeAspect="1"/>
          </p:cNvPicPr>
          <p:nvPr/>
        </p:nvPicPr>
        <p:blipFill>
          <a:blip r:embed="rId2"/>
          <a:srcRect l="13971"/>
          <a:stretch/>
        </p:blipFill>
        <p:spPr>
          <a:xfrm>
            <a:off x="0" y="1910369"/>
            <a:ext cx="6264322" cy="4095882"/>
          </a:xfrm>
          <a:prstGeom prst="rect">
            <a:avLst/>
          </a:prstGeom>
        </p:spPr>
      </p:pic>
      <p:sp>
        <p:nvSpPr>
          <p:cNvPr id="2" name="Rectangle 1">
            <a:extLst>
              <a:ext uri="{FF2B5EF4-FFF2-40B4-BE49-F238E27FC236}">
                <a16:creationId xmlns:a16="http://schemas.microsoft.com/office/drawing/2014/main" id="{AA173409-BEAC-1A52-1977-C6F0ABE9014A}"/>
              </a:ext>
            </a:extLst>
          </p:cNvPr>
          <p:cNvSpPr/>
          <p:nvPr/>
        </p:nvSpPr>
        <p:spPr>
          <a:xfrm flipV="1">
            <a:off x="1" y="6095678"/>
            <a:ext cx="6264322" cy="49376"/>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797888B2-EFC4-ED06-CBDC-F48D0FF47AEA}"/>
              </a:ext>
            </a:extLst>
          </p:cNvPr>
          <p:cNvSpPr/>
          <p:nvPr/>
        </p:nvSpPr>
        <p:spPr>
          <a:xfrm flipV="1">
            <a:off x="7971112" y="2051774"/>
            <a:ext cx="4227488" cy="5638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68026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4A1FDF-02C2-0454-02C7-C35859709915}"/>
              </a:ext>
            </a:extLst>
          </p:cNvPr>
          <p:cNvSpPr txBox="1"/>
          <p:nvPr/>
        </p:nvSpPr>
        <p:spPr>
          <a:xfrm>
            <a:off x="299023" y="1964984"/>
            <a:ext cx="5698985"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ذخیره ارزش تنها به طلا و سایر فلزات گران‌بها محدود نمی‌شود. برای مثال دلار آمریکا را در نظر بگیرید. خزانه‌داری آمریکا در طول سالیان مختلف همواره سعی کرده است ارزش دلار خود را حفظ کند. البته که در مقاطعی از تاریخ دلار آمریکا نیز سقوط ارزش را تجربه کرده است. سایر ارزهای بزرگ دنیا مانند یورو، ین و … نیز از همین فرمول پیروی می‌کنند.</a:t>
            </a:r>
          </a:p>
        </p:txBody>
      </p:sp>
      <p:sp>
        <p:nvSpPr>
          <p:cNvPr id="4" name="TextBox 3">
            <a:extLst>
              <a:ext uri="{FF2B5EF4-FFF2-40B4-BE49-F238E27FC236}">
                <a16:creationId xmlns:a16="http://schemas.microsoft.com/office/drawing/2014/main" id="{06B8FE6D-DA4F-4533-5F64-17A0A4EC899F}"/>
              </a:ext>
            </a:extLst>
          </p:cNvPr>
          <p:cNvSpPr txBox="1"/>
          <p:nvPr/>
        </p:nvSpPr>
        <p:spPr>
          <a:xfrm>
            <a:off x="-2166158" y="1337188"/>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ذخیره ارزش</a:t>
            </a:r>
          </a:p>
        </p:txBody>
      </p:sp>
      <p:pic>
        <p:nvPicPr>
          <p:cNvPr id="5" name="Picture 4">
            <a:extLst>
              <a:ext uri="{FF2B5EF4-FFF2-40B4-BE49-F238E27FC236}">
                <a16:creationId xmlns:a16="http://schemas.microsoft.com/office/drawing/2014/main" id="{C2589B5A-AEB5-4EDE-2044-FC5EBD9F7679}"/>
              </a:ext>
            </a:extLst>
          </p:cNvPr>
          <p:cNvPicPr>
            <a:picLocks noChangeAspect="1"/>
          </p:cNvPicPr>
          <p:nvPr/>
        </p:nvPicPr>
        <p:blipFill>
          <a:blip r:embed="rId2"/>
          <a:stretch>
            <a:fillRect/>
          </a:stretch>
        </p:blipFill>
        <p:spPr>
          <a:xfrm>
            <a:off x="5974353" y="1798853"/>
            <a:ext cx="6110721" cy="4075927"/>
          </a:xfrm>
          <a:prstGeom prst="rect">
            <a:avLst/>
          </a:prstGeom>
        </p:spPr>
      </p:pic>
      <p:sp>
        <p:nvSpPr>
          <p:cNvPr id="2" name="Rectangle 1">
            <a:extLst>
              <a:ext uri="{FF2B5EF4-FFF2-40B4-BE49-F238E27FC236}">
                <a16:creationId xmlns:a16="http://schemas.microsoft.com/office/drawing/2014/main" id="{38F06BCA-E391-4974-BECF-95F498402792}"/>
              </a:ext>
            </a:extLst>
          </p:cNvPr>
          <p:cNvSpPr/>
          <p:nvPr/>
        </p:nvSpPr>
        <p:spPr>
          <a:xfrm flipV="1">
            <a:off x="4053974" y="1534414"/>
            <a:ext cx="8152774"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A9D5C5EA-B51F-4A69-3CC1-4B91C5050F61}"/>
              </a:ext>
            </a:extLst>
          </p:cNvPr>
          <p:cNvSpPr/>
          <p:nvPr/>
        </p:nvSpPr>
        <p:spPr>
          <a:xfrm>
            <a:off x="0" y="5989768"/>
            <a:ext cx="12192000" cy="51143"/>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03E365C-924E-7D4A-4C05-35107D775C82}"/>
              </a:ext>
            </a:extLst>
          </p:cNvPr>
          <p:cNvSpPr/>
          <p:nvPr/>
        </p:nvSpPr>
        <p:spPr>
          <a:xfrm flipV="1">
            <a:off x="0" y="1545944"/>
            <a:ext cx="219751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16268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542A99-1434-5ABF-436C-EC95252A660F}"/>
              </a:ext>
            </a:extLst>
          </p:cNvPr>
          <p:cNvSpPr txBox="1"/>
          <p:nvPr/>
        </p:nvSpPr>
        <p:spPr>
          <a:xfrm>
            <a:off x="2858821" y="421000"/>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ظهور ارزهای فیات و جنگ ارزی در جهان</a:t>
            </a:r>
          </a:p>
        </p:txBody>
      </p:sp>
      <p:sp>
        <p:nvSpPr>
          <p:cNvPr id="5" name="TextBox 4">
            <a:extLst>
              <a:ext uri="{FF2B5EF4-FFF2-40B4-BE49-F238E27FC236}">
                <a16:creationId xmlns:a16="http://schemas.microsoft.com/office/drawing/2014/main" id="{1C49ED08-35A6-29F9-696B-1FB4FB14FE04}"/>
              </a:ext>
            </a:extLst>
          </p:cNvPr>
          <p:cNvSpPr txBox="1"/>
          <p:nvPr/>
        </p:nvSpPr>
        <p:spPr>
          <a:xfrm>
            <a:off x="5554639" y="1290785"/>
            <a:ext cx="6486374"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بعد از ورود اسکناس به جوامع بین‌المللی، این پول کاغذی، تقریباً در تمام کشور‌های جهان به‌عنوان ارز مبدا شناخته شد. در این زمان بود که بانک‌های جهان اقدام به خرید و انبار ارز سایر کشورها کردند و به‌نوعی اولین بازار ارز جهان را به وجود آوردند.قدرت‌ها بزرگ جهانی به این موضوع پی بردند که با روش‌های اقتصادی می‌توانند ارزش پول دشمنان خود را برای گران کردن کالاهای دشمن بالا ببرند، یا با پایین آوردن ارزش پول دشمنان ، قدرت خرید مردم آن کشور را نیز پایین آورند. بدین ترتیب اولین جنگ‌های ارزی در دنیا شروع شد.</a:t>
            </a:r>
          </a:p>
        </p:txBody>
      </p:sp>
      <p:pic>
        <p:nvPicPr>
          <p:cNvPr id="6" name="Picture 5">
            <a:extLst>
              <a:ext uri="{FF2B5EF4-FFF2-40B4-BE49-F238E27FC236}">
                <a16:creationId xmlns:a16="http://schemas.microsoft.com/office/drawing/2014/main" id="{15EB72BA-DD77-7EB3-1388-DDC9E557D096}"/>
              </a:ext>
            </a:extLst>
          </p:cNvPr>
          <p:cNvPicPr>
            <a:picLocks noChangeAspect="1"/>
          </p:cNvPicPr>
          <p:nvPr/>
        </p:nvPicPr>
        <p:blipFill>
          <a:blip r:embed="rId2"/>
          <a:stretch>
            <a:fillRect/>
          </a:stretch>
        </p:blipFill>
        <p:spPr>
          <a:xfrm flipH="1">
            <a:off x="13647" y="1678675"/>
            <a:ext cx="5367401" cy="3780429"/>
          </a:xfrm>
          <a:prstGeom prst="rect">
            <a:avLst/>
          </a:prstGeom>
        </p:spPr>
      </p:pic>
    </p:spTree>
    <p:extLst>
      <p:ext uri="{BB962C8B-B14F-4D97-AF65-F5344CB8AC3E}">
        <p14:creationId xmlns:p14="http://schemas.microsoft.com/office/powerpoint/2010/main" val="8157686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79B7DA-789C-5EEA-925E-83727E25AE55}"/>
              </a:ext>
            </a:extLst>
          </p:cNvPr>
          <p:cNvSpPr txBox="1"/>
          <p:nvPr/>
        </p:nvSpPr>
        <p:spPr>
          <a:xfrm>
            <a:off x="154473" y="1103153"/>
            <a:ext cx="5753577" cy="5009064"/>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تا سال ۱۹۷۱، پشتوانه تمام اسکناس‌های جهان طلا بود. در این سال ریچارد نیکسون در یک سخنرانی تاریخی اعلام کرد که دلار دیگر پشتوانه طلا ندارد. از آن زمان به بعد تمام اسکناس‌های جهان به شکل فیات یا شناور درآمدند. لازم به ذکر است پشتوانه ارزهای فیات، مستقیما به تولید ناخالص داخلی</a:t>
            </a:r>
            <a:r>
              <a:rPr lang="en-US" dirty="0"/>
              <a:t>GDP) </a:t>
            </a:r>
            <a:r>
              <a:rPr lang="fa-IR" dirty="0"/>
              <a:t>) کشورها مرتبط است. اما کشورها می‌توانند بسته به سیاست یا شرایط اقتصادی که دارند اقدام به چاپ پول بیشتر یا کمتری کنند. چاپ پول بیشتر از ارزش اقتصادی یک کشور باعث ایجاد تورم و پایین آمدن ارزش پول ملی می‌شود.</a:t>
            </a:r>
          </a:p>
        </p:txBody>
      </p:sp>
      <p:sp>
        <p:nvSpPr>
          <p:cNvPr id="4" name="TextBox 3">
            <a:extLst>
              <a:ext uri="{FF2B5EF4-FFF2-40B4-BE49-F238E27FC236}">
                <a16:creationId xmlns:a16="http://schemas.microsoft.com/office/drawing/2014/main" id="{B4824431-0CBA-A197-0254-3658FE7C34B9}"/>
              </a:ext>
            </a:extLst>
          </p:cNvPr>
          <p:cNvSpPr txBox="1"/>
          <p:nvPr/>
        </p:nvSpPr>
        <p:spPr>
          <a:xfrm>
            <a:off x="2858821" y="284118"/>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ظهور ارزهای فیات و جنگ ارزی در جهان</a:t>
            </a:r>
          </a:p>
        </p:txBody>
      </p:sp>
      <p:pic>
        <p:nvPicPr>
          <p:cNvPr id="6" name="Picture 5">
            <a:extLst>
              <a:ext uri="{FF2B5EF4-FFF2-40B4-BE49-F238E27FC236}">
                <a16:creationId xmlns:a16="http://schemas.microsoft.com/office/drawing/2014/main" id="{DEA42F3B-FE89-F816-6DA6-19A2B02A0842}"/>
              </a:ext>
            </a:extLst>
          </p:cNvPr>
          <p:cNvPicPr>
            <a:picLocks noChangeAspect="1"/>
          </p:cNvPicPr>
          <p:nvPr/>
        </p:nvPicPr>
        <p:blipFill>
          <a:blip r:embed="rId2"/>
          <a:stretch>
            <a:fillRect/>
          </a:stretch>
        </p:blipFill>
        <p:spPr>
          <a:xfrm flipH="1">
            <a:off x="6741994" y="745783"/>
            <a:ext cx="5450006" cy="2852170"/>
          </a:xfrm>
          <a:prstGeom prst="rect">
            <a:avLst/>
          </a:prstGeom>
        </p:spPr>
      </p:pic>
      <p:pic>
        <p:nvPicPr>
          <p:cNvPr id="7" name="Picture 6">
            <a:extLst>
              <a:ext uri="{FF2B5EF4-FFF2-40B4-BE49-F238E27FC236}">
                <a16:creationId xmlns:a16="http://schemas.microsoft.com/office/drawing/2014/main" id="{FDC2B46D-4161-E8B7-1C0F-416DDA825919}"/>
              </a:ext>
            </a:extLst>
          </p:cNvPr>
          <p:cNvPicPr>
            <a:picLocks noChangeAspect="1"/>
          </p:cNvPicPr>
          <p:nvPr/>
        </p:nvPicPr>
        <p:blipFill>
          <a:blip r:embed="rId3"/>
          <a:stretch>
            <a:fillRect/>
          </a:stretch>
        </p:blipFill>
        <p:spPr>
          <a:xfrm>
            <a:off x="6283952" y="3766782"/>
            <a:ext cx="5055730" cy="3091218"/>
          </a:xfrm>
          <a:prstGeom prst="rect">
            <a:avLst/>
          </a:prstGeom>
        </p:spPr>
      </p:pic>
    </p:spTree>
    <p:extLst>
      <p:ext uri="{BB962C8B-B14F-4D97-AF65-F5344CB8AC3E}">
        <p14:creationId xmlns:p14="http://schemas.microsoft.com/office/powerpoint/2010/main" val="18823976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1C5EBA-81AA-2057-043C-CEE039BF5293}"/>
              </a:ext>
            </a:extLst>
          </p:cNvPr>
          <p:cNvSpPr txBox="1"/>
          <p:nvPr/>
        </p:nvSpPr>
        <p:spPr>
          <a:xfrm>
            <a:off x="6096000" y="1034070"/>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اهمیت پول در اقتصاد</a:t>
            </a:r>
          </a:p>
        </p:txBody>
      </p:sp>
      <p:sp>
        <p:nvSpPr>
          <p:cNvPr id="7" name="TextBox 6">
            <a:extLst>
              <a:ext uri="{FF2B5EF4-FFF2-40B4-BE49-F238E27FC236}">
                <a16:creationId xmlns:a16="http://schemas.microsoft.com/office/drawing/2014/main" id="{787040F9-8990-F418-6EE0-325C912640BC}"/>
              </a:ext>
            </a:extLst>
          </p:cNvPr>
          <p:cNvSpPr txBox="1"/>
          <p:nvPr/>
        </p:nvSpPr>
        <p:spPr>
          <a:xfrm>
            <a:off x="5983498" y="1613606"/>
            <a:ext cx="6098458"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پول تنها ارزش یک اقتصاد را مشخص می‌کند و ارتباطی با کسب درآمد یا نرخ بهره‌وری ندارد.این مفهوم تنها وسیله‌ای برای رسیدن به زندگی بهتر و خدمات اجتماعی مناسب‌تر برای جامعه است. و تنها همین موارد است که می‌تواند اهمیت پول در اقتصاد را روشن کند. در هر صورت باید این را پذیرفت که پول اهمیت ویژه‌ای در اقتصاد دارد. پول به ما کمک می‌کند ارزش کالاها را با هم مقایسه کنیم. این مقایسه بر اساس کیفیت کالاها صورت می‌گیرد.</a:t>
            </a:r>
          </a:p>
        </p:txBody>
      </p:sp>
      <p:pic>
        <p:nvPicPr>
          <p:cNvPr id="8" name="Picture 7">
            <a:extLst>
              <a:ext uri="{FF2B5EF4-FFF2-40B4-BE49-F238E27FC236}">
                <a16:creationId xmlns:a16="http://schemas.microsoft.com/office/drawing/2014/main" id="{073C8ADC-FE69-D4BF-48CE-E25A02953EB2}"/>
              </a:ext>
            </a:extLst>
          </p:cNvPr>
          <p:cNvPicPr>
            <a:picLocks noChangeAspect="1"/>
          </p:cNvPicPr>
          <p:nvPr/>
        </p:nvPicPr>
        <p:blipFill>
          <a:blip r:embed="rId2"/>
          <a:srcRect r="1880"/>
          <a:stretch/>
        </p:blipFill>
        <p:spPr>
          <a:xfrm flipH="1">
            <a:off x="-1" y="3501055"/>
            <a:ext cx="5855750" cy="3356945"/>
          </a:xfrm>
          <a:prstGeom prst="rect">
            <a:avLst/>
          </a:prstGeom>
        </p:spPr>
      </p:pic>
      <p:pic>
        <p:nvPicPr>
          <p:cNvPr id="9" name="Picture 8">
            <a:extLst>
              <a:ext uri="{FF2B5EF4-FFF2-40B4-BE49-F238E27FC236}">
                <a16:creationId xmlns:a16="http://schemas.microsoft.com/office/drawing/2014/main" id="{C5FD472C-7B08-22F8-BE38-9FE451541878}"/>
              </a:ext>
            </a:extLst>
          </p:cNvPr>
          <p:cNvPicPr>
            <a:picLocks noChangeAspect="1"/>
          </p:cNvPicPr>
          <p:nvPr/>
        </p:nvPicPr>
        <p:blipFill>
          <a:blip r:embed="rId3"/>
          <a:stretch>
            <a:fillRect/>
          </a:stretch>
        </p:blipFill>
        <p:spPr>
          <a:xfrm>
            <a:off x="1229" y="0"/>
            <a:ext cx="5855751" cy="3293860"/>
          </a:xfrm>
          <a:prstGeom prst="rect">
            <a:avLst/>
          </a:prstGeom>
        </p:spPr>
      </p:pic>
    </p:spTree>
    <p:extLst>
      <p:ext uri="{BB962C8B-B14F-4D97-AF65-F5344CB8AC3E}">
        <p14:creationId xmlns:p14="http://schemas.microsoft.com/office/powerpoint/2010/main" val="892080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B17362-52B2-FEA4-78F9-4C5BA039ED27}"/>
              </a:ext>
            </a:extLst>
          </p:cNvPr>
          <p:cNvSpPr txBox="1"/>
          <p:nvPr/>
        </p:nvSpPr>
        <p:spPr>
          <a:xfrm>
            <a:off x="6234691" y="1596412"/>
            <a:ext cx="5504835"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 پول تسهیل کننده روابط تجاری بین افراد، شرکت‌ها و حتی کشورها است. بدون پول تجارت کوچک‌ترین کالاها نیز به مشکل بر‌ می‌خورد. ضمن آنکه پول می‌تواند ارزش یک کالا را مشخص کند. فرض کنید قصد خرید یک اتومبیل را دارید. با توجه به میزان پولی که پرداخت می‌کنید، می‌توانید خودرویی با کیفیت برای خودتان تهیه کنید. اگر این ابزار نبود ارزش آن وسیله و معیار سنجش کیفیت آن نیز دچار مشکل می‌شد. اینها تنها گوشه‌ای از تأثیرات پول بر اقتصاد است.</a:t>
            </a:r>
          </a:p>
        </p:txBody>
      </p:sp>
      <p:sp>
        <p:nvSpPr>
          <p:cNvPr id="4" name="TextBox 3">
            <a:extLst>
              <a:ext uri="{FF2B5EF4-FFF2-40B4-BE49-F238E27FC236}">
                <a16:creationId xmlns:a16="http://schemas.microsoft.com/office/drawing/2014/main" id="{6E12D85D-43AA-D544-4E27-BA9C81298745}"/>
              </a:ext>
            </a:extLst>
          </p:cNvPr>
          <p:cNvSpPr txBox="1"/>
          <p:nvPr/>
        </p:nvSpPr>
        <p:spPr>
          <a:xfrm>
            <a:off x="2888651" y="1019322"/>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اهمیت پول در اقتصاد</a:t>
            </a:r>
          </a:p>
        </p:txBody>
      </p:sp>
      <p:pic>
        <p:nvPicPr>
          <p:cNvPr id="5" name="Picture 4">
            <a:extLst>
              <a:ext uri="{FF2B5EF4-FFF2-40B4-BE49-F238E27FC236}">
                <a16:creationId xmlns:a16="http://schemas.microsoft.com/office/drawing/2014/main" id="{B69AC322-05A7-2290-D56C-64EECE67BA96}"/>
              </a:ext>
            </a:extLst>
          </p:cNvPr>
          <p:cNvPicPr>
            <a:picLocks noChangeAspect="1"/>
          </p:cNvPicPr>
          <p:nvPr/>
        </p:nvPicPr>
        <p:blipFill>
          <a:blip r:embed="rId2"/>
          <a:stretch>
            <a:fillRect/>
          </a:stretch>
        </p:blipFill>
        <p:spPr>
          <a:xfrm flipH="1">
            <a:off x="0" y="589935"/>
            <a:ext cx="5937880" cy="5937880"/>
          </a:xfrm>
          <a:prstGeom prst="rect">
            <a:avLst/>
          </a:prstGeom>
        </p:spPr>
      </p:pic>
    </p:spTree>
    <p:extLst>
      <p:ext uri="{BB962C8B-B14F-4D97-AF65-F5344CB8AC3E}">
        <p14:creationId xmlns:p14="http://schemas.microsoft.com/office/powerpoint/2010/main" val="3650671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A3977D-DB07-582C-CCC3-E6A8A81D0350}"/>
              </a:ext>
            </a:extLst>
          </p:cNvPr>
          <p:cNvSpPr txBox="1"/>
          <p:nvPr/>
        </p:nvSpPr>
        <p:spPr>
          <a:xfrm>
            <a:off x="-401894" y="1153639"/>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ظهور پول الکترونیکی در عصر تکنولوژی</a:t>
            </a:r>
          </a:p>
        </p:txBody>
      </p:sp>
      <p:sp>
        <p:nvSpPr>
          <p:cNvPr id="5" name="TextBox 4">
            <a:extLst>
              <a:ext uri="{FF2B5EF4-FFF2-40B4-BE49-F238E27FC236}">
                <a16:creationId xmlns:a16="http://schemas.microsoft.com/office/drawing/2014/main" id="{1F15735D-70F5-6D78-7520-85D68D0D5DD6}"/>
              </a:ext>
            </a:extLst>
          </p:cNvPr>
          <p:cNvSpPr txBox="1"/>
          <p:nvPr/>
        </p:nvSpPr>
        <p:spPr>
          <a:xfrm>
            <a:off x="320777" y="1676851"/>
            <a:ext cx="6098458"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اواخر قرن ۲۰ میلادی بود که سیستم جدیدی برای پرداخت در جهان به وجود آمد. کارت‌های الکترونیکی در قالب </a:t>
            </a:r>
            <a:r>
              <a:rPr lang="en-US" dirty="0"/>
              <a:t> Credit Card </a:t>
            </a:r>
            <a:r>
              <a:rPr lang="fa-IR" dirty="0"/>
              <a:t>و </a:t>
            </a:r>
            <a:r>
              <a:rPr lang="en-US" dirty="0"/>
              <a:t>Debit Card </a:t>
            </a:r>
            <a:r>
              <a:rPr lang="fa-IR" dirty="0"/>
              <a:t> عرضه شدند. </a:t>
            </a:r>
            <a:r>
              <a:rPr lang="en-US" dirty="0"/>
              <a:t>Debit Card </a:t>
            </a:r>
            <a:r>
              <a:rPr lang="fa-IR" dirty="0"/>
              <a:t> وسیله‌ای است که مستقیماً به مبلغی که در حساب بانکی‌تان دارید مربوط است. اما </a:t>
            </a:r>
            <a:r>
              <a:rPr lang="en-US" dirty="0"/>
              <a:t>Credit Card </a:t>
            </a:r>
            <a:r>
              <a:rPr lang="fa-IR" dirty="0"/>
              <a:t>از سیستمی در نظام بانکی نشئت می‌گیرد که افراد را بر اساس گردش مالی که دارند، دسته‌بندی می‌کند. نکته جالب اینجاست که کردیت کارت، اعتبار افراد را می‌سنجد اما ما در ایران </a:t>
            </a:r>
            <a:r>
              <a:rPr lang="en-US" dirty="0"/>
              <a:t>Debit Card </a:t>
            </a:r>
            <a:r>
              <a:rPr lang="fa-IR" dirty="0"/>
              <a:t>را به‌عنوان کارت اعتباری یا پول دیجیتال می‌شناسیم.</a:t>
            </a:r>
          </a:p>
        </p:txBody>
      </p:sp>
      <p:pic>
        <p:nvPicPr>
          <p:cNvPr id="6" name="Picture 5">
            <a:extLst>
              <a:ext uri="{FF2B5EF4-FFF2-40B4-BE49-F238E27FC236}">
                <a16:creationId xmlns:a16="http://schemas.microsoft.com/office/drawing/2014/main" id="{0F848B73-82BC-7167-91C4-126295AA89AC}"/>
              </a:ext>
            </a:extLst>
          </p:cNvPr>
          <p:cNvPicPr>
            <a:picLocks noChangeAspect="1"/>
          </p:cNvPicPr>
          <p:nvPr/>
        </p:nvPicPr>
        <p:blipFill>
          <a:blip r:embed="rId2"/>
          <a:stretch>
            <a:fillRect/>
          </a:stretch>
        </p:blipFill>
        <p:spPr>
          <a:xfrm>
            <a:off x="6575813" y="3733350"/>
            <a:ext cx="5619874" cy="3124650"/>
          </a:xfrm>
          <a:prstGeom prst="rect">
            <a:avLst/>
          </a:prstGeom>
        </p:spPr>
      </p:pic>
      <p:pic>
        <p:nvPicPr>
          <p:cNvPr id="7" name="Picture 6">
            <a:extLst>
              <a:ext uri="{FF2B5EF4-FFF2-40B4-BE49-F238E27FC236}">
                <a16:creationId xmlns:a16="http://schemas.microsoft.com/office/drawing/2014/main" id="{4276E8D5-5D2B-2FEC-BDE1-471BA02801A3}"/>
              </a:ext>
            </a:extLst>
          </p:cNvPr>
          <p:cNvPicPr>
            <a:picLocks noChangeAspect="1"/>
          </p:cNvPicPr>
          <p:nvPr/>
        </p:nvPicPr>
        <p:blipFill>
          <a:blip r:embed="rId3"/>
          <a:stretch>
            <a:fillRect/>
          </a:stretch>
        </p:blipFill>
        <p:spPr>
          <a:xfrm>
            <a:off x="6575813" y="0"/>
            <a:ext cx="5616187" cy="3303639"/>
          </a:xfrm>
          <a:prstGeom prst="rect">
            <a:avLst/>
          </a:prstGeom>
        </p:spPr>
      </p:pic>
    </p:spTree>
    <p:extLst>
      <p:ext uri="{BB962C8B-B14F-4D97-AF65-F5344CB8AC3E}">
        <p14:creationId xmlns:p14="http://schemas.microsoft.com/office/powerpoint/2010/main" val="3634112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27C7DD-D546-F403-1279-1D55883D205E}"/>
              </a:ext>
            </a:extLst>
          </p:cNvPr>
          <p:cNvSpPr txBox="1"/>
          <p:nvPr/>
        </p:nvSpPr>
        <p:spPr>
          <a:xfrm>
            <a:off x="6424148" y="1411541"/>
            <a:ext cx="5687962"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بعد از زیادشدن استفاده از کارت‌های اعتباری در جوامع دنیا و با پیشرفت تکنولوژی و استفاده از اینترنت، روش‌های پرداخت اینترنتی نیز در بین مردم جهان جا باز کرد. پرداخت‌های مجازی فرصت بسیار مناسبی را برای خرده‌فروشان ایجاد کرد تا بتوانند به‌وسیله اینترنت، بازه جغرافیایی مشتریان خود را گسترش دهند. بعد از همه‌گیرشدن کرونا در جهان، انقلابی در خریدهای اینترنتی پدید آمد و بسیاری از افراد مجبور شدند تا مایحتاج موردنیاز خود را از کسب‌وکارهای اینترنتی تهیه کنند.</a:t>
            </a:r>
          </a:p>
        </p:txBody>
      </p:sp>
      <p:pic>
        <p:nvPicPr>
          <p:cNvPr id="4" name="Picture 3">
            <a:extLst>
              <a:ext uri="{FF2B5EF4-FFF2-40B4-BE49-F238E27FC236}">
                <a16:creationId xmlns:a16="http://schemas.microsoft.com/office/drawing/2014/main" id="{B910D942-1FFB-258A-51D0-A4E58D8D5CA4}"/>
              </a:ext>
            </a:extLst>
          </p:cNvPr>
          <p:cNvPicPr>
            <a:picLocks noChangeAspect="1"/>
          </p:cNvPicPr>
          <p:nvPr/>
        </p:nvPicPr>
        <p:blipFill>
          <a:blip r:embed="rId2"/>
          <a:stretch>
            <a:fillRect/>
          </a:stretch>
        </p:blipFill>
        <p:spPr>
          <a:xfrm>
            <a:off x="0" y="1784555"/>
            <a:ext cx="6355208" cy="3831330"/>
          </a:xfrm>
          <a:prstGeom prst="rect">
            <a:avLst/>
          </a:prstGeom>
        </p:spPr>
      </p:pic>
      <p:sp>
        <p:nvSpPr>
          <p:cNvPr id="5" name="TextBox 4">
            <a:extLst>
              <a:ext uri="{FF2B5EF4-FFF2-40B4-BE49-F238E27FC236}">
                <a16:creationId xmlns:a16="http://schemas.microsoft.com/office/drawing/2014/main" id="{27DAAF69-E9CD-3C65-DFA1-7A3DEEFB8809}"/>
              </a:ext>
            </a:extLst>
          </p:cNvPr>
          <p:cNvSpPr txBox="1"/>
          <p:nvPr/>
        </p:nvSpPr>
        <p:spPr>
          <a:xfrm>
            <a:off x="5969408" y="920380"/>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ظهور پول الکترونیکی در عصر تکنولوژی</a:t>
            </a:r>
          </a:p>
        </p:txBody>
      </p:sp>
    </p:spTree>
    <p:extLst>
      <p:ext uri="{BB962C8B-B14F-4D97-AF65-F5344CB8AC3E}">
        <p14:creationId xmlns:p14="http://schemas.microsoft.com/office/powerpoint/2010/main" val="1214597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5FBEE9-3B48-F14C-C431-D405D48450E0}"/>
              </a:ext>
            </a:extLst>
          </p:cNvPr>
          <p:cNvSpPr txBox="1"/>
          <p:nvPr/>
        </p:nvSpPr>
        <p:spPr>
          <a:xfrm>
            <a:off x="248879" y="1755465"/>
            <a:ext cx="11284360"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به‌تدریج و با گذر زمان، محصولات پرطرفدارتر مانند نمک، پوست حیوانات و اسلحه به‌عنوان ارز مبدأ یا وجه رایج برای مبادله قرار گرفتند. یعنی اگر شما فروشنده عاج ماموت بودید، باتوجه‌به این که این محصول طرفدار زیادی ندارد، آن را در ازای نمک جابه‌جا می‌کردید و با نمکی که دریافت کرده بودید اقلام موردنیاز خود را تهیه می‌کردید. این روند تا زمانی که جوامع بزرگ نشده بودند ادامه داشت. یکی از اصلی‌ترین مشکلات استفاده از کالا این بود که حتی اگر شما از کالایی به‌عنوان ارز مبدأ نیز استفاده می‌کردید، بازهم ارزش دقیق آن مشخص نبود و بسته به شرایط، همه چیز در یک معامله قابل‌مذاکره بود. بعد از بزرگ‌شدن جوامع و ناکارآمد شدن استفاده از کالا، سکه‌های فلزی به‌عنوان مبدأ پولی در جهان شناخته شدند.</a:t>
            </a:r>
          </a:p>
        </p:txBody>
      </p:sp>
      <p:sp>
        <p:nvSpPr>
          <p:cNvPr id="5" name="TextBox 4">
            <a:extLst>
              <a:ext uri="{FF2B5EF4-FFF2-40B4-BE49-F238E27FC236}">
                <a16:creationId xmlns:a16="http://schemas.microsoft.com/office/drawing/2014/main" id="{363E1B2F-31E2-D0AB-2A2C-469D5AEC6E2E}"/>
              </a:ext>
            </a:extLst>
          </p:cNvPr>
          <p:cNvSpPr txBox="1"/>
          <p:nvPr/>
        </p:nvSpPr>
        <p:spPr>
          <a:xfrm>
            <a:off x="3195791" y="484504"/>
            <a:ext cx="6098458" cy="461665"/>
          </a:xfrm>
          <a:prstGeom prst="rect">
            <a:avLst/>
          </a:prstGeom>
          <a:noFill/>
        </p:spPr>
        <p:txBody>
          <a:bodyPr wrap="square">
            <a:spAutoFit/>
          </a:bodyPr>
          <a:lstStyle/>
          <a:p>
            <a:pPr algn="r" rtl="1"/>
            <a:r>
              <a:rPr lang="fa-IR" sz="2400" b="1" dirty="0">
                <a:latin typeface="Shabnam" panose="020B0603030804020204" pitchFamily="34" charset="-78"/>
                <a:cs typeface="Shabnam" panose="020B0603030804020204" pitchFamily="34" charset="-78"/>
              </a:rPr>
              <a:t>تبادل کالا با کالا؛ اولین معامله اقتصادی انسان</a:t>
            </a:r>
          </a:p>
        </p:txBody>
      </p:sp>
      <p:sp>
        <p:nvSpPr>
          <p:cNvPr id="2" name="Rectangle 1">
            <a:extLst>
              <a:ext uri="{FF2B5EF4-FFF2-40B4-BE49-F238E27FC236}">
                <a16:creationId xmlns:a16="http://schemas.microsoft.com/office/drawing/2014/main" id="{7C04B187-E327-0240-E76A-E1E45EC75BBA}"/>
              </a:ext>
            </a:extLst>
          </p:cNvPr>
          <p:cNvSpPr/>
          <p:nvPr/>
        </p:nvSpPr>
        <p:spPr>
          <a:xfrm flipV="1">
            <a:off x="0" y="1356852"/>
            <a:ext cx="12192000" cy="7374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C0FD287-D8F5-1D3A-F018-163D0B5DF9AA}"/>
              </a:ext>
            </a:extLst>
          </p:cNvPr>
          <p:cNvSpPr/>
          <p:nvPr/>
        </p:nvSpPr>
        <p:spPr>
          <a:xfrm flipV="1">
            <a:off x="0" y="5501148"/>
            <a:ext cx="12192000" cy="7374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728852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6248C42-A58B-EB4A-7D60-3F0D583FE8CA}"/>
              </a:ext>
            </a:extLst>
          </p:cNvPr>
          <p:cNvSpPr txBox="1"/>
          <p:nvPr/>
        </p:nvSpPr>
        <p:spPr>
          <a:xfrm>
            <a:off x="-1209368" y="364018"/>
            <a:ext cx="3676036"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مبدل ارزهای فیات </a:t>
            </a:r>
          </a:p>
        </p:txBody>
      </p:sp>
      <p:sp>
        <p:nvSpPr>
          <p:cNvPr id="5" name="TextBox 4">
            <a:extLst>
              <a:ext uri="{FF2B5EF4-FFF2-40B4-BE49-F238E27FC236}">
                <a16:creationId xmlns:a16="http://schemas.microsoft.com/office/drawing/2014/main" id="{4C455F34-7956-BE32-E6FB-8B0128E94D70}"/>
              </a:ext>
            </a:extLst>
          </p:cNvPr>
          <p:cNvSpPr txBox="1"/>
          <p:nvPr/>
        </p:nvSpPr>
        <p:spPr>
          <a:xfrm>
            <a:off x="194188" y="958419"/>
            <a:ext cx="12012560" cy="1131079"/>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مبدل ارزهای دیجیتال گزینه‌ای مناسب برای بررسی قیمت و تبدیل ارزهای فیات مختلف با یکدیگر است. از ابزار زیر می‌توانید برای بررسی قیمتی و تبدیل ارزهای مختلف استفاده کنید.</a:t>
            </a:r>
          </a:p>
        </p:txBody>
      </p:sp>
      <p:pic>
        <p:nvPicPr>
          <p:cNvPr id="6" name="Picture 5">
            <a:extLst>
              <a:ext uri="{FF2B5EF4-FFF2-40B4-BE49-F238E27FC236}">
                <a16:creationId xmlns:a16="http://schemas.microsoft.com/office/drawing/2014/main" id="{163257B1-C61D-C617-B0FF-BFE8D43EE91A}"/>
              </a:ext>
            </a:extLst>
          </p:cNvPr>
          <p:cNvPicPr>
            <a:picLocks noChangeAspect="1"/>
          </p:cNvPicPr>
          <p:nvPr/>
        </p:nvPicPr>
        <p:blipFill>
          <a:blip r:embed="rId2"/>
          <a:stretch>
            <a:fillRect/>
          </a:stretch>
        </p:blipFill>
        <p:spPr>
          <a:xfrm>
            <a:off x="3598606" y="2444902"/>
            <a:ext cx="8608142" cy="4414432"/>
          </a:xfrm>
          <a:prstGeom prst="rect">
            <a:avLst/>
          </a:prstGeom>
        </p:spPr>
      </p:pic>
      <p:sp>
        <p:nvSpPr>
          <p:cNvPr id="2" name="Rectangle 1">
            <a:extLst>
              <a:ext uri="{FF2B5EF4-FFF2-40B4-BE49-F238E27FC236}">
                <a16:creationId xmlns:a16="http://schemas.microsoft.com/office/drawing/2014/main" id="{7D193C3D-3885-E97E-DDEE-7A7D7CF3ED1E}"/>
              </a:ext>
            </a:extLst>
          </p:cNvPr>
          <p:cNvSpPr/>
          <p:nvPr/>
        </p:nvSpPr>
        <p:spPr>
          <a:xfrm>
            <a:off x="0" y="2315598"/>
            <a:ext cx="7529301" cy="598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2C8EBD52-183C-5775-5F02-948817696F62}"/>
              </a:ext>
            </a:extLst>
          </p:cNvPr>
          <p:cNvSpPr/>
          <p:nvPr/>
        </p:nvSpPr>
        <p:spPr>
          <a:xfrm>
            <a:off x="3398509" y="2400882"/>
            <a:ext cx="45719" cy="304347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D9415B9-C987-E53B-02B3-84F3379B7FB2}"/>
              </a:ext>
            </a:extLst>
          </p:cNvPr>
          <p:cNvSpPr/>
          <p:nvPr/>
        </p:nvSpPr>
        <p:spPr>
          <a:xfrm flipH="1" flipV="1">
            <a:off x="3498558" y="4071413"/>
            <a:ext cx="45719" cy="2727595"/>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997560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4BBA02-6FE4-6AD9-3C69-996D933B3FE4}"/>
              </a:ext>
            </a:extLst>
          </p:cNvPr>
          <p:cNvSpPr txBox="1"/>
          <p:nvPr/>
        </p:nvSpPr>
        <p:spPr>
          <a:xfrm>
            <a:off x="5932718" y="1119649"/>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ارزهای دیجیتال</a:t>
            </a:r>
          </a:p>
        </p:txBody>
      </p:sp>
      <p:sp>
        <p:nvSpPr>
          <p:cNvPr id="5" name="TextBox 4">
            <a:extLst>
              <a:ext uri="{FF2B5EF4-FFF2-40B4-BE49-F238E27FC236}">
                <a16:creationId xmlns:a16="http://schemas.microsoft.com/office/drawing/2014/main" id="{48E74936-0E09-25F5-A03D-CC01B9CA021E}"/>
              </a:ext>
            </a:extLst>
          </p:cNvPr>
          <p:cNvSpPr txBox="1"/>
          <p:nvPr/>
        </p:nvSpPr>
        <p:spPr>
          <a:xfrm>
            <a:off x="6216624" y="1643918"/>
            <a:ext cx="5814552"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 سال ۲۰۰۹، شخصیتی مجازی به نام ساتوشی ناکاموتو طی مقاله‌ای بیت‌کوین را به جهان معرفی کرد. اگر به زبان ساده بگوییم، ارزهای دیجیتال با داشتن سیستمی غیرمتمرکز، دیگر تحت نظارت بانک‌های مرکزی نیستند. همین مسئله باعث شده تا افراد مختلفی جذب این سیستم شوند. تراکنش‌های مالی در دنیای ارزهای دیجیتال روی بستر بلاکچین انجام می‌شود و علاوه بر داشتن شفافیت مالی، هویت فرد انتقال‌دهنده و گیرنده در این شبکه مشخص نیست.</a:t>
            </a:r>
          </a:p>
        </p:txBody>
      </p:sp>
      <p:pic>
        <p:nvPicPr>
          <p:cNvPr id="6" name="Picture 5">
            <a:extLst>
              <a:ext uri="{FF2B5EF4-FFF2-40B4-BE49-F238E27FC236}">
                <a16:creationId xmlns:a16="http://schemas.microsoft.com/office/drawing/2014/main" id="{9E8844DF-99D8-15E3-29FD-98CFBF98A68B}"/>
              </a:ext>
            </a:extLst>
          </p:cNvPr>
          <p:cNvPicPr>
            <a:picLocks noChangeAspect="1"/>
          </p:cNvPicPr>
          <p:nvPr/>
        </p:nvPicPr>
        <p:blipFill>
          <a:blip r:embed="rId2"/>
          <a:stretch>
            <a:fillRect/>
          </a:stretch>
        </p:blipFill>
        <p:spPr>
          <a:xfrm>
            <a:off x="0" y="1643918"/>
            <a:ext cx="6120760" cy="4094433"/>
          </a:xfrm>
          <a:prstGeom prst="rect">
            <a:avLst/>
          </a:prstGeom>
        </p:spPr>
      </p:pic>
      <p:sp>
        <p:nvSpPr>
          <p:cNvPr id="2" name="Rectangle 1">
            <a:extLst>
              <a:ext uri="{FF2B5EF4-FFF2-40B4-BE49-F238E27FC236}">
                <a16:creationId xmlns:a16="http://schemas.microsoft.com/office/drawing/2014/main" id="{392AB7A9-F550-F70B-35FC-CE969646096D}"/>
              </a:ext>
            </a:extLst>
          </p:cNvPr>
          <p:cNvSpPr/>
          <p:nvPr/>
        </p:nvSpPr>
        <p:spPr>
          <a:xfrm>
            <a:off x="0" y="1320985"/>
            <a:ext cx="7529301" cy="598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191D4AB1-BADD-02DF-B51C-C51919B96FD9}"/>
              </a:ext>
            </a:extLst>
          </p:cNvPr>
          <p:cNvSpPr/>
          <p:nvPr/>
        </p:nvSpPr>
        <p:spPr>
          <a:xfrm>
            <a:off x="4662699" y="6341805"/>
            <a:ext cx="7529301" cy="5985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3256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EC0686-67B5-8AD4-1AEE-CF4F44280C4A}"/>
              </a:ext>
            </a:extLst>
          </p:cNvPr>
          <p:cNvSpPr txBox="1"/>
          <p:nvPr/>
        </p:nvSpPr>
        <p:spPr>
          <a:xfrm>
            <a:off x="235974" y="811694"/>
            <a:ext cx="11956026"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اصولا یکی از مشکلاتی که سیستم بانکداری مرکزی در جهان دارد، تمرکز قدرت پول روی یک نهاد است که بستر فساد مالی اقتصادی را برای افراد فراهم می‌کند. ازطرفی معاملات مالی بین‌المللی بین بسیاری از افراد می‌تواند سخت باشد؛ چراکه تحت تأثیر سیاست، بسیاری از کشورها دچار تحریم‌های اقتصادی می‌شوند و افراد از معامله اقتصادی محروم می‌شوند.</a:t>
            </a:r>
          </a:p>
        </p:txBody>
      </p:sp>
      <p:sp>
        <p:nvSpPr>
          <p:cNvPr id="4" name="TextBox 3">
            <a:extLst>
              <a:ext uri="{FF2B5EF4-FFF2-40B4-BE49-F238E27FC236}">
                <a16:creationId xmlns:a16="http://schemas.microsoft.com/office/drawing/2014/main" id="{09E67365-2B64-4420-520A-9A1C5996714B}"/>
              </a:ext>
            </a:extLst>
          </p:cNvPr>
          <p:cNvSpPr txBox="1"/>
          <p:nvPr/>
        </p:nvSpPr>
        <p:spPr>
          <a:xfrm>
            <a:off x="4336026" y="350029"/>
            <a:ext cx="7855974"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ارزهای دیجیتال</a:t>
            </a:r>
          </a:p>
        </p:txBody>
      </p:sp>
      <p:pic>
        <p:nvPicPr>
          <p:cNvPr id="2" name="Picture 1">
            <a:extLst>
              <a:ext uri="{FF2B5EF4-FFF2-40B4-BE49-F238E27FC236}">
                <a16:creationId xmlns:a16="http://schemas.microsoft.com/office/drawing/2014/main" id="{9A62E021-9AAA-E7D2-B7B6-48F9489542C3}"/>
              </a:ext>
            </a:extLst>
          </p:cNvPr>
          <p:cNvPicPr>
            <a:picLocks noChangeAspect="1"/>
          </p:cNvPicPr>
          <p:nvPr/>
        </p:nvPicPr>
        <p:blipFill>
          <a:blip r:embed="rId2"/>
          <a:stretch>
            <a:fillRect/>
          </a:stretch>
        </p:blipFill>
        <p:spPr>
          <a:xfrm>
            <a:off x="2221499" y="2803290"/>
            <a:ext cx="7749001" cy="4054710"/>
          </a:xfrm>
          <a:prstGeom prst="rect">
            <a:avLst/>
          </a:prstGeom>
        </p:spPr>
      </p:pic>
      <p:sp>
        <p:nvSpPr>
          <p:cNvPr id="5" name="Rectangle 4">
            <a:extLst>
              <a:ext uri="{FF2B5EF4-FFF2-40B4-BE49-F238E27FC236}">
                <a16:creationId xmlns:a16="http://schemas.microsoft.com/office/drawing/2014/main" id="{7A16A987-7627-F1F0-72BC-9B879491C031}"/>
              </a:ext>
            </a:extLst>
          </p:cNvPr>
          <p:cNvSpPr/>
          <p:nvPr/>
        </p:nvSpPr>
        <p:spPr>
          <a:xfrm flipV="1">
            <a:off x="132735" y="573392"/>
            <a:ext cx="996991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70592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B94C3B-AE62-94E0-E126-24701BAE2C6F}"/>
              </a:ext>
            </a:extLst>
          </p:cNvPr>
          <p:cNvSpPr txBox="1"/>
          <p:nvPr/>
        </p:nvSpPr>
        <p:spPr>
          <a:xfrm>
            <a:off x="537087" y="921986"/>
            <a:ext cx="11654913"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ورود استارت‌آپ‌های جدید و ساخت استانداردها و ارزهای جدید به دنیای رمزارزها، این سیستم معاملاتی روزبه‌روز در حال تکامل است. همه‌گیر شدن مسائلی مانند قراردادهای هوشمند</a:t>
            </a:r>
            <a:r>
              <a:rPr lang="en-US" dirty="0"/>
              <a:t>Smart Contract)، NFT </a:t>
            </a:r>
            <a:r>
              <a:rPr lang="fa-IR" dirty="0"/>
              <a:t>) و دنیای متاورس</a:t>
            </a:r>
            <a:r>
              <a:rPr lang="en-US" dirty="0"/>
              <a:t>(Metaverse) ، </a:t>
            </a:r>
            <a:r>
              <a:rPr lang="fa-IR" dirty="0"/>
              <a:t>بیانگر آن است که دنیای بلاکچین می‌تواند به‌عنوان انقلابی در تاریخ بشر مطرح شود.</a:t>
            </a:r>
          </a:p>
        </p:txBody>
      </p:sp>
      <p:pic>
        <p:nvPicPr>
          <p:cNvPr id="4" name="Picture 3">
            <a:extLst>
              <a:ext uri="{FF2B5EF4-FFF2-40B4-BE49-F238E27FC236}">
                <a16:creationId xmlns:a16="http://schemas.microsoft.com/office/drawing/2014/main" id="{8A424C4D-AE77-69DD-A3E7-4BCBAD8860C0}"/>
              </a:ext>
            </a:extLst>
          </p:cNvPr>
          <p:cNvPicPr>
            <a:picLocks noChangeAspect="1"/>
          </p:cNvPicPr>
          <p:nvPr/>
        </p:nvPicPr>
        <p:blipFill>
          <a:blip r:embed="rId2"/>
          <a:stretch>
            <a:fillRect/>
          </a:stretch>
        </p:blipFill>
        <p:spPr>
          <a:xfrm>
            <a:off x="0" y="3111911"/>
            <a:ext cx="6221908" cy="3746090"/>
          </a:xfrm>
          <a:prstGeom prst="rect">
            <a:avLst/>
          </a:prstGeom>
        </p:spPr>
      </p:pic>
      <p:sp>
        <p:nvSpPr>
          <p:cNvPr id="2" name="TextBox 1">
            <a:extLst>
              <a:ext uri="{FF2B5EF4-FFF2-40B4-BE49-F238E27FC236}">
                <a16:creationId xmlns:a16="http://schemas.microsoft.com/office/drawing/2014/main" id="{EE902EEE-8A2D-6ABB-8C5C-DCFAF97D478A}"/>
              </a:ext>
            </a:extLst>
          </p:cNvPr>
          <p:cNvSpPr txBox="1"/>
          <p:nvPr/>
        </p:nvSpPr>
        <p:spPr>
          <a:xfrm>
            <a:off x="4336026" y="350029"/>
            <a:ext cx="7855974"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ارزهای دیجیتال</a:t>
            </a:r>
          </a:p>
        </p:txBody>
      </p:sp>
      <p:pic>
        <p:nvPicPr>
          <p:cNvPr id="5" name="Picture 4">
            <a:extLst>
              <a:ext uri="{FF2B5EF4-FFF2-40B4-BE49-F238E27FC236}">
                <a16:creationId xmlns:a16="http://schemas.microsoft.com/office/drawing/2014/main" id="{C5244419-2B4F-A7BC-5EBD-38D166A2BD76}"/>
              </a:ext>
            </a:extLst>
          </p:cNvPr>
          <p:cNvPicPr>
            <a:picLocks noChangeAspect="1"/>
          </p:cNvPicPr>
          <p:nvPr/>
        </p:nvPicPr>
        <p:blipFill>
          <a:blip r:embed="rId3"/>
          <a:stretch>
            <a:fillRect/>
          </a:stretch>
        </p:blipFill>
        <p:spPr>
          <a:xfrm>
            <a:off x="6510920" y="3701845"/>
            <a:ext cx="5681079" cy="3156155"/>
          </a:xfrm>
          <a:prstGeom prst="rect">
            <a:avLst/>
          </a:prstGeom>
        </p:spPr>
      </p:pic>
      <p:sp>
        <p:nvSpPr>
          <p:cNvPr id="6" name="Rectangle 5">
            <a:extLst>
              <a:ext uri="{FF2B5EF4-FFF2-40B4-BE49-F238E27FC236}">
                <a16:creationId xmlns:a16="http://schemas.microsoft.com/office/drawing/2014/main" id="{05A4219C-040D-AB87-D64C-48642E0C05B9}"/>
              </a:ext>
            </a:extLst>
          </p:cNvPr>
          <p:cNvSpPr/>
          <p:nvPr/>
        </p:nvSpPr>
        <p:spPr>
          <a:xfrm flipV="1">
            <a:off x="184115" y="2920181"/>
            <a:ext cx="6037794" cy="70990"/>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86F4B90D-4ACD-35EF-4535-3C9CB45369F9}"/>
              </a:ext>
            </a:extLst>
          </p:cNvPr>
          <p:cNvSpPr/>
          <p:nvPr/>
        </p:nvSpPr>
        <p:spPr>
          <a:xfrm flipV="1">
            <a:off x="6370320" y="3569106"/>
            <a:ext cx="5821679"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28826361-9586-2226-BC12-987529F41235}"/>
              </a:ext>
            </a:extLst>
          </p:cNvPr>
          <p:cNvSpPr/>
          <p:nvPr/>
        </p:nvSpPr>
        <p:spPr>
          <a:xfrm flipV="1">
            <a:off x="-22614" y="592770"/>
            <a:ext cx="10202934" cy="7099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507709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34AD98-CA21-39A9-E11F-1D6BFB480B24}"/>
              </a:ext>
            </a:extLst>
          </p:cNvPr>
          <p:cNvSpPr txBox="1"/>
          <p:nvPr/>
        </p:nvSpPr>
        <p:spPr>
          <a:xfrm>
            <a:off x="182880" y="1708391"/>
            <a:ext cx="5399140"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تحول واحد پول ایران نشان‌دهنده تغییرات بزرگ در اقتصاد و جامعه این کشور در طول تاریخ است. از سکه‌های طلا و نقره در دوره‌های باستانی تا اسکناس‌های کاغذی امروزی، پول همواره یکی از ارکان اصلی اقتصاد و تعاملات اجتماعی بوده است. هر واحد پولی داستان خاص خود را دارد و بازتاب‌دهنده تحولات سیاسی، اجتماعی و اقتصادی دوره‌ای است که در آن به کار گرفته شده است.</a:t>
            </a:r>
          </a:p>
        </p:txBody>
      </p:sp>
      <p:sp>
        <p:nvSpPr>
          <p:cNvPr id="5" name="TextBox 4">
            <a:extLst>
              <a:ext uri="{FF2B5EF4-FFF2-40B4-BE49-F238E27FC236}">
                <a16:creationId xmlns:a16="http://schemas.microsoft.com/office/drawing/2014/main" id="{FA5FE745-8174-DB9E-A8FC-76F70484A52B}"/>
              </a:ext>
            </a:extLst>
          </p:cNvPr>
          <p:cNvSpPr txBox="1"/>
          <p:nvPr/>
        </p:nvSpPr>
        <p:spPr>
          <a:xfrm>
            <a:off x="-4575688" y="1102788"/>
            <a:ext cx="6098458" cy="369332"/>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جمع‌بندی</a:t>
            </a:r>
          </a:p>
        </p:txBody>
      </p:sp>
      <p:pic>
        <p:nvPicPr>
          <p:cNvPr id="2" name="Picture 1">
            <a:extLst>
              <a:ext uri="{FF2B5EF4-FFF2-40B4-BE49-F238E27FC236}">
                <a16:creationId xmlns:a16="http://schemas.microsoft.com/office/drawing/2014/main" id="{D0A29813-2F5C-572C-F5DC-5FA88687055D}"/>
              </a:ext>
            </a:extLst>
          </p:cNvPr>
          <p:cNvPicPr>
            <a:picLocks noChangeAspect="1"/>
          </p:cNvPicPr>
          <p:nvPr/>
        </p:nvPicPr>
        <p:blipFill>
          <a:blip r:embed="rId2"/>
          <a:srcRect l="14687" r="15000"/>
          <a:stretch/>
        </p:blipFill>
        <p:spPr>
          <a:xfrm>
            <a:off x="5899970" y="1102788"/>
            <a:ext cx="6292030" cy="5112274"/>
          </a:xfrm>
          <a:prstGeom prst="rect">
            <a:avLst/>
          </a:prstGeom>
        </p:spPr>
      </p:pic>
      <p:sp>
        <p:nvSpPr>
          <p:cNvPr id="4" name="Rectangle 3">
            <a:extLst>
              <a:ext uri="{FF2B5EF4-FFF2-40B4-BE49-F238E27FC236}">
                <a16:creationId xmlns:a16="http://schemas.microsoft.com/office/drawing/2014/main" id="{09ABBA11-021D-F318-C7DD-1C999A04493A}"/>
              </a:ext>
            </a:extLst>
          </p:cNvPr>
          <p:cNvSpPr/>
          <p:nvPr/>
        </p:nvSpPr>
        <p:spPr>
          <a:xfrm flipV="1">
            <a:off x="1" y="1662671"/>
            <a:ext cx="5899970"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58132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25C8D43-2666-C1A5-40A7-10696C199B02}"/>
              </a:ext>
            </a:extLst>
          </p:cNvPr>
          <p:cNvSpPr txBox="1"/>
          <p:nvPr/>
        </p:nvSpPr>
        <p:spPr>
          <a:xfrm>
            <a:off x="346833" y="2505670"/>
            <a:ext cx="2945007" cy="1477328"/>
          </a:xfrm>
          <a:prstGeom prst="rect">
            <a:avLst/>
          </a:prstGeom>
          <a:noFill/>
        </p:spPr>
        <p:txBody>
          <a:bodyPr wrap="square">
            <a:spAutoFit/>
          </a:bodyPr>
          <a:lstStyle/>
          <a:p>
            <a:r>
              <a:rPr lang="fa-IR"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https://khanesarmaye.com</a:t>
            </a:r>
            <a:endParaRPr lang="fa-IR" dirty="0">
              <a:latin typeface="Times New Roman" panose="02020603050405020304" pitchFamily="18" charset="0"/>
              <a:cs typeface="Times New Roman" panose="02020603050405020304" pitchFamily="18" charset="0"/>
            </a:endParaRPr>
          </a:p>
          <a:p>
            <a:endParaRPr lang="fa-IR"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https://parasanat.com</a:t>
            </a:r>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fa-IR"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https://wallex.ir</a:t>
            </a:r>
            <a:endParaRPr lang="fa-IR"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008EDB63-D1C3-5B21-B5FF-CE708E19EA6C}"/>
              </a:ext>
            </a:extLst>
          </p:cNvPr>
          <p:cNvSpPr txBox="1"/>
          <p:nvPr/>
        </p:nvSpPr>
        <p:spPr>
          <a:xfrm>
            <a:off x="3535680" y="373156"/>
            <a:ext cx="3718560"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منابع</a:t>
            </a:r>
          </a:p>
        </p:txBody>
      </p:sp>
      <p:sp>
        <p:nvSpPr>
          <p:cNvPr id="4" name="Rectangle 3">
            <a:extLst>
              <a:ext uri="{FF2B5EF4-FFF2-40B4-BE49-F238E27FC236}">
                <a16:creationId xmlns:a16="http://schemas.microsoft.com/office/drawing/2014/main" id="{A6C18A2C-14D1-6C78-7718-61FCE6705E76}"/>
              </a:ext>
            </a:extLst>
          </p:cNvPr>
          <p:cNvSpPr/>
          <p:nvPr/>
        </p:nvSpPr>
        <p:spPr>
          <a:xfrm flipV="1">
            <a:off x="3765514" y="1015181"/>
            <a:ext cx="6349425" cy="7099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37162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Top Corners Rounded 1">
            <a:extLst>
              <a:ext uri="{FF2B5EF4-FFF2-40B4-BE49-F238E27FC236}">
                <a16:creationId xmlns:a16="http://schemas.microsoft.com/office/drawing/2014/main" id="{F35F7590-766B-31E9-9E95-1C082B264E7B}"/>
              </a:ext>
            </a:extLst>
          </p:cNvPr>
          <p:cNvSpPr/>
          <p:nvPr/>
        </p:nvSpPr>
        <p:spPr>
          <a:xfrm rot="16200000">
            <a:off x="5932715" y="-1575319"/>
            <a:ext cx="2509932" cy="10008638"/>
          </a:xfrm>
          <a:prstGeom prst="round2SameRect">
            <a:avLst>
              <a:gd name="adj1" fmla="val 50000"/>
              <a:gd name="adj2" fmla="val 0"/>
            </a:avLst>
          </a:prstGeom>
          <a:solidFill>
            <a:srgbClr val="548235"/>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0FDE2AB5-A63E-86C0-80F1-F7BC92C28552}"/>
              </a:ext>
            </a:extLst>
          </p:cNvPr>
          <p:cNvSpPr txBox="1"/>
          <p:nvPr/>
        </p:nvSpPr>
        <p:spPr>
          <a:xfrm>
            <a:off x="3685592" y="2875001"/>
            <a:ext cx="7483151" cy="1107996"/>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pPr algn="ctr"/>
            <a:r>
              <a:rPr lang="fa-IR" sz="6600" dirty="0">
                <a:solidFill>
                  <a:schemeClr val="bg1"/>
                </a:solidFill>
              </a:rPr>
              <a:t>با تشکر از توجه شما</a:t>
            </a:r>
          </a:p>
        </p:txBody>
      </p:sp>
    </p:spTree>
    <p:extLst>
      <p:ext uri="{BB962C8B-B14F-4D97-AF65-F5344CB8AC3E}">
        <p14:creationId xmlns:p14="http://schemas.microsoft.com/office/powerpoint/2010/main" val="2287169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B40297F-4A19-8378-EE7A-9AC686746D69}"/>
              </a:ext>
            </a:extLst>
          </p:cNvPr>
          <p:cNvSpPr txBox="1"/>
          <p:nvPr/>
        </p:nvSpPr>
        <p:spPr>
          <a:xfrm>
            <a:off x="929476" y="967099"/>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ضرب سکه؛ تحولی بزرگ در اقتصاد انسان‌ها</a:t>
            </a:r>
          </a:p>
        </p:txBody>
      </p:sp>
      <p:sp>
        <p:nvSpPr>
          <p:cNvPr id="5" name="TextBox 4">
            <a:extLst>
              <a:ext uri="{FF2B5EF4-FFF2-40B4-BE49-F238E27FC236}">
                <a16:creationId xmlns:a16="http://schemas.microsoft.com/office/drawing/2014/main" id="{1838162D-0A6F-C0A3-7735-633A8FB19936}"/>
              </a:ext>
            </a:extLst>
          </p:cNvPr>
          <p:cNvSpPr txBox="1"/>
          <p:nvPr/>
        </p:nvSpPr>
        <p:spPr>
          <a:xfrm>
            <a:off x="161122" y="1709760"/>
            <a:ext cx="6223822" cy="4455066"/>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باستان‌شناسان چینی اوایل سال ۲۰۲۱، با حفاری‌هایی که در منطقه گوانگ ژوانگ انجام دادند، موفق شدند اولین مرکز ضرب سکه جهان که متعلق به سال ۶۴۰ قبل از میلاد بود را کشف کنند. تا قبل از این اکتشاف، با استناد به گفته هرودوت (تاریخ‌نویس یونانی) اولین پادشاهی که دستور به ضرب سکه داد، پادشاه حکومت لیدی در فلات آناتولی یا ترکیه امروزی بود. اولین سکه این حکومت به نام استاتر در سال ۶۰۰ قبل از میلاد ضرب شد، جنس آن از الکتروم </a:t>
            </a:r>
            <a:r>
              <a:rPr lang="en-US" dirty="0"/>
              <a:t>Electrum </a:t>
            </a:r>
            <a:r>
              <a:rPr lang="fa-IR" dirty="0"/>
              <a:t>بود و به‌عنوان پول ملی سرزمین لیدی انتخاب شد. </a:t>
            </a:r>
          </a:p>
        </p:txBody>
      </p:sp>
      <p:pic>
        <p:nvPicPr>
          <p:cNvPr id="7" name="Picture 6">
            <a:extLst>
              <a:ext uri="{FF2B5EF4-FFF2-40B4-BE49-F238E27FC236}">
                <a16:creationId xmlns:a16="http://schemas.microsoft.com/office/drawing/2014/main" id="{D8F41373-4894-D20D-01F6-DCF5B5BDC578}"/>
              </a:ext>
            </a:extLst>
          </p:cNvPr>
          <p:cNvPicPr>
            <a:picLocks noChangeAspect="1"/>
          </p:cNvPicPr>
          <p:nvPr/>
        </p:nvPicPr>
        <p:blipFill>
          <a:blip r:embed="rId2"/>
          <a:stretch>
            <a:fillRect/>
          </a:stretch>
        </p:blipFill>
        <p:spPr>
          <a:xfrm>
            <a:off x="6476181" y="3642852"/>
            <a:ext cx="5715819" cy="3215148"/>
          </a:xfrm>
          <a:prstGeom prst="rect">
            <a:avLst/>
          </a:prstGeom>
        </p:spPr>
      </p:pic>
      <p:pic>
        <p:nvPicPr>
          <p:cNvPr id="8" name="Picture 7">
            <a:extLst>
              <a:ext uri="{FF2B5EF4-FFF2-40B4-BE49-F238E27FC236}">
                <a16:creationId xmlns:a16="http://schemas.microsoft.com/office/drawing/2014/main" id="{C428AACA-AC75-A70A-7C07-529CF607AD68}"/>
              </a:ext>
            </a:extLst>
          </p:cNvPr>
          <p:cNvPicPr>
            <a:picLocks noChangeAspect="1"/>
          </p:cNvPicPr>
          <p:nvPr/>
        </p:nvPicPr>
        <p:blipFill>
          <a:blip r:embed="rId3"/>
          <a:stretch>
            <a:fillRect/>
          </a:stretch>
        </p:blipFill>
        <p:spPr>
          <a:xfrm>
            <a:off x="7052515" y="113524"/>
            <a:ext cx="5139485" cy="3429000"/>
          </a:xfrm>
          <a:prstGeom prst="rect">
            <a:avLst/>
          </a:prstGeom>
        </p:spPr>
      </p:pic>
      <p:sp>
        <p:nvSpPr>
          <p:cNvPr id="2" name="Rectangle 1">
            <a:extLst>
              <a:ext uri="{FF2B5EF4-FFF2-40B4-BE49-F238E27FC236}">
                <a16:creationId xmlns:a16="http://schemas.microsoft.com/office/drawing/2014/main" id="{C5F23F6D-C16F-FCFA-DB41-260292B7CA6D}"/>
              </a:ext>
            </a:extLst>
          </p:cNvPr>
          <p:cNvSpPr/>
          <p:nvPr/>
        </p:nvSpPr>
        <p:spPr>
          <a:xfrm>
            <a:off x="58992" y="1529007"/>
            <a:ext cx="2288458"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E93D412A-E6A4-60DF-23E0-4A38FBED317E}"/>
              </a:ext>
            </a:extLst>
          </p:cNvPr>
          <p:cNvSpPr/>
          <p:nvPr/>
        </p:nvSpPr>
        <p:spPr>
          <a:xfrm>
            <a:off x="4667864" y="691090"/>
            <a:ext cx="2288458"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98138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219E94-C4EC-A195-C30E-8BD69382F1FB}"/>
              </a:ext>
            </a:extLst>
          </p:cNvPr>
          <p:cNvSpPr txBox="1"/>
          <p:nvPr/>
        </p:nvSpPr>
        <p:spPr>
          <a:xfrm>
            <a:off x="6445048" y="2032464"/>
            <a:ext cx="5643717" cy="2793072"/>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 واقع می‌توان با استناد به یافته‌های باستان‌شناسان لقب اولین پول جهان را به سکه‌های چینی اطلاق کرد و چینی‌ها را اولین ملتی دانست که دست به اختراع پول زدند. ضرب سکه، تحولی بزرگ در دنیای اقتصادی انسان بود و باعث شد مسیر مالی به‌گونه‌ای پیش برود که امروز به ارزهای دیجیتال برسیم.</a:t>
            </a:r>
          </a:p>
        </p:txBody>
      </p:sp>
      <p:pic>
        <p:nvPicPr>
          <p:cNvPr id="5" name="Picture 4">
            <a:extLst>
              <a:ext uri="{FF2B5EF4-FFF2-40B4-BE49-F238E27FC236}">
                <a16:creationId xmlns:a16="http://schemas.microsoft.com/office/drawing/2014/main" id="{5C5C593F-3D8D-6D9A-4E2C-1669BC5CC801}"/>
              </a:ext>
            </a:extLst>
          </p:cNvPr>
          <p:cNvPicPr>
            <a:picLocks noChangeAspect="1"/>
          </p:cNvPicPr>
          <p:nvPr/>
        </p:nvPicPr>
        <p:blipFill>
          <a:blip r:embed="rId2"/>
          <a:srcRect l="10420" r="4105"/>
          <a:stretch/>
        </p:blipFill>
        <p:spPr>
          <a:xfrm>
            <a:off x="0" y="1457278"/>
            <a:ext cx="6253316" cy="4407790"/>
          </a:xfrm>
          <a:prstGeom prst="rect">
            <a:avLst/>
          </a:prstGeom>
        </p:spPr>
      </p:pic>
      <p:sp>
        <p:nvSpPr>
          <p:cNvPr id="6" name="TextBox 5">
            <a:extLst>
              <a:ext uri="{FF2B5EF4-FFF2-40B4-BE49-F238E27FC236}">
                <a16:creationId xmlns:a16="http://schemas.microsoft.com/office/drawing/2014/main" id="{0086A494-6C6D-FB34-B576-4EBD4625D7B2}"/>
              </a:ext>
            </a:extLst>
          </p:cNvPr>
          <p:cNvSpPr txBox="1"/>
          <p:nvPr/>
        </p:nvSpPr>
        <p:spPr>
          <a:xfrm>
            <a:off x="3395819" y="762099"/>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ضرب سکه؛ تحولی بزرگ در اقتصاد انسان‌ها</a:t>
            </a:r>
          </a:p>
        </p:txBody>
      </p:sp>
      <p:sp>
        <p:nvSpPr>
          <p:cNvPr id="2" name="Rectangle 1">
            <a:extLst>
              <a:ext uri="{FF2B5EF4-FFF2-40B4-BE49-F238E27FC236}">
                <a16:creationId xmlns:a16="http://schemas.microsoft.com/office/drawing/2014/main" id="{3AFD5C7E-864A-913D-0B9A-71C8508D8292}"/>
              </a:ext>
            </a:extLst>
          </p:cNvPr>
          <p:cNvSpPr/>
          <p:nvPr/>
        </p:nvSpPr>
        <p:spPr>
          <a:xfrm>
            <a:off x="6548283" y="1607574"/>
            <a:ext cx="5643717" cy="7374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0F2379B9-AE11-13AA-D1DE-127293F0CCDF}"/>
              </a:ext>
            </a:extLst>
          </p:cNvPr>
          <p:cNvSpPr/>
          <p:nvPr/>
        </p:nvSpPr>
        <p:spPr>
          <a:xfrm>
            <a:off x="-1" y="6548285"/>
            <a:ext cx="5766619" cy="73742"/>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72019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F85AD0-0C23-885A-4043-8EFEA7433FD9}"/>
              </a:ext>
            </a:extLst>
          </p:cNvPr>
          <p:cNvSpPr/>
          <p:nvPr/>
        </p:nvSpPr>
        <p:spPr>
          <a:xfrm flipV="1">
            <a:off x="316770" y="6414074"/>
            <a:ext cx="1971687"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13948CF1-AEED-1A65-F0D7-3D267BFE66C3}"/>
              </a:ext>
            </a:extLst>
          </p:cNvPr>
          <p:cNvSpPr txBox="1"/>
          <p:nvPr/>
        </p:nvSpPr>
        <p:spPr>
          <a:xfrm>
            <a:off x="5954660" y="359036"/>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سیر تاریخی واحد پول ایران</a:t>
            </a:r>
          </a:p>
        </p:txBody>
      </p:sp>
      <p:sp>
        <p:nvSpPr>
          <p:cNvPr id="7" name="TextBox 6">
            <a:extLst>
              <a:ext uri="{FF2B5EF4-FFF2-40B4-BE49-F238E27FC236}">
                <a16:creationId xmlns:a16="http://schemas.microsoft.com/office/drawing/2014/main" id="{F87C373F-98DB-5283-7FC6-9A7E7A07F6EC}"/>
              </a:ext>
            </a:extLst>
          </p:cNvPr>
          <p:cNvSpPr txBox="1"/>
          <p:nvPr/>
        </p:nvSpPr>
        <p:spPr>
          <a:xfrm>
            <a:off x="505440" y="889063"/>
            <a:ext cx="11181120" cy="1685077"/>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پول، به عنوان یکی از مهم‌ترین ابزارهای اقتصادی و اجتماعی، از گذشته تا امروز همواره نقشی حیاتی در جوامع بشری ایفا کرده است. در ایران، تاریخچه‌ای طولانی از انواع مختلف پول و سکه‌ها وجود دارد که هر یک نمادی از دوران خاص و حکومتی ویژه است. از دوره هخامنشیان تا دوره قاجار و پهلوی، واحدهای پولی ایران تحولاتی بزرگ را تجربه کرده‌اند:</a:t>
            </a:r>
          </a:p>
        </p:txBody>
      </p:sp>
      <p:pic>
        <p:nvPicPr>
          <p:cNvPr id="9" name="Picture 8">
            <a:extLst>
              <a:ext uri="{FF2B5EF4-FFF2-40B4-BE49-F238E27FC236}">
                <a16:creationId xmlns:a16="http://schemas.microsoft.com/office/drawing/2014/main" id="{AC97F5E2-C603-0178-6102-BBF9025ED0ED}"/>
              </a:ext>
            </a:extLst>
          </p:cNvPr>
          <p:cNvPicPr>
            <a:picLocks noChangeAspect="1"/>
          </p:cNvPicPr>
          <p:nvPr/>
        </p:nvPicPr>
        <p:blipFill>
          <a:blip r:embed="rId2"/>
          <a:srcRect b="9913"/>
          <a:stretch/>
        </p:blipFill>
        <p:spPr>
          <a:xfrm>
            <a:off x="2215023" y="2875935"/>
            <a:ext cx="7865182" cy="3982065"/>
          </a:xfrm>
          <a:prstGeom prst="round2SameRect">
            <a:avLst>
              <a:gd name="adj1" fmla="val 14815"/>
              <a:gd name="adj2" fmla="val 0"/>
            </a:avLst>
          </a:prstGeom>
        </p:spPr>
      </p:pic>
      <p:sp>
        <p:nvSpPr>
          <p:cNvPr id="3" name="Rectangle 2">
            <a:extLst>
              <a:ext uri="{FF2B5EF4-FFF2-40B4-BE49-F238E27FC236}">
                <a16:creationId xmlns:a16="http://schemas.microsoft.com/office/drawing/2014/main" id="{3304269A-F884-D4FB-96B0-28CB025C5051}"/>
              </a:ext>
            </a:extLst>
          </p:cNvPr>
          <p:cNvSpPr/>
          <p:nvPr/>
        </p:nvSpPr>
        <p:spPr>
          <a:xfrm flipV="1">
            <a:off x="257778" y="658465"/>
            <a:ext cx="45719" cy="5826834"/>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3E5A222C-DC66-ACAE-3A20-6C8B89D44CC2}"/>
              </a:ext>
            </a:extLst>
          </p:cNvPr>
          <p:cNvSpPr/>
          <p:nvPr/>
        </p:nvSpPr>
        <p:spPr>
          <a:xfrm>
            <a:off x="257778" y="577956"/>
            <a:ext cx="8325783"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216666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D82E94-1893-5C3E-BA6E-D19EC84DEC6A}"/>
              </a:ext>
            </a:extLst>
          </p:cNvPr>
          <p:cNvSpPr txBox="1"/>
          <p:nvPr/>
        </p:nvSpPr>
        <p:spPr>
          <a:xfrm>
            <a:off x="-1714500" y="1418948"/>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۱. دریک: نخستین سکه طلای ایران</a:t>
            </a:r>
          </a:p>
        </p:txBody>
      </p:sp>
      <p:sp>
        <p:nvSpPr>
          <p:cNvPr id="5" name="TextBox 4">
            <a:extLst>
              <a:ext uri="{FF2B5EF4-FFF2-40B4-BE49-F238E27FC236}">
                <a16:creationId xmlns:a16="http://schemas.microsoft.com/office/drawing/2014/main" id="{EE77206B-2A6A-BF7A-44B1-2C96BD09F6B9}"/>
              </a:ext>
            </a:extLst>
          </p:cNvPr>
          <p:cNvSpPr txBox="1"/>
          <p:nvPr/>
        </p:nvSpPr>
        <p:spPr>
          <a:xfrm>
            <a:off x="154861" y="1924857"/>
            <a:ext cx="6098458"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دریک یکی از نخستین پول‌های رایج در ایران باستان است که توسط حکومت هخامنشیان ابداع شد. این سکه‌ها از طلا ساخته می‌شدند و یکی از معتبرترین واحدهای پولی دوران خود بودند. نام دریک از «داریوش بزرگ»، پادشاه هخامنشی، گرفته شده و بر روی سکه‌ها تصویر یک کماندار هخامنشی حک شده بود. دریک‌ها به دلیل وزن بالا و خلوص طلا در معاملات بین‌المللی ارزش زیادی داشتند و نمادی از قدرت و ثروت امپراتوری هخامنشی بودند.</a:t>
            </a:r>
          </a:p>
        </p:txBody>
      </p:sp>
      <p:pic>
        <p:nvPicPr>
          <p:cNvPr id="6" name="Picture 5">
            <a:extLst>
              <a:ext uri="{FF2B5EF4-FFF2-40B4-BE49-F238E27FC236}">
                <a16:creationId xmlns:a16="http://schemas.microsoft.com/office/drawing/2014/main" id="{C24FCEC4-0B2C-9371-92E6-DEFE24471A97}"/>
              </a:ext>
            </a:extLst>
          </p:cNvPr>
          <p:cNvPicPr>
            <a:picLocks noChangeAspect="1"/>
          </p:cNvPicPr>
          <p:nvPr/>
        </p:nvPicPr>
        <p:blipFill>
          <a:blip r:embed="rId2"/>
          <a:stretch>
            <a:fillRect/>
          </a:stretch>
        </p:blipFill>
        <p:spPr>
          <a:xfrm>
            <a:off x="6587613" y="1969101"/>
            <a:ext cx="5331542" cy="3554361"/>
          </a:xfrm>
          <a:prstGeom prst="rect">
            <a:avLst/>
          </a:prstGeom>
        </p:spPr>
      </p:pic>
      <p:sp>
        <p:nvSpPr>
          <p:cNvPr id="2" name="Rectangle 1">
            <a:extLst>
              <a:ext uri="{FF2B5EF4-FFF2-40B4-BE49-F238E27FC236}">
                <a16:creationId xmlns:a16="http://schemas.microsoft.com/office/drawing/2014/main" id="{485BE8D4-79CC-ED85-D4D2-29C6A1C5F8C4}"/>
              </a:ext>
            </a:extLst>
          </p:cNvPr>
          <p:cNvSpPr/>
          <p:nvPr/>
        </p:nvSpPr>
        <p:spPr>
          <a:xfrm>
            <a:off x="4608870" y="1622323"/>
            <a:ext cx="7583129" cy="67711"/>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86949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525B62-3AB3-8397-D62C-28C312C90427}"/>
              </a:ext>
            </a:extLst>
          </p:cNvPr>
          <p:cNvSpPr txBox="1"/>
          <p:nvPr/>
        </p:nvSpPr>
        <p:spPr>
          <a:xfrm>
            <a:off x="6093542" y="1016800"/>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۲. پشیز: پول مسی و برنزی دوره ساسانیان</a:t>
            </a:r>
          </a:p>
        </p:txBody>
      </p:sp>
      <p:sp>
        <p:nvSpPr>
          <p:cNvPr id="5" name="TextBox 4">
            <a:extLst>
              <a:ext uri="{FF2B5EF4-FFF2-40B4-BE49-F238E27FC236}">
                <a16:creationId xmlns:a16="http://schemas.microsoft.com/office/drawing/2014/main" id="{6F382785-89DA-0298-59AA-7E1F74D05B1D}"/>
              </a:ext>
            </a:extLst>
          </p:cNvPr>
          <p:cNvSpPr txBox="1"/>
          <p:nvPr/>
        </p:nvSpPr>
        <p:spPr>
          <a:xfrm>
            <a:off x="6347952" y="1596456"/>
            <a:ext cx="5844048" cy="3901068"/>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پشیز یکی از واحد پول ایران دوره ساسانیان بود که به صورت سکه‌های مسی و برنزی ضرب می‌شد. این سکه‌ها در معاملات کوچک و روزمره استفاده می‌شدند و ارزش آن‌ها نسبت به سکه‌های طلا و نقره کمتر بود. با وجود اینکه در فرهنگ عامه امروز واژه «پشیز» به معنای چیز بی‌ارزش استفاده می‌شود، در زمان خود یکی از مهم‌ترین واحدهای پولی بود. نام‌های دیگری نظیر فلس، پاپسی، و قاز نیز برای این سکه‌ها به کار می‌رفت.</a:t>
            </a:r>
          </a:p>
        </p:txBody>
      </p:sp>
      <p:pic>
        <p:nvPicPr>
          <p:cNvPr id="6" name="Picture 5">
            <a:extLst>
              <a:ext uri="{FF2B5EF4-FFF2-40B4-BE49-F238E27FC236}">
                <a16:creationId xmlns:a16="http://schemas.microsoft.com/office/drawing/2014/main" id="{CE303964-79F5-B067-4E40-4680273552E6}"/>
              </a:ext>
            </a:extLst>
          </p:cNvPr>
          <p:cNvPicPr>
            <a:picLocks noChangeAspect="1"/>
          </p:cNvPicPr>
          <p:nvPr/>
        </p:nvPicPr>
        <p:blipFill>
          <a:blip r:embed="rId2"/>
          <a:stretch>
            <a:fillRect/>
          </a:stretch>
        </p:blipFill>
        <p:spPr>
          <a:xfrm rot="10800000" flipV="1">
            <a:off x="43812" y="1865671"/>
            <a:ext cx="6304140" cy="3126657"/>
          </a:xfrm>
          <a:prstGeom prst="rect">
            <a:avLst/>
          </a:prstGeom>
        </p:spPr>
      </p:pic>
      <p:sp>
        <p:nvSpPr>
          <p:cNvPr id="2" name="Rectangle 1">
            <a:extLst>
              <a:ext uri="{FF2B5EF4-FFF2-40B4-BE49-F238E27FC236}">
                <a16:creationId xmlns:a16="http://schemas.microsoft.com/office/drawing/2014/main" id="{595BE990-98AF-D611-76B1-6D6443113897}"/>
              </a:ext>
            </a:extLst>
          </p:cNvPr>
          <p:cNvSpPr/>
          <p:nvPr/>
        </p:nvSpPr>
        <p:spPr>
          <a:xfrm flipV="1">
            <a:off x="0" y="5971623"/>
            <a:ext cx="12191999"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D258EDBC-83D9-0C79-7306-F67F23F17579}"/>
              </a:ext>
            </a:extLst>
          </p:cNvPr>
          <p:cNvSpPr/>
          <p:nvPr/>
        </p:nvSpPr>
        <p:spPr>
          <a:xfrm>
            <a:off x="-1" y="1314756"/>
            <a:ext cx="6887497" cy="4571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076524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618057-66F4-F2CA-7B14-494DA65B2B12}"/>
              </a:ext>
            </a:extLst>
          </p:cNvPr>
          <p:cNvSpPr txBox="1"/>
          <p:nvPr/>
        </p:nvSpPr>
        <p:spPr>
          <a:xfrm>
            <a:off x="-1591010" y="1425181"/>
            <a:ext cx="6098458" cy="461665"/>
          </a:xfrm>
          <a:prstGeom prst="rect">
            <a:avLst/>
          </a:prstGeom>
          <a:noFill/>
        </p:spPr>
        <p:txBody>
          <a:bodyPr wrap="square">
            <a:spAutoFit/>
          </a:bodyPr>
          <a:lstStyle>
            <a:defPPr>
              <a:defRPr lang="fa-IR"/>
            </a:defPPr>
            <a:lvl1pPr algn="r" rtl="1">
              <a:defRPr sz="2400" b="1">
                <a:latin typeface="Shabnam" panose="020B0603030804020204" pitchFamily="34" charset="-78"/>
                <a:cs typeface="Shabnam" panose="020B0603030804020204" pitchFamily="34" charset="-78"/>
              </a:defRPr>
            </a:lvl1pPr>
          </a:lstStyle>
          <a:p>
            <a:r>
              <a:rPr lang="fa-IR" dirty="0"/>
              <a:t>۳. چاو: اولین اسکناس کاغذی ایران</a:t>
            </a:r>
          </a:p>
        </p:txBody>
      </p:sp>
      <p:sp>
        <p:nvSpPr>
          <p:cNvPr id="5" name="TextBox 4">
            <a:extLst>
              <a:ext uri="{FF2B5EF4-FFF2-40B4-BE49-F238E27FC236}">
                <a16:creationId xmlns:a16="http://schemas.microsoft.com/office/drawing/2014/main" id="{BCD7AE88-BB1C-40A8-2C73-E570F649699E}"/>
              </a:ext>
            </a:extLst>
          </p:cNvPr>
          <p:cNvSpPr txBox="1"/>
          <p:nvPr/>
        </p:nvSpPr>
        <p:spPr>
          <a:xfrm>
            <a:off x="217537" y="1947193"/>
            <a:ext cx="6571637" cy="3347070"/>
          </a:xfrm>
          <a:prstGeom prst="rect">
            <a:avLst/>
          </a:prstGeom>
          <a:noFill/>
        </p:spPr>
        <p:txBody>
          <a:bodyPr wrap="square">
            <a:spAutoFit/>
          </a:bodyPr>
          <a:lstStyle>
            <a:defPPr>
              <a:defRPr lang="fa-IR"/>
            </a:defPPr>
            <a:lvl1pPr algn="just" rtl="1">
              <a:lnSpc>
                <a:spcPct val="200000"/>
              </a:lnSpc>
              <a:defRPr b="0" i="0">
                <a:solidFill>
                  <a:srgbClr val="001A3F"/>
                </a:solidFill>
                <a:effectLst/>
                <a:latin typeface="Vazir" panose="020B0603030804020204" pitchFamily="34" charset="-78"/>
                <a:cs typeface="Vazir" panose="020B0603030804020204" pitchFamily="34" charset="-78"/>
              </a:defRPr>
            </a:lvl1pPr>
          </a:lstStyle>
          <a:p>
            <a:r>
              <a:rPr lang="fa-IR" dirty="0"/>
              <a:t>در زمان حمله مغول‌ها به ایران، واحد پولی کشور دستخوش تغییراتی شد و چاو به عنوان اولین اسکناس کاغذی در ایران معرفی شد. این پول کاغذی توسط حکومت مغول‌ها به گردش درآمد و جایگزین برخی از سکه‌های فلزی شد. چاو، هرچند که پس از مدتی از بین رفت و مورد استفاده قرار نگرفت، اما آغازگر استفاده از اسکناس در ایران بود و نقطه‌ای مهم در تاریخ اقتصادی کشور به شمار می‌رود.</a:t>
            </a:r>
          </a:p>
        </p:txBody>
      </p:sp>
      <p:pic>
        <p:nvPicPr>
          <p:cNvPr id="6" name="Picture 5">
            <a:extLst>
              <a:ext uri="{FF2B5EF4-FFF2-40B4-BE49-F238E27FC236}">
                <a16:creationId xmlns:a16="http://schemas.microsoft.com/office/drawing/2014/main" id="{B0923AC0-885B-0E1F-2FE9-B526F1550768}"/>
              </a:ext>
            </a:extLst>
          </p:cNvPr>
          <p:cNvPicPr>
            <a:picLocks noChangeAspect="1"/>
          </p:cNvPicPr>
          <p:nvPr/>
        </p:nvPicPr>
        <p:blipFill>
          <a:blip r:embed="rId2"/>
          <a:stretch>
            <a:fillRect/>
          </a:stretch>
        </p:blipFill>
        <p:spPr>
          <a:xfrm>
            <a:off x="6980904" y="910866"/>
            <a:ext cx="4762500" cy="5419725"/>
          </a:xfrm>
          <a:prstGeom prst="rect">
            <a:avLst/>
          </a:prstGeom>
        </p:spPr>
      </p:pic>
      <p:sp>
        <p:nvSpPr>
          <p:cNvPr id="2" name="Rectangle 1">
            <a:extLst>
              <a:ext uri="{FF2B5EF4-FFF2-40B4-BE49-F238E27FC236}">
                <a16:creationId xmlns:a16="http://schemas.microsoft.com/office/drawing/2014/main" id="{C693D53F-4FCF-AAB5-E0E8-A508A87A39CC}"/>
              </a:ext>
            </a:extLst>
          </p:cNvPr>
          <p:cNvSpPr/>
          <p:nvPr/>
        </p:nvSpPr>
        <p:spPr>
          <a:xfrm>
            <a:off x="0" y="5583309"/>
            <a:ext cx="6980904"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518DC80-B736-341B-3707-396F5F4D199B}"/>
              </a:ext>
            </a:extLst>
          </p:cNvPr>
          <p:cNvSpPr/>
          <p:nvPr/>
        </p:nvSpPr>
        <p:spPr>
          <a:xfrm>
            <a:off x="4692446" y="1656013"/>
            <a:ext cx="2288458" cy="80509"/>
          </a:xfrm>
          <a:prstGeom prst="rect">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10147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TotalTime>
  <Words>2800</Words>
  <Application>Microsoft Office PowerPoint</Application>
  <PresentationFormat>Widescreen</PresentationFormat>
  <Paragraphs>79</Paragraphs>
  <Slides>36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9</cp:revision>
  <dcterms:created xsi:type="dcterms:W3CDTF">2024-09-14T07:46:47Z</dcterms:created>
  <dcterms:modified xsi:type="dcterms:W3CDTF">2024-12-23T12:30:38Z</dcterms:modified>
</cp:coreProperties>
</file>