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88" r:id="rId2"/>
    <p:sldId id="268" r:id="rId3"/>
    <p:sldId id="256" r:id="rId4"/>
    <p:sldId id="257" r:id="rId5"/>
    <p:sldId id="258" r:id="rId6"/>
    <p:sldId id="285" r:id="rId7"/>
    <p:sldId id="259" r:id="rId8"/>
    <p:sldId id="260" r:id="rId9"/>
    <p:sldId id="261" r:id="rId10"/>
    <p:sldId id="262" r:id="rId11"/>
    <p:sldId id="263" r:id="rId12"/>
    <p:sldId id="264" r:id="rId13"/>
    <p:sldId id="265" r:id="rId14"/>
    <p:sldId id="266" r:id="rId15"/>
    <p:sldId id="267" r:id="rId16"/>
    <p:sldId id="269" r:id="rId17"/>
    <p:sldId id="270" r:id="rId18"/>
    <p:sldId id="271" r:id="rId19"/>
    <p:sldId id="272" r:id="rId20"/>
    <p:sldId id="273" r:id="rId21"/>
    <p:sldId id="274" r:id="rId22"/>
    <p:sldId id="275" r:id="rId23"/>
    <p:sldId id="277" r:id="rId24"/>
    <p:sldId id="278" r:id="rId25"/>
    <p:sldId id="279" r:id="rId26"/>
    <p:sldId id="280" r:id="rId27"/>
    <p:sldId id="281" r:id="rId28"/>
    <p:sldId id="286" r:id="rId29"/>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232"/>
    <a:srgbClr val="AE001C"/>
    <a:srgbClr val="FF7D7D"/>
    <a:srgbClr val="0F879B"/>
    <a:srgbClr val="64DCF0"/>
    <a:srgbClr val="FF5E78"/>
    <a:srgbClr val="8259FE"/>
    <a:srgbClr val="FFA541"/>
    <a:srgbClr val="16CAE9"/>
    <a:srgbClr val="FF07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48" autoAdjust="0"/>
    <p:restoredTop sz="95256" autoAdjust="0"/>
  </p:normalViewPr>
  <p:slideViewPr>
    <p:cSldViewPr snapToGrid="0">
      <p:cViewPr varScale="1">
        <p:scale>
          <a:sx n="79" d="100"/>
          <a:sy n="79" d="100"/>
        </p:scale>
        <p:origin x="878" y="67"/>
      </p:cViewPr>
      <p:guideLst/>
    </p:cSldViewPr>
  </p:slideViewPr>
  <p:outlineViewPr>
    <p:cViewPr>
      <p:scale>
        <a:sx n="33" d="100"/>
        <a:sy n="33" d="100"/>
      </p:scale>
      <p:origin x="0" y="0"/>
    </p:cViewPr>
    <p:sldLst>
      <p:sld r:id="rId1" collapse="1"/>
    </p:sldLst>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_rels/viewProps.xml.rels><?xml version="1.0" encoding="UTF-8" standalone="yes"?>
<Relationships xmlns="http://schemas.openxmlformats.org/package/2006/relationships"><Relationship Id="rId1"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87800A76-6D81-4D68-9C96-F4DDBA866133}" type="datetimeFigureOut">
              <a:rPr lang="fa-IR" smtClean="0"/>
              <a:t>1446/06/10</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A94D2E3C-B2B7-40CB-AA38-2429BE723294}" type="slidenum">
              <a:rPr lang="fa-IR" smtClean="0"/>
              <a:t>‹#›</a:t>
            </a:fld>
            <a:endParaRPr lang="fa-IR"/>
          </a:p>
        </p:txBody>
      </p:sp>
    </p:spTree>
    <p:extLst>
      <p:ext uri="{BB962C8B-B14F-4D97-AF65-F5344CB8AC3E}">
        <p14:creationId xmlns:p14="http://schemas.microsoft.com/office/powerpoint/2010/main" val="3016564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A94D2E3C-B2B7-40CB-AA38-2429BE723294}" type="slidenum">
              <a:rPr lang="fa-IR" smtClean="0"/>
              <a:t>2</a:t>
            </a:fld>
            <a:endParaRPr lang="fa-IR"/>
          </a:p>
        </p:txBody>
      </p:sp>
    </p:spTree>
    <p:extLst>
      <p:ext uri="{BB962C8B-B14F-4D97-AF65-F5344CB8AC3E}">
        <p14:creationId xmlns:p14="http://schemas.microsoft.com/office/powerpoint/2010/main" val="3359269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A94D2E3C-B2B7-40CB-AA38-2429BE723294}" type="slidenum">
              <a:rPr lang="fa-IR" smtClean="0"/>
              <a:t>8</a:t>
            </a:fld>
            <a:endParaRPr lang="fa-IR"/>
          </a:p>
        </p:txBody>
      </p:sp>
    </p:spTree>
    <p:extLst>
      <p:ext uri="{BB962C8B-B14F-4D97-AF65-F5344CB8AC3E}">
        <p14:creationId xmlns:p14="http://schemas.microsoft.com/office/powerpoint/2010/main" val="21140421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A94D2E3C-B2B7-40CB-AA38-2429BE723294}" type="slidenum">
              <a:rPr lang="fa-IR" smtClean="0"/>
              <a:t>11</a:t>
            </a:fld>
            <a:endParaRPr lang="fa-IR"/>
          </a:p>
        </p:txBody>
      </p:sp>
    </p:spTree>
    <p:extLst>
      <p:ext uri="{BB962C8B-B14F-4D97-AF65-F5344CB8AC3E}">
        <p14:creationId xmlns:p14="http://schemas.microsoft.com/office/powerpoint/2010/main" val="3441757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A94D2E3C-B2B7-40CB-AA38-2429BE723294}" type="slidenum">
              <a:rPr lang="fa-IR" smtClean="0"/>
              <a:t>12</a:t>
            </a:fld>
            <a:endParaRPr lang="fa-IR"/>
          </a:p>
        </p:txBody>
      </p:sp>
    </p:spTree>
    <p:extLst>
      <p:ext uri="{BB962C8B-B14F-4D97-AF65-F5344CB8AC3E}">
        <p14:creationId xmlns:p14="http://schemas.microsoft.com/office/powerpoint/2010/main" val="2930787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90179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1028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ED54C35-69F3-3B97-7FE3-FE8918E812D2}"/>
              </a:ext>
            </a:extLst>
          </p:cNvPr>
          <p:cNvSpPr>
            <a:spLocks noGrp="1"/>
          </p:cNvSpPr>
          <p:nvPr>
            <p:ph type="pic" sz="quarter" idx="10"/>
          </p:nvPr>
        </p:nvSpPr>
        <p:spPr>
          <a:xfrm>
            <a:off x="2656609" y="0"/>
            <a:ext cx="6878782" cy="6858000"/>
          </a:xfrm>
          <a:custGeom>
            <a:avLst/>
            <a:gdLst>
              <a:gd name="connsiteX0" fmla="*/ 3439391 w 6878782"/>
              <a:gd name="connsiteY0" fmla="*/ 0 h 6858000"/>
              <a:gd name="connsiteX1" fmla="*/ 6878782 w 6878782"/>
              <a:gd name="connsiteY1" fmla="*/ 3439391 h 6858000"/>
              <a:gd name="connsiteX2" fmla="*/ 3963177 w 6878782"/>
              <a:gd name="connsiteY2" fmla="*/ 6839153 h 6858000"/>
              <a:gd name="connsiteX3" fmla="*/ 3814853 w 6878782"/>
              <a:gd name="connsiteY3" fmla="*/ 6858000 h 6858000"/>
              <a:gd name="connsiteX4" fmla="*/ 3063929 w 6878782"/>
              <a:gd name="connsiteY4" fmla="*/ 6858000 h 6858000"/>
              <a:gd name="connsiteX5" fmla="*/ 2915606 w 6878782"/>
              <a:gd name="connsiteY5" fmla="*/ 6839153 h 6858000"/>
              <a:gd name="connsiteX6" fmla="*/ 0 w 6878782"/>
              <a:gd name="connsiteY6" fmla="*/ 3439391 h 6858000"/>
              <a:gd name="connsiteX7" fmla="*/ 3439391 w 6878782"/>
              <a:gd name="connsiteY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78782" h="6858000">
                <a:moveTo>
                  <a:pt x="3439391" y="0"/>
                </a:moveTo>
                <a:cubicBezTo>
                  <a:pt x="5338914" y="0"/>
                  <a:pt x="6878782" y="1539868"/>
                  <a:pt x="6878782" y="3439391"/>
                </a:cubicBezTo>
                <a:cubicBezTo>
                  <a:pt x="6878782" y="5160834"/>
                  <a:pt x="5614105" y="6586896"/>
                  <a:pt x="3963177" y="6839153"/>
                </a:cubicBezTo>
                <a:lnTo>
                  <a:pt x="3814853" y="6858000"/>
                </a:lnTo>
                <a:lnTo>
                  <a:pt x="3063929" y="6858000"/>
                </a:lnTo>
                <a:lnTo>
                  <a:pt x="2915606" y="6839153"/>
                </a:lnTo>
                <a:cubicBezTo>
                  <a:pt x="1264677" y="6586896"/>
                  <a:pt x="0" y="5160834"/>
                  <a:pt x="0" y="3439391"/>
                </a:cubicBezTo>
                <a:cubicBezTo>
                  <a:pt x="0" y="1539868"/>
                  <a:pt x="1539868" y="0"/>
                  <a:pt x="3439391" y="0"/>
                </a:cubicBezTo>
                <a:close/>
              </a:path>
            </a:pathLst>
          </a:custGeom>
        </p:spPr>
        <p:txBody>
          <a:bodyPr wrap="square">
            <a:noAutofit/>
          </a:bodyPr>
          <a:lstStyle/>
          <a:p>
            <a:endParaRPr lang="fa-IR"/>
          </a:p>
        </p:txBody>
      </p:sp>
    </p:spTree>
    <p:extLst>
      <p:ext uri="{BB962C8B-B14F-4D97-AF65-F5344CB8AC3E}">
        <p14:creationId xmlns:p14="http://schemas.microsoft.com/office/powerpoint/2010/main" val="35573877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9817376"/>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www.darmankade.com/"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99A25FCA-5A6B-0C55-9432-E43CF90AE9DB}"/>
              </a:ext>
            </a:extLst>
          </p:cNvPr>
          <p:cNvSpPr/>
          <p:nvPr/>
        </p:nvSpPr>
        <p:spPr>
          <a:xfrm>
            <a:off x="2899945" y="5641048"/>
            <a:ext cx="5960908" cy="609600"/>
          </a:xfrm>
          <a:prstGeom prst="rect">
            <a:avLst/>
          </a:prstGeom>
          <a:solidFill>
            <a:srgbClr val="FFD23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9" name="Rectangle 18">
            <a:extLst>
              <a:ext uri="{FF2B5EF4-FFF2-40B4-BE49-F238E27FC236}">
                <a16:creationId xmlns:a16="http://schemas.microsoft.com/office/drawing/2014/main" id="{7F12CFEA-2A53-2BBF-C86D-E973FA021CDA}"/>
              </a:ext>
            </a:extLst>
          </p:cNvPr>
          <p:cNvSpPr/>
          <p:nvPr/>
        </p:nvSpPr>
        <p:spPr>
          <a:xfrm>
            <a:off x="287638" y="2498423"/>
            <a:ext cx="5960908" cy="609600"/>
          </a:xfrm>
          <a:prstGeom prst="rect">
            <a:avLst/>
          </a:prstGeom>
          <a:solidFill>
            <a:srgbClr val="FFD23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7" name="Rectangle 16">
            <a:extLst>
              <a:ext uri="{FF2B5EF4-FFF2-40B4-BE49-F238E27FC236}">
                <a16:creationId xmlns:a16="http://schemas.microsoft.com/office/drawing/2014/main" id="{5B899147-FA64-0A64-192C-C76D2952CDF4}"/>
              </a:ext>
            </a:extLst>
          </p:cNvPr>
          <p:cNvSpPr/>
          <p:nvPr/>
        </p:nvSpPr>
        <p:spPr>
          <a:xfrm>
            <a:off x="8860853" y="0"/>
            <a:ext cx="3331147" cy="68580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0" name="Rectangle 19">
            <a:extLst>
              <a:ext uri="{FF2B5EF4-FFF2-40B4-BE49-F238E27FC236}">
                <a16:creationId xmlns:a16="http://schemas.microsoft.com/office/drawing/2014/main" id="{7FBC0856-D3C3-239C-1E98-83656A128639}"/>
              </a:ext>
            </a:extLst>
          </p:cNvPr>
          <p:cNvSpPr/>
          <p:nvPr/>
        </p:nvSpPr>
        <p:spPr>
          <a:xfrm>
            <a:off x="960294" y="3545267"/>
            <a:ext cx="5960908" cy="609600"/>
          </a:xfrm>
          <a:prstGeom prst="rect">
            <a:avLst/>
          </a:prstGeom>
          <a:solidFill>
            <a:srgbClr val="FFD23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1" name="Rectangle 20">
            <a:extLst>
              <a:ext uri="{FF2B5EF4-FFF2-40B4-BE49-F238E27FC236}">
                <a16:creationId xmlns:a16="http://schemas.microsoft.com/office/drawing/2014/main" id="{44CB4F61-F7A3-8D58-E2C3-4253131BFC2C}"/>
              </a:ext>
            </a:extLst>
          </p:cNvPr>
          <p:cNvSpPr/>
          <p:nvPr/>
        </p:nvSpPr>
        <p:spPr>
          <a:xfrm>
            <a:off x="1953248" y="4590269"/>
            <a:ext cx="5960908" cy="609600"/>
          </a:xfrm>
          <a:prstGeom prst="rect">
            <a:avLst/>
          </a:prstGeom>
          <a:solidFill>
            <a:srgbClr val="FFD23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16" name="Picture Placeholder 15">
            <a:extLst>
              <a:ext uri="{FF2B5EF4-FFF2-40B4-BE49-F238E27FC236}">
                <a16:creationId xmlns:a16="http://schemas.microsoft.com/office/drawing/2014/main" id="{4597A076-96FC-2581-7888-730D1593DD0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0739" r="20739"/>
          <a:stretch>
            <a:fillRect/>
          </a:stretch>
        </p:blipFill>
        <p:spPr>
          <a:xfrm>
            <a:off x="5313218" y="0"/>
            <a:ext cx="6878782" cy="6858000"/>
          </a:xfrm>
        </p:spPr>
      </p:pic>
      <p:sp>
        <p:nvSpPr>
          <p:cNvPr id="23" name="TextBox 22">
            <a:extLst>
              <a:ext uri="{FF2B5EF4-FFF2-40B4-BE49-F238E27FC236}">
                <a16:creationId xmlns:a16="http://schemas.microsoft.com/office/drawing/2014/main" id="{DFBF7BC6-5899-A505-71E4-35CD64B2D2D7}"/>
              </a:ext>
            </a:extLst>
          </p:cNvPr>
          <p:cNvSpPr txBox="1"/>
          <p:nvPr/>
        </p:nvSpPr>
        <p:spPr>
          <a:xfrm>
            <a:off x="-950000" y="2550217"/>
            <a:ext cx="6096000" cy="461665"/>
          </a:xfrm>
          <a:prstGeom prst="rect">
            <a:avLst/>
          </a:prstGeom>
          <a:noFill/>
        </p:spPr>
        <p:txBody>
          <a:bodyPr wrap="square">
            <a:spAutoFit/>
          </a:bodyPr>
          <a:lstStyle/>
          <a:p>
            <a:pPr algn="just" rtl="1"/>
            <a:r>
              <a:rPr lang="fa-IR" sz="2400" b="1" dirty="0">
                <a:solidFill>
                  <a:schemeClr val="bg1"/>
                </a:solidFill>
                <a:latin typeface="Shabnam" panose="020B0603030804020204" pitchFamily="34" charset="-78"/>
                <a:cs typeface="Shabnam" panose="020B0603030804020204" pitchFamily="34" charset="-78"/>
              </a:rPr>
              <a:t>موضوع:پاورپوینت شکم از چیست؟</a:t>
            </a:r>
            <a:endParaRPr lang="fa-IR" sz="2400" dirty="0">
              <a:solidFill>
                <a:schemeClr val="bg1"/>
              </a:solidFill>
              <a:latin typeface="Shabnam" panose="020B0603030804020204" pitchFamily="34" charset="-78"/>
              <a:cs typeface="Shabnam" panose="020B0603030804020204" pitchFamily="34" charset="-78"/>
            </a:endParaRPr>
          </a:p>
        </p:txBody>
      </p:sp>
      <p:sp>
        <p:nvSpPr>
          <p:cNvPr id="24" name="TextBox 23">
            <a:extLst>
              <a:ext uri="{FF2B5EF4-FFF2-40B4-BE49-F238E27FC236}">
                <a16:creationId xmlns:a16="http://schemas.microsoft.com/office/drawing/2014/main" id="{80F457D4-1861-03D6-D82C-D30642B78987}"/>
              </a:ext>
            </a:extLst>
          </p:cNvPr>
          <p:cNvSpPr txBox="1"/>
          <p:nvPr/>
        </p:nvSpPr>
        <p:spPr>
          <a:xfrm>
            <a:off x="-950000" y="3619234"/>
            <a:ext cx="6096000" cy="461665"/>
          </a:xfrm>
          <a:prstGeom prst="rect">
            <a:avLst/>
          </a:prstGeom>
          <a:noFill/>
        </p:spPr>
        <p:txBody>
          <a:bodyPr wrap="square">
            <a:spAutoFit/>
          </a:bodyPr>
          <a:lstStyle/>
          <a:p>
            <a:pPr algn="just" rtl="1"/>
            <a:r>
              <a:rPr lang="fa-IR" sz="2400" b="1" dirty="0">
                <a:solidFill>
                  <a:schemeClr val="bg1"/>
                </a:solidFill>
                <a:latin typeface="Shabnam" panose="020B0603030804020204" pitchFamily="34" charset="-78"/>
                <a:cs typeface="Shabnam" panose="020B0603030804020204" pitchFamily="34" charset="-78"/>
              </a:rPr>
              <a:t>استاد راهنما:علیرضا عزیزی </a:t>
            </a:r>
            <a:endParaRPr lang="fa-IR" sz="2400" dirty="0">
              <a:solidFill>
                <a:schemeClr val="bg1"/>
              </a:solidFill>
              <a:latin typeface="Shabnam" panose="020B0603030804020204" pitchFamily="34" charset="-78"/>
              <a:cs typeface="Shabnam" panose="020B0603030804020204" pitchFamily="34" charset="-78"/>
            </a:endParaRPr>
          </a:p>
        </p:txBody>
      </p:sp>
      <p:sp>
        <p:nvSpPr>
          <p:cNvPr id="25" name="TextBox 24">
            <a:extLst>
              <a:ext uri="{FF2B5EF4-FFF2-40B4-BE49-F238E27FC236}">
                <a16:creationId xmlns:a16="http://schemas.microsoft.com/office/drawing/2014/main" id="{29A23CEB-6814-0704-10D1-8DEED994BBDC}"/>
              </a:ext>
            </a:extLst>
          </p:cNvPr>
          <p:cNvSpPr txBox="1"/>
          <p:nvPr/>
        </p:nvSpPr>
        <p:spPr>
          <a:xfrm>
            <a:off x="-682223" y="4664236"/>
            <a:ext cx="6096000" cy="461665"/>
          </a:xfrm>
          <a:prstGeom prst="rect">
            <a:avLst/>
          </a:prstGeom>
          <a:noFill/>
        </p:spPr>
        <p:txBody>
          <a:bodyPr wrap="square">
            <a:spAutoFit/>
          </a:bodyPr>
          <a:lstStyle/>
          <a:p>
            <a:pPr algn="just" rtl="1"/>
            <a:r>
              <a:rPr lang="fa-IR" sz="2400" b="1" dirty="0">
                <a:solidFill>
                  <a:schemeClr val="bg1"/>
                </a:solidFill>
                <a:latin typeface="Shabnam" panose="020B0603030804020204" pitchFamily="34" charset="-78"/>
                <a:cs typeface="Shabnam" panose="020B0603030804020204" pitchFamily="34" charset="-78"/>
              </a:rPr>
              <a:t>پژوهشگر:فاطمه عباسی</a:t>
            </a:r>
            <a:endParaRPr lang="fa-IR" sz="2400" dirty="0">
              <a:solidFill>
                <a:schemeClr val="bg1"/>
              </a:solidFill>
              <a:latin typeface="Shabnam" panose="020B0603030804020204" pitchFamily="34" charset="-78"/>
              <a:cs typeface="Shabnam" panose="020B0603030804020204" pitchFamily="34" charset="-78"/>
            </a:endParaRPr>
          </a:p>
        </p:txBody>
      </p:sp>
      <p:sp>
        <p:nvSpPr>
          <p:cNvPr id="26" name="TextBox 25">
            <a:extLst>
              <a:ext uri="{FF2B5EF4-FFF2-40B4-BE49-F238E27FC236}">
                <a16:creationId xmlns:a16="http://schemas.microsoft.com/office/drawing/2014/main" id="{F05AA656-5948-5969-9D24-55DF3E6C6312}"/>
              </a:ext>
            </a:extLst>
          </p:cNvPr>
          <p:cNvSpPr txBox="1"/>
          <p:nvPr/>
        </p:nvSpPr>
        <p:spPr>
          <a:xfrm>
            <a:off x="-148055" y="5715015"/>
            <a:ext cx="6096000" cy="461665"/>
          </a:xfrm>
          <a:prstGeom prst="rect">
            <a:avLst/>
          </a:prstGeom>
          <a:noFill/>
        </p:spPr>
        <p:txBody>
          <a:bodyPr wrap="square">
            <a:spAutoFit/>
          </a:bodyPr>
          <a:lstStyle/>
          <a:p>
            <a:pPr algn="just" rtl="1"/>
            <a:r>
              <a:rPr lang="fa-IR" sz="2400" b="1" dirty="0">
                <a:solidFill>
                  <a:schemeClr val="bg1"/>
                </a:solidFill>
                <a:latin typeface="Shabnam" panose="020B0603030804020204" pitchFamily="34" charset="-78"/>
                <a:cs typeface="Shabnam" panose="020B0603030804020204" pitchFamily="34" charset="-78"/>
              </a:rPr>
              <a:t>تاریخ ارائه: ......</a:t>
            </a:r>
            <a:endParaRPr lang="fa-IR" sz="2400" dirty="0">
              <a:solidFill>
                <a:schemeClr val="bg1"/>
              </a:solidFill>
              <a:latin typeface="Shabnam" panose="020B0603030804020204" pitchFamily="34" charset="-78"/>
              <a:cs typeface="Shabnam" panose="020B0603030804020204" pitchFamily="34" charset="-78"/>
            </a:endParaRPr>
          </a:p>
        </p:txBody>
      </p:sp>
      <p:pic>
        <p:nvPicPr>
          <p:cNvPr id="19458" name="Picture 2" descr="لوگو دانشگاه تهران - لوگویاب">
            <a:extLst>
              <a:ext uri="{FF2B5EF4-FFF2-40B4-BE49-F238E27FC236}">
                <a16:creationId xmlns:a16="http://schemas.microsoft.com/office/drawing/2014/main" id="{4AF02A1E-F02B-DE8C-C531-A0977329F0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5777" y="112069"/>
            <a:ext cx="2312386" cy="23123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92437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2C39247-EFD5-CF0A-F788-E64B949EE589}"/>
              </a:ext>
            </a:extLst>
          </p:cNvPr>
          <p:cNvSpPr txBox="1"/>
          <p:nvPr/>
        </p:nvSpPr>
        <p:spPr>
          <a:xfrm>
            <a:off x="5427407" y="670891"/>
            <a:ext cx="6096000" cy="388696"/>
          </a:xfrm>
          <a:prstGeom prst="rect">
            <a:avLst/>
          </a:prstGeom>
          <a:noFill/>
        </p:spPr>
        <p:txBody>
          <a:bodyPr wrap="square">
            <a:spAutoFit/>
          </a:bodyPr>
          <a:lstStyle>
            <a:defPPr>
              <a:defRPr lang="fa-IR"/>
            </a:defPPr>
            <a:lvl1pPr algn="just" rtl="1">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۳</a:t>
            </a:r>
            <a:r>
              <a:rPr lang="en-US" dirty="0"/>
              <a:t>. </a:t>
            </a:r>
            <a:r>
              <a:rPr lang="fa-IR" dirty="0"/>
              <a:t>کاهش سرعت غذا خوردن</a:t>
            </a:r>
            <a:endParaRPr lang="en-US" dirty="0"/>
          </a:p>
        </p:txBody>
      </p:sp>
      <p:sp>
        <p:nvSpPr>
          <p:cNvPr id="5" name="TextBox 4">
            <a:extLst>
              <a:ext uri="{FF2B5EF4-FFF2-40B4-BE49-F238E27FC236}">
                <a16:creationId xmlns:a16="http://schemas.microsoft.com/office/drawing/2014/main" id="{A23F4A4F-9A3A-5D2B-8D06-341125723E33}"/>
              </a:ext>
            </a:extLst>
          </p:cNvPr>
          <p:cNvSpPr txBox="1"/>
          <p:nvPr/>
        </p:nvSpPr>
        <p:spPr>
          <a:xfrm>
            <a:off x="6164503" y="1897830"/>
            <a:ext cx="5732529" cy="3347070"/>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سریع غذا خوردن باعث ورود هوا به داخل دستگاه گوارش می‌شود که این می‌تواند باد معده و روده را تشدید کند. از این‌رو توصیه می‌شود دور میز همراه با دیگران غذا بخورید و هر لقمه را ۳۰ بار بجوید. خوب جویدن غذا به هضم آن کمک می‌کند و احتمال بروز مشکلات گوارشی مثل نفخ معده و سوء هاضمه را کاهش می‌دهد</a:t>
            </a:r>
            <a:r>
              <a:rPr lang="en-US" dirty="0"/>
              <a:t>.</a:t>
            </a:r>
          </a:p>
        </p:txBody>
      </p:sp>
      <p:pic>
        <p:nvPicPr>
          <p:cNvPr id="4098" name="Picture 2" descr="آسان ترین روش‌ها برای افزایش سرعت کاهش وزن">
            <a:extLst>
              <a:ext uri="{FF2B5EF4-FFF2-40B4-BE49-F238E27FC236}">
                <a16:creationId xmlns:a16="http://schemas.microsoft.com/office/drawing/2014/main" id="{455AC3B7-0A19-1476-B6C9-8979353BA6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123" y="1531901"/>
            <a:ext cx="5624376" cy="441661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82E52544-0D2A-0262-A820-7946D654E4A3}"/>
              </a:ext>
            </a:extLst>
          </p:cNvPr>
          <p:cNvSpPr/>
          <p:nvPr/>
        </p:nvSpPr>
        <p:spPr>
          <a:xfrm>
            <a:off x="0" y="1"/>
            <a:ext cx="403123" cy="6858000"/>
          </a:xfrm>
          <a:prstGeom prst="rect">
            <a:avLst/>
          </a:prstGeom>
          <a:solidFill>
            <a:srgbClr val="FFD23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FEAA68A6-8567-86D2-7BE5-01EE1EF35FB1}"/>
              </a:ext>
            </a:extLst>
          </p:cNvPr>
          <p:cNvSpPr/>
          <p:nvPr/>
        </p:nvSpPr>
        <p:spPr>
          <a:xfrm>
            <a:off x="11602064" y="560439"/>
            <a:ext cx="589936" cy="6096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3471358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C865CB1-8928-AABA-AAF9-1A23CF05A477}"/>
              </a:ext>
            </a:extLst>
          </p:cNvPr>
          <p:cNvSpPr/>
          <p:nvPr/>
        </p:nvSpPr>
        <p:spPr>
          <a:xfrm>
            <a:off x="0" y="1350088"/>
            <a:ext cx="11749548" cy="4157824"/>
          </a:xfrm>
          <a:prstGeom prst="rect">
            <a:avLst/>
          </a:prstGeom>
          <a:solidFill>
            <a:srgbClr val="FFD23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E00E08B8-6402-F06E-65E5-58B46C10642A}"/>
              </a:ext>
            </a:extLst>
          </p:cNvPr>
          <p:cNvSpPr txBox="1"/>
          <p:nvPr/>
        </p:nvSpPr>
        <p:spPr>
          <a:xfrm>
            <a:off x="1465006" y="494242"/>
            <a:ext cx="6096000" cy="388696"/>
          </a:xfrm>
          <a:prstGeom prst="rect">
            <a:avLst/>
          </a:prstGeom>
          <a:noFill/>
        </p:spPr>
        <p:txBody>
          <a:bodyPr wrap="square">
            <a:spAutoFit/>
          </a:bodyPr>
          <a:lstStyle>
            <a:defPPr>
              <a:defRPr lang="fa-IR"/>
            </a:defPPr>
            <a:lvl1pPr algn="just" rtl="1">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۴</a:t>
            </a:r>
            <a:r>
              <a:rPr lang="en-US" dirty="0"/>
              <a:t>. </a:t>
            </a:r>
            <a:r>
              <a:rPr lang="fa-IR" dirty="0"/>
              <a:t>پرهیز از جویدن آدامس</a:t>
            </a:r>
            <a:endParaRPr lang="en-US" dirty="0"/>
          </a:p>
        </p:txBody>
      </p:sp>
      <p:sp>
        <p:nvSpPr>
          <p:cNvPr id="5" name="TextBox 4">
            <a:extLst>
              <a:ext uri="{FF2B5EF4-FFF2-40B4-BE49-F238E27FC236}">
                <a16:creationId xmlns:a16="http://schemas.microsoft.com/office/drawing/2014/main" id="{1FE32AD9-8428-8661-7B3D-FAB67A09F3C3}"/>
              </a:ext>
            </a:extLst>
          </p:cNvPr>
          <p:cNvSpPr txBox="1"/>
          <p:nvPr/>
        </p:nvSpPr>
        <p:spPr>
          <a:xfrm>
            <a:off x="186813" y="1895693"/>
            <a:ext cx="5132439" cy="2793072"/>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solidFill>
                  <a:schemeClr val="bg1"/>
                </a:solidFill>
              </a:rPr>
              <a:t>اگر از باد شکم شکایت دارید، از جویدن آدامس بپرهیزید</a:t>
            </a:r>
            <a:r>
              <a:rPr lang="en-US" dirty="0">
                <a:solidFill>
                  <a:schemeClr val="bg1"/>
                </a:solidFill>
              </a:rPr>
              <a:t>.</a:t>
            </a:r>
            <a:r>
              <a:rPr lang="fa-IR" dirty="0">
                <a:solidFill>
                  <a:schemeClr val="bg1"/>
                </a:solidFill>
              </a:rPr>
              <a:t>جویدن آدامس باعث بلع هوا و گیر افتادن آن در دستگاه گوارش می‌شود. از سوی دیگر، آدامس‌های بدون قند به دلیل داشتن شیرین‌کننده‌های مصنوعی ممکن است باعث نفخ و تولید گاز شوند</a:t>
            </a:r>
            <a:r>
              <a:rPr lang="en-US" dirty="0">
                <a:solidFill>
                  <a:schemeClr val="bg1"/>
                </a:solidFill>
              </a:rPr>
              <a:t>.</a:t>
            </a:r>
          </a:p>
        </p:txBody>
      </p:sp>
      <p:pic>
        <p:nvPicPr>
          <p:cNvPr id="5122" name="Picture 2" descr="فواید جویدن آدامس و عوارض احتمالی آن برای سلامتی - چطور">
            <a:extLst>
              <a:ext uri="{FF2B5EF4-FFF2-40B4-BE49-F238E27FC236}">
                <a16:creationId xmlns:a16="http://schemas.microsoft.com/office/drawing/2014/main" id="{DF650B86-D5BD-BDC0-4F46-E8BE83531A1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8398" r="5178"/>
          <a:stretch/>
        </p:blipFill>
        <p:spPr bwMode="auto">
          <a:xfrm>
            <a:off x="5440133" y="1473780"/>
            <a:ext cx="6194322" cy="391044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3C15178C-5CC8-03F1-0FC4-5415E512F6D8}"/>
              </a:ext>
            </a:extLst>
          </p:cNvPr>
          <p:cNvSpPr/>
          <p:nvPr/>
        </p:nvSpPr>
        <p:spPr>
          <a:xfrm>
            <a:off x="92673" y="90439"/>
            <a:ext cx="589936" cy="6096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768B21CA-50B6-3269-2635-4665F80B8032}"/>
              </a:ext>
            </a:extLst>
          </p:cNvPr>
          <p:cNvSpPr/>
          <p:nvPr/>
        </p:nvSpPr>
        <p:spPr>
          <a:xfrm>
            <a:off x="11495059" y="6136637"/>
            <a:ext cx="589936" cy="6096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40390137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3BF7778-635C-32FC-6D24-2391789ADEE5}"/>
              </a:ext>
            </a:extLst>
          </p:cNvPr>
          <p:cNvSpPr txBox="1"/>
          <p:nvPr/>
        </p:nvSpPr>
        <p:spPr>
          <a:xfrm>
            <a:off x="5987374" y="387323"/>
            <a:ext cx="6096000" cy="388696"/>
          </a:xfrm>
          <a:prstGeom prst="rect">
            <a:avLst/>
          </a:prstGeom>
          <a:noFill/>
        </p:spPr>
        <p:txBody>
          <a:bodyPr wrap="square">
            <a:spAutoFit/>
          </a:bodyPr>
          <a:lstStyle>
            <a:defPPr>
              <a:defRPr lang="fa-IR"/>
            </a:defPPr>
            <a:lvl1pPr algn="just" rtl="1">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۵</a:t>
            </a:r>
            <a:r>
              <a:rPr lang="en-US" dirty="0"/>
              <a:t>. </a:t>
            </a:r>
            <a:r>
              <a:rPr lang="fa-IR" dirty="0"/>
              <a:t>اجتناب از نوشیدن مایعات با نی</a:t>
            </a:r>
            <a:endParaRPr lang="en-US" dirty="0"/>
          </a:p>
        </p:txBody>
      </p:sp>
      <p:sp>
        <p:nvSpPr>
          <p:cNvPr id="5" name="TextBox 4">
            <a:extLst>
              <a:ext uri="{FF2B5EF4-FFF2-40B4-BE49-F238E27FC236}">
                <a16:creationId xmlns:a16="http://schemas.microsoft.com/office/drawing/2014/main" id="{64247070-967E-609D-6C2C-6B35D0BB7BB8}"/>
              </a:ext>
            </a:extLst>
          </p:cNvPr>
          <p:cNvSpPr txBox="1"/>
          <p:nvPr/>
        </p:nvSpPr>
        <p:spPr>
          <a:xfrm>
            <a:off x="108625" y="948844"/>
            <a:ext cx="11974749" cy="577081"/>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استفاده از نی هم باعث بلع هوا می‌شود به همین دلیل، بهتر است مایعات را با استفاده از لیوان و به صورت جرعه‌جرعه بنوشید</a:t>
            </a:r>
            <a:r>
              <a:rPr lang="en-US" dirty="0"/>
              <a:t>.</a:t>
            </a:r>
          </a:p>
        </p:txBody>
      </p:sp>
      <p:pic>
        <p:nvPicPr>
          <p:cNvPr id="2050" name="Picture 2" descr="Terlalu Sering Minum Pakai Sedotan Bikin Wajah Gampang Keriput - Halaman 2  - Surya.co.id">
            <a:extLst>
              <a:ext uri="{FF2B5EF4-FFF2-40B4-BE49-F238E27FC236}">
                <a16:creationId xmlns:a16="http://schemas.microsoft.com/office/drawing/2014/main" id="{59BEAE57-5D81-7CFD-2427-DBF90862D4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2" y="3429000"/>
            <a:ext cx="6134271" cy="3429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بهترین زمان نوشیدن آب - تابناک | TABNAK">
            <a:extLst>
              <a:ext uri="{FF2B5EF4-FFF2-40B4-BE49-F238E27FC236}">
                <a16:creationId xmlns:a16="http://schemas.microsoft.com/office/drawing/2014/main" id="{3B0FE149-F116-5187-789B-475A1BD1554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3459" t="7439"/>
          <a:stretch/>
        </p:blipFill>
        <p:spPr bwMode="auto">
          <a:xfrm>
            <a:off x="6134270" y="1756165"/>
            <a:ext cx="6057730" cy="431941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C5B38FD0-FE9F-9A4E-C122-6B2EEA61C74F}"/>
              </a:ext>
            </a:extLst>
          </p:cNvPr>
          <p:cNvSpPr/>
          <p:nvPr/>
        </p:nvSpPr>
        <p:spPr>
          <a:xfrm>
            <a:off x="0" y="2661613"/>
            <a:ext cx="589936" cy="6096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Rectangle 3">
            <a:extLst>
              <a:ext uri="{FF2B5EF4-FFF2-40B4-BE49-F238E27FC236}">
                <a16:creationId xmlns:a16="http://schemas.microsoft.com/office/drawing/2014/main" id="{4674AAF5-0E42-33E3-D084-D012F41066FF}"/>
              </a:ext>
            </a:extLst>
          </p:cNvPr>
          <p:cNvSpPr/>
          <p:nvPr/>
        </p:nvSpPr>
        <p:spPr>
          <a:xfrm>
            <a:off x="11602064" y="6248400"/>
            <a:ext cx="589936" cy="60960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7292836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41ABEB0-BBCA-EA17-6013-E438A10808C0}"/>
              </a:ext>
            </a:extLst>
          </p:cNvPr>
          <p:cNvSpPr txBox="1"/>
          <p:nvPr/>
        </p:nvSpPr>
        <p:spPr>
          <a:xfrm>
            <a:off x="2144895" y="1924086"/>
            <a:ext cx="6096000" cy="388696"/>
          </a:xfrm>
          <a:prstGeom prst="rect">
            <a:avLst/>
          </a:prstGeom>
          <a:noFill/>
        </p:spPr>
        <p:txBody>
          <a:bodyPr wrap="square">
            <a:spAutoFit/>
          </a:bodyPr>
          <a:lstStyle>
            <a:defPPr>
              <a:defRPr lang="fa-IR"/>
            </a:defPPr>
            <a:lvl1pPr algn="just" rtl="1">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۶</a:t>
            </a:r>
            <a:r>
              <a:rPr lang="en-US" dirty="0"/>
              <a:t>. </a:t>
            </a:r>
            <a:r>
              <a:rPr lang="fa-IR" dirty="0"/>
              <a:t>ترک سیگار</a:t>
            </a:r>
            <a:endParaRPr lang="en-US" dirty="0"/>
          </a:p>
        </p:txBody>
      </p:sp>
      <p:sp>
        <p:nvSpPr>
          <p:cNvPr id="5" name="TextBox 4">
            <a:extLst>
              <a:ext uri="{FF2B5EF4-FFF2-40B4-BE49-F238E27FC236}">
                <a16:creationId xmlns:a16="http://schemas.microsoft.com/office/drawing/2014/main" id="{61E59603-3F54-6B46-D1C8-A25EFD72B3BF}"/>
              </a:ext>
            </a:extLst>
          </p:cNvPr>
          <p:cNvSpPr txBox="1"/>
          <p:nvPr/>
        </p:nvSpPr>
        <p:spPr>
          <a:xfrm>
            <a:off x="6540229" y="2557758"/>
            <a:ext cx="5366426" cy="2793072"/>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تحقیقات نشان می‌دهد که بین سیگار کشیدن و مشکلات گوارشی از جمله نفخ روده ارتباط وجود دارد. همچنین سیگار کشیدن باعث بلع هوا می‌شود که این موضوع میزان گاز را افزایش می‌دهد. بنابراین ترک سیگار یا اجتناب از مصرف آن در جلوگیری از باد شکم نقش مهمی دارد</a:t>
            </a:r>
            <a:r>
              <a:rPr lang="en-US" dirty="0"/>
              <a:t>.</a:t>
            </a:r>
          </a:p>
        </p:txBody>
      </p:sp>
      <p:pic>
        <p:nvPicPr>
          <p:cNvPr id="1026" name="Picture 2" descr="صفر تا صد ترک سیگار؛ پس از ترک سیگار چه اتفاقی در بدن می‌افتد؟ - خبرآنلاین">
            <a:extLst>
              <a:ext uri="{FF2B5EF4-FFF2-40B4-BE49-F238E27FC236}">
                <a16:creationId xmlns:a16="http://schemas.microsoft.com/office/drawing/2014/main" id="{D4C5FC1B-E648-A202-1202-6EA2654A88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345" y="1756755"/>
            <a:ext cx="6017368" cy="399229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4C1081A1-4B9C-2483-3A9A-F68948CEDC55}"/>
              </a:ext>
            </a:extLst>
          </p:cNvPr>
          <p:cNvSpPr/>
          <p:nvPr/>
        </p:nvSpPr>
        <p:spPr>
          <a:xfrm>
            <a:off x="0" y="612843"/>
            <a:ext cx="10233498" cy="496110"/>
          </a:xfrm>
          <a:prstGeom prst="rect">
            <a:avLst/>
          </a:prstGeom>
          <a:solidFill>
            <a:srgbClr val="FFD23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Rectangle 3">
            <a:extLst>
              <a:ext uri="{FF2B5EF4-FFF2-40B4-BE49-F238E27FC236}">
                <a16:creationId xmlns:a16="http://schemas.microsoft.com/office/drawing/2014/main" id="{BED9DF91-39BF-50C1-F087-F12962FE26AB}"/>
              </a:ext>
            </a:extLst>
          </p:cNvPr>
          <p:cNvSpPr/>
          <p:nvPr/>
        </p:nvSpPr>
        <p:spPr>
          <a:xfrm>
            <a:off x="10233498" y="5885235"/>
            <a:ext cx="1958502" cy="49611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2367618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91BB120-0274-B869-960E-8C80204AB55F}"/>
              </a:ext>
            </a:extLst>
          </p:cNvPr>
          <p:cNvSpPr txBox="1"/>
          <p:nvPr/>
        </p:nvSpPr>
        <p:spPr>
          <a:xfrm>
            <a:off x="5907932" y="5258609"/>
            <a:ext cx="6096000" cy="388696"/>
          </a:xfrm>
          <a:prstGeom prst="rect">
            <a:avLst/>
          </a:prstGeom>
          <a:noFill/>
        </p:spPr>
        <p:txBody>
          <a:bodyPr wrap="square">
            <a:spAutoFit/>
          </a:bodyPr>
          <a:lstStyle>
            <a:defPPr>
              <a:defRPr lang="fa-IR"/>
            </a:defPPr>
            <a:lvl1pPr algn="just" rtl="1">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۷</a:t>
            </a:r>
            <a:r>
              <a:rPr lang="en-US" dirty="0"/>
              <a:t>. </a:t>
            </a:r>
            <a:r>
              <a:rPr lang="fa-IR" dirty="0"/>
              <a:t>حذف نوشیدنی‌های گازدار</a:t>
            </a:r>
            <a:endParaRPr lang="en-US" dirty="0"/>
          </a:p>
        </p:txBody>
      </p:sp>
      <p:sp>
        <p:nvSpPr>
          <p:cNvPr id="5" name="TextBox 4">
            <a:extLst>
              <a:ext uri="{FF2B5EF4-FFF2-40B4-BE49-F238E27FC236}">
                <a16:creationId xmlns:a16="http://schemas.microsoft.com/office/drawing/2014/main" id="{5F0724E0-2036-9F34-4673-CC54D13DB027}"/>
              </a:ext>
            </a:extLst>
          </p:cNvPr>
          <p:cNvSpPr txBox="1"/>
          <p:nvPr/>
        </p:nvSpPr>
        <p:spPr>
          <a:xfrm>
            <a:off x="885217" y="5851584"/>
            <a:ext cx="11225720" cy="577081"/>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بعضی از نوشیدنی‌ها از جمله نوشابه و آب گازدار می‌توانند گاز معده را افزایش دهند که این باعث نفخ و درد می‌شود</a:t>
            </a:r>
            <a:r>
              <a:rPr lang="en-US" dirty="0"/>
              <a:t>.</a:t>
            </a:r>
          </a:p>
        </p:txBody>
      </p:sp>
      <p:pic>
        <p:nvPicPr>
          <p:cNvPr id="3074" name="Picture 2" descr="‌فاطمه‌زهرا نصراللهی‌ در فارس : &quot;مصرف نوشابه در ایران چهار برابر متوسط  جهانی است.&quot; | فارس">
            <a:extLst>
              <a:ext uri="{FF2B5EF4-FFF2-40B4-BE49-F238E27FC236}">
                <a16:creationId xmlns:a16="http://schemas.microsoft.com/office/drawing/2014/main" id="{2B147BBA-1615-BED8-7887-C24F6952315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9447"/>
          <a:stretch/>
        </p:blipFill>
        <p:spPr bwMode="auto">
          <a:xfrm>
            <a:off x="0" y="0"/>
            <a:ext cx="5175115" cy="428625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فاطمه‌زهرا نصراللهی‌ در فارس : &quot;مصرف نوشابه در ایران چهار برابر متوسط  جهانی است.&quot; | فارس">
            <a:extLst>
              <a:ext uri="{FF2B5EF4-FFF2-40B4-BE49-F238E27FC236}">
                <a16:creationId xmlns:a16="http://schemas.microsoft.com/office/drawing/2014/main" id="{C627F942-FBC2-D9D8-A025-9E700DB7EE4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847"/>
          <a:stretch/>
        </p:blipFill>
        <p:spPr bwMode="auto">
          <a:xfrm>
            <a:off x="5641638" y="0"/>
            <a:ext cx="6550362" cy="428625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9AF2EE0-114E-AC24-57DE-B6DDDFFD21EC}"/>
              </a:ext>
            </a:extLst>
          </p:cNvPr>
          <p:cNvSpPr/>
          <p:nvPr/>
        </p:nvSpPr>
        <p:spPr>
          <a:xfrm>
            <a:off x="0" y="4444730"/>
            <a:ext cx="589936" cy="6096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Rectangle 3">
            <a:extLst>
              <a:ext uri="{FF2B5EF4-FFF2-40B4-BE49-F238E27FC236}">
                <a16:creationId xmlns:a16="http://schemas.microsoft.com/office/drawing/2014/main" id="{52544F92-7AF1-7E57-C851-F9DF0929B54C}"/>
              </a:ext>
            </a:extLst>
          </p:cNvPr>
          <p:cNvSpPr/>
          <p:nvPr/>
        </p:nvSpPr>
        <p:spPr>
          <a:xfrm>
            <a:off x="11602064" y="4444730"/>
            <a:ext cx="589936" cy="60960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0146210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2E8850D-965F-6B48-BA97-8EBE2AE34724}"/>
              </a:ext>
            </a:extLst>
          </p:cNvPr>
          <p:cNvSpPr txBox="1"/>
          <p:nvPr/>
        </p:nvSpPr>
        <p:spPr>
          <a:xfrm>
            <a:off x="1453710" y="299251"/>
            <a:ext cx="6096000" cy="388696"/>
          </a:xfrm>
          <a:prstGeom prst="rect">
            <a:avLst/>
          </a:prstGeom>
          <a:noFill/>
        </p:spPr>
        <p:txBody>
          <a:bodyPr wrap="square">
            <a:spAutoFit/>
          </a:bodyPr>
          <a:lstStyle>
            <a:defPPr>
              <a:defRPr lang="fa-IR"/>
            </a:defPPr>
            <a:lvl1pPr algn="just" rtl="1">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۸</a:t>
            </a:r>
            <a:r>
              <a:rPr lang="en-US" dirty="0"/>
              <a:t>. </a:t>
            </a:r>
            <a:r>
              <a:rPr lang="fa-IR" dirty="0"/>
              <a:t>حذف غذاهای محرک</a:t>
            </a:r>
            <a:endParaRPr lang="en-US" dirty="0"/>
          </a:p>
        </p:txBody>
      </p:sp>
      <p:sp>
        <p:nvSpPr>
          <p:cNvPr id="5" name="TextBox 4">
            <a:extLst>
              <a:ext uri="{FF2B5EF4-FFF2-40B4-BE49-F238E27FC236}">
                <a16:creationId xmlns:a16="http://schemas.microsoft.com/office/drawing/2014/main" id="{645FF3FC-89BB-FE51-37F2-030811F9B010}"/>
              </a:ext>
            </a:extLst>
          </p:cNvPr>
          <p:cNvSpPr txBox="1"/>
          <p:nvPr/>
        </p:nvSpPr>
        <p:spPr>
          <a:xfrm>
            <a:off x="487482" y="765973"/>
            <a:ext cx="11547776" cy="1685077"/>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گاهی‌اوقات علت زیاد بودن باد شکم در زنان و مردان به مصرف غذای محرک مثل حبوبات یا کلم مربوط می‌شود. برای شناسایی این غذاها توصیه می‌شود هر آنچه که در طول روز مصرف می‌کنید را بنویسید. به یاد داشته باشید که بعضی از غذاهای محرک حاوی مواد مغذی ضروری هستند؛ بنابراین به جای حذف کامل این غذاها بهتر است فقط مصرف آن‌ها را کاهش دهید</a:t>
            </a:r>
            <a:r>
              <a:rPr lang="en-US" dirty="0"/>
              <a:t>.</a:t>
            </a:r>
          </a:p>
        </p:txBody>
      </p:sp>
      <p:pic>
        <p:nvPicPr>
          <p:cNvPr id="4098" name="Picture 2" descr="راه های افزایش اشتها | 10 راه آسان برای افزایش اشتها طبیعی - مجله سلامتی  شاینوفیت">
            <a:extLst>
              <a:ext uri="{FF2B5EF4-FFF2-40B4-BE49-F238E27FC236}">
                <a16:creationId xmlns:a16="http://schemas.microsoft.com/office/drawing/2014/main" id="{18C12C57-2A1A-D431-EA86-E78DCB11E7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980121"/>
            <a:ext cx="5812276" cy="387485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13 تا از بهترین روشهای گیاهی اشتهاآوری و چاق کنندگی سریع بدون عوارض - سالم  زیبا">
            <a:extLst>
              <a:ext uri="{FF2B5EF4-FFF2-40B4-BE49-F238E27FC236}">
                <a16:creationId xmlns:a16="http://schemas.microsoft.com/office/drawing/2014/main" id="{CC50BE65-FF8B-E25E-C902-502ECE11BEB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317" r="19342" b="6386"/>
          <a:stretch/>
        </p:blipFill>
        <p:spPr bwMode="auto">
          <a:xfrm>
            <a:off x="8009750" y="3479831"/>
            <a:ext cx="4182250" cy="337514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31709AE2-2DB8-0195-3CEB-A89A157DD36E}"/>
              </a:ext>
            </a:extLst>
          </p:cNvPr>
          <p:cNvSpPr/>
          <p:nvPr/>
        </p:nvSpPr>
        <p:spPr>
          <a:xfrm>
            <a:off x="5812276" y="6245371"/>
            <a:ext cx="589936" cy="6096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0E35A663-C9C7-F355-152F-A3AC1D473519}"/>
              </a:ext>
            </a:extLst>
          </p:cNvPr>
          <p:cNvSpPr/>
          <p:nvPr/>
        </p:nvSpPr>
        <p:spPr>
          <a:xfrm>
            <a:off x="7419814" y="3479831"/>
            <a:ext cx="589936" cy="609600"/>
          </a:xfrm>
          <a:prstGeom prst="rect">
            <a:avLst/>
          </a:prstGeom>
          <a:solidFill>
            <a:srgbClr val="FFD23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7759499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2CDFCE-0E29-68DD-540D-1BA9CC65886E}"/>
              </a:ext>
            </a:extLst>
          </p:cNvPr>
          <p:cNvSpPr/>
          <p:nvPr/>
        </p:nvSpPr>
        <p:spPr>
          <a:xfrm>
            <a:off x="8600033" y="1858086"/>
            <a:ext cx="3388468" cy="4931820"/>
          </a:xfrm>
          <a:prstGeom prst="rect">
            <a:avLst/>
          </a:prstGeom>
          <a:solidFill>
            <a:srgbClr val="FFD23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4A616461-4181-A378-7529-86073FF540C4}"/>
              </a:ext>
            </a:extLst>
          </p:cNvPr>
          <p:cNvSpPr txBox="1"/>
          <p:nvPr/>
        </p:nvSpPr>
        <p:spPr>
          <a:xfrm>
            <a:off x="5924040" y="466127"/>
            <a:ext cx="6096000" cy="388696"/>
          </a:xfrm>
          <a:prstGeom prst="rect">
            <a:avLst/>
          </a:prstGeom>
          <a:noFill/>
        </p:spPr>
        <p:txBody>
          <a:bodyPr wrap="square">
            <a:spAutoFit/>
          </a:bodyPr>
          <a:lstStyle>
            <a:defPPr>
              <a:defRPr lang="fa-IR"/>
            </a:defPPr>
            <a:lvl1pPr algn="just" rtl="1">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۹</a:t>
            </a:r>
            <a:r>
              <a:rPr lang="en-US" dirty="0"/>
              <a:t>. </a:t>
            </a:r>
            <a:r>
              <a:rPr lang="fa-IR" dirty="0"/>
              <a:t>دمنوش‌ گیاهی</a:t>
            </a:r>
            <a:endParaRPr lang="en-US" dirty="0"/>
          </a:p>
        </p:txBody>
      </p:sp>
      <p:sp>
        <p:nvSpPr>
          <p:cNvPr id="5" name="TextBox 4">
            <a:extLst>
              <a:ext uri="{FF2B5EF4-FFF2-40B4-BE49-F238E27FC236}">
                <a16:creationId xmlns:a16="http://schemas.microsoft.com/office/drawing/2014/main" id="{9CAE42CC-6FF4-D62F-A48E-0DC5AA450DAE}"/>
              </a:ext>
            </a:extLst>
          </p:cNvPr>
          <p:cNvSpPr txBox="1"/>
          <p:nvPr/>
        </p:nvSpPr>
        <p:spPr>
          <a:xfrm>
            <a:off x="642026" y="972440"/>
            <a:ext cx="11378014" cy="577081"/>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بعضی از دمنوش‌های گیاهی به هضم غذا و کاهش باد شکم کمک می‌کنند. معمولا این دمنوش‌ها حاوی ترکیبات زیر هستند</a:t>
            </a:r>
            <a:r>
              <a:rPr lang="en-US" dirty="0"/>
              <a:t>:</a:t>
            </a:r>
          </a:p>
        </p:txBody>
      </p:sp>
      <p:sp>
        <p:nvSpPr>
          <p:cNvPr id="7" name="TextBox 6">
            <a:extLst>
              <a:ext uri="{FF2B5EF4-FFF2-40B4-BE49-F238E27FC236}">
                <a16:creationId xmlns:a16="http://schemas.microsoft.com/office/drawing/2014/main" id="{B21CFEDE-2DFE-9516-9A10-A798F302FE02}"/>
              </a:ext>
            </a:extLst>
          </p:cNvPr>
          <p:cNvSpPr txBox="1"/>
          <p:nvPr/>
        </p:nvSpPr>
        <p:spPr>
          <a:xfrm>
            <a:off x="9272472" y="2453851"/>
            <a:ext cx="2247089" cy="343170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800" dirty="0">
                <a:solidFill>
                  <a:schemeClr val="bg1"/>
                </a:solidFill>
              </a:rPr>
              <a:t>1.) </a:t>
            </a:r>
            <a:r>
              <a:rPr lang="fa-IR" sz="2400" dirty="0">
                <a:solidFill>
                  <a:schemeClr val="bg1"/>
                </a:solidFill>
              </a:rPr>
              <a:t>رازیانه</a:t>
            </a:r>
            <a:endParaRPr lang="en-US" sz="2400" dirty="0">
              <a:solidFill>
                <a:schemeClr val="bg1"/>
              </a:solidFill>
            </a:endParaRPr>
          </a:p>
          <a:p>
            <a:r>
              <a:rPr lang="fa-IR" sz="2800" dirty="0">
                <a:solidFill>
                  <a:schemeClr val="bg1"/>
                </a:solidFill>
              </a:rPr>
              <a:t>2.)</a:t>
            </a:r>
            <a:r>
              <a:rPr lang="fa-IR" sz="2400" dirty="0">
                <a:solidFill>
                  <a:schemeClr val="bg1"/>
                </a:solidFill>
              </a:rPr>
              <a:t>بابونه</a:t>
            </a:r>
            <a:endParaRPr lang="en-US" sz="2400" dirty="0">
              <a:solidFill>
                <a:schemeClr val="bg1"/>
              </a:solidFill>
            </a:endParaRPr>
          </a:p>
          <a:p>
            <a:r>
              <a:rPr lang="fa-IR" sz="2800" dirty="0">
                <a:solidFill>
                  <a:schemeClr val="bg1"/>
                </a:solidFill>
              </a:rPr>
              <a:t>3.) </a:t>
            </a:r>
            <a:r>
              <a:rPr lang="fa-IR" sz="2400" dirty="0">
                <a:solidFill>
                  <a:schemeClr val="bg1"/>
                </a:solidFill>
              </a:rPr>
              <a:t>زنجبیل</a:t>
            </a:r>
            <a:endParaRPr lang="en-US" dirty="0">
              <a:solidFill>
                <a:schemeClr val="bg1"/>
              </a:solidFill>
            </a:endParaRPr>
          </a:p>
          <a:p>
            <a:r>
              <a:rPr lang="fa-IR" sz="2800" dirty="0">
                <a:solidFill>
                  <a:schemeClr val="bg1"/>
                </a:solidFill>
              </a:rPr>
              <a:t>4.) </a:t>
            </a:r>
            <a:r>
              <a:rPr lang="fa-IR" sz="2400" dirty="0">
                <a:solidFill>
                  <a:schemeClr val="bg1"/>
                </a:solidFill>
              </a:rPr>
              <a:t>نعناع فلفلی</a:t>
            </a:r>
            <a:endParaRPr lang="en-US" dirty="0">
              <a:solidFill>
                <a:schemeClr val="bg1"/>
              </a:solidFill>
            </a:endParaRPr>
          </a:p>
        </p:txBody>
      </p:sp>
      <p:pic>
        <p:nvPicPr>
          <p:cNvPr id="5122" name="Picture 2" descr="دمنوش گیاهی و خواص آن‌ها">
            <a:extLst>
              <a:ext uri="{FF2B5EF4-FFF2-40B4-BE49-F238E27FC236}">
                <a16:creationId xmlns:a16="http://schemas.microsoft.com/office/drawing/2014/main" id="{07885A97-9DD4-2650-20DF-8D39DFA775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826" y="2003148"/>
            <a:ext cx="6962544" cy="4641696"/>
          </a:xfrm>
          <a:prstGeom prst="rect">
            <a:avLst/>
          </a:prstGeom>
          <a:noFill/>
          <a:ln w="57150">
            <a:solidFill>
              <a:srgbClr val="FFD232"/>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ED000C3E-99EC-E016-A26A-A9E34CCA12EC}"/>
              </a:ext>
            </a:extLst>
          </p:cNvPr>
          <p:cNvSpPr/>
          <p:nvPr/>
        </p:nvSpPr>
        <p:spPr>
          <a:xfrm>
            <a:off x="7147371" y="3429000"/>
            <a:ext cx="1656162" cy="1843391"/>
          </a:xfrm>
          <a:prstGeom prst="rect">
            <a:avLst/>
          </a:prstGeom>
          <a:solidFill>
            <a:srgbClr val="FFD23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697977B7-38EB-824B-6D27-4F6E066F2968}"/>
              </a:ext>
            </a:extLst>
          </p:cNvPr>
          <p:cNvSpPr/>
          <p:nvPr/>
        </p:nvSpPr>
        <p:spPr>
          <a:xfrm>
            <a:off x="0" y="245223"/>
            <a:ext cx="589936" cy="6096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8983786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743C68C-4465-E78C-336D-4E611E865004}"/>
              </a:ext>
            </a:extLst>
          </p:cNvPr>
          <p:cNvSpPr txBox="1"/>
          <p:nvPr/>
        </p:nvSpPr>
        <p:spPr>
          <a:xfrm>
            <a:off x="-95250" y="1649846"/>
            <a:ext cx="6096000" cy="388696"/>
          </a:xfrm>
          <a:prstGeom prst="rect">
            <a:avLst/>
          </a:prstGeom>
          <a:noFill/>
        </p:spPr>
        <p:txBody>
          <a:bodyPr wrap="square">
            <a:spAutoFit/>
          </a:bodyPr>
          <a:lstStyle>
            <a:defPPr>
              <a:defRPr lang="fa-IR"/>
            </a:defPPr>
            <a:lvl1pPr algn="just" rtl="1">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۱۰</a:t>
            </a:r>
            <a:r>
              <a:rPr lang="en-US" dirty="0"/>
              <a:t>. </a:t>
            </a:r>
            <a:r>
              <a:rPr lang="fa-IR" dirty="0"/>
              <a:t>دانه رازیانه</a:t>
            </a:r>
            <a:endParaRPr lang="en-US" dirty="0"/>
          </a:p>
        </p:txBody>
      </p:sp>
      <p:sp>
        <p:nvSpPr>
          <p:cNvPr id="5" name="TextBox 4">
            <a:extLst>
              <a:ext uri="{FF2B5EF4-FFF2-40B4-BE49-F238E27FC236}">
                <a16:creationId xmlns:a16="http://schemas.microsoft.com/office/drawing/2014/main" id="{6E88A8B0-21A5-AB35-A81F-0E56511404D4}"/>
              </a:ext>
            </a:extLst>
          </p:cNvPr>
          <p:cNvSpPr txBox="1"/>
          <p:nvPr/>
        </p:nvSpPr>
        <p:spPr>
          <a:xfrm>
            <a:off x="342495" y="2038542"/>
            <a:ext cx="5658255"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مردم در سراسر جهان از دانه رازیانه برای رفع مشکلات گوارشی از جمله نفخ و معده‌درد استفاده می‌کنند. بعضی از تحقیقات حیوانی نشان داده‌اند که این ماده از پوشش دستگاه گوارش محافظت می‌کند</a:t>
            </a:r>
            <a:r>
              <a:rPr lang="en-US" dirty="0"/>
              <a:t>.</a:t>
            </a:r>
            <a:r>
              <a:rPr lang="fa-IR" dirty="0"/>
              <a:t>شما می‌توانید دانه‌های رازیانه را بجوید یا آن‌ها را به انواع غذاها مثل سالاد و خورش اضافه کنید. با این حال، به یاد داشته باشید که تحقیقات کافی در مورد اثربخشی یا بی‌خطر بودن این دانه‌ها وجود ندارد</a:t>
            </a:r>
            <a:r>
              <a:rPr lang="en-US" dirty="0"/>
              <a:t>.</a:t>
            </a:r>
          </a:p>
        </p:txBody>
      </p:sp>
      <p:pic>
        <p:nvPicPr>
          <p:cNvPr id="6146" name="Picture 2" descr="خواص مفید رازیانه برای فشار خون و بهترین روش مصرف آن">
            <a:extLst>
              <a:ext uri="{FF2B5EF4-FFF2-40B4-BE49-F238E27FC236}">
                <a16:creationId xmlns:a16="http://schemas.microsoft.com/office/drawing/2014/main" id="{8B55EC13-51E7-36FF-7CC3-356481113D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1251" y="1485729"/>
            <a:ext cx="6000750" cy="44862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7D43C911-2CE5-7741-DCE2-771D68D29173}"/>
              </a:ext>
            </a:extLst>
          </p:cNvPr>
          <p:cNvSpPr/>
          <p:nvPr/>
        </p:nvSpPr>
        <p:spPr>
          <a:xfrm>
            <a:off x="5369668" y="6400800"/>
            <a:ext cx="6822332" cy="340468"/>
          </a:xfrm>
          <a:prstGeom prst="rect">
            <a:avLst/>
          </a:prstGeom>
          <a:solidFill>
            <a:srgbClr val="FFD23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91FD64CE-FF93-E06F-3760-56D3D19C9FB5}"/>
              </a:ext>
            </a:extLst>
          </p:cNvPr>
          <p:cNvSpPr/>
          <p:nvPr/>
        </p:nvSpPr>
        <p:spPr>
          <a:xfrm>
            <a:off x="0" y="668237"/>
            <a:ext cx="7626485" cy="388696"/>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104604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6972CD6-FC41-B676-FC80-493D19AEC2ED}"/>
              </a:ext>
            </a:extLst>
          </p:cNvPr>
          <p:cNvSpPr txBox="1"/>
          <p:nvPr/>
        </p:nvSpPr>
        <p:spPr>
          <a:xfrm>
            <a:off x="2004840" y="798100"/>
            <a:ext cx="6096000" cy="388696"/>
          </a:xfrm>
          <a:prstGeom prst="rect">
            <a:avLst/>
          </a:prstGeom>
          <a:noFill/>
        </p:spPr>
        <p:txBody>
          <a:bodyPr wrap="square">
            <a:spAutoFit/>
          </a:bodyPr>
          <a:lstStyle>
            <a:defPPr>
              <a:defRPr lang="fa-IR"/>
            </a:defPPr>
            <a:lvl1pPr algn="just" rtl="1">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۱۱</a:t>
            </a:r>
            <a:r>
              <a:rPr lang="en-US" dirty="0"/>
              <a:t>. </a:t>
            </a:r>
            <a:r>
              <a:rPr lang="fa-IR" dirty="0"/>
              <a:t>مکمل نعناع</a:t>
            </a:r>
            <a:endParaRPr lang="en-US" dirty="0"/>
          </a:p>
        </p:txBody>
      </p:sp>
      <p:sp>
        <p:nvSpPr>
          <p:cNvPr id="5" name="TextBox 4">
            <a:extLst>
              <a:ext uri="{FF2B5EF4-FFF2-40B4-BE49-F238E27FC236}">
                <a16:creationId xmlns:a16="http://schemas.microsoft.com/office/drawing/2014/main" id="{6B3A3492-EFF7-8E87-0384-B2CB067573E1}"/>
              </a:ext>
            </a:extLst>
          </p:cNvPr>
          <p:cNvSpPr txBox="1"/>
          <p:nvPr/>
        </p:nvSpPr>
        <p:spPr>
          <a:xfrm>
            <a:off x="6360528" y="1407700"/>
            <a:ext cx="5311302" cy="2793072"/>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بعضی از افراد برای رفع مشکلات گوارشی مانند نفخ، یبوست و باد شکم از کپسول‌های روغن نعناع استفاده می‌کنند. بعضی از تحقیقات نشان داده‌اند که این محصولات ممکن است کمک‌کننده باشند، اما برای نتیجه‌گیری قطعی باید مطالعات بیشتری انجام شود</a:t>
            </a:r>
            <a:r>
              <a:rPr lang="en-US" dirty="0"/>
              <a:t>.</a:t>
            </a:r>
          </a:p>
        </p:txBody>
      </p:sp>
      <p:pic>
        <p:nvPicPr>
          <p:cNvPr id="7170" name="Picture 2" descr="قیمت و خرید قرص نعناع تند دکتر نامی شونیز 150 گرم بسته 3 عددی">
            <a:extLst>
              <a:ext uri="{FF2B5EF4-FFF2-40B4-BE49-F238E27FC236}">
                <a16:creationId xmlns:a16="http://schemas.microsoft.com/office/drawing/2014/main" id="{E536F801-6A82-EF3B-D044-0EE768EB05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3635" y="692966"/>
            <a:ext cx="5472068" cy="547206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A8D42669-B9AB-1421-1424-9F96A548E2A4}"/>
              </a:ext>
            </a:extLst>
          </p:cNvPr>
          <p:cNvSpPr/>
          <p:nvPr/>
        </p:nvSpPr>
        <p:spPr>
          <a:xfrm>
            <a:off x="8100840" y="577196"/>
            <a:ext cx="4091160" cy="6096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Rectangle 3">
            <a:extLst>
              <a:ext uri="{FF2B5EF4-FFF2-40B4-BE49-F238E27FC236}">
                <a16:creationId xmlns:a16="http://schemas.microsoft.com/office/drawing/2014/main" id="{97650ED8-9F07-C3A2-D6C3-9E59FD540901}"/>
              </a:ext>
            </a:extLst>
          </p:cNvPr>
          <p:cNvSpPr/>
          <p:nvPr/>
        </p:nvSpPr>
        <p:spPr>
          <a:xfrm>
            <a:off x="0" y="6179049"/>
            <a:ext cx="589936" cy="609600"/>
          </a:xfrm>
          <a:prstGeom prst="rect">
            <a:avLst/>
          </a:prstGeom>
          <a:solidFill>
            <a:srgbClr val="FFD23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4462816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B62F52A-38DD-1F0E-AD8A-9C970F701BDB}"/>
              </a:ext>
            </a:extLst>
          </p:cNvPr>
          <p:cNvSpPr txBox="1"/>
          <p:nvPr/>
        </p:nvSpPr>
        <p:spPr>
          <a:xfrm>
            <a:off x="82685" y="727590"/>
            <a:ext cx="12026630" cy="1685077"/>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همیشه کپسول‌های انتریک کوتد (دارای پوشش روده‌ای) را انتخاب کنید. چون سایر کپسول‌ها خیلی سریع در دستگاه گوارش حل می‌شوند که این می‌تواند به سوزش سر دل منجر شود</a:t>
            </a:r>
            <a:r>
              <a:rPr lang="en-US" dirty="0"/>
              <a:t>.</a:t>
            </a:r>
            <a:r>
              <a:rPr lang="fa-IR" dirty="0"/>
              <a:t>نعناع از جذب آهن جلوگیری می‌کند؛ بنابراین نباید مکمل آن را همراه با مکمل آهن مصرف کرد. به‌علاوه، ذکر این نکته ضروری است که این محصول ممکن است برای افراد مبتلا به کم‌خونی مناسب نباشد</a:t>
            </a:r>
            <a:r>
              <a:rPr lang="en-US" dirty="0"/>
              <a:t>.</a:t>
            </a:r>
          </a:p>
        </p:txBody>
      </p:sp>
      <p:sp>
        <p:nvSpPr>
          <p:cNvPr id="4" name="TextBox 3">
            <a:extLst>
              <a:ext uri="{FF2B5EF4-FFF2-40B4-BE49-F238E27FC236}">
                <a16:creationId xmlns:a16="http://schemas.microsoft.com/office/drawing/2014/main" id="{E64CC8D3-EC11-57CF-96C5-D8BA859A7B2F}"/>
              </a:ext>
            </a:extLst>
          </p:cNvPr>
          <p:cNvSpPr txBox="1"/>
          <p:nvPr/>
        </p:nvSpPr>
        <p:spPr>
          <a:xfrm>
            <a:off x="6013315" y="338894"/>
            <a:ext cx="6096000" cy="388696"/>
          </a:xfrm>
          <a:prstGeom prst="rect">
            <a:avLst/>
          </a:prstGeom>
          <a:noFill/>
        </p:spPr>
        <p:txBody>
          <a:bodyPr wrap="square">
            <a:spAutoFit/>
          </a:bodyPr>
          <a:lstStyle>
            <a:defPPr>
              <a:defRPr lang="fa-IR"/>
            </a:defPPr>
            <a:lvl1pPr algn="just" rtl="1">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۱۱</a:t>
            </a:r>
            <a:r>
              <a:rPr lang="en-US" dirty="0"/>
              <a:t>. </a:t>
            </a:r>
            <a:r>
              <a:rPr lang="fa-IR" dirty="0"/>
              <a:t>مکمل نعناع</a:t>
            </a:r>
            <a:endParaRPr lang="en-US" dirty="0"/>
          </a:p>
        </p:txBody>
      </p:sp>
      <p:pic>
        <p:nvPicPr>
          <p:cNvPr id="2" name="Picture 1">
            <a:extLst>
              <a:ext uri="{FF2B5EF4-FFF2-40B4-BE49-F238E27FC236}">
                <a16:creationId xmlns:a16="http://schemas.microsoft.com/office/drawing/2014/main" id="{55251F28-9420-4BD1-F023-2F28376235AE}"/>
              </a:ext>
            </a:extLst>
          </p:cNvPr>
          <p:cNvPicPr>
            <a:picLocks noChangeAspect="1"/>
          </p:cNvPicPr>
          <p:nvPr/>
        </p:nvPicPr>
        <p:blipFill>
          <a:blip r:embed="rId2"/>
          <a:srcRect t="22373"/>
          <a:stretch/>
        </p:blipFill>
        <p:spPr>
          <a:xfrm>
            <a:off x="746103" y="2769052"/>
            <a:ext cx="10534424" cy="4088742"/>
          </a:xfrm>
          <a:prstGeom prst="rect">
            <a:avLst/>
          </a:prstGeom>
        </p:spPr>
      </p:pic>
      <p:sp>
        <p:nvSpPr>
          <p:cNvPr id="5" name="Rectangle 4">
            <a:extLst>
              <a:ext uri="{FF2B5EF4-FFF2-40B4-BE49-F238E27FC236}">
                <a16:creationId xmlns:a16="http://schemas.microsoft.com/office/drawing/2014/main" id="{FCD078E4-42C0-B3F2-F576-1E47EBE45AB7}"/>
              </a:ext>
            </a:extLst>
          </p:cNvPr>
          <p:cNvSpPr/>
          <p:nvPr/>
        </p:nvSpPr>
        <p:spPr>
          <a:xfrm>
            <a:off x="82685" y="117990"/>
            <a:ext cx="589936" cy="6096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075D575B-FF08-6D76-4481-2D3A41D6B08C}"/>
              </a:ext>
            </a:extLst>
          </p:cNvPr>
          <p:cNvSpPr/>
          <p:nvPr/>
        </p:nvSpPr>
        <p:spPr>
          <a:xfrm>
            <a:off x="11519379" y="6149866"/>
            <a:ext cx="589936" cy="609600"/>
          </a:xfrm>
          <a:prstGeom prst="rect">
            <a:avLst/>
          </a:prstGeom>
          <a:solidFill>
            <a:srgbClr val="FFD23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9795456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ame 8">
            <a:extLst>
              <a:ext uri="{FF2B5EF4-FFF2-40B4-BE49-F238E27FC236}">
                <a16:creationId xmlns:a16="http://schemas.microsoft.com/office/drawing/2014/main" id="{712B635C-7185-98B7-758D-F7300034896A}"/>
              </a:ext>
            </a:extLst>
          </p:cNvPr>
          <p:cNvSpPr/>
          <p:nvPr/>
        </p:nvSpPr>
        <p:spPr>
          <a:xfrm>
            <a:off x="1946787" y="2123768"/>
            <a:ext cx="8740878" cy="4316361"/>
          </a:xfrm>
          <a:prstGeom prst="frame">
            <a:avLst>
              <a:gd name="adj1" fmla="val 1338"/>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3" name="TextBox 2">
            <a:extLst>
              <a:ext uri="{FF2B5EF4-FFF2-40B4-BE49-F238E27FC236}">
                <a16:creationId xmlns:a16="http://schemas.microsoft.com/office/drawing/2014/main" id="{B73B45FA-B6AC-73C4-B62E-E0F0D712372C}"/>
              </a:ext>
            </a:extLst>
          </p:cNvPr>
          <p:cNvSpPr txBox="1"/>
          <p:nvPr/>
        </p:nvSpPr>
        <p:spPr>
          <a:xfrm>
            <a:off x="5270091" y="265922"/>
            <a:ext cx="6096000" cy="461665"/>
          </a:xfrm>
          <a:prstGeom prst="rect">
            <a:avLst/>
          </a:prstGeom>
          <a:noFill/>
        </p:spPr>
        <p:txBody>
          <a:bodyPr wrap="square">
            <a:spAutoFit/>
          </a:bodyPr>
          <a:lstStyle/>
          <a:p>
            <a:pPr algn="just" rtl="1"/>
            <a:r>
              <a:rPr lang="fa-IR" sz="2400" b="1" dirty="0">
                <a:effectLst/>
                <a:latin typeface="Shabnam" panose="020B0603030804020204" pitchFamily="34" charset="-78"/>
                <a:ea typeface="Calibri" panose="020F0502020204030204" pitchFamily="34" charset="0"/>
                <a:cs typeface="Shabnam" panose="020B0603030804020204" pitchFamily="34" charset="-78"/>
              </a:rPr>
              <a:t>باد شکم از چیست؟ </a:t>
            </a:r>
            <a:endParaRPr lang="fa-IR" sz="2400" dirty="0">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15D3913C-EE59-168F-0352-E441C6944613}"/>
              </a:ext>
            </a:extLst>
          </p:cNvPr>
          <p:cNvSpPr txBox="1"/>
          <p:nvPr/>
        </p:nvSpPr>
        <p:spPr>
          <a:xfrm>
            <a:off x="678426" y="836195"/>
            <a:ext cx="11021962" cy="1131079"/>
          </a:xfrm>
          <a:prstGeom prst="rect">
            <a:avLst/>
          </a:prstGeom>
          <a:noFill/>
        </p:spPr>
        <p:txBody>
          <a:bodyPr wrap="square">
            <a:spAutoFit/>
          </a:bodyPr>
          <a:lstStyle/>
          <a:p>
            <a:pPr algn="just" rtl="1">
              <a:lnSpc>
                <a:spcPct val="200000"/>
              </a:lnSpc>
            </a:pPr>
            <a:r>
              <a:rPr lang="fa-IR" sz="1800" dirty="0">
                <a:effectLst/>
                <a:latin typeface="Vazir" panose="020B0603030804020204" pitchFamily="34" charset="-78"/>
                <a:ea typeface="Calibri" panose="020F0502020204030204" pitchFamily="34" charset="0"/>
                <a:cs typeface="Vazir" panose="020B0603030804020204" pitchFamily="34" charset="-78"/>
              </a:rPr>
              <a:t>به دام افتادن گاز در دستگاه گوارش باعث نفخ، درد، کرامپ و تورم می‌شود. وجود گاز در دستگاه گوارش خطرناک نیست. اما بعضی عوامل مثل یبوست، مصرف غذاهای محرک و.. ممکن است تولید گاز را بیش از حد افزایش دهند.</a:t>
            </a:r>
            <a:endParaRPr lang="fa-IR"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3EC3C23C-B18A-4012-0B8C-829C6A7A4440}"/>
              </a:ext>
            </a:extLst>
          </p:cNvPr>
          <p:cNvSpPr/>
          <p:nvPr/>
        </p:nvSpPr>
        <p:spPr>
          <a:xfrm>
            <a:off x="11484078" y="117987"/>
            <a:ext cx="589936" cy="6096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DBD208FE-89DB-70A6-8616-B14BC1969BF0}"/>
              </a:ext>
            </a:extLst>
          </p:cNvPr>
          <p:cNvSpPr/>
          <p:nvPr/>
        </p:nvSpPr>
        <p:spPr>
          <a:xfrm>
            <a:off x="88490" y="6184489"/>
            <a:ext cx="589936" cy="60960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8" name="Picture 7">
            <a:extLst>
              <a:ext uri="{FF2B5EF4-FFF2-40B4-BE49-F238E27FC236}">
                <a16:creationId xmlns:a16="http://schemas.microsoft.com/office/drawing/2014/main" id="{2518AEAC-211C-0F47-3C5F-F7D17A0C23A9}"/>
              </a:ext>
            </a:extLst>
          </p:cNvPr>
          <p:cNvPicPr>
            <a:picLocks noChangeAspect="1"/>
          </p:cNvPicPr>
          <p:nvPr/>
        </p:nvPicPr>
        <p:blipFill>
          <a:blip r:embed="rId3"/>
          <a:stretch>
            <a:fillRect/>
          </a:stretch>
        </p:blipFill>
        <p:spPr>
          <a:xfrm>
            <a:off x="2379407" y="2374654"/>
            <a:ext cx="7620000" cy="4286250"/>
          </a:xfrm>
          <a:prstGeom prst="rect">
            <a:avLst/>
          </a:prstGeom>
          <a:ln w="38100">
            <a:solidFill>
              <a:schemeClr val="bg1"/>
            </a:solidFill>
          </a:ln>
        </p:spPr>
      </p:pic>
    </p:spTree>
    <p:extLst>
      <p:ext uri="{BB962C8B-B14F-4D97-AF65-F5344CB8AC3E}">
        <p14:creationId xmlns:p14="http://schemas.microsoft.com/office/powerpoint/2010/main" val="22181393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B79DD93-AB38-3188-B344-73507F4471C4}"/>
              </a:ext>
            </a:extLst>
          </p:cNvPr>
          <p:cNvSpPr txBox="1"/>
          <p:nvPr/>
        </p:nvSpPr>
        <p:spPr>
          <a:xfrm>
            <a:off x="3680645" y="1078196"/>
            <a:ext cx="2415355" cy="430887"/>
          </a:xfrm>
          <a:prstGeom prst="rect">
            <a:avLst/>
          </a:prstGeom>
          <a:noFill/>
        </p:spPr>
        <p:txBody>
          <a:bodyPr wrap="square">
            <a:spAutoFit/>
          </a:bodyPr>
          <a:lstStyle>
            <a:defPPr>
              <a:defRPr lang="fa-IR"/>
            </a:defPPr>
            <a:lvl1pPr algn="just" rtl="1">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۱۲</a:t>
            </a:r>
            <a:r>
              <a:rPr lang="en-US" dirty="0"/>
              <a:t>. </a:t>
            </a:r>
            <a:r>
              <a:rPr lang="fa-IR" dirty="0"/>
              <a:t>روغن میخک</a:t>
            </a:r>
            <a:endParaRPr lang="en-US" dirty="0"/>
          </a:p>
        </p:txBody>
      </p:sp>
      <p:sp>
        <p:nvSpPr>
          <p:cNvPr id="5" name="TextBox 4">
            <a:extLst>
              <a:ext uri="{FF2B5EF4-FFF2-40B4-BE49-F238E27FC236}">
                <a16:creationId xmlns:a16="http://schemas.microsoft.com/office/drawing/2014/main" id="{B4A8268E-4706-A509-F840-AFF561C6C83D}"/>
              </a:ext>
            </a:extLst>
          </p:cNvPr>
          <p:cNvSpPr txBox="1"/>
          <p:nvPr/>
        </p:nvSpPr>
        <p:spPr>
          <a:xfrm>
            <a:off x="739302" y="1663292"/>
            <a:ext cx="5356698"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روغن میخک به طور سنتی برای درمان مشکلات گوارشی از جمله نفخ، گاز و سوء هاضمه استفاده می‌شود. شواهد کافی برای نشان دادن اثربخشی یا بی‌خطر بودن این ماده برای درمان نفخ وجود ندارد، اما در بعضی از تحقیقات مشاهده شده است که می‌تواند با زخم‌های گوارشی مبارزه کند</a:t>
            </a:r>
            <a:r>
              <a:rPr lang="en-US" dirty="0"/>
              <a:t>.</a:t>
            </a:r>
            <a:r>
              <a:rPr lang="fa-IR" dirty="0"/>
              <a:t>مصرف روغن میخک بعد از صرف غذا باعث افزایش آنزیم‌های گوارشی و کاهش میزان گاز در روده می‌شود</a:t>
            </a:r>
            <a:r>
              <a:rPr lang="en-US" dirty="0"/>
              <a:t>.</a:t>
            </a:r>
          </a:p>
        </p:txBody>
      </p:sp>
      <p:sp>
        <p:nvSpPr>
          <p:cNvPr id="2" name="Rectangle 1">
            <a:extLst>
              <a:ext uri="{FF2B5EF4-FFF2-40B4-BE49-F238E27FC236}">
                <a16:creationId xmlns:a16="http://schemas.microsoft.com/office/drawing/2014/main" id="{945CDC0A-C372-C458-0E30-96977648EB9C}"/>
              </a:ext>
            </a:extLst>
          </p:cNvPr>
          <p:cNvSpPr/>
          <p:nvPr/>
        </p:nvSpPr>
        <p:spPr>
          <a:xfrm>
            <a:off x="0" y="0"/>
            <a:ext cx="589936" cy="68580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8194" name="Picture 2" descr="‌استان‌ ها‌ on Fars: &quot;میخک یکی از گیاهان معطری است که علاوه بر آن که به  عنوان ادویه در آشپزی مصرف و معمولاً در ترکیب با فلفل، دارچین، زردچوبه و  سایر ادویه‌ها">
            <a:extLst>
              <a:ext uri="{FF2B5EF4-FFF2-40B4-BE49-F238E27FC236}">
                <a16:creationId xmlns:a16="http://schemas.microsoft.com/office/drawing/2014/main" id="{431FE597-B73B-7498-FA06-2D722C8D63E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498" r="10610"/>
          <a:stretch/>
        </p:blipFill>
        <p:spPr bwMode="auto">
          <a:xfrm>
            <a:off x="6340680" y="0"/>
            <a:ext cx="5851320" cy="33894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F9771F2-3B53-CD0A-C4AD-A6BD09F7D4C8}"/>
              </a:ext>
            </a:extLst>
          </p:cNvPr>
          <p:cNvPicPr>
            <a:picLocks noChangeAspect="1"/>
          </p:cNvPicPr>
          <p:nvPr/>
        </p:nvPicPr>
        <p:blipFill>
          <a:blip r:embed="rId3"/>
          <a:srcRect b="12925"/>
          <a:stretch/>
        </p:blipFill>
        <p:spPr>
          <a:xfrm>
            <a:off x="6340680" y="3673594"/>
            <a:ext cx="5851320" cy="3184406"/>
          </a:xfrm>
          <a:prstGeom prst="rect">
            <a:avLst/>
          </a:prstGeom>
        </p:spPr>
      </p:pic>
    </p:spTree>
    <p:extLst>
      <p:ext uri="{BB962C8B-B14F-4D97-AF65-F5344CB8AC3E}">
        <p14:creationId xmlns:p14="http://schemas.microsoft.com/office/powerpoint/2010/main" val="4847942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29683A8-1D72-6F28-A990-D849A9655FA5}"/>
              </a:ext>
            </a:extLst>
          </p:cNvPr>
          <p:cNvSpPr/>
          <p:nvPr/>
        </p:nvSpPr>
        <p:spPr>
          <a:xfrm>
            <a:off x="0" y="0"/>
            <a:ext cx="589936" cy="6858000"/>
          </a:xfrm>
          <a:prstGeom prst="rect">
            <a:avLst/>
          </a:prstGeom>
          <a:solidFill>
            <a:srgbClr val="FFD23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BCA3C08F-CF82-FD5C-6FE2-1C8CD82BC6DB}"/>
              </a:ext>
            </a:extLst>
          </p:cNvPr>
          <p:cNvSpPr txBox="1"/>
          <p:nvPr/>
        </p:nvSpPr>
        <p:spPr>
          <a:xfrm>
            <a:off x="2588291" y="1688604"/>
            <a:ext cx="6096000" cy="388696"/>
          </a:xfrm>
          <a:prstGeom prst="rect">
            <a:avLst/>
          </a:prstGeom>
          <a:noFill/>
        </p:spPr>
        <p:txBody>
          <a:bodyPr wrap="square">
            <a:spAutoFit/>
          </a:bodyPr>
          <a:lstStyle>
            <a:defPPr>
              <a:defRPr lang="fa-IR"/>
            </a:defPPr>
            <a:lvl1pPr algn="just" rtl="1">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۱۳</a:t>
            </a:r>
            <a:r>
              <a:rPr lang="en-US" dirty="0"/>
              <a:t>. </a:t>
            </a:r>
            <a:r>
              <a:rPr lang="fa-IR" dirty="0"/>
              <a:t>گرمادرمانی</a:t>
            </a:r>
            <a:endParaRPr lang="en-US" dirty="0"/>
          </a:p>
        </p:txBody>
      </p:sp>
      <p:sp>
        <p:nvSpPr>
          <p:cNvPr id="5" name="TextBox 4">
            <a:extLst>
              <a:ext uri="{FF2B5EF4-FFF2-40B4-BE49-F238E27FC236}">
                <a16:creationId xmlns:a16="http://schemas.microsoft.com/office/drawing/2014/main" id="{8B85D561-13FB-D50A-055F-9AC14D1A6567}"/>
              </a:ext>
            </a:extLst>
          </p:cNvPr>
          <p:cNvSpPr txBox="1"/>
          <p:nvPr/>
        </p:nvSpPr>
        <p:spPr>
          <a:xfrm>
            <a:off x="6910509" y="2077300"/>
            <a:ext cx="4898974" cy="2239074"/>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قرار دادن کیسه آب گرم یا پد حرارتی روی شکم با تسکین علائم نفخ همراه است. گرما عضلات روده را شل می‌کند و باعث حرکت گاز در روده می‌شود. همچنین می‌تواند احساس درد را کاهش دهد</a:t>
            </a:r>
            <a:r>
              <a:rPr lang="en-US" dirty="0"/>
              <a:t>.</a:t>
            </a:r>
          </a:p>
        </p:txBody>
      </p:sp>
      <p:pic>
        <p:nvPicPr>
          <p:cNvPr id="10242" name="Picture 2" descr="درمان درد با گرما و سرما">
            <a:extLst>
              <a:ext uri="{FF2B5EF4-FFF2-40B4-BE49-F238E27FC236}">
                <a16:creationId xmlns:a16="http://schemas.microsoft.com/office/drawing/2014/main" id="{8F55462C-9EE0-64FD-AC3A-F30DEA4D00B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099" r="18369"/>
          <a:stretch/>
        </p:blipFill>
        <p:spPr bwMode="auto">
          <a:xfrm>
            <a:off x="294968" y="1485798"/>
            <a:ext cx="6517532" cy="4314422"/>
          </a:xfrm>
          <a:prstGeom prst="rect">
            <a:avLst/>
          </a:prstGeom>
          <a:noFill/>
          <a:ln w="38100">
            <a:solidFill>
              <a:srgbClr val="FFD232"/>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E14E02C-1FF3-BBE6-64D8-6C23EF900894}"/>
              </a:ext>
            </a:extLst>
          </p:cNvPr>
          <p:cNvSpPr/>
          <p:nvPr/>
        </p:nvSpPr>
        <p:spPr>
          <a:xfrm>
            <a:off x="11602064" y="6158867"/>
            <a:ext cx="589936" cy="6096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5040934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74233-3B22-E0F7-996E-6E597B14AD29}"/>
              </a:ext>
            </a:extLst>
          </p:cNvPr>
          <p:cNvSpPr txBox="1"/>
          <p:nvPr/>
        </p:nvSpPr>
        <p:spPr>
          <a:xfrm>
            <a:off x="-1177206" y="815720"/>
            <a:ext cx="6096000" cy="388696"/>
          </a:xfrm>
          <a:prstGeom prst="rect">
            <a:avLst/>
          </a:prstGeom>
          <a:noFill/>
        </p:spPr>
        <p:txBody>
          <a:bodyPr wrap="square">
            <a:spAutoFit/>
          </a:bodyPr>
          <a:lstStyle>
            <a:defPPr>
              <a:defRPr lang="fa-IR"/>
            </a:defPPr>
            <a:lvl1pPr algn="just" rtl="1">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۱۴</a:t>
            </a:r>
            <a:r>
              <a:rPr lang="en-US" dirty="0"/>
              <a:t>. </a:t>
            </a:r>
            <a:r>
              <a:rPr lang="fa-IR" dirty="0"/>
              <a:t>سرکه سیب</a:t>
            </a:r>
            <a:endParaRPr lang="en-US" dirty="0"/>
          </a:p>
        </p:txBody>
      </p:sp>
      <p:sp>
        <p:nvSpPr>
          <p:cNvPr id="5" name="TextBox 4">
            <a:extLst>
              <a:ext uri="{FF2B5EF4-FFF2-40B4-BE49-F238E27FC236}">
                <a16:creationId xmlns:a16="http://schemas.microsoft.com/office/drawing/2014/main" id="{17A294BA-7A78-B64A-6B91-AAEFDEC44860}"/>
              </a:ext>
            </a:extLst>
          </p:cNvPr>
          <p:cNvSpPr txBox="1"/>
          <p:nvPr/>
        </p:nvSpPr>
        <p:spPr>
          <a:xfrm>
            <a:off x="126300" y="1204416"/>
            <a:ext cx="4792494"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محققان با انجام یک مطالعه متوجه شدند که سرکه سیب ممکن است به کنترل سوء هاضمه و نفخ کمک کند. برای امتحان کردن این روش، یک قاشق غذاخوری سرکه را به یک لیوان آب اضافه کنید و قبل از غذا بنوشید. به یاد داشته باشید که بعد از انجام این کار باید دهان خود را با آب بشویید؛ چون سرکه می‌تواند باعث فرسایش مینای دندان شود</a:t>
            </a:r>
            <a:r>
              <a:rPr lang="en-US" dirty="0"/>
              <a:t>.</a:t>
            </a:r>
          </a:p>
        </p:txBody>
      </p:sp>
      <p:pic>
        <p:nvPicPr>
          <p:cNvPr id="4" name="Picture 3">
            <a:extLst>
              <a:ext uri="{FF2B5EF4-FFF2-40B4-BE49-F238E27FC236}">
                <a16:creationId xmlns:a16="http://schemas.microsoft.com/office/drawing/2014/main" id="{37114B67-085E-005B-382F-42B7EACD7B9D}"/>
              </a:ext>
            </a:extLst>
          </p:cNvPr>
          <p:cNvPicPr>
            <a:picLocks noChangeAspect="1"/>
          </p:cNvPicPr>
          <p:nvPr/>
        </p:nvPicPr>
        <p:blipFill>
          <a:blip r:embed="rId2"/>
          <a:stretch>
            <a:fillRect/>
          </a:stretch>
        </p:blipFill>
        <p:spPr>
          <a:xfrm>
            <a:off x="5334000" y="0"/>
            <a:ext cx="6858000" cy="6858000"/>
          </a:xfrm>
          <a:prstGeom prst="rect">
            <a:avLst/>
          </a:prstGeom>
        </p:spPr>
      </p:pic>
      <p:sp>
        <p:nvSpPr>
          <p:cNvPr id="6" name="Rectangle 5">
            <a:extLst>
              <a:ext uri="{FF2B5EF4-FFF2-40B4-BE49-F238E27FC236}">
                <a16:creationId xmlns:a16="http://schemas.microsoft.com/office/drawing/2014/main" id="{E0AFEDBA-7EA7-BE8A-0F66-AB9855FF8CEF}"/>
              </a:ext>
            </a:extLst>
          </p:cNvPr>
          <p:cNvSpPr/>
          <p:nvPr/>
        </p:nvSpPr>
        <p:spPr>
          <a:xfrm>
            <a:off x="5056605" y="0"/>
            <a:ext cx="210714" cy="68580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1B92114A-0D4A-81A3-9C9D-C1775280091D}"/>
              </a:ext>
            </a:extLst>
          </p:cNvPr>
          <p:cNvSpPr/>
          <p:nvPr/>
        </p:nvSpPr>
        <p:spPr>
          <a:xfrm>
            <a:off x="0" y="6179049"/>
            <a:ext cx="589936" cy="609600"/>
          </a:xfrm>
          <a:prstGeom prst="rect">
            <a:avLst/>
          </a:prstGeom>
          <a:solidFill>
            <a:srgbClr val="FFD23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5416731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F8A5794-80AE-7B3B-271A-C12E7B9A262F}"/>
              </a:ext>
            </a:extLst>
          </p:cNvPr>
          <p:cNvSpPr txBox="1"/>
          <p:nvPr/>
        </p:nvSpPr>
        <p:spPr>
          <a:xfrm>
            <a:off x="9143999" y="963874"/>
            <a:ext cx="2530447" cy="430887"/>
          </a:xfrm>
          <a:prstGeom prst="rect">
            <a:avLst/>
          </a:prstGeom>
          <a:noFill/>
        </p:spPr>
        <p:txBody>
          <a:bodyPr wrap="square">
            <a:spAutoFit/>
          </a:bodyPr>
          <a:lstStyle>
            <a:defPPr>
              <a:defRPr lang="fa-IR"/>
            </a:defPPr>
            <a:lvl1pPr algn="just" rtl="1">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۱۶</a:t>
            </a:r>
            <a:r>
              <a:rPr lang="en-US" dirty="0"/>
              <a:t>. </a:t>
            </a:r>
            <a:r>
              <a:rPr lang="fa-IR" dirty="0"/>
              <a:t>ورزش</a:t>
            </a:r>
            <a:endParaRPr lang="en-US" dirty="0"/>
          </a:p>
        </p:txBody>
      </p:sp>
      <p:sp>
        <p:nvSpPr>
          <p:cNvPr id="5" name="TextBox 4">
            <a:extLst>
              <a:ext uri="{FF2B5EF4-FFF2-40B4-BE49-F238E27FC236}">
                <a16:creationId xmlns:a16="http://schemas.microsoft.com/office/drawing/2014/main" id="{7CAA5C1A-6315-F290-4FB4-EE37DB56AEA6}"/>
              </a:ext>
            </a:extLst>
          </p:cNvPr>
          <p:cNvSpPr txBox="1"/>
          <p:nvPr/>
        </p:nvSpPr>
        <p:spPr>
          <a:xfrm>
            <a:off x="6972747" y="1562171"/>
            <a:ext cx="4701699"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ورزش با شدت متوسط از جمله پیاده‌روی به دفع گاز از بدن کمک می‌کند. یوگا هم برای همه افراد به خصوص زنان گزینه مناسبی محسوب می‌شود. تحقیقات نشان داده‌اند که یوگا به درمان نفخ بعد از سزارین</a:t>
            </a:r>
            <a:r>
              <a:rPr lang="en-US" dirty="0"/>
              <a:t> </a:t>
            </a:r>
            <a:r>
              <a:rPr lang="fa-IR" dirty="0"/>
              <a:t>یا زایمان طبیعی کمک می‌کند. البته زنانی که به تازگی زایمان کرده‌اند باید در مورد بهترین زمان شروع ورزش با پزشک مشورت کنند</a:t>
            </a:r>
            <a:r>
              <a:rPr lang="en-US" dirty="0"/>
              <a:t>.</a:t>
            </a:r>
          </a:p>
        </p:txBody>
      </p:sp>
      <p:pic>
        <p:nvPicPr>
          <p:cNvPr id="12292" name="Picture 4" descr="10 حرکت کششی عالی برای از بین بردن نفخ شکم • دیجی‌کالا مگ">
            <a:extLst>
              <a:ext uri="{FF2B5EF4-FFF2-40B4-BE49-F238E27FC236}">
                <a16:creationId xmlns:a16="http://schemas.microsoft.com/office/drawing/2014/main" id="{173C04B3-434E-CD40-15AC-8672A60A44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449862" cy="3454556"/>
          </a:xfrm>
          <a:prstGeom prst="rect">
            <a:avLst/>
          </a:prstGeom>
          <a:noFill/>
          <a:ln w="38100">
            <a:solidFill>
              <a:srgbClr val="FFD232"/>
            </a:solidFill>
          </a:ln>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148132F2-05DF-B4F7-B434-A985FB8FD6F6}"/>
              </a:ext>
            </a:extLst>
          </p:cNvPr>
          <p:cNvPicPr>
            <a:picLocks noChangeAspect="1"/>
          </p:cNvPicPr>
          <p:nvPr/>
        </p:nvPicPr>
        <p:blipFill>
          <a:blip r:embed="rId3"/>
          <a:stretch>
            <a:fillRect/>
          </a:stretch>
        </p:blipFill>
        <p:spPr>
          <a:xfrm>
            <a:off x="1278661" y="3512705"/>
            <a:ext cx="5504124" cy="3259020"/>
          </a:xfrm>
          <a:prstGeom prst="rect">
            <a:avLst/>
          </a:prstGeom>
          <a:ln w="38100">
            <a:solidFill>
              <a:srgbClr val="AE001C"/>
            </a:solidFill>
          </a:ln>
        </p:spPr>
      </p:pic>
      <p:sp>
        <p:nvSpPr>
          <p:cNvPr id="6" name="Rectangle 5">
            <a:extLst>
              <a:ext uri="{FF2B5EF4-FFF2-40B4-BE49-F238E27FC236}">
                <a16:creationId xmlns:a16="http://schemas.microsoft.com/office/drawing/2014/main" id="{56315F1F-6146-4F60-D205-1555C5B065D3}"/>
              </a:ext>
            </a:extLst>
          </p:cNvPr>
          <p:cNvSpPr/>
          <p:nvPr/>
        </p:nvSpPr>
        <p:spPr>
          <a:xfrm>
            <a:off x="12016902" y="0"/>
            <a:ext cx="210714" cy="68580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63D31519-1579-5726-22A9-459344E56CD7}"/>
              </a:ext>
            </a:extLst>
          </p:cNvPr>
          <p:cNvSpPr/>
          <p:nvPr/>
        </p:nvSpPr>
        <p:spPr>
          <a:xfrm>
            <a:off x="517554" y="3610947"/>
            <a:ext cx="589936" cy="609600"/>
          </a:xfrm>
          <a:prstGeom prst="rect">
            <a:avLst/>
          </a:prstGeom>
          <a:solidFill>
            <a:srgbClr val="AE001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20FC9ADF-C9D2-5CDD-FC8F-1D932D3765D6}"/>
              </a:ext>
            </a:extLst>
          </p:cNvPr>
          <p:cNvSpPr/>
          <p:nvPr/>
        </p:nvSpPr>
        <p:spPr>
          <a:xfrm>
            <a:off x="5621368" y="2735695"/>
            <a:ext cx="589936" cy="609600"/>
          </a:xfrm>
          <a:prstGeom prst="rect">
            <a:avLst/>
          </a:prstGeom>
          <a:solidFill>
            <a:srgbClr val="FFD23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3287954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B47965A-E54F-ED3A-63E2-BCBE1757A6F8}"/>
              </a:ext>
            </a:extLst>
          </p:cNvPr>
          <p:cNvSpPr txBox="1"/>
          <p:nvPr/>
        </p:nvSpPr>
        <p:spPr>
          <a:xfrm>
            <a:off x="-478681" y="1843427"/>
            <a:ext cx="6096000" cy="388696"/>
          </a:xfrm>
          <a:prstGeom prst="rect">
            <a:avLst/>
          </a:prstGeom>
          <a:noFill/>
        </p:spPr>
        <p:txBody>
          <a:bodyPr wrap="square">
            <a:spAutoFit/>
          </a:bodyPr>
          <a:lstStyle>
            <a:defPPr>
              <a:defRPr lang="fa-IR"/>
            </a:defPPr>
            <a:lvl1pPr algn="just" rtl="1">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۱۷</a:t>
            </a:r>
            <a:r>
              <a:rPr lang="en-US" dirty="0"/>
              <a:t>. </a:t>
            </a:r>
            <a:r>
              <a:rPr lang="fa-IR" dirty="0"/>
              <a:t>تنفس عمیق</a:t>
            </a:r>
            <a:endParaRPr lang="en-US" dirty="0"/>
          </a:p>
        </p:txBody>
      </p:sp>
      <p:sp>
        <p:nvSpPr>
          <p:cNvPr id="5" name="TextBox 4">
            <a:extLst>
              <a:ext uri="{FF2B5EF4-FFF2-40B4-BE49-F238E27FC236}">
                <a16:creationId xmlns:a16="http://schemas.microsoft.com/office/drawing/2014/main" id="{343C4A6A-00F3-3DF4-3853-E0B588BE7080}"/>
              </a:ext>
            </a:extLst>
          </p:cNvPr>
          <p:cNvSpPr txBox="1"/>
          <p:nvPr/>
        </p:nvSpPr>
        <p:spPr>
          <a:xfrm>
            <a:off x="603521" y="2232123"/>
            <a:ext cx="5013798" cy="3347070"/>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تنفس عمیق روی سیستم عصبی خودمختار تاثیر مثبت دارد. به این ترتیب، ممکن است برای عملکرد دستگاه گوارش هم مفید باشد. با این حال، این راه‌کار برای همه موثر نیست. چون بلع بیش از حد هوا می‌تواند حجم گاز را در روده افزایش دهد</a:t>
            </a:r>
            <a:r>
              <a:rPr lang="en-US" dirty="0"/>
              <a:t>.</a:t>
            </a:r>
            <a:r>
              <a:rPr lang="fa-IR" dirty="0"/>
              <a:t>در بعضی از افراد تنفس عمیق به رفع باد شکم کمک می‌کند</a:t>
            </a:r>
            <a:r>
              <a:rPr lang="en-US" dirty="0"/>
              <a:t>.</a:t>
            </a:r>
          </a:p>
        </p:txBody>
      </p:sp>
      <p:sp>
        <p:nvSpPr>
          <p:cNvPr id="2" name="Rectangle 1">
            <a:extLst>
              <a:ext uri="{FF2B5EF4-FFF2-40B4-BE49-F238E27FC236}">
                <a16:creationId xmlns:a16="http://schemas.microsoft.com/office/drawing/2014/main" id="{1D792A81-E4C4-913D-1310-E0BBA3E4BF60}"/>
              </a:ext>
            </a:extLst>
          </p:cNvPr>
          <p:cNvSpPr/>
          <p:nvPr/>
        </p:nvSpPr>
        <p:spPr>
          <a:xfrm>
            <a:off x="11361906" y="0"/>
            <a:ext cx="830093" cy="6858000"/>
          </a:xfrm>
          <a:prstGeom prst="rect">
            <a:avLst/>
          </a:prstGeom>
          <a:solidFill>
            <a:srgbClr val="FFD23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13314" name="Picture 2" descr="مزایای تنفس عمیق برای سلامت">
            <a:extLst>
              <a:ext uri="{FF2B5EF4-FFF2-40B4-BE49-F238E27FC236}">
                <a16:creationId xmlns:a16="http://schemas.microsoft.com/office/drawing/2014/main" id="{96D054ED-89D5-6ED8-C40A-F6932A1C67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0915" y="1888689"/>
            <a:ext cx="5715000" cy="3800475"/>
          </a:xfrm>
          <a:prstGeom prst="rect">
            <a:avLst/>
          </a:prstGeom>
          <a:noFill/>
          <a:ln w="38100">
            <a:solidFill>
              <a:srgbClr val="FFD232"/>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4AA4C0B7-BA40-ABD9-7D9A-A7F61443C3C9}"/>
              </a:ext>
            </a:extLst>
          </p:cNvPr>
          <p:cNvSpPr/>
          <p:nvPr/>
        </p:nvSpPr>
        <p:spPr>
          <a:xfrm>
            <a:off x="-5871" y="293815"/>
            <a:ext cx="589936" cy="609600"/>
          </a:xfrm>
          <a:prstGeom prst="rect">
            <a:avLst/>
          </a:prstGeom>
          <a:solidFill>
            <a:srgbClr val="AE001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8547170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08F0528-3F12-E98A-D11B-1598BBFC5937}"/>
              </a:ext>
            </a:extLst>
          </p:cNvPr>
          <p:cNvSpPr txBox="1"/>
          <p:nvPr/>
        </p:nvSpPr>
        <p:spPr>
          <a:xfrm>
            <a:off x="4659549" y="466192"/>
            <a:ext cx="3183142" cy="430887"/>
          </a:xfrm>
          <a:prstGeom prst="rect">
            <a:avLst/>
          </a:prstGeom>
          <a:noFill/>
        </p:spPr>
        <p:txBody>
          <a:bodyPr wrap="square">
            <a:spAutoFit/>
          </a:bodyPr>
          <a:lstStyle>
            <a:defPPr>
              <a:defRPr lang="fa-IR"/>
            </a:defPPr>
            <a:lvl1pPr algn="just" rtl="1">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۱۸</a:t>
            </a:r>
            <a:r>
              <a:rPr lang="en-US" dirty="0"/>
              <a:t>. </a:t>
            </a:r>
            <a:r>
              <a:rPr lang="fa-IR" dirty="0"/>
              <a:t>داروهای بدون نسخه</a:t>
            </a:r>
            <a:endParaRPr lang="en-US" dirty="0"/>
          </a:p>
        </p:txBody>
      </p:sp>
      <p:sp>
        <p:nvSpPr>
          <p:cNvPr id="5" name="TextBox 4">
            <a:extLst>
              <a:ext uri="{FF2B5EF4-FFF2-40B4-BE49-F238E27FC236}">
                <a16:creationId xmlns:a16="http://schemas.microsoft.com/office/drawing/2014/main" id="{375BF7FD-5287-931E-B4A2-5818F5259CD7}"/>
              </a:ext>
            </a:extLst>
          </p:cNvPr>
          <p:cNvSpPr txBox="1"/>
          <p:nvPr/>
        </p:nvSpPr>
        <p:spPr>
          <a:xfrm>
            <a:off x="6319736" y="1020259"/>
            <a:ext cx="5629072" cy="5563061"/>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داروهای بدون نسخه به شما کمک می‌کنند که به سرعت از شر باد شکم و مشکلات مرتبط با آن خلاص شوید. یکی از داروهای محبوب سایمتیکون است که با نام‌های تجاری مختلف در داروخانه‌ها به فروش می‌رسد</a:t>
            </a:r>
            <a:r>
              <a:rPr lang="en-US" dirty="0"/>
              <a:t>.</a:t>
            </a:r>
            <a:r>
              <a:rPr lang="fa-IR" dirty="0"/>
              <a:t>زنانی که از باد شکم در هفته اول بارداری و بعد از آن رنج می‌برند، باید قبل از امتحان کردن سایمتیکون با پزشک مشورت کنند. این توصیه در مورد زنان شیرده و افرادی که دارو مصرف می‌کنند هم صدق می‌کند. همچنین اگر می‌خواهید از دارو برای درمان نفخ نوزاد</a:t>
            </a:r>
            <a:r>
              <a:rPr lang="en-US" dirty="0"/>
              <a:t> </a:t>
            </a:r>
            <a:r>
              <a:rPr lang="fa-IR" dirty="0"/>
              <a:t>استفاده کنید، توصیه می‌شود از متخصص اطفال بخواهید که مناسب‌ترین محصول را به شما معرفی کند</a:t>
            </a:r>
            <a:r>
              <a:rPr lang="en-US" dirty="0"/>
              <a:t>.</a:t>
            </a:r>
          </a:p>
        </p:txBody>
      </p:sp>
      <p:pic>
        <p:nvPicPr>
          <p:cNvPr id="2" name="Picture 1">
            <a:extLst>
              <a:ext uri="{FF2B5EF4-FFF2-40B4-BE49-F238E27FC236}">
                <a16:creationId xmlns:a16="http://schemas.microsoft.com/office/drawing/2014/main" id="{DC536717-0F80-AD94-7551-AA37D0F71DC0}"/>
              </a:ext>
            </a:extLst>
          </p:cNvPr>
          <p:cNvPicPr>
            <a:picLocks noChangeAspect="1"/>
          </p:cNvPicPr>
          <p:nvPr/>
        </p:nvPicPr>
        <p:blipFill>
          <a:blip r:embed="rId2"/>
          <a:stretch>
            <a:fillRect/>
          </a:stretch>
        </p:blipFill>
        <p:spPr>
          <a:xfrm>
            <a:off x="0" y="1621068"/>
            <a:ext cx="6046054" cy="4030702"/>
          </a:xfrm>
          <a:prstGeom prst="rect">
            <a:avLst/>
          </a:prstGeom>
        </p:spPr>
      </p:pic>
      <p:sp>
        <p:nvSpPr>
          <p:cNvPr id="6" name="Rectangle 5">
            <a:extLst>
              <a:ext uri="{FF2B5EF4-FFF2-40B4-BE49-F238E27FC236}">
                <a16:creationId xmlns:a16="http://schemas.microsoft.com/office/drawing/2014/main" id="{E3C194A5-6F7C-5965-5A7B-1B21CC0115CA}"/>
              </a:ext>
            </a:extLst>
          </p:cNvPr>
          <p:cNvSpPr/>
          <p:nvPr/>
        </p:nvSpPr>
        <p:spPr>
          <a:xfrm>
            <a:off x="99264" y="6248400"/>
            <a:ext cx="589936" cy="609600"/>
          </a:xfrm>
          <a:prstGeom prst="rect">
            <a:avLst/>
          </a:prstGeom>
          <a:solidFill>
            <a:srgbClr val="AE001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3A313D34-06DA-ADA7-8B52-ED0521F57B14}"/>
              </a:ext>
            </a:extLst>
          </p:cNvPr>
          <p:cNvSpPr/>
          <p:nvPr/>
        </p:nvSpPr>
        <p:spPr>
          <a:xfrm>
            <a:off x="11477420" y="0"/>
            <a:ext cx="589936" cy="1186774"/>
          </a:xfrm>
          <a:prstGeom prst="rect">
            <a:avLst/>
          </a:prstGeom>
          <a:solidFill>
            <a:srgbClr val="FFD23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4520940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3C5944C-99DA-B8B9-D022-0767DA6E8283}"/>
              </a:ext>
            </a:extLst>
          </p:cNvPr>
          <p:cNvSpPr txBox="1"/>
          <p:nvPr/>
        </p:nvSpPr>
        <p:spPr>
          <a:xfrm>
            <a:off x="202966" y="5074101"/>
            <a:ext cx="1505382"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کلام پایانی</a:t>
            </a:r>
            <a:endParaRPr lang="en-US" dirty="0"/>
          </a:p>
        </p:txBody>
      </p:sp>
      <p:sp>
        <p:nvSpPr>
          <p:cNvPr id="5" name="TextBox 4">
            <a:extLst>
              <a:ext uri="{FF2B5EF4-FFF2-40B4-BE49-F238E27FC236}">
                <a16:creationId xmlns:a16="http://schemas.microsoft.com/office/drawing/2014/main" id="{B0FAE241-14B3-8ECA-8AC5-4953C68C3F02}"/>
              </a:ext>
            </a:extLst>
          </p:cNvPr>
          <p:cNvSpPr txBox="1"/>
          <p:nvPr/>
        </p:nvSpPr>
        <p:spPr>
          <a:xfrm>
            <a:off x="288587" y="5535766"/>
            <a:ext cx="11614826"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معمولا راه‌کارهای خانگی و داروهای بدون نسخه به رفع باد شکم کمک می‌کنند. اما کسانی که دچار درد مداوم و شدید هستند یا علائم دیگری مثل اسهال، یبوست، تب، خونریزی از مقعد و کاهش وزن ناخواسته را تجربه می‌کنند باید نزد دکتر گوارش</a:t>
            </a:r>
            <a:r>
              <a:rPr lang="en-US" dirty="0"/>
              <a:t> </a:t>
            </a:r>
            <a:r>
              <a:rPr lang="fa-IR" dirty="0"/>
              <a:t>بروند</a:t>
            </a:r>
            <a:r>
              <a:rPr lang="en-US" dirty="0"/>
              <a:t>.</a:t>
            </a:r>
          </a:p>
        </p:txBody>
      </p:sp>
      <p:pic>
        <p:nvPicPr>
          <p:cNvPr id="4" name="Picture 3">
            <a:extLst>
              <a:ext uri="{FF2B5EF4-FFF2-40B4-BE49-F238E27FC236}">
                <a16:creationId xmlns:a16="http://schemas.microsoft.com/office/drawing/2014/main" id="{77955736-3E00-C423-D03A-19B38198D3CC}"/>
              </a:ext>
            </a:extLst>
          </p:cNvPr>
          <p:cNvPicPr>
            <a:picLocks noChangeAspect="1"/>
          </p:cNvPicPr>
          <p:nvPr/>
        </p:nvPicPr>
        <p:blipFill>
          <a:blip r:embed="rId2"/>
          <a:srcRect t="12147" b="14043"/>
          <a:stretch/>
        </p:blipFill>
        <p:spPr>
          <a:xfrm>
            <a:off x="955657" y="3320"/>
            <a:ext cx="10280685" cy="5061781"/>
          </a:xfrm>
          <a:prstGeom prst="rect">
            <a:avLst/>
          </a:prstGeom>
        </p:spPr>
      </p:pic>
      <p:sp>
        <p:nvSpPr>
          <p:cNvPr id="6" name="Rectangle 5">
            <a:extLst>
              <a:ext uri="{FF2B5EF4-FFF2-40B4-BE49-F238E27FC236}">
                <a16:creationId xmlns:a16="http://schemas.microsoft.com/office/drawing/2014/main" id="{91FB0676-DCAF-D87B-7BAD-EAA7AE701582}"/>
              </a:ext>
            </a:extLst>
          </p:cNvPr>
          <p:cNvSpPr/>
          <p:nvPr/>
        </p:nvSpPr>
        <p:spPr>
          <a:xfrm>
            <a:off x="201651" y="0"/>
            <a:ext cx="589936" cy="609600"/>
          </a:xfrm>
          <a:prstGeom prst="rect">
            <a:avLst/>
          </a:prstGeom>
          <a:solidFill>
            <a:srgbClr val="AE001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3DF72AFC-D24A-0D43-063A-698E358BCA62}"/>
              </a:ext>
            </a:extLst>
          </p:cNvPr>
          <p:cNvSpPr/>
          <p:nvPr/>
        </p:nvSpPr>
        <p:spPr>
          <a:xfrm>
            <a:off x="11602064" y="5074101"/>
            <a:ext cx="589936" cy="609600"/>
          </a:xfrm>
          <a:prstGeom prst="rect">
            <a:avLst/>
          </a:prstGeom>
          <a:solidFill>
            <a:srgbClr val="FFD23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7728690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A47FA6-748C-AC52-000A-103D6CC42369}"/>
              </a:ext>
            </a:extLst>
          </p:cNvPr>
          <p:cNvSpPr txBox="1"/>
          <p:nvPr/>
        </p:nvSpPr>
        <p:spPr>
          <a:xfrm>
            <a:off x="1488330" y="818345"/>
            <a:ext cx="7743217"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منابع</a:t>
            </a:r>
          </a:p>
        </p:txBody>
      </p:sp>
      <p:sp>
        <p:nvSpPr>
          <p:cNvPr id="3" name="Rectangle 2">
            <a:extLst>
              <a:ext uri="{FF2B5EF4-FFF2-40B4-BE49-F238E27FC236}">
                <a16:creationId xmlns:a16="http://schemas.microsoft.com/office/drawing/2014/main" id="{13615896-FF9D-AF49-F032-93EF38C5DD6F}"/>
              </a:ext>
            </a:extLst>
          </p:cNvPr>
          <p:cNvSpPr/>
          <p:nvPr/>
        </p:nvSpPr>
        <p:spPr>
          <a:xfrm>
            <a:off x="9319096" y="711341"/>
            <a:ext cx="2872904" cy="609600"/>
          </a:xfrm>
          <a:prstGeom prst="rect">
            <a:avLst/>
          </a:prstGeom>
          <a:solidFill>
            <a:srgbClr val="AE001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5" name="TextBox 4">
            <a:extLst>
              <a:ext uri="{FF2B5EF4-FFF2-40B4-BE49-F238E27FC236}">
                <a16:creationId xmlns:a16="http://schemas.microsoft.com/office/drawing/2014/main" id="{9389B6C0-0DE4-1E45-D015-E2262EBE60A8}"/>
              </a:ext>
            </a:extLst>
          </p:cNvPr>
          <p:cNvSpPr txBox="1"/>
          <p:nvPr/>
        </p:nvSpPr>
        <p:spPr>
          <a:xfrm>
            <a:off x="0" y="2504872"/>
            <a:ext cx="3421702" cy="375552"/>
          </a:xfrm>
          <a:prstGeom prst="rect">
            <a:avLst/>
          </a:prstGeom>
          <a:noFill/>
        </p:spPr>
        <p:txBody>
          <a:bodyPr wrap="square">
            <a:spAutoFit/>
          </a:bodyPr>
          <a:lstStyle/>
          <a:p>
            <a:pPr algn="justLow" rtl="1">
              <a:lnSpc>
                <a:spcPct val="107000"/>
              </a:lnSpc>
              <a:spcAft>
                <a:spcPts val="800"/>
              </a:spcAft>
            </a:pPr>
            <a:r>
              <a:rPr lang="en-US" sz="1800" dirty="0">
                <a:effectLst/>
                <a:latin typeface="Calibri" panose="020F0502020204030204" pitchFamily="34" charset="0"/>
                <a:ea typeface="Calibri" panose="020F0502020204030204" pitchFamily="34" charset="0"/>
                <a:cs typeface="B Nazanin" panose="00000400000000000000" pitchFamily="2" charset="-78"/>
                <a:hlinkClick r:id="rId2">
                  <a:extLst>
                    <a:ext uri="{A12FA001-AC4F-418D-AE19-62706E023703}">
                      <ahyp:hlinkClr xmlns:ahyp="http://schemas.microsoft.com/office/drawing/2018/hyperlinkcolor" val="tx"/>
                    </a:ext>
                  </a:extLst>
                </a:hlinkClick>
              </a:rPr>
              <a:t>https://www.darmankade.com</a:t>
            </a:r>
            <a:endParaRPr lang="en-US" sz="1800" dirty="0">
              <a:effectLst/>
              <a:latin typeface="Calibri" panose="020F0502020204030204" pitchFamily="34" charset="0"/>
              <a:ea typeface="Calibri" panose="020F0502020204030204" pitchFamily="34" charset="0"/>
              <a:cs typeface="B Nazanin" panose="00000400000000000000" pitchFamily="2" charset="-78"/>
            </a:endParaRPr>
          </a:p>
        </p:txBody>
      </p:sp>
      <p:sp>
        <p:nvSpPr>
          <p:cNvPr id="6" name="Rectangle 5">
            <a:extLst>
              <a:ext uri="{FF2B5EF4-FFF2-40B4-BE49-F238E27FC236}">
                <a16:creationId xmlns:a16="http://schemas.microsoft.com/office/drawing/2014/main" id="{9D879B2A-3E39-2965-C9F9-B573FCF90BFA}"/>
              </a:ext>
            </a:extLst>
          </p:cNvPr>
          <p:cNvSpPr/>
          <p:nvPr/>
        </p:nvSpPr>
        <p:spPr>
          <a:xfrm>
            <a:off x="48638" y="6215974"/>
            <a:ext cx="589936" cy="609600"/>
          </a:xfrm>
          <a:prstGeom prst="rect">
            <a:avLst/>
          </a:prstGeom>
          <a:solidFill>
            <a:srgbClr val="FFD23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40498103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B9C39586-B0D1-B069-93F7-A7E8F7462FCC}"/>
              </a:ext>
            </a:extLst>
          </p:cNvPr>
          <p:cNvGrpSpPr/>
          <p:nvPr/>
        </p:nvGrpSpPr>
        <p:grpSpPr>
          <a:xfrm>
            <a:off x="1395919" y="2291264"/>
            <a:ext cx="8699770" cy="1963765"/>
            <a:chOff x="1541834" y="1775164"/>
            <a:chExt cx="8699770" cy="1963765"/>
          </a:xfrm>
        </p:grpSpPr>
        <p:sp>
          <p:nvSpPr>
            <p:cNvPr id="2" name="Rectangle 1">
              <a:extLst>
                <a:ext uri="{FF2B5EF4-FFF2-40B4-BE49-F238E27FC236}">
                  <a16:creationId xmlns:a16="http://schemas.microsoft.com/office/drawing/2014/main" id="{A8223243-D61B-1CEC-A969-25E9DD1959C6}"/>
                </a:ext>
              </a:extLst>
            </p:cNvPr>
            <p:cNvSpPr/>
            <p:nvPr/>
          </p:nvSpPr>
          <p:spPr>
            <a:xfrm>
              <a:off x="1541834" y="1775164"/>
              <a:ext cx="8699770" cy="1963765"/>
            </a:xfrm>
            <a:prstGeom prst="rect">
              <a:avLst/>
            </a:prstGeom>
            <a:solidFill>
              <a:srgbClr val="AE001C"/>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TextBox 3">
              <a:extLst>
                <a:ext uri="{FF2B5EF4-FFF2-40B4-BE49-F238E27FC236}">
                  <a16:creationId xmlns:a16="http://schemas.microsoft.com/office/drawing/2014/main" id="{01FE44F9-60C2-2935-9549-3DAD88455FAB}"/>
                </a:ext>
              </a:extLst>
            </p:cNvPr>
            <p:cNvSpPr txBox="1"/>
            <p:nvPr/>
          </p:nvSpPr>
          <p:spPr>
            <a:xfrm>
              <a:off x="3229583" y="2372327"/>
              <a:ext cx="5048653" cy="769441"/>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4400" dirty="0">
                  <a:solidFill>
                    <a:srgbClr val="FFD232"/>
                  </a:solidFill>
                </a:rPr>
                <a:t>با تشکر از توجه شما</a:t>
              </a:r>
            </a:p>
          </p:txBody>
        </p:sp>
      </p:grpSp>
    </p:spTree>
    <p:extLst>
      <p:ext uri="{BB962C8B-B14F-4D97-AF65-F5344CB8AC3E}">
        <p14:creationId xmlns:p14="http://schemas.microsoft.com/office/powerpoint/2010/main" val="36487082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D5EFC49-3EF3-FBD6-5895-F1587347A02B}"/>
              </a:ext>
            </a:extLst>
          </p:cNvPr>
          <p:cNvSpPr txBox="1"/>
          <p:nvPr/>
        </p:nvSpPr>
        <p:spPr>
          <a:xfrm>
            <a:off x="5599470" y="429696"/>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علت باد شکم</a:t>
            </a:r>
            <a:endParaRPr lang="en-US" dirty="0"/>
          </a:p>
        </p:txBody>
      </p:sp>
      <p:sp>
        <p:nvSpPr>
          <p:cNvPr id="7" name="TextBox 6">
            <a:extLst>
              <a:ext uri="{FF2B5EF4-FFF2-40B4-BE49-F238E27FC236}">
                <a16:creationId xmlns:a16="http://schemas.microsoft.com/office/drawing/2014/main" id="{DCDFF1E4-C0F6-6CDB-76F3-D092B6445E57}"/>
              </a:ext>
            </a:extLst>
          </p:cNvPr>
          <p:cNvSpPr txBox="1"/>
          <p:nvPr/>
        </p:nvSpPr>
        <p:spPr>
          <a:xfrm>
            <a:off x="983227" y="283913"/>
            <a:ext cx="6096000" cy="577081"/>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از مهم‌ترین دلایل بروز این مشکل می‌توان به موارد زیر اشاره کرد</a:t>
            </a:r>
            <a:r>
              <a:rPr lang="en-US" dirty="0"/>
              <a:t>:</a:t>
            </a:r>
          </a:p>
        </p:txBody>
      </p:sp>
      <p:sp>
        <p:nvSpPr>
          <p:cNvPr id="9" name="TextBox 8">
            <a:extLst>
              <a:ext uri="{FF2B5EF4-FFF2-40B4-BE49-F238E27FC236}">
                <a16:creationId xmlns:a16="http://schemas.microsoft.com/office/drawing/2014/main" id="{2DBAE7E8-E73D-A265-CE72-860B2BD00BC0}"/>
              </a:ext>
            </a:extLst>
          </p:cNvPr>
          <p:cNvSpPr txBox="1"/>
          <p:nvPr/>
        </p:nvSpPr>
        <p:spPr>
          <a:xfrm>
            <a:off x="5766620" y="1387649"/>
            <a:ext cx="6096000" cy="430887"/>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2200" dirty="0"/>
              <a:t>۱</a:t>
            </a:r>
            <a:r>
              <a:rPr lang="en-US" sz="2200" dirty="0"/>
              <a:t>. </a:t>
            </a:r>
            <a:r>
              <a:rPr lang="fa-IR" sz="2200" dirty="0"/>
              <a:t>بلع هوا (آئروفاژی)</a:t>
            </a:r>
            <a:endParaRPr lang="en-US" sz="2200" dirty="0"/>
          </a:p>
        </p:txBody>
      </p:sp>
      <p:sp>
        <p:nvSpPr>
          <p:cNvPr id="11" name="TextBox 10">
            <a:extLst>
              <a:ext uri="{FF2B5EF4-FFF2-40B4-BE49-F238E27FC236}">
                <a16:creationId xmlns:a16="http://schemas.microsoft.com/office/drawing/2014/main" id="{643C1673-EB36-A23F-FC17-0D28F949391C}"/>
              </a:ext>
            </a:extLst>
          </p:cNvPr>
          <p:cNvSpPr txBox="1"/>
          <p:nvPr/>
        </p:nvSpPr>
        <p:spPr>
          <a:xfrm>
            <a:off x="496529" y="1902522"/>
            <a:ext cx="11366091"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بلع هوا در مقادیر کم اجتناب‌ناپذیر است، اما احتمال دارد تحت تاثیر بعضی عوامل افزایش یابد. این عوامل که از آن‌ها به عنوان علت باد معده زیاد نام برده می‌شود عبارت‌اند از</a:t>
            </a:r>
            <a:r>
              <a:rPr lang="en-US" dirty="0"/>
              <a:t>:</a:t>
            </a:r>
          </a:p>
        </p:txBody>
      </p:sp>
      <p:sp>
        <p:nvSpPr>
          <p:cNvPr id="13" name="TextBox 12">
            <a:extLst>
              <a:ext uri="{FF2B5EF4-FFF2-40B4-BE49-F238E27FC236}">
                <a16:creationId xmlns:a16="http://schemas.microsoft.com/office/drawing/2014/main" id="{70028738-09AC-10A2-E598-CE61AC9D3F7C}"/>
              </a:ext>
            </a:extLst>
          </p:cNvPr>
          <p:cNvSpPr txBox="1"/>
          <p:nvPr/>
        </p:nvSpPr>
        <p:spPr>
          <a:xfrm>
            <a:off x="5766620" y="3635232"/>
            <a:ext cx="6096000" cy="2793072"/>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اضطراب</a:t>
            </a:r>
          </a:p>
          <a:p>
            <a:pPr marL="285750" indent="-285750">
              <a:buFont typeface="Arial" panose="020B0604020202020204" pitchFamily="34" charset="0"/>
              <a:buChar char="•"/>
            </a:pPr>
            <a:r>
              <a:rPr lang="fa-IR" dirty="0"/>
              <a:t>جویدن آدامس</a:t>
            </a:r>
            <a:endParaRPr lang="en-US" dirty="0"/>
          </a:p>
          <a:p>
            <a:pPr marL="285750" indent="-285750">
              <a:buFont typeface="Arial" panose="020B0604020202020204" pitchFamily="34" charset="0"/>
              <a:buChar char="•"/>
            </a:pPr>
            <a:r>
              <a:rPr lang="fa-IR" dirty="0"/>
              <a:t>سیگار کشیدن</a:t>
            </a:r>
            <a:endParaRPr lang="en-US" dirty="0"/>
          </a:p>
          <a:p>
            <a:pPr marL="285750" indent="-285750">
              <a:buFont typeface="Arial" panose="020B0604020202020204" pitchFamily="34" charset="0"/>
              <a:buChar char="•"/>
            </a:pPr>
            <a:r>
              <a:rPr lang="fa-IR" dirty="0"/>
              <a:t>خوردن یا آشامیدن با سرعت زیاد یا خوب نجویدن غذا</a:t>
            </a:r>
          </a:p>
          <a:p>
            <a:pPr marL="285750" indent="-285750">
              <a:buFont typeface="Arial" panose="020B0604020202020204" pitchFamily="34" charset="0"/>
              <a:buChar char="•"/>
            </a:pPr>
            <a:r>
              <a:rPr lang="fa-IR" dirty="0"/>
              <a:t>مکیدن اقلام مختلف مانند سر مداد یا آبنبات سفت</a:t>
            </a:r>
            <a:endParaRPr lang="en-US" dirty="0"/>
          </a:p>
        </p:txBody>
      </p:sp>
      <p:sp>
        <p:nvSpPr>
          <p:cNvPr id="14" name="Rectangle 13">
            <a:extLst>
              <a:ext uri="{FF2B5EF4-FFF2-40B4-BE49-F238E27FC236}">
                <a16:creationId xmlns:a16="http://schemas.microsoft.com/office/drawing/2014/main" id="{62046A49-E781-E506-71C5-93CA2CED540A}"/>
              </a:ext>
            </a:extLst>
          </p:cNvPr>
          <p:cNvSpPr/>
          <p:nvPr/>
        </p:nvSpPr>
        <p:spPr>
          <a:xfrm>
            <a:off x="496529" y="979917"/>
            <a:ext cx="11198941" cy="45719"/>
          </a:xfrm>
          <a:prstGeom prst="rect">
            <a:avLst/>
          </a:prstGeom>
          <a:solidFill>
            <a:srgbClr val="FF7D7D"/>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Arrow: Left 14">
            <a:extLst>
              <a:ext uri="{FF2B5EF4-FFF2-40B4-BE49-F238E27FC236}">
                <a16:creationId xmlns:a16="http://schemas.microsoft.com/office/drawing/2014/main" id="{C49C8CB0-E176-7C39-553D-6877577B79F2}"/>
              </a:ext>
            </a:extLst>
          </p:cNvPr>
          <p:cNvSpPr/>
          <p:nvPr/>
        </p:nvSpPr>
        <p:spPr>
          <a:xfrm>
            <a:off x="7295535" y="507158"/>
            <a:ext cx="2322871" cy="306740"/>
          </a:xfrm>
          <a:prstGeom prst="leftArrow">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6" name="Picture 15">
            <a:extLst>
              <a:ext uri="{FF2B5EF4-FFF2-40B4-BE49-F238E27FC236}">
                <a16:creationId xmlns:a16="http://schemas.microsoft.com/office/drawing/2014/main" id="{48A85BF0-98CD-5841-E929-96DF0219B6C3}"/>
              </a:ext>
            </a:extLst>
          </p:cNvPr>
          <p:cNvPicPr>
            <a:picLocks noChangeAspect="1"/>
          </p:cNvPicPr>
          <p:nvPr/>
        </p:nvPicPr>
        <p:blipFill>
          <a:blip r:embed="rId2"/>
          <a:stretch>
            <a:fillRect/>
          </a:stretch>
        </p:blipFill>
        <p:spPr>
          <a:xfrm>
            <a:off x="464574" y="2764087"/>
            <a:ext cx="5715000" cy="3810000"/>
          </a:xfrm>
          <a:prstGeom prst="rect">
            <a:avLst/>
          </a:prstGeom>
        </p:spPr>
      </p:pic>
    </p:spTree>
    <p:extLst>
      <p:ext uri="{BB962C8B-B14F-4D97-AF65-F5344CB8AC3E}">
        <p14:creationId xmlns:p14="http://schemas.microsoft.com/office/powerpoint/2010/main" val="13920793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38D4A60-0682-6AF7-A1D3-B05FAC7EF8CE}"/>
              </a:ext>
            </a:extLst>
          </p:cNvPr>
          <p:cNvSpPr txBox="1"/>
          <p:nvPr/>
        </p:nvSpPr>
        <p:spPr>
          <a:xfrm>
            <a:off x="5506064" y="384205"/>
            <a:ext cx="6096000" cy="430887"/>
          </a:xfrm>
          <a:prstGeom prst="rect">
            <a:avLst/>
          </a:prstGeom>
          <a:noFill/>
        </p:spPr>
        <p:txBody>
          <a:bodyPr wrap="square">
            <a:spAutoFit/>
          </a:bodyPr>
          <a:lstStyle>
            <a:defPPr>
              <a:defRPr lang="fa-IR"/>
            </a:defPPr>
            <a:lvl1pPr algn="just" rtl="1">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۲</a:t>
            </a:r>
            <a:r>
              <a:rPr lang="en-US" dirty="0"/>
              <a:t>. </a:t>
            </a:r>
            <a:r>
              <a:rPr lang="fa-IR" dirty="0"/>
              <a:t>مصرف غذاهای تولیدکننده گاز</a:t>
            </a:r>
            <a:endParaRPr lang="en-US" dirty="0"/>
          </a:p>
        </p:txBody>
      </p:sp>
      <p:sp>
        <p:nvSpPr>
          <p:cNvPr id="5" name="TextBox 4">
            <a:extLst>
              <a:ext uri="{FF2B5EF4-FFF2-40B4-BE49-F238E27FC236}">
                <a16:creationId xmlns:a16="http://schemas.microsoft.com/office/drawing/2014/main" id="{21175D95-A42E-5A39-479E-B42277FCEC29}"/>
              </a:ext>
            </a:extLst>
          </p:cNvPr>
          <p:cNvSpPr txBox="1"/>
          <p:nvPr/>
        </p:nvSpPr>
        <p:spPr>
          <a:xfrm>
            <a:off x="373626" y="1126826"/>
            <a:ext cx="11729883"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گاز زمانی تولید می‌شود که باکتری‌های روده بزرگ اقدام به تجزیه غذاهای هضم‌نشده می‌کنند. بعضی از غذاها بیشتر از سایرین در ایجاد گاز نقش دارند. از این غذاها می‌توان به موارد زیر اشاره کرد</a:t>
            </a:r>
            <a:r>
              <a:rPr lang="en-US" dirty="0"/>
              <a:t>:</a:t>
            </a:r>
          </a:p>
        </p:txBody>
      </p:sp>
      <p:sp>
        <p:nvSpPr>
          <p:cNvPr id="8" name="Freeform 22">
            <a:extLst>
              <a:ext uri="{FF2B5EF4-FFF2-40B4-BE49-F238E27FC236}">
                <a16:creationId xmlns:a16="http://schemas.microsoft.com/office/drawing/2014/main" id="{283E677B-AFC8-7A78-02F3-0AEB9B9524A1}"/>
              </a:ext>
            </a:extLst>
          </p:cNvPr>
          <p:cNvSpPr>
            <a:spLocks/>
          </p:cNvSpPr>
          <p:nvPr/>
        </p:nvSpPr>
        <p:spPr bwMode="auto">
          <a:xfrm>
            <a:off x="4074645" y="4637545"/>
            <a:ext cx="3448602" cy="1719507"/>
          </a:xfrm>
          <a:custGeom>
            <a:avLst/>
            <a:gdLst>
              <a:gd name="T0" fmla="*/ 1080 w 2158"/>
              <a:gd name="T1" fmla="*/ 0 h 1076"/>
              <a:gd name="T2" fmla="*/ 2158 w 2158"/>
              <a:gd name="T3" fmla="*/ 546 h 1076"/>
              <a:gd name="T4" fmla="*/ 1068 w 2158"/>
              <a:gd name="T5" fmla="*/ 1076 h 1076"/>
              <a:gd name="T6" fmla="*/ 0 w 2158"/>
              <a:gd name="T7" fmla="*/ 539 h 1076"/>
              <a:gd name="T8" fmla="*/ 1080 w 2158"/>
              <a:gd name="T9" fmla="*/ 0 h 1076"/>
            </a:gdLst>
            <a:ahLst/>
            <a:cxnLst>
              <a:cxn ang="0">
                <a:pos x="T0" y="T1"/>
              </a:cxn>
              <a:cxn ang="0">
                <a:pos x="T2" y="T3"/>
              </a:cxn>
              <a:cxn ang="0">
                <a:pos x="T4" y="T5"/>
              </a:cxn>
              <a:cxn ang="0">
                <a:pos x="T6" y="T7"/>
              </a:cxn>
              <a:cxn ang="0">
                <a:pos x="T8" y="T9"/>
              </a:cxn>
            </a:cxnLst>
            <a:rect l="0" t="0" r="r" b="b"/>
            <a:pathLst>
              <a:path w="2158" h="1076">
                <a:moveTo>
                  <a:pt x="1080" y="0"/>
                </a:moveTo>
                <a:lnTo>
                  <a:pt x="2158" y="546"/>
                </a:lnTo>
                <a:lnTo>
                  <a:pt x="1068" y="1076"/>
                </a:lnTo>
                <a:lnTo>
                  <a:pt x="0" y="539"/>
                </a:lnTo>
                <a:lnTo>
                  <a:pt x="1080"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9" name="Freeform 23">
            <a:extLst>
              <a:ext uri="{FF2B5EF4-FFF2-40B4-BE49-F238E27FC236}">
                <a16:creationId xmlns:a16="http://schemas.microsoft.com/office/drawing/2014/main" id="{AF323AED-2EB1-2E7D-BA38-D6F8BCAF30B9}"/>
              </a:ext>
            </a:extLst>
          </p:cNvPr>
          <p:cNvSpPr>
            <a:spLocks/>
          </p:cNvSpPr>
          <p:nvPr/>
        </p:nvSpPr>
        <p:spPr bwMode="auto">
          <a:xfrm>
            <a:off x="4074645" y="5498896"/>
            <a:ext cx="1706722" cy="1147403"/>
          </a:xfrm>
          <a:custGeom>
            <a:avLst/>
            <a:gdLst>
              <a:gd name="T0" fmla="*/ 0 w 1068"/>
              <a:gd name="T1" fmla="*/ 0 h 718"/>
              <a:gd name="T2" fmla="*/ 0 w 1068"/>
              <a:gd name="T3" fmla="*/ 178 h 718"/>
              <a:gd name="T4" fmla="*/ 1068 w 1068"/>
              <a:gd name="T5" fmla="*/ 718 h 718"/>
              <a:gd name="T6" fmla="*/ 1068 w 1068"/>
              <a:gd name="T7" fmla="*/ 537 h 718"/>
              <a:gd name="T8" fmla="*/ 0 w 1068"/>
              <a:gd name="T9" fmla="*/ 0 h 718"/>
            </a:gdLst>
            <a:ahLst/>
            <a:cxnLst>
              <a:cxn ang="0">
                <a:pos x="T0" y="T1"/>
              </a:cxn>
              <a:cxn ang="0">
                <a:pos x="T2" y="T3"/>
              </a:cxn>
              <a:cxn ang="0">
                <a:pos x="T4" y="T5"/>
              </a:cxn>
              <a:cxn ang="0">
                <a:pos x="T6" y="T7"/>
              </a:cxn>
              <a:cxn ang="0">
                <a:pos x="T8" y="T9"/>
              </a:cxn>
            </a:cxnLst>
            <a:rect l="0" t="0" r="r" b="b"/>
            <a:pathLst>
              <a:path w="1068" h="718">
                <a:moveTo>
                  <a:pt x="0" y="0"/>
                </a:moveTo>
                <a:lnTo>
                  <a:pt x="0" y="178"/>
                </a:lnTo>
                <a:lnTo>
                  <a:pt x="1068" y="718"/>
                </a:lnTo>
                <a:lnTo>
                  <a:pt x="1068" y="537"/>
                </a:lnTo>
                <a:lnTo>
                  <a:pt x="0" y="0"/>
                </a:ln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24">
            <a:extLst>
              <a:ext uri="{FF2B5EF4-FFF2-40B4-BE49-F238E27FC236}">
                <a16:creationId xmlns:a16="http://schemas.microsoft.com/office/drawing/2014/main" id="{4F486243-5E9A-A19F-DD7B-8BAED7815639}"/>
              </a:ext>
            </a:extLst>
          </p:cNvPr>
          <p:cNvSpPr>
            <a:spLocks/>
          </p:cNvSpPr>
          <p:nvPr/>
        </p:nvSpPr>
        <p:spPr bwMode="auto">
          <a:xfrm>
            <a:off x="5781367" y="5510083"/>
            <a:ext cx="1741880" cy="1136217"/>
          </a:xfrm>
          <a:custGeom>
            <a:avLst/>
            <a:gdLst>
              <a:gd name="T0" fmla="*/ 0 w 1090"/>
              <a:gd name="T1" fmla="*/ 530 h 711"/>
              <a:gd name="T2" fmla="*/ 0 w 1090"/>
              <a:gd name="T3" fmla="*/ 530 h 711"/>
              <a:gd name="T4" fmla="*/ 0 w 1090"/>
              <a:gd name="T5" fmla="*/ 711 h 711"/>
              <a:gd name="T6" fmla="*/ 0 w 1090"/>
              <a:gd name="T7" fmla="*/ 711 h 711"/>
              <a:gd name="T8" fmla="*/ 1090 w 1090"/>
              <a:gd name="T9" fmla="*/ 178 h 711"/>
              <a:gd name="T10" fmla="*/ 1090 w 1090"/>
              <a:gd name="T11" fmla="*/ 0 h 711"/>
              <a:gd name="T12" fmla="*/ 0 w 1090"/>
              <a:gd name="T13" fmla="*/ 530 h 711"/>
            </a:gdLst>
            <a:ahLst/>
            <a:cxnLst>
              <a:cxn ang="0">
                <a:pos x="T0" y="T1"/>
              </a:cxn>
              <a:cxn ang="0">
                <a:pos x="T2" y="T3"/>
              </a:cxn>
              <a:cxn ang="0">
                <a:pos x="T4" y="T5"/>
              </a:cxn>
              <a:cxn ang="0">
                <a:pos x="T6" y="T7"/>
              </a:cxn>
              <a:cxn ang="0">
                <a:pos x="T8" y="T9"/>
              </a:cxn>
              <a:cxn ang="0">
                <a:pos x="T10" y="T11"/>
              </a:cxn>
              <a:cxn ang="0">
                <a:pos x="T12" y="T13"/>
              </a:cxn>
            </a:cxnLst>
            <a:rect l="0" t="0" r="r" b="b"/>
            <a:pathLst>
              <a:path w="1090" h="711">
                <a:moveTo>
                  <a:pt x="0" y="530"/>
                </a:moveTo>
                <a:lnTo>
                  <a:pt x="0" y="530"/>
                </a:lnTo>
                <a:lnTo>
                  <a:pt x="0" y="711"/>
                </a:lnTo>
                <a:lnTo>
                  <a:pt x="0" y="711"/>
                </a:lnTo>
                <a:lnTo>
                  <a:pt x="1090" y="178"/>
                </a:lnTo>
                <a:lnTo>
                  <a:pt x="1090" y="0"/>
                </a:lnTo>
                <a:lnTo>
                  <a:pt x="0" y="530"/>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Freeform 25">
            <a:extLst>
              <a:ext uri="{FF2B5EF4-FFF2-40B4-BE49-F238E27FC236}">
                <a16:creationId xmlns:a16="http://schemas.microsoft.com/office/drawing/2014/main" id="{8590F824-CF42-57AD-8163-79CFA9E2D8B0}"/>
              </a:ext>
            </a:extLst>
          </p:cNvPr>
          <p:cNvSpPr>
            <a:spLocks/>
          </p:cNvSpPr>
          <p:nvPr/>
        </p:nvSpPr>
        <p:spPr bwMode="auto">
          <a:xfrm>
            <a:off x="4074645" y="3953577"/>
            <a:ext cx="3448602" cy="1724302"/>
          </a:xfrm>
          <a:custGeom>
            <a:avLst/>
            <a:gdLst>
              <a:gd name="T0" fmla="*/ 1080 w 2158"/>
              <a:gd name="T1" fmla="*/ 0 h 1079"/>
              <a:gd name="T2" fmla="*/ 2158 w 2158"/>
              <a:gd name="T3" fmla="*/ 549 h 1079"/>
              <a:gd name="T4" fmla="*/ 1068 w 2158"/>
              <a:gd name="T5" fmla="*/ 1079 h 1079"/>
              <a:gd name="T6" fmla="*/ 0 w 2158"/>
              <a:gd name="T7" fmla="*/ 542 h 1079"/>
              <a:gd name="T8" fmla="*/ 1080 w 2158"/>
              <a:gd name="T9" fmla="*/ 0 h 1079"/>
            </a:gdLst>
            <a:ahLst/>
            <a:cxnLst>
              <a:cxn ang="0">
                <a:pos x="T0" y="T1"/>
              </a:cxn>
              <a:cxn ang="0">
                <a:pos x="T2" y="T3"/>
              </a:cxn>
              <a:cxn ang="0">
                <a:pos x="T4" y="T5"/>
              </a:cxn>
              <a:cxn ang="0">
                <a:pos x="T6" y="T7"/>
              </a:cxn>
              <a:cxn ang="0">
                <a:pos x="T8" y="T9"/>
              </a:cxn>
            </a:cxnLst>
            <a:rect l="0" t="0" r="r" b="b"/>
            <a:pathLst>
              <a:path w="2158" h="1079">
                <a:moveTo>
                  <a:pt x="1080" y="0"/>
                </a:moveTo>
                <a:lnTo>
                  <a:pt x="2158" y="549"/>
                </a:lnTo>
                <a:lnTo>
                  <a:pt x="1068" y="1079"/>
                </a:lnTo>
                <a:lnTo>
                  <a:pt x="0" y="542"/>
                </a:lnTo>
                <a:lnTo>
                  <a:pt x="1080" y="0"/>
                </a:lnTo>
                <a:close/>
              </a:path>
            </a:pathLst>
          </a:custGeom>
          <a:solidFill>
            <a:srgbClr val="64DCF0"/>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reeform 26">
            <a:extLst>
              <a:ext uri="{FF2B5EF4-FFF2-40B4-BE49-F238E27FC236}">
                <a16:creationId xmlns:a16="http://schemas.microsoft.com/office/drawing/2014/main" id="{9805E675-4CDE-CD4D-C0A5-8FD973A1596F}"/>
              </a:ext>
            </a:extLst>
          </p:cNvPr>
          <p:cNvSpPr>
            <a:spLocks/>
          </p:cNvSpPr>
          <p:nvPr/>
        </p:nvSpPr>
        <p:spPr bwMode="auto">
          <a:xfrm>
            <a:off x="4074645" y="4819723"/>
            <a:ext cx="1706722" cy="1145806"/>
          </a:xfrm>
          <a:custGeom>
            <a:avLst/>
            <a:gdLst>
              <a:gd name="T0" fmla="*/ 0 w 1068"/>
              <a:gd name="T1" fmla="*/ 0 h 717"/>
              <a:gd name="T2" fmla="*/ 0 w 1068"/>
              <a:gd name="T3" fmla="*/ 178 h 717"/>
              <a:gd name="T4" fmla="*/ 1068 w 1068"/>
              <a:gd name="T5" fmla="*/ 717 h 717"/>
              <a:gd name="T6" fmla="*/ 1068 w 1068"/>
              <a:gd name="T7" fmla="*/ 537 h 717"/>
              <a:gd name="T8" fmla="*/ 0 w 1068"/>
              <a:gd name="T9" fmla="*/ 0 h 717"/>
            </a:gdLst>
            <a:ahLst/>
            <a:cxnLst>
              <a:cxn ang="0">
                <a:pos x="T0" y="T1"/>
              </a:cxn>
              <a:cxn ang="0">
                <a:pos x="T2" y="T3"/>
              </a:cxn>
              <a:cxn ang="0">
                <a:pos x="T4" y="T5"/>
              </a:cxn>
              <a:cxn ang="0">
                <a:pos x="T6" y="T7"/>
              </a:cxn>
              <a:cxn ang="0">
                <a:pos x="T8" y="T9"/>
              </a:cxn>
            </a:cxnLst>
            <a:rect l="0" t="0" r="r" b="b"/>
            <a:pathLst>
              <a:path w="1068" h="717">
                <a:moveTo>
                  <a:pt x="0" y="0"/>
                </a:moveTo>
                <a:lnTo>
                  <a:pt x="0" y="178"/>
                </a:lnTo>
                <a:lnTo>
                  <a:pt x="1068" y="717"/>
                </a:lnTo>
                <a:lnTo>
                  <a:pt x="1068" y="537"/>
                </a:lnTo>
                <a:lnTo>
                  <a:pt x="0" y="0"/>
                </a:lnTo>
                <a:close/>
              </a:path>
            </a:pathLst>
          </a:custGeom>
          <a:solidFill>
            <a:srgbClr val="0F879B"/>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3" name="Freeform 27">
            <a:extLst>
              <a:ext uri="{FF2B5EF4-FFF2-40B4-BE49-F238E27FC236}">
                <a16:creationId xmlns:a16="http://schemas.microsoft.com/office/drawing/2014/main" id="{31DB04CE-7C9E-EC2C-5581-28D26D519F7F}"/>
              </a:ext>
            </a:extLst>
          </p:cNvPr>
          <p:cNvSpPr>
            <a:spLocks/>
          </p:cNvSpPr>
          <p:nvPr/>
        </p:nvSpPr>
        <p:spPr bwMode="auto">
          <a:xfrm>
            <a:off x="5781367" y="4830909"/>
            <a:ext cx="1741880" cy="1134619"/>
          </a:xfrm>
          <a:custGeom>
            <a:avLst/>
            <a:gdLst>
              <a:gd name="T0" fmla="*/ 0 w 1090"/>
              <a:gd name="T1" fmla="*/ 530 h 710"/>
              <a:gd name="T2" fmla="*/ 0 w 1090"/>
              <a:gd name="T3" fmla="*/ 530 h 710"/>
              <a:gd name="T4" fmla="*/ 0 w 1090"/>
              <a:gd name="T5" fmla="*/ 710 h 710"/>
              <a:gd name="T6" fmla="*/ 0 w 1090"/>
              <a:gd name="T7" fmla="*/ 710 h 710"/>
              <a:gd name="T8" fmla="*/ 1090 w 1090"/>
              <a:gd name="T9" fmla="*/ 178 h 710"/>
              <a:gd name="T10" fmla="*/ 1090 w 1090"/>
              <a:gd name="T11" fmla="*/ 0 h 710"/>
              <a:gd name="T12" fmla="*/ 0 w 1090"/>
              <a:gd name="T13" fmla="*/ 530 h 710"/>
            </a:gdLst>
            <a:ahLst/>
            <a:cxnLst>
              <a:cxn ang="0">
                <a:pos x="T0" y="T1"/>
              </a:cxn>
              <a:cxn ang="0">
                <a:pos x="T2" y="T3"/>
              </a:cxn>
              <a:cxn ang="0">
                <a:pos x="T4" y="T5"/>
              </a:cxn>
              <a:cxn ang="0">
                <a:pos x="T6" y="T7"/>
              </a:cxn>
              <a:cxn ang="0">
                <a:pos x="T8" y="T9"/>
              </a:cxn>
              <a:cxn ang="0">
                <a:pos x="T10" y="T11"/>
              </a:cxn>
              <a:cxn ang="0">
                <a:pos x="T12" y="T13"/>
              </a:cxn>
            </a:cxnLst>
            <a:rect l="0" t="0" r="r" b="b"/>
            <a:pathLst>
              <a:path w="1090" h="710">
                <a:moveTo>
                  <a:pt x="0" y="530"/>
                </a:moveTo>
                <a:lnTo>
                  <a:pt x="0" y="530"/>
                </a:lnTo>
                <a:lnTo>
                  <a:pt x="0" y="710"/>
                </a:lnTo>
                <a:lnTo>
                  <a:pt x="0" y="710"/>
                </a:lnTo>
                <a:lnTo>
                  <a:pt x="1090" y="178"/>
                </a:lnTo>
                <a:lnTo>
                  <a:pt x="1090" y="0"/>
                </a:lnTo>
                <a:lnTo>
                  <a:pt x="0" y="530"/>
                </a:lnTo>
                <a:close/>
              </a:path>
            </a:pathLst>
          </a:custGeom>
          <a:solidFill>
            <a:srgbClr val="16CAE9"/>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Freeform 28">
            <a:extLst>
              <a:ext uri="{FF2B5EF4-FFF2-40B4-BE49-F238E27FC236}">
                <a16:creationId xmlns:a16="http://schemas.microsoft.com/office/drawing/2014/main" id="{AE2D9A9A-340F-5B90-F89B-9E47ADD2AEDB}"/>
              </a:ext>
            </a:extLst>
          </p:cNvPr>
          <p:cNvSpPr>
            <a:spLocks/>
          </p:cNvSpPr>
          <p:nvPr/>
        </p:nvSpPr>
        <p:spPr bwMode="auto">
          <a:xfrm>
            <a:off x="4074645" y="3272806"/>
            <a:ext cx="3448602" cy="1724302"/>
          </a:xfrm>
          <a:custGeom>
            <a:avLst/>
            <a:gdLst>
              <a:gd name="T0" fmla="*/ 1080 w 2158"/>
              <a:gd name="T1" fmla="*/ 0 h 1079"/>
              <a:gd name="T2" fmla="*/ 2158 w 2158"/>
              <a:gd name="T3" fmla="*/ 547 h 1079"/>
              <a:gd name="T4" fmla="*/ 1068 w 2158"/>
              <a:gd name="T5" fmla="*/ 1079 h 1079"/>
              <a:gd name="T6" fmla="*/ 0 w 2158"/>
              <a:gd name="T7" fmla="*/ 540 h 1079"/>
              <a:gd name="T8" fmla="*/ 1080 w 2158"/>
              <a:gd name="T9" fmla="*/ 0 h 1079"/>
            </a:gdLst>
            <a:ahLst/>
            <a:cxnLst>
              <a:cxn ang="0">
                <a:pos x="T0" y="T1"/>
              </a:cxn>
              <a:cxn ang="0">
                <a:pos x="T2" y="T3"/>
              </a:cxn>
              <a:cxn ang="0">
                <a:pos x="T4" y="T5"/>
              </a:cxn>
              <a:cxn ang="0">
                <a:pos x="T6" y="T7"/>
              </a:cxn>
              <a:cxn ang="0">
                <a:pos x="T8" y="T9"/>
              </a:cxn>
            </a:cxnLst>
            <a:rect l="0" t="0" r="r" b="b"/>
            <a:pathLst>
              <a:path w="2158" h="1079">
                <a:moveTo>
                  <a:pt x="1080" y="0"/>
                </a:moveTo>
                <a:lnTo>
                  <a:pt x="2158" y="547"/>
                </a:lnTo>
                <a:lnTo>
                  <a:pt x="1068" y="1079"/>
                </a:lnTo>
                <a:lnTo>
                  <a:pt x="0" y="540"/>
                </a:lnTo>
                <a:lnTo>
                  <a:pt x="1080"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 name="Freeform 29">
            <a:extLst>
              <a:ext uri="{FF2B5EF4-FFF2-40B4-BE49-F238E27FC236}">
                <a16:creationId xmlns:a16="http://schemas.microsoft.com/office/drawing/2014/main" id="{00068E1F-6328-67EC-C5B2-4EE4DCAC82DF}"/>
              </a:ext>
            </a:extLst>
          </p:cNvPr>
          <p:cNvSpPr>
            <a:spLocks/>
          </p:cNvSpPr>
          <p:nvPr/>
        </p:nvSpPr>
        <p:spPr bwMode="auto">
          <a:xfrm>
            <a:off x="4074645" y="4135755"/>
            <a:ext cx="1706722" cy="1147403"/>
          </a:xfrm>
          <a:custGeom>
            <a:avLst/>
            <a:gdLst>
              <a:gd name="T0" fmla="*/ 0 w 1068"/>
              <a:gd name="T1" fmla="*/ 0 h 718"/>
              <a:gd name="T2" fmla="*/ 0 w 1068"/>
              <a:gd name="T3" fmla="*/ 180 h 718"/>
              <a:gd name="T4" fmla="*/ 1068 w 1068"/>
              <a:gd name="T5" fmla="*/ 718 h 718"/>
              <a:gd name="T6" fmla="*/ 1068 w 1068"/>
              <a:gd name="T7" fmla="*/ 539 h 718"/>
              <a:gd name="T8" fmla="*/ 0 w 1068"/>
              <a:gd name="T9" fmla="*/ 0 h 718"/>
            </a:gdLst>
            <a:ahLst/>
            <a:cxnLst>
              <a:cxn ang="0">
                <a:pos x="T0" y="T1"/>
              </a:cxn>
              <a:cxn ang="0">
                <a:pos x="T2" y="T3"/>
              </a:cxn>
              <a:cxn ang="0">
                <a:pos x="T4" y="T5"/>
              </a:cxn>
              <a:cxn ang="0">
                <a:pos x="T6" y="T7"/>
              </a:cxn>
              <a:cxn ang="0">
                <a:pos x="T8" y="T9"/>
              </a:cxn>
            </a:cxnLst>
            <a:rect l="0" t="0" r="r" b="b"/>
            <a:pathLst>
              <a:path w="1068" h="718">
                <a:moveTo>
                  <a:pt x="0" y="0"/>
                </a:moveTo>
                <a:lnTo>
                  <a:pt x="0" y="180"/>
                </a:lnTo>
                <a:lnTo>
                  <a:pt x="1068" y="718"/>
                </a:lnTo>
                <a:lnTo>
                  <a:pt x="1068" y="539"/>
                </a:lnTo>
                <a:lnTo>
                  <a:pt x="0" y="0"/>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Freeform 30">
            <a:extLst>
              <a:ext uri="{FF2B5EF4-FFF2-40B4-BE49-F238E27FC236}">
                <a16:creationId xmlns:a16="http://schemas.microsoft.com/office/drawing/2014/main" id="{63476DF6-3A9B-1296-259C-700EC19C851F}"/>
              </a:ext>
            </a:extLst>
          </p:cNvPr>
          <p:cNvSpPr>
            <a:spLocks/>
          </p:cNvSpPr>
          <p:nvPr/>
        </p:nvSpPr>
        <p:spPr bwMode="auto">
          <a:xfrm>
            <a:off x="5781367" y="4136771"/>
            <a:ext cx="1741880" cy="1136217"/>
          </a:xfrm>
          <a:custGeom>
            <a:avLst/>
            <a:gdLst>
              <a:gd name="T0" fmla="*/ 0 w 1090"/>
              <a:gd name="T1" fmla="*/ 532 h 711"/>
              <a:gd name="T2" fmla="*/ 0 w 1090"/>
              <a:gd name="T3" fmla="*/ 532 h 711"/>
              <a:gd name="T4" fmla="*/ 0 w 1090"/>
              <a:gd name="T5" fmla="*/ 711 h 711"/>
              <a:gd name="T6" fmla="*/ 0 w 1090"/>
              <a:gd name="T7" fmla="*/ 711 h 711"/>
              <a:gd name="T8" fmla="*/ 1090 w 1090"/>
              <a:gd name="T9" fmla="*/ 181 h 711"/>
              <a:gd name="T10" fmla="*/ 1090 w 1090"/>
              <a:gd name="T11" fmla="*/ 0 h 711"/>
              <a:gd name="T12" fmla="*/ 0 w 1090"/>
              <a:gd name="T13" fmla="*/ 532 h 711"/>
            </a:gdLst>
            <a:ahLst/>
            <a:cxnLst>
              <a:cxn ang="0">
                <a:pos x="T0" y="T1"/>
              </a:cxn>
              <a:cxn ang="0">
                <a:pos x="T2" y="T3"/>
              </a:cxn>
              <a:cxn ang="0">
                <a:pos x="T4" y="T5"/>
              </a:cxn>
              <a:cxn ang="0">
                <a:pos x="T6" y="T7"/>
              </a:cxn>
              <a:cxn ang="0">
                <a:pos x="T8" y="T9"/>
              </a:cxn>
              <a:cxn ang="0">
                <a:pos x="T10" y="T11"/>
              </a:cxn>
              <a:cxn ang="0">
                <a:pos x="T12" y="T13"/>
              </a:cxn>
            </a:cxnLst>
            <a:rect l="0" t="0" r="r" b="b"/>
            <a:pathLst>
              <a:path w="1090" h="711">
                <a:moveTo>
                  <a:pt x="0" y="532"/>
                </a:moveTo>
                <a:lnTo>
                  <a:pt x="0" y="532"/>
                </a:lnTo>
                <a:lnTo>
                  <a:pt x="0" y="711"/>
                </a:lnTo>
                <a:lnTo>
                  <a:pt x="0" y="711"/>
                </a:lnTo>
                <a:lnTo>
                  <a:pt x="1090" y="181"/>
                </a:lnTo>
                <a:lnTo>
                  <a:pt x="1090" y="0"/>
                </a:lnTo>
                <a:lnTo>
                  <a:pt x="0" y="532"/>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Freeform 31">
            <a:extLst>
              <a:ext uri="{FF2B5EF4-FFF2-40B4-BE49-F238E27FC236}">
                <a16:creationId xmlns:a16="http://schemas.microsoft.com/office/drawing/2014/main" id="{72746FBB-76E0-A6F4-26A4-C4A5251B4728}"/>
              </a:ext>
            </a:extLst>
          </p:cNvPr>
          <p:cNvSpPr>
            <a:spLocks/>
          </p:cNvSpPr>
          <p:nvPr/>
        </p:nvSpPr>
        <p:spPr bwMode="auto">
          <a:xfrm>
            <a:off x="4074645" y="2593632"/>
            <a:ext cx="3448602" cy="1724302"/>
          </a:xfrm>
          <a:custGeom>
            <a:avLst/>
            <a:gdLst>
              <a:gd name="T0" fmla="*/ 1080 w 2158"/>
              <a:gd name="T1" fmla="*/ 0 h 1079"/>
              <a:gd name="T2" fmla="*/ 2158 w 2158"/>
              <a:gd name="T3" fmla="*/ 547 h 1079"/>
              <a:gd name="T4" fmla="*/ 1068 w 2158"/>
              <a:gd name="T5" fmla="*/ 1079 h 1079"/>
              <a:gd name="T6" fmla="*/ 0 w 2158"/>
              <a:gd name="T7" fmla="*/ 539 h 1079"/>
              <a:gd name="T8" fmla="*/ 1080 w 2158"/>
              <a:gd name="T9" fmla="*/ 0 h 1079"/>
            </a:gdLst>
            <a:ahLst/>
            <a:cxnLst>
              <a:cxn ang="0">
                <a:pos x="T0" y="T1"/>
              </a:cxn>
              <a:cxn ang="0">
                <a:pos x="T2" y="T3"/>
              </a:cxn>
              <a:cxn ang="0">
                <a:pos x="T4" y="T5"/>
              </a:cxn>
              <a:cxn ang="0">
                <a:pos x="T6" y="T7"/>
              </a:cxn>
              <a:cxn ang="0">
                <a:pos x="T8" y="T9"/>
              </a:cxn>
            </a:cxnLst>
            <a:rect l="0" t="0" r="r" b="b"/>
            <a:pathLst>
              <a:path w="2158" h="1079">
                <a:moveTo>
                  <a:pt x="1080" y="0"/>
                </a:moveTo>
                <a:lnTo>
                  <a:pt x="2158" y="547"/>
                </a:lnTo>
                <a:lnTo>
                  <a:pt x="1068" y="1079"/>
                </a:lnTo>
                <a:lnTo>
                  <a:pt x="0" y="539"/>
                </a:lnTo>
                <a:lnTo>
                  <a:pt x="1080" y="0"/>
                </a:lnTo>
                <a:close/>
              </a:path>
            </a:pathLst>
          </a:custGeom>
          <a:solidFill>
            <a:srgbClr val="FF5E7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32">
            <a:extLst>
              <a:ext uri="{FF2B5EF4-FFF2-40B4-BE49-F238E27FC236}">
                <a16:creationId xmlns:a16="http://schemas.microsoft.com/office/drawing/2014/main" id="{92A3AF37-47BE-7326-22AD-3738B997AB5E}"/>
              </a:ext>
            </a:extLst>
          </p:cNvPr>
          <p:cNvSpPr>
            <a:spLocks/>
          </p:cNvSpPr>
          <p:nvPr/>
        </p:nvSpPr>
        <p:spPr bwMode="auto">
          <a:xfrm>
            <a:off x="4074645" y="3454984"/>
            <a:ext cx="1706722" cy="1147403"/>
          </a:xfrm>
          <a:custGeom>
            <a:avLst/>
            <a:gdLst>
              <a:gd name="T0" fmla="*/ 0 w 1068"/>
              <a:gd name="T1" fmla="*/ 0 h 718"/>
              <a:gd name="T2" fmla="*/ 0 w 1068"/>
              <a:gd name="T3" fmla="*/ 181 h 718"/>
              <a:gd name="T4" fmla="*/ 1068 w 1068"/>
              <a:gd name="T5" fmla="*/ 718 h 718"/>
              <a:gd name="T6" fmla="*/ 1068 w 1068"/>
              <a:gd name="T7" fmla="*/ 540 h 718"/>
              <a:gd name="T8" fmla="*/ 0 w 1068"/>
              <a:gd name="T9" fmla="*/ 0 h 718"/>
            </a:gdLst>
            <a:ahLst/>
            <a:cxnLst>
              <a:cxn ang="0">
                <a:pos x="T0" y="T1"/>
              </a:cxn>
              <a:cxn ang="0">
                <a:pos x="T2" y="T3"/>
              </a:cxn>
              <a:cxn ang="0">
                <a:pos x="T4" y="T5"/>
              </a:cxn>
              <a:cxn ang="0">
                <a:pos x="T6" y="T7"/>
              </a:cxn>
              <a:cxn ang="0">
                <a:pos x="T8" y="T9"/>
              </a:cxn>
            </a:cxnLst>
            <a:rect l="0" t="0" r="r" b="b"/>
            <a:pathLst>
              <a:path w="1068" h="718">
                <a:moveTo>
                  <a:pt x="0" y="0"/>
                </a:moveTo>
                <a:lnTo>
                  <a:pt x="0" y="181"/>
                </a:lnTo>
                <a:lnTo>
                  <a:pt x="1068" y="718"/>
                </a:lnTo>
                <a:lnTo>
                  <a:pt x="1068" y="540"/>
                </a:lnTo>
                <a:lnTo>
                  <a:pt x="0" y="0"/>
                </a:lnTo>
                <a:close/>
              </a:path>
            </a:pathLst>
          </a:custGeom>
          <a:solidFill>
            <a:srgbClr val="AE001C"/>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33">
            <a:extLst>
              <a:ext uri="{FF2B5EF4-FFF2-40B4-BE49-F238E27FC236}">
                <a16:creationId xmlns:a16="http://schemas.microsoft.com/office/drawing/2014/main" id="{7109CE29-C3F3-B85B-BD42-7FF501894558}"/>
              </a:ext>
            </a:extLst>
          </p:cNvPr>
          <p:cNvSpPr>
            <a:spLocks/>
          </p:cNvSpPr>
          <p:nvPr/>
        </p:nvSpPr>
        <p:spPr bwMode="auto">
          <a:xfrm>
            <a:off x="5781367" y="3467768"/>
            <a:ext cx="1741880" cy="1134619"/>
          </a:xfrm>
          <a:custGeom>
            <a:avLst/>
            <a:gdLst>
              <a:gd name="T0" fmla="*/ 0 w 1090"/>
              <a:gd name="T1" fmla="*/ 532 h 710"/>
              <a:gd name="T2" fmla="*/ 0 w 1090"/>
              <a:gd name="T3" fmla="*/ 532 h 710"/>
              <a:gd name="T4" fmla="*/ 0 w 1090"/>
              <a:gd name="T5" fmla="*/ 710 h 710"/>
              <a:gd name="T6" fmla="*/ 0 w 1090"/>
              <a:gd name="T7" fmla="*/ 710 h 710"/>
              <a:gd name="T8" fmla="*/ 1090 w 1090"/>
              <a:gd name="T9" fmla="*/ 178 h 710"/>
              <a:gd name="T10" fmla="*/ 1090 w 1090"/>
              <a:gd name="T11" fmla="*/ 0 h 710"/>
              <a:gd name="T12" fmla="*/ 0 w 1090"/>
              <a:gd name="T13" fmla="*/ 532 h 710"/>
            </a:gdLst>
            <a:ahLst/>
            <a:cxnLst>
              <a:cxn ang="0">
                <a:pos x="T0" y="T1"/>
              </a:cxn>
              <a:cxn ang="0">
                <a:pos x="T2" y="T3"/>
              </a:cxn>
              <a:cxn ang="0">
                <a:pos x="T4" y="T5"/>
              </a:cxn>
              <a:cxn ang="0">
                <a:pos x="T6" y="T7"/>
              </a:cxn>
              <a:cxn ang="0">
                <a:pos x="T8" y="T9"/>
              </a:cxn>
              <a:cxn ang="0">
                <a:pos x="T10" y="T11"/>
              </a:cxn>
              <a:cxn ang="0">
                <a:pos x="T12" y="T13"/>
              </a:cxn>
            </a:cxnLst>
            <a:rect l="0" t="0" r="r" b="b"/>
            <a:pathLst>
              <a:path w="1090" h="710">
                <a:moveTo>
                  <a:pt x="0" y="532"/>
                </a:moveTo>
                <a:lnTo>
                  <a:pt x="0" y="532"/>
                </a:lnTo>
                <a:lnTo>
                  <a:pt x="0" y="710"/>
                </a:lnTo>
                <a:lnTo>
                  <a:pt x="0" y="710"/>
                </a:lnTo>
                <a:lnTo>
                  <a:pt x="1090" y="178"/>
                </a:lnTo>
                <a:lnTo>
                  <a:pt x="1090" y="0"/>
                </a:lnTo>
                <a:lnTo>
                  <a:pt x="0" y="532"/>
                </a:lnTo>
                <a:close/>
              </a:path>
            </a:pathLst>
          </a:custGeom>
          <a:solidFill>
            <a:srgbClr val="FF072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0" name="Rectangle 19">
            <a:extLst>
              <a:ext uri="{FF2B5EF4-FFF2-40B4-BE49-F238E27FC236}">
                <a16:creationId xmlns:a16="http://schemas.microsoft.com/office/drawing/2014/main" id="{CD0BFE35-A3E1-625B-FC54-668740364B32}"/>
              </a:ext>
            </a:extLst>
          </p:cNvPr>
          <p:cNvSpPr/>
          <p:nvPr/>
        </p:nvSpPr>
        <p:spPr>
          <a:xfrm>
            <a:off x="11602064" y="253125"/>
            <a:ext cx="589936" cy="60960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2" name="TextBox 21">
            <a:extLst>
              <a:ext uri="{FF2B5EF4-FFF2-40B4-BE49-F238E27FC236}">
                <a16:creationId xmlns:a16="http://schemas.microsoft.com/office/drawing/2014/main" id="{C75EF47D-64A8-8948-1198-9F283CB8FFBD}"/>
              </a:ext>
            </a:extLst>
          </p:cNvPr>
          <p:cNvSpPr txBox="1"/>
          <p:nvPr/>
        </p:nvSpPr>
        <p:spPr>
          <a:xfrm>
            <a:off x="5286409" y="3163031"/>
            <a:ext cx="6096000" cy="577081"/>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1. حبوبات</a:t>
            </a:r>
            <a:endParaRPr lang="en-US" dirty="0"/>
          </a:p>
        </p:txBody>
      </p:sp>
      <p:sp>
        <p:nvSpPr>
          <p:cNvPr id="31" name="TextBox 30">
            <a:extLst>
              <a:ext uri="{FF2B5EF4-FFF2-40B4-BE49-F238E27FC236}">
                <a16:creationId xmlns:a16="http://schemas.microsoft.com/office/drawing/2014/main" id="{5EEDAC6F-0360-3962-DC1E-2BFABBAFD347}"/>
              </a:ext>
            </a:extLst>
          </p:cNvPr>
          <p:cNvSpPr txBox="1"/>
          <p:nvPr/>
        </p:nvSpPr>
        <p:spPr>
          <a:xfrm>
            <a:off x="1649298" y="3846416"/>
            <a:ext cx="2172927" cy="577081"/>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2. محصولات لبنی</a:t>
            </a:r>
          </a:p>
        </p:txBody>
      </p:sp>
      <p:sp>
        <p:nvSpPr>
          <p:cNvPr id="34" name="TextBox 33">
            <a:extLst>
              <a:ext uri="{FF2B5EF4-FFF2-40B4-BE49-F238E27FC236}">
                <a16:creationId xmlns:a16="http://schemas.microsoft.com/office/drawing/2014/main" id="{7B7E12A8-036C-F3FA-74A1-DC2914B63F38}"/>
              </a:ext>
            </a:extLst>
          </p:cNvPr>
          <p:cNvSpPr txBox="1"/>
          <p:nvPr/>
        </p:nvSpPr>
        <p:spPr>
          <a:xfrm>
            <a:off x="7775667" y="4546800"/>
            <a:ext cx="3606742"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3.سبزیجات چلیپایی از جمله کلم بروکلی و گل کلم</a:t>
            </a:r>
          </a:p>
        </p:txBody>
      </p:sp>
      <p:sp>
        <p:nvSpPr>
          <p:cNvPr id="36" name="TextBox 35">
            <a:extLst>
              <a:ext uri="{FF2B5EF4-FFF2-40B4-BE49-F238E27FC236}">
                <a16:creationId xmlns:a16="http://schemas.microsoft.com/office/drawing/2014/main" id="{EBD21AED-A781-9E42-2D28-E0B627111101}"/>
              </a:ext>
            </a:extLst>
          </p:cNvPr>
          <p:cNvSpPr txBox="1"/>
          <p:nvPr/>
        </p:nvSpPr>
        <p:spPr>
          <a:xfrm>
            <a:off x="510603" y="5283158"/>
            <a:ext cx="3311622"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4.شیرین‌کننده‌های مصنوعی مانند آسپارتام، سوربیتول و مالتیتول</a:t>
            </a:r>
            <a:endParaRPr lang="en-US" dirty="0"/>
          </a:p>
        </p:txBody>
      </p:sp>
      <p:pic>
        <p:nvPicPr>
          <p:cNvPr id="38" name="Picture 37">
            <a:extLst>
              <a:ext uri="{FF2B5EF4-FFF2-40B4-BE49-F238E27FC236}">
                <a16:creationId xmlns:a16="http://schemas.microsoft.com/office/drawing/2014/main" id="{6DDBC134-F2C8-98A1-F0CD-309B1004963A}"/>
              </a:ext>
            </a:extLst>
          </p:cNvPr>
          <p:cNvPicPr>
            <a:picLocks noChangeAspect="1"/>
          </p:cNvPicPr>
          <p:nvPr/>
        </p:nvPicPr>
        <p:blipFill>
          <a:blip r:embed="rId2"/>
          <a:stretch>
            <a:fillRect/>
          </a:stretch>
        </p:blipFill>
        <p:spPr>
          <a:xfrm>
            <a:off x="4845146" y="2825837"/>
            <a:ext cx="1911770" cy="1266730"/>
          </a:xfrm>
          <a:prstGeom prst="ellipse">
            <a:avLst/>
          </a:prstGeom>
        </p:spPr>
      </p:pic>
      <p:sp>
        <p:nvSpPr>
          <p:cNvPr id="39" name="Rectangle 38">
            <a:extLst>
              <a:ext uri="{FF2B5EF4-FFF2-40B4-BE49-F238E27FC236}">
                <a16:creationId xmlns:a16="http://schemas.microsoft.com/office/drawing/2014/main" id="{9CC7CE99-057A-D34C-B102-C6958E5A60DA}"/>
              </a:ext>
            </a:extLst>
          </p:cNvPr>
          <p:cNvSpPr/>
          <p:nvPr/>
        </p:nvSpPr>
        <p:spPr>
          <a:xfrm>
            <a:off x="0" y="6043847"/>
            <a:ext cx="589936" cy="6096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8725567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FAF875F-310E-4D63-8128-C803D4800BAB}"/>
              </a:ext>
            </a:extLst>
          </p:cNvPr>
          <p:cNvSpPr txBox="1"/>
          <p:nvPr/>
        </p:nvSpPr>
        <p:spPr>
          <a:xfrm>
            <a:off x="1278192" y="303786"/>
            <a:ext cx="6096000" cy="430887"/>
          </a:xfrm>
          <a:prstGeom prst="rect">
            <a:avLst/>
          </a:prstGeom>
          <a:noFill/>
        </p:spPr>
        <p:txBody>
          <a:bodyPr wrap="square">
            <a:spAutoFit/>
          </a:bodyPr>
          <a:lstStyle>
            <a:defPPr>
              <a:defRPr lang="fa-IR"/>
            </a:defPPr>
            <a:lvl1pPr algn="just" rtl="1">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en-US" dirty="0"/>
              <a:t> </a:t>
            </a:r>
            <a:r>
              <a:rPr lang="fa-IR" dirty="0"/>
              <a:t>۳</a:t>
            </a:r>
            <a:r>
              <a:rPr lang="en-US" dirty="0"/>
              <a:t>. </a:t>
            </a:r>
            <a:r>
              <a:rPr lang="fa-IR" dirty="0"/>
              <a:t>مشکلات پزشکی</a:t>
            </a:r>
            <a:endParaRPr lang="en-US" dirty="0"/>
          </a:p>
        </p:txBody>
      </p:sp>
      <p:sp>
        <p:nvSpPr>
          <p:cNvPr id="5" name="TextBox 4">
            <a:extLst>
              <a:ext uri="{FF2B5EF4-FFF2-40B4-BE49-F238E27FC236}">
                <a16:creationId xmlns:a16="http://schemas.microsoft.com/office/drawing/2014/main" id="{4E920CAA-47C0-E874-1589-CAF5CDA9E229}"/>
              </a:ext>
            </a:extLst>
          </p:cNvPr>
          <p:cNvSpPr txBox="1"/>
          <p:nvPr/>
        </p:nvSpPr>
        <p:spPr>
          <a:xfrm>
            <a:off x="353961" y="1019582"/>
            <a:ext cx="11700387"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وجود گاز در دستگاه گوارش یک مشکل پزشکی محسوب نمی‌شود، اما بعضی از بیماری‌ها می‌توانند باعث تولید گاز اضافی شوند. این بیماری‌ها شامل موارد زیر هستند</a:t>
            </a:r>
            <a:r>
              <a:rPr lang="en-US" dirty="0"/>
              <a:t>:</a:t>
            </a:r>
          </a:p>
        </p:txBody>
      </p:sp>
      <p:sp>
        <p:nvSpPr>
          <p:cNvPr id="7" name="TextBox 6">
            <a:extLst>
              <a:ext uri="{FF2B5EF4-FFF2-40B4-BE49-F238E27FC236}">
                <a16:creationId xmlns:a16="http://schemas.microsoft.com/office/drawing/2014/main" id="{B11AAD19-3AFE-D804-1D5D-45F20687BCEE}"/>
              </a:ext>
            </a:extLst>
          </p:cNvPr>
          <p:cNvSpPr txBox="1"/>
          <p:nvPr/>
        </p:nvSpPr>
        <p:spPr>
          <a:xfrm>
            <a:off x="5938683" y="3761142"/>
            <a:ext cx="6096000" cy="2793072"/>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بیماری التهابی روده</a:t>
            </a:r>
            <a:r>
              <a:rPr lang="en-US" dirty="0"/>
              <a:t> (IBD)</a:t>
            </a:r>
          </a:p>
          <a:p>
            <a:pPr marL="285750" indent="-285750">
              <a:buFont typeface="Arial" panose="020B0604020202020204" pitchFamily="34" charset="0"/>
              <a:buChar char="•"/>
            </a:pPr>
            <a:r>
              <a:rPr lang="fa-IR" dirty="0"/>
              <a:t>سندرم روده تحریک‌پذیر</a:t>
            </a:r>
            <a:r>
              <a:rPr lang="en-US" dirty="0"/>
              <a:t> (IBS)</a:t>
            </a:r>
          </a:p>
          <a:p>
            <a:pPr marL="285750" indent="-285750">
              <a:buFont typeface="Arial" panose="020B0604020202020204" pitchFamily="34" charset="0"/>
              <a:buChar char="•"/>
            </a:pPr>
            <a:r>
              <a:rPr lang="fa-IR" dirty="0"/>
              <a:t>سوء جذب (ناتوانی در جذب مواد مغذی) </a:t>
            </a:r>
          </a:p>
          <a:p>
            <a:pPr marL="285750" indent="-285750">
              <a:buFont typeface="Arial" panose="020B0604020202020204" pitchFamily="34" charset="0"/>
              <a:buChar char="•"/>
            </a:pPr>
            <a:r>
              <a:rPr lang="fa-IR" dirty="0"/>
              <a:t>عدم تحمل لاکتوز (ناتوانی در هضم قند شیر)</a:t>
            </a:r>
            <a:endParaRPr lang="en-US" dirty="0"/>
          </a:p>
          <a:p>
            <a:pPr marL="285750" indent="-285750">
              <a:buFont typeface="Arial" panose="020B0604020202020204" pitchFamily="34" charset="0"/>
              <a:buChar char="•"/>
            </a:pPr>
            <a:r>
              <a:rPr lang="fa-IR" dirty="0"/>
              <a:t>سوء هاضمه (ناتوانی در هضم صحیح مواد مغذی)</a:t>
            </a:r>
            <a:endParaRPr lang="en-US" dirty="0"/>
          </a:p>
        </p:txBody>
      </p:sp>
      <p:sp>
        <p:nvSpPr>
          <p:cNvPr id="10" name="Rectangle 9">
            <a:extLst>
              <a:ext uri="{FF2B5EF4-FFF2-40B4-BE49-F238E27FC236}">
                <a16:creationId xmlns:a16="http://schemas.microsoft.com/office/drawing/2014/main" id="{85913A94-6F8E-E978-20E1-036024C6F375}"/>
              </a:ext>
            </a:extLst>
          </p:cNvPr>
          <p:cNvSpPr/>
          <p:nvPr/>
        </p:nvSpPr>
        <p:spPr>
          <a:xfrm>
            <a:off x="9989572" y="125073"/>
            <a:ext cx="2202428" cy="6096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3" name="Rectangle 12">
            <a:extLst>
              <a:ext uri="{FF2B5EF4-FFF2-40B4-BE49-F238E27FC236}">
                <a16:creationId xmlns:a16="http://schemas.microsoft.com/office/drawing/2014/main" id="{A5D1FE9B-67C3-3990-113D-E1B036541FFC}"/>
              </a:ext>
            </a:extLst>
          </p:cNvPr>
          <p:cNvSpPr/>
          <p:nvPr/>
        </p:nvSpPr>
        <p:spPr>
          <a:xfrm>
            <a:off x="0" y="6172144"/>
            <a:ext cx="1995948" cy="60960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2" name="Picture 1">
            <a:extLst>
              <a:ext uri="{FF2B5EF4-FFF2-40B4-BE49-F238E27FC236}">
                <a16:creationId xmlns:a16="http://schemas.microsoft.com/office/drawing/2014/main" id="{D67B5249-4C38-DE4E-FB8A-ADBC6F2A1614}"/>
              </a:ext>
            </a:extLst>
          </p:cNvPr>
          <p:cNvPicPr>
            <a:picLocks noChangeAspect="1"/>
          </p:cNvPicPr>
          <p:nvPr/>
        </p:nvPicPr>
        <p:blipFill>
          <a:blip r:embed="rId2"/>
          <a:stretch>
            <a:fillRect/>
          </a:stretch>
        </p:blipFill>
        <p:spPr>
          <a:xfrm>
            <a:off x="423690" y="2028517"/>
            <a:ext cx="7087252" cy="3986580"/>
          </a:xfrm>
          <a:prstGeom prst="rect">
            <a:avLst/>
          </a:prstGeom>
        </p:spPr>
      </p:pic>
    </p:spTree>
    <p:extLst>
      <p:ext uri="{BB962C8B-B14F-4D97-AF65-F5344CB8AC3E}">
        <p14:creationId xmlns:p14="http://schemas.microsoft.com/office/powerpoint/2010/main" val="2135409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
            <a:extLst>
              <a:ext uri="{FF2B5EF4-FFF2-40B4-BE49-F238E27FC236}">
                <a16:creationId xmlns:a16="http://schemas.microsoft.com/office/drawing/2014/main" id="{EE94B239-C17D-E885-2B8E-602F8A67F5E5}"/>
              </a:ext>
            </a:extLst>
          </p:cNvPr>
          <p:cNvCxnSpPr>
            <a:cxnSpLocks/>
            <a:endCxn id="13" idx="3"/>
          </p:cNvCxnSpPr>
          <p:nvPr/>
        </p:nvCxnSpPr>
        <p:spPr>
          <a:xfrm flipV="1">
            <a:off x="4130753" y="2698130"/>
            <a:ext cx="2198959" cy="963962"/>
          </a:xfrm>
          <a:prstGeom prst="straightConnector1">
            <a:avLst/>
          </a:prstGeom>
          <a:ln w="19050">
            <a:solidFill>
              <a:srgbClr val="FF7D7D"/>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6F22778E-5F32-7632-9BF8-CDE43B5AAA83}"/>
              </a:ext>
            </a:extLst>
          </p:cNvPr>
          <p:cNvCxnSpPr>
            <a:cxnSpLocks/>
            <a:stCxn id="12" idx="3"/>
          </p:cNvCxnSpPr>
          <p:nvPr/>
        </p:nvCxnSpPr>
        <p:spPr>
          <a:xfrm flipH="1">
            <a:off x="4048535" y="2991774"/>
            <a:ext cx="4276578" cy="516471"/>
          </a:xfrm>
          <a:prstGeom prst="straightConnector1">
            <a:avLst/>
          </a:prstGeom>
          <a:ln w="19050">
            <a:solidFill>
              <a:srgbClr val="64DCF0"/>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38E60EE1-377F-61CD-3674-9F2E818C6BBA}"/>
              </a:ext>
            </a:extLst>
          </p:cNvPr>
          <p:cNvCxnSpPr>
            <a:cxnSpLocks/>
            <a:stCxn id="14" idx="2"/>
          </p:cNvCxnSpPr>
          <p:nvPr/>
        </p:nvCxnSpPr>
        <p:spPr>
          <a:xfrm flipH="1" flipV="1">
            <a:off x="4082894" y="3802517"/>
            <a:ext cx="4983019" cy="469981"/>
          </a:xfrm>
          <a:prstGeom prst="straightConnector1">
            <a:avLst/>
          </a:prstGeom>
          <a:ln w="19050">
            <a:solidFill>
              <a:srgbClr val="FF5E78"/>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2FCCD32C-82E9-F8CD-4397-3EB9199CEADA}"/>
              </a:ext>
            </a:extLst>
          </p:cNvPr>
          <p:cNvCxnSpPr>
            <a:cxnSpLocks/>
            <a:stCxn id="11" idx="2"/>
          </p:cNvCxnSpPr>
          <p:nvPr/>
        </p:nvCxnSpPr>
        <p:spPr>
          <a:xfrm flipH="1" flipV="1">
            <a:off x="4082894" y="4092317"/>
            <a:ext cx="2497357" cy="1309646"/>
          </a:xfrm>
          <a:prstGeom prst="straightConnector1">
            <a:avLst/>
          </a:prstGeom>
          <a:ln w="19050">
            <a:solidFill>
              <a:srgbClr val="8259FE"/>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721A9EB1-2F96-6486-9E46-66FDDA15A681}"/>
              </a:ext>
            </a:extLst>
          </p:cNvPr>
          <p:cNvSpPr/>
          <p:nvPr/>
        </p:nvSpPr>
        <p:spPr>
          <a:xfrm>
            <a:off x="2407324" y="2157348"/>
            <a:ext cx="3112944" cy="3112944"/>
          </a:xfrm>
          <a:prstGeom prst="ellipse">
            <a:avLst/>
          </a:prstGeom>
          <a:solidFill>
            <a:srgbClr val="FFA5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Oval 7">
            <a:extLst>
              <a:ext uri="{FF2B5EF4-FFF2-40B4-BE49-F238E27FC236}">
                <a16:creationId xmlns:a16="http://schemas.microsoft.com/office/drawing/2014/main" id="{B07C8E5B-DC45-D80D-2CA5-4301567E2FF6}"/>
              </a:ext>
            </a:extLst>
          </p:cNvPr>
          <p:cNvSpPr/>
          <p:nvPr/>
        </p:nvSpPr>
        <p:spPr>
          <a:xfrm>
            <a:off x="743543" y="2631715"/>
            <a:ext cx="2258986" cy="2258986"/>
          </a:xfrm>
          <a:prstGeom prst="ellipse">
            <a:avLst/>
          </a:prstGeom>
          <a:solidFill>
            <a:srgbClr val="FFD232"/>
          </a:solidFill>
          <a:ln w="1016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1" name="Oval 12">
            <a:extLst>
              <a:ext uri="{FF2B5EF4-FFF2-40B4-BE49-F238E27FC236}">
                <a16:creationId xmlns:a16="http://schemas.microsoft.com/office/drawing/2014/main" id="{8EB0E167-D460-5CB7-057B-C4946E6202AA}"/>
              </a:ext>
            </a:extLst>
          </p:cNvPr>
          <p:cNvSpPr/>
          <p:nvPr/>
        </p:nvSpPr>
        <p:spPr>
          <a:xfrm>
            <a:off x="6580251" y="4371292"/>
            <a:ext cx="2199958" cy="2061342"/>
          </a:xfrm>
          <a:prstGeom prst="ellipse">
            <a:avLst/>
          </a:prstGeom>
          <a:solidFill>
            <a:srgbClr val="FF5E7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Oval 13">
            <a:extLst>
              <a:ext uri="{FF2B5EF4-FFF2-40B4-BE49-F238E27FC236}">
                <a16:creationId xmlns:a16="http://schemas.microsoft.com/office/drawing/2014/main" id="{4E301618-7FBB-26D7-74B7-4CD47694B788}"/>
              </a:ext>
            </a:extLst>
          </p:cNvPr>
          <p:cNvSpPr/>
          <p:nvPr/>
        </p:nvSpPr>
        <p:spPr>
          <a:xfrm>
            <a:off x="8026192" y="1249533"/>
            <a:ext cx="2041162" cy="2041162"/>
          </a:xfrm>
          <a:prstGeom prst="ellipse">
            <a:avLst/>
          </a:prstGeom>
          <a:solidFill>
            <a:srgbClr val="8259FE"/>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3" name="Oval 14">
            <a:extLst>
              <a:ext uri="{FF2B5EF4-FFF2-40B4-BE49-F238E27FC236}">
                <a16:creationId xmlns:a16="http://schemas.microsoft.com/office/drawing/2014/main" id="{210DFB79-7CD9-B929-A84B-CB246C923CB1}"/>
              </a:ext>
            </a:extLst>
          </p:cNvPr>
          <p:cNvSpPr/>
          <p:nvPr/>
        </p:nvSpPr>
        <p:spPr>
          <a:xfrm>
            <a:off x="6123940" y="1498804"/>
            <a:ext cx="1405098" cy="1405098"/>
          </a:xfrm>
          <a:prstGeom prst="ellipse">
            <a:avLst/>
          </a:prstGeom>
          <a:solidFill>
            <a:srgbClr val="64DCF0"/>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4" name="Oval 15">
            <a:extLst>
              <a:ext uri="{FF2B5EF4-FFF2-40B4-BE49-F238E27FC236}">
                <a16:creationId xmlns:a16="http://schemas.microsoft.com/office/drawing/2014/main" id="{A67E3F99-0722-4425-8CE9-F637C43497F2}"/>
              </a:ext>
            </a:extLst>
          </p:cNvPr>
          <p:cNvSpPr/>
          <p:nvPr/>
        </p:nvSpPr>
        <p:spPr>
          <a:xfrm>
            <a:off x="9065913" y="3040218"/>
            <a:ext cx="2464560" cy="2464560"/>
          </a:xfrm>
          <a:prstGeom prst="ellipse">
            <a:avLst/>
          </a:prstGeom>
          <a:solidFill>
            <a:schemeClr val="accent5"/>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1" name="TextBox 30">
            <a:extLst>
              <a:ext uri="{FF2B5EF4-FFF2-40B4-BE49-F238E27FC236}">
                <a16:creationId xmlns:a16="http://schemas.microsoft.com/office/drawing/2014/main" id="{B5FC6989-7298-262B-52DD-74F1D7A84BF8}"/>
              </a:ext>
            </a:extLst>
          </p:cNvPr>
          <p:cNvSpPr txBox="1"/>
          <p:nvPr/>
        </p:nvSpPr>
        <p:spPr>
          <a:xfrm>
            <a:off x="3093700" y="3478828"/>
            <a:ext cx="2175015" cy="430887"/>
          </a:xfrm>
          <a:prstGeom prst="rect">
            <a:avLst/>
          </a:prstGeom>
          <a:noFill/>
        </p:spPr>
        <p:txBody>
          <a:bodyPr wrap="square">
            <a:spAutoFit/>
          </a:bodyPr>
          <a:lstStyle>
            <a:defPPr>
              <a:defRPr lang="fa-IR"/>
            </a:defPPr>
            <a:lvl1pPr algn="just" rtl="1">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en-US" dirty="0">
                <a:solidFill>
                  <a:schemeClr val="bg1"/>
                </a:solidFill>
              </a:rPr>
              <a:t> </a:t>
            </a:r>
            <a:r>
              <a:rPr lang="fa-IR" dirty="0">
                <a:solidFill>
                  <a:schemeClr val="bg1"/>
                </a:solidFill>
              </a:rPr>
              <a:t>مشکلات پزشکی</a:t>
            </a:r>
            <a:endParaRPr lang="en-US" dirty="0">
              <a:solidFill>
                <a:schemeClr val="bg1"/>
              </a:solidFill>
            </a:endParaRPr>
          </a:p>
        </p:txBody>
      </p:sp>
      <p:sp>
        <p:nvSpPr>
          <p:cNvPr id="33" name="TextBox 32">
            <a:extLst>
              <a:ext uri="{FF2B5EF4-FFF2-40B4-BE49-F238E27FC236}">
                <a16:creationId xmlns:a16="http://schemas.microsoft.com/office/drawing/2014/main" id="{9A19C438-6189-53BE-C527-FAE32F72A149}"/>
              </a:ext>
            </a:extLst>
          </p:cNvPr>
          <p:cNvSpPr txBox="1"/>
          <p:nvPr/>
        </p:nvSpPr>
        <p:spPr>
          <a:xfrm>
            <a:off x="930353" y="1792144"/>
            <a:ext cx="6400800" cy="577081"/>
          </a:xfrm>
          <a:prstGeom prst="rect">
            <a:avLst/>
          </a:prstGeom>
          <a:noFill/>
        </p:spPr>
        <p:txBody>
          <a:bodyPr wrap="square">
            <a:spAutoFit/>
          </a:bodyPr>
          <a:lstStyle>
            <a:defPPr>
              <a:defRPr lang="fa-IR"/>
            </a:defPPr>
            <a:lvl1pPr algn="just" rtl="1">
              <a:lnSpc>
                <a:spcPct val="200000"/>
              </a:lnSpc>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1. یبوست</a:t>
            </a:r>
            <a:endParaRPr lang="en-US" dirty="0"/>
          </a:p>
        </p:txBody>
      </p:sp>
      <p:sp>
        <p:nvSpPr>
          <p:cNvPr id="35" name="TextBox 34">
            <a:extLst>
              <a:ext uri="{FF2B5EF4-FFF2-40B4-BE49-F238E27FC236}">
                <a16:creationId xmlns:a16="http://schemas.microsoft.com/office/drawing/2014/main" id="{76C66214-D6DC-BB65-921C-1F0838AAFA9A}"/>
              </a:ext>
            </a:extLst>
          </p:cNvPr>
          <p:cNvSpPr txBox="1"/>
          <p:nvPr/>
        </p:nvSpPr>
        <p:spPr>
          <a:xfrm>
            <a:off x="9323523" y="3429959"/>
            <a:ext cx="1921246" cy="1685077"/>
          </a:xfrm>
          <a:prstGeom prst="rect">
            <a:avLst/>
          </a:prstGeom>
          <a:noFill/>
        </p:spPr>
        <p:txBody>
          <a:bodyPr wrap="square">
            <a:spAutoFit/>
          </a:bodyPr>
          <a:lstStyle>
            <a:defPPr>
              <a:defRPr lang="fa-IR"/>
            </a:defPPr>
            <a:lvl1pPr marL="285750" indent="-285750" algn="just" rtl="1">
              <a:lnSpc>
                <a:spcPct val="200000"/>
              </a:lnSpc>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pPr marL="0" indent="0">
              <a:buNone/>
            </a:pPr>
            <a:r>
              <a:rPr lang="fa-IR" dirty="0">
                <a:solidFill>
                  <a:schemeClr val="bg1"/>
                </a:solidFill>
              </a:rPr>
              <a:t>3. رشد بیش از حد باکتری‌های طبیعی در روده کوچک</a:t>
            </a:r>
            <a:endParaRPr lang="en-US" dirty="0">
              <a:solidFill>
                <a:schemeClr val="bg1"/>
              </a:solidFill>
            </a:endParaRPr>
          </a:p>
        </p:txBody>
      </p:sp>
      <p:sp>
        <p:nvSpPr>
          <p:cNvPr id="39" name="TextBox 38">
            <a:extLst>
              <a:ext uri="{FF2B5EF4-FFF2-40B4-BE49-F238E27FC236}">
                <a16:creationId xmlns:a16="http://schemas.microsoft.com/office/drawing/2014/main" id="{CA73E5A3-89F1-7155-200D-7593B7E717D9}"/>
              </a:ext>
            </a:extLst>
          </p:cNvPr>
          <p:cNvSpPr txBox="1"/>
          <p:nvPr/>
        </p:nvSpPr>
        <p:spPr>
          <a:xfrm>
            <a:off x="6763099" y="4559424"/>
            <a:ext cx="1746076" cy="1685077"/>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4.گاستروانتریت (عفونت معده یا روده)</a:t>
            </a:r>
            <a:endParaRPr lang="en-US" dirty="0"/>
          </a:p>
        </p:txBody>
      </p:sp>
      <p:sp>
        <p:nvSpPr>
          <p:cNvPr id="43" name="TextBox 42">
            <a:extLst>
              <a:ext uri="{FF2B5EF4-FFF2-40B4-BE49-F238E27FC236}">
                <a16:creationId xmlns:a16="http://schemas.microsoft.com/office/drawing/2014/main" id="{BEC8AEC0-35BD-B448-7697-AF21DB29F777}"/>
              </a:ext>
            </a:extLst>
          </p:cNvPr>
          <p:cNvSpPr txBox="1"/>
          <p:nvPr/>
        </p:nvSpPr>
        <p:spPr>
          <a:xfrm>
            <a:off x="8062453" y="1591809"/>
            <a:ext cx="1912186"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solidFill>
                  <a:schemeClr val="bg1"/>
                </a:solidFill>
              </a:rPr>
              <a:t>2. بیماری سلیاک (عدم تحمل گلوتن)</a:t>
            </a:r>
            <a:endParaRPr lang="en-US" dirty="0">
              <a:solidFill>
                <a:schemeClr val="bg1"/>
              </a:solidFill>
            </a:endParaRPr>
          </a:p>
        </p:txBody>
      </p:sp>
      <p:sp>
        <p:nvSpPr>
          <p:cNvPr id="46" name="TextBox 45">
            <a:extLst>
              <a:ext uri="{FF2B5EF4-FFF2-40B4-BE49-F238E27FC236}">
                <a16:creationId xmlns:a16="http://schemas.microsoft.com/office/drawing/2014/main" id="{ABEAAAD2-2932-27E3-03B9-A59B5E5DA36F}"/>
              </a:ext>
            </a:extLst>
          </p:cNvPr>
          <p:cNvSpPr txBox="1"/>
          <p:nvPr/>
        </p:nvSpPr>
        <p:spPr>
          <a:xfrm>
            <a:off x="1486510" y="239961"/>
            <a:ext cx="8571890" cy="577081"/>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باد شکم معمولا جدی نیست. اما گاهی‌اوقات ممکن است از یک بیماری زمینه‌ای ناشی شود</a:t>
            </a:r>
            <a:r>
              <a:rPr lang="en-US" dirty="0"/>
              <a:t>.</a:t>
            </a:r>
          </a:p>
        </p:txBody>
      </p:sp>
      <p:sp>
        <p:nvSpPr>
          <p:cNvPr id="47" name="Rectangle 46">
            <a:extLst>
              <a:ext uri="{FF2B5EF4-FFF2-40B4-BE49-F238E27FC236}">
                <a16:creationId xmlns:a16="http://schemas.microsoft.com/office/drawing/2014/main" id="{6F798699-834B-F302-36A8-EF496115D160}"/>
              </a:ext>
            </a:extLst>
          </p:cNvPr>
          <p:cNvSpPr/>
          <p:nvPr/>
        </p:nvSpPr>
        <p:spPr>
          <a:xfrm>
            <a:off x="10196052" y="274132"/>
            <a:ext cx="1995948" cy="609600"/>
          </a:xfrm>
          <a:prstGeom prst="rect">
            <a:avLst/>
          </a:prstGeom>
          <a:solidFill>
            <a:srgbClr val="FFD23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8" name="TextBox 47">
            <a:extLst>
              <a:ext uri="{FF2B5EF4-FFF2-40B4-BE49-F238E27FC236}">
                <a16:creationId xmlns:a16="http://schemas.microsoft.com/office/drawing/2014/main" id="{C33250CC-0DA1-A76C-4E44-55DBBBE84A1E}"/>
              </a:ext>
            </a:extLst>
          </p:cNvPr>
          <p:cNvSpPr txBox="1"/>
          <p:nvPr/>
        </p:nvSpPr>
        <p:spPr>
          <a:xfrm>
            <a:off x="763362" y="3572386"/>
            <a:ext cx="2175015" cy="707886"/>
          </a:xfrm>
          <a:prstGeom prst="rect">
            <a:avLst/>
          </a:prstGeom>
          <a:noFill/>
        </p:spPr>
        <p:txBody>
          <a:bodyPr wrap="square">
            <a:spAutoFit/>
          </a:bodyPr>
          <a:lstStyle>
            <a:defPPr>
              <a:defRPr lang="fa-IR"/>
            </a:defPPr>
            <a:lvl1pPr algn="just" rtl="1">
              <a:defRPr sz="2200" b="1">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sz="4000" dirty="0">
                <a:solidFill>
                  <a:schemeClr val="bg1"/>
                </a:solidFill>
              </a:rPr>
              <a:t>3.</a:t>
            </a:r>
            <a:endParaRPr lang="en-US" sz="4000" dirty="0">
              <a:solidFill>
                <a:schemeClr val="bg1"/>
              </a:solidFill>
            </a:endParaRPr>
          </a:p>
        </p:txBody>
      </p:sp>
      <p:sp>
        <p:nvSpPr>
          <p:cNvPr id="49" name="Rectangle 48">
            <a:extLst>
              <a:ext uri="{FF2B5EF4-FFF2-40B4-BE49-F238E27FC236}">
                <a16:creationId xmlns:a16="http://schemas.microsoft.com/office/drawing/2014/main" id="{784019F9-0B27-B17B-90E2-74AB8394C2A9}"/>
              </a:ext>
            </a:extLst>
          </p:cNvPr>
          <p:cNvSpPr/>
          <p:nvPr/>
        </p:nvSpPr>
        <p:spPr>
          <a:xfrm>
            <a:off x="152815" y="6127834"/>
            <a:ext cx="590728" cy="6096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6507245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428720-6AC1-1D72-90E1-96C2EA37B6FB}"/>
              </a:ext>
            </a:extLst>
          </p:cNvPr>
          <p:cNvSpPr txBox="1"/>
          <p:nvPr/>
        </p:nvSpPr>
        <p:spPr>
          <a:xfrm>
            <a:off x="5309419" y="228439"/>
            <a:ext cx="6096000" cy="388696"/>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علت باد شکم قبل از پریودی چیست؟</a:t>
            </a:r>
            <a:endParaRPr lang="en-US" dirty="0"/>
          </a:p>
        </p:txBody>
      </p:sp>
      <p:sp>
        <p:nvSpPr>
          <p:cNvPr id="5" name="TextBox 4">
            <a:extLst>
              <a:ext uri="{FF2B5EF4-FFF2-40B4-BE49-F238E27FC236}">
                <a16:creationId xmlns:a16="http://schemas.microsoft.com/office/drawing/2014/main" id="{6B8C2A2A-BF93-AEAF-3697-C97C963AE3FB}"/>
              </a:ext>
            </a:extLst>
          </p:cNvPr>
          <p:cNvSpPr txBox="1"/>
          <p:nvPr/>
        </p:nvSpPr>
        <p:spPr>
          <a:xfrm>
            <a:off x="540775" y="1210270"/>
            <a:ext cx="5919018" cy="1685077"/>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ورم شکم در پریودی مشکل شایعی است که بسیاری از زنان با آن مواجه می‌شوند. علت این عارضه به تغییر سطح هورمون‌های جنسی (استروژن و پروژسترون) نسبت داده می‌شود</a:t>
            </a:r>
            <a:r>
              <a:rPr lang="en-US" dirty="0"/>
              <a:t>.</a:t>
            </a:r>
          </a:p>
        </p:txBody>
      </p:sp>
      <p:sp>
        <p:nvSpPr>
          <p:cNvPr id="2" name="Rectangle 1">
            <a:extLst>
              <a:ext uri="{FF2B5EF4-FFF2-40B4-BE49-F238E27FC236}">
                <a16:creationId xmlns:a16="http://schemas.microsoft.com/office/drawing/2014/main" id="{DFE1D475-B210-2F08-FC11-A563F4F1AB6E}"/>
              </a:ext>
            </a:extLst>
          </p:cNvPr>
          <p:cNvSpPr/>
          <p:nvPr/>
        </p:nvSpPr>
        <p:spPr>
          <a:xfrm>
            <a:off x="11513574" y="117987"/>
            <a:ext cx="589936" cy="6096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Rectangle 3">
            <a:extLst>
              <a:ext uri="{FF2B5EF4-FFF2-40B4-BE49-F238E27FC236}">
                <a16:creationId xmlns:a16="http://schemas.microsoft.com/office/drawing/2014/main" id="{CB3F0C18-9676-388E-9135-F2684AD5821B}"/>
              </a:ext>
            </a:extLst>
          </p:cNvPr>
          <p:cNvSpPr/>
          <p:nvPr/>
        </p:nvSpPr>
        <p:spPr>
          <a:xfrm>
            <a:off x="88490" y="290051"/>
            <a:ext cx="403123" cy="6277897"/>
          </a:xfrm>
          <a:prstGeom prst="rect">
            <a:avLst/>
          </a:prstGeom>
          <a:solidFill>
            <a:srgbClr val="FFD23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1026" name="Picture 2" descr="آخرین خبر | دکترسلام/ علل درد سمت چپ و پایین شکم">
            <a:extLst>
              <a:ext uri="{FF2B5EF4-FFF2-40B4-BE49-F238E27FC236}">
                <a16:creationId xmlns:a16="http://schemas.microsoft.com/office/drawing/2014/main" id="{0035DB81-C344-7CCB-89A9-FCB129CBFFC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230" r="10735"/>
          <a:stretch/>
        </p:blipFill>
        <p:spPr bwMode="auto">
          <a:xfrm>
            <a:off x="6508955" y="1052052"/>
            <a:ext cx="5791200" cy="58059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92072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52363AD-A901-0188-8727-E3883A9ACB8D}"/>
              </a:ext>
            </a:extLst>
          </p:cNvPr>
          <p:cNvSpPr txBox="1"/>
          <p:nvPr/>
        </p:nvSpPr>
        <p:spPr>
          <a:xfrm>
            <a:off x="8731044" y="276604"/>
            <a:ext cx="2703871"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درمان باد شکم</a:t>
            </a:r>
            <a:endParaRPr lang="en-US" dirty="0"/>
          </a:p>
        </p:txBody>
      </p:sp>
      <p:sp>
        <p:nvSpPr>
          <p:cNvPr id="5" name="TextBox 4">
            <a:extLst>
              <a:ext uri="{FF2B5EF4-FFF2-40B4-BE49-F238E27FC236}">
                <a16:creationId xmlns:a16="http://schemas.microsoft.com/office/drawing/2014/main" id="{8755CF57-20A5-C9E5-2ED6-D1E33BE92D88}"/>
              </a:ext>
            </a:extLst>
          </p:cNvPr>
          <p:cNvSpPr txBox="1"/>
          <p:nvPr/>
        </p:nvSpPr>
        <p:spPr>
          <a:xfrm>
            <a:off x="5466735" y="1124311"/>
            <a:ext cx="6650158" cy="1685077"/>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انتخاب بهترین درمان برای باد شکم با توجه به علت بروز آن انجام می‌شود. اگر این مشکل به یک بیماری جدی مربوط نباشد، احتمالا با راه‌کارهای خانگی برطرف می‌شود</a:t>
            </a:r>
            <a:r>
              <a:rPr lang="en-US" dirty="0"/>
              <a:t>.</a:t>
            </a:r>
          </a:p>
        </p:txBody>
      </p:sp>
      <p:sp>
        <p:nvSpPr>
          <p:cNvPr id="7" name="TextBox 6">
            <a:extLst>
              <a:ext uri="{FF2B5EF4-FFF2-40B4-BE49-F238E27FC236}">
                <a16:creationId xmlns:a16="http://schemas.microsoft.com/office/drawing/2014/main" id="{2657AFF2-0A26-E17A-272A-C47996885099}"/>
              </a:ext>
            </a:extLst>
          </p:cNvPr>
          <p:cNvSpPr txBox="1"/>
          <p:nvPr/>
        </p:nvSpPr>
        <p:spPr>
          <a:xfrm>
            <a:off x="0" y="4456839"/>
            <a:ext cx="6096000" cy="388696"/>
          </a:xfrm>
          <a:prstGeom prst="rect">
            <a:avLst/>
          </a:prstGeom>
          <a:noFill/>
        </p:spPr>
        <p:txBody>
          <a:bodyPr wrap="square">
            <a:spAutoFit/>
          </a:bodyPr>
          <a:lstStyle>
            <a:defPPr>
              <a:defRPr lang="fa-IR"/>
            </a:defPPr>
            <a:lvl1pPr algn="just" rtl="1">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۱</a:t>
            </a:r>
            <a:r>
              <a:rPr lang="en-US" dirty="0"/>
              <a:t>. </a:t>
            </a:r>
            <a:r>
              <a:rPr lang="fa-IR" dirty="0"/>
              <a:t>خارج کردن گاز از دستگاه گوارش</a:t>
            </a:r>
            <a:endParaRPr lang="en-US" dirty="0"/>
          </a:p>
        </p:txBody>
      </p:sp>
      <p:sp>
        <p:nvSpPr>
          <p:cNvPr id="9" name="TextBox 8">
            <a:extLst>
              <a:ext uri="{FF2B5EF4-FFF2-40B4-BE49-F238E27FC236}">
                <a16:creationId xmlns:a16="http://schemas.microsoft.com/office/drawing/2014/main" id="{BB751CFE-9A39-3959-0D4F-CFFD9C6C3F02}"/>
              </a:ext>
            </a:extLst>
          </p:cNvPr>
          <p:cNvSpPr txBox="1"/>
          <p:nvPr/>
        </p:nvSpPr>
        <p:spPr>
          <a:xfrm>
            <a:off x="235974" y="4956353"/>
            <a:ext cx="5917824" cy="1685077"/>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نگه داشتن گاز می‌تواند باعث نفخ، ناراحتی و درد شود. ساده‌ترین راه برای جلوگیری از این علائم این است که در صورت امکان گاز را خارج کنید</a:t>
            </a:r>
            <a:r>
              <a:rPr lang="en-US" dirty="0"/>
              <a:t>.</a:t>
            </a:r>
          </a:p>
        </p:txBody>
      </p:sp>
      <p:sp>
        <p:nvSpPr>
          <p:cNvPr id="2" name="Rectangle 1">
            <a:extLst>
              <a:ext uri="{FF2B5EF4-FFF2-40B4-BE49-F238E27FC236}">
                <a16:creationId xmlns:a16="http://schemas.microsoft.com/office/drawing/2014/main" id="{66E828FD-392B-38CE-B471-2D16EEC00113}"/>
              </a:ext>
            </a:extLst>
          </p:cNvPr>
          <p:cNvSpPr/>
          <p:nvPr/>
        </p:nvSpPr>
        <p:spPr>
          <a:xfrm>
            <a:off x="11434915" y="204291"/>
            <a:ext cx="589936" cy="60960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Rectangle 3">
            <a:extLst>
              <a:ext uri="{FF2B5EF4-FFF2-40B4-BE49-F238E27FC236}">
                <a16:creationId xmlns:a16="http://schemas.microsoft.com/office/drawing/2014/main" id="{B609301D-A1D1-7368-B3B1-AC62DBDC0E93}"/>
              </a:ext>
            </a:extLst>
          </p:cNvPr>
          <p:cNvSpPr/>
          <p:nvPr/>
        </p:nvSpPr>
        <p:spPr>
          <a:xfrm>
            <a:off x="108155" y="6142648"/>
            <a:ext cx="589936" cy="6096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6" name="Picture 5">
            <a:extLst>
              <a:ext uri="{FF2B5EF4-FFF2-40B4-BE49-F238E27FC236}">
                <a16:creationId xmlns:a16="http://schemas.microsoft.com/office/drawing/2014/main" id="{720DE21D-1AA7-9EAD-30BF-F1FD683F6CE8}"/>
              </a:ext>
            </a:extLst>
          </p:cNvPr>
          <p:cNvPicPr>
            <a:picLocks noChangeAspect="1"/>
          </p:cNvPicPr>
          <p:nvPr/>
        </p:nvPicPr>
        <p:blipFill>
          <a:blip r:embed="rId3"/>
          <a:srcRect l="18451" b="-801"/>
          <a:stretch/>
        </p:blipFill>
        <p:spPr>
          <a:xfrm flipH="1">
            <a:off x="-9830" y="-2458"/>
            <a:ext cx="5214650" cy="4297194"/>
          </a:xfrm>
          <a:prstGeom prst="rect">
            <a:avLst/>
          </a:prstGeom>
        </p:spPr>
      </p:pic>
      <p:pic>
        <p:nvPicPr>
          <p:cNvPr id="2050" name="Picture 2" descr="درمان نفخ شکم و معده با چند روش ساده و خانگی + عوامل ایجاد کننده">
            <a:extLst>
              <a:ext uri="{FF2B5EF4-FFF2-40B4-BE49-F238E27FC236}">
                <a16:creationId xmlns:a16="http://schemas.microsoft.com/office/drawing/2014/main" id="{5C1ECDE1-0E38-6503-A79C-151C5FF08C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4152" y="2882360"/>
            <a:ext cx="5978012" cy="39853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97639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A33A5A7-6981-DE74-86AC-93612AF757C9}"/>
              </a:ext>
            </a:extLst>
          </p:cNvPr>
          <p:cNvSpPr txBox="1"/>
          <p:nvPr/>
        </p:nvSpPr>
        <p:spPr>
          <a:xfrm>
            <a:off x="1199536" y="248104"/>
            <a:ext cx="6096000" cy="388696"/>
          </a:xfrm>
          <a:prstGeom prst="rect">
            <a:avLst/>
          </a:prstGeom>
          <a:noFill/>
        </p:spPr>
        <p:txBody>
          <a:bodyPr wrap="square">
            <a:spAutoFit/>
          </a:bodyPr>
          <a:lstStyle>
            <a:defPPr>
              <a:defRPr lang="fa-IR"/>
            </a:defPPr>
            <a:lvl1pPr algn="just" rtl="1">
              <a:defRPr sz="22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۲</a:t>
            </a:r>
            <a:r>
              <a:rPr lang="en-US" dirty="0"/>
              <a:t>. </a:t>
            </a:r>
            <a:r>
              <a:rPr lang="fa-IR" dirty="0"/>
              <a:t>اجابت مزاج</a:t>
            </a:r>
            <a:endParaRPr lang="en-US" dirty="0"/>
          </a:p>
        </p:txBody>
      </p:sp>
      <p:sp>
        <p:nvSpPr>
          <p:cNvPr id="5" name="TextBox 4">
            <a:extLst>
              <a:ext uri="{FF2B5EF4-FFF2-40B4-BE49-F238E27FC236}">
                <a16:creationId xmlns:a16="http://schemas.microsoft.com/office/drawing/2014/main" id="{344F2271-8A55-B186-27FE-D872EEBEF0C8}"/>
              </a:ext>
            </a:extLst>
          </p:cNvPr>
          <p:cNvSpPr txBox="1"/>
          <p:nvPr/>
        </p:nvSpPr>
        <p:spPr>
          <a:xfrm>
            <a:off x="5899356" y="847045"/>
            <a:ext cx="5663380" cy="5563061"/>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اجابت مزاج علائم ناشی از گاز را تسکین می‌دهد و احتمال ابتلا به باد شکم بد بو را به حداقل می‌رساند. چون دفع مدفوع باعث آزاد شدن گاز محبوس‌شده در روده می‌شود</a:t>
            </a:r>
            <a:r>
              <a:rPr lang="en-US" dirty="0"/>
              <a:t>.</a:t>
            </a:r>
            <a:r>
              <a:rPr lang="fa-IR" dirty="0"/>
              <a:t>اگر یبوست دارید و نمی‌توانید این مشکل را با راه‌کارهای خانگی برطرف کنید، از داروهای بدون نسخه کمک بگیرید. البته بعضی از افراد نباید خودسرانه به سراغ این محصولات بروند. برای مثال، اگر باد شکم بعد از زایمان طبیعی یا سزارین به یبوست مربوط باشد، باید نظر پزشک را درباره فواید و عوارض احتمالی داروهای بدون نسخه جویا شوید. چون ممکن است بعضی از آن‌ها روی فرزند شیرخوار شما تاثیر منفی داشته باشند</a:t>
            </a:r>
            <a:r>
              <a:rPr lang="en-US" dirty="0"/>
              <a:t>.</a:t>
            </a:r>
          </a:p>
        </p:txBody>
      </p:sp>
      <p:sp>
        <p:nvSpPr>
          <p:cNvPr id="2" name="Rectangle 1">
            <a:extLst>
              <a:ext uri="{FF2B5EF4-FFF2-40B4-BE49-F238E27FC236}">
                <a16:creationId xmlns:a16="http://schemas.microsoft.com/office/drawing/2014/main" id="{A953B2CB-DF50-9F69-9AD7-FD20FD469B47}"/>
              </a:ext>
            </a:extLst>
          </p:cNvPr>
          <p:cNvSpPr/>
          <p:nvPr/>
        </p:nvSpPr>
        <p:spPr>
          <a:xfrm>
            <a:off x="0" y="6248400"/>
            <a:ext cx="589936" cy="609600"/>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Rectangle 3">
            <a:extLst>
              <a:ext uri="{FF2B5EF4-FFF2-40B4-BE49-F238E27FC236}">
                <a16:creationId xmlns:a16="http://schemas.microsoft.com/office/drawing/2014/main" id="{E83D8C60-589A-8F5D-14D6-4F7DDB275AA1}"/>
              </a:ext>
            </a:extLst>
          </p:cNvPr>
          <p:cNvSpPr/>
          <p:nvPr/>
        </p:nvSpPr>
        <p:spPr>
          <a:xfrm>
            <a:off x="11710219" y="636800"/>
            <a:ext cx="481781" cy="5983552"/>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8" name="Picture 7">
            <a:extLst>
              <a:ext uri="{FF2B5EF4-FFF2-40B4-BE49-F238E27FC236}">
                <a16:creationId xmlns:a16="http://schemas.microsoft.com/office/drawing/2014/main" id="{F92831DF-6369-63F3-B401-66091914840C}"/>
              </a:ext>
            </a:extLst>
          </p:cNvPr>
          <p:cNvPicPr>
            <a:picLocks noChangeAspect="1"/>
          </p:cNvPicPr>
          <p:nvPr/>
        </p:nvPicPr>
        <p:blipFill>
          <a:blip r:embed="rId2"/>
          <a:srcRect l="6633" r="26900" b="2086"/>
          <a:stretch/>
        </p:blipFill>
        <p:spPr>
          <a:xfrm>
            <a:off x="589936" y="993059"/>
            <a:ext cx="5106012" cy="5716610"/>
          </a:xfrm>
          <a:prstGeom prst="rect">
            <a:avLst/>
          </a:prstGeom>
        </p:spPr>
      </p:pic>
    </p:spTree>
    <p:extLst>
      <p:ext uri="{BB962C8B-B14F-4D97-AF65-F5344CB8AC3E}">
        <p14:creationId xmlns:p14="http://schemas.microsoft.com/office/powerpoint/2010/main" val="6105522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TotalTime>
  <Words>1652</Words>
  <Application>Microsoft Office PowerPoint</Application>
  <PresentationFormat>Widescreen</PresentationFormat>
  <Paragraphs>88</Paragraphs>
  <Slides>28</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hp</dc:creator>
  <cp:lastModifiedBy>hp</cp:lastModifiedBy>
  <cp:revision>4</cp:revision>
  <dcterms:created xsi:type="dcterms:W3CDTF">2024-12-09T05:09:05Z</dcterms:created>
  <dcterms:modified xsi:type="dcterms:W3CDTF">2024-12-11T10:29:54Z</dcterms:modified>
</cp:coreProperties>
</file>