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7" r:id="rId2"/>
    <p:sldId id="256" r:id="rId3"/>
    <p:sldId id="269" r:id="rId4"/>
    <p:sldId id="257" r:id="rId5"/>
    <p:sldId id="270" r:id="rId6"/>
    <p:sldId id="258" r:id="rId7"/>
    <p:sldId id="271" r:id="rId8"/>
    <p:sldId id="272" r:id="rId9"/>
    <p:sldId id="259" r:id="rId10"/>
    <p:sldId id="260" r:id="rId11"/>
    <p:sldId id="261" r:id="rId12"/>
    <p:sldId id="273" r:id="rId13"/>
    <p:sldId id="262" r:id="rId14"/>
    <p:sldId id="263" r:id="rId15"/>
    <p:sldId id="274" r:id="rId16"/>
    <p:sldId id="264" r:id="rId17"/>
    <p:sldId id="275" r:id="rId18"/>
    <p:sldId id="265" r:id="rId19"/>
    <p:sldId id="266" r:id="rId20"/>
    <p:sldId id="267" r:id="rId21"/>
    <p:sldId id="276" r:id="rId2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E78"/>
    <a:srgbClr val="FFD232"/>
    <a:srgbClr val="64DCF0"/>
    <a:srgbClr val="8259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F6D8B900-4910-4860-ADA9-31DA78B094DB}" type="datetimeFigureOut">
              <a:rPr lang="fa-IR" smtClean="0"/>
              <a:t>1446/06/16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2C6BCA7-691B-40FC-B29A-77B6100B0417}" type="slidenum">
              <a:rPr lang="fa-IR" smtClean="0"/>
              <a:t>‹#›</a:t>
            </a:fld>
            <a:endParaRPr lang="fa-IR"/>
          </a:p>
        </p:txBody>
      </p:sp>
    </p:spTree>
    <p:extLst>
      <p:ext uri="{BB962C8B-B14F-4D97-AF65-F5344CB8AC3E}">
        <p14:creationId xmlns:p14="http://schemas.microsoft.com/office/powerpoint/2010/main" val="398753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2C6BCA7-691B-40FC-B29A-77B6100B0417}" type="slidenum">
              <a:rPr lang="fa-IR" smtClean="0"/>
              <a:t>2</a:t>
            </a:fld>
            <a:endParaRPr lang="fa-IR"/>
          </a:p>
        </p:txBody>
      </p:sp>
    </p:spTree>
    <p:extLst>
      <p:ext uri="{BB962C8B-B14F-4D97-AF65-F5344CB8AC3E}">
        <p14:creationId xmlns:p14="http://schemas.microsoft.com/office/powerpoint/2010/main" val="3745715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Single Corner Snipped 8">
            <a:extLst>
              <a:ext uri="{FF2B5EF4-FFF2-40B4-BE49-F238E27FC236}">
                <a16:creationId xmlns:a16="http://schemas.microsoft.com/office/drawing/2014/main" id="{026E8BCE-E55F-9E3F-786F-E7E850529415}"/>
              </a:ext>
            </a:extLst>
          </p:cNvPr>
          <p:cNvSpPr/>
          <p:nvPr userDrawn="1"/>
        </p:nvSpPr>
        <p:spPr>
          <a:xfrm rot="10800000">
            <a:off x="2798618" y="110836"/>
            <a:ext cx="9393382" cy="692728"/>
          </a:xfrm>
          <a:prstGeom prst="snip1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Single Corner Snipped 10">
            <a:extLst>
              <a:ext uri="{FF2B5EF4-FFF2-40B4-BE49-F238E27FC236}">
                <a16:creationId xmlns:a16="http://schemas.microsoft.com/office/drawing/2014/main" id="{A14A8C50-6B3D-946F-5252-4C0A102FA19E}"/>
              </a:ext>
            </a:extLst>
          </p:cNvPr>
          <p:cNvSpPr/>
          <p:nvPr userDrawn="1"/>
        </p:nvSpPr>
        <p:spPr>
          <a:xfrm>
            <a:off x="0" y="6585526"/>
            <a:ext cx="12099637" cy="281709"/>
          </a:xfrm>
          <a:prstGeom prst="snip1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28545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Single Corner Snipped 4">
            <a:extLst>
              <a:ext uri="{FF2B5EF4-FFF2-40B4-BE49-F238E27FC236}">
                <a16:creationId xmlns:a16="http://schemas.microsoft.com/office/drawing/2014/main" id="{76D0621C-AF56-4BDA-6B57-2061C6164EBC}"/>
              </a:ext>
            </a:extLst>
          </p:cNvPr>
          <p:cNvSpPr/>
          <p:nvPr userDrawn="1"/>
        </p:nvSpPr>
        <p:spPr>
          <a:xfrm rot="10800000">
            <a:off x="2798618" y="110836"/>
            <a:ext cx="9393382" cy="692728"/>
          </a:xfrm>
          <a:prstGeom prst="snip1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Single Corner Snipped 5">
            <a:extLst>
              <a:ext uri="{FF2B5EF4-FFF2-40B4-BE49-F238E27FC236}">
                <a16:creationId xmlns:a16="http://schemas.microsoft.com/office/drawing/2014/main" id="{65E08F7C-1CF9-883D-1175-A40E3C2FF9EE}"/>
              </a:ext>
            </a:extLst>
          </p:cNvPr>
          <p:cNvSpPr/>
          <p:nvPr userDrawn="1"/>
        </p:nvSpPr>
        <p:spPr>
          <a:xfrm>
            <a:off x="0" y="6585526"/>
            <a:ext cx="12099637" cy="281709"/>
          </a:xfrm>
          <a:prstGeom prst="snip1Rect">
            <a:avLst>
              <a:gd name="adj" fmla="val 5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2682269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8638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04421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E3EAC8A-BDAC-02EF-AAB0-D8D45C26AC50}"/>
              </a:ext>
            </a:extLst>
          </p:cNvPr>
          <p:cNvGrpSpPr/>
          <p:nvPr/>
        </p:nvGrpSpPr>
        <p:grpSpPr>
          <a:xfrm>
            <a:off x="5810864" y="2219963"/>
            <a:ext cx="6204154" cy="727587"/>
            <a:chOff x="5678130" y="1799303"/>
            <a:chExt cx="6204154" cy="727587"/>
          </a:xfrm>
        </p:grpSpPr>
        <p:sp>
          <p:nvSpPr>
            <p:cNvPr id="3" name="Rectangle 2">
              <a:extLst>
                <a:ext uri="{FF2B5EF4-FFF2-40B4-BE49-F238E27FC236}">
                  <a16:creationId xmlns:a16="http://schemas.microsoft.com/office/drawing/2014/main" id="{5A908864-30BE-F69B-717D-C5A5973F0935}"/>
                </a:ext>
              </a:extLst>
            </p:cNvPr>
            <p:cNvSpPr/>
            <p:nvPr/>
          </p:nvSpPr>
          <p:spPr>
            <a:xfrm>
              <a:off x="6390968" y="1799303"/>
              <a:ext cx="5491316" cy="72758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A599BFE3-CEBE-0957-65BD-B3D6E2DE52F3}"/>
                </a:ext>
              </a:extLst>
            </p:cNvPr>
            <p:cNvSpPr txBox="1"/>
            <p:nvPr/>
          </p:nvSpPr>
          <p:spPr>
            <a:xfrm>
              <a:off x="5678130" y="1931844"/>
              <a:ext cx="6204154" cy="487506"/>
            </a:xfrm>
            <a:prstGeom prst="rect">
              <a:avLst/>
            </a:prstGeom>
            <a:noFill/>
          </p:spPr>
          <p:txBody>
            <a:bodyPr wrap="square">
              <a:spAutoFit/>
            </a:bodyPr>
            <a:lstStyle>
              <a:defPPr>
                <a:defRPr lang="fa-IR"/>
              </a:defPPr>
              <a:lvl1pPr algn="just" rtl="1">
                <a:lnSpc>
                  <a:spcPct val="107000"/>
                </a:lnSpc>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موضوع: پاورپوینت دیورتیکول مکل چیست؟</a:t>
              </a:r>
              <a:endParaRPr lang="en-US" dirty="0"/>
            </a:p>
          </p:txBody>
        </p:sp>
      </p:grpSp>
      <p:grpSp>
        <p:nvGrpSpPr>
          <p:cNvPr id="18" name="Group 17">
            <a:extLst>
              <a:ext uri="{FF2B5EF4-FFF2-40B4-BE49-F238E27FC236}">
                <a16:creationId xmlns:a16="http://schemas.microsoft.com/office/drawing/2014/main" id="{0F7D20CA-504C-8221-0600-4A82AD7361D8}"/>
              </a:ext>
            </a:extLst>
          </p:cNvPr>
          <p:cNvGrpSpPr/>
          <p:nvPr/>
        </p:nvGrpSpPr>
        <p:grpSpPr>
          <a:xfrm>
            <a:off x="6903473" y="3350008"/>
            <a:ext cx="4930877" cy="727587"/>
            <a:chOff x="6747386" y="2883711"/>
            <a:chExt cx="4930877" cy="727587"/>
          </a:xfrm>
          <a:solidFill>
            <a:schemeClr val="accent6">
              <a:lumMod val="60000"/>
              <a:lumOff val="40000"/>
            </a:schemeClr>
          </a:solidFill>
        </p:grpSpPr>
        <p:sp>
          <p:nvSpPr>
            <p:cNvPr id="4" name="Rectangle 3">
              <a:extLst>
                <a:ext uri="{FF2B5EF4-FFF2-40B4-BE49-F238E27FC236}">
                  <a16:creationId xmlns:a16="http://schemas.microsoft.com/office/drawing/2014/main" id="{F0A9C04A-3816-3743-EB57-636EBA1EE573}"/>
                </a:ext>
              </a:extLst>
            </p:cNvPr>
            <p:cNvSpPr/>
            <p:nvPr/>
          </p:nvSpPr>
          <p:spPr>
            <a:xfrm>
              <a:off x="6747386" y="2883711"/>
              <a:ext cx="4930877" cy="72758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5E010FF8-C085-F830-A6ED-1EC013994867}"/>
                </a:ext>
              </a:extLst>
            </p:cNvPr>
            <p:cNvSpPr txBox="1"/>
            <p:nvPr/>
          </p:nvSpPr>
          <p:spPr>
            <a:xfrm>
              <a:off x="6747386" y="3027935"/>
              <a:ext cx="4222955" cy="487506"/>
            </a:xfrm>
            <a:prstGeom prst="rect">
              <a:avLst/>
            </a:prstGeom>
            <a:grpFill/>
          </p:spPr>
          <p:txBody>
            <a:bodyPr wrap="square">
              <a:spAutoFit/>
            </a:bodyPr>
            <a:lstStyle>
              <a:defPPr>
                <a:defRPr lang="fa-IR"/>
              </a:defPPr>
              <a:lvl1pPr algn="just" rtl="1">
                <a:lnSpc>
                  <a:spcPct val="107000"/>
                </a:lnSpc>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پژوهشگر : فاطمه عباسی</a:t>
              </a:r>
              <a:endParaRPr lang="en-US" dirty="0"/>
            </a:p>
          </p:txBody>
        </p:sp>
      </p:grpSp>
      <p:grpSp>
        <p:nvGrpSpPr>
          <p:cNvPr id="17" name="Group 16">
            <a:extLst>
              <a:ext uri="{FF2B5EF4-FFF2-40B4-BE49-F238E27FC236}">
                <a16:creationId xmlns:a16="http://schemas.microsoft.com/office/drawing/2014/main" id="{C516467E-5DC9-9DA1-F3E3-DB84ACBE1575}"/>
              </a:ext>
            </a:extLst>
          </p:cNvPr>
          <p:cNvGrpSpPr/>
          <p:nvPr/>
        </p:nvGrpSpPr>
        <p:grpSpPr>
          <a:xfrm>
            <a:off x="7234082" y="4495506"/>
            <a:ext cx="4269658" cy="727587"/>
            <a:chOff x="7077995" y="4094940"/>
            <a:chExt cx="4269658" cy="727587"/>
          </a:xfrm>
        </p:grpSpPr>
        <p:sp>
          <p:nvSpPr>
            <p:cNvPr id="5" name="Rectangle 4">
              <a:extLst>
                <a:ext uri="{FF2B5EF4-FFF2-40B4-BE49-F238E27FC236}">
                  <a16:creationId xmlns:a16="http://schemas.microsoft.com/office/drawing/2014/main" id="{45A1D3E0-D4A5-274E-8DD6-CFA15A4B18BF}"/>
                </a:ext>
              </a:extLst>
            </p:cNvPr>
            <p:cNvSpPr/>
            <p:nvPr/>
          </p:nvSpPr>
          <p:spPr>
            <a:xfrm>
              <a:off x="7077995" y="4094940"/>
              <a:ext cx="4269658" cy="72758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a:extLst>
                <a:ext uri="{FF2B5EF4-FFF2-40B4-BE49-F238E27FC236}">
                  <a16:creationId xmlns:a16="http://schemas.microsoft.com/office/drawing/2014/main" id="{D749989A-2F7E-6AF6-130F-40AEB45597FA}"/>
                </a:ext>
              </a:extLst>
            </p:cNvPr>
            <p:cNvSpPr txBox="1"/>
            <p:nvPr/>
          </p:nvSpPr>
          <p:spPr>
            <a:xfrm>
              <a:off x="7445478" y="4214980"/>
              <a:ext cx="3782961" cy="487506"/>
            </a:xfrm>
            <a:prstGeom prst="rect">
              <a:avLst/>
            </a:prstGeom>
            <a:noFill/>
          </p:spPr>
          <p:txBody>
            <a:bodyPr wrap="square">
              <a:spAutoFit/>
            </a:bodyPr>
            <a:lstStyle>
              <a:defPPr>
                <a:defRPr lang="fa-IR"/>
              </a:defPPr>
              <a:lvl1pPr algn="just" rtl="1">
                <a:lnSpc>
                  <a:spcPct val="107000"/>
                </a:lnSpc>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استاد راهنما: علیرضا عزیزی</a:t>
              </a:r>
              <a:endParaRPr lang="en-US" dirty="0"/>
            </a:p>
          </p:txBody>
        </p:sp>
      </p:grpSp>
      <p:grpSp>
        <p:nvGrpSpPr>
          <p:cNvPr id="14" name="Group 13">
            <a:extLst>
              <a:ext uri="{FF2B5EF4-FFF2-40B4-BE49-F238E27FC236}">
                <a16:creationId xmlns:a16="http://schemas.microsoft.com/office/drawing/2014/main" id="{B0D498AC-B10B-DDA1-12B5-B6EDC2B9DF60}"/>
              </a:ext>
            </a:extLst>
          </p:cNvPr>
          <p:cNvGrpSpPr/>
          <p:nvPr/>
        </p:nvGrpSpPr>
        <p:grpSpPr>
          <a:xfrm>
            <a:off x="7869493" y="5641004"/>
            <a:ext cx="3247103" cy="727587"/>
            <a:chOff x="7815415" y="5290569"/>
            <a:chExt cx="3247103" cy="727587"/>
          </a:xfrm>
          <a:solidFill>
            <a:schemeClr val="accent6">
              <a:lumMod val="60000"/>
              <a:lumOff val="40000"/>
            </a:schemeClr>
          </a:solidFill>
        </p:grpSpPr>
        <p:sp>
          <p:nvSpPr>
            <p:cNvPr id="6" name="Rectangle 5">
              <a:extLst>
                <a:ext uri="{FF2B5EF4-FFF2-40B4-BE49-F238E27FC236}">
                  <a16:creationId xmlns:a16="http://schemas.microsoft.com/office/drawing/2014/main" id="{DB1D9BCA-6C07-BCE3-09BC-2FAE269FB7B8}"/>
                </a:ext>
              </a:extLst>
            </p:cNvPr>
            <p:cNvSpPr/>
            <p:nvPr/>
          </p:nvSpPr>
          <p:spPr>
            <a:xfrm>
              <a:off x="7815415" y="5290569"/>
              <a:ext cx="3247103" cy="72758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631D2229-FBC6-606E-2DC5-ED09B101EE07}"/>
                </a:ext>
              </a:extLst>
            </p:cNvPr>
            <p:cNvSpPr txBox="1"/>
            <p:nvPr/>
          </p:nvSpPr>
          <p:spPr>
            <a:xfrm>
              <a:off x="7879326" y="5410609"/>
              <a:ext cx="2915263" cy="487506"/>
            </a:xfrm>
            <a:prstGeom prst="rect">
              <a:avLst/>
            </a:prstGeom>
            <a:grpFill/>
          </p:spPr>
          <p:txBody>
            <a:bodyPr wrap="square">
              <a:spAutoFit/>
            </a:bodyPr>
            <a:lstStyle>
              <a:defPPr>
                <a:defRPr lang="fa-IR"/>
              </a:defPPr>
              <a:lvl1pPr algn="just" rtl="1">
                <a:lnSpc>
                  <a:spcPct val="107000"/>
                </a:lnSpc>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تاریخ ارائه: .....</a:t>
              </a:r>
              <a:endParaRPr lang="en-US" dirty="0"/>
            </a:p>
          </p:txBody>
        </p:sp>
      </p:grpSp>
      <p:pic>
        <p:nvPicPr>
          <p:cNvPr id="7172" name="Picture 4" descr="لوگو دانشگاه تهران - لوگویاب">
            <a:extLst>
              <a:ext uri="{FF2B5EF4-FFF2-40B4-BE49-F238E27FC236}">
                <a16:creationId xmlns:a16="http://schemas.microsoft.com/office/drawing/2014/main" id="{5B447069-5B17-4436-6E74-F23EC94D68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7879" y="28313"/>
            <a:ext cx="2122962" cy="212296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علت بیماری دیورتیکولیت چیست و چگونه درمان می‌شود؟ | فوق تخصص کولورکتال">
            <a:extLst>
              <a:ext uri="{FF2B5EF4-FFF2-40B4-BE49-F238E27FC236}">
                <a16:creationId xmlns:a16="http://schemas.microsoft.com/office/drawing/2014/main" id="{D65F362C-36CA-90F3-356F-86ED31576E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061"/>
          <a:stretch/>
        </p:blipFill>
        <p:spPr bwMode="auto">
          <a:xfrm>
            <a:off x="0" y="0"/>
            <a:ext cx="637376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253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62FF102-12B8-A952-B687-28770B599E49}"/>
              </a:ext>
            </a:extLst>
          </p:cNvPr>
          <p:cNvSpPr/>
          <p:nvPr/>
        </p:nvSpPr>
        <p:spPr>
          <a:xfrm>
            <a:off x="1720645" y="2743200"/>
            <a:ext cx="4357345" cy="2334571"/>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CA7E91D-C72E-1BE4-8679-FA60F992E861}"/>
              </a:ext>
            </a:extLst>
          </p:cNvPr>
          <p:cNvSpPr txBox="1"/>
          <p:nvPr/>
        </p:nvSpPr>
        <p:spPr>
          <a:xfrm>
            <a:off x="5938684" y="218607"/>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روش تشخیص دیورتیکول مکل</a:t>
            </a:r>
            <a:endParaRPr lang="en-US" dirty="0">
              <a:solidFill>
                <a:schemeClr val="bg1"/>
              </a:solidFill>
            </a:endParaRPr>
          </a:p>
        </p:txBody>
      </p:sp>
      <p:sp>
        <p:nvSpPr>
          <p:cNvPr id="5" name="TextBox 4">
            <a:extLst>
              <a:ext uri="{FF2B5EF4-FFF2-40B4-BE49-F238E27FC236}">
                <a16:creationId xmlns:a16="http://schemas.microsoft.com/office/drawing/2014/main" id="{B22E38F4-9123-23E7-3BD4-FC9AD86273FF}"/>
              </a:ext>
            </a:extLst>
          </p:cNvPr>
          <p:cNvSpPr txBox="1"/>
          <p:nvPr/>
        </p:nvSpPr>
        <p:spPr>
          <a:xfrm>
            <a:off x="6705601" y="1705226"/>
            <a:ext cx="5329083"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به‌طورکلی تشخیص دیورتیکول مکل با در نظر گرفتن علائم بیماری معمولا دشوار است و از آنجایی که استفراغ، درد شکم و حساسیت در شرایط متفاوتی بروز می‌کنند، لازم است برای تشخیص پزشک از آزمایش‌های متفاوتی کمک بگیرد. به‌طورمعمول ابتدا پزشم علائم بیمار را بررسی می‌کند و سپس با در نظر گرفتن شرایط بیمار روش مناسبی را برای آزمایش و تشخیص پیشنهاد می‌دهد. </a:t>
            </a:r>
          </a:p>
        </p:txBody>
      </p:sp>
      <p:pic>
        <p:nvPicPr>
          <p:cNvPr id="8" name="Picture 7">
            <a:extLst>
              <a:ext uri="{FF2B5EF4-FFF2-40B4-BE49-F238E27FC236}">
                <a16:creationId xmlns:a16="http://schemas.microsoft.com/office/drawing/2014/main" id="{A425BD2D-5C5C-A50B-3E3D-4693A4CDCBDD}"/>
              </a:ext>
            </a:extLst>
          </p:cNvPr>
          <p:cNvPicPr>
            <a:picLocks noChangeAspect="1"/>
          </p:cNvPicPr>
          <p:nvPr/>
        </p:nvPicPr>
        <p:blipFill>
          <a:blip r:embed="rId2"/>
          <a:srcRect l="12958" r="16572"/>
          <a:stretch/>
        </p:blipFill>
        <p:spPr>
          <a:xfrm>
            <a:off x="376936" y="3734418"/>
            <a:ext cx="3850936" cy="2848452"/>
          </a:xfrm>
          <a:prstGeom prst="rect">
            <a:avLst/>
          </a:prstGeom>
          <a:ln w="19050">
            <a:solidFill>
              <a:schemeClr val="bg1"/>
            </a:solidFill>
          </a:ln>
        </p:spPr>
      </p:pic>
      <p:pic>
        <p:nvPicPr>
          <p:cNvPr id="9" name="Picture 8">
            <a:extLst>
              <a:ext uri="{FF2B5EF4-FFF2-40B4-BE49-F238E27FC236}">
                <a16:creationId xmlns:a16="http://schemas.microsoft.com/office/drawing/2014/main" id="{058C2A19-BA60-BF38-F35D-8D987F0E72FF}"/>
              </a:ext>
            </a:extLst>
          </p:cNvPr>
          <p:cNvPicPr>
            <a:picLocks noChangeAspect="1"/>
          </p:cNvPicPr>
          <p:nvPr/>
        </p:nvPicPr>
        <p:blipFill>
          <a:blip r:embed="rId3"/>
          <a:srcRect l="8538" r="22301"/>
          <a:stretch/>
        </p:blipFill>
        <p:spPr>
          <a:xfrm>
            <a:off x="2952989" y="822159"/>
            <a:ext cx="3614960" cy="3048998"/>
          </a:xfrm>
          <a:prstGeom prst="rect">
            <a:avLst/>
          </a:prstGeom>
          <a:ln w="19050">
            <a:solidFill>
              <a:schemeClr val="bg1"/>
            </a:solidFill>
          </a:ln>
        </p:spPr>
      </p:pic>
    </p:spTree>
    <p:extLst>
      <p:ext uri="{BB962C8B-B14F-4D97-AF65-F5344CB8AC3E}">
        <p14:creationId xmlns:p14="http://schemas.microsoft.com/office/powerpoint/2010/main" val="1104273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3">
            <a:extLst>
              <a:ext uri="{FF2B5EF4-FFF2-40B4-BE49-F238E27FC236}">
                <a16:creationId xmlns:a16="http://schemas.microsoft.com/office/drawing/2014/main" id="{FA1CE033-02F4-4EFE-1B01-109F3CF74C5A}"/>
              </a:ext>
            </a:extLst>
          </p:cNvPr>
          <p:cNvSpPr>
            <a:spLocks/>
          </p:cNvSpPr>
          <p:nvPr/>
        </p:nvSpPr>
        <p:spPr bwMode="auto">
          <a:xfrm>
            <a:off x="2924910" y="2005085"/>
            <a:ext cx="1939822" cy="3310330"/>
          </a:xfrm>
          <a:custGeom>
            <a:avLst/>
            <a:gdLst>
              <a:gd name="T0" fmla="*/ 242 w 485"/>
              <a:gd name="T1" fmla="*/ 826 h 826"/>
              <a:gd name="T2" fmla="*/ 242 w 485"/>
              <a:gd name="T3" fmla="*/ 826 h 826"/>
              <a:gd name="T4" fmla="*/ 0 w 485"/>
              <a:gd name="T5" fmla="*/ 584 h 826"/>
              <a:gd name="T6" fmla="*/ 0 w 485"/>
              <a:gd name="T7" fmla="*/ 242 h 826"/>
              <a:gd name="T8" fmla="*/ 242 w 485"/>
              <a:gd name="T9" fmla="*/ 0 h 826"/>
              <a:gd name="T10" fmla="*/ 242 w 485"/>
              <a:gd name="T11" fmla="*/ 0 h 826"/>
              <a:gd name="T12" fmla="*/ 485 w 485"/>
              <a:gd name="T13" fmla="*/ 242 h 826"/>
              <a:gd name="T14" fmla="*/ 485 w 485"/>
              <a:gd name="T15" fmla="*/ 584 h 826"/>
              <a:gd name="T16" fmla="*/ 242 w 485"/>
              <a:gd name="T17"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5" h="826">
                <a:moveTo>
                  <a:pt x="242" y="826"/>
                </a:moveTo>
                <a:cubicBezTo>
                  <a:pt x="242" y="826"/>
                  <a:pt x="242" y="826"/>
                  <a:pt x="242" y="826"/>
                </a:cubicBezTo>
                <a:cubicBezTo>
                  <a:pt x="108" y="826"/>
                  <a:pt x="0" y="718"/>
                  <a:pt x="0" y="584"/>
                </a:cubicBezTo>
                <a:cubicBezTo>
                  <a:pt x="0" y="242"/>
                  <a:pt x="0" y="242"/>
                  <a:pt x="0" y="242"/>
                </a:cubicBezTo>
                <a:cubicBezTo>
                  <a:pt x="0" y="108"/>
                  <a:pt x="108" y="0"/>
                  <a:pt x="242" y="0"/>
                </a:cubicBezTo>
                <a:cubicBezTo>
                  <a:pt x="242" y="0"/>
                  <a:pt x="242" y="0"/>
                  <a:pt x="242" y="0"/>
                </a:cubicBezTo>
                <a:cubicBezTo>
                  <a:pt x="376" y="0"/>
                  <a:pt x="485" y="108"/>
                  <a:pt x="485" y="242"/>
                </a:cubicBezTo>
                <a:cubicBezTo>
                  <a:pt x="485" y="584"/>
                  <a:pt x="485" y="584"/>
                  <a:pt x="485" y="584"/>
                </a:cubicBezTo>
                <a:cubicBezTo>
                  <a:pt x="485" y="718"/>
                  <a:pt x="376" y="826"/>
                  <a:pt x="242" y="826"/>
                </a:cubicBezTo>
                <a:close/>
              </a:path>
            </a:pathLst>
          </a:custGeom>
          <a:solidFill>
            <a:srgbClr val="8259FE"/>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501F337C-C895-A547-4B21-40D47C168C6B}"/>
              </a:ext>
            </a:extLst>
          </p:cNvPr>
          <p:cNvSpPr txBox="1"/>
          <p:nvPr/>
        </p:nvSpPr>
        <p:spPr>
          <a:xfrm>
            <a:off x="5938683" y="218457"/>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رایج‌ترین روش‌های تشخیص این عارضه: </a:t>
            </a:r>
          </a:p>
        </p:txBody>
      </p:sp>
      <p:sp>
        <p:nvSpPr>
          <p:cNvPr id="5" name="TextBox 4">
            <a:extLst>
              <a:ext uri="{FF2B5EF4-FFF2-40B4-BE49-F238E27FC236}">
                <a16:creationId xmlns:a16="http://schemas.microsoft.com/office/drawing/2014/main" id="{8D4DFF6C-9C03-EA57-30CA-EA0D80A9F25C}"/>
              </a:ext>
            </a:extLst>
          </p:cNvPr>
          <p:cNvSpPr txBox="1"/>
          <p:nvPr/>
        </p:nvSpPr>
        <p:spPr>
          <a:xfrm>
            <a:off x="2493962" y="3285144"/>
            <a:ext cx="2320414" cy="684803"/>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3.کولونوسکوپی</a:t>
            </a:r>
            <a:endParaRPr lang="en-US" dirty="0"/>
          </a:p>
        </p:txBody>
      </p:sp>
      <p:sp>
        <p:nvSpPr>
          <p:cNvPr id="6" name="Freeform 5">
            <a:extLst>
              <a:ext uri="{FF2B5EF4-FFF2-40B4-BE49-F238E27FC236}">
                <a16:creationId xmlns:a16="http://schemas.microsoft.com/office/drawing/2014/main" id="{F4B4001A-B648-7C2D-A956-97B91EFCA5A8}"/>
              </a:ext>
            </a:extLst>
          </p:cNvPr>
          <p:cNvSpPr>
            <a:spLocks/>
          </p:cNvSpPr>
          <p:nvPr/>
        </p:nvSpPr>
        <p:spPr bwMode="auto">
          <a:xfrm>
            <a:off x="2602450" y="1654490"/>
            <a:ext cx="2556500" cy="4011520"/>
          </a:xfrm>
          <a:custGeom>
            <a:avLst/>
            <a:gdLst>
              <a:gd name="T0" fmla="*/ 302 w 605"/>
              <a:gd name="T1" fmla="*/ 947 h 947"/>
              <a:gd name="T2" fmla="*/ 0 w 605"/>
              <a:gd name="T3" fmla="*/ 644 h 947"/>
              <a:gd name="T4" fmla="*/ 0 w 605"/>
              <a:gd name="T5" fmla="*/ 303 h 947"/>
              <a:gd name="T6" fmla="*/ 302 w 605"/>
              <a:gd name="T7" fmla="*/ 0 h 947"/>
              <a:gd name="T8" fmla="*/ 605 w 605"/>
              <a:gd name="T9" fmla="*/ 303 h 947"/>
            </a:gdLst>
            <a:ahLst/>
            <a:cxnLst>
              <a:cxn ang="0">
                <a:pos x="T0" y="T1"/>
              </a:cxn>
              <a:cxn ang="0">
                <a:pos x="T2" y="T3"/>
              </a:cxn>
              <a:cxn ang="0">
                <a:pos x="T4" y="T5"/>
              </a:cxn>
              <a:cxn ang="0">
                <a:pos x="T6" y="T7"/>
              </a:cxn>
              <a:cxn ang="0">
                <a:pos x="T8" y="T9"/>
              </a:cxn>
            </a:cxnLst>
            <a:rect l="0" t="0" r="r" b="b"/>
            <a:pathLst>
              <a:path w="605" h="947">
                <a:moveTo>
                  <a:pt x="302" y="947"/>
                </a:moveTo>
                <a:cubicBezTo>
                  <a:pt x="135" y="947"/>
                  <a:pt x="0" y="811"/>
                  <a:pt x="0" y="644"/>
                </a:cubicBezTo>
                <a:cubicBezTo>
                  <a:pt x="0" y="303"/>
                  <a:pt x="0" y="303"/>
                  <a:pt x="0" y="303"/>
                </a:cubicBezTo>
                <a:cubicBezTo>
                  <a:pt x="0" y="136"/>
                  <a:pt x="135" y="0"/>
                  <a:pt x="302" y="0"/>
                </a:cubicBezTo>
                <a:cubicBezTo>
                  <a:pt x="469" y="0"/>
                  <a:pt x="605" y="136"/>
                  <a:pt x="605" y="303"/>
                </a:cubicBezTo>
              </a:path>
            </a:pathLst>
          </a:custGeom>
          <a:noFill/>
          <a:ln w="38100" cap="rnd">
            <a:solidFill>
              <a:schemeClr val="accent1"/>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a16="http://schemas.microsoft.com/office/drawing/2014/main" id="{B3DD8FE9-1BA0-F1B7-5837-8527E76FF720}"/>
              </a:ext>
            </a:extLst>
          </p:cNvPr>
          <p:cNvSpPr>
            <a:spLocks/>
          </p:cNvSpPr>
          <p:nvPr/>
        </p:nvSpPr>
        <p:spPr bwMode="auto">
          <a:xfrm>
            <a:off x="7707648" y="1557098"/>
            <a:ext cx="2558070" cy="2727770"/>
          </a:xfrm>
          <a:custGeom>
            <a:avLst/>
            <a:gdLst>
              <a:gd name="T0" fmla="*/ 0 w 605"/>
              <a:gd name="T1" fmla="*/ 644 h 644"/>
              <a:gd name="T2" fmla="*/ 0 w 605"/>
              <a:gd name="T3" fmla="*/ 303 h 644"/>
              <a:gd name="T4" fmla="*/ 302 w 605"/>
              <a:gd name="T5" fmla="*/ 0 h 644"/>
              <a:gd name="T6" fmla="*/ 605 w 605"/>
              <a:gd name="T7" fmla="*/ 303 h 644"/>
              <a:gd name="T8" fmla="*/ 605 w 605"/>
              <a:gd name="T9" fmla="*/ 644 h 644"/>
            </a:gdLst>
            <a:ahLst/>
            <a:cxnLst>
              <a:cxn ang="0">
                <a:pos x="T0" y="T1"/>
              </a:cxn>
              <a:cxn ang="0">
                <a:pos x="T2" y="T3"/>
              </a:cxn>
              <a:cxn ang="0">
                <a:pos x="T4" y="T5"/>
              </a:cxn>
              <a:cxn ang="0">
                <a:pos x="T6" y="T7"/>
              </a:cxn>
              <a:cxn ang="0">
                <a:pos x="T8" y="T9"/>
              </a:cxn>
            </a:cxnLst>
            <a:rect l="0" t="0" r="r" b="b"/>
            <a:pathLst>
              <a:path w="605" h="644">
                <a:moveTo>
                  <a:pt x="0" y="644"/>
                </a:moveTo>
                <a:cubicBezTo>
                  <a:pt x="0" y="303"/>
                  <a:pt x="0" y="303"/>
                  <a:pt x="0" y="303"/>
                </a:cubicBezTo>
                <a:cubicBezTo>
                  <a:pt x="0" y="136"/>
                  <a:pt x="135" y="0"/>
                  <a:pt x="302" y="0"/>
                </a:cubicBezTo>
                <a:cubicBezTo>
                  <a:pt x="469" y="0"/>
                  <a:pt x="605" y="136"/>
                  <a:pt x="605" y="303"/>
                </a:cubicBezTo>
                <a:cubicBezTo>
                  <a:pt x="605" y="644"/>
                  <a:pt x="605" y="644"/>
                  <a:pt x="605" y="644"/>
                </a:cubicBezTo>
              </a:path>
            </a:pathLst>
          </a:custGeom>
          <a:noFill/>
          <a:ln w="38100" cap="rnd">
            <a:solidFill>
              <a:schemeClr val="accent4"/>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14">
            <a:extLst>
              <a:ext uri="{FF2B5EF4-FFF2-40B4-BE49-F238E27FC236}">
                <a16:creationId xmlns:a16="http://schemas.microsoft.com/office/drawing/2014/main" id="{73E29833-FDA5-955B-41A2-45E7D5553864}"/>
              </a:ext>
            </a:extLst>
          </p:cNvPr>
          <p:cNvSpPr>
            <a:spLocks/>
          </p:cNvSpPr>
          <p:nvPr/>
        </p:nvSpPr>
        <p:spPr bwMode="auto">
          <a:xfrm>
            <a:off x="5434990" y="1970894"/>
            <a:ext cx="1935360" cy="3313304"/>
          </a:xfrm>
          <a:custGeom>
            <a:avLst/>
            <a:gdLst>
              <a:gd name="T0" fmla="*/ 242 w 484"/>
              <a:gd name="T1" fmla="*/ 827 h 827"/>
              <a:gd name="T2" fmla="*/ 242 w 484"/>
              <a:gd name="T3" fmla="*/ 827 h 827"/>
              <a:gd name="T4" fmla="*/ 0 w 484"/>
              <a:gd name="T5" fmla="*/ 584 h 827"/>
              <a:gd name="T6" fmla="*/ 0 w 484"/>
              <a:gd name="T7" fmla="*/ 243 h 827"/>
              <a:gd name="T8" fmla="*/ 242 w 484"/>
              <a:gd name="T9" fmla="*/ 0 h 827"/>
              <a:gd name="T10" fmla="*/ 242 w 484"/>
              <a:gd name="T11" fmla="*/ 0 h 827"/>
              <a:gd name="T12" fmla="*/ 484 w 484"/>
              <a:gd name="T13" fmla="*/ 243 h 827"/>
              <a:gd name="T14" fmla="*/ 484 w 484"/>
              <a:gd name="T15" fmla="*/ 584 h 827"/>
              <a:gd name="T16" fmla="*/ 242 w 484"/>
              <a:gd name="T17" fmla="*/ 82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827">
                <a:moveTo>
                  <a:pt x="242" y="827"/>
                </a:moveTo>
                <a:cubicBezTo>
                  <a:pt x="242" y="827"/>
                  <a:pt x="242" y="827"/>
                  <a:pt x="242" y="827"/>
                </a:cubicBezTo>
                <a:cubicBezTo>
                  <a:pt x="108" y="827"/>
                  <a:pt x="0" y="718"/>
                  <a:pt x="0" y="584"/>
                </a:cubicBezTo>
                <a:cubicBezTo>
                  <a:pt x="0" y="243"/>
                  <a:pt x="0" y="243"/>
                  <a:pt x="0" y="243"/>
                </a:cubicBezTo>
                <a:cubicBezTo>
                  <a:pt x="0" y="109"/>
                  <a:pt x="108" y="0"/>
                  <a:pt x="242" y="0"/>
                </a:cubicBezTo>
                <a:cubicBezTo>
                  <a:pt x="242" y="0"/>
                  <a:pt x="242" y="0"/>
                  <a:pt x="242" y="0"/>
                </a:cubicBezTo>
                <a:cubicBezTo>
                  <a:pt x="376" y="0"/>
                  <a:pt x="484" y="109"/>
                  <a:pt x="484" y="243"/>
                </a:cubicBezTo>
                <a:cubicBezTo>
                  <a:pt x="484" y="584"/>
                  <a:pt x="484" y="584"/>
                  <a:pt x="484" y="584"/>
                </a:cubicBezTo>
                <a:cubicBezTo>
                  <a:pt x="484" y="718"/>
                  <a:pt x="376" y="827"/>
                  <a:pt x="242" y="827"/>
                </a:cubicBez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5">
            <a:extLst>
              <a:ext uri="{FF2B5EF4-FFF2-40B4-BE49-F238E27FC236}">
                <a16:creationId xmlns:a16="http://schemas.microsoft.com/office/drawing/2014/main" id="{5018F04F-0625-043C-A2FA-77FA171B5E12}"/>
              </a:ext>
            </a:extLst>
          </p:cNvPr>
          <p:cNvSpPr>
            <a:spLocks/>
          </p:cNvSpPr>
          <p:nvPr/>
        </p:nvSpPr>
        <p:spPr bwMode="auto">
          <a:xfrm>
            <a:off x="8006524" y="1822699"/>
            <a:ext cx="1938334" cy="3313304"/>
          </a:xfrm>
          <a:custGeom>
            <a:avLst/>
            <a:gdLst>
              <a:gd name="T0" fmla="*/ 242 w 485"/>
              <a:gd name="T1" fmla="*/ 827 h 827"/>
              <a:gd name="T2" fmla="*/ 242 w 485"/>
              <a:gd name="T3" fmla="*/ 827 h 827"/>
              <a:gd name="T4" fmla="*/ 0 w 485"/>
              <a:gd name="T5" fmla="*/ 584 h 827"/>
              <a:gd name="T6" fmla="*/ 0 w 485"/>
              <a:gd name="T7" fmla="*/ 243 h 827"/>
              <a:gd name="T8" fmla="*/ 242 w 485"/>
              <a:gd name="T9" fmla="*/ 0 h 827"/>
              <a:gd name="T10" fmla="*/ 242 w 485"/>
              <a:gd name="T11" fmla="*/ 0 h 827"/>
              <a:gd name="T12" fmla="*/ 485 w 485"/>
              <a:gd name="T13" fmla="*/ 243 h 827"/>
              <a:gd name="T14" fmla="*/ 485 w 485"/>
              <a:gd name="T15" fmla="*/ 584 h 827"/>
              <a:gd name="T16" fmla="*/ 242 w 485"/>
              <a:gd name="T17" fmla="*/ 82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5" h="827">
                <a:moveTo>
                  <a:pt x="242" y="827"/>
                </a:moveTo>
                <a:cubicBezTo>
                  <a:pt x="242" y="827"/>
                  <a:pt x="242" y="827"/>
                  <a:pt x="242" y="827"/>
                </a:cubicBezTo>
                <a:cubicBezTo>
                  <a:pt x="108" y="827"/>
                  <a:pt x="0" y="718"/>
                  <a:pt x="0" y="584"/>
                </a:cubicBezTo>
                <a:cubicBezTo>
                  <a:pt x="0" y="243"/>
                  <a:pt x="0" y="243"/>
                  <a:pt x="0" y="243"/>
                </a:cubicBezTo>
                <a:cubicBezTo>
                  <a:pt x="0" y="109"/>
                  <a:pt x="108" y="0"/>
                  <a:pt x="242" y="0"/>
                </a:cubicBezTo>
                <a:cubicBezTo>
                  <a:pt x="242" y="0"/>
                  <a:pt x="242" y="0"/>
                  <a:pt x="242" y="0"/>
                </a:cubicBezTo>
                <a:cubicBezTo>
                  <a:pt x="376" y="0"/>
                  <a:pt x="485" y="109"/>
                  <a:pt x="485" y="243"/>
                </a:cubicBezTo>
                <a:cubicBezTo>
                  <a:pt x="485" y="584"/>
                  <a:pt x="485" y="584"/>
                  <a:pt x="485" y="584"/>
                </a:cubicBezTo>
                <a:cubicBezTo>
                  <a:pt x="485" y="718"/>
                  <a:pt x="376" y="827"/>
                  <a:pt x="242" y="827"/>
                </a:cubicBezTo>
                <a:close/>
              </a:path>
            </a:pathLst>
          </a:custGeom>
          <a:solidFill>
            <a:srgbClr val="FFD232"/>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D85683C9-4FA0-C94A-A3CF-96612CE4D46A}"/>
              </a:ext>
            </a:extLst>
          </p:cNvPr>
          <p:cNvSpPr>
            <a:spLocks/>
          </p:cNvSpPr>
          <p:nvPr/>
        </p:nvSpPr>
        <p:spPr bwMode="auto">
          <a:xfrm>
            <a:off x="5158950" y="2945084"/>
            <a:ext cx="2553356" cy="2727770"/>
          </a:xfrm>
          <a:custGeom>
            <a:avLst/>
            <a:gdLst>
              <a:gd name="T0" fmla="*/ 604 w 604"/>
              <a:gd name="T1" fmla="*/ 0 h 644"/>
              <a:gd name="T2" fmla="*/ 604 w 604"/>
              <a:gd name="T3" fmla="*/ 341 h 644"/>
              <a:gd name="T4" fmla="*/ 302 w 604"/>
              <a:gd name="T5" fmla="*/ 644 h 644"/>
              <a:gd name="T6" fmla="*/ 0 w 604"/>
              <a:gd name="T7" fmla="*/ 341 h 644"/>
              <a:gd name="T8" fmla="*/ 0 w 604"/>
              <a:gd name="T9" fmla="*/ 0 h 644"/>
            </a:gdLst>
            <a:ahLst/>
            <a:cxnLst>
              <a:cxn ang="0">
                <a:pos x="T0" y="T1"/>
              </a:cxn>
              <a:cxn ang="0">
                <a:pos x="T2" y="T3"/>
              </a:cxn>
              <a:cxn ang="0">
                <a:pos x="T4" y="T5"/>
              </a:cxn>
              <a:cxn ang="0">
                <a:pos x="T6" y="T7"/>
              </a:cxn>
              <a:cxn ang="0">
                <a:pos x="T8" y="T9"/>
              </a:cxn>
            </a:cxnLst>
            <a:rect l="0" t="0" r="r" b="b"/>
            <a:pathLst>
              <a:path w="604" h="644">
                <a:moveTo>
                  <a:pt x="604" y="0"/>
                </a:moveTo>
                <a:cubicBezTo>
                  <a:pt x="604" y="341"/>
                  <a:pt x="604" y="341"/>
                  <a:pt x="604" y="341"/>
                </a:cubicBezTo>
                <a:cubicBezTo>
                  <a:pt x="604" y="508"/>
                  <a:pt x="469" y="644"/>
                  <a:pt x="302" y="644"/>
                </a:cubicBezTo>
                <a:cubicBezTo>
                  <a:pt x="135" y="644"/>
                  <a:pt x="0" y="508"/>
                  <a:pt x="0" y="341"/>
                </a:cubicBezTo>
                <a:cubicBezTo>
                  <a:pt x="0" y="0"/>
                  <a:pt x="0" y="0"/>
                  <a:pt x="0" y="0"/>
                </a:cubicBezTo>
              </a:path>
            </a:pathLst>
          </a:custGeom>
          <a:noFill/>
          <a:ln w="38100" cap="rnd">
            <a:solidFill>
              <a:schemeClr val="accent3"/>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TextBox 12">
            <a:extLst>
              <a:ext uri="{FF2B5EF4-FFF2-40B4-BE49-F238E27FC236}">
                <a16:creationId xmlns:a16="http://schemas.microsoft.com/office/drawing/2014/main" id="{BBB572C1-4737-523F-817F-CADADEB35CA6}"/>
              </a:ext>
            </a:extLst>
          </p:cNvPr>
          <p:cNvSpPr txBox="1"/>
          <p:nvPr/>
        </p:nvSpPr>
        <p:spPr>
          <a:xfrm>
            <a:off x="7898817" y="2269949"/>
            <a:ext cx="2020231" cy="2039020"/>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1.اسکن تکنیتیوم</a:t>
            </a:r>
            <a:r>
              <a:rPr lang="en-US" dirty="0"/>
              <a:t> (Technetium)</a:t>
            </a:r>
          </a:p>
        </p:txBody>
      </p:sp>
      <p:sp>
        <p:nvSpPr>
          <p:cNvPr id="15" name="TextBox 14">
            <a:extLst>
              <a:ext uri="{FF2B5EF4-FFF2-40B4-BE49-F238E27FC236}">
                <a16:creationId xmlns:a16="http://schemas.microsoft.com/office/drawing/2014/main" id="{DDFDA1C7-0EE0-7215-54A0-3F3D459E1FF8}"/>
              </a:ext>
            </a:extLst>
          </p:cNvPr>
          <p:cNvSpPr txBox="1"/>
          <p:nvPr/>
        </p:nvSpPr>
        <p:spPr>
          <a:xfrm>
            <a:off x="5374958" y="2798395"/>
            <a:ext cx="1708492" cy="1361911"/>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2.آزمایش خون</a:t>
            </a:r>
            <a:endParaRPr lang="en-US" dirty="0"/>
          </a:p>
        </p:txBody>
      </p:sp>
      <p:sp>
        <p:nvSpPr>
          <p:cNvPr id="16" name="Rectangle 15">
            <a:extLst>
              <a:ext uri="{FF2B5EF4-FFF2-40B4-BE49-F238E27FC236}">
                <a16:creationId xmlns:a16="http://schemas.microsoft.com/office/drawing/2014/main" id="{B2DCFF62-385B-6C8E-E5CD-5AD04F4C1CD9}"/>
              </a:ext>
            </a:extLst>
          </p:cNvPr>
          <p:cNvSpPr/>
          <p:nvPr/>
        </p:nvSpPr>
        <p:spPr>
          <a:xfrm>
            <a:off x="1194621" y="1195032"/>
            <a:ext cx="776748"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F14751E4-C535-AB20-B187-3411B325B86B}"/>
              </a:ext>
            </a:extLst>
          </p:cNvPr>
          <p:cNvSpPr/>
          <p:nvPr/>
        </p:nvSpPr>
        <p:spPr>
          <a:xfrm>
            <a:off x="427705" y="500342"/>
            <a:ext cx="776748"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20963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07756F0-DD1E-DC71-84A5-110422556FBD}"/>
              </a:ext>
            </a:extLst>
          </p:cNvPr>
          <p:cNvSpPr/>
          <p:nvPr/>
        </p:nvSpPr>
        <p:spPr>
          <a:xfrm>
            <a:off x="0" y="2359741"/>
            <a:ext cx="4357345" cy="3142745"/>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DCC290C-AFB7-E8E4-CF29-0DFDB84F347E}"/>
              </a:ext>
            </a:extLst>
          </p:cNvPr>
          <p:cNvSpPr/>
          <p:nvPr/>
        </p:nvSpPr>
        <p:spPr>
          <a:xfrm>
            <a:off x="1" y="5112775"/>
            <a:ext cx="7590502" cy="127268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0EBDEDF-E915-AC44-223F-3DF942394631}"/>
              </a:ext>
            </a:extLst>
          </p:cNvPr>
          <p:cNvSpPr txBox="1"/>
          <p:nvPr/>
        </p:nvSpPr>
        <p:spPr>
          <a:xfrm>
            <a:off x="6577781" y="1572043"/>
            <a:ext cx="5506063" cy="2239074"/>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1. آندوسکوپی کپسولی (در این روش یک کپسول برای ضبط تصاویر داخل دستگاه گوارش به بیمار می‌دهند و متخصص گوارش</a:t>
            </a:r>
            <a:r>
              <a:rPr lang="en-US" dirty="0"/>
              <a:t> </a:t>
            </a:r>
            <a:r>
              <a:rPr lang="fa-IR" dirty="0"/>
              <a:t>می‌تواند به کمک دوربینی که داخل کپسول قرار دارد، داخل بدن را مشاهده کند)</a:t>
            </a:r>
            <a:endParaRPr lang="en-US" dirty="0"/>
          </a:p>
        </p:txBody>
      </p:sp>
      <p:sp>
        <p:nvSpPr>
          <p:cNvPr id="4" name="TextBox 3">
            <a:extLst>
              <a:ext uri="{FF2B5EF4-FFF2-40B4-BE49-F238E27FC236}">
                <a16:creationId xmlns:a16="http://schemas.microsoft.com/office/drawing/2014/main" id="{9B79B463-02A2-4BFE-D417-D4EB3D445DF3}"/>
              </a:ext>
            </a:extLst>
          </p:cNvPr>
          <p:cNvSpPr txBox="1"/>
          <p:nvPr/>
        </p:nvSpPr>
        <p:spPr>
          <a:xfrm>
            <a:off x="5997677" y="218456"/>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رایج‌ترین روش‌های تشخیص این عارضه: </a:t>
            </a:r>
          </a:p>
        </p:txBody>
      </p:sp>
      <p:pic>
        <p:nvPicPr>
          <p:cNvPr id="6" name="Picture 5">
            <a:extLst>
              <a:ext uri="{FF2B5EF4-FFF2-40B4-BE49-F238E27FC236}">
                <a16:creationId xmlns:a16="http://schemas.microsoft.com/office/drawing/2014/main" id="{891C6C3A-D8EA-B8AD-2F5E-294F400F521F}"/>
              </a:ext>
            </a:extLst>
          </p:cNvPr>
          <p:cNvPicPr>
            <a:picLocks noChangeAspect="1"/>
          </p:cNvPicPr>
          <p:nvPr/>
        </p:nvPicPr>
        <p:blipFill>
          <a:blip r:embed="rId2"/>
          <a:stretch>
            <a:fillRect/>
          </a:stretch>
        </p:blipFill>
        <p:spPr>
          <a:xfrm>
            <a:off x="206482" y="1473499"/>
            <a:ext cx="6233648" cy="4675236"/>
          </a:xfrm>
          <a:prstGeom prst="rect">
            <a:avLst/>
          </a:prstGeom>
          <a:ln w="57150">
            <a:solidFill>
              <a:schemeClr val="accent6">
                <a:lumMod val="60000"/>
                <a:lumOff val="40000"/>
              </a:schemeClr>
            </a:solidFill>
          </a:ln>
        </p:spPr>
      </p:pic>
    </p:spTree>
    <p:extLst>
      <p:ext uri="{BB962C8B-B14F-4D97-AF65-F5344CB8AC3E}">
        <p14:creationId xmlns:p14="http://schemas.microsoft.com/office/powerpoint/2010/main" val="236505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33A4EF-D09B-47AB-DF17-A4FF28977C1C}"/>
              </a:ext>
            </a:extLst>
          </p:cNvPr>
          <p:cNvSpPr txBox="1"/>
          <p:nvPr/>
        </p:nvSpPr>
        <p:spPr>
          <a:xfrm>
            <a:off x="5958348" y="218608"/>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بروز این بیماری چیست؟</a:t>
            </a:r>
            <a:endParaRPr lang="en-US" dirty="0">
              <a:solidFill>
                <a:schemeClr val="bg1"/>
              </a:solidFill>
            </a:endParaRPr>
          </a:p>
        </p:txBody>
      </p:sp>
      <p:sp>
        <p:nvSpPr>
          <p:cNvPr id="5" name="TextBox 4">
            <a:extLst>
              <a:ext uri="{FF2B5EF4-FFF2-40B4-BE49-F238E27FC236}">
                <a16:creationId xmlns:a16="http://schemas.microsoft.com/office/drawing/2014/main" id="{01128079-C152-5742-5DE3-14EF0FF56F34}"/>
              </a:ext>
            </a:extLst>
          </p:cNvPr>
          <p:cNvSpPr txBox="1"/>
          <p:nvPr/>
        </p:nvSpPr>
        <p:spPr>
          <a:xfrm>
            <a:off x="216309" y="1465210"/>
            <a:ext cx="5171768"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بیماری در اوایل بارداری در جنین ایجاد می‌شود. در حالت عادی مجرای ویتلین</a:t>
            </a:r>
            <a:r>
              <a:rPr lang="en-US" dirty="0"/>
              <a:t> (vitelline) </a:t>
            </a:r>
            <a:r>
              <a:rPr lang="fa-IR" dirty="0"/>
              <a:t>که جنین در حال رشد را به کیسه زرد متصل می‌کند، تا هفته هفتم بارداری جذب می‌شود. اما زمانی که مجرای ویتلین به‌طور کامل جذب نشود، دیورتیکول مکل ایجاد می‌شود</a:t>
            </a:r>
            <a:r>
              <a:rPr lang="en-US" dirty="0"/>
              <a:t>.</a:t>
            </a:r>
          </a:p>
        </p:txBody>
      </p:sp>
      <p:pic>
        <p:nvPicPr>
          <p:cNvPr id="6" name="Picture 5">
            <a:extLst>
              <a:ext uri="{FF2B5EF4-FFF2-40B4-BE49-F238E27FC236}">
                <a16:creationId xmlns:a16="http://schemas.microsoft.com/office/drawing/2014/main" id="{053AFD43-E683-37A0-6533-6E70F4603239}"/>
              </a:ext>
            </a:extLst>
          </p:cNvPr>
          <p:cNvPicPr>
            <a:picLocks noChangeAspect="1"/>
          </p:cNvPicPr>
          <p:nvPr/>
        </p:nvPicPr>
        <p:blipFill>
          <a:blip r:embed="rId2"/>
          <a:srcRect l="8068" r="4251"/>
          <a:stretch/>
        </p:blipFill>
        <p:spPr>
          <a:xfrm>
            <a:off x="5507344" y="1587912"/>
            <a:ext cx="6684656" cy="4036140"/>
          </a:xfrm>
          <a:prstGeom prst="rect">
            <a:avLst/>
          </a:prstGeom>
        </p:spPr>
      </p:pic>
      <p:sp>
        <p:nvSpPr>
          <p:cNvPr id="7" name="Rectangle 6">
            <a:extLst>
              <a:ext uri="{FF2B5EF4-FFF2-40B4-BE49-F238E27FC236}">
                <a16:creationId xmlns:a16="http://schemas.microsoft.com/office/drawing/2014/main" id="{2A9D074B-97FF-C0AA-D399-0B69C188CB8B}"/>
              </a:ext>
            </a:extLst>
          </p:cNvPr>
          <p:cNvSpPr/>
          <p:nvPr/>
        </p:nvSpPr>
        <p:spPr>
          <a:xfrm>
            <a:off x="5507344" y="5712541"/>
            <a:ext cx="4492062" cy="368121"/>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4BB1F4E-F3D1-D2D4-84CF-27AE76F9579B}"/>
              </a:ext>
            </a:extLst>
          </p:cNvPr>
          <p:cNvSpPr/>
          <p:nvPr/>
        </p:nvSpPr>
        <p:spPr>
          <a:xfrm>
            <a:off x="10107560" y="5712540"/>
            <a:ext cx="2084439" cy="36812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457A393-38A0-86B7-D437-C9FED8FB18E6}"/>
              </a:ext>
            </a:extLst>
          </p:cNvPr>
          <p:cNvSpPr/>
          <p:nvPr/>
        </p:nvSpPr>
        <p:spPr>
          <a:xfrm>
            <a:off x="5507344" y="1097088"/>
            <a:ext cx="2084439" cy="368121"/>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82466F52-42E0-6E9D-027E-5A540A594416}"/>
              </a:ext>
            </a:extLst>
          </p:cNvPr>
          <p:cNvSpPr/>
          <p:nvPr/>
        </p:nvSpPr>
        <p:spPr>
          <a:xfrm>
            <a:off x="7695661" y="1097089"/>
            <a:ext cx="4492062" cy="368121"/>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52717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A8C54-7BD0-E2EE-7E97-50964E83FF3F}"/>
              </a:ext>
            </a:extLst>
          </p:cNvPr>
          <p:cNvSpPr txBox="1"/>
          <p:nvPr/>
        </p:nvSpPr>
        <p:spPr>
          <a:xfrm>
            <a:off x="6007510" y="218607"/>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چه کسانی به دیورتیکول مکل مبتلا می‌شوند؟</a:t>
            </a:r>
            <a:endParaRPr lang="en-US" dirty="0">
              <a:solidFill>
                <a:schemeClr val="bg1"/>
              </a:solidFill>
            </a:endParaRPr>
          </a:p>
        </p:txBody>
      </p:sp>
      <p:sp>
        <p:nvSpPr>
          <p:cNvPr id="5" name="TextBox 4">
            <a:extLst>
              <a:ext uri="{FF2B5EF4-FFF2-40B4-BE49-F238E27FC236}">
                <a16:creationId xmlns:a16="http://schemas.microsoft.com/office/drawing/2014/main" id="{FF0891FE-1D24-D7A5-22C2-AB80D18F3522}"/>
              </a:ext>
            </a:extLst>
          </p:cNvPr>
          <p:cNvSpPr txBox="1"/>
          <p:nvPr/>
        </p:nvSpPr>
        <p:spPr>
          <a:xfrm>
            <a:off x="255638" y="904812"/>
            <a:ext cx="11680723"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هر چند این بیماری در حدود 2 تا 3 درصد جمعیت دنیا ایجاد می‌شود، اما تنها تعداد کمی از این افراد علائم خاصی را تجربه می‌کنند و بقیه آن‌ها بدون اینکه حتی بدانند به چنین مشکلی مبتلا هستند، به زندگی خود ادامه می‌دهند. </a:t>
            </a:r>
            <a:endParaRPr lang="en-US" dirty="0"/>
          </a:p>
        </p:txBody>
      </p:sp>
      <p:pic>
        <p:nvPicPr>
          <p:cNvPr id="6" name="Picture 5">
            <a:extLst>
              <a:ext uri="{FF2B5EF4-FFF2-40B4-BE49-F238E27FC236}">
                <a16:creationId xmlns:a16="http://schemas.microsoft.com/office/drawing/2014/main" id="{53F520FD-7467-EE78-5F7B-9D246167EE5A}"/>
              </a:ext>
            </a:extLst>
          </p:cNvPr>
          <p:cNvPicPr>
            <a:picLocks noChangeAspect="1"/>
          </p:cNvPicPr>
          <p:nvPr/>
        </p:nvPicPr>
        <p:blipFill>
          <a:blip r:embed="rId2"/>
          <a:srcRect b="1220"/>
          <a:stretch/>
        </p:blipFill>
        <p:spPr>
          <a:xfrm>
            <a:off x="3344302" y="2045723"/>
            <a:ext cx="6132660" cy="4543370"/>
          </a:xfrm>
          <a:prstGeom prst="rect">
            <a:avLst/>
          </a:prstGeom>
        </p:spPr>
      </p:pic>
      <p:sp>
        <p:nvSpPr>
          <p:cNvPr id="7" name="Rectangle 6">
            <a:extLst>
              <a:ext uri="{FF2B5EF4-FFF2-40B4-BE49-F238E27FC236}">
                <a16:creationId xmlns:a16="http://schemas.microsoft.com/office/drawing/2014/main" id="{0B7F0ECA-59A4-400C-037C-A78720E6E35E}"/>
              </a:ext>
            </a:extLst>
          </p:cNvPr>
          <p:cNvSpPr/>
          <p:nvPr/>
        </p:nvSpPr>
        <p:spPr>
          <a:xfrm>
            <a:off x="0" y="4896465"/>
            <a:ext cx="963561" cy="1567655"/>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9480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A387EBE-D900-C8E2-00C9-CEB954A54094}"/>
              </a:ext>
            </a:extLst>
          </p:cNvPr>
          <p:cNvSpPr/>
          <p:nvPr/>
        </p:nvSpPr>
        <p:spPr>
          <a:xfrm>
            <a:off x="6489290" y="3261547"/>
            <a:ext cx="5496233" cy="332748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9199CEB-3E77-C9BF-8C53-E28122251467}"/>
              </a:ext>
            </a:extLst>
          </p:cNvPr>
          <p:cNvSpPr txBox="1"/>
          <p:nvPr/>
        </p:nvSpPr>
        <p:spPr>
          <a:xfrm>
            <a:off x="49160" y="1022473"/>
            <a:ext cx="6735097"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هرچقدر سن فرد بیشتر شود، خطر بروز این مشکل نیز کمتر خواهد شد. اما به هر حال بزرگسالان نیز با این مشکل مواجه می‌شوند. این عارضه معمولا در خانم‌ها و آقایان به یک میزان شایع است، اما عوارض این مشکل در مردان 2 تا 3 برابر بیشتر از خانم‌ها است</a:t>
            </a:r>
            <a:r>
              <a:rPr lang="en-US" dirty="0"/>
              <a:t>.</a:t>
            </a:r>
            <a:endParaRPr lang="fa-IR" dirty="0"/>
          </a:p>
        </p:txBody>
      </p:sp>
      <p:sp>
        <p:nvSpPr>
          <p:cNvPr id="4" name="TextBox 3">
            <a:extLst>
              <a:ext uri="{FF2B5EF4-FFF2-40B4-BE49-F238E27FC236}">
                <a16:creationId xmlns:a16="http://schemas.microsoft.com/office/drawing/2014/main" id="{69DF7CF5-D066-A12A-01FE-D2279CC5AC05}"/>
              </a:ext>
            </a:extLst>
          </p:cNvPr>
          <p:cNvSpPr txBox="1"/>
          <p:nvPr/>
        </p:nvSpPr>
        <p:spPr>
          <a:xfrm>
            <a:off x="6017342" y="208775"/>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چه کسانی به دیورتیکول مکل مبتلا می‌شوند؟</a:t>
            </a:r>
            <a:endParaRPr lang="en-US" dirty="0">
              <a:solidFill>
                <a:schemeClr val="bg1"/>
              </a:solidFill>
            </a:endParaRPr>
          </a:p>
        </p:txBody>
      </p:sp>
      <p:pic>
        <p:nvPicPr>
          <p:cNvPr id="5" name="Picture 4">
            <a:extLst>
              <a:ext uri="{FF2B5EF4-FFF2-40B4-BE49-F238E27FC236}">
                <a16:creationId xmlns:a16="http://schemas.microsoft.com/office/drawing/2014/main" id="{D9713042-C0D2-102B-2824-25DB232FF576}"/>
              </a:ext>
            </a:extLst>
          </p:cNvPr>
          <p:cNvPicPr>
            <a:picLocks noChangeAspect="1"/>
          </p:cNvPicPr>
          <p:nvPr/>
        </p:nvPicPr>
        <p:blipFill>
          <a:blip r:embed="rId2"/>
          <a:stretch>
            <a:fillRect/>
          </a:stretch>
        </p:blipFill>
        <p:spPr>
          <a:xfrm>
            <a:off x="6823506" y="1022473"/>
            <a:ext cx="5368494" cy="5368494"/>
          </a:xfrm>
          <a:prstGeom prst="rect">
            <a:avLst/>
          </a:prstGeom>
          <a:ln w="28575">
            <a:solidFill>
              <a:schemeClr val="bg1"/>
            </a:solidFill>
          </a:ln>
        </p:spPr>
      </p:pic>
    </p:spTree>
    <p:extLst>
      <p:ext uri="{BB962C8B-B14F-4D97-AF65-F5344CB8AC3E}">
        <p14:creationId xmlns:p14="http://schemas.microsoft.com/office/powerpoint/2010/main" val="1387185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08C67AF-5E40-4643-882A-4AC902B0DC50}"/>
              </a:ext>
            </a:extLst>
          </p:cNvPr>
          <p:cNvSpPr/>
          <p:nvPr/>
        </p:nvSpPr>
        <p:spPr>
          <a:xfrm>
            <a:off x="412955" y="2230722"/>
            <a:ext cx="6095999" cy="332748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C09C79D-886C-B476-31ED-EAD818D5B68B}"/>
              </a:ext>
            </a:extLst>
          </p:cNvPr>
          <p:cNvSpPr txBox="1"/>
          <p:nvPr/>
        </p:nvSpPr>
        <p:spPr>
          <a:xfrm>
            <a:off x="5958349" y="208775"/>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درمان دیورتیکول مکل</a:t>
            </a:r>
            <a:endParaRPr lang="en-US" dirty="0">
              <a:solidFill>
                <a:schemeClr val="bg1"/>
              </a:solidFill>
            </a:endParaRPr>
          </a:p>
        </p:txBody>
      </p:sp>
      <p:sp>
        <p:nvSpPr>
          <p:cNvPr id="5" name="TextBox 4">
            <a:extLst>
              <a:ext uri="{FF2B5EF4-FFF2-40B4-BE49-F238E27FC236}">
                <a16:creationId xmlns:a16="http://schemas.microsoft.com/office/drawing/2014/main" id="{6941301D-53D6-2738-012E-CA210ED332A2}"/>
              </a:ext>
            </a:extLst>
          </p:cNvPr>
          <p:cNvSpPr txBox="1"/>
          <p:nvPr/>
        </p:nvSpPr>
        <p:spPr>
          <a:xfrm>
            <a:off x="6656440" y="1735801"/>
            <a:ext cx="5456903"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بسیاری از بزرگسالانی که به این بیماری مبتلا هستند، هیچ علائم خاصی را تجربه نمی‌کنند و ممکن است تنها با انجام آزمایش یا جراحی متوجه این موضوع شوند. این افراد معمولا نیاز به هیچ‌گونه درمانی ندارند. اما در صورتی که این عارضه موجب بروز خونریزی شود، لازم است فرد تحت عمل جراحی قرار بگیرد و دیورتیکول مکل و روده کوچک اطراف آن برداشته شود. </a:t>
            </a:r>
            <a:endParaRPr lang="en-US" dirty="0"/>
          </a:p>
        </p:txBody>
      </p:sp>
      <p:pic>
        <p:nvPicPr>
          <p:cNvPr id="6" name="Picture 5">
            <a:extLst>
              <a:ext uri="{FF2B5EF4-FFF2-40B4-BE49-F238E27FC236}">
                <a16:creationId xmlns:a16="http://schemas.microsoft.com/office/drawing/2014/main" id="{0938672C-E9FF-B81D-DB3B-DD1F56EFDDCC}"/>
              </a:ext>
            </a:extLst>
          </p:cNvPr>
          <p:cNvPicPr>
            <a:picLocks noChangeAspect="1"/>
          </p:cNvPicPr>
          <p:nvPr/>
        </p:nvPicPr>
        <p:blipFill>
          <a:blip r:embed="rId2"/>
          <a:stretch>
            <a:fillRect/>
          </a:stretch>
        </p:blipFill>
        <p:spPr>
          <a:xfrm>
            <a:off x="0" y="1735801"/>
            <a:ext cx="6222246" cy="3505200"/>
          </a:xfrm>
          <a:prstGeom prst="rect">
            <a:avLst/>
          </a:prstGeom>
          <a:ln w="38100">
            <a:solidFill>
              <a:schemeClr val="bg1"/>
            </a:solidFill>
          </a:ln>
        </p:spPr>
      </p:pic>
    </p:spTree>
    <p:extLst>
      <p:ext uri="{BB962C8B-B14F-4D97-AF65-F5344CB8AC3E}">
        <p14:creationId xmlns:p14="http://schemas.microsoft.com/office/powerpoint/2010/main" val="2544570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179455-F8DA-EFBA-301A-94FA50BEB9B4}"/>
              </a:ext>
            </a:extLst>
          </p:cNvPr>
          <p:cNvSpPr txBox="1"/>
          <p:nvPr/>
        </p:nvSpPr>
        <p:spPr>
          <a:xfrm>
            <a:off x="206477" y="4283064"/>
            <a:ext cx="11779045"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معمولا درمان به صورت جراحی باز شکم یا لاپاراسکوپی انجام می‌شود که پزشک با در نظر گرفتن علائم، سن و سلامت عمومی کودک از یکی از این دو روش استفاده می‌کند</a:t>
            </a:r>
            <a:r>
              <a:rPr lang="en-US" dirty="0"/>
              <a:t>.</a:t>
            </a:r>
            <a:r>
              <a:rPr lang="fa-IR" dirty="0"/>
              <a:t> بیشتر افرادی که به این مشکل مبتلا هستند، دچار کم‌خونی می‌شوند و این موضوع به دلیل خونریزی‌هایی است که به‌طور مکرر اتفاق می‌افتد. از همین رو مصرف مکمل‌های آهن یکی از مهم‌ترین راهکارها برای کاهش علائم کم‌خونی در این افراد است</a:t>
            </a:r>
            <a:r>
              <a:rPr lang="en-US" dirty="0"/>
              <a:t>.</a:t>
            </a:r>
            <a:endParaRPr lang="fa-IR" dirty="0"/>
          </a:p>
        </p:txBody>
      </p:sp>
      <p:sp>
        <p:nvSpPr>
          <p:cNvPr id="4" name="TextBox 3">
            <a:extLst>
              <a:ext uri="{FF2B5EF4-FFF2-40B4-BE49-F238E27FC236}">
                <a16:creationId xmlns:a16="http://schemas.microsoft.com/office/drawing/2014/main" id="{E900BA63-7818-FB9A-6BD5-0612F1D22F7D}"/>
              </a:ext>
            </a:extLst>
          </p:cNvPr>
          <p:cNvSpPr txBox="1"/>
          <p:nvPr/>
        </p:nvSpPr>
        <p:spPr>
          <a:xfrm>
            <a:off x="6017343" y="198212"/>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درمان دیورتیکول مکل</a:t>
            </a:r>
            <a:endParaRPr lang="en-US" dirty="0">
              <a:solidFill>
                <a:schemeClr val="bg1"/>
              </a:solidFill>
            </a:endParaRPr>
          </a:p>
        </p:txBody>
      </p:sp>
      <p:pic>
        <p:nvPicPr>
          <p:cNvPr id="5" name="Picture 4">
            <a:extLst>
              <a:ext uri="{FF2B5EF4-FFF2-40B4-BE49-F238E27FC236}">
                <a16:creationId xmlns:a16="http://schemas.microsoft.com/office/drawing/2014/main" id="{FA5AD7BB-237C-1678-65E0-DE082F5682E9}"/>
              </a:ext>
            </a:extLst>
          </p:cNvPr>
          <p:cNvPicPr>
            <a:picLocks noChangeAspect="1"/>
          </p:cNvPicPr>
          <p:nvPr/>
        </p:nvPicPr>
        <p:blipFill>
          <a:blip r:embed="rId2"/>
          <a:srcRect l="4492" t="4418" r="4769" b="18507"/>
          <a:stretch/>
        </p:blipFill>
        <p:spPr>
          <a:xfrm>
            <a:off x="2880850" y="972277"/>
            <a:ext cx="6430298" cy="3303638"/>
          </a:xfrm>
          <a:prstGeom prst="rect">
            <a:avLst/>
          </a:prstGeom>
        </p:spPr>
      </p:pic>
      <p:sp>
        <p:nvSpPr>
          <p:cNvPr id="6" name="Rectangle 5">
            <a:extLst>
              <a:ext uri="{FF2B5EF4-FFF2-40B4-BE49-F238E27FC236}">
                <a16:creationId xmlns:a16="http://schemas.microsoft.com/office/drawing/2014/main" id="{4FD540FD-1F76-84E6-750D-AC82BAEDFA99}"/>
              </a:ext>
            </a:extLst>
          </p:cNvPr>
          <p:cNvSpPr/>
          <p:nvPr/>
        </p:nvSpPr>
        <p:spPr>
          <a:xfrm>
            <a:off x="961104" y="1555591"/>
            <a:ext cx="1838632" cy="27828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76C7CE11-2301-EAEE-A83F-04B18F62F4B0}"/>
              </a:ext>
            </a:extLst>
          </p:cNvPr>
          <p:cNvSpPr/>
          <p:nvPr/>
        </p:nvSpPr>
        <p:spPr>
          <a:xfrm>
            <a:off x="9360310" y="2091010"/>
            <a:ext cx="1838632" cy="278288"/>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D5C7C41E-B4CD-0581-1325-D28EF78C15D7}"/>
              </a:ext>
            </a:extLst>
          </p:cNvPr>
          <p:cNvSpPr/>
          <p:nvPr/>
        </p:nvSpPr>
        <p:spPr>
          <a:xfrm>
            <a:off x="776745" y="3608072"/>
            <a:ext cx="1838632" cy="278288"/>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EAF527FF-C893-F0B0-9E0D-0D575B15EAD3}"/>
              </a:ext>
            </a:extLst>
          </p:cNvPr>
          <p:cNvSpPr/>
          <p:nvPr/>
        </p:nvSpPr>
        <p:spPr>
          <a:xfrm>
            <a:off x="9360310" y="3608072"/>
            <a:ext cx="1838632" cy="278288"/>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07D57221-E005-A4EE-14F8-1EA81D5880EF}"/>
              </a:ext>
            </a:extLst>
          </p:cNvPr>
          <p:cNvSpPr/>
          <p:nvPr/>
        </p:nvSpPr>
        <p:spPr>
          <a:xfrm>
            <a:off x="9576621" y="1307691"/>
            <a:ext cx="1838632" cy="27828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EBFF47CA-AA44-7BD6-EBEB-99BBE52EA35B}"/>
              </a:ext>
            </a:extLst>
          </p:cNvPr>
          <p:cNvSpPr/>
          <p:nvPr/>
        </p:nvSpPr>
        <p:spPr>
          <a:xfrm>
            <a:off x="9576621" y="2933080"/>
            <a:ext cx="1838632" cy="27828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26A08CE6-E921-1F87-782C-A090C18BE420}"/>
              </a:ext>
            </a:extLst>
          </p:cNvPr>
          <p:cNvSpPr/>
          <p:nvPr/>
        </p:nvSpPr>
        <p:spPr>
          <a:xfrm>
            <a:off x="776745" y="2145880"/>
            <a:ext cx="1838632" cy="278288"/>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E2C6F545-9F43-19A0-F090-56E025DB8F9E}"/>
              </a:ext>
            </a:extLst>
          </p:cNvPr>
          <p:cNvSpPr/>
          <p:nvPr/>
        </p:nvSpPr>
        <p:spPr>
          <a:xfrm>
            <a:off x="909482" y="2905575"/>
            <a:ext cx="1838632" cy="27828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85341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47E419F-C678-C34A-34FD-47680011508F}"/>
              </a:ext>
            </a:extLst>
          </p:cNvPr>
          <p:cNvSpPr/>
          <p:nvPr/>
        </p:nvSpPr>
        <p:spPr>
          <a:xfrm>
            <a:off x="10402529" y="2123839"/>
            <a:ext cx="1838632" cy="2610322"/>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94DF785-3EF8-DBD3-CBDC-52B64A5B8681}"/>
              </a:ext>
            </a:extLst>
          </p:cNvPr>
          <p:cNvSpPr txBox="1"/>
          <p:nvPr/>
        </p:nvSpPr>
        <p:spPr>
          <a:xfrm>
            <a:off x="8455742" y="230859"/>
            <a:ext cx="3588774"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عوارض دیورتیکول مکل</a:t>
            </a:r>
            <a:endParaRPr lang="en-US" dirty="0">
              <a:solidFill>
                <a:schemeClr val="bg1"/>
              </a:solidFill>
            </a:endParaRPr>
          </a:p>
        </p:txBody>
      </p:sp>
      <p:sp>
        <p:nvSpPr>
          <p:cNvPr id="5" name="TextBox 4">
            <a:extLst>
              <a:ext uri="{FF2B5EF4-FFF2-40B4-BE49-F238E27FC236}">
                <a16:creationId xmlns:a16="http://schemas.microsoft.com/office/drawing/2014/main" id="{AA3899A2-E19C-CA01-C14D-5F66C378B6EA}"/>
              </a:ext>
            </a:extLst>
          </p:cNvPr>
          <p:cNvSpPr txBox="1"/>
          <p:nvPr/>
        </p:nvSpPr>
        <p:spPr>
          <a:xfrm>
            <a:off x="442452" y="1755465"/>
            <a:ext cx="5260258"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بدون در نظر گرفتن سن، باید بدانید که عوارض ناشی از عارضه تقریبا 4 درصد است. ما رایج‌ترین عوارض دیورتیکول مکل معده و سیستم گوارشی خونریزی است که به دلیل وجود زخم‌هایی در روده کوچک ایجاد می‌شود. عارضه بعدی نیز انسداد روده کوچک است که به دلیل اسکارهای ایجاد شده توسط دیورتیکول رخ می‌دهد</a:t>
            </a:r>
            <a:r>
              <a:rPr lang="en-US" dirty="0"/>
              <a:t>.</a:t>
            </a:r>
          </a:p>
        </p:txBody>
      </p:sp>
      <p:pic>
        <p:nvPicPr>
          <p:cNvPr id="8" name="Picture 7">
            <a:extLst>
              <a:ext uri="{FF2B5EF4-FFF2-40B4-BE49-F238E27FC236}">
                <a16:creationId xmlns:a16="http://schemas.microsoft.com/office/drawing/2014/main" id="{B8F24F96-2C2C-2B37-D39C-C67005855A41}"/>
              </a:ext>
            </a:extLst>
          </p:cNvPr>
          <p:cNvPicPr>
            <a:picLocks noChangeAspect="1"/>
          </p:cNvPicPr>
          <p:nvPr/>
        </p:nvPicPr>
        <p:blipFill>
          <a:blip r:embed="rId2"/>
          <a:srcRect l="19033" t="8604" r="3871" b="11970"/>
          <a:stretch/>
        </p:blipFill>
        <p:spPr>
          <a:xfrm>
            <a:off x="5928852" y="1275242"/>
            <a:ext cx="5574892" cy="4307516"/>
          </a:xfrm>
          <a:prstGeom prst="rect">
            <a:avLst/>
          </a:prstGeom>
          <a:ln w="38100">
            <a:solidFill>
              <a:schemeClr val="accent6">
                <a:lumMod val="60000"/>
                <a:lumOff val="40000"/>
              </a:schemeClr>
            </a:solidFill>
          </a:ln>
        </p:spPr>
      </p:pic>
    </p:spTree>
    <p:extLst>
      <p:ext uri="{BB962C8B-B14F-4D97-AF65-F5344CB8AC3E}">
        <p14:creationId xmlns:p14="http://schemas.microsoft.com/office/powerpoint/2010/main" val="2104435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BFF645-2F75-2EE0-243D-37B771200BDC}"/>
              </a:ext>
            </a:extLst>
          </p:cNvPr>
          <p:cNvSpPr txBox="1"/>
          <p:nvPr/>
        </p:nvSpPr>
        <p:spPr>
          <a:xfrm>
            <a:off x="5879691" y="238272"/>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سخن پایانی</a:t>
            </a:r>
            <a:endParaRPr lang="en-US" dirty="0">
              <a:solidFill>
                <a:schemeClr val="bg1"/>
              </a:solidFill>
            </a:endParaRPr>
          </a:p>
        </p:txBody>
      </p:sp>
      <p:sp>
        <p:nvSpPr>
          <p:cNvPr id="5" name="TextBox 4">
            <a:extLst>
              <a:ext uri="{FF2B5EF4-FFF2-40B4-BE49-F238E27FC236}">
                <a16:creationId xmlns:a16="http://schemas.microsoft.com/office/drawing/2014/main" id="{8F9DDFA5-49FB-AC9F-6F8C-873EEB73280C}"/>
              </a:ext>
            </a:extLst>
          </p:cNvPr>
          <p:cNvSpPr txBox="1"/>
          <p:nvPr/>
        </p:nvSpPr>
        <p:spPr>
          <a:xfrm>
            <a:off x="363793" y="5132642"/>
            <a:ext cx="11464413"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دیورتیکول مکل یک بیماری مادرزادی است که بیشتر در نوزادان ایجاد می‌شود. اگر متوجه علائمی مثل دل درد، تهوع، استفراغ و وجود خون در مدفوع کودک شده‌اید، بهتر است هر چه سریع‌تر برای بررسی این مشکل از یک متخصص گوارش مشورت کنید.</a:t>
            </a:r>
            <a:endParaRPr lang="en-US" dirty="0"/>
          </a:p>
        </p:txBody>
      </p:sp>
      <p:pic>
        <p:nvPicPr>
          <p:cNvPr id="7" name="Picture 6">
            <a:extLst>
              <a:ext uri="{FF2B5EF4-FFF2-40B4-BE49-F238E27FC236}">
                <a16:creationId xmlns:a16="http://schemas.microsoft.com/office/drawing/2014/main" id="{F1632080-CFEB-A1A7-92FB-EB234100A493}"/>
              </a:ext>
            </a:extLst>
          </p:cNvPr>
          <p:cNvPicPr>
            <a:picLocks noChangeAspect="1"/>
          </p:cNvPicPr>
          <p:nvPr/>
        </p:nvPicPr>
        <p:blipFill>
          <a:blip r:embed="rId2"/>
          <a:stretch>
            <a:fillRect/>
          </a:stretch>
        </p:blipFill>
        <p:spPr>
          <a:xfrm>
            <a:off x="2477729" y="1069840"/>
            <a:ext cx="7236540" cy="4062802"/>
          </a:xfrm>
          <a:prstGeom prst="rect">
            <a:avLst/>
          </a:prstGeom>
        </p:spPr>
      </p:pic>
      <p:sp>
        <p:nvSpPr>
          <p:cNvPr id="8" name="Rectangle 7">
            <a:extLst>
              <a:ext uri="{FF2B5EF4-FFF2-40B4-BE49-F238E27FC236}">
                <a16:creationId xmlns:a16="http://schemas.microsoft.com/office/drawing/2014/main" id="{A73D268C-1483-BA3E-BE8B-FBE00235D01F}"/>
              </a:ext>
            </a:extLst>
          </p:cNvPr>
          <p:cNvSpPr/>
          <p:nvPr/>
        </p:nvSpPr>
        <p:spPr>
          <a:xfrm>
            <a:off x="2035277" y="1245367"/>
            <a:ext cx="442452" cy="371992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47E38A6-4920-8B0B-D487-ED07365D54AA}"/>
              </a:ext>
            </a:extLst>
          </p:cNvPr>
          <p:cNvSpPr/>
          <p:nvPr/>
        </p:nvSpPr>
        <p:spPr>
          <a:xfrm>
            <a:off x="9714269" y="1245367"/>
            <a:ext cx="442452" cy="371992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31996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3F1691-B5F1-23F4-2448-E393234C4F9D}"/>
              </a:ext>
            </a:extLst>
          </p:cNvPr>
          <p:cNvSpPr/>
          <p:nvPr/>
        </p:nvSpPr>
        <p:spPr>
          <a:xfrm>
            <a:off x="10638503" y="961103"/>
            <a:ext cx="1553497" cy="5479026"/>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DEC59D26-130A-48C0-BB90-806ADF0C150F}"/>
              </a:ext>
            </a:extLst>
          </p:cNvPr>
          <p:cNvSpPr txBox="1"/>
          <p:nvPr/>
        </p:nvSpPr>
        <p:spPr>
          <a:xfrm>
            <a:off x="176983" y="2111120"/>
            <a:ext cx="5692876" cy="2793072"/>
          </a:xfrm>
          <a:prstGeom prst="rect">
            <a:avLst/>
          </a:prstGeom>
          <a:noFill/>
        </p:spPr>
        <p:txBody>
          <a:bodyPr wrap="square">
            <a:spAutoFit/>
          </a:bodyPr>
          <a:lstStyle/>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دیورتیکول مکل یک بیرون‌زدگی یا برآمدگی مادرزادی در قسمت تحتانی روده کوچک است که در صورت بروز مشکل برای فرد، باید با عمل جراحی ترمیم شود. به‌طورکلی این بیماری در کودکان بسیار شایع‌تر است و با افزایش سن خطر ابتلا به این عارضه کاهش پیدا می‌کند. </a:t>
            </a:r>
            <a:endParaRPr lang="fa-IR"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D1F37164-AA42-FD94-551F-42F0FCCD8F48}"/>
              </a:ext>
            </a:extLst>
          </p:cNvPr>
          <p:cNvPicPr>
            <a:picLocks noChangeAspect="1"/>
          </p:cNvPicPr>
          <p:nvPr/>
        </p:nvPicPr>
        <p:blipFill>
          <a:blip r:embed="rId3"/>
          <a:srcRect l="10803" r="10985" b="22142"/>
          <a:stretch/>
        </p:blipFill>
        <p:spPr>
          <a:xfrm>
            <a:off x="5997677" y="2254506"/>
            <a:ext cx="5810865" cy="2892220"/>
          </a:xfrm>
          <a:prstGeom prst="rect">
            <a:avLst/>
          </a:prstGeom>
          <a:ln w="38100">
            <a:solidFill>
              <a:schemeClr val="accent6">
                <a:lumMod val="60000"/>
                <a:lumOff val="40000"/>
              </a:schemeClr>
            </a:solidFill>
          </a:ln>
        </p:spPr>
      </p:pic>
      <p:sp>
        <p:nvSpPr>
          <p:cNvPr id="9" name="TextBox 8">
            <a:extLst>
              <a:ext uri="{FF2B5EF4-FFF2-40B4-BE49-F238E27FC236}">
                <a16:creationId xmlns:a16="http://schemas.microsoft.com/office/drawing/2014/main" id="{E5C56ADB-EE50-6ECB-4DE5-2DD89130957B}"/>
              </a:ext>
            </a:extLst>
          </p:cNvPr>
          <p:cNvSpPr txBox="1"/>
          <p:nvPr/>
        </p:nvSpPr>
        <p:spPr>
          <a:xfrm>
            <a:off x="4630995" y="221599"/>
            <a:ext cx="7433186" cy="487506"/>
          </a:xfrm>
          <a:prstGeom prst="rect">
            <a:avLst/>
          </a:prstGeom>
          <a:noFill/>
        </p:spPr>
        <p:txBody>
          <a:bodyPr wrap="square">
            <a:spAutoFit/>
          </a:bodyPr>
          <a:lstStyle/>
          <a:p>
            <a:pPr algn="just" rtl="1">
              <a:lnSpc>
                <a:spcPct val="107000"/>
              </a:lnSpc>
              <a:spcAft>
                <a:spcPts val="800"/>
              </a:spcAft>
            </a:pPr>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دیورتیکول مکل یا</a:t>
            </a:r>
            <a:r>
              <a:rPr lang="en-US"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 Meckel Diverticulum </a:t>
            </a:r>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چیست ؟</a:t>
            </a:r>
            <a:endParaRPr lang="en-US" sz="2400"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spTree>
    <p:extLst>
      <p:ext uri="{BB962C8B-B14F-4D97-AF65-F5344CB8AC3E}">
        <p14:creationId xmlns:p14="http://schemas.microsoft.com/office/powerpoint/2010/main" val="655184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986222-D5F3-E260-86E7-AA5038B05092}"/>
              </a:ext>
            </a:extLst>
          </p:cNvPr>
          <p:cNvSpPr txBox="1"/>
          <p:nvPr/>
        </p:nvSpPr>
        <p:spPr>
          <a:xfrm>
            <a:off x="5879691" y="238272"/>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منابع</a:t>
            </a:r>
            <a:endParaRPr lang="en-US" dirty="0">
              <a:solidFill>
                <a:schemeClr val="bg1"/>
              </a:solidFill>
            </a:endParaRPr>
          </a:p>
        </p:txBody>
      </p:sp>
      <p:sp>
        <p:nvSpPr>
          <p:cNvPr id="4" name="TextBox 3">
            <a:extLst>
              <a:ext uri="{FF2B5EF4-FFF2-40B4-BE49-F238E27FC236}">
                <a16:creationId xmlns:a16="http://schemas.microsoft.com/office/drawing/2014/main" id="{C0E5820B-C5FB-8651-FC25-2C458B2348F9}"/>
              </a:ext>
            </a:extLst>
          </p:cNvPr>
          <p:cNvSpPr txBox="1"/>
          <p:nvPr/>
        </p:nvSpPr>
        <p:spPr>
          <a:xfrm>
            <a:off x="88490" y="2332542"/>
            <a:ext cx="3116826" cy="375552"/>
          </a:xfrm>
          <a:prstGeom prst="rect">
            <a:avLst/>
          </a:prstGeom>
          <a:noFill/>
        </p:spPr>
        <p:txBody>
          <a:bodyPr wrap="square">
            <a:spAutoFit/>
          </a:bodyPr>
          <a:lstStyle/>
          <a:p>
            <a:pPr algn="justLow" rtl="1">
              <a:lnSpc>
                <a:spcPct val="107000"/>
              </a:lnSpc>
              <a:spcAft>
                <a:spcPts val="800"/>
              </a:spcAft>
            </a:pPr>
            <a:r>
              <a:rPr lang="en-US" sz="1800" dirty="0">
                <a:effectLst/>
                <a:latin typeface="Calibri" panose="020F0502020204030204" pitchFamily="34" charset="0"/>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https://www.darmankade.com</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259472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9D205D-0473-94E7-A808-2550C894DEF1}"/>
              </a:ext>
            </a:extLst>
          </p:cNvPr>
          <p:cNvSpPr/>
          <p:nvPr/>
        </p:nvSpPr>
        <p:spPr>
          <a:xfrm>
            <a:off x="1204452" y="2263877"/>
            <a:ext cx="9783096" cy="254655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8728409-4A17-F158-0388-7F9A882E2936}"/>
              </a:ext>
            </a:extLst>
          </p:cNvPr>
          <p:cNvSpPr txBox="1"/>
          <p:nvPr/>
        </p:nvSpPr>
        <p:spPr>
          <a:xfrm>
            <a:off x="2753032" y="2997006"/>
            <a:ext cx="6685936" cy="10802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6000" dirty="0">
                <a:solidFill>
                  <a:schemeClr val="bg1"/>
                </a:solidFill>
              </a:rPr>
              <a:t>با تشکر از توجه شما</a:t>
            </a:r>
            <a:endParaRPr lang="en-US" sz="6000" dirty="0">
              <a:solidFill>
                <a:schemeClr val="bg1"/>
              </a:solidFill>
            </a:endParaRPr>
          </a:p>
        </p:txBody>
      </p:sp>
    </p:spTree>
    <p:extLst>
      <p:ext uri="{BB962C8B-B14F-4D97-AF65-F5344CB8AC3E}">
        <p14:creationId xmlns:p14="http://schemas.microsoft.com/office/powerpoint/2010/main" val="2283405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631AF92-83B4-0718-FD2A-A712BCBDA961}"/>
              </a:ext>
            </a:extLst>
          </p:cNvPr>
          <p:cNvSpPr/>
          <p:nvPr/>
        </p:nvSpPr>
        <p:spPr>
          <a:xfrm>
            <a:off x="8996504" y="5041490"/>
            <a:ext cx="1553497" cy="143551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1349457-39A8-A605-D7D1-33E77726B919}"/>
              </a:ext>
            </a:extLst>
          </p:cNvPr>
          <p:cNvSpPr/>
          <p:nvPr/>
        </p:nvSpPr>
        <p:spPr>
          <a:xfrm>
            <a:off x="1632154" y="2711245"/>
            <a:ext cx="1553497" cy="143551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B41CE33-D94F-631A-927E-4D930FD81625}"/>
              </a:ext>
            </a:extLst>
          </p:cNvPr>
          <p:cNvSpPr txBox="1"/>
          <p:nvPr/>
        </p:nvSpPr>
        <p:spPr>
          <a:xfrm>
            <a:off x="181892" y="992807"/>
            <a:ext cx="11828207"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آمارها نشان می‌دهد که 50 درصد از افراد مبتلا به این مشکل کودکان زیر 2 سال هستند. با این حال این عارضه در بزرگسالان نیز ایجاد می‌شود و در صورتی که فرد علائم خاصی را تجربه کند، باید هر چه سریع‌تر تحت درمان قرار بگیرد. </a:t>
            </a:r>
          </a:p>
        </p:txBody>
      </p:sp>
      <p:sp>
        <p:nvSpPr>
          <p:cNvPr id="5" name="TextBox 4">
            <a:extLst>
              <a:ext uri="{FF2B5EF4-FFF2-40B4-BE49-F238E27FC236}">
                <a16:creationId xmlns:a16="http://schemas.microsoft.com/office/drawing/2014/main" id="{E1F024D2-7BE2-51A8-8E30-F2D8F2100F8C}"/>
              </a:ext>
            </a:extLst>
          </p:cNvPr>
          <p:cNvSpPr txBox="1"/>
          <p:nvPr/>
        </p:nvSpPr>
        <p:spPr>
          <a:xfrm>
            <a:off x="8849032" y="202959"/>
            <a:ext cx="3264309"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دیورتیکول مکل چیست؟</a:t>
            </a:r>
            <a:endParaRPr lang="en-US" dirty="0">
              <a:solidFill>
                <a:schemeClr val="bg1"/>
              </a:solidFill>
            </a:endParaRPr>
          </a:p>
        </p:txBody>
      </p:sp>
      <p:pic>
        <p:nvPicPr>
          <p:cNvPr id="6" name="Picture 5">
            <a:extLst>
              <a:ext uri="{FF2B5EF4-FFF2-40B4-BE49-F238E27FC236}">
                <a16:creationId xmlns:a16="http://schemas.microsoft.com/office/drawing/2014/main" id="{10794749-4148-C7D4-0EAE-596145A5CD1E}"/>
              </a:ext>
            </a:extLst>
          </p:cNvPr>
          <p:cNvPicPr>
            <a:picLocks noChangeAspect="1"/>
          </p:cNvPicPr>
          <p:nvPr/>
        </p:nvPicPr>
        <p:blipFill>
          <a:blip r:embed="rId2"/>
          <a:srcRect l="6016" t="3961" r="5174" b="17140"/>
          <a:stretch/>
        </p:blipFill>
        <p:spPr>
          <a:xfrm>
            <a:off x="2199966" y="2408903"/>
            <a:ext cx="7792061" cy="4186954"/>
          </a:xfrm>
          <a:prstGeom prst="rect">
            <a:avLst/>
          </a:prstGeom>
        </p:spPr>
      </p:pic>
    </p:spTree>
    <p:extLst>
      <p:ext uri="{BB962C8B-B14F-4D97-AF65-F5344CB8AC3E}">
        <p14:creationId xmlns:p14="http://schemas.microsoft.com/office/powerpoint/2010/main" val="500933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1476C40-4049-8523-CD09-152947523E73}"/>
              </a:ext>
            </a:extLst>
          </p:cNvPr>
          <p:cNvSpPr/>
          <p:nvPr/>
        </p:nvSpPr>
        <p:spPr>
          <a:xfrm>
            <a:off x="6990737" y="939236"/>
            <a:ext cx="2330243" cy="5599216"/>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0A5D6CF-5B17-33B8-121B-C2C09E7AAAE8}"/>
              </a:ext>
            </a:extLst>
          </p:cNvPr>
          <p:cNvSpPr txBox="1"/>
          <p:nvPr/>
        </p:nvSpPr>
        <p:spPr>
          <a:xfrm>
            <a:off x="6007509" y="191985"/>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دیورتیکول مکل چیست؟</a:t>
            </a:r>
            <a:endParaRPr lang="en-US" dirty="0">
              <a:solidFill>
                <a:schemeClr val="bg1"/>
              </a:solidFill>
            </a:endParaRPr>
          </a:p>
        </p:txBody>
      </p:sp>
      <p:sp>
        <p:nvSpPr>
          <p:cNvPr id="5" name="TextBox 4">
            <a:extLst>
              <a:ext uri="{FF2B5EF4-FFF2-40B4-BE49-F238E27FC236}">
                <a16:creationId xmlns:a16="http://schemas.microsoft.com/office/drawing/2014/main" id="{EFF359B3-422E-E3DA-07E9-8DF3F8D3F34F}"/>
              </a:ext>
            </a:extLst>
          </p:cNvPr>
          <p:cNvSpPr txBox="1"/>
          <p:nvPr/>
        </p:nvSpPr>
        <p:spPr>
          <a:xfrm>
            <a:off x="226589" y="1076333"/>
            <a:ext cx="6685935"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a:t>
            </a:r>
            <a:r>
              <a:rPr lang="fa-IR" dirty="0"/>
              <a:t>یک بیرون‌زدگی در قسمت تحتانی روده کودک است که از بدو تولد ایجاد می‌شود و درواقع باقی‌مانده بند ناف است که طبق روال معمول جذب نشده است. این مشکل شایع‌ترین نقص مادرزادی سیستم گوارشی است که در حدود 2 تا 3 درصد جمعیت دنیا رخ می‌دهد. بیشتر مبتلایان به این عارضه علائم خاصی را تجربه نمی‌کنند و در برخی افراد ممکن است.</a:t>
            </a:r>
            <a:endParaRPr lang="en-US" dirty="0"/>
          </a:p>
        </p:txBody>
      </p:sp>
      <p:pic>
        <p:nvPicPr>
          <p:cNvPr id="1026" name="Picture 2" descr="دیورتیکولیت چیست؟ درمان قطعی + علائم Diverticulitis | کلینیک زارعی">
            <a:extLst>
              <a:ext uri="{FF2B5EF4-FFF2-40B4-BE49-F238E27FC236}">
                <a16:creationId xmlns:a16="http://schemas.microsoft.com/office/drawing/2014/main" id="{8E269D2D-0830-8FCF-53E9-50BD60B8C4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549"/>
          <a:stretch/>
        </p:blipFill>
        <p:spPr bwMode="auto">
          <a:xfrm>
            <a:off x="7207489" y="899908"/>
            <a:ext cx="4738258" cy="550089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2292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F8C79F-351E-FC6A-0F93-AB697E8F3FA7}"/>
              </a:ext>
            </a:extLst>
          </p:cNvPr>
          <p:cNvSpPr txBox="1"/>
          <p:nvPr/>
        </p:nvSpPr>
        <p:spPr>
          <a:xfrm>
            <a:off x="5397909" y="2309463"/>
            <a:ext cx="6577781"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ترشح اسید که در اثر این عارضه ترشح می شود، موجب ایجاد زخم معده در پوشش روده کوچک شود. این زخم‌ها اغلب سبب خونریزی و سوراخ شدن و نشست مواد زائد روده به داخل شکم می‌شوند و عفونت‌های جدی شکمی به نام پریتونیت</a:t>
            </a:r>
            <a:r>
              <a:rPr lang="en-US" dirty="0"/>
              <a:t> (peritonitis) </a:t>
            </a:r>
            <a:r>
              <a:rPr lang="fa-IR" dirty="0"/>
              <a:t>را ایجاد می‌کنند</a:t>
            </a:r>
            <a:r>
              <a:rPr lang="en-US" dirty="0"/>
              <a:t>.</a:t>
            </a:r>
            <a:endParaRPr lang="fa-IR" dirty="0"/>
          </a:p>
        </p:txBody>
      </p:sp>
      <p:sp>
        <p:nvSpPr>
          <p:cNvPr id="4" name="TextBox 3">
            <a:extLst>
              <a:ext uri="{FF2B5EF4-FFF2-40B4-BE49-F238E27FC236}">
                <a16:creationId xmlns:a16="http://schemas.microsoft.com/office/drawing/2014/main" id="{43548780-D61A-5611-2876-43B24AFBB446}"/>
              </a:ext>
            </a:extLst>
          </p:cNvPr>
          <p:cNvSpPr txBox="1"/>
          <p:nvPr/>
        </p:nvSpPr>
        <p:spPr>
          <a:xfrm>
            <a:off x="6007510" y="210505"/>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دیورتیکول مکل چیست؟</a:t>
            </a:r>
            <a:endParaRPr lang="en-US" dirty="0">
              <a:solidFill>
                <a:schemeClr val="bg1"/>
              </a:solidFill>
            </a:endParaRPr>
          </a:p>
        </p:txBody>
      </p:sp>
      <p:pic>
        <p:nvPicPr>
          <p:cNvPr id="5" name="Picture 4">
            <a:extLst>
              <a:ext uri="{FF2B5EF4-FFF2-40B4-BE49-F238E27FC236}">
                <a16:creationId xmlns:a16="http://schemas.microsoft.com/office/drawing/2014/main" id="{9F8FCCAA-C7E8-46CD-8071-F67520509B74}"/>
              </a:ext>
            </a:extLst>
          </p:cNvPr>
          <p:cNvPicPr>
            <a:picLocks noChangeAspect="1"/>
          </p:cNvPicPr>
          <p:nvPr/>
        </p:nvPicPr>
        <p:blipFill>
          <a:blip r:embed="rId2"/>
          <a:stretch>
            <a:fillRect/>
          </a:stretch>
        </p:blipFill>
        <p:spPr>
          <a:xfrm>
            <a:off x="462116" y="1665680"/>
            <a:ext cx="4717652" cy="3526640"/>
          </a:xfrm>
          <a:prstGeom prst="rect">
            <a:avLst/>
          </a:prstGeom>
        </p:spPr>
      </p:pic>
    </p:spTree>
    <p:extLst>
      <p:ext uri="{BB962C8B-B14F-4D97-AF65-F5344CB8AC3E}">
        <p14:creationId xmlns:p14="http://schemas.microsoft.com/office/powerpoint/2010/main" val="875595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78DC2D-742C-D644-9390-45B63D7BB524}"/>
              </a:ext>
            </a:extLst>
          </p:cNvPr>
          <p:cNvSpPr txBox="1"/>
          <p:nvPr/>
        </p:nvSpPr>
        <p:spPr>
          <a:xfrm>
            <a:off x="5987846" y="208775"/>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دیورتیکول مکل</a:t>
            </a:r>
            <a:endParaRPr lang="en-US" dirty="0">
              <a:solidFill>
                <a:schemeClr val="bg1"/>
              </a:solidFill>
            </a:endParaRPr>
          </a:p>
        </p:txBody>
      </p:sp>
      <p:sp>
        <p:nvSpPr>
          <p:cNvPr id="5" name="TextBox 4">
            <a:extLst>
              <a:ext uri="{FF2B5EF4-FFF2-40B4-BE49-F238E27FC236}">
                <a16:creationId xmlns:a16="http://schemas.microsoft.com/office/drawing/2014/main" id="{084FC98D-AE6C-598B-DF33-59A48C797357}"/>
              </a:ext>
            </a:extLst>
          </p:cNvPr>
          <p:cNvSpPr txBox="1"/>
          <p:nvPr/>
        </p:nvSpPr>
        <p:spPr>
          <a:xfrm>
            <a:off x="6794091" y="1478466"/>
            <a:ext cx="5289755"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علائم دیورتیکول مکل معمولا در سال‌های اول زندگی کودک رخ می‌دهد. در برخی افراد نیز ممکن است علائم در بزرگسالی ایجاد شوند. شایع‌ترین علامت این عارضه در کودکان زیر 5 سال خونریزی است که به دلیل زخم‌هایی که در روده کوچک ایجاد می‌شود، رخ می‌دهد. خونریزی معمولا بدون درد است و رنگ خون ممکن است از قرمز روشن تا قرمز تیره، قهوه‌ای و سیاه در مدفوع دیده شود.</a:t>
            </a:r>
            <a:endParaRPr lang="en-US" dirty="0"/>
          </a:p>
        </p:txBody>
      </p:sp>
      <p:pic>
        <p:nvPicPr>
          <p:cNvPr id="8" name="Picture 7">
            <a:extLst>
              <a:ext uri="{FF2B5EF4-FFF2-40B4-BE49-F238E27FC236}">
                <a16:creationId xmlns:a16="http://schemas.microsoft.com/office/drawing/2014/main" id="{FF168F8D-3B24-20CF-110A-59B31A7C421B}"/>
              </a:ext>
            </a:extLst>
          </p:cNvPr>
          <p:cNvPicPr>
            <a:picLocks noChangeAspect="1"/>
          </p:cNvPicPr>
          <p:nvPr/>
        </p:nvPicPr>
        <p:blipFill>
          <a:blip r:embed="rId2"/>
          <a:stretch>
            <a:fillRect/>
          </a:stretch>
        </p:blipFill>
        <p:spPr>
          <a:xfrm>
            <a:off x="265471" y="1351933"/>
            <a:ext cx="6272982" cy="4704738"/>
          </a:xfrm>
          <a:prstGeom prst="rect">
            <a:avLst/>
          </a:prstGeom>
        </p:spPr>
      </p:pic>
      <p:sp>
        <p:nvSpPr>
          <p:cNvPr id="11" name="Rectangle 10">
            <a:extLst>
              <a:ext uri="{FF2B5EF4-FFF2-40B4-BE49-F238E27FC236}">
                <a16:creationId xmlns:a16="http://schemas.microsoft.com/office/drawing/2014/main" id="{1ED2258A-F934-A009-ABC3-B18BB4915526}"/>
              </a:ext>
            </a:extLst>
          </p:cNvPr>
          <p:cNvSpPr/>
          <p:nvPr/>
        </p:nvSpPr>
        <p:spPr>
          <a:xfrm>
            <a:off x="0" y="6056671"/>
            <a:ext cx="3785419" cy="31463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118E99B2-08A3-480C-D4AC-2D3AC2BA0531}"/>
              </a:ext>
            </a:extLst>
          </p:cNvPr>
          <p:cNvSpPr/>
          <p:nvPr/>
        </p:nvSpPr>
        <p:spPr>
          <a:xfrm>
            <a:off x="1932041" y="1037300"/>
            <a:ext cx="4871883" cy="314633"/>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01212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FE7BD61-1512-4E00-6B12-F11304CD96A6}"/>
              </a:ext>
            </a:extLst>
          </p:cNvPr>
          <p:cNvSpPr/>
          <p:nvPr/>
        </p:nvSpPr>
        <p:spPr>
          <a:xfrm>
            <a:off x="3967317" y="4562168"/>
            <a:ext cx="3785419" cy="195418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8356A43-C2CE-9069-0D0C-9C00B8C542C0}"/>
              </a:ext>
            </a:extLst>
          </p:cNvPr>
          <p:cNvSpPr txBox="1"/>
          <p:nvPr/>
        </p:nvSpPr>
        <p:spPr>
          <a:xfrm>
            <a:off x="186815" y="932820"/>
            <a:ext cx="11857702"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معمولا حدود 4 درصد از افراد زیر 2 سالگی و حدود 1 درصد در سالگی با این عارضه روبرو می‌شوند و با افزایش سن خطر بروز این مشکل تقریبا به صفر می‌رسد</a:t>
            </a:r>
            <a:r>
              <a:rPr lang="en-US" dirty="0"/>
              <a:t>.</a:t>
            </a:r>
            <a:r>
              <a:rPr lang="fa-IR" dirty="0"/>
              <a:t> کودکان بزرگ‌تر یا بزرگسالان ممکن است بعد از بروز این مشکل با انسداد روده روبرو شوند. این مشکل ممکن است در سنی ایجاد شود، اما در کودکان بزرگ‌تر شایع‌تر است.</a:t>
            </a:r>
          </a:p>
        </p:txBody>
      </p:sp>
      <p:sp>
        <p:nvSpPr>
          <p:cNvPr id="4" name="TextBox 3">
            <a:extLst>
              <a:ext uri="{FF2B5EF4-FFF2-40B4-BE49-F238E27FC236}">
                <a16:creationId xmlns:a16="http://schemas.microsoft.com/office/drawing/2014/main" id="{2E595269-A2C0-8F86-182A-83586BA49005}"/>
              </a:ext>
            </a:extLst>
          </p:cNvPr>
          <p:cNvSpPr txBox="1"/>
          <p:nvPr/>
        </p:nvSpPr>
        <p:spPr>
          <a:xfrm>
            <a:off x="5948517" y="222476"/>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دیورتیکول مکل</a:t>
            </a:r>
            <a:endParaRPr lang="en-US" dirty="0">
              <a:solidFill>
                <a:schemeClr val="bg1"/>
              </a:solidFill>
            </a:endParaRPr>
          </a:p>
        </p:txBody>
      </p:sp>
      <p:pic>
        <p:nvPicPr>
          <p:cNvPr id="6" name="Picture 5">
            <a:extLst>
              <a:ext uri="{FF2B5EF4-FFF2-40B4-BE49-F238E27FC236}">
                <a16:creationId xmlns:a16="http://schemas.microsoft.com/office/drawing/2014/main" id="{511AFBA3-2FDA-8052-CDCE-1CB3519D5103}"/>
              </a:ext>
            </a:extLst>
          </p:cNvPr>
          <p:cNvPicPr>
            <a:picLocks noChangeAspect="1"/>
          </p:cNvPicPr>
          <p:nvPr/>
        </p:nvPicPr>
        <p:blipFill>
          <a:blip r:embed="rId2"/>
          <a:stretch>
            <a:fillRect/>
          </a:stretch>
        </p:blipFill>
        <p:spPr>
          <a:xfrm>
            <a:off x="6204155" y="2815201"/>
            <a:ext cx="5329086" cy="3543840"/>
          </a:xfrm>
          <a:prstGeom prst="rect">
            <a:avLst/>
          </a:prstGeom>
          <a:ln w="38100">
            <a:solidFill>
              <a:schemeClr val="bg1"/>
            </a:solidFill>
          </a:ln>
        </p:spPr>
      </p:pic>
      <p:pic>
        <p:nvPicPr>
          <p:cNvPr id="8" name="Picture 7">
            <a:extLst>
              <a:ext uri="{FF2B5EF4-FFF2-40B4-BE49-F238E27FC236}">
                <a16:creationId xmlns:a16="http://schemas.microsoft.com/office/drawing/2014/main" id="{1991FBFA-E593-0762-E8CE-3CE7BB2CF59A}"/>
              </a:ext>
            </a:extLst>
          </p:cNvPr>
          <p:cNvPicPr>
            <a:picLocks noChangeAspect="1"/>
          </p:cNvPicPr>
          <p:nvPr/>
        </p:nvPicPr>
        <p:blipFill>
          <a:blip r:embed="rId3"/>
          <a:stretch>
            <a:fillRect/>
          </a:stretch>
        </p:blipFill>
        <p:spPr>
          <a:xfrm>
            <a:off x="658759" y="2880063"/>
            <a:ext cx="5218466" cy="3478978"/>
          </a:xfrm>
          <a:prstGeom prst="rect">
            <a:avLst/>
          </a:prstGeom>
          <a:ln w="28575">
            <a:solidFill>
              <a:schemeClr val="bg1"/>
            </a:solidFill>
          </a:ln>
        </p:spPr>
      </p:pic>
    </p:spTree>
    <p:extLst>
      <p:ext uri="{BB962C8B-B14F-4D97-AF65-F5344CB8AC3E}">
        <p14:creationId xmlns:p14="http://schemas.microsoft.com/office/powerpoint/2010/main" val="2537017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520E78E-E610-D3AD-8DB3-A49C9FAF5991}"/>
              </a:ext>
            </a:extLst>
          </p:cNvPr>
          <p:cNvSpPr>
            <a:spLocks/>
          </p:cNvSpPr>
          <p:nvPr/>
        </p:nvSpPr>
        <p:spPr bwMode="auto">
          <a:xfrm>
            <a:off x="3969056" y="2432794"/>
            <a:ext cx="2752442" cy="2752442"/>
          </a:xfrm>
          <a:custGeom>
            <a:avLst/>
            <a:gdLst>
              <a:gd name="T0" fmla="*/ 1157 w 1314"/>
              <a:gd name="T1" fmla="*/ 0 h 1314"/>
              <a:gd name="T2" fmla="*/ 156 w 1314"/>
              <a:gd name="T3" fmla="*/ 0 h 1314"/>
              <a:gd name="T4" fmla="*/ 0 w 1314"/>
              <a:gd name="T5" fmla="*/ 156 h 1314"/>
              <a:gd name="T6" fmla="*/ 0 w 1314"/>
              <a:gd name="T7" fmla="*/ 1157 h 1314"/>
              <a:gd name="T8" fmla="*/ 156 w 1314"/>
              <a:gd name="T9" fmla="*/ 1314 h 1314"/>
              <a:gd name="T10" fmla="*/ 657 w 1314"/>
              <a:gd name="T11" fmla="*/ 1314 h 1314"/>
              <a:gd name="T12" fmla="*/ 657 w 1314"/>
              <a:gd name="T13" fmla="*/ 816 h 1314"/>
              <a:gd name="T14" fmla="*/ 813 w 1314"/>
              <a:gd name="T15" fmla="*/ 659 h 1314"/>
              <a:gd name="T16" fmla="*/ 1314 w 1314"/>
              <a:gd name="T17" fmla="*/ 659 h 1314"/>
              <a:gd name="T18" fmla="*/ 1314 w 1314"/>
              <a:gd name="T19" fmla="*/ 156 h 1314"/>
              <a:gd name="T20" fmla="*/ 1157 w 1314"/>
              <a:gd name="T21" fmla="*/ 0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4" h="1314">
                <a:moveTo>
                  <a:pt x="1157" y="0"/>
                </a:moveTo>
                <a:cubicBezTo>
                  <a:pt x="156" y="0"/>
                  <a:pt x="156" y="0"/>
                  <a:pt x="156" y="0"/>
                </a:cubicBezTo>
                <a:cubicBezTo>
                  <a:pt x="70" y="0"/>
                  <a:pt x="0" y="70"/>
                  <a:pt x="0" y="156"/>
                </a:cubicBezTo>
                <a:cubicBezTo>
                  <a:pt x="0" y="1157"/>
                  <a:pt x="0" y="1157"/>
                  <a:pt x="0" y="1157"/>
                </a:cubicBezTo>
                <a:cubicBezTo>
                  <a:pt x="0" y="1244"/>
                  <a:pt x="70" y="1314"/>
                  <a:pt x="156" y="1314"/>
                </a:cubicBezTo>
                <a:cubicBezTo>
                  <a:pt x="657" y="1314"/>
                  <a:pt x="657" y="1314"/>
                  <a:pt x="657" y="1314"/>
                </a:cubicBezTo>
                <a:cubicBezTo>
                  <a:pt x="657" y="816"/>
                  <a:pt x="657" y="816"/>
                  <a:pt x="657" y="816"/>
                </a:cubicBezTo>
                <a:cubicBezTo>
                  <a:pt x="657" y="729"/>
                  <a:pt x="727" y="659"/>
                  <a:pt x="813" y="659"/>
                </a:cubicBezTo>
                <a:cubicBezTo>
                  <a:pt x="1314" y="659"/>
                  <a:pt x="1314" y="659"/>
                  <a:pt x="1314" y="659"/>
                </a:cubicBezTo>
                <a:cubicBezTo>
                  <a:pt x="1314" y="156"/>
                  <a:pt x="1314" y="156"/>
                  <a:pt x="1314" y="156"/>
                </a:cubicBezTo>
                <a:cubicBezTo>
                  <a:pt x="1314" y="70"/>
                  <a:pt x="1244" y="0"/>
                  <a:pt x="1157" y="0"/>
                </a:cubicBezTo>
                <a:close/>
              </a:path>
            </a:pathLst>
          </a:custGeom>
          <a:solidFill>
            <a:srgbClr val="8259FE"/>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6">
            <a:extLst>
              <a:ext uri="{FF2B5EF4-FFF2-40B4-BE49-F238E27FC236}">
                <a16:creationId xmlns:a16="http://schemas.microsoft.com/office/drawing/2014/main" id="{EB738FD8-AE77-3705-AD76-029C6DDCAB0D}"/>
              </a:ext>
            </a:extLst>
          </p:cNvPr>
          <p:cNvSpPr>
            <a:spLocks/>
          </p:cNvSpPr>
          <p:nvPr/>
        </p:nvSpPr>
        <p:spPr bwMode="auto">
          <a:xfrm>
            <a:off x="5253682" y="1048245"/>
            <a:ext cx="2752442" cy="2752442"/>
          </a:xfrm>
          <a:custGeom>
            <a:avLst/>
            <a:gdLst>
              <a:gd name="T0" fmla="*/ 1157 w 1314"/>
              <a:gd name="T1" fmla="*/ 0 h 1314"/>
              <a:gd name="T2" fmla="*/ 156 w 1314"/>
              <a:gd name="T3" fmla="*/ 0 h 1314"/>
              <a:gd name="T4" fmla="*/ 0 w 1314"/>
              <a:gd name="T5" fmla="*/ 156 h 1314"/>
              <a:gd name="T6" fmla="*/ 0 w 1314"/>
              <a:gd name="T7" fmla="*/ 655 h 1314"/>
              <a:gd name="T8" fmla="*/ 500 w 1314"/>
              <a:gd name="T9" fmla="*/ 655 h 1314"/>
              <a:gd name="T10" fmla="*/ 657 w 1314"/>
              <a:gd name="T11" fmla="*/ 811 h 1314"/>
              <a:gd name="T12" fmla="*/ 657 w 1314"/>
              <a:gd name="T13" fmla="*/ 1314 h 1314"/>
              <a:gd name="T14" fmla="*/ 1157 w 1314"/>
              <a:gd name="T15" fmla="*/ 1314 h 1314"/>
              <a:gd name="T16" fmla="*/ 1314 w 1314"/>
              <a:gd name="T17" fmla="*/ 1158 h 1314"/>
              <a:gd name="T18" fmla="*/ 1314 w 1314"/>
              <a:gd name="T19" fmla="*/ 156 h 1314"/>
              <a:gd name="T20" fmla="*/ 1157 w 1314"/>
              <a:gd name="T21" fmla="*/ 0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4" h="1314">
                <a:moveTo>
                  <a:pt x="1157" y="0"/>
                </a:moveTo>
                <a:cubicBezTo>
                  <a:pt x="156" y="0"/>
                  <a:pt x="156" y="0"/>
                  <a:pt x="156" y="0"/>
                </a:cubicBezTo>
                <a:cubicBezTo>
                  <a:pt x="70" y="0"/>
                  <a:pt x="0" y="70"/>
                  <a:pt x="0" y="156"/>
                </a:cubicBezTo>
                <a:cubicBezTo>
                  <a:pt x="0" y="655"/>
                  <a:pt x="0" y="655"/>
                  <a:pt x="0" y="655"/>
                </a:cubicBezTo>
                <a:cubicBezTo>
                  <a:pt x="500" y="655"/>
                  <a:pt x="500" y="655"/>
                  <a:pt x="500" y="655"/>
                </a:cubicBezTo>
                <a:cubicBezTo>
                  <a:pt x="587" y="655"/>
                  <a:pt x="657" y="725"/>
                  <a:pt x="657" y="811"/>
                </a:cubicBezTo>
                <a:cubicBezTo>
                  <a:pt x="657" y="1314"/>
                  <a:pt x="657" y="1314"/>
                  <a:pt x="657" y="1314"/>
                </a:cubicBezTo>
                <a:cubicBezTo>
                  <a:pt x="1157" y="1314"/>
                  <a:pt x="1157" y="1314"/>
                  <a:pt x="1157" y="1314"/>
                </a:cubicBezTo>
                <a:cubicBezTo>
                  <a:pt x="1244" y="1314"/>
                  <a:pt x="1314" y="1244"/>
                  <a:pt x="1314" y="1158"/>
                </a:cubicBezTo>
                <a:cubicBezTo>
                  <a:pt x="1314" y="156"/>
                  <a:pt x="1314" y="156"/>
                  <a:pt x="1314" y="156"/>
                </a:cubicBezTo>
                <a:cubicBezTo>
                  <a:pt x="1314" y="70"/>
                  <a:pt x="1244" y="0"/>
                  <a:pt x="1157" y="0"/>
                </a:cubicBezTo>
                <a:close/>
              </a:path>
            </a:pathLst>
          </a:custGeom>
          <a:solidFill>
            <a:srgbClr val="FFD232"/>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7">
            <a:extLst>
              <a:ext uri="{FF2B5EF4-FFF2-40B4-BE49-F238E27FC236}">
                <a16:creationId xmlns:a16="http://schemas.microsoft.com/office/drawing/2014/main" id="{75D1C812-F8AA-2551-0DD9-42A641FD235A}"/>
              </a:ext>
            </a:extLst>
          </p:cNvPr>
          <p:cNvSpPr>
            <a:spLocks/>
          </p:cNvSpPr>
          <p:nvPr/>
        </p:nvSpPr>
        <p:spPr bwMode="auto">
          <a:xfrm>
            <a:off x="5280533" y="3800687"/>
            <a:ext cx="2752442" cy="2752442"/>
          </a:xfrm>
          <a:custGeom>
            <a:avLst/>
            <a:gdLst>
              <a:gd name="T0" fmla="*/ 813 w 1314"/>
              <a:gd name="T1" fmla="*/ 655 h 1314"/>
              <a:gd name="T2" fmla="*/ 657 w 1314"/>
              <a:gd name="T3" fmla="*/ 498 h 1314"/>
              <a:gd name="T4" fmla="*/ 657 w 1314"/>
              <a:gd name="T5" fmla="*/ 0 h 1314"/>
              <a:gd name="T6" fmla="*/ 156 w 1314"/>
              <a:gd name="T7" fmla="*/ 0 h 1314"/>
              <a:gd name="T8" fmla="*/ 0 w 1314"/>
              <a:gd name="T9" fmla="*/ 157 h 1314"/>
              <a:gd name="T10" fmla="*/ 0 w 1314"/>
              <a:gd name="T11" fmla="*/ 1158 h 1314"/>
              <a:gd name="T12" fmla="*/ 156 w 1314"/>
              <a:gd name="T13" fmla="*/ 1314 h 1314"/>
              <a:gd name="T14" fmla="*/ 1157 w 1314"/>
              <a:gd name="T15" fmla="*/ 1314 h 1314"/>
              <a:gd name="T16" fmla="*/ 1314 w 1314"/>
              <a:gd name="T17" fmla="*/ 1158 h 1314"/>
              <a:gd name="T18" fmla="*/ 1314 w 1314"/>
              <a:gd name="T19" fmla="*/ 655 h 1314"/>
              <a:gd name="T20" fmla="*/ 813 w 1314"/>
              <a:gd name="T21" fmla="*/ 655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4" h="1314">
                <a:moveTo>
                  <a:pt x="813" y="655"/>
                </a:moveTo>
                <a:cubicBezTo>
                  <a:pt x="727" y="655"/>
                  <a:pt x="657" y="585"/>
                  <a:pt x="657" y="498"/>
                </a:cubicBezTo>
                <a:cubicBezTo>
                  <a:pt x="657" y="0"/>
                  <a:pt x="657" y="0"/>
                  <a:pt x="657" y="0"/>
                </a:cubicBezTo>
                <a:cubicBezTo>
                  <a:pt x="156" y="0"/>
                  <a:pt x="156" y="0"/>
                  <a:pt x="156" y="0"/>
                </a:cubicBezTo>
                <a:cubicBezTo>
                  <a:pt x="70" y="0"/>
                  <a:pt x="0" y="70"/>
                  <a:pt x="0" y="157"/>
                </a:cubicBezTo>
                <a:cubicBezTo>
                  <a:pt x="0" y="1158"/>
                  <a:pt x="0" y="1158"/>
                  <a:pt x="0" y="1158"/>
                </a:cubicBezTo>
                <a:cubicBezTo>
                  <a:pt x="0" y="1244"/>
                  <a:pt x="70" y="1314"/>
                  <a:pt x="156" y="1314"/>
                </a:cubicBezTo>
                <a:cubicBezTo>
                  <a:pt x="1157" y="1314"/>
                  <a:pt x="1157" y="1314"/>
                  <a:pt x="1157" y="1314"/>
                </a:cubicBezTo>
                <a:cubicBezTo>
                  <a:pt x="1244" y="1314"/>
                  <a:pt x="1314" y="1244"/>
                  <a:pt x="1314" y="1158"/>
                </a:cubicBezTo>
                <a:cubicBezTo>
                  <a:pt x="1314" y="655"/>
                  <a:pt x="1314" y="655"/>
                  <a:pt x="1314" y="655"/>
                </a:cubicBezTo>
                <a:lnTo>
                  <a:pt x="813" y="655"/>
                </a:ln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8">
            <a:extLst>
              <a:ext uri="{FF2B5EF4-FFF2-40B4-BE49-F238E27FC236}">
                <a16:creationId xmlns:a16="http://schemas.microsoft.com/office/drawing/2014/main" id="{67CE1527-B95C-C4FA-FC89-4E676794496F}"/>
              </a:ext>
            </a:extLst>
          </p:cNvPr>
          <p:cNvSpPr>
            <a:spLocks/>
          </p:cNvSpPr>
          <p:nvPr/>
        </p:nvSpPr>
        <p:spPr bwMode="auto">
          <a:xfrm>
            <a:off x="6621506" y="2422962"/>
            <a:ext cx="2752442" cy="2752442"/>
          </a:xfrm>
          <a:custGeom>
            <a:avLst/>
            <a:gdLst>
              <a:gd name="T0" fmla="*/ 1158 w 1314"/>
              <a:gd name="T1" fmla="*/ 0 h 1314"/>
              <a:gd name="T2" fmla="*/ 657 w 1314"/>
              <a:gd name="T3" fmla="*/ 0 h 1314"/>
              <a:gd name="T4" fmla="*/ 657 w 1314"/>
              <a:gd name="T5" fmla="*/ 503 h 1314"/>
              <a:gd name="T6" fmla="*/ 500 w 1314"/>
              <a:gd name="T7" fmla="*/ 659 h 1314"/>
              <a:gd name="T8" fmla="*/ 0 w 1314"/>
              <a:gd name="T9" fmla="*/ 659 h 1314"/>
              <a:gd name="T10" fmla="*/ 0 w 1314"/>
              <a:gd name="T11" fmla="*/ 1157 h 1314"/>
              <a:gd name="T12" fmla="*/ 156 w 1314"/>
              <a:gd name="T13" fmla="*/ 1314 h 1314"/>
              <a:gd name="T14" fmla="*/ 1158 w 1314"/>
              <a:gd name="T15" fmla="*/ 1314 h 1314"/>
              <a:gd name="T16" fmla="*/ 1314 w 1314"/>
              <a:gd name="T17" fmla="*/ 1157 h 1314"/>
              <a:gd name="T18" fmla="*/ 1314 w 1314"/>
              <a:gd name="T19" fmla="*/ 156 h 1314"/>
              <a:gd name="T20" fmla="*/ 1158 w 1314"/>
              <a:gd name="T21" fmla="*/ 0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4" h="1314">
                <a:moveTo>
                  <a:pt x="1158" y="0"/>
                </a:moveTo>
                <a:cubicBezTo>
                  <a:pt x="657" y="0"/>
                  <a:pt x="657" y="0"/>
                  <a:pt x="657" y="0"/>
                </a:cubicBezTo>
                <a:cubicBezTo>
                  <a:pt x="657" y="503"/>
                  <a:pt x="657" y="503"/>
                  <a:pt x="657" y="503"/>
                </a:cubicBezTo>
                <a:cubicBezTo>
                  <a:pt x="657" y="589"/>
                  <a:pt x="587" y="659"/>
                  <a:pt x="500" y="659"/>
                </a:cubicBezTo>
                <a:cubicBezTo>
                  <a:pt x="0" y="659"/>
                  <a:pt x="0" y="659"/>
                  <a:pt x="0" y="659"/>
                </a:cubicBezTo>
                <a:cubicBezTo>
                  <a:pt x="0" y="1157"/>
                  <a:pt x="0" y="1157"/>
                  <a:pt x="0" y="1157"/>
                </a:cubicBezTo>
                <a:cubicBezTo>
                  <a:pt x="0" y="1244"/>
                  <a:pt x="70" y="1314"/>
                  <a:pt x="156" y="1314"/>
                </a:cubicBezTo>
                <a:cubicBezTo>
                  <a:pt x="1158" y="1314"/>
                  <a:pt x="1158" y="1314"/>
                  <a:pt x="1158" y="1314"/>
                </a:cubicBezTo>
                <a:cubicBezTo>
                  <a:pt x="1244" y="1314"/>
                  <a:pt x="1314" y="1244"/>
                  <a:pt x="1314" y="1157"/>
                </a:cubicBezTo>
                <a:cubicBezTo>
                  <a:pt x="1314" y="156"/>
                  <a:pt x="1314" y="156"/>
                  <a:pt x="1314" y="156"/>
                </a:cubicBezTo>
                <a:cubicBezTo>
                  <a:pt x="1314" y="70"/>
                  <a:pt x="1244" y="0"/>
                  <a:pt x="1158" y="0"/>
                </a:cubicBezTo>
                <a:close/>
              </a:path>
            </a:pathLst>
          </a:custGeom>
          <a:solidFill>
            <a:srgbClr val="64DCF0"/>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Oval 5">
            <a:extLst>
              <a:ext uri="{FF2B5EF4-FFF2-40B4-BE49-F238E27FC236}">
                <a16:creationId xmlns:a16="http://schemas.microsoft.com/office/drawing/2014/main" id="{5DE2C0CE-2F44-CE61-48B5-AB0F1AEB19D2}"/>
              </a:ext>
            </a:extLst>
          </p:cNvPr>
          <p:cNvSpPr/>
          <p:nvPr/>
        </p:nvSpPr>
        <p:spPr>
          <a:xfrm>
            <a:off x="5808827" y="2885690"/>
            <a:ext cx="756332" cy="756332"/>
          </a:xfrm>
          <a:prstGeom prst="ellipse">
            <a:avLst/>
          </a:prstGeom>
          <a:solidFill>
            <a:schemeClr val="bg1"/>
          </a:solidFill>
          <a:ln>
            <a:noFill/>
          </a:ln>
          <a:effectLst>
            <a:outerShdw dist="381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1D47C8A-C31A-1DD8-2E3C-EF047C86158C}"/>
              </a:ext>
            </a:extLst>
          </p:cNvPr>
          <p:cNvSpPr/>
          <p:nvPr/>
        </p:nvSpPr>
        <p:spPr>
          <a:xfrm>
            <a:off x="6923482" y="2792591"/>
            <a:ext cx="756332" cy="756332"/>
          </a:xfrm>
          <a:prstGeom prst="ellipse">
            <a:avLst/>
          </a:prstGeom>
          <a:solidFill>
            <a:schemeClr val="bg1"/>
          </a:solidFill>
          <a:ln>
            <a:noFill/>
          </a:ln>
          <a:effectLst>
            <a:outerShdw dist="381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C1E9A68-5937-3788-DF91-D14186DBC4F3}"/>
              </a:ext>
            </a:extLst>
          </p:cNvPr>
          <p:cNvSpPr/>
          <p:nvPr/>
        </p:nvSpPr>
        <p:spPr>
          <a:xfrm>
            <a:off x="5770582" y="4221962"/>
            <a:ext cx="756332" cy="756332"/>
          </a:xfrm>
          <a:prstGeom prst="ellipse">
            <a:avLst/>
          </a:prstGeom>
          <a:solidFill>
            <a:schemeClr val="bg1"/>
          </a:solidFill>
          <a:ln>
            <a:noFill/>
          </a:ln>
          <a:effectLst>
            <a:outerShdw dist="381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C6A85B7-7AE5-EDC7-8517-48DB4BF73353}"/>
              </a:ext>
            </a:extLst>
          </p:cNvPr>
          <p:cNvSpPr/>
          <p:nvPr/>
        </p:nvSpPr>
        <p:spPr>
          <a:xfrm>
            <a:off x="6733969" y="4219718"/>
            <a:ext cx="756332" cy="756332"/>
          </a:xfrm>
          <a:prstGeom prst="ellipse">
            <a:avLst/>
          </a:prstGeom>
          <a:solidFill>
            <a:schemeClr val="bg1"/>
          </a:solidFill>
          <a:ln>
            <a:noFill/>
          </a:ln>
          <a:effectLst>
            <a:outerShdw dist="38100" dir="2700000" algn="tl"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A268A0F-CF93-C597-9875-E30C7C67EF60}"/>
              </a:ext>
            </a:extLst>
          </p:cNvPr>
          <p:cNvSpPr txBox="1"/>
          <p:nvPr/>
        </p:nvSpPr>
        <p:spPr>
          <a:xfrm>
            <a:off x="5427321" y="1554937"/>
            <a:ext cx="2388370" cy="684803"/>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200" b="1" dirty="0">
                <a:solidFill>
                  <a:schemeClr val="bg1"/>
                </a:solidFill>
              </a:rPr>
              <a:t>خونریزی گوارشی</a:t>
            </a:r>
            <a:endParaRPr lang="en-US" sz="2200" b="1" dirty="0">
              <a:solidFill>
                <a:schemeClr val="bg1"/>
              </a:solidFill>
            </a:endParaRPr>
          </a:p>
        </p:txBody>
      </p:sp>
      <p:sp>
        <p:nvSpPr>
          <p:cNvPr id="20" name="TextBox 19">
            <a:extLst>
              <a:ext uri="{FF2B5EF4-FFF2-40B4-BE49-F238E27FC236}">
                <a16:creationId xmlns:a16="http://schemas.microsoft.com/office/drawing/2014/main" id="{810B87E1-7CC1-C98F-D58D-F13B5275DEB9}"/>
              </a:ext>
            </a:extLst>
          </p:cNvPr>
          <p:cNvSpPr txBox="1"/>
          <p:nvPr/>
        </p:nvSpPr>
        <p:spPr>
          <a:xfrm>
            <a:off x="3664499" y="3214439"/>
            <a:ext cx="2522494" cy="684803"/>
          </a:xfrm>
          <a:prstGeom prst="rect">
            <a:avLst/>
          </a:prstGeom>
          <a:noFill/>
        </p:spPr>
        <p:txBody>
          <a:bodyPr wrap="square">
            <a:spAutoFit/>
          </a:bodyPr>
          <a:lstStyle>
            <a:defPPr>
              <a:defRPr lang="fa-IR"/>
            </a:defPPr>
            <a:lvl1pPr algn="just" rtl="1">
              <a:lnSpc>
                <a:spcPct val="200000"/>
              </a:lnSpc>
              <a:defRPr sz="24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درد و گرفتگی شکم</a:t>
            </a:r>
            <a:endParaRPr lang="en-US" sz="2200" dirty="0"/>
          </a:p>
        </p:txBody>
      </p:sp>
      <p:sp>
        <p:nvSpPr>
          <p:cNvPr id="21" name="TextBox 20">
            <a:extLst>
              <a:ext uri="{FF2B5EF4-FFF2-40B4-BE49-F238E27FC236}">
                <a16:creationId xmlns:a16="http://schemas.microsoft.com/office/drawing/2014/main" id="{EBD10808-8365-62DB-ADA5-A15C4FDEA61F}"/>
              </a:ext>
            </a:extLst>
          </p:cNvPr>
          <p:cNvSpPr txBox="1"/>
          <p:nvPr/>
        </p:nvSpPr>
        <p:spPr>
          <a:xfrm>
            <a:off x="6966042" y="2613313"/>
            <a:ext cx="526062" cy="84638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t>1.</a:t>
            </a:r>
            <a:endParaRPr lang="en-US" sz="2800" b="1" dirty="0"/>
          </a:p>
        </p:txBody>
      </p:sp>
      <p:sp>
        <p:nvSpPr>
          <p:cNvPr id="22" name="TextBox 21">
            <a:extLst>
              <a:ext uri="{FF2B5EF4-FFF2-40B4-BE49-F238E27FC236}">
                <a16:creationId xmlns:a16="http://schemas.microsoft.com/office/drawing/2014/main" id="{AECA4A6C-A41A-0251-C168-696B687CBCFC}"/>
              </a:ext>
            </a:extLst>
          </p:cNvPr>
          <p:cNvSpPr txBox="1"/>
          <p:nvPr/>
        </p:nvSpPr>
        <p:spPr>
          <a:xfrm>
            <a:off x="5880793" y="2735093"/>
            <a:ext cx="526062" cy="84638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t>2.</a:t>
            </a:r>
            <a:endParaRPr lang="en-US" sz="2800" b="1" dirty="0"/>
          </a:p>
        </p:txBody>
      </p:sp>
      <p:sp>
        <p:nvSpPr>
          <p:cNvPr id="23" name="TextBox 22">
            <a:extLst>
              <a:ext uri="{FF2B5EF4-FFF2-40B4-BE49-F238E27FC236}">
                <a16:creationId xmlns:a16="http://schemas.microsoft.com/office/drawing/2014/main" id="{9D084FEE-C688-5FD1-EEA8-EF8534A90325}"/>
              </a:ext>
            </a:extLst>
          </p:cNvPr>
          <p:cNvSpPr txBox="1"/>
          <p:nvPr/>
        </p:nvSpPr>
        <p:spPr>
          <a:xfrm>
            <a:off x="6727600" y="4061440"/>
            <a:ext cx="655991" cy="84638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t>3.</a:t>
            </a:r>
            <a:endParaRPr lang="en-US" sz="2800" b="1" dirty="0"/>
          </a:p>
        </p:txBody>
      </p:sp>
      <p:sp>
        <p:nvSpPr>
          <p:cNvPr id="24" name="TextBox 23">
            <a:extLst>
              <a:ext uri="{FF2B5EF4-FFF2-40B4-BE49-F238E27FC236}">
                <a16:creationId xmlns:a16="http://schemas.microsoft.com/office/drawing/2014/main" id="{78BE4B72-04BF-94C3-5CC5-02140C5875EA}"/>
              </a:ext>
            </a:extLst>
          </p:cNvPr>
          <p:cNvSpPr txBox="1"/>
          <p:nvPr/>
        </p:nvSpPr>
        <p:spPr>
          <a:xfrm>
            <a:off x="5832715" y="4061440"/>
            <a:ext cx="526062" cy="84638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t>4.</a:t>
            </a:r>
            <a:endParaRPr lang="en-US" sz="2800" b="1" dirty="0"/>
          </a:p>
        </p:txBody>
      </p:sp>
      <p:sp>
        <p:nvSpPr>
          <p:cNvPr id="25" name="TextBox 24">
            <a:extLst>
              <a:ext uri="{FF2B5EF4-FFF2-40B4-BE49-F238E27FC236}">
                <a16:creationId xmlns:a16="http://schemas.microsoft.com/office/drawing/2014/main" id="{122BEFC7-6CB2-F1C1-B211-200B0078E830}"/>
              </a:ext>
            </a:extLst>
          </p:cNvPr>
          <p:cNvSpPr txBox="1"/>
          <p:nvPr/>
        </p:nvSpPr>
        <p:spPr>
          <a:xfrm>
            <a:off x="3421625" y="207777"/>
            <a:ext cx="863272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از رایج‌ترین علائم دیورتیکول مکل می‌توان موارد زیر اشاره کرد:</a:t>
            </a:r>
          </a:p>
        </p:txBody>
      </p:sp>
      <p:sp>
        <p:nvSpPr>
          <p:cNvPr id="27" name="TextBox 26">
            <a:extLst>
              <a:ext uri="{FF2B5EF4-FFF2-40B4-BE49-F238E27FC236}">
                <a16:creationId xmlns:a16="http://schemas.microsoft.com/office/drawing/2014/main" id="{BE8C7653-237C-2275-962A-4EE70B79B5EC}"/>
              </a:ext>
            </a:extLst>
          </p:cNvPr>
          <p:cNvSpPr txBox="1"/>
          <p:nvPr/>
        </p:nvSpPr>
        <p:spPr>
          <a:xfrm>
            <a:off x="1641986" y="5319685"/>
            <a:ext cx="6096000" cy="684803"/>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تورم دیواره روده</a:t>
            </a:r>
            <a:endParaRPr lang="en-US" dirty="0"/>
          </a:p>
        </p:txBody>
      </p:sp>
      <p:sp>
        <p:nvSpPr>
          <p:cNvPr id="28" name="TextBox 27">
            <a:extLst>
              <a:ext uri="{FF2B5EF4-FFF2-40B4-BE49-F238E27FC236}">
                <a16:creationId xmlns:a16="http://schemas.microsoft.com/office/drawing/2014/main" id="{ABFACB92-FDEF-EE79-BF4A-152998FE8EC1}"/>
              </a:ext>
            </a:extLst>
          </p:cNvPr>
          <p:cNvSpPr txBox="1"/>
          <p:nvPr/>
        </p:nvSpPr>
        <p:spPr>
          <a:xfrm>
            <a:off x="7273629" y="3710049"/>
            <a:ext cx="1932198" cy="684803"/>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انسداد روده‌ها</a:t>
            </a:r>
            <a:endParaRPr lang="en-US" dirty="0"/>
          </a:p>
        </p:txBody>
      </p:sp>
      <p:sp>
        <p:nvSpPr>
          <p:cNvPr id="29" name="Rectangle 28">
            <a:extLst>
              <a:ext uri="{FF2B5EF4-FFF2-40B4-BE49-F238E27FC236}">
                <a16:creationId xmlns:a16="http://schemas.microsoft.com/office/drawing/2014/main" id="{C932C516-22CD-ED0D-77B0-A58D27E93896}"/>
              </a:ext>
            </a:extLst>
          </p:cNvPr>
          <p:cNvSpPr/>
          <p:nvPr/>
        </p:nvSpPr>
        <p:spPr>
          <a:xfrm>
            <a:off x="0" y="1241214"/>
            <a:ext cx="1248697"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ectangle 29">
            <a:extLst>
              <a:ext uri="{FF2B5EF4-FFF2-40B4-BE49-F238E27FC236}">
                <a16:creationId xmlns:a16="http://schemas.microsoft.com/office/drawing/2014/main" id="{1DD7D46A-02E1-B3E5-7723-A99A19BA3C7C}"/>
              </a:ext>
            </a:extLst>
          </p:cNvPr>
          <p:cNvSpPr/>
          <p:nvPr/>
        </p:nvSpPr>
        <p:spPr>
          <a:xfrm>
            <a:off x="10136358" y="5662086"/>
            <a:ext cx="2055642"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9459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4E3F7641-8367-9357-C841-E8105C4B72B4}"/>
              </a:ext>
            </a:extLst>
          </p:cNvPr>
          <p:cNvSpPr/>
          <p:nvPr/>
        </p:nvSpPr>
        <p:spPr>
          <a:xfrm>
            <a:off x="4419285" y="976144"/>
            <a:ext cx="3523936" cy="3523936"/>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8259FE"/>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A6481CF6-EFDC-35B3-CAB9-A571E7AA4630}"/>
              </a:ext>
            </a:extLst>
          </p:cNvPr>
          <p:cNvSpPr txBox="1"/>
          <p:nvPr/>
        </p:nvSpPr>
        <p:spPr>
          <a:xfrm>
            <a:off x="3421625" y="207777"/>
            <a:ext cx="863272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از رایج‌ترین علائم دیورتیکول مکل می‌توان موارد زیر اشاره کرد:</a:t>
            </a:r>
          </a:p>
        </p:txBody>
      </p:sp>
      <p:sp>
        <p:nvSpPr>
          <p:cNvPr id="7" name="TextBox 6">
            <a:extLst>
              <a:ext uri="{FF2B5EF4-FFF2-40B4-BE49-F238E27FC236}">
                <a16:creationId xmlns:a16="http://schemas.microsoft.com/office/drawing/2014/main" id="{DD33ECE3-3598-0A04-0F84-D43CE6E383CE}"/>
              </a:ext>
            </a:extLst>
          </p:cNvPr>
          <p:cNvSpPr txBox="1"/>
          <p:nvPr/>
        </p:nvSpPr>
        <p:spPr>
          <a:xfrm>
            <a:off x="4798142" y="1982713"/>
            <a:ext cx="1936954" cy="684803"/>
          </a:xfrm>
          <a:prstGeom prst="rect">
            <a:avLst/>
          </a:prstGeom>
          <a:noFill/>
        </p:spPr>
        <p:txBody>
          <a:bodyPr wrap="square">
            <a:spAutoFit/>
          </a:bodyPr>
          <a:lstStyle>
            <a:defPPr>
              <a:defRPr lang="fa-IR"/>
            </a:defPPr>
            <a:lvl1pPr algn="just" rtl="1">
              <a:lnSpc>
                <a:spcPct val="200000"/>
              </a:lnSpc>
              <a:defRPr sz="2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5. کم‌خونی</a:t>
            </a:r>
            <a:endParaRPr lang="en-US" dirty="0"/>
          </a:p>
        </p:txBody>
      </p:sp>
      <p:sp>
        <p:nvSpPr>
          <p:cNvPr id="9" name="Freeform 6">
            <a:extLst>
              <a:ext uri="{FF2B5EF4-FFF2-40B4-BE49-F238E27FC236}">
                <a16:creationId xmlns:a16="http://schemas.microsoft.com/office/drawing/2014/main" id="{CE18D710-3ED6-52F8-37A1-57326202DA79}"/>
              </a:ext>
            </a:extLst>
          </p:cNvPr>
          <p:cNvSpPr/>
          <p:nvPr/>
        </p:nvSpPr>
        <p:spPr>
          <a:xfrm>
            <a:off x="5279293" y="2866274"/>
            <a:ext cx="3523936" cy="3523936"/>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64DCF0"/>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5CCED25D-3ABD-313E-7541-75CC30391B44}"/>
              </a:ext>
            </a:extLst>
          </p:cNvPr>
          <p:cNvSpPr/>
          <p:nvPr/>
        </p:nvSpPr>
        <p:spPr>
          <a:xfrm>
            <a:off x="3293806" y="2902153"/>
            <a:ext cx="3523936" cy="3523936"/>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TextBox 15">
            <a:extLst>
              <a:ext uri="{FF2B5EF4-FFF2-40B4-BE49-F238E27FC236}">
                <a16:creationId xmlns:a16="http://schemas.microsoft.com/office/drawing/2014/main" id="{1455F513-4F45-C7EC-CC85-BF774771027E}"/>
              </a:ext>
            </a:extLst>
          </p:cNvPr>
          <p:cNvSpPr txBox="1"/>
          <p:nvPr/>
        </p:nvSpPr>
        <p:spPr>
          <a:xfrm>
            <a:off x="3421625" y="3796373"/>
            <a:ext cx="2519865" cy="1361911"/>
          </a:xfrm>
          <a:prstGeom prst="rect">
            <a:avLst/>
          </a:prstGeom>
          <a:noFill/>
        </p:spPr>
        <p:txBody>
          <a:bodyPr wrap="square">
            <a:spAutoFit/>
          </a:bodyPr>
          <a:lstStyle>
            <a:defPPr>
              <a:defRPr lang="fa-IR"/>
            </a:defPPr>
            <a:lvl1pPr algn="just" rtl="1">
              <a:lnSpc>
                <a:spcPct val="200000"/>
              </a:lnSpc>
              <a:defRPr sz="24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7. حالت تهوع</a:t>
            </a:r>
          </a:p>
          <a:p>
            <a:r>
              <a:rPr lang="fa-IR" sz="2200" dirty="0"/>
              <a:t>، استفراغ و نفخ</a:t>
            </a:r>
            <a:endParaRPr lang="en-US" sz="2200" dirty="0"/>
          </a:p>
        </p:txBody>
      </p:sp>
      <p:sp>
        <p:nvSpPr>
          <p:cNvPr id="18" name="TextBox 17">
            <a:extLst>
              <a:ext uri="{FF2B5EF4-FFF2-40B4-BE49-F238E27FC236}">
                <a16:creationId xmlns:a16="http://schemas.microsoft.com/office/drawing/2014/main" id="{A204E040-79E5-CB33-078E-37AC25C044FF}"/>
              </a:ext>
            </a:extLst>
          </p:cNvPr>
          <p:cNvSpPr txBox="1"/>
          <p:nvPr/>
        </p:nvSpPr>
        <p:spPr>
          <a:xfrm>
            <a:off x="6843408" y="3983165"/>
            <a:ext cx="1832002" cy="1361911"/>
          </a:xfrm>
          <a:prstGeom prst="rect">
            <a:avLst/>
          </a:prstGeom>
          <a:noFill/>
        </p:spPr>
        <p:txBody>
          <a:bodyPr wrap="square">
            <a:spAutoFit/>
          </a:bodyPr>
          <a:lstStyle>
            <a:defPPr>
              <a:defRPr lang="fa-IR"/>
            </a:defPPr>
            <a:lvl1pPr algn="just" rtl="1">
              <a:lnSpc>
                <a:spcPct val="200000"/>
              </a:lnSpc>
              <a:defRPr sz="24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6. حساسیت در نزدیکی ناف</a:t>
            </a:r>
            <a:endParaRPr lang="en-US" sz="2200" dirty="0"/>
          </a:p>
        </p:txBody>
      </p:sp>
      <p:sp>
        <p:nvSpPr>
          <p:cNvPr id="11" name="Rectangle 10">
            <a:extLst>
              <a:ext uri="{FF2B5EF4-FFF2-40B4-BE49-F238E27FC236}">
                <a16:creationId xmlns:a16="http://schemas.microsoft.com/office/drawing/2014/main" id="{D200AE04-4936-1428-7573-921276645B78}"/>
              </a:ext>
            </a:extLst>
          </p:cNvPr>
          <p:cNvSpPr/>
          <p:nvPr/>
        </p:nvSpPr>
        <p:spPr>
          <a:xfrm>
            <a:off x="589937" y="876440"/>
            <a:ext cx="776748"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BD9FA653-B50F-B183-9631-F22942F5EB7E}"/>
              </a:ext>
            </a:extLst>
          </p:cNvPr>
          <p:cNvSpPr/>
          <p:nvPr/>
        </p:nvSpPr>
        <p:spPr>
          <a:xfrm>
            <a:off x="11277600" y="5705406"/>
            <a:ext cx="776748" cy="68480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34121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1044</Words>
  <Application>Microsoft Office PowerPoint</Application>
  <PresentationFormat>Widescreen</PresentationFormat>
  <Paragraphs>56</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2</cp:revision>
  <dcterms:created xsi:type="dcterms:W3CDTF">2024-12-17T04:44:33Z</dcterms:created>
  <dcterms:modified xsi:type="dcterms:W3CDTF">2024-12-17T11:01:33Z</dcterms:modified>
</cp:coreProperties>
</file>