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3" r:id="rId2"/>
    <p:sldId id="256" r:id="rId3"/>
    <p:sldId id="257" r:id="rId4"/>
    <p:sldId id="277" r:id="rId5"/>
    <p:sldId id="258" r:id="rId6"/>
    <p:sldId id="259" r:id="rId7"/>
    <p:sldId id="260" r:id="rId8"/>
    <p:sldId id="261" r:id="rId9"/>
    <p:sldId id="262" r:id="rId10"/>
    <p:sldId id="278" r:id="rId11"/>
    <p:sldId id="264" r:id="rId12"/>
    <p:sldId id="279" r:id="rId13"/>
    <p:sldId id="280" r:id="rId14"/>
    <p:sldId id="267" r:id="rId15"/>
    <p:sldId id="268" r:id="rId16"/>
    <p:sldId id="269" r:id="rId17"/>
    <p:sldId id="276" r:id="rId18"/>
    <p:sldId id="270" r:id="rId19"/>
    <p:sldId id="281" r:id="rId20"/>
    <p:sldId id="271" r:id="rId21"/>
    <p:sldId id="272" r:id="rId22"/>
    <p:sldId id="273" r:id="rId23"/>
    <p:sldId id="274" r:id="rId24"/>
    <p:sldId id="275" r:id="rId25"/>
    <p:sldId id="282" r:id="rId26"/>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2A88"/>
    <a:srgbClr val="FF5E78"/>
    <a:srgbClr val="E60000"/>
    <a:srgbClr val="774789"/>
    <a:srgbClr val="A5A5A5"/>
    <a:srgbClr val="FFD232"/>
    <a:srgbClr val="8259FE"/>
    <a:srgbClr val="E523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552A67C-DE12-4AE5-B340-138C98496EBF}" type="datetimeFigureOut">
              <a:rPr lang="fa-IR" smtClean="0"/>
              <a:t>1446/06/14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3931DD3B-B576-487C-A0C0-41BD57DEB983}" type="slidenum">
              <a:rPr lang="fa-IR" smtClean="0"/>
              <a:t>‹#›</a:t>
            </a:fld>
            <a:endParaRPr lang="fa-IR"/>
          </a:p>
        </p:txBody>
      </p:sp>
    </p:spTree>
    <p:extLst>
      <p:ext uri="{BB962C8B-B14F-4D97-AF65-F5344CB8AC3E}">
        <p14:creationId xmlns:p14="http://schemas.microsoft.com/office/powerpoint/2010/main" val="2858630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3931DD3B-B576-487C-A0C0-41BD57DEB983}" type="slidenum">
              <a:rPr lang="fa-IR" smtClean="0"/>
              <a:t>7</a:t>
            </a:fld>
            <a:endParaRPr lang="fa-IR"/>
          </a:p>
        </p:txBody>
      </p:sp>
    </p:spTree>
    <p:extLst>
      <p:ext uri="{BB962C8B-B14F-4D97-AF65-F5344CB8AC3E}">
        <p14:creationId xmlns:p14="http://schemas.microsoft.com/office/powerpoint/2010/main" val="31499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3931DD3B-B576-487C-A0C0-41BD57DEB983}" type="slidenum">
              <a:rPr lang="fa-IR" smtClean="0"/>
              <a:t>12</a:t>
            </a:fld>
            <a:endParaRPr lang="fa-IR"/>
          </a:p>
        </p:txBody>
      </p:sp>
    </p:spTree>
    <p:extLst>
      <p:ext uri="{BB962C8B-B14F-4D97-AF65-F5344CB8AC3E}">
        <p14:creationId xmlns:p14="http://schemas.microsoft.com/office/powerpoint/2010/main" val="565656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3931DD3B-B576-487C-A0C0-41BD57DEB983}" type="slidenum">
              <a:rPr lang="fa-IR" smtClean="0"/>
              <a:t>20</a:t>
            </a:fld>
            <a:endParaRPr lang="fa-IR"/>
          </a:p>
        </p:txBody>
      </p:sp>
    </p:spTree>
    <p:extLst>
      <p:ext uri="{BB962C8B-B14F-4D97-AF65-F5344CB8AC3E}">
        <p14:creationId xmlns:p14="http://schemas.microsoft.com/office/powerpoint/2010/main" val="3045668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DB4C10-B757-4B91-8D96-87E57941966C}"/>
              </a:ext>
            </a:extLst>
          </p:cNvPr>
          <p:cNvSpPr/>
          <p:nvPr userDrawn="1"/>
        </p:nvSpPr>
        <p:spPr>
          <a:xfrm>
            <a:off x="0" y="6682512"/>
            <a:ext cx="7777018" cy="92363"/>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8" name="Rectangle 7">
            <a:extLst>
              <a:ext uri="{FF2B5EF4-FFF2-40B4-BE49-F238E27FC236}">
                <a16:creationId xmlns:a16="http://schemas.microsoft.com/office/drawing/2014/main" id="{6D902A4A-3489-7036-8C01-7182557E6107}"/>
              </a:ext>
            </a:extLst>
          </p:cNvPr>
          <p:cNvSpPr/>
          <p:nvPr userDrawn="1"/>
        </p:nvSpPr>
        <p:spPr>
          <a:xfrm>
            <a:off x="4414982" y="83123"/>
            <a:ext cx="7777018" cy="92363"/>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B3640EA-4A18-AECC-7A9B-66B1C191C8F3}"/>
              </a:ext>
            </a:extLst>
          </p:cNvPr>
          <p:cNvSpPr/>
          <p:nvPr userDrawn="1"/>
        </p:nvSpPr>
        <p:spPr>
          <a:xfrm flipV="1">
            <a:off x="110833" y="1731816"/>
            <a:ext cx="73891" cy="5126184"/>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10" name="Rectangle 9">
            <a:extLst>
              <a:ext uri="{FF2B5EF4-FFF2-40B4-BE49-F238E27FC236}">
                <a16:creationId xmlns:a16="http://schemas.microsoft.com/office/drawing/2014/main" id="{C60752EF-92EA-DFD1-B5BE-AB68FD9F5D99}"/>
              </a:ext>
            </a:extLst>
          </p:cNvPr>
          <p:cNvSpPr/>
          <p:nvPr userDrawn="1"/>
        </p:nvSpPr>
        <p:spPr>
          <a:xfrm flipV="1">
            <a:off x="12007276" y="0"/>
            <a:ext cx="73891" cy="5126184"/>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3115647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D2CCC4-D206-056A-ED58-F45D9AA926F1}"/>
              </a:ext>
            </a:extLst>
          </p:cNvPr>
          <p:cNvSpPr/>
          <p:nvPr userDrawn="1"/>
        </p:nvSpPr>
        <p:spPr>
          <a:xfrm>
            <a:off x="0" y="6682512"/>
            <a:ext cx="7777018" cy="92363"/>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6" name="Rectangle 5">
            <a:extLst>
              <a:ext uri="{FF2B5EF4-FFF2-40B4-BE49-F238E27FC236}">
                <a16:creationId xmlns:a16="http://schemas.microsoft.com/office/drawing/2014/main" id="{936C723B-29FF-49A3-C3A4-4031AE007242}"/>
              </a:ext>
            </a:extLst>
          </p:cNvPr>
          <p:cNvSpPr/>
          <p:nvPr userDrawn="1"/>
        </p:nvSpPr>
        <p:spPr>
          <a:xfrm>
            <a:off x="4414982" y="83123"/>
            <a:ext cx="7777018" cy="92363"/>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E6881E0-9772-CFD2-7015-F2CB34D99957}"/>
              </a:ext>
            </a:extLst>
          </p:cNvPr>
          <p:cNvSpPr/>
          <p:nvPr userDrawn="1"/>
        </p:nvSpPr>
        <p:spPr>
          <a:xfrm flipV="1">
            <a:off x="110833" y="1731816"/>
            <a:ext cx="73891" cy="5126184"/>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8" name="Rectangle 7">
            <a:extLst>
              <a:ext uri="{FF2B5EF4-FFF2-40B4-BE49-F238E27FC236}">
                <a16:creationId xmlns:a16="http://schemas.microsoft.com/office/drawing/2014/main" id="{30336B35-DDDA-0765-5EFD-B6216C638184}"/>
              </a:ext>
            </a:extLst>
          </p:cNvPr>
          <p:cNvSpPr/>
          <p:nvPr userDrawn="1"/>
        </p:nvSpPr>
        <p:spPr>
          <a:xfrm flipV="1">
            <a:off x="12007276" y="0"/>
            <a:ext cx="73891" cy="5126184"/>
          </a:xfrm>
          <a:prstGeom prst="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2558166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830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268678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zidoctor.com/" TargetMode="External"/><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6CCE6-7461-8C43-A579-AA3A096B26F6}"/>
              </a:ext>
            </a:extLst>
          </p:cNvPr>
          <p:cNvPicPr>
            <a:picLocks noChangeAspect="1"/>
          </p:cNvPicPr>
          <p:nvPr/>
        </p:nvPicPr>
        <p:blipFill>
          <a:blip r:embed="rId2"/>
          <a:stretch>
            <a:fillRect/>
          </a:stretch>
        </p:blipFill>
        <p:spPr>
          <a:xfrm>
            <a:off x="0" y="0"/>
            <a:ext cx="7620000" cy="6858000"/>
          </a:xfrm>
          <a:prstGeom prst="rect">
            <a:avLst/>
          </a:prstGeom>
        </p:spPr>
      </p:pic>
      <p:grpSp>
        <p:nvGrpSpPr>
          <p:cNvPr id="18" name="Group 17">
            <a:extLst>
              <a:ext uri="{FF2B5EF4-FFF2-40B4-BE49-F238E27FC236}">
                <a16:creationId xmlns:a16="http://schemas.microsoft.com/office/drawing/2014/main" id="{67470500-F4E4-4893-01CE-CC12CEC5C950}"/>
              </a:ext>
            </a:extLst>
          </p:cNvPr>
          <p:cNvGrpSpPr/>
          <p:nvPr/>
        </p:nvGrpSpPr>
        <p:grpSpPr>
          <a:xfrm>
            <a:off x="6499121" y="2224334"/>
            <a:ext cx="5427408" cy="737419"/>
            <a:chOff x="6489289" y="1945556"/>
            <a:chExt cx="5427408" cy="737419"/>
          </a:xfrm>
        </p:grpSpPr>
        <p:sp>
          <p:nvSpPr>
            <p:cNvPr id="5" name="Rectangle: Rounded Corners 4">
              <a:extLst>
                <a:ext uri="{FF2B5EF4-FFF2-40B4-BE49-F238E27FC236}">
                  <a16:creationId xmlns:a16="http://schemas.microsoft.com/office/drawing/2014/main" id="{8A7B63B9-B889-0DF9-E42E-03FE636541C8}"/>
                </a:ext>
              </a:extLst>
            </p:cNvPr>
            <p:cNvSpPr/>
            <p:nvPr/>
          </p:nvSpPr>
          <p:spPr>
            <a:xfrm>
              <a:off x="6912079" y="1945556"/>
              <a:ext cx="5004618" cy="737419"/>
            </a:xfrm>
            <a:prstGeom prst="round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88DCDB23-5632-5D01-2A2A-7E91088961DD}"/>
                </a:ext>
              </a:extLst>
            </p:cNvPr>
            <p:cNvSpPr txBox="1"/>
            <p:nvPr/>
          </p:nvSpPr>
          <p:spPr>
            <a:xfrm>
              <a:off x="6489289" y="2068043"/>
              <a:ext cx="5329085" cy="492443"/>
            </a:xfrm>
            <a:prstGeom prst="rect">
              <a:avLst/>
            </a:prstGeom>
            <a:noFill/>
          </p:spPr>
          <p:txBody>
            <a:bodyPr wrap="square">
              <a:spAutoFit/>
            </a:bodyPr>
            <a:lstStyle/>
            <a:p>
              <a:pPr algn="just" rtl="1"/>
              <a:r>
                <a:rPr lang="fa-IR" sz="26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موضوع:پاورپوینت ایلئوس چیست؟      </a:t>
              </a:r>
              <a:endParaRPr lang="fa-IR" sz="2600" dirty="0">
                <a:solidFill>
                  <a:schemeClr val="bg1"/>
                </a:solidFill>
                <a:latin typeface="Shabnam" panose="020B0603030804020204" pitchFamily="34" charset="-78"/>
                <a:cs typeface="Shabnam" panose="020B0603030804020204" pitchFamily="34" charset="-78"/>
              </a:endParaRPr>
            </a:p>
          </p:txBody>
        </p:sp>
      </p:grpSp>
      <p:grpSp>
        <p:nvGrpSpPr>
          <p:cNvPr id="17" name="Group 16">
            <a:extLst>
              <a:ext uri="{FF2B5EF4-FFF2-40B4-BE49-F238E27FC236}">
                <a16:creationId xmlns:a16="http://schemas.microsoft.com/office/drawing/2014/main" id="{44DD1E32-F1F1-AA10-5B10-3C7FC9AFBE52}"/>
              </a:ext>
            </a:extLst>
          </p:cNvPr>
          <p:cNvGrpSpPr/>
          <p:nvPr/>
        </p:nvGrpSpPr>
        <p:grpSpPr>
          <a:xfrm>
            <a:off x="7247605" y="3437607"/>
            <a:ext cx="4581830" cy="737419"/>
            <a:chOff x="7236544" y="3184421"/>
            <a:chExt cx="4581830" cy="737419"/>
          </a:xfrm>
        </p:grpSpPr>
        <p:sp>
          <p:nvSpPr>
            <p:cNvPr id="7" name="Rectangle: Rounded Corners 6">
              <a:extLst>
                <a:ext uri="{FF2B5EF4-FFF2-40B4-BE49-F238E27FC236}">
                  <a16:creationId xmlns:a16="http://schemas.microsoft.com/office/drawing/2014/main" id="{BBE5E1B8-05C9-8310-2BD7-EF5C8AF9D495}"/>
                </a:ext>
              </a:extLst>
            </p:cNvPr>
            <p:cNvSpPr/>
            <p:nvPr/>
          </p:nvSpPr>
          <p:spPr>
            <a:xfrm>
              <a:off x="7236544" y="3184421"/>
              <a:ext cx="4581830" cy="737419"/>
            </a:xfrm>
            <a:prstGeom prst="round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TextBox 11">
              <a:extLst>
                <a:ext uri="{FF2B5EF4-FFF2-40B4-BE49-F238E27FC236}">
                  <a16:creationId xmlns:a16="http://schemas.microsoft.com/office/drawing/2014/main" id="{BF4E38ED-8055-A0E5-28E7-7A5EA7B3F802}"/>
                </a:ext>
              </a:extLst>
            </p:cNvPr>
            <p:cNvSpPr txBox="1"/>
            <p:nvPr/>
          </p:nvSpPr>
          <p:spPr>
            <a:xfrm>
              <a:off x="7487266" y="3289901"/>
              <a:ext cx="4080386" cy="492443"/>
            </a:xfrm>
            <a:prstGeom prst="rect">
              <a:avLst/>
            </a:prstGeom>
            <a:noFill/>
          </p:spPr>
          <p:txBody>
            <a:bodyPr wrap="square">
              <a:spAutoFit/>
            </a:bodyPr>
            <a:lstStyle/>
            <a:p>
              <a:pPr algn="just" rtl="1"/>
              <a:r>
                <a:rPr lang="fa-IR" sz="26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600" dirty="0">
                <a:solidFill>
                  <a:schemeClr val="bg1"/>
                </a:solidFill>
                <a:latin typeface="Shabnam" panose="020B0603030804020204" pitchFamily="34" charset="-78"/>
                <a:cs typeface="Shabnam" panose="020B0603030804020204" pitchFamily="34" charset="-78"/>
              </a:endParaRPr>
            </a:p>
          </p:txBody>
        </p:sp>
      </p:grpSp>
      <p:grpSp>
        <p:nvGrpSpPr>
          <p:cNvPr id="15" name="Group 14">
            <a:extLst>
              <a:ext uri="{FF2B5EF4-FFF2-40B4-BE49-F238E27FC236}">
                <a16:creationId xmlns:a16="http://schemas.microsoft.com/office/drawing/2014/main" id="{AE1C00D2-531E-1901-F502-C7643BEFEBE2}"/>
              </a:ext>
            </a:extLst>
          </p:cNvPr>
          <p:cNvGrpSpPr/>
          <p:nvPr/>
        </p:nvGrpSpPr>
        <p:grpSpPr>
          <a:xfrm>
            <a:off x="8440995" y="5757809"/>
            <a:ext cx="2305662" cy="737419"/>
            <a:chOff x="8374628" y="5552767"/>
            <a:chExt cx="2305662" cy="737419"/>
          </a:xfrm>
        </p:grpSpPr>
        <p:sp>
          <p:nvSpPr>
            <p:cNvPr id="9" name="Rectangle: Rounded Corners 8">
              <a:extLst>
                <a:ext uri="{FF2B5EF4-FFF2-40B4-BE49-F238E27FC236}">
                  <a16:creationId xmlns:a16="http://schemas.microsoft.com/office/drawing/2014/main" id="{C61E2C3E-71F5-8010-5214-B6D812700CF1}"/>
                </a:ext>
              </a:extLst>
            </p:cNvPr>
            <p:cNvSpPr/>
            <p:nvPr/>
          </p:nvSpPr>
          <p:spPr>
            <a:xfrm>
              <a:off x="8374628" y="5552767"/>
              <a:ext cx="2305662" cy="737419"/>
            </a:xfrm>
            <a:prstGeom prst="round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EBACA3BF-5897-6571-5BEA-BD68BB831ED4}"/>
                </a:ext>
              </a:extLst>
            </p:cNvPr>
            <p:cNvSpPr txBox="1"/>
            <p:nvPr/>
          </p:nvSpPr>
          <p:spPr>
            <a:xfrm>
              <a:off x="8374628" y="5698610"/>
              <a:ext cx="2195051" cy="492443"/>
            </a:xfrm>
            <a:prstGeom prst="rect">
              <a:avLst/>
            </a:prstGeom>
            <a:noFill/>
          </p:spPr>
          <p:txBody>
            <a:bodyPr wrap="square">
              <a:spAutoFit/>
            </a:bodyPr>
            <a:lstStyle/>
            <a:p>
              <a:pPr algn="just" rtl="1"/>
              <a:r>
                <a:rPr lang="fa-IR" sz="26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600" dirty="0">
                <a:solidFill>
                  <a:schemeClr val="bg1"/>
                </a:solidFill>
                <a:latin typeface="Shabnam" panose="020B0603030804020204" pitchFamily="34" charset="-78"/>
                <a:cs typeface="Shabnam" panose="020B0603030804020204" pitchFamily="34" charset="-78"/>
              </a:endParaRPr>
            </a:p>
          </p:txBody>
        </p:sp>
      </p:grpSp>
      <p:grpSp>
        <p:nvGrpSpPr>
          <p:cNvPr id="16" name="Group 15">
            <a:extLst>
              <a:ext uri="{FF2B5EF4-FFF2-40B4-BE49-F238E27FC236}">
                <a16:creationId xmlns:a16="http://schemas.microsoft.com/office/drawing/2014/main" id="{5BC10905-D70A-9B99-62B9-433D8EF85D5D}"/>
              </a:ext>
            </a:extLst>
          </p:cNvPr>
          <p:cNvGrpSpPr/>
          <p:nvPr/>
        </p:nvGrpSpPr>
        <p:grpSpPr>
          <a:xfrm>
            <a:off x="6145161" y="4628529"/>
            <a:ext cx="5329085" cy="737419"/>
            <a:chOff x="6086167" y="4423286"/>
            <a:chExt cx="5329085" cy="737419"/>
          </a:xfrm>
        </p:grpSpPr>
        <p:sp>
          <p:nvSpPr>
            <p:cNvPr id="8" name="Rectangle: Rounded Corners 7">
              <a:extLst>
                <a:ext uri="{FF2B5EF4-FFF2-40B4-BE49-F238E27FC236}">
                  <a16:creationId xmlns:a16="http://schemas.microsoft.com/office/drawing/2014/main" id="{C215AA95-50E2-82AB-73B3-8FFC081CA3A9}"/>
                </a:ext>
              </a:extLst>
            </p:cNvPr>
            <p:cNvSpPr/>
            <p:nvPr/>
          </p:nvSpPr>
          <p:spPr>
            <a:xfrm>
              <a:off x="7639666" y="4423286"/>
              <a:ext cx="3775586" cy="737419"/>
            </a:xfrm>
            <a:prstGeom prst="round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61A5934A-433E-16CB-4316-83A3EBF02C7B}"/>
                </a:ext>
              </a:extLst>
            </p:cNvPr>
            <p:cNvSpPr txBox="1"/>
            <p:nvPr/>
          </p:nvSpPr>
          <p:spPr>
            <a:xfrm>
              <a:off x="6086167" y="4519656"/>
              <a:ext cx="5329085" cy="492443"/>
            </a:xfrm>
            <a:prstGeom prst="rect">
              <a:avLst/>
            </a:prstGeom>
            <a:noFill/>
          </p:spPr>
          <p:txBody>
            <a:bodyPr wrap="square">
              <a:spAutoFit/>
            </a:bodyPr>
            <a:lstStyle/>
            <a:p>
              <a:pPr algn="just" rtl="1"/>
              <a:r>
                <a:rPr lang="fa-IR" sz="26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پژوهشگر:محمد جواد عزیزی</a:t>
              </a:r>
              <a:endParaRPr lang="fa-IR" sz="2600" dirty="0">
                <a:solidFill>
                  <a:schemeClr val="bg1"/>
                </a:solidFill>
                <a:latin typeface="Shabnam" panose="020B0603030804020204" pitchFamily="34" charset="-78"/>
                <a:cs typeface="Shabnam" panose="020B0603030804020204" pitchFamily="34" charset="-78"/>
              </a:endParaRPr>
            </a:p>
          </p:txBody>
        </p:sp>
      </p:grpSp>
      <p:pic>
        <p:nvPicPr>
          <p:cNvPr id="1026" name="Picture 2" descr="لوگو دانشگاه تهران - لوگویاب">
            <a:extLst>
              <a:ext uri="{FF2B5EF4-FFF2-40B4-BE49-F238E27FC236}">
                <a16:creationId xmlns:a16="http://schemas.microsoft.com/office/drawing/2014/main" id="{03D15BAD-9A69-9B46-0DEF-766CA27470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9801" y="7748"/>
            <a:ext cx="2208838" cy="2208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635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87;p43">
            <a:extLst>
              <a:ext uri="{FF2B5EF4-FFF2-40B4-BE49-F238E27FC236}">
                <a16:creationId xmlns:a16="http://schemas.microsoft.com/office/drawing/2014/main" id="{28C7C85B-FCD6-AB8E-82A2-E769AE3E6240}"/>
              </a:ext>
            </a:extLst>
          </p:cNvPr>
          <p:cNvSpPr/>
          <p:nvPr/>
        </p:nvSpPr>
        <p:spPr>
          <a:xfrm rot="16200000" flipH="1">
            <a:off x="7763124" y="1834232"/>
            <a:ext cx="719113" cy="1418683"/>
          </a:xfrm>
          <a:custGeom>
            <a:avLst/>
            <a:gdLst/>
            <a:ahLst/>
            <a:cxnLst/>
            <a:rect l="l" t="t" r="r" b="b"/>
            <a:pathLst>
              <a:path w="7620" h="14192" extrusionOk="0">
                <a:moveTo>
                  <a:pt x="6826" y="1"/>
                </a:moveTo>
                <a:lnTo>
                  <a:pt x="0" y="13798"/>
                </a:lnTo>
                <a:lnTo>
                  <a:pt x="794" y="14191"/>
                </a:lnTo>
                <a:lnTo>
                  <a:pt x="7620" y="394"/>
                </a:lnTo>
                <a:lnTo>
                  <a:pt x="6826" y="1"/>
                </a:lnTo>
                <a:close/>
              </a:path>
            </a:pathLst>
          </a:custGeom>
          <a:solidFill>
            <a:srgbClr val="C00000"/>
          </a:solidFill>
          <a:ln>
            <a:noFill/>
          </a:ln>
        </p:spPr>
        <p:txBody>
          <a:bodyPr spcFirstLastPara="1" wrap="square" lIns="91425" tIns="91425" rIns="91425" bIns="91425" anchor="ctr" anchorCtr="0">
            <a:noAutofit/>
          </a:bodyPr>
          <a:lstStyle/>
          <a:p>
            <a:endParaRPr dirty="0"/>
          </a:p>
        </p:txBody>
      </p:sp>
      <p:grpSp>
        <p:nvGrpSpPr>
          <p:cNvPr id="70" name="Group 69">
            <a:extLst>
              <a:ext uri="{FF2B5EF4-FFF2-40B4-BE49-F238E27FC236}">
                <a16:creationId xmlns:a16="http://schemas.microsoft.com/office/drawing/2014/main" id="{D6C64B66-72E2-FD1D-EF7E-E63B2FE09D1A}"/>
              </a:ext>
            </a:extLst>
          </p:cNvPr>
          <p:cNvGrpSpPr/>
          <p:nvPr/>
        </p:nvGrpSpPr>
        <p:grpSpPr>
          <a:xfrm>
            <a:off x="8530564" y="3579724"/>
            <a:ext cx="3185692" cy="3184610"/>
            <a:chOff x="6133650" y="2080761"/>
            <a:chExt cx="1492065" cy="1491557"/>
          </a:xfrm>
        </p:grpSpPr>
        <p:sp>
          <p:nvSpPr>
            <p:cNvPr id="5" name="Google Shape;988;p43">
              <a:extLst>
                <a:ext uri="{FF2B5EF4-FFF2-40B4-BE49-F238E27FC236}">
                  <a16:creationId xmlns:a16="http://schemas.microsoft.com/office/drawing/2014/main" id="{5DB31153-172C-307F-9D92-91007BBCAC5E}"/>
                </a:ext>
              </a:extLst>
            </p:cNvPr>
            <p:cNvSpPr/>
            <p:nvPr/>
          </p:nvSpPr>
          <p:spPr>
            <a:xfrm rot="504519" flipH="1">
              <a:off x="6133650" y="2080761"/>
              <a:ext cx="1492065" cy="1491557"/>
            </a:xfrm>
            <a:custGeom>
              <a:avLst/>
              <a:gdLst/>
              <a:ahLst/>
              <a:cxnLst/>
              <a:rect l="l" t="t" r="r" b="b"/>
              <a:pathLst>
                <a:path w="18672" h="18673" extrusionOk="0">
                  <a:moveTo>
                    <a:pt x="9335" y="887"/>
                  </a:moveTo>
                  <a:cubicBezTo>
                    <a:pt x="13995" y="887"/>
                    <a:pt x="17786" y="4677"/>
                    <a:pt x="17786" y="9337"/>
                  </a:cubicBezTo>
                  <a:cubicBezTo>
                    <a:pt x="17786" y="13997"/>
                    <a:pt x="13995" y="17788"/>
                    <a:pt x="9335" y="17788"/>
                  </a:cubicBezTo>
                  <a:cubicBezTo>
                    <a:pt x="4677" y="17788"/>
                    <a:pt x="886" y="13997"/>
                    <a:pt x="886" y="9337"/>
                  </a:cubicBezTo>
                  <a:cubicBezTo>
                    <a:pt x="886" y="4677"/>
                    <a:pt x="4677" y="887"/>
                    <a:pt x="9335" y="887"/>
                  </a:cubicBezTo>
                  <a:close/>
                  <a:moveTo>
                    <a:pt x="9335" y="0"/>
                  </a:moveTo>
                  <a:cubicBezTo>
                    <a:pt x="4189" y="0"/>
                    <a:pt x="1" y="4188"/>
                    <a:pt x="1" y="9337"/>
                  </a:cubicBezTo>
                  <a:cubicBezTo>
                    <a:pt x="1" y="14485"/>
                    <a:pt x="4189" y="18673"/>
                    <a:pt x="9335" y="18673"/>
                  </a:cubicBezTo>
                  <a:cubicBezTo>
                    <a:pt x="14484" y="18673"/>
                    <a:pt x="18672" y="14485"/>
                    <a:pt x="18672" y="9337"/>
                  </a:cubicBezTo>
                  <a:cubicBezTo>
                    <a:pt x="18672" y="4188"/>
                    <a:pt x="14484" y="0"/>
                    <a:pt x="933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6" name="Google Shape;989;p43">
              <a:extLst>
                <a:ext uri="{FF2B5EF4-FFF2-40B4-BE49-F238E27FC236}">
                  <a16:creationId xmlns:a16="http://schemas.microsoft.com/office/drawing/2014/main" id="{70294A75-5862-B2C0-8E1D-B5C1076558FC}"/>
                </a:ext>
              </a:extLst>
            </p:cNvPr>
            <p:cNvSpPr/>
            <p:nvPr/>
          </p:nvSpPr>
          <p:spPr>
            <a:xfrm rot="504519" flipH="1">
              <a:off x="6312549" y="2245201"/>
              <a:ext cx="1150851" cy="1150480"/>
            </a:xfrm>
            <a:custGeom>
              <a:avLst/>
              <a:gdLst/>
              <a:ahLst/>
              <a:cxnLst/>
              <a:rect l="l" t="t" r="r" b="b"/>
              <a:pathLst>
                <a:path w="14402" h="14403" extrusionOk="0">
                  <a:moveTo>
                    <a:pt x="7200" y="14402"/>
                  </a:moveTo>
                  <a:cubicBezTo>
                    <a:pt x="3230" y="14402"/>
                    <a:pt x="0" y="11172"/>
                    <a:pt x="0" y="7202"/>
                  </a:cubicBezTo>
                  <a:cubicBezTo>
                    <a:pt x="0" y="3231"/>
                    <a:pt x="3230" y="1"/>
                    <a:pt x="7200" y="1"/>
                  </a:cubicBezTo>
                  <a:cubicBezTo>
                    <a:pt x="11171" y="1"/>
                    <a:pt x="14401" y="3231"/>
                    <a:pt x="14401" y="7202"/>
                  </a:cubicBezTo>
                  <a:cubicBezTo>
                    <a:pt x="14401" y="11172"/>
                    <a:pt x="11171" y="14402"/>
                    <a:pt x="7200" y="14402"/>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grpSp>
      <p:grpSp>
        <p:nvGrpSpPr>
          <p:cNvPr id="71" name="Group 70">
            <a:extLst>
              <a:ext uri="{FF2B5EF4-FFF2-40B4-BE49-F238E27FC236}">
                <a16:creationId xmlns:a16="http://schemas.microsoft.com/office/drawing/2014/main" id="{1F031362-2328-77F5-799C-25E196DEDED5}"/>
              </a:ext>
            </a:extLst>
          </p:cNvPr>
          <p:cNvGrpSpPr/>
          <p:nvPr/>
        </p:nvGrpSpPr>
        <p:grpSpPr>
          <a:xfrm>
            <a:off x="1166630" y="232896"/>
            <a:ext cx="3097400" cy="3098786"/>
            <a:chOff x="6484062" y="3462046"/>
            <a:chExt cx="1491511" cy="1492178"/>
          </a:xfrm>
        </p:grpSpPr>
        <p:sp>
          <p:nvSpPr>
            <p:cNvPr id="8" name="Google Shape;991;p43">
              <a:extLst>
                <a:ext uri="{FF2B5EF4-FFF2-40B4-BE49-F238E27FC236}">
                  <a16:creationId xmlns:a16="http://schemas.microsoft.com/office/drawing/2014/main" id="{8880309A-7877-43B1-BB0C-12A33FFE04B5}"/>
                </a:ext>
              </a:extLst>
            </p:cNvPr>
            <p:cNvSpPr/>
            <p:nvPr/>
          </p:nvSpPr>
          <p:spPr>
            <a:xfrm rot="19232025" flipH="1">
              <a:off x="6484062" y="3462046"/>
              <a:ext cx="1491511" cy="1492178"/>
            </a:xfrm>
            <a:custGeom>
              <a:avLst/>
              <a:gdLst/>
              <a:ahLst/>
              <a:cxnLst/>
              <a:rect l="l" t="t" r="r" b="b"/>
              <a:pathLst>
                <a:path w="18672" h="18673" extrusionOk="0">
                  <a:moveTo>
                    <a:pt x="9335" y="885"/>
                  </a:moveTo>
                  <a:cubicBezTo>
                    <a:pt x="13995" y="885"/>
                    <a:pt x="17786" y="4677"/>
                    <a:pt x="17786" y="9337"/>
                  </a:cubicBezTo>
                  <a:cubicBezTo>
                    <a:pt x="17786" y="13996"/>
                    <a:pt x="13995" y="17787"/>
                    <a:pt x="9335" y="17787"/>
                  </a:cubicBezTo>
                  <a:cubicBezTo>
                    <a:pt x="4677" y="17787"/>
                    <a:pt x="886" y="13996"/>
                    <a:pt x="886" y="9337"/>
                  </a:cubicBezTo>
                  <a:cubicBezTo>
                    <a:pt x="886" y="4677"/>
                    <a:pt x="4677" y="885"/>
                    <a:pt x="9335" y="885"/>
                  </a:cubicBezTo>
                  <a:close/>
                  <a:moveTo>
                    <a:pt x="9335" y="0"/>
                  </a:moveTo>
                  <a:cubicBezTo>
                    <a:pt x="4189" y="0"/>
                    <a:pt x="1" y="4188"/>
                    <a:pt x="1" y="9337"/>
                  </a:cubicBezTo>
                  <a:cubicBezTo>
                    <a:pt x="1" y="14484"/>
                    <a:pt x="4189" y="18672"/>
                    <a:pt x="9335" y="18672"/>
                  </a:cubicBezTo>
                  <a:cubicBezTo>
                    <a:pt x="14484" y="18672"/>
                    <a:pt x="18672" y="14484"/>
                    <a:pt x="18672" y="9337"/>
                  </a:cubicBezTo>
                  <a:cubicBezTo>
                    <a:pt x="18672" y="4188"/>
                    <a:pt x="14484" y="0"/>
                    <a:pt x="9335" y="0"/>
                  </a:cubicBezTo>
                  <a:close/>
                </a:path>
              </a:pathLst>
            </a:custGeom>
            <a:solidFill>
              <a:schemeClr val="accent2"/>
            </a:solidFill>
            <a:ln>
              <a:noFill/>
            </a:ln>
          </p:spPr>
          <p:txBody>
            <a:bodyPr spcFirstLastPara="1" wrap="square" lIns="91425" tIns="91425" rIns="91425" bIns="91425" anchor="ctr" anchorCtr="0">
              <a:noAutofit/>
            </a:bodyPr>
            <a:lstStyle/>
            <a:p>
              <a:endParaRPr dirty="0"/>
            </a:p>
          </p:txBody>
        </p:sp>
        <p:sp>
          <p:nvSpPr>
            <p:cNvPr id="9" name="Google Shape;992;p43">
              <a:extLst>
                <a:ext uri="{FF2B5EF4-FFF2-40B4-BE49-F238E27FC236}">
                  <a16:creationId xmlns:a16="http://schemas.microsoft.com/office/drawing/2014/main" id="{8024E482-2C02-7038-2679-5B89B1CBEE0E}"/>
                </a:ext>
              </a:extLst>
            </p:cNvPr>
            <p:cNvSpPr/>
            <p:nvPr/>
          </p:nvSpPr>
          <p:spPr>
            <a:xfrm rot="19232025" flipH="1">
              <a:off x="6664842" y="3633694"/>
              <a:ext cx="1150426" cy="1150959"/>
            </a:xfrm>
            <a:custGeom>
              <a:avLst/>
              <a:gdLst/>
              <a:ahLst/>
              <a:cxnLst/>
              <a:rect l="l" t="t" r="r" b="b"/>
              <a:pathLst>
                <a:path w="14402" h="14403" extrusionOk="0">
                  <a:moveTo>
                    <a:pt x="7200" y="14403"/>
                  </a:moveTo>
                  <a:cubicBezTo>
                    <a:pt x="3230" y="14403"/>
                    <a:pt x="0" y="11173"/>
                    <a:pt x="0" y="7203"/>
                  </a:cubicBezTo>
                  <a:cubicBezTo>
                    <a:pt x="0" y="3232"/>
                    <a:pt x="3230" y="1"/>
                    <a:pt x="7200" y="1"/>
                  </a:cubicBezTo>
                  <a:cubicBezTo>
                    <a:pt x="11171" y="1"/>
                    <a:pt x="14401" y="3232"/>
                    <a:pt x="14401" y="7203"/>
                  </a:cubicBezTo>
                  <a:cubicBezTo>
                    <a:pt x="14401" y="11173"/>
                    <a:pt x="11171" y="14403"/>
                    <a:pt x="7200" y="14403"/>
                  </a:cubicBezTo>
                  <a:close/>
                </a:path>
              </a:pathLst>
            </a:custGeom>
            <a:solidFill>
              <a:schemeClr val="accent2"/>
            </a:solidFill>
            <a:ln>
              <a:noFill/>
            </a:ln>
          </p:spPr>
          <p:txBody>
            <a:bodyPr spcFirstLastPara="1" wrap="square" lIns="91425" tIns="91425" rIns="91425" bIns="91425" anchor="ctr" anchorCtr="0">
              <a:noAutofit/>
            </a:bodyPr>
            <a:lstStyle/>
            <a:p>
              <a:endParaRPr dirty="0"/>
            </a:p>
          </p:txBody>
        </p:sp>
      </p:grpSp>
      <p:sp>
        <p:nvSpPr>
          <p:cNvPr id="11" name="Google Shape;994;p43">
            <a:extLst>
              <a:ext uri="{FF2B5EF4-FFF2-40B4-BE49-F238E27FC236}">
                <a16:creationId xmlns:a16="http://schemas.microsoft.com/office/drawing/2014/main" id="{8A5FA29A-17DD-4438-81CF-442824E07B49}"/>
              </a:ext>
            </a:extLst>
          </p:cNvPr>
          <p:cNvSpPr/>
          <p:nvPr/>
        </p:nvSpPr>
        <p:spPr>
          <a:xfrm rot="19320969">
            <a:off x="7532653" y="4100444"/>
            <a:ext cx="724928" cy="1376744"/>
          </a:xfrm>
          <a:custGeom>
            <a:avLst/>
            <a:gdLst/>
            <a:ahLst/>
            <a:cxnLst/>
            <a:rect l="l" t="t" r="r" b="b"/>
            <a:pathLst>
              <a:path w="8182" h="15326" extrusionOk="0">
                <a:moveTo>
                  <a:pt x="794" y="0"/>
                </a:moveTo>
                <a:lnTo>
                  <a:pt x="0" y="392"/>
                </a:lnTo>
                <a:lnTo>
                  <a:pt x="7388" y="15325"/>
                </a:lnTo>
                <a:lnTo>
                  <a:pt x="8182" y="14933"/>
                </a:lnTo>
                <a:lnTo>
                  <a:pt x="794" y="0"/>
                </a:lnTo>
                <a:close/>
              </a:path>
            </a:pathLst>
          </a:custGeom>
          <a:solidFill>
            <a:srgbClr val="FFC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995;p43">
            <a:extLst>
              <a:ext uri="{FF2B5EF4-FFF2-40B4-BE49-F238E27FC236}">
                <a16:creationId xmlns:a16="http://schemas.microsoft.com/office/drawing/2014/main" id="{5D18E940-080D-0738-377C-BA7632FE242F}"/>
              </a:ext>
            </a:extLst>
          </p:cNvPr>
          <p:cNvSpPr/>
          <p:nvPr/>
        </p:nvSpPr>
        <p:spPr>
          <a:xfrm rot="2367975">
            <a:off x="4560655" y="4203994"/>
            <a:ext cx="608921" cy="1133652"/>
          </a:xfrm>
          <a:custGeom>
            <a:avLst/>
            <a:gdLst/>
            <a:ahLst/>
            <a:cxnLst/>
            <a:rect l="l" t="t" r="r" b="b"/>
            <a:pathLst>
              <a:path w="7620" h="14192" extrusionOk="0">
                <a:moveTo>
                  <a:pt x="6826" y="1"/>
                </a:moveTo>
                <a:lnTo>
                  <a:pt x="0" y="13798"/>
                </a:lnTo>
                <a:lnTo>
                  <a:pt x="794" y="14191"/>
                </a:lnTo>
                <a:lnTo>
                  <a:pt x="7620" y="394"/>
                </a:lnTo>
                <a:lnTo>
                  <a:pt x="6826" y="1"/>
                </a:lnTo>
                <a:close/>
              </a:path>
            </a:pathLst>
          </a:cu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996;p43">
            <a:extLst>
              <a:ext uri="{FF2B5EF4-FFF2-40B4-BE49-F238E27FC236}">
                <a16:creationId xmlns:a16="http://schemas.microsoft.com/office/drawing/2014/main" id="{44C96FFE-E955-3E7D-76D7-57CE343B5DD5}"/>
              </a:ext>
            </a:extLst>
          </p:cNvPr>
          <p:cNvSpPr/>
          <p:nvPr/>
        </p:nvSpPr>
        <p:spPr>
          <a:xfrm rot="20262151">
            <a:off x="4349971" y="1907600"/>
            <a:ext cx="608992" cy="1133640"/>
          </a:xfrm>
          <a:custGeom>
            <a:avLst/>
            <a:gdLst/>
            <a:ahLst/>
            <a:cxnLst/>
            <a:rect l="l" t="t" r="r" b="b"/>
            <a:pathLst>
              <a:path w="7621" h="14192" extrusionOk="0">
                <a:moveTo>
                  <a:pt x="795" y="1"/>
                </a:moveTo>
                <a:lnTo>
                  <a:pt x="1" y="394"/>
                </a:lnTo>
                <a:lnTo>
                  <a:pt x="6827" y="14191"/>
                </a:lnTo>
                <a:lnTo>
                  <a:pt x="7621" y="13799"/>
                </a:lnTo>
                <a:lnTo>
                  <a:pt x="795" y="1"/>
                </a:lnTo>
                <a:close/>
              </a:path>
            </a:pathLst>
          </a:custGeom>
          <a:solidFill>
            <a:schemeClr val="accent2"/>
          </a:solidFill>
          <a:ln>
            <a:noFill/>
          </a:ln>
        </p:spPr>
        <p:txBody>
          <a:bodyPr spcFirstLastPara="1" wrap="square" lIns="91425" tIns="91425" rIns="91425" bIns="91425" anchor="ctr" anchorCtr="0">
            <a:noAutofit/>
          </a:bodyPr>
          <a:lstStyle/>
          <a:p>
            <a:endParaRPr dirty="0"/>
          </a:p>
        </p:txBody>
      </p:sp>
      <p:sp>
        <p:nvSpPr>
          <p:cNvPr id="17" name="Google Shape;1000;p43">
            <a:extLst>
              <a:ext uri="{FF2B5EF4-FFF2-40B4-BE49-F238E27FC236}">
                <a16:creationId xmlns:a16="http://schemas.microsoft.com/office/drawing/2014/main" id="{4C9D3F7D-C8F2-93D9-9564-6FE822C8872A}"/>
              </a:ext>
            </a:extLst>
          </p:cNvPr>
          <p:cNvSpPr/>
          <p:nvPr/>
        </p:nvSpPr>
        <p:spPr>
          <a:xfrm>
            <a:off x="4944358" y="2184016"/>
            <a:ext cx="2671666" cy="2670482"/>
          </a:xfrm>
          <a:custGeom>
            <a:avLst/>
            <a:gdLst/>
            <a:ahLst/>
            <a:cxnLst/>
            <a:rect l="l" t="t" r="r" b="b"/>
            <a:pathLst>
              <a:path w="18882" h="18881" extrusionOk="0">
                <a:moveTo>
                  <a:pt x="9441" y="1"/>
                </a:moveTo>
                <a:cubicBezTo>
                  <a:pt x="4227" y="1"/>
                  <a:pt x="0" y="4227"/>
                  <a:pt x="0" y="9441"/>
                </a:cubicBezTo>
                <a:cubicBezTo>
                  <a:pt x="0" y="14654"/>
                  <a:pt x="4227" y="18880"/>
                  <a:pt x="9441" y="18880"/>
                </a:cubicBezTo>
                <a:cubicBezTo>
                  <a:pt x="14653" y="18880"/>
                  <a:pt x="18882" y="14654"/>
                  <a:pt x="18882" y="9441"/>
                </a:cubicBezTo>
                <a:cubicBezTo>
                  <a:pt x="18882" y="4227"/>
                  <a:pt x="14653" y="1"/>
                  <a:pt x="94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67" name="Group 66">
            <a:extLst>
              <a:ext uri="{FF2B5EF4-FFF2-40B4-BE49-F238E27FC236}">
                <a16:creationId xmlns:a16="http://schemas.microsoft.com/office/drawing/2014/main" id="{C9B12B1B-43B9-076A-E1C4-4A125F97870D}"/>
              </a:ext>
            </a:extLst>
          </p:cNvPr>
          <p:cNvGrpSpPr/>
          <p:nvPr/>
        </p:nvGrpSpPr>
        <p:grpSpPr>
          <a:xfrm>
            <a:off x="8604457" y="215307"/>
            <a:ext cx="3135023" cy="3133964"/>
            <a:chOff x="4137715" y="3471016"/>
            <a:chExt cx="1492098" cy="1491593"/>
          </a:xfrm>
        </p:grpSpPr>
        <p:sp>
          <p:nvSpPr>
            <p:cNvPr id="18" name="Google Shape;1001;p43">
              <a:extLst>
                <a:ext uri="{FF2B5EF4-FFF2-40B4-BE49-F238E27FC236}">
                  <a16:creationId xmlns:a16="http://schemas.microsoft.com/office/drawing/2014/main" id="{63C045CF-59A6-07A0-3C8B-67C47ADBC77D}"/>
                </a:ext>
              </a:extLst>
            </p:cNvPr>
            <p:cNvSpPr/>
            <p:nvPr/>
          </p:nvSpPr>
          <p:spPr>
            <a:xfrm rot="2367975">
              <a:off x="4137715" y="3471016"/>
              <a:ext cx="1492098" cy="1491593"/>
            </a:xfrm>
            <a:custGeom>
              <a:avLst/>
              <a:gdLst/>
              <a:ahLst/>
              <a:cxnLst/>
              <a:rect l="l" t="t" r="r" b="b"/>
              <a:pathLst>
                <a:path w="18672" h="18673" extrusionOk="0">
                  <a:moveTo>
                    <a:pt x="9335" y="885"/>
                  </a:moveTo>
                  <a:cubicBezTo>
                    <a:pt x="13995" y="885"/>
                    <a:pt x="17786" y="4677"/>
                    <a:pt x="17786" y="9337"/>
                  </a:cubicBezTo>
                  <a:cubicBezTo>
                    <a:pt x="17786" y="13996"/>
                    <a:pt x="13995" y="17787"/>
                    <a:pt x="9335" y="17787"/>
                  </a:cubicBezTo>
                  <a:cubicBezTo>
                    <a:pt x="4677" y="17787"/>
                    <a:pt x="886" y="13996"/>
                    <a:pt x="886" y="9337"/>
                  </a:cubicBezTo>
                  <a:cubicBezTo>
                    <a:pt x="886" y="4677"/>
                    <a:pt x="4677" y="885"/>
                    <a:pt x="9335" y="885"/>
                  </a:cubicBezTo>
                  <a:close/>
                  <a:moveTo>
                    <a:pt x="9335" y="0"/>
                  </a:moveTo>
                  <a:cubicBezTo>
                    <a:pt x="4189" y="0"/>
                    <a:pt x="1" y="4188"/>
                    <a:pt x="1" y="9337"/>
                  </a:cubicBezTo>
                  <a:cubicBezTo>
                    <a:pt x="1" y="14484"/>
                    <a:pt x="4189" y="18672"/>
                    <a:pt x="9335" y="18672"/>
                  </a:cubicBezTo>
                  <a:cubicBezTo>
                    <a:pt x="14484" y="18672"/>
                    <a:pt x="18672" y="14484"/>
                    <a:pt x="18672" y="9337"/>
                  </a:cubicBezTo>
                  <a:cubicBezTo>
                    <a:pt x="18672" y="4188"/>
                    <a:pt x="14484" y="0"/>
                    <a:pt x="9335" y="0"/>
                  </a:cubicBezTo>
                  <a:close/>
                </a:path>
              </a:pathLst>
            </a:custGeom>
            <a:solidFill>
              <a:srgbClr val="C00000"/>
            </a:solidFill>
            <a:ln>
              <a:noFill/>
            </a:ln>
          </p:spPr>
          <p:txBody>
            <a:bodyPr spcFirstLastPara="1" wrap="square" lIns="91425" tIns="91425" rIns="91425" bIns="91425" anchor="ctr" anchorCtr="0">
              <a:noAutofit/>
            </a:bodyPr>
            <a:lstStyle/>
            <a:p>
              <a:endParaRPr dirty="0"/>
            </a:p>
          </p:txBody>
        </p:sp>
        <p:sp>
          <p:nvSpPr>
            <p:cNvPr id="19" name="Google Shape;1002;p43">
              <a:extLst>
                <a:ext uri="{FF2B5EF4-FFF2-40B4-BE49-F238E27FC236}">
                  <a16:creationId xmlns:a16="http://schemas.microsoft.com/office/drawing/2014/main" id="{28A164A4-9EA1-42A9-A413-B8066FF45AF4}"/>
                </a:ext>
              </a:extLst>
            </p:cNvPr>
            <p:cNvSpPr/>
            <p:nvPr/>
          </p:nvSpPr>
          <p:spPr>
            <a:xfrm rot="2367975">
              <a:off x="4318567" y="3640614"/>
              <a:ext cx="1150878" cy="1150508"/>
            </a:xfrm>
            <a:custGeom>
              <a:avLst/>
              <a:gdLst/>
              <a:ahLst/>
              <a:cxnLst/>
              <a:rect l="l" t="t" r="r" b="b"/>
              <a:pathLst>
                <a:path w="14402" h="14403" extrusionOk="0">
                  <a:moveTo>
                    <a:pt x="7200" y="14403"/>
                  </a:moveTo>
                  <a:cubicBezTo>
                    <a:pt x="3230" y="14403"/>
                    <a:pt x="0" y="11173"/>
                    <a:pt x="0" y="7203"/>
                  </a:cubicBezTo>
                  <a:cubicBezTo>
                    <a:pt x="0" y="3232"/>
                    <a:pt x="3230" y="1"/>
                    <a:pt x="7200" y="1"/>
                  </a:cubicBezTo>
                  <a:cubicBezTo>
                    <a:pt x="11171" y="1"/>
                    <a:pt x="14401" y="3232"/>
                    <a:pt x="14401" y="7203"/>
                  </a:cubicBezTo>
                  <a:cubicBezTo>
                    <a:pt x="14401" y="11173"/>
                    <a:pt x="11171" y="14403"/>
                    <a:pt x="7200" y="14403"/>
                  </a:cubicBezTo>
                  <a:close/>
                </a:path>
              </a:pathLst>
            </a:custGeom>
            <a:solidFill>
              <a:srgbClr val="C00000"/>
            </a:solidFill>
            <a:ln>
              <a:noFill/>
            </a:ln>
          </p:spPr>
          <p:txBody>
            <a:bodyPr spcFirstLastPara="1" wrap="square" lIns="91425" tIns="91425" rIns="91425" bIns="91425" anchor="ctr" anchorCtr="0">
              <a:noAutofit/>
            </a:bodyPr>
            <a:lstStyle/>
            <a:p>
              <a:endParaRPr dirty="0"/>
            </a:p>
          </p:txBody>
        </p:sp>
        <p:sp>
          <p:nvSpPr>
            <p:cNvPr id="20" name="Google Shape;1003;p43">
              <a:extLst>
                <a:ext uri="{FF2B5EF4-FFF2-40B4-BE49-F238E27FC236}">
                  <a16:creationId xmlns:a16="http://schemas.microsoft.com/office/drawing/2014/main" id="{6312364B-6B90-2311-6BC5-DE58FFFBF163}"/>
                </a:ext>
              </a:extLst>
            </p:cNvPr>
            <p:cNvSpPr/>
            <p:nvPr/>
          </p:nvSpPr>
          <p:spPr>
            <a:xfrm rot="2367975">
              <a:off x="4483862" y="3836031"/>
              <a:ext cx="797749" cy="797358"/>
            </a:xfrm>
            <a:custGeom>
              <a:avLst/>
              <a:gdLst/>
              <a:ahLst/>
              <a:cxnLst/>
              <a:rect l="l" t="t" r="r" b="b"/>
              <a:pathLst>
                <a:path w="9983" h="9982" extrusionOk="0">
                  <a:moveTo>
                    <a:pt x="4989" y="1"/>
                  </a:moveTo>
                  <a:cubicBezTo>
                    <a:pt x="2234" y="1"/>
                    <a:pt x="0" y="2236"/>
                    <a:pt x="0" y="4991"/>
                  </a:cubicBezTo>
                  <a:cubicBezTo>
                    <a:pt x="0" y="7747"/>
                    <a:pt x="2235" y="9982"/>
                    <a:pt x="4991" y="9982"/>
                  </a:cubicBezTo>
                  <a:cubicBezTo>
                    <a:pt x="7747" y="9982"/>
                    <a:pt x="9982" y="7747"/>
                    <a:pt x="9982" y="4991"/>
                  </a:cubicBezTo>
                  <a:cubicBezTo>
                    <a:pt x="9982" y="2235"/>
                    <a:pt x="7747" y="1"/>
                    <a:pt x="4991" y="1"/>
                  </a:cubicBezTo>
                  <a:cubicBezTo>
                    <a:pt x="4991" y="1"/>
                    <a:pt x="4990" y="1"/>
                    <a:pt x="4989" y="1"/>
                  </a:cubicBezTo>
                  <a:close/>
                </a:path>
              </a:pathLst>
            </a:custGeom>
            <a:solidFill>
              <a:srgbClr val="C00000"/>
            </a:solidFill>
            <a:ln>
              <a:noFill/>
            </a:ln>
          </p:spPr>
          <p:txBody>
            <a:bodyPr spcFirstLastPara="1" wrap="square" lIns="91425" tIns="91425" rIns="91425" bIns="91425" anchor="ctr" anchorCtr="0">
              <a:noAutofit/>
            </a:bodyPr>
            <a:lstStyle/>
            <a:p>
              <a:endParaRPr dirty="0"/>
            </a:p>
          </p:txBody>
        </p:sp>
      </p:grpSp>
      <p:grpSp>
        <p:nvGrpSpPr>
          <p:cNvPr id="69" name="Group 68">
            <a:extLst>
              <a:ext uri="{FF2B5EF4-FFF2-40B4-BE49-F238E27FC236}">
                <a16:creationId xmlns:a16="http://schemas.microsoft.com/office/drawing/2014/main" id="{7FC3432A-B2E5-BF51-D664-94DCC58F90ED}"/>
              </a:ext>
            </a:extLst>
          </p:cNvPr>
          <p:cNvGrpSpPr/>
          <p:nvPr/>
        </p:nvGrpSpPr>
        <p:grpSpPr>
          <a:xfrm>
            <a:off x="1309614" y="3610106"/>
            <a:ext cx="3034506" cy="3033480"/>
            <a:chOff x="5307911" y="4265589"/>
            <a:chExt cx="1492084" cy="1491580"/>
          </a:xfrm>
        </p:grpSpPr>
        <p:sp>
          <p:nvSpPr>
            <p:cNvPr id="21" name="Google Shape;1004;p43">
              <a:extLst>
                <a:ext uri="{FF2B5EF4-FFF2-40B4-BE49-F238E27FC236}">
                  <a16:creationId xmlns:a16="http://schemas.microsoft.com/office/drawing/2014/main" id="{7948BBA5-3697-862B-AF25-A0EFD5BD007F}"/>
                </a:ext>
              </a:extLst>
            </p:cNvPr>
            <p:cNvSpPr/>
            <p:nvPr/>
          </p:nvSpPr>
          <p:spPr>
            <a:xfrm rot="1444094">
              <a:off x="5307911" y="4265589"/>
              <a:ext cx="1492084" cy="1491580"/>
            </a:xfrm>
            <a:custGeom>
              <a:avLst/>
              <a:gdLst/>
              <a:ahLst/>
              <a:cxnLst/>
              <a:rect l="l" t="t" r="r" b="b"/>
              <a:pathLst>
                <a:path w="18672" h="18673" extrusionOk="0">
                  <a:moveTo>
                    <a:pt x="9336" y="886"/>
                  </a:moveTo>
                  <a:cubicBezTo>
                    <a:pt x="13995" y="886"/>
                    <a:pt x="17785" y="4677"/>
                    <a:pt x="17785" y="9337"/>
                  </a:cubicBezTo>
                  <a:cubicBezTo>
                    <a:pt x="17785" y="13996"/>
                    <a:pt x="13995" y="17787"/>
                    <a:pt x="9336" y="17787"/>
                  </a:cubicBezTo>
                  <a:cubicBezTo>
                    <a:pt x="4676" y="17787"/>
                    <a:pt x="885" y="13996"/>
                    <a:pt x="885" y="9337"/>
                  </a:cubicBezTo>
                  <a:cubicBezTo>
                    <a:pt x="885" y="4677"/>
                    <a:pt x="4676" y="886"/>
                    <a:pt x="9336" y="886"/>
                  </a:cubicBezTo>
                  <a:close/>
                  <a:moveTo>
                    <a:pt x="9336" y="0"/>
                  </a:moveTo>
                  <a:cubicBezTo>
                    <a:pt x="4188" y="0"/>
                    <a:pt x="0" y="4188"/>
                    <a:pt x="0" y="9337"/>
                  </a:cubicBezTo>
                  <a:cubicBezTo>
                    <a:pt x="0" y="14484"/>
                    <a:pt x="4188" y="18672"/>
                    <a:pt x="9336" y="18672"/>
                  </a:cubicBezTo>
                  <a:cubicBezTo>
                    <a:pt x="14483" y="18672"/>
                    <a:pt x="18671" y="14484"/>
                    <a:pt x="18671" y="9337"/>
                  </a:cubicBezTo>
                  <a:cubicBezTo>
                    <a:pt x="18671" y="4188"/>
                    <a:pt x="14483" y="0"/>
                    <a:pt x="9336" y="0"/>
                  </a:cubicBezTo>
                  <a:close/>
                </a:path>
              </a:pathLst>
            </a:custGeom>
            <a:solidFill>
              <a:srgbClr val="FF0000"/>
            </a:solidFill>
            <a:ln>
              <a:noFill/>
            </a:ln>
          </p:spPr>
          <p:txBody>
            <a:bodyPr spcFirstLastPara="1" wrap="square" lIns="91425" tIns="91425" rIns="91425" bIns="91425" anchor="ctr" anchorCtr="0">
              <a:noAutofit/>
            </a:bodyPr>
            <a:lstStyle/>
            <a:p>
              <a:endParaRPr dirty="0"/>
            </a:p>
          </p:txBody>
        </p:sp>
        <p:sp>
          <p:nvSpPr>
            <p:cNvPr id="22" name="Google Shape;1005;p43">
              <a:extLst>
                <a:ext uri="{FF2B5EF4-FFF2-40B4-BE49-F238E27FC236}">
                  <a16:creationId xmlns:a16="http://schemas.microsoft.com/office/drawing/2014/main" id="{E417B75F-7F85-303F-7751-A4C228713077}"/>
                </a:ext>
              </a:extLst>
            </p:cNvPr>
            <p:cNvSpPr/>
            <p:nvPr/>
          </p:nvSpPr>
          <p:spPr>
            <a:xfrm rot="1444094">
              <a:off x="5488102" y="4432482"/>
              <a:ext cx="1150869" cy="1150418"/>
            </a:xfrm>
            <a:custGeom>
              <a:avLst/>
              <a:gdLst/>
              <a:ahLst/>
              <a:cxnLst/>
              <a:rect l="l" t="t" r="r" b="b"/>
              <a:pathLst>
                <a:path w="14402" h="14402" extrusionOk="0">
                  <a:moveTo>
                    <a:pt x="7202" y="14402"/>
                  </a:moveTo>
                  <a:cubicBezTo>
                    <a:pt x="3231" y="14402"/>
                    <a:pt x="1" y="11172"/>
                    <a:pt x="1" y="7202"/>
                  </a:cubicBezTo>
                  <a:cubicBezTo>
                    <a:pt x="1" y="3231"/>
                    <a:pt x="3231" y="1"/>
                    <a:pt x="7202" y="1"/>
                  </a:cubicBezTo>
                  <a:cubicBezTo>
                    <a:pt x="11172" y="1"/>
                    <a:pt x="14402" y="3231"/>
                    <a:pt x="14402" y="7202"/>
                  </a:cubicBezTo>
                  <a:cubicBezTo>
                    <a:pt x="14402" y="11172"/>
                    <a:pt x="11172" y="14402"/>
                    <a:pt x="7202" y="14402"/>
                  </a:cubicBezTo>
                  <a:close/>
                </a:path>
              </a:pathLst>
            </a:custGeom>
            <a:solidFill>
              <a:srgbClr val="FF0000"/>
            </a:solidFill>
            <a:ln>
              <a:noFill/>
            </a:ln>
          </p:spPr>
          <p:txBody>
            <a:bodyPr spcFirstLastPara="1" wrap="square" lIns="91425" tIns="91425" rIns="91425" bIns="91425" anchor="ctr" anchorCtr="0">
              <a:noAutofit/>
            </a:bodyPr>
            <a:lstStyle/>
            <a:p>
              <a:endParaRPr dirty="0"/>
            </a:p>
          </p:txBody>
        </p:sp>
      </p:grpSp>
      <p:sp>
        <p:nvSpPr>
          <p:cNvPr id="76" name="TextBox 75">
            <a:extLst>
              <a:ext uri="{FF2B5EF4-FFF2-40B4-BE49-F238E27FC236}">
                <a16:creationId xmlns:a16="http://schemas.microsoft.com/office/drawing/2014/main" id="{465D96EF-4394-752D-01E7-B1E50DE4B940}"/>
              </a:ext>
            </a:extLst>
          </p:cNvPr>
          <p:cNvSpPr txBox="1"/>
          <p:nvPr/>
        </p:nvSpPr>
        <p:spPr>
          <a:xfrm>
            <a:off x="1764449" y="4453778"/>
            <a:ext cx="2093190" cy="133113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1400" b="1" dirty="0">
                <a:solidFill>
                  <a:schemeClr val="bg1"/>
                </a:solidFill>
              </a:rPr>
              <a:t>4. داروهای ضد‌افسردگی سه حلقه‌ای، مانند آمی‌تریپتیلین و ایمی‌پرامین</a:t>
            </a:r>
            <a:endParaRPr lang="en-US" sz="1400" b="1" dirty="0">
              <a:solidFill>
                <a:schemeClr val="bg1"/>
              </a:solidFill>
            </a:endParaRPr>
          </a:p>
        </p:txBody>
      </p:sp>
      <p:sp>
        <p:nvSpPr>
          <p:cNvPr id="78" name="TextBox 77">
            <a:extLst>
              <a:ext uri="{FF2B5EF4-FFF2-40B4-BE49-F238E27FC236}">
                <a16:creationId xmlns:a16="http://schemas.microsoft.com/office/drawing/2014/main" id="{6127919D-1795-1854-8055-D653A32373C8}"/>
              </a:ext>
            </a:extLst>
          </p:cNvPr>
          <p:cNvSpPr txBox="1"/>
          <p:nvPr/>
        </p:nvSpPr>
        <p:spPr>
          <a:xfrm>
            <a:off x="4895756" y="1406440"/>
            <a:ext cx="6096000" cy="619272"/>
          </a:xfrm>
          <a:prstGeom prst="rect">
            <a:avLst/>
          </a:prstGeom>
          <a:noFill/>
        </p:spPr>
        <p:txBody>
          <a:bodyPr wrap="square">
            <a:spAutoFit/>
          </a:bodyPr>
          <a:lstStyle/>
          <a:p>
            <a:pPr lvl="0" algn="justLow" rtl="1">
              <a:lnSpc>
                <a:spcPct val="107000"/>
              </a:lnSpc>
              <a:spcAft>
                <a:spcPts val="800"/>
              </a:spcAft>
              <a:buSzPts val="1000"/>
              <a:tabLst>
                <a:tab pos="457200" algn="l"/>
              </a:tabLst>
            </a:pPr>
            <a:r>
              <a:rPr lang="fa-IR" sz="32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rPr>
              <a:t>1. مورفین</a:t>
            </a:r>
            <a:endParaRPr lang="en-US" sz="32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80" name="TextBox 79">
            <a:extLst>
              <a:ext uri="{FF2B5EF4-FFF2-40B4-BE49-F238E27FC236}">
                <a16:creationId xmlns:a16="http://schemas.microsoft.com/office/drawing/2014/main" id="{36CBC1CB-94B8-0B90-A9E2-4809081087A3}"/>
              </a:ext>
            </a:extLst>
          </p:cNvPr>
          <p:cNvSpPr txBox="1"/>
          <p:nvPr/>
        </p:nvSpPr>
        <p:spPr>
          <a:xfrm>
            <a:off x="1318581" y="1510257"/>
            <a:ext cx="2642102" cy="619272"/>
          </a:xfrm>
          <a:prstGeom prst="rect">
            <a:avLst/>
          </a:prstGeom>
          <a:noFill/>
        </p:spPr>
        <p:txBody>
          <a:bodyPr wrap="square">
            <a:spAutoFit/>
          </a:bodyPr>
          <a:lstStyle>
            <a:defPPr>
              <a:defRPr lang="fa-IR"/>
            </a:defPPr>
            <a:lvl1pPr lvl="0" algn="justLow" rtl="1">
              <a:lnSpc>
                <a:spcPct val="107000"/>
              </a:lnSpc>
              <a:spcAft>
                <a:spcPts val="800"/>
              </a:spcAft>
              <a:buSzPts val="1000"/>
              <a:tabLst>
                <a:tab pos="457200" algn="l"/>
              </a:tabLst>
              <a:defRPr sz="3200" b="1">
                <a:solidFill>
                  <a:schemeClr val="bg1"/>
                </a:solidFill>
                <a:effectLst/>
                <a:latin typeface="Calibri" panose="020F0502020204030204" pitchFamily="34" charset="0"/>
                <a:ea typeface="Calibri" panose="020F0502020204030204" pitchFamily="34" charset="0"/>
                <a:cs typeface="B Nazanin" panose="00000400000000000000" pitchFamily="2" charset="-78"/>
              </a:defRPr>
            </a:lvl1pPr>
          </a:lstStyle>
          <a:p>
            <a:r>
              <a:rPr lang="fa-IR" dirty="0"/>
              <a:t>2. هیدرومورفون</a:t>
            </a:r>
            <a:endParaRPr lang="en-US" dirty="0"/>
          </a:p>
        </p:txBody>
      </p:sp>
      <p:sp>
        <p:nvSpPr>
          <p:cNvPr id="81" name="TextBox 80">
            <a:extLst>
              <a:ext uri="{FF2B5EF4-FFF2-40B4-BE49-F238E27FC236}">
                <a16:creationId xmlns:a16="http://schemas.microsoft.com/office/drawing/2014/main" id="{1D9E023C-A6A9-DE7C-B61E-DD16B77EC673}"/>
              </a:ext>
            </a:extLst>
          </p:cNvPr>
          <p:cNvSpPr txBox="1"/>
          <p:nvPr/>
        </p:nvSpPr>
        <p:spPr>
          <a:xfrm>
            <a:off x="5141004" y="4995904"/>
            <a:ext cx="6096000" cy="619272"/>
          </a:xfrm>
          <a:prstGeom prst="rect">
            <a:avLst/>
          </a:prstGeom>
          <a:noFill/>
        </p:spPr>
        <p:txBody>
          <a:bodyPr wrap="square">
            <a:spAutoFit/>
          </a:bodyPr>
          <a:lstStyle>
            <a:defPPr>
              <a:defRPr lang="fa-IR"/>
            </a:defPPr>
            <a:lvl1pPr lvl="0" algn="justLow" rtl="1">
              <a:lnSpc>
                <a:spcPct val="107000"/>
              </a:lnSpc>
              <a:spcAft>
                <a:spcPts val="800"/>
              </a:spcAft>
              <a:buSzPts val="1000"/>
              <a:tabLst>
                <a:tab pos="457200" algn="l"/>
              </a:tabLst>
              <a:defRPr sz="3200" b="1">
                <a:solidFill>
                  <a:schemeClr val="bg1"/>
                </a:solidFill>
                <a:effectLst/>
                <a:latin typeface="Calibri" panose="020F0502020204030204" pitchFamily="34" charset="0"/>
                <a:ea typeface="Calibri" panose="020F0502020204030204" pitchFamily="34" charset="0"/>
                <a:cs typeface="B Nazanin" panose="00000400000000000000" pitchFamily="2" charset="-78"/>
              </a:defRPr>
            </a:lvl1pPr>
          </a:lstStyle>
          <a:p>
            <a:r>
              <a:rPr lang="fa-IR" dirty="0"/>
              <a:t>3. اکسی‌کدون</a:t>
            </a:r>
            <a:endParaRPr lang="en-US" dirty="0"/>
          </a:p>
        </p:txBody>
      </p:sp>
      <p:sp>
        <p:nvSpPr>
          <p:cNvPr id="82" name="TextBox 81">
            <a:extLst>
              <a:ext uri="{FF2B5EF4-FFF2-40B4-BE49-F238E27FC236}">
                <a16:creationId xmlns:a16="http://schemas.microsoft.com/office/drawing/2014/main" id="{9309C453-377B-B07C-99A0-9141BB0B936E}"/>
              </a:ext>
            </a:extLst>
          </p:cNvPr>
          <p:cNvSpPr txBox="1"/>
          <p:nvPr/>
        </p:nvSpPr>
        <p:spPr>
          <a:xfrm>
            <a:off x="1089777" y="3348052"/>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علت ایلئوس</a:t>
            </a:r>
            <a:endParaRPr lang="en-US" dirty="0"/>
          </a:p>
        </p:txBody>
      </p:sp>
    </p:spTree>
    <p:extLst>
      <p:ext uri="{BB962C8B-B14F-4D97-AF65-F5344CB8AC3E}">
        <p14:creationId xmlns:p14="http://schemas.microsoft.com/office/powerpoint/2010/main" val="36512846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E4B4760-51D9-5DF0-BA01-1BB48683E2A0}"/>
              </a:ext>
            </a:extLst>
          </p:cNvPr>
          <p:cNvSpPr txBox="1"/>
          <p:nvPr/>
        </p:nvSpPr>
        <p:spPr>
          <a:xfrm>
            <a:off x="-88491" y="372099"/>
            <a:ext cx="1199535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چند علت احتمالی دیگر هم برای ایلئوس وجود دارد که شامل موارد زیر هستند</a:t>
            </a:r>
            <a:r>
              <a:rPr lang="en-US" dirty="0"/>
              <a:t>:</a:t>
            </a:r>
          </a:p>
        </p:txBody>
      </p:sp>
      <p:sp>
        <p:nvSpPr>
          <p:cNvPr id="7" name="TextBox 6">
            <a:extLst>
              <a:ext uri="{FF2B5EF4-FFF2-40B4-BE49-F238E27FC236}">
                <a16:creationId xmlns:a16="http://schemas.microsoft.com/office/drawing/2014/main" id="{7D8E4338-9022-52E7-988C-A1E5A1915520}"/>
              </a:ext>
            </a:extLst>
          </p:cNvPr>
          <p:cNvSpPr txBox="1"/>
          <p:nvPr/>
        </p:nvSpPr>
        <p:spPr>
          <a:xfrm>
            <a:off x="2300748" y="5282269"/>
            <a:ext cx="9606117"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ایلئوس در کودکان هم ممکن است رخ دهد، به خصوص به دلیل انواژیناسیون.</a:t>
            </a:r>
          </a:p>
          <a:p>
            <a:r>
              <a:rPr lang="fa-IR" dirty="0"/>
              <a:t> انواژیناسیون زمانی اتفاق می‌افتد که بخشی از روده به درون بخش دیگری از آن می‌لغزد یا فرو می‌رود</a:t>
            </a:r>
            <a:r>
              <a:rPr lang="en-US" dirty="0"/>
              <a:t>.</a:t>
            </a:r>
          </a:p>
        </p:txBody>
      </p:sp>
      <p:sp>
        <p:nvSpPr>
          <p:cNvPr id="21" name="Google Shape;1184;p47">
            <a:extLst>
              <a:ext uri="{FF2B5EF4-FFF2-40B4-BE49-F238E27FC236}">
                <a16:creationId xmlns:a16="http://schemas.microsoft.com/office/drawing/2014/main" id="{028193F3-C25D-03A2-F090-26042C149746}"/>
              </a:ext>
            </a:extLst>
          </p:cNvPr>
          <p:cNvSpPr/>
          <p:nvPr/>
        </p:nvSpPr>
        <p:spPr>
          <a:xfrm>
            <a:off x="285135" y="2974364"/>
            <a:ext cx="2723536" cy="2723536"/>
          </a:xfrm>
          <a:prstGeom prst="ellipse">
            <a:avLst/>
          </a:prstGeom>
          <a:solidFill>
            <a:srgbClr val="E5235F"/>
          </a:solidFill>
          <a:ln>
            <a:noFill/>
          </a:ln>
        </p:spPr>
        <p:txBody>
          <a:bodyPr spcFirstLastPara="1" wrap="square" lIns="91425" tIns="91425" rIns="91425" bIns="91425" anchor="ctr" anchorCtr="0">
            <a:noAutofit/>
          </a:bodyPr>
          <a:lstStyle/>
          <a:p>
            <a:pPr>
              <a:buClr>
                <a:srgbClr val="000000"/>
              </a:buClr>
              <a:buFont typeface="Arial"/>
            </a:pPr>
            <a:endParaRPr sz="1400" dirty="0">
              <a:solidFill>
                <a:srgbClr val="000000"/>
              </a:solidFill>
              <a:latin typeface="Arial"/>
              <a:cs typeface="Arial"/>
            </a:endParaRPr>
          </a:p>
        </p:txBody>
      </p:sp>
      <p:sp>
        <p:nvSpPr>
          <p:cNvPr id="22" name="Google Shape;1186;p47">
            <a:extLst>
              <a:ext uri="{FF2B5EF4-FFF2-40B4-BE49-F238E27FC236}">
                <a16:creationId xmlns:a16="http://schemas.microsoft.com/office/drawing/2014/main" id="{0661B81F-120B-EEF1-30B7-AFC3A87AC434}"/>
              </a:ext>
            </a:extLst>
          </p:cNvPr>
          <p:cNvSpPr/>
          <p:nvPr/>
        </p:nvSpPr>
        <p:spPr>
          <a:xfrm>
            <a:off x="4675707" y="1354990"/>
            <a:ext cx="2072296" cy="2073366"/>
          </a:xfrm>
          <a:prstGeom prst="ellipse">
            <a:avLst/>
          </a:prstGeom>
          <a:solidFill>
            <a:srgbClr val="8259FE"/>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242016" tIns="663935" rIns="786013" bIns="492598" numCol="1" spcCol="1270" anchor="ctr" anchorCtr="0">
            <a:noAutofit/>
          </a:bodyPr>
          <a:lstStyle/>
          <a:p>
            <a:pPr algn="ctr" defTabSz="2889250">
              <a:lnSpc>
                <a:spcPct val="90000"/>
              </a:lnSpc>
              <a:spcBef>
                <a:spcPct val="0"/>
              </a:spcBef>
              <a:spcAft>
                <a:spcPct val="35000"/>
              </a:spcAft>
              <a:buClr>
                <a:srgbClr val="000000"/>
              </a:buClr>
              <a:buFont typeface="Arial"/>
            </a:pPr>
            <a:endParaRPr sz="6500">
              <a:solidFill>
                <a:srgbClr val="000000"/>
              </a:solidFill>
              <a:latin typeface="Arial"/>
              <a:cs typeface="Arial"/>
            </a:endParaRPr>
          </a:p>
        </p:txBody>
      </p:sp>
      <p:sp>
        <p:nvSpPr>
          <p:cNvPr id="23" name="Google Shape;1188;p47">
            <a:extLst>
              <a:ext uri="{FF2B5EF4-FFF2-40B4-BE49-F238E27FC236}">
                <a16:creationId xmlns:a16="http://schemas.microsoft.com/office/drawing/2014/main" id="{58DF1494-2C46-30B6-762A-3714F5CFF39A}"/>
              </a:ext>
            </a:extLst>
          </p:cNvPr>
          <p:cNvSpPr/>
          <p:nvPr/>
        </p:nvSpPr>
        <p:spPr>
          <a:xfrm>
            <a:off x="9726835" y="2872212"/>
            <a:ext cx="2072296" cy="2073366"/>
          </a:xfrm>
          <a:prstGeom prst="ellipse">
            <a:avLst/>
          </a:prstGeom>
          <a:solidFill>
            <a:srgbClr val="774789"/>
          </a:solidFill>
          <a:ln>
            <a:noFill/>
          </a:ln>
        </p:spPr>
        <p:txBody>
          <a:bodyPr spcFirstLastPara="1" wrap="square" lIns="91425" tIns="91425" rIns="91425" bIns="91425" anchor="ctr" anchorCtr="0">
            <a:noAutofit/>
          </a:bodyPr>
          <a:lstStyle/>
          <a:p>
            <a:pPr algn="ctr">
              <a:buClr>
                <a:srgbClr val="000000"/>
              </a:buClr>
              <a:buFont typeface="Arial"/>
            </a:pPr>
            <a:endParaRPr sz="2800">
              <a:solidFill>
                <a:schemeClr val="bg1"/>
              </a:solidFill>
              <a:latin typeface="Vazir" panose="020B0603030804020204" pitchFamily="34" charset="-78"/>
              <a:cs typeface="Vazir" panose="020B0603030804020204" pitchFamily="34" charset="-78"/>
            </a:endParaRPr>
          </a:p>
        </p:txBody>
      </p:sp>
      <p:cxnSp>
        <p:nvCxnSpPr>
          <p:cNvPr id="24" name="Google Shape;1199;p47">
            <a:extLst>
              <a:ext uri="{FF2B5EF4-FFF2-40B4-BE49-F238E27FC236}">
                <a16:creationId xmlns:a16="http://schemas.microsoft.com/office/drawing/2014/main" id="{7A277E9C-7538-8628-360C-F76BB796A610}"/>
              </a:ext>
            </a:extLst>
          </p:cNvPr>
          <p:cNvCxnSpPr>
            <a:cxnSpLocks/>
            <a:stCxn id="21" idx="6"/>
            <a:endCxn id="22" idx="4"/>
          </p:cNvCxnSpPr>
          <p:nvPr/>
        </p:nvCxnSpPr>
        <p:spPr>
          <a:xfrm flipV="1">
            <a:off x="3008671" y="3428356"/>
            <a:ext cx="2703184" cy="907776"/>
          </a:xfrm>
          <a:prstGeom prst="bentConnector2">
            <a:avLst/>
          </a:prstGeom>
          <a:noFill/>
          <a:ln w="19050" cap="flat" cmpd="sng">
            <a:solidFill>
              <a:schemeClr val="accent2"/>
            </a:solidFill>
            <a:prstDash val="dash"/>
            <a:round/>
            <a:headEnd type="none" w="med" len="med"/>
            <a:tailEnd type="oval" w="med" len="med"/>
          </a:ln>
        </p:spPr>
      </p:cxnSp>
      <p:cxnSp>
        <p:nvCxnSpPr>
          <p:cNvPr id="25" name="Google Shape;1200;p47">
            <a:extLst>
              <a:ext uri="{FF2B5EF4-FFF2-40B4-BE49-F238E27FC236}">
                <a16:creationId xmlns:a16="http://schemas.microsoft.com/office/drawing/2014/main" id="{4F407AB2-26F9-BF8F-F7C3-C2F803ABA28F}"/>
              </a:ext>
            </a:extLst>
          </p:cNvPr>
          <p:cNvCxnSpPr>
            <a:stCxn id="22" idx="6"/>
            <a:endCxn id="23" idx="0"/>
          </p:cNvCxnSpPr>
          <p:nvPr/>
        </p:nvCxnSpPr>
        <p:spPr>
          <a:xfrm>
            <a:off x="6748003" y="2391673"/>
            <a:ext cx="4014980" cy="480539"/>
          </a:xfrm>
          <a:prstGeom prst="bentConnector2">
            <a:avLst/>
          </a:prstGeom>
          <a:noFill/>
          <a:ln w="19050" cap="flat" cmpd="sng">
            <a:solidFill>
              <a:schemeClr val="accent3"/>
            </a:solidFill>
            <a:prstDash val="dash"/>
            <a:round/>
            <a:headEnd type="none" w="med" len="med"/>
            <a:tailEnd type="oval" w="med" len="med"/>
          </a:ln>
        </p:spPr>
      </p:cxnSp>
      <p:sp>
        <p:nvSpPr>
          <p:cNvPr id="39" name="TextBox 38">
            <a:extLst>
              <a:ext uri="{FF2B5EF4-FFF2-40B4-BE49-F238E27FC236}">
                <a16:creationId xmlns:a16="http://schemas.microsoft.com/office/drawing/2014/main" id="{F8E8B06C-5B23-A71E-3900-C7259A8C47F8}"/>
              </a:ext>
            </a:extLst>
          </p:cNvPr>
          <p:cNvSpPr txBox="1"/>
          <p:nvPr/>
        </p:nvSpPr>
        <p:spPr>
          <a:xfrm>
            <a:off x="293910" y="3597899"/>
            <a:ext cx="245069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1. بیماری پارکینسون که بر عضلات و اعصاب روده تاثیر می‌گذارد</a:t>
            </a:r>
            <a:endParaRPr lang="en-US" dirty="0">
              <a:solidFill>
                <a:schemeClr val="bg1"/>
              </a:solidFill>
            </a:endParaRPr>
          </a:p>
        </p:txBody>
      </p:sp>
      <p:sp>
        <p:nvSpPr>
          <p:cNvPr id="41" name="TextBox 40">
            <a:extLst>
              <a:ext uri="{FF2B5EF4-FFF2-40B4-BE49-F238E27FC236}">
                <a16:creationId xmlns:a16="http://schemas.microsoft.com/office/drawing/2014/main" id="{0297DA16-BC79-B7AE-72B5-A2554C9E784E}"/>
              </a:ext>
            </a:extLst>
          </p:cNvPr>
          <p:cNvSpPr txBox="1"/>
          <p:nvPr/>
        </p:nvSpPr>
        <p:spPr>
          <a:xfrm>
            <a:off x="4300079" y="2093955"/>
            <a:ext cx="2244213"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دیورتیکولیت</a:t>
            </a:r>
          </a:p>
        </p:txBody>
      </p:sp>
      <p:sp>
        <p:nvSpPr>
          <p:cNvPr id="5" name="TextBox 4">
            <a:extLst>
              <a:ext uri="{FF2B5EF4-FFF2-40B4-BE49-F238E27FC236}">
                <a16:creationId xmlns:a16="http://schemas.microsoft.com/office/drawing/2014/main" id="{0F70192F-D4B1-55B6-AFB1-9E8EA15E3509}"/>
              </a:ext>
            </a:extLst>
          </p:cNvPr>
          <p:cNvSpPr txBox="1"/>
          <p:nvPr/>
        </p:nvSpPr>
        <p:spPr>
          <a:xfrm>
            <a:off x="9183329" y="3557037"/>
            <a:ext cx="2360164"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سرطان روده</a:t>
            </a:r>
            <a:endParaRPr lang="en-US" dirty="0"/>
          </a:p>
        </p:txBody>
      </p:sp>
    </p:spTree>
    <p:extLst>
      <p:ext uri="{BB962C8B-B14F-4D97-AF65-F5344CB8AC3E}">
        <p14:creationId xmlns:p14="http://schemas.microsoft.com/office/powerpoint/2010/main" val="1796182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53;p18">
            <a:extLst>
              <a:ext uri="{FF2B5EF4-FFF2-40B4-BE49-F238E27FC236}">
                <a16:creationId xmlns:a16="http://schemas.microsoft.com/office/drawing/2014/main" id="{64B44E01-923F-6806-A7B1-BA5E2738E5AA}"/>
              </a:ext>
            </a:extLst>
          </p:cNvPr>
          <p:cNvSpPr/>
          <p:nvPr/>
        </p:nvSpPr>
        <p:spPr>
          <a:xfrm>
            <a:off x="2492613" y="2498394"/>
            <a:ext cx="2054016" cy="2054016"/>
          </a:xfrm>
          <a:prstGeom prst="ellipse">
            <a:avLst/>
          </a:pr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dirty="0">
              <a:latin typeface="Montserrat Medium"/>
              <a:ea typeface="Montserrat Medium"/>
              <a:cs typeface="Montserrat Medium"/>
              <a:sym typeface="Montserrat Medium"/>
            </a:endParaRPr>
          </a:p>
        </p:txBody>
      </p:sp>
      <p:sp>
        <p:nvSpPr>
          <p:cNvPr id="4" name="Google Shape;255;p18">
            <a:extLst>
              <a:ext uri="{FF2B5EF4-FFF2-40B4-BE49-F238E27FC236}">
                <a16:creationId xmlns:a16="http://schemas.microsoft.com/office/drawing/2014/main" id="{A0FB4A5F-7DC5-5096-8C98-DF6BFD5591F1}"/>
              </a:ext>
            </a:extLst>
          </p:cNvPr>
          <p:cNvSpPr/>
          <p:nvPr/>
        </p:nvSpPr>
        <p:spPr>
          <a:xfrm>
            <a:off x="7380630" y="2447696"/>
            <a:ext cx="2054016" cy="2054016"/>
          </a:xfrm>
          <a:prstGeom prst="ellipse">
            <a:avLst/>
          </a:prstGeom>
          <a:solidFill>
            <a:srgbClr val="E5235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
                <a:sym typeface="Montserrat Medium"/>
              </a:rPr>
              <a:t> </a:t>
            </a:r>
            <a:endParaRPr dirty="0">
              <a:sym typeface="Montserrat Medium"/>
            </a:endParaRPr>
          </a:p>
        </p:txBody>
      </p:sp>
      <p:sp>
        <p:nvSpPr>
          <p:cNvPr id="12" name="Google Shape;283;p18">
            <a:extLst>
              <a:ext uri="{FF2B5EF4-FFF2-40B4-BE49-F238E27FC236}">
                <a16:creationId xmlns:a16="http://schemas.microsoft.com/office/drawing/2014/main" id="{3BF8D3E2-4E86-5CFE-566F-138C8D9EC621}"/>
              </a:ext>
            </a:extLst>
          </p:cNvPr>
          <p:cNvSpPr/>
          <p:nvPr/>
        </p:nvSpPr>
        <p:spPr>
          <a:xfrm>
            <a:off x="257513" y="2515865"/>
            <a:ext cx="2105722" cy="2105722"/>
          </a:xfrm>
          <a:prstGeom prst="ellipse">
            <a:avLst/>
          </a:prstGeom>
          <a:solidFill>
            <a:srgbClr val="8259FE"/>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242016" tIns="663935" rIns="786013" bIns="492598" numCol="1" spcCol="127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2889250">
              <a:lnSpc>
                <a:spcPct val="90000"/>
              </a:lnSpc>
              <a:spcBef>
                <a:spcPct val="0"/>
              </a:spcBef>
              <a:spcAft>
                <a:spcPct val="35000"/>
              </a:spcAft>
            </a:pPr>
            <a:r>
              <a:rPr lang="en" sz="6500" dirty="0">
                <a:sym typeface="Montserrat Medium"/>
              </a:rPr>
              <a:t> </a:t>
            </a:r>
            <a:endParaRPr sz="6500" dirty="0">
              <a:sym typeface="Montserrat Medium"/>
            </a:endParaRPr>
          </a:p>
        </p:txBody>
      </p:sp>
      <p:sp>
        <p:nvSpPr>
          <p:cNvPr id="16" name="Google Shape;287;p18">
            <a:extLst>
              <a:ext uri="{FF2B5EF4-FFF2-40B4-BE49-F238E27FC236}">
                <a16:creationId xmlns:a16="http://schemas.microsoft.com/office/drawing/2014/main" id="{7DAD9D19-8332-92F6-7867-7F2EB6CC15E5}"/>
              </a:ext>
            </a:extLst>
          </p:cNvPr>
          <p:cNvSpPr/>
          <p:nvPr/>
        </p:nvSpPr>
        <p:spPr>
          <a:xfrm>
            <a:off x="5005328" y="2399511"/>
            <a:ext cx="2095944" cy="2095944"/>
          </a:xfrm>
          <a:prstGeom prst="ellipse">
            <a:avLst/>
          </a:prstGeom>
          <a:solidFill>
            <a:srgbClr val="774789"/>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dirty="0">
              <a:latin typeface="Montserrat Medium"/>
              <a:ea typeface="Montserrat Medium"/>
              <a:cs typeface="Montserrat Medium"/>
              <a:sym typeface="Montserrat Medium"/>
            </a:endParaRPr>
          </a:p>
        </p:txBody>
      </p:sp>
      <p:sp>
        <p:nvSpPr>
          <p:cNvPr id="20" name="Google Shape;291;p18">
            <a:extLst>
              <a:ext uri="{FF2B5EF4-FFF2-40B4-BE49-F238E27FC236}">
                <a16:creationId xmlns:a16="http://schemas.microsoft.com/office/drawing/2014/main" id="{20774452-8D45-65FA-9FE9-67D97A2D769A}"/>
              </a:ext>
            </a:extLst>
          </p:cNvPr>
          <p:cNvSpPr/>
          <p:nvPr/>
        </p:nvSpPr>
        <p:spPr>
          <a:xfrm>
            <a:off x="9714004" y="2434855"/>
            <a:ext cx="2060600" cy="2060600"/>
          </a:xfrm>
          <a:prstGeom prst="ellipse">
            <a:avLst/>
          </a:prstGeom>
          <a:solidFill>
            <a:schemeClr val="accent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a:spcBef>
                <a:spcPts val="0"/>
              </a:spcBef>
              <a:spcAft>
                <a:spcPts val="0"/>
              </a:spcAft>
              <a:buNone/>
            </a:pPr>
            <a:r>
              <a:rPr lang="en" dirty="0">
                <a:latin typeface="Montserrat Medium"/>
                <a:ea typeface="Montserrat Medium"/>
                <a:cs typeface="Montserrat Medium"/>
                <a:sym typeface="Montserrat Medium"/>
              </a:rPr>
              <a:t> </a:t>
            </a:r>
            <a:endParaRPr dirty="0">
              <a:latin typeface="Montserrat Medium"/>
              <a:ea typeface="Montserrat Medium"/>
              <a:cs typeface="Montserrat Medium"/>
              <a:sym typeface="Montserrat Medium"/>
            </a:endParaRPr>
          </a:p>
        </p:txBody>
      </p:sp>
      <p:sp>
        <p:nvSpPr>
          <p:cNvPr id="26" name="Google Shape;297;p18">
            <a:extLst>
              <a:ext uri="{FF2B5EF4-FFF2-40B4-BE49-F238E27FC236}">
                <a16:creationId xmlns:a16="http://schemas.microsoft.com/office/drawing/2014/main" id="{17E7FEA9-2BB2-3302-61EC-E909D6EFC2B0}"/>
              </a:ext>
            </a:extLst>
          </p:cNvPr>
          <p:cNvSpPr/>
          <p:nvPr/>
        </p:nvSpPr>
        <p:spPr>
          <a:xfrm>
            <a:off x="275653" y="4879310"/>
            <a:ext cx="1862392" cy="653802"/>
          </a:xfrm>
          <a:prstGeom prst="roundRect">
            <a:avLst>
              <a:gd name="adj" fmla="val 26658"/>
            </a:avLst>
          </a:prstGeom>
          <a:solidFill>
            <a:srgbClr val="8259FE"/>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242016" tIns="663935" rIns="786013" bIns="492598" numCol="1" spcCol="127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2889250">
              <a:lnSpc>
                <a:spcPct val="90000"/>
              </a:lnSpc>
              <a:spcBef>
                <a:spcPct val="0"/>
              </a:spcBef>
              <a:spcAft>
                <a:spcPct val="35000"/>
              </a:spcAft>
            </a:pPr>
            <a:endParaRPr sz="6500" dirty="0">
              <a:sym typeface="Montserrat SemiBold"/>
            </a:endParaRPr>
          </a:p>
        </p:txBody>
      </p:sp>
      <p:sp>
        <p:nvSpPr>
          <p:cNvPr id="28" name="Google Shape;299;p18">
            <a:extLst>
              <a:ext uri="{FF2B5EF4-FFF2-40B4-BE49-F238E27FC236}">
                <a16:creationId xmlns:a16="http://schemas.microsoft.com/office/drawing/2014/main" id="{E2C9D1E4-DE3E-6C38-511F-45BDA04A8437}"/>
              </a:ext>
            </a:extLst>
          </p:cNvPr>
          <p:cNvSpPr/>
          <p:nvPr/>
        </p:nvSpPr>
        <p:spPr>
          <a:xfrm>
            <a:off x="5043080" y="4879310"/>
            <a:ext cx="1862392" cy="653802"/>
          </a:xfrm>
          <a:prstGeom prst="roundRect">
            <a:avLst>
              <a:gd name="adj" fmla="val 26658"/>
            </a:avLst>
          </a:prstGeom>
          <a:solidFill>
            <a:srgbClr val="774789"/>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fa-IR" sz="2800" dirty="0">
                <a:solidFill>
                  <a:schemeClr val="bg1"/>
                </a:solidFill>
                <a:latin typeface="Vazir" panose="020B0603030804020204" pitchFamily="34" charset="-78"/>
                <a:cs typeface="Vazir" panose="020B0603030804020204" pitchFamily="34" charset="-78"/>
                <a:sym typeface="Montserrat SemiBold"/>
              </a:rPr>
              <a:t>3.</a:t>
            </a:r>
            <a:endParaRPr sz="2800" dirty="0">
              <a:solidFill>
                <a:schemeClr val="bg1"/>
              </a:solidFill>
              <a:latin typeface="Vazir" panose="020B0603030804020204" pitchFamily="34" charset="-78"/>
              <a:cs typeface="Vazir" panose="020B0603030804020204" pitchFamily="34" charset="-78"/>
              <a:sym typeface="Montserrat SemiBold"/>
            </a:endParaRPr>
          </a:p>
        </p:txBody>
      </p:sp>
      <p:sp>
        <p:nvSpPr>
          <p:cNvPr id="29" name="Google Shape;300;p18">
            <a:extLst>
              <a:ext uri="{FF2B5EF4-FFF2-40B4-BE49-F238E27FC236}">
                <a16:creationId xmlns:a16="http://schemas.microsoft.com/office/drawing/2014/main" id="{85E7B0B3-0790-402C-EF63-F6435B4101E8}"/>
              </a:ext>
            </a:extLst>
          </p:cNvPr>
          <p:cNvSpPr/>
          <p:nvPr/>
        </p:nvSpPr>
        <p:spPr>
          <a:xfrm>
            <a:off x="7476442" y="4879310"/>
            <a:ext cx="1862392" cy="653802"/>
          </a:xfrm>
          <a:prstGeom prst="roundRect">
            <a:avLst>
              <a:gd name="adj" fmla="val 26658"/>
            </a:avLst>
          </a:prstGeom>
          <a:solidFill>
            <a:srgbClr val="E5235F"/>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dirty="0">
              <a:sym typeface="Montserrat SemiBold"/>
            </a:endParaRPr>
          </a:p>
        </p:txBody>
      </p:sp>
      <p:sp>
        <p:nvSpPr>
          <p:cNvPr id="30" name="Google Shape;301;p18">
            <a:extLst>
              <a:ext uri="{FF2B5EF4-FFF2-40B4-BE49-F238E27FC236}">
                <a16:creationId xmlns:a16="http://schemas.microsoft.com/office/drawing/2014/main" id="{9901C3BD-1FDE-0233-C521-68D0AB5C67E7}"/>
              </a:ext>
            </a:extLst>
          </p:cNvPr>
          <p:cNvSpPr/>
          <p:nvPr/>
        </p:nvSpPr>
        <p:spPr>
          <a:xfrm>
            <a:off x="9912212" y="4879310"/>
            <a:ext cx="1862392" cy="653802"/>
          </a:xfrm>
          <a:prstGeom prst="roundRect">
            <a:avLst>
              <a:gd name="adj" fmla="val 26658"/>
            </a:avLst>
          </a:prstGeom>
          <a:solidFill>
            <a:schemeClr val="accent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ctr"/>
            <a:r>
              <a:rPr lang="fa-IR" sz="2800" dirty="0">
                <a:solidFill>
                  <a:schemeClr val="bg1"/>
                </a:solidFill>
                <a:latin typeface="Vazir" panose="020B0603030804020204" pitchFamily="34" charset="-78"/>
                <a:ea typeface="Montserrat SemiBold"/>
                <a:cs typeface="Vazir" panose="020B0603030804020204" pitchFamily="34" charset="-78"/>
                <a:sym typeface="Montserrat SemiBold"/>
              </a:rPr>
              <a:t>1.</a:t>
            </a:r>
            <a:endParaRPr sz="2800" dirty="0">
              <a:solidFill>
                <a:schemeClr val="bg1"/>
              </a:solidFill>
              <a:latin typeface="Vazir" panose="020B0603030804020204" pitchFamily="34" charset="-78"/>
              <a:ea typeface="Montserrat SemiBold"/>
              <a:cs typeface="Vazir" panose="020B0603030804020204" pitchFamily="34" charset="-78"/>
              <a:sym typeface="Montserrat SemiBold"/>
            </a:endParaRPr>
          </a:p>
        </p:txBody>
      </p:sp>
      <p:cxnSp>
        <p:nvCxnSpPr>
          <p:cNvPr id="31" name="Google Shape;302;p18">
            <a:extLst>
              <a:ext uri="{FF2B5EF4-FFF2-40B4-BE49-F238E27FC236}">
                <a16:creationId xmlns:a16="http://schemas.microsoft.com/office/drawing/2014/main" id="{1C38D9BE-D19F-88A8-3D5E-D05DA5C0F3E4}"/>
              </a:ext>
            </a:extLst>
          </p:cNvPr>
          <p:cNvCxnSpPr>
            <a:cxnSpLocks/>
            <a:stCxn id="26" idx="3"/>
          </p:cNvCxnSpPr>
          <p:nvPr/>
        </p:nvCxnSpPr>
        <p:spPr>
          <a:xfrm>
            <a:off x="2138045" y="5206211"/>
            <a:ext cx="450380" cy="0"/>
          </a:xfrm>
          <a:prstGeom prst="straightConnector1">
            <a:avLst/>
          </a:prstGeom>
          <a:noFill/>
          <a:ln w="19050" cap="flat" cmpd="sng">
            <a:solidFill>
              <a:schemeClr val="dk1"/>
            </a:solidFill>
            <a:prstDash val="solid"/>
            <a:round/>
            <a:headEnd type="none" w="med" len="med"/>
            <a:tailEnd type="triangle" w="med" len="med"/>
          </a:ln>
        </p:spPr>
      </p:cxnSp>
      <p:cxnSp>
        <p:nvCxnSpPr>
          <p:cNvPr id="32" name="Google Shape;303;p18">
            <a:extLst>
              <a:ext uri="{FF2B5EF4-FFF2-40B4-BE49-F238E27FC236}">
                <a16:creationId xmlns:a16="http://schemas.microsoft.com/office/drawing/2014/main" id="{051348AA-324E-B306-33DE-C5E3CDE193B1}"/>
              </a:ext>
            </a:extLst>
          </p:cNvPr>
          <p:cNvCxnSpPr>
            <a:cxnSpLocks/>
            <a:endCxn id="28" idx="1"/>
          </p:cNvCxnSpPr>
          <p:nvPr/>
        </p:nvCxnSpPr>
        <p:spPr>
          <a:xfrm>
            <a:off x="4450817" y="5206211"/>
            <a:ext cx="592263" cy="0"/>
          </a:xfrm>
          <a:prstGeom prst="straightConnector1">
            <a:avLst/>
          </a:prstGeom>
          <a:noFill/>
          <a:ln w="19050" cap="flat" cmpd="sng">
            <a:solidFill>
              <a:schemeClr val="dk1"/>
            </a:solidFill>
            <a:prstDash val="solid"/>
            <a:round/>
            <a:headEnd type="none" w="med" len="med"/>
            <a:tailEnd type="triangle" w="med" len="med"/>
          </a:ln>
        </p:spPr>
      </p:cxnSp>
      <p:cxnSp>
        <p:nvCxnSpPr>
          <p:cNvPr id="33" name="Google Shape;304;p18">
            <a:extLst>
              <a:ext uri="{FF2B5EF4-FFF2-40B4-BE49-F238E27FC236}">
                <a16:creationId xmlns:a16="http://schemas.microsoft.com/office/drawing/2014/main" id="{174886D9-F490-0171-5CD6-2C324C1CAC2E}"/>
              </a:ext>
            </a:extLst>
          </p:cNvPr>
          <p:cNvCxnSpPr>
            <a:stCxn id="28" idx="3"/>
            <a:endCxn id="29" idx="1"/>
          </p:cNvCxnSpPr>
          <p:nvPr/>
        </p:nvCxnSpPr>
        <p:spPr>
          <a:xfrm>
            <a:off x="6905472" y="5206211"/>
            <a:ext cx="570970" cy="0"/>
          </a:xfrm>
          <a:prstGeom prst="straightConnector1">
            <a:avLst/>
          </a:prstGeom>
          <a:noFill/>
          <a:ln w="19050" cap="flat" cmpd="sng">
            <a:solidFill>
              <a:schemeClr val="dk1"/>
            </a:solidFill>
            <a:prstDash val="solid"/>
            <a:round/>
            <a:headEnd type="none" w="med" len="med"/>
            <a:tailEnd type="triangle" w="med" len="med"/>
          </a:ln>
        </p:spPr>
      </p:cxnSp>
      <p:cxnSp>
        <p:nvCxnSpPr>
          <p:cNvPr id="34" name="Google Shape;305;p18">
            <a:extLst>
              <a:ext uri="{FF2B5EF4-FFF2-40B4-BE49-F238E27FC236}">
                <a16:creationId xmlns:a16="http://schemas.microsoft.com/office/drawing/2014/main" id="{7F0AA553-6AC0-3FBD-98FC-C3FD077397CF}"/>
              </a:ext>
            </a:extLst>
          </p:cNvPr>
          <p:cNvCxnSpPr>
            <a:stCxn id="29" idx="3"/>
            <a:endCxn id="30" idx="1"/>
          </p:cNvCxnSpPr>
          <p:nvPr/>
        </p:nvCxnSpPr>
        <p:spPr>
          <a:xfrm>
            <a:off x="9338834" y="5206211"/>
            <a:ext cx="573378" cy="0"/>
          </a:xfrm>
          <a:prstGeom prst="straightConnector1">
            <a:avLst/>
          </a:prstGeom>
          <a:noFill/>
          <a:ln w="19050" cap="flat" cmpd="sng">
            <a:solidFill>
              <a:schemeClr val="dk1"/>
            </a:solidFill>
            <a:prstDash val="solid"/>
            <a:round/>
            <a:headEnd type="none" w="med" len="med"/>
            <a:tailEnd type="triangle" w="med" len="med"/>
          </a:ln>
        </p:spPr>
      </p:cxnSp>
      <p:sp>
        <p:nvSpPr>
          <p:cNvPr id="156" name="TextBox 155">
            <a:extLst>
              <a:ext uri="{FF2B5EF4-FFF2-40B4-BE49-F238E27FC236}">
                <a16:creationId xmlns:a16="http://schemas.microsoft.com/office/drawing/2014/main" id="{A4DF98BF-CBCB-A46D-A65C-C77A790B3826}"/>
              </a:ext>
            </a:extLst>
          </p:cNvPr>
          <p:cNvSpPr txBox="1"/>
          <p:nvPr/>
        </p:nvSpPr>
        <p:spPr>
          <a:xfrm>
            <a:off x="8047412" y="4664612"/>
            <a:ext cx="668594" cy="84638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dirty="0">
                <a:solidFill>
                  <a:schemeClr val="bg1"/>
                </a:solidFill>
              </a:rPr>
              <a:t>2.</a:t>
            </a:r>
            <a:endParaRPr lang="en-US" sz="2800" dirty="0">
              <a:solidFill>
                <a:schemeClr val="bg1"/>
              </a:solidFill>
            </a:endParaRPr>
          </a:p>
        </p:txBody>
      </p:sp>
      <p:sp>
        <p:nvSpPr>
          <p:cNvPr id="157" name="TextBox 156">
            <a:extLst>
              <a:ext uri="{FF2B5EF4-FFF2-40B4-BE49-F238E27FC236}">
                <a16:creationId xmlns:a16="http://schemas.microsoft.com/office/drawing/2014/main" id="{8A25DDC7-DAFD-3E0F-A3BB-CC3416C6E9D0}"/>
              </a:ext>
            </a:extLst>
          </p:cNvPr>
          <p:cNvSpPr txBox="1"/>
          <p:nvPr/>
        </p:nvSpPr>
        <p:spPr>
          <a:xfrm>
            <a:off x="726033" y="4664612"/>
            <a:ext cx="668594" cy="84638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dirty="0">
                <a:solidFill>
                  <a:schemeClr val="bg1"/>
                </a:solidFill>
              </a:rPr>
              <a:t>5.</a:t>
            </a:r>
            <a:endParaRPr lang="en-US" sz="2800" dirty="0">
              <a:solidFill>
                <a:schemeClr val="bg1"/>
              </a:solidFill>
            </a:endParaRPr>
          </a:p>
        </p:txBody>
      </p:sp>
      <p:sp>
        <p:nvSpPr>
          <p:cNvPr id="160" name="TextBox 159">
            <a:extLst>
              <a:ext uri="{FF2B5EF4-FFF2-40B4-BE49-F238E27FC236}">
                <a16:creationId xmlns:a16="http://schemas.microsoft.com/office/drawing/2014/main" id="{D7C923C9-FF58-13F4-4BB1-92714A188927}"/>
              </a:ext>
            </a:extLst>
          </p:cNvPr>
          <p:cNvSpPr txBox="1"/>
          <p:nvPr/>
        </p:nvSpPr>
        <p:spPr>
          <a:xfrm>
            <a:off x="469001" y="2709015"/>
            <a:ext cx="1597073"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جراحی دستگاه گوارش تحتانی یا لگن</a:t>
            </a:r>
            <a:endParaRPr lang="en-US" dirty="0">
              <a:solidFill>
                <a:schemeClr val="bg1"/>
              </a:solidFill>
            </a:endParaRPr>
          </a:p>
        </p:txBody>
      </p:sp>
      <p:sp>
        <p:nvSpPr>
          <p:cNvPr id="162" name="TextBox 161">
            <a:extLst>
              <a:ext uri="{FF2B5EF4-FFF2-40B4-BE49-F238E27FC236}">
                <a16:creationId xmlns:a16="http://schemas.microsoft.com/office/drawing/2014/main" id="{B11E8D99-1F4D-A513-BA01-52866D2CCB0F}"/>
              </a:ext>
            </a:extLst>
          </p:cNvPr>
          <p:cNvSpPr txBox="1"/>
          <p:nvPr/>
        </p:nvSpPr>
        <p:spPr>
          <a:xfrm>
            <a:off x="2642593" y="2632165"/>
            <a:ext cx="1694559" cy="1685077"/>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عوارض جراحی، مانند ذات‌الریه یا آبسه</a:t>
            </a:r>
            <a:endParaRPr lang="en-US" dirty="0"/>
          </a:p>
        </p:txBody>
      </p:sp>
      <p:sp>
        <p:nvSpPr>
          <p:cNvPr id="164" name="TextBox 163">
            <a:extLst>
              <a:ext uri="{FF2B5EF4-FFF2-40B4-BE49-F238E27FC236}">
                <a16:creationId xmlns:a16="http://schemas.microsoft.com/office/drawing/2014/main" id="{4136A8A4-1159-D002-D712-B9E344E4507A}"/>
              </a:ext>
            </a:extLst>
          </p:cNvPr>
          <p:cNvSpPr txBox="1"/>
          <p:nvPr/>
        </p:nvSpPr>
        <p:spPr>
          <a:xfrm>
            <a:off x="5262319" y="2897689"/>
            <a:ext cx="1581961" cy="1131079"/>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 شریان محیطی</a:t>
            </a:r>
            <a:endParaRPr lang="en-US" dirty="0"/>
          </a:p>
        </p:txBody>
      </p:sp>
      <p:sp>
        <p:nvSpPr>
          <p:cNvPr id="166" name="TextBox 165">
            <a:extLst>
              <a:ext uri="{FF2B5EF4-FFF2-40B4-BE49-F238E27FC236}">
                <a16:creationId xmlns:a16="http://schemas.microsoft.com/office/drawing/2014/main" id="{6B6BA050-1328-DA7E-C5AC-72ADE7EDEF54}"/>
              </a:ext>
            </a:extLst>
          </p:cNvPr>
          <p:cNvSpPr txBox="1"/>
          <p:nvPr/>
        </p:nvSpPr>
        <p:spPr>
          <a:xfrm>
            <a:off x="7612499" y="3158942"/>
            <a:ext cx="1337187"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جراحی باز</a:t>
            </a:r>
            <a:endParaRPr lang="en-US" dirty="0"/>
          </a:p>
        </p:txBody>
      </p:sp>
      <p:sp>
        <p:nvSpPr>
          <p:cNvPr id="167" name="TextBox 166">
            <a:extLst>
              <a:ext uri="{FF2B5EF4-FFF2-40B4-BE49-F238E27FC236}">
                <a16:creationId xmlns:a16="http://schemas.microsoft.com/office/drawing/2014/main" id="{2EB03AC6-7C5B-670D-7CD3-78D4AB5E5956}"/>
              </a:ext>
            </a:extLst>
          </p:cNvPr>
          <p:cNvSpPr txBox="1"/>
          <p:nvPr/>
        </p:nvSpPr>
        <p:spPr>
          <a:xfrm>
            <a:off x="10058400" y="3040571"/>
            <a:ext cx="1223825"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سپسیس</a:t>
            </a:r>
            <a:endParaRPr lang="en-US" dirty="0"/>
          </a:p>
        </p:txBody>
      </p:sp>
      <p:sp>
        <p:nvSpPr>
          <p:cNvPr id="168" name="TextBox 167">
            <a:extLst>
              <a:ext uri="{FF2B5EF4-FFF2-40B4-BE49-F238E27FC236}">
                <a16:creationId xmlns:a16="http://schemas.microsoft.com/office/drawing/2014/main" id="{77BA4AF8-956F-7EB8-FF3F-B79AF1BC0766}"/>
              </a:ext>
            </a:extLst>
          </p:cNvPr>
          <p:cNvSpPr txBox="1"/>
          <p:nvPr/>
        </p:nvSpPr>
        <p:spPr>
          <a:xfrm>
            <a:off x="5737331" y="1147018"/>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موارد زیر خطر ابتلا به ایلئوس را افزایش می‌دهند</a:t>
            </a:r>
            <a:r>
              <a:rPr lang="en-US" dirty="0"/>
              <a:t>:</a:t>
            </a:r>
          </a:p>
        </p:txBody>
      </p:sp>
      <p:sp>
        <p:nvSpPr>
          <p:cNvPr id="172" name="Google Shape;298;p18">
            <a:extLst>
              <a:ext uri="{FF2B5EF4-FFF2-40B4-BE49-F238E27FC236}">
                <a16:creationId xmlns:a16="http://schemas.microsoft.com/office/drawing/2014/main" id="{D78713AC-FF7C-41AC-3F0F-D6A60953A00E}"/>
              </a:ext>
            </a:extLst>
          </p:cNvPr>
          <p:cNvSpPr/>
          <p:nvPr/>
        </p:nvSpPr>
        <p:spPr>
          <a:xfrm>
            <a:off x="2588425" y="4879310"/>
            <a:ext cx="1862392" cy="653802"/>
          </a:xfrm>
          <a:prstGeom prst="roundRect">
            <a:avLst>
              <a:gd name="adj" fmla="val 26658"/>
            </a:avLst>
          </a:prstGeom>
          <a:solidFill>
            <a:schemeClr val="accent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ctr">
              <a:spcBef>
                <a:spcPts val="0"/>
              </a:spcBef>
              <a:spcAft>
                <a:spcPts val="0"/>
              </a:spcAft>
              <a:buNone/>
            </a:pPr>
            <a:r>
              <a:rPr lang="fa-IR" sz="2800" dirty="0">
                <a:solidFill>
                  <a:schemeClr val="bg1"/>
                </a:solidFill>
                <a:latin typeface="Vazir" panose="020B0603030804020204" pitchFamily="34" charset="-78"/>
                <a:ea typeface="Montserrat SemiBold"/>
                <a:cs typeface="Vazir" panose="020B0603030804020204" pitchFamily="34" charset="-78"/>
                <a:sym typeface="Montserrat SemiBold"/>
              </a:rPr>
              <a:t>4.</a:t>
            </a:r>
            <a:endParaRPr sz="2800" dirty="0">
              <a:solidFill>
                <a:schemeClr val="bg1"/>
              </a:solidFill>
              <a:latin typeface="Vazir" panose="020B0603030804020204" pitchFamily="34" charset="-78"/>
              <a:ea typeface="Montserrat SemiBold"/>
              <a:cs typeface="Vazir" panose="020B0603030804020204" pitchFamily="34" charset="-78"/>
              <a:sym typeface="Montserrat SemiBold"/>
            </a:endParaRPr>
          </a:p>
        </p:txBody>
      </p:sp>
    </p:spTree>
    <p:extLst>
      <p:ext uri="{BB962C8B-B14F-4D97-AF65-F5344CB8AC3E}">
        <p14:creationId xmlns:p14="http://schemas.microsoft.com/office/powerpoint/2010/main" val="1075758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A48C54BF-5B6C-5D75-6E09-7A4C96AD0A74}"/>
              </a:ext>
            </a:extLst>
          </p:cNvPr>
          <p:cNvGrpSpPr/>
          <p:nvPr/>
        </p:nvGrpSpPr>
        <p:grpSpPr>
          <a:xfrm>
            <a:off x="2305881" y="5324819"/>
            <a:ext cx="7010692" cy="1108454"/>
            <a:chOff x="3652900" y="5295584"/>
            <a:chExt cx="7010692" cy="1108454"/>
          </a:xfrm>
        </p:grpSpPr>
        <p:sp>
          <p:nvSpPr>
            <p:cNvPr id="67" name="Google Shape;362;p25">
              <a:extLst>
                <a:ext uri="{FF2B5EF4-FFF2-40B4-BE49-F238E27FC236}">
                  <a16:creationId xmlns:a16="http://schemas.microsoft.com/office/drawing/2014/main" id="{29903701-EA90-00A7-2D5B-1A326947840A}"/>
                </a:ext>
              </a:extLst>
            </p:cNvPr>
            <p:cNvSpPr/>
            <p:nvPr/>
          </p:nvSpPr>
          <p:spPr>
            <a:xfrm>
              <a:off x="3652900" y="5295584"/>
              <a:ext cx="7010692" cy="1108454"/>
            </a:xfrm>
            <a:prstGeom prst="roundRect">
              <a:avLst>
                <a:gd name="adj" fmla="val 50000"/>
              </a:avLst>
            </a:prstGeom>
            <a:solidFill>
              <a:schemeClr val="accent6"/>
            </a:solidFill>
            <a:ln>
              <a:noFill/>
            </a:ln>
          </p:spPr>
          <p:txBody>
            <a:bodyPr spcFirstLastPara="1" wrap="square" lIns="91425" tIns="91425" rIns="91425" bIns="91425" anchor="ctr" anchorCtr="0">
              <a:noAutofit/>
            </a:bodyPr>
            <a:lstStyle/>
            <a:p>
              <a:pPr algn="ctr">
                <a:buClr>
                  <a:srgbClr val="000000"/>
                </a:buClr>
                <a:buFont typeface="Arial"/>
              </a:pPr>
              <a:endParaRPr sz="2800">
                <a:solidFill>
                  <a:schemeClr val="bg1"/>
                </a:solidFill>
                <a:latin typeface="Vazir" panose="020B0603030804020204" pitchFamily="34" charset="-78"/>
                <a:cs typeface="Vazir" panose="020B0603030804020204" pitchFamily="34" charset="-78"/>
              </a:endParaRPr>
            </a:p>
          </p:txBody>
        </p:sp>
        <p:sp>
          <p:nvSpPr>
            <p:cNvPr id="131" name="TextBox 130">
              <a:extLst>
                <a:ext uri="{FF2B5EF4-FFF2-40B4-BE49-F238E27FC236}">
                  <a16:creationId xmlns:a16="http://schemas.microsoft.com/office/drawing/2014/main" id="{81DDCF79-C47B-CC1F-F541-34162F62A746}"/>
                </a:ext>
              </a:extLst>
            </p:cNvPr>
            <p:cNvSpPr txBox="1"/>
            <p:nvPr/>
          </p:nvSpPr>
          <p:spPr>
            <a:xfrm>
              <a:off x="3769131" y="5477543"/>
              <a:ext cx="6825122" cy="604012"/>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1900" b="1" dirty="0"/>
                <a:t>مشکلات گوارشی، مانند بیماری‌های التهابی روده</a:t>
              </a:r>
              <a:r>
                <a:rPr lang="en-US" sz="1900" b="1" dirty="0"/>
                <a:t> (IBD) </a:t>
              </a:r>
              <a:r>
                <a:rPr lang="fa-IR" sz="1900" b="1" dirty="0"/>
                <a:t>و دیورتیکولیت</a:t>
              </a:r>
              <a:endParaRPr lang="en-US" sz="1900" b="1" dirty="0"/>
            </a:p>
          </p:txBody>
        </p:sp>
      </p:grpSp>
      <p:grpSp>
        <p:nvGrpSpPr>
          <p:cNvPr id="19" name="Group 18">
            <a:extLst>
              <a:ext uri="{FF2B5EF4-FFF2-40B4-BE49-F238E27FC236}">
                <a16:creationId xmlns:a16="http://schemas.microsoft.com/office/drawing/2014/main" id="{095372AD-88E7-98CB-1663-212360AE8BBC}"/>
              </a:ext>
            </a:extLst>
          </p:cNvPr>
          <p:cNvGrpSpPr/>
          <p:nvPr/>
        </p:nvGrpSpPr>
        <p:grpSpPr>
          <a:xfrm>
            <a:off x="2105623" y="4065100"/>
            <a:ext cx="7210950" cy="1108454"/>
            <a:chOff x="3476088" y="4058469"/>
            <a:chExt cx="7210950" cy="1108454"/>
          </a:xfrm>
        </p:grpSpPr>
        <p:sp>
          <p:nvSpPr>
            <p:cNvPr id="66" name="Google Shape;362;p25">
              <a:extLst>
                <a:ext uri="{FF2B5EF4-FFF2-40B4-BE49-F238E27FC236}">
                  <a16:creationId xmlns:a16="http://schemas.microsoft.com/office/drawing/2014/main" id="{F9474446-FE69-4FE0-85E1-E5D95F68C017}"/>
                </a:ext>
              </a:extLst>
            </p:cNvPr>
            <p:cNvSpPr/>
            <p:nvPr/>
          </p:nvSpPr>
          <p:spPr>
            <a:xfrm>
              <a:off x="3676346" y="4058469"/>
              <a:ext cx="7010692" cy="1108454"/>
            </a:xfrm>
            <a:prstGeom prst="roundRect">
              <a:avLst>
                <a:gd name="adj" fmla="val 50000"/>
              </a:avLst>
            </a:prstGeom>
            <a:solidFill>
              <a:srgbClr val="E5235F"/>
            </a:solidFill>
            <a:ln>
              <a:noFill/>
            </a:ln>
          </p:spPr>
          <p:txBody>
            <a:bodyPr spcFirstLastPara="1" wrap="square" lIns="91425" tIns="91425" rIns="91425" bIns="91425" anchor="ctr" anchorCtr="0">
              <a:noAutofit/>
            </a:bodyPr>
            <a:lstStyle/>
            <a:p>
              <a:pPr>
                <a:buClr>
                  <a:srgbClr val="000000"/>
                </a:buClr>
                <a:buFont typeface="Arial"/>
              </a:pPr>
              <a:endParaRPr sz="1400">
                <a:solidFill>
                  <a:srgbClr val="000000"/>
                </a:solidFill>
                <a:latin typeface="Arial"/>
                <a:cs typeface="Arial"/>
              </a:endParaRPr>
            </a:p>
          </p:txBody>
        </p:sp>
        <p:sp>
          <p:nvSpPr>
            <p:cNvPr id="133" name="TextBox 132">
              <a:extLst>
                <a:ext uri="{FF2B5EF4-FFF2-40B4-BE49-F238E27FC236}">
                  <a16:creationId xmlns:a16="http://schemas.microsoft.com/office/drawing/2014/main" id="{9E692297-665E-6AC0-A709-7E6008513005}"/>
                </a:ext>
              </a:extLst>
            </p:cNvPr>
            <p:cNvSpPr txBox="1"/>
            <p:nvPr/>
          </p:nvSpPr>
          <p:spPr>
            <a:xfrm>
              <a:off x="3476088" y="4247676"/>
              <a:ext cx="6094324" cy="604012"/>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1900" b="1" dirty="0"/>
                <a:t>عدم تعادل الکترولیت‌ها (مثل کلسیم و پتاسیم)</a:t>
              </a:r>
              <a:endParaRPr lang="en-US" sz="1900" b="1" dirty="0"/>
            </a:p>
          </p:txBody>
        </p:sp>
      </p:grpSp>
      <p:grpSp>
        <p:nvGrpSpPr>
          <p:cNvPr id="20" name="Group 19">
            <a:extLst>
              <a:ext uri="{FF2B5EF4-FFF2-40B4-BE49-F238E27FC236}">
                <a16:creationId xmlns:a16="http://schemas.microsoft.com/office/drawing/2014/main" id="{57027C14-83F2-C74C-7EED-A0183A976B3C}"/>
              </a:ext>
            </a:extLst>
          </p:cNvPr>
          <p:cNvGrpSpPr/>
          <p:nvPr/>
        </p:nvGrpSpPr>
        <p:grpSpPr>
          <a:xfrm>
            <a:off x="2329327" y="2849656"/>
            <a:ext cx="7010692" cy="1108454"/>
            <a:chOff x="3652900" y="2821354"/>
            <a:chExt cx="7010692" cy="1108454"/>
          </a:xfrm>
        </p:grpSpPr>
        <p:sp>
          <p:nvSpPr>
            <p:cNvPr id="64" name="Google Shape;362;p25">
              <a:extLst>
                <a:ext uri="{FF2B5EF4-FFF2-40B4-BE49-F238E27FC236}">
                  <a16:creationId xmlns:a16="http://schemas.microsoft.com/office/drawing/2014/main" id="{AE0C289F-CBF4-80F8-524C-26535D70E08A}"/>
                </a:ext>
              </a:extLst>
            </p:cNvPr>
            <p:cNvSpPr/>
            <p:nvPr/>
          </p:nvSpPr>
          <p:spPr>
            <a:xfrm>
              <a:off x="3652900" y="2821354"/>
              <a:ext cx="7010692" cy="1108454"/>
            </a:xfrm>
            <a:prstGeom prst="roundRect">
              <a:avLst>
                <a:gd name="adj" fmla="val 50000"/>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135" name="TextBox 134">
              <a:extLst>
                <a:ext uri="{FF2B5EF4-FFF2-40B4-BE49-F238E27FC236}">
                  <a16:creationId xmlns:a16="http://schemas.microsoft.com/office/drawing/2014/main" id="{3E93B7A2-5766-3D50-D4A0-3A5E85C09491}"/>
                </a:ext>
              </a:extLst>
            </p:cNvPr>
            <p:cNvSpPr txBox="1"/>
            <p:nvPr/>
          </p:nvSpPr>
          <p:spPr>
            <a:xfrm>
              <a:off x="4973933" y="3029886"/>
              <a:ext cx="3413927" cy="604012"/>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1900" b="1" dirty="0"/>
                <a:t>خونریزی در حین جراحی</a:t>
              </a:r>
              <a:endParaRPr lang="en-US" sz="1900" b="1" dirty="0"/>
            </a:p>
          </p:txBody>
        </p:sp>
      </p:grpSp>
      <p:grpSp>
        <p:nvGrpSpPr>
          <p:cNvPr id="21" name="Group 20">
            <a:extLst>
              <a:ext uri="{FF2B5EF4-FFF2-40B4-BE49-F238E27FC236}">
                <a16:creationId xmlns:a16="http://schemas.microsoft.com/office/drawing/2014/main" id="{0E212661-2C72-6245-17F6-68D1FDF474F6}"/>
              </a:ext>
            </a:extLst>
          </p:cNvPr>
          <p:cNvGrpSpPr/>
          <p:nvPr/>
        </p:nvGrpSpPr>
        <p:grpSpPr>
          <a:xfrm>
            <a:off x="2329327" y="1646599"/>
            <a:ext cx="7010692" cy="1108454"/>
            <a:chOff x="3652900" y="1605683"/>
            <a:chExt cx="7010692" cy="1108454"/>
          </a:xfrm>
        </p:grpSpPr>
        <p:sp>
          <p:nvSpPr>
            <p:cNvPr id="63" name="Google Shape;362;p25">
              <a:extLst>
                <a:ext uri="{FF2B5EF4-FFF2-40B4-BE49-F238E27FC236}">
                  <a16:creationId xmlns:a16="http://schemas.microsoft.com/office/drawing/2014/main" id="{D601D41C-4DA9-5CBD-D354-5A1E2D223F23}"/>
                </a:ext>
              </a:extLst>
            </p:cNvPr>
            <p:cNvSpPr/>
            <p:nvPr/>
          </p:nvSpPr>
          <p:spPr>
            <a:xfrm>
              <a:off x="3652900" y="1605683"/>
              <a:ext cx="7010692" cy="1108454"/>
            </a:xfrm>
            <a:prstGeom prst="roundRect">
              <a:avLst>
                <a:gd name="adj" fmla="val 50000"/>
              </a:avLst>
            </a:prstGeom>
            <a:solidFill>
              <a:srgbClr val="774789"/>
            </a:solidFill>
            <a:ln>
              <a:noFill/>
            </a:ln>
          </p:spPr>
          <p:txBody>
            <a:bodyPr spcFirstLastPara="1" wrap="square" lIns="91425" tIns="91425" rIns="91425" bIns="91425" anchor="ctr" anchorCtr="0">
              <a:noAutofit/>
            </a:bodyPr>
            <a:lstStyle/>
            <a:p>
              <a:pPr algn="ctr">
                <a:buClr>
                  <a:srgbClr val="000000"/>
                </a:buClr>
              </a:pPr>
              <a:endParaRPr sz="1400">
                <a:solidFill>
                  <a:srgbClr val="000000"/>
                </a:solidFill>
                <a:latin typeface="Montserrat Medium"/>
              </a:endParaRPr>
            </a:p>
          </p:txBody>
        </p:sp>
        <p:sp>
          <p:nvSpPr>
            <p:cNvPr id="137" name="TextBox 136">
              <a:extLst>
                <a:ext uri="{FF2B5EF4-FFF2-40B4-BE49-F238E27FC236}">
                  <a16:creationId xmlns:a16="http://schemas.microsoft.com/office/drawing/2014/main" id="{C3CB7582-5177-5ABC-6381-C1DBA0DFF2F9}"/>
                </a:ext>
              </a:extLst>
            </p:cNvPr>
            <p:cNvSpPr txBox="1"/>
            <p:nvPr/>
          </p:nvSpPr>
          <p:spPr>
            <a:xfrm>
              <a:off x="4473538" y="1750688"/>
              <a:ext cx="3619596" cy="604012"/>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1900" b="1" dirty="0"/>
                <a:t>کاهش وزن سریع</a:t>
              </a:r>
              <a:endParaRPr lang="en-US" sz="1900" b="1" dirty="0"/>
            </a:p>
          </p:txBody>
        </p:sp>
      </p:grpSp>
      <p:grpSp>
        <p:nvGrpSpPr>
          <p:cNvPr id="22" name="Group 21">
            <a:extLst>
              <a:ext uri="{FF2B5EF4-FFF2-40B4-BE49-F238E27FC236}">
                <a16:creationId xmlns:a16="http://schemas.microsoft.com/office/drawing/2014/main" id="{C1F2824B-93DB-5A29-B263-ADBAC4A24374}"/>
              </a:ext>
            </a:extLst>
          </p:cNvPr>
          <p:cNvGrpSpPr/>
          <p:nvPr/>
        </p:nvGrpSpPr>
        <p:grpSpPr>
          <a:xfrm>
            <a:off x="2329327" y="433879"/>
            <a:ext cx="7010692" cy="1108454"/>
            <a:chOff x="3676346" y="390013"/>
            <a:chExt cx="7010692" cy="1108454"/>
          </a:xfrm>
        </p:grpSpPr>
        <p:sp>
          <p:nvSpPr>
            <p:cNvPr id="65" name="Google Shape;362;p25">
              <a:extLst>
                <a:ext uri="{FF2B5EF4-FFF2-40B4-BE49-F238E27FC236}">
                  <a16:creationId xmlns:a16="http://schemas.microsoft.com/office/drawing/2014/main" id="{153FBCA6-3028-76EA-D512-4808934C4653}"/>
                </a:ext>
              </a:extLst>
            </p:cNvPr>
            <p:cNvSpPr/>
            <p:nvPr/>
          </p:nvSpPr>
          <p:spPr>
            <a:xfrm>
              <a:off x="3676346" y="390013"/>
              <a:ext cx="7010692" cy="1108454"/>
            </a:xfrm>
            <a:prstGeom prst="roundRect">
              <a:avLst>
                <a:gd name="adj" fmla="val 50000"/>
              </a:avLst>
            </a:prstGeom>
            <a:solidFill>
              <a:srgbClr val="8259FE"/>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242016" tIns="663935" rIns="786013" bIns="492598" numCol="1" spcCol="1270" anchor="ctr" anchorCtr="0">
              <a:noAutofit/>
            </a:bodyPr>
            <a:lstStyle/>
            <a:p>
              <a:pPr algn="ctr" defTabSz="2889250">
                <a:lnSpc>
                  <a:spcPct val="90000"/>
                </a:lnSpc>
                <a:spcBef>
                  <a:spcPct val="0"/>
                </a:spcBef>
                <a:spcAft>
                  <a:spcPct val="35000"/>
                </a:spcAft>
                <a:buClr>
                  <a:srgbClr val="000000"/>
                </a:buClr>
                <a:buFont typeface="Arial"/>
              </a:pPr>
              <a:endParaRPr sz="6500">
                <a:solidFill>
                  <a:srgbClr val="000000"/>
                </a:solidFill>
                <a:latin typeface="Arial"/>
                <a:cs typeface="Arial"/>
              </a:endParaRPr>
            </a:p>
          </p:txBody>
        </p:sp>
        <p:sp>
          <p:nvSpPr>
            <p:cNvPr id="138" name="TextBox 137">
              <a:extLst>
                <a:ext uri="{FF2B5EF4-FFF2-40B4-BE49-F238E27FC236}">
                  <a16:creationId xmlns:a16="http://schemas.microsoft.com/office/drawing/2014/main" id="{676E8574-874F-94C9-F6A2-5EEC51A9B62F}"/>
                </a:ext>
              </a:extLst>
            </p:cNvPr>
            <p:cNvSpPr txBox="1"/>
            <p:nvPr/>
          </p:nvSpPr>
          <p:spPr>
            <a:xfrm>
              <a:off x="5385917" y="605062"/>
              <a:ext cx="2445960" cy="604012"/>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1900" b="1" dirty="0"/>
                <a:t>آسیب روده</a:t>
              </a:r>
              <a:endParaRPr lang="en-US" sz="1900" b="1" dirty="0"/>
            </a:p>
          </p:txBody>
        </p:sp>
      </p:grpSp>
      <p:sp>
        <p:nvSpPr>
          <p:cNvPr id="2" name="Google Shape;370;p25">
            <a:extLst>
              <a:ext uri="{FF2B5EF4-FFF2-40B4-BE49-F238E27FC236}">
                <a16:creationId xmlns:a16="http://schemas.microsoft.com/office/drawing/2014/main" id="{AD328DDF-3B3C-1438-A5B0-02B2DD014CD2}"/>
              </a:ext>
            </a:extLst>
          </p:cNvPr>
          <p:cNvSpPr/>
          <p:nvPr/>
        </p:nvSpPr>
        <p:spPr>
          <a:xfrm>
            <a:off x="9839372" y="5418550"/>
            <a:ext cx="1230284" cy="1199028"/>
          </a:xfrm>
          <a:custGeom>
            <a:avLst/>
            <a:gdLst/>
            <a:ahLst/>
            <a:cxnLst/>
            <a:rect l="l" t="t" r="r" b="b"/>
            <a:pathLst>
              <a:path w="8423" h="8209" extrusionOk="0">
                <a:moveTo>
                  <a:pt x="4211" y="0"/>
                </a:moveTo>
                <a:cubicBezTo>
                  <a:pt x="3930" y="0"/>
                  <a:pt x="3648" y="107"/>
                  <a:pt x="3434" y="320"/>
                </a:cubicBezTo>
                <a:lnTo>
                  <a:pt x="428" y="3328"/>
                </a:lnTo>
                <a:cubicBezTo>
                  <a:pt x="1" y="3755"/>
                  <a:pt x="1" y="4454"/>
                  <a:pt x="428" y="4882"/>
                </a:cubicBezTo>
                <a:lnTo>
                  <a:pt x="3434" y="7889"/>
                </a:lnTo>
                <a:cubicBezTo>
                  <a:pt x="3648" y="8102"/>
                  <a:pt x="3930" y="8209"/>
                  <a:pt x="4212" y="8209"/>
                </a:cubicBezTo>
                <a:cubicBezTo>
                  <a:pt x="4494" y="8209"/>
                  <a:pt x="4775" y="8102"/>
                  <a:pt x="4989" y="7889"/>
                </a:cubicBezTo>
                <a:lnTo>
                  <a:pt x="7996" y="4882"/>
                </a:lnTo>
                <a:cubicBezTo>
                  <a:pt x="8422" y="4454"/>
                  <a:pt x="8422" y="3755"/>
                  <a:pt x="7996" y="3328"/>
                </a:cubicBezTo>
                <a:lnTo>
                  <a:pt x="4989" y="320"/>
                </a:lnTo>
                <a:cubicBezTo>
                  <a:pt x="4775" y="107"/>
                  <a:pt x="4493" y="0"/>
                  <a:pt x="42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3" name="Google Shape;370;p25">
            <a:extLst>
              <a:ext uri="{FF2B5EF4-FFF2-40B4-BE49-F238E27FC236}">
                <a16:creationId xmlns:a16="http://schemas.microsoft.com/office/drawing/2014/main" id="{56449739-118C-D6BB-8766-F8ABDA5778CC}"/>
              </a:ext>
            </a:extLst>
          </p:cNvPr>
          <p:cNvSpPr/>
          <p:nvPr/>
        </p:nvSpPr>
        <p:spPr>
          <a:xfrm>
            <a:off x="9839372" y="4146613"/>
            <a:ext cx="1230284" cy="1199028"/>
          </a:xfrm>
          <a:custGeom>
            <a:avLst/>
            <a:gdLst/>
            <a:ahLst/>
            <a:cxnLst/>
            <a:rect l="l" t="t" r="r" b="b"/>
            <a:pathLst>
              <a:path w="8423" h="8209" extrusionOk="0">
                <a:moveTo>
                  <a:pt x="4211" y="0"/>
                </a:moveTo>
                <a:cubicBezTo>
                  <a:pt x="3930" y="0"/>
                  <a:pt x="3648" y="107"/>
                  <a:pt x="3434" y="320"/>
                </a:cubicBezTo>
                <a:lnTo>
                  <a:pt x="428" y="3328"/>
                </a:lnTo>
                <a:cubicBezTo>
                  <a:pt x="1" y="3755"/>
                  <a:pt x="1" y="4454"/>
                  <a:pt x="428" y="4882"/>
                </a:cubicBezTo>
                <a:lnTo>
                  <a:pt x="3434" y="7889"/>
                </a:lnTo>
                <a:cubicBezTo>
                  <a:pt x="3648" y="8102"/>
                  <a:pt x="3930" y="8209"/>
                  <a:pt x="4212" y="8209"/>
                </a:cubicBezTo>
                <a:cubicBezTo>
                  <a:pt x="4494" y="8209"/>
                  <a:pt x="4775" y="8102"/>
                  <a:pt x="4989" y="7889"/>
                </a:cubicBezTo>
                <a:lnTo>
                  <a:pt x="7996" y="4882"/>
                </a:lnTo>
                <a:cubicBezTo>
                  <a:pt x="8422" y="4454"/>
                  <a:pt x="8422" y="3755"/>
                  <a:pt x="7996" y="3328"/>
                </a:cubicBezTo>
                <a:lnTo>
                  <a:pt x="4989" y="320"/>
                </a:lnTo>
                <a:cubicBezTo>
                  <a:pt x="4775" y="107"/>
                  <a:pt x="4493" y="0"/>
                  <a:pt x="42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4" name="Google Shape;370;p25">
            <a:extLst>
              <a:ext uri="{FF2B5EF4-FFF2-40B4-BE49-F238E27FC236}">
                <a16:creationId xmlns:a16="http://schemas.microsoft.com/office/drawing/2014/main" id="{371C92D0-537C-72D5-6395-7C80C4B16DFC}"/>
              </a:ext>
            </a:extLst>
          </p:cNvPr>
          <p:cNvSpPr/>
          <p:nvPr/>
        </p:nvSpPr>
        <p:spPr>
          <a:xfrm>
            <a:off x="9806564" y="2864211"/>
            <a:ext cx="1230284" cy="1199028"/>
          </a:xfrm>
          <a:custGeom>
            <a:avLst/>
            <a:gdLst/>
            <a:ahLst/>
            <a:cxnLst/>
            <a:rect l="l" t="t" r="r" b="b"/>
            <a:pathLst>
              <a:path w="8423" h="8209" extrusionOk="0">
                <a:moveTo>
                  <a:pt x="4211" y="0"/>
                </a:moveTo>
                <a:cubicBezTo>
                  <a:pt x="3930" y="0"/>
                  <a:pt x="3648" y="107"/>
                  <a:pt x="3434" y="320"/>
                </a:cubicBezTo>
                <a:lnTo>
                  <a:pt x="428" y="3328"/>
                </a:lnTo>
                <a:cubicBezTo>
                  <a:pt x="1" y="3755"/>
                  <a:pt x="1" y="4454"/>
                  <a:pt x="428" y="4882"/>
                </a:cubicBezTo>
                <a:lnTo>
                  <a:pt x="3434" y="7889"/>
                </a:lnTo>
                <a:cubicBezTo>
                  <a:pt x="3648" y="8102"/>
                  <a:pt x="3930" y="8209"/>
                  <a:pt x="4212" y="8209"/>
                </a:cubicBezTo>
                <a:cubicBezTo>
                  <a:pt x="4494" y="8209"/>
                  <a:pt x="4775" y="8102"/>
                  <a:pt x="4989" y="7889"/>
                </a:cubicBezTo>
                <a:lnTo>
                  <a:pt x="7996" y="4882"/>
                </a:lnTo>
                <a:cubicBezTo>
                  <a:pt x="8422" y="4454"/>
                  <a:pt x="8422" y="3755"/>
                  <a:pt x="7996" y="3328"/>
                </a:cubicBezTo>
                <a:lnTo>
                  <a:pt x="4989" y="320"/>
                </a:lnTo>
                <a:cubicBezTo>
                  <a:pt x="4775" y="107"/>
                  <a:pt x="4493" y="0"/>
                  <a:pt x="42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5" name="Google Shape;370;p25">
            <a:extLst>
              <a:ext uri="{FF2B5EF4-FFF2-40B4-BE49-F238E27FC236}">
                <a16:creationId xmlns:a16="http://schemas.microsoft.com/office/drawing/2014/main" id="{41DE620D-CDEE-A3AA-1D3D-6E2BC2934089}"/>
              </a:ext>
            </a:extLst>
          </p:cNvPr>
          <p:cNvSpPr/>
          <p:nvPr/>
        </p:nvSpPr>
        <p:spPr>
          <a:xfrm>
            <a:off x="9806564" y="1581809"/>
            <a:ext cx="1230284" cy="1199028"/>
          </a:xfrm>
          <a:custGeom>
            <a:avLst/>
            <a:gdLst/>
            <a:ahLst/>
            <a:cxnLst/>
            <a:rect l="l" t="t" r="r" b="b"/>
            <a:pathLst>
              <a:path w="8423" h="8209" extrusionOk="0">
                <a:moveTo>
                  <a:pt x="4211" y="0"/>
                </a:moveTo>
                <a:cubicBezTo>
                  <a:pt x="3930" y="0"/>
                  <a:pt x="3648" y="107"/>
                  <a:pt x="3434" y="320"/>
                </a:cubicBezTo>
                <a:lnTo>
                  <a:pt x="428" y="3328"/>
                </a:lnTo>
                <a:cubicBezTo>
                  <a:pt x="1" y="3755"/>
                  <a:pt x="1" y="4454"/>
                  <a:pt x="428" y="4882"/>
                </a:cubicBezTo>
                <a:lnTo>
                  <a:pt x="3434" y="7889"/>
                </a:lnTo>
                <a:cubicBezTo>
                  <a:pt x="3648" y="8102"/>
                  <a:pt x="3930" y="8209"/>
                  <a:pt x="4212" y="8209"/>
                </a:cubicBezTo>
                <a:cubicBezTo>
                  <a:pt x="4494" y="8209"/>
                  <a:pt x="4775" y="8102"/>
                  <a:pt x="4989" y="7889"/>
                </a:cubicBezTo>
                <a:lnTo>
                  <a:pt x="7996" y="4882"/>
                </a:lnTo>
                <a:cubicBezTo>
                  <a:pt x="8422" y="4454"/>
                  <a:pt x="8422" y="3755"/>
                  <a:pt x="7996" y="3328"/>
                </a:cubicBezTo>
                <a:lnTo>
                  <a:pt x="4989" y="320"/>
                </a:lnTo>
                <a:cubicBezTo>
                  <a:pt x="4775" y="107"/>
                  <a:pt x="4493" y="0"/>
                  <a:pt x="42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6" name="Google Shape;370;p25">
            <a:extLst>
              <a:ext uri="{FF2B5EF4-FFF2-40B4-BE49-F238E27FC236}">
                <a16:creationId xmlns:a16="http://schemas.microsoft.com/office/drawing/2014/main" id="{03A539A6-23DA-69B8-F8AF-31123B6D1F0C}"/>
              </a:ext>
            </a:extLst>
          </p:cNvPr>
          <p:cNvSpPr/>
          <p:nvPr/>
        </p:nvSpPr>
        <p:spPr>
          <a:xfrm>
            <a:off x="9806564" y="309872"/>
            <a:ext cx="1230284" cy="1199028"/>
          </a:xfrm>
          <a:custGeom>
            <a:avLst/>
            <a:gdLst/>
            <a:ahLst/>
            <a:cxnLst/>
            <a:rect l="l" t="t" r="r" b="b"/>
            <a:pathLst>
              <a:path w="8423" h="8209" extrusionOk="0">
                <a:moveTo>
                  <a:pt x="4211" y="0"/>
                </a:moveTo>
                <a:cubicBezTo>
                  <a:pt x="3930" y="0"/>
                  <a:pt x="3648" y="107"/>
                  <a:pt x="3434" y="320"/>
                </a:cubicBezTo>
                <a:lnTo>
                  <a:pt x="428" y="3328"/>
                </a:lnTo>
                <a:cubicBezTo>
                  <a:pt x="1" y="3755"/>
                  <a:pt x="1" y="4454"/>
                  <a:pt x="428" y="4882"/>
                </a:cubicBezTo>
                <a:lnTo>
                  <a:pt x="3434" y="7889"/>
                </a:lnTo>
                <a:cubicBezTo>
                  <a:pt x="3648" y="8102"/>
                  <a:pt x="3930" y="8209"/>
                  <a:pt x="4212" y="8209"/>
                </a:cubicBezTo>
                <a:cubicBezTo>
                  <a:pt x="4494" y="8209"/>
                  <a:pt x="4775" y="8102"/>
                  <a:pt x="4989" y="7889"/>
                </a:cubicBezTo>
                <a:lnTo>
                  <a:pt x="7996" y="4882"/>
                </a:lnTo>
                <a:cubicBezTo>
                  <a:pt x="8422" y="4454"/>
                  <a:pt x="8422" y="3755"/>
                  <a:pt x="7996" y="3328"/>
                </a:cubicBezTo>
                <a:lnTo>
                  <a:pt x="4989" y="320"/>
                </a:lnTo>
                <a:cubicBezTo>
                  <a:pt x="4775" y="107"/>
                  <a:pt x="4493" y="0"/>
                  <a:pt x="42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7" name="TextBox 6">
            <a:extLst>
              <a:ext uri="{FF2B5EF4-FFF2-40B4-BE49-F238E27FC236}">
                <a16:creationId xmlns:a16="http://schemas.microsoft.com/office/drawing/2014/main" id="{AB6EF363-0F52-AC40-FD79-72F2FD3FFF03}"/>
              </a:ext>
            </a:extLst>
          </p:cNvPr>
          <p:cNvSpPr txBox="1"/>
          <p:nvPr/>
        </p:nvSpPr>
        <p:spPr>
          <a:xfrm>
            <a:off x="9975026" y="1519365"/>
            <a:ext cx="780975" cy="95410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3200" dirty="0">
                <a:solidFill>
                  <a:schemeClr val="bg1"/>
                </a:solidFill>
              </a:rPr>
              <a:t>2.</a:t>
            </a:r>
            <a:endParaRPr lang="en-US" sz="3200" dirty="0">
              <a:solidFill>
                <a:schemeClr val="bg1"/>
              </a:solidFill>
            </a:endParaRPr>
          </a:p>
        </p:txBody>
      </p:sp>
      <p:sp>
        <p:nvSpPr>
          <p:cNvPr id="8" name="TextBox 7">
            <a:extLst>
              <a:ext uri="{FF2B5EF4-FFF2-40B4-BE49-F238E27FC236}">
                <a16:creationId xmlns:a16="http://schemas.microsoft.com/office/drawing/2014/main" id="{00A10285-D3B4-F47E-651F-007425962BD8}"/>
              </a:ext>
            </a:extLst>
          </p:cNvPr>
          <p:cNvSpPr txBox="1"/>
          <p:nvPr/>
        </p:nvSpPr>
        <p:spPr>
          <a:xfrm>
            <a:off x="9975027" y="2874676"/>
            <a:ext cx="780975" cy="95410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3200" dirty="0">
                <a:solidFill>
                  <a:schemeClr val="bg1"/>
                </a:solidFill>
              </a:rPr>
              <a:t>3.</a:t>
            </a:r>
            <a:endParaRPr lang="en-US" sz="3200" dirty="0">
              <a:solidFill>
                <a:schemeClr val="bg1"/>
              </a:solidFill>
            </a:endParaRPr>
          </a:p>
        </p:txBody>
      </p:sp>
      <p:sp>
        <p:nvSpPr>
          <p:cNvPr id="9" name="TextBox 8">
            <a:extLst>
              <a:ext uri="{FF2B5EF4-FFF2-40B4-BE49-F238E27FC236}">
                <a16:creationId xmlns:a16="http://schemas.microsoft.com/office/drawing/2014/main" id="{36159BF1-DC6E-2623-8959-072B0CF2375D}"/>
              </a:ext>
            </a:extLst>
          </p:cNvPr>
          <p:cNvSpPr txBox="1"/>
          <p:nvPr/>
        </p:nvSpPr>
        <p:spPr>
          <a:xfrm>
            <a:off x="9975027" y="4146613"/>
            <a:ext cx="780975" cy="95410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3200" dirty="0">
                <a:solidFill>
                  <a:schemeClr val="bg1"/>
                </a:solidFill>
              </a:rPr>
              <a:t>4.</a:t>
            </a:r>
            <a:endParaRPr lang="en-US" sz="3200" dirty="0">
              <a:solidFill>
                <a:schemeClr val="bg1"/>
              </a:solidFill>
            </a:endParaRPr>
          </a:p>
        </p:txBody>
      </p:sp>
      <p:sp>
        <p:nvSpPr>
          <p:cNvPr id="10" name="TextBox 9">
            <a:extLst>
              <a:ext uri="{FF2B5EF4-FFF2-40B4-BE49-F238E27FC236}">
                <a16:creationId xmlns:a16="http://schemas.microsoft.com/office/drawing/2014/main" id="{EDC35BA7-F656-03FD-6E73-388D52546C44}"/>
              </a:ext>
            </a:extLst>
          </p:cNvPr>
          <p:cNvSpPr txBox="1"/>
          <p:nvPr/>
        </p:nvSpPr>
        <p:spPr>
          <a:xfrm>
            <a:off x="9975027" y="5429015"/>
            <a:ext cx="780975" cy="95410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3200" dirty="0">
                <a:solidFill>
                  <a:schemeClr val="bg1"/>
                </a:solidFill>
              </a:rPr>
              <a:t>5.</a:t>
            </a:r>
            <a:endParaRPr lang="en-US" sz="3200" dirty="0">
              <a:solidFill>
                <a:schemeClr val="bg1"/>
              </a:solidFill>
            </a:endParaRPr>
          </a:p>
        </p:txBody>
      </p:sp>
      <p:sp>
        <p:nvSpPr>
          <p:cNvPr id="11" name="TextBox 10">
            <a:extLst>
              <a:ext uri="{FF2B5EF4-FFF2-40B4-BE49-F238E27FC236}">
                <a16:creationId xmlns:a16="http://schemas.microsoft.com/office/drawing/2014/main" id="{0B08FEC6-78CB-A4D8-81AA-2DBFE903807A}"/>
              </a:ext>
            </a:extLst>
          </p:cNvPr>
          <p:cNvSpPr txBox="1"/>
          <p:nvPr/>
        </p:nvSpPr>
        <p:spPr>
          <a:xfrm>
            <a:off x="9839372" y="264686"/>
            <a:ext cx="780975" cy="95410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3200" dirty="0">
                <a:solidFill>
                  <a:schemeClr val="bg1"/>
                </a:solidFill>
              </a:rPr>
              <a:t>1.</a:t>
            </a:r>
            <a:endParaRPr lang="en-US" sz="3200" dirty="0">
              <a:solidFill>
                <a:schemeClr val="bg1"/>
              </a:solidFill>
            </a:endParaRPr>
          </a:p>
        </p:txBody>
      </p:sp>
    </p:spTree>
    <p:extLst>
      <p:ext uri="{BB962C8B-B14F-4D97-AF65-F5344CB8AC3E}">
        <p14:creationId xmlns:p14="http://schemas.microsoft.com/office/powerpoint/2010/main" val="1419089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C9055F-873C-E4D6-FB69-8D56208359BA}"/>
              </a:ext>
            </a:extLst>
          </p:cNvPr>
          <p:cNvSpPr txBox="1"/>
          <p:nvPr/>
        </p:nvSpPr>
        <p:spPr>
          <a:xfrm>
            <a:off x="1456808" y="1478466"/>
            <a:ext cx="4128813"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احتمال بروز ایلئوس بعد از سزارین وجود دارد. افزایش سن هم به طور طبیعی سرعت حرکت روده‌ها را کاهش می‌دهد. بنابراین، سالمندان بیشتر از دیگران در معرض خطر ایلئوس هستند، به ویژه وقتی داروهای زیادی مصرف می‌کنند که این می‌تواند به طور بالقوه روی حرکت روده‌ها تاثیر بگذارد</a:t>
            </a:r>
            <a:r>
              <a:rPr lang="en-US" dirty="0"/>
              <a:t>.</a:t>
            </a:r>
          </a:p>
        </p:txBody>
      </p:sp>
      <p:sp>
        <p:nvSpPr>
          <p:cNvPr id="6" name="Oval 5">
            <a:extLst>
              <a:ext uri="{FF2B5EF4-FFF2-40B4-BE49-F238E27FC236}">
                <a16:creationId xmlns:a16="http://schemas.microsoft.com/office/drawing/2014/main" id="{78DF7A45-AC60-1F31-034C-1ECD0C809AC9}"/>
              </a:ext>
            </a:extLst>
          </p:cNvPr>
          <p:cNvSpPr/>
          <p:nvPr/>
        </p:nvSpPr>
        <p:spPr>
          <a:xfrm>
            <a:off x="398282" y="221544"/>
            <a:ext cx="1288610" cy="1288610"/>
          </a:xfrm>
          <a:prstGeom prst="ellipse">
            <a:avLst/>
          </a:prstGeom>
          <a:solidFill>
            <a:srgbClr val="C00000"/>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7" name="Oval 6">
            <a:extLst>
              <a:ext uri="{FF2B5EF4-FFF2-40B4-BE49-F238E27FC236}">
                <a16:creationId xmlns:a16="http://schemas.microsoft.com/office/drawing/2014/main" id="{FD5FD5B8-B457-ADDC-AA23-6BACE92771D3}"/>
              </a:ext>
            </a:extLst>
          </p:cNvPr>
          <p:cNvSpPr/>
          <p:nvPr/>
        </p:nvSpPr>
        <p:spPr>
          <a:xfrm>
            <a:off x="1411071" y="787191"/>
            <a:ext cx="736834" cy="736834"/>
          </a:xfrm>
          <a:prstGeom prst="ellipse">
            <a:avLst/>
          </a:prstGeom>
          <a:solidFill>
            <a:srgbClr val="E60000"/>
          </a:solidFill>
          <a:ln>
            <a:noFill/>
          </a:ln>
        </p:spPr>
        <p:txBody>
          <a:bodyPr spcFirstLastPara="1" wrap="square" lIns="91425" tIns="91425" rIns="91425" bIns="91425" anchor="ctr" anchorCtr="0">
            <a:noAutofit/>
          </a:bodyPr>
          <a:lstStyle/>
          <a:p>
            <a:endParaRPr lang="fa-IR" dirty="0">
              <a:solidFill>
                <a:schemeClr val="tx1"/>
              </a:solidFill>
            </a:endParaRPr>
          </a:p>
        </p:txBody>
      </p:sp>
      <p:pic>
        <p:nvPicPr>
          <p:cNvPr id="1028" name="Picture 4" descr="علائم انسداد روده. انسداد روده ، انواع انسداد ، علائم و درمان.">
            <a:extLst>
              <a:ext uri="{FF2B5EF4-FFF2-40B4-BE49-F238E27FC236}">
                <a16:creationId xmlns:a16="http://schemas.microsoft.com/office/drawing/2014/main" id="{3704842B-C89F-F2D0-94B9-8571D98A8D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6549" y="2987163"/>
            <a:ext cx="6143625" cy="36957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انسداد روده بزرگ، علائم، علت‌ها و درمان">
            <a:extLst>
              <a:ext uri="{FF2B5EF4-FFF2-40B4-BE49-F238E27FC236}">
                <a16:creationId xmlns:a16="http://schemas.microsoft.com/office/drawing/2014/main" id="{DD173CBE-8FCC-1F53-1401-B3E1636C14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54" r="1971"/>
          <a:stretch/>
        </p:blipFill>
        <p:spPr bwMode="auto">
          <a:xfrm>
            <a:off x="5816550" y="213246"/>
            <a:ext cx="6143624" cy="2732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65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AC52A86-58FB-8170-DD03-B3F192E73856}"/>
              </a:ext>
            </a:extLst>
          </p:cNvPr>
          <p:cNvSpPr/>
          <p:nvPr/>
        </p:nvSpPr>
        <p:spPr>
          <a:xfrm>
            <a:off x="8465574" y="339787"/>
            <a:ext cx="3510115"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6A449C2A-0AE5-2E9E-704A-88E6FC91FBDA}"/>
              </a:ext>
            </a:extLst>
          </p:cNvPr>
          <p:cNvSpPr txBox="1"/>
          <p:nvPr/>
        </p:nvSpPr>
        <p:spPr>
          <a:xfrm>
            <a:off x="8686797" y="358753"/>
            <a:ext cx="322498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راه‌های تشخیص بیماری</a:t>
            </a:r>
            <a:endParaRPr lang="en-US" dirty="0">
              <a:solidFill>
                <a:schemeClr val="bg1"/>
              </a:solidFill>
            </a:endParaRPr>
          </a:p>
        </p:txBody>
      </p:sp>
      <p:sp>
        <p:nvSpPr>
          <p:cNvPr id="5" name="TextBox 4">
            <a:extLst>
              <a:ext uri="{FF2B5EF4-FFF2-40B4-BE49-F238E27FC236}">
                <a16:creationId xmlns:a16="http://schemas.microsoft.com/office/drawing/2014/main" id="{3403A0F1-03C6-B2C5-5C92-48F6BD476C2D}"/>
              </a:ext>
            </a:extLst>
          </p:cNvPr>
          <p:cNvSpPr txBox="1"/>
          <p:nvPr/>
        </p:nvSpPr>
        <p:spPr>
          <a:xfrm>
            <a:off x="368707" y="839384"/>
            <a:ext cx="1154307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پزشک معمولا ابتدا به توضیح شما درباره علائمی که دارید گوش می‌دهد. سپس سابقه پزشکی و داروهای مصرفی‌تان را بررسی می‌کند و معاینه بدنی انجام می‌دهد. همچنین ممکن است با گوشی پزشکی به صداهای روده گوش دهد.  فقدان صداهای روده یا زیاد بودن آن‌ها می‌تواند نشانه ایلئوس باشد. با این حال، پزشک برای تایید تشخیص به روش‌هایی نیاز دارد</a:t>
            </a:r>
            <a:r>
              <a:rPr lang="en-US" dirty="0"/>
              <a:t>:</a:t>
            </a:r>
          </a:p>
        </p:txBody>
      </p:sp>
      <p:pic>
        <p:nvPicPr>
          <p:cNvPr id="4" name="Picture 3">
            <a:extLst>
              <a:ext uri="{FF2B5EF4-FFF2-40B4-BE49-F238E27FC236}">
                <a16:creationId xmlns:a16="http://schemas.microsoft.com/office/drawing/2014/main" id="{2B8B1622-7EE7-43B9-D389-744BE5B15E8A}"/>
              </a:ext>
            </a:extLst>
          </p:cNvPr>
          <p:cNvPicPr>
            <a:picLocks noChangeAspect="1"/>
          </p:cNvPicPr>
          <p:nvPr/>
        </p:nvPicPr>
        <p:blipFill>
          <a:blip r:embed="rId2"/>
          <a:stretch>
            <a:fillRect/>
          </a:stretch>
        </p:blipFill>
        <p:spPr>
          <a:xfrm>
            <a:off x="2059856" y="2654040"/>
            <a:ext cx="8072288" cy="4036146"/>
          </a:xfrm>
          <a:prstGeom prst="rect">
            <a:avLst/>
          </a:prstGeom>
        </p:spPr>
      </p:pic>
    </p:spTree>
    <p:extLst>
      <p:ext uri="{BB962C8B-B14F-4D97-AF65-F5344CB8AC3E}">
        <p14:creationId xmlns:p14="http://schemas.microsoft.com/office/powerpoint/2010/main" val="504870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53AC2F0-E098-D375-6FE3-BDA1648095B4}"/>
              </a:ext>
            </a:extLst>
          </p:cNvPr>
          <p:cNvSpPr/>
          <p:nvPr/>
        </p:nvSpPr>
        <p:spPr>
          <a:xfrm>
            <a:off x="4527754" y="472796"/>
            <a:ext cx="3510115"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ADDD98AA-0F7C-C43A-AEF4-63A118E48E3A}"/>
              </a:ext>
            </a:extLst>
          </p:cNvPr>
          <p:cNvSpPr txBox="1"/>
          <p:nvPr/>
        </p:nvSpPr>
        <p:spPr>
          <a:xfrm>
            <a:off x="1111044" y="972393"/>
            <a:ext cx="1073682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روش ممکن است بعضی از انسدادها را نشان دهد، اما همیشه ایلئوس یا سایر مشکلات روده را مشخص نمی‌کند</a:t>
            </a:r>
            <a:r>
              <a:rPr lang="en-US" dirty="0"/>
              <a:t>.</a:t>
            </a:r>
          </a:p>
        </p:txBody>
      </p:sp>
      <p:sp>
        <p:nvSpPr>
          <p:cNvPr id="4" name="TextBox 3">
            <a:extLst>
              <a:ext uri="{FF2B5EF4-FFF2-40B4-BE49-F238E27FC236}">
                <a16:creationId xmlns:a16="http://schemas.microsoft.com/office/drawing/2014/main" id="{2A536370-A0E2-0CD1-7CAF-1BDEBD17A81E}"/>
              </a:ext>
            </a:extLst>
          </p:cNvPr>
          <p:cNvSpPr txBox="1"/>
          <p:nvPr/>
        </p:nvSpPr>
        <p:spPr>
          <a:xfrm>
            <a:off x="4975122" y="491762"/>
            <a:ext cx="2241755"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اشعه ایکس</a:t>
            </a:r>
            <a:r>
              <a:rPr lang="en-US" dirty="0"/>
              <a:t>: </a:t>
            </a:r>
            <a:endParaRPr lang="fa-IR" dirty="0"/>
          </a:p>
        </p:txBody>
      </p:sp>
      <p:pic>
        <p:nvPicPr>
          <p:cNvPr id="2050" name="Picture 2" descr="دستگاه اشعه ایکس">
            <a:extLst>
              <a:ext uri="{FF2B5EF4-FFF2-40B4-BE49-F238E27FC236}">
                <a16:creationId xmlns:a16="http://schemas.microsoft.com/office/drawing/2014/main" id="{9223642B-96DC-B09E-ADD9-0DDA037E95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438" y="1970393"/>
            <a:ext cx="8396748" cy="4723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759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73A79E4-1EC8-F2CB-56A9-6B680EA17DEF}"/>
              </a:ext>
            </a:extLst>
          </p:cNvPr>
          <p:cNvSpPr/>
          <p:nvPr/>
        </p:nvSpPr>
        <p:spPr>
          <a:xfrm>
            <a:off x="290052" y="4789156"/>
            <a:ext cx="427211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0F2CEE71-2485-321E-9DD5-206A0D22A8A2}"/>
              </a:ext>
            </a:extLst>
          </p:cNvPr>
          <p:cNvSpPr txBox="1"/>
          <p:nvPr/>
        </p:nvSpPr>
        <p:spPr>
          <a:xfrm>
            <a:off x="594851" y="4808122"/>
            <a:ext cx="3878826"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توموگرافی کامپیوتری</a:t>
            </a:r>
            <a:r>
              <a:rPr lang="en-US" dirty="0"/>
              <a:t> (CT): </a:t>
            </a:r>
          </a:p>
        </p:txBody>
      </p:sp>
      <p:sp>
        <p:nvSpPr>
          <p:cNvPr id="4" name="TextBox 3">
            <a:extLst>
              <a:ext uri="{FF2B5EF4-FFF2-40B4-BE49-F238E27FC236}">
                <a16:creationId xmlns:a16="http://schemas.microsoft.com/office/drawing/2014/main" id="{A7FBA3E3-7B96-9036-9160-05787399CDDE}"/>
              </a:ext>
            </a:extLst>
          </p:cNvPr>
          <p:cNvSpPr txBox="1"/>
          <p:nvPr/>
        </p:nvSpPr>
        <p:spPr>
          <a:xfrm>
            <a:off x="806244" y="5378698"/>
            <a:ext cx="1120877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سی‌تی اسکن، در مقایسه با اشعه ایکس استاندارد، جزئیات بیشتری ارائه می‌دهد و روده را از زوایای مختلف بررسی می‌کند. گاهی اوقات، لازم است یک ماده حاجب خوراکی را ببلعید تا تصویر واضح‌تری ایجاد شود</a:t>
            </a:r>
            <a:r>
              <a:rPr lang="en-US" dirty="0"/>
              <a:t>.</a:t>
            </a:r>
            <a:endParaRPr lang="fa-IR" dirty="0"/>
          </a:p>
        </p:txBody>
      </p:sp>
      <p:pic>
        <p:nvPicPr>
          <p:cNvPr id="6" name="Picture 5">
            <a:extLst>
              <a:ext uri="{FF2B5EF4-FFF2-40B4-BE49-F238E27FC236}">
                <a16:creationId xmlns:a16="http://schemas.microsoft.com/office/drawing/2014/main" id="{BF499C58-69A3-9E7D-A08A-30D87600EC72}"/>
              </a:ext>
            </a:extLst>
          </p:cNvPr>
          <p:cNvPicPr>
            <a:picLocks noChangeAspect="1"/>
          </p:cNvPicPr>
          <p:nvPr/>
        </p:nvPicPr>
        <p:blipFill>
          <a:blip r:embed="rId2"/>
          <a:srcRect b="8129"/>
          <a:stretch/>
        </p:blipFill>
        <p:spPr>
          <a:xfrm>
            <a:off x="6211528" y="717753"/>
            <a:ext cx="5715000" cy="3500284"/>
          </a:xfrm>
          <a:prstGeom prst="rect">
            <a:avLst/>
          </a:prstGeom>
        </p:spPr>
      </p:pic>
      <p:pic>
        <p:nvPicPr>
          <p:cNvPr id="3074" name="Picture 2" descr="مزیت ها و عوارض توموگرافی کامپیوتری (CT) - بیوپسی سینه اصفهان | فاطمه کرمی">
            <a:extLst>
              <a:ext uri="{FF2B5EF4-FFF2-40B4-BE49-F238E27FC236}">
                <a16:creationId xmlns:a16="http://schemas.microsoft.com/office/drawing/2014/main" id="{4533DE8B-6E59-22F3-1409-1EFB0A7B912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80" r="3710"/>
          <a:stretch/>
        </p:blipFill>
        <p:spPr bwMode="auto">
          <a:xfrm>
            <a:off x="457198" y="1183569"/>
            <a:ext cx="5638802" cy="3496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5069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CA31BFD7-D25F-5B94-BC9C-DF17DAE9199A}"/>
              </a:ext>
            </a:extLst>
          </p:cNvPr>
          <p:cNvSpPr/>
          <p:nvPr/>
        </p:nvSpPr>
        <p:spPr>
          <a:xfrm>
            <a:off x="9311148" y="396730"/>
            <a:ext cx="2507225"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4" name="TextBox 3">
            <a:extLst>
              <a:ext uri="{FF2B5EF4-FFF2-40B4-BE49-F238E27FC236}">
                <a16:creationId xmlns:a16="http://schemas.microsoft.com/office/drawing/2014/main" id="{A543477C-5988-28EA-6FD3-94AE2779BD19}"/>
              </a:ext>
            </a:extLst>
          </p:cNvPr>
          <p:cNvSpPr txBox="1"/>
          <p:nvPr/>
        </p:nvSpPr>
        <p:spPr>
          <a:xfrm>
            <a:off x="9085006" y="415696"/>
            <a:ext cx="2674374"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سونوگرافی</a:t>
            </a:r>
            <a:r>
              <a:rPr lang="en-US" dirty="0"/>
              <a:t>: </a:t>
            </a:r>
            <a:endParaRPr lang="fa-IR" dirty="0"/>
          </a:p>
        </p:txBody>
      </p:sp>
      <p:sp>
        <p:nvSpPr>
          <p:cNvPr id="6" name="TextBox 5">
            <a:extLst>
              <a:ext uri="{FF2B5EF4-FFF2-40B4-BE49-F238E27FC236}">
                <a16:creationId xmlns:a16="http://schemas.microsoft.com/office/drawing/2014/main" id="{8D7180B5-0459-5F99-973B-369695F7E453}"/>
              </a:ext>
            </a:extLst>
          </p:cNvPr>
          <p:cNvSpPr txBox="1"/>
          <p:nvPr/>
        </p:nvSpPr>
        <p:spPr>
          <a:xfrm>
            <a:off x="4552336" y="1056020"/>
            <a:ext cx="720704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سونوگرافی بیشتر برای شناسایی ایلئوس در کودکان استفاده می‌شود</a:t>
            </a:r>
            <a:r>
              <a:rPr lang="en-US" dirty="0"/>
              <a:t>.</a:t>
            </a:r>
          </a:p>
        </p:txBody>
      </p:sp>
      <p:pic>
        <p:nvPicPr>
          <p:cNvPr id="11" name="Picture 10">
            <a:extLst>
              <a:ext uri="{FF2B5EF4-FFF2-40B4-BE49-F238E27FC236}">
                <a16:creationId xmlns:a16="http://schemas.microsoft.com/office/drawing/2014/main" id="{AB83DDAB-07A3-807A-B3EE-C681C6E8D9EF}"/>
              </a:ext>
            </a:extLst>
          </p:cNvPr>
          <p:cNvPicPr>
            <a:picLocks noChangeAspect="1"/>
          </p:cNvPicPr>
          <p:nvPr/>
        </p:nvPicPr>
        <p:blipFill>
          <a:blip r:embed="rId2"/>
          <a:stretch>
            <a:fillRect/>
          </a:stretch>
        </p:blipFill>
        <p:spPr>
          <a:xfrm>
            <a:off x="6656341" y="2193125"/>
            <a:ext cx="5270286" cy="4138812"/>
          </a:xfrm>
          <a:prstGeom prst="rect">
            <a:avLst/>
          </a:prstGeom>
        </p:spPr>
      </p:pic>
      <p:pic>
        <p:nvPicPr>
          <p:cNvPr id="13" name="Picture 12">
            <a:extLst>
              <a:ext uri="{FF2B5EF4-FFF2-40B4-BE49-F238E27FC236}">
                <a16:creationId xmlns:a16="http://schemas.microsoft.com/office/drawing/2014/main" id="{656B0893-3A55-AD60-4052-BB7CD5769695}"/>
              </a:ext>
            </a:extLst>
          </p:cNvPr>
          <p:cNvPicPr>
            <a:picLocks noChangeAspect="1"/>
          </p:cNvPicPr>
          <p:nvPr/>
        </p:nvPicPr>
        <p:blipFill>
          <a:blip r:embed="rId3"/>
          <a:stretch>
            <a:fillRect/>
          </a:stretch>
        </p:blipFill>
        <p:spPr>
          <a:xfrm>
            <a:off x="226144" y="1899102"/>
            <a:ext cx="6302476" cy="4726858"/>
          </a:xfrm>
          <a:prstGeom prst="rect">
            <a:avLst/>
          </a:prstGeom>
        </p:spPr>
      </p:pic>
    </p:spTree>
    <p:extLst>
      <p:ext uri="{BB962C8B-B14F-4D97-AF65-F5344CB8AC3E}">
        <p14:creationId xmlns:p14="http://schemas.microsoft.com/office/powerpoint/2010/main" val="428067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50C5A24-6BBB-45E2-93CB-9B8131412A86}"/>
              </a:ext>
            </a:extLst>
          </p:cNvPr>
          <p:cNvPicPr>
            <a:picLocks noChangeAspect="1"/>
          </p:cNvPicPr>
          <p:nvPr/>
        </p:nvPicPr>
        <p:blipFill>
          <a:blip r:embed="rId2"/>
          <a:stretch>
            <a:fillRect/>
          </a:stretch>
        </p:blipFill>
        <p:spPr>
          <a:xfrm>
            <a:off x="5963352" y="1391155"/>
            <a:ext cx="5897844" cy="3332970"/>
          </a:xfrm>
          <a:prstGeom prst="rect">
            <a:avLst/>
          </a:prstGeom>
        </p:spPr>
      </p:pic>
      <p:sp>
        <p:nvSpPr>
          <p:cNvPr id="5" name="Rectangle: Rounded Corners 4">
            <a:extLst>
              <a:ext uri="{FF2B5EF4-FFF2-40B4-BE49-F238E27FC236}">
                <a16:creationId xmlns:a16="http://schemas.microsoft.com/office/drawing/2014/main" id="{65F9D7DE-9A0B-2D8A-FA84-49F458B597DE}"/>
              </a:ext>
            </a:extLst>
          </p:cNvPr>
          <p:cNvSpPr/>
          <p:nvPr/>
        </p:nvSpPr>
        <p:spPr>
          <a:xfrm>
            <a:off x="7457768" y="4724664"/>
            <a:ext cx="427211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50FD821A-3535-07F0-6BB4-A065089248A6}"/>
              </a:ext>
            </a:extLst>
          </p:cNvPr>
          <p:cNvSpPr txBox="1"/>
          <p:nvPr/>
        </p:nvSpPr>
        <p:spPr>
          <a:xfrm>
            <a:off x="609600" y="5267633"/>
            <a:ext cx="11198942"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 </a:t>
            </a:r>
            <a:r>
              <a:rPr lang="fa-IR" dirty="0"/>
              <a:t>این روش شامل وارد کردن هوا یا باریوم مایع به داخل روده بزرگ (از طریق رکتوم یا راست روده) و سپس عکس گرفتن از شکم با استفاده از اشعه ایکس است. تنقیه می‌تواند ایلئوس ناشی از انواژیناسیون را در بعضی از کودکان برطرف کند</a:t>
            </a:r>
            <a:r>
              <a:rPr lang="en-US" dirty="0"/>
              <a:t>.</a:t>
            </a:r>
          </a:p>
        </p:txBody>
      </p:sp>
      <p:sp>
        <p:nvSpPr>
          <p:cNvPr id="4" name="TextBox 3">
            <a:extLst>
              <a:ext uri="{FF2B5EF4-FFF2-40B4-BE49-F238E27FC236}">
                <a16:creationId xmlns:a16="http://schemas.microsoft.com/office/drawing/2014/main" id="{3C457139-8950-2F67-9F88-772146E96042}"/>
              </a:ext>
            </a:extLst>
          </p:cNvPr>
          <p:cNvSpPr txBox="1"/>
          <p:nvPr/>
        </p:nvSpPr>
        <p:spPr>
          <a:xfrm>
            <a:off x="8072283" y="4738802"/>
            <a:ext cx="3549446"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4. تنقیه هوا یا باریوم</a:t>
            </a:r>
          </a:p>
        </p:txBody>
      </p:sp>
      <p:pic>
        <p:nvPicPr>
          <p:cNvPr id="6" name="Picture 5">
            <a:extLst>
              <a:ext uri="{FF2B5EF4-FFF2-40B4-BE49-F238E27FC236}">
                <a16:creationId xmlns:a16="http://schemas.microsoft.com/office/drawing/2014/main" id="{D9A4B06F-9DA4-B4BE-3149-D32D840CCABD}"/>
              </a:ext>
            </a:extLst>
          </p:cNvPr>
          <p:cNvPicPr>
            <a:picLocks noChangeAspect="1"/>
          </p:cNvPicPr>
          <p:nvPr/>
        </p:nvPicPr>
        <p:blipFill>
          <a:blip r:embed="rId3"/>
          <a:srcRect l="13738" t="328" b="5509"/>
          <a:stretch/>
        </p:blipFill>
        <p:spPr>
          <a:xfrm>
            <a:off x="186812" y="776436"/>
            <a:ext cx="6162368" cy="4188543"/>
          </a:xfrm>
          <a:prstGeom prst="rect">
            <a:avLst/>
          </a:prstGeom>
        </p:spPr>
      </p:pic>
    </p:spTree>
    <p:extLst>
      <p:ext uri="{BB962C8B-B14F-4D97-AF65-F5344CB8AC3E}">
        <p14:creationId xmlns:p14="http://schemas.microsoft.com/office/powerpoint/2010/main" val="32756287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48222E0E-F050-2ED9-2BFC-765817D103F7}"/>
              </a:ext>
            </a:extLst>
          </p:cNvPr>
          <p:cNvSpPr/>
          <p:nvPr/>
        </p:nvSpPr>
        <p:spPr>
          <a:xfrm>
            <a:off x="7030064" y="1886829"/>
            <a:ext cx="2821859"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5" name="TextBox 4">
            <a:extLst>
              <a:ext uri="{FF2B5EF4-FFF2-40B4-BE49-F238E27FC236}">
                <a16:creationId xmlns:a16="http://schemas.microsoft.com/office/drawing/2014/main" id="{D955B95D-DD3B-6BE4-0CAD-EABA9378B7AA}"/>
              </a:ext>
            </a:extLst>
          </p:cNvPr>
          <p:cNvSpPr txBox="1"/>
          <p:nvPr/>
        </p:nvSpPr>
        <p:spPr>
          <a:xfrm>
            <a:off x="3185652" y="1905795"/>
            <a:ext cx="6096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ایلئوس چیست؟      </a:t>
            </a:r>
            <a:endParaRPr lang="fa-IR" sz="2400"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FA8183F-7917-18CD-AC77-705B203D225D}"/>
              </a:ext>
            </a:extLst>
          </p:cNvPr>
          <p:cNvSpPr txBox="1"/>
          <p:nvPr/>
        </p:nvSpPr>
        <p:spPr>
          <a:xfrm>
            <a:off x="7030064" y="2447114"/>
            <a:ext cx="4768644" cy="3347070"/>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با استفاده از انقباضات عضلانی موج مانند و رو به جلو که به عنوان پریستالسیس</a:t>
            </a:r>
            <a:r>
              <a:rPr lang="en-US" sz="1800" dirty="0">
                <a:effectLst/>
                <a:latin typeface="Vazir" panose="020B0603030804020204" pitchFamily="34" charset="-78"/>
                <a:ea typeface="Calibri" panose="020F0502020204030204" pitchFamily="34" charset="0"/>
                <a:cs typeface="Vazir" panose="020B0603030804020204" pitchFamily="34" charset="-78"/>
              </a:rPr>
              <a:t>» (peristalsis) </a:t>
            </a:r>
            <a:r>
              <a:rPr lang="fa-IR" sz="1800" dirty="0">
                <a:effectLst/>
                <a:latin typeface="Vazir" panose="020B0603030804020204" pitchFamily="34" charset="-78"/>
                <a:ea typeface="Calibri" panose="020F0502020204030204" pitchFamily="34" charset="0"/>
                <a:cs typeface="Vazir" panose="020B0603030804020204" pitchFamily="34" charset="-78"/>
              </a:rPr>
              <a:t>شناخته می‌شوند، غذای هضم شده در داخل روده حرکت می‌کند. وقتی روده برای مدتی از انجام این حرکات دست می‌کشد، مشکلی ایجاد می‌شود که در اصطلاح پزشکی به آن</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b="1" dirty="0">
                <a:effectLst/>
                <a:latin typeface="Vazir" panose="020B0603030804020204" pitchFamily="34" charset="-78"/>
                <a:ea typeface="Calibri" panose="020F0502020204030204" pitchFamily="34" charset="0"/>
                <a:cs typeface="Vazir" panose="020B0603030804020204" pitchFamily="34" charset="-78"/>
              </a:rPr>
              <a:t>ایلئوس</a:t>
            </a:r>
            <a:r>
              <a:rPr lang="en-US" sz="1800" dirty="0">
                <a:effectLst/>
                <a:latin typeface="Vazir" panose="020B0603030804020204" pitchFamily="34" charset="-78"/>
                <a:ea typeface="Calibri" panose="020F0502020204030204" pitchFamily="34" charset="0"/>
                <a:cs typeface="Vazir" panose="020B0603030804020204" pitchFamily="34" charset="-78"/>
              </a:rPr>
              <a:t> (ileus) </a:t>
            </a:r>
            <a:r>
              <a:rPr lang="fa-IR" sz="1800" dirty="0">
                <a:effectLst/>
                <a:latin typeface="Vazir" panose="020B0603030804020204" pitchFamily="34" charset="-78"/>
                <a:ea typeface="Calibri" panose="020F0502020204030204" pitchFamily="34" charset="0"/>
                <a:cs typeface="Vazir" panose="020B0603030804020204" pitchFamily="34" charset="-78"/>
              </a:rPr>
              <a:t>می‌گویند</a:t>
            </a:r>
            <a:r>
              <a:rPr lang="en-US" sz="1800" dirty="0">
                <a:effectLst/>
                <a:latin typeface="Vazir" panose="020B0603030804020204" pitchFamily="34" charset="-78"/>
                <a:ea typeface="Calibri" panose="020F0502020204030204" pitchFamily="34" charset="0"/>
                <a:cs typeface="Vazir" panose="020B0603030804020204" pitchFamily="34" charset="-78"/>
              </a:rPr>
              <a:t>.</a:t>
            </a:r>
            <a:endParaRPr lang="en-US" sz="16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9" name="Picture 8">
            <a:extLst>
              <a:ext uri="{FF2B5EF4-FFF2-40B4-BE49-F238E27FC236}">
                <a16:creationId xmlns:a16="http://schemas.microsoft.com/office/drawing/2014/main" id="{F5CF4818-6D50-25EB-A4E9-6678AC74CB8C}"/>
              </a:ext>
            </a:extLst>
          </p:cNvPr>
          <p:cNvPicPr>
            <a:picLocks noChangeAspect="1"/>
          </p:cNvPicPr>
          <p:nvPr/>
        </p:nvPicPr>
        <p:blipFill>
          <a:blip r:embed="rId2"/>
          <a:stretch>
            <a:fillRect/>
          </a:stretch>
        </p:blipFill>
        <p:spPr>
          <a:xfrm>
            <a:off x="186814" y="1554430"/>
            <a:ext cx="6843250" cy="5132438"/>
          </a:xfrm>
          <a:prstGeom prst="rect">
            <a:avLst/>
          </a:prstGeom>
        </p:spPr>
      </p:pic>
    </p:spTree>
    <p:extLst>
      <p:ext uri="{BB962C8B-B14F-4D97-AF65-F5344CB8AC3E}">
        <p14:creationId xmlns:p14="http://schemas.microsoft.com/office/powerpoint/2010/main" val="4037482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22FFCE7-5059-DFC7-4304-95ABC1D979F3}"/>
              </a:ext>
            </a:extLst>
          </p:cNvPr>
          <p:cNvSpPr/>
          <p:nvPr/>
        </p:nvSpPr>
        <p:spPr>
          <a:xfrm>
            <a:off x="7624917" y="445824"/>
            <a:ext cx="427211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B6DA9C2B-AC1B-95B0-F3F6-FC5D5F4EF8C8}"/>
              </a:ext>
            </a:extLst>
          </p:cNvPr>
          <p:cNvSpPr txBox="1"/>
          <p:nvPr/>
        </p:nvSpPr>
        <p:spPr>
          <a:xfrm>
            <a:off x="8445907" y="455656"/>
            <a:ext cx="3333137"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ایلئوس روده</a:t>
            </a:r>
            <a:endParaRPr lang="en-US" dirty="0"/>
          </a:p>
        </p:txBody>
      </p:sp>
      <p:sp>
        <p:nvSpPr>
          <p:cNvPr id="5" name="TextBox 4">
            <a:extLst>
              <a:ext uri="{FF2B5EF4-FFF2-40B4-BE49-F238E27FC236}">
                <a16:creationId xmlns:a16="http://schemas.microsoft.com/office/drawing/2014/main" id="{1FDE969A-1D57-875D-B8FA-C8473368F1EA}"/>
              </a:ext>
            </a:extLst>
          </p:cNvPr>
          <p:cNvSpPr txBox="1"/>
          <p:nvPr/>
        </p:nvSpPr>
        <p:spPr>
          <a:xfrm>
            <a:off x="5771535" y="1091331"/>
            <a:ext cx="6096000" cy="38869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درمان ایلئوس به شدت آن بستگی دارد و شامل موارد زیر می‌شود</a:t>
            </a:r>
            <a:r>
              <a:rPr lang="en-US" dirty="0"/>
              <a:t>:</a:t>
            </a:r>
          </a:p>
        </p:txBody>
      </p:sp>
      <p:sp>
        <p:nvSpPr>
          <p:cNvPr id="7" name="TextBox 6">
            <a:extLst>
              <a:ext uri="{FF2B5EF4-FFF2-40B4-BE49-F238E27FC236}">
                <a16:creationId xmlns:a16="http://schemas.microsoft.com/office/drawing/2014/main" id="{99D5DEB8-041E-957C-1362-A446A578FAF0}"/>
              </a:ext>
            </a:extLst>
          </p:cNvPr>
          <p:cNvSpPr txBox="1"/>
          <p:nvPr/>
        </p:nvSpPr>
        <p:spPr>
          <a:xfrm>
            <a:off x="5771535" y="1767876"/>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تغییر رژیم غذایی</a:t>
            </a:r>
            <a:endParaRPr lang="en-US" dirty="0"/>
          </a:p>
        </p:txBody>
      </p:sp>
      <p:sp>
        <p:nvSpPr>
          <p:cNvPr id="9" name="TextBox 8">
            <a:extLst>
              <a:ext uri="{FF2B5EF4-FFF2-40B4-BE49-F238E27FC236}">
                <a16:creationId xmlns:a16="http://schemas.microsoft.com/office/drawing/2014/main" id="{646F3062-DDF3-F42E-043B-DD896CAA4E76}"/>
              </a:ext>
            </a:extLst>
          </p:cNvPr>
          <p:cNvSpPr txBox="1"/>
          <p:nvPr/>
        </p:nvSpPr>
        <p:spPr>
          <a:xfrm>
            <a:off x="7433187" y="2156572"/>
            <a:ext cx="4434348"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بیماری‌هایی مثل بیماری کرون و دیورتیکولیت ممکن است باعث انسداد جزئی روده شوند، یعنی فقط بعضی از مواد بتوانند از روده عبور کنند. در این شرایط، غذاهای کم فیبر بهترین غذا برای انسداد روده هستند، چون باعث می‌شوند مدفوع راحت‌تر دفع شود. برای پیروی از رژیم غذایی کم فیبر باید مصرف غلات کامل، سبزیجات خام و مغزیجات را کاهش دهید</a:t>
            </a:r>
            <a:r>
              <a:rPr lang="en-US" dirty="0"/>
              <a:t>.</a:t>
            </a:r>
          </a:p>
        </p:txBody>
      </p:sp>
      <p:pic>
        <p:nvPicPr>
          <p:cNvPr id="4" name="Picture 3">
            <a:extLst>
              <a:ext uri="{FF2B5EF4-FFF2-40B4-BE49-F238E27FC236}">
                <a16:creationId xmlns:a16="http://schemas.microsoft.com/office/drawing/2014/main" id="{C82CA234-41D6-F1C7-CA1C-D45E63E5A3C0}"/>
              </a:ext>
            </a:extLst>
          </p:cNvPr>
          <p:cNvPicPr>
            <a:picLocks noChangeAspect="1"/>
          </p:cNvPicPr>
          <p:nvPr/>
        </p:nvPicPr>
        <p:blipFill>
          <a:blip r:embed="rId3"/>
          <a:stretch>
            <a:fillRect/>
          </a:stretch>
        </p:blipFill>
        <p:spPr>
          <a:xfrm>
            <a:off x="324465" y="2710144"/>
            <a:ext cx="6902246" cy="3451124"/>
          </a:xfrm>
          <a:prstGeom prst="rect">
            <a:avLst/>
          </a:prstGeom>
        </p:spPr>
      </p:pic>
    </p:spTree>
    <p:extLst>
      <p:ext uri="{BB962C8B-B14F-4D97-AF65-F5344CB8AC3E}">
        <p14:creationId xmlns:p14="http://schemas.microsoft.com/office/powerpoint/2010/main" val="3533731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C77F479-E972-8CF6-B00B-A60AB253AD80}"/>
              </a:ext>
            </a:extLst>
          </p:cNvPr>
          <p:cNvSpPr/>
          <p:nvPr/>
        </p:nvSpPr>
        <p:spPr>
          <a:xfrm>
            <a:off x="2753034" y="989334"/>
            <a:ext cx="427211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7401FE0A-BA98-75CB-7228-6AE7D839B4FA}"/>
              </a:ext>
            </a:extLst>
          </p:cNvPr>
          <p:cNvSpPr txBox="1"/>
          <p:nvPr/>
        </p:nvSpPr>
        <p:spPr>
          <a:xfrm>
            <a:off x="3559279" y="998816"/>
            <a:ext cx="331347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2- تغییر داروها</a:t>
            </a:r>
            <a:endParaRPr lang="en-US" dirty="0">
              <a:solidFill>
                <a:schemeClr val="bg1"/>
              </a:solidFill>
            </a:endParaRPr>
          </a:p>
        </p:txBody>
      </p:sp>
      <p:sp>
        <p:nvSpPr>
          <p:cNvPr id="5" name="TextBox 4">
            <a:extLst>
              <a:ext uri="{FF2B5EF4-FFF2-40B4-BE49-F238E27FC236}">
                <a16:creationId xmlns:a16="http://schemas.microsoft.com/office/drawing/2014/main" id="{FDE8FDF5-B7A6-0E79-4823-DA95CCCD1507}"/>
              </a:ext>
            </a:extLst>
          </p:cNvPr>
          <p:cNvSpPr txBox="1"/>
          <p:nvPr/>
        </p:nvSpPr>
        <p:spPr>
          <a:xfrm>
            <a:off x="462117" y="1640210"/>
            <a:ext cx="6105836"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ممکن است پزشک از شما بخواهد که استفاده از داروهایی که باعث ایلئوس می‌شوند را متوقف کنید. این کار باید فقط زیر نظر پزشک انجام شود. چون ممکن است قطع ناگهای بعضی از داروها، از جمله داروهای ضدافسردگی، عوارض زیادی داشته باشد</a:t>
            </a:r>
            <a:r>
              <a:rPr lang="en-US" dirty="0"/>
              <a:t>.</a:t>
            </a:r>
          </a:p>
        </p:txBody>
      </p:sp>
      <p:pic>
        <p:nvPicPr>
          <p:cNvPr id="6146" name="Picture 2" descr="برابری کیفیت داروهای ایرانی با انواع خارجی / تولید ۷۲درصد مواد اولیه دارویی  در کشور">
            <a:extLst>
              <a:ext uri="{FF2B5EF4-FFF2-40B4-BE49-F238E27FC236}">
                <a16:creationId xmlns:a16="http://schemas.microsoft.com/office/drawing/2014/main" id="{1C7ECE04-9F1D-A687-53A2-4A92C1F38E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4262" y="3342548"/>
            <a:ext cx="4441310" cy="326800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داروی فشارخون را روز مصرف کنیم یا موقع خواب!؟ | کلینیک قلب و عروق دکتر  امیرفرهنگی">
            <a:extLst>
              <a:ext uri="{FF2B5EF4-FFF2-40B4-BE49-F238E27FC236}">
                <a16:creationId xmlns:a16="http://schemas.microsoft.com/office/drawing/2014/main" id="{592EE7A0-FC4F-45B8-1707-B1022817EF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7549" y="193420"/>
            <a:ext cx="4689982" cy="3129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077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37F6680-6634-AC50-A345-91496E8DB421}"/>
              </a:ext>
            </a:extLst>
          </p:cNvPr>
          <p:cNvSpPr/>
          <p:nvPr/>
        </p:nvSpPr>
        <p:spPr>
          <a:xfrm>
            <a:off x="8957187" y="461520"/>
            <a:ext cx="2861187"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2348972D-BC4D-FA9B-E26A-0E20CADF1A9E}"/>
              </a:ext>
            </a:extLst>
          </p:cNvPr>
          <p:cNvSpPr txBox="1"/>
          <p:nvPr/>
        </p:nvSpPr>
        <p:spPr>
          <a:xfrm>
            <a:off x="9252154" y="481386"/>
            <a:ext cx="248755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3- جراحی</a:t>
            </a:r>
            <a:endParaRPr lang="en-US" dirty="0">
              <a:solidFill>
                <a:schemeClr val="bg1"/>
              </a:solidFill>
            </a:endParaRPr>
          </a:p>
        </p:txBody>
      </p:sp>
      <p:sp>
        <p:nvSpPr>
          <p:cNvPr id="5" name="TextBox 4">
            <a:extLst>
              <a:ext uri="{FF2B5EF4-FFF2-40B4-BE49-F238E27FC236}">
                <a16:creationId xmlns:a16="http://schemas.microsoft.com/office/drawing/2014/main" id="{3F13FFCD-442D-23A2-4E69-FDD6A9874B21}"/>
              </a:ext>
            </a:extLst>
          </p:cNvPr>
          <p:cNvSpPr txBox="1"/>
          <p:nvPr/>
        </p:nvSpPr>
        <p:spPr>
          <a:xfrm>
            <a:off x="963562" y="1151275"/>
            <a:ext cx="10854813"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تغییر رژیم غذایی یا تغییر داروها موثر نباشد یا ا انسداد شدید باشد، ممکن است به جراحی نیاز داشته باشید. روش‌های مختلفی برای جراحی وجود دارد، از رفع انسداد روده گرفته یا برداشتن بخش آسیب دیده آن</a:t>
            </a:r>
            <a:r>
              <a:rPr lang="en-US" dirty="0"/>
              <a:t>.</a:t>
            </a:r>
          </a:p>
        </p:txBody>
      </p:sp>
      <p:pic>
        <p:nvPicPr>
          <p:cNvPr id="6" name="Picture 5">
            <a:extLst>
              <a:ext uri="{FF2B5EF4-FFF2-40B4-BE49-F238E27FC236}">
                <a16:creationId xmlns:a16="http://schemas.microsoft.com/office/drawing/2014/main" id="{D5D79328-DFAE-DDCE-2E91-E00F117F01EF}"/>
              </a:ext>
            </a:extLst>
          </p:cNvPr>
          <p:cNvPicPr>
            <a:picLocks noChangeAspect="1"/>
          </p:cNvPicPr>
          <p:nvPr/>
        </p:nvPicPr>
        <p:blipFill>
          <a:blip r:embed="rId2"/>
          <a:stretch>
            <a:fillRect/>
          </a:stretch>
        </p:blipFill>
        <p:spPr>
          <a:xfrm>
            <a:off x="356255" y="2805695"/>
            <a:ext cx="5816110" cy="3769702"/>
          </a:xfrm>
          <a:prstGeom prst="rect">
            <a:avLst/>
          </a:prstGeom>
        </p:spPr>
      </p:pic>
      <p:pic>
        <p:nvPicPr>
          <p:cNvPr id="9" name="Picture 8">
            <a:extLst>
              <a:ext uri="{FF2B5EF4-FFF2-40B4-BE49-F238E27FC236}">
                <a16:creationId xmlns:a16="http://schemas.microsoft.com/office/drawing/2014/main" id="{6D51A242-A54F-5752-431A-EC936858D590}"/>
              </a:ext>
            </a:extLst>
          </p:cNvPr>
          <p:cNvPicPr>
            <a:picLocks noChangeAspect="1"/>
          </p:cNvPicPr>
          <p:nvPr/>
        </p:nvPicPr>
        <p:blipFill>
          <a:blip r:embed="rId3"/>
          <a:stretch>
            <a:fillRect/>
          </a:stretch>
        </p:blipFill>
        <p:spPr>
          <a:xfrm>
            <a:off x="6257190" y="2490578"/>
            <a:ext cx="5667922" cy="3780504"/>
          </a:xfrm>
          <a:prstGeom prst="rect">
            <a:avLst/>
          </a:prstGeom>
        </p:spPr>
      </p:pic>
    </p:spTree>
    <p:extLst>
      <p:ext uri="{BB962C8B-B14F-4D97-AF65-F5344CB8AC3E}">
        <p14:creationId xmlns:p14="http://schemas.microsoft.com/office/powerpoint/2010/main" val="2723199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42E3586-1D7E-ACE4-15E2-4F3DE4AF5F9F}"/>
              </a:ext>
            </a:extLst>
          </p:cNvPr>
          <p:cNvSpPr/>
          <p:nvPr/>
        </p:nvSpPr>
        <p:spPr>
          <a:xfrm>
            <a:off x="6713844" y="1075417"/>
            <a:ext cx="5135612"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9BE3A9F3-3564-B830-B27E-878B4E5435C1}"/>
              </a:ext>
            </a:extLst>
          </p:cNvPr>
          <p:cNvSpPr txBox="1"/>
          <p:nvPr/>
        </p:nvSpPr>
        <p:spPr>
          <a:xfrm>
            <a:off x="6897327" y="1075417"/>
            <a:ext cx="476864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پیش‌گیری از مختل شدن حرکات روده</a:t>
            </a:r>
            <a:endParaRPr lang="en-US" dirty="0">
              <a:solidFill>
                <a:schemeClr val="bg1"/>
              </a:solidFill>
            </a:endParaRPr>
          </a:p>
        </p:txBody>
      </p:sp>
      <p:sp>
        <p:nvSpPr>
          <p:cNvPr id="5" name="TextBox 4">
            <a:extLst>
              <a:ext uri="{FF2B5EF4-FFF2-40B4-BE49-F238E27FC236}">
                <a16:creationId xmlns:a16="http://schemas.microsoft.com/office/drawing/2014/main" id="{CB66808E-CB09-1534-16FF-41365C9CD6DE}"/>
              </a:ext>
            </a:extLst>
          </p:cNvPr>
          <p:cNvSpPr txBox="1"/>
          <p:nvPr/>
        </p:nvSpPr>
        <p:spPr>
          <a:xfrm>
            <a:off x="7049726" y="1567096"/>
            <a:ext cx="446384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بسیاری از عوامل خطر مرتبط با ایلئوس، مانند آسیب‌دیدگی یا بیماری مزمن، قابل پیش‌گیری نیستند. اگر قرار است جراحی کنید باید احتمال ابتلا به این عارضه را در نظر بگیرید، اما این موضوع نباید شما را از جراحی ضروری منصرف کند. آگاهی از علائم ایلئوس و درمان به موقع آن برای جلوگیری از بروز عوارض مهم است</a:t>
            </a:r>
            <a:r>
              <a:rPr lang="en-US" dirty="0"/>
              <a:t>.</a:t>
            </a:r>
          </a:p>
        </p:txBody>
      </p:sp>
      <p:pic>
        <p:nvPicPr>
          <p:cNvPr id="4" name="Picture 3">
            <a:extLst>
              <a:ext uri="{FF2B5EF4-FFF2-40B4-BE49-F238E27FC236}">
                <a16:creationId xmlns:a16="http://schemas.microsoft.com/office/drawing/2014/main" id="{7B6CCF3B-68B5-532E-DBDE-37463E72C845}"/>
              </a:ext>
            </a:extLst>
          </p:cNvPr>
          <p:cNvPicPr>
            <a:picLocks noChangeAspect="1"/>
          </p:cNvPicPr>
          <p:nvPr/>
        </p:nvPicPr>
        <p:blipFill>
          <a:blip r:embed="rId2"/>
          <a:srcRect l="15276" r="15551"/>
          <a:stretch/>
        </p:blipFill>
        <p:spPr>
          <a:xfrm>
            <a:off x="219485" y="771222"/>
            <a:ext cx="6335458" cy="5852956"/>
          </a:xfrm>
          <a:prstGeom prst="rect">
            <a:avLst/>
          </a:prstGeom>
        </p:spPr>
      </p:pic>
    </p:spTree>
    <p:extLst>
      <p:ext uri="{BB962C8B-B14F-4D97-AF65-F5344CB8AC3E}">
        <p14:creationId xmlns:p14="http://schemas.microsoft.com/office/powerpoint/2010/main" val="27671357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842F04-B0FE-FFA8-D787-7DA269D23FEF}"/>
              </a:ext>
            </a:extLst>
          </p:cNvPr>
          <p:cNvSpPr txBox="1"/>
          <p:nvPr/>
        </p:nvSpPr>
        <p:spPr>
          <a:xfrm>
            <a:off x="668593" y="3050297"/>
            <a:ext cx="356911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2">
                  <a:extLst>
                    <a:ext uri="{A12FA001-AC4F-418D-AE19-62706E023703}">
                      <ahyp:hlinkClr xmlns:ahyp="http://schemas.microsoft.com/office/drawing/2018/hyperlinkcolor" val="tx"/>
                    </a:ext>
                  </a:extLst>
                </a:hlinkClick>
              </a:rPr>
              <a:t>https://www.darmankade.com</a:t>
            </a:r>
            <a:endParaRPr lang="en-US" dirty="0"/>
          </a:p>
        </p:txBody>
      </p:sp>
      <p:grpSp>
        <p:nvGrpSpPr>
          <p:cNvPr id="7" name="Group 6">
            <a:extLst>
              <a:ext uri="{FF2B5EF4-FFF2-40B4-BE49-F238E27FC236}">
                <a16:creationId xmlns:a16="http://schemas.microsoft.com/office/drawing/2014/main" id="{F39C0C4D-CACF-6374-5B23-221217463B63}"/>
              </a:ext>
            </a:extLst>
          </p:cNvPr>
          <p:cNvGrpSpPr/>
          <p:nvPr/>
        </p:nvGrpSpPr>
        <p:grpSpPr>
          <a:xfrm>
            <a:off x="8377084" y="681769"/>
            <a:ext cx="3020088" cy="480631"/>
            <a:chOff x="8799871" y="485124"/>
            <a:chExt cx="3020088" cy="480631"/>
          </a:xfrm>
        </p:grpSpPr>
        <p:sp>
          <p:nvSpPr>
            <p:cNvPr id="2" name="Rectangle: Rounded Corners 1">
              <a:extLst>
                <a:ext uri="{FF2B5EF4-FFF2-40B4-BE49-F238E27FC236}">
                  <a16:creationId xmlns:a16="http://schemas.microsoft.com/office/drawing/2014/main" id="{83A821F0-0840-0CBB-14AD-85A218D56870}"/>
                </a:ext>
              </a:extLst>
            </p:cNvPr>
            <p:cNvSpPr/>
            <p:nvPr/>
          </p:nvSpPr>
          <p:spPr>
            <a:xfrm>
              <a:off x="8799871" y="485124"/>
              <a:ext cx="3020088"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4" name="TextBox 3">
              <a:extLst>
                <a:ext uri="{FF2B5EF4-FFF2-40B4-BE49-F238E27FC236}">
                  <a16:creationId xmlns:a16="http://schemas.microsoft.com/office/drawing/2014/main" id="{1D72596A-1A68-C972-B3CB-A9CC07C9E4EA}"/>
                </a:ext>
              </a:extLst>
            </p:cNvPr>
            <p:cNvSpPr txBox="1"/>
            <p:nvPr/>
          </p:nvSpPr>
          <p:spPr>
            <a:xfrm>
              <a:off x="9330812" y="504090"/>
              <a:ext cx="224175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منابع</a:t>
              </a:r>
            </a:p>
          </p:txBody>
        </p:sp>
      </p:grpSp>
      <p:sp>
        <p:nvSpPr>
          <p:cNvPr id="6" name="TextBox 5">
            <a:extLst>
              <a:ext uri="{FF2B5EF4-FFF2-40B4-BE49-F238E27FC236}">
                <a16:creationId xmlns:a16="http://schemas.microsoft.com/office/drawing/2014/main" id="{DDA607DB-92D4-CB7A-1E00-69A9ECEF627D}"/>
              </a:ext>
            </a:extLst>
          </p:cNvPr>
          <p:cNvSpPr txBox="1"/>
          <p:nvPr/>
        </p:nvSpPr>
        <p:spPr>
          <a:xfrm>
            <a:off x="668593" y="2473216"/>
            <a:ext cx="2497392"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hlinkClick r:id="rId3">
                  <a:extLst>
                    <a:ext uri="{A12FA001-AC4F-418D-AE19-62706E023703}">
                      <ahyp:hlinkClr xmlns:ahyp="http://schemas.microsoft.com/office/drawing/2018/hyperlinkcolor" val="tx"/>
                    </a:ext>
                  </a:extLst>
                </a:hlinkClick>
              </a:rPr>
              <a:t>https://zidoctor.com</a:t>
            </a:r>
            <a:endParaRPr lang="en-US" dirty="0"/>
          </a:p>
        </p:txBody>
      </p:sp>
    </p:spTree>
    <p:extLst>
      <p:ext uri="{BB962C8B-B14F-4D97-AF65-F5344CB8AC3E}">
        <p14:creationId xmlns:p14="http://schemas.microsoft.com/office/powerpoint/2010/main" val="484773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5E6EFF9-6EED-6985-EA78-F77B8CC45CDB}"/>
              </a:ext>
            </a:extLst>
          </p:cNvPr>
          <p:cNvSpPr/>
          <p:nvPr/>
        </p:nvSpPr>
        <p:spPr>
          <a:xfrm>
            <a:off x="1337187" y="2452525"/>
            <a:ext cx="9881419" cy="2178467"/>
          </a:xfrm>
          <a:prstGeom prst="roundRect">
            <a:avLst/>
          </a:prstGeom>
          <a:solidFill>
            <a:srgbClr val="DE2A8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C6E73C89-8804-7CD8-278D-5DD05EC0A5BE}"/>
              </a:ext>
            </a:extLst>
          </p:cNvPr>
          <p:cNvSpPr txBox="1"/>
          <p:nvPr/>
        </p:nvSpPr>
        <p:spPr>
          <a:xfrm>
            <a:off x="2576052" y="2452525"/>
            <a:ext cx="6774425" cy="170816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6000" b="1" dirty="0">
                <a:solidFill>
                  <a:schemeClr val="bg1"/>
                </a:solidFill>
              </a:rPr>
              <a:t>با تشکر از توجه شما</a:t>
            </a:r>
            <a:endParaRPr lang="en-US" sz="6000" b="1" dirty="0">
              <a:solidFill>
                <a:schemeClr val="bg1"/>
              </a:solidFill>
            </a:endParaRPr>
          </a:p>
        </p:txBody>
      </p:sp>
    </p:spTree>
    <p:extLst>
      <p:ext uri="{BB962C8B-B14F-4D97-AF65-F5344CB8AC3E}">
        <p14:creationId xmlns:p14="http://schemas.microsoft.com/office/powerpoint/2010/main" val="2875244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3338D6E-53A6-51F6-CDBF-DB66FFC46144}"/>
              </a:ext>
            </a:extLst>
          </p:cNvPr>
          <p:cNvSpPr/>
          <p:nvPr/>
        </p:nvSpPr>
        <p:spPr>
          <a:xfrm>
            <a:off x="9252155" y="317479"/>
            <a:ext cx="264487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2D79C036-19AA-7674-5452-1DB8092F8A2D}"/>
              </a:ext>
            </a:extLst>
          </p:cNvPr>
          <p:cNvSpPr txBox="1"/>
          <p:nvPr/>
        </p:nvSpPr>
        <p:spPr>
          <a:xfrm>
            <a:off x="176980" y="739121"/>
            <a:ext cx="11720051"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ایلئوس می‌تواند باعث انسداد روده شود که در این شرایط هیچ ماده غذایی، گاز یا مایعی نمی‌تواند از روده عبور کند. درمان نکردن ایلئوس ممکن است روده را سوراخ یا پاره کند و به مرگ بیمار منجر شود. </a:t>
            </a:r>
            <a:endParaRPr lang="en-US" dirty="0"/>
          </a:p>
        </p:txBody>
      </p:sp>
      <p:sp>
        <p:nvSpPr>
          <p:cNvPr id="4" name="TextBox 3">
            <a:extLst>
              <a:ext uri="{FF2B5EF4-FFF2-40B4-BE49-F238E27FC236}">
                <a16:creationId xmlns:a16="http://schemas.microsoft.com/office/drawing/2014/main" id="{43760F9A-4BD1-C5C0-ACAE-6AE363FB0DB5}"/>
              </a:ext>
            </a:extLst>
          </p:cNvPr>
          <p:cNvSpPr txBox="1"/>
          <p:nvPr/>
        </p:nvSpPr>
        <p:spPr>
          <a:xfrm>
            <a:off x="8819535" y="336445"/>
            <a:ext cx="3048000"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ایلئوس چیست؟ </a:t>
            </a:r>
            <a:endParaRPr lang="fa-IR" sz="2400" dirty="0">
              <a:solidFill>
                <a:schemeClr val="bg1"/>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77497630-9129-1702-EB44-A9A121447F00}"/>
              </a:ext>
            </a:extLst>
          </p:cNvPr>
          <p:cNvPicPr>
            <a:picLocks noChangeAspect="1"/>
          </p:cNvPicPr>
          <p:nvPr/>
        </p:nvPicPr>
        <p:blipFill>
          <a:blip r:embed="rId2"/>
          <a:stretch>
            <a:fillRect/>
          </a:stretch>
        </p:blipFill>
        <p:spPr>
          <a:xfrm>
            <a:off x="2684208" y="2038226"/>
            <a:ext cx="7118554" cy="4608076"/>
          </a:xfrm>
          <a:prstGeom prst="rect">
            <a:avLst/>
          </a:prstGeom>
        </p:spPr>
      </p:pic>
    </p:spTree>
    <p:extLst>
      <p:ext uri="{BB962C8B-B14F-4D97-AF65-F5344CB8AC3E}">
        <p14:creationId xmlns:p14="http://schemas.microsoft.com/office/powerpoint/2010/main" val="2354120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152ED19-1DE8-2781-B308-319886D72F36}"/>
              </a:ext>
            </a:extLst>
          </p:cNvPr>
          <p:cNvSpPr/>
          <p:nvPr/>
        </p:nvSpPr>
        <p:spPr>
          <a:xfrm>
            <a:off x="112652" y="551338"/>
            <a:ext cx="4272116"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Google Shape;1055;p44">
            <a:extLst>
              <a:ext uri="{FF2B5EF4-FFF2-40B4-BE49-F238E27FC236}">
                <a16:creationId xmlns:a16="http://schemas.microsoft.com/office/drawing/2014/main" id="{C76EA6F9-7515-F025-35F5-104D09E5D035}"/>
              </a:ext>
            </a:extLst>
          </p:cNvPr>
          <p:cNvSpPr/>
          <p:nvPr/>
        </p:nvSpPr>
        <p:spPr>
          <a:xfrm rot="16200000">
            <a:off x="9447507" y="2695153"/>
            <a:ext cx="1465168" cy="1465168"/>
          </a:xfrm>
          <a:custGeom>
            <a:avLst/>
            <a:gdLst/>
            <a:ahLst/>
            <a:cxnLst/>
            <a:rect l="l" t="t" r="r" b="b"/>
            <a:pathLst>
              <a:path w="16558" h="16558" extrusionOk="0">
                <a:moveTo>
                  <a:pt x="16557" y="8279"/>
                </a:moveTo>
                <a:cubicBezTo>
                  <a:pt x="16557" y="10473"/>
                  <a:pt x="15685" y="12579"/>
                  <a:pt x="14133" y="14132"/>
                </a:cubicBezTo>
                <a:cubicBezTo>
                  <a:pt x="12581" y="15684"/>
                  <a:pt x="10474" y="16557"/>
                  <a:pt x="8279" y="16557"/>
                </a:cubicBezTo>
                <a:cubicBezTo>
                  <a:pt x="6083" y="16557"/>
                  <a:pt x="3979" y="15684"/>
                  <a:pt x="2426" y="14132"/>
                </a:cubicBezTo>
                <a:cubicBezTo>
                  <a:pt x="874" y="12579"/>
                  <a:pt x="1" y="10473"/>
                  <a:pt x="1" y="8279"/>
                </a:cubicBezTo>
                <a:cubicBezTo>
                  <a:pt x="1" y="6084"/>
                  <a:pt x="874" y="3977"/>
                  <a:pt x="2426" y="2425"/>
                </a:cubicBezTo>
                <a:cubicBezTo>
                  <a:pt x="3979" y="873"/>
                  <a:pt x="6083" y="1"/>
                  <a:pt x="8279" y="1"/>
                </a:cubicBezTo>
                <a:cubicBezTo>
                  <a:pt x="10474" y="1"/>
                  <a:pt x="12581" y="873"/>
                  <a:pt x="14133" y="2425"/>
                </a:cubicBezTo>
                <a:cubicBezTo>
                  <a:pt x="15685" y="3977"/>
                  <a:pt x="16557" y="6084"/>
                  <a:pt x="16557" y="8279"/>
                </a:cubicBezTo>
                <a:close/>
              </a:path>
            </a:pathLst>
          </a:custGeom>
          <a:solidFill>
            <a:srgbClr val="FF5E78"/>
          </a:solidFill>
          <a:ln>
            <a:noFill/>
          </a:ln>
        </p:spPr>
        <p:txBody>
          <a:bodyPr spcFirstLastPara="1" wrap="square" lIns="91425" tIns="91425" rIns="91425" bIns="91425" anchor="ctr" anchorCtr="0">
            <a:noAutofit/>
          </a:bodyPr>
          <a:lstStyle/>
          <a:p>
            <a:endParaRPr dirty="0"/>
          </a:p>
        </p:txBody>
      </p:sp>
      <p:sp>
        <p:nvSpPr>
          <p:cNvPr id="4" name="Google Shape;1056;p44">
            <a:extLst>
              <a:ext uri="{FF2B5EF4-FFF2-40B4-BE49-F238E27FC236}">
                <a16:creationId xmlns:a16="http://schemas.microsoft.com/office/drawing/2014/main" id="{6B9F8469-C6BD-BADA-B459-434B0BD6CD4F}"/>
              </a:ext>
            </a:extLst>
          </p:cNvPr>
          <p:cNvSpPr/>
          <p:nvPr/>
        </p:nvSpPr>
        <p:spPr>
          <a:xfrm rot="16200000">
            <a:off x="4906737" y="-2039840"/>
            <a:ext cx="2555506" cy="11444748"/>
          </a:xfrm>
          <a:custGeom>
            <a:avLst/>
            <a:gdLst/>
            <a:ahLst/>
            <a:cxnLst/>
            <a:rect l="l" t="t" r="r" b="b"/>
            <a:pathLst>
              <a:path w="28880" h="129338" extrusionOk="0">
                <a:moveTo>
                  <a:pt x="18082" y="128496"/>
                </a:moveTo>
                <a:cubicBezTo>
                  <a:pt x="18079" y="128123"/>
                  <a:pt x="17829" y="127818"/>
                  <a:pt x="17489" y="127718"/>
                </a:cubicBezTo>
                <a:lnTo>
                  <a:pt x="17442" y="121560"/>
                </a:lnTo>
                <a:cubicBezTo>
                  <a:pt x="23763" y="121486"/>
                  <a:pt x="28880" y="116326"/>
                  <a:pt x="28880" y="109991"/>
                </a:cubicBezTo>
                <a:cubicBezTo>
                  <a:pt x="28880" y="103609"/>
                  <a:pt x="23689" y="98416"/>
                  <a:pt x="17306" y="98416"/>
                </a:cubicBezTo>
                <a:lnTo>
                  <a:pt x="11572" y="98416"/>
                </a:lnTo>
                <a:cubicBezTo>
                  <a:pt x="5460" y="98416"/>
                  <a:pt x="485" y="93444"/>
                  <a:pt x="485" y="87328"/>
                </a:cubicBezTo>
                <a:cubicBezTo>
                  <a:pt x="485" y="81216"/>
                  <a:pt x="5458" y="76241"/>
                  <a:pt x="11572" y="76241"/>
                </a:cubicBezTo>
                <a:lnTo>
                  <a:pt x="17306" y="76241"/>
                </a:lnTo>
                <a:cubicBezTo>
                  <a:pt x="23689" y="76241"/>
                  <a:pt x="28880" y="71051"/>
                  <a:pt x="28880" y="64667"/>
                </a:cubicBezTo>
                <a:cubicBezTo>
                  <a:pt x="28880" y="58284"/>
                  <a:pt x="23689" y="53094"/>
                  <a:pt x="17306" y="53094"/>
                </a:cubicBezTo>
                <a:lnTo>
                  <a:pt x="11572" y="53094"/>
                </a:lnTo>
                <a:cubicBezTo>
                  <a:pt x="5460" y="53094"/>
                  <a:pt x="485" y="48120"/>
                  <a:pt x="485" y="42006"/>
                </a:cubicBezTo>
                <a:cubicBezTo>
                  <a:pt x="485" y="35894"/>
                  <a:pt x="5458" y="30919"/>
                  <a:pt x="11572" y="30919"/>
                </a:cubicBezTo>
                <a:lnTo>
                  <a:pt x="17306" y="30919"/>
                </a:lnTo>
                <a:cubicBezTo>
                  <a:pt x="23689" y="30919"/>
                  <a:pt x="28880" y="25727"/>
                  <a:pt x="28880" y="19346"/>
                </a:cubicBezTo>
                <a:cubicBezTo>
                  <a:pt x="28880" y="13028"/>
                  <a:pt x="23794" y="7883"/>
                  <a:pt x="17503" y="7776"/>
                </a:cubicBezTo>
                <a:lnTo>
                  <a:pt x="17550" y="1617"/>
                </a:lnTo>
                <a:cubicBezTo>
                  <a:pt x="17888" y="1517"/>
                  <a:pt x="18139" y="1210"/>
                  <a:pt x="18143" y="841"/>
                </a:cubicBezTo>
                <a:cubicBezTo>
                  <a:pt x="18150" y="384"/>
                  <a:pt x="17783" y="13"/>
                  <a:pt x="17330" y="7"/>
                </a:cubicBezTo>
                <a:cubicBezTo>
                  <a:pt x="16874" y="1"/>
                  <a:pt x="16502" y="367"/>
                  <a:pt x="16495" y="821"/>
                </a:cubicBezTo>
                <a:cubicBezTo>
                  <a:pt x="16492" y="1188"/>
                  <a:pt x="16730" y="1500"/>
                  <a:pt x="17064" y="1609"/>
                </a:cubicBezTo>
                <a:lnTo>
                  <a:pt x="17015" y="8013"/>
                </a:lnTo>
                <a:lnTo>
                  <a:pt x="17015" y="8016"/>
                </a:lnTo>
                <a:cubicBezTo>
                  <a:pt x="17015" y="8149"/>
                  <a:pt x="17121" y="8258"/>
                  <a:pt x="17258" y="8260"/>
                </a:cubicBezTo>
                <a:cubicBezTo>
                  <a:pt x="17267" y="8260"/>
                  <a:pt x="17275" y="8255"/>
                  <a:pt x="17283" y="8254"/>
                </a:cubicBezTo>
                <a:cubicBezTo>
                  <a:pt x="17290" y="8254"/>
                  <a:pt x="17298" y="8260"/>
                  <a:pt x="17308" y="8260"/>
                </a:cubicBezTo>
                <a:cubicBezTo>
                  <a:pt x="23420" y="8260"/>
                  <a:pt x="28395" y="13232"/>
                  <a:pt x="28395" y="19347"/>
                </a:cubicBezTo>
                <a:cubicBezTo>
                  <a:pt x="28395" y="25460"/>
                  <a:pt x="23422" y="30434"/>
                  <a:pt x="17308" y="30434"/>
                </a:cubicBezTo>
                <a:lnTo>
                  <a:pt x="11574" y="30434"/>
                </a:lnTo>
                <a:cubicBezTo>
                  <a:pt x="5194" y="30434"/>
                  <a:pt x="0" y="35625"/>
                  <a:pt x="0" y="42008"/>
                </a:cubicBezTo>
                <a:cubicBezTo>
                  <a:pt x="0" y="48388"/>
                  <a:pt x="5191" y="53582"/>
                  <a:pt x="11574" y="53582"/>
                </a:cubicBezTo>
                <a:lnTo>
                  <a:pt x="17308" y="53582"/>
                </a:lnTo>
                <a:cubicBezTo>
                  <a:pt x="23420" y="53582"/>
                  <a:pt x="28395" y="58555"/>
                  <a:pt x="28395" y="64669"/>
                </a:cubicBezTo>
                <a:cubicBezTo>
                  <a:pt x="28395" y="70785"/>
                  <a:pt x="23422" y="75756"/>
                  <a:pt x="17308" y="75756"/>
                </a:cubicBezTo>
                <a:lnTo>
                  <a:pt x="11574" y="75756"/>
                </a:lnTo>
                <a:cubicBezTo>
                  <a:pt x="5194" y="75756"/>
                  <a:pt x="0" y="80948"/>
                  <a:pt x="0" y="87332"/>
                </a:cubicBezTo>
                <a:cubicBezTo>
                  <a:pt x="0" y="93713"/>
                  <a:pt x="5191" y="98905"/>
                  <a:pt x="11574" y="98905"/>
                </a:cubicBezTo>
                <a:lnTo>
                  <a:pt x="17308" y="98905"/>
                </a:lnTo>
                <a:cubicBezTo>
                  <a:pt x="23420" y="98905"/>
                  <a:pt x="28395" y="103877"/>
                  <a:pt x="28395" y="109992"/>
                </a:cubicBezTo>
                <a:cubicBezTo>
                  <a:pt x="28395" y="116105"/>
                  <a:pt x="23422" y="121080"/>
                  <a:pt x="17308" y="121080"/>
                </a:cubicBezTo>
                <a:cubicBezTo>
                  <a:pt x="17287" y="121080"/>
                  <a:pt x="17270" y="121086"/>
                  <a:pt x="17253" y="121091"/>
                </a:cubicBezTo>
                <a:cubicBezTo>
                  <a:pt x="17233" y="121087"/>
                  <a:pt x="17215" y="121080"/>
                  <a:pt x="17197" y="121080"/>
                </a:cubicBezTo>
                <a:cubicBezTo>
                  <a:pt x="17064" y="121080"/>
                  <a:pt x="16954" y="121189"/>
                  <a:pt x="16954" y="121324"/>
                </a:cubicBezTo>
                <a:lnTo>
                  <a:pt x="16954" y="121325"/>
                </a:lnTo>
                <a:lnTo>
                  <a:pt x="17003" y="127730"/>
                </a:lnTo>
                <a:cubicBezTo>
                  <a:pt x="16671" y="127840"/>
                  <a:pt x="16431" y="128151"/>
                  <a:pt x="16436" y="128519"/>
                </a:cubicBezTo>
                <a:cubicBezTo>
                  <a:pt x="16441" y="128974"/>
                  <a:pt x="16815" y="129337"/>
                  <a:pt x="17269" y="129333"/>
                </a:cubicBezTo>
                <a:cubicBezTo>
                  <a:pt x="17724" y="129325"/>
                  <a:pt x="18089" y="128951"/>
                  <a:pt x="18082" y="128496"/>
                </a:cubicBezTo>
                <a:close/>
              </a:path>
            </a:pathLst>
          </a:custGeom>
          <a:solidFill>
            <a:srgbClr val="CCCCC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5" name="Google Shape;1057;p44">
            <a:extLst>
              <a:ext uri="{FF2B5EF4-FFF2-40B4-BE49-F238E27FC236}">
                <a16:creationId xmlns:a16="http://schemas.microsoft.com/office/drawing/2014/main" id="{40BDB145-1EA2-F308-2E31-B2250A752EEB}"/>
              </a:ext>
            </a:extLst>
          </p:cNvPr>
          <p:cNvSpPr/>
          <p:nvPr/>
        </p:nvSpPr>
        <p:spPr>
          <a:xfrm rot="16200000">
            <a:off x="1337728" y="2737172"/>
            <a:ext cx="1637454" cy="1637454"/>
          </a:xfrm>
          <a:custGeom>
            <a:avLst/>
            <a:gdLst/>
            <a:ahLst/>
            <a:cxnLst/>
            <a:rect l="l" t="t" r="r" b="b"/>
            <a:pathLst>
              <a:path w="18505" h="18505" extrusionOk="0">
                <a:moveTo>
                  <a:pt x="9253" y="0"/>
                </a:moveTo>
                <a:cubicBezTo>
                  <a:pt x="6800" y="0"/>
                  <a:pt x="4446" y="975"/>
                  <a:pt x="2711" y="2711"/>
                </a:cubicBezTo>
                <a:cubicBezTo>
                  <a:pt x="975" y="4446"/>
                  <a:pt x="0" y="6798"/>
                  <a:pt x="0" y="9253"/>
                </a:cubicBezTo>
                <a:cubicBezTo>
                  <a:pt x="0" y="11707"/>
                  <a:pt x="975" y="14059"/>
                  <a:pt x="2711" y="15794"/>
                </a:cubicBezTo>
                <a:cubicBezTo>
                  <a:pt x="4446" y="17530"/>
                  <a:pt x="6800" y="18505"/>
                  <a:pt x="9253" y="18505"/>
                </a:cubicBezTo>
                <a:cubicBezTo>
                  <a:pt x="11707" y="18505"/>
                  <a:pt x="14061" y="17530"/>
                  <a:pt x="15796" y="15794"/>
                </a:cubicBezTo>
                <a:cubicBezTo>
                  <a:pt x="17530" y="14059"/>
                  <a:pt x="18505" y="11707"/>
                  <a:pt x="18505" y="9253"/>
                </a:cubicBezTo>
                <a:cubicBezTo>
                  <a:pt x="18505" y="6798"/>
                  <a:pt x="17530" y="4446"/>
                  <a:pt x="15796" y="2711"/>
                </a:cubicBezTo>
                <a:cubicBezTo>
                  <a:pt x="14061" y="975"/>
                  <a:pt x="11707" y="0"/>
                  <a:pt x="9253" y="0"/>
                </a:cubicBezTo>
                <a:close/>
              </a:path>
            </a:pathLst>
          </a:custGeom>
          <a:solidFill>
            <a:srgbClr val="E5235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6" name="Google Shape;1058;p44">
            <a:extLst>
              <a:ext uri="{FF2B5EF4-FFF2-40B4-BE49-F238E27FC236}">
                <a16:creationId xmlns:a16="http://schemas.microsoft.com/office/drawing/2014/main" id="{31A16E06-A39E-837B-A1F9-6EC91FDF5D7E}"/>
              </a:ext>
            </a:extLst>
          </p:cNvPr>
          <p:cNvSpPr/>
          <p:nvPr/>
        </p:nvSpPr>
        <p:spPr>
          <a:xfrm rot="16200000">
            <a:off x="5451907" y="2782917"/>
            <a:ext cx="1465168" cy="1465080"/>
          </a:xfrm>
          <a:custGeom>
            <a:avLst/>
            <a:gdLst/>
            <a:ahLst/>
            <a:cxnLst/>
            <a:rect l="l" t="t" r="r" b="b"/>
            <a:pathLst>
              <a:path w="16558" h="16557" extrusionOk="0">
                <a:moveTo>
                  <a:pt x="16557" y="8278"/>
                </a:moveTo>
                <a:cubicBezTo>
                  <a:pt x="16557" y="10474"/>
                  <a:pt x="15684" y="12580"/>
                  <a:pt x="14132" y="14133"/>
                </a:cubicBezTo>
                <a:cubicBezTo>
                  <a:pt x="12579" y="15685"/>
                  <a:pt x="10475" y="16557"/>
                  <a:pt x="8279" y="16557"/>
                </a:cubicBezTo>
                <a:cubicBezTo>
                  <a:pt x="6084" y="16557"/>
                  <a:pt x="3977" y="15685"/>
                  <a:pt x="2425" y="14133"/>
                </a:cubicBezTo>
                <a:cubicBezTo>
                  <a:pt x="873" y="12580"/>
                  <a:pt x="1" y="10474"/>
                  <a:pt x="1" y="8278"/>
                </a:cubicBezTo>
                <a:cubicBezTo>
                  <a:pt x="1" y="6083"/>
                  <a:pt x="873" y="3977"/>
                  <a:pt x="2425" y="2424"/>
                </a:cubicBezTo>
                <a:cubicBezTo>
                  <a:pt x="3977" y="872"/>
                  <a:pt x="6084" y="0"/>
                  <a:pt x="8279" y="0"/>
                </a:cubicBezTo>
                <a:cubicBezTo>
                  <a:pt x="10475" y="0"/>
                  <a:pt x="12579" y="872"/>
                  <a:pt x="14132" y="2424"/>
                </a:cubicBezTo>
                <a:cubicBezTo>
                  <a:pt x="15684" y="3977"/>
                  <a:pt x="16557" y="6083"/>
                  <a:pt x="16557" y="8278"/>
                </a:cubicBezTo>
                <a:close/>
              </a:path>
            </a:pathLst>
          </a:custGeom>
          <a:solidFill>
            <a:srgbClr val="C00000"/>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7" name="Google Shape;1059;p44">
            <a:extLst>
              <a:ext uri="{FF2B5EF4-FFF2-40B4-BE49-F238E27FC236}">
                <a16:creationId xmlns:a16="http://schemas.microsoft.com/office/drawing/2014/main" id="{7DFACF4F-539E-6B7B-95DA-F9106815DC1C}"/>
              </a:ext>
            </a:extLst>
          </p:cNvPr>
          <p:cNvSpPr/>
          <p:nvPr/>
        </p:nvSpPr>
        <p:spPr>
          <a:xfrm rot="16200000">
            <a:off x="7422895" y="3069171"/>
            <a:ext cx="1465170" cy="1465258"/>
          </a:xfrm>
          <a:custGeom>
            <a:avLst/>
            <a:gdLst/>
            <a:ahLst/>
            <a:cxnLst/>
            <a:rect l="l" t="t" r="r" b="b"/>
            <a:pathLst>
              <a:path w="16558" h="16559" extrusionOk="0">
                <a:moveTo>
                  <a:pt x="16557" y="8280"/>
                </a:moveTo>
                <a:cubicBezTo>
                  <a:pt x="16557" y="10474"/>
                  <a:pt x="15685" y="12580"/>
                  <a:pt x="14133" y="14133"/>
                </a:cubicBezTo>
                <a:cubicBezTo>
                  <a:pt x="12581" y="15685"/>
                  <a:pt x="10474" y="16558"/>
                  <a:pt x="8279" y="16558"/>
                </a:cubicBezTo>
                <a:cubicBezTo>
                  <a:pt x="6083" y="16558"/>
                  <a:pt x="3977" y="15685"/>
                  <a:pt x="2425" y="14133"/>
                </a:cubicBezTo>
                <a:cubicBezTo>
                  <a:pt x="872" y="12580"/>
                  <a:pt x="1" y="10474"/>
                  <a:pt x="1" y="8280"/>
                </a:cubicBezTo>
                <a:cubicBezTo>
                  <a:pt x="1" y="6085"/>
                  <a:pt x="872" y="3978"/>
                  <a:pt x="2425" y="2426"/>
                </a:cubicBezTo>
                <a:cubicBezTo>
                  <a:pt x="3977" y="874"/>
                  <a:pt x="6083" y="0"/>
                  <a:pt x="8279" y="0"/>
                </a:cubicBezTo>
                <a:cubicBezTo>
                  <a:pt x="10474" y="0"/>
                  <a:pt x="12581" y="874"/>
                  <a:pt x="14133" y="2426"/>
                </a:cubicBezTo>
                <a:cubicBezTo>
                  <a:pt x="15685" y="3978"/>
                  <a:pt x="16557" y="6085"/>
                  <a:pt x="16557" y="828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8" name="Google Shape;1060;p44">
            <a:extLst>
              <a:ext uri="{FF2B5EF4-FFF2-40B4-BE49-F238E27FC236}">
                <a16:creationId xmlns:a16="http://schemas.microsoft.com/office/drawing/2014/main" id="{6660B1E3-4B8F-49D7-80A2-681FB96AF517}"/>
              </a:ext>
            </a:extLst>
          </p:cNvPr>
          <p:cNvSpPr/>
          <p:nvPr/>
        </p:nvSpPr>
        <p:spPr>
          <a:xfrm rot="16200000">
            <a:off x="3436491" y="3246792"/>
            <a:ext cx="1465168" cy="1465168"/>
          </a:xfrm>
          <a:custGeom>
            <a:avLst/>
            <a:gdLst/>
            <a:ahLst/>
            <a:cxnLst/>
            <a:rect l="l" t="t" r="r" b="b"/>
            <a:pathLst>
              <a:path w="16558" h="16558" extrusionOk="0">
                <a:moveTo>
                  <a:pt x="16557" y="8279"/>
                </a:moveTo>
                <a:cubicBezTo>
                  <a:pt x="16557" y="10474"/>
                  <a:pt x="15685" y="12581"/>
                  <a:pt x="14133" y="14133"/>
                </a:cubicBezTo>
                <a:cubicBezTo>
                  <a:pt x="12581" y="15685"/>
                  <a:pt x="10474" y="16557"/>
                  <a:pt x="8279" y="16557"/>
                </a:cubicBezTo>
                <a:cubicBezTo>
                  <a:pt x="6083" y="16557"/>
                  <a:pt x="3977" y="15685"/>
                  <a:pt x="2425" y="14133"/>
                </a:cubicBezTo>
                <a:cubicBezTo>
                  <a:pt x="872" y="12581"/>
                  <a:pt x="1" y="10474"/>
                  <a:pt x="1" y="8279"/>
                </a:cubicBezTo>
                <a:cubicBezTo>
                  <a:pt x="1" y="6083"/>
                  <a:pt x="872" y="3977"/>
                  <a:pt x="2425" y="2425"/>
                </a:cubicBezTo>
                <a:cubicBezTo>
                  <a:pt x="3977" y="872"/>
                  <a:pt x="6083" y="1"/>
                  <a:pt x="8279" y="1"/>
                </a:cubicBezTo>
                <a:cubicBezTo>
                  <a:pt x="10474" y="1"/>
                  <a:pt x="12581" y="872"/>
                  <a:pt x="14133" y="2425"/>
                </a:cubicBezTo>
                <a:cubicBezTo>
                  <a:pt x="15685" y="3977"/>
                  <a:pt x="16557" y="6083"/>
                  <a:pt x="16557" y="8279"/>
                </a:cubicBezTo>
                <a:close/>
              </a:path>
            </a:pathLst>
          </a:custGeom>
          <a:solidFill>
            <a:srgbClr val="FF0000"/>
          </a:solidFill>
          <a:ln>
            <a:noFill/>
          </a:ln>
        </p:spPr>
        <p:txBody>
          <a:bodyPr spcFirstLastPara="1" wrap="square" lIns="91425" tIns="91425" rIns="91425" bIns="91425" anchor="ctr" anchorCtr="0">
            <a:noAutofit/>
          </a:bodyPr>
          <a:lstStyle/>
          <a:p>
            <a:endParaRPr dirty="0"/>
          </a:p>
        </p:txBody>
      </p:sp>
      <p:sp>
        <p:nvSpPr>
          <p:cNvPr id="9" name="Google Shape;1061;p44">
            <a:extLst>
              <a:ext uri="{FF2B5EF4-FFF2-40B4-BE49-F238E27FC236}">
                <a16:creationId xmlns:a16="http://schemas.microsoft.com/office/drawing/2014/main" id="{CD04EA2E-4E20-A1B0-F481-8FB25C6493EE}"/>
              </a:ext>
            </a:extLst>
          </p:cNvPr>
          <p:cNvSpPr/>
          <p:nvPr/>
        </p:nvSpPr>
        <p:spPr>
          <a:xfrm rot="16200000">
            <a:off x="1793231" y="1513616"/>
            <a:ext cx="726448" cy="661824"/>
          </a:xfrm>
          <a:custGeom>
            <a:avLst/>
            <a:gdLst/>
            <a:ahLst/>
            <a:cxnLst/>
            <a:rect l="l" t="t" r="r" b="b"/>
            <a:pathLst>
              <a:path w="9791" h="8920" extrusionOk="0">
                <a:moveTo>
                  <a:pt x="4896" y="0"/>
                </a:moveTo>
                <a:cubicBezTo>
                  <a:pt x="3754" y="0"/>
                  <a:pt x="2613" y="436"/>
                  <a:pt x="1742" y="1306"/>
                </a:cubicBezTo>
                <a:cubicBezTo>
                  <a:pt x="1" y="3048"/>
                  <a:pt x="1" y="5871"/>
                  <a:pt x="1742" y="7613"/>
                </a:cubicBezTo>
                <a:cubicBezTo>
                  <a:pt x="2613" y="8484"/>
                  <a:pt x="3754" y="8919"/>
                  <a:pt x="4896" y="8919"/>
                </a:cubicBezTo>
                <a:cubicBezTo>
                  <a:pt x="6037" y="8919"/>
                  <a:pt x="7178" y="8484"/>
                  <a:pt x="8049" y="7613"/>
                </a:cubicBezTo>
                <a:cubicBezTo>
                  <a:pt x="9791" y="5871"/>
                  <a:pt x="9791" y="3048"/>
                  <a:pt x="8049" y="1306"/>
                </a:cubicBezTo>
                <a:cubicBezTo>
                  <a:pt x="7178" y="436"/>
                  <a:pt x="6037" y="0"/>
                  <a:pt x="4896" y="0"/>
                </a:cubicBezTo>
                <a:close/>
              </a:path>
            </a:pathLst>
          </a:custGeom>
          <a:solidFill>
            <a:srgbClr val="E5235F"/>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10" name="Google Shape;1062;p44">
            <a:extLst>
              <a:ext uri="{FF2B5EF4-FFF2-40B4-BE49-F238E27FC236}">
                <a16:creationId xmlns:a16="http://schemas.microsoft.com/office/drawing/2014/main" id="{862896B6-5D0D-8D4A-83AC-5519E72853C1}"/>
              </a:ext>
            </a:extLst>
          </p:cNvPr>
          <p:cNvSpPr/>
          <p:nvPr/>
        </p:nvSpPr>
        <p:spPr>
          <a:xfrm rot="16200000">
            <a:off x="5903277" y="1583383"/>
            <a:ext cx="726594" cy="661824"/>
          </a:xfrm>
          <a:custGeom>
            <a:avLst/>
            <a:gdLst/>
            <a:ahLst/>
            <a:cxnLst/>
            <a:rect l="l" t="t" r="r" b="b"/>
            <a:pathLst>
              <a:path w="9793" h="8920" extrusionOk="0">
                <a:moveTo>
                  <a:pt x="4896" y="0"/>
                </a:moveTo>
                <a:cubicBezTo>
                  <a:pt x="3755" y="0"/>
                  <a:pt x="2613" y="436"/>
                  <a:pt x="1742" y="1306"/>
                </a:cubicBezTo>
                <a:cubicBezTo>
                  <a:pt x="1" y="3048"/>
                  <a:pt x="1" y="5871"/>
                  <a:pt x="1742" y="7613"/>
                </a:cubicBezTo>
                <a:cubicBezTo>
                  <a:pt x="2613" y="8484"/>
                  <a:pt x="3755" y="8919"/>
                  <a:pt x="4896" y="8919"/>
                </a:cubicBezTo>
                <a:cubicBezTo>
                  <a:pt x="6038" y="8919"/>
                  <a:pt x="7180" y="8484"/>
                  <a:pt x="8050" y="7613"/>
                </a:cubicBezTo>
                <a:cubicBezTo>
                  <a:pt x="9792" y="5871"/>
                  <a:pt x="9792" y="3048"/>
                  <a:pt x="8050" y="1306"/>
                </a:cubicBezTo>
                <a:cubicBezTo>
                  <a:pt x="7180" y="436"/>
                  <a:pt x="6038" y="0"/>
                  <a:pt x="4896" y="0"/>
                </a:cubicBezTo>
                <a:close/>
              </a:path>
            </a:pathLst>
          </a:custGeom>
          <a:solidFill>
            <a:srgbClr val="C00000"/>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11" name="Google Shape;1063;p44">
            <a:extLst>
              <a:ext uri="{FF2B5EF4-FFF2-40B4-BE49-F238E27FC236}">
                <a16:creationId xmlns:a16="http://schemas.microsoft.com/office/drawing/2014/main" id="{68B1D662-17F8-CBB5-7CDF-42D05FF68373}"/>
              </a:ext>
            </a:extLst>
          </p:cNvPr>
          <p:cNvSpPr/>
          <p:nvPr/>
        </p:nvSpPr>
        <p:spPr>
          <a:xfrm rot="16200000">
            <a:off x="3785271" y="5119751"/>
            <a:ext cx="726520" cy="661968"/>
          </a:xfrm>
          <a:custGeom>
            <a:avLst/>
            <a:gdLst/>
            <a:ahLst/>
            <a:cxnLst/>
            <a:rect l="l" t="t" r="r" b="b"/>
            <a:pathLst>
              <a:path w="9792" h="8922" extrusionOk="0">
                <a:moveTo>
                  <a:pt x="4896" y="1"/>
                </a:moveTo>
                <a:cubicBezTo>
                  <a:pt x="3755" y="1"/>
                  <a:pt x="2613" y="436"/>
                  <a:pt x="1742" y="1307"/>
                </a:cubicBezTo>
                <a:cubicBezTo>
                  <a:pt x="1" y="3049"/>
                  <a:pt x="1" y="5873"/>
                  <a:pt x="1742" y="7615"/>
                </a:cubicBezTo>
                <a:cubicBezTo>
                  <a:pt x="2613" y="8486"/>
                  <a:pt x="3755" y="8921"/>
                  <a:pt x="4896" y="8921"/>
                </a:cubicBezTo>
                <a:cubicBezTo>
                  <a:pt x="6038" y="8921"/>
                  <a:pt x="7179" y="8486"/>
                  <a:pt x="8050" y="7615"/>
                </a:cubicBezTo>
                <a:cubicBezTo>
                  <a:pt x="9792" y="5873"/>
                  <a:pt x="9792" y="3049"/>
                  <a:pt x="8050" y="1307"/>
                </a:cubicBezTo>
                <a:cubicBezTo>
                  <a:pt x="7179" y="436"/>
                  <a:pt x="6038" y="1"/>
                  <a:pt x="4896" y="1"/>
                </a:cubicBezTo>
                <a:close/>
              </a:path>
            </a:pathLst>
          </a:custGeom>
          <a:solidFill>
            <a:srgbClr val="FF0000"/>
          </a:solidFill>
          <a:ln>
            <a:noFill/>
          </a:ln>
        </p:spPr>
        <p:txBody>
          <a:bodyPr spcFirstLastPara="1" wrap="square" lIns="91425" tIns="91425" rIns="91425" bIns="91425" anchor="ctr" anchorCtr="0">
            <a:noAutofit/>
          </a:bodyPr>
          <a:lstStyle/>
          <a:p>
            <a:endParaRPr dirty="0"/>
          </a:p>
        </p:txBody>
      </p:sp>
      <p:sp>
        <p:nvSpPr>
          <p:cNvPr id="12" name="Google Shape;1064;p44">
            <a:extLst>
              <a:ext uri="{FF2B5EF4-FFF2-40B4-BE49-F238E27FC236}">
                <a16:creationId xmlns:a16="http://schemas.microsoft.com/office/drawing/2014/main" id="{4AFCF904-46E7-F268-B757-BD1EC92E0112}"/>
              </a:ext>
            </a:extLst>
          </p:cNvPr>
          <p:cNvSpPr/>
          <p:nvPr/>
        </p:nvSpPr>
        <p:spPr>
          <a:xfrm rot="16200000">
            <a:off x="7792294" y="5189590"/>
            <a:ext cx="726372" cy="661822"/>
          </a:xfrm>
          <a:custGeom>
            <a:avLst/>
            <a:gdLst/>
            <a:ahLst/>
            <a:cxnLst/>
            <a:rect l="l" t="t" r="r" b="b"/>
            <a:pathLst>
              <a:path w="9790" h="8920" extrusionOk="0">
                <a:moveTo>
                  <a:pt x="4895" y="1"/>
                </a:moveTo>
                <a:cubicBezTo>
                  <a:pt x="3754" y="1"/>
                  <a:pt x="2613" y="436"/>
                  <a:pt x="1742" y="1307"/>
                </a:cubicBezTo>
                <a:cubicBezTo>
                  <a:pt x="0" y="3049"/>
                  <a:pt x="0" y="5872"/>
                  <a:pt x="1742" y="7614"/>
                </a:cubicBezTo>
                <a:cubicBezTo>
                  <a:pt x="2613" y="8484"/>
                  <a:pt x="3754" y="8920"/>
                  <a:pt x="4895" y="8920"/>
                </a:cubicBezTo>
                <a:cubicBezTo>
                  <a:pt x="6036" y="8920"/>
                  <a:pt x="7177" y="8484"/>
                  <a:pt x="8048" y="7614"/>
                </a:cubicBezTo>
                <a:cubicBezTo>
                  <a:pt x="9790" y="5872"/>
                  <a:pt x="9790" y="3049"/>
                  <a:pt x="8048" y="1307"/>
                </a:cubicBezTo>
                <a:cubicBezTo>
                  <a:pt x="7177" y="436"/>
                  <a:pt x="6036" y="1"/>
                  <a:pt x="48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13" name="Google Shape;1065;p44">
            <a:extLst>
              <a:ext uri="{FF2B5EF4-FFF2-40B4-BE49-F238E27FC236}">
                <a16:creationId xmlns:a16="http://schemas.microsoft.com/office/drawing/2014/main" id="{951662D3-CECC-0F45-D462-76C675308F93}"/>
              </a:ext>
            </a:extLst>
          </p:cNvPr>
          <p:cNvSpPr/>
          <p:nvPr/>
        </p:nvSpPr>
        <p:spPr>
          <a:xfrm rot="16200000">
            <a:off x="9852070" y="1583310"/>
            <a:ext cx="726594" cy="661970"/>
          </a:xfrm>
          <a:custGeom>
            <a:avLst/>
            <a:gdLst/>
            <a:ahLst/>
            <a:cxnLst/>
            <a:rect l="l" t="t" r="r" b="b"/>
            <a:pathLst>
              <a:path w="9793" h="8922" extrusionOk="0">
                <a:moveTo>
                  <a:pt x="4896" y="1"/>
                </a:moveTo>
                <a:cubicBezTo>
                  <a:pt x="3755" y="1"/>
                  <a:pt x="2613" y="436"/>
                  <a:pt x="1742" y="1307"/>
                </a:cubicBezTo>
                <a:cubicBezTo>
                  <a:pt x="1" y="3049"/>
                  <a:pt x="1" y="5873"/>
                  <a:pt x="1742" y="7615"/>
                </a:cubicBezTo>
                <a:cubicBezTo>
                  <a:pt x="2613" y="8486"/>
                  <a:pt x="3755" y="8921"/>
                  <a:pt x="4896" y="8921"/>
                </a:cubicBezTo>
                <a:cubicBezTo>
                  <a:pt x="6038" y="8921"/>
                  <a:pt x="7180" y="8486"/>
                  <a:pt x="8050" y="7615"/>
                </a:cubicBezTo>
                <a:cubicBezTo>
                  <a:pt x="9792" y="5873"/>
                  <a:pt x="9792" y="3049"/>
                  <a:pt x="8050" y="1307"/>
                </a:cubicBezTo>
                <a:cubicBezTo>
                  <a:pt x="7180" y="436"/>
                  <a:pt x="6038" y="1"/>
                  <a:pt x="4896" y="1"/>
                </a:cubicBezTo>
                <a:close/>
              </a:path>
            </a:pathLst>
          </a:custGeom>
          <a:solidFill>
            <a:srgbClr val="FF5E78"/>
          </a:solidFill>
          <a:ln>
            <a:noFill/>
          </a:ln>
        </p:spPr>
        <p:txBody>
          <a:bodyPr spcFirstLastPara="1" wrap="square" lIns="91425" tIns="91425" rIns="91425" bIns="91425" anchor="ctr" anchorCtr="0">
            <a:noAutofit/>
          </a:bodyPr>
          <a:lstStyle/>
          <a:p>
            <a:endParaRPr dirty="0"/>
          </a:p>
        </p:txBody>
      </p:sp>
      <p:sp>
        <p:nvSpPr>
          <p:cNvPr id="54" name="TextBox 53">
            <a:extLst>
              <a:ext uri="{FF2B5EF4-FFF2-40B4-BE49-F238E27FC236}">
                <a16:creationId xmlns:a16="http://schemas.microsoft.com/office/drawing/2014/main" id="{64B7EE1C-A31C-7379-7829-E195682A29E8}"/>
              </a:ext>
            </a:extLst>
          </p:cNvPr>
          <p:cNvSpPr txBox="1"/>
          <p:nvPr/>
        </p:nvSpPr>
        <p:spPr>
          <a:xfrm>
            <a:off x="4618646" y="3003733"/>
            <a:ext cx="6096000" cy="630942"/>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sz="2000" dirty="0">
                <a:solidFill>
                  <a:schemeClr val="bg1"/>
                </a:solidFill>
              </a:rPr>
              <a:t>استفراغ</a:t>
            </a:r>
            <a:endParaRPr lang="en-US" sz="2000" dirty="0">
              <a:solidFill>
                <a:schemeClr val="bg1"/>
              </a:solidFill>
            </a:endParaRPr>
          </a:p>
        </p:txBody>
      </p:sp>
      <p:sp>
        <p:nvSpPr>
          <p:cNvPr id="56" name="TextBox 55">
            <a:extLst>
              <a:ext uri="{FF2B5EF4-FFF2-40B4-BE49-F238E27FC236}">
                <a16:creationId xmlns:a16="http://schemas.microsoft.com/office/drawing/2014/main" id="{ACC9F337-E2ED-23BB-BA97-CC090E215462}"/>
              </a:ext>
            </a:extLst>
          </p:cNvPr>
          <p:cNvSpPr txBox="1"/>
          <p:nvPr/>
        </p:nvSpPr>
        <p:spPr>
          <a:xfrm>
            <a:off x="7271196" y="3446392"/>
            <a:ext cx="1554109" cy="630942"/>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حالت تهوع</a:t>
            </a:r>
            <a:endParaRPr lang="en-US" dirty="0"/>
          </a:p>
        </p:txBody>
      </p:sp>
      <p:sp>
        <p:nvSpPr>
          <p:cNvPr id="58" name="TextBox 57">
            <a:extLst>
              <a:ext uri="{FF2B5EF4-FFF2-40B4-BE49-F238E27FC236}">
                <a16:creationId xmlns:a16="http://schemas.microsoft.com/office/drawing/2014/main" id="{B2CA0BB9-C67B-9A89-E959-CD69E4C8B87A}"/>
              </a:ext>
            </a:extLst>
          </p:cNvPr>
          <p:cNvSpPr txBox="1"/>
          <p:nvPr/>
        </p:nvSpPr>
        <p:spPr>
          <a:xfrm>
            <a:off x="5538188" y="3130921"/>
            <a:ext cx="1104787" cy="630942"/>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یبوست</a:t>
            </a:r>
            <a:endParaRPr lang="en-US" dirty="0"/>
          </a:p>
        </p:txBody>
      </p:sp>
      <p:sp>
        <p:nvSpPr>
          <p:cNvPr id="60" name="TextBox 59">
            <a:extLst>
              <a:ext uri="{FF2B5EF4-FFF2-40B4-BE49-F238E27FC236}">
                <a16:creationId xmlns:a16="http://schemas.microsoft.com/office/drawing/2014/main" id="{3FB8A7E7-27DF-C3E6-8F45-731794F91016}"/>
              </a:ext>
            </a:extLst>
          </p:cNvPr>
          <p:cNvSpPr txBox="1"/>
          <p:nvPr/>
        </p:nvSpPr>
        <p:spPr>
          <a:xfrm>
            <a:off x="3508548" y="3585900"/>
            <a:ext cx="1279966" cy="630942"/>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تورم شکم</a:t>
            </a:r>
            <a:endParaRPr lang="en-US" dirty="0"/>
          </a:p>
        </p:txBody>
      </p:sp>
      <p:sp>
        <p:nvSpPr>
          <p:cNvPr id="64" name="TextBox 63">
            <a:extLst>
              <a:ext uri="{FF2B5EF4-FFF2-40B4-BE49-F238E27FC236}">
                <a16:creationId xmlns:a16="http://schemas.microsoft.com/office/drawing/2014/main" id="{E28F3F46-DCE0-D3BD-2D06-EF88620E62A3}"/>
              </a:ext>
            </a:extLst>
          </p:cNvPr>
          <p:cNvSpPr txBox="1"/>
          <p:nvPr/>
        </p:nvSpPr>
        <p:spPr>
          <a:xfrm>
            <a:off x="307535" y="3112266"/>
            <a:ext cx="2596306" cy="630942"/>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احساس پری</a:t>
            </a:r>
            <a:endParaRPr lang="en-US" dirty="0"/>
          </a:p>
        </p:txBody>
      </p:sp>
      <p:sp>
        <p:nvSpPr>
          <p:cNvPr id="65" name="TextBox 64">
            <a:extLst>
              <a:ext uri="{FF2B5EF4-FFF2-40B4-BE49-F238E27FC236}">
                <a16:creationId xmlns:a16="http://schemas.microsoft.com/office/drawing/2014/main" id="{FDEADC1E-95C3-A3F2-634B-A8FFAFB1F59F}"/>
              </a:ext>
            </a:extLst>
          </p:cNvPr>
          <p:cNvSpPr txBox="1"/>
          <p:nvPr/>
        </p:nvSpPr>
        <p:spPr>
          <a:xfrm>
            <a:off x="5823359" y="1461669"/>
            <a:ext cx="661971" cy="684803"/>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3.</a:t>
            </a:r>
          </a:p>
        </p:txBody>
      </p:sp>
      <p:sp>
        <p:nvSpPr>
          <p:cNvPr id="66" name="TextBox 65">
            <a:extLst>
              <a:ext uri="{FF2B5EF4-FFF2-40B4-BE49-F238E27FC236}">
                <a16:creationId xmlns:a16="http://schemas.microsoft.com/office/drawing/2014/main" id="{7D593F42-8717-4C06-4B8E-C7522E9867D2}"/>
              </a:ext>
            </a:extLst>
          </p:cNvPr>
          <p:cNvSpPr txBox="1"/>
          <p:nvPr/>
        </p:nvSpPr>
        <p:spPr>
          <a:xfrm>
            <a:off x="9714795" y="1481304"/>
            <a:ext cx="661971" cy="684803"/>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1.</a:t>
            </a:r>
          </a:p>
        </p:txBody>
      </p:sp>
      <p:sp>
        <p:nvSpPr>
          <p:cNvPr id="67" name="TextBox 66">
            <a:extLst>
              <a:ext uri="{FF2B5EF4-FFF2-40B4-BE49-F238E27FC236}">
                <a16:creationId xmlns:a16="http://schemas.microsoft.com/office/drawing/2014/main" id="{00B919C1-51D6-D6E8-C800-8403157F9837}"/>
              </a:ext>
            </a:extLst>
          </p:cNvPr>
          <p:cNvSpPr txBox="1"/>
          <p:nvPr/>
        </p:nvSpPr>
        <p:spPr>
          <a:xfrm>
            <a:off x="7717264" y="5087474"/>
            <a:ext cx="661971" cy="684803"/>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2.</a:t>
            </a:r>
          </a:p>
        </p:txBody>
      </p:sp>
      <p:sp>
        <p:nvSpPr>
          <p:cNvPr id="69" name="TextBox 68">
            <a:extLst>
              <a:ext uri="{FF2B5EF4-FFF2-40B4-BE49-F238E27FC236}">
                <a16:creationId xmlns:a16="http://schemas.microsoft.com/office/drawing/2014/main" id="{47C4B732-389B-42B4-490C-685A7A49BC96}"/>
              </a:ext>
            </a:extLst>
          </p:cNvPr>
          <p:cNvSpPr txBox="1"/>
          <p:nvPr/>
        </p:nvSpPr>
        <p:spPr>
          <a:xfrm>
            <a:off x="1713387" y="1406219"/>
            <a:ext cx="661971" cy="684803"/>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5.</a:t>
            </a:r>
          </a:p>
        </p:txBody>
      </p:sp>
      <p:sp>
        <p:nvSpPr>
          <p:cNvPr id="71" name="TextBox 70">
            <a:extLst>
              <a:ext uri="{FF2B5EF4-FFF2-40B4-BE49-F238E27FC236}">
                <a16:creationId xmlns:a16="http://schemas.microsoft.com/office/drawing/2014/main" id="{BA04B749-E736-C0ED-E191-CC207E35EC66}"/>
              </a:ext>
            </a:extLst>
          </p:cNvPr>
          <p:cNvSpPr txBox="1"/>
          <p:nvPr/>
        </p:nvSpPr>
        <p:spPr>
          <a:xfrm>
            <a:off x="1027113" y="544168"/>
            <a:ext cx="326701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ایلئوس</a:t>
            </a:r>
            <a:endParaRPr lang="en-US" dirty="0">
              <a:solidFill>
                <a:schemeClr val="bg1"/>
              </a:solidFill>
            </a:endParaRPr>
          </a:p>
        </p:txBody>
      </p:sp>
      <p:sp>
        <p:nvSpPr>
          <p:cNvPr id="14" name="TextBox 13">
            <a:extLst>
              <a:ext uri="{FF2B5EF4-FFF2-40B4-BE49-F238E27FC236}">
                <a16:creationId xmlns:a16="http://schemas.microsoft.com/office/drawing/2014/main" id="{1EBB2F98-8176-1600-32F5-690BC3D67ED2}"/>
              </a:ext>
            </a:extLst>
          </p:cNvPr>
          <p:cNvSpPr txBox="1"/>
          <p:nvPr/>
        </p:nvSpPr>
        <p:spPr>
          <a:xfrm>
            <a:off x="3710391" y="5037181"/>
            <a:ext cx="661971" cy="684803"/>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sz="2000">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200" dirty="0"/>
              <a:t>4.</a:t>
            </a:r>
          </a:p>
        </p:txBody>
      </p:sp>
    </p:spTree>
    <p:extLst>
      <p:ext uri="{BB962C8B-B14F-4D97-AF65-F5344CB8AC3E}">
        <p14:creationId xmlns:p14="http://schemas.microsoft.com/office/powerpoint/2010/main" val="3775659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4EC4E8EE-C2E5-BE6A-5B0C-01F69701F05F}"/>
              </a:ext>
            </a:extLst>
          </p:cNvPr>
          <p:cNvSpPr/>
          <p:nvPr/>
        </p:nvSpPr>
        <p:spPr>
          <a:xfrm>
            <a:off x="3968511" y="695107"/>
            <a:ext cx="3783034" cy="3783034"/>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E5235F"/>
          </a:solidFill>
          <a:ln>
            <a:noFill/>
          </a:ln>
        </p:spPr>
        <p:txBody>
          <a:bodyPr spcFirstLastPara="1" wrap="square" lIns="91425" tIns="91425" rIns="91425" bIns="9142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 name="Freeform 6">
            <a:extLst>
              <a:ext uri="{FF2B5EF4-FFF2-40B4-BE49-F238E27FC236}">
                <a16:creationId xmlns:a16="http://schemas.microsoft.com/office/drawing/2014/main" id="{17F08024-87C8-D7D5-7730-7736A3D6CF4B}"/>
              </a:ext>
            </a:extLst>
          </p:cNvPr>
          <p:cNvSpPr/>
          <p:nvPr/>
        </p:nvSpPr>
        <p:spPr>
          <a:xfrm>
            <a:off x="5765275" y="2478019"/>
            <a:ext cx="3783034" cy="3783034"/>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FF5E78"/>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786014" tIns="663935" rIns="242015" bIns="492598" numCol="1" spcCol="127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2889250">
              <a:lnSpc>
                <a:spcPct val="90000"/>
              </a:lnSpc>
              <a:spcBef>
                <a:spcPct val="0"/>
              </a:spcBef>
              <a:spcAft>
                <a:spcPct val="35000"/>
              </a:spcAft>
            </a:pPr>
            <a:endParaRPr lang="en-US" sz="6500" kern="1200" dirty="0"/>
          </a:p>
        </p:txBody>
      </p:sp>
      <p:sp>
        <p:nvSpPr>
          <p:cNvPr id="7" name="Freeform 7">
            <a:extLst>
              <a:ext uri="{FF2B5EF4-FFF2-40B4-BE49-F238E27FC236}">
                <a16:creationId xmlns:a16="http://schemas.microsoft.com/office/drawing/2014/main" id="{5C6631CA-11E0-9FEB-04C1-2353ABB3A6F6}"/>
              </a:ext>
            </a:extLst>
          </p:cNvPr>
          <p:cNvSpPr/>
          <p:nvPr/>
        </p:nvSpPr>
        <p:spPr>
          <a:xfrm>
            <a:off x="2378240" y="2695229"/>
            <a:ext cx="3783034" cy="3783034"/>
          </a:xfrm>
          <a:custGeom>
            <a:avLst/>
            <a:gdLst>
              <a:gd name="connsiteX0" fmla="*/ 0 w 2570073"/>
              <a:gd name="connsiteY0" fmla="*/ 1285037 h 2570073"/>
              <a:gd name="connsiteX1" fmla="*/ 1285037 w 2570073"/>
              <a:gd name="connsiteY1" fmla="*/ 0 h 2570073"/>
              <a:gd name="connsiteX2" fmla="*/ 2570074 w 2570073"/>
              <a:gd name="connsiteY2" fmla="*/ 1285037 h 2570073"/>
              <a:gd name="connsiteX3" fmla="*/ 1285037 w 2570073"/>
              <a:gd name="connsiteY3" fmla="*/ 2570074 h 2570073"/>
              <a:gd name="connsiteX4" fmla="*/ 0 w 2570073"/>
              <a:gd name="connsiteY4" fmla="*/ 1285037 h 2570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073" h="2570073">
                <a:moveTo>
                  <a:pt x="0" y="1285037"/>
                </a:moveTo>
                <a:cubicBezTo>
                  <a:pt x="0" y="575331"/>
                  <a:pt x="575331" y="0"/>
                  <a:pt x="1285037" y="0"/>
                </a:cubicBezTo>
                <a:cubicBezTo>
                  <a:pt x="1994743" y="0"/>
                  <a:pt x="2570074" y="575331"/>
                  <a:pt x="2570074" y="1285037"/>
                </a:cubicBezTo>
                <a:cubicBezTo>
                  <a:pt x="2570074" y="1994743"/>
                  <a:pt x="1994743" y="2570074"/>
                  <a:pt x="1285037" y="2570074"/>
                </a:cubicBezTo>
                <a:cubicBezTo>
                  <a:pt x="575331" y="2570074"/>
                  <a:pt x="0" y="1994743"/>
                  <a:pt x="0" y="1285037"/>
                </a:cubicBezTo>
                <a:close/>
              </a:path>
            </a:pathLst>
          </a:custGeom>
          <a:solidFill>
            <a:srgbClr val="8259FE"/>
          </a:solidFill>
          <a:ln w="50800">
            <a:solidFill>
              <a:schemeClr val="bg1"/>
            </a:solidFill>
          </a:ln>
        </p:spPr>
        <p:style>
          <a:lnRef idx="0">
            <a:scrgbClr r="0" g="0" b="0"/>
          </a:lnRef>
          <a:fillRef idx="3">
            <a:scrgbClr r="0" g="0" b="0"/>
          </a:fillRef>
          <a:effectRef idx="0">
            <a:schemeClr val="accent1">
              <a:alpha val="50000"/>
              <a:hueOff val="0"/>
              <a:satOff val="0"/>
              <a:lumOff val="0"/>
              <a:alphaOff val="0"/>
            </a:schemeClr>
          </a:effectRef>
          <a:fontRef idx="minor">
            <a:schemeClr val="tx1"/>
          </a:fontRef>
        </p:style>
        <p:txBody>
          <a:bodyPr spcFirstLastPara="0" vert="horz" wrap="square" lIns="242016" tIns="663935" rIns="786013" bIns="492598" numCol="1" spcCol="1270"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2889250">
              <a:lnSpc>
                <a:spcPct val="90000"/>
              </a:lnSpc>
              <a:spcBef>
                <a:spcPct val="0"/>
              </a:spcBef>
              <a:spcAft>
                <a:spcPct val="35000"/>
              </a:spcAft>
            </a:pPr>
            <a:endParaRPr lang="en-US" sz="6500" kern="1200" dirty="0"/>
          </a:p>
        </p:txBody>
      </p:sp>
      <p:sp>
        <p:nvSpPr>
          <p:cNvPr id="41" name="TextBox 40">
            <a:extLst>
              <a:ext uri="{FF2B5EF4-FFF2-40B4-BE49-F238E27FC236}">
                <a16:creationId xmlns:a16="http://schemas.microsoft.com/office/drawing/2014/main" id="{24580849-233C-29DC-7DB0-95CBBA7924E1}"/>
              </a:ext>
            </a:extLst>
          </p:cNvPr>
          <p:cNvSpPr txBox="1"/>
          <p:nvPr/>
        </p:nvSpPr>
        <p:spPr>
          <a:xfrm>
            <a:off x="2643691" y="4090947"/>
            <a:ext cx="3118107" cy="1146211"/>
          </a:xfrm>
          <a:prstGeom prst="rect">
            <a:avLst/>
          </a:prstGeom>
          <a:noFill/>
        </p:spPr>
        <p:txBody>
          <a:bodyPr wrap="square">
            <a:spAutoFit/>
          </a:bodyPr>
          <a:lstStyle>
            <a:defPPr>
              <a:defRPr lang="fa-IR"/>
            </a:defPPr>
            <a:lvl1pPr lvl="0" algn="justLow" rtl="1">
              <a:lnSpc>
                <a:spcPct val="107000"/>
              </a:lnSpc>
              <a:spcAft>
                <a:spcPts val="800"/>
              </a:spcAft>
              <a:buSzPts val="1000"/>
              <a:tabLst>
                <a:tab pos="457200" algn="l"/>
              </a:tabLst>
              <a:defRPr sz="3200" b="1">
                <a:solidFill>
                  <a:schemeClr val="bg1"/>
                </a:solidFill>
                <a:effectLst/>
                <a:latin typeface="Calibri" panose="020F0502020204030204" pitchFamily="34" charset="0"/>
                <a:ea typeface="Calibri" panose="020F0502020204030204" pitchFamily="34" charset="0"/>
                <a:cs typeface="B Nazanin" panose="00000400000000000000" pitchFamily="2" charset="-78"/>
              </a:defRPr>
            </a:lvl1pPr>
          </a:lstStyle>
          <a:p>
            <a:r>
              <a:rPr lang="fa-IR" dirty="0"/>
              <a:t>3. ناتوانایی در عبور گاز</a:t>
            </a:r>
            <a:endParaRPr lang="en-US" dirty="0"/>
          </a:p>
        </p:txBody>
      </p:sp>
      <p:sp>
        <p:nvSpPr>
          <p:cNvPr id="43" name="TextBox 42">
            <a:extLst>
              <a:ext uri="{FF2B5EF4-FFF2-40B4-BE49-F238E27FC236}">
                <a16:creationId xmlns:a16="http://schemas.microsoft.com/office/drawing/2014/main" id="{4ADAE33F-4B10-69F9-270D-820CAF4366D5}"/>
              </a:ext>
            </a:extLst>
          </p:cNvPr>
          <p:cNvSpPr txBox="1"/>
          <p:nvPr/>
        </p:nvSpPr>
        <p:spPr>
          <a:xfrm>
            <a:off x="5860028" y="4076079"/>
            <a:ext cx="3543414" cy="619272"/>
          </a:xfrm>
          <a:prstGeom prst="rect">
            <a:avLst/>
          </a:prstGeom>
          <a:noFill/>
        </p:spPr>
        <p:txBody>
          <a:bodyPr wrap="square">
            <a:spAutoFit/>
          </a:bodyPr>
          <a:lstStyle>
            <a:defPPr>
              <a:defRPr lang="fa-IR"/>
            </a:defPPr>
            <a:lvl1pPr lvl="0" algn="justLow" rtl="1">
              <a:lnSpc>
                <a:spcPct val="107000"/>
              </a:lnSpc>
              <a:spcAft>
                <a:spcPts val="800"/>
              </a:spcAft>
              <a:buSzPts val="1000"/>
              <a:tabLst>
                <a:tab pos="457200" algn="l"/>
              </a:tabLst>
              <a:defRPr sz="3200" b="1">
                <a:solidFill>
                  <a:schemeClr val="bg1"/>
                </a:solidFill>
                <a:effectLst/>
                <a:latin typeface="Calibri" panose="020F0502020204030204" pitchFamily="34" charset="0"/>
                <a:ea typeface="Calibri" panose="020F0502020204030204" pitchFamily="34" charset="0"/>
                <a:cs typeface="B Nazanin" panose="00000400000000000000" pitchFamily="2" charset="-78"/>
              </a:defRPr>
            </a:lvl1pPr>
          </a:lstStyle>
          <a:p>
            <a:r>
              <a:rPr lang="fa-IR" dirty="0"/>
              <a:t>2. از دست دادن اشتها</a:t>
            </a:r>
            <a:endParaRPr lang="en-US" dirty="0"/>
          </a:p>
        </p:txBody>
      </p:sp>
      <p:sp>
        <p:nvSpPr>
          <p:cNvPr id="45" name="TextBox 44">
            <a:extLst>
              <a:ext uri="{FF2B5EF4-FFF2-40B4-BE49-F238E27FC236}">
                <a16:creationId xmlns:a16="http://schemas.microsoft.com/office/drawing/2014/main" id="{8A1B5977-A314-62F6-43D6-A9F70DB8A6B6}"/>
              </a:ext>
            </a:extLst>
          </p:cNvPr>
          <p:cNvSpPr txBox="1"/>
          <p:nvPr/>
        </p:nvSpPr>
        <p:spPr>
          <a:xfrm>
            <a:off x="3968511" y="1750142"/>
            <a:ext cx="3409285" cy="619272"/>
          </a:xfrm>
          <a:prstGeom prst="rect">
            <a:avLst/>
          </a:prstGeom>
          <a:noFill/>
        </p:spPr>
        <p:txBody>
          <a:bodyPr wrap="square">
            <a:spAutoFit/>
          </a:bodyPr>
          <a:lstStyle>
            <a:defPPr>
              <a:defRPr lang="fa-IR"/>
            </a:defPPr>
            <a:lvl1pPr lvl="0" algn="justLow" rtl="1">
              <a:lnSpc>
                <a:spcPct val="107000"/>
              </a:lnSpc>
              <a:spcAft>
                <a:spcPts val="800"/>
              </a:spcAft>
              <a:buSzPts val="1000"/>
              <a:tabLst>
                <a:tab pos="457200" algn="l"/>
              </a:tabLst>
              <a:defRPr sz="3200" b="1">
                <a:solidFill>
                  <a:schemeClr val="bg1"/>
                </a:solidFill>
                <a:effectLst/>
                <a:latin typeface="Calibri" panose="020F0502020204030204" pitchFamily="34" charset="0"/>
                <a:ea typeface="Calibri" panose="020F0502020204030204" pitchFamily="34" charset="0"/>
                <a:cs typeface="B Nazanin" panose="00000400000000000000" pitchFamily="2" charset="-78"/>
              </a:defRPr>
            </a:lvl1pPr>
          </a:lstStyle>
          <a:p>
            <a:r>
              <a:rPr lang="fa-IR" dirty="0"/>
              <a:t>1. کرامپ و درد معده</a:t>
            </a:r>
            <a:endParaRPr lang="en-US" dirty="0"/>
          </a:p>
        </p:txBody>
      </p:sp>
      <p:grpSp>
        <p:nvGrpSpPr>
          <p:cNvPr id="48" name="Group 47">
            <a:extLst>
              <a:ext uri="{FF2B5EF4-FFF2-40B4-BE49-F238E27FC236}">
                <a16:creationId xmlns:a16="http://schemas.microsoft.com/office/drawing/2014/main" id="{D61429F0-53B9-3F8F-E081-E6B9D40900B9}"/>
              </a:ext>
            </a:extLst>
          </p:cNvPr>
          <p:cNvGrpSpPr/>
          <p:nvPr/>
        </p:nvGrpSpPr>
        <p:grpSpPr>
          <a:xfrm>
            <a:off x="-17922" y="195479"/>
            <a:ext cx="4379337" cy="554602"/>
            <a:chOff x="-83804" y="186972"/>
            <a:chExt cx="4379337" cy="554602"/>
          </a:xfrm>
        </p:grpSpPr>
        <p:sp>
          <p:nvSpPr>
            <p:cNvPr id="47" name="Rectangle: Rounded Corners 46">
              <a:extLst>
                <a:ext uri="{FF2B5EF4-FFF2-40B4-BE49-F238E27FC236}">
                  <a16:creationId xmlns:a16="http://schemas.microsoft.com/office/drawing/2014/main" id="{BF1F1C23-94E2-EED6-61A7-7FBB0B430B5B}"/>
                </a:ext>
              </a:extLst>
            </p:cNvPr>
            <p:cNvSpPr/>
            <p:nvPr/>
          </p:nvSpPr>
          <p:spPr>
            <a:xfrm>
              <a:off x="118373" y="186972"/>
              <a:ext cx="4177160" cy="554602"/>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46" name="TextBox 45">
              <a:extLst>
                <a:ext uri="{FF2B5EF4-FFF2-40B4-BE49-F238E27FC236}">
                  <a16:creationId xmlns:a16="http://schemas.microsoft.com/office/drawing/2014/main" id="{2C0329F0-5228-FADA-7607-77380215638A}"/>
                </a:ext>
              </a:extLst>
            </p:cNvPr>
            <p:cNvSpPr txBox="1"/>
            <p:nvPr/>
          </p:nvSpPr>
          <p:spPr>
            <a:xfrm>
              <a:off x="-83804" y="223610"/>
              <a:ext cx="326701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ایلئوس</a:t>
              </a:r>
              <a:endParaRPr lang="en-US" dirty="0">
                <a:solidFill>
                  <a:schemeClr val="bg1"/>
                </a:solidFill>
              </a:endParaRPr>
            </a:p>
          </p:txBody>
        </p:sp>
      </p:grpSp>
      <p:sp>
        <p:nvSpPr>
          <p:cNvPr id="49" name="Oval 48">
            <a:extLst>
              <a:ext uri="{FF2B5EF4-FFF2-40B4-BE49-F238E27FC236}">
                <a16:creationId xmlns:a16="http://schemas.microsoft.com/office/drawing/2014/main" id="{4039A3B8-CB83-FC5B-2810-60BDD0D0B5A2}"/>
              </a:ext>
            </a:extLst>
          </p:cNvPr>
          <p:cNvSpPr/>
          <p:nvPr/>
        </p:nvSpPr>
        <p:spPr>
          <a:xfrm>
            <a:off x="10903390" y="5569390"/>
            <a:ext cx="1288610" cy="1288610"/>
          </a:xfrm>
          <a:prstGeom prst="ellipse">
            <a:avLst/>
          </a:prstGeom>
          <a:solidFill>
            <a:srgbClr val="C00000"/>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50" name="Oval 49">
            <a:extLst>
              <a:ext uri="{FF2B5EF4-FFF2-40B4-BE49-F238E27FC236}">
                <a16:creationId xmlns:a16="http://schemas.microsoft.com/office/drawing/2014/main" id="{A454133F-A267-994A-E96E-F5153D48C658}"/>
              </a:ext>
            </a:extLst>
          </p:cNvPr>
          <p:cNvSpPr/>
          <p:nvPr/>
        </p:nvSpPr>
        <p:spPr>
          <a:xfrm>
            <a:off x="10584270" y="5569390"/>
            <a:ext cx="1167644" cy="1167644"/>
          </a:xfrm>
          <a:prstGeom prst="ellipse">
            <a:avLst/>
          </a:prstGeom>
          <a:solidFill>
            <a:srgbClr val="E60000"/>
          </a:solidFill>
          <a:ln>
            <a:noFill/>
          </a:ln>
        </p:spPr>
        <p:txBody>
          <a:bodyPr spcFirstLastPara="1" wrap="square" lIns="91425" tIns="91425" rIns="91425" bIns="91425" anchor="ctr" anchorCtr="0">
            <a:noAutofit/>
          </a:bodyPr>
          <a:lstStyle/>
          <a:p>
            <a:endParaRPr lang="fa-IR" dirty="0">
              <a:solidFill>
                <a:schemeClr val="tx1"/>
              </a:solidFill>
            </a:endParaRPr>
          </a:p>
        </p:txBody>
      </p:sp>
    </p:spTree>
    <p:extLst>
      <p:ext uri="{BB962C8B-B14F-4D97-AF65-F5344CB8AC3E}">
        <p14:creationId xmlns:p14="http://schemas.microsoft.com/office/powerpoint/2010/main" val="1072619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C64EA4-5742-DC38-BE84-EC555450EF2C}"/>
              </a:ext>
            </a:extLst>
          </p:cNvPr>
          <p:cNvSpPr txBox="1"/>
          <p:nvPr/>
        </p:nvSpPr>
        <p:spPr>
          <a:xfrm>
            <a:off x="5692878" y="425085"/>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عوارض ایلئوس</a:t>
            </a:r>
            <a:endParaRPr lang="en-US" dirty="0"/>
          </a:p>
        </p:txBody>
      </p:sp>
      <p:sp>
        <p:nvSpPr>
          <p:cNvPr id="5" name="TextBox 4">
            <a:extLst>
              <a:ext uri="{FF2B5EF4-FFF2-40B4-BE49-F238E27FC236}">
                <a16:creationId xmlns:a16="http://schemas.microsoft.com/office/drawing/2014/main" id="{A8651D93-CCFD-FC5D-9C47-6A5C21FD12F5}"/>
              </a:ext>
            </a:extLst>
          </p:cNvPr>
          <p:cNvSpPr txBox="1"/>
          <p:nvPr/>
        </p:nvSpPr>
        <p:spPr>
          <a:xfrm>
            <a:off x="1091381" y="813781"/>
            <a:ext cx="1078598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ایلئوس تشخیص داده نشده و درمان نشده می‌تواند به عوارض شدید و بالقوه تهدیدکننده حیات منجر شود، مانند</a:t>
            </a:r>
            <a:r>
              <a:rPr lang="en-US" dirty="0"/>
              <a:t>:</a:t>
            </a:r>
          </a:p>
        </p:txBody>
      </p:sp>
      <p:sp>
        <p:nvSpPr>
          <p:cNvPr id="7" name="TextBox 6">
            <a:extLst>
              <a:ext uri="{FF2B5EF4-FFF2-40B4-BE49-F238E27FC236}">
                <a16:creationId xmlns:a16="http://schemas.microsoft.com/office/drawing/2014/main" id="{5FC8BFB3-F8D9-4089-901B-12BAFD6074B9}"/>
              </a:ext>
            </a:extLst>
          </p:cNvPr>
          <p:cNvSpPr txBox="1"/>
          <p:nvPr/>
        </p:nvSpPr>
        <p:spPr>
          <a:xfrm>
            <a:off x="6813754" y="1955390"/>
            <a:ext cx="5063613" cy="363432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200" b="1" dirty="0"/>
              <a:t>نکروز</a:t>
            </a:r>
            <a:r>
              <a:rPr lang="en-US" sz="2200" b="1" dirty="0"/>
              <a:t>: </a:t>
            </a:r>
            <a:endParaRPr lang="fa-IR" sz="2200" b="1" dirty="0"/>
          </a:p>
          <a:p>
            <a:r>
              <a:rPr lang="fa-IR" dirty="0"/>
              <a:t>نکروز به معنی مرگ نابهنگام سلول و بافت است. این عارضه زمانی رخ می‌دهد که خون و اکسیژن نتواند به روده برسد. درنتیجه، بافت روده ضعیف می‌شود و می‌میرد. دیواره ضعیف روده مستعد پارگی است که این موضوع باعث نشت محتویات روده می‌شود</a:t>
            </a:r>
            <a:r>
              <a:rPr lang="en-US" dirty="0"/>
              <a:t>.</a:t>
            </a:r>
          </a:p>
        </p:txBody>
      </p:sp>
      <p:pic>
        <p:nvPicPr>
          <p:cNvPr id="4" name="Picture 3">
            <a:extLst>
              <a:ext uri="{FF2B5EF4-FFF2-40B4-BE49-F238E27FC236}">
                <a16:creationId xmlns:a16="http://schemas.microsoft.com/office/drawing/2014/main" id="{80D0762C-36AB-5F36-693E-C8CDF9AF23C7}"/>
              </a:ext>
            </a:extLst>
          </p:cNvPr>
          <p:cNvPicPr>
            <a:picLocks noChangeAspect="1"/>
          </p:cNvPicPr>
          <p:nvPr/>
        </p:nvPicPr>
        <p:blipFill>
          <a:blip r:embed="rId2"/>
          <a:stretch>
            <a:fillRect/>
          </a:stretch>
        </p:blipFill>
        <p:spPr>
          <a:xfrm>
            <a:off x="196647" y="1925894"/>
            <a:ext cx="6341806" cy="4756354"/>
          </a:xfrm>
          <a:prstGeom prst="rect">
            <a:avLst/>
          </a:prstGeom>
        </p:spPr>
      </p:pic>
    </p:spTree>
    <p:extLst>
      <p:ext uri="{BB962C8B-B14F-4D97-AF65-F5344CB8AC3E}">
        <p14:creationId xmlns:p14="http://schemas.microsoft.com/office/powerpoint/2010/main" val="2301913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A415796-EBE6-B523-A48D-7D9E75D6C2D5}"/>
              </a:ext>
            </a:extLst>
          </p:cNvPr>
          <p:cNvGrpSpPr/>
          <p:nvPr/>
        </p:nvGrpSpPr>
        <p:grpSpPr>
          <a:xfrm>
            <a:off x="0" y="835953"/>
            <a:ext cx="3372465" cy="536718"/>
            <a:chOff x="963559" y="906821"/>
            <a:chExt cx="3372465" cy="536718"/>
          </a:xfrm>
        </p:grpSpPr>
        <p:sp>
          <p:nvSpPr>
            <p:cNvPr id="3" name="Rectangle: Rounded Corners 2">
              <a:extLst>
                <a:ext uri="{FF2B5EF4-FFF2-40B4-BE49-F238E27FC236}">
                  <a16:creationId xmlns:a16="http://schemas.microsoft.com/office/drawing/2014/main" id="{527560AA-0505-AA99-4557-833E4713B9EE}"/>
                </a:ext>
              </a:extLst>
            </p:cNvPr>
            <p:cNvSpPr/>
            <p:nvPr/>
          </p:nvSpPr>
          <p:spPr>
            <a:xfrm>
              <a:off x="963559" y="906821"/>
              <a:ext cx="3372465" cy="536718"/>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2" name="TextBox 1">
              <a:extLst>
                <a:ext uri="{FF2B5EF4-FFF2-40B4-BE49-F238E27FC236}">
                  <a16:creationId xmlns:a16="http://schemas.microsoft.com/office/drawing/2014/main" id="{76F28ABE-CD77-F056-37A9-66470CD9646D}"/>
                </a:ext>
              </a:extLst>
            </p:cNvPr>
            <p:cNvSpPr txBox="1"/>
            <p:nvPr/>
          </p:nvSpPr>
          <p:spPr>
            <a:xfrm>
              <a:off x="1592824" y="931402"/>
              <a:ext cx="211393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عوارض ایلئوس</a:t>
              </a:r>
              <a:endParaRPr lang="en-US" dirty="0">
                <a:solidFill>
                  <a:schemeClr val="bg1"/>
                </a:solidFill>
              </a:endParaRPr>
            </a:p>
          </p:txBody>
        </p:sp>
      </p:grpSp>
      <p:sp>
        <p:nvSpPr>
          <p:cNvPr id="4" name="TextBox 3">
            <a:extLst>
              <a:ext uri="{FF2B5EF4-FFF2-40B4-BE49-F238E27FC236}">
                <a16:creationId xmlns:a16="http://schemas.microsoft.com/office/drawing/2014/main" id="{DCCE46B0-748B-6015-9DCE-D9288873AA33}"/>
              </a:ext>
            </a:extLst>
          </p:cNvPr>
          <p:cNvSpPr txBox="1"/>
          <p:nvPr/>
        </p:nvSpPr>
        <p:spPr>
          <a:xfrm>
            <a:off x="324465" y="1728972"/>
            <a:ext cx="5584722" cy="3572773"/>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200" b="1" dirty="0"/>
              <a:t>عفونت</a:t>
            </a:r>
            <a:r>
              <a:rPr lang="en-US" sz="2200" b="1" dirty="0"/>
              <a:t>: </a:t>
            </a:r>
            <a:endParaRPr lang="fa-IR" sz="2200" b="1" dirty="0"/>
          </a:p>
          <a:p>
            <a:r>
              <a:rPr lang="fa-IR" dirty="0"/>
              <a:t>محتویات روده مملو از باکتری</a:t>
            </a:r>
            <a:r>
              <a:rPr lang="en-US" dirty="0"/>
              <a:t> E.coli </a:t>
            </a:r>
            <a:r>
              <a:rPr lang="fa-IR" dirty="0"/>
              <a:t>است. بنابراین، وقتی این محتویات به حفره شکمی نشت می‌کند، باعث پریتونیت (التهاب صفاق) می‌شود که یک عفونت جدی است. پریتونیت باکتریایی می‌تواند به سپسیس منجر شود که تهدید‌کننده حیات است و باعث شوک و نارسایی اندام می‌شود</a:t>
            </a:r>
            <a:r>
              <a:rPr lang="en-US" dirty="0"/>
              <a:t>.</a:t>
            </a:r>
          </a:p>
        </p:txBody>
      </p:sp>
      <p:pic>
        <p:nvPicPr>
          <p:cNvPr id="6" name="Picture 5">
            <a:extLst>
              <a:ext uri="{FF2B5EF4-FFF2-40B4-BE49-F238E27FC236}">
                <a16:creationId xmlns:a16="http://schemas.microsoft.com/office/drawing/2014/main" id="{EA4816CC-21A3-93B6-6ED4-1C0B462139D9}"/>
              </a:ext>
            </a:extLst>
          </p:cNvPr>
          <p:cNvPicPr>
            <a:picLocks noChangeAspect="1"/>
          </p:cNvPicPr>
          <p:nvPr/>
        </p:nvPicPr>
        <p:blipFill>
          <a:blip r:embed="rId3"/>
          <a:srcRect t="20571" r="8977"/>
          <a:stretch/>
        </p:blipFill>
        <p:spPr>
          <a:xfrm>
            <a:off x="6066504" y="1372671"/>
            <a:ext cx="5940388" cy="5307976"/>
          </a:xfrm>
          <a:prstGeom prst="rect">
            <a:avLst/>
          </a:prstGeom>
        </p:spPr>
      </p:pic>
    </p:spTree>
    <p:extLst>
      <p:ext uri="{BB962C8B-B14F-4D97-AF65-F5344CB8AC3E}">
        <p14:creationId xmlns:p14="http://schemas.microsoft.com/office/powerpoint/2010/main" val="1371934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E826F45-248C-82DB-67FC-30D74687FB65}"/>
              </a:ext>
            </a:extLst>
          </p:cNvPr>
          <p:cNvGrpSpPr/>
          <p:nvPr/>
        </p:nvGrpSpPr>
        <p:grpSpPr>
          <a:xfrm>
            <a:off x="4444183" y="776748"/>
            <a:ext cx="7433190" cy="511278"/>
            <a:chOff x="1042218" y="432619"/>
            <a:chExt cx="8278762" cy="511278"/>
          </a:xfrm>
        </p:grpSpPr>
        <p:sp>
          <p:nvSpPr>
            <p:cNvPr id="2" name="Rectangle: Rounded Corners 1">
              <a:extLst>
                <a:ext uri="{FF2B5EF4-FFF2-40B4-BE49-F238E27FC236}">
                  <a16:creationId xmlns:a16="http://schemas.microsoft.com/office/drawing/2014/main" id="{0940D1D2-A8BF-3FB5-EC3E-D524E7CEFDE0}"/>
                </a:ext>
              </a:extLst>
            </p:cNvPr>
            <p:cNvSpPr/>
            <p:nvPr/>
          </p:nvSpPr>
          <p:spPr>
            <a:xfrm>
              <a:off x="2871019" y="432619"/>
              <a:ext cx="6449961" cy="511278"/>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F0622D11-90CD-BA67-AC8C-8DECA6CBD044}"/>
                </a:ext>
              </a:extLst>
            </p:cNvPr>
            <p:cNvSpPr txBox="1"/>
            <p:nvPr/>
          </p:nvSpPr>
          <p:spPr>
            <a:xfrm>
              <a:off x="1042218" y="45742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ایلئوس</a:t>
              </a:r>
              <a:endParaRPr lang="en-US" dirty="0">
                <a:solidFill>
                  <a:schemeClr val="bg1"/>
                </a:solidFill>
              </a:endParaRPr>
            </a:p>
          </p:txBody>
        </p:sp>
      </p:grpSp>
      <p:sp>
        <p:nvSpPr>
          <p:cNvPr id="5" name="TextBox 4">
            <a:extLst>
              <a:ext uri="{FF2B5EF4-FFF2-40B4-BE49-F238E27FC236}">
                <a16:creationId xmlns:a16="http://schemas.microsoft.com/office/drawing/2014/main" id="{03C224D4-7BCF-C90B-05C7-9411AEFF4A03}"/>
              </a:ext>
            </a:extLst>
          </p:cNvPr>
          <p:cNvSpPr txBox="1"/>
          <p:nvPr/>
        </p:nvSpPr>
        <p:spPr>
          <a:xfrm>
            <a:off x="6341805" y="1478466"/>
            <a:ext cx="548640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طور طبیعی، عضلات روده منقبض و شل می‌شوند تا حرکتی موج مانند به نام پریستالسیس را ایجاد کنند. این حرکت به انتقال غذا در روده کمک می‌کند. وقتی ایلئوس رخ می‌دهد، پریستالسیس را متوقف کرده و از عبور ذرات غذا، گاز و مایع از دستگاه گوارش جلوگیری می‌کند. اگر به خوردن غذای جامد ادامه دهید، ذرات غذا در روده جمع می‌شوند که این ممکن است باعث انسداد کامل یا جزئی روده شود</a:t>
            </a:r>
            <a:r>
              <a:rPr lang="en-US" dirty="0"/>
              <a:t>.</a:t>
            </a:r>
          </a:p>
        </p:txBody>
      </p:sp>
      <p:pic>
        <p:nvPicPr>
          <p:cNvPr id="6" name="Picture 5">
            <a:extLst>
              <a:ext uri="{FF2B5EF4-FFF2-40B4-BE49-F238E27FC236}">
                <a16:creationId xmlns:a16="http://schemas.microsoft.com/office/drawing/2014/main" id="{010C88BF-12B6-4A80-E302-1EB4B260D4CA}"/>
              </a:ext>
            </a:extLst>
          </p:cNvPr>
          <p:cNvPicPr>
            <a:picLocks noChangeAspect="1"/>
          </p:cNvPicPr>
          <p:nvPr/>
        </p:nvPicPr>
        <p:blipFill>
          <a:blip r:embed="rId2"/>
          <a:srcRect l="5938" r="19319"/>
          <a:stretch/>
        </p:blipFill>
        <p:spPr>
          <a:xfrm>
            <a:off x="363795" y="1520209"/>
            <a:ext cx="5624052" cy="5016338"/>
          </a:xfrm>
          <a:prstGeom prst="rect">
            <a:avLst/>
          </a:prstGeom>
        </p:spPr>
      </p:pic>
    </p:spTree>
    <p:extLst>
      <p:ext uri="{BB962C8B-B14F-4D97-AF65-F5344CB8AC3E}">
        <p14:creationId xmlns:p14="http://schemas.microsoft.com/office/powerpoint/2010/main" val="2997526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1E5CC5E-878C-F873-3A43-8C69DC8978E8}"/>
              </a:ext>
            </a:extLst>
          </p:cNvPr>
          <p:cNvSpPr/>
          <p:nvPr/>
        </p:nvSpPr>
        <p:spPr>
          <a:xfrm>
            <a:off x="9497961" y="227737"/>
            <a:ext cx="2349909" cy="480631"/>
          </a:xfrm>
          <a:prstGeom prst="roundRect">
            <a:avLst/>
          </a:prstGeom>
          <a:solidFill>
            <a:schemeClr val="accent2"/>
          </a:solidFill>
          <a:ln>
            <a:noFill/>
          </a:ln>
        </p:spPr>
        <p:txBody>
          <a:bodyPr spcFirstLastPara="1" wrap="square" lIns="91425" tIns="91425" rIns="91425" bIns="91425" anchor="ctr" anchorCtr="0">
            <a:noAutofit/>
          </a:bodyPr>
          <a:lstStyle/>
          <a:p>
            <a:endParaRPr lang="fa-IR">
              <a:solidFill>
                <a:schemeClr val="tx1"/>
              </a:solidFill>
            </a:endParaRPr>
          </a:p>
        </p:txBody>
      </p:sp>
      <p:sp>
        <p:nvSpPr>
          <p:cNvPr id="3" name="TextBox 2">
            <a:extLst>
              <a:ext uri="{FF2B5EF4-FFF2-40B4-BE49-F238E27FC236}">
                <a16:creationId xmlns:a16="http://schemas.microsoft.com/office/drawing/2014/main" id="{6AD5BA2A-902C-1D4C-598A-503259DC9B57}"/>
              </a:ext>
            </a:extLst>
          </p:cNvPr>
          <p:cNvSpPr txBox="1"/>
          <p:nvPr/>
        </p:nvSpPr>
        <p:spPr>
          <a:xfrm>
            <a:off x="344129" y="685960"/>
            <a:ext cx="11503741"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ایلئوس بعد از جراحی شایع است، چون داروهایی برای افراد تجویز می‌شود که می‌توانند حرکت روده را کاهش دهند. به این وضعیت «ایلئوس پارالیتیک» یا «ایلئوس فلجی» می‌گویند که طی آن روده مسدود نمی‌شود، بلکه به درستی حرکت نمی‌کند و فرآیند عبور غذا مختل می‌شود. داروهایی که می‌توانند به ایلئوس بعد از عمل منجر شوند عبارتند از</a:t>
            </a:r>
            <a:r>
              <a:rPr lang="en-US" dirty="0"/>
              <a:t>:</a:t>
            </a:r>
          </a:p>
        </p:txBody>
      </p:sp>
      <p:sp>
        <p:nvSpPr>
          <p:cNvPr id="4" name="TextBox 3">
            <a:extLst>
              <a:ext uri="{FF2B5EF4-FFF2-40B4-BE49-F238E27FC236}">
                <a16:creationId xmlns:a16="http://schemas.microsoft.com/office/drawing/2014/main" id="{2BB5AE44-F220-B055-0DA9-EB48405A0F6F}"/>
              </a:ext>
            </a:extLst>
          </p:cNvPr>
          <p:cNvSpPr txBox="1"/>
          <p:nvPr/>
        </p:nvSpPr>
        <p:spPr>
          <a:xfrm>
            <a:off x="9724102" y="246703"/>
            <a:ext cx="212376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ایلئوس</a:t>
            </a:r>
            <a:endParaRPr lang="en-US" dirty="0">
              <a:solidFill>
                <a:schemeClr val="bg1"/>
              </a:solidFill>
            </a:endParaRPr>
          </a:p>
        </p:txBody>
      </p:sp>
      <p:pic>
        <p:nvPicPr>
          <p:cNvPr id="2" name="Picture 1">
            <a:extLst>
              <a:ext uri="{FF2B5EF4-FFF2-40B4-BE49-F238E27FC236}">
                <a16:creationId xmlns:a16="http://schemas.microsoft.com/office/drawing/2014/main" id="{8F92CD72-9A96-1D97-68CD-15C498207AC8}"/>
              </a:ext>
            </a:extLst>
          </p:cNvPr>
          <p:cNvPicPr>
            <a:picLocks noChangeAspect="1"/>
          </p:cNvPicPr>
          <p:nvPr/>
        </p:nvPicPr>
        <p:blipFill>
          <a:blip r:embed="rId2"/>
          <a:stretch>
            <a:fillRect/>
          </a:stretch>
        </p:blipFill>
        <p:spPr>
          <a:xfrm>
            <a:off x="2939845" y="2588944"/>
            <a:ext cx="6705600" cy="4056890"/>
          </a:xfrm>
          <a:prstGeom prst="rect">
            <a:avLst/>
          </a:prstGeom>
        </p:spPr>
      </p:pic>
    </p:spTree>
    <p:extLst>
      <p:ext uri="{BB962C8B-B14F-4D97-AF65-F5344CB8AC3E}">
        <p14:creationId xmlns:p14="http://schemas.microsoft.com/office/powerpoint/2010/main" val="19757017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1155</Words>
  <Application>Microsoft Office PowerPoint</Application>
  <PresentationFormat>Widescreen</PresentationFormat>
  <Paragraphs>99</Paragraphs>
  <Slides>25</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Montserrat Medium</vt:lpstr>
      <vt:lpstr>Montserrat SemiBold</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6</cp:revision>
  <dcterms:created xsi:type="dcterms:W3CDTF">2024-12-12T10:13:12Z</dcterms:created>
  <dcterms:modified xsi:type="dcterms:W3CDTF">2024-12-16T05:36:35Z</dcterms:modified>
</cp:coreProperties>
</file>