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84" r:id="rId2"/>
    <p:sldId id="256" r:id="rId3"/>
    <p:sldId id="257" r:id="rId4"/>
    <p:sldId id="258" r:id="rId5"/>
    <p:sldId id="259" r:id="rId6"/>
    <p:sldId id="260" r:id="rId7"/>
    <p:sldId id="261" r:id="rId8"/>
    <p:sldId id="278" r:id="rId9"/>
    <p:sldId id="262" r:id="rId10"/>
    <p:sldId id="279" r:id="rId11"/>
    <p:sldId id="263" r:id="rId12"/>
    <p:sldId id="264" r:id="rId13"/>
    <p:sldId id="280" r:id="rId14"/>
    <p:sldId id="265" r:id="rId15"/>
    <p:sldId id="266" r:id="rId16"/>
    <p:sldId id="267" r:id="rId17"/>
    <p:sldId id="281" r:id="rId18"/>
    <p:sldId id="268" r:id="rId19"/>
    <p:sldId id="269" r:id="rId20"/>
    <p:sldId id="270" r:id="rId21"/>
    <p:sldId id="271" r:id="rId22"/>
    <p:sldId id="273" r:id="rId23"/>
    <p:sldId id="274" r:id="rId24"/>
    <p:sldId id="282" r:id="rId25"/>
    <p:sldId id="283" r:id="rId26"/>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p" initials="h" lastIdx="3" clrIdx="0">
    <p:extLst>
      <p:ext uri="{19B8F6BF-5375-455C-9EA6-DF929625EA0E}">
        <p15:presenceInfo xmlns:p15="http://schemas.microsoft.com/office/powerpoint/2012/main" userId="h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033D5"/>
    <a:srgbClr val="AC66E0"/>
    <a:srgbClr val="C59EE2"/>
    <a:srgbClr val="F4ACF6"/>
    <a:srgbClr val="E987DB"/>
    <a:srgbClr val="EF8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77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FE72AA02-086A-481A-91E8-0B42846B1A38}" type="datetimeFigureOut">
              <a:rPr lang="fa-IR" smtClean="0"/>
              <a:t>1446/06/15</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94755A38-02F9-4636-847E-DD3C3C57A3AA}" type="slidenum">
              <a:rPr lang="fa-IR" smtClean="0"/>
              <a:t>‹#›</a:t>
            </a:fld>
            <a:endParaRPr lang="fa-IR"/>
          </a:p>
        </p:txBody>
      </p:sp>
    </p:spTree>
    <p:extLst>
      <p:ext uri="{BB962C8B-B14F-4D97-AF65-F5344CB8AC3E}">
        <p14:creationId xmlns:p14="http://schemas.microsoft.com/office/powerpoint/2010/main" val="40716432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94755A38-02F9-4636-847E-DD3C3C57A3AA}" type="slidenum">
              <a:rPr lang="fa-IR" smtClean="0"/>
              <a:t>10</a:t>
            </a:fld>
            <a:endParaRPr lang="fa-IR"/>
          </a:p>
        </p:txBody>
      </p:sp>
    </p:spTree>
    <p:extLst>
      <p:ext uri="{BB962C8B-B14F-4D97-AF65-F5344CB8AC3E}">
        <p14:creationId xmlns:p14="http://schemas.microsoft.com/office/powerpoint/2010/main" val="872134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0034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89666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344720"/>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s://www.darmankade.com/"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FF7E0A-E50C-FA4D-4963-F1F3A615043A}"/>
              </a:ext>
            </a:extLst>
          </p:cNvPr>
          <p:cNvSpPr/>
          <p:nvPr/>
        </p:nvSpPr>
        <p:spPr>
          <a:xfrm>
            <a:off x="9281652" y="2155723"/>
            <a:ext cx="2910348" cy="2546554"/>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 name="Picture 2">
            <a:extLst>
              <a:ext uri="{FF2B5EF4-FFF2-40B4-BE49-F238E27FC236}">
                <a16:creationId xmlns:a16="http://schemas.microsoft.com/office/drawing/2014/main" id="{797A8241-1D70-01FC-42E7-90DC94992146}"/>
              </a:ext>
            </a:extLst>
          </p:cNvPr>
          <p:cNvPicPr>
            <a:picLocks noChangeAspect="1"/>
          </p:cNvPicPr>
          <p:nvPr/>
        </p:nvPicPr>
        <p:blipFill>
          <a:blip r:embed="rId2"/>
          <a:stretch>
            <a:fillRect/>
          </a:stretch>
        </p:blipFill>
        <p:spPr>
          <a:xfrm>
            <a:off x="5410681" y="1351934"/>
            <a:ext cx="6200196" cy="4154130"/>
          </a:xfrm>
          <a:prstGeom prst="rect">
            <a:avLst/>
          </a:prstGeom>
          <a:ln w="38100">
            <a:solidFill>
              <a:srgbClr val="7030A0"/>
            </a:solidFill>
          </a:ln>
        </p:spPr>
      </p:pic>
      <p:grpSp>
        <p:nvGrpSpPr>
          <p:cNvPr id="16" name="Group 15">
            <a:extLst>
              <a:ext uri="{FF2B5EF4-FFF2-40B4-BE49-F238E27FC236}">
                <a16:creationId xmlns:a16="http://schemas.microsoft.com/office/drawing/2014/main" id="{3593CD54-9828-D71F-F055-422BBA90FAF5}"/>
              </a:ext>
            </a:extLst>
          </p:cNvPr>
          <p:cNvGrpSpPr/>
          <p:nvPr/>
        </p:nvGrpSpPr>
        <p:grpSpPr>
          <a:xfrm>
            <a:off x="-202522" y="2401533"/>
            <a:ext cx="5476568" cy="636495"/>
            <a:chOff x="-176981" y="2029349"/>
            <a:chExt cx="5476568" cy="636495"/>
          </a:xfrm>
        </p:grpSpPr>
        <p:sp>
          <p:nvSpPr>
            <p:cNvPr id="4" name="Rectangle 3">
              <a:extLst>
                <a:ext uri="{FF2B5EF4-FFF2-40B4-BE49-F238E27FC236}">
                  <a16:creationId xmlns:a16="http://schemas.microsoft.com/office/drawing/2014/main" id="{8E6CC682-B35F-79F8-0929-F84AF9B20B75}"/>
                </a:ext>
              </a:extLst>
            </p:cNvPr>
            <p:cNvSpPr/>
            <p:nvPr/>
          </p:nvSpPr>
          <p:spPr>
            <a:xfrm>
              <a:off x="-1" y="2029349"/>
              <a:ext cx="5299588" cy="636495"/>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TextBox 7">
              <a:extLst>
                <a:ext uri="{FF2B5EF4-FFF2-40B4-BE49-F238E27FC236}">
                  <a16:creationId xmlns:a16="http://schemas.microsoft.com/office/drawing/2014/main" id="{E5D706C1-4A5F-B685-9510-B2FB39F64B7C}"/>
                </a:ext>
              </a:extLst>
            </p:cNvPr>
            <p:cNvSpPr txBox="1"/>
            <p:nvPr/>
          </p:nvSpPr>
          <p:spPr>
            <a:xfrm>
              <a:off x="-176981" y="2116763"/>
              <a:ext cx="5476568" cy="461665"/>
            </a:xfrm>
            <a:prstGeom prst="rect">
              <a:avLst/>
            </a:prstGeom>
            <a:noFill/>
          </p:spPr>
          <p:txBody>
            <a:bodyPr wrap="square">
              <a:spAutoFit/>
            </a:bodyPr>
            <a:lstStyle/>
            <a:p>
              <a:pPr algn="just"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موضوع:پاورپوینت خونریزی دستگاه گوارش</a:t>
              </a:r>
              <a:endParaRPr lang="fa-IR" sz="2400" dirty="0">
                <a:solidFill>
                  <a:schemeClr val="bg1"/>
                </a:solidFill>
                <a:latin typeface="Shabnam" panose="020B0603030804020204" pitchFamily="34" charset="-78"/>
                <a:cs typeface="Shabnam" panose="020B0603030804020204" pitchFamily="34" charset="-78"/>
              </a:endParaRPr>
            </a:p>
          </p:txBody>
        </p:sp>
      </p:grpSp>
      <p:grpSp>
        <p:nvGrpSpPr>
          <p:cNvPr id="15" name="Group 14">
            <a:extLst>
              <a:ext uri="{FF2B5EF4-FFF2-40B4-BE49-F238E27FC236}">
                <a16:creationId xmlns:a16="http://schemas.microsoft.com/office/drawing/2014/main" id="{AB750941-CB3D-6404-D511-FBD8DFFD8CDE}"/>
              </a:ext>
            </a:extLst>
          </p:cNvPr>
          <p:cNvGrpSpPr/>
          <p:nvPr/>
        </p:nvGrpSpPr>
        <p:grpSpPr>
          <a:xfrm>
            <a:off x="-1" y="3247612"/>
            <a:ext cx="5071526" cy="636495"/>
            <a:chOff x="-1" y="2948274"/>
            <a:chExt cx="5071526" cy="636495"/>
          </a:xfrm>
        </p:grpSpPr>
        <p:sp>
          <p:nvSpPr>
            <p:cNvPr id="5" name="Rectangle 4">
              <a:extLst>
                <a:ext uri="{FF2B5EF4-FFF2-40B4-BE49-F238E27FC236}">
                  <a16:creationId xmlns:a16="http://schemas.microsoft.com/office/drawing/2014/main" id="{41C8E77A-D566-57CF-C00D-74FE8A454552}"/>
                </a:ext>
              </a:extLst>
            </p:cNvPr>
            <p:cNvSpPr/>
            <p:nvPr/>
          </p:nvSpPr>
          <p:spPr>
            <a:xfrm>
              <a:off x="-1" y="2948274"/>
              <a:ext cx="5071526" cy="636495"/>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TextBox 8">
              <a:extLst>
                <a:ext uri="{FF2B5EF4-FFF2-40B4-BE49-F238E27FC236}">
                  <a16:creationId xmlns:a16="http://schemas.microsoft.com/office/drawing/2014/main" id="{DBD6D2CA-24CC-8D1C-7CB8-5B6615430D21}"/>
                </a:ext>
              </a:extLst>
            </p:cNvPr>
            <p:cNvSpPr txBox="1"/>
            <p:nvPr/>
          </p:nvSpPr>
          <p:spPr>
            <a:xfrm>
              <a:off x="855406" y="3076544"/>
              <a:ext cx="4126102" cy="461665"/>
            </a:xfrm>
            <a:prstGeom prst="rect">
              <a:avLst/>
            </a:prstGeom>
            <a:noFill/>
          </p:spPr>
          <p:txBody>
            <a:bodyPr wrap="square">
              <a:spAutoFit/>
            </a:bodyPr>
            <a:lstStyle/>
            <a:p>
              <a:pPr algn="just"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استاد راهنما:علیرضا عزیزی</a:t>
              </a:r>
              <a:endParaRPr lang="fa-IR" sz="2400" dirty="0">
                <a:solidFill>
                  <a:schemeClr val="bg1"/>
                </a:solidFill>
                <a:latin typeface="Shabnam" panose="020B0603030804020204" pitchFamily="34" charset="-78"/>
                <a:cs typeface="Shabnam" panose="020B0603030804020204" pitchFamily="34" charset="-78"/>
              </a:endParaRPr>
            </a:p>
          </p:txBody>
        </p:sp>
      </p:grpSp>
      <p:grpSp>
        <p:nvGrpSpPr>
          <p:cNvPr id="14" name="Group 13">
            <a:extLst>
              <a:ext uri="{FF2B5EF4-FFF2-40B4-BE49-F238E27FC236}">
                <a16:creationId xmlns:a16="http://schemas.microsoft.com/office/drawing/2014/main" id="{DD2AD35E-6538-B821-74A3-577FF2141642}"/>
              </a:ext>
            </a:extLst>
          </p:cNvPr>
          <p:cNvGrpSpPr/>
          <p:nvPr/>
        </p:nvGrpSpPr>
        <p:grpSpPr>
          <a:xfrm>
            <a:off x="-1" y="4138219"/>
            <a:ext cx="4788310" cy="636495"/>
            <a:chOff x="-1" y="3861493"/>
            <a:chExt cx="4788310" cy="636495"/>
          </a:xfrm>
        </p:grpSpPr>
        <p:sp>
          <p:nvSpPr>
            <p:cNvPr id="6" name="Rectangle 5">
              <a:extLst>
                <a:ext uri="{FF2B5EF4-FFF2-40B4-BE49-F238E27FC236}">
                  <a16:creationId xmlns:a16="http://schemas.microsoft.com/office/drawing/2014/main" id="{A2B25612-9594-DEC9-7955-93342D2265BE}"/>
                </a:ext>
              </a:extLst>
            </p:cNvPr>
            <p:cNvSpPr/>
            <p:nvPr/>
          </p:nvSpPr>
          <p:spPr>
            <a:xfrm>
              <a:off x="-1" y="3861493"/>
              <a:ext cx="4788310" cy="636495"/>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TextBox 9">
              <a:extLst>
                <a:ext uri="{FF2B5EF4-FFF2-40B4-BE49-F238E27FC236}">
                  <a16:creationId xmlns:a16="http://schemas.microsoft.com/office/drawing/2014/main" id="{CE427C9D-E2B1-C28F-FA4D-861D99ED43BB}"/>
                </a:ext>
              </a:extLst>
            </p:cNvPr>
            <p:cNvSpPr txBox="1"/>
            <p:nvPr/>
          </p:nvSpPr>
          <p:spPr>
            <a:xfrm>
              <a:off x="1032386" y="3948907"/>
              <a:ext cx="3588774" cy="461665"/>
            </a:xfrm>
            <a:prstGeom prst="rect">
              <a:avLst/>
            </a:prstGeom>
            <a:noFill/>
          </p:spPr>
          <p:txBody>
            <a:bodyPr wrap="square">
              <a:spAutoFit/>
            </a:bodyPr>
            <a:lstStyle/>
            <a:p>
              <a:pPr algn="just"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پژوهشگر: فاطمه عباسی</a:t>
              </a:r>
              <a:endParaRPr lang="fa-IR" sz="2400" dirty="0">
                <a:solidFill>
                  <a:schemeClr val="bg1"/>
                </a:solidFill>
                <a:latin typeface="Shabnam" panose="020B0603030804020204" pitchFamily="34" charset="-78"/>
                <a:cs typeface="Shabnam" panose="020B0603030804020204" pitchFamily="34" charset="-78"/>
              </a:endParaRPr>
            </a:p>
          </p:txBody>
        </p:sp>
      </p:grpSp>
      <p:grpSp>
        <p:nvGrpSpPr>
          <p:cNvPr id="13" name="Group 12">
            <a:extLst>
              <a:ext uri="{FF2B5EF4-FFF2-40B4-BE49-F238E27FC236}">
                <a16:creationId xmlns:a16="http://schemas.microsoft.com/office/drawing/2014/main" id="{AC2CAB87-C4BB-26DE-3C74-7677AC412CDA}"/>
              </a:ext>
            </a:extLst>
          </p:cNvPr>
          <p:cNvGrpSpPr/>
          <p:nvPr/>
        </p:nvGrpSpPr>
        <p:grpSpPr>
          <a:xfrm>
            <a:off x="-1" y="5010686"/>
            <a:ext cx="4257369" cy="636495"/>
            <a:chOff x="-1" y="4774712"/>
            <a:chExt cx="4257369" cy="636495"/>
          </a:xfrm>
        </p:grpSpPr>
        <p:sp>
          <p:nvSpPr>
            <p:cNvPr id="7" name="Rectangle 6">
              <a:extLst>
                <a:ext uri="{FF2B5EF4-FFF2-40B4-BE49-F238E27FC236}">
                  <a16:creationId xmlns:a16="http://schemas.microsoft.com/office/drawing/2014/main" id="{7CFABA96-787D-A5A8-679C-08651B2FC1EF}"/>
                </a:ext>
              </a:extLst>
            </p:cNvPr>
            <p:cNvSpPr/>
            <p:nvPr/>
          </p:nvSpPr>
          <p:spPr>
            <a:xfrm>
              <a:off x="-1" y="4774712"/>
              <a:ext cx="4257369" cy="636495"/>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1" name="TextBox 10">
              <a:extLst>
                <a:ext uri="{FF2B5EF4-FFF2-40B4-BE49-F238E27FC236}">
                  <a16:creationId xmlns:a16="http://schemas.microsoft.com/office/drawing/2014/main" id="{9D1BE4C9-06D1-F25C-CF8C-46670FA10E94}"/>
                </a:ext>
              </a:extLst>
            </p:cNvPr>
            <p:cNvSpPr txBox="1"/>
            <p:nvPr/>
          </p:nvSpPr>
          <p:spPr>
            <a:xfrm>
              <a:off x="1288024" y="4862126"/>
              <a:ext cx="2871019" cy="461665"/>
            </a:xfrm>
            <a:prstGeom prst="rect">
              <a:avLst/>
            </a:prstGeom>
            <a:noFill/>
          </p:spPr>
          <p:txBody>
            <a:bodyPr wrap="square">
              <a:spAutoFit/>
            </a:bodyPr>
            <a:lstStyle/>
            <a:p>
              <a:pPr algn="just"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تاریخ ارائه: ......</a:t>
              </a:r>
              <a:endParaRPr lang="fa-IR" sz="2400" dirty="0">
                <a:solidFill>
                  <a:schemeClr val="bg1"/>
                </a:solidFill>
                <a:latin typeface="Shabnam" panose="020B0603030804020204" pitchFamily="34" charset="-78"/>
                <a:cs typeface="Shabnam" panose="020B0603030804020204" pitchFamily="34" charset="-78"/>
              </a:endParaRPr>
            </a:p>
          </p:txBody>
        </p:sp>
      </p:grpSp>
      <p:pic>
        <p:nvPicPr>
          <p:cNvPr id="12" name="Picture 11">
            <a:extLst>
              <a:ext uri="{FF2B5EF4-FFF2-40B4-BE49-F238E27FC236}">
                <a16:creationId xmlns:a16="http://schemas.microsoft.com/office/drawing/2014/main" id="{A8B6BBAC-B422-1C83-9395-6BCE5912ED69}"/>
              </a:ext>
            </a:extLst>
          </p:cNvPr>
          <p:cNvPicPr>
            <a:picLocks noChangeAspect="1"/>
          </p:cNvPicPr>
          <p:nvPr/>
        </p:nvPicPr>
        <p:blipFill>
          <a:blip r:embed="rId3"/>
          <a:stretch>
            <a:fillRect/>
          </a:stretch>
        </p:blipFill>
        <p:spPr>
          <a:xfrm>
            <a:off x="1474834" y="-37880"/>
            <a:ext cx="2497398" cy="2497398"/>
          </a:xfrm>
          <a:prstGeom prst="rect">
            <a:avLst/>
          </a:prstGeom>
        </p:spPr>
      </p:pic>
    </p:spTree>
    <p:extLst>
      <p:ext uri="{BB962C8B-B14F-4D97-AF65-F5344CB8AC3E}">
        <p14:creationId xmlns:p14="http://schemas.microsoft.com/office/powerpoint/2010/main" val="12939589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183D684-3210-AA0C-877A-FBCD13890561}"/>
              </a:ext>
            </a:extLst>
          </p:cNvPr>
          <p:cNvSpPr/>
          <p:nvPr/>
        </p:nvSpPr>
        <p:spPr>
          <a:xfrm>
            <a:off x="9242323" y="2015343"/>
            <a:ext cx="2949678" cy="691753"/>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7A7D8170-17F9-525A-7207-AFB9AA04A6CA}"/>
              </a:ext>
            </a:extLst>
          </p:cNvPr>
          <p:cNvSpPr txBox="1"/>
          <p:nvPr/>
        </p:nvSpPr>
        <p:spPr>
          <a:xfrm>
            <a:off x="5805949" y="1174833"/>
            <a:ext cx="6096000"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این مشکل اغلب در افراد مبتلا به بیماری شدید کبدی رخ می‌دهد</a:t>
            </a:r>
            <a:r>
              <a:rPr lang="en-US" dirty="0"/>
              <a:t>.</a:t>
            </a:r>
          </a:p>
        </p:txBody>
      </p:sp>
      <p:sp>
        <p:nvSpPr>
          <p:cNvPr id="7" name="TextBox 6">
            <a:extLst>
              <a:ext uri="{FF2B5EF4-FFF2-40B4-BE49-F238E27FC236}">
                <a16:creationId xmlns:a16="http://schemas.microsoft.com/office/drawing/2014/main" id="{11E6C933-6C1C-56E7-B73A-CEAD6A22A469}"/>
              </a:ext>
            </a:extLst>
          </p:cNvPr>
          <p:cNvSpPr txBox="1"/>
          <p:nvPr/>
        </p:nvSpPr>
        <p:spPr>
          <a:xfrm>
            <a:off x="6646608" y="2825418"/>
            <a:ext cx="5506064"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التهاب مری است که غالبا در اثر بیماری رفلاکس معده به مری</a:t>
            </a:r>
            <a:r>
              <a:rPr lang="en-US" dirty="0"/>
              <a:t> (GERD) </a:t>
            </a:r>
            <a:r>
              <a:rPr lang="fa-IR" dirty="0"/>
              <a:t>ایجاد می‌شود</a:t>
            </a:r>
            <a:r>
              <a:rPr lang="en-US" dirty="0"/>
              <a:t>.</a:t>
            </a:r>
          </a:p>
        </p:txBody>
      </p:sp>
      <p:sp>
        <p:nvSpPr>
          <p:cNvPr id="3" name="TextBox 2">
            <a:extLst>
              <a:ext uri="{FF2B5EF4-FFF2-40B4-BE49-F238E27FC236}">
                <a16:creationId xmlns:a16="http://schemas.microsoft.com/office/drawing/2014/main" id="{40EF9C95-86FF-1700-7ED7-A433EBB650A1}"/>
              </a:ext>
            </a:extLst>
          </p:cNvPr>
          <p:cNvSpPr txBox="1"/>
          <p:nvPr/>
        </p:nvSpPr>
        <p:spPr>
          <a:xfrm>
            <a:off x="5161936" y="379316"/>
            <a:ext cx="6990736" cy="461665"/>
          </a:xfrm>
          <a:prstGeom prst="rect">
            <a:avLst/>
          </a:prstGeom>
          <a:noFill/>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tx1"/>
                </a:solidFill>
              </a:rPr>
              <a:t>وجود وریدهای غیرطبیعی و بزرگ در مری (واریس مری)</a:t>
            </a:r>
            <a:r>
              <a:rPr lang="en-US" dirty="0">
                <a:solidFill>
                  <a:schemeClr val="tx1"/>
                </a:solidFill>
              </a:rPr>
              <a:t>: </a:t>
            </a:r>
            <a:endParaRPr lang="fa-IR" dirty="0">
              <a:solidFill>
                <a:schemeClr val="tx1"/>
              </a:solidFill>
            </a:endParaRPr>
          </a:p>
        </p:txBody>
      </p:sp>
      <p:sp>
        <p:nvSpPr>
          <p:cNvPr id="6" name="TextBox 5">
            <a:extLst>
              <a:ext uri="{FF2B5EF4-FFF2-40B4-BE49-F238E27FC236}">
                <a16:creationId xmlns:a16="http://schemas.microsoft.com/office/drawing/2014/main" id="{55C8377D-E14A-FA8B-F5A6-E68318AE1F05}"/>
              </a:ext>
            </a:extLst>
          </p:cNvPr>
          <p:cNvSpPr txBox="1"/>
          <p:nvPr/>
        </p:nvSpPr>
        <p:spPr>
          <a:xfrm>
            <a:off x="8450824" y="2133665"/>
            <a:ext cx="3559277" cy="461665"/>
          </a:xfrm>
          <a:prstGeom prst="rect">
            <a:avLst/>
          </a:prstGeom>
          <a:noFill/>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ازوفاژیت</a:t>
            </a:r>
            <a:r>
              <a:rPr lang="en-US" dirty="0"/>
              <a:t>: </a:t>
            </a:r>
            <a:endParaRPr lang="fa-IR" dirty="0"/>
          </a:p>
        </p:txBody>
      </p:sp>
      <p:sp>
        <p:nvSpPr>
          <p:cNvPr id="12" name="Rectangle 11">
            <a:extLst>
              <a:ext uri="{FF2B5EF4-FFF2-40B4-BE49-F238E27FC236}">
                <a16:creationId xmlns:a16="http://schemas.microsoft.com/office/drawing/2014/main" id="{4C6A3085-FF09-BFAA-2074-494EAF6E2A7D}"/>
              </a:ext>
            </a:extLst>
          </p:cNvPr>
          <p:cNvSpPr/>
          <p:nvPr/>
        </p:nvSpPr>
        <p:spPr>
          <a:xfrm>
            <a:off x="9281650" y="4376457"/>
            <a:ext cx="2910349" cy="691753"/>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TextBox 13">
            <a:extLst>
              <a:ext uri="{FF2B5EF4-FFF2-40B4-BE49-F238E27FC236}">
                <a16:creationId xmlns:a16="http://schemas.microsoft.com/office/drawing/2014/main" id="{3509D6E6-1E08-B5BC-06D0-1335C32340C7}"/>
              </a:ext>
            </a:extLst>
          </p:cNvPr>
          <p:cNvSpPr txBox="1"/>
          <p:nvPr/>
        </p:nvSpPr>
        <p:spPr>
          <a:xfrm>
            <a:off x="6017342" y="4491500"/>
            <a:ext cx="6140244" cy="461665"/>
          </a:xfrm>
          <a:prstGeom prst="rect">
            <a:avLst/>
          </a:prstGeom>
          <a:noFill/>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بلعیدن جسم خارجی</a:t>
            </a:r>
            <a:r>
              <a:rPr lang="en-US" dirty="0"/>
              <a:t>: </a:t>
            </a:r>
            <a:endParaRPr lang="fa-IR" dirty="0"/>
          </a:p>
        </p:txBody>
      </p:sp>
      <p:sp>
        <p:nvSpPr>
          <p:cNvPr id="15" name="TextBox 14">
            <a:extLst>
              <a:ext uri="{FF2B5EF4-FFF2-40B4-BE49-F238E27FC236}">
                <a16:creationId xmlns:a16="http://schemas.microsoft.com/office/drawing/2014/main" id="{B7909FFF-68E2-1D5C-31B5-E20172DAC60A}"/>
              </a:ext>
            </a:extLst>
          </p:cNvPr>
          <p:cNvSpPr txBox="1"/>
          <p:nvPr/>
        </p:nvSpPr>
        <p:spPr>
          <a:xfrm>
            <a:off x="6646608" y="5255484"/>
            <a:ext cx="5506063"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این اتفاق می‌تواند باعث پارگی و خونریزی در دستگاه گوارش فوقانی شود</a:t>
            </a:r>
            <a:r>
              <a:rPr lang="en-US" dirty="0"/>
              <a:t>.</a:t>
            </a:r>
          </a:p>
        </p:txBody>
      </p:sp>
      <p:sp>
        <p:nvSpPr>
          <p:cNvPr id="16" name="Rectangle 15">
            <a:extLst>
              <a:ext uri="{FF2B5EF4-FFF2-40B4-BE49-F238E27FC236}">
                <a16:creationId xmlns:a16="http://schemas.microsoft.com/office/drawing/2014/main" id="{B02CA8EC-B293-20C8-BBEC-D698DA52AC1D}"/>
              </a:ext>
            </a:extLst>
          </p:cNvPr>
          <p:cNvSpPr/>
          <p:nvPr/>
        </p:nvSpPr>
        <p:spPr>
          <a:xfrm flipV="1">
            <a:off x="0" y="954228"/>
            <a:ext cx="12201833" cy="77162"/>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7" name="Picture 16">
            <a:extLst>
              <a:ext uri="{FF2B5EF4-FFF2-40B4-BE49-F238E27FC236}">
                <a16:creationId xmlns:a16="http://schemas.microsoft.com/office/drawing/2014/main" id="{C9BEFB79-CD20-BA8C-51C4-7B0C58FDFF39}"/>
              </a:ext>
            </a:extLst>
          </p:cNvPr>
          <p:cNvPicPr>
            <a:picLocks noChangeAspect="1"/>
          </p:cNvPicPr>
          <p:nvPr/>
        </p:nvPicPr>
        <p:blipFill>
          <a:blip r:embed="rId3"/>
          <a:stretch>
            <a:fillRect/>
          </a:stretch>
        </p:blipFill>
        <p:spPr>
          <a:xfrm>
            <a:off x="557977" y="1147796"/>
            <a:ext cx="4876802" cy="5718052"/>
          </a:xfrm>
          <a:prstGeom prst="rect">
            <a:avLst/>
          </a:prstGeom>
        </p:spPr>
      </p:pic>
      <p:sp>
        <p:nvSpPr>
          <p:cNvPr id="18" name="Rectangle 17">
            <a:extLst>
              <a:ext uri="{FF2B5EF4-FFF2-40B4-BE49-F238E27FC236}">
                <a16:creationId xmlns:a16="http://schemas.microsoft.com/office/drawing/2014/main" id="{EAE448FF-688A-645C-F914-409807DD5D95}"/>
              </a:ext>
            </a:extLst>
          </p:cNvPr>
          <p:cNvSpPr/>
          <p:nvPr/>
        </p:nvSpPr>
        <p:spPr>
          <a:xfrm flipV="1">
            <a:off x="251943" y="2492620"/>
            <a:ext cx="167149" cy="4360606"/>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Rectangle 18">
            <a:extLst>
              <a:ext uri="{FF2B5EF4-FFF2-40B4-BE49-F238E27FC236}">
                <a16:creationId xmlns:a16="http://schemas.microsoft.com/office/drawing/2014/main" id="{1E6A0DA8-2FEC-8D1F-DA38-AC8ED260327D}"/>
              </a:ext>
            </a:extLst>
          </p:cNvPr>
          <p:cNvSpPr/>
          <p:nvPr/>
        </p:nvSpPr>
        <p:spPr>
          <a:xfrm flipV="1">
            <a:off x="5573664" y="1031390"/>
            <a:ext cx="167149" cy="4360606"/>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1382190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EDDFFA1-4CBE-B009-1F95-8790D0D66988}"/>
              </a:ext>
            </a:extLst>
          </p:cNvPr>
          <p:cNvSpPr/>
          <p:nvPr/>
        </p:nvSpPr>
        <p:spPr>
          <a:xfrm>
            <a:off x="0" y="4102583"/>
            <a:ext cx="4316362" cy="691753"/>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CE2A6968-83D8-645F-E8F5-45472F327804}"/>
              </a:ext>
            </a:extLst>
          </p:cNvPr>
          <p:cNvSpPr/>
          <p:nvPr/>
        </p:nvSpPr>
        <p:spPr>
          <a:xfrm>
            <a:off x="8603227" y="258196"/>
            <a:ext cx="3588774" cy="691753"/>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1DAC736B-96C6-F69E-3584-5E3D21C1CE14}"/>
              </a:ext>
            </a:extLst>
          </p:cNvPr>
          <p:cNvSpPr txBox="1"/>
          <p:nvPr/>
        </p:nvSpPr>
        <p:spPr>
          <a:xfrm>
            <a:off x="5899356" y="1101477"/>
            <a:ext cx="6253312"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هر دو اختلال معمولا به دلیل عفونت ناشی از هلیکوباکتر پیلوری رخ می‌دهند، اما می‌توانند در اثر سایر عوامل از جمله استفاده بیش از حد از داروهای ضدالتهاب غیراستروئیدی یا الکل هم ایجاد شوند</a:t>
            </a:r>
            <a:r>
              <a:rPr lang="en-US" dirty="0"/>
              <a:t>.</a:t>
            </a:r>
          </a:p>
        </p:txBody>
      </p:sp>
      <p:sp>
        <p:nvSpPr>
          <p:cNvPr id="5" name="TextBox 4">
            <a:extLst>
              <a:ext uri="{FF2B5EF4-FFF2-40B4-BE49-F238E27FC236}">
                <a16:creationId xmlns:a16="http://schemas.microsoft.com/office/drawing/2014/main" id="{3B674AF1-1B19-AC01-B05D-4AABFA30F724}"/>
              </a:ext>
            </a:extLst>
          </p:cNvPr>
          <p:cNvSpPr txBox="1"/>
          <p:nvPr/>
        </p:nvSpPr>
        <p:spPr>
          <a:xfrm>
            <a:off x="147483" y="4913984"/>
            <a:ext cx="6813757"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تومورهایی مثل سرطان مری، سرطان معده و سرطان روده کوچک می‌توانند باعث خونریزی شوند. گاهی اوقات، تومورهای لوزالمعده هم بسته به محل خود ممکن است به خونریزی دستگاه گوارش منجر شوند</a:t>
            </a:r>
            <a:r>
              <a:rPr lang="en-US" dirty="0"/>
              <a:t>.</a:t>
            </a:r>
          </a:p>
        </p:txBody>
      </p:sp>
      <p:sp>
        <p:nvSpPr>
          <p:cNvPr id="9" name="TextBox 8">
            <a:extLst>
              <a:ext uri="{FF2B5EF4-FFF2-40B4-BE49-F238E27FC236}">
                <a16:creationId xmlns:a16="http://schemas.microsoft.com/office/drawing/2014/main" id="{E393B62A-ACAB-636C-F54A-723E453B22F9}"/>
              </a:ext>
            </a:extLst>
          </p:cNvPr>
          <p:cNvSpPr txBox="1"/>
          <p:nvPr/>
        </p:nvSpPr>
        <p:spPr>
          <a:xfrm>
            <a:off x="6027173" y="380228"/>
            <a:ext cx="6096000" cy="461665"/>
          </a:xfrm>
          <a:prstGeom prst="rect">
            <a:avLst/>
          </a:prstGeom>
          <a:noFill/>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التهاب معده و دئودنوم</a:t>
            </a:r>
            <a:r>
              <a:rPr lang="en-US" dirty="0"/>
              <a:t>: </a:t>
            </a:r>
            <a:endParaRPr lang="fa-IR" dirty="0"/>
          </a:p>
        </p:txBody>
      </p:sp>
      <p:sp>
        <p:nvSpPr>
          <p:cNvPr id="11" name="TextBox 10">
            <a:extLst>
              <a:ext uri="{FF2B5EF4-FFF2-40B4-BE49-F238E27FC236}">
                <a16:creationId xmlns:a16="http://schemas.microsoft.com/office/drawing/2014/main" id="{7AB98839-BFC9-26E3-852E-CE3581BFC4FC}"/>
              </a:ext>
            </a:extLst>
          </p:cNvPr>
          <p:cNvSpPr txBox="1"/>
          <p:nvPr/>
        </p:nvSpPr>
        <p:spPr>
          <a:xfrm>
            <a:off x="-68827" y="4210844"/>
            <a:ext cx="4316362" cy="461665"/>
          </a:xfrm>
          <a:prstGeom prst="rect">
            <a:avLst/>
          </a:prstGeom>
          <a:noFill/>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تومورهای دستگاه گوارش فوقانی</a:t>
            </a:r>
            <a:r>
              <a:rPr lang="en-US" dirty="0"/>
              <a:t>: </a:t>
            </a:r>
            <a:endParaRPr lang="fa-IR" dirty="0"/>
          </a:p>
        </p:txBody>
      </p:sp>
      <p:pic>
        <p:nvPicPr>
          <p:cNvPr id="15" name="Picture 14">
            <a:extLst>
              <a:ext uri="{FF2B5EF4-FFF2-40B4-BE49-F238E27FC236}">
                <a16:creationId xmlns:a16="http://schemas.microsoft.com/office/drawing/2014/main" id="{CA11C99F-3A24-5BB9-C663-142D3F765E73}"/>
              </a:ext>
            </a:extLst>
          </p:cNvPr>
          <p:cNvPicPr>
            <a:picLocks noChangeAspect="1"/>
          </p:cNvPicPr>
          <p:nvPr/>
        </p:nvPicPr>
        <p:blipFill>
          <a:blip r:embed="rId2"/>
          <a:stretch>
            <a:fillRect/>
          </a:stretch>
        </p:blipFill>
        <p:spPr>
          <a:xfrm>
            <a:off x="6961240" y="2938082"/>
            <a:ext cx="5230760" cy="3923070"/>
          </a:xfrm>
          <a:prstGeom prst="rect">
            <a:avLst/>
          </a:prstGeom>
        </p:spPr>
      </p:pic>
      <p:pic>
        <p:nvPicPr>
          <p:cNvPr id="16" name="Picture 15">
            <a:extLst>
              <a:ext uri="{FF2B5EF4-FFF2-40B4-BE49-F238E27FC236}">
                <a16:creationId xmlns:a16="http://schemas.microsoft.com/office/drawing/2014/main" id="{B5AFE75E-1251-6535-4320-6B3CA46C881F}"/>
              </a:ext>
            </a:extLst>
          </p:cNvPr>
          <p:cNvPicPr>
            <a:picLocks noChangeAspect="1"/>
          </p:cNvPicPr>
          <p:nvPr/>
        </p:nvPicPr>
        <p:blipFill>
          <a:blip r:embed="rId3"/>
          <a:srcRect l="15616" r="20596" b="-124"/>
          <a:stretch/>
        </p:blipFill>
        <p:spPr>
          <a:xfrm>
            <a:off x="24582" y="10851"/>
            <a:ext cx="4326194" cy="4091732"/>
          </a:xfrm>
          <a:prstGeom prst="rect">
            <a:avLst/>
          </a:prstGeom>
        </p:spPr>
      </p:pic>
    </p:spTree>
    <p:extLst>
      <p:ext uri="{BB962C8B-B14F-4D97-AF65-F5344CB8AC3E}">
        <p14:creationId xmlns:p14="http://schemas.microsoft.com/office/powerpoint/2010/main" val="36557051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178245D-36B4-37D2-88A2-5BFE219FE2F6}"/>
              </a:ext>
            </a:extLst>
          </p:cNvPr>
          <p:cNvSpPr/>
          <p:nvPr/>
        </p:nvSpPr>
        <p:spPr>
          <a:xfrm flipV="1">
            <a:off x="147238" y="6409157"/>
            <a:ext cx="12044761" cy="45719"/>
          </a:xfrm>
          <a:prstGeom prst="rect">
            <a:avLst/>
          </a:prstGeom>
          <a:solidFill>
            <a:srgbClr val="9033D5"/>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20A5C123-FF11-4BC2-0D38-B53DA780A36A}"/>
              </a:ext>
            </a:extLst>
          </p:cNvPr>
          <p:cNvSpPr txBox="1"/>
          <p:nvPr/>
        </p:nvSpPr>
        <p:spPr>
          <a:xfrm>
            <a:off x="5909189" y="382670"/>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2-  خونریزی دستگاه گوارش تحتانی</a:t>
            </a:r>
          </a:p>
        </p:txBody>
      </p:sp>
      <p:sp>
        <p:nvSpPr>
          <p:cNvPr id="5" name="TextBox 4">
            <a:extLst>
              <a:ext uri="{FF2B5EF4-FFF2-40B4-BE49-F238E27FC236}">
                <a16:creationId xmlns:a16="http://schemas.microsoft.com/office/drawing/2014/main" id="{16DEF90B-E975-99B3-CE0D-ED0A691633D9}"/>
              </a:ext>
            </a:extLst>
          </p:cNvPr>
          <p:cNvSpPr txBox="1"/>
          <p:nvPr/>
        </p:nvSpPr>
        <p:spPr>
          <a:xfrm>
            <a:off x="8514735" y="1136391"/>
            <a:ext cx="3165988"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علل احتمالی عبارتند از:</a:t>
            </a:r>
          </a:p>
        </p:txBody>
      </p:sp>
      <p:sp>
        <p:nvSpPr>
          <p:cNvPr id="7" name="TextBox 6">
            <a:extLst>
              <a:ext uri="{FF2B5EF4-FFF2-40B4-BE49-F238E27FC236}">
                <a16:creationId xmlns:a16="http://schemas.microsoft.com/office/drawing/2014/main" id="{F0158C7D-B0CC-1861-9776-84D66C8751B0}"/>
              </a:ext>
            </a:extLst>
          </p:cNvPr>
          <p:cNvSpPr txBox="1"/>
          <p:nvPr/>
        </p:nvSpPr>
        <p:spPr>
          <a:xfrm>
            <a:off x="235975" y="2094018"/>
            <a:ext cx="11769214"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این بیماری با ایجاد کیسه‌های کوچک در دستگاه گوارش (دیورتیکولوز) مشخص می‌شود. اگر یک یا چند کیسه ملتهب یا عفونی شوند، دیورتیکولیت رخ می‌دهد.</a:t>
            </a:r>
          </a:p>
        </p:txBody>
      </p:sp>
      <p:sp>
        <p:nvSpPr>
          <p:cNvPr id="11" name="TextBox 10">
            <a:extLst>
              <a:ext uri="{FF2B5EF4-FFF2-40B4-BE49-F238E27FC236}">
                <a16:creationId xmlns:a16="http://schemas.microsoft.com/office/drawing/2014/main" id="{68227DA8-EBE5-695A-9466-F5D8BD053F8A}"/>
              </a:ext>
            </a:extLst>
          </p:cNvPr>
          <p:cNvSpPr txBox="1"/>
          <p:nvPr/>
        </p:nvSpPr>
        <p:spPr>
          <a:xfrm>
            <a:off x="1624780" y="1233897"/>
            <a:ext cx="3559278"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بیماری دیورتیکولار: </a:t>
            </a:r>
          </a:p>
        </p:txBody>
      </p:sp>
      <p:sp>
        <p:nvSpPr>
          <p:cNvPr id="12" name="Arrow: Left 11">
            <a:extLst>
              <a:ext uri="{FF2B5EF4-FFF2-40B4-BE49-F238E27FC236}">
                <a16:creationId xmlns:a16="http://schemas.microsoft.com/office/drawing/2014/main" id="{94ADD59B-9B6E-37CC-EBC5-BEFD2EDBB66B}"/>
              </a:ext>
            </a:extLst>
          </p:cNvPr>
          <p:cNvSpPr/>
          <p:nvPr/>
        </p:nvSpPr>
        <p:spPr>
          <a:xfrm>
            <a:off x="5353666" y="1434577"/>
            <a:ext cx="3982065" cy="197102"/>
          </a:xfrm>
          <a:prstGeom prst="leftArrow">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D6D84C7A-0E2E-4E2B-E3F8-F0ABE0A1F41B}"/>
              </a:ext>
            </a:extLst>
          </p:cNvPr>
          <p:cNvSpPr/>
          <p:nvPr/>
        </p:nvSpPr>
        <p:spPr>
          <a:xfrm flipV="1">
            <a:off x="105452" y="662663"/>
            <a:ext cx="7426058" cy="45719"/>
          </a:xfrm>
          <a:prstGeom prst="rect">
            <a:avLst/>
          </a:prstGeom>
          <a:solidFill>
            <a:srgbClr val="9033D5"/>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4" name="Picture 13">
            <a:extLst>
              <a:ext uri="{FF2B5EF4-FFF2-40B4-BE49-F238E27FC236}">
                <a16:creationId xmlns:a16="http://schemas.microsoft.com/office/drawing/2014/main" id="{FF66031F-34A0-DA68-58BF-F2DE1C0F9602}"/>
              </a:ext>
            </a:extLst>
          </p:cNvPr>
          <p:cNvPicPr>
            <a:picLocks noChangeAspect="1"/>
          </p:cNvPicPr>
          <p:nvPr/>
        </p:nvPicPr>
        <p:blipFill>
          <a:blip r:embed="rId2"/>
          <a:srcRect b="18573"/>
          <a:stretch/>
        </p:blipFill>
        <p:spPr>
          <a:xfrm>
            <a:off x="1820395" y="3082344"/>
            <a:ext cx="7666312" cy="3775656"/>
          </a:xfrm>
          <a:prstGeom prst="rect">
            <a:avLst/>
          </a:prstGeom>
        </p:spPr>
      </p:pic>
      <p:sp>
        <p:nvSpPr>
          <p:cNvPr id="15" name="Rectangle 14">
            <a:extLst>
              <a:ext uri="{FF2B5EF4-FFF2-40B4-BE49-F238E27FC236}">
                <a16:creationId xmlns:a16="http://schemas.microsoft.com/office/drawing/2014/main" id="{AA6FCD45-D841-2AFB-B761-A54B7C49B1E6}"/>
              </a:ext>
            </a:extLst>
          </p:cNvPr>
          <p:cNvSpPr/>
          <p:nvPr/>
        </p:nvSpPr>
        <p:spPr>
          <a:xfrm>
            <a:off x="105452" y="662663"/>
            <a:ext cx="45719" cy="5792214"/>
          </a:xfrm>
          <a:prstGeom prst="rect">
            <a:avLst/>
          </a:prstGeom>
          <a:solidFill>
            <a:srgbClr val="9033D5"/>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447762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F0D390E-1132-827B-2DF4-9BCC25005AAF}"/>
              </a:ext>
            </a:extLst>
          </p:cNvPr>
          <p:cNvSpPr/>
          <p:nvPr/>
        </p:nvSpPr>
        <p:spPr>
          <a:xfrm flipV="1">
            <a:off x="0" y="980820"/>
            <a:ext cx="12192000" cy="2902921"/>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3B376A2B-B644-3CCF-DAF4-2B229FB467EB}"/>
              </a:ext>
            </a:extLst>
          </p:cNvPr>
          <p:cNvSpPr/>
          <p:nvPr/>
        </p:nvSpPr>
        <p:spPr>
          <a:xfrm>
            <a:off x="0" y="5185426"/>
            <a:ext cx="3569110" cy="691753"/>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TextBox 8">
            <a:extLst>
              <a:ext uri="{FF2B5EF4-FFF2-40B4-BE49-F238E27FC236}">
                <a16:creationId xmlns:a16="http://schemas.microsoft.com/office/drawing/2014/main" id="{569F9024-BB1A-68D0-AD12-EC753DFCC9F2}"/>
              </a:ext>
            </a:extLst>
          </p:cNvPr>
          <p:cNvSpPr txBox="1"/>
          <p:nvPr/>
        </p:nvSpPr>
        <p:spPr>
          <a:xfrm>
            <a:off x="4621158" y="5452690"/>
            <a:ext cx="7413524" cy="123367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1) کولیت اولسراتیو که باعث ایجاد التهاب و زخم در روده بزرگ و رکتوم می‌شود.</a:t>
            </a:r>
          </a:p>
          <a:p>
            <a:r>
              <a:rPr lang="fa-IR" dirty="0"/>
              <a:t>2) بیماری کرون که التهاب پوشش داخلی دستگاه گوارش است.</a:t>
            </a:r>
          </a:p>
        </p:txBody>
      </p:sp>
      <p:sp>
        <p:nvSpPr>
          <p:cNvPr id="5" name="TextBox 4">
            <a:extLst>
              <a:ext uri="{FF2B5EF4-FFF2-40B4-BE49-F238E27FC236}">
                <a16:creationId xmlns:a16="http://schemas.microsoft.com/office/drawing/2014/main" id="{9A347E47-C120-6BB8-A907-968F7B659C3D}"/>
              </a:ext>
            </a:extLst>
          </p:cNvPr>
          <p:cNvSpPr txBox="1"/>
          <p:nvPr/>
        </p:nvSpPr>
        <p:spPr>
          <a:xfrm>
            <a:off x="0" y="5300469"/>
            <a:ext cx="2861186" cy="461665"/>
          </a:xfrm>
          <a:prstGeom prst="rect">
            <a:avLst/>
          </a:prstGeom>
          <a:noFill/>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بیماری التهابی روده :</a:t>
            </a:r>
          </a:p>
        </p:txBody>
      </p:sp>
      <p:pic>
        <p:nvPicPr>
          <p:cNvPr id="8" name="Picture 7">
            <a:extLst>
              <a:ext uri="{FF2B5EF4-FFF2-40B4-BE49-F238E27FC236}">
                <a16:creationId xmlns:a16="http://schemas.microsoft.com/office/drawing/2014/main" id="{EDB83FDF-A42D-0CFC-83E7-B963C0C860C3}"/>
              </a:ext>
            </a:extLst>
          </p:cNvPr>
          <p:cNvPicPr>
            <a:picLocks noChangeAspect="1"/>
          </p:cNvPicPr>
          <p:nvPr/>
        </p:nvPicPr>
        <p:blipFill>
          <a:blip r:embed="rId2"/>
          <a:stretch>
            <a:fillRect/>
          </a:stretch>
        </p:blipFill>
        <p:spPr>
          <a:xfrm>
            <a:off x="1584950" y="0"/>
            <a:ext cx="8510822" cy="4787338"/>
          </a:xfrm>
          <a:prstGeom prst="rect">
            <a:avLst/>
          </a:prstGeom>
        </p:spPr>
      </p:pic>
    </p:spTree>
    <p:extLst>
      <p:ext uri="{BB962C8B-B14F-4D97-AF65-F5344CB8AC3E}">
        <p14:creationId xmlns:p14="http://schemas.microsoft.com/office/powerpoint/2010/main" val="17213250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7077418-B231-0715-CE86-8607B54636D0}"/>
              </a:ext>
            </a:extLst>
          </p:cNvPr>
          <p:cNvSpPr/>
          <p:nvPr/>
        </p:nvSpPr>
        <p:spPr>
          <a:xfrm flipV="1">
            <a:off x="7375328" y="826512"/>
            <a:ext cx="2921693" cy="2902921"/>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A3F1C11F-34D8-3CFC-7CB8-FD4F10FADAB2}"/>
              </a:ext>
            </a:extLst>
          </p:cNvPr>
          <p:cNvSpPr/>
          <p:nvPr/>
        </p:nvSpPr>
        <p:spPr>
          <a:xfrm flipV="1">
            <a:off x="4035384" y="146863"/>
            <a:ext cx="2921693" cy="2902921"/>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7B5A606D-DE5E-4910-3601-D4E331B60725}"/>
              </a:ext>
            </a:extLst>
          </p:cNvPr>
          <p:cNvSpPr/>
          <p:nvPr/>
        </p:nvSpPr>
        <p:spPr>
          <a:xfrm>
            <a:off x="0" y="3765756"/>
            <a:ext cx="12192000" cy="587424"/>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A6A2D23F-7B23-EE1A-6343-B087F59EA90A}"/>
              </a:ext>
            </a:extLst>
          </p:cNvPr>
          <p:cNvSpPr txBox="1"/>
          <p:nvPr/>
        </p:nvSpPr>
        <p:spPr>
          <a:xfrm>
            <a:off x="6803923" y="4472063"/>
            <a:ext cx="5132437"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تومورهای سرطانی و غیر‌سرطانی (خوش‌خیم) روده بزرگ یا رکتوم می‌توانند پوشش داخلی دستگاه گوارش را ضعیف کرده و باعث خونریزی شوند.</a:t>
            </a:r>
          </a:p>
        </p:txBody>
      </p:sp>
      <p:sp>
        <p:nvSpPr>
          <p:cNvPr id="5" name="TextBox 4">
            <a:extLst>
              <a:ext uri="{FF2B5EF4-FFF2-40B4-BE49-F238E27FC236}">
                <a16:creationId xmlns:a16="http://schemas.microsoft.com/office/drawing/2014/main" id="{AF778D45-BF51-2173-45A6-B5CFDE9BC5EC}"/>
              </a:ext>
            </a:extLst>
          </p:cNvPr>
          <p:cNvSpPr txBox="1"/>
          <p:nvPr/>
        </p:nvSpPr>
        <p:spPr>
          <a:xfrm>
            <a:off x="442452" y="4472063"/>
            <a:ext cx="5053779"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توده‌های کوچکی هستند که روی دیواره روده بزرگ تشکیل می‌شوند. بیشتر پولیپ‌ها بی‌ضرر هستند، اما بعضی از آن‌ها ممکن است سرطانی باشند یا در صورت حذف نشدن سرطانی شوند.</a:t>
            </a:r>
          </a:p>
        </p:txBody>
      </p:sp>
      <p:sp>
        <p:nvSpPr>
          <p:cNvPr id="7" name="TextBox 6">
            <a:extLst>
              <a:ext uri="{FF2B5EF4-FFF2-40B4-BE49-F238E27FC236}">
                <a16:creationId xmlns:a16="http://schemas.microsoft.com/office/drawing/2014/main" id="{A0F256D0-33CD-D2E2-F385-44C45834B6F9}"/>
              </a:ext>
            </a:extLst>
          </p:cNvPr>
          <p:cNvSpPr txBox="1"/>
          <p:nvPr/>
        </p:nvSpPr>
        <p:spPr>
          <a:xfrm>
            <a:off x="8771129" y="3826943"/>
            <a:ext cx="3165231" cy="461665"/>
          </a:xfrm>
          <a:prstGeom prst="rect">
            <a:avLst/>
          </a:prstGeom>
          <a:noFill/>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تومورها: </a:t>
            </a:r>
          </a:p>
        </p:txBody>
      </p:sp>
      <p:sp>
        <p:nvSpPr>
          <p:cNvPr id="9" name="TextBox 8">
            <a:extLst>
              <a:ext uri="{FF2B5EF4-FFF2-40B4-BE49-F238E27FC236}">
                <a16:creationId xmlns:a16="http://schemas.microsoft.com/office/drawing/2014/main" id="{3A31CA79-8F4C-A5D8-7186-14C7C1A8B9D9}"/>
              </a:ext>
            </a:extLst>
          </p:cNvPr>
          <p:cNvSpPr txBox="1"/>
          <p:nvPr/>
        </p:nvSpPr>
        <p:spPr>
          <a:xfrm>
            <a:off x="2130034" y="3836991"/>
            <a:ext cx="3366197" cy="461665"/>
          </a:xfrm>
          <a:prstGeom prst="rect">
            <a:avLst/>
          </a:prstGeom>
          <a:noFill/>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پولیپ روده بزرگ:</a:t>
            </a:r>
          </a:p>
        </p:txBody>
      </p:sp>
      <p:pic>
        <p:nvPicPr>
          <p:cNvPr id="11" name="Picture 10">
            <a:extLst>
              <a:ext uri="{FF2B5EF4-FFF2-40B4-BE49-F238E27FC236}">
                <a16:creationId xmlns:a16="http://schemas.microsoft.com/office/drawing/2014/main" id="{05391AF4-9031-0233-D3DA-11BC4B8B03D3}"/>
              </a:ext>
            </a:extLst>
          </p:cNvPr>
          <p:cNvPicPr>
            <a:picLocks noChangeAspect="1"/>
          </p:cNvPicPr>
          <p:nvPr/>
        </p:nvPicPr>
        <p:blipFill>
          <a:blip r:embed="rId2"/>
          <a:stretch>
            <a:fillRect/>
          </a:stretch>
        </p:blipFill>
        <p:spPr>
          <a:xfrm>
            <a:off x="7528482" y="132460"/>
            <a:ext cx="4407878" cy="3478090"/>
          </a:xfrm>
          <a:prstGeom prst="rect">
            <a:avLst/>
          </a:prstGeom>
          <a:ln w="38100">
            <a:solidFill>
              <a:schemeClr val="bg1"/>
            </a:solidFill>
          </a:ln>
        </p:spPr>
      </p:pic>
      <p:pic>
        <p:nvPicPr>
          <p:cNvPr id="12" name="Picture 11">
            <a:extLst>
              <a:ext uri="{FF2B5EF4-FFF2-40B4-BE49-F238E27FC236}">
                <a16:creationId xmlns:a16="http://schemas.microsoft.com/office/drawing/2014/main" id="{E4C5A87D-9F3C-599C-A099-EB9CEEFD24B4}"/>
              </a:ext>
            </a:extLst>
          </p:cNvPr>
          <p:cNvPicPr>
            <a:picLocks noChangeAspect="1"/>
          </p:cNvPicPr>
          <p:nvPr/>
        </p:nvPicPr>
        <p:blipFill>
          <a:blip r:embed="rId3"/>
          <a:srcRect l="3539" t="5634" r="3161" b="21692"/>
          <a:stretch/>
        </p:blipFill>
        <p:spPr>
          <a:xfrm>
            <a:off x="192108" y="314011"/>
            <a:ext cx="6611815" cy="3114989"/>
          </a:xfrm>
          <a:prstGeom prst="rect">
            <a:avLst/>
          </a:prstGeom>
          <a:ln w="38100">
            <a:solidFill>
              <a:schemeClr val="bg1"/>
            </a:solidFill>
          </a:ln>
        </p:spPr>
      </p:pic>
    </p:spTree>
    <p:extLst>
      <p:ext uri="{BB962C8B-B14F-4D97-AF65-F5344CB8AC3E}">
        <p14:creationId xmlns:p14="http://schemas.microsoft.com/office/powerpoint/2010/main" val="18194920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B4A83B3-87E8-AA95-2AD0-E1067E848873}"/>
              </a:ext>
            </a:extLst>
          </p:cNvPr>
          <p:cNvSpPr txBox="1"/>
          <p:nvPr/>
        </p:nvSpPr>
        <p:spPr>
          <a:xfrm>
            <a:off x="4552457" y="979438"/>
            <a:ext cx="7511846"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وریدهای متورمی هستند که در مقعد یا پایین رکتوم به وجود می‌آیند.</a:t>
            </a:r>
          </a:p>
        </p:txBody>
      </p:sp>
      <p:sp>
        <p:nvSpPr>
          <p:cNvPr id="5" name="TextBox 4">
            <a:extLst>
              <a:ext uri="{FF2B5EF4-FFF2-40B4-BE49-F238E27FC236}">
                <a16:creationId xmlns:a16="http://schemas.microsoft.com/office/drawing/2014/main" id="{55844FE1-8594-093F-3CBF-4561805284D2}"/>
              </a:ext>
            </a:extLst>
          </p:cNvPr>
          <p:cNvSpPr txBox="1"/>
          <p:nvPr/>
        </p:nvSpPr>
        <p:spPr>
          <a:xfrm>
            <a:off x="5865202" y="5236560"/>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پروکتیت:</a:t>
            </a:r>
          </a:p>
        </p:txBody>
      </p:sp>
      <p:sp>
        <p:nvSpPr>
          <p:cNvPr id="7" name="TextBox 6">
            <a:extLst>
              <a:ext uri="{FF2B5EF4-FFF2-40B4-BE49-F238E27FC236}">
                <a16:creationId xmlns:a16="http://schemas.microsoft.com/office/drawing/2014/main" id="{659C232D-4BCB-65AA-F4D2-0B02C8889050}"/>
              </a:ext>
            </a:extLst>
          </p:cNvPr>
          <p:cNvSpPr txBox="1"/>
          <p:nvPr/>
        </p:nvSpPr>
        <p:spPr>
          <a:xfrm>
            <a:off x="5900895" y="3194155"/>
            <a:ext cx="6096000"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به معنی ایجاد پارگی‌های کوچک در بافت پوششی مقعد است.</a:t>
            </a:r>
          </a:p>
        </p:txBody>
      </p:sp>
      <p:sp>
        <p:nvSpPr>
          <p:cNvPr id="9" name="TextBox 8">
            <a:extLst>
              <a:ext uri="{FF2B5EF4-FFF2-40B4-BE49-F238E27FC236}">
                <a16:creationId xmlns:a16="http://schemas.microsoft.com/office/drawing/2014/main" id="{4BD2D227-5B66-F169-910C-645BB22D7070}"/>
              </a:ext>
            </a:extLst>
          </p:cNvPr>
          <p:cNvSpPr txBox="1"/>
          <p:nvPr/>
        </p:nvSpPr>
        <p:spPr>
          <a:xfrm>
            <a:off x="5772347" y="402159"/>
            <a:ext cx="6094324" cy="461665"/>
          </a:xfrm>
          <a:prstGeom prst="rect">
            <a:avLst/>
          </a:prstGeom>
          <a:noFill/>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tx1"/>
                </a:solidFill>
              </a:rPr>
              <a:t>هموروئید (بواسیر): </a:t>
            </a:r>
          </a:p>
        </p:txBody>
      </p:sp>
      <p:sp>
        <p:nvSpPr>
          <p:cNvPr id="11" name="TextBox 10">
            <a:extLst>
              <a:ext uri="{FF2B5EF4-FFF2-40B4-BE49-F238E27FC236}">
                <a16:creationId xmlns:a16="http://schemas.microsoft.com/office/drawing/2014/main" id="{0DD72268-F44E-D9A5-92ED-1B9FC92A0731}"/>
              </a:ext>
            </a:extLst>
          </p:cNvPr>
          <p:cNvSpPr txBox="1"/>
          <p:nvPr/>
        </p:nvSpPr>
        <p:spPr>
          <a:xfrm>
            <a:off x="5900895" y="2559366"/>
            <a:ext cx="6094324"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آنال فیشر (شقاق مقعد): </a:t>
            </a:r>
          </a:p>
        </p:txBody>
      </p:sp>
      <p:sp>
        <p:nvSpPr>
          <p:cNvPr id="13" name="TextBox 12">
            <a:extLst>
              <a:ext uri="{FF2B5EF4-FFF2-40B4-BE49-F238E27FC236}">
                <a16:creationId xmlns:a16="http://schemas.microsoft.com/office/drawing/2014/main" id="{B3DADAE7-C252-B08F-6F60-853D3B820226}"/>
              </a:ext>
            </a:extLst>
          </p:cNvPr>
          <p:cNvSpPr txBox="1"/>
          <p:nvPr/>
        </p:nvSpPr>
        <p:spPr>
          <a:xfrm>
            <a:off x="5913272" y="5698225"/>
            <a:ext cx="6094324"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 التهاب پوشش رکتوم است که می‌تواند باعث خونریزی شود.</a:t>
            </a:r>
          </a:p>
        </p:txBody>
      </p:sp>
      <p:sp>
        <p:nvSpPr>
          <p:cNvPr id="14" name="Rectangle 13">
            <a:extLst>
              <a:ext uri="{FF2B5EF4-FFF2-40B4-BE49-F238E27FC236}">
                <a16:creationId xmlns:a16="http://schemas.microsoft.com/office/drawing/2014/main" id="{398C9583-E86C-3E50-31FF-BB9C5E633E32}"/>
              </a:ext>
            </a:extLst>
          </p:cNvPr>
          <p:cNvSpPr/>
          <p:nvPr/>
        </p:nvSpPr>
        <p:spPr>
          <a:xfrm flipV="1">
            <a:off x="0" y="-1"/>
            <a:ext cx="45719" cy="6858000"/>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a:extLst>
              <a:ext uri="{FF2B5EF4-FFF2-40B4-BE49-F238E27FC236}">
                <a16:creationId xmlns:a16="http://schemas.microsoft.com/office/drawing/2014/main" id="{597D7DD7-8236-48F5-1AB8-FDA1D164CAF0}"/>
              </a:ext>
            </a:extLst>
          </p:cNvPr>
          <p:cNvSpPr/>
          <p:nvPr/>
        </p:nvSpPr>
        <p:spPr>
          <a:xfrm flipV="1">
            <a:off x="11995219" y="0"/>
            <a:ext cx="294333" cy="6858000"/>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218" name="Picture 2" descr="شکل و عکس بواسیر خارجی و داخلی در زنان و مردان | کلینیک زارعی">
            <a:extLst>
              <a:ext uri="{FF2B5EF4-FFF2-40B4-BE49-F238E27FC236}">
                <a16:creationId xmlns:a16="http://schemas.microsoft.com/office/drawing/2014/main" id="{0956EAD7-C85C-A849-B881-9DCEDA923A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657" y="632991"/>
            <a:ext cx="5381051" cy="302684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شکل و عکس بواسیر خارجی و داخلی در زنان و مردان | کلینیک زارعی">
            <a:extLst>
              <a:ext uri="{FF2B5EF4-FFF2-40B4-BE49-F238E27FC236}">
                <a16:creationId xmlns:a16="http://schemas.microsoft.com/office/drawing/2014/main" id="{C38E4978-E342-2051-A37E-B54F3B6E74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029" y="185875"/>
            <a:ext cx="5777156" cy="324965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شقاق چیست؟ علائم، علت و پیشگیری از فیشر مقعدی+3 راه تشخیص">
            <a:extLst>
              <a:ext uri="{FF2B5EF4-FFF2-40B4-BE49-F238E27FC236}">
                <a16:creationId xmlns:a16="http://schemas.microsoft.com/office/drawing/2014/main" id="{A80F894F-9775-2AF6-BAEC-579D99AA8B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52" y="3231808"/>
            <a:ext cx="5801910" cy="36261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50046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C778A47-A1C7-F5E6-809A-0A59FA9ED879}"/>
              </a:ext>
            </a:extLst>
          </p:cNvPr>
          <p:cNvSpPr/>
          <p:nvPr/>
        </p:nvSpPr>
        <p:spPr>
          <a:xfrm flipV="1">
            <a:off x="9026014" y="4316989"/>
            <a:ext cx="3165986" cy="442448"/>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ECE6BC61-270A-5785-262A-5976B71E6760}"/>
              </a:ext>
            </a:extLst>
          </p:cNvPr>
          <p:cNvSpPr/>
          <p:nvPr/>
        </p:nvSpPr>
        <p:spPr>
          <a:xfrm flipV="1">
            <a:off x="0" y="6229846"/>
            <a:ext cx="3165986" cy="442448"/>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7F30ED8E-0FEF-A005-D6A5-4B5855084A63}"/>
              </a:ext>
            </a:extLst>
          </p:cNvPr>
          <p:cNvSpPr/>
          <p:nvPr/>
        </p:nvSpPr>
        <p:spPr>
          <a:xfrm flipV="1">
            <a:off x="0" y="185706"/>
            <a:ext cx="12192000" cy="867645"/>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C0EBD10B-2FCA-F326-8C8C-1DAA4C007303}"/>
              </a:ext>
            </a:extLst>
          </p:cNvPr>
          <p:cNvSpPr txBox="1"/>
          <p:nvPr/>
        </p:nvSpPr>
        <p:spPr>
          <a:xfrm>
            <a:off x="6636774" y="374447"/>
            <a:ext cx="5358581"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تشخیص علت خونریزی دستگاه گوارش</a:t>
            </a:r>
          </a:p>
        </p:txBody>
      </p:sp>
      <p:sp>
        <p:nvSpPr>
          <p:cNvPr id="5" name="TextBox 4">
            <a:extLst>
              <a:ext uri="{FF2B5EF4-FFF2-40B4-BE49-F238E27FC236}">
                <a16:creationId xmlns:a16="http://schemas.microsoft.com/office/drawing/2014/main" id="{DA93B462-7F3D-877E-CD8D-873CA1BB27A5}"/>
              </a:ext>
            </a:extLst>
          </p:cNvPr>
          <p:cNvSpPr txBox="1"/>
          <p:nvPr/>
        </p:nvSpPr>
        <p:spPr>
          <a:xfrm>
            <a:off x="825910" y="1297777"/>
            <a:ext cx="11169445"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پزشک فرآیند تشخیص را با معاینه بدنی و بررسی تاریخچه پزشکی شما شروع کرده و سپس تست‌های زیر را توصیه می‌کند:</a:t>
            </a:r>
          </a:p>
        </p:txBody>
      </p:sp>
      <p:sp>
        <p:nvSpPr>
          <p:cNvPr id="7" name="TextBox 6">
            <a:extLst>
              <a:ext uri="{FF2B5EF4-FFF2-40B4-BE49-F238E27FC236}">
                <a16:creationId xmlns:a16="http://schemas.microsoft.com/office/drawing/2014/main" id="{ACCBB781-601D-3678-A68B-1B45F39833B2}"/>
              </a:ext>
            </a:extLst>
          </p:cNvPr>
          <p:cNvSpPr txBox="1"/>
          <p:nvPr/>
        </p:nvSpPr>
        <p:spPr>
          <a:xfrm>
            <a:off x="5948515" y="2156964"/>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لاواژ نازوگاستریک:</a:t>
            </a:r>
          </a:p>
        </p:txBody>
      </p:sp>
      <p:sp>
        <p:nvSpPr>
          <p:cNvPr id="10" name="TextBox 9">
            <a:extLst>
              <a:ext uri="{FF2B5EF4-FFF2-40B4-BE49-F238E27FC236}">
                <a16:creationId xmlns:a16="http://schemas.microsoft.com/office/drawing/2014/main" id="{275A634C-8B91-31AB-47E4-140110A167F8}"/>
              </a:ext>
            </a:extLst>
          </p:cNvPr>
          <p:cNvSpPr txBox="1"/>
          <p:nvPr/>
        </p:nvSpPr>
        <p:spPr>
          <a:xfrm>
            <a:off x="1170039" y="2638290"/>
            <a:ext cx="10933470"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 یک لوله از بینی شما به معده وارد می‌شود تا محتویات معده را خارج کند. این کار به تعیین منبع خونریزی کمک می‌کند.</a:t>
            </a:r>
          </a:p>
        </p:txBody>
      </p:sp>
      <p:sp>
        <p:nvSpPr>
          <p:cNvPr id="11" name="Rectangle 10">
            <a:extLst>
              <a:ext uri="{FF2B5EF4-FFF2-40B4-BE49-F238E27FC236}">
                <a16:creationId xmlns:a16="http://schemas.microsoft.com/office/drawing/2014/main" id="{ABF7B3EB-D322-18BE-DC45-4640D4919663}"/>
              </a:ext>
            </a:extLst>
          </p:cNvPr>
          <p:cNvSpPr/>
          <p:nvPr/>
        </p:nvSpPr>
        <p:spPr>
          <a:xfrm>
            <a:off x="0" y="2397626"/>
            <a:ext cx="9615948" cy="45719"/>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2" name="Picture 11">
            <a:extLst>
              <a:ext uri="{FF2B5EF4-FFF2-40B4-BE49-F238E27FC236}">
                <a16:creationId xmlns:a16="http://schemas.microsoft.com/office/drawing/2014/main" id="{4A06C2DB-7041-869F-505D-63E74B908366}"/>
              </a:ext>
            </a:extLst>
          </p:cNvPr>
          <p:cNvPicPr>
            <a:picLocks noChangeAspect="1"/>
          </p:cNvPicPr>
          <p:nvPr/>
        </p:nvPicPr>
        <p:blipFill>
          <a:blip r:embed="rId2"/>
          <a:stretch>
            <a:fillRect/>
          </a:stretch>
        </p:blipFill>
        <p:spPr>
          <a:xfrm>
            <a:off x="3043082" y="3544307"/>
            <a:ext cx="6272982" cy="3345590"/>
          </a:xfrm>
          <a:prstGeom prst="rect">
            <a:avLst/>
          </a:prstGeom>
        </p:spPr>
      </p:pic>
    </p:spTree>
    <p:extLst>
      <p:ext uri="{BB962C8B-B14F-4D97-AF65-F5344CB8AC3E}">
        <p14:creationId xmlns:p14="http://schemas.microsoft.com/office/powerpoint/2010/main" val="34302237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12796479-3AE5-6BB3-04E0-9D9BA457CBF9}"/>
              </a:ext>
            </a:extLst>
          </p:cNvPr>
          <p:cNvSpPr/>
          <p:nvPr/>
        </p:nvSpPr>
        <p:spPr>
          <a:xfrm flipV="1">
            <a:off x="6651700" y="2295278"/>
            <a:ext cx="3883742" cy="2267443"/>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85DE5B37-E900-9B08-0AC7-F1698A826A99}"/>
              </a:ext>
            </a:extLst>
          </p:cNvPr>
          <p:cNvSpPr/>
          <p:nvPr/>
        </p:nvSpPr>
        <p:spPr>
          <a:xfrm flipV="1">
            <a:off x="1976284" y="4399201"/>
            <a:ext cx="3883742" cy="2267443"/>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7DA7897F-D707-F41B-FE27-1F0C83AFE5F1}"/>
              </a:ext>
            </a:extLst>
          </p:cNvPr>
          <p:cNvSpPr txBox="1"/>
          <p:nvPr/>
        </p:nvSpPr>
        <p:spPr>
          <a:xfrm>
            <a:off x="7985200" y="760752"/>
            <a:ext cx="4080387"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به تعیین علت خونریزی پنهان کمک می‌کند.</a:t>
            </a:r>
          </a:p>
        </p:txBody>
      </p:sp>
      <p:sp>
        <p:nvSpPr>
          <p:cNvPr id="6" name="Rectangle 5">
            <a:extLst>
              <a:ext uri="{FF2B5EF4-FFF2-40B4-BE49-F238E27FC236}">
                <a16:creationId xmlns:a16="http://schemas.microsoft.com/office/drawing/2014/main" id="{62ACF136-09A4-02FC-51AA-1E4EE8202A93}"/>
              </a:ext>
            </a:extLst>
          </p:cNvPr>
          <p:cNvSpPr/>
          <p:nvPr/>
        </p:nvSpPr>
        <p:spPr>
          <a:xfrm>
            <a:off x="0" y="2024000"/>
            <a:ext cx="12192000" cy="45719"/>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83BF283B-AEC3-0DE8-A2F0-F510DF0E6A16}"/>
              </a:ext>
            </a:extLst>
          </p:cNvPr>
          <p:cNvPicPr>
            <a:picLocks noChangeAspect="1"/>
          </p:cNvPicPr>
          <p:nvPr/>
        </p:nvPicPr>
        <p:blipFill>
          <a:blip r:embed="rId2"/>
          <a:srcRect l="7177" r="37580"/>
          <a:stretch/>
        </p:blipFill>
        <p:spPr>
          <a:xfrm>
            <a:off x="6796726" y="2452324"/>
            <a:ext cx="5395274" cy="4085240"/>
          </a:xfrm>
          <a:prstGeom prst="rect">
            <a:avLst/>
          </a:prstGeom>
          <a:ln w="28575">
            <a:solidFill>
              <a:srgbClr val="7030A0"/>
            </a:solidFill>
          </a:ln>
        </p:spPr>
      </p:pic>
      <p:sp>
        <p:nvSpPr>
          <p:cNvPr id="12" name="TextBox 11">
            <a:extLst>
              <a:ext uri="{FF2B5EF4-FFF2-40B4-BE49-F238E27FC236}">
                <a16:creationId xmlns:a16="http://schemas.microsoft.com/office/drawing/2014/main" id="{5BFD1C20-EF88-2191-91ED-379572F1457F}"/>
              </a:ext>
            </a:extLst>
          </p:cNvPr>
          <p:cNvSpPr txBox="1"/>
          <p:nvPr/>
        </p:nvSpPr>
        <p:spPr>
          <a:xfrm>
            <a:off x="282063" y="748256"/>
            <a:ext cx="6577780"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شامل شمارش کامل خون</a:t>
            </a:r>
            <a:r>
              <a:rPr lang="en-US" dirty="0"/>
              <a:t> (CBC)</a:t>
            </a:r>
            <a:r>
              <a:rPr lang="fa-IR" dirty="0"/>
              <a:t>، بررسی سرعت لخته شدن خون و ارزیابی عملکرد کبد است</a:t>
            </a:r>
            <a:r>
              <a:rPr lang="en-US" dirty="0"/>
              <a:t>.</a:t>
            </a:r>
          </a:p>
        </p:txBody>
      </p:sp>
      <p:pic>
        <p:nvPicPr>
          <p:cNvPr id="11268" name="Picture 4" descr="با انواع آزمایش خون آشنا شوید - درمانکده">
            <a:extLst>
              <a:ext uri="{FF2B5EF4-FFF2-40B4-BE49-F238E27FC236}">
                <a16:creationId xmlns:a16="http://schemas.microsoft.com/office/drawing/2014/main" id="{7F8DECCF-53E9-EA85-A04A-163299A1C5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60839"/>
            <a:ext cx="5715000" cy="4276725"/>
          </a:xfrm>
          <a:prstGeom prst="rect">
            <a:avLst/>
          </a:prstGeom>
          <a:noFill/>
          <a:ln w="38100">
            <a:solidFill>
              <a:srgbClr val="7030A0"/>
            </a:solidFill>
          </a:ln>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39EDC519-5298-6348-A15E-19EC1F6D4C6D}"/>
              </a:ext>
            </a:extLst>
          </p:cNvPr>
          <p:cNvSpPr txBox="1"/>
          <p:nvPr/>
        </p:nvSpPr>
        <p:spPr>
          <a:xfrm>
            <a:off x="666314" y="285996"/>
            <a:ext cx="6130412"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آزمایش خون</a:t>
            </a:r>
            <a:r>
              <a:rPr lang="en-US" dirty="0"/>
              <a:t>: </a:t>
            </a:r>
            <a:endParaRPr lang="fa-IR" dirty="0"/>
          </a:p>
        </p:txBody>
      </p:sp>
      <p:sp>
        <p:nvSpPr>
          <p:cNvPr id="18" name="TextBox 17">
            <a:extLst>
              <a:ext uri="{FF2B5EF4-FFF2-40B4-BE49-F238E27FC236}">
                <a16:creationId xmlns:a16="http://schemas.microsoft.com/office/drawing/2014/main" id="{73425965-09CA-127B-F86E-1BF0E7D3DC09}"/>
              </a:ext>
            </a:extLst>
          </p:cNvPr>
          <p:cNvSpPr txBox="1"/>
          <p:nvPr/>
        </p:nvSpPr>
        <p:spPr>
          <a:xfrm>
            <a:off x="9005297" y="299087"/>
            <a:ext cx="306029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آزمایش مدفوع: </a:t>
            </a:r>
          </a:p>
        </p:txBody>
      </p:sp>
    </p:spTree>
    <p:extLst>
      <p:ext uri="{BB962C8B-B14F-4D97-AF65-F5344CB8AC3E}">
        <p14:creationId xmlns:p14="http://schemas.microsoft.com/office/powerpoint/2010/main" val="33776841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9B1063F1-7A35-6463-53E4-AF08D12AB7FE}"/>
              </a:ext>
            </a:extLst>
          </p:cNvPr>
          <p:cNvSpPr/>
          <p:nvPr/>
        </p:nvSpPr>
        <p:spPr>
          <a:xfrm flipV="1">
            <a:off x="2762864" y="2817103"/>
            <a:ext cx="7590503" cy="168507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631767A9-9258-51C7-0240-D392D45B0740}"/>
              </a:ext>
            </a:extLst>
          </p:cNvPr>
          <p:cNvSpPr txBox="1"/>
          <p:nvPr/>
        </p:nvSpPr>
        <p:spPr>
          <a:xfrm>
            <a:off x="6833416" y="848343"/>
            <a:ext cx="5068530"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یک دوربین کوچک که به انتهای یک لوله بلند متصل شده است، از طریق دهان وارد دستگاه گوارش می‌شود تا پزشک بتواند بخش فوقانی آن را معاینه کند.</a:t>
            </a:r>
          </a:p>
        </p:txBody>
      </p:sp>
      <p:sp>
        <p:nvSpPr>
          <p:cNvPr id="5" name="TextBox 4">
            <a:extLst>
              <a:ext uri="{FF2B5EF4-FFF2-40B4-BE49-F238E27FC236}">
                <a16:creationId xmlns:a16="http://schemas.microsoft.com/office/drawing/2014/main" id="{7EC6ED54-DB70-1D50-ABE3-01146D933236}"/>
              </a:ext>
            </a:extLst>
          </p:cNvPr>
          <p:cNvSpPr txBox="1"/>
          <p:nvPr/>
        </p:nvSpPr>
        <p:spPr>
          <a:xfrm>
            <a:off x="4589207" y="4796137"/>
            <a:ext cx="2143432"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کولونوسکوپی: </a:t>
            </a:r>
          </a:p>
        </p:txBody>
      </p:sp>
      <p:sp>
        <p:nvSpPr>
          <p:cNvPr id="7" name="TextBox 6">
            <a:extLst>
              <a:ext uri="{FF2B5EF4-FFF2-40B4-BE49-F238E27FC236}">
                <a16:creationId xmlns:a16="http://schemas.microsoft.com/office/drawing/2014/main" id="{0A3BB416-670B-EEF5-D5F8-90C07E250091}"/>
              </a:ext>
            </a:extLst>
          </p:cNvPr>
          <p:cNvSpPr txBox="1"/>
          <p:nvPr/>
        </p:nvSpPr>
        <p:spPr>
          <a:xfrm>
            <a:off x="9876501" y="386678"/>
            <a:ext cx="2025445"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آندوسکوپی: </a:t>
            </a:r>
          </a:p>
        </p:txBody>
      </p:sp>
      <p:sp>
        <p:nvSpPr>
          <p:cNvPr id="9" name="TextBox 8">
            <a:extLst>
              <a:ext uri="{FF2B5EF4-FFF2-40B4-BE49-F238E27FC236}">
                <a16:creationId xmlns:a16="http://schemas.microsoft.com/office/drawing/2014/main" id="{FC55B464-8EB5-93E9-F06C-D72B4DD3187C}"/>
              </a:ext>
            </a:extLst>
          </p:cNvPr>
          <p:cNvSpPr txBox="1"/>
          <p:nvPr/>
        </p:nvSpPr>
        <p:spPr>
          <a:xfrm>
            <a:off x="528483" y="5257802"/>
            <a:ext cx="6204156"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لوله بلند مجهز به دوربین وارد رکتوم می‌شود تا پزشک روده بزرگ و راست روده را بررسی کند.</a:t>
            </a:r>
          </a:p>
        </p:txBody>
      </p:sp>
      <p:pic>
        <p:nvPicPr>
          <p:cNvPr id="10" name="Picture 9">
            <a:extLst>
              <a:ext uri="{FF2B5EF4-FFF2-40B4-BE49-F238E27FC236}">
                <a16:creationId xmlns:a16="http://schemas.microsoft.com/office/drawing/2014/main" id="{E1777B71-BDB4-4256-781A-4F551A2F4CD2}"/>
              </a:ext>
            </a:extLst>
          </p:cNvPr>
          <p:cNvPicPr>
            <a:picLocks noChangeAspect="1"/>
          </p:cNvPicPr>
          <p:nvPr/>
        </p:nvPicPr>
        <p:blipFill>
          <a:blip r:embed="rId2"/>
          <a:srcRect l="4994" t="1196" r="3616" b="13012"/>
          <a:stretch/>
        </p:blipFill>
        <p:spPr>
          <a:xfrm>
            <a:off x="0" y="335565"/>
            <a:ext cx="6577781" cy="3704956"/>
          </a:xfrm>
          <a:prstGeom prst="rect">
            <a:avLst/>
          </a:prstGeom>
          <a:ln w="38100">
            <a:solidFill>
              <a:schemeClr val="bg1"/>
            </a:solidFill>
          </a:ln>
        </p:spPr>
      </p:pic>
      <p:pic>
        <p:nvPicPr>
          <p:cNvPr id="13" name="Picture 12">
            <a:extLst>
              <a:ext uri="{FF2B5EF4-FFF2-40B4-BE49-F238E27FC236}">
                <a16:creationId xmlns:a16="http://schemas.microsoft.com/office/drawing/2014/main" id="{60988350-0FA9-F259-2D3E-459A2AC2A7D0}"/>
              </a:ext>
            </a:extLst>
          </p:cNvPr>
          <p:cNvPicPr>
            <a:picLocks noChangeAspect="1"/>
          </p:cNvPicPr>
          <p:nvPr/>
        </p:nvPicPr>
        <p:blipFill>
          <a:blip r:embed="rId3"/>
          <a:stretch>
            <a:fillRect/>
          </a:stretch>
        </p:blipFill>
        <p:spPr>
          <a:xfrm>
            <a:off x="6975987" y="3281527"/>
            <a:ext cx="5083278" cy="3387528"/>
          </a:xfrm>
          <a:prstGeom prst="rect">
            <a:avLst/>
          </a:prstGeom>
          <a:ln w="38100">
            <a:solidFill>
              <a:schemeClr val="bg1"/>
            </a:solidFill>
          </a:ln>
        </p:spPr>
      </p:pic>
    </p:spTree>
    <p:extLst>
      <p:ext uri="{BB962C8B-B14F-4D97-AF65-F5344CB8AC3E}">
        <p14:creationId xmlns:p14="http://schemas.microsoft.com/office/powerpoint/2010/main" val="2226729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F250133-5B7C-A111-7B68-8DD005246BC0}"/>
              </a:ext>
            </a:extLst>
          </p:cNvPr>
          <p:cNvSpPr txBox="1"/>
          <p:nvPr/>
        </p:nvSpPr>
        <p:spPr>
          <a:xfrm>
            <a:off x="6371303" y="4894133"/>
            <a:ext cx="5545393"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این روش، یک کپسول حاوی دوربین را می‌بلعید. کپسول از دستگاه گوارش شما عبور می‌کند و هزاران عکس می‌گیرد که پزشک به کمک آن‌ها می‌تواند داخل روده کوچک را ببیند.</a:t>
            </a:r>
          </a:p>
        </p:txBody>
      </p:sp>
      <p:sp>
        <p:nvSpPr>
          <p:cNvPr id="5" name="TextBox 4">
            <a:extLst>
              <a:ext uri="{FF2B5EF4-FFF2-40B4-BE49-F238E27FC236}">
                <a16:creationId xmlns:a16="http://schemas.microsoft.com/office/drawing/2014/main" id="{DC008601-0EBB-5457-94D4-D195D7E00A4A}"/>
              </a:ext>
            </a:extLst>
          </p:cNvPr>
          <p:cNvSpPr txBox="1"/>
          <p:nvPr/>
        </p:nvSpPr>
        <p:spPr>
          <a:xfrm>
            <a:off x="609600" y="4894133"/>
            <a:ext cx="5388077"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یک لوله مجهز به نور و دوربین است که داخل رکتوم قرار داده می‌شود تا پزشک بتواند رکتوم و آخرین قسمت روده بزرگ را معاینه کند.</a:t>
            </a:r>
          </a:p>
        </p:txBody>
      </p:sp>
      <p:sp>
        <p:nvSpPr>
          <p:cNvPr id="7" name="TextBox 6">
            <a:extLst>
              <a:ext uri="{FF2B5EF4-FFF2-40B4-BE49-F238E27FC236}">
                <a16:creationId xmlns:a16="http://schemas.microsoft.com/office/drawing/2014/main" id="{ED0B5ED9-B599-A319-6911-40A9B09504EA}"/>
              </a:ext>
            </a:extLst>
          </p:cNvPr>
          <p:cNvSpPr txBox="1"/>
          <p:nvPr/>
        </p:nvSpPr>
        <p:spPr>
          <a:xfrm>
            <a:off x="-283291" y="4201634"/>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آندوسکوپی با کپسول: </a:t>
            </a:r>
          </a:p>
        </p:txBody>
      </p:sp>
      <p:sp>
        <p:nvSpPr>
          <p:cNvPr id="9" name="TextBox 8">
            <a:extLst>
              <a:ext uri="{FF2B5EF4-FFF2-40B4-BE49-F238E27FC236}">
                <a16:creationId xmlns:a16="http://schemas.microsoft.com/office/drawing/2014/main" id="{7580A374-DECB-820C-6DE4-0C26F5AC510C}"/>
              </a:ext>
            </a:extLst>
          </p:cNvPr>
          <p:cNvSpPr txBox="1"/>
          <p:nvPr/>
        </p:nvSpPr>
        <p:spPr>
          <a:xfrm>
            <a:off x="5820696" y="4174517"/>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سیگموئیدوسکوپی انعطاف‌پذیر: </a:t>
            </a:r>
          </a:p>
        </p:txBody>
      </p:sp>
      <p:sp>
        <p:nvSpPr>
          <p:cNvPr id="10" name="Rectangle 9">
            <a:extLst>
              <a:ext uri="{FF2B5EF4-FFF2-40B4-BE49-F238E27FC236}">
                <a16:creationId xmlns:a16="http://schemas.microsoft.com/office/drawing/2014/main" id="{5293D0AE-CF32-4972-1C27-543396102BD0}"/>
              </a:ext>
            </a:extLst>
          </p:cNvPr>
          <p:cNvSpPr/>
          <p:nvPr/>
        </p:nvSpPr>
        <p:spPr>
          <a:xfrm flipV="1">
            <a:off x="0" y="4798039"/>
            <a:ext cx="12192000" cy="9609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2" name="Picture 11">
            <a:extLst>
              <a:ext uri="{FF2B5EF4-FFF2-40B4-BE49-F238E27FC236}">
                <a16:creationId xmlns:a16="http://schemas.microsoft.com/office/drawing/2014/main" id="{F3E3D832-2592-64D4-AFAB-4DF8A0235B7D}"/>
              </a:ext>
            </a:extLst>
          </p:cNvPr>
          <p:cNvPicPr>
            <a:picLocks noChangeAspect="1"/>
          </p:cNvPicPr>
          <p:nvPr/>
        </p:nvPicPr>
        <p:blipFill>
          <a:blip r:embed="rId2"/>
          <a:stretch>
            <a:fillRect/>
          </a:stretch>
        </p:blipFill>
        <p:spPr>
          <a:xfrm>
            <a:off x="5429250" y="161645"/>
            <a:ext cx="6762750" cy="3905250"/>
          </a:xfrm>
          <a:prstGeom prst="rect">
            <a:avLst/>
          </a:prstGeom>
        </p:spPr>
      </p:pic>
      <p:pic>
        <p:nvPicPr>
          <p:cNvPr id="13" name="Picture 12">
            <a:extLst>
              <a:ext uri="{FF2B5EF4-FFF2-40B4-BE49-F238E27FC236}">
                <a16:creationId xmlns:a16="http://schemas.microsoft.com/office/drawing/2014/main" id="{A26961F1-F469-66BB-485E-7201880715F2}"/>
              </a:ext>
            </a:extLst>
          </p:cNvPr>
          <p:cNvPicPr>
            <a:picLocks noChangeAspect="1"/>
          </p:cNvPicPr>
          <p:nvPr/>
        </p:nvPicPr>
        <p:blipFill>
          <a:blip r:embed="rId3"/>
          <a:stretch>
            <a:fillRect/>
          </a:stretch>
        </p:blipFill>
        <p:spPr>
          <a:xfrm flipH="1">
            <a:off x="-27653" y="0"/>
            <a:ext cx="5584724" cy="3695224"/>
          </a:xfrm>
          <a:prstGeom prst="rect">
            <a:avLst/>
          </a:prstGeom>
        </p:spPr>
      </p:pic>
    </p:spTree>
    <p:extLst>
      <p:ext uri="{BB962C8B-B14F-4D97-AF65-F5344CB8AC3E}">
        <p14:creationId xmlns:p14="http://schemas.microsoft.com/office/powerpoint/2010/main" val="24460995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DD27C8B-9C89-1B84-FD5C-AF7A634ACE2D}"/>
              </a:ext>
            </a:extLst>
          </p:cNvPr>
          <p:cNvSpPr/>
          <p:nvPr/>
        </p:nvSpPr>
        <p:spPr>
          <a:xfrm>
            <a:off x="3849329" y="0"/>
            <a:ext cx="4493342" cy="699140"/>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104CF008-1C91-6E49-36FC-7ED61C7E3C2A}"/>
              </a:ext>
            </a:extLst>
          </p:cNvPr>
          <p:cNvSpPr/>
          <p:nvPr/>
        </p:nvSpPr>
        <p:spPr>
          <a:xfrm>
            <a:off x="9379974" y="4337073"/>
            <a:ext cx="718489" cy="2422603"/>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891FA60A-BD6A-06BE-C5DE-FCA4AD8F21C2}"/>
              </a:ext>
            </a:extLst>
          </p:cNvPr>
          <p:cNvSpPr/>
          <p:nvPr/>
        </p:nvSpPr>
        <p:spPr>
          <a:xfrm>
            <a:off x="1734292" y="3240777"/>
            <a:ext cx="718489" cy="2422603"/>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6CDF6074-11D5-C026-A9BA-B75D7D24592E}"/>
              </a:ext>
            </a:extLst>
          </p:cNvPr>
          <p:cNvSpPr txBox="1"/>
          <p:nvPr/>
        </p:nvSpPr>
        <p:spPr>
          <a:xfrm>
            <a:off x="4635909" y="118737"/>
            <a:ext cx="3116826" cy="461665"/>
          </a:xfrm>
          <a:prstGeom prst="rect">
            <a:avLst/>
          </a:prstGeom>
          <a:noFill/>
        </p:spPr>
        <p:txBody>
          <a:bodyPr wrap="square">
            <a:spAutoFit/>
          </a:bodyPr>
          <a:lstStyle/>
          <a:p>
            <a:pPr algn="just"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خونریزی دستگاه گوارش</a:t>
            </a:r>
            <a:endParaRPr lang="fa-IR" sz="2400" dirty="0">
              <a:solidFill>
                <a:schemeClr val="bg1"/>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09CF2443-4CB6-6CED-BD9F-D60F3F29CC94}"/>
              </a:ext>
            </a:extLst>
          </p:cNvPr>
          <p:cNvSpPr txBox="1"/>
          <p:nvPr/>
        </p:nvSpPr>
        <p:spPr>
          <a:xfrm>
            <a:off x="319548" y="708972"/>
            <a:ext cx="11552904" cy="2239074"/>
          </a:xfrm>
          <a:prstGeom prst="rect">
            <a:avLst/>
          </a:prstGeom>
          <a:noFill/>
        </p:spPr>
        <p:txBody>
          <a:bodyPr wrap="square">
            <a:spAutoFit/>
          </a:bodyPr>
          <a:lstStyle/>
          <a:p>
            <a:pPr algn="just" rtl="1">
              <a:lnSpc>
                <a:spcPct val="200000"/>
              </a:lnSpc>
              <a:spcAft>
                <a:spcPts val="800"/>
              </a:spcAft>
            </a:pPr>
            <a:r>
              <a:rPr lang="fa-IR" sz="1800" dirty="0">
                <a:effectLst/>
                <a:latin typeface="Vazir" panose="020B0603030804020204" pitchFamily="34" charset="-78"/>
                <a:ea typeface="Calibri" panose="020F0502020204030204" pitchFamily="34" charset="0"/>
                <a:cs typeface="Vazir" panose="020B0603030804020204" pitchFamily="34" charset="-78"/>
              </a:rPr>
              <a:t>دستگاه گوارش شما از مری، معده، روده کوچک، روده بزرگ، رکتوم (راست روده) و مقعد تشکیل شده است. خونریزی گوارشی می‌تواند در هر یک از این اندام‌ها رخ دهد. به خونریزی مری، معده یا قسمت ابتدایی روده کوچک (دئودنوم یا اثنی عشر)، </a:t>
            </a:r>
            <a:r>
              <a:rPr lang="en-US" sz="1800" dirty="0">
                <a:effectLst/>
                <a:latin typeface="Vazir" panose="020B0603030804020204" pitchFamily="34" charset="-78"/>
                <a:ea typeface="Calibri" panose="020F0502020204030204" pitchFamily="34" charset="0"/>
                <a:cs typeface="Vazir" panose="020B0603030804020204" pitchFamily="34" charset="-78"/>
              </a:rPr>
              <a:t>«</a:t>
            </a:r>
            <a:r>
              <a:rPr lang="fa-IR" sz="1800" dirty="0">
                <a:effectLst/>
                <a:latin typeface="Vazir" panose="020B0603030804020204" pitchFamily="34" charset="-78"/>
                <a:ea typeface="Calibri" panose="020F0502020204030204" pitchFamily="34" charset="0"/>
                <a:cs typeface="Vazir" panose="020B0603030804020204" pitchFamily="34" charset="-78"/>
              </a:rPr>
              <a:t>خونریزی دستگاه گوارش فوقانی</a:t>
            </a:r>
            <a:r>
              <a:rPr lang="en-US" sz="1800" dirty="0">
                <a:effectLst/>
                <a:latin typeface="Vazir" panose="020B0603030804020204" pitchFamily="34" charset="-78"/>
                <a:ea typeface="Calibri" panose="020F0502020204030204" pitchFamily="34" charset="0"/>
                <a:cs typeface="Vazir" panose="020B0603030804020204" pitchFamily="34" charset="-78"/>
              </a:rPr>
              <a:t>» </a:t>
            </a:r>
            <a:r>
              <a:rPr lang="fa-IR" sz="1800" dirty="0">
                <a:effectLst/>
                <a:latin typeface="Vazir" panose="020B0603030804020204" pitchFamily="34" charset="-78"/>
                <a:ea typeface="Calibri" panose="020F0502020204030204" pitchFamily="34" charset="0"/>
                <a:cs typeface="Vazir" panose="020B0603030804020204" pitchFamily="34" charset="-78"/>
              </a:rPr>
              <a:t>و به خونریزی قسمت انتهایی روده کوچک، روده بزرگ، رکتوم و مقعد</a:t>
            </a:r>
            <a:r>
              <a:rPr lang="en-US" sz="1800" dirty="0">
                <a:effectLst/>
                <a:latin typeface="Vazir" panose="020B0603030804020204" pitchFamily="34" charset="-78"/>
                <a:ea typeface="Calibri" panose="020F0502020204030204" pitchFamily="34" charset="0"/>
                <a:cs typeface="Vazir" panose="020B0603030804020204" pitchFamily="34" charset="-78"/>
              </a:rPr>
              <a:t> «</a:t>
            </a:r>
            <a:r>
              <a:rPr lang="fa-IR" sz="1800" dirty="0">
                <a:effectLst/>
                <a:latin typeface="Vazir" panose="020B0603030804020204" pitchFamily="34" charset="-78"/>
                <a:ea typeface="Calibri" panose="020F0502020204030204" pitchFamily="34" charset="0"/>
                <a:cs typeface="Vazir" panose="020B0603030804020204" pitchFamily="34" charset="-78"/>
              </a:rPr>
              <a:t>خونریزی دستگاه گوارش تحتانی</a:t>
            </a:r>
            <a:r>
              <a:rPr lang="en-US" sz="1800" dirty="0">
                <a:effectLst/>
                <a:latin typeface="Vazir" panose="020B0603030804020204" pitchFamily="34" charset="-78"/>
                <a:ea typeface="Calibri" panose="020F0502020204030204" pitchFamily="34" charset="0"/>
                <a:cs typeface="Vazir" panose="020B0603030804020204" pitchFamily="34" charset="-78"/>
              </a:rPr>
              <a:t>» </a:t>
            </a:r>
            <a:r>
              <a:rPr lang="fa-IR" sz="1800" dirty="0">
                <a:effectLst/>
                <a:latin typeface="Vazir" panose="020B0603030804020204" pitchFamily="34" charset="-78"/>
                <a:ea typeface="Calibri" panose="020F0502020204030204" pitchFamily="34" charset="0"/>
                <a:cs typeface="Vazir" panose="020B0603030804020204" pitchFamily="34" charset="-78"/>
              </a:rPr>
              <a:t>می‌گویند. سطح خونریزی می‌تواند از خفیف تا شدید متغیر باشد و حتی زندگی شما را در معرض خطر قرار دهد.</a:t>
            </a:r>
            <a:endParaRPr lang="en-US" sz="1600" dirty="0">
              <a:effectLst/>
              <a:latin typeface="Vazir" panose="020B0603030804020204" pitchFamily="34" charset="-78"/>
              <a:ea typeface="Calibri" panose="020F0502020204030204" pitchFamily="34" charset="0"/>
              <a:cs typeface="Vazir" panose="020B0603030804020204" pitchFamily="34" charset="-78"/>
            </a:endParaRPr>
          </a:p>
        </p:txBody>
      </p:sp>
      <p:pic>
        <p:nvPicPr>
          <p:cNvPr id="8" name="Picture 7">
            <a:extLst>
              <a:ext uri="{FF2B5EF4-FFF2-40B4-BE49-F238E27FC236}">
                <a16:creationId xmlns:a16="http://schemas.microsoft.com/office/drawing/2014/main" id="{22DFC2AB-69C3-6B70-B0C4-FE723BD9CDAF}"/>
              </a:ext>
            </a:extLst>
          </p:cNvPr>
          <p:cNvPicPr>
            <a:picLocks noChangeAspect="1"/>
          </p:cNvPicPr>
          <p:nvPr/>
        </p:nvPicPr>
        <p:blipFill>
          <a:blip r:embed="rId2"/>
          <a:srcRect l="12093" b="13420"/>
          <a:stretch/>
        </p:blipFill>
        <p:spPr>
          <a:xfrm>
            <a:off x="2103369" y="3126998"/>
            <a:ext cx="7596274" cy="3740836"/>
          </a:xfrm>
          <a:prstGeom prst="rect">
            <a:avLst/>
          </a:prstGeom>
          <a:ln w="28575">
            <a:solidFill>
              <a:schemeClr val="bg1"/>
            </a:solidFill>
          </a:ln>
        </p:spPr>
      </p:pic>
    </p:spTree>
    <p:extLst>
      <p:ext uri="{BB962C8B-B14F-4D97-AF65-F5344CB8AC3E}">
        <p14:creationId xmlns:p14="http://schemas.microsoft.com/office/powerpoint/2010/main" val="12938827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4FDD39A0-96AE-BAA7-7364-C3E86AAE74CD}"/>
              </a:ext>
            </a:extLst>
          </p:cNvPr>
          <p:cNvSpPr/>
          <p:nvPr/>
        </p:nvSpPr>
        <p:spPr>
          <a:xfrm flipV="1">
            <a:off x="6242388" y="869591"/>
            <a:ext cx="349046" cy="5460072"/>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F73702AB-BC6A-5984-48B9-03A9D5031D9B}"/>
              </a:ext>
            </a:extLst>
          </p:cNvPr>
          <p:cNvSpPr/>
          <p:nvPr/>
        </p:nvSpPr>
        <p:spPr>
          <a:xfrm flipV="1">
            <a:off x="8318090" y="591987"/>
            <a:ext cx="3873910" cy="555209"/>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9048EA5B-91FD-87AF-8470-0AFFF1EF1DCD}"/>
              </a:ext>
            </a:extLst>
          </p:cNvPr>
          <p:cNvSpPr/>
          <p:nvPr/>
        </p:nvSpPr>
        <p:spPr>
          <a:xfrm>
            <a:off x="8318090" y="3406140"/>
            <a:ext cx="3873910" cy="549870"/>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AACFA15A-CE56-B161-0FF6-9CD00CA385F9}"/>
              </a:ext>
            </a:extLst>
          </p:cNvPr>
          <p:cNvSpPr txBox="1"/>
          <p:nvPr/>
        </p:nvSpPr>
        <p:spPr>
          <a:xfrm>
            <a:off x="6577781" y="1511658"/>
            <a:ext cx="5535560"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محدوده خاصی از روده کوچک را بررسی می‌کند که سایر ابزارهای تشخیصی نمی‌توانند به آن‌ها دسترسی پیدا کنند.</a:t>
            </a:r>
          </a:p>
        </p:txBody>
      </p:sp>
      <p:sp>
        <p:nvSpPr>
          <p:cNvPr id="5" name="TextBox 4">
            <a:extLst>
              <a:ext uri="{FF2B5EF4-FFF2-40B4-BE49-F238E27FC236}">
                <a16:creationId xmlns:a16="http://schemas.microsoft.com/office/drawing/2014/main" id="{65FC27AE-3350-BCBF-5EDD-5A9DC7982290}"/>
              </a:ext>
            </a:extLst>
          </p:cNvPr>
          <p:cNvSpPr txBox="1"/>
          <p:nvPr/>
        </p:nvSpPr>
        <p:spPr>
          <a:xfrm>
            <a:off x="6577780" y="4780802"/>
            <a:ext cx="5535561"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از روش‌های تصویربرداری مثل سی‌تی اسکن شکم برای پیدا کردن منبع خونریزی استفاده می‌شود.</a:t>
            </a:r>
          </a:p>
        </p:txBody>
      </p:sp>
      <p:sp>
        <p:nvSpPr>
          <p:cNvPr id="7" name="TextBox 6">
            <a:extLst>
              <a:ext uri="{FF2B5EF4-FFF2-40B4-BE49-F238E27FC236}">
                <a16:creationId xmlns:a16="http://schemas.microsoft.com/office/drawing/2014/main" id="{A6B46CF2-33DB-B0CC-3B4D-E774CC4C670F}"/>
              </a:ext>
            </a:extLst>
          </p:cNvPr>
          <p:cNvSpPr txBox="1"/>
          <p:nvPr/>
        </p:nvSpPr>
        <p:spPr>
          <a:xfrm>
            <a:off x="5879692" y="614786"/>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انتروسکوپی با کمک بالون: </a:t>
            </a:r>
          </a:p>
        </p:txBody>
      </p:sp>
      <p:sp>
        <p:nvSpPr>
          <p:cNvPr id="9" name="TextBox 8">
            <a:extLst>
              <a:ext uri="{FF2B5EF4-FFF2-40B4-BE49-F238E27FC236}">
                <a16:creationId xmlns:a16="http://schemas.microsoft.com/office/drawing/2014/main" id="{C9B58E9B-B667-0026-EA94-D405FB542755}"/>
              </a:ext>
            </a:extLst>
          </p:cNvPr>
          <p:cNvSpPr txBox="1"/>
          <p:nvPr/>
        </p:nvSpPr>
        <p:spPr>
          <a:xfrm>
            <a:off x="8465575" y="3455131"/>
            <a:ext cx="3401961"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تست‌های تصویربرداری: </a:t>
            </a:r>
          </a:p>
        </p:txBody>
      </p:sp>
      <p:pic>
        <p:nvPicPr>
          <p:cNvPr id="13" name="Picture 12">
            <a:extLst>
              <a:ext uri="{FF2B5EF4-FFF2-40B4-BE49-F238E27FC236}">
                <a16:creationId xmlns:a16="http://schemas.microsoft.com/office/drawing/2014/main" id="{C01C085C-1483-D57F-3AD2-4A910DE77809}"/>
              </a:ext>
            </a:extLst>
          </p:cNvPr>
          <p:cNvPicPr>
            <a:picLocks noChangeAspect="1"/>
          </p:cNvPicPr>
          <p:nvPr/>
        </p:nvPicPr>
        <p:blipFill>
          <a:blip r:embed="rId2"/>
          <a:srcRect l="7032" b="14645"/>
          <a:stretch/>
        </p:blipFill>
        <p:spPr>
          <a:xfrm>
            <a:off x="0" y="0"/>
            <a:ext cx="6346722" cy="3641878"/>
          </a:xfrm>
          <a:prstGeom prst="rect">
            <a:avLst/>
          </a:prstGeom>
        </p:spPr>
      </p:pic>
      <p:pic>
        <p:nvPicPr>
          <p:cNvPr id="15362" name="Picture 2" descr="سوالات آزمون استخدامی رادیولوژی pdf 1403 با پاسخ">
            <a:extLst>
              <a:ext uri="{FF2B5EF4-FFF2-40B4-BE49-F238E27FC236}">
                <a16:creationId xmlns:a16="http://schemas.microsoft.com/office/drawing/2014/main" id="{33A04B5F-58A0-C9E8-FBD5-6F704ABB2D1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1579" b="23320"/>
          <a:stretch/>
        </p:blipFill>
        <p:spPr bwMode="auto">
          <a:xfrm>
            <a:off x="0" y="3396308"/>
            <a:ext cx="6333068" cy="34894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00603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AF08B0E-C226-8D9A-305E-B92285E79A6A}"/>
              </a:ext>
            </a:extLst>
          </p:cNvPr>
          <p:cNvSpPr txBox="1"/>
          <p:nvPr/>
        </p:nvSpPr>
        <p:spPr>
          <a:xfrm>
            <a:off x="619432" y="224898"/>
            <a:ext cx="10992464"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آزمایش خون، آندوسکوپی، کولونوسکوپی و تست‌های تصویربرداری به تشخیص علت خونریزی گوارشی کمک می‌کنند.اگر خونریزی دستگاه گوارش شدید باشد و تست‌های غیرتهاجمی قادر به پیدا کردن منبع آن نباشند، ممکن است به جراحی نیاز داشته باشید تا پزشک بتواند کل روده کوچک را مشاهده کند. خوشبختانه، به ندرت این اتفاق رخ می‌دهد.</a:t>
            </a:r>
          </a:p>
        </p:txBody>
      </p:sp>
      <p:pic>
        <p:nvPicPr>
          <p:cNvPr id="16386" name="Picture 2" descr="آیا برای آزمایش خون صبحانه بخوریم؟ - آزمایشگاه ماد">
            <a:extLst>
              <a:ext uri="{FF2B5EF4-FFF2-40B4-BE49-F238E27FC236}">
                <a16:creationId xmlns:a16="http://schemas.microsoft.com/office/drawing/2014/main" id="{B2D89E71-4094-3B23-8B7E-B5643D722C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88844"/>
            <a:ext cx="6115664" cy="4077110"/>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آندوسکوپی معده با بیهوشی - دکتر فرشاد خسروی">
            <a:extLst>
              <a:ext uri="{FF2B5EF4-FFF2-40B4-BE49-F238E27FC236}">
                <a16:creationId xmlns:a16="http://schemas.microsoft.com/office/drawing/2014/main" id="{1F7F3F89-C121-DB29-2310-83625AE5DA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388844"/>
            <a:ext cx="6100710" cy="407711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39957FCF-C367-DC31-65C5-5DB4467B3679}"/>
              </a:ext>
            </a:extLst>
          </p:cNvPr>
          <p:cNvSpPr/>
          <p:nvPr/>
        </p:nvSpPr>
        <p:spPr>
          <a:xfrm flipV="1">
            <a:off x="0" y="2056002"/>
            <a:ext cx="5279923" cy="23491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2BCC1965-1DD5-A8A0-94E2-CD34243351D6}"/>
              </a:ext>
            </a:extLst>
          </p:cNvPr>
          <p:cNvSpPr/>
          <p:nvPr/>
        </p:nvSpPr>
        <p:spPr>
          <a:xfrm flipV="1">
            <a:off x="6912077" y="6525477"/>
            <a:ext cx="5279923" cy="23491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8947966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F06F4CD-7EAE-812B-ABFE-FDD4967E4021}"/>
              </a:ext>
            </a:extLst>
          </p:cNvPr>
          <p:cNvSpPr/>
          <p:nvPr/>
        </p:nvSpPr>
        <p:spPr>
          <a:xfrm flipV="1">
            <a:off x="6135329" y="520629"/>
            <a:ext cx="6056671" cy="570785"/>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extBox 1">
            <a:extLst>
              <a:ext uri="{FF2B5EF4-FFF2-40B4-BE49-F238E27FC236}">
                <a16:creationId xmlns:a16="http://schemas.microsoft.com/office/drawing/2014/main" id="{8B5D9883-ECE0-E6D1-3732-A05CD86F763A}"/>
              </a:ext>
            </a:extLst>
          </p:cNvPr>
          <p:cNvSpPr txBox="1"/>
          <p:nvPr/>
        </p:nvSpPr>
        <p:spPr>
          <a:xfrm>
            <a:off x="5820696" y="575190"/>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راه‌‌های درمان خونریزی دستگاه گوارش</a:t>
            </a:r>
            <a:endParaRPr lang="en-US" dirty="0">
              <a:solidFill>
                <a:schemeClr val="bg1"/>
              </a:solidFill>
            </a:endParaRPr>
          </a:p>
        </p:txBody>
      </p:sp>
      <p:sp>
        <p:nvSpPr>
          <p:cNvPr id="4" name="TextBox 3">
            <a:extLst>
              <a:ext uri="{FF2B5EF4-FFF2-40B4-BE49-F238E27FC236}">
                <a16:creationId xmlns:a16="http://schemas.microsoft.com/office/drawing/2014/main" id="{A3312ADB-AE87-5168-B1E6-C953E545586D}"/>
              </a:ext>
            </a:extLst>
          </p:cNvPr>
          <p:cNvSpPr txBox="1"/>
          <p:nvPr/>
        </p:nvSpPr>
        <p:spPr>
          <a:xfrm>
            <a:off x="1312607" y="1671484"/>
            <a:ext cx="8937522"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اگر به خونریزی دستگاه گوارش فوقانی مبتلا باشید، ممکن است به یک داروی تزریقی به نام مهارکننده پمپ پروتون</a:t>
            </a:r>
            <a:r>
              <a:rPr lang="en-US" dirty="0"/>
              <a:t> (PPI) </a:t>
            </a:r>
            <a:r>
              <a:rPr lang="fa-IR" dirty="0"/>
              <a:t>نیاز داشته باشید تا تولید اسید معده را مهار کند. بعد از تشخیص منبع خونریزی، پزشک تعیین می‌کند که آیا هنوز هم به</a:t>
            </a:r>
            <a:r>
              <a:rPr lang="en-US" dirty="0"/>
              <a:t> PPI </a:t>
            </a:r>
            <a:r>
              <a:rPr lang="fa-IR" dirty="0"/>
              <a:t>نیاز دارید یا خیر</a:t>
            </a:r>
            <a:r>
              <a:rPr lang="en-US" dirty="0"/>
              <a:t>.</a:t>
            </a:r>
            <a:r>
              <a:rPr lang="fa-IR" dirty="0"/>
              <a:t>در صورت ابتلا به هموروئید، ممکن است استفاده از داروهای بدون نسخه و درمان خانگی برای خونریزی گوارشی کافی باشد. اگر این راه‌کارها موثر نبودند، باید به پزشک مراجعه کنید</a:t>
            </a:r>
            <a:r>
              <a:rPr lang="en-US" dirty="0"/>
              <a:t>.</a:t>
            </a:r>
            <a:r>
              <a:rPr lang="fa-IR" dirty="0"/>
              <a:t>بسته به میزان خون از دست رفته و مدت زمان خونریزی، ممکن است به مایعات داخل وریدی (سرم) و احتمالا تزریق خون نیاز داشته باشید. اگر از داروهای رقیق‌کننده خون (از جمله آسپرین) یا داروهای ضدالتهاب غیراستروئیدی استفاده می‌کنید، شاید لازم باشد آن‌ها را قطع کنید</a:t>
            </a:r>
            <a:r>
              <a:rPr lang="en-US" dirty="0"/>
              <a:t>.</a:t>
            </a:r>
          </a:p>
        </p:txBody>
      </p:sp>
      <p:sp>
        <p:nvSpPr>
          <p:cNvPr id="5" name="Rectangle 4">
            <a:extLst>
              <a:ext uri="{FF2B5EF4-FFF2-40B4-BE49-F238E27FC236}">
                <a16:creationId xmlns:a16="http://schemas.microsoft.com/office/drawing/2014/main" id="{7895D6A6-8E0C-AB67-7DB6-5E6F8B9D1688}"/>
              </a:ext>
            </a:extLst>
          </p:cNvPr>
          <p:cNvSpPr/>
          <p:nvPr/>
        </p:nvSpPr>
        <p:spPr>
          <a:xfrm flipV="1">
            <a:off x="5348748" y="6357383"/>
            <a:ext cx="5279923" cy="117457"/>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15C86852-D15C-E265-5C1B-04AB250CAC97}"/>
              </a:ext>
            </a:extLst>
          </p:cNvPr>
          <p:cNvSpPr/>
          <p:nvPr/>
        </p:nvSpPr>
        <p:spPr>
          <a:xfrm flipV="1">
            <a:off x="1042220" y="1492689"/>
            <a:ext cx="5279923" cy="117457"/>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15F646CD-6573-7E68-F94A-627DBDAF037A}"/>
              </a:ext>
            </a:extLst>
          </p:cNvPr>
          <p:cNvSpPr/>
          <p:nvPr/>
        </p:nvSpPr>
        <p:spPr>
          <a:xfrm flipH="1" flipV="1">
            <a:off x="1160207" y="1366684"/>
            <a:ext cx="152400" cy="3993977"/>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C66B689A-50F8-61A8-5F15-91B5506F5F7E}"/>
              </a:ext>
            </a:extLst>
          </p:cNvPr>
          <p:cNvSpPr/>
          <p:nvPr/>
        </p:nvSpPr>
        <p:spPr>
          <a:xfrm flipH="1" flipV="1">
            <a:off x="10326329" y="2600633"/>
            <a:ext cx="152400" cy="3993977"/>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5122927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FC10D59-9354-15CA-0F1E-63542C8CC353}"/>
              </a:ext>
            </a:extLst>
          </p:cNvPr>
          <p:cNvSpPr/>
          <p:nvPr/>
        </p:nvSpPr>
        <p:spPr>
          <a:xfrm flipH="1" flipV="1">
            <a:off x="0" y="-3"/>
            <a:ext cx="757084" cy="6858001"/>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87384C21-110A-0AB7-AC36-4C36EC059971}"/>
              </a:ext>
            </a:extLst>
          </p:cNvPr>
          <p:cNvSpPr/>
          <p:nvPr/>
        </p:nvSpPr>
        <p:spPr>
          <a:xfrm flipV="1">
            <a:off x="7285703" y="938530"/>
            <a:ext cx="4906297" cy="570785"/>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D2CA6748-06E5-6B4A-C1AF-92767D43FAAD}"/>
              </a:ext>
            </a:extLst>
          </p:cNvPr>
          <p:cNvSpPr txBox="1"/>
          <p:nvPr/>
        </p:nvSpPr>
        <p:spPr>
          <a:xfrm>
            <a:off x="7787148" y="994599"/>
            <a:ext cx="4326193"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پیش‌گیری از خونریزی گوارشی</a:t>
            </a:r>
            <a:endParaRPr lang="en-US" dirty="0">
              <a:solidFill>
                <a:schemeClr val="bg1"/>
              </a:solidFill>
            </a:endParaRPr>
          </a:p>
        </p:txBody>
      </p:sp>
      <p:sp>
        <p:nvSpPr>
          <p:cNvPr id="7" name="TextBox 6">
            <a:extLst>
              <a:ext uri="{FF2B5EF4-FFF2-40B4-BE49-F238E27FC236}">
                <a16:creationId xmlns:a16="http://schemas.microsoft.com/office/drawing/2014/main" id="{BA95B730-FE7B-F413-F435-BD2C936265E1}"/>
              </a:ext>
            </a:extLst>
          </p:cNvPr>
          <p:cNvSpPr txBox="1"/>
          <p:nvPr/>
        </p:nvSpPr>
        <p:spPr>
          <a:xfrm>
            <a:off x="2275740" y="3941850"/>
            <a:ext cx="9763432" cy="254685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از مصرف نوشیدنی‌های الکلی بپرهیزید</a:t>
            </a:r>
            <a:r>
              <a:rPr lang="en-US" dirty="0"/>
              <a:t>.</a:t>
            </a:r>
          </a:p>
          <a:p>
            <a:pPr marL="285750" indent="-285750">
              <a:buFont typeface="Arial" panose="020B0604020202020204" pitchFamily="34" charset="0"/>
              <a:buChar char="•"/>
            </a:pPr>
            <a:r>
              <a:rPr lang="fa-IR" dirty="0"/>
              <a:t>اگر سیگار می کشید، آن را ترک کنید</a:t>
            </a:r>
            <a:r>
              <a:rPr lang="en-US" dirty="0"/>
              <a:t>.</a:t>
            </a:r>
            <a:r>
              <a:rPr lang="fa-IR" dirty="0"/>
              <a:t> </a:t>
            </a:r>
          </a:p>
          <a:p>
            <a:pPr marL="285750" indent="-285750">
              <a:buFont typeface="Arial" panose="020B0604020202020204" pitchFamily="34" charset="0"/>
              <a:buChar char="•"/>
            </a:pPr>
            <a:r>
              <a:rPr lang="fa-IR" dirty="0"/>
              <a:t>استفاده از داروهای ضدالتهاب غیراستروئیدی (مثل ایبوپروفن) را محدود کنید</a:t>
            </a:r>
            <a:r>
              <a:rPr lang="en-US" dirty="0"/>
              <a:t>.</a:t>
            </a:r>
          </a:p>
          <a:p>
            <a:pPr marL="285750" indent="-285750">
              <a:buFont typeface="Arial" panose="020B0604020202020204" pitchFamily="34" charset="0"/>
              <a:buChar char="•"/>
            </a:pPr>
            <a:r>
              <a:rPr lang="fa-IR" dirty="0"/>
              <a:t>اگر به رفلاکس معده به مری مبتلا هستید، به دستورالعمل‌های پزشک برای درمان آن پایبند باشید</a:t>
            </a:r>
            <a:r>
              <a:rPr lang="en-US" dirty="0"/>
              <a:t>.</a:t>
            </a:r>
          </a:p>
        </p:txBody>
      </p:sp>
      <p:pic>
        <p:nvPicPr>
          <p:cNvPr id="17410" name="Picture 2" descr="علت های خونریزی گوارشی چیست؟ - بیماری سرطان">
            <a:extLst>
              <a:ext uri="{FF2B5EF4-FFF2-40B4-BE49-F238E27FC236}">
                <a16:creationId xmlns:a16="http://schemas.microsoft.com/office/drawing/2014/main" id="{DC917F20-84BD-E6D5-5ED4-562EC76911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8542" y="948362"/>
            <a:ext cx="6400372" cy="4266914"/>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AD28A741-77FC-B0C0-4681-76DA38DBC999}"/>
              </a:ext>
            </a:extLst>
          </p:cNvPr>
          <p:cNvSpPr txBox="1"/>
          <p:nvPr/>
        </p:nvSpPr>
        <p:spPr>
          <a:xfrm>
            <a:off x="7580671" y="1864877"/>
            <a:ext cx="4458501" cy="577081"/>
          </a:xfrm>
          <a:prstGeom prst="rect">
            <a:avLst/>
          </a:prstGeom>
          <a:noFill/>
        </p:spPr>
        <p:txBody>
          <a:bodyPr wrap="square">
            <a:spAutoFit/>
          </a:bodyPr>
          <a:lstStyle>
            <a:defPPr>
              <a:defRPr lang="fa-IR"/>
            </a:defPPr>
            <a:lvl1pPr marL="285750" indent="-285750" algn="just" rtl="1">
              <a:lnSpc>
                <a:spcPct val="200000"/>
              </a:lnSpc>
              <a:spcAft>
                <a:spcPts val="800"/>
              </a:spcAft>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pPr marL="0" indent="0">
              <a:buNone/>
            </a:pPr>
            <a:r>
              <a:rPr lang="fa-IR" dirty="0"/>
              <a:t>_ برای کمک به جلوگیری از خونریزی گوارشی</a:t>
            </a:r>
            <a:r>
              <a:rPr lang="en-US" dirty="0"/>
              <a:t>:</a:t>
            </a:r>
          </a:p>
        </p:txBody>
      </p:sp>
    </p:spTree>
    <p:extLst>
      <p:ext uri="{BB962C8B-B14F-4D97-AF65-F5344CB8AC3E}">
        <p14:creationId xmlns:p14="http://schemas.microsoft.com/office/powerpoint/2010/main" val="4236049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B82CE1-98F8-7525-82AC-EAF47F6F6116}"/>
              </a:ext>
            </a:extLst>
          </p:cNvPr>
          <p:cNvSpPr/>
          <p:nvPr/>
        </p:nvSpPr>
        <p:spPr>
          <a:xfrm flipV="1">
            <a:off x="9035845" y="938529"/>
            <a:ext cx="3156155" cy="570785"/>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ECFA12A8-62BA-C23C-186D-25D71FD71B34}"/>
              </a:ext>
            </a:extLst>
          </p:cNvPr>
          <p:cNvSpPr txBox="1"/>
          <p:nvPr/>
        </p:nvSpPr>
        <p:spPr>
          <a:xfrm>
            <a:off x="9842090" y="993089"/>
            <a:ext cx="2059857"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منابع</a:t>
            </a:r>
            <a:endParaRPr lang="en-US" dirty="0">
              <a:solidFill>
                <a:schemeClr val="bg1"/>
              </a:solidFill>
            </a:endParaRPr>
          </a:p>
        </p:txBody>
      </p:sp>
      <p:sp>
        <p:nvSpPr>
          <p:cNvPr id="5" name="TextBox 4">
            <a:extLst>
              <a:ext uri="{FF2B5EF4-FFF2-40B4-BE49-F238E27FC236}">
                <a16:creationId xmlns:a16="http://schemas.microsoft.com/office/drawing/2014/main" id="{9F7D1628-2637-6D82-B2B9-619CBD6DE1F1}"/>
              </a:ext>
            </a:extLst>
          </p:cNvPr>
          <p:cNvSpPr txBox="1"/>
          <p:nvPr/>
        </p:nvSpPr>
        <p:spPr>
          <a:xfrm>
            <a:off x="167149" y="2615945"/>
            <a:ext cx="3559277" cy="577081"/>
          </a:xfrm>
          <a:prstGeom prst="rect">
            <a:avLst/>
          </a:prstGeom>
          <a:noFill/>
        </p:spPr>
        <p:txBody>
          <a:bodyPr wrap="square">
            <a:spAutoFit/>
          </a:bodyPr>
          <a:lstStyle>
            <a:defPPr>
              <a:defRPr lang="fa-IR"/>
            </a:defPPr>
            <a:lvl1pPr marL="285750" indent="-285750" algn="just" rtl="1">
              <a:lnSpc>
                <a:spcPct val="200000"/>
              </a:lnSpc>
              <a:spcAft>
                <a:spcPts val="800"/>
              </a:spcAft>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pPr marL="0" indent="0">
              <a:buNone/>
            </a:pPr>
            <a:r>
              <a:rPr lang="en-US" dirty="0">
                <a:hlinkClick r:id="rId2">
                  <a:extLst>
                    <a:ext uri="{A12FA001-AC4F-418D-AE19-62706E023703}">
                      <ahyp:hlinkClr xmlns:ahyp="http://schemas.microsoft.com/office/drawing/2018/hyperlinkcolor" val="tx"/>
                    </a:ext>
                  </a:extLst>
                </a:hlinkClick>
              </a:rPr>
              <a:t>https://www.darmankade.com</a:t>
            </a:r>
          </a:p>
        </p:txBody>
      </p:sp>
    </p:spTree>
    <p:extLst>
      <p:ext uri="{BB962C8B-B14F-4D97-AF65-F5344CB8AC3E}">
        <p14:creationId xmlns:p14="http://schemas.microsoft.com/office/powerpoint/2010/main" val="11336998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F56BBE-2D1C-6C1E-310D-4603D9E04BA2}"/>
              </a:ext>
            </a:extLst>
          </p:cNvPr>
          <p:cNvSpPr/>
          <p:nvPr/>
        </p:nvSpPr>
        <p:spPr>
          <a:xfrm flipH="1" flipV="1">
            <a:off x="845575" y="2327786"/>
            <a:ext cx="10500850" cy="2202427"/>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91F8B2EB-2A4C-4884-460D-4CED80396AD2}"/>
              </a:ext>
            </a:extLst>
          </p:cNvPr>
          <p:cNvSpPr txBox="1"/>
          <p:nvPr/>
        </p:nvSpPr>
        <p:spPr>
          <a:xfrm>
            <a:off x="3055374" y="3077528"/>
            <a:ext cx="6081251" cy="938719"/>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5500" dirty="0">
                <a:solidFill>
                  <a:schemeClr val="bg1"/>
                </a:solidFill>
              </a:rPr>
              <a:t>با تشکر از توجه شما</a:t>
            </a:r>
            <a:endParaRPr lang="en-US" sz="5500" dirty="0">
              <a:solidFill>
                <a:schemeClr val="bg1"/>
              </a:solidFill>
            </a:endParaRPr>
          </a:p>
        </p:txBody>
      </p:sp>
    </p:spTree>
    <p:extLst>
      <p:ext uri="{BB962C8B-B14F-4D97-AF65-F5344CB8AC3E}">
        <p14:creationId xmlns:p14="http://schemas.microsoft.com/office/powerpoint/2010/main" val="18899898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70FA2CC-24BA-E8FD-746D-4909F607AE6E}"/>
              </a:ext>
            </a:extLst>
          </p:cNvPr>
          <p:cNvSpPr/>
          <p:nvPr/>
        </p:nvSpPr>
        <p:spPr>
          <a:xfrm>
            <a:off x="8131278" y="4611310"/>
            <a:ext cx="4060722" cy="876600"/>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3588C6BE-E73E-CDBE-4278-0B21E7BC7BBB}"/>
              </a:ext>
            </a:extLst>
          </p:cNvPr>
          <p:cNvSpPr/>
          <p:nvPr/>
        </p:nvSpPr>
        <p:spPr>
          <a:xfrm>
            <a:off x="0" y="470419"/>
            <a:ext cx="4060722" cy="876600"/>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557DB974-907A-9E5D-2014-98D619A60386}"/>
              </a:ext>
            </a:extLst>
          </p:cNvPr>
          <p:cNvSpPr/>
          <p:nvPr/>
        </p:nvSpPr>
        <p:spPr>
          <a:xfrm>
            <a:off x="7944465" y="-1"/>
            <a:ext cx="4247535" cy="636495"/>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D552A626-4397-08F2-0CF3-0764FC422F4D}"/>
              </a:ext>
            </a:extLst>
          </p:cNvPr>
          <p:cNvSpPr txBox="1"/>
          <p:nvPr/>
        </p:nvSpPr>
        <p:spPr>
          <a:xfrm>
            <a:off x="5894438" y="87413"/>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علائم خونریزی دستگاه گوارش</a:t>
            </a:r>
          </a:p>
        </p:txBody>
      </p:sp>
      <p:sp>
        <p:nvSpPr>
          <p:cNvPr id="5" name="TextBox 4">
            <a:extLst>
              <a:ext uri="{FF2B5EF4-FFF2-40B4-BE49-F238E27FC236}">
                <a16:creationId xmlns:a16="http://schemas.microsoft.com/office/drawing/2014/main" id="{A11637D7-0F27-75D7-2257-5CA6AEEB1F0C}"/>
              </a:ext>
            </a:extLst>
          </p:cNvPr>
          <p:cNvSpPr txBox="1"/>
          <p:nvPr/>
        </p:nvSpPr>
        <p:spPr>
          <a:xfrm>
            <a:off x="796412" y="5458414"/>
            <a:ext cx="11194026"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علائم و نشانه‌های خونریزی گوارش به محل خونریزی و میزان خون از دست رفته بستگی دارند و می‌توانند آشکار (قابل مشاهده) یا پنهان (مخفی) باشند. معمولا این 2 نوع خونریزی با علائم زیر مشخص می‌شوند:</a:t>
            </a:r>
          </a:p>
        </p:txBody>
      </p:sp>
      <p:pic>
        <p:nvPicPr>
          <p:cNvPr id="8" name="Picture 7">
            <a:extLst>
              <a:ext uri="{FF2B5EF4-FFF2-40B4-BE49-F238E27FC236}">
                <a16:creationId xmlns:a16="http://schemas.microsoft.com/office/drawing/2014/main" id="{B7F3A3DF-E9AB-18D9-D9C9-23F2EDB39106}"/>
              </a:ext>
            </a:extLst>
          </p:cNvPr>
          <p:cNvPicPr>
            <a:picLocks noChangeAspect="1"/>
          </p:cNvPicPr>
          <p:nvPr/>
        </p:nvPicPr>
        <p:blipFill>
          <a:blip r:embed="rId2"/>
          <a:srcRect l="18669" t="21659" r="5877" b="20349"/>
          <a:stretch/>
        </p:blipFill>
        <p:spPr>
          <a:xfrm>
            <a:off x="1959078" y="888628"/>
            <a:ext cx="7870720" cy="4317652"/>
          </a:xfrm>
          <a:prstGeom prst="rect">
            <a:avLst/>
          </a:prstGeom>
          <a:noFill/>
          <a:ln w="38100">
            <a:solidFill>
              <a:schemeClr val="bg1"/>
            </a:solidFill>
          </a:ln>
        </p:spPr>
      </p:pic>
    </p:spTree>
    <p:extLst>
      <p:ext uri="{BB962C8B-B14F-4D97-AF65-F5344CB8AC3E}">
        <p14:creationId xmlns:p14="http://schemas.microsoft.com/office/powerpoint/2010/main" val="5225611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636;p34">
            <a:extLst>
              <a:ext uri="{FF2B5EF4-FFF2-40B4-BE49-F238E27FC236}">
                <a16:creationId xmlns:a16="http://schemas.microsoft.com/office/drawing/2014/main" id="{1BE1E479-066C-3EE9-6198-D879B4393CB6}"/>
              </a:ext>
            </a:extLst>
          </p:cNvPr>
          <p:cNvSpPr/>
          <p:nvPr/>
        </p:nvSpPr>
        <p:spPr>
          <a:xfrm>
            <a:off x="8308287" y="3292210"/>
            <a:ext cx="2800486" cy="2292868"/>
          </a:xfrm>
          <a:custGeom>
            <a:avLst/>
            <a:gdLst/>
            <a:ahLst/>
            <a:cxnLst/>
            <a:rect l="l" t="t" r="r" b="b"/>
            <a:pathLst>
              <a:path w="12722" h="10416" extrusionOk="0">
                <a:moveTo>
                  <a:pt x="1382" y="1"/>
                </a:moveTo>
                <a:cubicBezTo>
                  <a:pt x="617" y="1"/>
                  <a:pt x="1" y="617"/>
                  <a:pt x="1" y="1381"/>
                </a:cubicBezTo>
                <a:lnTo>
                  <a:pt x="1" y="9034"/>
                </a:lnTo>
                <a:cubicBezTo>
                  <a:pt x="1" y="9799"/>
                  <a:pt x="617" y="10416"/>
                  <a:pt x="1382" y="10416"/>
                </a:cubicBezTo>
                <a:lnTo>
                  <a:pt x="9044" y="10416"/>
                </a:lnTo>
                <a:cubicBezTo>
                  <a:pt x="9800" y="10416"/>
                  <a:pt x="10416" y="9799"/>
                  <a:pt x="10416" y="9034"/>
                </a:cubicBezTo>
                <a:lnTo>
                  <a:pt x="10416" y="6092"/>
                </a:lnTo>
                <a:cubicBezTo>
                  <a:pt x="10555" y="6152"/>
                  <a:pt x="10684" y="6222"/>
                  <a:pt x="10813" y="6291"/>
                </a:cubicBezTo>
                <a:cubicBezTo>
                  <a:pt x="10999" y="6406"/>
                  <a:pt x="11222" y="6473"/>
                  <a:pt x="11459" y="6473"/>
                </a:cubicBezTo>
                <a:cubicBezTo>
                  <a:pt x="11652" y="6473"/>
                  <a:pt x="11855" y="6429"/>
                  <a:pt x="12055" y="6331"/>
                </a:cubicBezTo>
                <a:cubicBezTo>
                  <a:pt x="12472" y="6132"/>
                  <a:pt x="12721" y="5714"/>
                  <a:pt x="12721" y="5257"/>
                </a:cubicBezTo>
                <a:cubicBezTo>
                  <a:pt x="12721" y="4562"/>
                  <a:pt x="12174" y="3956"/>
                  <a:pt x="11479" y="3945"/>
                </a:cubicBezTo>
                <a:cubicBezTo>
                  <a:pt x="11231" y="3945"/>
                  <a:pt x="11002" y="4005"/>
                  <a:pt x="10813" y="4124"/>
                </a:cubicBezTo>
                <a:cubicBezTo>
                  <a:pt x="10684" y="4194"/>
                  <a:pt x="10555" y="4264"/>
                  <a:pt x="10416" y="4323"/>
                </a:cubicBezTo>
                <a:lnTo>
                  <a:pt x="10416" y="1381"/>
                </a:lnTo>
                <a:cubicBezTo>
                  <a:pt x="10416" y="617"/>
                  <a:pt x="9800" y="1"/>
                  <a:pt x="9044" y="1"/>
                </a:cubicBezTo>
                <a:close/>
              </a:path>
            </a:pathLst>
          </a:custGeom>
          <a:solidFill>
            <a:srgbClr val="C59EE2"/>
          </a:solidFill>
          <a:ln w="381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p>
        </p:txBody>
      </p:sp>
      <p:sp>
        <p:nvSpPr>
          <p:cNvPr id="8" name="Rectangle 7">
            <a:extLst>
              <a:ext uri="{FF2B5EF4-FFF2-40B4-BE49-F238E27FC236}">
                <a16:creationId xmlns:a16="http://schemas.microsoft.com/office/drawing/2014/main" id="{59D41F55-7B50-3C29-82B4-72C27CA70094}"/>
              </a:ext>
            </a:extLst>
          </p:cNvPr>
          <p:cNvSpPr/>
          <p:nvPr/>
        </p:nvSpPr>
        <p:spPr>
          <a:xfrm>
            <a:off x="0" y="530629"/>
            <a:ext cx="3706761" cy="636495"/>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2168CE34-0719-0B53-B661-EAAEDAE5D56A}"/>
              </a:ext>
            </a:extLst>
          </p:cNvPr>
          <p:cNvSpPr txBox="1"/>
          <p:nvPr/>
        </p:nvSpPr>
        <p:spPr>
          <a:xfrm>
            <a:off x="245806" y="618043"/>
            <a:ext cx="2212257"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علائم شوک</a:t>
            </a:r>
          </a:p>
        </p:txBody>
      </p:sp>
      <p:sp>
        <p:nvSpPr>
          <p:cNvPr id="5" name="TextBox 4">
            <a:extLst>
              <a:ext uri="{FF2B5EF4-FFF2-40B4-BE49-F238E27FC236}">
                <a16:creationId xmlns:a16="http://schemas.microsoft.com/office/drawing/2014/main" id="{0197FB99-9614-FA1C-9B32-EB76BEBFDE47}"/>
              </a:ext>
            </a:extLst>
          </p:cNvPr>
          <p:cNvSpPr txBox="1"/>
          <p:nvPr/>
        </p:nvSpPr>
        <p:spPr>
          <a:xfrm>
            <a:off x="245806" y="1422549"/>
            <a:ext cx="11779046"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اگر خونریزی دستگاه گوارش به طور ناگهانی شروع شود و به سرعت پیشرفت کند، احتمال دارد دچار شوک شوید. علائم و نشانه‌های شوک عبارتند از:</a:t>
            </a:r>
          </a:p>
        </p:txBody>
      </p:sp>
      <p:sp>
        <p:nvSpPr>
          <p:cNvPr id="7" name="TextBox 6">
            <a:extLst>
              <a:ext uri="{FF2B5EF4-FFF2-40B4-BE49-F238E27FC236}">
                <a16:creationId xmlns:a16="http://schemas.microsoft.com/office/drawing/2014/main" id="{887E71D6-E294-7716-5CDD-33FFEEA2F398}"/>
              </a:ext>
            </a:extLst>
          </p:cNvPr>
          <p:cNvSpPr txBox="1"/>
          <p:nvPr/>
        </p:nvSpPr>
        <p:spPr>
          <a:xfrm>
            <a:off x="8474816" y="4104685"/>
            <a:ext cx="2017254" cy="577081"/>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1. نبض سریع</a:t>
            </a:r>
          </a:p>
        </p:txBody>
      </p:sp>
      <p:sp>
        <p:nvSpPr>
          <p:cNvPr id="10" name="Google Shape;637;p34">
            <a:extLst>
              <a:ext uri="{FF2B5EF4-FFF2-40B4-BE49-F238E27FC236}">
                <a16:creationId xmlns:a16="http://schemas.microsoft.com/office/drawing/2014/main" id="{8BC5B540-887D-6AFB-5A71-A9EEA8FAAC9B}"/>
              </a:ext>
            </a:extLst>
          </p:cNvPr>
          <p:cNvSpPr/>
          <p:nvPr/>
        </p:nvSpPr>
        <p:spPr>
          <a:xfrm>
            <a:off x="6016751" y="3246792"/>
            <a:ext cx="2800486" cy="2292868"/>
          </a:xfrm>
          <a:custGeom>
            <a:avLst/>
            <a:gdLst/>
            <a:ahLst/>
            <a:cxnLst/>
            <a:rect l="l" t="t" r="r" b="b"/>
            <a:pathLst>
              <a:path w="12722" h="10416" extrusionOk="0">
                <a:moveTo>
                  <a:pt x="1382" y="1"/>
                </a:moveTo>
                <a:cubicBezTo>
                  <a:pt x="617" y="1"/>
                  <a:pt x="1" y="617"/>
                  <a:pt x="1" y="1381"/>
                </a:cubicBezTo>
                <a:lnTo>
                  <a:pt x="1" y="9034"/>
                </a:lnTo>
                <a:cubicBezTo>
                  <a:pt x="1" y="9799"/>
                  <a:pt x="617" y="10416"/>
                  <a:pt x="1382" y="10416"/>
                </a:cubicBezTo>
                <a:lnTo>
                  <a:pt x="9044" y="10416"/>
                </a:lnTo>
                <a:cubicBezTo>
                  <a:pt x="9800" y="10416"/>
                  <a:pt x="10416" y="9799"/>
                  <a:pt x="10416" y="9034"/>
                </a:cubicBezTo>
                <a:lnTo>
                  <a:pt x="10416" y="6092"/>
                </a:lnTo>
                <a:cubicBezTo>
                  <a:pt x="10555" y="6152"/>
                  <a:pt x="10684" y="6222"/>
                  <a:pt x="10813" y="6291"/>
                </a:cubicBezTo>
                <a:cubicBezTo>
                  <a:pt x="10999" y="6406"/>
                  <a:pt x="11222" y="6473"/>
                  <a:pt x="11459" y="6473"/>
                </a:cubicBezTo>
                <a:cubicBezTo>
                  <a:pt x="11652" y="6473"/>
                  <a:pt x="11855" y="6429"/>
                  <a:pt x="12055" y="6331"/>
                </a:cubicBezTo>
                <a:cubicBezTo>
                  <a:pt x="12463" y="6132"/>
                  <a:pt x="12721" y="5714"/>
                  <a:pt x="12721" y="5257"/>
                </a:cubicBezTo>
                <a:cubicBezTo>
                  <a:pt x="12721" y="4562"/>
                  <a:pt x="12174" y="3956"/>
                  <a:pt x="11479" y="3945"/>
                </a:cubicBezTo>
                <a:cubicBezTo>
                  <a:pt x="11231" y="3945"/>
                  <a:pt x="11002" y="4005"/>
                  <a:pt x="10813" y="4124"/>
                </a:cubicBezTo>
                <a:cubicBezTo>
                  <a:pt x="10684" y="4194"/>
                  <a:pt x="10555" y="4264"/>
                  <a:pt x="10416" y="4323"/>
                </a:cubicBezTo>
                <a:lnTo>
                  <a:pt x="10416" y="1381"/>
                </a:lnTo>
                <a:cubicBezTo>
                  <a:pt x="10416" y="617"/>
                  <a:pt x="9800" y="1"/>
                  <a:pt x="9044" y="1"/>
                </a:cubicBezTo>
                <a:close/>
              </a:path>
            </a:pathLst>
          </a:custGeom>
          <a:solidFill>
            <a:srgbClr val="E987DB"/>
          </a:solidFill>
          <a:ln w="381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p>
        </p:txBody>
      </p:sp>
      <p:sp>
        <p:nvSpPr>
          <p:cNvPr id="11" name="Google Shape;638;p34">
            <a:extLst>
              <a:ext uri="{FF2B5EF4-FFF2-40B4-BE49-F238E27FC236}">
                <a16:creationId xmlns:a16="http://schemas.microsoft.com/office/drawing/2014/main" id="{365A3E69-F165-2826-4760-438336EA50B4}"/>
              </a:ext>
            </a:extLst>
          </p:cNvPr>
          <p:cNvSpPr/>
          <p:nvPr/>
        </p:nvSpPr>
        <p:spPr>
          <a:xfrm>
            <a:off x="3725215" y="3303851"/>
            <a:ext cx="2800486" cy="2292868"/>
          </a:xfrm>
          <a:custGeom>
            <a:avLst/>
            <a:gdLst/>
            <a:ahLst/>
            <a:cxnLst/>
            <a:rect l="l" t="t" r="r" b="b"/>
            <a:pathLst>
              <a:path w="12722" h="10416" extrusionOk="0">
                <a:moveTo>
                  <a:pt x="1382" y="1"/>
                </a:moveTo>
                <a:cubicBezTo>
                  <a:pt x="617" y="1"/>
                  <a:pt x="1" y="617"/>
                  <a:pt x="1" y="1381"/>
                </a:cubicBezTo>
                <a:lnTo>
                  <a:pt x="1" y="9034"/>
                </a:lnTo>
                <a:cubicBezTo>
                  <a:pt x="1" y="9799"/>
                  <a:pt x="617" y="10416"/>
                  <a:pt x="1382" y="10416"/>
                </a:cubicBezTo>
                <a:lnTo>
                  <a:pt x="9034" y="10416"/>
                </a:lnTo>
                <a:cubicBezTo>
                  <a:pt x="9800" y="10416"/>
                  <a:pt x="10416" y="9799"/>
                  <a:pt x="10416" y="9034"/>
                </a:cubicBezTo>
                <a:lnTo>
                  <a:pt x="10416" y="6092"/>
                </a:lnTo>
                <a:cubicBezTo>
                  <a:pt x="10555" y="6152"/>
                  <a:pt x="10684" y="6222"/>
                  <a:pt x="10813" y="6291"/>
                </a:cubicBezTo>
                <a:cubicBezTo>
                  <a:pt x="11000" y="6406"/>
                  <a:pt x="11219" y="6473"/>
                  <a:pt x="11455" y="6473"/>
                </a:cubicBezTo>
                <a:cubicBezTo>
                  <a:pt x="11647" y="6473"/>
                  <a:pt x="11850" y="6429"/>
                  <a:pt x="12055" y="6331"/>
                </a:cubicBezTo>
                <a:cubicBezTo>
                  <a:pt x="12463" y="6132"/>
                  <a:pt x="12721" y="5714"/>
                  <a:pt x="12721" y="5257"/>
                </a:cubicBezTo>
                <a:cubicBezTo>
                  <a:pt x="12721" y="4562"/>
                  <a:pt x="12174" y="3956"/>
                  <a:pt x="11479" y="3945"/>
                </a:cubicBezTo>
                <a:cubicBezTo>
                  <a:pt x="11231" y="3945"/>
                  <a:pt x="11002" y="4005"/>
                  <a:pt x="10813" y="4124"/>
                </a:cubicBezTo>
                <a:cubicBezTo>
                  <a:pt x="10684" y="4194"/>
                  <a:pt x="10555" y="4264"/>
                  <a:pt x="10416" y="4323"/>
                </a:cubicBezTo>
                <a:lnTo>
                  <a:pt x="10416" y="1381"/>
                </a:lnTo>
                <a:cubicBezTo>
                  <a:pt x="10416" y="617"/>
                  <a:pt x="9800" y="1"/>
                  <a:pt x="9034" y="1"/>
                </a:cubicBezTo>
                <a:close/>
              </a:path>
            </a:pathLst>
          </a:custGeom>
          <a:solidFill>
            <a:srgbClr val="F4ACF6"/>
          </a:solidFill>
          <a:ln w="381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p>
        </p:txBody>
      </p:sp>
      <p:sp>
        <p:nvSpPr>
          <p:cNvPr id="12" name="Google Shape;639;p34">
            <a:extLst>
              <a:ext uri="{FF2B5EF4-FFF2-40B4-BE49-F238E27FC236}">
                <a16:creationId xmlns:a16="http://schemas.microsoft.com/office/drawing/2014/main" id="{CB889814-0815-B23B-468C-C3CD0A459DA5}"/>
              </a:ext>
            </a:extLst>
          </p:cNvPr>
          <p:cNvSpPr/>
          <p:nvPr/>
        </p:nvSpPr>
        <p:spPr>
          <a:xfrm>
            <a:off x="1406603" y="3280566"/>
            <a:ext cx="2798066" cy="2292870"/>
          </a:xfrm>
          <a:custGeom>
            <a:avLst/>
            <a:gdLst/>
            <a:ahLst/>
            <a:cxnLst/>
            <a:rect l="l" t="t" r="r" b="b"/>
            <a:pathLst>
              <a:path w="12711" h="10416" extrusionOk="0">
                <a:moveTo>
                  <a:pt x="1382" y="1"/>
                </a:moveTo>
                <a:cubicBezTo>
                  <a:pt x="617" y="1"/>
                  <a:pt x="1" y="617"/>
                  <a:pt x="1" y="1381"/>
                </a:cubicBezTo>
                <a:lnTo>
                  <a:pt x="1" y="9034"/>
                </a:lnTo>
                <a:cubicBezTo>
                  <a:pt x="1" y="9799"/>
                  <a:pt x="617" y="10416"/>
                  <a:pt x="1382" y="10416"/>
                </a:cubicBezTo>
                <a:lnTo>
                  <a:pt x="9034" y="10416"/>
                </a:lnTo>
                <a:cubicBezTo>
                  <a:pt x="9800" y="10416"/>
                  <a:pt x="10416" y="9799"/>
                  <a:pt x="10416" y="9034"/>
                </a:cubicBezTo>
                <a:lnTo>
                  <a:pt x="10416" y="6092"/>
                </a:lnTo>
                <a:cubicBezTo>
                  <a:pt x="10555" y="6152"/>
                  <a:pt x="10684" y="6222"/>
                  <a:pt x="10813" y="6291"/>
                </a:cubicBezTo>
                <a:cubicBezTo>
                  <a:pt x="11000" y="6406"/>
                  <a:pt x="11219" y="6473"/>
                  <a:pt x="11455" y="6473"/>
                </a:cubicBezTo>
                <a:cubicBezTo>
                  <a:pt x="11647" y="6473"/>
                  <a:pt x="11850" y="6429"/>
                  <a:pt x="12055" y="6331"/>
                </a:cubicBezTo>
                <a:cubicBezTo>
                  <a:pt x="12463" y="6132"/>
                  <a:pt x="12711" y="5714"/>
                  <a:pt x="12711" y="5257"/>
                </a:cubicBezTo>
                <a:cubicBezTo>
                  <a:pt x="12711" y="4562"/>
                  <a:pt x="12174" y="3956"/>
                  <a:pt x="11479" y="3945"/>
                </a:cubicBezTo>
                <a:cubicBezTo>
                  <a:pt x="11231" y="3945"/>
                  <a:pt x="11002" y="4005"/>
                  <a:pt x="10813" y="4124"/>
                </a:cubicBezTo>
                <a:cubicBezTo>
                  <a:pt x="10684" y="4194"/>
                  <a:pt x="10555" y="4264"/>
                  <a:pt x="10416" y="4323"/>
                </a:cubicBezTo>
                <a:lnTo>
                  <a:pt x="10416" y="1381"/>
                </a:lnTo>
                <a:cubicBezTo>
                  <a:pt x="10416" y="617"/>
                  <a:pt x="9800" y="1"/>
                  <a:pt x="9034" y="1"/>
                </a:cubicBezTo>
                <a:close/>
              </a:path>
            </a:pathLst>
          </a:custGeom>
          <a:solidFill>
            <a:srgbClr val="EF82F2"/>
          </a:solidFill>
          <a:ln>
            <a:noFill/>
          </a:ln>
        </p:spPr>
        <p:txBody>
          <a:bodyPr spcFirstLastPara="1" wrap="square" lIns="68575" tIns="34275" rIns="68575" bIns="34275" anchor="ctr" anchorCtr="0">
            <a:noAutofit/>
          </a:bodyPr>
          <a:lstStyle/>
          <a:p>
            <a:endParaRPr sz="1400">
              <a:solidFill>
                <a:schemeClr val="dk1"/>
              </a:solidFill>
              <a:latin typeface="Calibri"/>
              <a:cs typeface="Calibri"/>
            </a:endParaRPr>
          </a:p>
        </p:txBody>
      </p:sp>
      <p:sp>
        <p:nvSpPr>
          <p:cNvPr id="13" name="Google Shape;655;p34">
            <a:extLst>
              <a:ext uri="{FF2B5EF4-FFF2-40B4-BE49-F238E27FC236}">
                <a16:creationId xmlns:a16="http://schemas.microsoft.com/office/drawing/2014/main" id="{EE3F6893-19D8-0292-9E75-6EB468F84A2B}"/>
              </a:ext>
            </a:extLst>
          </p:cNvPr>
          <p:cNvSpPr/>
          <p:nvPr/>
        </p:nvSpPr>
        <p:spPr>
          <a:xfrm>
            <a:off x="843035" y="5674561"/>
            <a:ext cx="10327767" cy="355056"/>
          </a:xfrm>
          <a:prstGeom prst="homePlate">
            <a:avLst>
              <a:gd name="adj" fmla="val 122231"/>
            </a:avLst>
          </a:pr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 name="TextBox 14">
            <a:extLst>
              <a:ext uri="{FF2B5EF4-FFF2-40B4-BE49-F238E27FC236}">
                <a16:creationId xmlns:a16="http://schemas.microsoft.com/office/drawing/2014/main" id="{5DAE407F-4EF4-D360-5288-028737590AE6}"/>
              </a:ext>
            </a:extLst>
          </p:cNvPr>
          <p:cNvSpPr txBox="1"/>
          <p:nvPr/>
        </p:nvSpPr>
        <p:spPr>
          <a:xfrm>
            <a:off x="1179204" y="4104685"/>
            <a:ext cx="2800487"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b="1" dirty="0">
                <a:solidFill>
                  <a:schemeClr val="bg1"/>
                </a:solidFill>
              </a:rPr>
              <a:t>4.کاهش ادرار یا قطع ادرار</a:t>
            </a:r>
          </a:p>
        </p:txBody>
      </p:sp>
      <p:sp>
        <p:nvSpPr>
          <p:cNvPr id="17" name="TextBox 16">
            <a:extLst>
              <a:ext uri="{FF2B5EF4-FFF2-40B4-BE49-F238E27FC236}">
                <a16:creationId xmlns:a16="http://schemas.microsoft.com/office/drawing/2014/main" id="{9A9AB646-C871-C65D-E5FC-F50D648B0DE5}"/>
              </a:ext>
            </a:extLst>
          </p:cNvPr>
          <p:cNvSpPr txBox="1"/>
          <p:nvPr/>
        </p:nvSpPr>
        <p:spPr>
          <a:xfrm>
            <a:off x="3295514" y="4081402"/>
            <a:ext cx="2800486" cy="577081"/>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3. افت فشار خون</a:t>
            </a:r>
          </a:p>
        </p:txBody>
      </p:sp>
      <p:sp>
        <p:nvSpPr>
          <p:cNvPr id="19" name="TextBox 18">
            <a:extLst>
              <a:ext uri="{FF2B5EF4-FFF2-40B4-BE49-F238E27FC236}">
                <a16:creationId xmlns:a16="http://schemas.microsoft.com/office/drawing/2014/main" id="{AF2BA4C0-3845-25BC-5789-B79A9FBBD087}"/>
              </a:ext>
            </a:extLst>
          </p:cNvPr>
          <p:cNvSpPr txBox="1"/>
          <p:nvPr/>
        </p:nvSpPr>
        <p:spPr>
          <a:xfrm>
            <a:off x="6016751" y="4022409"/>
            <a:ext cx="2458065" cy="577081"/>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2. بی‌هوشی یا اغما</a:t>
            </a:r>
          </a:p>
        </p:txBody>
      </p:sp>
    </p:spTree>
    <p:extLst>
      <p:ext uri="{BB962C8B-B14F-4D97-AF65-F5344CB8AC3E}">
        <p14:creationId xmlns:p14="http://schemas.microsoft.com/office/powerpoint/2010/main" val="11858740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Google Shape;936;p32">
            <a:extLst>
              <a:ext uri="{FF2B5EF4-FFF2-40B4-BE49-F238E27FC236}">
                <a16:creationId xmlns:a16="http://schemas.microsoft.com/office/drawing/2014/main" id="{ED471A11-E856-5D75-DA77-952B88EF764E}"/>
              </a:ext>
            </a:extLst>
          </p:cNvPr>
          <p:cNvSpPr/>
          <p:nvPr/>
        </p:nvSpPr>
        <p:spPr>
          <a:xfrm>
            <a:off x="2129114" y="4601215"/>
            <a:ext cx="4104599" cy="882944"/>
          </a:xfrm>
          <a:prstGeom prst="roundRect">
            <a:avLst>
              <a:gd name="adj" fmla="val 50000"/>
            </a:avLst>
          </a:prstGeom>
          <a:solidFill>
            <a:srgbClr val="F4ACF6"/>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a:p>
        </p:txBody>
      </p:sp>
      <p:sp>
        <p:nvSpPr>
          <p:cNvPr id="43" name="Google Shape;936;p32">
            <a:extLst>
              <a:ext uri="{FF2B5EF4-FFF2-40B4-BE49-F238E27FC236}">
                <a16:creationId xmlns:a16="http://schemas.microsoft.com/office/drawing/2014/main" id="{7ED16577-7130-E389-D967-1680BE2B83D2}"/>
              </a:ext>
            </a:extLst>
          </p:cNvPr>
          <p:cNvSpPr/>
          <p:nvPr/>
        </p:nvSpPr>
        <p:spPr>
          <a:xfrm>
            <a:off x="2115460" y="2758195"/>
            <a:ext cx="4104599" cy="882944"/>
          </a:xfrm>
          <a:prstGeom prst="roundRect">
            <a:avLst>
              <a:gd name="adj" fmla="val 50000"/>
            </a:avLst>
          </a:prstGeom>
          <a:solidFill>
            <a:srgbClr val="F4ACF6"/>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a:p>
        </p:txBody>
      </p:sp>
      <p:grpSp>
        <p:nvGrpSpPr>
          <p:cNvPr id="45" name="Group 44">
            <a:extLst>
              <a:ext uri="{FF2B5EF4-FFF2-40B4-BE49-F238E27FC236}">
                <a16:creationId xmlns:a16="http://schemas.microsoft.com/office/drawing/2014/main" id="{BC13DD8A-265C-1C50-AB14-164ABF5D620A}"/>
              </a:ext>
            </a:extLst>
          </p:cNvPr>
          <p:cNvGrpSpPr/>
          <p:nvPr/>
        </p:nvGrpSpPr>
        <p:grpSpPr>
          <a:xfrm>
            <a:off x="2115460" y="915175"/>
            <a:ext cx="4104599" cy="882944"/>
            <a:chOff x="7462385" y="1453514"/>
            <a:chExt cx="4104599" cy="882944"/>
          </a:xfrm>
        </p:grpSpPr>
        <p:sp>
          <p:nvSpPr>
            <p:cNvPr id="46" name="Google Shape;936;p32">
              <a:extLst>
                <a:ext uri="{FF2B5EF4-FFF2-40B4-BE49-F238E27FC236}">
                  <a16:creationId xmlns:a16="http://schemas.microsoft.com/office/drawing/2014/main" id="{E237925D-883C-F3EF-8238-81CFDEFB5709}"/>
                </a:ext>
              </a:extLst>
            </p:cNvPr>
            <p:cNvSpPr/>
            <p:nvPr/>
          </p:nvSpPr>
          <p:spPr>
            <a:xfrm>
              <a:off x="7462385" y="1453514"/>
              <a:ext cx="4104599" cy="882944"/>
            </a:xfrm>
            <a:prstGeom prst="roundRect">
              <a:avLst>
                <a:gd name="adj" fmla="val 50000"/>
              </a:avLst>
            </a:prstGeom>
            <a:solidFill>
              <a:srgbClr val="E4D2F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47" name="Google Shape;954;p32">
              <a:extLst>
                <a:ext uri="{FF2B5EF4-FFF2-40B4-BE49-F238E27FC236}">
                  <a16:creationId xmlns:a16="http://schemas.microsoft.com/office/drawing/2014/main" id="{F2315411-CDC3-0795-A219-E4FC0610AE93}"/>
                </a:ext>
              </a:extLst>
            </p:cNvPr>
            <p:cNvSpPr/>
            <p:nvPr/>
          </p:nvSpPr>
          <p:spPr>
            <a:xfrm>
              <a:off x="10710406" y="1495584"/>
              <a:ext cx="753746" cy="798804"/>
            </a:xfrm>
            <a:custGeom>
              <a:avLst/>
              <a:gdLst/>
              <a:ahLst/>
              <a:cxnLst/>
              <a:rect l="l" t="t" r="r" b="b"/>
              <a:pathLst>
                <a:path w="20028" h="20027" extrusionOk="0">
                  <a:moveTo>
                    <a:pt x="10014" y="0"/>
                  </a:moveTo>
                  <a:cubicBezTo>
                    <a:pt x="4478" y="0"/>
                    <a:pt x="1" y="4489"/>
                    <a:pt x="1" y="10014"/>
                  </a:cubicBezTo>
                  <a:cubicBezTo>
                    <a:pt x="1" y="15550"/>
                    <a:pt x="4478" y="20027"/>
                    <a:pt x="10014" y="20027"/>
                  </a:cubicBezTo>
                  <a:cubicBezTo>
                    <a:pt x="15550" y="20027"/>
                    <a:pt x="20027" y="15550"/>
                    <a:pt x="20027" y="10014"/>
                  </a:cubicBezTo>
                  <a:cubicBezTo>
                    <a:pt x="20027" y="4489"/>
                    <a:pt x="15550" y="0"/>
                    <a:pt x="10014" y="0"/>
                  </a:cubicBezTo>
                  <a:close/>
                </a:path>
              </a:pathLst>
            </a:cu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4000" b="1" dirty="0">
                  <a:latin typeface="Vazir" panose="020B0603030804020204" pitchFamily="34" charset="-78"/>
                  <a:cs typeface="Vazir" panose="020B0603030804020204" pitchFamily="34" charset="-78"/>
                </a:rPr>
                <a:t>1.</a:t>
              </a:r>
            </a:p>
          </p:txBody>
        </p:sp>
      </p:grpSp>
      <p:sp>
        <p:nvSpPr>
          <p:cNvPr id="11" name="Google Shape;936;p32">
            <a:extLst>
              <a:ext uri="{FF2B5EF4-FFF2-40B4-BE49-F238E27FC236}">
                <a16:creationId xmlns:a16="http://schemas.microsoft.com/office/drawing/2014/main" id="{0EE4C943-67C3-FD8F-00BD-5DDE71BA6033}"/>
              </a:ext>
            </a:extLst>
          </p:cNvPr>
          <p:cNvSpPr/>
          <p:nvPr/>
        </p:nvSpPr>
        <p:spPr>
          <a:xfrm>
            <a:off x="7600334" y="3927822"/>
            <a:ext cx="4104599" cy="882944"/>
          </a:xfrm>
          <a:prstGeom prst="roundRect">
            <a:avLst>
              <a:gd name="adj" fmla="val 50000"/>
            </a:avLst>
          </a:prstGeom>
          <a:solidFill>
            <a:srgbClr val="C59EE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a:p>
        </p:txBody>
      </p:sp>
      <p:sp>
        <p:nvSpPr>
          <p:cNvPr id="30" name="Rectangle 29">
            <a:extLst>
              <a:ext uri="{FF2B5EF4-FFF2-40B4-BE49-F238E27FC236}">
                <a16:creationId xmlns:a16="http://schemas.microsoft.com/office/drawing/2014/main" id="{82B8B7D4-8B38-1AE3-9CDD-79E5809A78D2}"/>
              </a:ext>
            </a:extLst>
          </p:cNvPr>
          <p:cNvSpPr/>
          <p:nvPr/>
        </p:nvSpPr>
        <p:spPr>
          <a:xfrm>
            <a:off x="1" y="284118"/>
            <a:ext cx="12192000" cy="542065"/>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01E99F7C-32F5-C0E3-D60A-C7CE659097D6}"/>
              </a:ext>
            </a:extLst>
          </p:cNvPr>
          <p:cNvSpPr txBox="1"/>
          <p:nvPr/>
        </p:nvSpPr>
        <p:spPr>
          <a:xfrm>
            <a:off x="7600334" y="331250"/>
            <a:ext cx="4516515"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عوارض خونریزی در دستگاه گوارش</a:t>
            </a:r>
          </a:p>
        </p:txBody>
      </p:sp>
      <p:sp>
        <p:nvSpPr>
          <p:cNvPr id="5" name="TextBox 4">
            <a:extLst>
              <a:ext uri="{FF2B5EF4-FFF2-40B4-BE49-F238E27FC236}">
                <a16:creationId xmlns:a16="http://schemas.microsoft.com/office/drawing/2014/main" id="{86A5418F-4A50-B426-5B37-C9A5C787AB53}"/>
              </a:ext>
            </a:extLst>
          </p:cNvPr>
          <p:cNvSpPr txBox="1"/>
          <p:nvPr/>
        </p:nvSpPr>
        <p:spPr>
          <a:xfrm>
            <a:off x="448523" y="5603361"/>
            <a:ext cx="11543071"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خونریزی دستگاه گوارش ممکن است نشانه یک وضعیت جدی و تهدید‌کننده حیات باشد. به همین دلیل، درمان نکردن آن می‌تواند به بروز عوارض شدید منجر شود، از جمله:</a:t>
            </a:r>
          </a:p>
        </p:txBody>
      </p:sp>
      <p:sp>
        <p:nvSpPr>
          <p:cNvPr id="32" name="TextBox 31">
            <a:extLst>
              <a:ext uri="{FF2B5EF4-FFF2-40B4-BE49-F238E27FC236}">
                <a16:creationId xmlns:a16="http://schemas.microsoft.com/office/drawing/2014/main" id="{F2086D76-3948-AA40-DEBC-7D641B224E5A}"/>
              </a:ext>
            </a:extLst>
          </p:cNvPr>
          <p:cNvSpPr txBox="1"/>
          <p:nvPr/>
        </p:nvSpPr>
        <p:spPr>
          <a:xfrm>
            <a:off x="2472494" y="4643285"/>
            <a:ext cx="2890987" cy="63094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000" b="1" dirty="0"/>
              <a:t>دیسترس تنفسی</a:t>
            </a:r>
          </a:p>
        </p:txBody>
      </p:sp>
      <p:sp>
        <p:nvSpPr>
          <p:cNvPr id="36" name="TextBox 35">
            <a:extLst>
              <a:ext uri="{FF2B5EF4-FFF2-40B4-BE49-F238E27FC236}">
                <a16:creationId xmlns:a16="http://schemas.microsoft.com/office/drawing/2014/main" id="{37829D1B-6C15-87B1-4C88-A63DE669D3B7}"/>
              </a:ext>
            </a:extLst>
          </p:cNvPr>
          <p:cNvSpPr txBox="1"/>
          <p:nvPr/>
        </p:nvSpPr>
        <p:spPr>
          <a:xfrm>
            <a:off x="8164557" y="4012343"/>
            <a:ext cx="2502309" cy="63094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000" b="1" dirty="0"/>
              <a:t>عفونت</a:t>
            </a:r>
          </a:p>
        </p:txBody>
      </p:sp>
      <p:sp>
        <p:nvSpPr>
          <p:cNvPr id="40" name="Google Shape;936;p32">
            <a:extLst>
              <a:ext uri="{FF2B5EF4-FFF2-40B4-BE49-F238E27FC236}">
                <a16:creationId xmlns:a16="http://schemas.microsoft.com/office/drawing/2014/main" id="{90F91679-ECC7-E4DF-314C-240AB619F0AF}"/>
              </a:ext>
            </a:extLst>
          </p:cNvPr>
          <p:cNvSpPr/>
          <p:nvPr/>
        </p:nvSpPr>
        <p:spPr>
          <a:xfrm>
            <a:off x="7521677" y="1671083"/>
            <a:ext cx="4104599" cy="882944"/>
          </a:xfrm>
          <a:prstGeom prst="roundRect">
            <a:avLst>
              <a:gd name="adj" fmla="val 50000"/>
            </a:avLst>
          </a:prstGeom>
          <a:solidFill>
            <a:srgbClr val="B381D9"/>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a:p>
        </p:txBody>
      </p:sp>
      <p:sp>
        <p:nvSpPr>
          <p:cNvPr id="34" name="TextBox 33">
            <a:extLst>
              <a:ext uri="{FF2B5EF4-FFF2-40B4-BE49-F238E27FC236}">
                <a16:creationId xmlns:a16="http://schemas.microsoft.com/office/drawing/2014/main" id="{15DB0AB7-B5D1-B386-0C71-A9FBE4306ECD}"/>
              </a:ext>
            </a:extLst>
          </p:cNvPr>
          <p:cNvSpPr txBox="1"/>
          <p:nvPr/>
        </p:nvSpPr>
        <p:spPr>
          <a:xfrm>
            <a:off x="8300799" y="1735112"/>
            <a:ext cx="2366067" cy="63094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000" b="1" dirty="0"/>
              <a:t>حمله قلبی</a:t>
            </a:r>
          </a:p>
        </p:txBody>
      </p:sp>
      <p:sp>
        <p:nvSpPr>
          <p:cNvPr id="52" name="TextBox 51">
            <a:extLst>
              <a:ext uri="{FF2B5EF4-FFF2-40B4-BE49-F238E27FC236}">
                <a16:creationId xmlns:a16="http://schemas.microsoft.com/office/drawing/2014/main" id="{7CF99277-C205-3D63-EF51-FC97970A2BA7}"/>
              </a:ext>
            </a:extLst>
          </p:cNvPr>
          <p:cNvSpPr txBox="1"/>
          <p:nvPr/>
        </p:nvSpPr>
        <p:spPr>
          <a:xfrm>
            <a:off x="4455107" y="3022105"/>
            <a:ext cx="908374" cy="461665"/>
          </a:xfrm>
          <a:prstGeom prst="rect">
            <a:avLst/>
          </a:prstGeom>
          <a:noFill/>
        </p:spPr>
        <p:txBody>
          <a:bodyPr wrap="square">
            <a:spAutoFit/>
          </a:bodyPr>
          <a:lstStyle/>
          <a:p>
            <a:r>
              <a:rPr lang="fa-IR" sz="2400" b="1" dirty="0"/>
              <a:t>شوک</a:t>
            </a:r>
          </a:p>
        </p:txBody>
      </p:sp>
      <p:sp>
        <p:nvSpPr>
          <p:cNvPr id="54" name="TextBox 53">
            <a:extLst>
              <a:ext uri="{FF2B5EF4-FFF2-40B4-BE49-F238E27FC236}">
                <a16:creationId xmlns:a16="http://schemas.microsoft.com/office/drawing/2014/main" id="{99C05FA5-98C0-EFE7-A18F-20833CF48485}"/>
              </a:ext>
            </a:extLst>
          </p:cNvPr>
          <p:cNvSpPr txBox="1"/>
          <p:nvPr/>
        </p:nvSpPr>
        <p:spPr>
          <a:xfrm>
            <a:off x="4547419" y="1129018"/>
            <a:ext cx="908374" cy="461665"/>
          </a:xfrm>
          <a:prstGeom prst="rect">
            <a:avLst/>
          </a:prstGeom>
          <a:noFill/>
        </p:spPr>
        <p:txBody>
          <a:bodyPr wrap="square">
            <a:spAutoFit/>
          </a:bodyPr>
          <a:lstStyle>
            <a:defPPr>
              <a:defRPr lang="fa-IR"/>
            </a:defPPr>
            <a:lvl1pPr>
              <a:defRPr sz="2400" b="1"/>
            </a:lvl1pPr>
          </a:lstStyle>
          <a:p>
            <a:r>
              <a:rPr lang="fa-IR" dirty="0"/>
              <a:t>مرگ</a:t>
            </a:r>
          </a:p>
        </p:txBody>
      </p:sp>
      <p:sp>
        <p:nvSpPr>
          <p:cNvPr id="55" name="Google Shape;954;p32">
            <a:extLst>
              <a:ext uri="{FF2B5EF4-FFF2-40B4-BE49-F238E27FC236}">
                <a16:creationId xmlns:a16="http://schemas.microsoft.com/office/drawing/2014/main" id="{4EBA7EDF-BE61-DF1D-2021-32D91071A120}"/>
              </a:ext>
            </a:extLst>
          </p:cNvPr>
          <p:cNvSpPr/>
          <p:nvPr/>
        </p:nvSpPr>
        <p:spPr>
          <a:xfrm>
            <a:off x="5411078" y="2789859"/>
            <a:ext cx="753746" cy="798804"/>
          </a:xfrm>
          <a:custGeom>
            <a:avLst/>
            <a:gdLst/>
            <a:ahLst/>
            <a:cxnLst/>
            <a:rect l="l" t="t" r="r" b="b"/>
            <a:pathLst>
              <a:path w="20028" h="20027" extrusionOk="0">
                <a:moveTo>
                  <a:pt x="10014" y="0"/>
                </a:moveTo>
                <a:cubicBezTo>
                  <a:pt x="4478" y="0"/>
                  <a:pt x="1" y="4489"/>
                  <a:pt x="1" y="10014"/>
                </a:cubicBezTo>
                <a:cubicBezTo>
                  <a:pt x="1" y="15550"/>
                  <a:pt x="4478" y="20027"/>
                  <a:pt x="10014" y="20027"/>
                </a:cubicBezTo>
                <a:cubicBezTo>
                  <a:pt x="15550" y="20027"/>
                  <a:pt x="20027" y="15550"/>
                  <a:pt x="20027" y="10014"/>
                </a:cubicBezTo>
                <a:cubicBezTo>
                  <a:pt x="20027" y="4489"/>
                  <a:pt x="15550" y="0"/>
                  <a:pt x="10014" y="0"/>
                </a:cubicBezTo>
                <a:close/>
              </a:path>
            </a:pathLst>
          </a:cu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4000" b="1" dirty="0">
                <a:latin typeface="Vazir" panose="020B0603030804020204" pitchFamily="34" charset="-78"/>
                <a:cs typeface="Vazir" panose="020B0603030804020204" pitchFamily="34" charset="-78"/>
              </a:rPr>
              <a:t>3.</a:t>
            </a:r>
          </a:p>
        </p:txBody>
      </p:sp>
      <p:sp>
        <p:nvSpPr>
          <p:cNvPr id="56" name="Google Shape;954;p32">
            <a:extLst>
              <a:ext uri="{FF2B5EF4-FFF2-40B4-BE49-F238E27FC236}">
                <a16:creationId xmlns:a16="http://schemas.microsoft.com/office/drawing/2014/main" id="{9FBB9B1D-AD1D-0F8A-E01B-9DE0367EE1F6}"/>
              </a:ext>
            </a:extLst>
          </p:cNvPr>
          <p:cNvSpPr/>
          <p:nvPr/>
        </p:nvSpPr>
        <p:spPr>
          <a:xfrm>
            <a:off x="10799194" y="1713153"/>
            <a:ext cx="753746" cy="798804"/>
          </a:xfrm>
          <a:custGeom>
            <a:avLst/>
            <a:gdLst/>
            <a:ahLst/>
            <a:cxnLst/>
            <a:rect l="l" t="t" r="r" b="b"/>
            <a:pathLst>
              <a:path w="20028" h="20027" extrusionOk="0">
                <a:moveTo>
                  <a:pt x="10014" y="0"/>
                </a:moveTo>
                <a:cubicBezTo>
                  <a:pt x="4478" y="0"/>
                  <a:pt x="1" y="4489"/>
                  <a:pt x="1" y="10014"/>
                </a:cubicBezTo>
                <a:cubicBezTo>
                  <a:pt x="1" y="15550"/>
                  <a:pt x="4478" y="20027"/>
                  <a:pt x="10014" y="20027"/>
                </a:cubicBezTo>
                <a:cubicBezTo>
                  <a:pt x="15550" y="20027"/>
                  <a:pt x="20027" y="15550"/>
                  <a:pt x="20027" y="10014"/>
                </a:cubicBezTo>
                <a:cubicBezTo>
                  <a:pt x="20027" y="4489"/>
                  <a:pt x="15550" y="0"/>
                  <a:pt x="10014" y="0"/>
                </a:cubicBezTo>
                <a:close/>
              </a:path>
            </a:pathLst>
          </a:cu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4000" b="1" dirty="0">
                <a:latin typeface="Vazir" panose="020B0603030804020204" pitchFamily="34" charset="-78"/>
                <a:cs typeface="Vazir" panose="020B0603030804020204" pitchFamily="34" charset="-78"/>
              </a:rPr>
              <a:t>2.</a:t>
            </a:r>
          </a:p>
        </p:txBody>
      </p:sp>
      <p:sp>
        <p:nvSpPr>
          <p:cNvPr id="57" name="Google Shape;954;p32">
            <a:extLst>
              <a:ext uri="{FF2B5EF4-FFF2-40B4-BE49-F238E27FC236}">
                <a16:creationId xmlns:a16="http://schemas.microsoft.com/office/drawing/2014/main" id="{D052AE51-8C9E-98C3-CF4F-32CE0DF555D8}"/>
              </a:ext>
            </a:extLst>
          </p:cNvPr>
          <p:cNvSpPr/>
          <p:nvPr/>
        </p:nvSpPr>
        <p:spPr>
          <a:xfrm>
            <a:off x="10883602" y="3958045"/>
            <a:ext cx="753746" cy="798804"/>
          </a:xfrm>
          <a:custGeom>
            <a:avLst/>
            <a:gdLst/>
            <a:ahLst/>
            <a:cxnLst/>
            <a:rect l="l" t="t" r="r" b="b"/>
            <a:pathLst>
              <a:path w="20028" h="20027" extrusionOk="0">
                <a:moveTo>
                  <a:pt x="10014" y="0"/>
                </a:moveTo>
                <a:cubicBezTo>
                  <a:pt x="4478" y="0"/>
                  <a:pt x="1" y="4489"/>
                  <a:pt x="1" y="10014"/>
                </a:cubicBezTo>
                <a:cubicBezTo>
                  <a:pt x="1" y="15550"/>
                  <a:pt x="4478" y="20027"/>
                  <a:pt x="10014" y="20027"/>
                </a:cubicBezTo>
                <a:cubicBezTo>
                  <a:pt x="15550" y="20027"/>
                  <a:pt x="20027" y="15550"/>
                  <a:pt x="20027" y="10014"/>
                </a:cubicBezTo>
                <a:cubicBezTo>
                  <a:pt x="20027" y="4489"/>
                  <a:pt x="15550" y="0"/>
                  <a:pt x="10014" y="0"/>
                </a:cubicBezTo>
                <a:close/>
              </a:path>
            </a:pathLst>
          </a:cu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4000" b="1" dirty="0">
                <a:latin typeface="Vazir" panose="020B0603030804020204" pitchFamily="34" charset="-78"/>
                <a:cs typeface="Vazir" panose="020B0603030804020204" pitchFamily="34" charset="-78"/>
              </a:rPr>
              <a:t>4.</a:t>
            </a:r>
          </a:p>
        </p:txBody>
      </p:sp>
      <p:sp>
        <p:nvSpPr>
          <p:cNvPr id="58" name="Google Shape;954;p32">
            <a:extLst>
              <a:ext uri="{FF2B5EF4-FFF2-40B4-BE49-F238E27FC236}">
                <a16:creationId xmlns:a16="http://schemas.microsoft.com/office/drawing/2014/main" id="{C6EC13FD-BB3E-CBC6-0CCC-3931D90FAAC0}"/>
              </a:ext>
            </a:extLst>
          </p:cNvPr>
          <p:cNvSpPr/>
          <p:nvPr/>
        </p:nvSpPr>
        <p:spPr>
          <a:xfrm>
            <a:off x="5407032" y="4649544"/>
            <a:ext cx="753746" cy="798804"/>
          </a:xfrm>
          <a:custGeom>
            <a:avLst/>
            <a:gdLst/>
            <a:ahLst/>
            <a:cxnLst/>
            <a:rect l="l" t="t" r="r" b="b"/>
            <a:pathLst>
              <a:path w="20028" h="20027" extrusionOk="0">
                <a:moveTo>
                  <a:pt x="10014" y="0"/>
                </a:moveTo>
                <a:cubicBezTo>
                  <a:pt x="4478" y="0"/>
                  <a:pt x="1" y="4489"/>
                  <a:pt x="1" y="10014"/>
                </a:cubicBezTo>
                <a:cubicBezTo>
                  <a:pt x="1" y="15550"/>
                  <a:pt x="4478" y="20027"/>
                  <a:pt x="10014" y="20027"/>
                </a:cubicBezTo>
                <a:cubicBezTo>
                  <a:pt x="15550" y="20027"/>
                  <a:pt x="20027" y="15550"/>
                  <a:pt x="20027" y="10014"/>
                </a:cubicBezTo>
                <a:cubicBezTo>
                  <a:pt x="20027" y="4489"/>
                  <a:pt x="15550" y="0"/>
                  <a:pt x="10014" y="0"/>
                </a:cubicBezTo>
                <a:close/>
              </a:path>
            </a:pathLst>
          </a:cu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4000" b="1" dirty="0">
                <a:latin typeface="Vazir" panose="020B0603030804020204" pitchFamily="34" charset="-78"/>
                <a:cs typeface="Vazir" panose="020B0603030804020204" pitchFamily="34" charset="-78"/>
              </a:rPr>
              <a:t>5.</a:t>
            </a:r>
          </a:p>
        </p:txBody>
      </p:sp>
    </p:spTree>
    <p:extLst>
      <p:ext uri="{BB962C8B-B14F-4D97-AF65-F5344CB8AC3E}">
        <p14:creationId xmlns:p14="http://schemas.microsoft.com/office/powerpoint/2010/main" val="42673515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9D6F077-8D54-5214-0C2C-1F41D847C36E}"/>
              </a:ext>
            </a:extLst>
          </p:cNvPr>
          <p:cNvSpPr/>
          <p:nvPr/>
        </p:nvSpPr>
        <p:spPr>
          <a:xfrm>
            <a:off x="-1" y="2212258"/>
            <a:ext cx="5978011" cy="349045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C7148E73-7F4B-1876-C74C-8ACE16D5D006}"/>
              </a:ext>
            </a:extLst>
          </p:cNvPr>
          <p:cNvSpPr/>
          <p:nvPr/>
        </p:nvSpPr>
        <p:spPr>
          <a:xfrm>
            <a:off x="5466735" y="670741"/>
            <a:ext cx="4011562" cy="636495"/>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2" name="Picture 11">
            <a:extLst>
              <a:ext uri="{FF2B5EF4-FFF2-40B4-BE49-F238E27FC236}">
                <a16:creationId xmlns:a16="http://schemas.microsoft.com/office/drawing/2014/main" id="{06BF882C-6F5F-FE77-4560-BB32B74B3CE9}"/>
              </a:ext>
            </a:extLst>
          </p:cNvPr>
          <p:cNvPicPr>
            <a:picLocks noChangeAspect="1"/>
          </p:cNvPicPr>
          <p:nvPr/>
        </p:nvPicPr>
        <p:blipFill>
          <a:blip r:embed="rId2"/>
          <a:srcRect r="4560" b="11767"/>
          <a:stretch/>
        </p:blipFill>
        <p:spPr>
          <a:xfrm>
            <a:off x="0" y="1"/>
            <a:ext cx="5466735" cy="3032348"/>
          </a:xfrm>
          <a:prstGeom prst="rect">
            <a:avLst/>
          </a:prstGeom>
          <a:ln w="28575">
            <a:solidFill>
              <a:schemeClr val="bg1"/>
            </a:solidFill>
          </a:ln>
        </p:spPr>
      </p:pic>
      <p:pic>
        <p:nvPicPr>
          <p:cNvPr id="1028" name="Picture 4" descr="چگونه می توان با خیال راحت در طی بیماری همه گیر COVID-19 به پزشک مراجعه  کرد!؟ - بلاگ">
            <a:extLst>
              <a:ext uri="{FF2B5EF4-FFF2-40B4-BE49-F238E27FC236}">
                <a16:creationId xmlns:a16="http://schemas.microsoft.com/office/drawing/2014/main" id="{2278F3F4-0C23-9AE8-DEF3-8A46318D4AC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8129"/>
          <a:stretch/>
        </p:blipFill>
        <p:spPr bwMode="auto">
          <a:xfrm>
            <a:off x="1020095" y="3032348"/>
            <a:ext cx="4672782" cy="3825652"/>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C3CE38E5-0BA4-4A32-4F29-AE2969740139}"/>
              </a:ext>
            </a:extLst>
          </p:cNvPr>
          <p:cNvSpPr txBox="1"/>
          <p:nvPr/>
        </p:nvSpPr>
        <p:spPr>
          <a:xfrm>
            <a:off x="5692877" y="758155"/>
            <a:ext cx="3038167"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زمان مراجعه به پزشک</a:t>
            </a:r>
          </a:p>
        </p:txBody>
      </p:sp>
      <p:sp>
        <p:nvSpPr>
          <p:cNvPr id="5" name="TextBox 4">
            <a:extLst>
              <a:ext uri="{FF2B5EF4-FFF2-40B4-BE49-F238E27FC236}">
                <a16:creationId xmlns:a16="http://schemas.microsoft.com/office/drawing/2014/main" id="{4D034A45-7D7E-E39C-D65F-7FB72FECF3F8}"/>
              </a:ext>
            </a:extLst>
          </p:cNvPr>
          <p:cNvSpPr txBox="1"/>
          <p:nvPr/>
        </p:nvSpPr>
        <p:spPr>
          <a:xfrm>
            <a:off x="6096000" y="1787011"/>
            <a:ext cx="5978012"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اگر علائم شوک را تجربه کردید، با اورژانس (شماره 115) تماس بگیرید. اگر خون استفراغ می‌کنید، در مدفوع خود خون مشاهده می‌کنید یا مدفوع‌ شما سیاه رنگ و قیر مانند است، فورا به دنبال مراقبت‌های پزشکی باشید. در صورت مشاهده سایر نشانه‌های خونریزی گوارشی، با پزشک صحبت کنید.</a:t>
            </a:r>
          </a:p>
        </p:txBody>
      </p:sp>
    </p:spTree>
    <p:extLst>
      <p:ext uri="{BB962C8B-B14F-4D97-AF65-F5344CB8AC3E}">
        <p14:creationId xmlns:p14="http://schemas.microsoft.com/office/powerpoint/2010/main" val="18441948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236F8AF-E528-6B74-C270-C6BC7C1C7BDC}"/>
              </a:ext>
            </a:extLst>
          </p:cNvPr>
          <p:cNvSpPr/>
          <p:nvPr/>
        </p:nvSpPr>
        <p:spPr>
          <a:xfrm>
            <a:off x="8180438" y="298789"/>
            <a:ext cx="4011562" cy="636495"/>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6FFFFB4D-1B75-9807-84A3-7627AF35B983}"/>
              </a:ext>
            </a:extLst>
          </p:cNvPr>
          <p:cNvSpPr txBox="1"/>
          <p:nvPr/>
        </p:nvSpPr>
        <p:spPr>
          <a:xfrm>
            <a:off x="5997677" y="367875"/>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علت خونریزی دستگاه گوارش</a:t>
            </a:r>
          </a:p>
        </p:txBody>
      </p:sp>
      <p:sp>
        <p:nvSpPr>
          <p:cNvPr id="5" name="TextBox 4">
            <a:extLst>
              <a:ext uri="{FF2B5EF4-FFF2-40B4-BE49-F238E27FC236}">
                <a16:creationId xmlns:a16="http://schemas.microsoft.com/office/drawing/2014/main" id="{84281D38-2B21-7F86-34D3-184A423932D3}"/>
              </a:ext>
            </a:extLst>
          </p:cNvPr>
          <p:cNvSpPr txBox="1"/>
          <p:nvPr/>
        </p:nvSpPr>
        <p:spPr>
          <a:xfrm>
            <a:off x="115530" y="1004370"/>
            <a:ext cx="11960940"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خونریزی گوارشی می‌تواند در قسمت فوقانی یا تحتانی دستگاه گوارش رخ دهد. تفاوت بین خونریزی گوارشی فوقانی و تحتانی به علت بروز آن‌ها و علائمی که ایجاد می‌کنند، مربوط می‌شود.</a:t>
            </a:r>
          </a:p>
        </p:txBody>
      </p:sp>
      <p:sp>
        <p:nvSpPr>
          <p:cNvPr id="7" name="TextBox 6">
            <a:extLst>
              <a:ext uri="{FF2B5EF4-FFF2-40B4-BE49-F238E27FC236}">
                <a16:creationId xmlns:a16="http://schemas.microsoft.com/office/drawing/2014/main" id="{1B3C0E3F-36F7-6545-59EB-11214F84F7EA}"/>
              </a:ext>
            </a:extLst>
          </p:cNvPr>
          <p:cNvSpPr txBox="1"/>
          <p:nvPr/>
        </p:nvSpPr>
        <p:spPr>
          <a:xfrm>
            <a:off x="5528186" y="2959681"/>
            <a:ext cx="6548284" cy="430887"/>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200" dirty="0"/>
              <a:t>1- خونریزی دستگاه گوارش فوقانی</a:t>
            </a:r>
            <a:endParaRPr lang="en-US" sz="2200" dirty="0"/>
          </a:p>
        </p:txBody>
      </p:sp>
      <p:pic>
        <p:nvPicPr>
          <p:cNvPr id="13" name="Picture 12">
            <a:extLst>
              <a:ext uri="{FF2B5EF4-FFF2-40B4-BE49-F238E27FC236}">
                <a16:creationId xmlns:a16="http://schemas.microsoft.com/office/drawing/2014/main" id="{B53CA0A6-718E-5EBA-FC9A-6C890327925D}"/>
              </a:ext>
            </a:extLst>
          </p:cNvPr>
          <p:cNvPicPr>
            <a:picLocks noChangeAspect="1"/>
          </p:cNvPicPr>
          <p:nvPr/>
        </p:nvPicPr>
        <p:blipFill>
          <a:blip r:embed="rId2"/>
          <a:srcRect l="10691" t="514" r="11534" b="514"/>
          <a:stretch/>
        </p:blipFill>
        <p:spPr>
          <a:xfrm>
            <a:off x="-1" y="1983716"/>
            <a:ext cx="6030244" cy="4551738"/>
          </a:xfrm>
          <a:prstGeom prst="rect">
            <a:avLst/>
          </a:prstGeom>
        </p:spPr>
      </p:pic>
      <p:sp>
        <p:nvSpPr>
          <p:cNvPr id="9" name="TextBox 8">
            <a:extLst>
              <a:ext uri="{FF2B5EF4-FFF2-40B4-BE49-F238E27FC236}">
                <a16:creationId xmlns:a16="http://schemas.microsoft.com/office/drawing/2014/main" id="{6F2DECDF-3228-D53D-F0FA-AF6CE9D541AF}"/>
              </a:ext>
            </a:extLst>
          </p:cNvPr>
          <p:cNvSpPr txBox="1"/>
          <p:nvPr/>
        </p:nvSpPr>
        <p:spPr>
          <a:xfrm>
            <a:off x="5528186" y="3467433"/>
            <a:ext cx="6548284"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دلایل خونریزی در بخش فوقانی دستگاه گوارش شامل مواردی است</a:t>
            </a:r>
            <a:r>
              <a:rPr lang="en-US" dirty="0"/>
              <a:t>:</a:t>
            </a:r>
          </a:p>
        </p:txBody>
      </p:sp>
      <p:sp>
        <p:nvSpPr>
          <p:cNvPr id="14" name="Rectangle 13">
            <a:extLst>
              <a:ext uri="{FF2B5EF4-FFF2-40B4-BE49-F238E27FC236}">
                <a16:creationId xmlns:a16="http://schemas.microsoft.com/office/drawing/2014/main" id="{65FFE71C-422F-8174-CC46-80675396EBAE}"/>
              </a:ext>
            </a:extLst>
          </p:cNvPr>
          <p:cNvSpPr/>
          <p:nvPr/>
        </p:nvSpPr>
        <p:spPr>
          <a:xfrm flipV="1">
            <a:off x="-1" y="6535454"/>
            <a:ext cx="12192001" cy="367874"/>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8355286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AB23353-17E7-D5C8-789A-96C0C12F512D}"/>
              </a:ext>
            </a:extLst>
          </p:cNvPr>
          <p:cNvSpPr/>
          <p:nvPr/>
        </p:nvSpPr>
        <p:spPr>
          <a:xfrm>
            <a:off x="0" y="1439331"/>
            <a:ext cx="4945626" cy="636495"/>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TextBox 10">
            <a:extLst>
              <a:ext uri="{FF2B5EF4-FFF2-40B4-BE49-F238E27FC236}">
                <a16:creationId xmlns:a16="http://schemas.microsoft.com/office/drawing/2014/main" id="{365BB8D0-91E5-EA90-70A0-DB334AD8F93E}"/>
              </a:ext>
            </a:extLst>
          </p:cNvPr>
          <p:cNvSpPr txBox="1"/>
          <p:nvPr/>
        </p:nvSpPr>
        <p:spPr>
          <a:xfrm>
            <a:off x="127819" y="2513583"/>
            <a:ext cx="6090311"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شایع‌ترین علت خونریزی دستگاه گوارش فوقانی است. زخم‌های گوارشی، زخم‌هایی هستند که در دیواره معده و قسمت ابتدایی روده کوچک ایجاد می‌شوند. عفونت ناشی از باکتری هلیکوباکتر پیلوری و زیاده‌روی در مصرف بعضی از داروها (مثل ایبوپروفن) احتمال ایجاد زخم‌های گوارشی را افزایش می‌دهد</a:t>
            </a:r>
            <a:r>
              <a:rPr lang="en-US" dirty="0"/>
              <a:t>.</a:t>
            </a:r>
          </a:p>
        </p:txBody>
      </p:sp>
      <p:pic>
        <p:nvPicPr>
          <p:cNvPr id="3074" name="Picture 2" descr="خونریزی دستگاه گوارش از علائم تا درمان - دکتر محمد امانی فوق تخصص گوارش و  کبد">
            <a:extLst>
              <a:ext uri="{FF2B5EF4-FFF2-40B4-BE49-F238E27FC236}">
                <a16:creationId xmlns:a16="http://schemas.microsoft.com/office/drawing/2014/main" id="{5E148BD3-9D40-2250-3CE8-57D4B75B84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6345949" y="1625332"/>
            <a:ext cx="5856792" cy="439259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484184C-0DC0-5421-B1F1-7BDBE79859EB}"/>
              </a:ext>
            </a:extLst>
          </p:cNvPr>
          <p:cNvSpPr txBox="1"/>
          <p:nvPr/>
        </p:nvSpPr>
        <p:spPr>
          <a:xfrm>
            <a:off x="127819" y="1526745"/>
            <a:ext cx="2458064" cy="461665"/>
          </a:xfrm>
          <a:prstGeom prst="rect">
            <a:avLst/>
          </a:prstGeom>
          <a:noFill/>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زخم‌های گوارشی</a:t>
            </a:r>
            <a:r>
              <a:rPr lang="en-US" dirty="0"/>
              <a:t>: </a:t>
            </a:r>
            <a:r>
              <a:rPr lang="fa-IR" dirty="0"/>
              <a:t> </a:t>
            </a:r>
          </a:p>
        </p:txBody>
      </p:sp>
      <p:sp>
        <p:nvSpPr>
          <p:cNvPr id="5" name="Rectangle 4">
            <a:extLst>
              <a:ext uri="{FF2B5EF4-FFF2-40B4-BE49-F238E27FC236}">
                <a16:creationId xmlns:a16="http://schemas.microsoft.com/office/drawing/2014/main" id="{FDAEE466-76BB-4E3E-9052-9E8757B92B50}"/>
              </a:ext>
            </a:extLst>
          </p:cNvPr>
          <p:cNvSpPr/>
          <p:nvPr/>
        </p:nvSpPr>
        <p:spPr>
          <a:xfrm flipV="1">
            <a:off x="10382864" y="0"/>
            <a:ext cx="1258529" cy="1625332"/>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AAC5EAE2-D0B3-D7D9-2B13-A3333DBE0428}"/>
              </a:ext>
            </a:extLst>
          </p:cNvPr>
          <p:cNvSpPr/>
          <p:nvPr/>
        </p:nvSpPr>
        <p:spPr>
          <a:xfrm flipV="1">
            <a:off x="6749844" y="6017926"/>
            <a:ext cx="1258529" cy="840074"/>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9407116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8EDDBC6-D11F-8829-C49A-8ECE2990B7CD}"/>
              </a:ext>
            </a:extLst>
          </p:cNvPr>
          <p:cNvSpPr/>
          <p:nvPr/>
        </p:nvSpPr>
        <p:spPr>
          <a:xfrm flipV="1">
            <a:off x="3637935" y="2531889"/>
            <a:ext cx="5840362" cy="2821773"/>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6F152BC4-E0D0-1463-4513-F27B495ADD57}"/>
              </a:ext>
            </a:extLst>
          </p:cNvPr>
          <p:cNvSpPr/>
          <p:nvPr/>
        </p:nvSpPr>
        <p:spPr>
          <a:xfrm>
            <a:off x="3480619" y="753468"/>
            <a:ext cx="8711381" cy="636495"/>
          </a:xfrm>
          <a:prstGeom prst="rect">
            <a:avLst/>
          </a:prstGeom>
          <a:solidFill>
            <a:srgbClr val="AC66E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35BC683E-563A-15CC-A450-8C16F4566C1D}"/>
              </a:ext>
            </a:extLst>
          </p:cNvPr>
          <p:cNvSpPr txBox="1"/>
          <p:nvPr/>
        </p:nvSpPr>
        <p:spPr>
          <a:xfrm>
            <a:off x="132735" y="1662555"/>
            <a:ext cx="11926529"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سندرم مالوری-ویس می‌تواند به خونریزی زیادی منجر شود. این اختلال در افرادی که بیش از حد الکل مصرف می‌کنند، شایع‌تر است</a:t>
            </a:r>
            <a:r>
              <a:rPr lang="en-US" dirty="0"/>
              <a:t>.</a:t>
            </a:r>
          </a:p>
        </p:txBody>
      </p:sp>
      <p:sp>
        <p:nvSpPr>
          <p:cNvPr id="9" name="TextBox 8">
            <a:extLst>
              <a:ext uri="{FF2B5EF4-FFF2-40B4-BE49-F238E27FC236}">
                <a16:creationId xmlns:a16="http://schemas.microsoft.com/office/drawing/2014/main" id="{26D05090-BEF0-2CEF-EC13-A80495397FF1}"/>
              </a:ext>
            </a:extLst>
          </p:cNvPr>
          <p:cNvSpPr txBox="1"/>
          <p:nvPr/>
        </p:nvSpPr>
        <p:spPr>
          <a:xfrm>
            <a:off x="4139381" y="840882"/>
            <a:ext cx="7954296" cy="461665"/>
          </a:xfrm>
          <a:prstGeom prst="rect">
            <a:avLst/>
          </a:prstGeom>
          <a:noFill/>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پارگی در پوشش لوله‌ای که گلو را به معده وصل می‌کند (مری)</a:t>
            </a:r>
            <a:r>
              <a:rPr lang="en-US" dirty="0"/>
              <a:t>: </a:t>
            </a:r>
            <a:endParaRPr lang="fa-IR" dirty="0"/>
          </a:p>
        </p:txBody>
      </p:sp>
      <p:pic>
        <p:nvPicPr>
          <p:cNvPr id="4098" name="Picture 2" descr="سندرم مالوری ویس | پزشکت">
            <a:extLst>
              <a:ext uri="{FF2B5EF4-FFF2-40B4-BE49-F238E27FC236}">
                <a16:creationId xmlns:a16="http://schemas.microsoft.com/office/drawing/2014/main" id="{00D572C7-DBA1-1D56-93FC-6CB706C543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9" y="2792362"/>
            <a:ext cx="6098458" cy="4065638"/>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4100" name="Picture 4" descr="درمان معده درد [دل درد و دل پیچه] با روش های خانگی در 5 دقیقه">
            <a:extLst>
              <a:ext uri="{FF2B5EF4-FFF2-40B4-BE49-F238E27FC236}">
                <a16:creationId xmlns:a16="http://schemas.microsoft.com/office/drawing/2014/main" id="{7B5814B6-BC78-871F-B28B-8D1A762B163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1221"/>
          <a:stretch/>
        </p:blipFill>
        <p:spPr bwMode="auto">
          <a:xfrm>
            <a:off x="6498031" y="2792362"/>
            <a:ext cx="5693969" cy="4065638"/>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14068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TotalTime>
  <Words>1339</Words>
  <Application>Microsoft Office PowerPoint</Application>
  <PresentationFormat>Widescreen</PresentationFormat>
  <Paragraphs>96</Paragraphs>
  <Slides>25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hp</dc:creator>
  <cp:lastModifiedBy>hp</cp:lastModifiedBy>
  <cp:revision>1</cp:revision>
  <dcterms:created xsi:type="dcterms:W3CDTF">2024-12-16T09:17:23Z</dcterms:created>
  <dcterms:modified xsi:type="dcterms:W3CDTF">2024-12-16T12:31:01Z</dcterms:modified>
</cp:coreProperties>
</file>