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84" r:id="rId2"/>
    <p:sldId id="281" r:id="rId3"/>
    <p:sldId id="256" r:id="rId4"/>
    <p:sldId id="257" r:id="rId5"/>
    <p:sldId id="258" r:id="rId6"/>
    <p:sldId id="259" r:id="rId7"/>
    <p:sldId id="260" r:id="rId8"/>
    <p:sldId id="261" r:id="rId9"/>
    <p:sldId id="262" r:id="rId10"/>
    <p:sldId id="263" r:id="rId11"/>
    <p:sldId id="264" r:id="rId12"/>
    <p:sldId id="265" r:id="rId13"/>
    <p:sldId id="266" r:id="rId14"/>
    <p:sldId id="278" r:id="rId15"/>
    <p:sldId id="267" r:id="rId16"/>
    <p:sldId id="268" r:id="rId17"/>
    <p:sldId id="269" r:id="rId18"/>
    <p:sldId id="279" r:id="rId19"/>
    <p:sldId id="270" r:id="rId20"/>
    <p:sldId id="271" r:id="rId21"/>
    <p:sldId id="280" r:id="rId22"/>
    <p:sldId id="282" r:id="rId23"/>
    <p:sldId id="283" r:id="rId24"/>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9" d="100"/>
          <a:sy n="79" d="100"/>
        </p:scale>
        <p:origin x="739"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BB74CC08-5B35-4338-B6FA-F4E09A507421}" type="datetimeFigureOut">
              <a:rPr lang="fa-IR" smtClean="0"/>
              <a:t>1446/06/11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E24601F1-2EB1-45BC-88DB-2CAF92E29439}" type="slidenum">
              <a:rPr lang="fa-IR" smtClean="0"/>
              <a:t>‹#›</a:t>
            </a:fld>
            <a:endParaRPr lang="fa-IR"/>
          </a:p>
        </p:txBody>
      </p:sp>
    </p:spTree>
    <p:extLst>
      <p:ext uri="{BB962C8B-B14F-4D97-AF65-F5344CB8AC3E}">
        <p14:creationId xmlns:p14="http://schemas.microsoft.com/office/powerpoint/2010/main" val="39855842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24601F1-2EB1-45BC-88DB-2CAF92E29439}" type="slidenum">
              <a:rPr lang="fa-IR" smtClean="0"/>
              <a:t>6</a:t>
            </a:fld>
            <a:endParaRPr lang="fa-IR"/>
          </a:p>
        </p:txBody>
      </p:sp>
    </p:spTree>
    <p:extLst>
      <p:ext uri="{BB962C8B-B14F-4D97-AF65-F5344CB8AC3E}">
        <p14:creationId xmlns:p14="http://schemas.microsoft.com/office/powerpoint/2010/main" val="2943535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24601F1-2EB1-45BC-88DB-2CAF92E29439}" type="slidenum">
              <a:rPr lang="fa-IR" smtClean="0"/>
              <a:t>10</a:t>
            </a:fld>
            <a:endParaRPr lang="fa-IR"/>
          </a:p>
        </p:txBody>
      </p:sp>
    </p:spTree>
    <p:extLst>
      <p:ext uri="{BB962C8B-B14F-4D97-AF65-F5344CB8AC3E}">
        <p14:creationId xmlns:p14="http://schemas.microsoft.com/office/powerpoint/2010/main" val="3132701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24601F1-2EB1-45BC-88DB-2CAF92E29439}" type="slidenum">
              <a:rPr lang="fa-IR" smtClean="0"/>
              <a:t>18</a:t>
            </a:fld>
            <a:endParaRPr lang="fa-IR"/>
          </a:p>
        </p:txBody>
      </p:sp>
    </p:spTree>
    <p:extLst>
      <p:ext uri="{BB962C8B-B14F-4D97-AF65-F5344CB8AC3E}">
        <p14:creationId xmlns:p14="http://schemas.microsoft.com/office/powerpoint/2010/main" val="3459170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6978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6093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8570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38BA7188-4F93-EB2F-D927-EE76740CF663}"/>
              </a:ext>
            </a:extLst>
          </p:cNvPr>
          <p:cNvSpPr>
            <a:spLocks noGrp="1"/>
          </p:cNvSpPr>
          <p:nvPr>
            <p:ph type="pic" sz="quarter" idx="10"/>
          </p:nvPr>
        </p:nvSpPr>
        <p:spPr>
          <a:xfrm>
            <a:off x="0" y="0"/>
            <a:ext cx="7367975" cy="6857999"/>
          </a:xfrm>
          <a:custGeom>
            <a:avLst/>
            <a:gdLst>
              <a:gd name="connsiteX0" fmla="*/ 0 w 8274180"/>
              <a:gd name="connsiteY0" fmla="*/ 0 h 6858000"/>
              <a:gd name="connsiteX1" fmla="*/ 6853731 w 8274180"/>
              <a:gd name="connsiteY1" fmla="*/ 0 h 6858000"/>
              <a:gd name="connsiteX2" fmla="*/ 6853914 w 8274180"/>
              <a:gd name="connsiteY2" fmla="*/ 175 h 6858000"/>
              <a:gd name="connsiteX3" fmla="*/ 8274180 w 8274180"/>
              <a:gd name="connsiteY3" fmla="*/ 3429000 h 6858000"/>
              <a:gd name="connsiteX4" fmla="*/ 6853914 w 8274180"/>
              <a:gd name="connsiteY4" fmla="*/ 6857825 h 6858000"/>
              <a:gd name="connsiteX5" fmla="*/ 6853731 w 8274180"/>
              <a:gd name="connsiteY5" fmla="*/ 6858000 h 6858000"/>
              <a:gd name="connsiteX6" fmla="*/ 0 w 827418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74180" h="6858000">
                <a:moveTo>
                  <a:pt x="0" y="0"/>
                </a:moveTo>
                <a:lnTo>
                  <a:pt x="6853731" y="0"/>
                </a:lnTo>
                <a:lnTo>
                  <a:pt x="6853914" y="175"/>
                </a:lnTo>
                <a:cubicBezTo>
                  <a:pt x="7731427" y="877688"/>
                  <a:pt x="8274180" y="2089961"/>
                  <a:pt x="8274180" y="3429000"/>
                </a:cubicBezTo>
                <a:cubicBezTo>
                  <a:pt x="8274180" y="4768040"/>
                  <a:pt x="7731427" y="5980312"/>
                  <a:pt x="6853914" y="6857825"/>
                </a:cubicBezTo>
                <a:lnTo>
                  <a:pt x="6853731" y="6858000"/>
                </a:lnTo>
                <a:lnTo>
                  <a:pt x="0" y="6858000"/>
                </a:lnTo>
                <a:close/>
              </a:path>
            </a:pathLst>
          </a:custGeom>
        </p:spPr>
        <p:txBody>
          <a:bodyPr wrap="square">
            <a:noAutofit/>
          </a:bodyPr>
          <a:lstStyle/>
          <a:p>
            <a:endParaRPr lang="fa-IR"/>
          </a:p>
        </p:txBody>
      </p:sp>
    </p:spTree>
    <p:extLst>
      <p:ext uri="{BB962C8B-B14F-4D97-AF65-F5344CB8AC3E}">
        <p14:creationId xmlns:p14="http://schemas.microsoft.com/office/powerpoint/2010/main" val="327747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11225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doctorkhosravi.com/" TargetMode="External"/><Relationship Id="rId2" Type="http://schemas.openxmlformats.org/officeDocument/2006/relationships/hyperlink" Target="https://drmyco.ir/" TargetMode="External"/><Relationship Id="rId1" Type="http://schemas.openxmlformats.org/officeDocument/2006/relationships/slideLayout" Target="../slideLayouts/slideLayout3.xml"/><Relationship Id="rId4" Type="http://schemas.openxmlformats.org/officeDocument/2006/relationships/hyperlink" Target="https://www.darmankade.com/"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CE9091AD-CAF0-A37B-3379-FEB5448E76F6}"/>
              </a:ext>
            </a:extLst>
          </p:cNvPr>
          <p:cNvGrpSpPr/>
          <p:nvPr/>
        </p:nvGrpSpPr>
        <p:grpSpPr>
          <a:xfrm>
            <a:off x="5032653" y="3307211"/>
            <a:ext cx="6525377" cy="806246"/>
            <a:chOff x="5314544" y="2450730"/>
            <a:chExt cx="6525377" cy="806246"/>
          </a:xfrm>
        </p:grpSpPr>
        <p:sp>
          <p:nvSpPr>
            <p:cNvPr id="12" name="Rectangle 11">
              <a:extLst>
                <a:ext uri="{FF2B5EF4-FFF2-40B4-BE49-F238E27FC236}">
                  <a16:creationId xmlns:a16="http://schemas.microsoft.com/office/drawing/2014/main" id="{18369639-2B19-34A0-AC9E-BCB0E168D521}"/>
                </a:ext>
              </a:extLst>
            </p:cNvPr>
            <p:cNvSpPr/>
            <p:nvPr/>
          </p:nvSpPr>
          <p:spPr>
            <a:xfrm>
              <a:off x="5920902" y="2450730"/>
              <a:ext cx="5919019" cy="806246"/>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891F5A6F-5C35-84E5-CEF6-9952A08D27FA}"/>
                </a:ext>
              </a:extLst>
            </p:cNvPr>
            <p:cNvSpPr txBox="1"/>
            <p:nvPr/>
          </p:nvSpPr>
          <p:spPr>
            <a:xfrm>
              <a:off x="5314544" y="2614199"/>
              <a:ext cx="6096000"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استاد راهنما:علیرضا عزیزی</a:t>
              </a:r>
              <a:endParaRPr lang="fa-IR" sz="2400" dirty="0">
                <a:solidFill>
                  <a:schemeClr val="bg1"/>
                </a:solidFill>
                <a:latin typeface="Shabnam" panose="020B0603030804020204" pitchFamily="34" charset="-78"/>
                <a:cs typeface="Shabnam" panose="020B0603030804020204" pitchFamily="34" charset="-78"/>
              </a:endParaRPr>
            </a:p>
          </p:txBody>
        </p:sp>
      </p:grpSp>
      <p:grpSp>
        <p:nvGrpSpPr>
          <p:cNvPr id="21" name="Group 20">
            <a:extLst>
              <a:ext uri="{FF2B5EF4-FFF2-40B4-BE49-F238E27FC236}">
                <a16:creationId xmlns:a16="http://schemas.microsoft.com/office/drawing/2014/main" id="{B8960820-39AC-5835-496F-1A0BBD7BE455}"/>
              </a:ext>
            </a:extLst>
          </p:cNvPr>
          <p:cNvGrpSpPr/>
          <p:nvPr/>
        </p:nvGrpSpPr>
        <p:grpSpPr>
          <a:xfrm>
            <a:off x="3393559" y="2263955"/>
            <a:ext cx="8694677" cy="806246"/>
            <a:chOff x="1278192" y="1258187"/>
            <a:chExt cx="10913808" cy="806246"/>
          </a:xfrm>
        </p:grpSpPr>
        <p:sp>
          <p:nvSpPr>
            <p:cNvPr id="9" name="Rectangle 8">
              <a:extLst>
                <a:ext uri="{FF2B5EF4-FFF2-40B4-BE49-F238E27FC236}">
                  <a16:creationId xmlns:a16="http://schemas.microsoft.com/office/drawing/2014/main" id="{17D65694-2D03-48DE-4F51-D35520DA2655}"/>
                </a:ext>
              </a:extLst>
            </p:cNvPr>
            <p:cNvSpPr/>
            <p:nvPr/>
          </p:nvSpPr>
          <p:spPr>
            <a:xfrm>
              <a:off x="1278192" y="1258187"/>
              <a:ext cx="10913808" cy="806246"/>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TextBox 12">
              <a:extLst>
                <a:ext uri="{FF2B5EF4-FFF2-40B4-BE49-F238E27FC236}">
                  <a16:creationId xmlns:a16="http://schemas.microsoft.com/office/drawing/2014/main" id="{77BADA77-7F91-9932-E7D0-06F4E4B21E2F}"/>
                </a:ext>
              </a:extLst>
            </p:cNvPr>
            <p:cNvSpPr txBox="1"/>
            <p:nvPr/>
          </p:nvSpPr>
          <p:spPr>
            <a:xfrm>
              <a:off x="6096000" y="1415088"/>
              <a:ext cx="6096000"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موضوع:انواع بیماری های روده چیست؟ </a:t>
              </a:r>
              <a:endParaRPr lang="fa-IR" sz="2400" dirty="0">
                <a:solidFill>
                  <a:schemeClr val="bg1"/>
                </a:solidFill>
                <a:latin typeface="Shabnam" panose="020B0603030804020204" pitchFamily="34" charset="-78"/>
                <a:cs typeface="Shabnam" panose="020B0603030804020204" pitchFamily="34" charset="-78"/>
              </a:endParaRPr>
            </a:p>
          </p:txBody>
        </p:sp>
      </p:grpSp>
      <p:grpSp>
        <p:nvGrpSpPr>
          <p:cNvPr id="19" name="Group 18">
            <a:extLst>
              <a:ext uri="{FF2B5EF4-FFF2-40B4-BE49-F238E27FC236}">
                <a16:creationId xmlns:a16="http://schemas.microsoft.com/office/drawing/2014/main" id="{5C6F1C3B-BACE-8754-F076-CE2DB5933007}"/>
              </a:ext>
            </a:extLst>
          </p:cNvPr>
          <p:cNvGrpSpPr/>
          <p:nvPr/>
        </p:nvGrpSpPr>
        <p:grpSpPr>
          <a:xfrm>
            <a:off x="4578144" y="4432395"/>
            <a:ext cx="6507029" cy="806246"/>
            <a:chOff x="4987047" y="3649841"/>
            <a:chExt cx="6507029" cy="806246"/>
          </a:xfrm>
        </p:grpSpPr>
        <p:sp>
          <p:nvSpPr>
            <p:cNvPr id="10" name="Rectangle 9">
              <a:extLst>
                <a:ext uri="{FF2B5EF4-FFF2-40B4-BE49-F238E27FC236}">
                  <a16:creationId xmlns:a16="http://schemas.microsoft.com/office/drawing/2014/main" id="{7575319B-E8FE-57DE-F22B-8EB91780CA48}"/>
                </a:ext>
              </a:extLst>
            </p:cNvPr>
            <p:cNvSpPr/>
            <p:nvPr/>
          </p:nvSpPr>
          <p:spPr>
            <a:xfrm>
              <a:off x="6793923" y="3649841"/>
              <a:ext cx="4700153" cy="806246"/>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TextBox 15">
              <a:extLst>
                <a:ext uri="{FF2B5EF4-FFF2-40B4-BE49-F238E27FC236}">
                  <a16:creationId xmlns:a16="http://schemas.microsoft.com/office/drawing/2014/main" id="{994694EF-6866-04FF-99A2-C612766E50BF}"/>
                </a:ext>
              </a:extLst>
            </p:cNvPr>
            <p:cNvSpPr txBox="1"/>
            <p:nvPr/>
          </p:nvSpPr>
          <p:spPr>
            <a:xfrm>
              <a:off x="4987047" y="3806742"/>
              <a:ext cx="6096000"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پژوهشگر:فاطمه عباسی</a:t>
              </a:r>
              <a:endParaRPr lang="fa-IR" sz="2400" dirty="0">
                <a:solidFill>
                  <a:schemeClr val="bg1"/>
                </a:solidFill>
                <a:latin typeface="Shabnam" panose="020B0603030804020204" pitchFamily="34" charset="-78"/>
                <a:cs typeface="Shabnam" panose="020B0603030804020204" pitchFamily="34" charset="-78"/>
              </a:endParaRPr>
            </a:p>
          </p:txBody>
        </p:sp>
      </p:grpSp>
      <p:grpSp>
        <p:nvGrpSpPr>
          <p:cNvPr id="18" name="Group 17">
            <a:extLst>
              <a:ext uri="{FF2B5EF4-FFF2-40B4-BE49-F238E27FC236}">
                <a16:creationId xmlns:a16="http://schemas.microsoft.com/office/drawing/2014/main" id="{5E57ED4C-4566-AF3D-32D3-D5776A802CAC}"/>
              </a:ext>
            </a:extLst>
          </p:cNvPr>
          <p:cNvGrpSpPr/>
          <p:nvPr/>
        </p:nvGrpSpPr>
        <p:grpSpPr>
          <a:xfrm>
            <a:off x="3393559" y="5547143"/>
            <a:ext cx="6908781" cy="750861"/>
            <a:chOff x="4059677" y="4848952"/>
            <a:chExt cx="6908781" cy="750861"/>
          </a:xfrm>
        </p:grpSpPr>
        <p:sp>
          <p:nvSpPr>
            <p:cNvPr id="11" name="Rectangle 10">
              <a:extLst>
                <a:ext uri="{FF2B5EF4-FFF2-40B4-BE49-F238E27FC236}">
                  <a16:creationId xmlns:a16="http://schemas.microsoft.com/office/drawing/2014/main" id="{31212153-1CFC-0984-C079-414AB5C1E598}"/>
                </a:ext>
              </a:extLst>
            </p:cNvPr>
            <p:cNvSpPr/>
            <p:nvPr/>
          </p:nvSpPr>
          <p:spPr>
            <a:xfrm>
              <a:off x="6578355" y="4848952"/>
              <a:ext cx="4390103" cy="750861"/>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TextBox 16">
              <a:extLst>
                <a:ext uri="{FF2B5EF4-FFF2-40B4-BE49-F238E27FC236}">
                  <a16:creationId xmlns:a16="http://schemas.microsoft.com/office/drawing/2014/main" id="{1405D96A-C5FA-E8A0-EA03-23E1451A17E9}"/>
                </a:ext>
              </a:extLst>
            </p:cNvPr>
            <p:cNvSpPr txBox="1"/>
            <p:nvPr/>
          </p:nvSpPr>
          <p:spPr>
            <a:xfrm>
              <a:off x="4059677" y="4982701"/>
              <a:ext cx="6096000"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تاریخ ارائه: .....</a:t>
              </a:r>
              <a:endParaRPr lang="fa-IR" sz="2400" dirty="0">
                <a:solidFill>
                  <a:schemeClr val="bg1"/>
                </a:solidFill>
                <a:latin typeface="Shabnam" panose="020B0603030804020204" pitchFamily="34" charset="-78"/>
                <a:cs typeface="Shabnam" panose="020B0603030804020204" pitchFamily="34" charset="-78"/>
              </a:endParaRPr>
            </a:p>
          </p:txBody>
        </p:sp>
      </p:grpSp>
      <p:pic>
        <p:nvPicPr>
          <p:cNvPr id="8" name="Picture Placeholder 7">
            <a:extLst>
              <a:ext uri="{FF2B5EF4-FFF2-40B4-BE49-F238E27FC236}">
                <a16:creationId xmlns:a16="http://schemas.microsoft.com/office/drawing/2014/main" id="{938E5868-93B8-E4EC-CB00-AEA8DDEBFBA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516" r="6516"/>
          <a:stretch>
            <a:fillRect/>
          </a:stretch>
        </p:blipFill>
        <p:spPr/>
      </p:pic>
      <p:pic>
        <p:nvPicPr>
          <p:cNvPr id="9218" name="Picture 2" descr="لوگو دانشگاه تهران - لوگویاب">
            <a:extLst>
              <a:ext uri="{FF2B5EF4-FFF2-40B4-BE49-F238E27FC236}">
                <a16:creationId xmlns:a16="http://schemas.microsoft.com/office/drawing/2014/main" id="{1D3E7C74-599A-CE67-D606-D5100B0833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4175" y="16969"/>
            <a:ext cx="2260998" cy="2260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68504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4100680-F128-F550-D21F-A2EE5FAD54FF}"/>
              </a:ext>
            </a:extLst>
          </p:cNvPr>
          <p:cNvSpPr txBox="1"/>
          <p:nvPr/>
        </p:nvSpPr>
        <p:spPr>
          <a:xfrm>
            <a:off x="4866968" y="981370"/>
            <a:ext cx="6096000" cy="388696"/>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5- رشد بیش از حد باکتری‌های روده کوچک</a:t>
            </a:r>
            <a:endParaRPr lang="en-US" dirty="0"/>
          </a:p>
        </p:txBody>
      </p:sp>
      <p:sp>
        <p:nvSpPr>
          <p:cNvPr id="5" name="TextBox 4">
            <a:extLst>
              <a:ext uri="{FF2B5EF4-FFF2-40B4-BE49-F238E27FC236}">
                <a16:creationId xmlns:a16="http://schemas.microsoft.com/office/drawing/2014/main" id="{1997B3C8-1D33-CCF1-5B2D-3A1373623E06}"/>
              </a:ext>
            </a:extLst>
          </p:cNvPr>
          <p:cNvSpPr txBox="1"/>
          <p:nvPr/>
        </p:nvSpPr>
        <p:spPr>
          <a:xfrm>
            <a:off x="6253315" y="1701763"/>
            <a:ext cx="5034117"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روده‌ کوچک و روده بزرگ معمولا محل نگهداری میکروارگانیسم‌ها (فلور روده) هستند. وجود میکروارگانیسم‌ها برای حفظ عملکرد روده‌ها ضروری است. اما باکتری‌ها می‌توانند از تعادل خارج شده و بیش از حد زیاد شوند که این به بروز علائمی مانند تولید گاز، نفخ، یبوست یا اسهال منجر می‌شود. همچنین ممکن است علائمی در خارج از دستگاه گوارش ایجاد کند. برای مثال، باعث کاهش وزن شود</a:t>
            </a:r>
            <a:r>
              <a:rPr lang="en-US" dirty="0"/>
              <a:t>.</a:t>
            </a:r>
          </a:p>
        </p:txBody>
      </p:sp>
      <p:pic>
        <p:nvPicPr>
          <p:cNvPr id="4" name="Picture 3">
            <a:extLst>
              <a:ext uri="{FF2B5EF4-FFF2-40B4-BE49-F238E27FC236}">
                <a16:creationId xmlns:a16="http://schemas.microsoft.com/office/drawing/2014/main" id="{AC0D46F9-B3D4-32FB-6096-9485E3DF1096}"/>
              </a:ext>
            </a:extLst>
          </p:cNvPr>
          <p:cNvPicPr>
            <a:picLocks noChangeAspect="1"/>
          </p:cNvPicPr>
          <p:nvPr/>
        </p:nvPicPr>
        <p:blipFill>
          <a:blip r:embed="rId3"/>
          <a:srcRect b="1936"/>
          <a:stretch/>
        </p:blipFill>
        <p:spPr>
          <a:xfrm>
            <a:off x="0" y="0"/>
            <a:ext cx="5528388" cy="6725265"/>
          </a:xfrm>
          <a:prstGeom prst="rect">
            <a:avLst/>
          </a:prstGeom>
        </p:spPr>
      </p:pic>
      <p:sp>
        <p:nvSpPr>
          <p:cNvPr id="6" name="Rectangle 5">
            <a:extLst>
              <a:ext uri="{FF2B5EF4-FFF2-40B4-BE49-F238E27FC236}">
                <a16:creationId xmlns:a16="http://schemas.microsoft.com/office/drawing/2014/main" id="{4FB701E5-508F-BFCB-1B5F-FCF2074FB3D9}"/>
              </a:ext>
            </a:extLst>
          </p:cNvPr>
          <p:cNvSpPr/>
          <p:nvPr/>
        </p:nvSpPr>
        <p:spPr>
          <a:xfrm>
            <a:off x="10962968" y="1112571"/>
            <a:ext cx="1229032" cy="114605"/>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7022D903-8DFB-2B54-EBC7-87A71AFE394C}"/>
              </a:ext>
            </a:extLst>
          </p:cNvPr>
          <p:cNvSpPr/>
          <p:nvPr/>
        </p:nvSpPr>
        <p:spPr>
          <a:xfrm flipV="1">
            <a:off x="5842317" y="6658898"/>
            <a:ext cx="6349683" cy="132734"/>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407728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AD1318A-9F9A-899C-48E2-1CA4AF375771}"/>
              </a:ext>
            </a:extLst>
          </p:cNvPr>
          <p:cNvSpPr txBox="1"/>
          <p:nvPr/>
        </p:nvSpPr>
        <p:spPr>
          <a:xfrm>
            <a:off x="5978012" y="487901"/>
            <a:ext cx="6096000" cy="388696"/>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5- رشد بیش از حد باکتری‌های روده کوچک</a:t>
            </a:r>
            <a:endParaRPr lang="en-US" dirty="0"/>
          </a:p>
        </p:txBody>
      </p:sp>
      <p:sp>
        <p:nvSpPr>
          <p:cNvPr id="4" name="TextBox 3">
            <a:extLst>
              <a:ext uri="{FF2B5EF4-FFF2-40B4-BE49-F238E27FC236}">
                <a16:creationId xmlns:a16="http://schemas.microsoft.com/office/drawing/2014/main" id="{46CD0F50-2F21-64FC-13DE-D02F84894B53}"/>
              </a:ext>
            </a:extLst>
          </p:cNvPr>
          <p:cNvSpPr txBox="1"/>
          <p:nvPr/>
        </p:nvSpPr>
        <p:spPr>
          <a:xfrm>
            <a:off x="557979" y="1847176"/>
            <a:ext cx="5164393"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رشد بیش از حد باکتری‌های روده کوچک</a:t>
            </a:r>
            <a:r>
              <a:rPr lang="en-US" dirty="0"/>
              <a:t> (SIBO) </a:t>
            </a:r>
            <a:r>
              <a:rPr lang="fa-IR" dirty="0"/>
              <a:t>معمولا زمانی اتفاق می‌افتد که شرایطی مانند جراحی یا بیماری، سرعت عبور مواد غذایی و مواد زائد را در دستگاه گوارش کاهش دهد و محیطی برای رشد باکتری‌ها ایجاد کند. گاهی اوقات، برای رفع مشکل به جراحی نیاز است، اما استفاده از آنتی‌بیوتیک رایج‌ترین راه‌کار درمانی است</a:t>
            </a:r>
            <a:r>
              <a:rPr lang="en-US" dirty="0"/>
              <a:t>.</a:t>
            </a:r>
          </a:p>
        </p:txBody>
      </p:sp>
      <p:pic>
        <p:nvPicPr>
          <p:cNvPr id="3" name="Picture 2">
            <a:extLst>
              <a:ext uri="{FF2B5EF4-FFF2-40B4-BE49-F238E27FC236}">
                <a16:creationId xmlns:a16="http://schemas.microsoft.com/office/drawing/2014/main" id="{498C3F74-34B7-6E49-B290-90B52F445937}"/>
              </a:ext>
            </a:extLst>
          </p:cNvPr>
          <p:cNvPicPr>
            <a:picLocks noChangeAspect="1"/>
          </p:cNvPicPr>
          <p:nvPr/>
        </p:nvPicPr>
        <p:blipFill>
          <a:blip r:embed="rId2"/>
          <a:srcRect l="16827" r="13687"/>
          <a:stretch/>
        </p:blipFill>
        <p:spPr>
          <a:xfrm>
            <a:off x="6371302" y="1273466"/>
            <a:ext cx="5820698" cy="5584534"/>
          </a:xfrm>
          <a:prstGeom prst="rect">
            <a:avLst/>
          </a:prstGeom>
        </p:spPr>
      </p:pic>
      <p:sp>
        <p:nvSpPr>
          <p:cNvPr id="6" name="Rectangle 5">
            <a:extLst>
              <a:ext uri="{FF2B5EF4-FFF2-40B4-BE49-F238E27FC236}">
                <a16:creationId xmlns:a16="http://schemas.microsoft.com/office/drawing/2014/main" id="{A82F2FE4-EB07-88E0-632D-769F11849C84}"/>
              </a:ext>
            </a:extLst>
          </p:cNvPr>
          <p:cNvSpPr/>
          <p:nvPr/>
        </p:nvSpPr>
        <p:spPr>
          <a:xfrm>
            <a:off x="-1" y="5732206"/>
            <a:ext cx="1229032" cy="1125794"/>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4DDEE1BD-D8C8-8F4D-5147-A84C360A5653}"/>
              </a:ext>
            </a:extLst>
          </p:cNvPr>
          <p:cNvSpPr/>
          <p:nvPr/>
        </p:nvSpPr>
        <p:spPr>
          <a:xfrm flipH="1">
            <a:off x="-1" y="671826"/>
            <a:ext cx="6784258" cy="114605"/>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0161261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8F2710C-D8B0-0163-F32E-ACCD764E2DAC}"/>
              </a:ext>
            </a:extLst>
          </p:cNvPr>
          <p:cNvSpPr txBox="1"/>
          <p:nvPr/>
        </p:nvSpPr>
        <p:spPr>
          <a:xfrm>
            <a:off x="4168876" y="404640"/>
            <a:ext cx="6096000" cy="388696"/>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بیماری های روده بزرگ</a:t>
            </a:r>
            <a:endParaRPr lang="en-US" dirty="0"/>
          </a:p>
        </p:txBody>
      </p:sp>
      <p:sp>
        <p:nvSpPr>
          <p:cNvPr id="5" name="TextBox 4">
            <a:extLst>
              <a:ext uri="{FF2B5EF4-FFF2-40B4-BE49-F238E27FC236}">
                <a16:creationId xmlns:a16="http://schemas.microsoft.com/office/drawing/2014/main" id="{87DAAFEC-7A48-099B-5F22-C387CD4D7012}"/>
              </a:ext>
            </a:extLst>
          </p:cNvPr>
          <p:cNvSpPr txBox="1"/>
          <p:nvPr/>
        </p:nvSpPr>
        <p:spPr>
          <a:xfrm>
            <a:off x="196645" y="987684"/>
            <a:ext cx="11798710"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بیماری‌های روده بزرگ به دلایل مختلف ایجاد می‌شوند، از التهاب گرفته تا سرطانی شدن سلول‌ها روده بزرگ یک لوله دراز و توخالی است که در انتهای دستگاه گوارش قرار دارد و به تولید، ذخیره‌سازی و دفع مدفوع کمک می‌کند</a:t>
            </a:r>
            <a:r>
              <a:rPr lang="en-US" dirty="0"/>
              <a:t>.</a:t>
            </a:r>
            <a:r>
              <a:rPr lang="fa-IR" dirty="0"/>
              <a:t> روده بزرگ به دفع مواد زائد از بدن کمک می‌کند</a:t>
            </a:r>
            <a:r>
              <a:rPr lang="en-US" dirty="0"/>
              <a:t>.</a:t>
            </a:r>
            <a:r>
              <a:rPr lang="fa-IR" dirty="0"/>
              <a:t>از بیماری‌هایی که روی عملکرد روده بزرگ تاثیر می‌گذارند می‌توان به موارد زیر اشاره کرد</a:t>
            </a:r>
            <a:r>
              <a:rPr lang="en-US" dirty="0"/>
              <a:t>:</a:t>
            </a:r>
          </a:p>
        </p:txBody>
      </p:sp>
      <p:sp>
        <p:nvSpPr>
          <p:cNvPr id="6" name="Rectangle 5">
            <a:extLst>
              <a:ext uri="{FF2B5EF4-FFF2-40B4-BE49-F238E27FC236}">
                <a16:creationId xmlns:a16="http://schemas.microsoft.com/office/drawing/2014/main" id="{C612957C-9BD5-0780-9DF0-278ED13FABCA}"/>
              </a:ext>
            </a:extLst>
          </p:cNvPr>
          <p:cNvSpPr/>
          <p:nvPr/>
        </p:nvSpPr>
        <p:spPr>
          <a:xfrm>
            <a:off x="10264876" y="598988"/>
            <a:ext cx="1927124" cy="108935"/>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a:extLst>
              <a:ext uri="{FF2B5EF4-FFF2-40B4-BE49-F238E27FC236}">
                <a16:creationId xmlns:a16="http://schemas.microsoft.com/office/drawing/2014/main" id="{A6C3EC82-5FFF-ACC3-2D11-1E07CA485D90}"/>
              </a:ext>
            </a:extLst>
          </p:cNvPr>
          <p:cNvPicPr>
            <a:picLocks noChangeAspect="1"/>
          </p:cNvPicPr>
          <p:nvPr/>
        </p:nvPicPr>
        <p:blipFill>
          <a:blip r:embed="rId2"/>
          <a:srcRect l="4076" t="5472" r="4327" b="16994"/>
          <a:stretch/>
        </p:blipFill>
        <p:spPr>
          <a:xfrm>
            <a:off x="2237383" y="2907036"/>
            <a:ext cx="7717234" cy="3950964"/>
          </a:xfrm>
          <a:prstGeom prst="rect">
            <a:avLst/>
          </a:prstGeom>
        </p:spPr>
      </p:pic>
      <p:sp>
        <p:nvSpPr>
          <p:cNvPr id="11" name="Rectangle 10">
            <a:extLst>
              <a:ext uri="{FF2B5EF4-FFF2-40B4-BE49-F238E27FC236}">
                <a16:creationId xmlns:a16="http://schemas.microsoft.com/office/drawing/2014/main" id="{5D2635E9-B7A2-4FEC-3385-AD9E57B2E0E8}"/>
              </a:ext>
            </a:extLst>
          </p:cNvPr>
          <p:cNvSpPr/>
          <p:nvPr/>
        </p:nvSpPr>
        <p:spPr>
          <a:xfrm flipV="1">
            <a:off x="1616863" y="4608871"/>
            <a:ext cx="516738" cy="2249129"/>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7FAB22C6-0EA2-5B87-AA08-15D29F6732B0}"/>
              </a:ext>
            </a:extLst>
          </p:cNvPr>
          <p:cNvSpPr/>
          <p:nvPr/>
        </p:nvSpPr>
        <p:spPr>
          <a:xfrm flipV="1">
            <a:off x="10058399" y="2907494"/>
            <a:ext cx="516738" cy="2249129"/>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54217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15AC1FC-1F19-BB2F-5857-40F6FBC15BF1}"/>
              </a:ext>
            </a:extLst>
          </p:cNvPr>
          <p:cNvPicPr>
            <a:picLocks noChangeAspect="1"/>
          </p:cNvPicPr>
          <p:nvPr/>
        </p:nvPicPr>
        <p:blipFill>
          <a:blip r:embed="rId2"/>
          <a:srcRect l="15420" r="11004" b="11475"/>
          <a:stretch/>
        </p:blipFill>
        <p:spPr>
          <a:xfrm>
            <a:off x="521601" y="0"/>
            <a:ext cx="4922682" cy="3454964"/>
          </a:xfrm>
          <a:prstGeom prst="rect">
            <a:avLst/>
          </a:prstGeom>
        </p:spPr>
      </p:pic>
      <p:sp>
        <p:nvSpPr>
          <p:cNvPr id="3" name="TextBox 2">
            <a:extLst>
              <a:ext uri="{FF2B5EF4-FFF2-40B4-BE49-F238E27FC236}">
                <a16:creationId xmlns:a16="http://schemas.microsoft.com/office/drawing/2014/main" id="{4833E519-6B1A-D7D0-8B67-F55D26706179}"/>
              </a:ext>
            </a:extLst>
          </p:cNvPr>
          <p:cNvSpPr txBox="1"/>
          <p:nvPr/>
        </p:nvSpPr>
        <p:spPr>
          <a:xfrm>
            <a:off x="5036736" y="899023"/>
            <a:ext cx="1858296"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1- پولیپ</a:t>
            </a:r>
            <a:endParaRPr lang="en-US" dirty="0"/>
          </a:p>
        </p:txBody>
      </p:sp>
      <p:sp>
        <p:nvSpPr>
          <p:cNvPr id="5" name="TextBox 4">
            <a:extLst>
              <a:ext uri="{FF2B5EF4-FFF2-40B4-BE49-F238E27FC236}">
                <a16:creationId xmlns:a16="http://schemas.microsoft.com/office/drawing/2014/main" id="{11B06A99-9ED6-26BD-4822-BC2FE87FFD9C}"/>
              </a:ext>
            </a:extLst>
          </p:cNvPr>
          <p:cNvSpPr txBox="1"/>
          <p:nvPr/>
        </p:nvSpPr>
        <p:spPr>
          <a:xfrm>
            <a:off x="5565057" y="1530837"/>
            <a:ext cx="6548284"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پولیپ یک تکه بافت اضافی است که در داخل بدن رشد می‌کند. پولیپ‌های کولون در روده بزرگ ایجاد می‌شوند و بیشتر آن‌ها خطرناک نیستند. با این حال، بعضی از پولیپ‌ها ممکن است به سرطان تبدیل شوند یا در حال حاضر سرطانی باشند. برای حفظ ایمنی بیمار، معمولا پزشکان پولیپ‌ها را در حین کولونوسکوپی برمی‌دارند و آزمایش می‌کنند.</a:t>
            </a:r>
            <a:endParaRPr lang="en-US" dirty="0"/>
          </a:p>
        </p:txBody>
      </p:sp>
      <p:pic>
        <p:nvPicPr>
          <p:cNvPr id="6146" name="Picture 2" descr="پولیپ روده و معده | پولیپ گوارشی باعث ایجاد سرطان می‌شود؟">
            <a:extLst>
              <a:ext uri="{FF2B5EF4-FFF2-40B4-BE49-F238E27FC236}">
                <a16:creationId xmlns:a16="http://schemas.microsoft.com/office/drawing/2014/main" id="{203AC5D0-1E11-6396-C937-45BBE191EA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27484"/>
            <a:ext cx="4707354" cy="353051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C332A7FE-4B2A-2A17-FC8E-8276424C2078}"/>
              </a:ext>
            </a:extLst>
          </p:cNvPr>
          <p:cNvSpPr/>
          <p:nvPr/>
        </p:nvSpPr>
        <p:spPr>
          <a:xfrm flipV="1">
            <a:off x="7025148" y="915315"/>
            <a:ext cx="5166852" cy="356419"/>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1FD13E8E-FACA-1BAC-3712-B0AD6A70C3F0}"/>
              </a:ext>
            </a:extLst>
          </p:cNvPr>
          <p:cNvSpPr/>
          <p:nvPr/>
        </p:nvSpPr>
        <p:spPr>
          <a:xfrm>
            <a:off x="4707354" y="6272982"/>
            <a:ext cx="7484646" cy="16714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04944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6CF60AB-E68F-B7C0-4735-E77D261DD16A}"/>
              </a:ext>
            </a:extLst>
          </p:cNvPr>
          <p:cNvSpPr txBox="1"/>
          <p:nvPr/>
        </p:nvSpPr>
        <p:spPr>
          <a:xfrm>
            <a:off x="127820" y="630449"/>
            <a:ext cx="11936360"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پولیپ می‌تواند همه افراد را گرفتار کند، اما بعضی از مردم بیش از دیگران در معرض خطر ابتلا به آن هستند. برای مثال، سن بالاتر از 50 سال، سابقه شخصی یا خانوادگی پولیپ و سابقه خانوادگی سرطان روده بزرگ احتمال ابتلا به آن را افزایش می‌دهد</a:t>
            </a:r>
            <a:r>
              <a:rPr lang="en-US" dirty="0"/>
              <a:t>.</a:t>
            </a:r>
            <a:r>
              <a:rPr lang="fa-IR" dirty="0"/>
              <a:t>بیشتر پولیپ‌‌های روده بزرگ علامتی ایجاد نمی‌کنند. در سایر موارد، علائم عبارتند از: مشاهده خون روی لباس زیر یا دستمال توالت پس از اجابت مزاج، وجود خون در مدفوع و یبوست یا اسهالی که بیش از یک هفته طول بکشد</a:t>
            </a:r>
            <a:r>
              <a:rPr lang="en-US" dirty="0"/>
              <a:t>.</a:t>
            </a:r>
            <a:endParaRPr lang="fa-IR" dirty="0"/>
          </a:p>
        </p:txBody>
      </p:sp>
      <p:sp>
        <p:nvSpPr>
          <p:cNvPr id="4" name="TextBox 3">
            <a:extLst>
              <a:ext uri="{FF2B5EF4-FFF2-40B4-BE49-F238E27FC236}">
                <a16:creationId xmlns:a16="http://schemas.microsoft.com/office/drawing/2014/main" id="{24A9E5F1-945C-D76B-4D70-56E5E7A745EA}"/>
              </a:ext>
            </a:extLst>
          </p:cNvPr>
          <p:cNvSpPr txBox="1"/>
          <p:nvPr/>
        </p:nvSpPr>
        <p:spPr>
          <a:xfrm>
            <a:off x="5166852" y="119878"/>
            <a:ext cx="1858296"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1- پولیپ</a:t>
            </a:r>
            <a:endParaRPr lang="en-US" dirty="0"/>
          </a:p>
        </p:txBody>
      </p:sp>
      <p:pic>
        <p:nvPicPr>
          <p:cNvPr id="5" name="Picture 4">
            <a:extLst>
              <a:ext uri="{FF2B5EF4-FFF2-40B4-BE49-F238E27FC236}">
                <a16:creationId xmlns:a16="http://schemas.microsoft.com/office/drawing/2014/main" id="{41BDB64C-47A6-C492-017B-F002F77116A6}"/>
              </a:ext>
            </a:extLst>
          </p:cNvPr>
          <p:cNvPicPr>
            <a:picLocks noChangeAspect="1"/>
          </p:cNvPicPr>
          <p:nvPr/>
        </p:nvPicPr>
        <p:blipFill>
          <a:blip r:embed="rId2"/>
          <a:stretch>
            <a:fillRect/>
          </a:stretch>
        </p:blipFill>
        <p:spPr>
          <a:xfrm>
            <a:off x="0" y="3429000"/>
            <a:ext cx="5722374" cy="3433426"/>
          </a:xfrm>
          <a:prstGeom prst="rect">
            <a:avLst/>
          </a:prstGeom>
        </p:spPr>
      </p:pic>
      <p:pic>
        <p:nvPicPr>
          <p:cNvPr id="7" name="Picture 6">
            <a:extLst>
              <a:ext uri="{FF2B5EF4-FFF2-40B4-BE49-F238E27FC236}">
                <a16:creationId xmlns:a16="http://schemas.microsoft.com/office/drawing/2014/main" id="{0AB7F750-25CF-C7AD-0731-0E9B7DFF8104}"/>
              </a:ext>
            </a:extLst>
          </p:cNvPr>
          <p:cNvPicPr>
            <a:picLocks noChangeAspect="1"/>
          </p:cNvPicPr>
          <p:nvPr/>
        </p:nvPicPr>
        <p:blipFill>
          <a:blip r:embed="rId3"/>
          <a:stretch>
            <a:fillRect/>
          </a:stretch>
        </p:blipFill>
        <p:spPr>
          <a:xfrm>
            <a:off x="6926254" y="3096001"/>
            <a:ext cx="5265746" cy="3517354"/>
          </a:xfrm>
          <a:prstGeom prst="rect">
            <a:avLst/>
          </a:prstGeom>
        </p:spPr>
      </p:pic>
      <p:sp>
        <p:nvSpPr>
          <p:cNvPr id="8" name="Rectangle 7">
            <a:extLst>
              <a:ext uri="{FF2B5EF4-FFF2-40B4-BE49-F238E27FC236}">
                <a16:creationId xmlns:a16="http://schemas.microsoft.com/office/drawing/2014/main" id="{F4B8D1ED-5E47-E519-3086-207C1CA4EE79}"/>
              </a:ext>
            </a:extLst>
          </p:cNvPr>
          <p:cNvSpPr/>
          <p:nvPr/>
        </p:nvSpPr>
        <p:spPr>
          <a:xfrm>
            <a:off x="2731070" y="630449"/>
            <a:ext cx="7484646" cy="7628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6186914A-3695-1C05-F872-F29ECC6D170E}"/>
              </a:ext>
            </a:extLst>
          </p:cNvPr>
          <p:cNvSpPr/>
          <p:nvPr/>
        </p:nvSpPr>
        <p:spPr>
          <a:xfrm flipV="1">
            <a:off x="5798734" y="4499048"/>
            <a:ext cx="218608" cy="2239074"/>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C2573D45-712D-6782-96D9-EC7D66DF3EEC}"/>
              </a:ext>
            </a:extLst>
          </p:cNvPr>
          <p:cNvSpPr/>
          <p:nvPr/>
        </p:nvSpPr>
        <p:spPr>
          <a:xfrm flipV="1">
            <a:off x="6631286" y="3304429"/>
            <a:ext cx="218608" cy="2239074"/>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7153049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F3E419-DE24-9974-5164-6543B616BA4C}"/>
              </a:ext>
            </a:extLst>
          </p:cNvPr>
          <p:cNvSpPr txBox="1"/>
          <p:nvPr/>
        </p:nvSpPr>
        <p:spPr>
          <a:xfrm>
            <a:off x="1818968" y="492763"/>
            <a:ext cx="6096000" cy="388696"/>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2- کولیت اولسراتیو</a:t>
            </a:r>
            <a:endParaRPr lang="en-US" dirty="0"/>
          </a:p>
        </p:txBody>
      </p:sp>
      <p:sp>
        <p:nvSpPr>
          <p:cNvPr id="5" name="TextBox 4">
            <a:extLst>
              <a:ext uri="{FF2B5EF4-FFF2-40B4-BE49-F238E27FC236}">
                <a16:creationId xmlns:a16="http://schemas.microsoft.com/office/drawing/2014/main" id="{F9E8D0C2-A767-3E44-CE34-EEEA6272EA1D}"/>
              </a:ext>
            </a:extLst>
          </p:cNvPr>
          <p:cNvSpPr txBox="1"/>
          <p:nvPr/>
        </p:nvSpPr>
        <p:spPr>
          <a:xfrm>
            <a:off x="245803" y="1258999"/>
            <a:ext cx="6017341"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کولیت اولسراتیو</a:t>
            </a:r>
            <a:r>
              <a:rPr lang="en-US" dirty="0"/>
              <a:t> (UC) </a:t>
            </a:r>
            <a:r>
              <a:rPr lang="fa-IR" dirty="0"/>
              <a:t>باعث التهاب روده بزرگ می‌شود و زخم‌هایی در آن ایجاد می‌کند. همانند بیماری کرون، کولیت اولسراتیو یکی از بیماری‌های التهابی روده است</a:t>
            </a:r>
            <a:r>
              <a:rPr lang="en-US" dirty="0"/>
              <a:t>.</a:t>
            </a:r>
            <a:r>
              <a:rPr lang="fa-IR" dirty="0"/>
              <a:t>کولیت اولسراتیو ممکن است در هر سنی اتفاق بیفتد، اما معمولا بین 15 تا 30 سالگی شروع می‌شود. درد در ناحیه شکم و وجود خون در اسهال شایع‌ترین علائم این بیماری هستند. از سایر علائم می‌توان به کم خونی، خستگی شدید، کاهش وزن ناخواسته، از دست دادن اشتها، خونریزی از رکتوم، درد مفاصل و نارسایی رشد (در کودکان) اشاره کرد. حدود نیمی از افراد مبتلا به</a:t>
            </a:r>
            <a:r>
              <a:rPr lang="en-US" dirty="0"/>
              <a:t> UC </a:t>
            </a:r>
            <a:r>
              <a:rPr lang="fa-IR" dirty="0"/>
              <a:t>علائم خفیفی دارند</a:t>
            </a:r>
            <a:r>
              <a:rPr lang="en-US" dirty="0"/>
              <a:t>.</a:t>
            </a:r>
          </a:p>
        </p:txBody>
      </p:sp>
      <p:sp>
        <p:nvSpPr>
          <p:cNvPr id="2" name="Rectangle 1">
            <a:extLst>
              <a:ext uri="{FF2B5EF4-FFF2-40B4-BE49-F238E27FC236}">
                <a16:creationId xmlns:a16="http://schemas.microsoft.com/office/drawing/2014/main" id="{86F04C2C-B2EF-3A8E-55CE-C3D37D4A4EFA}"/>
              </a:ext>
            </a:extLst>
          </p:cNvPr>
          <p:cNvSpPr/>
          <p:nvPr/>
        </p:nvSpPr>
        <p:spPr>
          <a:xfrm flipH="1">
            <a:off x="-1" y="589937"/>
            <a:ext cx="5279923" cy="194348"/>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AFD0352C-A11D-828C-31BF-22213E1593CD}"/>
              </a:ext>
            </a:extLst>
          </p:cNvPr>
          <p:cNvSpPr/>
          <p:nvPr/>
        </p:nvSpPr>
        <p:spPr>
          <a:xfrm flipH="1">
            <a:off x="8032952" y="571423"/>
            <a:ext cx="4159048" cy="194348"/>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FBB04288-9F7D-9E04-430B-16785D9804B9}"/>
              </a:ext>
            </a:extLst>
          </p:cNvPr>
          <p:cNvPicPr>
            <a:picLocks noChangeAspect="1"/>
          </p:cNvPicPr>
          <p:nvPr/>
        </p:nvPicPr>
        <p:blipFill>
          <a:blip r:embed="rId2"/>
          <a:srcRect r="5335"/>
          <a:stretch/>
        </p:blipFill>
        <p:spPr>
          <a:xfrm>
            <a:off x="6886574" y="1007192"/>
            <a:ext cx="5305425" cy="3152468"/>
          </a:xfrm>
          <a:prstGeom prst="rect">
            <a:avLst/>
          </a:prstGeom>
        </p:spPr>
      </p:pic>
      <p:pic>
        <p:nvPicPr>
          <p:cNvPr id="1028" name="Picture 4" descr="چگونه بیماری‌های روده را بشناسیم؟">
            <a:extLst>
              <a:ext uri="{FF2B5EF4-FFF2-40B4-BE49-F238E27FC236}">
                <a16:creationId xmlns:a16="http://schemas.microsoft.com/office/drawing/2014/main" id="{A062BE67-6412-2A5C-B348-8E7FAFBA700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636" b="7441"/>
          <a:stretch/>
        </p:blipFill>
        <p:spPr bwMode="auto">
          <a:xfrm>
            <a:off x="6886575" y="3715364"/>
            <a:ext cx="5305425" cy="315246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F79D3312-63B4-5A0C-FA4A-D1FA529A96C8}"/>
              </a:ext>
            </a:extLst>
          </p:cNvPr>
          <p:cNvSpPr/>
          <p:nvPr/>
        </p:nvSpPr>
        <p:spPr>
          <a:xfrm>
            <a:off x="6491286" y="1007192"/>
            <a:ext cx="127819" cy="5773481"/>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679304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63637DF-B779-CD21-103D-B7573A5016C6}"/>
              </a:ext>
            </a:extLst>
          </p:cNvPr>
          <p:cNvSpPr txBox="1"/>
          <p:nvPr/>
        </p:nvSpPr>
        <p:spPr>
          <a:xfrm>
            <a:off x="5850193" y="301734"/>
            <a:ext cx="6096000" cy="388696"/>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3- دیورتیکولیت</a:t>
            </a:r>
            <a:endParaRPr lang="en-US" dirty="0"/>
          </a:p>
        </p:txBody>
      </p:sp>
      <p:sp>
        <p:nvSpPr>
          <p:cNvPr id="5" name="TextBox 4">
            <a:extLst>
              <a:ext uri="{FF2B5EF4-FFF2-40B4-BE49-F238E27FC236}">
                <a16:creationId xmlns:a16="http://schemas.microsoft.com/office/drawing/2014/main" id="{91BEBF89-1C57-77D7-D114-31289C489762}"/>
              </a:ext>
            </a:extLst>
          </p:cNvPr>
          <p:cNvSpPr txBox="1"/>
          <p:nvPr/>
        </p:nvSpPr>
        <p:spPr>
          <a:xfrm>
            <a:off x="127819" y="690430"/>
            <a:ext cx="11951110"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دیورتیکول‌ها کیسه‌های کوچکی هستند که از بافت پوششی دیواره روده بزرگ بیرون می‌زنند. اگر این کیسه‌ها را داشته باشید، به بیماری دیورتیکولوز مبتلا هستید. این بیماری در سالمندان شایع‌تر است، به طوری که تقریبا نیمی از افراد بالای 60 سال به آن مبتلا هستند. پزشکان معتقدند که علت اصلی دیورتیکولوز پیروی از رژیم غذایی کم فیبر است</a:t>
            </a:r>
            <a:r>
              <a:rPr lang="en-US" dirty="0"/>
              <a:t>.</a:t>
            </a:r>
            <a:r>
              <a:rPr lang="fa-IR" dirty="0"/>
              <a:t> به التهاب کیسه‌های دیورتیکول در دیواره روده بزرگ «دیورتیکولیت» می‌گویند</a:t>
            </a:r>
            <a:r>
              <a:rPr lang="en-US" dirty="0"/>
              <a:t>.</a:t>
            </a:r>
            <a:endParaRPr lang="fa-IR" dirty="0"/>
          </a:p>
        </p:txBody>
      </p:sp>
      <p:pic>
        <p:nvPicPr>
          <p:cNvPr id="4" name="Picture 3">
            <a:extLst>
              <a:ext uri="{FF2B5EF4-FFF2-40B4-BE49-F238E27FC236}">
                <a16:creationId xmlns:a16="http://schemas.microsoft.com/office/drawing/2014/main" id="{D9796465-7DB0-5043-3F4F-66CE7CF842B0}"/>
              </a:ext>
            </a:extLst>
          </p:cNvPr>
          <p:cNvPicPr>
            <a:picLocks noChangeAspect="1"/>
          </p:cNvPicPr>
          <p:nvPr/>
        </p:nvPicPr>
        <p:blipFill>
          <a:blip r:embed="rId2"/>
          <a:stretch>
            <a:fillRect/>
          </a:stretch>
        </p:blipFill>
        <p:spPr>
          <a:xfrm>
            <a:off x="2595716" y="3052916"/>
            <a:ext cx="6764592" cy="3805084"/>
          </a:xfrm>
          <a:prstGeom prst="rect">
            <a:avLst/>
          </a:prstGeom>
        </p:spPr>
      </p:pic>
      <p:sp>
        <p:nvSpPr>
          <p:cNvPr id="6" name="Rectangle 5">
            <a:extLst>
              <a:ext uri="{FF2B5EF4-FFF2-40B4-BE49-F238E27FC236}">
                <a16:creationId xmlns:a16="http://schemas.microsoft.com/office/drawing/2014/main" id="{51CC9F28-65E8-1D6C-B152-4A0B3C9BB989}"/>
              </a:ext>
            </a:extLst>
          </p:cNvPr>
          <p:cNvSpPr/>
          <p:nvPr/>
        </p:nvSpPr>
        <p:spPr>
          <a:xfrm>
            <a:off x="0" y="573597"/>
            <a:ext cx="9763432" cy="4571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468D83F3-7277-074B-28AD-E073ACE3522B}"/>
              </a:ext>
            </a:extLst>
          </p:cNvPr>
          <p:cNvSpPr/>
          <p:nvPr/>
        </p:nvSpPr>
        <p:spPr>
          <a:xfrm flipH="1" flipV="1">
            <a:off x="11238269" y="5761702"/>
            <a:ext cx="511277" cy="1096297"/>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05276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D99DFD0-2D76-431B-35FA-688008E93AFF}"/>
              </a:ext>
            </a:extLst>
          </p:cNvPr>
          <p:cNvSpPr txBox="1"/>
          <p:nvPr/>
        </p:nvSpPr>
        <p:spPr>
          <a:xfrm>
            <a:off x="245806" y="1625412"/>
            <a:ext cx="4896463"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اکثر افراد مبتلا به دیورتیکولوز علامتی ندارند. اما گاهی اوقات، این بیماری با کرامپ خفیف، نفخ یا یبوست همراه است. دیورتیکولوز اغلب از طریق آزمایش‌هایی که با هدف دیگری تجویز می‌شوند، تشخیص داده می‌شود. به عنوان مثال، اغلب در طول کولونوسکوپی برای غربالگری سرطان کشف می‌شود</a:t>
            </a:r>
            <a:r>
              <a:rPr lang="en-US" dirty="0"/>
              <a:t>.</a:t>
            </a:r>
            <a:r>
              <a:rPr lang="fa-IR" dirty="0"/>
              <a:t>اگر کیسه‌ها ملتهب یا عفونی شوند، به بیماری دیورتیکولیت مبتلا می‌شوید. </a:t>
            </a:r>
            <a:endParaRPr lang="en-US" dirty="0"/>
          </a:p>
        </p:txBody>
      </p:sp>
      <p:sp>
        <p:nvSpPr>
          <p:cNvPr id="4" name="TextBox 3">
            <a:extLst>
              <a:ext uri="{FF2B5EF4-FFF2-40B4-BE49-F238E27FC236}">
                <a16:creationId xmlns:a16="http://schemas.microsoft.com/office/drawing/2014/main" id="{206DFD1C-C205-9B34-A44A-B152457F1589}"/>
              </a:ext>
            </a:extLst>
          </p:cNvPr>
          <p:cNvSpPr txBox="1"/>
          <p:nvPr/>
        </p:nvSpPr>
        <p:spPr>
          <a:xfrm>
            <a:off x="2900515" y="1163747"/>
            <a:ext cx="224175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3- دیورتیکولیت</a:t>
            </a:r>
            <a:endParaRPr lang="en-US" dirty="0"/>
          </a:p>
        </p:txBody>
      </p:sp>
      <p:pic>
        <p:nvPicPr>
          <p:cNvPr id="3074" name="Picture 2" descr="علت دیورتیکولیت چیست؟ + درمان سنتی بیماری دیورتیکولیت">
            <a:extLst>
              <a:ext uri="{FF2B5EF4-FFF2-40B4-BE49-F238E27FC236}">
                <a16:creationId xmlns:a16="http://schemas.microsoft.com/office/drawing/2014/main" id="{A183790A-8C12-EA95-9793-89DDDBCA021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824" r="11233"/>
          <a:stretch/>
        </p:blipFill>
        <p:spPr bwMode="auto">
          <a:xfrm>
            <a:off x="5338915" y="1163747"/>
            <a:ext cx="6853085" cy="481965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089F351-3E7B-77E8-8BE0-3B7158EB9EEA}"/>
              </a:ext>
            </a:extLst>
          </p:cNvPr>
          <p:cNvSpPr/>
          <p:nvPr/>
        </p:nvSpPr>
        <p:spPr>
          <a:xfrm flipV="1">
            <a:off x="11405420" y="-1"/>
            <a:ext cx="383457" cy="1163747"/>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95018D24-2EB8-A43C-7A96-8DC793051321}"/>
              </a:ext>
            </a:extLst>
          </p:cNvPr>
          <p:cNvSpPr/>
          <p:nvPr/>
        </p:nvSpPr>
        <p:spPr>
          <a:xfrm flipH="1" flipV="1">
            <a:off x="0" y="1352710"/>
            <a:ext cx="2989007" cy="102463"/>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373F8F95-75CF-0953-04F0-B9930285D124}"/>
              </a:ext>
            </a:extLst>
          </p:cNvPr>
          <p:cNvSpPr/>
          <p:nvPr/>
        </p:nvSpPr>
        <p:spPr>
          <a:xfrm flipV="1">
            <a:off x="5904271" y="5983396"/>
            <a:ext cx="383457" cy="874603"/>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442187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13BE04D-A1A2-BF6D-F10E-E2A9D36321AF}"/>
              </a:ext>
            </a:extLst>
          </p:cNvPr>
          <p:cNvSpPr txBox="1"/>
          <p:nvPr/>
        </p:nvSpPr>
        <p:spPr>
          <a:xfrm>
            <a:off x="6779275" y="1076184"/>
            <a:ext cx="5181600"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شایع‌ترین علامت دیورتیکولیت درد شکم است که معمولا در سمت چپ احساس می‌شود. این بیماری همچنین ممکن است باعث تب، حالت تهوع، استفراغ، لرز، کرامپ و یبوست شود. در موارد جدی، دیورتیکولیت می‌تواند به خونریزی، پارگی یا انسداد منجر شود. آنتی‌بیوتیک‌ها، داروهای مُسکن و رژیم غذایی مایع به درمان دیورتیکولیت کمک می‌کنند. در موارد جدی ممکن است به بستری شدن در بیمارستان یا جراحی نیاز باشد</a:t>
            </a:r>
            <a:r>
              <a:rPr lang="en-US" dirty="0"/>
              <a:t>.</a:t>
            </a:r>
            <a:endParaRPr lang="fa-IR" dirty="0"/>
          </a:p>
        </p:txBody>
      </p:sp>
      <p:sp>
        <p:nvSpPr>
          <p:cNvPr id="6" name="TextBox 5">
            <a:extLst>
              <a:ext uri="{FF2B5EF4-FFF2-40B4-BE49-F238E27FC236}">
                <a16:creationId xmlns:a16="http://schemas.microsoft.com/office/drawing/2014/main" id="{B55A900B-DB20-C5F6-179A-C0008C440DFC}"/>
              </a:ext>
            </a:extLst>
          </p:cNvPr>
          <p:cNvSpPr txBox="1"/>
          <p:nvPr/>
        </p:nvSpPr>
        <p:spPr>
          <a:xfrm>
            <a:off x="6484308" y="385840"/>
            <a:ext cx="224175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3- دیورتیکولیت</a:t>
            </a:r>
            <a:endParaRPr lang="en-US" dirty="0"/>
          </a:p>
        </p:txBody>
      </p:sp>
      <p:pic>
        <p:nvPicPr>
          <p:cNvPr id="9" name="Picture 8">
            <a:extLst>
              <a:ext uri="{FF2B5EF4-FFF2-40B4-BE49-F238E27FC236}">
                <a16:creationId xmlns:a16="http://schemas.microsoft.com/office/drawing/2014/main" id="{3F3ECE4C-7DEC-D415-60A9-45EFA34ECA40}"/>
              </a:ext>
            </a:extLst>
          </p:cNvPr>
          <p:cNvPicPr>
            <a:picLocks noChangeAspect="1"/>
          </p:cNvPicPr>
          <p:nvPr/>
        </p:nvPicPr>
        <p:blipFill>
          <a:blip r:embed="rId3"/>
          <a:srcRect l="21677" r="3277"/>
          <a:stretch/>
        </p:blipFill>
        <p:spPr>
          <a:xfrm>
            <a:off x="0" y="995"/>
            <a:ext cx="6484308" cy="5763242"/>
          </a:xfrm>
          <a:prstGeom prst="rect">
            <a:avLst/>
          </a:prstGeom>
        </p:spPr>
      </p:pic>
      <p:sp>
        <p:nvSpPr>
          <p:cNvPr id="10" name="Rectangle 9">
            <a:extLst>
              <a:ext uri="{FF2B5EF4-FFF2-40B4-BE49-F238E27FC236}">
                <a16:creationId xmlns:a16="http://schemas.microsoft.com/office/drawing/2014/main" id="{42B6ABFF-300F-9FCD-619E-E9FE140C7627}"/>
              </a:ext>
            </a:extLst>
          </p:cNvPr>
          <p:cNvSpPr/>
          <p:nvPr/>
        </p:nvSpPr>
        <p:spPr>
          <a:xfrm flipV="1">
            <a:off x="9016114" y="383685"/>
            <a:ext cx="3175885" cy="461666"/>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23E84DFE-C99F-7796-FA68-3FC935208745}"/>
              </a:ext>
            </a:extLst>
          </p:cNvPr>
          <p:cNvSpPr/>
          <p:nvPr/>
        </p:nvSpPr>
        <p:spPr>
          <a:xfrm flipH="1" flipV="1">
            <a:off x="-1" y="6145160"/>
            <a:ext cx="12192000" cy="98322"/>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336165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77DF987-C752-F3EE-46C4-62C36A30C654}"/>
              </a:ext>
            </a:extLst>
          </p:cNvPr>
          <p:cNvSpPr txBox="1"/>
          <p:nvPr/>
        </p:nvSpPr>
        <p:spPr>
          <a:xfrm>
            <a:off x="5982929" y="4400014"/>
            <a:ext cx="6096000" cy="388696"/>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4- سرطان کولورکتال</a:t>
            </a:r>
            <a:endParaRPr lang="en-US" dirty="0"/>
          </a:p>
        </p:txBody>
      </p:sp>
      <p:sp>
        <p:nvSpPr>
          <p:cNvPr id="5" name="TextBox 4">
            <a:extLst>
              <a:ext uri="{FF2B5EF4-FFF2-40B4-BE49-F238E27FC236}">
                <a16:creationId xmlns:a16="http://schemas.microsoft.com/office/drawing/2014/main" id="{FAB4138D-5A1F-5965-F630-ECD82658BADB}"/>
              </a:ext>
            </a:extLst>
          </p:cNvPr>
          <p:cNvSpPr txBox="1"/>
          <p:nvPr/>
        </p:nvSpPr>
        <p:spPr>
          <a:xfrm>
            <a:off x="113071" y="5007638"/>
            <a:ext cx="11965858"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سرطان کولورکتال، سرطانی است که در بافت کولون (روده بزرگ) یا رکتوم (راست روده که محل ذخیره مدفوع است) ایجاد می‌شود. این بیماری زمانی اتفاق می‌افتد که ماده ژنتیکی</a:t>
            </a:r>
            <a:r>
              <a:rPr lang="en-US" dirty="0"/>
              <a:t> (DNA) </a:t>
            </a:r>
            <a:r>
              <a:rPr lang="fa-IR" dirty="0"/>
              <a:t>شما تغییر کند. غالبا تغییرات ژنتیکی مرتبط با سرطان کولورکتال به دلایل ناشناخته و در طول زندگی اتفاق می‌افتند. اما بعضی از این تغییرات ارثی هستند، به این معنی که شما با آن‌ها متولد می‌شوید. </a:t>
            </a:r>
            <a:endParaRPr lang="en-US" dirty="0"/>
          </a:p>
        </p:txBody>
      </p:sp>
      <p:sp>
        <p:nvSpPr>
          <p:cNvPr id="2" name="Rectangle 1">
            <a:extLst>
              <a:ext uri="{FF2B5EF4-FFF2-40B4-BE49-F238E27FC236}">
                <a16:creationId xmlns:a16="http://schemas.microsoft.com/office/drawing/2014/main" id="{FD8F0BA3-05F5-EC48-332B-B6228B3BB408}"/>
              </a:ext>
            </a:extLst>
          </p:cNvPr>
          <p:cNvSpPr/>
          <p:nvPr/>
        </p:nvSpPr>
        <p:spPr>
          <a:xfrm flipH="1" flipV="1">
            <a:off x="0" y="4958477"/>
            <a:ext cx="12192000" cy="98322"/>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122" name="Picture 2" descr="همه چیز در مورد سرطان کولورکتال - دکتر محمد نعیم بنگش">
            <a:extLst>
              <a:ext uri="{FF2B5EF4-FFF2-40B4-BE49-F238E27FC236}">
                <a16:creationId xmlns:a16="http://schemas.microsoft.com/office/drawing/2014/main" id="{A29E2B57-1D27-8203-B763-EAE1E090DB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420247"/>
            <a:ext cx="11430000" cy="3810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5B6A81DA-6DB3-5A16-94D3-7732CEEFC374}"/>
              </a:ext>
            </a:extLst>
          </p:cNvPr>
          <p:cNvSpPr/>
          <p:nvPr/>
        </p:nvSpPr>
        <p:spPr>
          <a:xfrm flipV="1">
            <a:off x="11811000" y="-19211"/>
            <a:ext cx="380998" cy="461666"/>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4C927B46-CAD1-5916-6CFB-CB3E6F28BFCA}"/>
              </a:ext>
            </a:extLst>
          </p:cNvPr>
          <p:cNvSpPr/>
          <p:nvPr/>
        </p:nvSpPr>
        <p:spPr>
          <a:xfrm flipV="1">
            <a:off x="2" y="-19211"/>
            <a:ext cx="380997" cy="461666"/>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710875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D351DCC-3BF3-ACA7-EDE4-9EFE5A80395B}"/>
              </a:ext>
            </a:extLst>
          </p:cNvPr>
          <p:cNvSpPr/>
          <p:nvPr/>
        </p:nvSpPr>
        <p:spPr>
          <a:xfrm>
            <a:off x="0" y="0"/>
            <a:ext cx="10736826" cy="321073"/>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B068134C-1605-7729-4259-2F6C062FB049}"/>
              </a:ext>
            </a:extLst>
          </p:cNvPr>
          <p:cNvSpPr txBox="1"/>
          <p:nvPr/>
        </p:nvSpPr>
        <p:spPr>
          <a:xfrm>
            <a:off x="-1" y="4641976"/>
            <a:ext cx="2782529"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بیماری روده چیست؟</a:t>
            </a:r>
          </a:p>
        </p:txBody>
      </p:sp>
      <p:sp>
        <p:nvSpPr>
          <p:cNvPr id="7" name="TextBox 6">
            <a:extLst>
              <a:ext uri="{FF2B5EF4-FFF2-40B4-BE49-F238E27FC236}">
                <a16:creationId xmlns:a16="http://schemas.microsoft.com/office/drawing/2014/main" id="{57CF65F4-F3A1-C530-733E-9F0C6644CADD}"/>
              </a:ext>
            </a:extLst>
          </p:cNvPr>
          <p:cNvSpPr txBox="1"/>
          <p:nvPr/>
        </p:nvSpPr>
        <p:spPr>
          <a:xfrm>
            <a:off x="108154" y="5048016"/>
            <a:ext cx="11975691"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بیماری روده یک مفهوم کلی است که به اختلالات مختلفی در دستگاه گوارش اشاره دارد. این اختلالات می‌توانند شامل بیماری‌ های التهابی روده، سرطان روده، دیوارتیکولیت، کم‌خونی، سندرم روده تحریک‌پذیر و… باشند. هر یک از این مشکلات روده دارای علائم، علل و درمان‌های متفاوتی هستند. </a:t>
            </a:r>
          </a:p>
        </p:txBody>
      </p:sp>
      <p:sp>
        <p:nvSpPr>
          <p:cNvPr id="8" name="Rectangle 7">
            <a:extLst>
              <a:ext uri="{FF2B5EF4-FFF2-40B4-BE49-F238E27FC236}">
                <a16:creationId xmlns:a16="http://schemas.microsoft.com/office/drawing/2014/main" id="{CCE73EF9-45A5-32D9-DE25-A0BD4C65AAFC}"/>
              </a:ext>
            </a:extLst>
          </p:cNvPr>
          <p:cNvSpPr/>
          <p:nvPr/>
        </p:nvSpPr>
        <p:spPr>
          <a:xfrm>
            <a:off x="2782528" y="4846684"/>
            <a:ext cx="9409472" cy="46864"/>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172" name="Picture 4" descr="سندروم روده تحریک پذیر چیست؟ | دکتر مهناز شکروی">
            <a:extLst>
              <a:ext uri="{FF2B5EF4-FFF2-40B4-BE49-F238E27FC236}">
                <a16:creationId xmlns:a16="http://schemas.microsoft.com/office/drawing/2014/main" id="{125B86E3-3756-2EC7-1D1D-D632CAA3A8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1713" y="203199"/>
            <a:ext cx="8708572" cy="4354286"/>
          </a:xfrm>
          <a:prstGeom prst="rect">
            <a:avLst/>
          </a:prstGeom>
          <a:noFill/>
          <a:ln w="19050">
            <a:solidFill>
              <a:srgbClr val="C00000"/>
            </a:solidFill>
          </a:ln>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3460A02C-8EDF-7434-A6E8-D728496CF4FF}"/>
              </a:ext>
            </a:extLst>
          </p:cNvPr>
          <p:cNvSpPr/>
          <p:nvPr/>
        </p:nvSpPr>
        <p:spPr>
          <a:xfrm>
            <a:off x="10805653" y="0"/>
            <a:ext cx="1386348" cy="321073"/>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64614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2C4B8B7-8071-D0AD-A67D-32B538D56FCD}"/>
              </a:ext>
            </a:extLst>
          </p:cNvPr>
          <p:cNvSpPr txBox="1"/>
          <p:nvPr/>
        </p:nvSpPr>
        <p:spPr>
          <a:xfrm>
            <a:off x="6980904" y="1428722"/>
            <a:ext cx="5073445"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علاوه بر ژنتیک، عوامل دیگری از جمله سبک زندگی و محیط هم می‌توانند بر احتمال ابتلا به سرطان تاثیر بگذارند</a:t>
            </a:r>
            <a:r>
              <a:rPr lang="en-US" dirty="0"/>
              <a:t>.</a:t>
            </a:r>
            <a:r>
              <a:rPr lang="fa-IR" dirty="0"/>
              <a:t>هر کسی ممکن است به سرطان کولورکتال مبتلا شود، اما این بیماری در سالمندان، کسانی که سابقه خانوادگی سرطان کولورکتال دارند، افرادی که بیش از هشت سال است به بیماری کرون یا کولیت اولسراتیو مبتلا هستند و کسانی که سیگار می‌کشند یا از نوشیدنی‌های الکلی استفاده می‌کنند شایع‌تر است</a:t>
            </a:r>
            <a:r>
              <a:rPr lang="en-US" dirty="0"/>
              <a:t>.</a:t>
            </a:r>
            <a:endParaRPr lang="fa-IR" dirty="0"/>
          </a:p>
        </p:txBody>
      </p:sp>
      <p:sp>
        <p:nvSpPr>
          <p:cNvPr id="4" name="TextBox 3">
            <a:extLst>
              <a:ext uri="{FF2B5EF4-FFF2-40B4-BE49-F238E27FC236}">
                <a16:creationId xmlns:a16="http://schemas.microsoft.com/office/drawing/2014/main" id="{7AB44920-7D0F-E69B-D290-29ED145DB8EE}"/>
              </a:ext>
            </a:extLst>
          </p:cNvPr>
          <p:cNvSpPr txBox="1"/>
          <p:nvPr/>
        </p:nvSpPr>
        <p:spPr>
          <a:xfrm>
            <a:off x="1573161" y="378546"/>
            <a:ext cx="2708787"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4- سرطان کولورکتال</a:t>
            </a:r>
            <a:endParaRPr lang="en-US" dirty="0"/>
          </a:p>
        </p:txBody>
      </p:sp>
      <p:sp>
        <p:nvSpPr>
          <p:cNvPr id="5" name="Rectangle 4">
            <a:extLst>
              <a:ext uri="{FF2B5EF4-FFF2-40B4-BE49-F238E27FC236}">
                <a16:creationId xmlns:a16="http://schemas.microsoft.com/office/drawing/2014/main" id="{87FA2839-A700-EC37-5FA3-E96149DB97FF}"/>
              </a:ext>
            </a:extLst>
          </p:cNvPr>
          <p:cNvSpPr/>
          <p:nvPr/>
        </p:nvSpPr>
        <p:spPr>
          <a:xfrm flipV="1">
            <a:off x="0" y="609379"/>
            <a:ext cx="1573161" cy="127816"/>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6" name="Rectangle 5">
            <a:extLst>
              <a:ext uri="{FF2B5EF4-FFF2-40B4-BE49-F238E27FC236}">
                <a16:creationId xmlns:a16="http://schemas.microsoft.com/office/drawing/2014/main" id="{403F29CB-B549-0989-8F7A-2D2902354B7A}"/>
              </a:ext>
            </a:extLst>
          </p:cNvPr>
          <p:cNvSpPr/>
          <p:nvPr/>
        </p:nvSpPr>
        <p:spPr>
          <a:xfrm flipV="1">
            <a:off x="4281948" y="609379"/>
            <a:ext cx="7910051" cy="127816"/>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pic>
        <p:nvPicPr>
          <p:cNvPr id="8" name="Picture 7">
            <a:extLst>
              <a:ext uri="{FF2B5EF4-FFF2-40B4-BE49-F238E27FC236}">
                <a16:creationId xmlns:a16="http://schemas.microsoft.com/office/drawing/2014/main" id="{603262E5-77E0-40A1-1AF6-8639FB1832BF}"/>
              </a:ext>
            </a:extLst>
          </p:cNvPr>
          <p:cNvPicPr>
            <a:picLocks noChangeAspect="1"/>
          </p:cNvPicPr>
          <p:nvPr/>
        </p:nvPicPr>
        <p:blipFill>
          <a:blip r:embed="rId2"/>
          <a:stretch>
            <a:fillRect/>
          </a:stretch>
        </p:blipFill>
        <p:spPr>
          <a:xfrm>
            <a:off x="176979" y="1413753"/>
            <a:ext cx="6636970" cy="4455066"/>
          </a:xfrm>
          <a:prstGeom prst="rect">
            <a:avLst/>
          </a:prstGeom>
        </p:spPr>
      </p:pic>
      <p:sp>
        <p:nvSpPr>
          <p:cNvPr id="9" name="Rectangle 8">
            <a:extLst>
              <a:ext uri="{FF2B5EF4-FFF2-40B4-BE49-F238E27FC236}">
                <a16:creationId xmlns:a16="http://schemas.microsoft.com/office/drawing/2014/main" id="{3C24F617-AE80-E16D-AC01-8193FDFDCCE6}"/>
              </a:ext>
            </a:extLst>
          </p:cNvPr>
          <p:cNvSpPr/>
          <p:nvPr/>
        </p:nvSpPr>
        <p:spPr>
          <a:xfrm flipH="1" flipV="1">
            <a:off x="10805652" y="6027173"/>
            <a:ext cx="1386348" cy="71284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912616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A61686C-1CE5-89BE-3C79-A9C3E83186F3}"/>
              </a:ext>
            </a:extLst>
          </p:cNvPr>
          <p:cNvSpPr/>
          <p:nvPr/>
        </p:nvSpPr>
        <p:spPr>
          <a:xfrm flipH="1" flipV="1">
            <a:off x="2890687" y="4866968"/>
            <a:ext cx="5958348" cy="199473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6FB2218-72C6-E727-92CA-F3970A661798}"/>
              </a:ext>
            </a:extLst>
          </p:cNvPr>
          <p:cNvSpPr txBox="1"/>
          <p:nvPr/>
        </p:nvSpPr>
        <p:spPr>
          <a:xfrm>
            <a:off x="481781" y="343680"/>
            <a:ext cx="11169443"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 توجه به اینکه هر کدام از انواع بیماری های روده دارای علائم و درمان‌های متفاوتی است، بهتر است در صورتی که هر یک از این علائم را مشاهده کردید به پزشک متخصص گوارش مراجعه کنید. شاید علائم شما نشان دهنده بیماری یکه فکر می‌کنید، نباشد. به عبارتی ساده‌تر اشتباه تشخیص داده‌اید و یک مشکل پش پا افتاده داشته باشید. اما اگر تشخیص شما توسط پزشک متخصص صورت گرفته و به یکی از بیماری‌ های روده مبتلا شده‌اید، نگران نباشید. داروها و توصیه‌هایی که پزشک به شما توصیه کرده است را عملی کنید. مطمئن باشید با مراقبت و حفظ روحیه سلامتی خود را به دست خواهید آورد.</a:t>
            </a:r>
          </a:p>
        </p:txBody>
      </p:sp>
      <p:sp>
        <p:nvSpPr>
          <p:cNvPr id="5" name="TextBox 4">
            <a:extLst>
              <a:ext uri="{FF2B5EF4-FFF2-40B4-BE49-F238E27FC236}">
                <a16:creationId xmlns:a16="http://schemas.microsoft.com/office/drawing/2014/main" id="{8856C2FB-E8FA-DC85-6D49-153D1C7C73C8}"/>
              </a:ext>
            </a:extLst>
          </p:cNvPr>
          <p:cNvSpPr txBox="1"/>
          <p:nvPr/>
        </p:nvSpPr>
        <p:spPr>
          <a:xfrm>
            <a:off x="4208206" y="44024"/>
            <a:ext cx="234991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حرف آخر</a:t>
            </a:r>
          </a:p>
        </p:txBody>
      </p:sp>
      <p:sp>
        <p:nvSpPr>
          <p:cNvPr id="6" name="Rectangle 5">
            <a:extLst>
              <a:ext uri="{FF2B5EF4-FFF2-40B4-BE49-F238E27FC236}">
                <a16:creationId xmlns:a16="http://schemas.microsoft.com/office/drawing/2014/main" id="{CE1C471F-9366-4A2E-7767-D9960C26CFF4}"/>
              </a:ext>
            </a:extLst>
          </p:cNvPr>
          <p:cNvSpPr/>
          <p:nvPr/>
        </p:nvSpPr>
        <p:spPr>
          <a:xfrm flipH="1" flipV="1">
            <a:off x="88490" y="1356629"/>
            <a:ext cx="201561" cy="5417795"/>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7" name="Rectangle 6">
            <a:extLst>
              <a:ext uri="{FF2B5EF4-FFF2-40B4-BE49-F238E27FC236}">
                <a16:creationId xmlns:a16="http://schemas.microsoft.com/office/drawing/2014/main" id="{9DB34B2E-31EA-1659-AC7D-755FDD398DDC}"/>
              </a:ext>
            </a:extLst>
          </p:cNvPr>
          <p:cNvSpPr/>
          <p:nvPr/>
        </p:nvSpPr>
        <p:spPr>
          <a:xfrm flipH="1" flipV="1">
            <a:off x="11901949" y="44024"/>
            <a:ext cx="201561" cy="5417795"/>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pic>
        <p:nvPicPr>
          <p:cNvPr id="9" name="Picture 8">
            <a:extLst>
              <a:ext uri="{FF2B5EF4-FFF2-40B4-BE49-F238E27FC236}">
                <a16:creationId xmlns:a16="http://schemas.microsoft.com/office/drawing/2014/main" id="{DB94BB51-3363-ABC3-F303-5135921A2BAD}"/>
              </a:ext>
            </a:extLst>
          </p:cNvPr>
          <p:cNvPicPr>
            <a:picLocks noChangeAspect="1"/>
          </p:cNvPicPr>
          <p:nvPr/>
        </p:nvPicPr>
        <p:blipFill>
          <a:blip r:embed="rId2"/>
          <a:stretch>
            <a:fillRect/>
          </a:stretch>
        </p:blipFill>
        <p:spPr>
          <a:xfrm>
            <a:off x="493179" y="3195744"/>
            <a:ext cx="5276112" cy="3494114"/>
          </a:xfrm>
          <a:prstGeom prst="rect">
            <a:avLst/>
          </a:prstGeom>
          <a:ln w="19050">
            <a:solidFill>
              <a:schemeClr val="bg1"/>
            </a:solidFill>
          </a:ln>
        </p:spPr>
      </p:pic>
      <p:pic>
        <p:nvPicPr>
          <p:cNvPr id="8196" name="Picture 4" descr="6 نشانه اولیه ابتلا به سرطان روده بزرگ">
            <a:extLst>
              <a:ext uri="{FF2B5EF4-FFF2-40B4-BE49-F238E27FC236}">
                <a16:creationId xmlns:a16="http://schemas.microsoft.com/office/drawing/2014/main" id="{60376332-497D-76CD-2D74-9420F8A6C2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3821" y="3195744"/>
            <a:ext cx="5715000" cy="3429000"/>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23333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9A6EF01-10FF-5F6F-577C-CD153DAB4445}"/>
              </a:ext>
            </a:extLst>
          </p:cNvPr>
          <p:cNvSpPr txBox="1"/>
          <p:nvPr/>
        </p:nvSpPr>
        <p:spPr>
          <a:xfrm>
            <a:off x="137651" y="2690336"/>
            <a:ext cx="4296697" cy="1477328"/>
          </a:xfrm>
          <a:prstGeom prst="rect">
            <a:avLst/>
          </a:prstGeom>
          <a:noFill/>
        </p:spPr>
        <p:txBody>
          <a:bodyPr wrap="square">
            <a:spAutoFit/>
          </a:bodyPr>
          <a:lstStyle/>
          <a:p>
            <a:r>
              <a:rPr lang="fa-IR" dirty="0">
                <a:hlinkClick r:id="rId2">
                  <a:extLst>
                    <a:ext uri="{A12FA001-AC4F-418D-AE19-62706E023703}">
                      <ahyp:hlinkClr xmlns:ahyp="http://schemas.microsoft.com/office/drawing/2018/hyperlinkcolor" val="tx"/>
                    </a:ext>
                  </a:extLst>
                </a:hlinkClick>
              </a:rPr>
              <a:t>https://drmyco.ir</a:t>
            </a:r>
            <a:endParaRPr lang="fa-IR" dirty="0"/>
          </a:p>
          <a:p>
            <a:endParaRPr lang="fa-IR" dirty="0"/>
          </a:p>
          <a:p>
            <a:r>
              <a:rPr lang="fa-IR" dirty="0">
                <a:hlinkClick r:id="rId3">
                  <a:extLst>
                    <a:ext uri="{A12FA001-AC4F-418D-AE19-62706E023703}">
                      <ahyp:hlinkClr xmlns:ahyp="http://schemas.microsoft.com/office/drawing/2018/hyperlinkcolor" val="tx"/>
                    </a:ext>
                  </a:extLst>
                </a:hlinkClick>
              </a:rPr>
              <a:t>https://doctorkhosravi.com</a:t>
            </a:r>
            <a:endParaRPr lang="fa-IR" dirty="0"/>
          </a:p>
          <a:p>
            <a:endParaRPr lang="fa-IR" dirty="0"/>
          </a:p>
          <a:p>
            <a:r>
              <a:rPr lang="fa-IR" dirty="0">
                <a:hlinkClick r:id="rId4">
                  <a:extLst>
                    <a:ext uri="{A12FA001-AC4F-418D-AE19-62706E023703}">
                      <ahyp:hlinkClr xmlns:ahyp="http://schemas.microsoft.com/office/drawing/2018/hyperlinkcolor" val="tx"/>
                    </a:ext>
                  </a:extLst>
                </a:hlinkClick>
              </a:rPr>
              <a:t>https://www.darmankade.com</a:t>
            </a:r>
            <a:endParaRPr lang="fa-IR" dirty="0"/>
          </a:p>
        </p:txBody>
      </p:sp>
      <p:sp>
        <p:nvSpPr>
          <p:cNvPr id="8" name="TextBox 7">
            <a:extLst>
              <a:ext uri="{FF2B5EF4-FFF2-40B4-BE49-F238E27FC236}">
                <a16:creationId xmlns:a16="http://schemas.microsoft.com/office/drawing/2014/main" id="{8DDD883D-1C69-ADD9-B80D-827E8C4E91B4}"/>
              </a:ext>
            </a:extLst>
          </p:cNvPr>
          <p:cNvSpPr txBox="1"/>
          <p:nvPr/>
        </p:nvSpPr>
        <p:spPr>
          <a:xfrm>
            <a:off x="10717160" y="393289"/>
            <a:ext cx="1406013"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منابع</a:t>
            </a:r>
          </a:p>
        </p:txBody>
      </p:sp>
      <p:sp>
        <p:nvSpPr>
          <p:cNvPr id="9" name="Rectangle 8">
            <a:extLst>
              <a:ext uri="{FF2B5EF4-FFF2-40B4-BE49-F238E27FC236}">
                <a16:creationId xmlns:a16="http://schemas.microsoft.com/office/drawing/2014/main" id="{9D4C8CD7-8F78-358B-2B91-006451BB3C29}"/>
              </a:ext>
            </a:extLst>
          </p:cNvPr>
          <p:cNvSpPr/>
          <p:nvPr/>
        </p:nvSpPr>
        <p:spPr>
          <a:xfrm flipH="1" flipV="1">
            <a:off x="6213986" y="943445"/>
            <a:ext cx="5909187" cy="216761"/>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10" name="Rectangle 9">
            <a:extLst>
              <a:ext uri="{FF2B5EF4-FFF2-40B4-BE49-F238E27FC236}">
                <a16:creationId xmlns:a16="http://schemas.microsoft.com/office/drawing/2014/main" id="{2C16274E-6C74-F4B7-B761-B3885444649B}"/>
              </a:ext>
            </a:extLst>
          </p:cNvPr>
          <p:cNvSpPr/>
          <p:nvPr/>
        </p:nvSpPr>
        <p:spPr>
          <a:xfrm flipH="1" flipV="1">
            <a:off x="0" y="6424931"/>
            <a:ext cx="12192000" cy="324465"/>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221989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A947169-F2D7-DF6E-6D93-088FBD7EED24}"/>
              </a:ext>
            </a:extLst>
          </p:cNvPr>
          <p:cNvSpPr/>
          <p:nvPr/>
        </p:nvSpPr>
        <p:spPr>
          <a:xfrm rot="10800000" flipH="1" flipV="1">
            <a:off x="703007" y="2257620"/>
            <a:ext cx="10785986" cy="234275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b="1" dirty="0"/>
          </a:p>
        </p:txBody>
      </p:sp>
      <p:sp>
        <p:nvSpPr>
          <p:cNvPr id="3" name="TextBox 2">
            <a:extLst>
              <a:ext uri="{FF2B5EF4-FFF2-40B4-BE49-F238E27FC236}">
                <a16:creationId xmlns:a16="http://schemas.microsoft.com/office/drawing/2014/main" id="{98AD7746-7C3D-AF3F-F399-B4CBCB6F8430}"/>
              </a:ext>
            </a:extLst>
          </p:cNvPr>
          <p:cNvSpPr txBox="1"/>
          <p:nvPr/>
        </p:nvSpPr>
        <p:spPr>
          <a:xfrm>
            <a:off x="2925096" y="2467898"/>
            <a:ext cx="6341807" cy="1384995"/>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algn="ctr"/>
            <a:r>
              <a:rPr lang="fa-IR" sz="4800" b="1" dirty="0">
                <a:solidFill>
                  <a:schemeClr val="bg1"/>
                </a:solidFill>
              </a:rPr>
              <a:t>با تشکر از توجه شما</a:t>
            </a:r>
          </a:p>
        </p:txBody>
      </p:sp>
    </p:spTree>
    <p:extLst>
      <p:ext uri="{BB962C8B-B14F-4D97-AF65-F5344CB8AC3E}">
        <p14:creationId xmlns:p14="http://schemas.microsoft.com/office/powerpoint/2010/main" val="4247036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7C93348-B94B-4375-D20B-F5A1D19877A9}"/>
              </a:ext>
            </a:extLst>
          </p:cNvPr>
          <p:cNvSpPr txBox="1"/>
          <p:nvPr/>
        </p:nvSpPr>
        <p:spPr>
          <a:xfrm>
            <a:off x="6017341" y="362744"/>
            <a:ext cx="6096000" cy="461665"/>
          </a:xfrm>
          <a:prstGeom prst="rect">
            <a:avLst/>
          </a:prstGeom>
          <a:noFill/>
        </p:spPr>
        <p:txBody>
          <a:bodyPr wrap="square">
            <a:spAutoFit/>
          </a:bodyPr>
          <a:lstStyle/>
          <a:p>
            <a:pPr algn="just" rtl="1"/>
            <a:r>
              <a:rPr lang="fa-IR" sz="2400" b="1" dirty="0">
                <a:effectLst/>
                <a:latin typeface="Shabnam" panose="020B0603030804020204" pitchFamily="34" charset="-78"/>
                <a:ea typeface="Calibri" panose="020F0502020204030204" pitchFamily="34" charset="0"/>
                <a:cs typeface="Shabnam" panose="020B0603030804020204" pitchFamily="34" charset="-78"/>
              </a:rPr>
              <a:t>انواع بیماری های روده چیست؟ </a:t>
            </a:r>
            <a:endParaRPr lang="fa-IR" sz="2400" dirty="0">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40E19102-12A4-B8CF-74B4-20180C6A6150}"/>
              </a:ext>
            </a:extLst>
          </p:cNvPr>
          <p:cNvSpPr txBox="1"/>
          <p:nvPr/>
        </p:nvSpPr>
        <p:spPr>
          <a:xfrm>
            <a:off x="353961" y="1272737"/>
            <a:ext cx="11592232" cy="1131079"/>
          </a:xfrm>
          <a:prstGeom prst="rect">
            <a:avLst/>
          </a:prstGeom>
          <a:noFill/>
        </p:spPr>
        <p:txBody>
          <a:bodyPr wrap="square">
            <a:spAutoFit/>
          </a:bodyPr>
          <a:lstStyle/>
          <a:p>
            <a:pPr algn="just" rtl="1">
              <a:lnSpc>
                <a:spcPct val="200000"/>
              </a:lnSpc>
              <a:spcAft>
                <a:spcPts val="800"/>
              </a:spcAft>
            </a:pPr>
            <a:r>
              <a:rPr lang="fa-IR" sz="1800" dirty="0">
                <a:effectLst/>
                <a:latin typeface="Vazir" panose="020B0603030804020204" pitchFamily="34" charset="-78"/>
                <a:ea typeface="Calibri" panose="020F0502020204030204" pitchFamily="34" charset="0"/>
                <a:cs typeface="Vazir" panose="020B0603030804020204" pitchFamily="34" charset="-78"/>
              </a:rPr>
              <a:t>روده یک لوله عضلانی است که از انتهای معده تا مقعد امتداد دارد و از 2 بخش شامل روده کوچک و روده بزرگ (کولون) تشکیل شده است.</a:t>
            </a:r>
            <a:endParaRPr lang="en-US" sz="1400" dirty="0">
              <a:effectLst/>
              <a:latin typeface="Vazir" panose="020B0603030804020204" pitchFamily="34" charset="-78"/>
              <a:ea typeface="Calibri" panose="020F0502020204030204" pitchFamily="34" charset="0"/>
              <a:cs typeface="Vazir" panose="020B0603030804020204" pitchFamily="34" charset="-78"/>
            </a:endParaRPr>
          </a:p>
        </p:txBody>
      </p:sp>
      <p:pic>
        <p:nvPicPr>
          <p:cNvPr id="8" name="Picture 7">
            <a:extLst>
              <a:ext uri="{FF2B5EF4-FFF2-40B4-BE49-F238E27FC236}">
                <a16:creationId xmlns:a16="http://schemas.microsoft.com/office/drawing/2014/main" id="{4473C440-6BE9-F981-8ED7-99057AD5BDD9}"/>
              </a:ext>
            </a:extLst>
          </p:cNvPr>
          <p:cNvPicPr>
            <a:picLocks noChangeAspect="1"/>
          </p:cNvPicPr>
          <p:nvPr/>
        </p:nvPicPr>
        <p:blipFill>
          <a:blip r:embed="rId2"/>
          <a:stretch>
            <a:fillRect/>
          </a:stretch>
        </p:blipFill>
        <p:spPr>
          <a:xfrm>
            <a:off x="191231" y="2541756"/>
            <a:ext cx="5221426" cy="3916070"/>
          </a:xfrm>
          <a:prstGeom prst="rect">
            <a:avLst/>
          </a:prstGeom>
        </p:spPr>
      </p:pic>
      <p:sp>
        <p:nvSpPr>
          <p:cNvPr id="12" name="Rectangle 11">
            <a:extLst>
              <a:ext uri="{FF2B5EF4-FFF2-40B4-BE49-F238E27FC236}">
                <a16:creationId xmlns:a16="http://schemas.microsoft.com/office/drawing/2014/main" id="{673A9C72-8612-1C1E-B78B-ABBEE96E094E}"/>
              </a:ext>
            </a:extLst>
          </p:cNvPr>
          <p:cNvSpPr/>
          <p:nvPr/>
        </p:nvSpPr>
        <p:spPr>
          <a:xfrm>
            <a:off x="0" y="339885"/>
            <a:ext cx="2694038" cy="461665"/>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DF0998D7-EA4D-E7F2-5726-A2C007A9E070}"/>
              </a:ext>
            </a:extLst>
          </p:cNvPr>
          <p:cNvSpPr/>
          <p:nvPr/>
        </p:nvSpPr>
        <p:spPr>
          <a:xfrm flipV="1">
            <a:off x="2694038" y="570718"/>
            <a:ext cx="5437239" cy="4571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 name="Picture 13">
            <a:extLst>
              <a:ext uri="{FF2B5EF4-FFF2-40B4-BE49-F238E27FC236}">
                <a16:creationId xmlns:a16="http://schemas.microsoft.com/office/drawing/2014/main" id="{4F78F403-5E99-27FC-3FE3-3D97A8937F57}"/>
              </a:ext>
            </a:extLst>
          </p:cNvPr>
          <p:cNvPicPr>
            <a:picLocks noChangeAspect="1"/>
          </p:cNvPicPr>
          <p:nvPr/>
        </p:nvPicPr>
        <p:blipFill>
          <a:blip r:embed="rId3"/>
          <a:srcRect r="10198" b="6129"/>
          <a:stretch/>
        </p:blipFill>
        <p:spPr>
          <a:xfrm>
            <a:off x="6465950" y="2605954"/>
            <a:ext cx="5198782" cy="3622880"/>
          </a:xfrm>
          <a:prstGeom prst="rect">
            <a:avLst/>
          </a:prstGeom>
        </p:spPr>
      </p:pic>
      <p:sp>
        <p:nvSpPr>
          <p:cNvPr id="17" name="Rectangle 16">
            <a:extLst>
              <a:ext uri="{FF2B5EF4-FFF2-40B4-BE49-F238E27FC236}">
                <a16:creationId xmlns:a16="http://schemas.microsoft.com/office/drawing/2014/main" id="{9F9368F6-89F4-657E-7DD3-8FB1D5DA0FDB}"/>
              </a:ext>
            </a:extLst>
          </p:cNvPr>
          <p:cNvSpPr/>
          <p:nvPr/>
        </p:nvSpPr>
        <p:spPr>
          <a:xfrm>
            <a:off x="9252155" y="6457826"/>
            <a:ext cx="2939845" cy="287103"/>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42694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F8AD289-06F2-AABA-CA57-945116D6435C}"/>
              </a:ext>
            </a:extLst>
          </p:cNvPr>
          <p:cNvSpPr/>
          <p:nvPr/>
        </p:nvSpPr>
        <p:spPr>
          <a:xfrm>
            <a:off x="1" y="2005781"/>
            <a:ext cx="2241754" cy="3598606"/>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AAD6D667-C8AB-D4EB-BB0C-1CEE0212E95A}"/>
              </a:ext>
            </a:extLst>
          </p:cNvPr>
          <p:cNvSpPr txBox="1"/>
          <p:nvPr/>
        </p:nvSpPr>
        <p:spPr>
          <a:xfrm>
            <a:off x="2743201" y="1226420"/>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بیماری های روده کوچک</a:t>
            </a:r>
            <a:endParaRPr lang="en-US" dirty="0"/>
          </a:p>
        </p:txBody>
      </p:sp>
      <p:sp>
        <p:nvSpPr>
          <p:cNvPr id="5" name="TextBox 4">
            <a:extLst>
              <a:ext uri="{FF2B5EF4-FFF2-40B4-BE49-F238E27FC236}">
                <a16:creationId xmlns:a16="http://schemas.microsoft.com/office/drawing/2014/main" id="{7DF362D9-3189-B824-5792-77FFDCD1DF81}"/>
              </a:ext>
            </a:extLst>
          </p:cNvPr>
          <p:cNvSpPr txBox="1"/>
          <p:nvPr/>
        </p:nvSpPr>
        <p:spPr>
          <a:xfrm>
            <a:off x="5456902" y="2641168"/>
            <a:ext cx="6617110"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وقتی غذا جویده و بلعیده می‌شود، از مری به معده و سپس به روده کوچک می‌رود. روده کوچک از سه بخش شامل دئودنوم (دوازدهه یا اثنی عشر)، ژژونوم و ایلئوم تشکیل شده است. در حین هضم شدن غذا، عضلات دیواره روده کوچک باعث حرکت آن به سمت جلو می‌شوند</a:t>
            </a:r>
            <a:r>
              <a:rPr lang="en-US" dirty="0"/>
              <a:t>.</a:t>
            </a:r>
          </a:p>
        </p:txBody>
      </p:sp>
      <p:pic>
        <p:nvPicPr>
          <p:cNvPr id="6" name="Picture 5" descr="تصویر روده کوچک و روده بزرگ در کنار هم">
            <a:extLst>
              <a:ext uri="{FF2B5EF4-FFF2-40B4-BE49-F238E27FC236}">
                <a16:creationId xmlns:a16="http://schemas.microsoft.com/office/drawing/2014/main" id="{EE5EF546-A034-737A-9771-396B559B9A2C}"/>
              </a:ext>
            </a:extLst>
          </p:cNvPr>
          <p:cNvPicPr>
            <a:picLocks noChangeAspect="1"/>
          </p:cNvPicPr>
          <p:nvPr/>
        </p:nvPicPr>
        <p:blipFill>
          <a:blip r:embed="rId2">
            <a:extLst>
              <a:ext uri="{28A0092B-C50C-407E-A947-70E740481C1C}">
                <a14:useLocalDpi xmlns:a14="http://schemas.microsoft.com/office/drawing/2010/main" val="0"/>
              </a:ext>
            </a:extLst>
          </a:blip>
          <a:srcRect l="6492" t="7862" r="5169" b="18627"/>
          <a:stretch/>
        </p:blipFill>
        <p:spPr bwMode="auto">
          <a:xfrm>
            <a:off x="117988" y="2482645"/>
            <a:ext cx="5250427" cy="2644877"/>
          </a:xfrm>
          <a:prstGeom prst="rect">
            <a:avLst/>
          </a:prstGeom>
          <a:noFill/>
          <a:ln w="28575">
            <a:solidFill>
              <a:srgbClr val="C00000"/>
            </a:solidFill>
          </a:ln>
        </p:spPr>
      </p:pic>
      <p:sp>
        <p:nvSpPr>
          <p:cNvPr id="10" name="Rectangle 9">
            <a:extLst>
              <a:ext uri="{FF2B5EF4-FFF2-40B4-BE49-F238E27FC236}">
                <a16:creationId xmlns:a16="http://schemas.microsoft.com/office/drawing/2014/main" id="{561A15E5-4ADB-A131-420F-D560271B6466}"/>
              </a:ext>
            </a:extLst>
          </p:cNvPr>
          <p:cNvSpPr/>
          <p:nvPr/>
        </p:nvSpPr>
        <p:spPr>
          <a:xfrm>
            <a:off x="8839201" y="1313702"/>
            <a:ext cx="3352799" cy="259459"/>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TextBox 10">
            <a:extLst>
              <a:ext uri="{FF2B5EF4-FFF2-40B4-BE49-F238E27FC236}">
                <a16:creationId xmlns:a16="http://schemas.microsoft.com/office/drawing/2014/main" id="{3F7F3A18-AEB1-1F8E-9875-83C0FF1400CD}"/>
              </a:ext>
            </a:extLst>
          </p:cNvPr>
          <p:cNvSpPr txBox="1"/>
          <p:nvPr/>
        </p:nvSpPr>
        <p:spPr>
          <a:xfrm>
            <a:off x="1936956" y="5618448"/>
            <a:ext cx="10255044"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بیماری‌های مختلفی وجود دارند که می‌توانند در روده کوچک رخ دهند و بر نحوه هضم غذا تاثیر بگذارد، از جمله</a:t>
            </a:r>
            <a:r>
              <a:rPr lang="en-US" dirty="0"/>
              <a:t>:</a:t>
            </a:r>
          </a:p>
        </p:txBody>
      </p:sp>
    </p:spTree>
    <p:extLst>
      <p:ext uri="{BB962C8B-B14F-4D97-AF65-F5344CB8AC3E}">
        <p14:creationId xmlns:p14="http://schemas.microsoft.com/office/powerpoint/2010/main" val="30571749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F65B00A-A815-4F50-76E9-86F6BDE66016}"/>
              </a:ext>
            </a:extLst>
          </p:cNvPr>
          <p:cNvSpPr/>
          <p:nvPr/>
        </p:nvSpPr>
        <p:spPr>
          <a:xfrm flipV="1">
            <a:off x="88490" y="5502622"/>
            <a:ext cx="11936362" cy="45719"/>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6C7569C2-59C2-F713-2AE1-21853E80FB93}"/>
              </a:ext>
            </a:extLst>
          </p:cNvPr>
          <p:cNvSpPr txBox="1"/>
          <p:nvPr/>
        </p:nvSpPr>
        <p:spPr>
          <a:xfrm>
            <a:off x="6007510" y="278197"/>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1- بیماری کرون</a:t>
            </a:r>
            <a:endParaRPr lang="en-US" dirty="0"/>
          </a:p>
        </p:txBody>
      </p:sp>
      <p:sp>
        <p:nvSpPr>
          <p:cNvPr id="7" name="TextBox 6">
            <a:extLst>
              <a:ext uri="{FF2B5EF4-FFF2-40B4-BE49-F238E27FC236}">
                <a16:creationId xmlns:a16="http://schemas.microsoft.com/office/drawing/2014/main" id="{C7466F50-0027-E9BF-4153-8ABA38267A40}"/>
              </a:ext>
            </a:extLst>
          </p:cNvPr>
          <p:cNvSpPr txBox="1"/>
          <p:nvPr/>
        </p:nvSpPr>
        <p:spPr>
          <a:xfrm>
            <a:off x="432620" y="686839"/>
            <a:ext cx="11592232"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بیماری کرون، یک نوع بیماری التهابی روده</a:t>
            </a:r>
            <a:r>
              <a:rPr lang="en-US" dirty="0"/>
              <a:t> (IBD) </a:t>
            </a:r>
            <a:r>
              <a:rPr lang="fa-IR" dirty="0"/>
              <a:t>است که می‌تواند روده کوچک و سایر نواحی دستگاه گوارش را تحت تاثیر قرار دهد. این بیماری باعث التهاب دیواره‌های روده می‌شود. سایر مشکلاتی که می‌تواند در دستگاه گوارش ایجاد کند عبارتند از: درد، اسهال، یبوست و مختل شدن فرآیند هضم غذا</a:t>
            </a:r>
            <a:r>
              <a:rPr lang="en-US" dirty="0"/>
              <a:t>.</a:t>
            </a:r>
            <a:r>
              <a:rPr lang="fa-IR" dirty="0"/>
              <a:t>بیماری کرون به دستگاه گوارش حمله می‌کند، اما ممکن است به طرق مختلف بر کل بدن شما تاثیر بگذارد. این بیماری به خارج از روده هم گسترش می‌یابد و مشکلاتی در چشم، پوست و مفاصل ایجاد می‌کند</a:t>
            </a:r>
            <a:r>
              <a:rPr lang="en-US" dirty="0"/>
              <a:t>.</a:t>
            </a:r>
          </a:p>
        </p:txBody>
      </p:sp>
      <p:pic>
        <p:nvPicPr>
          <p:cNvPr id="10" name="Picture 9">
            <a:extLst>
              <a:ext uri="{FF2B5EF4-FFF2-40B4-BE49-F238E27FC236}">
                <a16:creationId xmlns:a16="http://schemas.microsoft.com/office/drawing/2014/main" id="{A2152B34-1D2C-F726-6D4A-C3BB174355C6}"/>
              </a:ext>
            </a:extLst>
          </p:cNvPr>
          <p:cNvPicPr>
            <a:picLocks noChangeAspect="1"/>
          </p:cNvPicPr>
          <p:nvPr/>
        </p:nvPicPr>
        <p:blipFill>
          <a:blip r:embed="rId2"/>
          <a:srcRect t="13620"/>
          <a:stretch/>
        </p:blipFill>
        <p:spPr>
          <a:xfrm>
            <a:off x="2271252" y="3303639"/>
            <a:ext cx="7315200" cy="3554361"/>
          </a:xfrm>
          <a:prstGeom prst="rect">
            <a:avLst/>
          </a:prstGeom>
        </p:spPr>
      </p:pic>
      <p:sp>
        <p:nvSpPr>
          <p:cNvPr id="12" name="Rectangle 11">
            <a:extLst>
              <a:ext uri="{FF2B5EF4-FFF2-40B4-BE49-F238E27FC236}">
                <a16:creationId xmlns:a16="http://schemas.microsoft.com/office/drawing/2014/main" id="{4FED114C-7EC2-4D8F-5AD7-8CE7D4EA153F}"/>
              </a:ext>
            </a:extLst>
          </p:cNvPr>
          <p:cNvSpPr/>
          <p:nvPr/>
        </p:nvSpPr>
        <p:spPr>
          <a:xfrm flipH="1">
            <a:off x="88490" y="527501"/>
            <a:ext cx="45719" cy="502084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DEA863AE-9664-00D2-E3D1-B88DEEB6F696}"/>
              </a:ext>
            </a:extLst>
          </p:cNvPr>
          <p:cNvSpPr/>
          <p:nvPr/>
        </p:nvSpPr>
        <p:spPr>
          <a:xfrm flipV="1">
            <a:off x="111349" y="527500"/>
            <a:ext cx="9983432" cy="45720"/>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EFA0734F-F774-DAF1-45E5-8C59776A3669}"/>
              </a:ext>
            </a:extLst>
          </p:cNvPr>
          <p:cNvSpPr/>
          <p:nvPr/>
        </p:nvSpPr>
        <p:spPr>
          <a:xfrm>
            <a:off x="29498" y="6330499"/>
            <a:ext cx="2241754" cy="34118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a:extLst>
              <a:ext uri="{FF2B5EF4-FFF2-40B4-BE49-F238E27FC236}">
                <a16:creationId xmlns:a16="http://schemas.microsoft.com/office/drawing/2014/main" id="{FB08EE2B-47B2-27E3-8D60-40C9A25028F4}"/>
              </a:ext>
            </a:extLst>
          </p:cNvPr>
          <p:cNvSpPr/>
          <p:nvPr/>
        </p:nvSpPr>
        <p:spPr>
          <a:xfrm>
            <a:off x="9576622" y="4405586"/>
            <a:ext cx="2241754" cy="34118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86310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A698FB-93C1-AE6E-1594-2E80D6977FF1}"/>
              </a:ext>
            </a:extLst>
          </p:cNvPr>
          <p:cNvSpPr txBox="1"/>
          <p:nvPr/>
        </p:nvSpPr>
        <p:spPr>
          <a:xfrm>
            <a:off x="5830531" y="1177091"/>
            <a:ext cx="2654709"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2- بیماری سلیاک</a:t>
            </a:r>
            <a:endParaRPr lang="en-US" dirty="0"/>
          </a:p>
        </p:txBody>
      </p:sp>
      <p:sp>
        <p:nvSpPr>
          <p:cNvPr id="5" name="TextBox 4">
            <a:extLst>
              <a:ext uri="{FF2B5EF4-FFF2-40B4-BE49-F238E27FC236}">
                <a16:creationId xmlns:a16="http://schemas.microsoft.com/office/drawing/2014/main" id="{350C7064-76BD-5B87-9466-4E9B7FDA74F1}"/>
              </a:ext>
            </a:extLst>
          </p:cNvPr>
          <p:cNvSpPr txBox="1"/>
          <p:nvPr/>
        </p:nvSpPr>
        <p:spPr>
          <a:xfrm>
            <a:off x="6292645" y="1803412"/>
            <a:ext cx="5722374"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بیماری سلیاک یک بیماری خودایمنی است، یعنی وقتی رخ می‌دهد که سیستم ایمنی بدن به اشتباه به بافت‌های سالم حمله می‌کند. دیواره روده باریک با پرزهای کوچکی پوشیده شده است که مواد مغذی موجود در غذا را جذب می‌کنند. وقتی یک فرد مبتلا به بیماری سلیاک از غلات حاوی گلوتن (مثل گندم، جو و چاودار) استفاده می‌کند، گلبول‌های سفید خون به پرزها حمله می‌کنند که این باعث می‌شود توانایی روده کوچک برای جذب ویتامین‌ها و مواد معدنی کاهش پیدا کند</a:t>
            </a:r>
            <a:r>
              <a:rPr lang="en-US" dirty="0"/>
              <a:t>.</a:t>
            </a:r>
          </a:p>
        </p:txBody>
      </p:sp>
      <p:pic>
        <p:nvPicPr>
          <p:cNvPr id="6" name="Picture 5">
            <a:extLst>
              <a:ext uri="{FF2B5EF4-FFF2-40B4-BE49-F238E27FC236}">
                <a16:creationId xmlns:a16="http://schemas.microsoft.com/office/drawing/2014/main" id="{54135BB1-9901-E611-F8D5-BFA74979D6B9}"/>
              </a:ext>
            </a:extLst>
          </p:cNvPr>
          <p:cNvPicPr>
            <a:picLocks noChangeAspect="1"/>
          </p:cNvPicPr>
          <p:nvPr/>
        </p:nvPicPr>
        <p:blipFill>
          <a:blip r:embed="rId3"/>
          <a:stretch>
            <a:fillRect/>
          </a:stretch>
        </p:blipFill>
        <p:spPr>
          <a:xfrm>
            <a:off x="19665" y="1803412"/>
            <a:ext cx="6272980" cy="4544426"/>
          </a:xfrm>
          <a:prstGeom prst="rect">
            <a:avLst/>
          </a:prstGeom>
        </p:spPr>
      </p:pic>
      <p:sp>
        <p:nvSpPr>
          <p:cNvPr id="2" name="Rectangle 1">
            <a:extLst>
              <a:ext uri="{FF2B5EF4-FFF2-40B4-BE49-F238E27FC236}">
                <a16:creationId xmlns:a16="http://schemas.microsoft.com/office/drawing/2014/main" id="{3047877E-37BC-D18F-ECE1-8833B1C3E4BB}"/>
              </a:ext>
            </a:extLst>
          </p:cNvPr>
          <p:cNvSpPr/>
          <p:nvPr/>
        </p:nvSpPr>
        <p:spPr>
          <a:xfrm>
            <a:off x="8485240" y="1177091"/>
            <a:ext cx="3706760" cy="34118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0B824DD8-72D0-AD4A-C90D-139661D59E20}"/>
              </a:ext>
            </a:extLst>
          </p:cNvPr>
          <p:cNvSpPr/>
          <p:nvPr/>
        </p:nvSpPr>
        <p:spPr>
          <a:xfrm>
            <a:off x="0" y="314632"/>
            <a:ext cx="176981" cy="6341413"/>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24563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A121AC-0E02-4506-730B-FE6078166CF1}"/>
              </a:ext>
            </a:extLst>
          </p:cNvPr>
          <p:cNvSpPr txBox="1"/>
          <p:nvPr/>
        </p:nvSpPr>
        <p:spPr>
          <a:xfrm>
            <a:off x="98323" y="4525134"/>
            <a:ext cx="11985523"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بعضی از افراد مبتلا به سلیاک ممکن است هیچ علامتی نداشته باشند، اما کسانی که علائم این بیماری را تجربه می‌کنند دچار اسهال یا یبوست، نفخ، درد شکم، استفراغ، کاهش وزن و خستگی می‌شوند. بیماری سلیاک ممکن است روی سایر قسمت‌های بدن هم تاثیر بگذارد و به بروز علائمی مثل کم خونی (کاهش گلبول‌های قرمز سالم)، درد مفاصل یا مشکلات دیگر منجر شود. این علائم به‌ویژه در بزرگسالان دیده می‌شوند</a:t>
            </a:r>
            <a:r>
              <a:rPr lang="en-US" dirty="0"/>
              <a:t>.</a:t>
            </a:r>
          </a:p>
        </p:txBody>
      </p:sp>
      <p:sp>
        <p:nvSpPr>
          <p:cNvPr id="3" name="TextBox 2">
            <a:extLst>
              <a:ext uri="{FF2B5EF4-FFF2-40B4-BE49-F238E27FC236}">
                <a16:creationId xmlns:a16="http://schemas.microsoft.com/office/drawing/2014/main" id="{262AD0E1-7A07-BFE2-70E8-1040ABC9074B}"/>
              </a:ext>
            </a:extLst>
          </p:cNvPr>
          <p:cNvSpPr txBox="1"/>
          <p:nvPr/>
        </p:nvSpPr>
        <p:spPr>
          <a:xfrm>
            <a:off x="5909188" y="4206434"/>
            <a:ext cx="6096000" cy="388696"/>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2- بیماری سلیاک</a:t>
            </a:r>
            <a:endParaRPr lang="en-US" dirty="0"/>
          </a:p>
        </p:txBody>
      </p:sp>
      <p:pic>
        <p:nvPicPr>
          <p:cNvPr id="4" name="Picture 3">
            <a:extLst>
              <a:ext uri="{FF2B5EF4-FFF2-40B4-BE49-F238E27FC236}">
                <a16:creationId xmlns:a16="http://schemas.microsoft.com/office/drawing/2014/main" id="{915B272F-9A0F-7A5C-9313-5B70908F2A94}"/>
              </a:ext>
            </a:extLst>
          </p:cNvPr>
          <p:cNvPicPr>
            <a:picLocks noChangeAspect="1"/>
          </p:cNvPicPr>
          <p:nvPr/>
        </p:nvPicPr>
        <p:blipFill>
          <a:blip r:embed="rId2"/>
          <a:stretch>
            <a:fillRect/>
          </a:stretch>
        </p:blipFill>
        <p:spPr>
          <a:xfrm>
            <a:off x="2243138" y="0"/>
            <a:ext cx="7332100" cy="4124306"/>
          </a:xfrm>
          <a:prstGeom prst="rect">
            <a:avLst/>
          </a:prstGeom>
        </p:spPr>
      </p:pic>
      <p:sp>
        <p:nvSpPr>
          <p:cNvPr id="5" name="Rectangle 4">
            <a:extLst>
              <a:ext uri="{FF2B5EF4-FFF2-40B4-BE49-F238E27FC236}">
                <a16:creationId xmlns:a16="http://schemas.microsoft.com/office/drawing/2014/main" id="{AD604AAA-A422-5E88-789C-69883B1959C3}"/>
              </a:ext>
            </a:extLst>
          </p:cNvPr>
          <p:cNvSpPr/>
          <p:nvPr/>
        </p:nvSpPr>
        <p:spPr>
          <a:xfrm flipH="1">
            <a:off x="0" y="4293750"/>
            <a:ext cx="3480619" cy="255613"/>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3DD4AA7A-7A43-A6A3-63DA-969375280944}"/>
              </a:ext>
            </a:extLst>
          </p:cNvPr>
          <p:cNvSpPr/>
          <p:nvPr/>
        </p:nvSpPr>
        <p:spPr>
          <a:xfrm flipV="1">
            <a:off x="3480617" y="4398698"/>
            <a:ext cx="6282815" cy="45719"/>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5780AB91-5E1C-C465-AF9B-6DAB5E74457A}"/>
              </a:ext>
            </a:extLst>
          </p:cNvPr>
          <p:cNvSpPr/>
          <p:nvPr/>
        </p:nvSpPr>
        <p:spPr>
          <a:xfrm>
            <a:off x="10776154" y="93792"/>
            <a:ext cx="1415846" cy="34118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26069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C26A3E0-8673-D357-4BFA-C9FE598F37F6}"/>
              </a:ext>
            </a:extLst>
          </p:cNvPr>
          <p:cNvSpPr/>
          <p:nvPr/>
        </p:nvSpPr>
        <p:spPr>
          <a:xfrm>
            <a:off x="0" y="6516820"/>
            <a:ext cx="12192000" cy="34118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7A3948D-1989-C4BE-6CC0-4FCCDBA56472}"/>
              </a:ext>
            </a:extLst>
          </p:cNvPr>
          <p:cNvSpPr txBox="1"/>
          <p:nvPr/>
        </p:nvSpPr>
        <p:spPr>
          <a:xfrm>
            <a:off x="2182760" y="328198"/>
            <a:ext cx="6096000" cy="388696"/>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3- سندرم روده تحریک‌پذیر</a:t>
            </a:r>
            <a:endParaRPr lang="en-US" dirty="0"/>
          </a:p>
        </p:txBody>
      </p:sp>
      <p:sp>
        <p:nvSpPr>
          <p:cNvPr id="5" name="TextBox 4">
            <a:extLst>
              <a:ext uri="{FF2B5EF4-FFF2-40B4-BE49-F238E27FC236}">
                <a16:creationId xmlns:a16="http://schemas.microsoft.com/office/drawing/2014/main" id="{79484576-0227-0C3E-83B4-024E7DFD847F}"/>
              </a:ext>
            </a:extLst>
          </p:cNvPr>
          <p:cNvSpPr txBox="1"/>
          <p:nvPr/>
        </p:nvSpPr>
        <p:spPr>
          <a:xfrm>
            <a:off x="334297" y="824119"/>
            <a:ext cx="11720051"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سندرم روده تحریک‌پذیر</a:t>
            </a:r>
            <a:r>
              <a:rPr lang="en-US" dirty="0"/>
              <a:t> (IBS)</a:t>
            </a:r>
            <a:r>
              <a:rPr lang="fa-IR" dirty="0"/>
              <a:t>، یک بیماری شایع است که می‌تواند روده‌ کوچک و روده بزرگ را تحت تاثیر قرار دهد و علائمی مانند یبوست یا اسهال، درد شکم، نفخ و… را ایجاد کند. علائم ممکن است به‌ قدری شدید باشند که زندگی روزمره (برای مثال، رفتن به مدرسه یا محل کار و معاشرت با دیگران) را مختل کنند</a:t>
            </a:r>
            <a:r>
              <a:rPr lang="en-US" dirty="0"/>
              <a:t>.</a:t>
            </a:r>
            <a:r>
              <a:rPr lang="fa-IR" dirty="0"/>
              <a:t> سندرم روده تحریک‌پذیر یکی از شایع‌ترین بیماری‌های گوارشی است</a:t>
            </a:r>
            <a:r>
              <a:rPr lang="en-US" dirty="0"/>
              <a:t>.</a:t>
            </a:r>
            <a:endParaRPr lang="fa-IR" dirty="0"/>
          </a:p>
        </p:txBody>
      </p:sp>
      <p:pic>
        <p:nvPicPr>
          <p:cNvPr id="1026" name="Picture 2" descr="سندرم روده تحریک‌پذیر - ویکی‌پدیا، دانشنامهٔ آزاد">
            <a:extLst>
              <a:ext uri="{FF2B5EF4-FFF2-40B4-BE49-F238E27FC236}">
                <a16:creationId xmlns:a16="http://schemas.microsoft.com/office/drawing/2014/main" id="{186043FD-E6E7-7520-56EA-1811548C2A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9558" y="2677140"/>
            <a:ext cx="7360476" cy="4140268"/>
          </a:xfrm>
          <a:prstGeom prst="rect">
            <a:avLst/>
          </a:prstGeom>
          <a:noFill/>
          <a:ln w="38100">
            <a:solidFill>
              <a:srgbClr val="C00000"/>
            </a:solidFill>
          </a:ln>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493EE1E-FEED-A6A2-5A6A-208F92A4B3C7}"/>
              </a:ext>
            </a:extLst>
          </p:cNvPr>
          <p:cNvSpPr/>
          <p:nvPr/>
        </p:nvSpPr>
        <p:spPr>
          <a:xfrm flipH="1">
            <a:off x="-1" y="462118"/>
            <a:ext cx="4709652" cy="230645"/>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98734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انسداد روده چیست، چه علائمی دارد و چگونه درمان می شود؟">
            <a:extLst>
              <a:ext uri="{FF2B5EF4-FFF2-40B4-BE49-F238E27FC236}">
                <a16:creationId xmlns:a16="http://schemas.microsoft.com/office/drawing/2014/main" id="{57677810-8B5A-0EEA-E51A-E63F62009B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416218" cy="397459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3687984-95B6-5D0A-2660-BEBE0D528DD1}"/>
              </a:ext>
            </a:extLst>
          </p:cNvPr>
          <p:cNvSpPr txBox="1"/>
          <p:nvPr/>
        </p:nvSpPr>
        <p:spPr>
          <a:xfrm>
            <a:off x="5034116" y="189111"/>
            <a:ext cx="2271252"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4- انسداد روده</a:t>
            </a:r>
            <a:endParaRPr lang="en-US" dirty="0"/>
          </a:p>
        </p:txBody>
      </p:sp>
      <p:sp>
        <p:nvSpPr>
          <p:cNvPr id="5" name="TextBox 4">
            <a:extLst>
              <a:ext uri="{FF2B5EF4-FFF2-40B4-BE49-F238E27FC236}">
                <a16:creationId xmlns:a16="http://schemas.microsoft.com/office/drawing/2014/main" id="{5D92518D-3CF2-EA8C-1CA2-15A4D023165C}"/>
              </a:ext>
            </a:extLst>
          </p:cNvPr>
          <p:cNvSpPr txBox="1"/>
          <p:nvPr/>
        </p:nvSpPr>
        <p:spPr>
          <a:xfrm>
            <a:off x="5034116" y="967976"/>
            <a:ext cx="6951408"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انسداد روده کوچک به این معنی است که چیزی مانع عبور غذا می‌شود. این مشکل ممکن است در اثر سایر بیماری‌ها، از جمله بیماری کرون، رخ دهد. التهاب می‌تواند باعث مسدود شدن روده یا ایجاد بافت اسکار (جای زخم) شود که این اتفاق با ضخیم شدن دیواره‌های روده همراه است</a:t>
            </a:r>
            <a:r>
              <a:rPr lang="en-US" dirty="0"/>
              <a:t>.</a:t>
            </a:r>
          </a:p>
        </p:txBody>
      </p:sp>
      <p:sp>
        <p:nvSpPr>
          <p:cNvPr id="4" name="TextBox 3">
            <a:extLst>
              <a:ext uri="{FF2B5EF4-FFF2-40B4-BE49-F238E27FC236}">
                <a16:creationId xmlns:a16="http://schemas.microsoft.com/office/drawing/2014/main" id="{3E0B28F8-A7FA-3071-6C62-D7C29F03E7F9}"/>
              </a:ext>
            </a:extLst>
          </p:cNvPr>
          <p:cNvSpPr txBox="1"/>
          <p:nvPr/>
        </p:nvSpPr>
        <p:spPr>
          <a:xfrm>
            <a:off x="273153" y="4107428"/>
            <a:ext cx="6715432"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اگر شرایطی وجود داشته باشد که باعث کاهش سرعت حرکت غذا در روده شود (اختلالات حرکتی)، ممکن است غذا در روده گیر کند. انسداد روده می‌تواند یک اورژانس پزشکی باشد. این مشکل ممکن است با دارو و مایعات در بیمارستان درمان شود، اما در موارد جدی به جراحی نیاز است</a:t>
            </a:r>
            <a:r>
              <a:rPr lang="en-US" dirty="0"/>
              <a:t>.</a:t>
            </a:r>
          </a:p>
        </p:txBody>
      </p:sp>
      <p:pic>
        <p:nvPicPr>
          <p:cNvPr id="8" name="Picture 7">
            <a:extLst>
              <a:ext uri="{FF2B5EF4-FFF2-40B4-BE49-F238E27FC236}">
                <a16:creationId xmlns:a16="http://schemas.microsoft.com/office/drawing/2014/main" id="{6D5CAAD7-6935-7CE9-4690-41657EFB77DA}"/>
              </a:ext>
            </a:extLst>
          </p:cNvPr>
          <p:cNvPicPr>
            <a:picLocks noChangeAspect="1"/>
          </p:cNvPicPr>
          <p:nvPr/>
        </p:nvPicPr>
        <p:blipFill>
          <a:blip r:embed="rId3"/>
          <a:stretch>
            <a:fillRect/>
          </a:stretch>
        </p:blipFill>
        <p:spPr>
          <a:xfrm>
            <a:off x="6988585" y="3524250"/>
            <a:ext cx="5238750" cy="3333750"/>
          </a:xfrm>
          <a:prstGeom prst="rect">
            <a:avLst/>
          </a:prstGeom>
        </p:spPr>
      </p:pic>
      <p:sp>
        <p:nvSpPr>
          <p:cNvPr id="9" name="Rectangle 8">
            <a:extLst>
              <a:ext uri="{FF2B5EF4-FFF2-40B4-BE49-F238E27FC236}">
                <a16:creationId xmlns:a16="http://schemas.microsoft.com/office/drawing/2014/main" id="{509CECC3-803C-55DB-9398-73F03B491946}"/>
              </a:ext>
            </a:extLst>
          </p:cNvPr>
          <p:cNvSpPr/>
          <p:nvPr/>
        </p:nvSpPr>
        <p:spPr>
          <a:xfrm>
            <a:off x="4670323" y="783608"/>
            <a:ext cx="7521677" cy="130886"/>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44D226A5-34B5-84FE-12BF-47CF128CD916}"/>
              </a:ext>
            </a:extLst>
          </p:cNvPr>
          <p:cNvSpPr/>
          <p:nvPr/>
        </p:nvSpPr>
        <p:spPr>
          <a:xfrm flipH="1">
            <a:off x="0" y="6574244"/>
            <a:ext cx="6988585" cy="135451"/>
          </a:xfrm>
          <a:prstGeom prst="rect">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436591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TotalTime>
  <Words>1705</Words>
  <Application>Microsoft Office PowerPoint</Application>
  <PresentationFormat>Widescreen</PresentationFormat>
  <Paragraphs>56</Paragraphs>
  <Slides>23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hp</cp:lastModifiedBy>
  <cp:revision>4</cp:revision>
  <dcterms:created xsi:type="dcterms:W3CDTF">2024-12-10T08:07:02Z</dcterms:created>
  <dcterms:modified xsi:type="dcterms:W3CDTF">2024-12-12T10:10:37Z</dcterms:modified>
</cp:coreProperties>
</file>