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98" r:id="rId2"/>
    <p:sldId id="256" r:id="rId3"/>
    <p:sldId id="257" r:id="rId4"/>
    <p:sldId id="258" r:id="rId5"/>
    <p:sldId id="259" r:id="rId6"/>
    <p:sldId id="260" r:id="rId7"/>
    <p:sldId id="261" r:id="rId8"/>
    <p:sldId id="262"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92" r:id="rId26"/>
    <p:sldId id="293" r:id="rId27"/>
    <p:sldId id="294" r:id="rId28"/>
    <p:sldId id="295" r:id="rId29"/>
    <p:sldId id="296" r:id="rId30"/>
    <p:sldId id="287" r:id="rId31"/>
    <p:sldId id="286" r:id="rId32"/>
    <p:sldId id="299" r:id="rId33"/>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p" initials="h" lastIdx="1" clrIdx="0">
    <p:extLst>
      <p:ext uri="{19B8F6BF-5375-455C-9EA6-DF929625EA0E}">
        <p15:presenceInfo xmlns:p15="http://schemas.microsoft.com/office/powerpoint/2012/main" userId="hp"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D7D31"/>
    <a:srgbClr val="000000"/>
    <a:srgbClr val="0080A8"/>
    <a:srgbClr val="0092C0"/>
    <a:srgbClr val="FFC000"/>
    <a:srgbClr val="97FFC6"/>
    <a:srgbClr val="AED6D6"/>
    <a:srgbClr val="F47A6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845" autoAdjust="0"/>
    <p:restoredTop sz="95256" autoAdjust="0"/>
  </p:normalViewPr>
  <p:slideViewPr>
    <p:cSldViewPr snapToGrid="0">
      <p:cViewPr varScale="1">
        <p:scale>
          <a:sx n="79" d="100"/>
          <a:sy n="79" d="100"/>
        </p:scale>
        <p:origin x="826"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commentAuthors" Target="commentAuthor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42CF4B23-EF17-4E9D-AA7D-2DC2A9BF7156}" type="datetimeFigureOut">
              <a:rPr lang="fa-IR" smtClean="0"/>
              <a:t>1446/06/15</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5AE24167-94EC-469F-B81B-9E31CB4BD8F4}" type="slidenum">
              <a:rPr lang="fa-IR" smtClean="0"/>
              <a:t>‹#›</a:t>
            </a:fld>
            <a:endParaRPr lang="fa-IR"/>
          </a:p>
        </p:txBody>
      </p:sp>
    </p:spTree>
    <p:extLst>
      <p:ext uri="{BB962C8B-B14F-4D97-AF65-F5344CB8AC3E}">
        <p14:creationId xmlns:p14="http://schemas.microsoft.com/office/powerpoint/2010/main" val="938642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E24167-94EC-469F-B81B-9E31CB4BD8F4}" type="slidenum">
              <a:rPr lang="fa-IR" smtClean="0"/>
              <a:t>15</a:t>
            </a:fld>
            <a:endParaRPr lang="fa-IR"/>
          </a:p>
        </p:txBody>
      </p:sp>
    </p:spTree>
    <p:extLst>
      <p:ext uri="{BB962C8B-B14F-4D97-AF65-F5344CB8AC3E}">
        <p14:creationId xmlns:p14="http://schemas.microsoft.com/office/powerpoint/2010/main" val="27863248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E24167-94EC-469F-B81B-9E31CB4BD8F4}" type="slidenum">
              <a:rPr lang="fa-IR" smtClean="0"/>
              <a:t>29</a:t>
            </a:fld>
            <a:endParaRPr lang="fa-IR"/>
          </a:p>
        </p:txBody>
      </p:sp>
    </p:spTree>
    <p:extLst>
      <p:ext uri="{BB962C8B-B14F-4D97-AF65-F5344CB8AC3E}">
        <p14:creationId xmlns:p14="http://schemas.microsoft.com/office/powerpoint/2010/main" val="105742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5AE24167-94EC-469F-B81B-9E31CB4BD8F4}" type="slidenum">
              <a:rPr lang="fa-IR" smtClean="0"/>
              <a:t>31</a:t>
            </a:fld>
            <a:endParaRPr lang="fa-IR"/>
          </a:p>
        </p:txBody>
      </p:sp>
    </p:spTree>
    <p:extLst>
      <p:ext uri="{BB962C8B-B14F-4D97-AF65-F5344CB8AC3E}">
        <p14:creationId xmlns:p14="http://schemas.microsoft.com/office/powerpoint/2010/main" val="2024909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24867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1030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44C78745-1853-D1E7-97D9-FBDB872B85C6}"/>
              </a:ext>
            </a:extLst>
          </p:cNvPr>
          <p:cNvSpPr>
            <a:spLocks noGrp="1"/>
          </p:cNvSpPr>
          <p:nvPr>
            <p:ph type="pic" sz="quarter" idx="10"/>
          </p:nvPr>
        </p:nvSpPr>
        <p:spPr>
          <a:xfrm>
            <a:off x="0" y="0"/>
            <a:ext cx="7065818" cy="6858000"/>
          </a:xfrm>
          <a:custGeom>
            <a:avLst/>
            <a:gdLst>
              <a:gd name="connsiteX0" fmla="*/ 0 w 8289636"/>
              <a:gd name="connsiteY0" fmla="*/ 0 h 6858000"/>
              <a:gd name="connsiteX1" fmla="*/ 4144818 w 8289636"/>
              <a:gd name="connsiteY1" fmla="*/ 0 h 6858000"/>
              <a:gd name="connsiteX2" fmla="*/ 8289636 w 8289636"/>
              <a:gd name="connsiteY2" fmla="*/ 3429000 h 6858000"/>
              <a:gd name="connsiteX3" fmla="*/ 4144818 w 8289636"/>
              <a:gd name="connsiteY3" fmla="*/ 6858000 h 6858000"/>
              <a:gd name="connsiteX4" fmla="*/ 0 w 8289636"/>
              <a:gd name="connsiteY4" fmla="*/ 6858000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9636" h="6858000">
                <a:moveTo>
                  <a:pt x="0" y="0"/>
                </a:moveTo>
                <a:lnTo>
                  <a:pt x="4144818" y="0"/>
                </a:lnTo>
                <a:cubicBezTo>
                  <a:pt x="6433938" y="0"/>
                  <a:pt x="8289636" y="1535216"/>
                  <a:pt x="8289636" y="3429000"/>
                </a:cubicBezTo>
                <a:cubicBezTo>
                  <a:pt x="8289636" y="5322784"/>
                  <a:pt x="6433938" y="6858000"/>
                  <a:pt x="4144818" y="6858000"/>
                </a:cubicBez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343012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3850657"/>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hyperlink" Target="https://clinicdarman.com/" TargetMode="External"/><Relationship Id="rId2" Type="http://schemas.openxmlformats.org/officeDocument/2006/relationships/hyperlink" Target="https://darmanfori.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Oval 41">
            <a:extLst>
              <a:ext uri="{FF2B5EF4-FFF2-40B4-BE49-F238E27FC236}">
                <a16:creationId xmlns:a16="http://schemas.microsoft.com/office/drawing/2014/main" id="{60331C3F-5A73-B606-14A2-1B00FEBF5400}"/>
              </a:ext>
            </a:extLst>
          </p:cNvPr>
          <p:cNvSpPr/>
          <p:nvPr/>
        </p:nvSpPr>
        <p:spPr>
          <a:xfrm>
            <a:off x="2405406" y="1043042"/>
            <a:ext cx="5220228" cy="5220228"/>
          </a:xfrm>
          <a:prstGeom prst="ellipse">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nvGrpSpPr>
          <p:cNvPr id="41" name="Group 40">
            <a:extLst>
              <a:ext uri="{FF2B5EF4-FFF2-40B4-BE49-F238E27FC236}">
                <a16:creationId xmlns:a16="http://schemas.microsoft.com/office/drawing/2014/main" id="{923BEBBC-2A94-0799-2F79-24C3CC3A2F87}"/>
              </a:ext>
            </a:extLst>
          </p:cNvPr>
          <p:cNvGrpSpPr/>
          <p:nvPr/>
        </p:nvGrpSpPr>
        <p:grpSpPr>
          <a:xfrm>
            <a:off x="6118415" y="2059217"/>
            <a:ext cx="6096000" cy="559602"/>
            <a:chOff x="6096000" y="2039714"/>
            <a:chExt cx="6096000" cy="559602"/>
          </a:xfrm>
        </p:grpSpPr>
        <p:sp>
          <p:nvSpPr>
            <p:cNvPr id="9" name="Rectangle 8">
              <a:extLst>
                <a:ext uri="{FF2B5EF4-FFF2-40B4-BE49-F238E27FC236}">
                  <a16:creationId xmlns:a16="http://schemas.microsoft.com/office/drawing/2014/main" id="{12AF316B-9BC1-30C1-FABD-3CF4CD46AA40}"/>
                </a:ext>
              </a:extLst>
            </p:cNvPr>
            <p:cNvSpPr/>
            <p:nvPr/>
          </p:nvSpPr>
          <p:spPr>
            <a:xfrm>
              <a:off x="6180306" y="2039714"/>
              <a:ext cx="6011694" cy="5596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TextBox 12">
              <a:extLst>
                <a:ext uri="{FF2B5EF4-FFF2-40B4-BE49-F238E27FC236}">
                  <a16:creationId xmlns:a16="http://schemas.microsoft.com/office/drawing/2014/main" id="{D8E679DF-106C-269C-6598-8F14F1D5BC6B}"/>
                </a:ext>
              </a:extLst>
            </p:cNvPr>
            <p:cNvSpPr txBox="1"/>
            <p:nvPr/>
          </p:nvSpPr>
          <p:spPr>
            <a:xfrm>
              <a:off x="6096000" y="2082877"/>
              <a:ext cx="6096000" cy="454612"/>
            </a:xfrm>
            <a:prstGeom prst="rect">
              <a:avLst/>
            </a:prstGeom>
            <a:noFill/>
          </p:spPr>
          <p:txBody>
            <a:bodyPr wrap="square">
              <a:spAutoFit/>
            </a:bodyPr>
            <a:lstStyle/>
            <a:p>
              <a:pPr algn="just" rtl="1">
                <a:lnSpc>
                  <a:spcPct val="107000"/>
                </a:lnSpc>
                <a:spcAft>
                  <a:spcPts val="800"/>
                </a:spcAft>
              </a:pPr>
              <a:r>
                <a:rPr lang="fa-IR" sz="22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آناتومی‌ روده چیست و عملکرد آن چگونه است؟</a:t>
              </a:r>
              <a:endParaRPr lang="en-US" sz="2200"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grpSp>
      <p:grpSp>
        <p:nvGrpSpPr>
          <p:cNvPr id="39" name="Group 38">
            <a:extLst>
              <a:ext uri="{FF2B5EF4-FFF2-40B4-BE49-F238E27FC236}">
                <a16:creationId xmlns:a16="http://schemas.microsoft.com/office/drawing/2014/main" id="{C96DE59F-E36F-321F-4065-0E4C66726431}"/>
              </a:ext>
            </a:extLst>
          </p:cNvPr>
          <p:cNvGrpSpPr/>
          <p:nvPr/>
        </p:nvGrpSpPr>
        <p:grpSpPr>
          <a:xfrm>
            <a:off x="5223399" y="3654797"/>
            <a:ext cx="6264968" cy="559602"/>
            <a:chOff x="5456862" y="3704096"/>
            <a:chExt cx="6264968" cy="559602"/>
          </a:xfrm>
        </p:grpSpPr>
        <p:sp>
          <p:nvSpPr>
            <p:cNvPr id="11" name="Rectangle 10">
              <a:extLst>
                <a:ext uri="{FF2B5EF4-FFF2-40B4-BE49-F238E27FC236}">
                  <a16:creationId xmlns:a16="http://schemas.microsoft.com/office/drawing/2014/main" id="{3FBE01A3-5FEA-177F-1376-104D57B001C8}"/>
                </a:ext>
              </a:extLst>
            </p:cNvPr>
            <p:cNvSpPr/>
            <p:nvPr/>
          </p:nvSpPr>
          <p:spPr>
            <a:xfrm>
              <a:off x="6589224" y="3704096"/>
              <a:ext cx="5132606" cy="5596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TextBox 13">
              <a:extLst>
                <a:ext uri="{FF2B5EF4-FFF2-40B4-BE49-F238E27FC236}">
                  <a16:creationId xmlns:a16="http://schemas.microsoft.com/office/drawing/2014/main" id="{CE771A1B-534B-B271-8DD0-D951F2F219F9}"/>
                </a:ext>
              </a:extLst>
            </p:cNvPr>
            <p:cNvSpPr txBox="1"/>
            <p:nvPr/>
          </p:nvSpPr>
          <p:spPr>
            <a:xfrm>
              <a:off x="5456862" y="3751577"/>
              <a:ext cx="6096000" cy="454612"/>
            </a:xfrm>
            <a:prstGeom prst="rect">
              <a:avLst/>
            </a:prstGeom>
            <a:noFill/>
          </p:spPr>
          <p:txBody>
            <a:bodyPr wrap="square">
              <a:spAutoFit/>
            </a:bodyPr>
            <a:lstStyle/>
            <a:p>
              <a:pPr algn="just" rtl="1">
                <a:lnSpc>
                  <a:spcPct val="107000"/>
                </a:lnSpc>
                <a:spcAft>
                  <a:spcPts val="800"/>
                </a:spcAft>
              </a:pPr>
              <a:r>
                <a:rPr lang="fa-IR" sz="22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پژوهشگر: محمد جواد عزیزپناه</a:t>
              </a:r>
              <a:endParaRPr lang="en-US" sz="2200"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grpSp>
      <p:grpSp>
        <p:nvGrpSpPr>
          <p:cNvPr id="38" name="Group 37">
            <a:extLst>
              <a:ext uri="{FF2B5EF4-FFF2-40B4-BE49-F238E27FC236}">
                <a16:creationId xmlns:a16="http://schemas.microsoft.com/office/drawing/2014/main" id="{B5198871-7F8C-2195-19B1-6E31F85774C6}"/>
              </a:ext>
            </a:extLst>
          </p:cNvPr>
          <p:cNvGrpSpPr/>
          <p:nvPr/>
        </p:nvGrpSpPr>
        <p:grpSpPr>
          <a:xfrm>
            <a:off x="4727928" y="4528832"/>
            <a:ext cx="6217418" cy="559602"/>
            <a:chOff x="5335444" y="4682193"/>
            <a:chExt cx="6217418" cy="559602"/>
          </a:xfrm>
        </p:grpSpPr>
        <p:sp>
          <p:nvSpPr>
            <p:cNvPr id="12" name="Rectangle 11">
              <a:extLst>
                <a:ext uri="{FF2B5EF4-FFF2-40B4-BE49-F238E27FC236}">
                  <a16:creationId xmlns:a16="http://schemas.microsoft.com/office/drawing/2014/main" id="{A87294A7-09C2-47C8-A718-838969CD87D6}"/>
                </a:ext>
              </a:extLst>
            </p:cNvPr>
            <p:cNvSpPr/>
            <p:nvPr/>
          </p:nvSpPr>
          <p:spPr>
            <a:xfrm>
              <a:off x="6420256" y="4682193"/>
              <a:ext cx="5132606" cy="5596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5" name="TextBox 14">
              <a:extLst>
                <a:ext uri="{FF2B5EF4-FFF2-40B4-BE49-F238E27FC236}">
                  <a16:creationId xmlns:a16="http://schemas.microsoft.com/office/drawing/2014/main" id="{B3DA41F4-7F1A-13FC-7A7B-886F88EB7F3F}"/>
                </a:ext>
              </a:extLst>
            </p:cNvPr>
            <p:cNvSpPr txBox="1"/>
            <p:nvPr/>
          </p:nvSpPr>
          <p:spPr>
            <a:xfrm>
              <a:off x="5335444" y="4734688"/>
              <a:ext cx="6096000" cy="454612"/>
            </a:xfrm>
            <a:prstGeom prst="rect">
              <a:avLst/>
            </a:prstGeom>
            <a:noFill/>
          </p:spPr>
          <p:txBody>
            <a:bodyPr wrap="square">
              <a:spAutoFit/>
            </a:bodyPr>
            <a:lstStyle/>
            <a:p>
              <a:pPr algn="just" rtl="1">
                <a:lnSpc>
                  <a:spcPct val="107000"/>
                </a:lnSpc>
                <a:spcAft>
                  <a:spcPts val="800"/>
                </a:spcAft>
              </a:pPr>
              <a:r>
                <a:rPr lang="fa-IR" sz="22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en-US" sz="2200"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grpSp>
      <p:grpSp>
        <p:nvGrpSpPr>
          <p:cNvPr id="40" name="Group 39">
            <a:extLst>
              <a:ext uri="{FF2B5EF4-FFF2-40B4-BE49-F238E27FC236}">
                <a16:creationId xmlns:a16="http://schemas.microsoft.com/office/drawing/2014/main" id="{3DD15AA5-DE88-14BA-78D4-C82C9FA417A1}"/>
              </a:ext>
            </a:extLst>
          </p:cNvPr>
          <p:cNvGrpSpPr/>
          <p:nvPr/>
        </p:nvGrpSpPr>
        <p:grpSpPr>
          <a:xfrm>
            <a:off x="5663215" y="2830402"/>
            <a:ext cx="6280826" cy="559602"/>
            <a:chOff x="5781472" y="2871905"/>
            <a:chExt cx="6280826" cy="559602"/>
          </a:xfrm>
        </p:grpSpPr>
        <p:sp>
          <p:nvSpPr>
            <p:cNvPr id="10" name="Rectangle 9">
              <a:extLst>
                <a:ext uri="{FF2B5EF4-FFF2-40B4-BE49-F238E27FC236}">
                  <a16:creationId xmlns:a16="http://schemas.microsoft.com/office/drawing/2014/main" id="{8E09BF72-67E4-2F8C-1631-7CE7F5155F9C}"/>
                </a:ext>
              </a:extLst>
            </p:cNvPr>
            <p:cNvSpPr/>
            <p:nvPr/>
          </p:nvSpPr>
          <p:spPr>
            <a:xfrm>
              <a:off x="6783778" y="2871905"/>
              <a:ext cx="5278520" cy="5596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6" name="TextBox 15">
              <a:extLst>
                <a:ext uri="{FF2B5EF4-FFF2-40B4-BE49-F238E27FC236}">
                  <a16:creationId xmlns:a16="http://schemas.microsoft.com/office/drawing/2014/main" id="{ECAA4A11-BA0F-104F-D2E7-0389C4826D9D}"/>
                </a:ext>
              </a:extLst>
            </p:cNvPr>
            <p:cNvSpPr txBox="1"/>
            <p:nvPr/>
          </p:nvSpPr>
          <p:spPr>
            <a:xfrm>
              <a:off x="5781472" y="2917227"/>
              <a:ext cx="6096000" cy="454612"/>
            </a:xfrm>
            <a:prstGeom prst="rect">
              <a:avLst/>
            </a:prstGeom>
            <a:noFill/>
          </p:spPr>
          <p:txBody>
            <a:bodyPr wrap="square">
              <a:spAutoFit/>
            </a:bodyPr>
            <a:lstStyle/>
            <a:p>
              <a:pPr algn="just" rtl="1">
                <a:lnSpc>
                  <a:spcPct val="107000"/>
                </a:lnSpc>
                <a:spcAft>
                  <a:spcPts val="800"/>
                </a:spcAft>
              </a:pPr>
              <a:r>
                <a:rPr lang="fa-IR" sz="22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en-US" sz="2200" b="1" dirty="0">
                <a:solidFill>
                  <a:schemeClr val="bg1"/>
                </a:solidFill>
                <a:effectLst/>
                <a:latin typeface="Shabnam" panose="020B0603030804020204" pitchFamily="34" charset="-78"/>
                <a:ea typeface="Calibri" panose="020F0502020204030204" pitchFamily="34" charset="0"/>
                <a:cs typeface="Shabnam" panose="020B0603030804020204" pitchFamily="34" charset="-78"/>
              </a:endParaRPr>
            </a:p>
          </p:txBody>
        </p:sp>
      </p:grpSp>
      <p:pic>
        <p:nvPicPr>
          <p:cNvPr id="17" name="Picture 16">
            <a:extLst>
              <a:ext uri="{FF2B5EF4-FFF2-40B4-BE49-F238E27FC236}">
                <a16:creationId xmlns:a16="http://schemas.microsoft.com/office/drawing/2014/main" id="{FEC27B60-A84E-5400-A93D-57E7C7319F95}"/>
              </a:ext>
            </a:extLst>
          </p:cNvPr>
          <p:cNvPicPr>
            <a:picLocks noChangeAspect="1"/>
          </p:cNvPicPr>
          <p:nvPr/>
        </p:nvPicPr>
        <p:blipFill>
          <a:blip r:embed="rId2"/>
          <a:stretch>
            <a:fillRect/>
          </a:stretch>
        </p:blipFill>
        <p:spPr>
          <a:xfrm>
            <a:off x="8271399" y="0"/>
            <a:ext cx="2124746" cy="2124746"/>
          </a:xfrm>
          <a:prstGeom prst="rect">
            <a:avLst/>
          </a:prstGeom>
        </p:spPr>
      </p:pic>
      <p:pic>
        <p:nvPicPr>
          <p:cNvPr id="37" name="Picture Placeholder 36">
            <a:extLst>
              <a:ext uri="{FF2B5EF4-FFF2-40B4-BE49-F238E27FC236}">
                <a16:creationId xmlns:a16="http://schemas.microsoft.com/office/drawing/2014/main" id="{AC8512C3-5F80-C8C8-1CB3-22548702EA73}"/>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20562" r="20562"/>
          <a:stretch>
            <a:fillRect/>
          </a:stretch>
        </p:blipFill>
        <p:spPr>
          <a:xfrm>
            <a:off x="78273" y="-55645"/>
            <a:ext cx="7065818" cy="6858000"/>
          </a:xfrm>
        </p:spPr>
      </p:pic>
    </p:spTree>
    <p:extLst>
      <p:ext uri="{BB962C8B-B14F-4D97-AF65-F5344CB8AC3E}">
        <p14:creationId xmlns:p14="http://schemas.microsoft.com/office/powerpoint/2010/main" val="34876473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DBB39EA-009E-40F2-F39E-24D341CD2E34}"/>
              </a:ext>
            </a:extLst>
          </p:cNvPr>
          <p:cNvSpPr txBox="1"/>
          <p:nvPr/>
        </p:nvSpPr>
        <p:spPr>
          <a:xfrm>
            <a:off x="162232" y="800093"/>
            <a:ext cx="11867536"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ایلئوم ضایعات غذا به تدریج به سمت روده بزرگ حرکت می‌کند. دریچه‌ایلئوسکال ایلئوم را از روده بزرگ جدا می‌کند. اعصاب و هورمون‌ها به دریچه سیگنال می‌دهند که باز شود تا غذا از آن عبور کند و برای جلوگیری از ورود باکتری‌ها بسته شود. سلول‌های ایمنی ویژه‌ای ایلئوم را برای محافظت در برابر باکتری‌ها می‌پوشانند</a:t>
            </a:r>
            <a:r>
              <a:rPr lang="en-US" dirty="0"/>
              <a:t>.</a:t>
            </a:r>
          </a:p>
        </p:txBody>
      </p:sp>
      <p:sp>
        <p:nvSpPr>
          <p:cNvPr id="4" name="TextBox 3">
            <a:extLst>
              <a:ext uri="{FF2B5EF4-FFF2-40B4-BE49-F238E27FC236}">
                <a16:creationId xmlns:a16="http://schemas.microsoft.com/office/drawing/2014/main" id="{E6C00AAC-CE6C-8210-99A5-46974AF490F3}"/>
              </a:ext>
            </a:extLst>
          </p:cNvPr>
          <p:cNvSpPr txBox="1"/>
          <p:nvPr/>
        </p:nvSpPr>
        <p:spPr>
          <a:xfrm>
            <a:off x="9188245" y="312587"/>
            <a:ext cx="284152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دراز روده</a:t>
            </a:r>
            <a:r>
              <a:rPr lang="en-US" dirty="0"/>
              <a:t> (Ileum) </a:t>
            </a:r>
          </a:p>
        </p:txBody>
      </p:sp>
      <p:pic>
        <p:nvPicPr>
          <p:cNvPr id="5" name="Picture 4">
            <a:extLst>
              <a:ext uri="{FF2B5EF4-FFF2-40B4-BE49-F238E27FC236}">
                <a16:creationId xmlns:a16="http://schemas.microsoft.com/office/drawing/2014/main" id="{422739EE-011E-4B45-F1BB-2B3443D36174}"/>
              </a:ext>
            </a:extLst>
          </p:cNvPr>
          <p:cNvPicPr>
            <a:picLocks noChangeAspect="1"/>
          </p:cNvPicPr>
          <p:nvPr/>
        </p:nvPicPr>
        <p:blipFill>
          <a:blip r:embed="rId2"/>
          <a:srcRect b="10971"/>
          <a:stretch/>
        </p:blipFill>
        <p:spPr>
          <a:xfrm>
            <a:off x="2145983" y="2726454"/>
            <a:ext cx="7526406" cy="4141378"/>
          </a:xfrm>
          <a:prstGeom prst="rect">
            <a:avLst/>
          </a:prstGeom>
        </p:spPr>
      </p:pic>
      <p:sp>
        <p:nvSpPr>
          <p:cNvPr id="6" name="Rectangle 5">
            <a:extLst>
              <a:ext uri="{FF2B5EF4-FFF2-40B4-BE49-F238E27FC236}">
                <a16:creationId xmlns:a16="http://schemas.microsoft.com/office/drawing/2014/main" id="{ED7CABAB-CBDA-809E-9AF7-7A5B1C3D2096}"/>
              </a:ext>
            </a:extLst>
          </p:cNvPr>
          <p:cNvSpPr/>
          <p:nvPr/>
        </p:nvSpPr>
        <p:spPr>
          <a:xfrm flipV="1">
            <a:off x="0" y="456574"/>
            <a:ext cx="9261987" cy="102234"/>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8587963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294201A-F4DC-C58B-D097-3621E33A6EDF}"/>
              </a:ext>
            </a:extLst>
          </p:cNvPr>
          <p:cNvSpPr txBox="1"/>
          <p:nvPr/>
        </p:nvSpPr>
        <p:spPr>
          <a:xfrm>
            <a:off x="4709651" y="206719"/>
            <a:ext cx="2772697"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خونرسانی روده باریک</a:t>
            </a:r>
            <a:endParaRPr lang="en-US" dirty="0"/>
          </a:p>
        </p:txBody>
      </p:sp>
      <p:sp>
        <p:nvSpPr>
          <p:cNvPr id="5" name="TextBox 4">
            <a:extLst>
              <a:ext uri="{FF2B5EF4-FFF2-40B4-BE49-F238E27FC236}">
                <a16:creationId xmlns:a16="http://schemas.microsoft.com/office/drawing/2014/main" id="{7B508226-19C6-9534-0CAA-04105204EF92}"/>
              </a:ext>
            </a:extLst>
          </p:cNvPr>
          <p:cNvSpPr txBox="1"/>
          <p:nvPr/>
        </p:nvSpPr>
        <p:spPr>
          <a:xfrm>
            <a:off x="147177" y="1390212"/>
            <a:ext cx="7634748"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خونرسانی در دئودنوم یا دوازدهه از طرق دو منبع تامین می‌شود. شریان گاسترودئودنال و همچنین شریان پانکراتیکودئودنال تحتانی موظف به خونرسانی به اولین بخش روده باریک هستند. بخش ژژنوم و ایلئوم روده باریک نیز توسط شریان‌های مزانتریک فوقانی خونرسانی می‌شود. این شریان از آئورت نشات می‌گیرد و سپس به حدود 20 شاخه تقسیم می‌شود</a:t>
            </a:r>
            <a:r>
              <a:rPr lang="en-US" dirty="0"/>
              <a:t>.</a:t>
            </a:r>
          </a:p>
        </p:txBody>
      </p:sp>
      <p:sp>
        <p:nvSpPr>
          <p:cNvPr id="7" name="Rectangle 6">
            <a:extLst>
              <a:ext uri="{FF2B5EF4-FFF2-40B4-BE49-F238E27FC236}">
                <a16:creationId xmlns:a16="http://schemas.microsoft.com/office/drawing/2014/main" id="{1B6E0AA5-D94D-1CEE-D3D3-3622DA67C93C}"/>
              </a:ext>
            </a:extLst>
          </p:cNvPr>
          <p:cNvSpPr/>
          <p:nvPr/>
        </p:nvSpPr>
        <p:spPr>
          <a:xfrm flipV="1">
            <a:off x="0" y="934064"/>
            <a:ext cx="12192000" cy="147483"/>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1" name="Picture 10">
            <a:extLst>
              <a:ext uri="{FF2B5EF4-FFF2-40B4-BE49-F238E27FC236}">
                <a16:creationId xmlns:a16="http://schemas.microsoft.com/office/drawing/2014/main" id="{732C2DAB-4C3C-244C-9842-92AD24085B43}"/>
              </a:ext>
            </a:extLst>
          </p:cNvPr>
          <p:cNvPicPr>
            <a:picLocks noChangeAspect="1"/>
          </p:cNvPicPr>
          <p:nvPr/>
        </p:nvPicPr>
        <p:blipFill>
          <a:blip r:embed="rId2"/>
          <a:stretch>
            <a:fillRect/>
          </a:stretch>
        </p:blipFill>
        <p:spPr>
          <a:xfrm>
            <a:off x="7781925" y="1081547"/>
            <a:ext cx="4410075" cy="5715000"/>
          </a:xfrm>
          <a:prstGeom prst="rect">
            <a:avLst/>
          </a:prstGeom>
        </p:spPr>
      </p:pic>
      <p:sp>
        <p:nvSpPr>
          <p:cNvPr id="2" name="Rectangle 1">
            <a:extLst>
              <a:ext uri="{FF2B5EF4-FFF2-40B4-BE49-F238E27FC236}">
                <a16:creationId xmlns:a16="http://schemas.microsoft.com/office/drawing/2014/main" id="{29318F27-FCD5-9AFC-EDA1-C5340F86AE7E}"/>
              </a:ext>
            </a:extLst>
          </p:cNvPr>
          <p:cNvSpPr/>
          <p:nvPr/>
        </p:nvSpPr>
        <p:spPr>
          <a:xfrm rot="10800000" flipV="1">
            <a:off x="0" y="6674054"/>
            <a:ext cx="12192000" cy="122493"/>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89083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2DDEBE73-CAC3-FC6A-713D-715ADBC0791F}"/>
              </a:ext>
            </a:extLst>
          </p:cNvPr>
          <p:cNvSpPr txBox="1"/>
          <p:nvPr/>
        </p:nvSpPr>
        <p:spPr>
          <a:xfrm>
            <a:off x="285134" y="1085162"/>
            <a:ext cx="262521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عملکرد روده باریک</a:t>
            </a:r>
            <a:endParaRPr lang="en-US" dirty="0"/>
          </a:p>
        </p:txBody>
      </p:sp>
      <p:sp>
        <p:nvSpPr>
          <p:cNvPr id="5" name="TextBox 4">
            <a:extLst>
              <a:ext uri="{FF2B5EF4-FFF2-40B4-BE49-F238E27FC236}">
                <a16:creationId xmlns:a16="http://schemas.microsoft.com/office/drawing/2014/main" id="{29E82D6D-5221-85CC-6D45-8CAC935F022E}"/>
              </a:ext>
            </a:extLst>
          </p:cNvPr>
          <p:cNvSpPr txBox="1"/>
          <p:nvPr/>
        </p:nvSpPr>
        <p:spPr>
          <a:xfrm>
            <a:off x="137650" y="1814050"/>
            <a:ext cx="4955460"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باریک مواد مغذی و آب را از غذایی که ما می‌خوریم جذب می‌کند. در صوتی که در عملکرد روده باریک اختلال ایجاد شود، فرد دچار اسهال می‌شود و جذب ویتامین‌ها و مواد مغذی در بدن کاهش پیدا می‌کند. حرکات ماهیچه‌ای روده کوچک به تجزیه مواد غذایی و پردازش آن کمک می‌کند و از بروز سوءهاضمه و مشکلات دفعی نیز جلوگیری می‌کند</a:t>
            </a:r>
            <a:r>
              <a:rPr lang="en-US" dirty="0"/>
              <a:t>.</a:t>
            </a:r>
          </a:p>
        </p:txBody>
      </p:sp>
      <p:sp>
        <p:nvSpPr>
          <p:cNvPr id="2" name="Rectangle 1">
            <a:extLst>
              <a:ext uri="{FF2B5EF4-FFF2-40B4-BE49-F238E27FC236}">
                <a16:creationId xmlns:a16="http://schemas.microsoft.com/office/drawing/2014/main" id="{92589E46-37AD-3AD8-D70D-8C24A7D419E1}"/>
              </a:ext>
            </a:extLst>
          </p:cNvPr>
          <p:cNvSpPr/>
          <p:nvPr/>
        </p:nvSpPr>
        <p:spPr>
          <a:xfrm flipV="1">
            <a:off x="2930013" y="1281314"/>
            <a:ext cx="9261987" cy="102234"/>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1026" name="Picture 2" descr="روده کوچک چیست و چه عملکردی در بدن دارد؟ | جهان شیمی فیزیک">
            <a:extLst>
              <a:ext uri="{FF2B5EF4-FFF2-40B4-BE49-F238E27FC236}">
                <a16:creationId xmlns:a16="http://schemas.microsoft.com/office/drawing/2014/main" id="{C8912982-F13A-9367-6B06-9C04E1D69B3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17742"/>
          <a:stretch/>
        </p:blipFill>
        <p:spPr bwMode="auto">
          <a:xfrm>
            <a:off x="5217826" y="1389864"/>
            <a:ext cx="6974174" cy="4769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61227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B79501E-D18A-3E8A-8195-C059704FBF30}"/>
              </a:ext>
            </a:extLst>
          </p:cNvPr>
          <p:cNvSpPr txBox="1"/>
          <p:nvPr/>
        </p:nvSpPr>
        <p:spPr>
          <a:xfrm>
            <a:off x="9515239" y="781078"/>
            <a:ext cx="2379406"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آناتومی‌ روده بزرگ</a:t>
            </a:r>
            <a:endParaRPr lang="en-US" dirty="0"/>
          </a:p>
        </p:txBody>
      </p:sp>
      <p:sp>
        <p:nvSpPr>
          <p:cNvPr id="5" name="TextBox 4">
            <a:extLst>
              <a:ext uri="{FF2B5EF4-FFF2-40B4-BE49-F238E27FC236}">
                <a16:creationId xmlns:a16="http://schemas.microsoft.com/office/drawing/2014/main" id="{7D1F7F0F-73F6-C085-EA03-F8DED6A422B2}"/>
              </a:ext>
            </a:extLst>
          </p:cNvPr>
          <p:cNvSpPr txBox="1"/>
          <p:nvPr/>
        </p:nvSpPr>
        <p:spPr>
          <a:xfrm>
            <a:off x="4982567" y="1376739"/>
            <a:ext cx="7030065"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بزرگ از نظر قطر بزرگ‌تر از روده کوچک است. از محل اتصال ایلئوسکال، جایی که ایلئوم وارد روده بزرگ می‌شود، شروع می‌شود و به مقعد ختم می‌شود. روده بزرگ از کولون، رکتوم و کانال مقعدی تشکیل شده است. قطر روده بزرگ حدود 6 سانتی‌متر است و طولی در حدود 5/1 متر دارد</a:t>
            </a:r>
            <a:r>
              <a:rPr lang="en-US" dirty="0"/>
              <a:t>.</a:t>
            </a:r>
          </a:p>
        </p:txBody>
      </p:sp>
      <p:pic>
        <p:nvPicPr>
          <p:cNvPr id="2" name="Picture 1">
            <a:extLst>
              <a:ext uri="{FF2B5EF4-FFF2-40B4-BE49-F238E27FC236}">
                <a16:creationId xmlns:a16="http://schemas.microsoft.com/office/drawing/2014/main" id="{64B38D44-BBA0-6A5B-041F-0379CBE1F10A}"/>
              </a:ext>
            </a:extLst>
          </p:cNvPr>
          <p:cNvPicPr>
            <a:picLocks noChangeAspect="1"/>
          </p:cNvPicPr>
          <p:nvPr/>
        </p:nvPicPr>
        <p:blipFill>
          <a:blip r:embed="rId2"/>
          <a:stretch>
            <a:fillRect/>
          </a:stretch>
        </p:blipFill>
        <p:spPr>
          <a:xfrm>
            <a:off x="12222" y="0"/>
            <a:ext cx="4852358" cy="6858000"/>
          </a:xfrm>
          <a:prstGeom prst="rect">
            <a:avLst/>
          </a:prstGeom>
        </p:spPr>
      </p:pic>
      <p:sp>
        <p:nvSpPr>
          <p:cNvPr id="4" name="Rectangle 3">
            <a:extLst>
              <a:ext uri="{FF2B5EF4-FFF2-40B4-BE49-F238E27FC236}">
                <a16:creationId xmlns:a16="http://schemas.microsoft.com/office/drawing/2014/main" id="{F1BC8947-4C7A-BEA9-2C19-AC60167FEA63}"/>
              </a:ext>
            </a:extLst>
          </p:cNvPr>
          <p:cNvSpPr/>
          <p:nvPr/>
        </p:nvSpPr>
        <p:spPr>
          <a:xfrm flipV="1">
            <a:off x="3431458" y="973714"/>
            <a:ext cx="5978013" cy="68505"/>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grpSp>
        <p:nvGrpSpPr>
          <p:cNvPr id="10" name="Group 9">
            <a:extLst>
              <a:ext uri="{FF2B5EF4-FFF2-40B4-BE49-F238E27FC236}">
                <a16:creationId xmlns:a16="http://schemas.microsoft.com/office/drawing/2014/main" id="{57EAC1D0-3B54-E8CD-23F9-38EFF88FE6A5}"/>
              </a:ext>
            </a:extLst>
          </p:cNvPr>
          <p:cNvGrpSpPr/>
          <p:nvPr/>
        </p:nvGrpSpPr>
        <p:grpSpPr>
          <a:xfrm rot="18866187">
            <a:off x="9748404" y="4642004"/>
            <a:ext cx="2580754" cy="2115853"/>
            <a:chOff x="2449314" y="2301011"/>
            <a:chExt cx="3441290" cy="2821373"/>
          </a:xfrm>
        </p:grpSpPr>
        <p:sp>
          <p:nvSpPr>
            <p:cNvPr id="11" name="Freeform: Shape 10">
              <a:extLst>
                <a:ext uri="{FF2B5EF4-FFF2-40B4-BE49-F238E27FC236}">
                  <a16:creationId xmlns:a16="http://schemas.microsoft.com/office/drawing/2014/main" id="{70E5D93C-E1F9-CF1A-A151-ED3A8C311730}"/>
                </a:ext>
              </a:extLst>
            </p:cNvPr>
            <p:cNvSpPr/>
            <p:nvPr/>
          </p:nvSpPr>
          <p:spPr>
            <a:xfrm>
              <a:off x="2449314" y="2301011"/>
              <a:ext cx="3441290" cy="1720645"/>
            </a:xfrm>
            <a:custGeom>
              <a:avLst/>
              <a:gdLst>
                <a:gd name="connsiteX0" fmla="*/ 1720645 w 3441290"/>
                <a:gd name="connsiteY0" fmla="*/ 0 h 1720645"/>
                <a:gd name="connsiteX1" fmla="*/ 3441290 w 3441290"/>
                <a:gd name="connsiteY1" fmla="*/ 1720645 h 1720645"/>
                <a:gd name="connsiteX2" fmla="*/ 0 w 3441290"/>
                <a:gd name="connsiteY2" fmla="*/ 1720645 h 1720645"/>
                <a:gd name="connsiteX3" fmla="*/ 1720645 w 3441290"/>
                <a:gd name="connsiteY3" fmla="*/ 0 h 1720645"/>
              </a:gdLst>
              <a:ahLst/>
              <a:cxnLst>
                <a:cxn ang="0">
                  <a:pos x="connsiteX0" y="connsiteY0"/>
                </a:cxn>
                <a:cxn ang="0">
                  <a:pos x="connsiteX1" y="connsiteY1"/>
                </a:cxn>
                <a:cxn ang="0">
                  <a:pos x="connsiteX2" y="connsiteY2"/>
                </a:cxn>
                <a:cxn ang="0">
                  <a:pos x="connsiteX3" y="connsiteY3"/>
                </a:cxn>
              </a:cxnLst>
              <a:rect l="l" t="t" r="r" b="b"/>
              <a:pathLst>
                <a:path w="3441290" h="1720645">
                  <a:moveTo>
                    <a:pt x="1720645" y="0"/>
                  </a:moveTo>
                  <a:cubicBezTo>
                    <a:pt x="2670931" y="0"/>
                    <a:pt x="3441290" y="770359"/>
                    <a:pt x="3441290" y="1720645"/>
                  </a:cubicBezTo>
                  <a:lnTo>
                    <a:pt x="0" y="1720645"/>
                  </a:lnTo>
                  <a:cubicBezTo>
                    <a:pt x="0" y="770359"/>
                    <a:pt x="770359" y="0"/>
                    <a:pt x="1720645" y="0"/>
                  </a:cubicBezTo>
                  <a:close/>
                </a:path>
              </a:pathLst>
            </a:cu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sp>
          <p:nvSpPr>
            <p:cNvPr id="12" name="Oval 11">
              <a:extLst>
                <a:ext uri="{FF2B5EF4-FFF2-40B4-BE49-F238E27FC236}">
                  <a16:creationId xmlns:a16="http://schemas.microsoft.com/office/drawing/2014/main" id="{696FFE21-F633-137B-0B0D-4B87CF58D394}"/>
                </a:ext>
              </a:extLst>
            </p:cNvPr>
            <p:cNvSpPr/>
            <p:nvPr/>
          </p:nvSpPr>
          <p:spPr>
            <a:xfrm>
              <a:off x="2920243" y="2605326"/>
              <a:ext cx="2517058" cy="2517058"/>
            </a:xfrm>
            <a:prstGeom prst="ellipse">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reeform: Shape 12">
              <a:extLst>
                <a:ext uri="{FF2B5EF4-FFF2-40B4-BE49-F238E27FC236}">
                  <a16:creationId xmlns:a16="http://schemas.microsoft.com/office/drawing/2014/main" id="{86DCE9BD-CE1C-1A67-ADC6-A56F38C33900}"/>
                </a:ext>
              </a:extLst>
            </p:cNvPr>
            <p:cNvSpPr/>
            <p:nvPr/>
          </p:nvSpPr>
          <p:spPr>
            <a:xfrm>
              <a:off x="3264435" y="3982065"/>
              <a:ext cx="1828674" cy="914337"/>
            </a:xfrm>
            <a:custGeom>
              <a:avLst/>
              <a:gdLst>
                <a:gd name="connsiteX0" fmla="*/ 0 w 1828674"/>
                <a:gd name="connsiteY0" fmla="*/ 0 h 914337"/>
                <a:gd name="connsiteX1" fmla="*/ 1828674 w 1828674"/>
                <a:gd name="connsiteY1" fmla="*/ 0 h 914337"/>
                <a:gd name="connsiteX2" fmla="*/ 914337 w 1828674"/>
                <a:gd name="connsiteY2" fmla="*/ 914337 h 914337"/>
                <a:gd name="connsiteX3" fmla="*/ 0 w 1828674"/>
                <a:gd name="connsiteY3" fmla="*/ 0 h 914337"/>
              </a:gdLst>
              <a:ahLst/>
              <a:cxnLst>
                <a:cxn ang="0">
                  <a:pos x="connsiteX0" y="connsiteY0"/>
                </a:cxn>
                <a:cxn ang="0">
                  <a:pos x="connsiteX1" y="connsiteY1"/>
                </a:cxn>
                <a:cxn ang="0">
                  <a:pos x="connsiteX2" y="connsiteY2"/>
                </a:cxn>
                <a:cxn ang="0">
                  <a:pos x="connsiteX3" y="connsiteY3"/>
                </a:cxn>
              </a:cxnLst>
              <a:rect l="l" t="t" r="r" b="b"/>
              <a:pathLst>
                <a:path w="1828674" h="914337">
                  <a:moveTo>
                    <a:pt x="0" y="0"/>
                  </a:moveTo>
                  <a:lnTo>
                    <a:pt x="1828674" y="0"/>
                  </a:lnTo>
                  <a:cubicBezTo>
                    <a:pt x="1828674" y="504974"/>
                    <a:pt x="1419311" y="914337"/>
                    <a:pt x="914337" y="914337"/>
                  </a:cubicBezTo>
                  <a:cubicBezTo>
                    <a:pt x="409363" y="914337"/>
                    <a:pt x="0" y="504974"/>
                    <a:pt x="0" y="0"/>
                  </a:cubicBezTo>
                  <a:close/>
                </a:path>
              </a:pathLst>
            </a:custGeom>
            <a:solidFill>
              <a:srgbClr val="97FFC6"/>
            </a:solidFill>
            <a:ln>
              <a:noFill/>
            </a:ln>
          </p:spPr>
          <p:style>
            <a:lnRef idx="2">
              <a:schemeClr val="accent1">
                <a:shade val="15000"/>
              </a:schemeClr>
            </a:lnRef>
            <a:fillRef idx="1">
              <a:schemeClr val="accent1"/>
            </a:fillRef>
            <a:effectRef idx="0">
              <a:schemeClr val="accent1"/>
            </a:effectRef>
            <a:fontRef idx="minor">
              <a:schemeClr val="lt1"/>
            </a:fontRef>
          </p:style>
          <p:txBody>
            <a:bodyPr wrap="square" rtlCol="1" anchor="ctr">
              <a:noAutofit/>
            </a:bodyPr>
            <a:lstStyle/>
            <a:p>
              <a:pPr algn="ctr"/>
              <a:endParaRPr lang="fa-IR"/>
            </a:p>
          </p:txBody>
        </p:sp>
      </p:grpSp>
    </p:spTree>
    <p:extLst>
      <p:ext uri="{BB962C8B-B14F-4D97-AF65-F5344CB8AC3E}">
        <p14:creationId xmlns:p14="http://schemas.microsoft.com/office/powerpoint/2010/main" val="19321064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126D2E-78CF-0253-57C9-367F1D5B0C14}"/>
              </a:ext>
            </a:extLst>
          </p:cNvPr>
          <p:cNvSpPr txBox="1"/>
          <p:nvPr/>
        </p:nvSpPr>
        <p:spPr>
          <a:xfrm>
            <a:off x="226142" y="980555"/>
            <a:ext cx="11739716"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دیواره روده بزرگ دارای همان نوع بافتی است که در سایر قسمت‌های دستگاه گوارش یافت می‌شود، اما برخی ویژگی‌های متمایز در آناتومی ‌روده بزرگ وجود دارد که با سایر بخش‌های گوارشی متفاوت است. برخلاف روده کوچک، روده بزرگ هیچ آنزیم گوارشی تولید نمی‌کند. هضم شیمیایی در روده کوچک قبل از اینکه به روده بزرگ برسد کامل می‌شود. مهم‌ترین عملکرد روده بزرگ شامل جذب آب و الکترولیت‌ها و دفع مدفوع است. </a:t>
            </a:r>
            <a:endParaRPr lang="en-US" dirty="0"/>
          </a:p>
        </p:txBody>
      </p:sp>
      <p:sp>
        <p:nvSpPr>
          <p:cNvPr id="2" name="TextBox 1">
            <a:extLst>
              <a:ext uri="{FF2B5EF4-FFF2-40B4-BE49-F238E27FC236}">
                <a16:creationId xmlns:a16="http://schemas.microsoft.com/office/drawing/2014/main" id="{DBCD74F5-0689-DBDC-1B6D-4A6956381BA2}"/>
              </a:ext>
            </a:extLst>
          </p:cNvPr>
          <p:cNvSpPr txBox="1"/>
          <p:nvPr/>
        </p:nvSpPr>
        <p:spPr>
          <a:xfrm>
            <a:off x="9694606" y="410310"/>
            <a:ext cx="2379406"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آناتومی‌ روده بزرگ</a:t>
            </a:r>
            <a:endParaRPr lang="en-US" dirty="0"/>
          </a:p>
        </p:txBody>
      </p:sp>
      <p:sp>
        <p:nvSpPr>
          <p:cNvPr id="4" name="Rectangle 3">
            <a:extLst>
              <a:ext uri="{FF2B5EF4-FFF2-40B4-BE49-F238E27FC236}">
                <a16:creationId xmlns:a16="http://schemas.microsoft.com/office/drawing/2014/main" id="{CACE2A55-C22A-5DF7-257B-1B397D9F12A0}"/>
              </a:ext>
            </a:extLst>
          </p:cNvPr>
          <p:cNvSpPr/>
          <p:nvPr/>
        </p:nvSpPr>
        <p:spPr>
          <a:xfrm>
            <a:off x="-1" y="540774"/>
            <a:ext cx="2920181" cy="244616"/>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5" name="Rectangle 4">
            <a:extLst>
              <a:ext uri="{FF2B5EF4-FFF2-40B4-BE49-F238E27FC236}">
                <a16:creationId xmlns:a16="http://schemas.microsoft.com/office/drawing/2014/main" id="{72B645FA-A6FC-9C52-77E5-D467307366A2}"/>
              </a:ext>
            </a:extLst>
          </p:cNvPr>
          <p:cNvSpPr/>
          <p:nvPr/>
        </p:nvSpPr>
        <p:spPr>
          <a:xfrm flipV="1">
            <a:off x="2497394" y="636023"/>
            <a:ext cx="7197212" cy="45719"/>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587A9A1E-2FED-71F4-4791-40A5D10FE760}"/>
              </a:ext>
            </a:extLst>
          </p:cNvPr>
          <p:cNvSpPr/>
          <p:nvPr/>
        </p:nvSpPr>
        <p:spPr>
          <a:xfrm>
            <a:off x="8386916" y="6539130"/>
            <a:ext cx="3814915" cy="235296"/>
          </a:xfrm>
          <a:prstGeom prst="rect">
            <a:avLst/>
          </a:prstGeom>
          <a:solidFill>
            <a:srgbClr val="0092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7" name="Rectangle 6">
            <a:extLst>
              <a:ext uri="{FF2B5EF4-FFF2-40B4-BE49-F238E27FC236}">
                <a16:creationId xmlns:a16="http://schemas.microsoft.com/office/drawing/2014/main" id="{4EA81521-8744-8B28-8D42-5211F8B35EAB}"/>
              </a:ext>
            </a:extLst>
          </p:cNvPr>
          <p:cNvSpPr/>
          <p:nvPr/>
        </p:nvSpPr>
        <p:spPr>
          <a:xfrm>
            <a:off x="0" y="6636774"/>
            <a:ext cx="9173497" cy="45719"/>
          </a:xfrm>
          <a:prstGeom prst="rect">
            <a:avLst/>
          </a:prstGeom>
          <a:solidFill>
            <a:srgbClr val="0092C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3074" name="Picture 2" descr="عکس و تصویر روده بزرگ و کوچک - عکس نودی">
            <a:extLst>
              <a:ext uri="{FF2B5EF4-FFF2-40B4-BE49-F238E27FC236}">
                <a16:creationId xmlns:a16="http://schemas.microsoft.com/office/drawing/2014/main" id="{CFAAAD4B-027D-CD00-12F0-DF4D21B74CD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20413" y="2752682"/>
            <a:ext cx="4935794" cy="3874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3827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9DD30EB-B73E-098F-7A76-0D28B4BF9C17}"/>
              </a:ext>
            </a:extLst>
          </p:cNvPr>
          <p:cNvSpPr/>
          <p:nvPr/>
        </p:nvSpPr>
        <p:spPr>
          <a:xfrm>
            <a:off x="0" y="1699750"/>
            <a:ext cx="11110452" cy="3413023"/>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3FBB08CF-29E5-BB93-4620-8895FCBA304F}"/>
              </a:ext>
            </a:extLst>
          </p:cNvPr>
          <p:cNvSpPr txBox="1"/>
          <p:nvPr/>
        </p:nvSpPr>
        <p:spPr>
          <a:xfrm>
            <a:off x="629263" y="1045887"/>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کورروده</a:t>
            </a:r>
            <a:r>
              <a:rPr lang="en-US" dirty="0"/>
              <a:t> (Cecum) </a:t>
            </a:r>
          </a:p>
        </p:txBody>
      </p:sp>
      <p:sp>
        <p:nvSpPr>
          <p:cNvPr id="5" name="TextBox 4">
            <a:extLst>
              <a:ext uri="{FF2B5EF4-FFF2-40B4-BE49-F238E27FC236}">
                <a16:creationId xmlns:a16="http://schemas.microsoft.com/office/drawing/2014/main" id="{7EA4E007-93AF-B4FF-7ED8-B4A48FC6D533}"/>
              </a:ext>
            </a:extLst>
          </p:cNvPr>
          <p:cNvSpPr txBox="1"/>
          <p:nvPr/>
        </p:nvSpPr>
        <p:spPr>
          <a:xfrm>
            <a:off x="324465" y="2032464"/>
            <a:ext cx="5034115"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solidFill>
                  <a:schemeClr val="bg1"/>
                </a:solidFill>
              </a:rPr>
              <a:t>ابتدایی‌ترین بخش روده بزرگ، کورروده نام دارد که از یک کیسه با انتهای بسته تشکیل شده است. این کیسه در سمت راست استخوان لگن قرار دارد و از طریق دریچه‌ای به نام دریچه دراز- کورروده‌ای</a:t>
            </a:r>
            <a:r>
              <a:rPr lang="en-US" dirty="0">
                <a:solidFill>
                  <a:schemeClr val="bg1"/>
                </a:solidFill>
              </a:rPr>
              <a:t> (Ileocecal Valve) </a:t>
            </a:r>
            <a:r>
              <a:rPr lang="fa-IR" dirty="0">
                <a:solidFill>
                  <a:schemeClr val="bg1"/>
                </a:solidFill>
              </a:rPr>
              <a:t>به  انتهای روده باریک متصل شده است</a:t>
            </a:r>
            <a:r>
              <a:rPr lang="en-US" dirty="0">
                <a:solidFill>
                  <a:schemeClr val="bg1"/>
                </a:solidFill>
              </a:rPr>
              <a:t>.</a:t>
            </a:r>
          </a:p>
        </p:txBody>
      </p:sp>
      <p:pic>
        <p:nvPicPr>
          <p:cNvPr id="5122" name="Picture 2" descr="کورروده">
            <a:extLst>
              <a:ext uri="{FF2B5EF4-FFF2-40B4-BE49-F238E27FC236}">
                <a16:creationId xmlns:a16="http://schemas.microsoft.com/office/drawing/2014/main" id="{B817C5EF-C31F-667E-6386-3993174DCA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5263" y="1887183"/>
            <a:ext cx="3913240" cy="308363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5AFD4D8B-D30F-5133-FFCB-25842D3EDA63}"/>
              </a:ext>
            </a:extLst>
          </p:cNvPr>
          <p:cNvSpPr/>
          <p:nvPr/>
        </p:nvSpPr>
        <p:spPr>
          <a:xfrm rot="10800000" flipV="1">
            <a:off x="0" y="6587008"/>
            <a:ext cx="12076634" cy="122493"/>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204DC2C4-2F0D-FA7D-A395-688F9F792CB9}"/>
              </a:ext>
            </a:extLst>
          </p:cNvPr>
          <p:cNvSpPr/>
          <p:nvPr/>
        </p:nvSpPr>
        <p:spPr>
          <a:xfrm rot="10800000" flipV="1">
            <a:off x="115365" y="270993"/>
            <a:ext cx="12076634" cy="122493"/>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1600009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51491CA-F730-6CA4-05D0-F17F8A51E6FB}"/>
              </a:ext>
            </a:extLst>
          </p:cNvPr>
          <p:cNvSpPr txBox="1"/>
          <p:nvPr/>
        </p:nvSpPr>
        <p:spPr>
          <a:xfrm>
            <a:off x="10204314" y="265024"/>
            <a:ext cx="1861854"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کولون بالارو</a:t>
            </a:r>
            <a:endParaRPr lang="en-US" dirty="0"/>
          </a:p>
        </p:txBody>
      </p:sp>
      <p:sp>
        <p:nvSpPr>
          <p:cNvPr id="5" name="TextBox 4">
            <a:extLst>
              <a:ext uri="{FF2B5EF4-FFF2-40B4-BE49-F238E27FC236}">
                <a16:creationId xmlns:a16="http://schemas.microsoft.com/office/drawing/2014/main" id="{A01F3121-D80B-D81D-59D5-2A4FEE574A6D}"/>
              </a:ext>
            </a:extLst>
          </p:cNvPr>
          <p:cNvSpPr txBox="1"/>
          <p:nvPr/>
        </p:nvSpPr>
        <p:spPr>
          <a:xfrm>
            <a:off x="272375" y="5299835"/>
            <a:ext cx="11793793" cy="123367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ادامه کورروده در محل دریچه دراز- کورروده ای تا بخشی به نام خمش کبدی</a:t>
            </a:r>
            <a:r>
              <a:rPr lang="en-US" dirty="0"/>
              <a:t> (Hepatic Flexures) </a:t>
            </a:r>
            <a:r>
              <a:rPr lang="fa-IR" dirty="0"/>
              <a:t>کولون بالارو وجود دارد.</a:t>
            </a:r>
          </a:p>
          <a:p>
            <a:r>
              <a:rPr lang="fa-IR" dirty="0"/>
              <a:t> این بخش با دیوار شکمی و کلیه راست ارتباط دارد و با پرده صفاق پوشیده شده است</a:t>
            </a:r>
            <a:r>
              <a:rPr lang="en-US" dirty="0"/>
              <a:t>.</a:t>
            </a:r>
          </a:p>
        </p:txBody>
      </p:sp>
      <p:pic>
        <p:nvPicPr>
          <p:cNvPr id="6" name="Picture 5" descr="تصویری که در آن انواع قسمت‌های کولون مشخص است.">
            <a:extLst>
              <a:ext uri="{FF2B5EF4-FFF2-40B4-BE49-F238E27FC236}">
                <a16:creationId xmlns:a16="http://schemas.microsoft.com/office/drawing/2014/main" id="{6F9E2478-AFE3-FD8A-B93E-B673A1FEDBBA}"/>
              </a:ext>
            </a:extLst>
          </p:cNvPr>
          <p:cNvPicPr>
            <a:picLocks noChangeAspect="1"/>
          </p:cNvPicPr>
          <p:nvPr/>
        </p:nvPicPr>
        <p:blipFill>
          <a:blip r:embed="rId2">
            <a:extLst>
              <a:ext uri="{28A0092B-C50C-407E-A947-70E740481C1C}">
                <a14:useLocalDpi xmlns:a14="http://schemas.microsoft.com/office/drawing/2010/main" val="0"/>
              </a:ext>
            </a:extLst>
          </a:blip>
          <a:srcRect l="4597" t="4233" r="4077" b="17630"/>
          <a:stretch/>
        </p:blipFill>
        <p:spPr bwMode="auto">
          <a:xfrm>
            <a:off x="2296828" y="1160716"/>
            <a:ext cx="7598344" cy="3935346"/>
          </a:xfrm>
          <a:prstGeom prst="rect">
            <a:avLst/>
          </a:prstGeom>
          <a:noFill/>
        </p:spPr>
      </p:pic>
      <p:sp>
        <p:nvSpPr>
          <p:cNvPr id="2" name="Rectangle 1">
            <a:extLst>
              <a:ext uri="{FF2B5EF4-FFF2-40B4-BE49-F238E27FC236}">
                <a16:creationId xmlns:a16="http://schemas.microsoft.com/office/drawing/2014/main" id="{60EC4F16-50CC-91B4-144B-6470EE30584B}"/>
              </a:ext>
            </a:extLst>
          </p:cNvPr>
          <p:cNvSpPr/>
          <p:nvPr/>
        </p:nvSpPr>
        <p:spPr>
          <a:xfrm flipV="1">
            <a:off x="-1" y="508777"/>
            <a:ext cx="10204315" cy="45719"/>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BC5D831F-2D44-EABC-9F2A-8881BC03B946}"/>
              </a:ext>
            </a:extLst>
          </p:cNvPr>
          <p:cNvSpPr/>
          <p:nvPr/>
        </p:nvSpPr>
        <p:spPr>
          <a:xfrm rot="10800000" flipV="1">
            <a:off x="0" y="6731540"/>
            <a:ext cx="12192000" cy="124679"/>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202297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1AC1A70-B0F3-B09C-566F-A96A464993BD}"/>
              </a:ext>
            </a:extLst>
          </p:cNvPr>
          <p:cNvSpPr txBox="1"/>
          <p:nvPr/>
        </p:nvSpPr>
        <p:spPr>
          <a:xfrm>
            <a:off x="1166899" y="669203"/>
            <a:ext cx="6096000" cy="3886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کولون افقی</a:t>
            </a:r>
            <a:endParaRPr lang="en-US" dirty="0"/>
          </a:p>
        </p:txBody>
      </p:sp>
      <p:sp>
        <p:nvSpPr>
          <p:cNvPr id="5" name="TextBox 4">
            <a:extLst>
              <a:ext uri="{FF2B5EF4-FFF2-40B4-BE49-F238E27FC236}">
                <a16:creationId xmlns:a16="http://schemas.microsoft.com/office/drawing/2014/main" id="{294D2159-B022-8414-1A36-16D2A2E41B80}"/>
              </a:ext>
            </a:extLst>
          </p:cNvPr>
          <p:cNvSpPr txBox="1"/>
          <p:nvPr/>
        </p:nvSpPr>
        <p:spPr>
          <a:xfrm>
            <a:off x="6855595" y="1802750"/>
            <a:ext cx="5132962"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بخش دیگری از کولون در آناتومی ‌روده بزرگ کولون افقی است که محل قرارگیری آن به حجم معده وابسته است. در حالت نرمال این کولون در محدوده دنده شماره 10 قرار دارد و به سمت چپ حفره شکمی متمایل می‌شود. این کولون در ناحیه دنده شماره 11 و از طریق پرده صفاق به بخش زیر دیافراگم وصل می‌شود</a:t>
            </a:r>
            <a:r>
              <a:rPr lang="en-US" dirty="0"/>
              <a:t>.</a:t>
            </a:r>
          </a:p>
        </p:txBody>
      </p:sp>
      <p:pic>
        <p:nvPicPr>
          <p:cNvPr id="12" name="Picture 11">
            <a:extLst>
              <a:ext uri="{FF2B5EF4-FFF2-40B4-BE49-F238E27FC236}">
                <a16:creationId xmlns:a16="http://schemas.microsoft.com/office/drawing/2014/main" id="{759F593D-362D-2D69-B356-DB68A90632F9}"/>
              </a:ext>
            </a:extLst>
          </p:cNvPr>
          <p:cNvPicPr>
            <a:picLocks noChangeAspect="1"/>
          </p:cNvPicPr>
          <p:nvPr/>
        </p:nvPicPr>
        <p:blipFill>
          <a:blip r:embed="rId2"/>
          <a:stretch>
            <a:fillRect/>
          </a:stretch>
        </p:blipFill>
        <p:spPr>
          <a:xfrm>
            <a:off x="87549" y="1486978"/>
            <a:ext cx="6598596" cy="3959158"/>
          </a:xfrm>
          <a:prstGeom prst="rect">
            <a:avLst/>
          </a:prstGeom>
        </p:spPr>
      </p:pic>
      <p:sp>
        <p:nvSpPr>
          <p:cNvPr id="13" name="Rectangle 12">
            <a:extLst>
              <a:ext uri="{FF2B5EF4-FFF2-40B4-BE49-F238E27FC236}">
                <a16:creationId xmlns:a16="http://schemas.microsoft.com/office/drawing/2014/main" id="{7301D169-62A3-E147-2612-3B34F9244678}"/>
              </a:ext>
            </a:extLst>
          </p:cNvPr>
          <p:cNvSpPr/>
          <p:nvPr/>
        </p:nvSpPr>
        <p:spPr>
          <a:xfrm>
            <a:off x="-1" y="1405269"/>
            <a:ext cx="12192002" cy="91437"/>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Rectangle 13">
            <a:extLst>
              <a:ext uri="{FF2B5EF4-FFF2-40B4-BE49-F238E27FC236}">
                <a16:creationId xmlns:a16="http://schemas.microsoft.com/office/drawing/2014/main" id="{6E768F19-219D-0B71-9832-8C24A207B84F}"/>
              </a:ext>
            </a:extLst>
          </p:cNvPr>
          <p:cNvSpPr/>
          <p:nvPr/>
        </p:nvSpPr>
        <p:spPr>
          <a:xfrm rot="10800000" flipV="1">
            <a:off x="11031166" y="5671409"/>
            <a:ext cx="1160834" cy="882617"/>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6845253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F957B59-8D86-3FEE-422E-D58340C0B8C7}"/>
              </a:ext>
            </a:extLst>
          </p:cNvPr>
          <p:cNvSpPr txBox="1"/>
          <p:nvPr/>
        </p:nvSpPr>
        <p:spPr>
          <a:xfrm>
            <a:off x="5829588" y="330527"/>
            <a:ext cx="6096000" cy="3886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کولون پایین رو</a:t>
            </a:r>
            <a:endParaRPr lang="en-US" dirty="0"/>
          </a:p>
        </p:txBody>
      </p:sp>
      <p:sp>
        <p:nvSpPr>
          <p:cNvPr id="5" name="TextBox 4">
            <a:extLst>
              <a:ext uri="{FF2B5EF4-FFF2-40B4-BE49-F238E27FC236}">
                <a16:creationId xmlns:a16="http://schemas.microsoft.com/office/drawing/2014/main" id="{A92D8ED2-1F2B-808D-8AA4-FAA478A9296A}"/>
              </a:ext>
            </a:extLst>
          </p:cNvPr>
          <p:cNvSpPr txBox="1"/>
          <p:nvPr/>
        </p:nvSpPr>
        <p:spPr>
          <a:xfrm>
            <a:off x="266412" y="888210"/>
            <a:ext cx="11659176"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کولون پایین رو بخش دیگری کولون است که سمت چپ حفره شکمی و درست جلوی کلیه چپ قرار دارد و درون قسمت بالای استخوان لگن قرارگرفته است. این کولون شباهت زیادی به کولون بالارو دارد و با پرده صفاق پوشیده شده است</a:t>
            </a:r>
            <a:r>
              <a:rPr lang="en-US" dirty="0"/>
              <a:t>.</a:t>
            </a:r>
          </a:p>
        </p:txBody>
      </p:sp>
      <p:sp>
        <p:nvSpPr>
          <p:cNvPr id="2" name="Rectangle 1">
            <a:extLst>
              <a:ext uri="{FF2B5EF4-FFF2-40B4-BE49-F238E27FC236}">
                <a16:creationId xmlns:a16="http://schemas.microsoft.com/office/drawing/2014/main" id="{211BDDEA-2BD3-157E-9DAB-750F57DD5208}"/>
              </a:ext>
            </a:extLst>
          </p:cNvPr>
          <p:cNvSpPr/>
          <p:nvPr/>
        </p:nvSpPr>
        <p:spPr>
          <a:xfrm>
            <a:off x="7295744" y="415021"/>
            <a:ext cx="2655652" cy="388696"/>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458A278C-C52E-8F52-DACD-0DD0311418AB}"/>
              </a:ext>
            </a:extLst>
          </p:cNvPr>
          <p:cNvSpPr/>
          <p:nvPr/>
        </p:nvSpPr>
        <p:spPr>
          <a:xfrm>
            <a:off x="0" y="573932"/>
            <a:ext cx="7295744" cy="77684"/>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6" name="Picture 5">
            <a:extLst>
              <a:ext uri="{FF2B5EF4-FFF2-40B4-BE49-F238E27FC236}">
                <a16:creationId xmlns:a16="http://schemas.microsoft.com/office/drawing/2014/main" id="{9741CBAA-9D02-F8A6-1003-7E3D755721E8}"/>
              </a:ext>
            </a:extLst>
          </p:cNvPr>
          <p:cNvPicPr>
            <a:picLocks noChangeAspect="1"/>
          </p:cNvPicPr>
          <p:nvPr/>
        </p:nvPicPr>
        <p:blipFill>
          <a:blip r:embed="rId2"/>
          <a:stretch>
            <a:fillRect/>
          </a:stretch>
        </p:blipFill>
        <p:spPr>
          <a:xfrm>
            <a:off x="2133600" y="2397470"/>
            <a:ext cx="7924800" cy="4460530"/>
          </a:xfrm>
          <a:prstGeom prst="rect">
            <a:avLst/>
          </a:prstGeom>
        </p:spPr>
      </p:pic>
      <p:sp>
        <p:nvSpPr>
          <p:cNvPr id="7" name="Rectangle 6">
            <a:extLst>
              <a:ext uri="{FF2B5EF4-FFF2-40B4-BE49-F238E27FC236}">
                <a16:creationId xmlns:a16="http://schemas.microsoft.com/office/drawing/2014/main" id="{6EFCAC13-1AC0-34D6-843D-5FB56E244073}"/>
              </a:ext>
            </a:extLst>
          </p:cNvPr>
          <p:cNvSpPr/>
          <p:nvPr/>
        </p:nvSpPr>
        <p:spPr>
          <a:xfrm rot="10800000" flipV="1">
            <a:off x="11338536" y="6199720"/>
            <a:ext cx="785368" cy="597138"/>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76DA8EF8-86FF-7287-558A-1A1408724D1D}"/>
              </a:ext>
            </a:extLst>
          </p:cNvPr>
          <p:cNvSpPr/>
          <p:nvPr/>
        </p:nvSpPr>
        <p:spPr>
          <a:xfrm rot="10800000" flipV="1">
            <a:off x="68096" y="6199720"/>
            <a:ext cx="785368" cy="597138"/>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701283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FFCA1F6-88FD-0516-67C5-A1C79D6A83C5}"/>
              </a:ext>
            </a:extLst>
          </p:cNvPr>
          <p:cNvSpPr txBox="1"/>
          <p:nvPr/>
        </p:nvSpPr>
        <p:spPr>
          <a:xfrm>
            <a:off x="-520796" y="1013145"/>
            <a:ext cx="6096000" cy="3886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کولون سیگموئیدی</a:t>
            </a:r>
            <a:endParaRPr lang="en-US" dirty="0"/>
          </a:p>
        </p:txBody>
      </p:sp>
      <p:sp>
        <p:nvSpPr>
          <p:cNvPr id="5" name="TextBox 4">
            <a:extLst>
              <a:ext uri="{FF2B5EF4-FFF2-40B4-BE49-F238E27FC236}">
                <a16:creationId xmlns:a16="http://schemas.microsoft.com/office/drawing/2014/main" id="{068A8685-2D32-6B03-72DF-6ECC1D29BF15}"/>
              </a:ext>
            </a:extLst>
          </p:cNvPr>
          <p:cNvSpPr txBox="1"/>
          <p:nvPr/>
        </p:nvSpPr>
        <p:spPr>
          <a:xfrm>
            <a:off x="353438" y="1749439"/>
            <a:ext cx="5327515"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بخش بعدی کولون، کولون سیگموئیدی است که به دو قسمت استخوان تهیگاهی یا کولون ایلیاک</a:t>
            </a:r>
            <a:r>
              <a:rPr lang="en-US" dirty="0"/>
              <a:t> (</a:t>
            </a:r>
            <a:r>
              <a:rPr lang="en-US" dirty="0" err="1"/>
              <a:t>Ilac</a:t>
            </a:r>
            <a:r>
              <a:rPr lang="en-US" dirty="0"/>
              <a:t>) </a:t>
            </a:r>
            <a:r>
              <a:rPr lang="fa-IR" dirty="0"/>
              <a:t>و استخوان لگن خاصره یا کولون پلویس</a:t>
            </a:r>
            <a:r>
              <a:rPr lang="en-US" dirty="0"/>
              <a:t> (Pelvis) </a:t>
            </a:r>
            <a:r>
              <a:rPr lang="fa-IR" dirty="0"/>
              <a:t>تقسیم می‌شود. کولون ایلیاک به وسیله پرده صفاق پوشیده شده است. کولون پلویس در لگن خاصره قرار دارد و به سمت راست لگن می‌رسد و سپس به عقب خمیده می‌شود و بعد به سمت پایین متمایل می‌شود تا به راست روده برسد</a:t>
            </a:r>
            <a:r>
              <a:rPr lang="en-US" dirty="0"/>
              <a:t>.</a:t>
            </a:r>
          </a:p>
        </p:txBody>
      </p:sp>
      <p:pic>
        <p:nvPicPr>
          <p:cNvPr id="4" name="Picture 3">
            <a:extLst>
              <a:ext uri="{FF2B5EF4-FFF2-40B4-BE49-F238E27FC236}">
                <a16:creationId xmlns:a16="http://schemas.microsoft.com/office/drawing/2014/main" id="{10EA5470-E275-CB73-B12D-587809DB4B0A}"/>
              </a:ext>
            </a:extLst>
          </p:cNvPr>
          <p:cNvPicPr>
            <a:picLocks noChangeAspect="1"/>
          </p:cNvPicPr>
          <p:nvPr/>
        </p:nvPicPr>
        <p:blipFill>
          <a:blip r:embed="rId2"/>
          <a:stretch>
            <a:fillRect/>
          </a:stretch>
        </p:blipFill>
        <p:spPr>
          <a:xfrm>
            <a:off x="5762625" y="1119944"/>
            <a:ext cx="6429375" cy="5657850"/>
          </a:xfrm>
          <a:prstGeom prst="rect">
            <a:avLst/>
          </a:prstGeom>
        </p:spPr>
      </p:pic>
      <p:sp>
        <p:nvSpPr>
          <p:cNvPr id="6" name="Rectangle 5">
            <a:extLst>
              <a:ext uri="{FF2B5EF4-FFF2-40B4-BE49-F238E27FC236}">
                <a16:creationId xmlns:a16="http://schemas.microsoft.com/office/drawing/2014/main" id="{BD0AC2D2-D67E-EB62-68D6-9526BE359A3A}"/>
              </a:ext>
            </a:extLst>
          </p:cNvPr>
          <p:cNvSpPr/>
          <p:nvPr/>
        </p:nvSpPr>
        <p:spPr>
          <a:xfrm rot="10800000" flipV="1">
            <a:off x="0" y="363101"/>
            <a:ext cx="12192000" cy="388696"/>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973025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B464E1A-675B-A32E-8533-299BCC377EF5}"/>
              </a:ext>
            </a:extLst>
          </p:cNvPr>
          <p:cNvSpPr/>
          <p:nvPr/>
        </p:nvSpPr>
        <p:spPr>
          <a:xfrm>
            <a:off x="0" y="693477"/>
            <a:ext cx="6213988" cy="487506"/>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TextBox 7">
            <a:extLst>
              <a:ext uri="{FF2B5EF4-FFF2-40B4-BE49-F238E27FC236}">
                <a16:creationId xmlns:a16="http://schemas.microsoft.com/office/drawing/2014/main" id="{26AEEB9B-ADB6-56BF-D553-A8F90E6F45CF}"/>
              </a:ext>
            </a:extLst>
          </p:cNvPr>
          <p:cNvSpPr txBox="1"/>
          <p:nvPr/>
        </p:nvSpPr>
        <p:spPr>
          <a:xfrm>
            <a:off x="6213988" y="1551671"/>
            <a:ext cx="5805949" cy="5009064"/>
          </a:xfrm>
          <a:prstGeom prst="rect">
            <a:avLst/>
          </a:prstGeom>
          <a:noFill/>
        </p:spPr>
        <p:txBody>
          <a:bodyPr wrap="square">
            <a:spAutoFit/>
          </a:bodyPr>
          <a:lstStyle/>
          <a:p>
            <a:pPr algn="just" rtl="1">
              <a:lnSpc>
                <a:spcPct val="200000"/>
              </a:lnSpc>
              <a:spcAft>
                <a:spcPts val="800"/>
              </a:spcAft>
            </a:pPr>
            <a:r>
              <a:rPr lang="fa-IR" sz="1800" dirty="0">
                <a:effectLst/>
                <a:latin typeface="Vazir" panose="020B0603030804020204" pitchFamily="34" charset="-78"/>
                <a:ea typeface="Calibri" panose="020F0502020204030204" pitchFamily="34" charset="0"/>
                <a:cs typeface="Vazir" panose="020B0603030804020204" pitchFamily="34" charset="-78"/>
              </a:rPr>
              <a:t>شناخت آناتومی روده می‌تواند به ما کمک کند تا با عملکرد روده بیشتر آشنا شویم. روده قسمتی لوله‌ای شکل مجرای گوارشی است که از معده تا مقعد امتداد دارد. بیشتر فرآیندهای شیمیایی گوارشی در روده انجام می‌شود. در روده مواد غذایی هضم می‌شوند و ویتامین‌ها و مواد مغذی موردنیاز بدن جذب می‌شوند و سپس مواد اضافی از راه روده بزرگ به سمت مقعد فرستاده می‌شود. قسمت قدامی‌روده که به معده متصل است، روده کوچک نام دارد و به دنبال آن بخش کوتاه‌تر و گسترده‌تری به نام روده بزرگ است که به مقعد ختم می‌شود.</a:t>
            </a:r>
            <a:endParaRPr lang="en-US" sz="1400" dirty="0">
              <a:effectLst/>
              <a:latin typeface="Vazir" panose="020B0603030804020204" pitchFamily="34" charset="-78"/>
              <a:ea typeface="Calibri" panose="020F0502020204030204" pitchFamily="34" charset="0"/>
              <a:cs typeface="Vazir" panose="020B0603030804020204" pitchFamily="34" charset="-78"/>
            </a:endParaRPr>
          </a:p>
        </p:txBody>
      </p:sp>
      <p:pic>
        <p:nvPicPr>
          <p:cNvPr id="10" name="Picture 9">
            <a:extLst>
              <a:ext uri="{FF2B5EF4-FFF2-40B4-BE49-F238E27FC236}">
                <a16:creationId xmlns:a16="http://schemas.microsoft.com/office/drawing/2014/main" id="{41A5B9C6-D721-39F5-9250-B8072345128F}"/>
              </a:ext>
            </a:extLst>
          </p:cNvPr>
          <p:cNvPicPr>
            <a:picLocks noChangeAspect="1"/>
          </p:cNvPicPr>
          <p:nvPr/>
        </p:nvPicPr>
        <p:blipFill>
          <a:blip r:embed="rId2"/>
          <a:stretch>
            <a:fillRect/>
          </a:stretch>
        </p:blipFill>
        <p:spPr>
          <a:xfrm>
            <a:off x="0" y="1767953"/>
            <a:ext cx="6102000" cy="4576500"/>
          </a:xfrm>
          <a:prstGeom prst="rect">
            <a:avLst/>
          </a:prstGeom>
        </p:spPr>
      </p:pic>
      <p:sp>
        <p:nvSpPr>
          <p:cNvPr id="12" name="TextBox 11">
            <a:extLst>
              <a:ext uri="{FF2B5EF4-FFF2-40B4-BE49-F238E27FC236}">
                <a16:creationId xmlns:a16="http://schemas.microsoft.com/office/drawing/2014/main" id="{03B3421A-35A0-E0A3-7F39-14D5FCE98381}"/>
              </a:ext>
            </a:extLst>
          </p:cNvPr>
          <p:cNvSpPr txBox="1"/>
          <p:nvPr/>
        </p:nvSpPr>
        <p:spPr>
          <a:xfrm>
            <a:off x="5992031" y="693477"/>
            <a:ext cx="6096000" cy="487506"/>
          </a:xfrm>
          <a:prstGeom prst="rect">
            <a:avLst/>
          </a:prstGeom>
          <a:noFill/>
        </p:spPr>
        <p:txBody>
          <a:bodyPr wrap="square">
            <a:spAutoFit/>
          </a:bodyPr>
          <a:lstStyle/>
          <a:p>
            <a:pPr algn="just" rtl="1">
              <a:lnSpc>
                <a:spcPct val="107000"/>
              </a:lnSpc>
              <a:spcAft>
                <a:spcPts val="800"/>
              </a:spcAft>
            </a:pPr>
            <a:r>
              <a:rPr lang="fa-IR" sz="2400" b="1" dirty="0">
                <a:effectLst/>
                <a:latin typeface="Shabnam" panose="020B0603030804020204" pitchFamily="34" charset="-78"/>
                <a:ea typeface="Calibri" panose="020F0502020204030204" pitchFamily="34" charset="0"/>
                <a:cs typeface="Shabnam" panose="020B0603030804020204" pitchFamily="34" charset="-78"/>
              </a:rPr>
              <a:t>آناتومی‌ روده چیست و عملکرد آن چگونه است؟</a:t>
            </a:r>
            <a:endParaRPr lang="en-US" dirty="0">
              <a:effectLst/>
              <a:latin typeface="Shabnam" panose="020B0603030804020204" pitchFamily="34" charset="-78"/>
              <a:ea typeface="Calibri" panose="020F0502020204030204" pitchFamily="34" charset="0"/>
              <a:cs typeface="Shabnam" panose="020B0603030804020204" pitchFamily="34" charset="-78"/>
            </a:endParaRPr>
          </a:p>
        </p:txBody>
      </p:sp>
      <p:sp>
        <p:nvSpPr>
          <p:cNvPr id="13" name="Rectangle 12">
            <a:extLst>
              <a:ext uri="{FF2B5EF4-FFF2-40B4-BE49-F238E27FC236}">
                <a16:creationId xmlns:a16="http://schemas.microsoft.com/office/drawing/2014/main" id="{8819F819-39EC-89E4-1797-04B32717EC57}"/>
              </a:ext>
            </a:extLst>
          </p:cNvPr>
          <p:cNvSpPr/>
          <p:nvPr/>
        </p:nvSpPr>
        <p:spPr>
          <a:xfrm rot="10800000" flipV="1">
            <a:off x="0" y="6587008"/>
            <a:ext cx="12192000" cy="154260"/>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684090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2E77FC7-9637-551D-E9F9-91C582F4C164}"/>
              </a:ext>
            </a:extLst>
          </p:cNvPr>
          <p:cNvSpPr/>
          <p:nvPr/>
        </p:nvSpPr>
        <p:spPr>
          <a:xfrm>
            <a:off x="0" y="0"/>
            <a:ext cx="6628303" cy="6858000"/>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3" name="TextBox 2">
            <a:extLst>
              <a:ext uri="{FF2B5EF4-FFF2-40B4-BE49-F238E27FC236}">
                <a16:creationId xmlns:a16="http://schemas.microsoft.com/office/drawing/2014/main" id="{C5F5FF4D-E04E-C33A-9B67-0D6A30A72EBB}"/>
              </a:ext>
            </a:extLst>
          </p:cNvPr>
          <p:cNvSpPr txBox="1"/>
          <p:nvPr/>
        </p:nvSpPr>
        <p:spPr>
          <a:xfrm>
            <a:off x="6432911" y="492363"/>
            <a:ext cx="249896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رکتوم</a:t>
            </a:r>
            <a:r>
              <a:rPr lang="en-US" dirty="0"/>
              <a:t> (Rectum) </a:t>
            </a:r>
          </a:p>
        </p:txBody>
      </p:sp>
      <p:sp>
        <p:nvSpPr>
          <p:cNvPr id="5" name="TextBox 4">
            <a:extLst>
              <a:ext uri="{FF2B5EF4-FFF2-40B4-BE49-F238E27FC236}">
                <a16:creationId xmlns:a16="http://schemas.microsoft.com/office/drawing/2014/main" id="{769E73DD-108F-F738-B770-92C9B1E24508}"/>
              </a:ext>
            </a:extLst>
          </p:cNvPr>
          <p:cNvSpPr txBox="1"/>
          <p:nvPr/>
        </p:nvSpPr>
        <p:spPr>
          <a:xfrm>
            <a:off x="6728299" y="997665"/>
            <a:ext cx="5275634"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راست روده یا رکتوم از کولون سیگموئید تا کانال مقعد ادامه دارد و دارای یک لایه عضلانی ضخیم است. انحنای استخوان خاجی را دنبال می‌کند و توسط بافت همبند محکم به آن می‌چسبد. راست روده حدود 5 سانتی‌متر زیر نوک دنبالچه، در ابتدای کانال مقعد به پایان می‌رسد. قسمت انتهایی راست روده به عنوان آمپول راست روده یا آمپول رکتال شناخته می‌شود. این بخش در مردان در مقابل پروستات و در خانم‌ها پشت دیواره خلفی رحم قرار می‌گیرد. پوشش مخاطی راست روده بسیار شبیه به کولون سیگموئیدی است اما ضخامت بیشتری دارد</a:t>
            </a:r>
            <a:r>
              <a:rPr lang="en-US" dirty="0"/>
              <a:t>.</a:t>
            </a:r>
          </a:p>
        </p:txBody>
      </p:sp>
      <p:pic>
        <p:nvPicPr>
          <p:cNvPr id="4" name="Picture 3">
            <a:extLst>
              <a:ext uri="{FF2B5EF4-FFF2-40B4-BE49-F238E27FC236}">
                <a16:creationId xmlns:a16="http://schemas.microsoft.com/office/drawing/2014/main" id="{9AD62003-492A-FC26-EAF0-C2B01F2C49A4}"/>
              </a:ext>
            </a:extLst>
          </p:cNvPr>
          <p:cNvPicPr>
            <a:picLocks noChangeAspect="1"/>
          </p:cNvPicPr>
          <p:nvPr/>
        </p:nvPicPr>
        <p:blipFill>
          <a:blip r:embed="rId2"/>
          <a:srcRect l="2935" r="45150" b="15163"/>
          <a:stretch/>
        </p:blipFill>
        <p:spPr>
          <a:xfrm>
            <a:off x="0" y="1245140"/>
            <a:ext cx="5069074" cy="4659550"/>
          </a:xfrm>
          <a:prstGeom prst="rect">
            <a:avLst/>
          </a:prstGeom>
        </p:spPr>
      </p:pic>
      <p:sp>
        <p:nvSpPr>
          <p:cNvPr id="6" name="TextBox 5">
            <a:extLst>
              <a:ext uri="{FF2B5EF4-FFF2-40B4-BE49-F238E27FC236}">
                <a16:creationId xmlns:a16="http://schemas.microsoft.com/office/drawing/2014/main" id="{0C680DB3-E920-7456-8F82-91FC8A89A0B5}"/>
              </a:ext>
            </a:extLst>
          </p:cNvPr>
          <p:cNvSpPr txBox="1"/>
          <p:nvPr/>
        </p:nvSpPr>
        <p:spPr>
          <a:xfrm>
            <a:off x="3554597" y="5265230"/>
            <a:ext cx="249896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b="0" dirty="0">
                <a:solidFill>
                  <a:schemeClr val="bg1"/>
                </a:solidFill>
              </a:rPr>
              <a:t>رکتوم</a:t>
            </a:r>
            <a:endParaRPr lang="en-US" b="0" dirty="0">
              <a:solidFill>
                <a:schemeClr val="bg1"/>
              </a:solidFill>
            </a:endParaRPr>
          </a:p>
        </p:txBody>
      </p:sp>
      <p:sp>
        <p:nvSpPr>
          <p:cNvPr id="7" name="TextBox 6">
            <a:extLst>
              <a:ext uri="{FF2B5EF4-FFF2-40B4-BE49-F238E27FC236}">
                <a16:creationId xmlns:a16="http://schemas.microsoft.com/office/drawing/2014/main" id="{932C5CA3-AB5E-F7B0-4FF6-12CF5E78A502}"/>
              </a:ext>
            </a:extLst>
          </p:cNvPr>
          <p:cNvSpPr txBox="1"/>
          <p:nvPr/>
        </p:nvSpPr>
        <p:spPr>
          <a:xfrm>
            <a:off x="4129340" y="3672460"/>
            <a:ext cx="249896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b="0" dirty="0">
                <a:solidFill>
                  <a:schemeClr val="bg1"/>
                </a:solidFill>
              </a:rPr>
              <a:t>روده کوچک</a:t>
            </a:r>
            <a:endParaRPr lang="en-US" b="0" dirty="0">
              <a:solidFill>
                <a:schemeClr val="bg1"/>
              </a:solidFill>
            </a:endParaRPr>
          </a:p>
        </p:txBody>
      </p:sp>
      <p:sp>
        <p:nvSpPr>
          <p:cNvPr id="8" name="TextBox 7">
            <a:extLst>
              <a:ext uri="{FF2B5EF4-FFF2-40B4-BE49-F238E27FC236}">
                <a16:creationId xmlns:a16="http://schemas.microsoft.com/office/drawing/2014/main" id="{3FB092D2-9B99-752F-78F4-FEC3C0256A95}"/>
              </a:ext>
            </a:extLst>
          </p:cNvPr>
          <p:cNvSpPr txBox="1"/>
          <p:nvPr/>
        </p:nvSpPr>
        <p:spPr>
          <a:xfrm>
            <a:off x="3995297" y="1835937"/>
            <a:ext cx="249896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b="0" dirty="0">
                <a:solidFill>
                  <a:schemeClr val="bg1"/>
                </a:solidFill>
              </a:rPr>
              <a:t>روده بزرگ</a:t>
            </a:r>
            <a:endParaRPr lang="en-US" b="0" dirty="0">
              <a:solidFill>
                <a:schemeClr val="bg1"/>
              </a:solidFill>
            </a:endParaRPr>
          </a:p>
        </p:txBody>
      </p:sp>
      <p:sp>
        <p:nvSpPr>
          <p:cNvPr id="10" name="Rectangle 9">
            <a:extLst>
              <a:ext uri="{FF2B5EF4-FFF2-40B4-BE49-F238E27FC236}">
                <a16:creationId xmlns:a16="http://schemas.microsoft.com/office/drawing/2014/main" id="{2F5DE68C-2821-5516-E1A3-005865B88D61}"/>
              </a:ext>
            </a:extLst>
          </p:cNvPr>
          <p:cNvSpPr/>
          <p:nvPr/>
        </p:nvSpPr>
        <p:spPr>
          <a:xfrm rot="10800000" flipV="1">
            <a:off x="11235447" y="297274"/>
            <a:ext cx="956553" cy="597138"/>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3110137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A4E875DE-C5B8-33BE-D35C-E27BF6BEB686}"/>
              </a:ext>
            </a:extLst>
          </p:cNvPr>
          <p:cNvSpPr txBox="1"/>
          <p:nvPr/>
        </p:nvSpPr>
        <p:spPr>
          <a:xfrm>
            <a:off x="220910" y="4940314"/>
            <a:ext cx="11750177"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هر 24 ساعت یک یا 2 بار مواد دفعی جمع شده در سمت کولون پایین رو و کولون سیگموئیدی به سمت دریچه رکتوم هدایت می‌شوند. این دریچه در حالت عادی حالت منقبض دارد. زمانی که مواد جامد و مایع و گاز به دریچه فشار وارد کنند، فرآیند دفع صورت می‌گیرد</a:t>
            </a:r>
            <a:r>
              <a:rPr lang="en-US" dirty="0"/>
              <a:t>.</a:t>
            </a:r>
          </a:p>
        </p:txBody>
      </p:sp>
      <p:pic>
        <p:nvPicPr>
          <p:cNvPr id="4" name="Picture 3" descr="تصویری که در آن مدفوع از سمت رکتوم به مقعد هدایت می‌شود.">
            <a:extLst>
              <a:ext uri="{FF2B5EF4-FFF2-40B4-BE49-F238E27FC236}">
                <a16:creationId xmlns:a16="http://schemas.microsoft.com/office/drawing/2014/main" id="{E001C442-018E-2056-F481-1BDFA4AF99AE}"/>
              </a:ext>
            </a:extLst>
          </p:cNvPr>
          <p:cNvPicPr>
            <a:picLocks noChangeAspect="1"/>
          </p:cNvPicPr>
          <p:nvPr/>
        </p:nvPicPr>
        <p:blipFill>
          <a:blip r:embed="rId2">
            <a:extLst>
              <a:ext uri="{28A0092B-C50C-407E-A947-70E740481C1C}">
                <a14:useLocalDpi xmlns:a14="http://schemas.microsoft.com/office/drawing/2010/main" val="0"/>
              </a:ext>
            </a:extLst>
          </a:blip>
          <a:srcRect l="3408" t="6236" r="4706" b="18331"/>
          <a:stretch/>
        </p:blipFill>
        <p:spPr bwMode="auto">
          <a:xfrm>
            <a:off x="1778609" y="271442"/>
            <a:ext cx="8240882" cy="4095344"/>
          </a:xfrm>
          <a:prstGeom prst="rect">
            <a:avLst/>
          </a:prstGeom>
          <a:noFill/>
          <a:ln>
            <a:noFill/>
          </a:ln>
        </p:spPr>
      </p:pic>
      <p:sp>
        <p:nvSpPr>
          <p:cNvPr id="2" name="TextBox 1">
            <a:extLst>
              <a:ext uri="{FF2B5EF4-FFF2-40B4-BE49-F238E27FC236}">
                <a16:creationId xmlns:a16="http://schemas.microsoft.com/office/drawing/2014/main" id="{BE298AA7-C2A0-610C-7592-2A6D7C882A65}"/>
              </a:ext>
            </a:extLst>
          </p:cNvPr>
          <p:cNvSpPr txBox="1"/>
          <p:nvPr/>
        </p:nvSpPr>
        <p:spPr>
          <a:xfrm>
            <a:off x="9472124" y="4436372"/>
            <a:ext cx="249896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رکتوم</a:t>
            </a:r>
            <a:r>
              <a:rPr lang="en-US" dirty="0"/>
              <a:t> (Rectum) </a:t>
            </a:r>
          </a:p>
        </p:txBody>
      </p:sp>
      <p:sp>
        <p:nvSpPr>
          <p:cNvPr id="5" name="Rectangle 4">
            <a:extLst>
              <a:ext uri="{FF2B5EF4-FFF2-40B4-BE49-F238E27FC236}">
                <a16:creationId xmlns:a16="http://schemas.microsoft.com/office/drawing/2014/main" id="{CEF190C9-7B3E-14EC-0ECE-9456F7996ACC}"/>
              </a:ext>
            </a:extLst>
          </p:cNvPr>
          <p:cNvSpPr/>
          <p:nvPr/>
        </p:nvSpPr>
        <p:spPr>
          <a:xfrm rot="10800000" flipV="1">
            <a:off x="0" y="4680125"/>
            <a:ext cx="9727660" cy="121016"/>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43525A64-633F-28CB-05D6-585AD09FC6B3}"/>
              </a:ext>
            </a:extLst>
          </p:cNvPr>
          <p:cNvSpPr/>
          <p:nvPr/>
        </p:nvSpPr>
        <p:spPr>
          <a:xfrm>
            <a:off x="2584898" y="0"/>
            <a:ext cx="6628303" cy="27144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9984792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0754FC-B35F-6F10-5C17-D01338C1B869}"/>
              </a:ext>
            </a:extLst>
          </p:cNvPr>
          <p:cNvSpPr txBox="1"/>
          <p:nvPr/>
        </p:nvSpPr>
        <p:spPr>
          <a:xfrm>
            <a:off x="5559174" y="1704580"/>
            <a:ext cx="1073651"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مقعد</a:t>
            </a:r>
            <a:endParaRPr lang="en-US" dirty="0"/>
          </a:p>
        </p:txBody>
      </p:sp>
      <p:sp>
        <p:nvSpPr>
          <p:cNvPr id="5" name="TextBox 4">
            <a:extLst>
              <a:ext uri="{FF2B5EF4-FFF2-40B4-BE49-F238E27FC236}">
                <a16:creationId xmlns:a16="http://schemas.microsoft.com/office/drawing/2014/main" id="{3FEBFBAE-269F-CF5C-D585-FF9ADC8326FA}"/>
              </a:ext>
            </a:extLst>
          </p:cNvPr>
          <p:cNvSpPr txBox="1"/>
          <p:nvPr/>
        </p:nvSpPr>
        <p:spPr>
          <a:xfrm>
            <a:off x="5862537" y="2271387"/>
            <a:ext cx="5950085"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en-US" dirty="0"/>
              <a:t>2 </a:t>
            </a:r>
            <a:r>
              <a:rPr lang="fa-IR" dirty="0"/>
              <a:t>تا 3 سانتی‌متر آخر دستگاه گوارش مجرای مقعدی است که از راست روده ادامه یافته و در مقعد به سمت خارج باز می‌شود. اسفنکتر داخلی مقعد در انتهای فوقانی کانال مقعد قرار دارد. این اسفنکتر تحت کنترل غیرارادی است. یک اسفنکتر خارجی مقعد در انتهای تحتانی کانال مقعد وجود دارد. این اسفنکتر از ماهیچه‌های اسکلتی تشکیل شده و تحت کنترل ارادی ما هستند</a:t>
            </a:r>
            <a:r>
              <a:rPr lang="en-US" dirty="0"/>
              <a:t>.</a:t>
            </a:r>
          </a:p>
        </p:txBody>
      </p:sp>
      <p:pic>
        <p:nvPicPr>
          <p:cNvPr id="2" name="Picture 1">
            <a:extLst>
              <a:ext uri="{FF2B5EF4-FFF2-40B4-BE49-F238E27FC236}">
                <a16:creationId xmlns:a16="http://schemas.microsoft.com/office/drawing/2014/main" id="{4F97DA06-A41A-ABF1-42FA-9C809832EB04}"/>
              </a:ext>
            </a:extLst>
          </p:cNvPr>
          <p:cNvPicPr>
            <a:picLocks noChangeAspect="1"/>
          </p:cNvPicPr>
          <p:nvPr/>
        </p:nvPicPr>
        <p:blipFill>
          <a:blip r:embed="rId2"/>
          <a:stretch>
            <a:fillRect/>
          </a:stretch>
        </p:blipFill>
        <p:spPr>
          <a:xfrm>
            <a:off x="0" y="1704580"/>
            <a:ext cx="5704540" cy="3993178"/>
          </a:xfrm>
          <a:prstGeom prst="rect">
            <a:avLst/>
          </a:prstGeom>
        </p:spPr>
      </p:pic>
      <p:sp>
        <p:nvSpPr>
          <p:cNvPr id="4" name="Rectangle 3">
            <a:extLst>
              <a:ext uri="{FF2B5EF4-FFF2-40B4-BE49-F238E27FC236}">
                <a16:creationId xmlns:a16="http://schemas.microsoft.com/office/drawing/2014/main" id="{FC233628-3A96-F623-A5D0-CF9BDB8DAB7A}"/>
              </a:ext>
            </a:extLst>
          </p:cNvPr>
          <p:cNvSpPr/>
          <p:nvPr/>
        </p:nvSpPr>
        <p:spPr>
          <a:xfrm>
            <a:off x="6632825" y="1916349"/>
            <a:ext cx="5559175" cy="97277"/>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3E9122EC-5839-B301-760B-D8CA531519B9}"/>
              </a:ext>
            </a:extLst>
          </p:cNvPr>
          <p:cNvSpPr/>
          <p:nvPr/>
        </p:nvSpPr>
        <p:spPr>
          <a:xfrm rot="10800000" flipV="1">
            <a:off x="11235447" y="209725"/>
            <a:ext cx="956553" cy="597138"/>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2B3ACFB5-08F5-170B-C9C9-FA2600FD501E}"/>
              </a:ext>
            </a:extLst>
          </p:cNvPr>
          <p:cNvSpPr/>
          <p:nvPr/>
        </p:nvSpPr>
        <p:spPr>
          <a:xfrm rot="10800000" flipV="1">
            <a:off x="0" y="6081989"/>
            <a:ext cx="956553" cy="597138"/>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7051900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3B634A0E-2DE5-32E2-82A0-031C6369F067}"/>
              </a:ext>
            </a:extLst>
          </p:cNvPr>
          <p:cNvSpPr txBox="1"/>
          <p:nvPr/>
        </p:nvSpPr>
        <p:spPr>
          <a:xfrm>
            <a:off x="1865409" y="515566"/>
            <a:ext cx="6096000" cy="3886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خونرسانی و اعصاب روده بزرگ</a:t>
            </a:r>
            <a:endParaRPr lang="en-US" dirty="0"/>
          </a:p>
        </p:txBody>
      </p:sp>
      <p:sp>
        <p:nvSpPr>
          <p:cNvPr id="5" name="TextBox 4">
            <a:extLst>
              <a:ext uri="{FF2B5EF4-FFF2-40B4-BE49-F238E27FC236}">
                <a16:creationId xmlns:a16="http://schemas.microsoft.com/office/drawing/2014/main" id="{9FB68BD6-D26F-4A2B-916B-3EF2EC7BDC87}"/>
              </a:ext>
            </a:extLst>
          </p:cNvPr>
          <p:cNvSpPr txBox="1"/>
          <p:nvPr/>
        </p:nvSpPr>
        <p:spPr>
          <a:xfrm>
            <a:off x="333983" y="1764363"/>
            <a:ext cx="7117404"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خونرسانی شریانی به روده بزرگ به وسیله رگ‌های روده بند که از آئورت شکمی هستند و همچنین شاخه هیپوگاستریک و رگ‌های مربوط به استخوان داخلی لگن انجام می‌شود. اعصاب روده بزرگ شباهت زیادی به اعصاب روده کوچک دارد. عصب‌های روده بزرگ تحت کنترل سیستم عصبی سمپاتیک و پاراسمپاتیک هستند. بخش پاراسمپاتیک اعصاب روده بزرگ از عصب واگ ایجاد می‌شود. اعصاب پاراسمپاتیک نیز توسط انشعابات شبکه‌ای از اعصاب به نام اعصاب روده بند بالایی و خورشیدی کنترل می‌شوند</a:t>
            </a:r>
            <a:r>
              <a:rPr lang="en-US" dirty="0"/>
              <a:t>.</a:t>
            </a:r>
          </a:p>
        </p:txBody>
      </p:sp>
      <p:sp>
        <p:nvSpPr>
          <p:cNvPr id="2" name="Rectangle 1">
            <a:extLst>
              <a:ext uri="{FF2B5EF4-FFF2-40B4-BE49-F238E27FC236}">
                <a16:creationId xmlns:a16="http://schemas.microsoft.com/office/drawing/2014/main" id="{446E97CC-747A-6AA3-670A-1A97BC75985E}"/>
              </a:ext>
            </a:extLst>
          </p:cNvPr>
          <p:cNvSpPr/>
          <p:nvPr/>
        </p:nvSpPr>
        <p:spPr>
          <a:xfrm rot="10800000" flipV="1">
            <a:off x="7850220" y="349666"/>
            <a:ext cx="4341779" cy="117259"/>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7DB60810-2056-48BC-7727-821EA544B130}"/>
              </a:ext>
            </a:extLst>
          </p:cNvPr>
          <p:cNvSpPr/>
          <p:nvPr/>
        </p:nvSpPr>
        <p:spPr>
          <a:xfrm rot="10800000" flipV="1">
            <a:off x="0" y="963145"/>
            <a:ext cx="4341779" cy="117259"/>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a:extLst>
              <a:ext uri="{FF2B5EF4-FFF2-40B4-BE49-F238E27FC236}">
                <a16:creationId xmlns:a16="http://schemas.microsoft.com/office/drawing/2014/main" id="{D60D5535-A64E-FB98-2EE4-77F859D8A24B}"/>
              </a:ext>
            </a:extLst>
          </p:cNvPr>
          <p:cNvPicPr>
            <a:picLocks noChangeAspect="1"/>
          </p:cNvPicPr>
          <p:nvPr/>
        </p:nvPicPr>
        <p:blipFill>
          <a:blip r:embed="rId2"/>
          <a:stretch>
            <a:fillRect/>
          </a:stretch>
        </p:blipFill>
        <p:spPr>
          <a:xfrm>
            <a:off x="7712715" y="904262"/>
            <a:ext cx="4479284" cy="5793208"/>
          </a:xfrm>
          <a:prstGeom prst="rect">
            <a:avLst/>
          </a:prstGeom>
        </p:spPr>
      </p:pic>
      <p:sp>
        <p:nvSpPr>
          <p:cNvPr id="7" name="Rectangle 6">
            <a:extLst>
              <a:ext uri="{FF2B5EF4-FFF2-40B4-BE49-F238E27FC236}">
                <a16:creationId xmlns:a16="http://schemas.microsoft.com/office/drawing/2014/main" id="{344FA3AD-9D2C-7F26-799E-790D9AE4EF44}"/>
              </a:ext>
            </a:extLst>
          </p:cNvPr>
          <p:cNvSpPr/>
          <p:nvPr/>
        </p:nvSpPr>
        <p:spPr>
          <a:xfrm>
            <a:off x="0" y="6697470"/>
            <a:ext cx="12191999" cy="160530"/>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1694558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97F399D-3D3F-9F41-63D6-5DA3DAA5D36F}"/>
              </a:ext>
            </a:extLst>
          </p:cNvPr>
          <p:cNvSpPr txBox="1"/>
          <p:nvPr/>
        </p:nvSpPr>
        <p:spPr>
          <a:xfrm>
            <a:off x="7270527" y="213633"/>
            <a:ext cx="3700799"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عملکردهای روده بزرگ</a:t>
            </a:r>
            <a:endParaRPr lang="en-US" dirty="0"/>
          </a:p>
        </p:txBody>
      </p:sp>
      <p:sp>
        <p:nvSpPr>
          <p:cNvPr id="5" name="TextBox 4">
            <a:extLst>
              <a:ext uri="{FF2B5EF4-FFF2-40B4-BE49-F238E27FC236}">
                <a16:creationId xmlns:a16="http://schemas.microsoft.com/office/drawing/2014/main" id="{156A80D1-AA84-794F-5074-8EB76A5C389D}"/>
              </a:ext>
            </a:extLst>
          </p:cNvPr>
          <p:cNvSpPr txBox="1"/>
          <p:nvPr/>
        </p:nvSpPr>
        <p:spPr>
          <a:xfrm>
            <a:off x="355874" y="705629"/>
            <a:ext cx="11733180"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غذاهایی که ما در طول روز مصرف می‌کنیم، از حدود 8 تا 9 ساعت پس از مصرف از طریق روده باریک به روده بزرگ منتقل می‌شود. روده کوچک حدود 90 درصد آبی که فرد مصرف کرده را جذب می‌کند و باقی‌مانده آب در روده بزرگ جذب می‌شود. سپس باقی‌مانده بقایا به مدفوع تبدیل می‌شوند. در روده بزرگ باکتری‌های زیادی وجود دارد که موجب تولید ویتامین های ضروری و واکنش های متابولیسمی بدن می‌شود. از مهم ترین این ویتامین‌ها می‌توان به نیاسین</a:t>
            </a:r>
            <a:r>
              <a:rPr lang="en-US" dirty="0"/>
              <a:t> (B3)</a:t>
            </a:r>
            <a:r>
              <a:rPr lang="fa-IR" dirty="0"/>
              <a:t>، تیامین</a:t>
            </a:r>
            <a:r>
              <a:rPr lang="en-US" dirty="0"/>
              <a:t> (B1) </a:t>
            </a:r>
            <a:r>
              <a:rPr lang="fa-IR" dirty="0"/>
              <a:t>و ویتامین</a:t>
            </a:r>
            <a:r>
              <a:rPr lang="en-US" dirty="0"/>
              <a:t> K </a:t>
            </a:r>
            <a:r>
              <a:rPr lang="fa-IR" dirty="0"/>
              <a:t>اشاره کرد. </a:t>
            </a:r>
            <a:endParaRPr lang="en-US" dirty="0"/>
          </a:p>
        </p:txBody>
      </p:sp>
      <p:pic>
        <p:nvPicPr>
          <p:cNvPr id="4" name="Picture 3">
            <a:extLst>
              <a:ext uri="{FF2B5EF4-FFF2-40B4-BE49-F238E27FC236}">
                <a16:creationId xmlns:a16="http://schemas.microsoft.com/office/drawing/2014/main" id="{0BB7F91A-4729-0975-FAF7-82F833A7127A}"/>
              </a:ext>
            </a:extLst>
          </p:cNvPr>
          <p:cNvPicPr>
            <a:picLocks noChangeAspect="1"/>
          </p:cNvPicPr>
          <p:nvPr/>
        </p:nvPicPr>
        <p:blipFill>
          <a:blip r:embed="rId2"/>
          <a:srcRect r="14732" b="361"/>
          <a:stretch/>
        </p:blipFill>
        <p:spPr>
          <a:xfrm>
            <a:off x="5944842" y="3065846"/>
            <a:ext cx="5031348" cy="3792154"/>
          </a:xfrm>
          <a:prstGeom prst="rect">
            <a:avLst/>
          </a:prstGeom>
        </p:spPr>
      </p:pic>
      <p:pic>
        <p:nvPicPr>
          <p:cNvPr id="6" name="Picture 5">
            <a:extLst>
              <a:ext uri="{FF2B5EF4-FFF2-40B4-BE49-F238E27FC236}">
                <a16:creationId xmlns:a16="http://schemas.microsoft.com/office/drawing/2014/main" id="{9D3A18D7-117F-D8E6-4048-9989D5F728B2}"/>
              </a:ext>
            </a:extLst>
          </p:cNvPr>
          <p:cNvPicPr>
            <a:picLocks noChangeAspect="1"/>
          </p:cNvPicPr>
          <p:nvPr/>
        </p:nvPicPr>
        <p:blipFill>
          <a:blip r:embed="rId3"/>
          <a:srcRect t="3281" b="3604"/>
          <a:stretch/>
        </p:blipFill>
        <p:spPr>
          <a:xfrm>
            <a:off x="1924649" y="2944703"/>
            <a:ext cx="3628268" cy="3913297"/>
          </a:xfrm>
          <a:prstGeom prst="rect">
            <a:avLst/>
          </a:prstGeom>
        </p:spPr>
      </p:pic>
      <p:sp>
        <p:nvSpPr>
          <p:cNvPr id="7" name="Rectangle 6">
            <a:extLst>
              <a:ext uri="{FF2B5EF4-FFF2-40B4-BE49-F238E27FC236}">
                <a16:creationId xmlns:a16="http://schemas.microsoft.com/office/drawing/2014/main" id="{A8305306-7936-98FA-474F-47CC15CAAF35}"/>
              </a:ext>
            </a:extLst>
          </p:cNvPr>
          <p:cNvSpPr/>
          <p:nvPr/>
        </p:nvSpPr>
        <p:spPr>
          <a:xfrm flipV="1">
            <a:off x="0" y="138631"/>
            <a:ext cx="229410" cy="6580738"/>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8" name="Rectangle 7">
            <a:extLst>
              <a:ext uri="{FF2B5EF4-FFF2-40B4-BE49-F238E27FC236}">
                <a16:creationId xmlns:a16="http://schemas.microsoft.com/office/drawing/2014/main" id="{DB7E9CEA-D8CF-02B5-DF88-72E0E84698F1}"/>
              </a:ext>
            </a:extLst>
          </p:cNvPr>
          <p:cNvSpPr/>
          <p:nvPr/>
        </p:nvSpPr>
        <p:spPr>
          <a:xfrm rot="10800000">
            <a:off x="10976190" y="335444"/>
            <a:ext cx="1212800" cy="249042"/>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02361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oogle Shape;735;p26">
            <a:extLst>
              <a:ext uri="{FF2B5EF4-FFF2-40B4-BE49-F238E27FC236}">
                <a16:creationId xmlns:a16="http://schemas.microsoft.com/office/drawing/2014/main" id="{02DDD0AA-1B15-2A02-8436-64400B615093}"/>
              </a:ext>
            </a:extLst>
          </p:cNvPr>
          <p:cNvGrpSpPr/>
          <p:nvPr/>
        </p:nvGrpSpPr>
        <p:grpSpPr>
          <a:xfrm>
            <a:off x="5811580" y="4718710"/>
            <a:ext cx="2050861" cy="1443403"/>
            <a:chOff x="3442696" y="497951"/>
            <a:chExt cx="1465561" cy="1031467"/>
          </a:xfrm>
          <a:solidFill>
            <a:srgbClr val="AED6D6"/>
          </a:solidFill>
        </p:grpSpPr>
        <p:grpSp>
          <p:nvGrpSpPr>
            <p:cNvPr id="27" name="Google Shape;736;p26">
              <a:extLst>
                <a:ext uri="{FF2B5EF4-FFF2-40B4-BE49-F238E27FC236}">
                  <a16:creationId xmlns:a16="http://schemas.microsoft.com/office/drawing/2014/main" id="{562890DE-850F-5A6F-9C98-EF31CFACE8BD}"/>
                </a:ext>
              </a:extLst>
            </p:cNvPr>
            <p:cNvGrpSpPr/>
            <p:nvPr/>
          </p:nvGrpSpPr>
          <p:grpSpPr>
            <a:xfrm>
              <a:off x="3446570" y="1135443"/>
              <a:ext cx="233862" cy="393974"/>
              <a:chOff x="3446570" y="1135443"/>
              <a:chExt cx="233862" cy="393974"/>
            </a:xfrm>
            <a:grpFill/>
          </p:grpSpPr>
          <p:sp>
            <p:nvSpPr>
              <p:cNvPr id="29" name="Google Shape;737;p26">
                <a:extLst>
                  <a:ext uri="{FF2B5EF4-FFF2-40B4-BE49-F238E27FC236}">
                    <a16:creationId xmlns:a16="http://schemas.microsoft.com/office/drawing/2014/main" id="{670E6924-57A8-D99C-3998-568333168CCA}"/>
                  </a:ext>
                </a:extLst>
              </p:cNvPr>
              <p:cNvSpPr/>
              <p:nvPr/>
            </p:nvSpPr>
            <p:spPr>
              <a:xfrm>
                <a:off x="3467995" y="12461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0" name="Google Shape;738;p26">
                <a:extLst>
                  <a:ext uri="{FF2B5EF4-FFF2-40B4-BE49-F238E27FC236}">
                    <a16:creationId xmlns:a16="http://schemas.microsoft.com/office/drawing/2014/main" id="{16ED970D-EF7A-EE21-4F05-11C60DCF4701}"/>
                  </a:ext>
                </a:extLst>
              </p:cNvPr>
              <p:cNvSpPr/>
              <p:nvPr/>
            </p:nvSpPr>
            <p:spPr>
              <a:xfrm>
                <a:off x="3467995" y="1135443"/>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1" name="Google Shape;739;p26">
                <a:extLst>
                  <a:ext uri="{FF2B5EF4-FFF2-40B4-BE49-F238E27FC236}">
                    <a16:creationId xmlns:a16="http://schemas.microsoft.com/office/drawing/2014/main" id="{1A0DB679-EF54-69C0-A09B-6A369DDD1860}"/>
                  </a:ext>
                </a:extLst>
              </p:cNvPr>
              <p:cNvSpPr/>
              <p:nvPr/>
            </p:nvSpPr>
            <p:spPr>
              <a:xfrm>
                <a:off x="3446570" y="11842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28" name="Google Shape;740;p26">
              <a:extLst>
                <a:ext uri="{FF2B5EF4-FFF2-40B4-BE49-F238E27FC236}">
                  <a16:creationId xmlns:a16="http://schemas.microsoft.com/office/drawing/2014/main" id="{11DFCBE6-0B3B-9EC8-0C63-0D76194CB904}"/>
                </a:ext>
              </a:extLst>
            </p:cNvPr>
            <p:cNvSpPr/>
            <p:nvPr/>
          </p:nvSpPr>
          <p:spPr>
            <a:xfrm>
              <a:off x="3442696" y="497951"/>
              <a:ext cx="1465561" cy="945848"/>
            </a:xfrm>
            <a:custGeom>
              <a:avLst/>
              <a:gdLst/>
              <a:ahLst/>
              <a:cxnLst/>
              <a:rect l="l" t="t" r="r" b="b"/>
              <a:pathLst>
                <a:path w="1954081" h="1261131" extrusionOk="0">
                  <a:moveTo>
                    <a:pt x="1328573" y="20232"/>
                  </a:moveTo>
                  <a:cubicBezTo>
                    <a:pt x="1294853" y="53952"/>
                    <a:pt x="1288109" y="107904"/>
                    <a:pt x="1321829" y="141624"/>
                  </a:cubicBezTo>
                  <a:lnTo>
                    <a:pt x="1369037" y="188833"/>
                  </a:lnTo>
                  <a:lnTo>
                    <a:pt x="303481" y="188833"/>
                  </a:lnTo>
                  <a:cubicBezTo>
                    <a:pt x="134880" y="188833"/>
                    <a:pt x="0" y="323713"/>
                    <a:pt x="0" y="485569"/>
                  </a:cubicBezTo>
                  <a:lnTo>
                    <a:pt x="0" y="1058811"/>
                  </a:lnTo>
                  <a:cubicBezTo>
                    <a:pt x="0" y="1099275"/>
                    <a:pt x="6744" y="1132995"/>
                    <a:pt x="20232" y="1166715"/>
                  </a:cubicBezTo>
                  <a:cubicBezTo>
                    <a:pt x="33720" y="1200436"/>
                    <a:pt x="53952" y="1234156"/>
                    <a:pt x="80928" y="1261132"/>
                  </a:cubicBezTo>
                  <a:cubicBezTo>
                    <a:pt x="33720" y="1207180"/>
                    <a:pt x="33720" y="1126251"/>
                    <a:pt x="80928" y="1072299"/>
                  </a:cubicBezTo>
                  <a:cubicBezTo>
                    <a:pt x="134880" y="1011603"/>
                    <a:pt x="215809" y="977883"/>
                    <a:pt x="296737" y="977883"/>
                  </a:cubicBezTo>
                  <a:lnTo>
                    <a:pt x="1362293" y="977883"/>
                  </a:lnTo>
                  <a:lnTo>
                    <a:pt x="1321829" y="1018347"/>
                  </a:lnTo>
                  <a:cubicBezTo>
                    <a:pt x="1288109" y="1052067"/>
                    <a:pt x="1288109" y="1112763"/>
                    <a:pt x="1321829" y="1139739"/>
                  </a:cubicBezTo>
                  <a:cubicBezTo>
                    <a:pt x="1335317" y="1153228"/>
                    <a:pt x="1355549" y="1159972"/>
                    <a:pt x="1375781" y="1159972"/>
                  </a:cubicBezTo>
                  <a:cubicBezTo>
                    <a:pt x="1396013" y="1159972"/>
                    <a:pt x="1416245" y="1153228"/>
                    <a:pt x="1436477" y="1132995"/>
                  </a:cubicBezTo>
                  <a:lnTo>
                    <a:pt x="1928791" y="633938"/>
                  </a:lnTo>
                  <a:cubicBezTo>
                    <a:pt x="1962511" y="600218"/>
                    <a:pt x="1962511" y="546266"/>
                    <a:pt x="1928791" y="519290"/>
                  </a:cubicBezTo>
                  <a:lnTo>
                    <a:pt x="1436477" y="20232"/>
                  </a:lnTo>
                  <a:cubicBezTo>
                    <a:pt x="1416245" y="-6744"/>
                    <a:pt x="1362293" y="-6744"/>
                    <a:pt x="1328573" y="20232"/>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grpSp>
        <p:nvGrpSpPr>
          <p:cNvPr id="32" name="Google Shape;741;p26">
            <a:extLst>
              <a:ext uri="{FF2B5EF4-FFF2-40B4-BE49-F238E27FC236}">
                <a16:creationId xmlns:a16="http://schemas.microsoft.com/office/drawing/2014/main" id="{DF6AFB43-D43A-DCFF-1BCD-54D5A447EBB2}"/>
              </a:ext>
            </a:extLst>
          </p:cNvPr>
          <p:cNvGrpSpPr/>
          <p:nvPr/>
        </p:nvGrpSpPr>
        <p:grpSpPr>
          <a:xfrm flipH="1">
            <a:off x="4361304" y="3713866"/>
            <a:ext cx="2050861" cy="1443403"/>
            <a:chOff x="3442696" y="497951"/>
            <a:chExt cx="1465561" cy="1031467"/>
          </a:xfrm>
        </p:grpSpPr>
        <p:grpSp>
          <p:nvGrpSpPr>
            <p:cNvPr id="33" name="Google Shape;742;p26">
              <a:extLst>
                <a:ext uri="{FF2B5EF4-FFF2-40B4-BE49-F238E27FC236}">
                  <a16:creationId xmlns:a16="http://schemas.microsoft.com/office/drawing/2014/main" id="{1606415C-480A-8912-DB0D-AB43B9003F3E}"/>
                </a:ext>
              </a:extLst>
            </p:cNvPr>
            <p:cNvGrpSpPr/>
            <p:nvPr/>
          </p:nvGrpSpPr>
          <p:grpSpPr>
            <a:xfrm>
              <a:off x="3446570" y="1135443"/>
              <a:ext cx="233862" cy="393974"/>
              <a:chOff x="3446570" y="1135443"/>
              <a:chExt cx="233862" cy="393974"/>
            </a:xfrm>
          </p:grpSpPr>
          <p:sp>
            <p:nvSpPr>
              <p:cNvPr id="35" name="Google Shape;743;p26">
                <a:extLst>
                  <a:ext uri="{FF2B5EF4-FFF2-40B4-BE49-F238E27FC236}">
                    <a16:creationId xmlns:a16="http://schemas.microsoft.com/office/drawing/2014/main" id="{A55B3A08-A720-087C-B587-886C70D0CA4D}"/>
                  </a:ext>
                </a:extLst>
              </p:cNvPr>
              <p:cNvSpPr/>
              <p:nvPr/>
            </p:nvSpPr>
            <p:spPr>
              <a:xfrm>
                <a:off x="3467995" y="12461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6" name="Google Shape;744;p26">
                <a:extLst>
                  <a:ext uri="{FF2B5EF4-FFF2-40B4-BE49-F238E27FC236}">
                    <a16:creationId xmlns:a16="http://schemas.microsoft.com/office/drawing/2014/main" id="{38A3FA83-3E75-3986-98FC-DD57D535A1E2}"/>
                  </a:ext>
                </a:extLst>
              </p:cNvPr>
              <p:cNvSpPr/>
              <p:nvPr/>
            </p:nvSpPr>
            <p:spPr>
              <a:xfrm>
                <a:off x="3467995" y="1135443"/>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7" name="Google Shape;745;p26">
                <a:extLst>
                  <a:ext uri="{FF2B5EF4-FFF2-40B4-BE49-F238E27FC236}">
                    <a16:creationId xmlns:a16="http://schemas.microsoft.com/office/drawing/2014/main" id="{B3EEF0F7-2314-E36B-7A5D-14E1B4B0F367}"/>
                  </a:ext>
                </a:extLst>
              </p:cNvPr>
              <p:cNvSpPr/>
              <p:nvPr/>
            </p:nvSpPr>
            <p:spPr>
              <a:xfrm>
                <a:off x="3446570" y="11842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34" name="Google Shape;746;p26">
              <a:extLst>
                <a:ext uri="{FF2B5EF4-FFF2-40B4-BE49-F238E27FC236}">
                  <a16:creationId xmlns:a16="http://schemas.microsoft.com/office/drawing/2014/main" id="{0DED959E-3052-43A3-0D4C-E286B198A252}"/>
                </a:ext>
              </a:extLst>
            </p:cNvPr>
            <p:cNvSpPr/>
            <p:nvPr/>
          </p:nvSpPr>
          <p:spPr>
            <a:xfrm>
              <a:off x="3442696" y="497951"/>
              <a:ext cx="1465561" cy="945848"/>
            </a:xfrm>
            <a:custGeom>
              <a:avLst/>
              <a:gdLst/>
              <a:ahLst/>
              <a:cxnLst/>
              <a:rect l="l" t="t" r="r" b="b"/>
              <a:pathLst>
                <a:path w="1954081" h="1261131" extrusionOk="0">
                  <a:moveTo>
                    <a:pt x="1328573" y="20232"/>
                  </a:moveTo>
                  <a:cubicBezTo>
                    <a:pt x="1294853" y="53952"/>
                    <a:pt x="1288109" y="107904"/>
                    <a:pt x="1321829" y="141624"/>
                  </a:cubicBezTo>
                  <a:lnTo>
                    <a:pt x="1369037" y="188833"/>
                  </a:lnTo>
                  <a:lnTo>
                    <a:pt x="303481" y="188833"/>
                  </a:lnTo>
                  <a:cubicBezTo>
                    <a:pt x="134880" y="188833"/>
                    <a:pt x="0" y="323713"/>
                    <a:pt x="0" y="485569"/>
                  </a:cubicBezTo>
                  <a:lnTo>
                    <a:pt x="0" y="1058811"/>
                  </a:lnTo>
                  <a:cubicBezTo>
                    <a:pt x="0" y="1099275"/>
                    <a:pt x="6744" y="1132995"/>
                    <a:pt x="20232" y="1166715"/>
                  </a:cubicBezTo>
                  <a:cubicBezTo>
                    <a:pt x="33720" y="1200436"/>
                    <a:pt x="53952" y="1234156"/>
                    <a:pt x="80928" y="1261132"/>
                  </a:cubicBezTo>
                  <a:cubicBezTo>
                    <a:pt x="33720" y="1207180"/>
                    <a:pt x="33720" y="1126251"/>
                    <a:pt x="80928" y="1072299"/>
                  </a:cubicBezTo>
                  <a:cubicBezTo>
                    <a:pt x="134880" y="1011603"/>
                    <a:pt x="215809" y="977883"/>
                    <a:pt x="296737" y="977883"/>
                  </a:cubicBezTo>
                  <a:lnTo>
                    <a:pt x="1362293" y="977883"/>
                  </a:lnTo>
                  <a:lnTo>
                    <a:pt x="1321829" y="1018347"/>
                  </a:lnTo>
                  <a:cubicBezTo>
                    <a:pt x="1288109" y="1052067"/>
                    <a:pt x="1288109" y="1112763"/>
                    <a:pt x="1321829" y="1139739"/>
                  </a:cubicBezTo>
                  <a:cubicBezTo>
                    <a:pt x="1335317" y="1153228"/>
                    <a:pt x="1355549" y="1159972"/>
                    <a:pt x="1375781" y="1159972"/>
                  </a:cubicBezTo>
                  <a:cubicBezTo>
                    <a:pt x="1396013" y="1159972"/>
                    <a:pt x="1416245" y="1153228"/>
                    <a:pt x="1436477" y="1132995"/>
                  </a:cubicBezTo>
                  <a:lnTo>
                    <a:pt x="1928791" y="633938"/>
                  </a:lnTo>
                  <a:cubicBezTo>
                    <a:pt x="1962511" y="600218"/>
                    <a:pt x="1962511" y="546266"/>
                    <a:pt x="1928791" y="519290"/>
                  </a:cubicBezTo>
                  <a:lnTo>
                    <a:pt x="1436477" y="20232"/>
                  </a:lnTo>
                  <a:cubicBezTo>
                    <a:pt x="1416245" y="-6744"/>
                    <a:pt x="1362293" y="-6744"/>
                    <a:pt x="1328573" y="20232"/>
                  </a:cubicBezTo>
                  <a:close/>
                </a:path>
              </a:pathLst>
            </a:custGeom>
            <a:solidFill>
              <a:schemeClr val="accent3"/>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grpSp>
        <p:nvGrpSpPr>
          <p:cNvPr id="38" name="Google Shape;747;p26">
            <a:extLst>
              <a:ext uri="{FF2B5EF4-FFF2-40B4-BE49-F238E27FC236}">
                <a16:creationId xmlns:a16="http://schemas.microsoft.com/office/drawing/2014/main" id="{8D95D92D-38D4-26F3-7A5B-CED27977EA62}"/>
              </a:ext>
            </a:extLst>
          </p:cNvPr>
          <p:cNvGrpSpPr/>
          <p:nvPr/>
        </p:nvGrpSpPr>
        <p:grpSpPr>
          <a:xfrm>
            <a:off x="5811581" y="2645393"/>
            <a:ext cx="2050861" cy="1443403"/>
            <a:chOff x="3442696" y="497951"/>
            <a:chExt cx="1465561" cy="1031467"/>
          </a:xfrm>
        </p:grpSpPr>
        <p:grpSp>
          <p:nvGrpSpPr>
            <p:cNvPr id="39" name="Google Shape;748;p26">
              <a:extLst>
                <a:ext uri="{FF2B5EF4-FFF2-40B4-BE49-F238E27FC236}">
                  <a16:creationId xmlns:a16="http://schemas.microsoft.com/office/drawing/2014/main" id="{D5A3873B-8970-8E42-D04F-09FD770C23E3}"/>
                </a:ext>
              </a:extLst>
            </p:cNvPr>
            <p:cNvGrpSpPr/>
            <p:nvPr/>
          </p:nvGrpSpPr>
          <p:grpSpPr>
            <a:xfrm>
              <a:off x="3446570" y="1135443"/>
              <a:ext cx="233862" cy="393974"/>
              <a:chOff x="3446570" y="1135443"/>
              <a:chExt cx="233862" cy="393974"/>
            </a:xfrm>
          </p:grpSpPr>
          <p:sp>
            <p:nvSpPr>
              <p:cNvPr id="41" name="Google Shape;749;p26">
                <a:extLst>
                  <a:ext uri="{FF2B5EF4-FFF2-40B4-BE49-F238E27FC236}">
                    <a16:creationId xmlns:a16="http://schemas.microsoft.com/office/drawing/2014/main" id="{EA50748A-38F1-FA83-C0CA-72301EAC5E33}"/>
                  </a:ext>
                </a:extLst>
              </p:cNvPr>
              <p:cNvSpPr/>
              <p:nvPr/>
            </p:nvSpPr>
            <p:spPr>
              <a:xfrm>
                <a:off x="3467995" y="12461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42" name="Google Shape;750;p26">
                <a:extLst>
                  <a:ext uri="{FF2B5EF4-FFF2-40B4-BE49-F238E27FC236}">
                    <a16:creationId xmlns:a16="http://schemas.microsoft.com/office/drawing/2014/main" id="{71169C9B-BBBC-74CB-30A8-E1CE7152B74E}"/>
                  </a:ext>
                </a:extLst>
              </p:cNvPr>
              <p:cNvSpPr/>
              <p:nvPr/>
            </p:nvSpPr>
            <p:spPr>
              <a:xfrm>
                <a:off x="3467995" y="1135443"/>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43" name="Google Shape;751;p26">
                <a:extLst>
                  <a:ext uri="{FF2B5EF4-FFF2-40B4-BE49-F238E27FC236}">
                    <a16:creationId xmlns:a16="http://schemas.microsoft.com/office/drawing/2014/main" id="{F02CC978-278E-5FC5-4C6A-B9153B3196B9}"/>
                  </a:ext>
                </a:extLst>
              </p:cNvPr>
              <p:cNvSpPr/>
              <p:nvPr/>
            </p:nvSpPr>
            <p:spPr>
              <a:xfrm>
                <a:off x="3446570" y="11842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40" name="Google Shape;752;p26">
              <a:extLst>
                <a:ext uri="{FF2B5EF4-FFF2-40B4-BE49-F238E27FC236}">
                  <a16:creationId xmlns:a16="http://schemas.microsoft.com/office/drawing/2014/main" id="{18D1A61D-9A59-DA3E-5779-60CB8D9C73D6}"/>
                </a:ext>
              </a:extLst>
            </p:cNvPr>
            <p:cNvSpPr/>
            <p:nvPr/>
          </p:nvSpPr>
          <p:spPr>
            <a:xfrm>
              <a:off x="3442696" y="497951"/>
              <a:ext cx="1465561" cy="945848"/>
            </a:xfrm>
            <a:custGeom>
              <a:avLst/>
              <a:gdLst/>
              <a:ahLst/>
              <a:cxnLst/>
              <a:rect l="l" t="t" r="r" b="b"/>
              <a:pathLst>
                <a:path w="1954081" h="1261131" extrusionOk="0">
                  <a:moveTo>
                    <a:pt x="1328573" y="20232"/>
                  </a:moveTo>
                  <a:cubicBezTo>
                    <a:pt x="1294853" y="53952"/>
                    <a:pt x="1288109" y="107904"/>
                    <a:pt x="1321829" y="141624"/>
                  </a:cubicBezTo>
                  <a:lnTo>
                    <a:pt x="1369037" y="188833"/>
                  </a:lnTo>
                  <a:lnTo>
                    <a:pt x="303481" y="188833"/>
                  </a:lnTo>
                  <a:cubicBezTo>
                    <a:pt x="134880" y="188833"/>
                    <a:pt x="0" y="323713"/>
                    <a:pt x="0" y="485569"/>
                  </a:cubicBezTo>
                  <a:lnTo>
                    <a:pt x="0" y="1058811"/>
                  </a:lnTo>
                  <a:cubicBezTo>
                    <a:pt x="0" y="1099275"/>
                    <a:pt x="6744" y="1132995"/>
                    <a:pt x="20232" y="1166715"/>
                  </a:cubicBezTo>
                  <a:cubicBezTo>
                    <a:pt x="33720" y="1200436"/>
                    <a:pt x="53952" y="1234156"/>
                    <a:pt x="80928" y="1261132"/>
                  </a:cubicBezTo>
                  <a:cubicBezTo>
                    <a:pt x="33720" y="1207180"/>
                    <a:pt x="33720" y="1126251"/>
                    <a:pt x="80928" y="1072299"/>
                  </a:cubicBezTo>
                  <a:cubicBezTo>
                    <a:pt x="134880" y="1011603"/>
                    <a:pt x="215809" y="977883"/>
                    <a:pt x="296737" y="977883"/>
                  </a:cubicBezTo>
                  <a:lnTo>
                    <a:pt x="1362293" y="977883"/>
                  </a:lnTo>
                  <a:lnTo>
                    <a:pt x="1321829" y="1018347"/>
                  </a:lnTo>
                  <a:cubicBezTo>
                    <a:pt x="1288109" y="1052067"/>
                    <a:pt x="1288109" y="1112763"/>
                    <a:pt x="1321829" y="1139739"/>
                  </a:cubicBezTo>
                  <a:cubicBezTo>
                    <a:pt x="1335317" y="1153228"/>
                    <a:pt x="1355549" y="1159972"/>
                    <a:pt x="1375781" y="1159972"/>
                  </a:cubicBezTo>
                  <a:cubicBezTo>
                    <a:pt x="1396013" y="1159972"/>
                    <a:pt x="1416245" y="1153228"/>
                    <a:pt x="1436477" y="1132995"/>
                  </a:cubicBezTo>
                  <a:lnTo>
                    <a:pt x="1928791" y="633938"/>
                  </a:lnTo>
                  <a:cubicBezTo>
                    <a:pt x="1962511" y="600218"/>
                    <a:pt x="1962511" y="546266"/>
                    <a:pt x="1928791" y="519290"/>
                  </a:cubicBezTo>
                  <a:lnTo>
                    <a:pt x="1436477" y="20232"/>
                  </a:lnTo>
                  <a:cubicBezTo>
                    <a:pt x="1416245" y="-6744"/>
                    <a:pt x="1362293" y="-6744"/>
                    <a:pt x="1328573" y="20232"/>
                  </a:cubicBez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grpSp>
        <p:nvGrpSpPr>
          <p:cNvPr id="44" name="Google Shape;753;p26">
            <a:extLst>
              <a:ext uri="{FF2B5EF4-FFF2-40B4-BE49-F238E27FC236}">
                <a16:creationId xmlns:a16="http://schemas.microsoft.com/office/drawing/2014/main" id="{CFFCFACC-B57A-FD05-04DD-50828E78A281}"/>
              </a:ext>
            </a:extLst>
          </p:cNvPr>
          <p:cNvGrpSpPr/>
          <p:nvPr/>
        </p:nvGrpSpPr>
        <p:grpSpPr>
          <a:xfrm flipH="1">
            <a:off x="4361303" y="1591656"/>
            <a:ext cx="2050861" cy="1443402"/>
            <a:chOff x="3442699" y="497951"/>
            <a:chExt cx="1465562" cy="1031466"/>
          </a:xfrm>
          <a:solidFill>
            <a:srgbClr val="F47A68"/>
          </a:solidFill>
        </p:grpSpPr>
        <p:grpSp>
          <p:nvGrpSpPr>
            <p:cNvPr id="45" name="Google Shape;754;p26">
              <a:extLst>
                <a:ext uri="{FF2B5EF4-FFF2-40B4-BE49-F238E27FC236}">
                  <a16:creationId xmlns:a16="http://schemas.microsoft.com/office/drawing/2014/main" id="{79945A99-3703-6C75-116E-2146E158DA22}"/>
                </a:ext>
              </a:extLst>
            </p:cNvPr>
            <p:cNvGrpSpPr/>
            <p:nvPr/>
          </p:nvGrpSpPr>
          <p:grpSpPr>
            <a:xfrm>
              <a:off x="3446570" y="1135443"/>
              <a:ext cx="233862" cy="393974"/>
              <a:chOff x="3446570" y="1135443"/>
              <a:chExt cx="233862" cy="393974"/>
            </a:xfrm>
            <a:grpFill/>
          </p:grpSpPr>
          <p:sp>
            <p:nvSpPr>
              <p:cNvPr id="47" name="Google Shape;755;p26">
                <a:extLst>
                  <a:ext uri="{FF2B5EF4-FFF2-40B4-BE49-F238E27FC236}">
                    <a16:creationId xmlns:a16="http://schemas.microsoft.com/office/drawing/2014/main" id="{0E3CBD10-FB3C-C276-6A58-33AEBDD8E60F}"/>
                  </a:ext>
                </a:extLst>
              </p:cNvPr>
              <p:cNvSpPr/>
              <p:nvPr/>
            </p:nvSpPr>
            <p:spPr>
              <a:xfrm>
                <a:off x="3467995" y="12461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48" name="Google Shape;756;p26">
                <a:extLst>
                  <a:ext uri="{FF2B5EF4-FFF2-40B4-BE49-F238E27FC236}">
                    <a16:creationId xmlns:a16="http://schemas.microsoft.com/office/drawing/2014/main" id="{48571C5B-77FD-3C75-07B8-E348BC3BDCE7}"/>
                  </a:ext>
                </a:extLst>
              </p:cNvPr>
              <p:cNvSpPr/>
              <p:nvPr/>
            </p:nvSpPr>
            <p:spPr>
              <a:xfrm>
                <a:off x="3467995" y="1135443"/>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49" name="Google Shape;757;p26">
                <a:extLst>
                  <a:ext uri="{FF2B5EF4-FFF2-40B4-BE49-F238E27FC236}">
                    <a16:creationId xmlns:a16="http://schemas.microsoft.com/office/drawing/2014/main" id="{BE4DC22A-2CB8-3E6A-60C4-7ED0136B9D53}"/>
                  </a:ext>
                </a:extLst>
              </p:cNvPr>
              <p:cNvSpPr/>
              <p:nvPr/>
            </p:nvSpPr>
            <p:spPr>
              <a:xfrm>
                <a:off x="3446570" y="1184268"/>
                <a:ext cx="212437" cy="283249"/>
              </a:xfrm>
              <a:custGeom>
                <a:avLst/>
                <a:gdLst/>
                <a:ahLst/>
                <a:cxnLst/>
                <a:rect l="l" t="t" r="r" b="b"/>
                <a:pathLst>
                  <a:path w="283249" h="377665" extrusionOk="0">
                    <a:moveTo>
                      <a:pt x="0" y="188833"/>
                    </a:moveTo>
                    <a:cubicBezTo>
                      <a:pt x="47208" y="296737"/>
                      <a:pt x="155113" y="377665"/>
                      <a:pt x="283249" y="377665"/>
                    </a:cubicBezTo>
                    <a:lnTo>
                      <a:pt x="283249" y="0"/>
                    </a:lnTo>
                    <a:cubicBezTo>
                      <a:pt x="155113" y="0"/>
                      <a:pt x="47208" y="74184"/>
                      <a:pt x="0" y="188833"/>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grpSp>
        <p:sp>
          <p:nvSpPr>
            <p:cNvPr id="46" name="Google Shape;758;p26">
              <a:extLst>
                <a:ext uri="{FF2B5EF4-FFF2-40B4-BE49-F238E27FC236}">
                  <a16:creationId xmlns:a16="http://schemas.microsoft.com/office/drawing/2014/main" id="{210B2253-75F3-2538-9503-DA88335ADB44}"/>
                </a:ext>
              </a:extLst>
            </p:cNvPr>
            <p:cNvSpPr/>
            <p:nvPr/>
          </p:nvSpPr>
          <p:spPr>
            <a:xfrm>
              <a:off x="3442696" y="497951"/>
              <a:ext cx="1465561" cy="945848"/>
            </a:xfrm>
            <a:custGeom>
              <a:avLst/>
              <a:gdLst/>
              <a:ahLst/>
              <a:cxnLst/>
              <a:rect l="l" t="t" r="r" b="b"/>
              <a:pathLst>
                <a:path w="1954081" h="1261131" extrusionOk="0">
                  <a:moveTo>
                    <a:pt x="1328573" y="20232"/>
                  </a:moveTo>
                  <a:cubicBezTo>
                    <a:pt x="1294853" y="53952"/>
                    <a:pt x="1288109" y="107904"/>
                    <a:pt x="1321829" y="141624"/>
                  </a:cubicBezTo>
                  <a:lnTo>
                    <a:pt x="1369037" y="188833"/>
                  </a:lnTo>
                  <a:lnTo>
                    <a:pt x="303481" y="188833"/>
                  </a:lnTo>
                  <a:cubicBezTo>
                    <a:pt x="134880" y="188833"/>
                    <a:pt x="0" y="323713"/>
                    <a:pt x="0" y="485569"/>
                  </a:cubicBezTo>
                  <a:lnTo>
                    <a:pt x="0" y="1058811"/>
                  </a:lnTo>
                  <a:cubicBezTo>
                    <a:pt x="0" y="1099275"/>
                    <a:pt x="6744" y="1132995"/>
                    <a:pt x="20232" y="1166715"/>
                  </a:cubicBezTo>
                  <a:cubicBezTo>
                    <a:pt x="33720" y="1200436"/>
                    <a:pt x="53952" y="1234156"/>
                    <a:pt x="80928" y="1261132"/>
                  </a:cubicBezTo>
                  <a:cubicBezTo>
                    <a:pt x="33720" y="1207180"/>
                    <a:pt x="33720" y="1126251"/>
                    <a:pt x="80928" y="1072299"/>
                  </a:cubicBezTo>
                  <a:cubicBezTo>
                    <a:pt x="134880" y="1011603"/>
                    <a:pt x="215809" y="977883"/>
                    <a:pt x="296737" y="977883"/>
                  </a:cubicBezTo>
                  <a:lnTo>
                    <a:pt x="1362293" y="977883"/>
                  </a:lnTo>
                  <a:lnTo>
                    <a:pt x="1321829" y="1018347"/>
                  </a:lnTo>
                  <a:cubicBezTo>
                    <a:pt x="1288109" y="1052067"/>
                    <a:pt x="1288109" y="1112763"/>
                    <a:pt x="1321829" y="1139739"/>
                  </a:cubicBezTo>
                  <a:cubicBezTo>
                    <a:pt x="1335317" y="1153228"/>
                    <a:pt x="1355549" y="1159972"/>
                    <a:pt x="1375781" y="1159972"/>
                  </a:cubicBezTo>
                  <a:cubicBezTo>
                    <a:pt x="1396013" y="1159972"/>
                    <a:pt x="1416245" y="1153228"/>
                    <a:pt x="1436477" y="1132995"/>
                  </a:cubicBezTo>
                  <a:lnTo>
                    <a:pt x="1928791" y="633938"/>
                  </a:lnTo>
                  <a:cubicBezTo>
                    <a:pt x="1962511" y="600218"/>
                    <a:pt x="1962511" y="546266"/>
                    <a:pt x="1928791" y="519290"/>
                  </a:cubicBezTo>
                  <a:lnTo>
                    <a:pt x="1436477" y="20232"/>
                  </a:lnTo>
                  <a:cubicBezTo>
                    <a:pt x="1416245" y="-6744"/>
                    <a:pt x="1362293" y="-6744"/>
                    <a:pt x="1328573" y="20232"/>
                  </a:cubicBezTo>
                  <a:close/>
                </a:path>
              </a:pathLst>
            </a:custGeom>
            <a:grp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dirty="0">
                <a:solidFill>
                  <a:schemeClr val="dk1"/>
                </a:solidFill>
                <a:latin typeface="Calibri"/>
                <a:ea typeface="Calibri"/>
                <a:cs typeface="Calibri"/>
                <a:sym typeface="Calibri"/>
              </a:endParaRPr>
            </a:p>
          </p:txBody>
        </p:sp>
      </p:grpSp>
      <p:sp>
        <p:nvSpPr>
          <p:cNvPr id="50" name="TextBox 49">
            <a:extLst>
              <a:ext uri="{FF2B5EF4-FFF2-40B4-BE49-F238E27FC236}">
                <a16:creationId xmlns:a16="http://schemas.microsoft.com/office/drawing/2014/main" id="{F61D7FEB-D007-8E46-0C4F-49E233AFD109}"/>
              </a:ext>
            </a:extLst>
          </p:cNvPr>
          <p:cNvSpPr txBox="1"/>
          <p:nvPr/>
        </p:nvSpPr>
        <p:spPr>
          <a:xfrm>
            <a:off x="306472" y="330985"/>
            <a:ext cx="10672728"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از مهم‌ترین عملکردهای روده بزرگ می‌توان به جذب آب و الکترولیت‌ها، تشکیل و دفع مدفوع و هضم شیمیایی به وسیله میکروب‌های روده اشاره کرد</a:t>
            </a:r>
            <a:r>
              <a:rPr lang="en-US" dirty="0"/>
              <a:t>.</a:t>
            </a:r>
          </a:p>
        </p:txBody>
      </p:sp>
      <p:sp>
        <p:nvSpPr>
          <p:cNvPr id="52" name="TextBox 51">
            <a:extLst>
              <a:ext uri="{FF2B5EF4-FFF2-40B4-BE49-F238E27FC236}">
                <a16:creationId xmlns:a16="http://schemas.microsoft.com/office/drawing/2014/main" id="{08EDFAC5-C55F-0FFF-FB50-F59874F0E7D3}"/>
              </a:ext>
            </a:extLst>
          </p:cNvPr>
          <p:cNvSpPr txBox="1"/>
          <p:nvPr/>
        </p:nvSpPr>
        <p:spPr>
          <a:xfrm>
            <a:off x="-1884734" y="1778714"/>
            <a:ext cx="6094378"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جذب آب و الکترولیت‌ها</a:t>
            </a:r>
            <a:endParaRPr lang="en-US" dirty="0"/>
          </a:p>
        </p:txBody>
      </p:sp>
      <p:sp>
        <p:nvSpPr>
          <p:cNvPr id="54" name="TextBox 53">
            <a:extLst>
              <a:ext uri="{FF2B5EF4-FFF2-40B4-BE49-F238E27FC236}">
                <a16:creationId xmlns:a16="http://schemas.microsoft.com/office/drawing/2014/main" id="{3FFF5EBD-D8CB-8860-0884-EBFD83CDC927}"/>
              </a:ext>
            </a:extLst>
          </p:cNvPr>
          <p:cNvSpPr txBox="1"/>
          <p:nvPr/>
        </p:nvSpPr>
        <p:spPr>
          <a:xfrm>
            <a:off x="4953810" y="2888579"/>
            <a:ext cx="6094378"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تشکیل مدفوع و دفع مواد زائد</a:t>
            </a:r>
            <a:endParaRPr lang="en-US" dirty="0"/>
          </a:p>
        </p:txBody>
      </p:sp>
      <p:sp>
        <p:nvSpPr>
          <p:cNvPr id="56" name="TextBox 55">
            <a:extLst>
              <a:ext uri="{FF2B5EF4-FFF2-40B4-BE49-F238E27FC236}">
                <a16:creationId xmlns:a16="http://schemas.microsoft.com/office/drawing/2014/main" id="{CC7D9469-9A89-704A-225F-7C6FA78CCC8C}"/>
              </a:ext>
            </a:extLst>
          </p:cNvPr>
          <p:cNvSpPr txBox="1"/>
          <p:nvPr/>
        </p:nvSpPr>
        <p:spPr>
          <a:xfrm>
            <a:off x="153236" y="3968264"/>
            <a:ext cx="4154566"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دفع مدفوع از طریق ایجاد حرکات توده‌ای</a:t>
            </a:r>
            <a:endParaRPr lang="en-US" dirty="0"/>
          </a:p>
        </p:txBody>
      </p:sp>
      <p:sp>
        <p:nvSpPr>
          <p:cNvPr id="57" name="TextBox 56">
            <a:extLst>
              <a:ext uri="{FF2B5EF4-FFF2-40B4-BE49-F238E27FC236}">
                <a16:creationId xmlns:a16="http://schemas.microsoft.com/office/drawing/2014/main" id="{0D6C970E-D40C-2075-9B7C-DDB840BE2F67}"/>
              </a:ext>
            </a:extLst>
          </p:cNvPr>
          <p:cNvSpPr txBox="1"/>
          <p:nvPr/>
        </p:nvSpPr>
        <p:spPr>
          <a:xfrm>
            <a:off x="8000999" y="4959083"/>
            <a:ext cx="3705580" cy="1131079"/>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هضم شیمیایی به وسیله میکروب‌های موجود در روده</a:t>
            </a:r>
            <a:endParaRPr lang="en-US" dirty="0"/>
          </a:p>
        </p:txBody>
      </p:sp>
      <p:sp>
        <p:nvSpPr>
          <p:cNvPr id="61" name="TextBox 60">
            <a:extLst>
              <a:ext uri="{FF2B5EF4-FFF2-40B4-BE49-F238E27FC236}">
                <a16:creationId xmlns:a16="http://schemas.microsoft.com/office/drawing/2014/main" id="{07A1A121-D07C-2036-7C4C-EDB74EF8764A}"/>
              </a:ext>
            </a:extLst>
          </p:cNvPr>
          <p:cNvSpPr txBox="1"/>
          <p:nvPr/>
        </p:nvSpPr>
        <p:spPr>
          <a:xfrm>
            <a:off x="6114984" y="2518894"/>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2.</a:t>
            </a:r>
            <a:endParaRPr lang="en-US" sz="4000" dirty="0">
              <a:solidFill>
                <a:schemeClr val="bg1"/>
              </a:solidFill>
            </a:endParaRPr>
          </a:p>
        </p:txBody>
      </p:sp>
      <p:sp>
        <p:nvSpPr>
          <p:cNvPr id="62" name="TextBox 61">
            <a:extLst>
              <a:ext uri="{FF2B5EF4-FFF2-40B4-BE49-F238E27FC236}">
                <a16:creationId xmlns:a16="http://schemas.microsoft.com/office/drawing/2014/main" id="{5135AA32-510F-E3A7-FBF2-5F7FDF3724AE}"/>
              </a:ext>
            </a:extLst>
          </p:cNvPr>
          <p:cNvSpPr txBox="1"/>
          <p:nvPr/>
        </p:nvSpPr>
        <p:spPr>
          <a:xfrm>
            <a:off x="4899845" y="3561936"/>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3.</a:t>
            </a:r>
            <a:endParaRPr lang="en-US" sz="4000" dirty="0">
              <a:solidFill>
                <a:schemeClr val="bg1"/>
              </a:solidFill>
            </a:endParaRPr>
          </a:p>
        </p:txBody>
      </p:sp>
      <p:sp>
        <p:nvSpPr>
          <p:cNvPr id="63" name="TextBox 62">
            <a:extLst>
              <a:ext uri="{FF2B5EF4-FFF2-40B4-BE49-F238E27FC236}">
                <a16:creationId xmlns:a16="http://schemas.microsoft.com/office/drawing/2014/main" id="{A22D5116-5443-9AA4-6461-0295A0485779}"/>
              </a:ext>
            </a:extLst>
          </p:cNvPr>
          <p:cNvSpPr txBox="1"/>
          <p:nvPr/>
        </p:nvSpPr>
        <p:spPr>
          <a:xfrm>
            <a:off x="6204193" y="4533150"/>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4.</a:t>
            </a:r>
            <a:endParaRPr lang="en-US" sz="4000" dirty="0">
              <a:solidFill>
                <a:schemeClr val="bg1"/>
              </a:solidFill>
            </a:endParaRPr>
          </a:p>
        </p:txBody>
      </p:sp>
      <p:sp>
        <p:nvSpPr>
          <p:cNvPr id="64" name="Rectangle 63">
            <a:extLst>
              <a:ext uri="{FF2B5EF4-FFF2-40B4-BE49-F238E27FC236}">
                <a16:creationId xmlns:a16="http://schemas.microsoft.com/office/drawing/2014/main" id="{7DFE1A8D-9CB7-E46C-C4DF-057321E96ED8}"/>
              </a:ext>
            </a:extLst>
          </p:cNvPr>
          <p:cNvSpPr/>
          <p:nvPr/>
        </p:nvSpPr>
        <p:spPr>
          <a:xfrm rot="10800000">
            <a:off x="10979200" y="566309"/>
            <a:ext cx="1212800" cy="249042"/>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5" name="Rectangle 64">
            <a:extLst>
              <a:ext uri="{FF2B5EF4-FFF2-40B4-BE49-F238E27FC236}">
                <a16:creationId xmlns:a16="http://schemas.microsoft.com/office/drawing/2014/main" id="{AEB42A75-1899-2E81-A494-F1D19496574F}"/>
              </a:ext>
            </a:extLst>
          </p:cNvPr>
          <p:cNvSpPr/>
          <p:nvPr/>
        </p:nvSpPr>
        <p:spPr>
          <a:xfrm flipH="1">
            <a:off x="0" y="6615641"/>
            <a:ext cx="12192000" cy="143195"/>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6" name="TextBox 65">
            <a:extLst>
              <a:ext uri="{FF2B5EF4-FFF2-40B4-BE49-F238E27FC236}">
                <a16:creationId xmlns:a16="http://schemas.microsoft.com/office/drawing/2014/main" id="{6D774702-19E2-7386-C51C-EA2FE0976048}"/>
              </a:ext>
            </a:extLst>
          </p:cNvPr>
          <p:cNvSpPr txBox="1"/>
          <p:nvPr/>
        </p:nvSpPr>
        <p:spPr>
          <a:xfrm>
            <a:off x="4786008" y="1413296"/>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a:t>
            </a:r>
            <a:endParaRPr lang="en-US" sz="4000" dirty="0">
              <a:solidFill>
                <a:schemeClr val="bg1"/>
              </a:solidFill>
            </a:endParaRPr>
          </a:p>
        </p:txBody>
      </p:sp>
    </p:spTree>
    <p:extLst>
      <p:ext uri="{BB962C8B-B14F-4D97-AF65-F5344CB8AC3E}">
        <p14:creationId xmlns:p14="http://schemas.microsoft.com/office/powerpoint/2010/main" val="3216213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oogle Shape;1199;p31">
            <a:extLst>
              <a:ext uri="{FF2B5EF4-FFF2-40B4-BE49-F238E27FC236}">
                <a16:creationId xmlns:a16="http://schemas.microsoft.com/office/drawing/2014/main" id="{1BD7E279-B117-E874-40FF-C6E9F343B114}"/>
              </a:ext>
            </a:extLst>
          </p:cNvPr>
          <p:cNvSpPr/>
          <p:nvPr/>
        </p:nvSpPr>
        <p:spPr>
          <a:xfrm rot="5400000" flipH="1">
            <a:off x="134122" y="4233187"/>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AED6D6"/>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25" name="Google Shape;1200;p31">
            <a:extLst>
              <a:ext uri="{FF2B5EF4-FFF2-40B4-BE49-F238E27FC236}">
                <a16:creationId xmlns:a16="http://schemas.microsoft.com/office/drawing/2014/main" id="{22607C58-59C0-5D1A-0233-384DAC1776D5}"/>
              </a:ext>
            </a:extLst>
          </p:cNvPr>
          <p:cNvSpPr/>
          <p:nvPr/>
        </p:nvSpPr>
        <p:spPr>
          <a:xfrm rot="5400000" flipH="1">
            <a:off x="3330192" y="4330462"/>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ED7D31"/>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26" name="Google Shape;1201;p31">
            <a:extLst>
              <a:ext uri="{FF2B5EF4-FFF2-40B4-BE49-F238E27FC236}">
                <a16:creationId xmlns:a16="http://schemas.microsoft.com/office/drawing/2014/main" id="{891C802E-0830-D5DE-146B-734AD5CE9ABB}"/>
              </a:ext>
            </a:extLst>
          </p:cNvPr>
          <p:cNvSpPr/>
          <p:nvPr/>
        </p:nvSpPr>
        <p:spPr>
          <a:xfrm rot="5400000" flipH="1">
            <a:off x="6639765" y="4330462"/>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F47A68"/>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27" name="Google Shape;1202;p31">
            <a:extLst>
              <a:ext uri="{FF2B5EF4-FFF2-40B4-BE49-F238E27FC236}">
                <a16:creationId xmlns:a16="http://schemas.microsoft.com/office/drawing/2014/main" id="{5F7F85EA-ED9C-E39D-DDE1-8E85FB8623C6}"/>
              </a:ext>
            </a:extLst>
          </p:cNvPr>
          <p:cNvSpPr/>
          <p:nvPr/>
        </p:nvSpPr>
        <p:spPr>
          <a:xfrm rot="5400000" flipH="1">
            <a:off x="9774401" y="4330462"/>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FFC000"/>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cxnSp>
        <p:nvCxnSpPr>
          <p:cNvPr id="28" name="Google Shape;1209;p31">
            <a:extLst>
              <a:ext uri="{FF2B5EF4-FFF2-40B4-BE49-F238E27FC236}">
                <a16:creationId xmlns:a16="http://schemas.microsoft.com/office/drawing/2014/main" id="{6DA597AA-75A9-2911-9E97-B9B999938D0E}"/>
              </a:ext>
            </a:extLst>
          </p:cNvPr>
          <p:cNvCxnSpPr>
            <a:cxnSpLocks/>
          </p:cNvCxnSpPr>
          <p:nvPr/>
        </p:nvCxnSpPr>
        <p:spPr>
          <a:xfrm>
            <a:off x="2405965" y="5458407"/>
            <a:ext cx="880906" cy="0"/>
          </a:xfrm>
          <a:prstGeom prst="straightConnector1">
            <a:avLst/>
          </a:prstGeom>
          <a:noFill/>
          <a:ln w="19050" cap="flat" cmpd="sng">
            <a:solidFill>
              <a:schemeClr val="dk1"/>
            </a:solidFill>
            <a:prstDash val="dot"/>
            <a:round/>
            <a:headEnd type="none" w="med" len="med"/>
            <a:tailEnd type="stealth" w="med" len="med"/>
          </a:ln>
        </p:spPr>
      </p:cxnSp>
      <p:cxnSp>
        <p:nvCxnSpPr>
          <p:cNvPr id="29" name="Google Shape;1210;p31">
            <a:extLst>
              <a:ext uri="{FF2B5EF4-FFF2-40B4-BE49-F238E27FC236}">
                <a16:creationId xmlns:a16="http://schemas.microsoft.com/office/drawing/2014/main" id="{09F5CD62-514E-918A-9D80-BBB21499690D}"/>
              </a:ext>
            </a:extLst>
          </p:cNvPr>
          <p:cNvCxnSpPr>
            <a:cxnSpLocks/>
          </p:cNvCxnSpPr>
          <p:nvPr/>
        </p:nvCxnSpPr>
        <p:spPr>
          <a:xfrm>
            <a:off x="5591236" y="5458407"/>
            <a:ext cx="1058003" cy="0"/>
          </a:xfrm>
          <a:prstGeom prst="straightConnector1">
            <a:avLst/>
          </a:prstGeom>
          <a:noFill/>
          <a:ln w="19050" cap="flat" cmpd="sng">
            <a:solidFill>
              <a:schemeClr val="dk1"/>
            </a:solidFill>
            <a:prstDash val="dot"/>
            <a:round/>
            <a:headEnd type="none" w="med" len="med"/>
            <a:tailEnd type="stealth" w="med" len="med"/>
          </a:ln>
        </p:spPr>
      </p:cxnSp>
      <p:cxnSp>
        <p:nvCxnSpPr>
          <p:cNvPr id="30" name="Google Shape;1211;p31">
            <a:extLst>
              <a:ext uri="{FF2B5EF4-FFF2-40B4-BE49-F238E27FC236}">
                <a16:creationId xmlns:a16="http://schemas.microsoft.com/office/drawing/2014/main" id="{54A8FC93-B2B8-C12F-6C71-DC1DF77A96C0}"/>
              </a:ext>
            </a:extLst>
          </p:cNvPr>
          <p:cNvCxnSpPr>
            <a:cxnSpLocks/>
          </p:cNvCxnSpPr>
          <p:nvPr/>
        </p:nvCxnSpPr>
        <p:spPr>
          <a:xfrm>
            <a:off x="8900809" y="5458407"/>
            <a:ext cx="885226" cy="0"/>
          </a:xfrm>
          <a:prstGeom prst="straightConnector1">
            <a:avLst/>
          </a:prstGeom>
          <a:noFill/>
          <a:ln w="19050" cap="flat" cmpd="sng">
            <a:solidFill>
              <a:schemeClr val="dk1"/>
            </a:solidFill>
            <a:prstDash val="dot"/>
            <a:round/>
            <a:headEnd type="none" w="med" len="med"/>
            <a:tailEnd type="stealth" w="med" len="med"/>
          </a:ln>
        </p:spPr>
      </p:cxnSp>
      <p:sp>
        <p:nvSpPr>
          <p:cNvPr id="31" name="Google Shape;1212;p31">
            <a:extLst>
              <a:ext uri="{FF2B5EF4-FFF2-40B4-BE49-F238E27FC236}">
                <a16:creationId xmlns:a16="http://schemas.microsoft.com/office/drawing/2014/main" id="{BBD33AA4-FF56-278F-FE4D-86DAC6E23AD9}"/>
              </a:ext>
            </a:extLst>
          </p:cNvPr>
          <p:cNvSpPr/>
          <p:nvPr/>
        </p:nvSpPr>
        <p:spPr>
          <a:xfrm rot="5400000">
            <a:off x="143327" y="1504182"/>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AED6D6"/>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2" name="Google Shape;1213;p31">
            <a:extLst>
              <a:ext uri="{FF2B5EF4-FFF2-40B4-BE49-F238E27FC236}">
                <a16:creationId xmlns:a16="http://schemas.microsoft.com/office/drawing/2014/main" id="{97721290-7593-5678-E5C9-F5120B629B5F}"/>
              </a:ext>
            </a:extLst>
          </p:cNvPr>
          <p:cNvSpPr/>
          <p:nvPr/>
        </p:nvSpPr>
        <p:spPr>
          <a:xfrm rot="5400000">
            <a:off x="3358468" y="1439614"/>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chemeClr val="accent2"/>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3" name="Google Shape;1214;p31">
            <a:extLst>
              <a:ext uri="{FF2B5EF4-FFF2-40B4-BE49-F238E27FC236}">
                <a16:creationId xmlns:a16="http://schemas.microsoft.com/office/drawing/2014/main" id="{94E72869-E341-04BD-72D3-C8260EEFB541}"/>
              </a:ext>
            </a:extLst>
          </p:cNvPr>
          <p:cNvSpPr/>
          <p:nvPr/>
        </p:nvSpPr>
        <p:spPr>
          <a:xfrm rot="5400000">
            <a:off x="6783519" y="1406905"/>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rgbClr val="F47A68"/>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sp>
        <p:nvSpPr>
          <p:cNvPr id="34" name="Google Shape;1215;p31">
            <a:extLst>
              <a:ext uri="{FF2B5EF4-FFF2-40B4-BE49-F238E27FC236}">
                <a16:creationId xmlns:a16="http://schemas.microsoft.com/office/drawing/2014/main" id="{284F0A42-4602-A15F-7B30-A23692491856}"/>
              </a:ext>
            </a:extLst>
          </p:cNvPr>
          <p:cNvSpPr/>
          <p:nvPr/>
        </p:nvSpPr>
        <p:spPr>
          <a:xfrm rot="5400000">
            <a:off x="9774401" y="1406907"/>
            <a:ext cx="2270518" cy="2255890"/>
          </a:xfrm>
          <a:custGeom>
            <a:avLst/>
            <a:gdLst/>
            <a:ahLst/>
            <a:cxnLst/>
            <a:rect l="l" t="t" r="r" b="b"/>
            <a:pathLst>
              <a:path w="1770795" h="839707" extrusionOk="0">
                <a:moveTo>
                  <a:pt x="1528762" y="0"/>
                </a:moveTo>
                <a:lnTo>
                  <a:pt x="0" y="0"/>
                </a:lnTo>
                <a:lnTo>
                  <a:pt x="242034" y="419854"/>
                </a:lnTo>
                <a:lnTo>
                  <a:pt x="0" y="839708"/>
                </a:lnTo>
                <a:lnTo>
                  <a:pt x="1528762" y="839708"/>
                </a:lnTo>
                <a:lnTo>
                  <a:pt x="1770796" y="419854"/>
                </a:lnTo>
                <a:close/>
              </a:path>
            </a:pathLst>
          </a:custGeom>
          <a:solidFill>
            <a:schemeClr val="accent4"/>
          </a:solidFill>
          <a:ln>
            <a:noFill/>
          </a:ln>
        </p:spPr>
        <p:txBody>
          <a:bodyPr spcFirstLastPara="1" wrap="square" lIns="68575" tIns="34275" rIns="68575" bIns="34275" anchor="ctr"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cxnSp>
        <p:nvCxnSpPr>
          <p:cNvPr id="35" name="Google Shape;1222;p31">
            <a:extLst>
              <a:ext uri="{FF2B5EF4-FFF2-40B4-BE49-F238E27FC236}">
                <a16:creationId xmlns:a16="http://schemas.microsoft.com/office/drawing/2014/main" id="{152446A6-1699-29F5-1003-CC56D5924115}"/>
              </a:ext>
            </a:extLst>
          </p:cNvPr>
          <p:cNvCxnSpPr>
            <a:cxnSpLocks/>
          </p:cNvCxnSpPr>
          <p:nvPr/>
        </p:nvCxnSpPr>
        <p:spPr>
          <a:xfrm>
            <a:off x="2397326" y="2557829"/>
            <a:ext cx="968456" cy="0"/>
          </a:xfrm>
          <a:prstGeom prst="straightConnector1">
            <a:avLst/>
          </a:prstGeom>
          <a:noFill/>
          <a:ln w="19050" cap="flat" cmpd="sng">
            <a:solidFill>
              <a:schemeClr val="dk1"/>
            </a:solidFill>
            <a:prstDash val="dot"/>
            <a:round/>
            <a:headEnd type="none" w="med" len="med"/>
            <a:tailEnd type="stealth" w="med" len="med"/>
          </a:ln>
        </p:spPr>
      </p:cxnSp>
      <p:cxnSp>
        <p:nvCxnSpPr>
          <p:cNvPr id="36" name="Google Shape;1223;p31">
            <a:extLst>
              <a:ext uri="{FF2B5EF4-FFF2-40B4-BE49-F238E27FC236}">
                <a16:creationId xmlns:a16="http://schemas.microsoft.com/office/drawing/2014/main" id="{CFB2D0EF-CD7F-FAA5-9F54-F041BA1A19D5}"/>
              </a:ext>
            </a:extLst>
          </p:cNvPr>
          <p:cNvCxnSpPr>
            <a:cxnSpLocks/>
          </p:cNvCxnSpPr>
          <p:nvPr/>
        </p:nvCxnSpPr>
        <p:spPr>
          <a:xfrm>
            <a:off x="5706265" y="2534850"/>
            <a:ext cx="1000999" cy="0"/>
          </a:xfrm>
          <a:prstGeom prst="straightConnector1">
            <a:avLst/>
          </a:prstGeom>
          <a:noFill/>
          <a:ln w="19050" cap="flat" cmpd="sng">
            <a:solidFill>
              <a:schemeClr val="dk1"/>
            </a:solidFill>
            <a:prstDash val="dot"/>
            <a:round/>
            <a:headEnd type="none" w="med" len="med"/>
            <a:tailEnd type="stealth" w="med" len="med"/>
          </a:ln>
        </p:spPr>
      </p:cxnSp>
      <p:cxnSp>
        <p:nvCxnSpPr>
          <p:cNvPr id="37" name="Google Shape;1224;p31">
            <a:extLst>
              <a:ext uri="{FF2B5EF4-FFF2-40B4-BE49-F238E27FC236}">
                <a16:creationId xmlns:a16="http://schemas.microsoft.com/office/drawing/2014/main" id="{1BBC94DC-554B-9E0F-460A-D12FE4E0EBB8}"/>
              </a:ext>
            </a:extLst>
          </p:cNvPr>
          <p:cNvCxnSpPr>
            <a:cxnSpLocks/>
          </p:cNvCxnSpPr>
          <p:nvPr/>
        </p:nvCxnSpPr>
        <p:spPr>
          <a:xfrm>
            <a:off x="9046723" y="2534850"/>
            <a:ext cx="734992" cy="0"/>
          </a:xfrm>
          <a:prstGeom prst="straightConnector1">
            <a:avLst/>
          </a:prstGeom>
          <a:noFill/>
          <a:ln w="19050" cap="flat" cmpd="sng">
            <a:solidFill>
              <a:schemeClr val="dk1"/>
            </a:solidFill>
            <a:prstDash val="dot"/>
            <a:round/>
            <a:headEnd type="none" w="med" len="med"/>
            <a:tailEnd type="stealth" w="med" len="med"/>
          </a:ln>
        </p:spPr>
      </p:cxnSp>
      <p:sp>
        <p:nvSpPr>
          <p:cNvPr id="53" name="TextBox 52">
            <a:extLst>
              <a:ext uri="{FF2B5EF4-FFF2-40B4-BE49-F238E27FC236}">
                <a16:creationId xmlns:a16="http://schemas.microsoft.com/office/drawing/2014/main" id="{AA87C236-65D2-2877-E049-CE9F0E0F0CE4}"/>
              </a:ext>
            </a:extLst>
          </p:cNvPr>
          <p:cNvSpPr txBox="1"/>
          <p:nvPr/>
        </p:nvSpPr>
        <p:spPr>
          <a:xfrm>
            <a:off x="9844093" y="2213487"/>
            <a:ext cx="204642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solidFill>
                  <a:schemeClr val="bg1"/>
                </a:solidFill>
              </a:rPr>
              <a:t>1. بیماری زخم معده</a:t>
            </a:r>
            <a:endParaRPr lang="en-US" b="1" dirty="0">
              <a:solidFill>
                <a:schemeClr val="bg1"/>
              </a:solidFill>
            </a:endParaRPr>
          </a:p>
        </p:txBody>
      </p:sp>
      <p:sp>
        <p:nvSpPr>
          <p:cNvPr id="55" name="TextBox 54">
            <a:extLst>
              <a:ext uri="{FF2B5EF4-FFF2-40B4-BE49-F238E27FC236}">
                <a16:creationId xmlns:a16="http://schemas.microsoft.com/office/drawing/2014/main" id="{2AE0FEC4-CDCA-27DB-46ED-D49E18A687A8}"/>
              </a:ext>
            </a:extLst>
          </p:cNvPr>
          <p:cNvSpPr txBox="1"/>
          <p:nvPr/>
        </p:nvSpPr>
        <p:spPr>
          <a:xfrm>
            <a:off x="7070918" y="2002019"/>
            <a:ext cx="1750977" cy="1131079"/>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2. سندرم روده تحریک‌پذیر</a:t>
            </a:r>
            <a:r>
              <a:rPr lang="en-US" b="1" dirty="0"/>
              <a:t> </a:t>
            </a:r>
            <a:endParaRPr lang="fa-IR" b="1" dirty="0"/>
          </a:p>
        </p:txBody>
      </p:sp>
      <p:sp>
        <p:nvSpPr>
          <p:cNvPr id="57" name="TextBox 56">
            <a:extLst>
              <a:ext uri="{FF2B5EF4-FFF2-40B4-BE49-F238E27FC236}">
                <a16:creationId xmlns:a16="http://schemas.microsoft.com/office/drawing/2014/main" id="{828DBFE2-2109-687B-3035-15CEA1DDFEB9}"/>
              </a:ext>
            </a:extLst>
          </p:cNvPr>
          <p:cNvSpPr txBox="1"/>
          <p:nvPr/>
        </p:nvSpPr>
        <p:spPr>
          <a:xfrm>
            <a:off x="3578877" y="2055045"/>
            <a:ext cx="1784179"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3. بیماری کرون</a:t>
            </a:r>
            <a:r>
              <a:rPr lang="en-US" b="1" dirty="0"/>
              <a:t> </a:t>
            </a:r>
            <a:endParaRPr lang="fa-IR" b="1" dirty="0"/>
          </a:p>
        </p:txBody>
      </p:sp>
      <p:sp>
        <p:nvSpPr>
          <p:cNvPr id="59" name="TextBox 58">
            <a:extLst>
              <a:ext uri="{FF2B5EF4-FFF2-40B4-BE49-F238E27FC236}">
                <a16:creationId xmlns:a16="http://schemas.microsoft.com/office/drawing/2014/main" id="{F17D1911-AC8C-9E6A-93CE-58632C7B4E92}"/>
              </a:ext>
            </a:extLst>
          </p:cNvPr>
          <p:cNvSpPr txBox="1"/>
          <p:nvPr/>
        </p:nvSpPr>
        <p:spPr>
          <a:xfrm>
            <a:off x="301480" y="2217798"/>
            <a:ext cx="1789715" cy="577081"/>
          </a:xfrm>
          <a:prstGeom prst="rect">
            <a:avLst/>
          </a:prstGeom>
          <a:noFill/>
        </p:spPr>
        <p:txBody>
          <a:bodyPr wrap="square">
            <a:spAutoFit/>
          </a:bodyPr>
          <a:lstStyle>
            <a:defPPr>
              <a:defRPr lang="fa-IR"/>
            </a:defPPr>
            <a:lvl1pPr algn="just" rtl="1">
              <a:lnSpc>
                <a:spcPct val="200000"/>
              </a:lnSpc>
              <a:spcAft>
                <a:spcPts val="800"/>
              </a:spcAft>
              <a:defRPr>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b="1" dirty="0"/>
              <a:t>4. بیماری سلیاک</a:t>
            </a:r>
            <a:r>
              <a:rPr lang="en-US" b="1" dirty="0"/>
              <a:t> </a:t>
            </a:r>
            <a:endParaRPr lang="fa-IR" b="1" dirty="0"/>
          </a:p>
        </p:txBody>
      </p:sp>
      <p:sp>
        <p:nvSpPr>
          <p:cNvPr id="61" name="TextBox 60">
            <a:extLst>
              <a:ext uri="{FF2B5EF4-FFF2-40B4-BE49-F238E27FC236}">
                <a16:creationId xmlns:a16="http://schemas.microsoft.com/office/drawing/2014/main" id="{1E2C6BFA-A99F-CCCA-9AC0-EC89E4C1F072}"/>
              </a:ext>
            </a:extLst>
          </p:cNvPr>
          <p:cNvSpPr txBox="1"/>
          <p:nvPr/>
        </p:nvSpPr>
        <p:spPr>
          <a:xfrm>
            <a:off x="9739360" y="5169866"/>
            <a:ext cx="2255891"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5. انسداد روده کوچک</a:t>
            </a:r>
            <a:r>
              <a:rPr lang="en-US" dirty="0"/>
              <a:t> </a:t>
            </a:r>
            <a:endParaRPr lang="fa-IR" dirty="0"/>
          </a:p>
        </p:txBody>
      </p:sp>
      <p:sp>
        <p:nvSpPr>
          <p:cNvPr id="63" name="TextBox 62">
            <a:extLst>
              <a:ext uri="{FF2B5EF4-FFF2-40B4-BE49-F238E27FC236}">
                <a16:creationId xmlns:a16="http://schemas.microsoft.com/office/drawing/2014/main" id="{4C1BDAA6-AC1A-A29F-205E-56D1D4301F87}"/>
              </a:ext>
            </a:extLst>
          </p:cNvPr>
          <p:cNvSpPr txBox="1"/>
          <p:nvPr/>
        </p:nvSpPr>
        <p:spPr>
          <a:xfrm>
            <a:off x="6602018" y="5169865"/>
            <a:ext cx="2219877"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6. سندرم روده کوتاه</a:t>
            </a:r>
            <a:r>
              <a:rPr lang="en-US" dirty="0"/>
              <a:t> </a:t>
            </a:r>
            <a:endParaRPr lang="fa-IR" dirty="0"/>
          </a:p>
        </p:txBody>
      </p:sp>
      <p:sp>
        <p:nvSpPr>
          <p:cNvPr id="65" name="TextBox 64">
            <a:extLst>
              <a:ext uri="{FF2B5EF4-FFF2-40B4-BE49-F238E27FC236}">
                <a16:creationId xmlns:a16="http://schemas.microsoft.com/office/drawing/2014/main" id="{888FBE1C-50A8-7216-12F6-0E33DA1B073B}"/>
              </a:ext>
            </a:extLst>
          </p:cNvPr>
          <p:cNvSpPr txBox="1"/>
          <p:nvPr/>
        </p:nvSpPr>
        <p:spPr>
          <a:xfrm>
            <a:off x="3380022" y="5137159"/>
            <a:ext cx="2160579"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7. انسداد کاذب روده</a:t>
            </a:r>
            <a:r>
              <a:rPr lang="en-US" dirty="0"/>
              <a:t> </a:t>
            </a:r>
            <a:endParaRPr lang="fa-IR" dirty="0"/>
          </a:p>
        </p:txBody>
      </p:sp>
      <p:sp>
        <p:nvSpPr>
          <p:cNvPr id="67" name="TextBox 66">
            <a:extLst>
              <a:ext uri="{FF2B5EF4-FFF2-40B4-BE49-F238E27FC236}">
                <a16:creationId xmlns:a16="http://schemas.microsoft.com/office/drawing/2014/main" id="{C25C93B9-3F17-0A7F-8892-3EF142B8DFF2}"/>
              </a:ext>
            </a:extLst>
          </p:cNvPr>
          <p:cNvSpPr txBox="1"/>
          <p:nvPr/>
        </p:nvSpPr>
        <p:spPr>
          <a:xfrm>
            <a:off x="-88450" y="5072591"/>
            <a:ext cx="1839712"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8. آنتریت</a:t>
            </a:r>
          </a:p>
        </p:txBody>
      </p:sp>
      <p:sp>
        <p:nvSpPr>
          <p:cNvPr id="68" name="Rectangle 67">
            <a:extLst>
              <a:ext uri="{FF2B5EF4-FFF2-40B4-BE49-F238E27FC236}">
                <a16:creationId xmlns:a16="http://schemas.microsoft.com/office/drawing/2014/main" id="{C6D78F6B-DA52-538B-7D69-833E36A2EA97}"/>
              </a:ext>
            </a:extLst>
          </p:cNvPr>
          <p:cNvSpPr/>
          <p:nvPr/>
        </p:nvSpPr>
        <p:spPr>
          <a:xfrm rot="10800000">
            <a:off x="-22698" y="6699878"/>
            <a:ext cx="12214698" cy="91251"/>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9" name="TextBox 68">
            <a:extLst>
              <a:ext uri="{FF2B5EF4-FFF2-40B4-BE49-F238E27FC236}">
                <a16:creationId xmlns:a16="http://schemas.microsoft.com/office/drawing/2014/main" id="{47E2D3F8-D621-2A26-FA30-0CBFA9E01762}"/>
              </a:ext>
            </a:extLst>
          </p:cNvPr>
          <p:cNvSpPr txBox="1"/>
          <p:nvPr/>
        </p:nvSpPr>
        <p:spPr>
          <a:xfrm>
            <a:off x="5899251" y="261018"/>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بیماری‌های مرتبط با روده کوچک:</a:t>
            </a:r>
            <a:endParaRPr lang="en-US" dirty="0"/>
          </a:p>
        </p:txBody>
      </p:sp>
    </p:spTree>
    <p:extLst>
      <p:ext uri="{BB962C8B-B14F-4D97-AF65-F5344CB8AC3E}">
        <p14:creationId xmlns:p14="http://schemas.microsoft.com/office/powerpoint/2010/main" val="333180095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62;p35">
            <a:extLst>
              <a:ext uri="{FF2B5EF4-FFF2-40B4-BE49-F238E27FC236}">
                <a16:creationId xmlns:a16="http://schemas.microsoft.com/office/drawing/2014/main" id="{5B2BEA3C-82DB-10AF-CAC4-FD1D75AB9576}"/>
              </a:ext>
            </a:extLst>
          </p:cNvPr>
          <p:cNvSpPr/>
          <p:nvPr/>
        </p:nvSpPr>
        <p:spPr>
          <a:xfrm>
            <a:off x="1371600" y="272940"/>
            <a:ext cx="7617982" cy="1447156"/>
          </a:xfrm>
          <a:custGeom>
            <a:avLst/>
            <a:gdLst/>
            <a:ahLst/>
            <a:cxnLst/>
            <a:rect l="l" t="t" r="r" b="b"/>
            <a:pathLst>
              <a:path w="2085" h="1142" extrusionOk="0">
                <a:moveTo>
                  <a:pt x="2085" y="0"/>
                </a:moveTo>
                <a:lnTo>
                  <a:pt x="0" y="0"/>
                </a:lnTo>
                <a:lnTo>
                  <a:pt x="0" y="798"/>
                </a:lnTo>
                <a:lnTo>
                  <a:pt x="1591" y="798"/>
                </a:lnTo>
                <a:lnTo>
                  <a:pt x="1763" y="1142"/>
                </a:lnTo>
                <a:lnTo>
                  <a:pt x="1935" y="798"/>
                </a:lnTo>
                <a:lnTo>
                  <a:pt x="2085" y="798"/>
                </a:lnTo>
                <a:lnTo>
                  <a:pt x="2085" y="0"/>
                </a:lnTo>
                <a:close/>
              </a:path>
            </a:pathLst>
          </a:custGeom>
          <a:solidFill>
            <a:srgbClr val="0080A8"/>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82F39"/>
              </a:buClr>
              <a:buSzPts val="1800"/>
              <a:buFont typeface="Calibri"/>
              <a:buNone/>
            </a:pPr>
            <a:endParaRPr sz="1800" b="0" i="0" u="none" strike="noStrike" cap="none">
              <a:solidFill>
                <a:srgbClr val="282F39"/>
              </a:solidFill>
              <a:latin typeface="Calibri"/>
              <a:ea typeface="Calibri"/>
              <a:cs typeface="Calibri"/>
              <a:sym typeface="Calibri"/>
            </a:endParaRPr>
          </a:p>
        </p:txBody>
      </p:sp>
      <p:sp>
        <p:nvSpPr>
          <p:cNvPr id="3" name="Google Shape;665;p35">
            <a:extLst>
              <a:ext uri="{FF2B5EF4-FFF2-40B4-BE49-F238E27FC236}">
                <a16:creationId xmlns:a16="http://schemas.microsoft.com/office/drawing/2014/main" id="{6D83896A-E0D0-3A19-7C80-FFB177B0B4D3}"/>
              </a:ext>
            </a:extLst>
          </p:cNvPr>
          <p:cNvSpPr/>
          <p:nvPr/>
        </p:nvSpPr>
        <p:spPr>
          <a:xfrm>
            <a:off x="9174381" y="2430204"/>
            <a:ext cx="1110656" cy="1011406"/>
          </a:xfrm>
          <a:prstGeom prst="rect">
            <a:avLst/>
          </a:prstGeom>
          <a:solidFill>
            <a:srgbClr val="ED7D31"/>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endParaRPr sz="2200" i="0" u="none" strike="noStrike" cap="none">
              <a:solidFill>
                <a:srgbClr val="FFFFFF"/>
              </a:solidFill>
              <a:latin typeface="Fira Sans Extra Condensed Medium"/>
              <a:ea typeface="Fira Sans Extra Condensed Medium"/>
              <a:cs typeface="Fira Sans Extra Condensed Medium"/>
              <a:sym typeface="Fira Sans Extra Condensed Medium"/>
            </a:endParaRPr>
          </a:p>
        </p:txBody>
      </p:sp>
      <p:sp>
        <p:nvSpPr>
          <p:cNvPr id="4" name="Google Shape;666;p35">
            <a:extLst>
              <a:ext uri="{FF2B5EF4-FFF2-40B4-BE49-F238E27FC236}">
                <a16:creationId xmlns:a16="http://schemas.microsoft.com/office/drawing/2014/main" id="{B01D338B-7AF7-C78F-F00A-54DEDE43DD84}"/>
              </a:ext>
            </a:extLst>
          </p:cNvPr>
          <p:cNvSpPr/>
          <p:nvPr/>
        </p:nvSpPr>
        <p:spPr>
          <a:xfrm>
            <a:off x="1371600" y="3496719"/>
            <a:ext cx="7585582" cy="1452226"/>
          </a:xfrm>
          <a:custGeom>
            <a:avLst/>
            <a:gdLst/>
            <a:ahLst/>
            <a:cxnLst/>
            <a:rect l="l" t="t" r="r" b="b"/>
            <a:pathLst>
              <a:path w="2085" h="1146" extrusionOk="0">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rgbClr val="0092C0"/>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82F39"/>
              </a:buClr>
              <a:buSzPts val="1800"/>
              <a:buFont typeface="Calibri"/>
              <a:buNone/>
            </a:pPr>
            <a:endParaRPr sz="1800" b="0" i="0" u="none" strike="noStrike" cap="none">
              <a:solidFill>
                <a:srgbClr val="282F39"/>
              </a:solidFill>
              <a:latin typeface="Calibri"/>
              <a:ea typeface="Calibri"/>
              <a:cs typeface="Calibri"/>
              <a:sym typeface="Calibri"/>
            </a:endParaRPr>
          </a:p>
        </p:txBody>
      </p:sp>
      <p:sp>
        <p:nvSpPr>
          <p:cNvPr id="5" name="Google Shape;669;p35">
            <a:extLst>
              <a:ext uri="{FF2B5EF4-FFF2-40B4-BE49-F238E27FC236}">
                <a16:creationId xmlns:a16="http://schemas.microsoft.com/office/drawing/2014/main" id="{60FB88BD-EF60-4329-4001-91B866C69597}"/>
              </a:ext>
            </a:extLst>
          </p:cNvPr>
          <p:cNvSpPr/>
          <p:nvPr/>
        </p:nvSpPr>
        <p:spPr>
          <a:xfrm>
            <a:off x="9174381" y="3496719"/>
            <a:ext cx="1110656" cy="1011406"/>
          </a:xfrm>
          <a:prstGeom prst="rect">
            <a:avLst/>
          </a:prstGeom>
          <a:solidFill>
            <a:srgbClr val="0092C0"/>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800"/>
              <a:buFont typeface="Calibri"/>
              <a:buNone/>
            </a:pPr>
            <a:endParaRPr sz="1800">
              <a:solidFill>
                <a:srgbClr val="FFFFFF"/>
              </a:solidFill>
              <a:latin typeface="Calibri"/>
              <a:ea typeface="Calibri"/>
              <a:cs typeface="Calibri"/>
              <a:sym typeface="Calibri"/>
            </a:endParaRPr>
          </a:p>
        </p:txBody>
      </p:sp>
      <p:sp>
        <p:nvSpPr>
          <p:cNvPr id="6" name="Google Shape;670;p35">
            <a:extLst>
              <a:ext uri="{FF2B5EF4-FFF2-40B4-BE49-F238E27FC236}">
                <a16:creationId xmlns:a16="http://schemas.microsoft.com/office/drawing/2014/main" id="{D06ADFA9-6BCD-B9C6-5F4C-918036EB526E}"/>
              </a:ext>
            </a:extLst>
          </p:cNvPr>
          <p:cNvSpPr/>
          <p:nvPr/>
        </p:nvSpPr>
        <p:spPr>
          <a:xfrm>
            <a:off x="1371600" y="5629749"/>
            <a:ext cx="7585582" cy="1011236"/>
          </a:xfrm>
          <a:custGeom>
            <a:avLst/>
            <a:gdLst/>
            <a:ahLst/>
            <a:cxnLst/>
            <a:rect l="l" t="t" r="r" b="b"/>
            <a:pathLst>
              <a:path w="2085" h="798" extrusionOk="0">
                <a:moveTo>
                  <a:pt x="1955" y="0"/>
                </a:moveTo>
                <a:lnTo>
                  <a:pt x="1763" y="385"/>
                </a:lnTo>
                <a:lnTo>
                  <a:pt x="1570" y="0"/>
                </a:lnTo>
                <a:lnTo>
                  <a:pt x="0" y="0"/>
                </a:lnTo>
                <a:lnTo>
                  <a:pt x="0" y="798"/>
                </a:lnTo>
                <a:lnTo>
                  <a:pt x="2085" y="798"/>
                </a:lnTo>
                <a:lnTo>
                  <a:pt x="2085" y="0"/>
                </a:lnTo>
                <a:lnTo>
                  <a:pt x="1955" y="0"/>
                </a:lnTo>
                <a:close/>
              </a:path>
            </a:pathLst>
          </a:custGeom>
          <a:solidFill>
            <a:srgbClr val="F47A68"/>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82F39"/>
              </a:buClr>
              <a:buSzPts val="1800"/>
              <a:buFont typeface="Calibri"/>
              <a:buNone/>
            </a:pPr>
            <a:endParaRPr sz="1800" b="0" i="0" u="none" strike="noStrike" cap="none">
              <a:solidFill>
                <a:srgbClr val="282F39"/>
              </a:solidFill>
              <a:latin typeface="Calibri"/>
              <a:ea typeface="Calibri"/>
              <a:cs typeface="Calibri"/>
              <a:sym typeface="Calibri"/>
            </a:endParaRPr>
          </a:p>
        </p:txBody>
      </p:sp>
      <p:sp>
        <p:nvSpPr>
          <p:cNvPr id="7" name="Google Shape;673;p35">
            <a:extLst>
              <a:ext uri="{FF2B5EF4-FFF2-40B4-BE49-F238E27FC236}">
                <a16:creationId xmlns:a16="http://schemas.microsoft.com/office/drawing/2014/main" id="{A390A494-1812-E8D0-1911-7F541AD232A0}"/>
              </a:ext>
            </a:extLst>
          </p:cNvPr>
          <p:cNvSpPr/>
          <p:nvPr/>
        </p:nvSpPr>
        <p:spPr>
          <a:xfrm>
            <a:off x="9174381" y="5629749"/>
            <a:ext cx="1110656" cy="1011406"/>
          </a:xfrm>
          <a:prstGeom prst="rect">
            <a:avLst/>
          </a:prstGeom>
          <a:solidFill>
            <a:srgbClr val="F47A68"/>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ctr" anchorCtr="0">
            <a:noAutofit/>
          </a:bodyPr>
          <a:lstStyle/>
          <a:p>
            <a:pPr marL="0" lvl="0" indent="0" algn="ctr" rtl="0">
              <a:spcBef>
                <a:spcPts val="0"/>
              </a:spcBef>
              <a:spcAft>
                <a:spcPts val="0"/>
              </a:spcAft>
              <a:buClr>
                <a:schemeClr val="lt1"/>
              </a:buClr>
              <a:buSzPts val="1800"/>
              <a:buFont typeface="Calibri"/>
              <a:buNone/>
            </a:pPr>
            <a:endParaRPr sz="1800">
              <a:solidFill>
                <a:srgbClr val="FFFFFF"/>
              </a:solidFill>
              <a:latin typeface="Calibri"/>
              <a:ea typeface="Calibri"/>
              <a:cs typeface="Calibri"/>
              <a:sym typeface="Calibri"/>
            </a:endParaRPr>
          </a:p>
        </p:txBody>
      </p:sp>
      <p:sp>
        <p:nvSpPr>
          <p:cNvPr id="8" name="Google Shape;674;p35">
            <a:extLst>
              <a:ext uri="{FF2B5EF4-FFF2-40B4-BE49-F238E27FC236}">
                <a16:creationId xmlns:a16="http://schemas.microsoft.com/office/drawing/2014/main" id="{30BF865F-30EC-6022-A410-20392B916130}"/>
              </a:ext>
            </a:extLst>
          </p:cNvPr>
          <p:cNvSpPr/>
          <p:nvPr/>
        </p:nvSpPr>
        <p:spPr>
          <a:xfrm>
            <a:off x="1371600" y="4563234"/>
            <a:ext cx="7585582" cy="1452226"/>
          </a:xfrm>
          <a:custGeom>
            <a:avLst/>
            <a:gdLst/>
            <a:ahLst/>
            <a:cxnLst/>
            <a:rect l="l" t="t" r="r" b="b"/>
            <a:pathLst>
              <a:path w="2085" h="1146" extrusionOk="0">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rgbClr val="FFC000"/>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a:buClr>
                <a:srgbClr val="282F39"/>
              </a:buClr>
              <a:buSzPts val="1800"/>
            </a:pPr>
            <a:endParaRPr>
              <a:solidFill>
                <a:srgbClr val="282F39"/>
              </a:solidFill>
              <a:latin typeface="Calibri"/>
              <a:cs typeface="Calibri"/>
              <a:sym typeface="Calibri"/>
            </a:endParaRPr>
          </a:p>
        </p:txBody>
      </p:sp>
      <p:sp>
        <p:nvSpPr>
          <p:cNvPr id="9" name="Google Shape;677;p35">
            <a:extLst>
              <a:ext uri="{FF2B5EF4-FFF2-40B4-BE49-F238E27FC236}">
                <a16:creationId xmlns:a16="http://schemas.microsoft.com/office/drawing/2014/main" id="{D27BD25E-6344-DD5C-ECFE-4CF5B1D603A3}"/>
              </a:ext>
            </a:extLst>
          </p:cNvPr>
          <p:cNvSpPr/>
          <p:nvPr/>
        </p:nvSpPr>
        <p:spPr>
          <a:xfrm>
            <a:off x="9174381" y="4563234"/>
            <a:ext cx="1110656" cy="1011406"/>
          </a:xfrm>
          <a:prstGeom prst="rect">
            <a:avLst/>
          </a:prstGeom>
          <a:solidFill>
            <a:srgbClr val="FFC000"/>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a:buClr>
                <a:srgbClr val="282F39"/>
              </a:buClr>
              <a:buSzPts val="1800"/>
            </a:pPr>
            <a:endParaRPr>
              <a:solidFill>
                <a:srgbClr val="282F39"/>
              </a:solidFill>
              <a:latin typeface="Calibri"/>
              <a:cs typeface="Calibri"/>
              <a:sym typeface="Calibri"/>
            </a:endParaRPr>
          </a:p>
        </p:txBody>
      </p:sp>
      <p:sp>
        <p:nvSpPr>
          <p:cNvPr id="10" name="Google Shape;665;p35">
            <a:extLst>
              <a:ext uri="{FF2B5EF4-FFF2-40B4-BE49-F238E27FC236}">
                <a16:creationId xmlns:a16="http://schemas.microsoft.com/office/drawing/2014/main" id="{748487C1-AA84-36E8-5C0D-7A9E1305AF57}"/>
              </a:ext>
            </a:extLst>
          </p:cNvPr>
          <p:cNvSpPr/>
          <p:nvPr/>
        </p:nvSpPr>
        <p:spPr>
          <a:xfrm>
            <a:off x="9174381" y="1353618"/>
            <a:ext cx="1110656" cy="1011406"/>
          </a:xfrm>
          <a:prstGeom prst="rect">
            <a:avLst/>
          </a:prstGeom>
          <a:solidFill>
            <a:srgbClr val="AED6D6"/>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endParaRPr sz="2200" i="0" u="none" strike="noStrike" cap="none">
              <a:solidFill>
                <a:srgbClr val="FFFFFF"/>
              </a:solidFill>
              <a:latin typeface="Fira Sans Extra Condensed Medium"/>
              <a:ea typeface="Fira Sans Extra Condensed Medium"/>
              <a:cs typeface="Fira Sans Extra Condensed Medium"/>
              <a:sym typeface="Fira Sans Extra Condensed Medium"/>
            </a:endParaRPr>
          </a:p>
        </p:txBody>
      </p:sp>
      <p:sp>
        <p:nvSpPr>
          <p:cNvPr id="11" name="Google Shape;665;p35">
            <a:extLst>
              <a:ext uri="{FF2B5EF4-FFF2-40B4-BE49-F238E27FC236}">
                <a16:creationId xmlns:a16="http://schemas.microsoft.com/office/drawing/2014/main" id="{7C279B8D-49F0-9EBA-7DA7-F450524090FA}"/>
              </a:ext>
            </a:extLst>
          </p:cNvPr>
          <p:cNvSpPr/>
          <p:nvPr/>
        </p:nvSpPr>
        <p:spPr>
          <a:xfrm>
            <a:off x="9174381" y="277032"/>
            <a:ext cx="1110656" cy="1011406"/>
          </a:xfrm>
          <a:prstGeom prst="rect">
            <a:avLst/>
          </a:prstGeom>
          <a:solidFill>
            <a:srgbClr val="0080A8"/>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800"/>
              <a:buFont typeface="Calibri"/>
              <a:buNone/>
            </a:pPr>
            <a:endParaRPr sz="2200" i="0" u="none" strike="noStrike" cap="none">
              <a:solidFill>
                <a:srgbClr val="FFFFFF"/>
              </a:solidFill>
              <a:latin typeface="Fira Sans Extra Condensed Medium"/>
              <a:ea typeface="Fira Sans Extra Condensed Medium"/>
              <a:cs typeface="Fira Sans Extra Condensed Medium"/>
              <a:sym typeface="Fira Sans Extra Condensed Medium"/>
            </a:endParaRPr>
          </a:p>
        </p:txBody>
      </p:sp>
      <p:sp>
        <p:nvSpPr>
          <p:cNvPr id="12" name="Google Shape;666;p35">
            <a:extLst>
              <a:ext uri="{FF2B5EF4-FFF2-40B4-BE49-F238E27FC236}">
                <a16:creationId xmlns:a16="http://schemas.microsoft.com/office/drawing/2014/main" id="{CF58E11F-FC9F-ABD1-92B8-41237E369A24}"/>
              </a:ext>
            </a:extLst>
          </p:cNvPr>
          <p:cNvSpPr/>
          <p:nvPr/>
        </p:nvSpPr>
        <p:spPr>
          <a:xfrm>
            <a:off x="1371600" y="2430204"/>
            <a:ext cx="7617982" cy="1452226"/>
          </a:xfrm>
          <a:custGeom>
            <a:avLst/>
            <a:gdLst/>
            <a:ahLst/>
            <a:cxnLst/>
            <a:rect l="l" t="t" r="r" b="b"/>
            <a:pathLst>
              <a:path w="2085" h="1146" extrusionOk="0">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rgbClr val="ED7D31"/>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82F39"/>
              </a:buClr>
              <a:buSzPts val="1800"/>
              <a:buFont typeface="Calibri"/>
              <a:buNone/>
            </a:pPr>
            <a:endParaRPr sz="1800" b="0" i="0" u="none" strike="noStrike" cap="none">
              <a:solidFill>
                <a:srgbClr val="282F39"/>
              </a:solidFill>
              <a:latin typeface="Calibri"/>
              <a:ea typeface="Calibri"/>
              <a:cs typeface="Calibri"/>
              <a:sym typeface="Calibri"/>
            </a:endParaRPr>
          </a:p>
        </p:txBody>
      </p:sp>
      <p:sp>
        <p:nvSpPr>
          <p:cNvPr id="13" name="Google Shape;666;p35">
            <a:extLst>
              <a:ext uri="{FF2B5EF4-FFF2-40B4-BE49-F238E27FC236}">
                <a16:creationId xmlns:a16="http://schemas.microsoft.com/office/drawing/2014/main" id="{2C0EFB1F-28A9-3F61-7F1F-C0F5DC9F97B1}"/>
              </a:ext>
            </a:extLst>
          </p:cNvPr>
          <p:cNvSpPr/>
          <p:nvPr/>
        </p:nvSpPr>
        <p:spPr>
          <a:xfrm>
            <a:off x="1371600" y="1345843"/>
            <a:ext cx="7585582" cy="1452226"/>
          </a:xfrm>
          <a:custGeom>
            <a:avLst/>
            <a:gdLst/>
            <a:ahLst/>
            <a:cxnLst/>
            <a:rect l="l" t="t" r="r" b="b"/>
            <a:pathLst>
              <a:path w="2085" h="1146" extrusionOk="0">
                <a:moveTo>
                  <a:pt x="1956" y="0"/>
                </a:moveTo>
                <a:lnTo>
                  <a:pt x="1763" y="385"/>
                </a:lnTo>
                <a:lnTo>
                  <a:pt x="1571" y="0"/>
                </a:lnTo>
                <a:lnTo>
                  <a:pt x="0" y="0"/>
                </a:lnTo>
                <a:lnTo>
                  <a:pt x="0" y="798"/>
                </a:lnTo>
                <a:lnTo>
                  <a:pt x="1590" y="798"/>
                </a:lnTo>
                <a:lnTo>
                  <a:pt x="1764" y="1146"/>
                </a:lnTo>
                <a:lnTo>
                  <a:pt x="1938" y="798"/>
                </a:lnTo>
                <a:lnTo>
                  <a:pt x="2085" y="798"/>
                </a:lnTo>
                <a:lnTo>
                  <a:pt x="2085" y="0"/>
                </a:lnTo>
                <a:lnTo>
                  <a:pt x="1956" y="0"/>
                </a:lnTo>
                <a:close/>
              </a:path>
            </a:pathLst>
          </a:custGeom>
          <a:solidFill>
            <a:srgbClr val="AED6D6"/>
          </a:solidFill>
          <a:ln w="19050" cap="flat" cmpd="sng">
            <a:solidFill>
              <a:srgbClr val="FFFFFF"/>
            </a:solidFill>
            <a:prstDash val="solid"/>
            <a:round/>
            <a:headEnd type="none" w="sm" len="sm"/>
            <a:tailEnd type="none" w="sm" len="sm"/>
          </a:ln>
          <a:effectLst>
            <a:outerShdw blurRad="57150" dist="19050" dir="5400000" algn="bl" rotWithShape="0">
              <a:srgbClr val="000000">
                <a:alpha val="28000"/>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282F39"/>
              </a:buClr>
              <a:buSzPts val="1800"/>
              <a:buFont typeface="Calibri"/>
              <a:buNone/>
            </a:pPr>
            <a:endParaRPr sz="1800" b="0" i="0" u="none" strike="noStrike" cap="none">
              <a:solidFill>
                <a:srgbClr val="282F39"/>
              </a:solidFill>
              <a:latin typeface="Calibri"/>
              <a:ea typeface="Calibri"/>
              <a:cs typeface="Calibri"/>
              <a:sym typeface="Calibri"/>
            </a:endParaRPr>
          </a:p>
        </p:txBody>
      </p:sp>
      <p:sp>
        <p:nvSpPr>
          <p:cNvPr id="15" name="TextBox 14">
            <a:extLst>
              <a:ext uri="{FF2B5EF4-FFF2-40B4-BE49-F238E27FC236}">
                <a16:creationId xmlns:a16="http://schemas.microsoft.com/office/drawing/2014/main" id="{702E56A3-FA41-4118-E3AF-F7A103FB138F}"/>
              </a:ext>
            </a:extLst>
          </p:cNvPr>
          <p:cNvSpPr txBox="1"/>
          <p:nvPr/>
        </p:nvSpPr>
        <p:spPr>
          <a:xfrm>
            <a:off x="2706721" y="2689440"/>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دیورتیکول مکل </a:t>
            </a:r>
            <a:r>
              <a:rPr lang="en-US" dirty="0"/>
              <a:t> (Meckel’s diverticulum)</a:t>
            </a:r>
          </a:p>
        </p:txBody>
      </p:sp>
      <p:sp>
        <p:nvSpPr>
          <p:cNvPr id="17" name="TextBox 16">
            <a:extLst>
              <a:ext uri="{FF2B5EF4-FFF2-40B4-BE49-F238E27FC236}">
                <a16:creationId xmlns:a16="http://schemas.microsoft.com/office/drawing/2014/main" id="{27895E58-0874-16E5-CAD0-E404B0D86F0C}"/>
              </a:ext>
            </a:extLst>
          </p:cNvPr>
          <p:cNvSpPr txBox="1"/>
          <p:nvPr/>
        </p:nvSpPr>
        <p:spPr>
          <a:xfrm>
            <a:off x="2706721" y="1622925"/>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سندرم شریان مزانتریک فوقانی</a:t>
            </a:r>
            <a:r>
              <a:rPr lang="en-US" dirty="0"/>
              <a:t> (SMAS) </a:t>
            </a:r>
          </a:p>
        </p:txBody>
      </p:sp>
      <p:sp>
        <p:nvSpPr>
          <p:cNvPr id="21" name="TextBox 20">
            <a:extLst>
              <a:ext uri="{FF2B5EF4-FFF2-40B4-BE49-F238E27FC236}">
                <a16:creationId xmlns:a16="http://schemas.microsoft.com/office/drawing/2014/main" id="{FA022CAE-0BF4-0B2C-D020-3410B8C1E058}"/>
              </a:ext>
            </a:extLst>
          </p:cNvPr>
          <p:cNvSpPr txBox="1"/>
          <p:nvPr/>
        </p:nvSpPr>
        <p:spPr>
          <a:xfrm>
            <a:off x="2818810" y="5986155"/>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سندرم ایسکمیک روده</a:t>
            </a:r>
            <a:r>
              <a:rPr lang="en-US" dirty="0"/>
              <a:t> (Intestinal ischemic syndrome) </a:t>
            </a:r>
          </a:p>
        </p:txBody>
      </p:sp>
      <p:sp>
        <p:nvSpPr>
          <p:cNvPr id="23" name="TextBox 22">
            <a:extLst>
              <a:ext uri="{FF2B5EF4-FFF2-40B4-BE49-F238E27FC236}">
                <a16:creationId xmlns:a16="http://schemas.microsoft.com/office/drawing/2014/main" id="{45155F9A-DE34-B583-9989-3D23C04039E4}"/>
              </a:ext>
            </a:extLst>
          </p:cNvPr>
          <p:cNvSpPr txBox="1"/>
          <p:nvPr/>
        </p:nvSpPr>
        <p:spPr>
          <a:xfrm>
            <a:off x="2706721" y="3824087"/>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انتروسل یا پرولاپس روده باریک </a:t>
            </a:r>
            <a:r>
              <a:rPr lang="en-US" dirty="0"/>
              <a:t> (Enterocele)</a:t>
            </a:r>
          </a:p>
        </p:txBody>
      </p:sp>
      <p:sp>
        <p:nvSpPr>
          <p:cNvPr id="25" name="TextBox 24">
            <a:extLst>
              <a:ext uri="{FF2B5EF4-FFF2-40B4-BE49-F238E27FC236}">
                <a16:creationId xmlns:a16="http://schemas.microsoft.com/office/drawing/2014/main" id="{CE20E8C5-5D38-E5B4-E0A1-533C242926B8}"/>
              </a:ext>
            </a:extLst>
          </p:cNvPr>
          <p:cNvSpPr txBox="1"/>
          <p:nvPr/>
        </p:nvSpPr>
        <p:spPr>
          <a:xfrm>
            <a:off x="2818810" y="4822470"/>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انتروکولیت نکروزان </a:t>
            </a:r>
            <a:r>
              <a:rPr lang="en-US" dirty="0"/>
              <a:t> (Necrotizing enterocolitis)</a:t>
            </a:r>
          </a:p>
        </p:txBody>
      </p:sp>
      <p:sp>
        <p:nvSpPr>
          <p:cNvPr id="27" name="TextBox 26">
            <a:extLst>
              <a:ext uri="{FF2B5EF4-FFF2-40B4-BE49-F238E27FC236}">
                <a16:creationId xmlns:a16="http://schemas.microsoft.com/office/drawing/2014/main" id="{B16F5269-AE14-A615-A84E-D2EEA1055901}"/>
              </a:ext>
            </a:extLst>
          </p:cNvPr>
          <p:cNvSpPr txBox="1"/>
          <p:nvPr/>
        </p:nvSpPr>
        <p:spPr>
          <a:xfrm>
            <a:off x="2706721" y="428360"/>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آترزی اثنی‌عشر</a:t>
            </a:r>
            <a:r>
              <a:rPr lang="en-US" dirty="0"/>
              <a:t> (Duodenal Atresia)</a:t>
            </a:r>
          </a:p>
        </p:txBody>
      </p:sp>
      <p:sp>
        <p:nvSpPr>
          <p:cNvPr id="28" name="TextBox 27">
            <a:extLst>
              <a:ext uri="{FF2B5EF4-FFF2-40B4-BE49-F238E27FC236}">
                <a16:creationId xmlns:a16="http://schemas.microsoft.com/office/drawing/2014/main" id="{8DC2FB4F-E5FB-ACC4-84AA-EC096F1627FC}"/>
              </a:ext>
            </a:extLst>
          </p:cNvPr>
          <p:cNvSpPr txBox="1"/>
          <p:nvPr/>
        </p:nvSpPr>
        <p:spPr>
          <a:xfrm>
            <a:off x="9041095" y="-6676"/>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9.</a:t>
            </a:r>
            <a:endParaRPr lang="en-US" sz="4000" dirty="0">
              <a:solidFill>
                <a:schemeClr val="bg1"/>
              </a:solidFill>
            </a:endParaRPr>
          </a:p>
        </p:txBody>
      </p:sp>
      <p:sp>
        <p:nvSpPr>
          <p:cNvPr id="29" name="TextBox 28">
            <a:extLst>
              <a:ext uri="{FF2B5EF4-FFF2-40B4-BE49-F238E27FC236}">
                <a16:creationId xmlns:a16="http://schemas.microsoft.com/office/drawing/2014/main" id="{12EC24B0-3906-D03F-044E-C0413B98DD34}"/>
              </a:ext>
            </a:extLst>
          </p:cNvPr>
          <p:cNvSpPr txBox="1"/>
          <p:nvPr/>
        </p:nvSpPr>
        <p:spPr>
          <a:xfrm>
            <a:off x="9271661" y="1125215"/>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10.</a:t>
            </a:r>
            <a:endParaRPr lang="en-US" sz="4000" dirty="0">
              <a:solidFill>
                <a:schemeClr val="bg1"/>
              </a:solidFill>
            </a:endParaRPr>
          </a:p>
        </p:txBody>
      </p:sp>
      <p:sp>
        <p:nvSpPr>
          <p:cNvPr id="30" name="TextBox 29">
            <a:extLst>
              <a:ext uri="{FF2B5EF4-FFF2-40B4-BE49-F238E27FC236}">
                <a16:creationId xmlns:a16="http://schemas.microsoft.com/office/drawing/2014/main" id="{8A3F0998-851C-371C-392E-6AA764645E8B}"/>
              </a:ext>
            </a:extLst>
          </p:cNvPr>
          <p:cNvSpPr txBox="1"/>
          <p:nvPr/>
        </p:nvSpPr>
        <p:spPr>
          <a:xfrm>
            <a:off x="9240742" y="3255082"/>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12.</a:t>
            </a:r>
            <a:endParaRPr lang="en-US" sz="4000" dirty="0">
              <a:solidFill>
                <a:schemeClr val="bg1"/>
              </a:solidFill>
            </a:endParaRPr>
          </a:p>
        </p:txBody>
      </p:sp>
      <p:sp>
        <p:nvSpPr>
          <p:cNvPr id="31" name="TextBox 30">
            <a:extLst>
              <a:ext uri="{FF2B5EF4-FFF2-40B4-BE49-F238E27FC236}">
                <a16:creationId xmlns:a16="http://schemas.microsoft.com/office/drawing/2014/main" id="{CF84B814-E55A-7CD1-3739-4B53289F9160}"/>
              </a:ext>
            </a:extLst>
          </p:cNvPr>
          <p:cNvSpPr txBox="1"/>
          <p:nvPr/>
        </p:nvSpPr>
        <p:spPr>
          <a:xfrm>
            <a:off x="9084814" y="4334831"/>
            <a:ext cx="997819"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13.</a:t>
            </a:r>
            <a:endParaRPr lang="en-US" sz="4000" dirty="0">
              <a:solidFill>
                <a:schemeClr val="bg1"/>
              </a:solidFill>
            </a:endParaRPr>
          </a:p>
        </p:txBody>
      </p:sp>
      <p:sp>
        <p:nvSpPr>
          <p:cNvPr id="32" name="TextBox 31">
            <a:extLst>
              <a:ext uri="{FF2B5EF4-FFF2-40B4-BE49-F238E27FC236}">
                <a16:creationId xmlns:a16="http://schemas.microsoft.com/office/drawing/2014/main" id="{8D0AB079-DB74-C904-C331-B908BC72611A}"/>
              </a:ext>
            </a:extLst>
          </p:cNvPr>
          <p:cNvSpPr txBox="1"/>
          <p:nvPr/>
        </p:nvSpPr>
        <p:spPr>
          <a:xfrm>
            <a:off x="9271660" y="5393685"/>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14.</a:t>
            </a:r>
            <a:endParaRPr lang="en-US" sz="4000" dirty="0">
              <a:solidFill>
                <a:schemeClr val="bg1"/>
              </a:solidFill>
            </a:endParaRPr>
          </a:p>
        </p:txBody>
      </p:sp>
      <p:sp>
        <p:nvSpPr>
          <p:cNvPr id="33" name="TextBox 32">
            <a:extLst>
              <a:ext uri="{FF2B5EF4-FFF2-40B4-BE49-F238E27FC236}">
                <a16:creationId xmlns:a16="http://schemas.microsoft.com/office/drawing/2014/main" id="{FCCF7E16-5440-4429-6A5F-D2E24E88738C}"/>
              </a:ext>
            </a:extLst>
          </p:cNvPr>
          <p:cNvSpPr txBox="1"/>
          <p:nvPr/>
        </p:nvSpPr>
        <p:spPr>
          <a:xfrm>
            <a:off x="9174381" y="2243676"/>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11.</a:t>
            </a:r>
            <a:endParaRPr lang="en-US" sz="4000" dirty="0">
              <a:solidFill>
                <a:schemeClr val="bg1"/>
              </a:solidFill>
            </a:endParaRPr>
          </a:p>
        </p:txBody>
      </p:sp>
    </p:spTree>
    <p:extLst>
      <p:ext uri="{BB962C8B-B14F-4D97-AF65-F5344CB8AC3E}">
        <p14:creationId xmlns:p14="http://schemas.microsoft.com/office/powerpoint/2010/main" val="42335833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11;p21">
            <a:extLst>
              <a:ext uri="{FF2B5EF4-FFF2-40B4-BE49-F238E27FC236}">
                <a16:creationId xmlns:a16="http://schemas.microsoft.com/office/drawing/2014/main" id="{E94B8E58-1D2C-18E3-B0AD-09E581D4F0B1}"/>
              </a:ext>
            </a:extLst>
          </p:cNvPr>
          <p:cNvSpPr/>
          <p:nvPr/>
        </p:nvSpPr>
        <p:spPr>
          <a:xfrm rot="10800000" flipH="1">
            <a:off x="2462610" y="4781164"/>
            <a:ext cx="5460600" cy="1364542"/>
          </a:xfrm>
          <a:prstGeom prst="roundRect">
            <a:avLst>
              <a:gd name="adj" fmla="val 50000"/>
            </a:avLst>
          </a:prstGeom>
          <a:solidFill>
            <a:schemeClr val="accent2"/>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Montserrat Medium"/>
              <a:ea typeface="Montserrat Medium"/>
              <a:cs typeface="Montserrat Medium"/>
              <a:sym typeface="Montserrat Medium"/>
            </a:endParaRPr>
          </a:p>
        </p:txBody>
      </p:sp>
      <p:sp>
        <p:nvSpPr>
          <p:cNvPr id="3" name="Google Shape;512;p21">
            <a:extLst>
              <a:ext uri="{FF2B5EF4-FFF2-40B4-BE49-F238E27FC236}">
                <a16:creationId xmlns:a16="http://schemas.microsoft.com/office/drawing/2014/main" id="{3A52F763-2A08-0D65-C3A6-D60DA93D6C74}"/>
              </a:ext>
            </a:extLst>
          </p:cNvPr>
          <p:cNvSpPr/>
          <p:nvPr/>
        </p:nvSpPr>
        <p:spPr>
          <a:xfrm rot="10800000" flipH="1">
            <a:off x="5652928" y="2641598"/>
            <a:ext cx="5460600" cy="1364542"/>
          </a:xfrm>
          <a:prstGeom prst="roundRect">
            <a:avLst>
              <a:gd name="adj" fmla="val 50000"/>
            </a:avLst>
          </a:prstGeom>
          <a:solidFill>
            <a:srgbClr val="F47A68"/>
          </a:solidFill>
          <a:ln>
            <a:noFill/>
          </a:ln>
        </p:spPr>
        <p:txBody>
          <a:bodyPr spcFirstLastPara="1" wrap="square" lIns="68575" tIns="34275" rIns="68575" bIns="34275" anchor="ctr" anchorCtr="0">
            <a:noAutofit/>
          </a:bodyPr>
          <a:lstStyle/>
          <a:p>
            <a:endParaRPr sz="1400">
              <a:solidFill>
                <a:schemeClr val="dk1"/>
              </a:solidFill>
              <a:latin typeface="Calibri"/>
              <a:cs typeface="Calibri"/>
              <a:sym typeface="Montserrat Medium"/>
            </a:endParaRPr>
          </a:p>
        </p:txBody>
      </p:sp>
      <p:sp>
        <p:nvSpPr>
          <p:cNvPr id="4" name="Google Shape;513;p21">
            <a:extLst>
              <a:ext uri="{FF2B5EF4-FFF2-40B4-BE49-F238E27FC236}">
                <a16:creationId xmlns:a16="http://schemas.microsoft.com/office/drawing/2014/main" id="{878EEAD1-4C31-3690-1164-AA43CAFD18CE}"/>
              </a:ext>
            </a:extLst>
          </p:cNvPr>
          <p:cNvSpPr/>
          <p:nvPr/>
        </p:nvSpPr>
        <p:spPr>
          <a:xfrm rot="10800000" flipH="1">
            <a:off x="1421808" y="675211"/>
            <a:ext cx="5460600" cy="1364542"/>
          </a:xfrm>
          <a:prstGeom prst="roundRect">
            <a:avLst>
              <a:gd name="adj" fmla="val 50000"/>
            </a:avLst>
          </a:prstGeom>
          <a:solidFill>
            <a:schemeClr val="accent4"/>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6" name="Google Shape;516;p21">
            <a:extLst>
              <a:ext uri="{FF2B5EF4-FFF2-40B4-BE49-F238E27FC236}">
                <a16:creationId xmlns:a16="http://schemas.microsoft.com/office/drawing/2014/main" id="{198E6503-2A3F-2D55-53A5-4ADB31A1B0A3}"/>
              </a:ext>
            </a:extLst>
          </p:cNvPr>
          <p:cNvSpPr/>
          <p:nvPr/>
        </p:nvSpPr>
        <p:spPr>
          <a:xfrm rot="10800000" flipH="1">
            <a:off x="8534284" y="4444125"/>
            <a:ext cx="1752272" cy="1139198"/>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rgbClr val="F47A68"/>
          </a:solidFill>
          <a:ln>
            <a:noFill/>
          </a:ln>
        </p:spPr>
        <p:txBody>
          <a:bodyPr spcFirstLastPara="1" wrap="square" lIns="68575" tIns="34275" rIns="68575" bIns="34275" anchor="ctr" anchorCtr="0">
            <a:noAutofit/>
          </a:bodyPr>
          <a:lstStyle/>
          <a:p>
            <a:endParaRPr sz="1400">
              <a:solidFill>
                <a:schemeClr val="dk1"/>
              </a:solidFill>
              <a:latin typeface="Calibri"/>
              <a:cs typeface="Calibri"/>
              <a:sym typeface="Calibri"/>
            </a:endParaRPr>
          </a:p>
        </p:txBody>
      </p:sp>
      <p:sp>
        <p:nvSpPr>
          <p:cNvPr id="7" name="Google Shape;517;p21">
            <a:extLst>
              <a:ext uri="{FF2B5EF4-FFF2-40B4-BE49-F238E27FC236}">
                <a16:creationId xmlns:a16="http://schemas.microsoft.com/office/drawing/2014/main" id="{0A8BF768-5584-51BE-05D6-C3DF8AFDFC5D}"/>
              </a:ext>
            </a:extLst>
          </p:cNvPr>
          <p:cNvSpPr/>
          <p:nvPr/>
        </p:nvSpPr>
        <p:spPr>
          <a:xfrm rot="10800000">
            <a:off x="3440634" y="2479300"/>
            <a:ext cx="1752276" cy="1139198"/>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chemeClr val="accent2"/>
          </a:solidFill>
          <a:ln>
            <a:noFill/>
          </a:ln>
        </p:spPr>
        <p:txBody>
          <a:bodyPr spcFirstLastPara="1" wrap="square" lIns="68575" tIns="34275" rIns="68575" bIns="34275" anchor="ctr" anchorCtr="0">
            <a:noAutofit/>
          </a:bodyPr>
          <a:lstStyle/>
          <a:p>
            <a:pPr marL="0" marR="0" lvl="0" indent="0" algn="l">
              <a:spcBef>
                <a:spcPts val="0"/>
              </a:spcBef>
              <a:spcAft>
                <a:spcPts val="0"/>
              </a:spcAft>
              <a:buNone/>
            </a:pPr>
            <a:endParaRPr sz="1400">
              <a:solidFill>
                <a:schemeClr val="dk1"/>
              </a:solidFill>
              <a:latin typeface="Calibri"/>
              <a:ea typeface="Calibri"/>
              <a:cs typeface="Calibri"/>
              <a:sym typeface="Calibri"/>
            </a:endParaRPr>
          </a:p>
        </p:txBody>
      </p:sp>
      <p:sp>
        <p:nvSpPr>
          <p:cNvPr id="8" name="Google Shape;519;p21">
            <a:extLst>
              <a:ext uri="{FF2B5EF4-FFF2-40B4-BE49-F238E27FC236}">
                <a16:creationId xmlns:a16="http://schemas.microsoft.com/office/drawing/2014/main" id="{6186C64E-9918-B730-C424-23F9855F7F4E}"/>
              </a:ext>
            </a:extLst>
          </p:cNvPr>
          <p:cNvSpPr/>
          <p:nvPr/>
        </p:nvSpPr>
        <p:spPr>
          <a:xfrm>
            <a:off x="5873422" y="2793248"/>
            <a:ext cx="1061242" cy="10612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Montserrat Medium"/>
              <a:ea typeface="Montserrat Medium"/>
              <a:cs typeface="Montserrat Medium"/>
              <a:sym typeface="Montserrat Medium"/>
            </a:endParaRPr>
          </a:p>
        </p:txBody>
      </p:sp>
      <p:sp>
        <p:nvSpPr>
          <p:cNvPr id="9" name="Google Shape;520;p21">
            <a:extLst>
              <a:ext uri="{FF2B5EF4-FFF2-40B4-BE49-F238E27FC236}">
                <a16:creationId xmlns:a16="http://schemas.microsoft.com/office/drawing/2014/main" id="{3658F7CD-D928-F6BF-81A6-489826995C03}"/>
              </a:ext>
            </a:extLst>
          </p:cNvPr>
          <p:cNvSpPr/>
          <p:nvPr/>
        </p:nvSpPr>
        <p:spPr>
          <a:xfrm>
            <a:off x="5652928" y="815868"/>
            <a:ext cx="1061242" cy="10612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a:latin typeface="Montserrat Medium"/>
              <a:ea typeface="Montserrat Medium"/>
              <a:cs typeface="Montserrat Medium"/>
              <a:sym typeface="Montserrat Medium"/>
            </a:endParaRPr>
          </a:p>
        </p:txBody>
      </p:sp>
      <p:sp>
        <p:nvSpPr>
          <p:cNvPr id="10" name="Google Shape;521;p21">
            <a:extLst>
              <a:ext uri="{FF2B5EF4-FFF2-40B4-BE49-F238E27FC236}">
                <a16:creationId xmlns:a16="http://schemas.microsoft.com/office/drawing/2014/main" id="{456C12EE-D970-8A8F-FD87-C74E73E7314F}"/>
              </a:ext>
            </a:extLst>
          </p:cNvPr>
          <p:cNvSpPr/>
          <p:nvPr/>
        </p:nvSpPr>
        <p:spPr>
          <a:xfrm>
            <a:off x="6636884" y="4932814"/>
            <a:ext cx="1061242" cy="1061242"/>
          </a:xfrm>
          <a:prstGeom prst="ellipse">
            <a:avLst/>
          </a:prstGeom>
          <a:solidFill>
            <a:schemeClr val="lt1"/>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dirty="0">
              <a:latin typeface="Montserrat Medium"/>
              <a:ea typeface="Montserrat Medium"/>
              <a:cs typeface="Montserrat Medium"/>
              <a:sym typeface="Montserrat Medium"/>
            </a:endParaRPr>
          </a:p>
        </p:txBody>
      </p:sp>
      <p:sp>
        <p:nvSpPr>
          <p:cNvPr id="11" name="TextBox 10">
            <a:extLst>
              <a:ext uri="{FF2B5EF4-FFF2-40B4-BE49-F238E27FC236}">
                <a16:creationId xmlns:a16="http://schemas.microsoft.com/office/drawing/2014/main" id="{FE4B6D5C-6B09-07AA-25AD-A9FF2DA20348}"/>
              </a:ext>
            </a:extLst>
          </p:cNvPr>
          <p:cNvSpPr txBox="1"/>
          <p:nvPr/>
        </p:nvSpPr>
        <p:spPr>
          <a:xfrm>
            <a:off x="5873422" y="935037"/>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بیماری‌های مرتبط با روده کوچک:</a:t>
            </a:r>
            <a:endParaRPr lang="en-US" dirty="0"/>
          </a:p>
        </p:txBody>
      </p:sp>
      <p:sp>
        <p:nvSpPr>
          <p:cNvPr id="12" name="Rectangle 11">
            <a:extLst>
              <a:ext uri="{FF2B5EF4-FFF2-40B4-BE49-F238E27FC236}">
                <a16:creationId xmlns:a16="http://schemas.microsoft.com/office/drawing/2014/main" id="{D8C5DE0A-2CA0-1C3C-BE56-ED4BB750B9A4}"/>
              </a:ext>
            </a:extLst>
          </p:cNvPr>
          <p:cNvSpPr/>
          <p:nvPr/>
        </p:nvSpPr>
        <p:spPr>
          <a:xfrm flipH="1" flipV="1">
            <a:off x="107004" y="-1"/>
            <a:ext cx="336068" cy="6858000"/>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4" name="TextBox 13">
            <a:extLst>
              <a:ext uri="{FF2B5EF4-FFF2-40B4-BE49-F238E27FC236}">
                <a16:creationId xmlns:a16="http://schemas.microsoft.com/office/drawing/2014/main" id="{46B40134-CB3D-A793-80D9-0A7214E72E46}"/>
              </a:ext>
            </a:extLst>
          </p:cNvPr>
          <p:cNvSpPr txBox="1"/>
          <p:nvPr/>
        </p:nvSpPr>
        <p:spPr>
          <a:xfrm>
            <a:off x="443072" y="5166590"/>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انواژیناسیون</a:t>
            </a:r>
            <a:r>
              <a:rPr lang="en-US" dirty="0"/>
              <a:t> (Intussusception)</a:t>
            </a:r>
          </a:p>
        </p:txBody>
      </p:sp>
      <p:sp>
        <p:nvSpPr>
          <p:cNvPr id="16" name="TextBox 15">
            <a:extLst>
              <a:ext uri="{FF2B5EF4-FFF2-40B4-BE49-F238E27FC236}">
                <a16:creationId xmlns:a16="http://schemas.microsoft.com/office/drawing/2014/main" id="{FB4E0C60-641E-E61F-2A58-C653936A2BC6}"/>
              </a:ext>
            </a:extLst>
          </p:cNvPr>
          <p:cNvSpPr txBox="1"/>
          <p:nvPr/>
        </p:nvSpPr>
        <p:spPr>
          <a:xfrm>
            <a:off x="3835219" y="2891983"/>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مالروتاسيون</a:t>
            </a:r>
            <a:r>
              <a:rPr lang="en-US" dirty="0"/>
              <a:t> (Malrotation)</a:t>
            </a:r>
          </a:p>
        </p:txBody>
      </p:sp>
      <p:sp>
        <p:nvSpPr>
          <p:cNvPr id="18" name="TextBox 17">
            <a:extLst>
              <a:ext uri="{FF2B5EF4-FFF2-40B4-BE49-F238E27FC236}">
                <a16:creationId xmlns:a16="http://schemas.microsoft.com/office/drawing/2014/main" id="{59A565C4-7860-8CD0-DD40-ED76F58A6731}"/>
              </a:ext>
            </a:extLst>
          </p:cNvPr>
          <p:cNvSpPr txBox="1"/>
          <p:nvPr/>
        </p:nvSpPr>
        <p:spPr>
          <a:xfrm>
            <a:off x="-710324" y="1020072"/>
            <a:ext cx="609437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سرطان روده کوچک</a:t>
            </a:r>
            <a:endParaRPr lang="en-US" dirty="0"/>
          </a:p>
        </p:txBody>
      </p:sp>
      <p:sp>
        <p:nvSpPr>
          <p:cNvPr id="19" name="TextBox 18">
            <a:extLst>
              <a:ext uri="{FF2B5EF4-FFF2-40B4-BE49-F238E27FC236}">
                <a16:creationId xmlns:a16="http://schemas.microsoft.com/office/drawing/2014/main" id="{998643ED-4B28-1B3B-96D7-C98865E8C9D3}"/>
              </a:ext>
            </a:extLst>
          </p:cNvPr>
          <p:cNvSpPr txBox="1"/>
          <p:nvPr/>
        </p:nvSpPr>
        <p:spPr>
          <a:xfrm>
            <a:off x="5733416" y="608104"/>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rgbClr val="000000"/>
                </a:solidFill>
              </a:rPr>
              <a:t>15.</a:t>
            </a:r>
            <a:endParaRPr lang="en-US" sz="4000" dirty="0">
              <a:solidFill>
                <a:srgbClr val="000000"/>
              </a:solidFill>
            </a:endParaRPr>
          </a:p>
        </p:txBody>
      </p:sp>
      <p:sp>
        <p:nvSpPr>
          <p:cNvPr id="20" name="TextBox 19">
            <a:extLst>
              <a:ext uri="{FF2B5EF4-FFF2-40B4-BE49-F238E27FC236}">
                <a16:creationId xmlns:a16="http://schemas.microsoft.com/office/drawing/2014/main" id="{DAB2C966-8253-3848-47C3-962213D54E9A}"/>
              </a:ext>
            </a:extLst>
          </p:cNvPr>
          <p:cNvSpPr txBox="1"/>
          <p:nvPr/>
        </p:nvSpPr>
        <p:spPr>
          <a:xfrm>
            <a:off x="5873422" y="2578409"/>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rgbClr val="000000"/>
                </a:solidFill>
              </a:rPr>
              <a:t>16.</a:t>
            </a:r>
            <a:endParaRPr lang="en-US" sz="4000" dirty="0">
              <a:solidFill>
                <a:srgbClr val="000000"/>
              </a:solidFill>
            </a:endParaRPr>
          </a:p>
        </p:txBody>
      </p:sp>
      <p:sp>
        <p:nvSpPr>
          <p:cNvPr id="21" name="TextBox 20">
            <a:extLst>
              <a:ext uri="{FF2B5EF4-FFF2-40B4-BE49-F238E27FC236}">
                <a16:creationId xmlns:a16="http://schemas.microsoft.com/office/drawing/2014/main" id="{A9A188D7-9470-3AD2-8D1F-98394BB5A168}"/>
              </a:ext>
            </a:extLst>
          </p:cNvPr>
          <p:cNvSpPr txBox="1"/>
          <p:nvPr/>
        </p:nvSpPr>
        <p:spPr>
          <a:xfrm>
            <a:off x="6749767" y="4751980"/>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rgbClr val="000000"/>
                </a:solidFill>
              </a:rPr>
              <a:t>17.</a:t>
            </a:r>
            <a:endParaRPr lang="en-US" sz="4000" dirty="0">
              <a:solidFill>
                <a:srgbClr val="000000"/>
              </a:solidFill>
            </a:endParaRPr>
          </a:p>
        </p:txBody>
      </p:sp>
    </p:spTree>
    <p:extLst>
      <p:ext uri="{BB962C8B-B14F-4D97-AF65-F5344CB8AC3E}">
        <p14:creationId xmlns:p14="http://schemas.microsoft.com/office/powerpoint/2010/main" val="2110918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635;p34">
            <a:extLst>
              <a:ext uri="{FF2B5EF4-FFF2-40B4-BE49-F238E27FC236}">
                <a16:creationId xmlns:a16="http://schemas.microsoft.com/office/drawing/2014/main" id="{A08C47A8-11F6-16E3-D0CB-297C58B29F3D}"/>
              </a:ext>
            </a:extLst>
          </p:cNvPr>
          <p:cNvSpPr/>
          <p:nvPr/>
        </p:nvSpPr>
        <p:spPr>
          <a:xfrm>
            <a:off x="9323418" y="3568052"/>
            <a:ext cx="2800486" cy="2292868"/>
          </a:xfrm>
          <a:custGeom>
            <a:avLst/>
            <a:gdLst/>
            <a:ahLst/>
            <a:cxnLst/>
            <a:rect l="l" t="t" r="r" b="b"/>
            <a:pathLst>
              <a:path w="12722" h="10416" extrusionOk="0">
                <a:moveTo>
                  <a:pt x="1382" y="1"/>
                </a:moveTo>
                <a:cubicBezTo>
                  <a:pt x="626" y="1"/>
                  <a:pt x="1" y="617"/>
                  <a:pt x="1" y="1381"/>
                </a:cubicBezTo>
                <a:lnTo>
                  <a:pt x="1" y="9034"/>
                </a:lnTo>
                <a:cubicBezTo>
                  <a:pt x="1" y="9799"/>
                  <a:pt x="626" y="10416"/>
                  <a:pt x="1382" y="10416"/>
                </a:cubicBezTo>
                <a:lnTo>
                  <a:pt x="9044" y="10416"/>
                </a:lnTo>
                <a:cubicBezTo>
                  <a:pt x="9799" y="10416"/>
                  <a:pt x="10416" y="9799"/>
                  <a:pt x="10416" y="9034"/>
                </a:cubicBezTo>
                <a:lnTo>
                  <a:pt x="10416" y="6092"/>
                </a:lnTo>
                <a:cubicBezTo>
                  <a:pt x="10555" y="6152"/>
                  <a:pt x="10684" y="6222"/>
                  <a:pt x="10813" y="6291"/>
                </a:cubicBezTo>
                <a:cubicBezTo>
                  <a:pt x="11005" y="6406"/>
                  <a:pt x="11227" y="6473"/>
                  <a:pt x="11462" y="6473"/>
                </a:cubicBezTo>
                <a:cubicBezTo>
                  <a:pt x="11654" y="6473"/>
                  <a:pt x="11855" y="6429"/>
                  <a:pt x="12055" y="6331"/>
                </a:cubicBezTo>
                <a:cubicBezTo>
                  <a:pt x="12472" y="6132"/>
                  <a:pt x="12721" y="5714"/>
                  <a:pt x="12721" y="5257"/>
                </a:cubicBezTo>
                <a:cubicBezTo>
                  <a:pt x="12721" y="4562"/>
                  <a:pt x="12174" y="3956"/>
                  <a:pt x="11479" y="3945"/>
                </a:cubicBezTo>
                <a:cubicBezTo>
                  <a:pt x="11231" y="3945"/>
                  <a:pt x="11012" y="4005"/>
                  <a:pt x="10813" y="4124"/>
                </a:cubicBezTo>
                <a:cubicBezTo>
                  <a:pt x="10684" y="4194"/>
                  <a:pt x="10555" y="4264"/>
                  <a:pt x="10416" y="4323"/>
                </a:cubicBezTo>
                <a:lnTo>
                  <a:pt x="10416" y="1381"/>
                </a:lnTo>
                <a:cubicBezTo>
                  <a:pt x="10416" y="617"/>
                  <a:pt x="9799" y="1"/>
                  <a:pt x="9044" y="1"/>
                </a:cubicBezTo>
                <a:close/>
              </a:path>
            </a:pathLst>
          </a:custGeom>
          <a:solidFill>
            <a:srgbClr val="F47A68"/>
          </a:solidFill>
          <a:ln>
            <a:noFill/>
          </a:ln>
        </p:spPr>
        <p:txBody>
          <a:bodyPr spcFirstLastPara="1" wrap="square" lIns="68575" tIns="34275" rIns="68575" bIns="34275" anchor="ctr" anchorCtr="0">
            <a:noAutofit/>
          </a:bodyPr>
          <a:lstStyle/>
          <a:p>
            <a:endParaRPr sz="1400">
              <a:solidFill>
                <a:schemeClr val="dk1"/>
              </a:solidFill>
              <a:latin typeface="Calibri"/>
              <a:cs typeface="Calibri"/>
            </a:endParaRPr>
          </a:p>
        </p:txBody>
      </p:sp>
      <p:sp>
        <p:nvSpPr>
          <p:cNvPr id="3" name="Google Shape;636;p34">
            <a:extLst>
              <a:ext uri="{FF2B5EF4-FFF2-40B4-BE49-F238E27FC236}">
                <a16:creationId xmlns:a16="http://schemas.microsoft.com/office/drawing/2014/main" id="{6AF736DB-F5E9-D587-4BC9-119FB31D341C}"/>
              </a:ext>
            </a:extLst>
          </p:cNvPr>
          <p:cNvSpPr/>
          <p:nvPr/>
        </p:nvSpPr>
        <p:spPr>
          <a:xfrm>
            <a:off x="7005617" y="3504664"/>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44" y="10416"/>
                </a:lnTo>
                <a:cubicBezTo>
                  <a:pt x="9800" y="10416"/>
                  <a:pt x="10416" y="9799"/>
                  <a:pt x="10416" y="9034"/>
                </a:cubicBezTo>
                <a:lnTo>
                  <a:pt x="10416" y="6092"/>
                </a:lnTo>
                <a:cubicBezTo>
                  <a:pt x="10555" y="6152"/>
                  <a:pt x="10684" y="6222"/>
                  <a:pt x="10813" y="6291"/>
                </a:cubicBezTo>
                <a:cubicBezTo>
                  <a:pt x="10999" y="6406"/>
                  <a:pt x="11222" y="6473"/>
                  <a:pt x="11459" y="6473"/>
                </a:cubicBezTo>
                <a:cubicBezTo>
                  <a:pt x="11652" y="6473"/>
                  <a:pt x="11855" y="6429"/>
                  <a:pt x="12055" y="6331"/>
                </a:cubicBezTo>
                <a:cubicBezTo>
                  <a:pt x="12472"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44" y="1"/>
                </a:cubicBezTo>
                <a:close/>
              </a:path>
            </a:pathLst>
          </a:custGeom>
          <a:solidFill>
            <a:schemeClr val="accent4"/>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4" name="Google Shape;637;p34">
            <a:extLst>
              <a:ext uri="{FF2B5EF4-FFF2-40B4-BE49-F238E27FC236}">
                <a16:creationId xmlns:a16="http://schemas.microsoft.com/office/drawing/2014/main" id="{70E71A0B-39B0-14F4-F3EA-CE58F9BA1FFB}"/>
              </a:ext>
            </a:extLst>
          </p:cNvPr>
          <p:cNvSpPr/>
          <p:nvPr/>
        </p:nvSpPr>
        <p:spPr>
          <a:xfrm>
            <a:off x="4684186" y="3441276"/>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44" y="10416"/>
                </a:lnTo>
                <a:cubicBezTo>
                  <a:pt x="9800" y="10416"/>
                  <a:pt x="10416" y="9799"/>
                  <a:pt x="10416" y="9034"/>
                </a:cubicBezTo>
                <a:lnTo>
                  <a:pt x="10416" y="6092"/>
                </a:lnTo>
                <a:cubicBezTo>
                  <a:pt x="10555" y="6152"/>
                  <a:pt x="10684" y="6222"/>
                  <a:pt x="10813" y="6291"/>
                </a:cubicBezTo>
                <a:cubicBezTo>
                  <a:pt x="10999" y="6406"/>
                  <a:pt x="11222" y="6473"/>
                  <a:pt x="11459" y="6473"/>
                </a:cubicBezTo>
                <a:cubicBezTo>
                  <a:pt x="11652" y="6473"/>
                  <a:pt x="11855" y="6429"/>
                  <a:pt x="12055" y="6331"/>
                </a:cubicBezTo>
                <a:cubicBezTo>
                  <a:pt x="12463"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44" y="1"/>
                </a:cubicBezTo>
                <a:close/>
              </a:path>
            </a:pathLst>
          </a:custGeom>
          <a:solidFill>
            <a:schemeClr val="accent3"/>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5" name="Google Shape;638;p34">
            <a:extLst>
              <a:ext uri="{FF2B5EF4-FFF2-40B4-BE49-F238E27FC236}">
                <a16:creationId xmlns:a16="http://schemas.microsoft.com/office/drawing/2014/main" id="{0935F1A9-978B-8A10-C4EC-9684AE107A9B}"/>
              </a:ext>
            </a:extLst>
          </p:cNvPr>
          <p:cNvSpPr/>
          <p:nvPr/>
        </p:nvSpPr>
        <p:spPr>
          <a:xfrm>
            <a:off x="2379791" y="3441274"/>
            <a:ext cx="2800486" cy="2292868"/>
          </a:xfrm>
          <a:custGeom>
            <a:avLst/>
            <a:gdLst/>
            <a:ahLst/>
            <a:cxnLst/>
            <a:rect l="l" t="t" r="r" b="b"/>
            <a:pathLst>
              <a:path w="12722" h="10416" extrusionOk="0">
                <a:moveTo>
                  <a:pt x="1382" y="1"/>
                </a:moveTo>
                <a:cubicBezTo>
                  <a:pt x="617" y="1"/>
                  <a:pt x="1" y="617"/>
                  <a:pt x="1" y="1381"/>
                </a:cubicBezTo>
                <a:lnTo>
                  <a:pt x="1" y="9034"/>
                </a:lnTo>
                <a:cubicBezTo>
                  <a:pt x="1" y="9799"/>
                  <a:pt x="617" y="10416"/>
                  <a:pt x="1382" y="10416"/>
                </a:cubicBezTo>
                <a:lnTo>
                  <a:pt x="9034" y="10416"/>
                </a:lnTo>
                <a:cubicBezTo>
                  <a:pt x="9800" y="10416"/>
                  <a:pt x="10416" y="9799"/>
                  <a:pt x="10416" y="9034"/>
                </a:cubicBezTo>
                <a:lnTo>
                  <a:pt x="10416" y="6092"/>
                </a:lnTo>
                <a:cubicBezTo>
                  <a:pt x="10555" y="6152"/>
                  <a:pt x="10684" y="6222"/>
                  <a:pt x="10813" y="6291"/>
                </a:cubicBezTo>
                <a:cubicBezTo>
                  <a:pt x="11000" y="6406"/>
                  <a:pt x="11219" y="6473"/>
                  <a:pt x="11455" y="6473"/>
                </a:cubicBezTo>
                <a:cubicBezTo>
                  <a:pt x="11647" y="6473"/>
                  <a:pt x="11850" y="6429"/>
                  <a:pt x="12055" y="6331"/>
                </a:cubicBezTo>
                <a:cubicBezTo>
                  <a:pt x="12463" y="6132"/>
                  <a:pt x="12721" y="5714"/>
                  <a:pt x="12721" y="5257"/>
                </a:cubicBezTo>
                <a:cubicBezTo>
                  <a:pt x="1272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34" y="1"/>
                </a:cubicBezTo>
                <a:close/>
              </a:path>
            </a:pathLst>
          </a:custGeom>
          <a:solidFill>
            <a:schemeClr val="accent2"/>
          </a:solidFill>
          <a:ln w="381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l">
              <a:spcBef>
                <a:spcPts val="0"/>
              </a:spcBef>
              <a:spcAft>
                <a:spcPts val="0"/>
              </a:spcAft>
              <a:buNone/>
            </a:pPr>
            <a:endParaRPr/>
          </a:p>
        </p:txBody>
      </p:sp>
      <p:sp>
        <p:nvSpPr>
          <p:cNvPr id="6" name="Google Shape;639;p34">
            <a:extLst>
              <a:ext uri="{FF2B5EF4-FFF2-40B4-BE49-F238E27FC236}">
                <a16:creationId xmlns:a16="http://schemas.microsoft.com/office/drawing/2014/main" id="{7DA10A8C-6C70-DC79-75EA-A9D043CF226E}"/>
              </a:ext>
            </a:extLst>
          </p:cNvPr>
          <p:cNvSpPr/>
          <p:nvPr/>
        </p:nvSpPr>
        <p:spPr>
          <a:xfrm>
            <a:off x="64410" y="3441274"/>
            <a:ext cx="2798066" cy="2292870"/>
          </a:xfrm>
          <a:custGeom>
            <a:avLst/>
            <a:gdLst/>
            <a:ahLst/>
            <a:cxnLst/>
            <a:rect l="l" t="t" r="r" b="b"/>
            <a:pathLst>
              <a:path w="12711" h="10416" extrusionOk="0">
                <a:moveTo>
                  <a:pt x="1382" y="1"/>
                </a:moveTo>
                <a:cubicBezTo>
                  <a:pt x="617" y="1"/>
                  <a:pt x="1" y="617"/>
                  <a:pt x="1" y="1381"/>
                </a:cubicBezTo>
                <a:lnTo>
                  <a:pt x="1" y="9034"/>
                </a:lnTo>
                <a:cubicBezTo>
                  <a:pt x="1" y="9799"/>
                  <a:pt x="617" y="10416"/>
                  <a:pt x="1382" y="10416"/>
                </a:cubicBezTo>
                <a:lnTo>
                  <a:pt x="9034" y="10416"/>
                </a:lnTo>
                <a:cubicBezTo>
                  <a:pt x="9800" y="10416"/>
                  <a:pt x="10416" y="9799"/>
                  <a:pt x="10416" y="9034"/>
                </a:cubicBezTo>
                <a:lnTo>
                  <a:pt x="10416" y="6092"/>
                </a:lnTo>
                <a:cubicBezTo>
                  <a:pt x="10555" y="6152"/>
                  <a:pt x="10684" y="6222"/>
                  <a:pt x="10813" y="6291"/>
                </a:cubicBezTo>
                <a:cubicBezTo>
                  <a:pt x="11000" y="6406"/>
                  <a:pt x="11219" y="6473"/>
                  <a:pt x="11455" y="6473"/>
                </a:cubicBezTo>
                <a:cubicBezTo>
                  <a:pt x="11647" y="6473"/>
                  <a:pt x="11850" y="6429"/>
                  <a:pt x="12055" y="6331"/>
                </a:cubicBezTo>
                <a:cubicBezTo>
                  <a:pt x="12463" y="6132"/>
                  <a:pt x="12711" y="5714"/>
                  <a:pt x="12711" y="5257"/>
                </a:cubicBezTo>
                <a:cubicBezTo>
                  <a:pt x="12711" y="4562"/>
                  <a:pt x="12174" y="3956"/>
                  <a:pt x="11479" y="3945"/>
                </a:cubicBezTo>
                <a:cubicBezTo>
                  <a:pt x="11231" y="3945"/>
                  <a:pt x="11002" y="4005"/>
                  <a:pt x="10813" y="4124"/>
                </a:cubicBezTo>
                <a:cubicBezTo>
                  <a:pt x="10684" y="4194"/>
                  <a:pt x="10555" y="4264"/>
                  <a:pt x="10416" y="4323"/>
                </a:cubicBezTo>
                <a:lnTo>
                  <a:pt x="10416" y="1381"/>
                </a:lnTo>
                <a:cubicBezTo>
                  <a:pt x="10416" y="617"/>
                  <a:pt x="9800" y="1"/>
                  <a:pt x="9034" y="1"/>
                </a:cubicBezTo>
                <a:close/>
              </a:path>
            </a:pathLst>
          </a:custGeom>
          <a:solidFill>
            <a:srgbClr val="AED6D6"/>
          </a:solidFill>
          <a:ln>
            <a:noFill/>
          </a:ln>
        </p:spPr>
        <p:txBody>
          <a:bodyPr spcFirstLastPara="1" wrap="square" lIns="68575" tIns="34275" rIns="68575" bIns="34275" anchor="ctr" anchorCtr="0">
            <a:noAutofit/>
          </a:bodyPr>
          <a:lstStyle/>
          <a:p>
            <a:endParaRPr sz="1400">
              <a:solidFill>
                <a:schemeClr val="dk1"/>
              </a:solidFill>
              <a:latin typeface="Calibri"/>
              <a:cs typeface="Calibri"/>
            </a:endParaRPr>
          </a:p>
        </p:txBody>
      </p:sp>
      <p:sp>
        <p:nvSpPr>
          <p:cNvPr id="7" name="Google Shape;655;p34">
            <a:extLst>
              <a:ext uri="{FF2B5EF4-FFF2-40B4-BE49-F238E27FC236}">
                <a16:creationId xmlns:a16="http://schemas.microsoft.com/office/drawing/2014/main" id="{F7887403-9E84-2EAC-E3EB-996343CBD9A1}"/>
              </a:ext>
            </a:extLst>
          </p:cNvPr>
          <p:cNvSpPr/>
          <p:nvPr/>
        </p:nvSpPr>
        <p:spPr>
          <a:xfrm>
            <a:off x="232787" y="5860920"/>
            <a:ext cx="11703283" cy="355056"/>
          </a:xfrm>
          <a:prstGeom prst="homePlate">
            <a:avLst>
              <a:gd name="adj" fmla="val 122231"/>
            </a:avLst>
          </a:prstGeom>
          <a:solidFill>
            <a:srgbClr val="D9D9D9"/>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 name="TextBox 7">
            <a:extLst>
              <a:ext uri="{FF2B5EF4-FFF2-40B4-BE49-F238E27FC236}">
                <a16:creationId xmlns:a16="http://schemas.microsoft.com/office/drawing/2014/main" id="{908D0258-E680-FA65-464E-E129CC33C983}"/>
              </a:ext>
            </a:extLst>
          </p:cNvPr>
          <p:cNvSpPr txBox="1"/>
          <p:nvPr/>
        </p:nvSpPr>
        <p:spPr>
          <a:xfrm>
            <a:off x="5983248" y="379420"/>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بیماری‌های مرتبط با روده بزرگ:</a:t>
            </a:r>
            <a:endParaRPr lang="en-US" dirty="0"/>
          </a:p>
        </p:txBody>
      </p:sp>
      <p:sp>
        <p:nvSpPr>
          <p:cNvPr id="9" name="TextBox 8">
            <a:extLst>
              <a:ext uri="{FF2B5EF4-FFF2-40B4-BE49-F238E27FC236}">
                <a16:creationId xmlns:a16="http://schemas.microsoft.com/office/drawing/2014/main" id="{94BF6BE3-FDD7-EAB3-6636-E26534B44F81}"/>
              </a:ext>
            </a:extLst>
          </p:cNvPr>
          <p:cNvSpPr txBox="1"/>
          <p:nvPr/>
        </p:nvSpPr>
        <p:spPr>
          <a:xfrm>
            <a:off x="505843" y="1019756"/>
            <a:ext cx="11573405"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یبوست و اسهال مداوم در کنار بیماری‌های ژنتیکی و عفونت و باکتری‌ها می‌توانند موجب بروز مشکلاتی در روده بزرگ شود. </a:t>
            </a:r>
            <a:endParaRPr lang="en-US" dirty="0"/>
          </a:p>
        </p:txBody>
      </p:sp>
      <p:sp>
        <p:nvSpPr>
          <p:cNvPr id="10" name="TextBox 9">
            <a:extLst>
              <a:ext uri="{FF2B5EF4-FFF2-40B4-BE49-F238E27FC236}">
                <a16:creationId xmlns:a16="http://schemas.microsoft.com/office/drawing/2014/main" id="{72F0CA80-0ACA-A4A0-49D3-4864D2C317FC}"/>
              </a:ext>
            </a:extLst>
          </p:cNvPr>
          <p:cNvSpPr txBox="1"/>
          <p:nvPr/>
        </p:nvSpPr>
        <p:spPr>
          <a:xfrm>
            <a:off x="7619156" y="4335141"/>
            <a:ext cx="3916795"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1. اسهال مزمن</a:t>
            </a:r>
            <a:endParaRPr lang="en-US" dirty="0"/>
          </a:p>
        </p:txBody>
      </p:sp>
      <p:sp>
        <p:nvSpPr>
          <p:cNvPr id="11" name="Rectangle 10">
            <a:extLst>
              <a:ext uri="{FF2B5EF4-FFF2-40B4-BE49-F238E27FC236}">
                <a16:creationId xmlns:a16="http://schemas.microsoft.com/office/drawing/2014/main" id="{A78BA04D-633E-8485-972B-2A9A1518C694}"/>
              </a:ext>
            </a:extLst>
          </p:cNvPr>
          <p:cNvSpPr/>
          <p:nvPr/>
        </p:nvSpPr>
        <p:spPr>
          <a:xfrm rot="10800000">
            <a:off x="0" y="642025"/>
            <a:ext cx="8203664" cy="64777"/>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TextBox 12">
            <a:extLst>
              <a:ext uri="{FF2B5EF4-FFF2-40B4-BE49-F238E27FC236}">
                <a16:creationId xmlns:a16="http://schemas.microsoft.com/office/drawing/2014/main" id="{66C0EE81-F51B-413C-0931-77BBFCD9AF37}"/>
              </a:ext>
            </a:extLst>
          </p:cNvPr>
          <p:cNvSpPr txBox="1"/>
          <p:nvPr/>
        </p:nvSpPr>
        <p:spPr>
          <a:xfrm>
            <a:off x="265276" y="3765768"/>
            <a:ext cx="1793468" cy="1131079"/>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5.دیورتیکولیت</a:t>
            </a:r>
            <a:r>
              <a:rPr lang="en-US" dirty="0"/>
              <a:t> (Diverticulitis)</a:t>
            </a:r>
          </a:p>
        </p:txBody>
      </p:sp>
      <p:sp>
        <p:nvSpPr>
          <p:cNvPr id="15" name="TextBox 14">
            <a:extLst>
              <a:ext uri="{FF2B5EF4-FFF2-40B4-BE49-F238E27FC236}">
                <a16:creationId xmlns:a16="http://schemas.microsoft.com/office/drawing/2014/main" id="{D0F9D04D-2D88-064B-D49E-1E72D1BB3478}"/>
              </a:ext>
            </a:extLst>
          </p:cNvPr>
          <p:cNvSpPr txBox="1"/>
          <p:nvPr/>
        </p:nvSpPr>
        <p:spPr>
          <a:xfrm>
            <a:off x="2586707" y="3745169"/>
            <a:ext cx="1948137" cy="1685077"/>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4.کولیت اولسراتیو</a:t>
            </a:r>
            <a:r>
              <a:rPr lang="en-US" dirty="0"/>
              <a:t> (Ulcerative colitis)</a:t>
            </a:r>
          </a:p>
        </p:txBody>
      </p:sp>
      <p:sp>
        <p:nvSpPr>
          <p:cNvPr id="17" name="TextBox 16">
            <a:extLst>
              <a:ext uri="{FF2B5EF4-FFF2-40B4-BE49-F238E27FC236}">
                <a16:creationId xmlns:a16="http://schemas.microsoft.com/office/drawing/2014/main" id="{7DF91FE2-B519-8B5A-A300-6C53CE537268}"/>
              </a:ext>
            </a:extLst>
          </p:cNvPr>
          <p:cNvSpPr txBox="1"/>
          <p:nvPr/>
        </p:nvSpPr>
        <p:spPr>
          <a:xfrm>
            <a:off x="5078676" y="3889705"/>
            <a:ext cx="1821710" cy="1131079"/>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3.سرطان کولون (کولورکتال)</a:t>
            </a:r>
            <a:endParaRPr lang="en-US" dirty="0"/>
          </a:p>
        </p:txBody>
      </p:sp>
      <p:sp>
        <p:nvSpPr>
          <p:cNvPr id="19" name="TextBox 18">
            <a:extLst>
              <a:ext uri="{FF2B5EF4-FFF2-40B4-BE49-F238E27FC236}">
                <a16:creationId xmlns:a16="http://schemas.microsoft.com/office/drawing/2014/main" id="{001106C3-6917-E655-9983-B401688C9B3F}"/>
              </a:ext>
            </a:extLst>
          </p:cNvPr>
          <p:cNvSpPr txBox="1"/>
          <p:nvPr/>
        </p:nvSpPr>
        <p:spPr>
          <a:xfrm>
            <a:off x="7140101" y="4295348"/>
            <a:ext cx="2324451"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2.سرطان روده بزرگ</a:t>
            </a:r>
            <a:endParaRPr lang="en-US" dirty="0"/>
          </a:p>
        </p:txBody>
      </p:sp>
    </p:spTree>
    <p:extLst>
      <p:ext uri="{BB962C8B-B14F-4D97-AF65-F5344CB8AC3E}">
        <p14:creationId xmlns:p14="http://schemas.microsoft.com/office/powerpoint/2010/main" val="129152517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9D89839-E5A0-AEB3-563A-F5B39CF351C8}"/>
              </a:ext>
            </a:extLst>
          </p:cNvPr>
          <p:cNvSpPr txBox="1"/>
          <p:nvPr/>
        </p:nvSpPr>
        <p:spPr>
          <a:xfrm>
            <a:off x="78657" y="1329652"/>
            <a:ext cx="256130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آناتومی ‌روده کوچک</a:t>
            </a:r>
            <a:endParaRPr lang="en-US" dirty="0"/>
          </a:p>
        </p:txBody>
      </p:sp>
      <p:sp>
        <p:nvSpPr>
          <p:cNvPr id="5" name="TextBox 4">
            <a:extLst>
              <a:ext uri="{FF2B5EF4-FFF2-40B4-BE49-F238E27FC236}">
                <a16:creationId xmlns:a16="http://schemas.microsoft.com/office/drawing/2014/main" id="{3E136A52-9DCA-41DA-520C-FE9D0CE0E09B}"/>
              </a:ext>
            </a:extLst>
          </p:cNvPr>
          <p:cNvSpPr txBox="1"/>
          <p:nvPr/>
        </p:nvSpPr>
        <p:spPr>
          <a:xfrm>
            <a:off x="285136" y="2083945"/>
            <a:ext cx="5102941" cy="3901068"/>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کوچک از اسفنکتر پیلور</a:t>
            </a:r>
            <a:r>
              <a:rPr lang="en-US" dirty="0"/>
              <a:t> (pyloric sphincter) </a:t>
            </a:r>
            <a:r>
              <a:rPr lang="fa-IR" dirty="0"/>
              <a:t>تا دریچه‌ایلئوسکال</a:t>
            </a:r>
            <a:r>
              <a:rPr lang="en-US" dirty="0"/>
              <a:t> (ileocecal valve) </a:t>
            </a:r>
            <a:r>
              <a:rPr lang="fa-IR" dirty="0"/>
              <a:t>امتداد دارد و از این مسیر به روده بزرگ تخلیه می‌شود. روده کوچک فرآیند هضم را به پایان می‌رساند و مواد مغذی موردنیاز بدن را جذب می‌کند. سپس باقی‌مانده مواد به روده بزرگ منتقل می‌شود. کبد، کیسه صفرا و پانکراس اندام‌هایی هستند که ارتباط نزدیکی به روده کوچک دارند</a:t>
            </a:r>
            <a:r>
              <a:rPr lang="en-US" dirty="0"/>
              <a:t>.</a:t>
            </a:r>
          </a:p>
        </p:txBody>
      </p:sp>
      <p:sp>
        <p:nvSpPr>
          <p:cNvPr id="8" name="Rectangle 7">
            <a:extLst>
              <a:ext uri="{FF2B5EF4-FFF2-40B4-BE49-F238E27FC236}">
                <a16:creationId xmlns:a16="http://schemas.microsoft.com/office/drawing/2014/main" id="{58EB374B-F16B-C664-1305-F8DB4433596D}"/>
              </a:ext>
            </a:extLst>
          </p:cNvPr>
          <p:cNvSpPr/>
          <p:nvPr/>
        </p:nvSpPr>
        <p:spPr>
          <a:xfrm>
            <a:off x="2639961" y="1329652"/>
            <a:ext cx="9552040" cy="445344"/>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4100" name="Picture 4" descr="آناتومی دستگاه گوارش انسان _ به زبان ساده | مجله بیوزوم">
            <a:extLst>
              <a:ext uri="{FF2B5EF4-FFF2-40B4-BE49-F238E27FC236}">
                <a16:creationId xmlns:a16="http://schemas.microsoft.com/office/drawing/2014/main" id="{0CB14A7C-C337-01AB-3B8D-6FD0E0994DA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1807" t="11878" r="9740" b="5579"/>
          <a:stretch/>
        </p:blipFill>
        <p:spPr bwMode="auto">
          <a:xfrm>
            <a:off x="5516777" y="1817158"/>
            <a:ext cx="6596566" cy="4762982"/>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2F9BE04-B1AC-C0F9-6058-FE47A9A66BDD}"/>
              </a:ext>
            </a:extLst>
          </p:cNvPr>
          <p:cNvSpPr/>
          <p:nvPr/>
        </p:nvSpPr>
        <p:spPr>
          <a:xfrm rot="10800000" flipV="1">
            <a:off x="-1" y="6309148"/>
            <a:ext cx="5671226" cy="270992"/>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6965018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Google Shape;253;p18">
            <a:extLst>
              <a:ext uri="{FF2B5EF4-FFF2-40B4-BE49-F238E27FC236}">
                <a16:creationId xmlns:a16="http://schemas.microsoft.com/office/drawing/2014/main" id="{ABA16D97-FED8-ABC7-CB29-B42F9E4F8A1B}"/>
              </a:ext>
            </a:extLst>
          </p:cNvPr>
          <p:cNvSpPr/>
          <p:nvPr/>
        </p:nvSpPr>
        <p:spPr>
          <a:xfrm>
            <a:off x="2541578" y="2515293"/>
            <a:ext cx="2186192" cy="2186192"/>
          </a:xfrm>
          <a:prstGeom prst="ellipse">
            <a:avLst/>
          </a:prstGeom>
          <a:solidFill>
            <a:schemeClr val="accent2"/>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6" name="Google Shape;255;p18">
            <a:extLst>
              <a:ext uri="{FF2B5EF4-FFF2-40B4-BE49-F238E27FC236}">
                <a16:creationId xmlns:a16="http://schemas.microsoft.com/office/drawing/2014/main" id="{A28D74AA-6F69-5DA4-F93E-2024B1DBB19D}"/>
              </a:ext>
            </a:extLst>
          </p:cNvPr>
          <p:cNvSpPr/>
          <p:nvPr/>
        </p:nvSpPr>
        <p:spPr>
          <a:xfrm>
            <a:off x="7324385" y="2515293"/>
            <a:ext cx="2186192" cy="2186192"/>
          </a:xfrm>
          <a:prstGeom prst="ellipse">
            <a:avLst/>
          </a:prstGeom>
          <a:solidFill>
            <a:schemeClr val="accent4"/>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8" name="Google Shape;287;p18">
            <a:extLst>
              <a:ext uri="{FF2B5EF4-FFF2-40B4-BE49-F238E27FC236}">
                <a16:creationId xmlns:a16="http://schemas.microsoft.com/office/drawing/2014/main" id="{08F73A9B-65B6-C570-8663-6948E5FD6799}"/>
              </a:ext>
            </a:extLst>
          </p:cNvPr>
          <p:cNvSpPr/>
          <p:nvPr/>
        </p:nvSpPr>
        <p:spPr>
          <a:xfrm>
            <a:off x="4926051" y="2541241"/>
            <a:ext cx="2186192" cy="2186192"/>
          </a:xfrm>
          <a:prstGeom prst="ellipse">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29" name="Google Shape;291;p18">
            <a:extLst>
              <a:ext uri="{FF2B5EF4-FFF2-40B4-BE49-F238E27FC236}">
                <a16:creationId xmlns:a16="http://schemas.microsoft.com/office/drawing/2014/main" id="{5DE11BE8-0674-1E8B-34EC-04D466F93AD7}"/>
              </a:ext>
            </a:extLst>
          </p:cNvPr>
          <p:cNvSpPr/>
          <p:nvPr/>
        </p:nvSpPr>
        <p:spPr>
          <a:xfrm>
            <a:off x="9694998" y="2541241"/>
            <a:ext cx="2186192" cy="2186192"/>
          </a:xfrm>
          <a:prstGeom prst="ellipse">
            <a:avLst/>
          </a:prstGeom>
          <a:solidFill>
            <a:schemeClr val="accent6"/>
          </a:solidFill>
          <a:ln>
            <a:noFill/>
          </a:ln>
        </p:spPr>
        <p:txBody>
          <a:bodyPr spcFirstLastPara="1" wrap="square" lIns="91425" tIns="91425" rIns="91425" bIns="91425" anchor="ctr" anchorCtr="0">
            <a:noAutofit/>
          </a:bodyPr>
          <a:lstStyle/>
          <a:p>
            <a:pPr marL="0" lvl="0" indent="0" algn="ctr">
              <a:spcBef>
                <a:spcPts val="0"/>
              </a:spcBef>
              <a:spcAft>
                <a:spcPts val="0"/>
              </a:spcAft>
              <a:buNone/>
            </a:pPr>
            <a:r>
              <a:rPr lang="en">
                <a:latin typeface="Montserrat Medium"/>
                <a:ea typeface="Montserrat Medium"/>
                <a:cs typeface="Montserrat Medium"/>
                <a:sym typeface="Montserrat Medium"/>
              </a:rPr>
              <a:t> </a:t>
            </a:r>
            <a:endParaRPr>
              <a:latin typeface="Montserrat Medium"/>
              <a:ea typeface="Montserrat Medium"/>
              <a:cs typeface="Montserrat Medium"/>
              <a:sym typeface="Montserrat Medium"/>
            </a:endParaRPr>
          </a:p>
        </p:txBody>
      </p:sp>
      <p:sp>
        <p:nvSpPr>
          <p:cNvPr id="31" name="Google Shape;298;p18">
            <a:extLst>
              <a:ext uri="{FF2B5EF4-FFF2-40B4-BE49-F238E27FC236}">
                <a16:creationId xmlns:a16="http://schemas.microsoft.com/office/drawing/2014/main" id="{BE3766DE-42C7-38E4-ADC8-B74545EBCBBF}"/>
              </a:ext>
            </a:extLst>
          </p:cNvPr>
          <p:cNvSpPr/>
          <p:nvPr/>
        </p:nvSpPr>
        <p:spPr>
          <a:xfrm>
            <a:off x="2815483" y="5111169"/>
            <a:ext cx="1528031" cy="767474"/>
          </a:xfrm>
          <a:prstGeom prst="roundRect">
            <a:avLst>
              <a:gd name="adj" fmla="val 26658"/>
            </a:avLst>
          </a:prstGeom>
          <a:solidFill>
            <a:schemeClr val="accent2"/>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sz="1600" dirty="0">
              <a:latin typeface="Montserrat SemiBold"/>
              <a:ea typeface="Montserrat SemiBold"/>
              <a:cs typeface="Montserrat SemiBold"/>
              <a:sym typeface="Montserrat SemiBold"/>
            </a:endParaRPr>
          </a:p>
        </p:txBody>
      </p:sp>
      <p:sp>
        <p:nvSpPr>
          <p:cNvPr id="32" name="Google Shape;299;p18">
            <a:extLst>
              <a:ext uri="{FF2B5EF4-FFF2-40B4-BE49-F238E27FC236}">
                <a16:creationId xmlns:a16="http://schemas.microsoft.com/office/drawing/2014/main" id="{CF4E86EC-E79B-0BC2-80BF-B3195F42E39F}"/>
              </a:ext>
            </a:extLst>
          </p:cNvPr>
          <p:cNvSpPr/>
          <p:nvPr/>
        </p:nvSpPr>
        <p:spPr>
          <a:xfrm>
            <a:off x="5106461" y="5111169"/>
            <a:ext cx="1528031" cy="767474"/>
          </a:xfrm>
          <a:prstGeom prst="roundRect">
            <a:avLst>
              <a:gd name="adj" fmla="val 26658"/>
            </a:avLst>
          </a:prstGeom>
          <a:solidFill>
            <a:schemeClr val="accent3"/>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sz="1600" dirty="0">
              <a:latin typeface="Montserrat SemiBold"/>
              <a:ea typeface="Montserrat SemiBold"/>
              <a:cs typeface="Montserrat SemiBold"/>
              <a:sym typeface="Montserrat SemiBold"/>
            </a:endParaRPr>
          </a:p>
        </p:txBody>
      </p:sp>
      <p:sp>
        <p:nvSpPr>
          <p:cNvPr id="33" name="Google Shape;300;p18">
            <a:extLst>
              <a:ext uri="{FF2B5EF4-FFF2-40B4-BE49-F238E27FC236}">
                <a16:creationId xmlns:a16="http://schemas.microsoft.com/office/drawing/2014/main" id="{DF79EA24-5319-2E73-9A50-3197249B8221}"/>
              </a:ext>
            </a:extLst>
          </p:cNvPr>
          <p:cNvSpPr/>
          <p:nvPr/>
        </p:nvSpPr>
        <p:spPr>
          <a:xfrm>
            <a:off x="7690963" y="5111169"/>
            <a:ext cx="1453037" cy="767474"/>
          </a:xfrm>
          <a:prstGeom prst="roundRect">
            <a:avLst>
              <a:gd name="adj" fmla="val 26658"/>
            </a:avLst>
          </a:prstGeom>
          <a:solidFill>
            <a:schemeClr val="accent4"/>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sz="1600" dirty="0">
              <a:latin typeface="Montserrat SemiBold"/>
              <a:ea typeface="Montserrat SemiBold"/>
              <a:cs typeface="Montserrat SemiBold"/>
              <a:sym typeface="Montserrat SemiBold"/>
            </a:endParaRPr>
          </a:p>
        </p:txBody>
      </p:sp>
      <p:sp>
        <p:nvSpPr>
          <p:cNvPr id="34" name="Google Shape;301;p18">
            <a:extLst>
              <a:ext uri="{FF2B5EF4-FFF2-40B4-BE49-F238E27FC236}">
                <a16:creationId xmlns:a16="http://schemas.microsoft.com/office/drawing/2014/main" id="{89A200DE-F931-4777-B0D9-80F879E30E76}"/>
              </a:ext>
            </a:extLst>
          </p:cNvPr>
          <p:cNvSpPr/>
          <p:nvPr/>
        </p:nvSpPr>
        <p:spPr>
          <a:xfrm>
            <a:off x="10139463" y="5111169"/>
            <a:ext cx="1453037" cy="767474"/>
          </a:xfrm>
          <a:prstGeom prst="roundRect">
            <a:avLst>
              <a:gd name="adj" fmla="val 26658"/>
            </a:avLst>
          </a:prstGeom>
          <a:solidFill>
            <a:schemeClr val="accent6"/>
          </a:solidFill>
          <a:ln>
            <a:noFill/>
          </a:ln>
        </p:spPr>
        <p:txBody>
          <a:bodyPr spcFirstLastPara="1" wrap="square" lIns="91425" tIns="91425" rIns="91425" bIns="91425" anchor="ctr" anchorCtr="0">
            <a:noAutofit/>
          </a:bodyPr>
          <a:lstStyle/>
          <a:p>
            <a:pPr marL="0" lvl="0" indent="0" algn="ctr">
              <a:spcBef>
                <a:spcPts val="0"/>
              </a:spcBef>
              <a:spcAft>
                <a:spcPts val="0"/>
              </a:spcAft>
              <a:buNone/>
            </a:pPr>
            <a:endParaRPr sz="1600" dirty="0">
              <a:latin typeface="Montserrat SemiBold"/>
              <a:ea typeface="Montserrat SemiBold"/>
              <a:cs typeface="Montserrat SemiBold"/>
              <a:sym typeface="Montserrat SemiBold"/>
            </a:endParaRPr>
          </a:p>
        </p:txBody>
      </p:sp>
      <p:cxnSp>
        <p:nvCxnSpPr>
          <p:cNvPr id="35" name="Google Shape;302;p18">
            <a:extLst>
              <a:ext uri="{FF2B5EF4-FFF2-40B4-BE49-F238E27FC236}">
                <a16:creationId xmlns:a16="http://schemas.microsoft.com/office/drawing/2014/main" id="{03D5E35C-0093-4DF2-2711-5CA043C025DD}"/>
              </a:ext>
            </a:extLst>
          </p:cNvPr>
          <p:cNvCxnSpPr>
            <a:cxnSpLocks/>
            <a:endCxn id="31" idx="1"/>
          </p:cNvCxnSpPr>
          <p:nvPr/>
        </p:nvCxnSpPr>
        <p:spPr>
          <a:xfrm>
            <a:off x="1969372" y="5494906"/>
            <a:ext cx="846111" cy="0"/>
          </a:xfrm>
          <a:prstGeom prst="straightConnector1">
            <a:avLst/>
          </a:prstGeom>
          <a:noFill/>
          <a:ln w="19050" cap="flat" cmpd="sng">
            <a:solidFill>
              <a:schemeClr val="dk1"/>
            </a:solidFill>
            <a:prstDash val="solid"/>
            <a:round/>
            <a:headEnd type="none" w="med" len="med"/>
            <a:tailEnd type="triangle" w="med" len="med"/>
          </a:ln>
        </p:spPr>
      </p:cxnSp>
      <p:cxnSp>
        <p:nvCxnSpPr>
          <p:cNvPr id="36" name="Google Shape;303;p18">
            <a:extLst>
              <a:ext uri="{FF2B5EF4-FFF2-40B4-BE49-F238E27FC236}">
                <a16:creationId xmlns:a16="http://schemas.microsoft.com/office/drawing/2014/main" id="{627D4A92-A665-AD74-E12C-3AA721CA3CFB}"/>
              </a:ext>
            </a:extLst>
          </p:cNvPr>
          <p:cNvCxnSpPr>
            <a:cxnSpLocks/>
            <a:stCxn id="31" idx="3"/>
            <a:endCxn id="32" idx="1"/>
          </p:cNvCxnSpPr>
          <p:nvPr/>
        </p:nvCxnSpPr>
        <p:spPr>
          <a:xfrm>
            <a:off x="4343514" y="5494906"/>
            <a:ext cx="762947" cy="0"/>
          </a:xfrm>
          <a:prstGeom prst="straightConnector1">
            <a:avLst/>
          </a:prstGeom>
          <a:noFill/>
          <a:ln w="19050" cap="flat" cmpd="sng">
            <a:solidFill>
              <a:schemeClr val="dk1"/>
            </a:solidFill>
            <a:prstDash val="solid"/>
            <a:round/>
            <a:headEnd type="none" w="med" len="med"/>
            <a:tailEnd type="triangle" w="med" len="med"/>
          </a:ln>
        </p:spPr>
      </p:cxnSp>
      <p:cxnSp>
        <p:nvCxnSpPr>
          <p:cNvPr id="37" name="Google Shape;304;p18">
            <a:extLst>
              <a:ext uri="{FF2B5EF4-FFF2-40B4-BE49-F238E27FC236}">
                <a16:creationId xmlns:a16="http://schemas.microsoft.com/office/drawing/2014/main" id="{924C7D73-478D-6AC7-82B1-DDBC88520F26}"/>
              </a:ext>
            </a:extLst>
          </p:cNvPr>
          <p:cNvCxnSpPr>
            <a:cxnSpLocks/>
            <a:stCxn id="32" idx="3"/>
            <a:endCxn id="33" idx="1"/>
          </p:cNvCxnSpPr>
          <p:nvPr/>
        </p:nvCxnSpPr>
        <p:spPr>
          <a:xfrm>
            <a:off x="6634492" y="5494906"/>
            <a:ext cx="1056471" cy="0"/>
          </a:xfrm>
          <a:prstGeom prst="straightConnector1">
            <a:avLst/>
          </a:prstGeom>
          <a:noFill/>
          <a:ln w="19050" cap="flat" cmpd="sng">
            <a:solidFill>
              <a:schemeClr val="dk1"/>
            </a:solidFill>
            <a:prstDash val="solid"/>
            <a:round/>
            <a:headEnd type="none" w="med" len="med"/>
            <a:tailEnd type="triangle" w="med" len="med"/>
          </a:ln>
        </p:spPr>
      </p:cxnSp>
      <p:cxnSp>
        <p:nvCxnSpPr>
          <p:cNvPr id="38" name="Google Shape;305;p18">
            <a:extLst>
              <a:ext uri="{FF2B5EF4-FFF2-40B4-BE49-F238E27FC236}">
                <a16:creationId xmlns:a16="http://schemas.microsoft.com/office/drawing/2014/main" id="{DE7807FC-F350-ED0D-1CE0-6C8EC7D5E39A}"/>
              </a:ext>
            </a:extLst>
          </p:cNvPr>
          <p:cNvCxnSpPr>
            <a:cxnSpLocks/>
            <a:stCxn id="33" idx="3"/>
            <a:endCxn id="34" idx="1"/>
          </p:cNvCxnSpPr>
          <p:nvPr/>
        </p:nvCxnSpPr>
        <p:spPr>
          <a:xfrm>
            <a:off x="9144000" y="5494906"/>
            <a:ext cx="995463" cy="0"/>
          </a:xfrm>
          <a:prstGeom prst="straightConnector1">
            <a:avLst/>
          </a:prstGeom>
          <a:noFill/>
          <a:ln w="19050" cap="flat" cmpd="sng">
            <a:solidFill>
              <a:schemeClr val="dk1"/>
            </a:solidFill>
            <a:prstDash val="solid"/>
            <a:round/>
            <a:headEnd type="none" w="med" len="med"/>
            <a:tailEnd type="triangle" w="med" len="med"/>
          </a:ln>
        </p:spPr>
      </p:cxnSp>
      <p:sp>
        <p:nvSpPr>
          <p:cNvPr id="75" name="Google Shape;298;p18">
            <a:extLst>
              <a:ext uri="{FF2B5EF4-FFF2-40B4-BE49-F238E27FC236}">
                <a16:creationId xmlns:a16="http://schemas.microsoft.com/office/drawing/2014/main" id="{CD0988F5-C908-CD5A-5EAF-95D526C5E085}"/>
              </a:ext>
            </a:extLst>
          </p:cNvPr>
          <p:cNvSpPr/>
          <p:nvPr/>
        </p:nvSpPr>
        <p:spPr>
          <a:xfrm>
            <a:off x="441341" y="5111169"/>
            <a:ext cx="1528031" cy="767474"/>
          </a:xfrm>
          <a:prstGeom prst="roundRect">
            <a:avLst>
              <a:gd name="adj" fmla="val 26658"/>
            </a:avLst>
          </a:prstGeom>
          <a:solidFill>
            <a:srgbClr val="AED6D6"/>
          </a:solidFill>
          <a:ln>
            <a:noFill/>
          </a:ln>
        </p:spPr>
        <p:txBody>
          <a:bodyPr spcFirstLastPara="1" wrap="square" lIns="68575" tIns="34275" rIns="68575" bIns="34275" anchor="ctr" anchorCtr="0">
            <a:noAutofit/>
          </a:bodyPr>
          <a:lstStyle/>
          <a:p>
            <a:endParaRPr sz="1400" dirty="0">
              <a:solidFill>
                <a:schemeClr val="dk1"/>
              </a:solidFill>
              <a:latin typeface="Calibri"/>
              <a:cs typeface="Calibri"/>
              <a:sym typeface="Montserrat SemiBold"/>
            </a:endParaRPr>
          </a:p>
        </p:txBody>
      </p:sp>
      <p:sp>
        <p:nvSpPr>
          <p:cNvPr id="76" name="Google Shape;253;p18">
            <a:extLst>
              <a:ext uri="{FF2B5EF4-FFF2-40B4-BE49-F238E27FC236}">
                <a16:creationId xmlns:a16="http://schemas.microsoft.com/office/drawing/2014/main" id="{8160302D-8D2B-DD4A-4F24-49451EFE4981}"/>
              </a:ext>
            </a:extLst>
          </p:cNvPr>
          <p:cNvSpPr/>
          <p:nvPr/>
        </p:nvSpPr>
        <p:spPr>
          <a:xfrm>
            <a:off x="112260" y="2596911"/>
            <a:ext cx="2186192" cy="2186192"/>
          </a:xfrm>
          <a:prstGeom prst="ellipse">
            <a:avLst/>
          </a:prstGeom>
          <a:solidFill>
            <a:srgbClr val="AED6D6"/>
          </a:solidFill>
          <a:ln>
            <a:noFill/>
          </a:ln>
        </p:spPr>
        <p:txBody>
          <a:bodyPr spcFirstLastPara="1" wrap="square" lIns="68575" tIns="34275" rIns="68575" bIns="34275" anchor="ctr" anchorCtr="0">
            <a:noAutofit/>
          </a:bodyPr>
          <a:lstStyle/>
          <a:p>
            <a:r>
              <a:rPr lang="en" sz="1400">
                <a:solidFill>
                  <a:schemeClr val="dk1"/>
                </a:solidFill>
                <a:latin typeface="Calibri"/>
                <a:cs typeface="Calibri"/>
                <a:sym typeface="Montserrat Medium"/>
              </a:rPr>
              <a:t> </a:t>
            </a:r>
            <a:endParaRPr sz="1400">
              <a:solidFill>
                <a:schemeClr val="dk1"/>
              </a:solidFill>
              <a:latin typeface="Calibri"/>
              <a:cs typeface="Calibri"/>
              <a:sym typeface="Montserrat Medium"/>
            </a:endParaRPr>
          </a:p>
        </p:txBody>
      </p:sp>
      <p:sp>
        <p:nvSpPr>
          <p:cNvPr id="78" name="TextBox 77">
            <a:extLst>
              <a:ext uri="{FF2B5EF4-FFF2-40B4-BE49-F238E27FC236}">
                <a16:creationId xmlns:a16="http://schemas.microsoft.com/office/drawing/2014/main" id="{ACE87496-0A45-9444-9D6C-94EAA046E295}"/>
              </a:ext>
            </a:extLst>
          </p:cNvPr>
          <p:cNvSpPr txBox="1"/>
          <p:nvPr/>
        </p:nvSpPr>
        <p:spPr>
          <a:xfrm>
            <a:off x="2343815" y="3243260"/>
            <a:ext cx="2355918"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عفونت سی دیفیسیل</a:t>
            </a:r>
            <a:r>
              <a:rPr lang="en-US" dirty="0"/>
              <a:t> </a:t>
            </a:r>
            <a:endParaRPr lang="fa-IR" dirty="0"/>
          </a:p>
        </p:txBody>
      </p:sp>
      <p:sp>
        <p:nvSpPr>
          <p:cNvPr id="80" name="TextBox 79">
            <a:extLst>
              <a:ext uri="{FF2B5EF4-FFF2-40B4-BE49-F238E27FC236}">
                <a16:creationId xmlns:a16="http://schemas.microsoft.com/office/drawing/2014/main" id="{C0DC0930-2049-A7C7-05D2-272E771519D8}"/>
              </a:ext>
            </a:extLst>
          </p:cNvPr>
          <p:cNvSpPr txBox="1"/>
          <p:nvPr/>
        </p:nvSpPr>
        <p:spPr>
          <a:xfrm>
            <a:off x="4905825" y="3319848"/>
            <a:ext cx="2078731"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افتادگی راست روده</a:t>
            </a:r>
            <a:r>
              <a:rPr lang="en-US" dirty="0"/>
              <a:t> </a:t>
            </a:r>
            <a:endParaRPr lang="fa-IR" dirty="0"/>
          </a:p>
        </p:txBody>
      </p:sp>
      <p:sp>
        <p:nvSpPr>
          <p:cNvPr id="82" name="TextBox 81">
            <a:extLst>
              <a:ext uri="{FF2B5EF4-FFF2-40B4-BE49-F238E27FC236}">
                <a16:creationId xmlns:a16="http://schemas.microsoft.com/office/drawing/2014/main" id="{D81BC0A5-ECE0-3A2B-3D30-43D38CF3E1E6}"/>
              </a:ext>
            </a:extLst>
          </p:cNvPr>
          <p:cNvSpPr txBox="1"/>
          <p:nvPr/>
        </p:nvSpPr>
        <p:spPr>
          <a:xfrm>
            <a:off x="10374655" y="3221070"/>
            <a:ext cx="826877"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پولیپ</a:t>
            </a:r>
          </a:p>
        </p:txBody>
      </p:sp>
      <p:sp>
        <p:nvSpPr>
          <p:cNvPr id="84" name="TextBox 83">
            <a:extLst>
              <a:ext uri="{FF2B5EF4-FFF2-40B4-BE49-F238E27FC236}">
                <a16:creationId xmlns:a16="http://schemas.microsoft.com/office/drawing/2014/main" id="{7A52667E-01EA-0735-2D49-7954E24CC49B}"/>
              </a:ext>
            </a:extLst>
          </p:cNvPr>
          <p:cNvSpPr txBox="1"/>
          <p:nvPr/>
        </p:nvSpPr>
        <p:spPr>
          <a:xfrm>
            <a:off x="7441660" y="3221071"/>
            <a:ext cx="1926754"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بی‌اختیاری مدفوع</a:t>
            </a:r>
            <a:endParaRPr lang="en-US" dirty="0"/>
          </a:p>
        </p:txBody>
      </p:sp>
      <p:sp>
        <p:nvSpPr>
          <p:cNvPr id="86" name="TextBox 85">
            <a:extLst>
              <a:ext uri="{FF2B5EF4-FFF2-40B4-BE49-F238E27FC236}">
                <a16:creationId xmlns:a16="http://schemas.microsoft.com/office/drawing/2014/main" id="{4F706240-5E5C-95C9-9B7B-29F7DFCBD9EE}"/>
              </a:ext>
            </a:extLst>
          </p:cNvPr>
          <p:cNvSpPr txBox="1"/>
          <p:nvPr/>
        </p:nvSpPr>
        <p:spPr>
          <a:xfrm>
            <a:off x="285018" y="3319847"/>
            <a:ext cx="1534840" cy="577081"/>
          </a:xfrm>
          <a:prstGeom prst="rect">
            <a:avLst/>
          </a:prstGeom>
          <a:noFill/>
        </p:spPr>
        <p:txBody>
          <a:bodyPr wrap="square">
            <a:spAutoFit/>
          </a:bodyPr>
          <a:lstStyle>
            <a:defPPr>
              <a:defRPr lang="fa-IR"/>
            </a:defPPr>
            <a:lvl1pPr algn="just" rtl="1">
              <a:lnSpc>
                <a:spcPct val="200000"/>
              </a:lnSpc>
              <a:spcAft>
                <a:spcPts val="800"/>
              </a:spcAft>
              <a:defRPr b="1">
                <a:solidFill>
                  <a:schemeClr val="bg1"/>
                </a:solidFill>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انسداد روده</a:t>
            </a:r>
            <a:endParaRPr lang="en-US" dirty="0"/>
          </a:p>
        </p:txBody>
      </p:sp>
      <p:sp>
        <p:nvSpPr>
          <p:cNvPr id="87" name="TextBox 86">
            <a:extLst>
              <a:ext uri="{FF2B5EF4-FFF2-40B4-BE49-F238E27FC236}">
                <a16:creationId xmlns:a16="http://schemas.microsoft.com/office/drawing/2014/main" id="{4C339DE0-3476-B846-1F17-139B34D3992B}"/>
              </a:ext>
            </a:extLst>
          </p:cNvPr>
          <p:cNvSpPr txBox="1"/>
          <p:nvPr/>
        </p:nvSpPr>
        <p:spPr>
          <a:xfrm>
            <a:off x="10155674" y="4709092"/>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1.</a:t>
            </a:r>
            <a:endParaRPr lang="en-US" sz="4000" dirty="0">
              <a:solidFill>
                <a:schemeClr val="bg1"/>
              </a:solidFill>
            </a:endParaRPr>
          </a:p>
        </p:txBody>
      </p:sp>
      <p:sp>
        <p:nvSpPr>
          <p:cNvPr id="88" name="TextBox 87">
            <a:extLst>
              <a:ext uri="{FF2B5EF4-FFF2-40B4-BE49-F238E27FC236}">
                <a16:creationId xmlns:a16="http://schemas.microsoft.com/office/drawing/2014/main" id="{B0299088-C2EA-649A-4AFD-01EE300480CB}"/>
              </a:ext>
            </a:extLst>
          </p:cNvPr>
          <p:cNvSpPr txBox="1"/>
          <p:nvPr/>
        </p:nvSpPr>
        <p:spPr>
          <a:xfrm>
            <a:off x="7848488" y="4711114"/>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2.</a:t>
            </a:r>
            <a:endParaRPr lang="en-US" sz="4000" dirty="0">
              <a:solidFill>
                <a:schemeClr val="bg1"/>
              </a:solidFill>
            </a:endParaRPr>
          </a:p>
        </p:txBody>
      </p:sp>
      <p:sp>
        <p:nvSpPr>
          <p:cNvPr id="89" name="TextBox 88">
            <a:extLst>
              <a:ext uri="{FF2B5EF4-FFF2-40B4-BE49-F238E27FC236}">
                <a16:creationId xmlns:a16="http://schemas.microsoft.com/office/drawing/2014/main" id="{AB30C637-8EA0-619A-D8AC-2CD60F0A3F7D}"/>
              </a:ext>
            </a:extLst>
          </p:cNvPr>
          <p:cNvSpPr txBox="1"/>
          <p:nvPr/>
        </p:nvSpPr>
        <p:spPr>
          <a:xfrm>
            <a:off x="5326978" y="4727433"/>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3.</a:t>
            </a:r>
            <a:endParaRPr lang="en-US" sz="4000" dirty="0">
              <a:solidFill>
                <a:schemeClr val="bg1"/>
              </a:solidFill>
            </a:endParaRPr>
          </a:p>
        </p:txBody>
      </p:sp>
      <p:sp>
        <p:nvSpPr>
          <p:cNvPr id="90" name="TextBox 89">
            <a:extLst>
              <a:ext uri="{FF2B5EF4-FFF2-40B4-BE49-F238E27FC236}">
                <a16:creationId xmlns:a16="http://schemas.microsoft.com/office/drawing/2014/main" id="{1D40CF53-47D0-1EE7-3993-CB4454193735}"/>
              </a:ext>
            </a:extLst>
          </p:cNvPr>
          <p:cNvSpPr txBox="1"/>
          <p:nvPr/>
        </p:nvSpPr>
        <p:spPr>
          <a:xfrm>
            <a:off x="3003185" y="4701485"/>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4.</a:t>
            </a:r>
            <a:endParaRPr lang="en-US" sz="4000" dirty="0">
              <a:solidFill>
                <a:schemeClr val="bg1"/>
              </a:solidFill>
            </a:endParaRPr>
          </a:p>
        </p:txBody>
      </p:sp>
      <p:sp>
        <p:nvSpPr>
          <p:cNvPr id="91" name="TextBox 90">
            <a:extLst>
              <a:ext uri="{FF2B5EF4-FFF2-40B4-BE49-F238E27FC236}">
                <a16:creationId xmlns:a16="http://schemas.microsoft.com/office/drawing/2014/main" id="{92E49C76-1E9C-91A4-5733-16D4C72E95D4}"/>
              </a:ext>
            </a:extLst>
          </p:cNvPr>
          <p:cNvSpPr txBox="1"/>
          <p:nvPr/>
        </p:nvSpPr>
        <p:spPr>
          <a:xfrm>
            <a:off x="626709" y="4709091"/>
            <a:ext cx="888367" cy="116955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sz="4000" dirty="0">
                <a:solidFill>
                  <a:schemeClr val="bg1"/>
                </a:solidFill>
              </a:rPr>
              <a:t>5.</a:t>
            </a:r>
            <a:endParaRPr lang="en-US" sz="4000" dirty="0">
              <a:solidFill>
                <a:schemeClr val="bg1"/>
              </a:solidFill>
            </a:endParaRPr>
          </a:p>
        </p:txBody>
      </p:sp>
      <p:sp>
        <p:nvSpPr>
          <p:cNvPr id="92" name="TextBox 91">
            <a:extLst>
              <a:ext uri="{FF2B5EF4-FFF2-40B4-BE49-F238E27FC236}">
                <a16:creationId xmlns:a16="http://schemas.microsoft.com/office/drawing/2014/main" id="{3AE2D1B8-51C5-D244-94F1-D8B2BA0A8EE2}"/>
              </a:ext>
            </a:extLst>
          </p:cNvPr>
          <p:cNvSpPr txBox="1"/>
          <p:nvPr/>
        </p:nvSpPr>
        <p:spPr>
          <a:xfrm>
            <a:off x="2058461" y="421518"/>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بیماری‌های مرتبط با روده بزرگ:</a:t>
            </a:r>
            <a:endParaRPr lang="en-US" dirty="0"/>
          </a:p>
        </p:txBody>
      </p:sp>
      <p:sp>
        <p:nvSpPr>
          <p:cNvPr id="93" name="Rectangle 92">
            <a:extLst>
              <a:ext uri="{FF2B5EF4-FFF2-40B4-BE49-F238E27FC236}">
                <a16:creationId xmlns:a16="http://schemas.microsoft.com/office/drawing/2014/main" id="{1263010D-2BD4-0620-5176-0EA6C390EE7C}"/>
              </a:ext>
            </a:extLst>
          </p:cNvPr>
          <p:cNvSpPr/>
          <p:nvPr/>
        </p:nvSpPr>
        <p:spPr>
          <a:xfrm flipH="1" flipV="1">
            <a:off x="0" y="1147831"/>
            <a:ext cx="12192000" cy="2055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6226770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1631C8D-FDE8-08C7-D941-45973A18E093}"/>
              </a:ext>
            </a:extLst>
          </p:cNvPr>
          <p:cNvSpPr txBox="1"/>
          <p:nvPr/>
        </p:nvSpPr>
        <p:spPr>
          <a:xfrm>
            <a:off x="-282677" y="1155505"/>
            <a:ext cx="6096000" cy="38869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سخن نهایی</a:t>
            </a:r>
            <a:endParaRPr lang="en-US" dirty="0"/>
          </a:p>
        </p:txBody>
      </p:sp>
      <p:sp>
        <p:nvSpPr>
          <p:cNvPr id="5" name="TextBox 4">
            <a:extLst>
              <a:ext uri="{FF2B5EF4-FFF2-40B4-BE49-F238E27FC236}">
                <a16:creationId xmlns:a16="http://schemas.microsoft.com/office/drawing/2014/main" id="{E08473F9-AF5C-F714-6FC1-73B1A3055E49}"/>
              </a:ext>
            </a:extLst>
          </p:cNvPr>
          <p:cNvSpPr txBox="1"/>
          <p:nvPr/>
        </p:nvSpPr>
        <p:spPr>
          <a:xfrm>
            <a:off x="246434" y="1959746"/>
            <a:ext cx="5444247" cy="3347070"/>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یکی از مهم‌ترین بخش‌های بدن ما است که وظیفه هضم، جذب مواد مغذی و دفع مواد زائد را بر عهده دارد. آشنایی با آناتومی روده موجب کسب اطلاعات بیشتر در زمینه عملکرد و نحوه قرارگیری این اندام مهم در بدن می‌شود. در صورتی که در عملکرد هر یک از بخش‌های روده اختلال ایجاد شود، بدن با مشکلاتی جدی روبرو می‌شود. </a:t>
            </a:r>
            <a:endParaRPr lang="en-US" dirty="0"/>
          </a:p>
        </p:txBody>
      </p:sp>
      <p:pic>
        <p:nvPicPr>
          <p:cNvPr id="2" name="Picture 1">
            <a:extLst>
              <a:ext uri="{FF2B5EF4-FFF2-40B4-BE49-F238E27FC236}">
                <a16:creationId xmlns:a16="http://schemas.microsoft.com/office/drawing/2014/main" id="{64B28006-56E4-4D4D-61A4-42C26174CEB2}"/>
              </a:ext>
            </a:extLst>
          </p:cNvPr>
          <p:cNvPicPr>
            <a:picLocks noChangeAspect="1"/>
          </p:cNvPicPr>
          <p:nvPr/>
        </p:nvPicPr>
        <p:blipFill>
          <a:blip r:embed="rId3"/>
          <a:stretch>
            <a:fillRect/>
          </a:stretch>
        </p:blipFill>
        <p:spPr>
          <a:xfrm>
            <a:off x="5877598" y="895729"/>
            <a:ext cx="6314402" cy="4735802"/>
          </a:xfrm>
          <a:prstGeom prst="rect">
            <a:avLst/>
          </a:prstGeom>
        </p:spPr>
      </p:pic>
      <p:sp>
        <p:nvSpPr>
          <p:cNvPr id="4" name="Rectangle 3">
            <a:extLst>
              <a:ext uri="{FF2B5EF4-FFF2-40B4-BE49-F238E27FC236}">
                <a16:creationId xmlns:a16="http://schemas.microsoft.com/office/drawing/2014/main" id="{538AA293-7AB6-5EAB-FA8A-0E8004DA9D7F}"/>
              </a:ext>
            </a:extLst>
          </p:cNvPr>
          <p:cNvSpPr/>
          <p:nvPr/>
        </p:nvSpPr>
        <p:spPr>
          <a:xfrm flipH="1" flipV="1">
            <a:off x="0" y="1359581"/>
            <a:ext cx="4114800" cy="194348"/>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6" name="Rectangle 5">
            <a:extLst>
              <a:ext uri="{FF2B5EF4-FFF2-40B4-BE49-F238E27FC236}">
                <a16:creationId xmlns:a16="http://schemas.microsoft.com/office/drawing/2014/main" id="{F798E530-6816-3B70-D152-0E5070E11292}"/>
              </a:ext>
            </a:extLst>
          </p:cNvPr>
          <p:cNvSpPr/>
          <p:nvPr/>
        </p:nvSpPr>
        <p:spPr>
          <a:xfrm flipH="1" flipV="1">
            <a:off x="0" y="6263392"/>
            <a:ext cx="12192000" cy="2055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5135032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2A2ACCC-DFE6-DA94-4A1F-5D081A21340F}"/>
              </a:ext>
            </a:extLst>
          </p:cNvPr>
          <p:cNvSpPr txBox="1"/>
          <p:nvPr/>
        </p:nvSpPr>
        <p:spPr>
          <a:xfrm>
            <a:off x="281527" y="260561"/>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منابع</a:t>
            </a:r>
            <a:endParaRPr lang="en-US" dirty="0"/>
          </a:p>
        </p:txBody>
      </p:sp>
      <p:sp>
        <p:nvSpPr>
          <p:cNvPr id="3" name="Rectangle 2">
            <a:extLst>
              <a:ext uri="{FF2B5EF4-FFF2-40B4-BE49-F238E27FC236}">
                <a16:creationId xmlns:a16="http://schemas.microsoft.com/office/drawing/2014/main" id="{A272F6A5-4382-40BB-8247-44F46A6CDFB4}"/>
              </a:ext>
            </a:extLst>
          </p:cNvPr>
          <p:cNvSpPr/>
          <p:nvPr/>
        </p:nvSpPr>
        <p:spPr>
          <a:xfrm flipH="1" flipV="1">
            <a:off x="0" y="962075"/>
            <a:ext cx="12192000" cy="20550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4" name="Rectangle 3">
            <a:extLst>
              <a:ext uri="{FF2B5EF4-FFF2-40B4-BE49-F238E27FC236}">
                <a16:creationId xmlns:a16="http://schemas.microsoft.com/office/drawing/2014/main" id="{18970E47-1757-E012-DED2-2A3D67F14496}"/>
              </a:ext>
            </a:extLst>
          </p:cNvPr>
          <p:cNvSpPr/>
          <p:nvPr/>
        </p:nvSpPr>
        <p:spPr>
          <a:xfrm flipH="1" flipV="1">
            <a:off x="0" y="6597438"/>
            <a:ext cx="12192000" cy="120039"/>
          </a:xfrm>
          <a:prstGeom prst="rect">
            <a:avLst/>
          </a:prstGeom>
          <a:solidFill>
            <a:srgbClr val="00B050"/>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9" name="TextBox 8">
            <a:extLst>
              <a:ext uri="{FF2B5EF4-FFF2-40B4-BE49-F238E27FC236}">
                <a16:creationId xmlns:a16="http://schemas.microsoft.com/office/drawing/2014/main" id="{195E7EBA-68D4-BC52-16F4-0170A21729DA}"/>
              </a:ext>
            </a:extLst>
          </p:cNvPr>
          <p:cNvSpPr txBox="1"/>
          <p:nvPr/>
        </p:nvSpPr>
        <p:spPr>
          <a:xfrm>
            <a:off x="281527" y="2720949"/>
            <a:ext cx="2779678"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hlinkClick r:id="rId2">
                  <a:extLst>
                    <a:ext uri="{A12FA001-AC4F-418D-AE19-62706E023703}">
                      <ahyp:hlinkClr xmlns:ahyp="http://schemas.microsoft.com/office/drawing/2018/hyperlinkcolor" val="tx"/>
                    </a:ext>
                  </a:extLst>
                </a:hlinkClick>
              </a:rPr>
              <a:t>https://darmanfori.com</a:t>
            </a:r>
            <a:endParaRPr lang="fa-IR" dirty="0"/>
          </a:p>
        </p:txBody>
      </p:sp>
      <p:sp>
        <p:nvSpPr>
          <p:cNvPr id="11" name="TextBox 10">
            <a:extLst>
              <a:ext uri="{FF2B5EF4-FFF2-40B4-BE49-F238E27FC236}">
                <a16:creationId xmlns:a16="http://schemas.microsoft.com/office/drawing/2014/main" id="{BFE3737B-A329-7EA0-7F18-92334F212CB5}"/>
              </a:ext>
            </a:extLst>
          </p:cNvPr>
          <p:cNvSpPr txBox="1"/>
          <p:nvPr/>
        </p:nvSpPr>
        <p:spPr>
          <a:xfrm>
            <a:off x="281527" y="3429000"/>
            <a:ext cx="2993687"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hlinkClick r:id="rId3">
                  <a:extLst>
                    <a:ext uri="{A12FA001-AC4F-418D-AE19-62706E023703}">
                      <ahyp:hlinkClr xmlns:ahyp="http://schemas.microsoft.com/office/drawing/2018/hyperlinkcolor" val="tx"/>
                    </a:ext>
                  </a:extLst>
                </a:hlinkClick>
              </a:rPr>
              <a:t>https://clinicdarman.com</a:t>
            </a:r>
            <a:endParaRPr lang="fa-IR" dirty="0"/>
          </a:p>
        </p:txBody>
      </p:sp>
    </p:spTree>
    <p:extLst>
      <p:ext uri="{BB962C8B-B14F-4D97-AF65-F5344CB8AC3E}">
        <p14:creationId xmlns:p14="http://schemas.microsoft.com/office/powerpoint/2010/main" val="4032039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E146C66-5DD8-A810-9DC1-95D5EF9865C0}"/>
              </a:ext>
            </a:extLst>
          </p:cNvPr>
          <p:cNvSpPr txBox="1"/>
          <p:nvPr/>
        </p:nvSpPr>
        <p:spPr>
          <a:xfrm>
            <a:off x="255638" y="852089"/>
            <a:ext cx="11818375"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روده بزرگ به سه قسمت اصلی تقسیم می‌شود. روده باریک لوله‌ای بلند با چین‌های زیاد است که از نظر طول بلندتر از روده بزرگ است اما قطر کمتری دارد. این روده در حفره تحتانی شکم و زیر معده پیچیده شده است و روده بزرگ را احاطه می‌کند. طول روده کوچک حدود 5 تا 6 متر و قطر آن حدود 2 تا 4 سانتی‌متر است. </a:t>
            </a:r>
            <a:endParaRPr lang="en-US" dirty="0"/>
          </a:p>
        </p:txBody>
      </p:sp>
      <p:sp>
        <p:nvSpPr>
          <p:cNvPr id="4" name="TextBox 3">
            <a:extLst>
              <a:ext uri="{FF2B5EF4-FFF2-40B4-BE49-F238E27FC236}">
                <a16:creationId xmlns:a16="http://schemas.microsoft.com/office/drawing/2014/main" id="{70512BE8-46C9-0E62-3449-A60AA04C447A}"/>
              </a:ext>
            </a:extLst>
          </p:cNvPr>
          <p:cNvSpPr txBox="1"/>
          <p:nvPr/>
        </p:nvSpPr>
        <p:spPr>
          <a:xfrm>
            <a:off x="5978013" y="364583"/>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آناتومی ‌روده کوچک</a:t>
            </a:r>
            <a:endParaRPr lang="en-US" dirty="0"/>
          </a:p>
        </p:txBody>
      </p:sp>
      <p:pic>
        <p:nvPicPr>
          <p:cNvPr id="5" name="Picture 4" descr="اینفوگرافی بخش‌های مختلف روده کوچک">
            <a:extLst>
              <a:ext uri="{FF2B5EF4-FFF2-40B4-BE49-F238E27FC236}">
                <a16:creationId xmlns:a16="http://schemas.microsoft.com/office/drawing/2014/main" id="{BCA6AA2F-6072-54AD-88D7-8F06B9FE02BB}"/>
              </a:ext>
            </a:extLst>
          </p:cNvPr>
          <p:cNvPicPr>
            <a:picLocks noChangeAspect="1"/>
          </p:cNvPicPr>
          <p:nvPr/>
        </p:nvPicPr>
        <p:blipFill>
          <a:blip r:embed="rId2">
            <a:extLst>
              <a:ext uri="{28A0092B-C50C-407E-A947-70E740481C1C}">
                <a14:useLocalDpi xmlns:a14="http://schemas.microsoft.com/office/drawing/2010/main" val="0"/>
              </a:ext>
            </a:extLst>
          </a:blip>
          <a:srcRect b="16855"/>
          <a:stretch/>
        </p:blipFill>
        <p:spPr bwMode="auto">
          <a:xfrm>
            <a:off x="2055149" y="2562562"/>
            <a:ext cx="8534402" cy="4295438"/>
          </a:xfrm>
          <a:prstGeom prst="rect">
            <a:avLst/>
          </a:prstGeom>
          <a:noFill/>
          <a:ln>
            <a:noFill/>
          </a:ln>
        </p:spPr>
      </p:pic>
      <p:sp>
        <p:nvSpPr>
          <p:cNvPr id="6" name="Rectangle 5">
            <a:extLst>
              <a:ext uri="{FF2B5EF4-FFF2-40B4-BE49-F238E27FC236}">
                <a16:creationId xmlns:a16="http://schemas.microsoft.com/office/drawing/2014/main" id="{77B8255F-C87B-5C31-E5B4-3A1CEEAFC9AE}"/>
              </a:ext>
            </a:extLst>
          </p:cNvPr>
          <p:cNvSpPr/>
          <p:nvPr/>
        </p:nvSpPr>
        <p:spPr>
          <a:xfrm>
            <a:off x="0" y="459254"/>
            <a:ext cx="9379974" cy="298165"/>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26458392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9158E05-F6E2-B26E-6648-6B4DF2DA2772}"/>
              </a:ext>
            </a:extLst>
          </p:cNvPr>
          <p:cNvSpPr txBox="1"/>
          <p:nvPr/>
        </p:nvSpPr>
        <p:spPr>
          <a:xfrm>
            <a:off x="1455174" y="208078"/>
            <a:ext cx="10579510" cy="57708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آناتومی ‌روده باریک این بخش از روده از 3 بخش تشکیل شده است:</a:t>
            </a:r>
            <a:endParaRPr lang="en-US" dirty="0"/>
          </a:p>
        </p:txBody>
      </p:sp>
      <p:sp>
        <p:nvSpPr>
          <p:cNvPr id="7" name="TextBox 6">
            <a:extLst>
              <a:ext uri="{FF2B5EF4-FFF2-40B4-BE49-F238E27FC236}">
                <a16:creationId xmlns:a16="http://schemas.microsoft.com/office/drawing/2014/main" id="{46D9CED2-892F-A0CC-DECD-59310ABC7923}"/>
              </a:ext>
            </a:extLst>
          </p:cNvPr>
          <p:cNvSpPr txBox="1"/>
          <p:nvPr/>
        </p:nvSpPr>
        <p:spPr>
          <a:xfrm>
            <a:off x="5938684" y="942606"/>
            <a:ext cx="609600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دوازدهه </a:t>
            </a:r>
            <a:r>
              <a:rPr lang="en-US" dirty="0"/>
              <a:t> (Duodenum)</a:t>
            </a:r>
          </a:p>
        </p:txBody>
      </p:sp>
      <p:sp>
        <p:nvSpPr>
          <p:cNvPr id="9" name="TextBox 8">
            <a:extLst>
              <a:ext uri="{FF2B5EF4-FFF2-40B4-BE49-F238E27FC236}">
                <a16:creationId xmlns:a16="http://schemas.microsoft.com/office/drawing/2014/main" id="{DDF0E3FD-8F5F-4758-A15D-588EFA9742B8}"/>
              </a:ext>
            </a:extLst>
          </p:cNvPr>
          <p:cNvSpPr txBox="1"/>
          <p:nvPr/>
        </p:nvSpPr>
        <p:spPr>
          <a:xfrm>
            <a:off x="6508953" y="1899532"/>
            <a:ext cx="5525731" cy="4455066"/>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دوازدهه یا اثنی‌عشر اولین قسمت روده کوچک است که معده به آن متصل است و مواد غذایی بعد از هضم وارد این بخش می‌شود. برای کمک به تجزیه غذا، روده کوچک شیره گوارشی را از سایر اندام‌های دستگاه گوارش شما، از جمله کبد، کیسه صفرا و پانکراس دریافت می‌کند و از طریق مجاری این اندام‌ها وارد دوازدهه می‌شوند. غدد هورمونی در پوشش اثنی‌عشر به این اندام‌ها سیگنال می‌دهند که در صورت وجود غذا، مواد شیمیایی خود را آزاد کنند</a:t>
            </a:r>
            <a:r>
              <a:rPr lang="en-US" dirty="0"/>
              <a:t>.</a:t>
            </a:r>
          </a:p>
        </p:txBody>
      </p:sp>
      <p:pic>
        <p:nvPicPr>
          <p:cNvPr id="11" name="Picture 10">
            <a:extLst>
              <a:ext uri="{FF2B5EF4-FFF2-40B4-BE49-F238E27FC236}">
                <a16:creationId xmlns:a16="http://schemas.microsoft.com/office/drawing/2014/main" id="{FFAE2B42-D1A3-6547-1585-4D08A26432D6}"/>
              </a:ext>
            </a:extLst>
          </p:cNvPr>
          <p:cNvPicPr>
            <a:picLocks noChangeAspect="1"/>
          </p:cNvPicPr>
          <p:nvPr/>
        </p:nvPicPr>
        <p:blipFill>
          <a:blip r:embed="rId2"/>
          <a:srcRect l="3074" r="2723"/>
          <a:stretch/>
        </p:blipFill>
        <p:spPr>
          <a:xfrm>
            <a:off x="0" y="1847850"/>
            <a:ext cx="6459793" cy="4067544"/>
          </a:xfrm>
          <a:prstGeom prst="rect">
            <a:avLst/>
          </a:prstGeom>
        </p:spPr>
      </p:pic>
      <p:sp>
        <p:nvSpPr>
          <p:cNvPr id="12" name="Rectangle 11">
            <a:extLst>
              <a:ext uri="{FF2B5EF4-FFF2-40B4-BE49-F238E27FC236}">
                <a16:creationId xmlns:a16="http://schemas.microsoft.com/office/drawing/2014/main" id="{C0F4EC54-E0C1-1E15-9DBA-C878DC860173}"/>
              </a:ext>
            </a:extLst>
          </p:cNvPr>
          <p:cNvSpPr/>
          <p:nvPr/>
        </p:nvSpPr>
        <p:spPr>
          <a:xfrm flipV="1">
            <a:off x="0" y="1796169"/>
            <a:ext cx="12192000" cy="103363"/>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
        <p:nvSpPr>
          <p:cNvPr id="13" name="Rectangle 12">
            <a:extLst>
              <a:ext uri="{FF2B5EF4-FFF2-40B4-BE49-F238E27FC236}">
                <a16:creationId xmlns:a16="http://schemas.microsoft.com/office/drawing/2014/main" id="{702B4CF7-54BD-E901-B0C7-278AFA4782FD}"/>
              </a:ext>
            </a:extLst>
          </p:cNvPr>
          <p:cNvSpPr/>
          <p:nvPr/>
        </p:nvSpPr>
        <p:spPr>
          <a:xfrm flipV="1">
            <a:off x="0" y="6462750"/>
            <a:ext cx="12192000" cy="103363"/>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1567624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765FAEC-1C08-E8FE-9983-4992F9774134}"/>
              </a:ext>
            </a:extLst>
          </p:cNvPr>
          <p:cNvSpPr txBox="1"/>
          <p:nvPr/>
        </p:nvSpPr>
        <p:spPr>
          <a:xfrm>
            <a:off x="147485" y="5073649"/>
            <a:ext cx="11965858" cy="1685077"/>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این بخش از روده کوچک درواقع یک لوله کوتاه و نزولی (حدود 10 اینچ) است که قبل از اتصال به بقیه روده‌های پیچ خورده در اطراف پانکراس به شکل</a:t>
            </a:r>
            <a:r>
              <a:rPr lang="en-US" dirty="0"/>
              <a:t> “C” </a:t>
            </a:r>
            <a:r>
              <a:rPr lang="fa-IR" dirty="0"/>
              <a:t>منحنی می‌شود. دوازدهه به 4 قسمت مختلف تقسیم می‌شود که با هم شکل</a:t>
            </a:r>
            <a:r>
              <a:rPr lang="en-US" dirty="0"/>
              <a:t> C </a:t>
            </a:r>
            <a:r>
              <a:rPr lang="fa-IR" dirty="0"/>
              <a:t>را تشکیل می‌دهند و با طولی در حدود 25 سانتی‌متری دور پانکراس می‌چرخند</a:t>
            </a:r>
            <a:r>
              <a:rPr lang="en-US" dirty="0"/>
              <a:t>.</a:t>
            </a:r>
          </a:p>
        </p:txBody>
      </p:sp>
      <p:sp>
        <p:nvSpPr>
          <p:cNvPr id="4" name="TextBox 3">
            <a:extLst>
              <a:ext uri="{FF2B5EF4-FFF2-40B4-BE49-F238E27FC236}">
                <a16:creationId xmlns:a16="http://schemas.microsoft.com/office/drawing/2014/main" id="{3FEE6746-4552-2C52-9D87-6256B6D663DA}"/>
              </a:ext>
            </a:extLst>
          </p:cNvPr>
          <p:cNvSpPr txBox="1"/>
          <p:nvPr/>
        </p:nvSpPr>
        <p:spPr>
          <a:xfrm>
            <a:off x="-393289" y="4586143"/>
            <a:ext cx="3746090"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دوازدهه </a:t>
            </a:r>
            <a:r>
              <a:rPr lang="en-US" dirty="0"/>
              <a:t> (Duodenum)</a:t>
            </a:r>
          </a:p>
        </p:txBody>
      </p:sp>
      <p:sp>
        <p:nvSpPr>
          <p:cNvPr id="8" name="Rectangle 7">
            <a:extLst>
              <a:ext uri="{FF2B5EF4-FFF2-40B4-BE49-F238E27FC236}">
                <a16:creationId xmlns:a16="http://schemas.microsoft.com/office/drawing/2014/main" id="{36A31300-A0A0-40D3-7176-E4A896FAB216}"/>
              </a:ext>
            </a:extLst>
          </p:cNvPr>
          <p:cNvSpPr/>
          <p:nvPr/>
        </p:nvSpPr>
        <p:spPr>
          <a:xfrm flipV="1">
            <a:off x="3352800" y="4778213"/>
            <a:ext cx="8839199" cy="187076"/>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3077" name="Picture 5" descr="معده در بدن کجاست و ساختار آن چیست؟">
            <a:extLst>
              <a:ext uri="{FF2B5EF4-FFF2-40B4-BE49-F238E27FC236}">
                <a16:creationId xmlns:a16="http://schemas.microsoft.com/office/drawing/2014/main" id="{C993DD39-072B-7CAF-983E-B08E805B65D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2665" b="5951"/>
          <a:stretch/>
        </p:blipFill>
        <p:spPr bwMode="auto">
          <a:xfrm>
            <a:off x="2890684" y="641"/>
            <a:ext cx="8107524" cy="46692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606702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210BDC8-4726-99EC-0419-7B3A4BF1BCBE}"/>
              </a:ext>
            </a:extLst>
          </p:cNvPr>
          <p:cNvSpPr txBox="1"/>
          <p:nvPr/>
        </p:nvSpPr>
        <p:spPr>
          <a:xfrm>
            <a:off x="8416412" y="374750"/>
            <a:ext cx="3519947"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1. دوازدهه </a:t>
            </a:r>
            <a:r>
              <a:rPr lang="en-US" dirty="0"/>
              <a:t> (Duodenum)</a:t>
            </a:r>
          </a:p>
        </p:txBody>
      </p:sp>
      <p:sp>
        <p:nvSpPr>
          <p:cNvPr id="4" name="TextBox 3">
            <a:extLst>
              <a:ext uri="{FF2B5EF4-FFF2-40B4-BE49-F238E27FC236}">
                <a16:creationId xmlns:a16="http://schemas.microsoft.com/office/drawing/2014/main" id="{735D3F72-07A5-930C-4990-53A4414610C2}"/>
              </a:ext>
            </a:extLst>
          </p:cNvPr>
          <p:cNvSpPr txBox="1"/>
          <p:nvPr/>
        </p:nvSpPr>
        <p:spPr>
          <a:xfrm>
            <a:off x="353962" y="1079431"/>
            <a:ext cx="5515897" cy="5563061"/>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اولین قسمت دوازدهه که به عنوان کلاهک شناخته می‌شود، از پیلور معده به سمت بالا می‌رود و به کبد وصل می‌شود. این ناحیه در معرض زخم دوازدهه یا اثنی‌عشر قرار دارد. قسمتی از دوازدهه که به سمت پایین و روی پانکراس خم می‌شود، پخش نزولی دوازدهه نام دارد. بخش تحتانی دوازدهه به صورت لترال به سمت چپ متمایل است و در قسمت پایین پانکراس و پشت شریان و ورید مزانتریک فوقانی قرار دارد. بخش صعودی دوازدهه پس از قطع آئورت به سمت بالا و جلو حرکت می‌کند و به ژژنوم متصل می‌شود. این بخش به حرکت مدفوع به سمت ژژنوم کمک می‌کند</a:t>
            </a:r>
            <a:r>
              <a:rPr lang="en-US" dirty="0"/>
              <a:t>.</a:t>
            </a:r>
          </a:p>
        </p:txBody>
      </p:sp>
      <p:sp>
        <p:nvSpPr>
          <p:cNvPr id="5" name="Rectangle 4">
            <a:extLst>
              <a:ext uri="{FF2B5EF4-FFF2-40B4-BE49-F238E27FC236}">
                <a16:creationId xmlns:a16="http://schemas.microsoft.com/office/drawing/2014/main" id="{FAD5D0C1-C5C6-9677-980B-1702FF3F90A4}"/>
              </a:ext>
            </a:extLst>
          </p:cNvPr>
          <p:cNvSpPr/>
          <p:nvPr/>
        </p:nvSpPr>
        <p:spPr>
          <a:xfrm flipV="1">
            <a:off x="88490" y="530942"/>
            <a:ext cx="8642555" cy="13924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6" name="Picture 5">
            <a:extLst>
              <a:ext uri="{FF2B5EF4-FFF2-40B4-BE49-F238E27FC236}">
                <a16:creationId xmlns:a16="http://schemas.microsoft.com/office/drawing/2014/main" id="{6BF1FE61-2D9F-8049-0AE5-2E2722E52325}"/>
              </a:ext>
            </a:extLst>
          </p:cNvPr>
          <p:cNvPicPr>
            <a:picLocks noChangeAspect="1"/>
          </p:cNvPicPr>
          <p:nvPr/>
        </p:nvPicPr>
        <p:blipFill>
          <a:blip r:embed="rId2"/>
          <a:srcRect l="22096" r="17743"/>
          <a:stretch/>
        </p:blipFill>
        <p:spPr>
          <a:xfrm>
            <a:off x="6096000" y="1167921"/>
            <a:ext cx="5949884" cy="5563062"/>
          </a:xfrm>
          <a:prstGeom prst="rect">
            <a:avLst/>
          </a:prstGeom>
        </p:spPr>
      </p:pic>
    </p:spTree>
    <p:extLst>
      <p:ext uri="{BB962C8B-B14F-4D97-AF65-F5344CB8AC3E}">
        <p14:creationId xmlns:p14="http://schemas.microsoft.com/office/powerpoint/2010/main" val="41558265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39F21F-5309-A8B4-D25E-F40EE39CFEFE}"/>
              </a:ext>
            </a:extLst>
          </p:cNvPr>
          <p:cNvSpPr txBox="1"/>
          <p:nvPr/>
        </p:nvSpPr>
        <p:spPr>
          <a:xfrm>
            <a:off x="-88491" y="368708"/>
            <a:ext cx="2979174"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2. ژژنوم </a:t>
            </a:r>
            <a:r>
              <a:rPr lang="en-US" dirty="0"/>
              <a:t>  (Jejunum)</a:t>
            </a:r>
          </a:p>
        </p:txBody>
      </p:sp>
      <p:sp>
        <p:nvSpPr>
          <p:cNvPr id="5" name="TextBox 4">
            <a:extLst>
              <a:ext uri="{FF2B5EF4-FFF2-40B4-BE49-F238E27FC236}">
                <a16:creationId xmlns:a16="http://schemas.microsoft.com/office/drawing/2014/main" id="{E5D8F822-B897-0BBD-0590-C5D824997A80}"/>
              </a:ext>
            </a:extLst>
          </p:cNvPr>
          <p:cNvSpPr txBox="1"/>
          <p:nvPr/>
        </p:nvSpPr>
        <p:spPr>
          <a:xfrm>
            <a:off x="127819" y="856214"/>
            <a:ext cx="11936361" cy="2793072"/>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 آناتومی ‌روده باریک، ژژنوم دومین بخش روده باریک است در داخل حفره تحتانی شکم قرار دارد که حدود نیمی از طول روده باریک را به خود اختصاص داده است. در ژژنوم رگ‌های خونی زیادی وجود دارد و از همین رو این بخش از روده باریک به رنگ قرمز تیره است</a:t>
            </a:r>
            <a:r>
              <a:rPr lang="en-US" dirty="0"/>
              <a:t>.</a:t>
            </a:r>
            <a:r>
              <a:rPr lang="fa-IR" dirty="0"/>
              <a:t> پس از هضم شیمیایی در اثنی‌عشر، غذا به داخل ژژنوم حرکت می‌کند. اعصاب در دیواره‌های روده باعث می‌شود که ماهیچه‌های آن غذا را به عقب و جلو حرکت کنند (تقسیم‌بندی) و آن را با شیره‌های گوارشی مخلوط کنند. سایر حرکات ماهیچه‌ای در بخش ژژنوم باعث می‌شود غذا به تدریج به سمت جلو حرکت کند</a:t>
            </a:r>
            <a:r>
              <a:rPr lang="en-US" dirty="0"/>
              <a:t>.</a:t>
            </a:r>
          </a:p>
        </p:txBody>
      </p:sp>
      <p:sp>
        <p:nvSpPr>
          <p:cNvPr id="9" name="Rectangle 8">
            <a:extLst>
              <a:ext uri="{FF2B5EF4-FFF2-40B4-BE49-F238E27FC236}">
                <a16:creationId xmlns:a16="http://schemas.microsoft.com/office/drawing/2014/main" id="{86DB6254-67DE-1E55-E3FE-2364800056FC}"/>
              </a:ext>
            </a:extLst>
          </p:cNvPr>
          <p:cNvSpPr/>
          <p:nvPr/>
        </p:nvSpPr>
        <p:spPr>
          <a:xfrm flipV="1">
            <a:off x="2998839" y="570271"/>
            <a:ext cx="9193161" cy="137652"/>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pic>
        <p:nvPicPr>
          <p:cNvPr id="6148" name="Picture 4" descr="روده کوچک چیست و چه عملکردی در بدن دارد؟ | جهان شیمی فیزیک">
            <a:extLst>
              <a:ext uri="{FF2B5EF4-FFF2-40B4-BE49-F238E27FC236}">
                <a16:creationId xmlns:a16="http://schemas.microsoft.com/office/drawing/2014/main" id="{4088B117-688D-428C-F360-D8A62B7E46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377"/>
          <a:stretch/>
        </p:blipFill>
        <p:spPr bwMode="auto">
          <a:xfrm>
            <a:off x="0" y="3558168"/>
            <a:ext cx="6199684" cy="329983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35233FA2-7895-AB0E-42F9-8838A7F3FF2A}"/>
              </a:ext>
            </a:extLst>
          </p:cNvPr>
          <p:cNvPicPr>
            <a:picLocks noChangeAspect="1"/>
          </p:cNvPicPr>
          <p:nvPr/>
        </p:nvPicPr>
        <p:blipFill>
          <a:blip r:embed="rId3"/>
          <a:srcRect r="37912"/>
          <a:stretch/>
        </p:blipFill>
        <p:spPr>
          <a:xfrm>
            <a:off x="7683997" y="3649286"/>
            <a:ext cx="3387484" cy="3200086"/>
          </a:xfrm>
          <a:prstGeom prst="rect">
            <a:avLst/>
          </a:prstGeom>
        </p:spPr>
      </p:pic>
    </p:spTree>
    <p:extLst>
      <p:ext uri="{BB962C8B-B14F-4D97-AF65-F5344CB8AC3E}">
        <p14:creationId xmlns:p14="http://schemas.microsoft.com/office/powerpoint/2010/main" val="180798238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FAF4969-59B1-B800-A9BC-3871D3A06DA1}"/>
              </a:ext>
            </a:extLst>
          </p:cNvPr>
          <p:cNvSpPr txBox="1"/>
          <p:nvPr/>
        </p:nvSpPr>
        <p:spPr>
          <a:xfrm>
            <a:off x="5614218" y="1141153"/>
            <a:ext cx="2841523" cy="487506"/>
          </a:xfrm>
          <a:prstGeom prst="rect">
            <a:avLst/>
          </a:prstGeom>
          <a:noFill/>
        </p:spPr>
        <p:txBody>
          <a:bodyPr wrap="square">
            <a:spAutoFit/>
          </a:bodyPr>
          <a:lstStyle>
            <a:defPPr>
              <a:defRPr lang="fa-IR"/>
            </a:defPPr>
            <a:lvl1pPr algn="just" rtl="1">
              <a:lnSpc>
                <a:spcPct val="107000"/>
              </a:lnSpc>
              <a:spcAft>
                <a:spcPts val="800"/>
              </a:spcAft>
              <a:defRPr sz="2400" b="1">
                <a:effectLst/>
                <a:latin typeface="Shabnam" panose="020B0603030804020204" pitchFamily="34" charset="-78"/>
                <a:ea typeface="Calibri" panose="020F0502020204030204" pitchFamily="34" charset="0"/>
                <a:cs typeface="Shabnam" panose="020B0603030804020204" pitchFamily="34" charset="-78"/>
              </a:defRPr>
            </a:lvl1pPr>
          </a:lstStyle>
          <a:p>
            <a:r>
              <a:rPr lang="fa-IR" dirty="0"/>
              <a:t>3. دراز روده</a:t>
            </a:r>
            <a:r>
              <a:rPr lang="en-US" dirty="0"/>
              <a:t> (Ileum) </a:t>
            </a:r>
          </a:p>
        </p:txBody>
      </p:sp>
      <p:sp>
        <p:nvSpPr>
          <p:cNvPr id="5" name="TextBox 4">
            <a:extLst>
              <a:ext uri="{FF2B5EF4-FFF2-40B4-BE49-F238E27FC236}">
                <a16:creationId xmlns:a16="http://schemas.microsoft.com/office/drawing/2014/main" id="{06BA4C70-87C7-B2E6-EE66-73EC9F9DCDEC}"/>
              </a:ext>
            </a:extLst>
          </p:cNvPr>
          <p:cNvSpPr txBox="1"/>
          <p:nvPr/>
        </p:nvSpPr>
        <p:spPr>
          <a:xfrm>
            <a:off x="5840360" y="1760177"/>
            <a:ext cx="6223819" cy="2239074"/>
          </a:xfrm>
          <a:prstGeom prst="rect">
            <a:avLst/>
          </a:prstGeom>
          <a:noFill/>
        </p:spPr>
        <p:txBody>
          <a:bodyPr wrap="square">
            <a:spAutoFit/>
          </a:bodyPr>
          <a:lstStyle>
            <a:defPPr>
              <a:defRPr lang="fa-IR"/>
            </a:defPPr>
            <a:lvl1pPr algn="just" rtl="1">
              <a:lnSpc>
                <a:spcPct val="200000"/>
              </a:lnSpc>
              <a:spcAft>
                <a:spcPts val="800"/>
              </a:spcAft>
              <a:defRPr>
                <a:effectLst/>
                <a:latin typeface="Vazir" panose="020B0603030804020204" pitchFamily="34" charset="-78"/>
                <a:ea typeface="Calibri" panose="020F0502020204030204" pitchFamily="34" charset="0"/>
                <a:cs typeface="Vazir" panose="020B0603030804020204" pitchFamily="34" charset="-78"/>
              </a:defRPr>
            </a:lvl1pPr>
          </a:lstStyle>
          <a:p>
            <a:r>
              <a:rPr lang="fa-IR" dirty="0"/>
              <a:t>دراز روده یا ایلئوم آخرین و طولانی‌ترین بخش روده کوچک است. در اینجا دیواره‌های روده کوچک شروع به نازک شدن و باریک شدن می‌کنند و خون‌رسانی کاهش می‌یابد. غذا بیشترین زمان را در ایلئوم می‌گذراند، جایی که بیشترین آب و مواد مغذی جذب می‌شود</a:t>
            </a:r>
            <a:r>
              <a:rPr lang="en-US" dirty="0"/>
              <a:t>.</a:t>
            </a:r>
          </a:p>
        </p:txBody>
      </p:sp>
      <p:pic>
        <p:nvPicPr>
          <p:cNvPr id="6" name="Picture 5">
            <a:extLst>
              <a:ext uri="{FF2B5EF4-FFF2-40B4-BE49-F238E27FC236}">
                <a16:creationId xmlns:a16="http://schemas.microsoft.com/office/drawing/2014/main" id="{5C5E95E4-7E16-A528-18D7-347461FFEE68}"/>
              </a:ext>
            </a:extLst>
          </p:cNvPr>
          <p:cNvPicPr>
            <a:picLocks noChangeAspect="1"/>
          </p:cNvPicPr>
          <p:nvPr/>
        </p:nvPicPr>
        <p:blipFill>
          <a:blip r:embed="rId2"/>
          <a:srcRect l="26953" r="25818"/>
          <a:stretch/>
        </p:blipFill>
        <p:spPr>
          <a:xfrm>
            <a:off x="0" y="0"/>
            <a:ext cx="5702710" cy="6858000"/>
          </a:xfrm>
          <a:prstGeom prst="rect">
            <a:avLst/>
          </a:prstGeom>
        </p:spPr>
      </p:pic>
      <p:sp>
        <p:nvSpPr>
          <p:cNvPr id="7" name="Rectangle 6">
            <a:extLst>
              <a:ext uri="{FF2B5EF4-FFF2-40B4-BE49-F238E27FC236}">
                <a16:creationId xmlns:a16="http://schemas.microsoft.com/office/drawing/2014/main" id="{7BDADC7D-6AF2-2A1A-0E08-E5CAAF268F1E}"/>
              </a:ext>
            </a:extLst>
          </p:cNvPr>
          <p:cNvSpPr/>
          <p:nvPr/>
        </p:nvSpPr>
        <p:spPr>
          <a:xfrm flipV="1">
            <a:off x="8455741" y="1335746"/>
            <a:ext cx="3736259" cy="99765"/>
          </a:xfrm>
          <a:prstGeom prst="rect">
            <a:avLst/>
          </a:prstGeom>
          <a:solidFill>
            <a:srgbClr val="0080A8"/>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00763810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344</TotalTime>
  <Words>2139</Words>
  <Application>Microsoft Office PowerPoint</Application>
  <PresentationFormat>Widescreen</PresentationFormat>
  <Paragraphs>123</Paragraphs>
  <Slides>32</Slides>
  <Notes>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32</vt:i4>
      </vt:variant>
    </vt:vector>
  </HeadingPairs>
  <TitlesOfParts>
    <vt:vector size="40" baseType="lpstr">
      <vt:lpstr>Arial</vt:lpstr>
      <vt:lpstr>Calibri</vt:lpstr>
      <vt:lpstr>Fira Sans Extra Condensed Medium</vt:lpstr>
      <vt:lpstr>Montserrat Medium</vt:lpstr>
      <vt:lpstr>Montserrat SemiBold</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hp</dc:creator>
  <cp:lastModifiedBy>hp</cp:lastModifiedBy>
  <cp:revision>3</cp:revision>
  <dcterms:created xsi:type="dcterms:W3CDTF">2024-12-15T09:08:29Z</dcterms:created>
  <dcterms:modified xsi:type="dcterms:W3CDTF">2024-12-16T09:26:02Z</dcterms:modified>
</cp:coreProperties>
</file>