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9" r:id="rId2"/>
    <p:sldId id="256" r:id="rId3"/>
    <p:sldId id="258" r:id="rId4"/>
    <p:sldId id="274" r:id="rId5"/>
    <p:sldId id="275" r:id="rId6"/>
    <p:sldId id="277" r:id="rId7"/>
    <p:sldId id="276" r:id="rId8"/>
    <p:sldId id="259" r:id="rId9"/>
    <p:sldId id="260" r:id="rId10"/>
    <p:sldId id="261" r:id="rId11"/>
    <p:sldId id="262" r:id="rId12"/>
    <p:sldId id="263" r:id="rId13"/>
    <p:sldId id="264" r:id="rId14"/>
    <p:sldId id="265" r:id="rId15"/>
    <p:sldId id="266" r:id="rId16"/>
    <p:sldId id="272" r:id="rId17"/>
    <p:sldId id="267" r:id="rId18"/>
    <p:sldId id="268" r:id="rId19"/>
    <p:sldId id="273" r:id="rId20"/>
    <p:sldId id="269" r:id="rId21"/>
    <p:sldId id="270" r:id="rId22"/>
    <p:sldId id="271" r:id="rId23"/>
    <p:sldId id="278" r:id="rId24"/>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9456"/>
    <a:srgbClr val="F2A67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3" autoAdjust="0"/>
    <p:restoredTop sz="94660"/>
  </p:normalViewPr>
  <p:slideViewPr>
    <p:cSldViewPr snapToGrid="0">
      <p:cViewPr>
        <p:scale>
          <a:sx n="79" d="100"/>
          <a:sy n="79" d="100"/>
        </p:scale>
        <p:origin x="73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94FDBE7C-B593-4CA0-9E17-EA48F07E03DE}" type="datetimeFigureOut">
              <a:rPr lang="fa-IR" smtClean="0"/>
              <a:t>1446/06/17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0ABAB19B-210F-4738-B4FD-73302480E9A0}" type="slidenum">
              <a:rPr lang="fa-IR" smtClean="0"/>
              <a:t>‹#›</a:t>
            </a:fld>
            <a:endParaRPr lang="fa-IR"/>
          </a:p>
        </p:txBody>
      </p:sp>
    </p:spTree>
    <p:extLst>
      <p:ext uri="{BB962C8B-B14F-4D97-AF65-F5344CB8AC3E}">
        <p14:creationId xmlns:p14="http://schemas.microsoft.com/office/powerpoint/2010/main" val="2529818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ABAB19B-210F-4738-B4FD-73302480E9A0}" type="slidenum">
              <a:rPr lang="fa-IR" smtClean="0"/>
              <a:t>2</a:t>
            </a:fld>
            <a:endParaRPr lang="fa-IR"/>
          </a:p>
        </p:txBody>
      </p:sp>
    </p:spTree>
    <p:extLst>
      <p:ext uri="{BB962C8B-B14F-4D97-AF65-F5344CB8AC3E}">
        <p14:creationId xmlns:p14="http://schemas.microsoft.com/office/powerpoint/2010/main" val="1760650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ABAB19B-210F-4738-B4FD-73302480E9A0}" type="slidenum">
              <a:rPr lang="fa-IR" smtClean="0"/>
              <a:t>3</a:t>
            </a:fld>
            <a:endParaRPr lang="fa-IR"/>
          </a:p>
        </p:txBody>
      </p:sp>
    </p:spTree>
    <p:extLst>
      <p:ext uri="{BB962C8B-B14F-4D97-AF65-F5344CB8AC3E}">
        <p14:creationId xmlns:p14="http://schemas.microsoft.com/office/powerpoint/2010/main" val="1420885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0ABAB19B-210F-4738-B4FD-73302480E9A0}" type="slidenum">
              <a:rPr lang="fa-IR" smtClean="0"/>
              <a:t>11</a:t>
            </a:fld>
            <a:endParaRPr lang="fa-IR"/>
          </a:p>
        </p:txBody>
      </p:sp>
    </p:spTree>
    <p:extLst>
      <p:ext uri="{BB962C8B-B14F-4D97-AF65-F5344CB8AC3E}">
        <p14:creationId xmlns:p14="http://schemas.microsoft.com/office/powerpoint/2010/main" val="1464871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0957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230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1" name="Freeform: Shape 20">
            <a:extLst>
              <a:ext uri="{FF2B5EF4-FFF2-40B4-BE49-F238E27FC236}">
                <a16:creationId xmlns:a16="http://schemas.microsoft.com/office/drawing/2014/main" id="{08003512-268B-58B3-7D05-58ABF52FD507}"/>
              </a:ext>
            </a:extLst>
          </p:cNvPr>
          <p:cNvSpPr>
            <a:spLocks noGrp="1"/>
          </p:cNvSpPr>
          <p:nvPr>
            <p:ph type="pic" sz="quarter" idx="10"/>
          </p:nvPr>
        </p:nvSpPr>
        <p:spPr>
          <a:xfrm>
            <a:off x="1" y="0"/>
            <a:ext cx="7718080" cy="6858000"/>
          </a:xfrm>
          <a:custGeom>
            <a:avLst/>
            <a:gdLst>
              <a:gd name="connsiteX0" fmla="*/ 0 w 7718080"/>
              <a:gd name="connsiteY0" fmla="*/ 0 h 6858000"/>
              <a:gd name="connsiteX1" fmla="*/ 6353053 w 7718080"/>
              <a:gd name="connsiteY1" fmla="*/ 0 h 6858000"/>
              <a:gd name="connsiteX2" fmla="*/ 6475605 w 7718080"/>
              <a:gd name="connsiteY2" fmla="*/ 125720 h 6858000"/>
              <a:gd name="connsiteX3" fmla="*/ 7718080 w 7718080"/>
              <a:gd name="connsiteY3" fmla="*/ 3271006 h 6858000"/>
              <a:gd name="connsiteX4" fmla="*/ 6151137 w 7718080"/>
              <a:gd name="connsiteY4" fmla="*/ 6733642 h 6858000"/>
              <a:gd name="connsiteX5" fmla="*/ 6004354 w 7718080"/>
              <a:gd name="connsiteY5" fmla="*/ 6858000 h 6858000"/>
              <a:gd name="connsiteX6" fmla="*/ 0 w 771808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18080" h="6858000">
                <a:moveTo>
                  <a:pt x="0" y="0"/>
                </a:moveTo>
                <a:lnTo>
                  <a:pt x="6353053" y="0"/>
                </a:lnTo>
                <a:lnTo>
                  <a:pt x="6475605" y="125720"/>
                </a:lnTo>
                <a:cubicBezTo>
                  <a:pt x="7247576" y="956448"/>
                  <a:pt x="7718080" y="2059986"/>
                  <a:pt x="7718080" y="3271006"/>
                </a:cubicBezTo>
                <a:cubicBezTo>
                  <a:pt x="7718080" y="4643496"/>
                  <a:pt x="7113744" y="5877931"/>
                  <a:pt x="6151137" y="6733642"/>
                </a:cubicBezTo>
                <a:lnTo>
                  <a:pt x="6004354"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22848735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3026908"/>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arminlab.com/"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7E81738-DBF7-D743-E6E6-BBF5793F712E}"/>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795" r="7795"/>
          <a:stretch>
            <a:fillRect/>
          </a:stretch>
        </p:blipFill>
        <p:spPr/>
      </p:pic>
      <p:sp>
        <p:nvSpPr>
          <p:cNvPr id="6" name="Rectangle: Rounded Corners 5">
            <a:extLst>
              <a:ext uri="{FF2B5EF4-FFF2-40B4-BE49-F238E27FC236}">
                <a16:creationId xmlns:a16="http://schemas.microsoft.com/office/drawing/2014/main" id="{F8122A14-7257-7311-0FCE-22141DD8012C}"/>
              </a:ext>
            </a:extLst>
          </p:cNvPr>
          <p:cNvSpPr/>
          <p:nvPr/>
        </p:nvSpPr>
        <p:spPr>
          <a:xfrm>
            <a:off x="7811312" y="2341003"/>
            <a:ext cx="4231532" cy="71984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Rounded Corners 6">
            <a:extLst>
              <a:ext uri="{FF2B5EF4-FFF2-40B4-BE49-F238E27FC236}">
                <a16:creationId xmlns:a16="http://schemas.microsoft.com/office/drawing/2014/main" id="{6C3FA7E7-6536-4508-C016-E1D0EF5849AA}"/>
              </a:ext>
            </a:extLst>
          </p:cNvPr>
          <p:cNvSpPr/>
          <p:nvPr/>
        </p:nvSpPr>
        <p:spPr>
          <a:xfrm>
            <a:off x="7811312" y="3227902"/>
            <a:ext cx="4231532" cy="71984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Rounded Corners 7">
            <a:extLst>
              <a:ext uri="{FF2B5EF4-FFF2-40B4-BE49-F238E27FC236}">
                <a16:creationId xmlns:a16="http://schemas.microsoft.com/office/drawing/2014/main" id="{1F44444E-0E53-09AC-EA06-30193C9F7301}"/>
              </a:ext>
            </a:extLst>
          </p:cNvPr>
          <p:cNvSpPr/>
          <p:nvPr/>
        </p:nvSpPr>
        <p:spPr>
          <a:xfrm>
            <a:off x="7811312" y="4254170"/>
            <a:ext cx="4231532" cy="71984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Rounded Corners 8">
            <a:extLst>
              <a:ext uri="{FF2B5EF4-FFF2-40B4-BE49-F238E27FC236}">
                <a16:creationId xmlns:a16="http://schemas.microsoft.com/office/drawing/2014/main" id="{5DE73DDF-071C-A20B-9079-120916B338C2}"/>
              </a:ext>
            </a:extLst>
          </p:cNvPr>
          <p:cNvSpPr/>
          <p:nvPr/>
        </p:nvSpPr>
        <p:spPr>
          <a:xfrm>
            <a:off x="7811312" y="5184844"/>
            <a:ext cx="4231532" cy="719847"/>
          </a:xfrm>
          <a:prstGeom prst="round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0" name="TextBox 9">
            <a:extLst>
              <a:ext uri="{FF2B5EF4-FFF2-40B4-BE49-F238E27FC236}">
                <a16:creationId xmlns:a16="http://schemas.microsoft.com/office/drawing/2014/main" id="{30923B1F-521B-E8C9-67BB-B7E822030D92}"/>
              </a:ext>
            </a:extLst>
          </p:cNvPr>
          <p:cNvSpPr txBox="1"/>
          <p:nvPr/>
        </p:nvSpPr>
        <p:spPr>
          <a:xfrm>
            <a:off x="7737537" y="2490008"/>
            <a:ext cx="4221806" cy="421654"/>
          </a:xfrm>
          <a:prstGeom prst="rect">
            <a:avLst/>
          </a:prstGeom>
          <a:noFill/>
        </p:spPr>
        <p:txBody>
          <a:bodyPr wrap="square">
            <a:spAutoFit/>
          </a:bodyPr>
          <a:lstStyle/>
          <a:p>
            <a:pPr algn="justLow" rtl="1">
              <a:lnSpc>
                <a:spcPct val="107000"/>
              </a:lnSpc>
              <a:spcAft>
                <a:spcPts val="800"/>
              </a:spcAft>
            </a:pPr>
            <a:r>
              <a:rPr lang="fa-IR" sz="20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موضوع:پاورپوینت فتق هیاتال چیست؟ </a:t>
            </a:r>
            <a:endParaRPr lang="en-US"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sp>
        <p:nvSpPr>
          <p:cNvPr id="11" name="TextBox 10">
            <a:extLst>
              <a:ext uri="{FF2B5EF4-FFF2-40B4-BE49-F238E27FC236}">
                <a16:creationId xmlns:a16="http://schemas.microsoft.com/office/drawing/2014/main" id="{2BAD9CF4-52D0-8F83-1837-565AB593C04C}"/>
              </a:ext>
            </a:extLst>
          </p:cNvPr>
          <p:cNvSpPr txBox="1"/>
          <p:nvPr/>
        </p:nvSpPr>
        <p:spPr>
          <a:xfrm>
            <a:off x="8460634" y="3367271"/>
            <a:ext cx="2932888" cy="421654"/>
          </a:xfrm>
          <a:prstGeom prst="rect">
            <a:avLst/>
          </a:prstGeom>
          <a:noFill/>
        </p:spPr>
        <p:txBody>
          <a:bodyPr wrap="square">
            <a:spAutoFit/>
          </a:bodyPr>
          <a:lstStyle/>
          <a:p>
            <a:pPr algn="justLow" rtl="1">
              <a:lnSpc>
                <a:spcPct val="107000"/>
              </a:lnSpc>
              <a:spcAft>
                <a:spcPts val="800"/>
              </a:spcAft>
            </a:pPr>
            <a:r>
              <a:rPr lang="fa-IR" sz="20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en-US"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sp>
        <p:nvSpPr>
          <p:cNvPr id="12" name="TextBox 11">
            <a:extLst>
              <a:ext uri="{FF2B5EF4-FFF2-40B4-BE49-F238E27FC236}">
                <a16:creationId xmlns:a16="http://schemas.microsoft.com/office/drawing/2014/main" id="{CAF7F491-F1F4-45FF-9146-4A813EE0134C}"/>
              </a:ext>
            </a:extLst>
          </p:cNvPr>
          <p:cNvSpPr txBox="1"/>
          <p:nvPr/>
        </p:nvSpPr>
        <p:spPr>
          <a:xfrm>
            <a:off x="8249054" y="4403266"/>
            <a:ext cx="3336589" cy="421654"/>
          </a:xfrm>
          <a:prstGeom prst="rect">
            <a:avLst/>
          </a:prstGeom>
          <a:noFill/>
        </p:spPr>
        <p:txBody>
          <a:bodyPr wrap="square">
            <a:spAutoFit/>
          </a:bodyPr>
          <a:lstStyle>
            <a:defPPr>
              <a:defRPr lang="fa-IR"/>
            </a:defPPr>
            <a:lvl1pPr algn="justLow" rtl="1">
              <a:lnSpc>
                <a:spcPct val="107000"/>
              </a:lnSpc>
              <a:spcAft>
                <a:spcPts val="800"/>
              </a:spcAft>
              <a:defRPr sz="2000" b="1">
                <a:solidFill>
                  <a:schemeClr val="bg1"/>
                </a:solidFill>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پژوهشگر: محمد جواد عزیزپناه</a:t>
            </a:r>
            <a:endParaRPr lang="en-US" dirty="0"/>
          </a:p>
        </p:txBody>
      </p:sp>
      <p:sp>
        <p:nvSpPr>
          <p:cNvPr id="13" name="TextBox 12">
            <a:extLst>
              <a:ext uri="{FF2B5EF4-FFF2-40B4-BE49-F238E27FC236}">
                <a16:creationId xmlns:a16="http://schemas.microsoft.com/office/drawing/2014/main" id="{0F669520-D8BA-5F0B-9449-DA4BE6A724A7}"/>
              </a:ext>
            </a:extLst>
          </p:cNvPr>
          <p:cNvSpPr txBox="1"/>
          <p:nvPr/>
        </p:nvSpPr>
        <p:spPr>
          <a:xfrm>
            <a:off x="8690445" y="5333940"/>
            <a:ext cx="2620790" cy="421654"/>
          </a:xfrm>
          <a:prstGeom prst="rect">
            <a:avLst/>
          </a:prstGeom>
          <a:noFill/>
        </p:spPr>
        <p:txBody>
          <a:bodyPr wrap="square">
            <a:spAutoFit/>
          </a:bodyPr>
          <a:lstStyle/>
          <a:p>
            <a:pPr algn="justLow" rtl="1">
              <a:lnSpc>
                <a:spcPct val="107000"/>
              </a:lnSpc>
              <a:spcAft>
                <a:spcPts val="800"/>
              </a:spcAft>
            </a:pPr>
            <a:r>
              <a:rPr lang="fa-IR" sz="20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en-US"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pic>
        <p:nvPicPr>
          <p:cNvPr id="14" name="Picture 13">
            <a:extLst>
              <a:ext uri="{FF2B5EF4-FFF2-40B4-BE49-F238E27FC236}">
                <a16:creationId xmlns:a16="http://schemas.microsoft.com/office/drawing/2014/main" id="{CA438ED1-E19A-AFEB-93D3-51B8DDDFD554}"/>
              </a:ext>
            </a:extLst>
          </p:cNvPr>
          <p:cNvPicPr>
            <a:picLocks noChangeAspect="1"/>
          </p:cNvPicPr>
          <p:nvPr/>
        </p:nvPicPr>
        <p:blipFill>
          <a:blip r:embed="rId3"/>
          <a:stretch>
            <a:fillRect/>
          </a:stretch>
        </p:blipFill>
        <p:spPr>
          <a:xfrm>
            <a:off x="8737637" y="0"/>
            <a:ext cx="2359422" cy="2359422"/>
          </a:xfrm>
          <a:prstGeom prst="rect">
            <a:avLst/>
          </a:prstGeom>
        </p:spPr>
      </p:pic>
    </p:spTree>
    <p:extLst>
      <p:ext uri="{BB962C8B-B14F-4D97-AF65-F5344CB8AC3E}">
        <p14:creationId xmlns:p14="http://schemas.microsoft.com/office/powerpoint/2010/main" val="2151581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BA402E0-2BB1-E655-C28C-6621AF3D72E4}"/>
              </a:ext>
            </a:extLst>
          </p:cNvPr>
          <p:cNvSpPr/>
          <p:nvPr/>
        </p:nvSpPr>
        <p:spPr>
          <a:xfrm flipV="1">
            <a:off x="186819" y="343258"/>
            <a:ext cx="108150" cy="6514742"/>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C77B412-F922-1F1D-825B-79EF57FD69CE}"/>
              </a:ext>
            </a:extLst>
          </p:cNvPr>
          <p:cNvSpPr txBox="1"/>
          <p:nvPr/>
        </p:nvSpPr>
        <p:spPr>
          <a:xfrm>
            <a:off x="4881712" y="206074"/>
            <a:ext cx="2772697"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عوارض فتق هیاتال</a:t>
            </a:r>
            <a:endParaRPr lang="en-US" dirty="0"/>
          </a:p>
        </p:txBody>
      </p:sp>
      <p:sp>
        <p:nvSpPr>
          <p:cNvPr id="5" name="TextBox 4">
            <a:extLst>
              <a:ext uri="{FF2B5EF4-FFF2-40B4-BE49-F238E27FC236}">
                <a16:creationId xmlns:a16="http://schemas.microsoft.com/office/drawing/2014/main" id="{59AB5690-D4AB-0BD8-AB63-B7F4D17AD00C}"/>
              </a:ext>
            </a:extLst>
          </p:cNvPr>
          <p:cNvSpPr txBox="1"/>
          <p:nvPr/>
        </p:nvSpPr>
        <p:spPr>
          <a:xfrm>
            <a:off x="294968" y="777088"/>
            <a:ext cx="1171021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شایع‌ترین مشکلی که فتق هیاتوس ایجاد می‌کند، رفلاکس اسید است که می‌تواند در صورت درمان نشدن و به مرور زمان به مری آسیب برساند. عوارض رفلاک   س اسید شامل موارد زیر است</a:t>
            </a:r>
            <a:r>
              <a:rPr lang="en-US" dirty="0"/>
              <a:t>:</a:t>
            </a:r>
          </a:p>
        </p:txBody>
      </p:sp>
      <p:sp>
        <p:nvSpPr>
          <p:cNvPr id="7" name="TextBox 6">
            <a:extLst>
              <a:ext uri="{FF2B5EF4-FFF2-40B4-BE49-F238E27FC236}">
                <a16:creationId xmlns:a16="http://schemas.microsoft.com/office/drawing/2014/main" id="{9BF1E945-B849-E969-E5B9-0FCD712AC09D}"/>
              </a:ext>
            </a:extLst>
          </p:cNvPr>
          <p:cNvSpPr txBox="1"/>
          <p:nvPr/>
        </p:nvSpPr>
        <p:spPr>
          <a:xfrm>
            <a:off x="294967" y="1782429"/>
            <a:ext cx="11710214" cy="466025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تنگی مری</a:t>
            </a:r>
            <a:r>
              <a:rPr lang="en-US" sz="2000" b="1" dirty="0"/>
              <a:t>: </a:t>
            </a:r>
            <a:endParaRPr lang="fa-IR" sz="2000" b="1" dirty="0"/>
          </a:p>
          <a:p>
            <a:r>
              <a:rPr lang="fa-IR" sz="2000" dirty="0"/>
              <a:t>اسکار ناشی از التهاب مزمن باعث باریک شدن مری می‌شود</a:t>
            </a:r>
            <a:r>
              <a:rPr lang="en-US" sz="2000" dirty="0"/>
              <a:t>.</a:t>
            </a:r>
          </a:p>
          <a:p>
            <a:r>
              <a:rPr lang="fa-IR" sz="2000" b="1" dirty="0"/>
              <a:t>ازوفاژیت</a:t>
            </a:r>
            <a:r>
              <a:rPr lang="en-US" sz="2000" b="1" dirty="0"/>
              <a:t>:</a:t>
            </a:r>
            <a:r>
              <a:rPr lang="en-US" sz="2000" dirty="0"/>
              <a:t> </a:t>
            </a:r>
            <a:endParaRPr lang="fa-IR" sz="2000" dirty="0"/>
          </a:p>
          <a:p>
            <a:r>
              <a:rPr lang="fa-IR" dirty="0"/>
              <a:t>اسید باعث التهاب پوشش مری می‌شود. التهاب مزمن با درد، مشکلات بلع، زخم و حتی خونریزی همراه است</a:t>
            </a:r>
            <a:r>
              <a:rPr lang="en-US" dirty="0"/>
              <a:t>.</a:t>
            </a:r>
          </a:p>
          <a:p>
            <a:r>
              <a:rPr lang="fa-IR" sz="2000" b="1" dirty="0"/>
              <a:t>مری بارت</a:t>
            </a:r>
            <a:r>
              <a:rPr lang="en-US" sz="2000" b="1" dirty="0"/>
              <a:t>:</a:t>
            </a:r>
            <a:r>
              <a:rPr lang="en-US" b="1" dirty="0"/>
              <a:t> </a:t>
            </a:r>
            <a:endParaRPr lang="fa-IR" b="1" dirty="0"/>
          </a:p>
          <a:p>
            <a:r>
              <a:rPr lang="fa-IR" dirty="0"/>
              <a:t>التهاب مزمن می‌تواند در نهایت بافت مری را تغییر دهد و به «مری بارت» منجر شود. این مشکل به خودی‌خود مضر نیست، اما پیش‌سرطانی در نظر گرفته می‌شود</a:t>
            </a:r>
            <a:r>
              <a:rPr lang="en-US" dirty="0"/>
              <a:t>.</a:t>
            </a:r>
          </a:p>
        </p:txBody>
      </p:sp>
      <p:sp>
        <p:nvSpPr>
          <p:cNvPr id="8" name="Rectangle 7">
            <a:extLst>
              <a:ext uri="{FF2B5EF4-FFF2-40B4-BE49-F238E27FC236}">
                <a16:creationId xmlns:a16="http://schemas.microsoft.com/office/drawing/2014/main" id="{C74BB607-4C37-4010-FC3F-BDECD87A6297}"/>
              </a:ext>
            </a:extLst>
          </p:cNvPr>
          <p:cNvSpPr/>
          <p:nvPr/>
        </p:nvSpPr>
        <p:spPr>
          <a:xfrm>
            <a:off x="0" y="6620003"/>
            <a:ext cx="11985522" cy="83509"/>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grpSp>
        <p:nvGrpSpPr>
          <p:cNvPr id="10" name="Group 9">
            <a:extLst>
              <a:ext uri="{FF2B5EF4-FFF2-40B4-BE49-F238E27FC236}">
                <a16:creationId xmlns:a16="http://schemas.microsoft.com/office/drawing/2014/main" id="{BFCDB0D3-E212-60AF-6762-0E033DD100A5}"/>
              </a:ext>
            </a:extLst>
          </p:cNvPr>
          <p:cNvGrpSpPr/>
          <p:nvPr/>
        </p:nvGrpSpPr>
        <p:grpSpPr>
          <a:xfrm>
            <a:off x="11142415" y="13939"/>
            <a:ext cx="1039752" cy="966164"/>
            <a:chOff x="7802076" y="1763939"/>
            <a:chExt cx="2608780" cy="2424144"/>
          </a:xfrm>
        </p:grpSpPr>
        <p:sp>
          <p:nvSpPr>
            <p:cNvPr id="11" name="Oval 10">
              <a:extLst>
                <a:ext uri="{FF2B5EF4-FFF2-40B4-BE49-F238E27FC236}">
                  <a16:creationId xmlns:a16="http://schemas.microsoft.com/office/drawing/2014/main" id="{C215465C-6EFB-B38E-5FA5-B13C9DB7122E}"/>
                </a:ext>
              </a:extLst>
            </p:cNvPr>
            <p:cNvSpPr/>
            <p:nvPr/>
          </p:nvSpPr>
          <p:spPr>
            <a:xfrm>
              <a:off x="8259098" y="1763939"/>
              <a:ext cx="2151758" cy="2151758"/>
            </a:xfrm>
            <a:prstGeom prst="ellipse">
              <a:avLst/>
            </a:prstGeom>
            <a:solidFill>
              <a:srgbClr val="F09456"/>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Oval 11">
              <a:extLst>
                <a:ext uri="{FF2B5EF4-FFF2-40B4-BE49-F238E27FC236}">
                  <a16:creationId xmlns:a16="http://schemas.microsoft.com/office/drawing/2014/main" id="{AC944FB2-B6C3-C733-0206-74876786533D}"/>
                </a:ext>
              </a:extLst>
            </p:cNvPr>
            <p:cNvSpPr/>
            <p:nvPr/>
          </p:nvSpPr>
          <p:spPr>
            <a:xfrm>
              <a:off x="7802076" y="2430163"/>
              <a:ext cx="1757920" cy="1757920"/>
            </a:xfrm>
            <a:prstGeom prst="ellipse">
              <a:avLst/>
            </a:prstGeom>
            <a:solidFill>
              <a:srgbClr val="F2A672"/>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Tree>
    <p:extLst>
      <p:ext uri="{BB962C8B-B14F-4D97-AF65-F5344CB8AC3E}">
        <p14:creationId xmlns:p14="http://schemas.microsoft.com/office/powerpoint/2010/main" val="3067445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7EB6D5-4ABD-3FB8-E5AE-044BFF891298}"/>
              </a:ext>
            </a:extLst>
          </p:cNvPr>
          <p:cNvSpPr txBox="1"/>
          <p:nvPr/>
        </p:nvSpPr>
        <p:spPr>
          <a:xfrm>
            <a:off x="2959511" y="355562"/>
            <a:ext cx="8996515"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به ندرت، اگر فتق هیاتال در هیاتوس گیر کند یا فشرده شود، عوارض زیر را ایجاد می‌کند</a:t>
            </a:r>
            <a:r>
              <a:rPr lang="en-US" dirty="0"/>
              <a:t>:</a:t>
            </a:r>
          </a:p>
        </p:txBody>
      </p:sp>
      <p:sp>
        <p:nvSpPr>
          <p:cNvPr id="5" name="TextBox 4">
            <a:extLst>
              <a:ext uri="{FF2B5EF4-FFF2-40B4-BE49-F238E27FC236}">
                <a16:creationId xmlns:a16="http://schemas.microsoft.com/office/drawing/2014/main" id="{3E023E0B-5C07-DA7E-23F5-87530A66596F}"/>
              </a:ext>
            </a:extLst>
          </p:cNvPr>
          <p:cNvSpPr txBox="1"/>
          <p:nvPr/>
        </p:nvSpPr>
        <p:spPr>
          <a:xfrm>
            <a:off x="422787" y="1245943"/>
            <a:ext cx="11533239" cy="404469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انسداد دستگاه گوارش</a:t>
            </a:r>
            <a:r>
              <a:rPr lang="en-US" sz="2000" b="1" dirty="0"/>
              <a:t>: </a:t>
            </a:r>
            <a:endParaRPr lang="fa-IR" sz="2000" b="1" dirty="0"/>
          </a:p>
          <a:p>
            <a:r>
              <a:rPr lang="fa-IR" dirty="0"/>
              <a:t>معده یا اندام دیگری ممکن است در هیاتوس گیر کرده و فشرده شود یا پیچ بخورد و در مجرای گوارشی شما انسداد ایجاد کند</a:t>
            </a:r>
            <a:r>
              <a:rPr lang="en-US" dirty="0"/>
              <a:t>.</a:t>
            </a:r>
          </a:p>
          <a:p>
            <a:r>
              <a:rPr lang="fa-IR" sz="2000" b="1" dirty="0"/>
              <a:t>گاستریت</a:t>
            </a:r>
            <a:r>
              <a:rPr lang="en-US" sz="2000" b="1" dirty="0"/>
              <a:t>: </a:t>
            </a:r>
            <a:endParaRPr lang="fa-IR" sz="2000" b="1" dirty="0"/>
          </a:p>
          <a:p>
            <a:r>
              <a:rPr lang="fa-IR" dirty="0"/>
              <a:t>اسید به دام افتاده در فتق می‌تواند باعث التهاب، زخم معده و خونریزی داخلی شود</a:t>
            </a:r>
            <a:r>
              <a:rPr lang="en-US" dirty="0"/>
              <a:t>.</a:t>
            </a:r>
          </a:p>
          <a:p>
            <a:r>
              <a:rPr lang="fa-IR" sz="2000" b="1" dirty="0"/>
              <a:t>ایسکمی</a:t>
            </a:r>
            <a:r>
              <a:rPr lang="en-US" sz="2000" b="1" dirty="0"/>
              <a:t>:</a:t>
            </a:r>
          </a:p>
          <a:p>
            <a:r>
              <a:rPr lang="fa-IR" dirty="0"/>
              <a:t>فتق ممکن است آن‌قدر فشرده شود که جریان خون را قطع کند. این اتفاق به التهاب و درد و در نهایت مرگ بافت منجر می‌شود</a:t>
            </a:r>
            <a:r>
              <a:rPr lang="en-US" dirty="0"/>
              <a:t>.</a:t>
            </a:r>
          </a:p>
        </p:txBody>
      </p:sp>
      <p:sp>
        <p:nvSpPr>
          <p:cNvPr id="6" name="Rectangle 5">
            <a:extLst>
              <a:ext uri="{FF2B5EF4-FFF2-40B4-BE49-F238E27FC236}">
                <a16:creationId xmlns:a16="http://schemas.microsoft.com/office/drawing/2014/main" id="{1201CF27-E724-2436-C123-C8C22B34263D}"/>
              </a:ext>
            </a:extLst>
          </p:cNvPr>
          <p:cNvSpPr/>
          <p:nvPr/>
        </p:nvSpPr>
        <p:spPr>
          <a:xfrm>
            <a:off x="0" y="5862336"/>
            <a:ext cx="12192000" cy="577081"/>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3A6F5D1-1C1C-0BDD-C82C-60BD0008A6CE}"/>
              </a:ext>
            </a:extLst>
          </p:cNvPr>
          <p:cNvSpPr/>
          <p:nvPr/>
        </p:nvSpPr>
        <p:spPr>
          <a:xfrm>
            <a:off x="0" y="707123"/>
            <a:ext cx="3893574" cy="45719"/>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9" name="Oval 8">
            <a:extLst>
              <a:ext uri="{FF2B5EF4-FFF2-40B4-BE49-F238E27FC236}">
                <a16:creationId xmlns:a16="http://schemas.microsoft.com/office/drawing/2014/main" id="{0C2A7458-1F03-A932-819F-96B3CC2B41C8}"/>
              </a:ext>
            </a:extLst>
          </p:cNvPr>
          <p:cNvSpPr/>
          <p:nvPr/>
        </p:nvSpPr>
        <p:spPr>
          <a:xfrm>
            <a:off x="5387631" y="5359466"/>
            <a:ext cx="1416738" cy="1416738"/>
          </a:xfrm>
          <a:prstGeom prst="ellipse">
            <a:avLst/>
          </a:prstGeom>
          <a:solidFill>
            <a:srgbClr val="F2A67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740040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71DBE69-11E4-AD8B-3CCB-B0F684C367D7}"/>
              </a:ext>
            </a:extLst>
          </p:cNvPr>
          <p:cNvSpPr/>
          <p:nvPr/>
        </p:nvSpPr>
        <p:spPr>
          <a:xfrm>
            <a:off x="1076282" y="2244832"/>
            <a:ext cx="4001730" cy="366325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D84C544-590D-6B2B-AE51-7CE8E1E637F4}"/>
              </a:ext>
            </a:extLst>
          </p:cNvPr>
          <p:cNvSpPr txBox="1"/>
          <p:nvPr/>
        </p:nvSpPr>
        <p:spPr>
          <a:xfrm>
            <a:off x="5919019" y="606859"/>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دلایل ابتلا به فتق هیاتال</a:t>
            </a:r>
            <a:endParaRPr lang="en-US" dirty="0"/>
          </a:p>
        </p:txBody>
      </p:sp>
      <p:sp>
        <p:nvSpPr>
          <p:cNvPr id="5" name="TextBox 4">
            <a:extLst>
              <a:ext uri="{FF2B5EF4-FFF2-40B4-BE49-F238E27FC236}">
                <a16:creationId xmlns:a16="http://schemas.microsoft.com/office/drawing/2014/main" id="{6DDCCFAD-E214-0572-DC6B-E32BD8A2517A}"/>
              </a:ext>
            </a:extLst>
          </p:cNvPr>
          <p:cNvSpPr txBox="1"/>
          <p:nvPr/>
        </p:nvSpPr>
        <p:spPr>
          <a:xfrm>
            <a:off x="6381135" y="1404187"/>
            <a:ext cx="5545394" cy="500906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وقتی در بافت‌هایی که قسمت‌های مختلف بدن را از هم جدا می‌کنند ضعف وجود داشته باشد، فتق ایجاد می‌شود. علت ضعف‌هایی که به فتق هیاتال منجر می‌شوند، دقیقا مشخص نیست. یکی از دلایل بالقوه ممکن است فشار بر دیافراگم باشد</a:t>
            </a:r>
            <a:r>
              <a:rPr lang="en-US" dirty="0"/>
              <a:t>.</a:t>
            </a:r>
            <a:r>
              <a:rPr lang="fa-IR" dirty="0"/>
              <a:t>مشخص شده است که فتق هیاتوس در افراد بالای ۵۰ سال و افراد چاق شایع‌تر است. عامل خطر دیگر، نیروی رو به بالا است که به دلیل وزنه‌برداری، زور زدن برای تخلیه روده یا سرفه و استفراغ مداوم رخ می‌دهد. این اعمال به طور موقت فشار داخل حفره شکمی را افزایش می‌دهند</a:t>
            </a:r>
            <a:r>
              <a:rPr lang="en-US" dirty="0"/>
              <a:t>.</a:t>
            </a:r>
          </a:p>
        </p:txBody>
      </p:sp>
      <p:sp>
        <p:nvSpPr>
          <p:cNvPr id="6" name="Rectangle 5">
            <a:extLst>
              <a:ext uri="{FF2B5EF4-FFF2-40B4-BE49-F238E27FC236}">
                <a16:creationId xmlns:a16="http://schemas.microsoft.com/office/drawing/2014/main" id="{35109EE5-D244-48C1-00C6-3D481C752920}"/>
              </a:ext>
            </a:extLst>
          </p:cNvPr>
          <p:cNvSpPr/>
          <p:nvPr/>
        </p:nvSpPr>
        <p:spPr>
          <a:xfrm>
            <a:off x="0" y="767160"/>
            <a:ext cx="8790039" cy="166905"/>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3074" name="Picture 2" descr="فواید و معایب پرس سینه در بدنسازی">
            <a:extLst>
              <a:ext uri="{FF2B5EF4-FFF2-40B4-BE49-F238E27FC236}">
                <a16:creationId xmlns:a16="http://schemas.microsoft.com/office/drawing/2014/main" id="{3281CF0B-85E0-FD63-A575-2961F75169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49911"/>
            <a:ext cx="4374656" cy="2920084"/>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90261051-B834-888B-3095-85317E113760}"/>
              </a:ext>
            </a:extLst>
          </p:cNvPr>
          <p:cNvPicPr>
            <a:picLocks noChangeAspect="1"/>
          </p:cNvPicPr>
          <p:nvPr/>
        </p:nvPicPr>
        <p:blipFill>
          <a:blip r:embed="rId3"/>
          <a:stretch>
            <a:fillRect/>
          </a:stretch>
        </p:blipFill>
        <p:spPr>
          <a:xfrm>
            <a:off x="1621625" y="3745204"/>
            <a:ext cx="4671020" cy="3112796"/>
          </a:xfrm>
          <a:prstGeom prst="rect">
            <a:avLst/>
          </a:prstGeom>
          <a:ln w="38100">
            <a:solidFill>
              <a:schemeClr val="bg1"/>
            </a:solidFill>
          </a:ln>
        </p:spPr>
      </p:pic>
    </p:spTree>
    <p:extLst>
      <p:ext uri="{BB962C8B-B14F-4D97-AF65-F5344CB8AC3E}">
        <p14:creationId xmlns:p14="http://schemas.microsoft.com/office/powerpoint/2010/main" val="36605188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BC644E0-6129-92E1-50AF-AEE9CBDC7653}"/>
              </a:ext>
            </a:extLst>
          </p:cNvPr>
          <p:cNvSpPr txBox="1"/>
          <p:nvPr/>
        </p:nvSpPr>
        <p:spPr>
          <a:xfrm>
            <a:off x="-157316" y="425708"/>
            <a:ext cx="3549444"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دلایل ابتلا به فتق هیاتال</a:t>
            </a:r>
            <a:endParaRPr lang="en-US" dirty="0"/>
          </a:p>
        </p:txBody>
      </p:sp>
      <p:sp>
        <p:nvSpPr>
          <p:cNvPr id="4" name="TextBox 3">
            <a:extLst>
              <a:ext uri="{FF2B5EF4-FFF2-40B4-BE49-F238E27FC236}">
                <a16:creationId xmlns:a16="http://schemas.microsoft.com/office/drawing/2014/main" id="{E267F0D6-BCC7-4567-F497-D1EB5A8D0E19}"/>
              </a:ext>
            </a:extLst>
          </p:cNvPr>
          <p:cNvSpPr txBox="1"/>
          <p:nvPr/>
        </p:nvSpPr>
        <p:spPr>
          <a:xfrm>
            <a:off x="186813" y="913214"/>
            <a:ext cx="11818374"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زنان غالبا فتق هیاتال در بارداری ایجاد می‌شود. چون جنین در حال رشد اندام‌های شکمی را به سمت بالا هل می‌دهد و گاهی اوقات باعث عبور آن‌ها از دیافراگم می‌شود</a:t>
            </a:r>
            <a:r>
              <a:rPr lang="en-US" dirty="0"/>
              <a:t>.</a:t>
            </a:r>
            <a:r>
              <a:rPr lang="fa-IR" dirty="0"/>
              <a:t>در موارد نادر، ناهنجاری مادرزادی در دیافراگم می‌تواند در ابتلا به فتق نقش داشته باشد. آسیب‌دیدگی دیافراگم به دلیل ضربه ناشی از سقوط یا تصادفات رانندگی هم ممکن است به فتق هیاتال منجر شود. علاوه بر این، بعضی از روش‌های جراحی مربوط به مری هم خطر ابتلا به این بیماری را افزایش می‌دهند</a:t>
            </a:r>
            <a:r>
              <a:rPr lang="en-US" dirty="0"/>
              <a:t>.</a:t>
            </a:r>
          </a:p>
        </p:txBody>
      </p:sp>
      <p:sp>
        <p:nvSpPr>
          <p:cNvPr id="5" name="Rectangle 4">
            <a:extLst>
              <a:ext uri="{FF2B5EF4-FFF2-40B4-BE49-F238E27FC236}">
                <a16:creationId xmlns:a16="http://schemas.microsoft.com/office/drawing/2014/main" id="{E11B7430-7887-664A-86CC-43F75DD4DDC5}"/>
              </a:ext>
            </a:extLst>
          </p:cNvPr>
          <p:cNvSpPr/>
          <p:nvPr/>
        </p:nvSpPr>
        <p:spPr>
          <a:xfrm>
            <a:off x="3392128" y="586008"/>
            <a:ext cx="8790039" cy="166905"/>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F38AC0DE-D3E4-193A-7798-914812C1BD3A}"/>
              </a:ext>
            </a:extLst>
          </p:cNvPr>
          <p:cNvPicPr>
            <a:picLocks noChangeAspect="1"/>
          </p:cNvPicPr>
          <p:nvPr/>
        </p:nvPicPr>
        <p:blipFill>
          <a:blip r:embed="rId2"/>
          <a:srcRect t="15267" r="9239"/>
          <a:stretch/>
        </p:blipFill>
        <p:spPr>
          <a:xfrm>
            <a:off x="2872863" y="3506218"/>
            <a:ext cx="5956506" cy="3350794"/>
          </a:xfrm>
          <a:prstGeom prst="rect">
            <a:avLst/>
          </a:prstGeom>
        </p:spPr>
      </p:pic>
      <p:grpSp>
        <p:nvGrpSpPr>
          <p:cNvPr id="7" name="Group 6">
            <a:extLst>
              <a:ext uri="{FF2B5EF4-FFF2-40B4-BE49-F238E27FC236}">
                <a16:creationId xmlns:a16="http://schemas.microsoft.com/office/drawing/2014/main" id="{CBA0A411-F71A-71C5-E3D6-083529F0D01E}"/>
              </a:ext>
            </a:extLst>
          </p:cNvPr>
          <p:cNvGrpSpPr/>
          <p:nvPr/>
        </p:nvGrpSpPr>
        <p:grpSpPr>
          <a:xfrm flipH="1">
            <a:off x="303739" y="4736922"/>
            <a:ext cx="2089026" cy="1941176"/>
            <a:chOff x="7802076" y="1763939"/>
            <a:chExt cx="2608780" cy="2424144"/>
          </a:xfrm>
        </p:grpSpPr>
        <p:sp>
          <p:nvSpPr>
            <p:cNvPr id="8" name="Oval 7">
              <a:extLst>
                <a:ext uri="{FF2B5EF4-FFF2-40B4-BE49-F238E27FC236}">
                  <a16:creationId xmlns:a16="http://schemas.microsoft.com/office/drawing/2014/main" id="{49D3CB6F-CDF1-8C15-3FA0-0B04C30FED84}"/>
                </a:ext>
              </a:extLst>
            </p:cNvPr>
            <p:cNvSpPr/>
            <p:nvPr/>
          </p:nvSpPr>
          <p:spPr>
            <a:xfrm>
              <a:off x="8259098" y="1763939"/>
              <a:ext cx="2151758" cy="2151758"/>
            </a:xfrm>
            <a:prstGeom prst="ellipse">
              <a:avLst/>
            </a:prstGeom>
            <a:solidFill>
              <a:srgbClr val="F09456"/>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Oval 8">
              <a:extLst>
                <a:ext uri="{FF2B5EF4-FFF2-40B4-BE49-F238E27FC236}">
                  <a16:creationId xmlns:a16="http://schemas.microsoft.com/office/drawing/2014/main" id="{66EF8870-6195-8916-9AEA-ED9CC9DB305E}"/>
                </a:ext>
              </a:extLst>
            </p:cNvPr>
            <p:cNvSpPr/>
            <p:nvPr/>
          </p:nvSpPr>
          <p:spPr>
            <a:xfrm>
              <a:off x="7802076" y="2430163"/>
              <a:ext cx="1757920" cy="1757920"/>
            </a:xfrm>
            <a:prstGeom prst="ellipse">
              <a:avLst/>
            </a:prstGeom>
            <a:solidFill>
              <a:srgbClr val="F2A672"/>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Tree>
    <p:extLst>
      <p:ext uri="{BB962C8B-B14F-4D97-AF65-F5344CB8AC3E}">
        <p14:creationId xmlns:p14="http://schemas.microsoft.com/office/powerpoint/2010/main" val="1989709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E726B7B-32B1-114E-D899-41DE802F736B}"/>
              </a:ext>
            </a:extLst>
          </p:cNvPr>
          <p:cNvSpPr/>
          <p:nvPr/>
        </p:nvSpPr>
        <p:spPr>
          <a:xfrm>
            <a:off x="0" y="3194743"/>
            <a:ext cx="4001730" cy="366325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60B16B7-7EF3-4CB5-F926-258A4D5930E4}"/>
              </a:ext>
            </a:extLst>
          </p:cNvPr>
          <p:cNvSpPr txBox="1"/>
          <p:nvPr/>
        </p:nvSpPr>
        <p:spPr>
          <a:xfrm>
            <a:off x="8438535" y="809520"/>
            <a:ext cx="3667432"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راه‌های تشخیص بیماری</a:t>
            </a:r>
            <a:endParaRPr lang="en-US" dirty="0"/>
          </a:p>
        </p:txBody>
      </p:sp>
      <p:sp>
        <p:nvSpPr>
          <p:cNvPr id="5" name="TextBox 4">
            <a:extLst>
              <a:ext uri="{FF2B5EF4-FFF2-40B4-BE49-F238E27FC236}">
                <a16:creationId xmlns:a16="http://schemas.microsoft.com/office/drawing/2014/main" id="{865F960B-261D-E4B4-C5CB-0371009BCC02}"/>
              </a:ext>
            </a:extLst>
          </p:cNvPr>
          <p:cNvSpPr txBox="1"/>
          <p:nvPr/>
        </p:nvSpPr>
        <p:spPr>
          <a:xfrm>
            <a:off x="86032" y="1547675"/>
            <a:ext cx="12019935"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پزشک با مشاهده تصاویر مری و معده می‌تواند فتق هیاتوس را تشخیص دهد. تست‌هایی که به کشف این بیماری کمک می‌کنند عبارتند از</a:t>
            </a:r>
            <a:r>
              <a:rPr lang="en-US" dirty="0"/>
              <a:t>:</a:t>
            </a:r>
          </a:p>
        </p:txBody>
      </p:sp>
      <p:sp>
        <p:nvSpPr>
          <p:cNvPr id="7" name="TextBox 6">
            <a:extLst>
              <a:ext uri="{FF2B5EF4-FFF2-40B4-BE49-F238E27FC236}">
                <a16:creationId xmlns:a16="http://schemas.microsoft.com/office/drawing/2014/main" id="{85E023E7-F04A-3939-D5BA-EE134564BB59}"/>
              </a:ext>
            </a:extLst>
          </p:cNvPr>
          <p:cNvSpPr txBox="1"/>
          <p:nvPr/>
        </p:nvSpPr>
        <p:spPr>
          <a:xfrm>
            <a:off x="6953863" y="3919182"/>
            <a:ext cx="5011994" cy="25468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آندوسکوپی</a:t>
            </a:r>
            <a:endParaRPr lang="en-US" dirty="0"/>
          </a:p>
          <a:p>
            <a:pPr marL="285750" indent="-285750">
              <a:buFont typeface="Arial" panose="020B0604020202020204" pitchFamily="34" charset="0"/>
              <a:buChar char="•"/>
            </a:pPr>
            <a:r>
              <a:rPr lang="fa-IR" dirty="0"/>
              <a:t>تصویربرداری با اشعه ایکس از قفسه سینه</a:t>
            </a:r>
            <a:endParaRPr lang="en-US" dirty="0"/>
          </a:p>
          <a:p>
            <a:pPr marL="285750" indent="-285750">
              <a:buFont typeface="Arial" panose="020B0604020202020204" pitchFamily="34" charset="0"/>
              <a:buChar char="•"/>
            </a:pPr>
            <a:r>
              <a:rPr lang="fa-IR" dirty="0"/>
              <a:t>ازوفاگرام (تصویربرداری از مری در حین بلع باریم)</a:t>
            </a:r>
            <a:endParaRPr lang="en-US" dirty="0"/>
          </a:p>
          <a:p>
            <a:pPr marL="285750" indent="-285750">
              <a:buFont typeface="Arial" panose="020B0604020202020204" pitchFamily="34" charset="0"/>
              <a:buChar char="•"/>
            </a:pPr>
            <a:r>
              <a:rPr lang="fa-IR" dirty="0"/>
              <a:t>مانومتری مری (اندازه‌گیری انقباضات عضلانی مری)</a:t>
            </a:r>
            <a:endParaRPr lang="en-US" dirty="0"/>
          </a:p>
        </p:txBody>
      </p:sp>
      <p:sp>
        <p:nvSpPr>
          <p:cNvPr id="8" name="Rectangle 7">
            <a:extLst>
              <a:ext uri="{FF2B5EF4-FFF2-40B4-BE49-F238E27FC236}">
                <a16:creationId xmlns:a16="http://schemas.microsoft.com/office/drawing/2014/main" id="{3DF325E5-37C5-5DD5-1DCC-1E3A55A2BD20}"/>
              </a:ext>
            </a:extLst>
          </p:cNvPr>
          <p:cNvSpPr/>
          <p:nvPr/>
        </p:nvSpPr>
        <p:spPr>
          <a:xfrm>
            <a:off x="204019" y="969820"/>
            <a:ext cx="8790039" cy="166905"/>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8EC472DD-5133-4EE4-3BE8-ACA1811A38EB}"/>
              </a:ext>
            </a:extLst>
          </p:cNvPr>
          <p:cNvPicPr>
            <a:picLocks noChangeAspect="1"/>
          </p:cNvPicPr>
          <p:nvPr/>
        </p:nvPicPr>
        <p:blipFill>
          <a:blip r:embed="rId2"/>
          <a:srcRect b="8164"/>
          <a:stretch/>
        </p:blipFill>
        <p:spPr>
          <a:xfrm>
            <a:off x="355681" y="2587207"/>
            <a:ext cx="6485852" cy="3970910"/>
          </a:xfrm>
          <a:prstGeom prst="rect">
            <a:avLst/>
          </a:prstGeom>
          <a:ln w="38100">
            <a:solidFill>
              <a:schemeClr val="accent2"/>
            </a:solidFill>
          </a:ln>
        </p:spPr>
      </p:pic>
    </p:spTree>
    <p:extLst>
      <p:ext uri="{BB962C8B-B14F-4D97-AF65-F5344CB8AC3E}">
        <p14:creationId xmlns:p14="http://schemas.microsoft.com/office/powerpoint/2010/main" val="1400013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F43B11E-FCD8-C16A-CC46-38DA0C1371C5}"/>
              </a:ext>
            </a:extLst>
          </p:cNvPr>
          <p:cNvSpPr/>
          <p:nvPr/>
        </p:nvSpPr>
        <p:spPr>
          <a:xfrm>
            <a:off x="0" y="1989038"/>
            <a:ext cx="12192000" cy="287992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AB049BB-715F-388A-0F59-1216FE35C1FB}"/>
              </a:ext>
            </a:extLst>
          </p:cNvPr>
          <p:cNvSpPr txBox="1"/>
          <p:nvPr/>
        </p:nvSpPr>
        <p:spPr>
          <a:xfrm>
            <a:off x="3244646" y="1377469"/>
            <a:ext cx="2792361"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فتق هیاتال</a:t>
            </a:r>
            <a:endParaRPr lang="en-US" dirty="0"/>
          </a:p>
        </p:txBody>
      </p:sp>
      <p:sp>
        <p:nvSpPr>
          <p:cNvPr id="5" name="TextBox 4">
            <a:extLst>
              <a:ext uri="{FF2B5EF4-FFF2-40B4-BE49-F238E27FC236}">
                <a16:creationId xmlns:a16="http://schemas.microsoft.com/office/drawing/2014/main" id="{FCA058F4-B6AC-6733-04BC-5B597C3C09DA}"/>
              </a:ext>
            </a:extLst>
          </p:cNvPr>
          <p:cNvSpPr txBox="1"/>
          <p:nvPr/>
        </p:nvSpPr>
        <p:spPr>
          <a:xfrm>
            <a:off x="176981" y="2252817"/>
            <a:ext cx="5555225"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درمان قطعی فتق هیاتال به علائم شما بستگی دارد. اگر بیماری برایتان آزاردهنده نیست، ممکن است نیازی به درمان نداشته باشید. اما باید به طور منظم به پزشک مراجعه کنید، چون احتمال دارد فتق با گذشت زمان بزرگ‌تر ‌شود</a:t>
            </a:r>
            <a:r>
              <a:rPr lang="en-US" dirty="0">
                <a:solidFill>
                  <a:schemeClr val="bg1"/>
                </a:solidFill>
              </a:rPr>
              <a:t>.</a:t>
            </a:r>
          </a:p>
        </p:txBody>
      </p:sp>
      <p:pic>
        <p:nvPicPr>
          <p:cNvPr id="7" name="Picture 6">
            <a:extLst>
              <a:ext uri="{FF2B5EF4-FFF2-40B4-BE49-F238E27FC236}">
                <a16:creationId xmlns:a16="http://schemas.microsoft.com/office/drawing/2014/main" id="{3BD7F46C-89F0-09CE-0800-40F1CE75AE20}"/>
              </a:ext>
            </a:extLst>
          </p:cNvPr>
          <p:cNvPicPr>
            <a:picLocks noChangeAspect="1"/>
          </p:cNvPicPr>
          <p:nvPr/>
        </p:nvPicPr>
        <p:blipFill>
          <a:blip r:embed="rId2"/>
          <a:stretch>
            <a:fillRect/>
          </a:stretch>
        </p:blipFill>
        <p:spPr>
          <a:xfrm flipH="1">
            <a:off x="6154994" y="1360019"/>
            <a:ext cx="6037006" cy="4024670"/>
          </a:xfrm>
          <a:prstGeom prst="rect">
            <a:avLst/>
          </a:prstGeom>
          <a:ln w="28575">
            <a:solidFill>
              <a:schemeClr val="accent2"/>
            </a:solidFill>
          </a:ln>
        </p:spPr>
      </p:pic>
    </p:spTree>
    <p:extLst>
      <p:ext uri="{BB962C8B-B14F-4D97-AF65-F5344CB8AC3E}">
        <p14:creationId xmlns:p14="http://schemas.microsoft.com/office/powerpoint/2010/main" val="1473514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BDA58EE-9A88-D884-BA4B-51B8C4A3C342}"/>
              </a:ext>
            </a:extLst>
          </p:cNvPr>
          <p:cNvSpPr txBox="1"/>
          <p:nvPr/>
        </p:nvSpPr>
        <p:spPr>
          <a:xfrm>
            <a:off x="6272983" y="1807044"/>
            <a:ext cx="5732207"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صورت نیاز به درمان، ممکن است پزشک دارو درمانی را توصیه کند. داروی فتق هیاتال نمی‌تواند رفلاکس اسید را متوقف کند، اما مقدار اسید معده را کاهش می‌دهد و از آسیب دیدن مری جلوگیری می‌کند. آنتی‌اسیدهای بدون نسخه بهترین دارو برای فتق هیاتال و رفلاکس خفیف هستند. اما اگر برای مدت طولانی به دارو نیاز داشته باشید، باید به پزشک مراجعه کنید تا محصولات قوی‌تری را برایتان تجویز کند</a:t>
            </a:r>
            <a:r>
              <a:rPr lang="en-US" dirty="0"/>
              <a:t>.</a:t>
            </a:r>
          </a:p>
        </p:txBody>
      </p:sp>
      <p:sp>
        <p:nvSpPr>
          <p:cNvPr id="4" name="TextBox 3">
            <a:extLst>
              <a:ext uri="{FF2B5EF4-FFF2-40B4-BE49-F238E27FC236}">
                <a16:creationId xmlns:a16="http://schemas.microsoft.com/office/drawing/2014/main" id="{3BB258AB-5CEE-5A96-0268-D4A12D4AF56C}"/>
              </a:ext>
            </a:extLst>
          </p:cNvPr>
          <p:cNvSpPr txBox="1"/>
          <p:nvPr/>
        </p:nvSpPr>
        <p:spPr>
          <a:xfrm>
            <a:off x="6056670" y="1319538"/>
            <a:ext cx="24384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فتق هیاتال</a:t>
            </a:r>
            <a:endParaRPr lang="en-US" dirty="0"/>
          </a:p>
        </p:txBody>
      </p:sp>
      <p:pic>
        <p:nvPicPr>
          <p:cNvPr id="7170" name="Picture 2" descr="معاینات بالینی که در بخش گوارش باید بیاموزیم | وب سایت شخصی دکتر حسین اصل  سلیمانی">
            <a:extLst>
              <a:ext uri="{FF2B5EF4-FFF2-40B4-BE49-F238E27FC236}">
                <a16:creationId xmlns:a16="http://schemas.microsoft.com/office/drawing/2014/main" id="{6C7EE78D-8C0B-A4E4-E98C-4F03741A02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0" y="989215"/>
            <a:ext cx="6056670" cy="50172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70149F4B-6358-9F41-9BF5-FC88DFF53DA9}"/>
              </a:ext>
            </a:extLst>
          </p:cNvPr>
          <p:cNvSpPr/>
          <p:nvPr/>
        </p:nvSpPr>
        <p:spPr>
          <a:xfrm>
            <a:off x="8495070" y="1495593"/>
            <a:ext cx="3696930" cy="175891"/>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5502A2EF-0348-DEF3-24CC-EAF2D3E23E65}"/>
              </a:ext>
            </a:extLst>
          </p:cNvPr>
          <p:cNvSpPr/>
          <p:nvPr/>
        </p:nvSpPr>
        <p:spPr>
          <a:xfrm>
            <a:off x="157316" y="0"/>
            <a:ext cx="2743200" cy="98921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EA6BCC73-BDAD-20B9-3E64-43DFBC3292DF}"/>
              </a:ext>
            </a:extLst>
          </p:cNvPr>
          <p:cNvSpPr/>
          <p:nvPr/>
        </p:nvSpPr>
        <p:spPr>
          <a:xfrm>
            <a:off x="3028335" y="6006437"/>
            <a:ext cx="2743200" cy="86139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908036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043AA15-EFC8-00DE-968F-D2202396FFE8}"/>
              </a:ext>
            </a:extLst>
          </p:cNvPr>
          <p:cNvSpPr/>
          <p:nvPr/>
        </p:nvSpPr>
        <p:spPr>
          <a:xfrm>
            <a:off x="1435510" y="2301401"/>
            <a:ext cx="5248883" cy="161356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Rectangle 10">
            <a:extLst>
              <a:ext uri="{FF2B5EF4-FFF2-40B4-BE49-F238E27FC236}">
                <a16:creationId xmlns:a16="http://schemas.microsoft.com/office/drawing/2014/main" id="{8CFA8681-E6B7-4807-F30C-5924552C82E9}"/>
              </a:ext>
            </a:extLst>
          </p:cNvPr>
          <p:cNvSpPr/>
          <p:nvPr/>
        </p:nvSpPr>
        <p:spPr>
          <a:xfrm>
            <a:off x="206478" y="5073445"/>
            <a:ext cx="5889522" cy="161356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91F8A183-0507-64F0-9548-E1DB2711D54C}"/>
              </a:ext>
            </a:extLst>
          </p:cNvPr>
          <p:cNvSpPr txBox="1"/>
          <p:nvPr/>
        </p:nvSpPr>
        <p:spPr>
          <a:xfrm>
            <a:off x="5137355" y="352075"/>
            <a:ext cx="191729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درمان خانگی</a:t>
            </a:r>
            <a:endParaRPr lang="en-US" dirty="0"/>
          </a:p>
        </p:txBody>
      </p:sp>
      <p:sp>
        <p:nvSpPr>
          <p:cNvPr id="5" name="TextBox 4">
            <a:extLst>
              <a:ext uri="{FF2B5EF4-FFF2-40B4-BE49-F238E27FC236}">
                <a16:creationId xmlns:a16="http://schemas.microsoft.com/office/drawing/2014/main" id="{4F438CC0-8066-A73D-3F78-556F1CE3BD82}"/>
              </a:ext>
            </a:extLst>
          </p:cNvPr>
          <p:cNvSpPr txBox="1"/>
          <p:nvPr/>
        </p:nvSpPr>
        <p:spPr>
          <a:xfrm>
            <a:off x="206477" y="1506490"/>
            <a:ext cx="1177904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تغییر سبک زندگی می‌تواند دفعات و شدت رفلاکس اسید را کاهش دهد. برای درمان فتق هیاتال با طب سنتی و راه‌کارهای خانگی، به توصیه‌های زیر عمل کنید</a:t>
            </a:r>
            <a:r>
              <a:rPr lang="en-US" dirty="0"/>
              <a:t>:</a:t>
            </a:r>
          </a:p>
        </p:txBody>
      </p:sp>
      <p:sp>
        <p:nvSpPr>
          <p:cNvPr id="8" name="Rectangle 7">
            <a:extLst>
              <a:ext uri="{FF2B5EF4-FFF2-40B4-BE49-F238E27FC236}">
                <a16:creationId xmlns:a16="http://schemas.microsoft.com/office/drawing/2014/main" id="{CF5A2BC5-EF3A-4842-40BD-A1A44A27D35A}"/>
              </a:ext>
            </a:extLst>
          </p:cNvPr>
          <p:cNvSpPr/>
          <p:nvPr/>
        </p:nvSpPr>
        <p:spPr>
          <a:xfrm>
            <a:off x="0" y="1032387"/>
            <a:ext cx="12192000" cy="209719"/>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10" name="TextBox 9">
            <a:extLst>
              <a:ext uri="{FF2B5EF4-FFF2-40B4-BE49-F238E27FC236}">
                <a16:creationId xmlns:a16="http://schemas.microsoft.com/office/drawing/2014/main" id="{D9153DC9-04DD-B1E1-D2EB-98B6DD00B9E4}"/>
              </a:ext>
            </a:extLst>
          </p:cNvPr>
          <p:cNvSpPr txBox="1"/>
          <p:nvPr/>
        </p:nvSpPr>
        <p:spPr>
          <a:xfrm>
            <a:off x="6684393" y="3429000"/>
            <a:ext cx="5356061" cy="184922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1. وزن خود را در محدوده سالم حفظ کنید</a:t>
            </a:r>
            <a:r>
              <a:rPr lang="en-US" sz="2000" b="1" dirty="0"/>
              <a:t>: </a:t>
            </a:r>
            <a:endParaRPr lang="fa-IR" sz="2000" b="1" dirty="0"/>
          </a:p>
          <a:p>
            <a:r>
              <a:rPr lang="fa-IR" dirty="0"/>
              <a:t>اگر اضافه وزن باعث رفلاکس اسید شده است، کاهش وزن می‌تواند کمک‌کننده باشد</a:t>
            </a:r>
            <a:r>
              <a:rPr lang="en-US" dirty="0"/>
              <a:t>.</a:t>
            </a:r>
          </a:p>
        </p:txBody>
      </p:sp>
      <p:pic>
        <p:nvPicPr>
          <p:cNvPr id="12290" name="Picture 2" descr="چرا عده ای با خوردن &quot;آب&quot; هم چاق می شوند + راهکارهای لاغری - تسنیم">
            <a:extLst>
              <a:ext uri="{FF2B5EF4-FFF2-40B4-BE49-F238E27FC236}">
                <a16:creationId xmlns:a16="http://schemas.microsoft.com/office/drawing/2014/main" id="{A476AFA8-08EB-B6CB-2E9C-8EC33B9920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891" y="2444841"/>
            <a:ext cx="6112416" cy="406108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067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DB26A32-4455-51DC-9135-E5C8D2A7918F}"/>
              </a:ext>
            </a:extLst>
          </p:cNvPr>
          <p:cNvSpPr txBox="1"/>
          <p:nvPr/>
        </p:nvSpPr>
        <p:spPr>
          <a:xfrm>
            <a:off x="5685038" y="1540725"/>
            <a:ext cx="6402351" cy="409855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2. حجم غذای مصرفی خود را کاهش دهید:</a:t>
            </a:r>
            <a:r>
              <a:rPr lang="en-US" sz="2000" b="1" dirty="0"/>
              <a:t> </a:t>
            </a:r>
          </a:p>
          <a:p>
            <a:r>
              <a:rPr lang="fa-IR" dirty="0"/>
              <a:t>این کار باعث می‌شود فشار کمتری به معده شما وارد شود</a:t>
            </a:r>
            <a:r>
              <a:rPr lang="en-US" dirty="0"/>
              <a:t>.</a:t>
            </a:r>
          </a:p>
          <a:p>
            <a:r>
              <a:rPr lang="fa-IR" sz="2000" b="1" dirty="0"/>
              <a:t>3. چربی کمتری بخورید:</a:t>
            </a:r>
            <a:r>
              <a:rPr lang="en-US" sz="2000" b="1" dirty="0"/>
              <a:t> </a:t>
            </a:r>
          </a:p>
          <a:p>
            <a:r>
              <a:rPr lang="fa-IR" dirty="0"/>
              <a:t>غذاهای پرچرب ترشح اسید معده را تحریک می‌کنند</a:t>
            </a:r>
            <a:r>
              <a:rPr lang="en-US" dirty="0"/>
              <a:t>.</a:t>
            </a:r>
          </a:p>
          <a:p>
            <a:r>
              <a:rPr lang="fa-IR" sz="2000" b="1" dirty="0"/>
              <a:t>4. شام را زودتر بخورید :</a:t>
            </a:r>
          </a:p>
          <a:p>
            <a:r>
              <a:rPr lang="fa-IR" sz="2000" b="1" dirty="0"/>
              <a:t> </a:t>
            </a:r>
            <a:r>
              <a:rPr lang="fa-IR" dirty="0"/>
              <a:t>از دراز کشیدن یا خوابیدن بلافاصله بعد از صرف غذا خودداری کنید</a:t>
            </a:r>
            <a:r>
              <a:rPr lang="en-US" dirty="0"/>
              <a:t>.</a:t>
            </a:r>
          </a:p>
        </p:txBody>
      </p:sp>
      <p:pic>
        <p:nvPicPr>
          <p:cNvPr id="5" name="Picture 4">
            <a:extLst>
              <a:ext uri="{FF2B5EF4-FFF2-40B4-BE49-F238E27FC236}">
                <a16:creationId xmlns:a16="http://schemas.microsoft.com/office/drawing/2014/main" id="{990F993B-7AF5-CFC5-F9FF-C936EEB3C95F}"/>
              </a:ext>
            </a:extLst>
          </p:cNvPr>
          <p:cNvPicPr>
            <a:picLocks noChangeAspect="1"/>
          </p:cNvPicPr>
          <p:nvPr/>
        </p:nvPicPr>
        <p:blipFill>
          <a:blip r:embed="rId2"/>
          <a:srcRect l="9479"/>
          <a:stretch/>
        </p:blipFill>
        <p:spPr>
          <a:xfrm>
            <a:off x="0" y="3004982"/>
            <a:ext cx="5580428" cy="3853018"/>
          </a:xfrm>
          <a:prstGeom prst="rect">
            <a:avLst/>
          </a:prstGeom>
        </p:spPr>
      </p:pic>
      <p:pic>
        <p:nvPicPr>
          <p:cNvPr id="11270" name="Picture 6" descr="کاهش اشتها و لاغری | 18 راهکار موثر + روش های علمی - مجله پارسی پودر">
            <a:extLst>
              <a:ext uri="{FF2B5EF4-FFF2-40B4-BE49-F238E27FC236}">
                <a16:creationId xmlns:a16="http://schemas.microsoft.com/office/drawing/2014/main" id="{1D818A4F-A792-22CF-851F-642BF08CBB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580428" cy="314596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3165983B-B90B-FB77-09AF-B55E6515E1C4}"/>
              </a:ext>
            </a:extLst>
          </p:cNvPr>
          <p:cNvSpPr/>
          <p:nvPr/>
        </p:nvSpPr>
        <p:spPr>
          <a:xfrm>
            <a:off x="5580428" y="984083"/>
            <a:ext cx="5284217" cy="303943"/>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A0B2F8A3-2F68-E766-2061-70094AF0BD27}"/>
              </a:ext>
            </a:extLst>
          </p:cNvPr>
          <p:cNvSpPr/>
          <p:nvPr/>
        </p:nvSpPr>
        <p:spPr>
          <a:xfrm>
            <a:off x="7521675" y="6046058"/>
            <a:ext cx="4670325" cy="343533"/>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05185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CE5722-A54D-A50F-91F0-CAC0E5ADDABB}"/>
              </a:ext>
            </a:extLst>
          </p:cNvPr>
          <p:cNvSpPr txBox="1"/>
          <p:nvPr/>
        </p:nvSpPr>
        <p:spPr>
          <a:xfrm>
            <a:off x="6207229" y="292003"/>
            <a:ext cx="5850192" cy="19107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5. پوزیشن خوابیدن خود را تغییر دهید:</a:t>
            </a:r>
            <a:endParaRPr lang="en-US" sz="2000" b="1" dirty="0"/>
          </a:p>
          <a:p>
            <a:r>
              <a:rPr lang="en-US" sz="2000" b="1" dirty="0"/>
              <a:t> </a:t>
            </a:r>
            <a:r>
              <a:rPr lang="fa-IR" dirty="0"/>
              <a:t>بالا بردن سر در شب و خوابیدن به پهلوی چپ می‌تواند از رفلاکس اسید جلوگیری کند</a:t>
            </a:r>
            <a:r>
              <a:rPr lang="en-US" dirty="0"/>
              <a:t>.</a:t>
            </a:r>
          </a:p>
        </p:txBody>
      </p:sp>
      <p:sp>
        <p:nvSpPr>
          <p:cNvPr id="4" name="TextBox 3">
            <a:extLst>
              <a:ext uri="{FF2B5EF4-FFF2-40B4-BE49-F238E27FC236}">
                <a16:creationId xmlns:a16="http://schemas.microsoft.com/office/drawing/2014/main" id="{FB5115EB-AE33-039D-F095-5B4756E9E1EC}"/>
              </a:ext>
            </a:extLst>
          </p:cNvPr>
          <p:cNvSpPr txBox="1"/>
          <p:nvPr/>
        </p:nvSpPr>
        <p:spPr>
          <a:xfrm>
            <a:off x="383458" y="4088541"/>
            <a:ext cx="5948516" cy="240322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2000" b="1" dirty="0"/>
              <a:t>6. سیگار نکشید:</a:t>
            </a:r>
          </a:p>
          <a:p>
            <a:r>
              <a:rPr lang="en-US" dirty="0"/>
              <a:t> </a:t>
            </a:r>
            <a:r>
              <a:rPr lang="fa-IR" dirty="0"/>
              <a:t>سیگار روی اسفنکتر تحتانی مری (دریچه بین مری و معده) تاثیر می‌گذارد و آن را ضعیف‌تر می‌کند. همچنین می تواند باعث سرفه مزمن شود که این روی عضلات اطراف فتق فشار وارد می‌کند</a:t>
            </a:r>
            <a:r>
              <a:rPr lang="en-US" dirty="0"/>
              <a:t>.</a:t>
            </a:r>
          </a:p>
        </p:txBody>
      </p:sp>
      <p:pic>
        <p:nvPicPr>
          <p:cNvPr id="5" name="Picture 4">
            <a:extLst>
              <a:ext uri="{FF2B5EF4-FFF2-40B4-BE49-F238E27FC236}">
                <a16:creationId xmlns:a16="http://schemas.microsoft.com/office/drawing/2014/main" id="{A17181B0-858A-306D-1956-2ADE112B4D61}"/>
              </a:ext>
            </a:extLst>
          </p:cNvPr>
          <p:cNvPicPr>
            <a:picLocks noChangeAspect="1"/>
          </p:cNvPicPr>
          <p:nvPr/>
        </p:nvPicPr>
        <p:blipFill>
          <a:blip r:embed="rId2"/>
          <a:stretch>
            <a:fillRect/>
          </a:stretch>
        </p:blipFill>
        <p:spPr>
          <a:xfrm>
            <a:off x="134579" y="185325"/>
            <a:ext cx="5695950" cy="4152900"/>
          </a:xfrm>
          <a:prstGeom prst="rect">
            <a:avLst/>
          </a:prstGeom>
        </p:spPr>
      </p:pic>
      <p:pic>
        <p:nvPicPr>
          <p:cNvPr id="6" name="Picture 5">
            <a:extLst>
              <a:ext uri="{FF2B5EF4-FFF2-40B4-BE49-F238E27FC236}">
                <a16:creationId xmlns:a16="http://schemas.microsoft.com/office/drawing/2014/main" id="{6719527D-1500-7A5B-678A-4B7176F3A963}"/>
              </a:ext>
            </a:extLst>
          </p:cNvPr>
          <p:cNvPicPr>
            <a:picLocks noChangeAspect="1"/>
          </p:cNvPicPr>
          <p:nvPr/>
        </p:nvPicPr>
        <p:blipFill>
          <a:blip r:embed="rId3"/>
          <a:stretch>
            <a:fillRect/>
          </a:stretch>
        </p:blipFill>
        <p:spPr>
          <a:xfrm>
            <a:off x="7413523" y="2782176"/>
            <a:ext cx="3903404" cy="3903404"/>
          </a:xfrm>
          <a:prstGeom prst="rect">
            <a:avLst/>
          </a:prstGeom>
        </p:spPr>
      </p:pic>
      <p:sp>
        <p:nvSpPr>
          <p:cNvPr id="7" name="Rectangle 6">
            <a:extLst>
              <a:ext uri="{FF2B5EF4-FFF2-40B4-BE49-F238E27FC236}">
                <a16:creationId xmlns:a16="http://schemas.microsoft.com/office/drawing/2014/main" id="{92CBD858-9EF8-FDFD-8D1A-09460077AB67}"/>
              </a:ext>
            </a:extLst>
          </p:cNvPr>
          <p:cNvSpPr/>
          <p:nvPr/>
        </p:nvSpPr>
        <p:spPr>
          <a:xfrm flipV="1">
            <a:off x="0" y="4434350"/>
            <a:ext cx="4468760" cy="108154"/>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3CDF6EC5-F3D7-BE24-FFF3-3FF73916F1B5}"/>
              </a:ext>
            </a:extLst>
          </p:cNvPr>
          <p:cNvSpPr/>
          <p:nvPr/>
        </p:nvSpPr>
        <p:spPr>
          <a:xfrm flipV="1">
            <a:off x="5830529" y="662427"/>
            <a:ext cx="2150190" cy="112094"/>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61196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4FE430D-6841-4BDB-FAAF-AED543370E34}"/>
              </a:ext>
            </a:extLst>
          </p:cNvPr>
          <p:cNvSpPr txBox="1"/>
          <p:nvPr/>
        </p:nvSpPr>
        <p:spPr>
          <a:xfrm>
            <a:off x="8986683" y="385755"/>
            <a:ext cx="2979175" cy="487506"/>
          </a:xfrm>
          <a:prstGeom prst="rect">
            <a:avLst/>
          </a:prstGeom>
          <a:noFill/>
        </p:spPr>
        <p:txBody>
          <a:bodyPr wrap="square">
            <a:spAutoFit/>
          </a:bodyPr>
          <a:lstStyle/>
          <a:p>
            <a:pPr algn="justLow" rtl="1">
              <a:lnSpc>
                <a:spcPct val="107000"/>
              </a:lnSpc>
              <a:spcAft>
                <a:spcPts val="800"/>
              </a:spcAft>
            </a:pPr>
            <a:r>
              <a:rPr lang="fa-IR" sz="2400" b="1" dirty="0">
                <a:effectLst/>
                <a:latin typeface="Shabnam" panose="020B0603030804020204" pitchFamily="34" charset="-78"/>
                <a:ea typeface="Calibri" panose="020F0502020204030204" pitchFamily="34" charset="0"/>
                <a:cs typeface="Shabnam" panose="020B0603030804020204" pitchFamily="34" charset="-78"/>
              </a:rPr>
              <a:t>فتق هیاتال چیست؟ </a:t>
            </a:r>
            <a:endParaRPr lang="en-US" sz="2000"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7" name="TextBox 6">
            <a:extLst>
              <a:ext uri="{FF2B5EF4-FFF2-40B4-BE49-F238E27FC236}">
                <a16:creationId xmlns:a16="http://schemas.microsoft.com/office/drawing/2014/main" id="{143E7AB6-4C12-410E-C62D-ECC975E936D4}"/>
              </a:ext>
            </a:extLst>
          </p:cNvPr>
          <p:cNvSpPr txBox="1"/>
          <p:nvPr/>
        </p:nvSpPr>
        <p:spPr>
          <a:xfrm>
            <a:off x="226142" y="963767"/>
            <a:ext cx="11739716" cy="1685077"/>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دیافراگم غشایی است که اندام‌های شکم را در جای خود نگه می‌دارد و آن‌ها را از قلب و ریه‌ها جدا می‌کند</a:t>
            </a:r>
            <a:r>
              <a:rPr lang="en-US" sz="1800" dirty="0">
                <a:effectLst/>
                <a:latin typeface="Vazir" panose="020B0603030804020204" pitchFamily="34" charset="-78"/>
                <a:ea typeface="Calibri" panose="020F0502020204030204" pitchFamily="34" charset="0"/>
                <a:cs typeface="Vazir" panose="020B0603030804020204" pitchFamily="34" charset="-78"/>
              </a:rPr>
              <a:t>. </a:t>
            </a:r>
            <a:r>
              <a:rPr lang="fa-IR" sz="1800" dirty="0">
                <a:effectLst/>
                <a:latin typeface="Vazir" panose="020B0603030804020204" pitchFamily="34" charset="-78"/>
                <a:ea typeface="Calibri" panose="020F0502020204030204" pitchFamily="34" charset="0"/>
                <a:cs typeface="Vazir" panose="020B0603030804020204" pitchFamily="34" charset="-78"/>
              </a:rPr>
              <a:t>فتق هیاتال </a:t>
            </a:r>
            <a:r>
              <a:rPr lang="en-US" sz="1800" dirty="0">
                <a:effectLst/>
                <a:latin typeface="Vazir" panose="020B0603030804020204" pitchFamily="34" charset="-78"/>
                <a:ea typeface="Calibri" panose="020F0502020204030204" pitchFamily="34" charset="0"/>
                <a:cs typeface="Vazir" panose="020B0603030804020204" pitchFamily="34" charset="-78"/>
              </a:rPr>
              <a:t>(hiatal hernia)</a:t>
            </a:r>
            <a:r>
              <a:rPr lang="fa-IR" sz="1800" dirty="0">
                <a:effectLst/>
                <a:latin typeface="Vazir" panose="020B0603030804020204" pitchFamily="34" charset="-78"/>
                <a:ea typeface="Calibri" panose="020F0502020204030204" pitchFamily="34" charset="0"/>
                <a:cs typeface="Vazir" panose="020B0603030804020204" pitchFamily="34" charset="-78"/>
              </a:rPr>
              <a:t>، فتق هیاتوس یا فتق حجاب حاجز زمانی اتفاق می‌افتد که قسمت بالایی معده از منفذی که در دیافراگم وجود دارد و به آن «هیاتوس مری» می‌گویند، عبور می‌کند و وارد قفسه سینه می‌شود.</a:t>
            </a:r>
            <a:endParaRPr lang="en-US" sz="1600" dirty="0">
              <a:effectLst/>
              <a:latin typeface="Vazir" panose="020B0603030804020204" pitchFamily="34" charset="-78"/>
              <a:ea typeface="Calibri" panose="020F0502020204030204" pitchFamily="34" charset="0"/>
              <a:cs typeface="Vazir" panose="020B0603030804020204" pitchFamily="34" charset="-78"/>
            </a:endParaRPr>
          </a:p>
        </p:txBody>
      </p:sp>
      <p:sp>
        <p:nvSpPr>
          <p:cNvPr id="8" name="Rectangle 7">
            <a:extLst>
              <a:ext uri="{FF2B5EF4-FFF2-40B4-BE49-F238E27FC236}">
                <a16:creationId xmlns:a16="http://schemas.microsoft.com/office/drawing/2014/main" id="{CE4C07CB-BE31-7FC0-FDB5-292B6E37560C}"/>
              </a:ext>
            </a:extLst>
          </p:cNvPr>
          <p:cNvSpPr/>
          <p:nvPr/>
        </p:nvSpPr>
        <p:spPr>
          <a:xfrm>
            <a:off x="226142" y="547990"/>
            <a:ext cx="9124335" cy="163036"/>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9" name="Picture 8">
            <a:extLst>
              <a:ext uri="{FF2B5EF4-FFF2-40B4-BE49-F238E27FC236}">
                <a16:creationId xmlns:a16="http://schemas.microsoft.com/office/drawing/2014/main" id="{B127439F-DA43-D260-43F2-41C80ED88607}"/>
              </a:ext>
            </a:extLst>
          </p:cNvPr>
          <p:cNvPicPr>
            <a:picLocks noChangeAspect="1"/>
          </p:cNvPicPr>
          <p:nvPr/>
        </p:nvPicPr>
        <p:blipFill>
          <a:blip r:embed="rId3"/>
          <a:srcRect l="6056" t="14435"/>
          <a:stretch/>
        </p:blipFill>
        <p:spPr>
          <a:xfrm>
            <a:off x="2149317" y="2811420"/>
            <a:ext cx="7893366" cy="4046580"/>
          </a:xfrm>
          <a:prstGeom prst="rect">
            <a:avLst/>
          </a:prstGeom>
        </p:spPr>
      </p:pic>
    </p:spTree>
    <p:extLst>
      <p:ext uri="{BB962C8B-B14F-4D97-AF65-F5344CB8AC3E}">
        <p14:creationId xmlns:p14="http://schemas.microsoft.com/office/powerpoint/2010/main" val="35573308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36C5A8A-C482-BD19-C7A0-A4ED9BD123B9}"/>
              </a:ext>
            </a:extLst>
          </p:cNvPr>
          <p:cNvSpPr txBox="1"/>
          <p:nvPr/>
        </p:nvSpPr>
        <p:spPr>
          <a:xfrm>
            <a:off x="140250" y="5001143"/>
            <a:ext cx="4031226"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راه‌های پیش‌گیری از فتق هیاتال</a:t>
            </a:r>
            <a:endParaRPr lang="en-US" dirty="0"/>
          </a:p>
        </p:txBody>
      </p:sp>
      <p:sp>
        <p:nvSpPr>
          <p:cNvPr id="5" name="TextBox 4">
            <a:extLst>
              <a:ext uri="{FF2B5EF4-FFF2-40B4-BE49-F238E27FC236}">
                <a16:creationId xmlns:a16="http://schemas.microsoft.com/office/drawing/2014/main" id="{E695C9B9-9A15-A6D9-8920-F318CD41B4DD}"/>
              </a:ext>
            </a:extLst>
          </p:cNvPr>
          <p:cNvSpPr txBox="1"/>
          <p:nvPr/>
        </p:nvSpPr>
        <p:spPr>
          <a:xfrm>
            <a:off x="240890" y="5488649"/>
            <a:ext cx="1171022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آنجا که چاقی یکی از عوامل خطر فتق هیاتوس است، کاهش وزن به پیش‌گیری از آن کمک می‌کند. سایر علل و عوامل خطر شناخته شده قابل پیش‌گیری نیستند</a:t>
            </a:r>
            <a:r>
              <a:rPr lang="en-US" dirty="0"/>
              <a:t>.</a:t>
            </a:r>
          </a:p>
        </p:txBody>
      </p:sp>
      <p:sp>
        <p:nvSpPr>
          <p:cNvPr id="6" name="Rectangle 5">
            <a:extLst>
              <a:ext uri="{FF2B5EF4-FFF2-40B4-BE49-F238E27FC236}">
                <a16:creationId xmlns:a16="http://schemas.microsoft.com/office/drawing/2014/main" id="{3631528F-3E40-36F3-DD57-776475A9AA1F}"/>
              </a:ext>
            </a:extLst>
          </p:cNvPr>
          <p:cNvSpPr/>
          <p:nvPr/>
        </p:nvSpPr>
        <p:spPr>
          <a:xfrm flipV="1">
            <a:off x="4375354" y="5214448"/>
            <a:ext cx="7816646" cy="132491"/>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397AD1B8-BC91-6380-909C-1BE95793CC1F}"/>
              </a:ext>
            </a:extLst>
          </p:cNvPr>
          <p:cNvPicPr>
            <a:picLocks noChangeAspect="1"/>
          </p:cNvPicPr>
          <p:nvPr/>
        </p:nvPicPr>
        <p:blipFill>
          <a:blip r:embed="rId2"/>
          <a:stretch>
            <a:fillRect/>
          </a:stretch>
        </p:blipFill>
        <p:spPr>
          <a:xfrm>
            <a:off x="2256220" y="-8485"/>
            <a:ext cx="7679560" cy="4867918"/>
          </a:xfrm>
          <a:prstGeom prst="rect">
            <a:avLst/>
          </a:prstGeom>
        </p:spPr>
      </p:pic>
      <p:sp>
        <p:nvSpPr>
          <p:cNvPr id="8" name="Rectangle 7">
            <a:extLst>
              <a:ext uri="{FF2B5EF4-FFF2-40B4-BE49-F238E27FC236}">
                <a16:creationId xmlns:a16="http://schemas.microsoft.com/office/drawing/2014/main" id="{245D26CD-ADA1-00F0-6A10-EF8E612C3667}"/>
              </a:ext>
            </a:extLst>
          </p:cNvPr>
          <p:cNvSpPr/>
          <p:nvPr/>
        </p:nvSpPr>
        <p:spPr>
          <a:xfrm>
            <a:off x="1907458" y="-8485"/>
            <a:ext cx="348762" cy="394273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4F1CDB72-415B-2406-325B-7EEA5B8A8BA6}"/>
              </a:ext>
            </a:extLst>
          </p:cNvPr>
          <p:cNvSpPr/>
          <p:nvPr/>
        </p:nvSpPr>
        <p:spPr>
          <a:xfrm>
            <a:off x="9940413" y="900117"/>
            <a:ext cx="348762" cy="3942735"/>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6748578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E8A1BA4-CBBD-A228-F09C-6F28717A9B8C}"/>
              </a:ext>
            </a:extLst>
          </p:cNvPr>
          <p:cNvSpPr/>
          <p:nvPr/>
        </p:nvSpPr>
        <p:spPr>
          <a:xfrm>
            <a:off x="0" y="0"/>
            <a:ext cx="2226723"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EF6A9431-81AE-4564-B81D-8579120B98CA}"/>
              </a:ext>
            </a:extLst>
          </p:cNvPr>
          <p:cNvSpPr txBox="1"/>
          <p:nvPr/>
        </p:nvSpPr>
        <p:spPr>
          <a:xfrm>
            <a:off x="6096000" y="1265903"/>
            <a:ext cx="1514167"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کلام پایانی</a:t>
            </a:r>
            <a:endParaRPr lang="en-US" dirty="0"/>
          </a:p>
        </p:txBody>
      </p:sp>
      <p:sp>
        <p:nvSpPr>
          <p:cNvPr id="5" name="TextBox 4">
            <a:extLst>
              <a:ext uri="{FF2B5EF4-FFF2-40B4-BE49-F238E27FC236}">
                <a16:creationId xmlns:a16="http://schemas.microsoft.com/office/drawing/2014/main" id="{314E9AAF-4814-35A2-0F2E-41B66AD24CEC}"/>
              </a:ext>
            </a:extLst>
          </p:cNvPr>
          <p:cNvSpPr txBox="1"/>
          <p:nvPr/>
        </p:nvSpPr>
        <p:spPr>
          <a:xfrm>
            <a:off x="6096000" y="1753409"/>
            <a:ext cx="5948518"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اگر فتق هیاتال کوچک باشد، پزشک ممکن است آن را به طور تصادفی کشف کند. در سایر موارد، این بیماری می‌تواند به رفلاکس اسید و سوزش سر دل منجر شود. تغییر رژیم غذایی و دارو درمانی معمولا به کاهش علائم کمک می‌کند. اما گاهی اوقات، ممکن است به جراحی نیاز داشته باشید</a:t>
            </a:r>
            <a:r>
              <a:rPr lang="en-US" dirty="0"/>
              <a:t>.</a:t>
            </a:r>
          </a:p>
        </p:txBody>
      </p:sp>
      <p:pic>
        <p:nvPicPr>
          <p:cNvPr id="6" name="Picture 5">
            <a:extLst>
              <a:ext uri="{FF2B5EF4-FFF2-40B4-BE49-F238E27FC236}">
                <a16:creationId xmlns:a16="http://schemas.microsoft.com/office/drawing/2014/main" id="{C73BF3C4-2C67-40CB-507F-38A8604C0D7A}"/>
              </a:ext>
            </a:extLst>
          </p:cNvPr>
          <p:cNvPicPr>
            <a:picLocks noChangeAspect="1"/>
          </p:cNvPicPr>
          <p:nvPr/>
        </p:nvPicPr>
        <p:blipFill>
          <a:blip r:embed="rId2"/>
          <a:stretch>
            <a:fillRect/>
          </a:stretch>
        </p:blipFill>
        <p:spPr>
          <a:xfrm>
            <a:off x="0" y="1265903"/>
            <a:ext cx="5978012" cy="4483510"/>
          </a:xfrm>
          <a:prstGeom prst="rect">
            <a:avLst/>
          </a:prstGeom>
          <a:ln w="28575">
            <a:solidFill>
              <a:schemeClr val="accent2"/>
            </a:solidFill>
          </a:ln>
        </p:spPr>
      </p:pic>
    </p:spTree>
    <p:extLst>
      <p:ext uri="{BB962C8B-B14F-4D97-AF65-F5344CB8AC3E}">
        <p14:creationId xmlns:p14="http://schemas.microsoft.com/office/powerpoint/2010/main" val="35323333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1B785A-7961-9466-B009-4EC768465CFC}"/>
              </a:ext>
            </a:extLst>
          </p:cNvPr>
          <p:cNvSpPr txBox="1"/>
          <p:nvPr/>
        </p:nvSpPr>
        <p:spPr>
          <a:xfrm>
            <a:off x="6096000" y="213851"/>
            <a:ext cx="87507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endParaRPr lang="en-US" dirty="0"/>
          </a:p>
        </p:txBody>
      </p:sp>
      <p:sp>
        <p:nvSpPr>
          <p:cNvPr id="4" name="Rectangle 3">
            <a:extLst>
              <a:ext uri="{FF2B5EF4-FFF2-40B4-BE49-F238E27FC236}">
                <a16:creationId xmlns:a16="http://schemas.microsoft.com/office/drawing/2014/main" id="{4018C696-DAF3-934E-A25C-C6D0B4EC0C59}"/>
              </a:ext>
            </a:extLst>
          </p:cNvPr>
          <p:cNvSpPr/>
          <p:nvPr/>
        </p:nvSpPr>
        <p:spPr>
          <a:xfrm flipV="1">
            <a:off x="2713702" y="983874"/>
            <a:ext cx="7816646" cy="132491"/>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dirty="0"/>
          </a:p>
        </p:txBody>
      </p:sp>
      <p:sp>
        <p:nvSpPr>
          <p:cNvPr id="6" name="TextBox 5">
            <a:extLst>
              <a:ext uri="{FF2B5EF4-FFF2-40B4-BE49-F238E27FC236}">
                <a16:creationId xmlns:a16="http://schemas.microsoft.com/office/drawing/2014/main" id="{2757672A-B3E1-30FA-B6E4-06491BB872CB}"/>
              </a:ext>
            </a:extLst>
          </p:cNvPr>
          <p:cNvSpPr txBox="1"/>
          <p:nvPr/>
        </p:nvSpPr>
        <p:spPr>
          <a:xfrm>
            <a:off x="176979" y="2243901"/>
            <a:ext cx="2536723"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hlinkClick r:id="rId2">
                  <a:extLst>
                    <a:ext uri="{A12FA001-AC4F-418D-AE19-62706E023703}">
                      <ahyp:hlinkClr xmlns:ahyp="http://schemas.microsoft.com/office/drawing/2018/hyperlinkcolor" val="tx"/>
                    </a:ext>
                  </a:extLst>
                </a:hlinkClick>
              </a:rPr>
              <a:t>https://arminlab.com</a:t>
            </a:r>
            <a:endParaRPr lang="fa-IR" dirty="0"/>
          </a:p>
        </p:txBody>
      </p:sp>
    </p:spTree>
    <p:extLst>
      <p:ext uri="{BB962C8B-B14F-4D97-AF65-F5344CB8AC3E}">
        <p14:creationId xmlns:p14="http://schemas.microsoft.com/office/powerpoint/2010/main" val="31645975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D59E1F-B68C-48C0-1A22-BBD1C2632FC8}"/>
              </a:ext>
            </a:extLst>
          </p:cNvPr>
          <p:cNvSpPr/>
          <p:nvPr/>
        </p:nvSpPr>
        <p:spPr>
          <a:xfrm>
            <a:off x="1715729" y="2416277"/>
            <a:ext cx="9311148" cy="202544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702A85E9-8BA1-32C6-6B89-20DFE2201DE7}"/>
              </a:ext>
            </a:extLst>
          </p:cNvPr>
          <p:cNvSpPr txBox="1"/>
          <p:nvPr/>
        </p:nvSpPr>
        <p:spPr>
          <a:xfrm>
            <a:off x="3304868" y="2888852"/>
            <a:ext cx="6447502" cy="108029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sz="6000" dirty="0">
                <a:solidFill>
                  <a:schemeClr val="bg1"/>
                </a:solidFill>
              </a:rPr>
              <a:t>با تشکر از توجه شما</a:t>
            </a:r>
            <a:endParaRPr lang="en-US" sz="6000" dirty="0">
              <a:solidFill>
                <a:schemeClr val="bg1"/>
              </a:solidFill>
            </a:endParaRPr>
          </a:p>
        </p:txBody>
      </p:sp>
    </p:spTree>
    <p:extLst>
      <p:ext uri="{BB962C8B-B14F-4D97-AF65-F5344CB8AC3E}">
        <p14:creationId xmlns:p14="http://schemas.microsoft.com/office/powerpoint/2010/main" val="73873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7B5DAE9-F6D5-F617-84F5-FCCD477804D9}"/>
              </a:ext>
            </a:extLst>
          </p:cNvPr>
          <p:cNvSpPr/>
          <p:nvPr/>
        </p:nvSpPr>
        <p:spPr>
          <a:xfrm>
            <a:off x="8170607" y="845574"/>
            <a:ext cx="3834580" cy="601242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F32BD64-C5E9-B766-DB88-A854D219DA16}"/>
              </a:ext>
            </a:extLst>
          </p:cNvPr>
          <p:cNvSpPr txBox="1"/>
          <p:nvPr/>
        </p:nvSpPr>
        <p:spPr>
          <a:xfrm>
            <a:off x="62270" y="2184443"/>
            <a:ext cx="2369574"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علائم فتق هیاتال</a:t>
            </a:r>
            <a:endParaRPr lang="en-US" dirty="0"/>
          </a:p>
        </p:txBody>
      </p:sp>
      <p:sp>
        <p:nvSpPr>
          <p:cNvPr id="5" name="TextBox 4">
            <a:extLst>
              <a:ext uri="{FF2B5EF4-FFF2-40B4-BE49-F238E27FC236}">
                <a16:creationId xmlns:a16="http://schemas.microsoft.com/office/drawing/2014/main" id="{C05E42C7-7DB4-2059-BAD5-AB43759B2F89}"/>
              </a:ext>
            </a:extLst>
          </p:cNvPr>
          <p:cNvSpPr txBox="1"/>
          <p:nvPr/>
        </p:nvSpPr>
        <p:spPr>
          <a:xfrm>
            <a:off x="186813" y="2671949"/>
            <a:ext cx="5476568"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فتق هیاتوس اغلب هیچ علامتی ایجاد نمی‌کند. به همین دلیل، پزشک معمولا آن را به صورت تصادفی کشف می‌کند. در سایر موارد، علائمی که تجربه می‌کنید از رفلاکس اسید</a:t>
            </a:r>
            <a:r>
              <a:rPr lang="en-US" dirty="0"/>
              <a:t> </a:t>
            </a:r>
            <a:r>
              <a:rPr lang="fa-IR" dirty="0"/>
              <a:t>بیماری رفلاکس معده به مری یا</a:t>
            </a:r>
            <a:r>
              <a:rPr lang="en-US" dirty="0"/>
              <a:t> (GERD) </a:t>
            </a:r>
            <a:r>
              <a:rPr lang="fa-IR" dirty="0"/>
              <a:t>ناشی می‌شود</a:t>
            </a:r>
            <a:r>
              <a:rPr lang="en-US" dirty="0"/>
              <a:t>.</a:t>
            </a:r>
          </a:p>
        </p:txBody>
      </p:sp>
      <p:sp>
        <p:nvSpPr>
          <p:cNvPr id="6" name="Rectangle 5">
            <a:extLst>
              <a:ext uri="{FF2B5EF4-FFF2-40B4-BE49-F238E27FC236}">
                <a16:creationId xmlns:a16="http://schemas.microsoft.com/office/drawing/2014/main" id="{91EC4CD0-87C0-7AEB-3253-0CF19145E5CC}"/>
              </a:ext>
            </a:extLst>
          </p:cNvPr>
          <p:cNvSpPr/>
          <p:nvPr/>
        </p:nvSpPr>
        <p:spPr>
          <a:xfrm>
            <a:off x="2410541" y="2331556"/>
            <a:ext cx="3274143" cy="193281"/>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479C0EDD-098E-2B3C-F5C1-4767D102A909}"/>
              </a:ext>
            </a:extLst>
          </p:cNvPr>
          <p:cNvPicPr>
            <a:picLocks noChangeAspect="1"/>
          </p:cNvPicPr>
          <p:nvPr/>
        </p:nvPicPr>
        <p:blipFill>
          <a:blip r:embed="rId3"/>
          <a:stretch>
            <a:fillRect/>
          </a:stretch>
        </p:blipFill>
        <p:spPr>
          <a:xfrm flipH="1">
            <a:off x="5787924" y="1389957"/>
            <a:ext cx="6404076" cy="4803058"/>
          </a:xfrm>
          <a:prstGeom prst="rect">
            <a:avLst/>
          </a:prstGeom>
          <a:ln w="28575">
            <a:solidFill>
              <a:schemeClr val="bg1"/>
            </a:solidFill>
          </a:ln>
        </p:spPr>
      </p:pic>
    </p:spTree>
    <p:extLst>
      <p:ext uri="{BB962C8B-B14F-4D97-AF65-F5344CB8AC3E}">
        <p14:creationId xmlns:p14="http://schemas.microsoft.com/office/powerpoint/2010/main" val="2082195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91562E-D4E5-436E-FDA5-0E84B1A0E941}"/>
              </a:ext>
            </a:extLst>
          </p:cNvPr>
          <p:cNvSpPr txBox="1"/>
          <p:nvPr/>
        </p:nvSpPr>
        <p:spPr>
          <a:xfrm>
            <a:off x="5978015" y="686072"/>
            <a:ext cx="609600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انواع مختلف فتق هیاتال کدامند؟</a:t>
            </a:r>
          </a:p>
        </p:txBody>
      </p:sp>
      <p:sp>
        <p:nvSpPr>
          <p:cNvPr id="5" name="TextBox 4">
            <a:extLst>
              <a:ext uri="{FF2B5EF4-FFF2-40B4-BE49-F238E27FC236}">
                <a16:creationId xmlns:a16="http://schemas.microsoft.com/office/drawing/2014/main" id="{BA89F6EE-5C1E-2AAF-790D-16FB945FFF92}"/>
              </a:ext>
            </a:extLst>
          </p:cNvPr>
          <p:cNvSpPr txBox="1"/>
          <p:nvPr/>
        </p:nvSpPr>
        <p:spPr>
          <a:xfrm>
            <a:off x="442453" y="1173578"/>
            <a:ext cx="11631562"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دو نوع اصلی وجود دارد: فتق هیاتال کشویی و فتق هیاتال پارازوفاژیال. اکثر افراد دارای نوع 1 هستند. هر سه نوع دیگر فتق پاراازوفاژیال هستند.</a:t>
            </a:r>
          </a:p>
        </p:txBody>
      </p:sp>
      <p:sp>
        <p:nvSpPr>
          <p:cNvPr id="7" name="TextBox 6">
            <a:extLst>
              <a:ext uri="{FF2B5EF4-FFF2-40B4-BE49-F238E27FC236}">
                <a16:creationId xmlns:a16="http://schemas.microsoft.com/office/drawing/2014/main" id="{1EB5187D-659E-8FAC-CDAC-516026B66EFA}"/>
              </a:ext>
            </a:extLst>
          </p:cNvPr>
          <p:cNvSpPr txBox="1"/>
          <p:nvPr/>
        </p:nvSpPr>
        <p:spPr>
          <a:xfrm>
            <a:off x="5978015" y="3604529"/>
            <a:ext cx="6096000"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نوع 1 که به آن فتق هیاتال لغزنده نیز گفته می شود. این فتق شایع ترین نوع است که 95٪ از تمام فتق های هیاتال را تشکیل می دهد. در این نسخه، بخشی از مری که به معده متصل می شود، گاهی اوقات از طریق شکاف بازبه سمت بالا و سپس به پایین می لغزد.</a:t>
            </a:r>
          </a:p>
        </p:txBody>
      </p:sp>
      <p:sp>
        <p:nvSpPr>
          <p:cNvPr id="9" name="TextBox 8">
            <a:extLst>
              <a:ext uri="{FF2B5EF4-FFF2-40B4-BE49-F238E27FC236}">
                <a16:creationId xmlns:a16="http://schemas.microsoft.com/office/drawing/2014/main" id="{21050A74-2CA8-EBE1-4768-B78AA967F79A}"/>
              </a:ext>
            </a:extLst>
          </p:cNvPr>
          <p:cNvSpPr txBox="1"/>
          <p:nvPr/>
        </p:nvSpPr>
        <p:spPr>
          <a:xfrm>
            <a:off x="9281654" y="3009718"/>
            <a:ext cx="2792361"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نوع 1: </a:t>
            </a:r>
          </a:p>
        </p:txBody>
      </p:sp>
      <p:pic>
        <p:nvPicPr>
          <p:cNvPr id="10" name="Picture 9">
            <a:extLst>
              <a:ext uri="{FF2B5EF4-FFF2-40B4-BE49-F238E27FC236}">
                <a16:creationId xmlns:a16="http://schemas.microsoft.com/office/drawing/2014/main" id="{F273E3BE-A77D-04B6-88A7-98372E267E75}"/>
              </a:ext>
            </a:extLst>
          </p:cNvPr>
          <p:cNvPicPr>
            <a:picLocks noChangeAspect="1"/>
          </p:cNvPicPr>
          <p:nvPr/>
        </p:nvPicPr>
        <p:blipFill>
          <a:blip r:embed="rId2"/>
          <a:srcRect r="9160"/>
          <a:stretch/>
        </p:blipFill>
        <p:spPr>
          <a:xfrm flipH="1">
            <a:off x="0" y="2027902"/>
            <a:ext cx="5850195" cy="4830098"/>
          </a:xfrm>
          <a:prstGeom prst="rect">
            <a:avLst/>
          </a:prstGeom>
        </p:spPr>
      </p:pic>
      <p:sp>
        <p:nvSpPr>
          <p:cNvPr id="13" name="Rectangle 12">
            <a:extLst>
              <a:ext uri="{FF2B5EF4-FFF2-40B4-BE49-F238E27FC236}">
                <a16:creationId xmlns:a16="http://schemas.microsoft.com/office/drawing/2014/main" id="{4AE75912-6678-4CE5-270B-20DEC5918AD1}"/>
              </a:ext>
            </a:extLst>
          </p:cNvPr>
          <p:cNvSpPr/>
          <p:nvPr/>
        </p:nvSpPr>
        <p:spPr>
          <a:xfrm>
            <a:off x="0" y="833184"/>
            <a:ext cx="7914968" cy="179539"/>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grpSp>
        <p:nvGrpSpPr>
          <p:cNvPr id="14" name="Group 13">
            <a:extLst>
              <a:ext uri="{FF2B5EF4-FFF2-40B4-BE49-F238E27FC236}">
                <a16:creationId xmlns:a16="http://schemas.microsoft.com/office/drawing/2014/main" id="{7326776D-94E0-C1AC-A58F-A0C4BACBEEC1}"/>
              </a:ext>
            </a:extLst>
          </p:cNvPr>
          <p:cNvGrpSpPr/>
          <p:nvPr/>
        </p:nvGrpSpPr>
        <p:grpSpPr>
          <a:xfrm rot="15688212">
            <a:off x="6314773" y="1940994"/>
            <a:ext cx="1594146" cy="1638396"/>
            <a:chOff x="7908683" y="1763939"/>
            <a:chExt cx="2502173" cy="2571628"/>
          </a:xfrm>
        </p:grpSpPr>
        <p:sp>
          <p:nvSpPr>
            <p:cNvPr id="15" name="Oval 14">
              <a:extLst>
                <a:ext uri="{FF2B5EF4-FFF2-40B4-BE49-F238E27FC236}">
                  <a16:creationId xmlns:a16="http://schemas.microsoft.com/office/drawing/2014/main" id="{DD757908-D091-553B-624F-A4D2638E2A79}"/>
                </a:ext>
              </a:extLst>
            </p:cNvPr>
            <p:cNvSpPr/>
            <p:nvPr/>
          </p:nvSpPr>
          <p:spPr>
            <a:xfrm>
              <a:off x="8259098" y="1763939"/>
              <a:ext cx="2151758" cy="2151758"/>
            </a:xfrm>
            <a:prstGeom prst="ellipse">
              <a:avLst/>
            </a:prstGeom>
            <a:solidFill>
              <a:srgbClr val="F09456"/>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Oval 15">
              <a:extLst>
                <a:ext uri="{FF2B5EF4-FFF2-40B4-BE49-F238E27FC236}">
                  <a16:creationId xmlns:a16="http://schemas.microsoft.com/office/drawing/2014/main" id="{B1EE2456-4FC0-FF9E-6F4C-D3BF5EBFA988}"/>
                </a:ext>
              </a:extLst>
            </p:cNvPr>
            <p:cNvSpPr/>
            <p:nvPr/>
          </p:nvSpPr>
          <p:spPr>
            <a:xfrm>
              <a:off x="7908683" y="2577647"/>
              <a:ext cx="1757920" cy="1757920"/>
            </a:xfrm>
            <a:prstGeom prst="ellipse">
              <a:avLst/>
            </a:prstGeom>
            <a:solidFill>
              <a:srgbClr val="F2A672"/>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Tree>
    <p:extLst>
      <p:ext uri="{BB962C8B-B14F-4D97-AF65-F5344CB8AC3E}">
        <p14:creationId xmlns:p14="http://schemas.microsoft.com/office/powerpoint/2010/main" val="443198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CBFDA5-5C38-085D-C5D5-BD103E4FD2A8}"/>
              </a:ext>
            </a:extLst>
          </p:cNvPr>
          <p:cNvSpPr txBox="1"/>
          <p:nvPr/>
        </p:nvSpPr>
        <p:spPr>
          <a:xfrm>
            <a:off x="10933471" y="5052340"/>
            <a:ext cx="1091381"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نوع 2: </a:t>
            </a:r>
          </a:p>
        </p:txBody>
      </p:sp>
      <p:sp>
        <p:nvSpPr>
          <p:cNvPr id="9" name="TextBox 8">
            <a:extLst>
              <a:ext uri="{FF2B5EF4-FFF2-40B4-BE49-F238E27FC236}">
                <a16:creationId xmlns:a16="http://schemas.microsoft.com/office/drawing/2014/main" id="{0A7AED1D-43B1-D3EE-2332-2E10C5176215}"/>
              </a:ext>
            </a:extLst>
          </p:cNvPr>
          <p:cNvSpPr txBox="1"/>
          <p:nvPr/>
        </p:nvSpPr>
        <p:spPr>
          <a:xfrm>
            <a:off x="167149" y="5539846"/>
            <a:ext cx="11857704"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انواع 2-4 را فتق هیاتال پارازوفاژیال می نامند. «پارازوفاژیال» به معنای «کنار مری» است. در نوع 2، قسمت فوقانی معده در کنار مری به سمت بالا حرکت می کند و برآمدگی در کنار آن ایجاد می کند. به این فتق هیاتال غلتان نیز می گویند.</a:t>
            </a:r>
          </a:p>
        </p:txBody>
      </p:sp>
      <p:sp>
        <p:nvSpPr>
          <p:cNvPr id="10" name="Rectangle 9">
            <a:extLst>
              <a:ext uri="{FF2B5EF4-FFF2-40B4-BE49-F238E27FC236}">
                <a16:creationId xmlns:a16="http://schemas.microsoft.com/office/drawing/2014/main" id="{CE723564-F975-6705-6224-02EE7C88CB20}"/>
              </a:ext>
            </a:extLst>
          </p:cNvPr>
          <p:cNvSpPr/>
          <p:nvPr/>
        </p:nvSpPr>
        <p:spPr>
          <a:xfrm>
            <a:off x="0" y="5243066"/>
            <a:ext cx="10964606" cy="125348"/>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dirty="0"/>
          </a:p>
        </p:txBody>
      </p:sp>
      <p:pic>
        <p:nvPicPr>
          <p:cNvPr id="15364" name="Picture 4" descr="تصویر برداری فتق">
            <a:extLst>
              <a:ext uri="{FF2B5EF4-FFF2-40B4-BE49-F238E27FC236}">
                <a16:creationId xmlns:a16="http://schemas.microsoft.com/office/drawing/2014/main" id="{AB344213-1B2C-1AF3-E589-F11516510BE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00" t="5930" r="3412" b="6192"/>
          <a:stretch/>
        </p:blipFill>
        <p:spPr bwMode="auto">
          <a:xfrm>
            <a:off x="1320527" y="0"/>
            <a:ext cx="9550946" cy="4881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418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2CF56-F668-AF2E-6EB7-DC6D18637CBF}"/>
              </a:ext>
            </a:extLst>
          </p:cNvPr>
          <p:cNvSpPr txBox="1"/>
          <p:nvPr/>
        </p:nvSpPr>
        <p:spPr>
          <a:xfrm>
            <a:off x="6951407" y="2580968"/>
            <a:ext cx="4906296"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نوع 3 ترکیبی از دو نوع اول است. بخشی از مری که به معده متصل می شود، (محل اتصال معده به مری) گاهی اوقات از طریق شکاف به بالا می لغزد و قسمت دیگری از معده  نیز گاهی اوقات در کنار محل اتصال معده به مری برآمده می شود.</a:t>
            </a:r>
          </a:p>
        </p:txBody>
      </p:sp>
      <p:sp>
        <p:nvSpPr>
          <p:cNvPr id="7" name="TextBox 6">
            <a:extLst>
              <a:ext uri="{FF2B5EF4-FFF2-40B4-BE49-F238E27FC236}">
                <a16:creationId xmlns:a16="http://schemas.microsoft.com/office/drawing/2014/main" id="{ABEA65AE-DFF4-7DF2-9939-50937E94FE7C}"/>
              </a:ext>
            </a:extLst>
          </p:cNvPr>
          <p:cNvSpPr txBox="1"/>
          <p:nvPr/>
        </p:nvSpPr>
        <p:spPr>
          <a:xfrm>
            <a:off x="10746658" y="1877152"/>
            <a:ext cx="1111045"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نوع 3: </a:t>
            </a:r>
          </a:p>
        </p:txBody>
      </p:sp>
      <p:pic>
        <p:nvPicPr>
          <p:cNvPr id="16386" name="Picture 2" descr="سرطان معده ، تشخیص ، علائم و درمان - دکتر فرشاد خسروی">
            <a:extLst>
              <a:ext uri="{FF2B5EF4-FFF2-40B4-BE49-F238E27FC236}">
                <a16:creationId xmlns:a16="http://schemas.microsoft.com/office/drawing/2014/main" id="{4768E892-1526-31A5-D353-975504EAA96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207"/>
          <a:stretch/>
        </p:blipFill>
        <p:spPr bwMode="auto">
          <a:xfrm>
            <a:off x="12680" y="449604"/>
            <a:ext cx="6486444" cy="601019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FE953B1-55C3-AADB-8766-2E1B4EEDB457}"/>
              </a:ext>
            </a:extLst>
          </p:cNvPr>
          <p:cNvSpPr/>
          <p:nvPr/>
        </p:nvSpPr>
        <p:spPr>
          <a:xfrm>
            <a:off x="11975690" y="1"/>
            <a:ext cx="213462"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75544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9C2D57-A4A8-AEFB-FEE5-2EFD60F94EE4}"/>
              </a:ext>
            </a:extLst>
          </p:cNvPr>
          <p:cNvSpPr txBox="1"/>
          <p:nvPr/>
        </p:nvSpPr>
        <p:spPr>
          <a:xfrm>
            <a:off x="196645" y="974586"/>
            <a:ext cx="1179871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نوع 4 نادر است، اما می تواند پیچیده‌تر باشد. در این نسخه، شکاف به اندازه کافی گسترده است تا دو عضو مختلف از طریق آن فتق کنند. فتق معده را با اندام شکمی دیگری مانند: یکی از روده ها، پانکراس یا طحال درگیر می کند.</a:t>
            </a:r>
          </a:p>
        </p:txBody>
      </p:sp>
      <p:sp>
        <p:nvSpPr>
          <p:cNvPr id="5" name="TextBox 4">
            <a:extLst>
              <a:ext uri="{FF2B5EF4-FFF2-40B4-BE49-F238E27FC236}">
                <a16:creationId xmlns:a16="http://schemas.microsoft.com/office/drawing/2014/main" id="{9D8F60C4-31E5-59B1-51D3-4109BF7125E5}"/>
              </a:ext>
            </a:extLst>
          </p:cNvPr>
          <p:cNvSpPr txBox="1"/>
          <p:nvPr/>
        </p:nvSpPr>
        <p:spPr>
          <a:xfrm>
            <a:off x="5260259" y="149116"/>
            <a:ext cx="1347020" cy="487506"/>
          </a:xfrm>
          <a:prstGeom prst="rect">
            <a:avLst/>
          </a:prstGeom>
          <a:noFill/>
        </p:spPr>
        <p:txBody>
          <a:bodyPr wrap="square">
            <a:spAutoFit/>
          </a:bodyPr>
          <a:lstStyle>
            <a:defPPr>
              <a:defRPr lang="fa-IR"/>
            </a:defPPr>
            <a:lvl1pPr algn="justLow"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نوع 4: </a:t>
            </a:r>
          </a:p>
        </p:txBody>
      </p:sp>
      <p:sp>
        <p:nvSpPr>
          <p:cNvPr id="6" name="Rectangle 5">
            <a:extLst>
              <a:ext uri="{FF2B5EF4-FFF2-40B4-BE49-F238E27FC236}">
                <a16:creationId xmlns:a16="http://schemas.microsoft.com/office/drawing/2014/main" id="{5B20BAAC-8C95-181A-8852-E599753B1DB6}"/>
              </a:ext>
            </a:extLst>
          </p:cNvPr>
          <p:cNvSpPr/>
          <p:nvPr/>
        </p:nvSpPr>
        <p:spPr>
          <a:xfrm>
            <a:off x="884903" y="782788"/>
            <a:ext cx="10964606" cy="125348"/>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298D305-71A6-1B82-8FFA-86315B9C0E7C}"/>
              </a:ext>
            </a:extLst>
          </p:cNvPr>
          <p:cNvSpPr/>
          <p:nvPr/>
        </p:nvSpPr>
        <p:spPr>
          <a:xfrm>
            <a:off x="0" y="6233652"/>
            <a:ext cx="12192000" cy="62434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7410" name="Picture 2" descr="فتق و پلن های درمانی آن | شرکت نبض">
            <a:extLst>
              <a:ext uri="{FF2B5EF4-FFF2-40B4-BE49-F238E27FC236}">
                <a16:creationId xmlns:a16="http://schemas.microsoft.com/office/drawing/2014/main" id="{0A40C713-4F47-3819-656B-BCF6FD7880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8799" y="2276606"/>
            <a:ext cx="6536814" cy="4353620"/>
          </a:xfrm>
          <a:prstGeom prst="rect">
            <a:avLst/>
          </a:prstGeom>
          <a:noFill/>
          <a:ln w="38100">
            <a:solidFill>
              <a:schemeClr val="accent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0471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434D80E-4013-B210-F3E1-B7F84571B0EF}"/>
              </a:ext>
            </a:extLst>
          </p:cNvPr>
          <p:cNvSpPr/>
          <p:nvPr/>
        </p:nvSpPr>
        <p:spPr>
          <a:xfrm>
            <a:off x="-1" y="1763939"/>
            <a:ext cx="6282813" cy="366325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ABC7E60-B8DB-9EF0-9462-DB03D73A1C8D}"/>
              </a:ext>
            </a:extLst>
          </p:cNvPr>
          <p:cNvSpPr txBox="1"/>
          <p:nvPr/>
        </p:nvSpPr>
        <p:spPr>
          <a:xfrm>
            <a:off x="280219" y="265674"/>
            <a:ext cx="11631561" cy="1685077"/>
          </a:xfrm>
          <a:prstGeom prst="rect">
            <a:avLst/>
          </a:prstGeom>
          <a:noFill/>
        </p:spPr>
        <p:txBody>
          <a:bodyPr wrap="square">
            <a:spAutoFit/>
          </a:bodyPr>
          <a:lstStyle>
            <a:defPPr>
              <a:defRPr lang="fa-IR"/>
            </a:defPPr>
            <a:lvl1pPr marL="285750" indent="-285750" algn="just" rtl="1">
              <a:lnSpc>
                <a:spcPct val="200000"/>
              </a:lnSpc>
              <a:spcAft>
                <a:spcPts val="800"/>
              </a:spcAft>
              <a:buFont typeface="Arial" panose="020B0604020202020204" pitchFamily="34" charset="0"/>
              <a:buChar char="•"/>
              <a:defRPr>
                <a:effectLst/>
                <a:latin typeface="Vazir" panose="020B0603030804020204" pitchFamily="34" charset="-78"/>
                <a:ea typeface="Calibri" panose="020F0502020204030204" pitchFamily="34" charset="0"/>
                <a:cs typeface="Vazir" panose="020B0603030804020204" pitchFamily="34" charset="-78"/>
              </a:defRPr>
            </a:lvl1pPr>
          </a:lstStyle>
          <a:p>
            <a:pPr marL="0" indent="0">
              <a:buNone/>
            </a:pPr>
            <a:r>
              <a:rPr lang="fa-IR" dirty="0"/>
              <a:t>سوزش سر دل مهم‌ترین علامت</a:t>
            </a:r>
            <a:r>
              <a:rPr lang="en-US" dirty="0"/>
              <a:t> GERD </a:t>
            </a:r>
            <a:r>
              <a:rPr lang="fa-IR" dirty="0"/>
              <a:t>است. این علامت که در قسمت پایین قفسه سینه احساس می‌شود، ممکن است با مصرف بعضی از غذاها و نوشیدنی‌ها یا هنگام دراز کشیدن و خم شدن بدتر ‌شود. از سایر علائم فتق هیاتال می‌توان به موارد زیر اشاره کرد</a:t>
            </a:r>
            <a:r>
              <a:rPr lang="en-US" dirty="0"/>
              <a:t>:</a:t>
            </a:r>
          </a:p>
        </p:txBody>
      </p:sp>
      <p:sp>
        <p:nvSpPr>
          <p:cNvPr id="5" name="TextBox 4">
            <a:extLst>
              <a:ext uri="{FF2B5EF4-FFF2-40B4-BE49-F238E27FC236}">
                <a16:creationId xmlns:a16="http://schemas.microsoft.com/office/drawing/2014/main" id="{CA72488C-C5F4-78D4-48AE-B6DDBD003192}"/>
              </a:ext>
            </a:extLst>
          </p:cNvPr>
          <p:cNvSpPr txBox="1"/>
          <p:nvPr/>
        </p:nvSpPr>
        <p:spPr>
          <a:xfrm>
            <a:off x="4478594" y="3429000"/>
            <a:ext cx="7433186" cy="320344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آروغ زدن </a:t>
            </a:r>
          </a:p>
          <a:p>
            <a:pPr marL="285750" indent="-285750">
              <a:buFont typeface="Arial" panose="020B0604020202020204" pitchFamily="34" charset="0"/>
              <a:buChar char="•"/>
            </a:pPr>
            <a:r>
              <a:rPr lang="fa-IR" dirty="0"/>
              <a:t>درد قفسه سینه</a:t>
            </a:r>
            <a:endParaRPr lang="en-US" dirty="0"/>
          </a:p>
          <a:p>
            <a:pPr marL="285750" indent="-285750">
              <a:buFont typeface="Arial" panose="020B0604020202020204" pitchFamily="34" charset="0"/>
              <a:buChar char="•"/>
            </a:pPr>
            <a:r>
              <a:rPr lang="fa-IR" dirty="0"/>
              <a:t>مشکل در بلع یا احساس وجود توده در گلو هنگام بلع </a:t>
            </a:r>
          </a:p>
          <a:p>
            <a:pPr marL="285750" indent="-285750">
              <a:buFont typeface="Arial" panose="020B0604020202020204" pitchFamily="34" charset="0"/>
              <a:buChar char="•"/>
            </a:pPr>
            <a:r>
              <a:rPr lang="fa-IR" dirty="0"/>
              <a:t>سوء هاضمه و احساس سیری بلافاصله پس از غذا خوردن</a:t>
            </a:r>
            <a:endParaRPr lang="en-US" dirty="0"/>
          </a:p>
          <a:p>
            <a:pPr marL="285750" indent="-285750">
              <a:buFont typeface="Arial" panose="020B0604020202020204" pitchFamily="34" charset="0"/>
              <a:buChar char="•"/>
            </a:pPr>
            <a:r>
              <a:rPr lang="fa-IR" dirty="0"/>
              <a:t>گلودرد و گرفتگی صدا هنگام صحبت کردن (به دلیل تحریک ناشی از اسید)</a:t>
            </a:r>
            <a:endParaRPr lang="en-US" dirty="0"/>
          </a:p>
        </p:txBody>
      </p:sp>
      <p:pic>
        <p:nvPicPr>
          <p:cNvPr id="7" name="Picture 6">
            <a:extLst>
              <a:ext uri="{FF2B5EF4-FFF2-40B4-BE49-F238E27FC236}">
                <a16:creationId xmlns:a16="http://schemas.microsoft.com/office/drawing/2014/main" id="{AA63B06D-3586-1699-32E4-C6B5A4B86D35}"/>
              </a:ext>
            </a:extLst>
          </p:cNvPr>
          <p:cNvPicPr>
            <a:picLocks noChangeAspect="1"/>
          </p:cNvPicPr>
          <p:nvPr/>
        </p:nvPicPr>
        <p:blipFill>
          <a:blip r:embed="rId2"/>
          <a:stretch>
            <a:fillRect/>
          </a:stretch>
        </p:blipFill>
        <p:spPr>
          <a:xfrm flipH="1">
            <a:off x="0" y="2025447"/>
            <a:ext cx="6015336" cy="4006642"/>
          </a:xfrm>
          <a:prstGeom prst="rect">
            <a:avLst/>
          </a:prstGeom>
          <a:ln w="38100">
            <a:solidFill>
              <a:schemeClr val="bg1"/>
            </a:solidFill>
          </a:ln>
        </p:spPr>
      </p:pic>
      <p:grpSp>
        <p:nvGrpSpPr>
          <p:cNvPr id="12" name="Group 11">
            <a:extLst>
              <a:ext uri="{FF2B5EF4-FFF2-40B4-BE49-F238E27FC236}">
                <a16:creationId xmlns:a16="http://schemas.microsoft.com/office/drawing/2014/main" id="{601048CC-C2F5-5BEE-DFCA-C172C0F7B904}"/>
              </a:ext>
            </a:extLst>
          </p:cNvPr>
          <p:cNvGrpSpPr/>
          <p:nvPr/>
        </p:nvGrpSpPr>
        <p:grpSpPr>
          <a:xfrm>
            <a:off x="7772579" y="1763939"/>
            <a:ext cx="2608780" cy="2424144"/>
            <a:chOff x="7802076" y="1763939"/>
            <a:chExt cx="2608780" cy="2424144"/>
          </a:xfrm>
        </p:grpSpPr>
        <p:sp>
          <p:nvSpPr>
            <p:cNvPr id="10" name="Oval 9">
              <a:extLst>
                <a:ext uri="{FF2B5EF4-FFF2-40B4-BE49-F238E27FC236}">
                  <a16:creationId xmlns:a16="http://schemas.microsoft.com/office/drawing/2014/main" id="{7796CE59-BB80-2B08-CB7E-97A4B6204256}"/>
                </a:ext>
              </a:extLst>
            </p:cNvPr>
            <p:cNvSpPr/>
            <p:nvPr/>
          </p:nvSpPr>
          <p:spPr>
            <a:xfrm>
              <a:off x="8259098" y="1763939"/>
              <a:ext cx="2151758" cy="2151758"/>
            </a:xfrm>
            <a:prstGeom prst="ellipse">
              <a:avLst/>
            </a:prstGeom>
            <a:solidFill>
              <a:srgbClr val="F09456"/>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1" name="Oval 10">
              <a:extLst>
                <a:ext uri="{FF2B5EF4-FFF2-40B4-BE49-F238E27FC236}">
                  <a16:creationId xmlns:a16="http://schemas.microsoft.com/office/drawing/2014/main" id="{D4D948DE-4F19-EE89-A32F-440708F37740}"/>
                </a:ext>
              </a:extLst>
            </p:cNvPr>
            <p:cNvSpPr/>
            <p:nvPr/>
          </p:nvSpPr>
          <p:spPr>
            <a:xfrm>
              <a:off x="7802076" y="2430163"/>
              <a:ext cx="1757920" cy="1757920"/>
            </a:xfrm>
            <a:prstGeom prst="ellipse">
              <a:avLst/>
            </a:prstGeom>
            <a:solidFill>
              <a:srgbClr val="F2A672"/>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grpSp>
    </p:spTree>
    <p:extLst>
      <p:ext uri="{BB962C8B-B14F-4D97-AF65-F5344CB8AC3E}">
        <p14:creationId xmlns:p14="http://schemas.microsoft.com/office/powerpoint/2010/main" val="3664203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56DE239-05F8-41AE-0A2F-460CA8EB1EB8}"/>
              </a:ext>
            </a:extLst>
          </p:cNvPr>
          <p:cNvSpPr/>
          <p:nvPr/>
        </p:nvSpPr>
        <p:spPr>
          <a:xfrm>
            <a:off x="1971367" y="534563"/>
            <a:ext cx="8249265" cy="3663257"/>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0A3B4672-2F46-5F03-F2D7-AB82EB96AC5F}"/>
              </a:ext>
            </a:extLst>
          </p:cNvPr>
          <p:cNvSpPr txBox="1"/>
          <p:nvPr/>
        </p:nvSpPr>
        <p:spPr>
          <a:xfrm>
            <a:off x="8445910" y="4072852"/>
            <a:ext cx="3470788" cy="577081"/>
          </a:xfrm>
          <a:prstGeom prst="rect">
            <a:avLst/>
          </a:prstGeom>
          <a:noFill/>
        </p:spPr>
        <p:txBody>
          <a:bodyPr wrap="square">
            <a:spAutoFit/>
          </a:bodyPr>
          <a:lstStyle>
            <a:defPPr>
              <a:defRPr lang="fa-IR"/>
            </a:defPPr>
            <a:lvl1pPr indent="0" algn="just" rtl="1">
              <a:lnSpc>
                <a:spcPct val="200000"/>
              </a:lnSpc>
              <a:spcAft>
                <a:spcPts val="800"/>
              </a:spcAft>
              <a:buFont typeface="Arial" panose="020B0604020202020204" pitchFamily="34" charset="0"/>
              <a:buNone/>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سایر علائم هشداردهنده عبارتند از</a:t>
            </a:r>
            <a:r>
              <a:rPr lang="en-US" dirty="0"/>
              <a:t>:</a:t>
            </a:r>
          </a:p>
        </p:txBody>
      </p:sp>
      <p:sp>
        <p:nvSpPr>
          <p:cNvPr id="5" name="TextBox 4">
            <a:extLst>
              <a:ext uri="{FF2B5EF4-FFF2-40B4-BE49-F238E27FC236}">
                <a16:creationId xmlns:a16="http://schemas.microsoft.com/office/drawing/2014/main" id="{FE5649F2-68B4-4688-54FD-24123711E103}"/>
              </a:ext>
            </a:extLst>
          </p:cNvPr>
          <p:cNvSpPr txBox="1"/>
          <p:nvPr/>
        </p:nvSpPr>
        <p:spPr>
          <a:xfrm>
            <a:off x="5879692" y="4649933"/>
            <a:ext cx="6096000" cy="18902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pPr marL="285750" indent="-285750">
              <a:buFont typeface="Arial" panose="020B0604020202020204" pitchFamily="34" charset="0"/>
              <a:buChar char="•"/>
            </a:pPr>
            <a:r>
              <a:rPr lang="fa-IR" dirty="0"/>
              <a:t>حالت تهوع</a:t>
            </a:r>
            <a:endParaRPr lang="en-US" dirty="0"/>
          </a:p>
          <a:p>
            <a:pPr marL="285750" indent="-285750">
              <a:buFont typeface="Arial" panose="020B0604020202020204" pitchFamily="34" charset="0"/>
              <a:buChar char="•"/>
            </a:pPr>
            <a:r>
              <a:rPr lang="fa-IR" dirty="0"/>
              <a:t>تنگی نفس</a:t>
            </a:r>
            <a:endParaRPr lang="en-US" dirty="0"/>
          </a:p>
          <a:p>
            <a:pPr marL="285750" indent="-285750">
              <a:buFont typeface="Arial" panose="020B0604020202020204" pitchFamily="34" charset="0"/>
              <a:buChar char="•"/>
            </a:pPr>
            <a:r>
              <a:rPr lang="fa-IR" dirty="0"/>
              <a:t>احساس فشار یا درد در قسمت بالای شکم یا پایین قفسه سینه</a:t>
            </a:r>
            <a:endParaRPr lang="en-US" dirty="0"/>
          </a:p>
        </p:txBody>
      </p:sp>
      <p:sp>
        <p:nvSpPr>
          <p:cNvPr id="6" name="Rectangle 5">
            <a:extLst>
              <a:ext uri="{FF2B5EF4-FFF2-40B4-BE49-F238E27FC236}">
                <a16:creationId xmlns:a16="http://schemas.microsoft.com/office/drawing/2014/main" id="{06EA1332-BBA5-A77A-8481-8BC54C93EFDC}"/>
              </a:ext>
            </a:extLst>
          </p:cNvPr>
          <p:cNvSpPr/>
          <p:nvPr/>
        </p:nvSpPr>
        <p:spPr>
          <a:xfrm>
            <a:off x="-1" y="4410554"/>
            <a:ext cx="8583561" cy="151614"/>
          </a:xfrm>
          <a:prstGeom prst="rect">
            <a:avLst/>
          </a:prstGeom>
        </p:spPr>
        <p:style>
          <a:lnRef idx="0">
            <a:schemeClr val="accent2"/>
          </a:lnRef>
          <a:fillRef idx="3">
            <a:schemeClr val="accent2"/>
          </a:fillRef>
          <a:effectRef idx="3">
            <a:schemeClr val="accent2"/>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F1BD8D12-B52F-BAE0-EAA9-E3BB769140BC}"/>
              </a:ext>
            </a:extLst>
          </p:cNvPr>
          <p:cNvPicPr>
            <a:picLocks noChangeAspect="1"/>
          </p:cNvPicPr>
          <p:nvPr/>
        </p:nvPicPr>
        <p:blipFill>
          <a:blip r:embed="rId2"/>
          <a:srcRect b="16344"/>
          <a:stretch/>
        </p:blipFill>
        <p:spPr>
          <a:xfrm>
            <a:off x="2210768" y="-15191"/>
            <a:ext cx="7770464" cy="4000278"/>
          </a:xfrm>
          <a:prstGeom prst="rect">
            <a:avLst/>
          </a:prstGeom>
        </p:spPr>
      </p:pic>
    </p:spTree>
    <p:extLst>
      <p:ext uri="{BB962C8B-B14F-4D97-AF65-F5344CB8AC3E}">
        <p14:creationId xmlns:p14="http://schemas.microsoft.com/office/powerpoint/2010/main" val="1038424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TotalTime>
  <Words>1411</Words>
  <Application>Microsoft Office PowerPoint</Application>
  <PresentationFormat>Widescreen</PresentationFormat>
  <Paragraphs>81</Paragraphs>
  <Slides>23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1</cp:revision>
  <dcterms:created xsi:type="dcterms:W3CDTF">2024-12-19T07:41:41Z</dcterms:created>
  <dcterms:modified xsi:type="dcterms:W3CDTF">2024-12-19T11:45:07Z</dcterms:modified>
</cp:coreProperties>
</file>