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81" r:id="rId2"/>
    <p:sldId id="256" r:id="rId3"/>
    <p:sldId id="257" r:id="rId4"/>
    <p:sldId id="258" r:id="rId5"/>
    <p:sldId id="259" r:id="rId6"/>
    <p:sldId id="260" r:id="rId7"/>
    <p:sldId id="261" r:id="rId8"/>
    <p:sldId id="262" r:id="rId9"/>
    <p:sldId id="263" r:id="rId10"/>
    <p:sldId id="278"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5B4"/>
    <a:srgbClr val="9F61F1"/>
    <a:srgbClr val="0E3BD3"/>
    <a:srgbClr val="F3556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26" autoAdjust="0"/>
    <p:restoredTop sz="94257" autoAdjust="0"/>
  </p:normalViewPr>
  <p:slideViewPr>
    <p:cSldViewPr snapToGrid="0">
      <p:cViewPr>
        <p:scale>
          <a:sx n="76" d="100"/>
          <a:sy n="76" d="100"/>
        </p:scale>
        <p:origin x="835" y="10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94B6A9E0-EE5C-4CC6-AD74-FA11FB180880}" type="datetimeFigureOut">
              <a:rPr lang="fa-IR" smtClean="0"/>
              <a:t>1446/06/22</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A925D6B4-28A9-47E7-A144-5EAF9D5C8DA5}" type="slidenum">
              <a:rPr lang="fa-IR" smtClean="0"/>
              <a:t>‹#›</a:t>
            </a:fld>
            <a:endParaRPr lang="fa-IR"/>
          </a:p>
        </p:txBody>
      </p:sp>
    </p:spTree>
    <p:extLst>
      <p:ext uri="{BB962C8B-B14F-4D97-AF65-F5344CB8AC3E}">
        <p14:creationId xmlns:p14="http://schemas.microsoft.com/office/powerpoint/2010/main" val="33579164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5"/>
          </p:nvPr>
        </p:nvSpPr>
        <p:spPr/>
        <p:txBody>
          <a:bodyPr/>
          <a:lstStyle/>
          <a:p>
            <a:fld id="{A925D6B4-28A9-47E7-A144-5EAF9D5C8DA5}" type="slidenum">
              <a:rPr lang="fa-IR" smtClean="0"/>
              <a:t>9</a:t>
            </a:fld>
            <a:endParaRPr lang="fa-IR"/>
          </a:p>
        </p:txBody>
      </p:sp>
    </p:spTree>
    <p:extLst>
      <p:ext uri="{BB962C8B-B14F-4D97-AF65-F5344CB8AC3E}">
        <p14:creationId xmlns:p14="http://schemas.microsoft.com/office/powerpoint/2010/main" val="6317338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A925D6B4-28A9-47E7-A144-5EAF9D5C8DA5}" type="slidenum">
              <a:rPr lang="fa-IR" smtClean="0"/>
              <a:t>11</a:t>
            </a:fld>
            <a:endParaRPr lang="fa-IR"/>
          </a:p>
        </p:txBody>
      </p:sp>
    </p:spTree>
    <p:extLst>
      <p:ext uri="{BB962C8B-B14F-4D97-AF65-F5344CB8AC3E}">
        <p14:creationId xmlns:p14="http://schemas.microsoft.com/office/powerpoint/2010/main" val="4830537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A925D6B4-28A9-47E7-A144-5EAF9D5C8DA5}" type="slidenum">
              <a:rPr lang="fa-IR" smtClean="0"/>
              <a:t>12</a:t>
            </a:fld>
            <a:endParaRPr lang="fa-IR"/>
          </a:p>
        </p:txBody>
      </p:sp>
    </p:spTree>
    <p:extLst>
      <p:ext uri="{BB962C8B-B14F-4D97-AF65-F5344CB8AC3E}">
        <p14:creationId xmlns:p14="http://schemas.microsoft.com/office/powerpoint/2010/main" val="32209586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A925D6B4-28A9-47E7-A144-5EAF9D5C8DA5}" type="slidenum">
              <a:rPr lang="fa-IR" smtClean="0"/>
              <a:t>14</a:t>
            </a:fld>
            <a:endParaRPr lang="fa-IR"/>
          </a:p>
        </p:txBody>
      </p:sp>
    </p:spTree>
    <p:extLst>
      <p:ext uri="{BB962C8B-B14F-4D97-AF65-F5344CB8AC3E}">
        <p14:creationId xmlns:p14="http://schemas.microsoft.com/office/powerpoint/2010/main" val="35765491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A925D6B4-28A9-47E7-A144-5EAF9D5C8DA5}" type="slidenum">
              <a:rPr lang="fa-IR" smtClean="0"/>
              <a:t>20</a:t>
            </a:fld>
            <a:endParaRPr lang="fa-IR"/>
          </a:p>
        </p:txBody>
      </p:sp>
    </p:spTree>
    <p:extLst>
      <p:ext uri="{BB962C8B-B14F-4D97-AF65-F5344CB8AC3E}">
        <p14:creationId xmlns:p14="http://schemas.microsoft.com/office/powerpoint/2010/main" val="30713827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37413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946322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9800667"/>
      </p:ext>
    </p:extLst>
  </p:cSld>
  <p:clrMap bg1="lt1" tx1="dk1" bg2="lt2" tx2="dk2" accent1="accent1" accent2="accent2" accent3="accent3" accent4="accent4" accent5="accent5" accent6="accent6" hlink="hlink" folHlink="folHlink"/>
  <p:sldLayoutIdLst>
    <p:sldLayoutId id="2147483649" r:id="rId1"/>
    <p:sldLayoutId id="214748365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www.darmankade.com/"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A4C2D492-E224-96F1-4C66-A9648468C121}"/>
              </a:ext>
            </a:extLst>
          </p:cNvPr>
          <p:cNvGrpSpPr/>
          <p:nvPr/>
        </p:nvGrpSpPr>
        <p:grpSpPr>
          <a:xfrm>
            <a:off x="-68702" y="2511419"/>
            <a:ext cx="5631403" cy="686748"/>
            <a:chOff x="-55752" y="2539638"/>
            <a:chExt cx="5631403" cy="686748"/>
          </a:xfrm>
        </p:grpSpPr>
        <p:sp>
          <p:nvSpPr>
            <p:cNvPr id="3" name="Rectangle 2">
              <a:extLst>
                <a:ext uri="{FF2B5EF4-FFF2-40B4-BE49-F238E27FC236}">
                  <a16:creationId xmlns:a16="http://schemas.microsoft.com/office/drawing/2014/main" id="{BC8CA3A8-7111-F56F-9DD0-05BE9B3A1A19}"/>
                </a:ext>
              </a:extLst>
            </p:cNvPr>
            <p:cNvSpPr/>
            <p:nvPr/>
          </p:nvSpPr>
          <p:spPr>
            <a:xfrm>
              <a:off x="1" y="2539638"/>
              <a:ext cx="5575650" cy="686748"/>
            </a:xfrm>
            <a:prstGeom prst="rect">
              <a:avLst/>
            </a:prstGeom>
            <a:solidFill>
              <a:srgbClr val="0085B4"/>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TextBox 3">
              <a:extLst>
                <a:ext uri="{FF2B5EF4-FFF2-40B4-BE49-F238E27FC236}">
                  <a16:creationId xmlns:a16="http://schemas.microsoft.com/office/drawing/2014/main" id="{2C5C09F1-613C-247D-E632-B811BAB79CE6}"/>
                </a:ext>
              </a:extLst>
            </p:cNvPr>
            <p:cNvSpPr txBox="1"/>
            <p:nvPr/>
          </p:nvSpPr>
          <p:spPr>
            <a:xfrm>
              <a:off x="-55752" y="2652179"/>
              <a:ext cx="5519897" cy="461665"/>
            </a:xfrm>
            <a:prstGeom prst="rect">
              <a:avLst/>
            </a:prstGeom>
            <a:noFill/>
          </p:spPr>
          <p:txBody>
            <a:bodyPr wrap="square">
              <a:spAutoFit/>
            </a:bodyPr>
            <a:lstStyle>
              <a:defPPr>
                <a:defRPr lang="fa-IR"/>
              </a:defPPr>
              <a:lvl1pPr>
                <a:defRPr sz="2400" b="1">
                  <a:latin typeface="Shabnam" panose="020B0603030804020204" pitchFamily="34" charset="-78"/>
                  <a:cs typeface="Shabnam" panose="020B0603030804020204" pitchFamily="34" charset="-78"/>
                </a:defRPr>
              </a:lvl1pPr>
            </a:lstStyle>
            <a:p>
              <a:pPr algn="just" rtl="1"/>
              <a:r>
                <a:rPr lang="fa-IR" dirty="0">
                  <a:solidFill>
                    <a:schemeClr val="bg1"/>
                  </a:solidFill>
                </a:rPr>
                <a:t>موضوع:پاورپوینت کیست کلدوک چیست؟</a:t>
              </a:r>
              <a:endParaRPr lang="en-US" dirty="0">
                <a:solidFill>
                  <a:schemeClr val="bg1"/>
                </a:solidFill>
              </a:endParaRPr>
            </a:p>
          </p:txBody>
        </p:sp>
      </p:grpSp>
      <p:grpSp>
        <p:nvGrpSpPr>
          <p:cNvPr id="5" name="Group 4">
            <a:extLst>
              <a:ext uri="{FF2B5EF4-FFF2-40B4-BE49-F238E27FC236}">
                <a16:creationId xmlns:a16="http://schemas.microsoft.com/office/drawing/2014/main" id="{D5A3E842-1FF2-77BF-0F18-B103A125294B}"/>
              </a:ext>
            </a:extLst>
          </p:cNvPr>
          <p:cNvGrpSpPr/>
          <p:nvPr/>
        </p:nvGrpSpPr>
        <p:grpSpPr>
          <a:xfrm>
            <a:off x="-12948" y="3631614"/>
            <a:ext cx="5298382" cy="686748"/>
            <a:chOff x="0" y="3631614"/>
            <a:chExt cx="5436158" cy="686748"/>
          </a:xfrm>
        </p:grpSpPr>
        <p:sp>
          <p:nvSpPr>
            <p:cNvPr id="6" name="Rectangle 5">
              <a:extLst>
                <a:ext uri="{FF2B5EF4-FFF2-40B4-BE49-F238E27FC236}">
                  <a16:creationId xmlns:a16="http://schemas.microsoft.com/office/drawing/2014/main" id="{562D4EC8-CD9D-89CF-15AE-541F66C0B474}"/>
                </a:ext>
              </a:extLst>
            </p:cNvPr>
            <p:cNvSpPr/>
            <p:nvPr/>
          </p:nvSpPr>
          <p:spPr>
            <a:xfrm>
              <a:off x="0" y="3631614"/>
              <a:ext cx="5436158" cy="686748"/>
            </a:xfrm>
            <a:prstGeom prst="rect">
              <a:avLst/>
            </a:prstGeom>
            <a:solidFill>
              <a:srgbClr val="0085B4"/>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TextBox 6">
              <a:extLst>
                <a:ext uri="{FF2B5EF4-FFF2-40B4-BE49-F238E27FC236}">
                  <a16:creationId xmlns:a16="http://schemas.microsoft.com/office/drawing/2014/main" id="{3EAC34A4-953E-8223-8311-D31DCA936944}"/>
                </a:ext>
              </a:extLst>
            </p:cNvPr>
            <p:cNvSpPr txBox="1"/>
            <p:nvPr/>
          </p:nvSpPr>
          <p:spPr>
            <a:xfrm>
              <a:off x="526408" y="3744155"/>
              <a:ext cx="4667817" cy="461665"/>
            </a:xfrm>
            <a:prstGeom prst="rect">
              <a:avLst/>
            </a:prstGeom>
            <a:noFill/>
          </p:spPr>
          <p:txBody>
            <a:bodyPr wrap="square">
              <a:spAutoFit/>
            </a:bodyPr>
            <a:lstStyle>
              <a:defPPr>
                <a:defRPr lang="fa-IR"/>
              </a:defPPr>
              <a:lvl1pPr>
                <a:defRPr sz="2400" b="1">
                  <a:latin typeface="Shabnam" panose="020B0603030804020204" pitchFamily="34" charset="-78"/>
                  <a:cs typeface="Shabnam" panose="020B0603030804020204" pitchFamily="34" charset="-78"/>
                </a:defRPr>
              </a:lvl1pPr>
            </a:lstStyle>
            <a:p>
              <a:pPr algn="just" rtl="1"/>
              <a:r>
                <a:rPr lang="fa-IR" dirty="0">
                  <a:solidFill>
                    <a:schemeClr val="bg1"/>
                  </a:solidFill>
                </a:rPr>
                <a:t>استاد راهنما:علیرضا عزیزی</a:t>
              </a:r>
              <a:endParaRPr lang="en-US" dirty="0">
                <a:solidFill>
                  <a:schemeClr val="bg1"/>
                </a:solidFill>
              </a:endParaRPr>
            </a:p>
          </p:txBody>
        </p:sp>
      </p:grpSp>
      <p:grpSp>
        <p:nvGrpSpPr>
          <p:cNvPr id="8" name="Group 7">
            <a:extLst>
              <a:ext uri="{FF2B5EF4-FFF2-40B4-BE49-F238E27FC236}">
                <a16:creationId xmlns:a16="http://schemas.microsoft.com/office/drawing/2014/main" id="{7EE7F269-9713-874E-3BC4-1B57BD03AAA8}"/>
              </a:ext>
            </a:extLst>
          </p:cNvPr>
          <p:cNvGrpSpPr/>
          <p:nvPr/>
        </p:nvGrpSpPr>
        <p:grpSpPr>
          <a:xfrm>
            <a:off x="0" y="4723590"/>
            <a:ext cx="5004079" cy="686748"/>
            <a:chOff x="0" y="4723590"/>
            <a:chExt cx="5144756" cy="686748"/>
          </a:xfrm>
        </p:grpSpPr>
        <p:sp>
          <p:nvSpPr>
            <p:cNvPr id="9" name="Rectangle 8">
              <a:extLst>
                <a:ext uri="{FF2B5EF4-FFF2-40B4-BE49-F238E27FC236}">
                  <a16:creationId xmlns:a16="http://schemas.microsoft.com/office/drawing/2014/main" id="{0B65061C-76C5-7CB4-6D43-4E66E4B39149}"/>
                </a:ext>
              </a:extLst>
            </p:cNvPr>
            <p:cNvSpPr/>
            <p:nvPr/>
          </p:nvSpPr>
          <p:spPr>
            <a:xfrm>
              <a:off x="0" y="4723590"/>
              <a:ext cx="5144756" cy="686748"/>
            </a:xfrm>
            <a:prstGeom prst="rect">
              <a:avLst/>
            </a:prstGeom>
            <a:solidFill>
              <a:srgbClr val="0085B4"/>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TextBox 9">
              <a:extLst>
                <a:ext uri="{FF2B5EF4-FFF2-40B4-BE49-F238E27FC236}">
                  <a16:creationId xmlns:a16="http://schemas.microsoft.com/office/drawing/2014/main" id="{8E17F288-EA6C-194D-C7F4-32B15AC31939}"/>
                </a:ext>
              </a:extLst>
            </p:cNvPr>
            <p:cNvSpPr txBox="1"/>
            <p:nvPr/>
          </p:nvSpPr>
          <p:spPr>
            <a:xfrm>
              <a:off x="236135" y="4836131"/>
              <a:ext cx="4672484" cy="461665"/>
            </a:xfrm>
            <a:prstGeom prst="rect">
              <a:avLst/>
            </a:prstGeom>
            <a:noFill/>
          </p:spPr>
          <p:txBody>
            <a:bodyPr wrap="square">
              <a:spAutoFit/>
            </a:bodyPr>
            <a:lstStyle>
              <a:defPPr>
                <a:defRPr lang="fa-IR"/>
              </a:defPPr>
              <a:lvl1pPr>
                <a:defRPr sz="2400" b="1">
                  <a:latin typeface="Shabnam" panose="020B0603030804020204" pitchFamily="34" charset="-78"/>
                  <a:cs typeface="Shabnam" panose="020B0603030804020204" pitchFamily="34" charset="-78"/>
                </a:defRPr>
              </a:lvl1pPr>
            </a:lstStyle>
            <a:p>
              <a:pPr algn="just" rtl="1"/>
              <a:r>
                <a:rPr lang="fa-IR" dirty="0">
                  <a:solidFill>
                    <a:schemeClr val="bg1"/>
                  </a:solidFill>
                </a:rPr>
                <a:t>پژوهشگر:محمد جواد عزیزی</a:t>
              </a:r>
              <a:endParaRPr lang="en-US" dirty="0">
                <a:solidFill>
                  <a:schemeClr val="bg1"/>
                </a:solidFill>
              </a:endParaRPr>
            </a:p>
          </p:txBody>
        </p:sp>
      </p:grpSp>
      <p:grpSp>
        <p:nvGrpSpPr>
          <p:cNvPr id="11" name="Group 10">
            <a:extLst>
              <a:ext uri="{FF2B5EF4-FFF2-40B4-BE49-F238E27FC236}">
                <a16:creationId xmlns:a16="http://schemas.microsoft.com/office/drawing/2014/main" id="{5F6D0EDF-03A5-FC86-20C4-B8832423B7B9}"/>
              </a:ext>
            </a:extLst>
          </p:cNvPr>
          <p:cNvGrpSpPr/>
          <p:nvPr/>
        </p:nvGrpSpPr>
        <p:grpSpPr>
          <a:xfrm>
            <a:off x="0" y="5815566"/>
            <a:ext cx="4672484" cy="686748"/>
            <a:chOff x="0" y="5815566"/>
            <a:chExt cx="4672484" cy="686748"/>
          </a:xfrm>
        </p:grpSpPr>
        <p:sp>
          <p:nvSpPr>
            <p:cNvPr id="12" name="Rectangle 11">
              <a:extLst>
                <a:ext uri="{FF2B5EF4-FFF2-40B4-BE49-F238E27FC236}">
                  <a16:creationId xmlns:a16="http://schemas.microsoft.com/office/drawing/2014/main" id="{DD0C7FF4-F99F-B278-C01D-6B9A8AAFA68C}"/>
                </a:ext>
              </a:extLst>
            </p:cNvPr>
            <p:cNvSpPr/>
            <p:nvPr/>
          </p:nvSpPr>
          <p:spPr>
            <a:xfrm>
              <a:off x="0" y="5815566"/>
              <a:ext cx="4672484" cy="686748"/>
            </a:xfrm>
            <a:prstGeom prst="rect">
              <a:avLst/>
            </a:prstGeom>
            <a:solidFill>
              <a:srgbClr val="0085B4"/>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TextBox 12">
              <a:extLst>
                <a:ext uri="{FF2B5EF4-FFF2-40B4-BE49-F238E27FC236}">
                  <a16:creationId xmlns:a16="http://schemas.microsoft.com/office/drawing/2014/main" id="{FA45FF2B-F0DD-F331-F5B5-2E2BD7E41E8E}"/>
                </a:ext>
              </a:extLst>
            </p:cNvPr>
            <p:cNvSpPr txBox="1"/>
            <p:nvPr/>
          </p:nvSpPr>
          <p:spPr>
            <a:xfrm>
              <a:off x="1041677" y="5928107"/>
              <a:ext cx="3352803" cy="461665"/>
            </a:xfrm>
            <a:prstGeom prst="rect">
              <a:avLst/>
            </a:prstGeom>
            <a:noFill/>
          </p:spPr>
          <p:txBody>
            <a:bodyPr wrap="square">
              <a:spAutoFit/>
            </a:bodyPr>
            <a:lstStyle>
              <a:defPPr>
                <a:defRPr lang="fa-IR"/>
              </a:defPPr>
              <a:lvl1pPr>
                <a:defRPr sz="2400" b="1">
                  <a:latin typeface="Shabnam" panose="020B0603030804020204" pitchFamily="34" charset="-78"/>
                  <a:cs typeface="Shabnam" panose="020B0603030804020204" pitchFamily="34" charset="-78"/>
                </a:defRPr>
              </a:lvl1pPr>
            </a:lstStyle>
            <a:p>
              <a:pPr algn="just" rtl="1"/>
              <a:r>
                <a:rPr lang="fa-IR" dirty="0">
                  <a:solidFill>
                    <a:schemeClr val="bg1"/>
                  </a:solidFill>
                </a:rPr>
                <a:t>تاریخ ارائه: .......</a:t>
              </a:r>
              <a:endParaRPr lang="en-US" dirty="0">
                <a:solidFill>
                  <a:schemeClr val="bg1"/>
                </a:solidFill>
              </a:endParaRPr>
            </a:p>
          </p:txBody>
        </p:sp>
      </p:grpSp>
      <p:pic>
        <p:nvPicPr>
          <p:cNvPr id="14" name="Picture 13">
            <a:extLst>
              <a:ext uri="{FF2B5EF4-FFF2-40B4-BE49-F238E27FC236}">
                <a16:creationId xmlns:a16="http://schemas.microsoft.com/office/drawing/2014/main" id="{33FC6CFD-679F-192F-9D1B-E0CC228F6998}"/>
              </a:ext>
            </a:extLst>
          </p:cNvPr>
          <p:cNvPicPr>
            <a:picLocks noChangeAspect="1"/>
          </p:cNvPicPr>
          <p:nvPr/>
        </p:nvPicPr>
        <p:blipFill>
          <a:blip r:embed="rId2"/>
          <a:srcRect l="15588" r="15556"/>
          <a:stretch/>
        </p:blipFill>
        <p:spPr>
          <a:xfrm>
            <a:off x="5618454" y="2095500"/>
            <a:ext cx="6558474" cy="4762500"/>
          </a:xfrm>
          <a:prstGeom prst="rect">
            <a:avLst/>
          </a:prstGeom>
        </p:spPr>
      </p:pic>
      <p:pic>
        <p:nvPicPr>
          <p:cNvPr id="1026" name="Picture 2" descr="لوگو دانشگاه تهران - لوگویاب">
            <a:extLst>
              <a:ext uri="{FF2B5EF4-FFF2-40B4-BE49-F238E27FC236}">
                <a16:creationId xmlns:a16="http://schemas.microsoft.com/office/drawing/2014/main" id="{C7861C7B-DC48-000F-4925-1B806FD2AC5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7536" y="-70610"/>
            <a:ext cx="2582028" cy="25820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38096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CD15AAA-EBF1-AF33-E297-0A7D367E4802}"/>
              </a:ext>
            </a:extLst>
          </p:cNvPr>
          <p:cNvGrpSpPr/>
          <p:nvPr/>
        </p:nvGrpSpPr>
        <p:grpSpPr>
          <a:xfrm>
            <a:off x="7109484" y="2287565"/>
            <a:ext cx="2234046" cy="2180762"/>
            <a:chOff x="14959792" y="4588181"/>
            <a:chExt cx="2602242" cy="2540175"/>
          </a:xfrm>
        </p:grpSpPr>
        <p:sp>
          <p:nvSpPr>
            <p:cNvPr id="2" name="Hexagon 1">
              <a:extLst>
                <a:ext uri="{FF2B5EF4-FFF2-40B4-BE49-F238E27FC236}">
                  <a16:creationId xmlns:a16="http://schemas.microsoft.com/office/drawing/2014/main" id="{272DF14C-8F92-7051-7F14-FB22A3F66FF4}"/>
                </a:ext>
              </a:extLst>
            </p:cNvPr>
            <p:cNvSpPr/>
            <p:nvPr/>
          </p:nvSpPr>
          <p:spPr>
            <a:xfrm>
              <a:off x="15218671" y="4848197"/>
              <a:ext cx="2343363" cy="2020143"/>
            </a:xfrm>
            <a:prstGeom prst="hexagon">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Hexagon 5">
              <a:extLst>
                <a:ext uri="{FF2B5EF4-FFF2-40B4-BE49-F238E27FC236}">
                  <a16:creationId xmlns:a16="http://schemas.microsoft.com/office/drawing/2014/main" id="{C80D46B9-8556-8773-06DC-5E0C83D7F1B8}"/>
                </a:ext>
              </a:extLst>
            </p:cNvPr>
            <p:cNvSpPr/>
            <p:nvPr/>
          </p:nvSpPr>
          <p:spPr>
            <a:xfrm>
              <a:off x="14959792" y="4588181"/>
              <a:ext cx="2522072" cy="2540175"/>
            </a:xfrm>
            <a:custGeom>
              <a:avLst/>
              <a:gdLst>
                <a:gd name="connsiteX0" fmla="*/ 0 w 6324600"/>
                <a:gd name="connsiteY0" fmla="*/ 2726121 h 5452241"/>
                <a:gd name="connsiteX1" fmla="*/ 1363060 w 6324600"/>
                <a:gd name="connsiteY1" fmla="*/ 1 h 5452241"/>
                <a:gd name="connsiteX2" fmla="*/ 4961540 w 6324600"/>
                <a:gd name="connsiteY2" fmla="*/ 1 h 5452241"/>
                <a:gd name="connsiteX3" fmla="*/ 6324600 w 6324600"/>
                <a:gd name="connsiteY3" fmla="*/ 2726121 h 5452241"/>
                <a:gd name="connsiteX4" fmla="*/ 4961540 w 6324600"/>
                <a:gd name="connsiteY4" fmla="*/ 5452240 h 5452241"/>
                <a:gd name="connsiteX5" fmla="*/ 1363060 w 6324600"/>
                <a:gd name="connsiteY5" fmla="*/ 5452240 h 5452241"/>
                <a:gd name="connsiteX6" fmla="*/ 0 w 6324600"/>
                <a:gd name="connsiteY6" fmla="*/ 2726121 h 5452241"/>
                <a:gd name="connsiteX0" fmla="*/ 0 w 6324600"/>
                <a:gd name="connsiteY0" fmla="*/ 2726120 h 5452239"/>
                <a:gd name="connsiteX1" fmla="*/ 1363060 w 6324600"/>
                <a:gd name="connsiteY1" fmla="*/ 0 h 5452239"/>
                <a:gd name="connsiteX2" fmla="*/ 4961540 w 6324600"/>
                <a:gd name="connsiteY2" fmla="*/ 0 h 5452239"/>
                <a:gd name="connsiteX3" fmla="*/ 5413375 w 6324600"/>
                <a:gd name="connsiteY3" fmla="*/ 899159 h 5452239"/>
                <a:gd name="connsiteX4" fmla="*/ 6324600 w 6324600"/>
                <a:gd name="connsiteY4" fmla="*/ 2726120 h 5452239"/>
                <a:gd name="connsiteX5" fmla="*/ 4961540 w 6324600"/>
                <a:gd name="connsiteY5" fmla="*/ 5452239 h 5452239"/>
                <a:gd name="connsiteX6" fmla="*/ 1363060 w 6324600"/>
                <a:gd name="connsiteY6" fmla="*/ 5452239 h 5452239"/>
                <a:gd name="connsiteX7" fmla="*/ 0 w 6324600"/>
                <a:gd name="connsiteY7" fmla="*/ 2726120 h 5452239"/>
                <a:gd name="connsiteX0" fmla="*/ 0 w 6324600"/>
                <a:gd name="connsiteY0" fmla="*/ 2726120 h 5452239"/>
                <a:gd name="connsiteX1" fmla="*/ 1363060 w 6324600"/>
                <a:gd name="connsiteY1" fmla="*/ 0 h 5452239"/>
                <a:gd name="connsiteX2" fmla="*/ 4961540 w 6324600"/>
                <a:gd name="connsiteY2" fmla="*/ 0 h 5452239"/>
                <a:gd name="connsiteX3" fmla="*/ 5413375 w 6324600"/>
                <a:gd name="connsiteY3" fmla="*/ 899159 h 5452239"/>
                <a:gd name="connsiteX4" fmla="*/ 6324600 w 6324600"/>
                <a:gd name="connsiteY4" fmla="*/ 2726120 h 5452239"/>
                <a:gd name="connsiteX5" fmla="*/ 5405755 w 6324600"/>
                <a:gd name="connsiteY5" fmla="*/ 4556759 h 5452239"/>
                <a:gd name="connsiteX6" fmla="*/ 4961540 w 6324600"/>
                <a:gd name="connsiteY6" fmla="*/ 5452239 h 5452239"/>
                <a:gd name="connsiteX7" fmla="*/ 1363060 w 6324600"/>
                <a:gd name="connsiteY7" fmla="*/ 5452239 h 5452239"/>
                <a:gd name="connsiteX8" fmla="*/ 0 w 6324600"/>
                <a:gd name="connsiteY8" fmla="*/ 2726120 h 5452239"/>
                <a:gd name="connsiteX0" fmla="*/ 6324600 w 6416040"/>
                <a:gd name="connsiteY0" fmla="*/ 2726120 h 5452239"/>
                <a:gd name="connsiteX1" fmla="*/ 5405755 w 6416040"/>
                <a:gd name="connsiteY1" fmla="*/ 4556759 h 5452239"/>
                <a:gd name="connsiteX2" fmla="*/ 4961540 w 6416040"/>
                <a:gd name="connsiteY2" fmla="*/ 5452239 h 5452239"/>
                <a:gd name="connsiteX3" fmla="*/ 1363060 w 6416040"/>
                <a:gd name="connsiteY3" fmla="*/ 5452239 h 5452239"/>
                <a:gd name="connsiteX4" fmla="*/ 0 w 6416040"/>
                <a:gd name="connsiteY4" fmla="*/ 2726120 h 5452239"/>
                <a:gd name="connsiteX5" fmla="*/ 1363060 w 6416040"/>
                <a:gd name="connsiteY5" fmla="*/ 0 h 5452239"/>
                <a:gd name="connsiteX6" fmla="*/ 4961540 w 6416040"/>
                <a:gd name="connsiteY6" fmla="*/ 0 h 5452239"/>
                <a:gd name="connsiteX7" fmla="*/ 5413375 w 6416040"/>
                <a:gd name="connsiteY7" fmla="*/ 899159 h 5452239"/>
                <a:gd name="connsiteX8" fmla="*/ 6416040 w 6416040"/>
                <a:gd name="connsiteY8" fmla="*/ 2817560 h 5452239"/>
                <a:gd name="connsiteX0" fmla="*/ 6324600 w 6324600"/>
                <a:gd name="connsiteY0" fmla="*/ 2726120 h 5452239"/>
                <a:gd name="connsiteX1" fmla="*/ 5405755 w 6324600"/>
                <a:gd name="connsiteY1" fmla="*/ 4556759 h 5452239"/>
                <a:gd name="connsiteX2" fmla="*/ 4961540 w 6324600"/>
                <a:gd name="connsiteY2" fmla="*/ 5452239 h 5452239"/>
                <a:gd name="connsiteX3" fmla="*/ 1363060 w 6324600"/>
                <a:gd name="connsiteY3" fmla="*/ 5452239 h 5452239"/>
                <a:gd name="connsiteX4" fmla="*/ 0 w 6324600"/>
                <a:gd name="connsiteY4" fmla="*/ 2726120 h 5452239"/>
                <a:gd name="connsiteX5" fmla="*/ 1363060 w 6324600"/>
                <a:gd name="connsiteY5" fmla="*/ 0 h 5452239"/>
                <a:gd name="connsiteX6" fmla="*/ 4961540 w 6324600"/>
                <a:gd name="connsiteY6" fmla="*/ 0 h 5452239"/>
                <a:gd name="connsiteX7" fmla="*/ 5413375 w 6324600"/>
                <a:gd name="connsiteY7" fmla="*/ 899159 h 5452239"/>
                <a:gd name="connsiteX0" fmla="*/ 5405755 w 5413375"/>
                <a:gd name="connsiteY0" fmla="*/ 4556759 h 5452239"/>
                <a:gd name="connsiteX1" fmla="*/ 4961540 w 5413375"/>
                <a:gd name="connsiteY1" fmla="*/ 5452239 h 5452239"/>
                <a:gd name="connsiteX2" fmla="*/ 1363060 w 5413375"/>
                <a:gd name="connsiteY2" fmla="*/ 5452239 h 5452239"/>
                <a:gd name="connsiteX3" fmla="*/ 0 w 5413375"/>
                <a:gd name="connsiteY3" fmla="*/ 2726120 h 5452239"/>
                <a:gd name="connsiteX4" fmla="*/ 1363060 w 5413375"/>
                <a:gd name="connsiteY4" fmla="*/ 0 h 5452239"/>
                <a:gd name="connsiteX5" fmla="*/ 4961540 w 5413375"/>
                <a:gd name="connsiteY5" fmla="*/ 0 h 5452239"/>
                <a:gd name="connsiteX6" fmla="*/ 5413375 w 5413375"/>
                <a:gd name="connsiteY6" fmla="*/ 899159 h 545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13375" h="5452239">
                  <a:moveTo>
                    <a:pt x="5405755" y="4556759"/>
                  </a:moveTo>
                  <a:lnTo>
                    <a:pt x="4961540" y="5452239"/>
                  </a:lnTo>
                  <a:lnTo>
                    <a:pt x="1363060" y="5452239"/>
                  </a:lnTo>
                  <a:lnTo>
                    <a:pt x="0" y="2726120"/>
                  </a:lnTo>
                  <a:lnTo>
                    <a:pt x="1363060" y="0"/>
                  </a:lnTo>
                  <a:lnTo>
                    <a:pt x="4961540" y="0"/>
                  </a:lnTo>
                  <a:lnTo>
                    <a:pt x="5413375" y="899159"/>
                  </a:lnTo>
                </a:path>
              </a:pathLst>
            </a:custGeom>
            <a:noFill/>
            <a:ln w="76200" cap="rnd">
              <a:solidFill>
                <a:schemeClr val="accent4"/>
              </a:solidFill>
              <a:round/>
              <a:headEnd type="oval" w="lg" len="lg"/>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grpSp>
      <p:grpSp>
        <p:nvGrpSpPr>
          <p:cNvPr id="11" name="Group 10">
            <a:extLst>
              <a:ext uri="{FF2B5EF4-FFF2-40B4-BE49-F238E27FC236}">
                <a16:creationId xmlns:a16="http://schemas.microsoft.com/office/drawing/2014/main" id="{4A27D910-8D50-3CC8-FF7A-55644F8230FE}"/>
              </a:ext>
            </a:extLst>
          </p:cNvPr>
          <p:cNvGrpSpPr/>
          <p:nvPr/>
        </p:nvGrpSpPr>
        <p:grpSpPr>
          <a:xfrm>
            <a:off x="2621709" y="2257249"/>
            <a:ext cx="2352797" cy="2241394"/>
            <a:chOff x="9672308" y="6879834"/>
            <a:chExt cx="2297803" cy="2189003"/>
          </a:xfrm>
        </p:grpSpPr>
        <p:sp>
          <p:nvSpPr>
            <p:cNvPr id="4" name="Hexagon 3">
              <a:extLst>
                <a:ext uri="{FF2B5EF4-FFF2-40B4-BE49-F238E27FC236}">
                  <a16:creationId xmlns:a16="http://schemas.microsoft.com/office/drawing/2014/main" id="{E08C8C29-57B0-15CC-A222-1022151BCDAA}"/>
                </a:ext>
              </a:extLst>
            </p:cNvPr>
            <p:cNvSpPr/>
            <p:nvPr/>
          </p:nvSpPr>
          <p:spPr>
            <a:xfrm>
              <a:off x="9819397" y="7050875"/>
              <a:ext cx="2150714" cy="1854064"/>
            </a:xfrm>
            <a:prstGeom prst="hexagon">
              <a:avLst/>
            </a:prstGeom>
            <a:solidFill>
              <a:srgbClr val="0E3B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7213" eaLnBrk="0" fontAlgn="base" hangingPunct="0">
                <a:spcBef>
                  <a:spcPct val="0"/>
                </a:spcBef>
                <a:spcAft>
                  <a:spcPct val="0"/>
                </a:spcAft>
              </a:pPr>
              <a:endParaRPr lang="ru-RU" sz="3600" dirty="0"/>
            </a:p>
          </p:txBody>
        </p:sp>
        <p:sp>
          <p:nvSpPr>
            <p:cNvPr id="5" name="Hexagon 5">
              <a:extLst>
                <a:ext uri="{FF2B5EF4-FFF2-40B4-BE49-F238E27FC236}">
                  <a16:creationId xmlns:a16="http://schemas.microsoft.com/office/drawing/2014/main" id="{1D1393E9-B5D5-165F-62A6-232423FEEB04}"/>
                </a:ext>
              </a:extLst>
            </p:cNvPr>
            <p:cNvSpPr/>
            <p:nvPr/>
          </p:nvSpPr>
          <p:spPr>
            <a:xfrm>
              <a:off x="9672308" y="6879834"/>
              <a:ext cx="2173402" cy="2189003"/>
            </a:xfrm>
            <a:custGeom>
              <a:avLst/>
              <a:gdLst>
                <a:gd name="connsiteX0" fmla="*/ 0 w 6324600"/>
                <a:gd name="connsiteY0" fmla="*/ 2726121 h 5452241"/>
                <a:gd name="connsiteX1" fmla="*/ 1363060 w 6324600"/>
                <a:gd name="connsiteY1" fmla="*/ 1 h 5452241"/>
                <a:gd name="connsiteX2" fmla="*/ 4961540 w 6324600"/>
                <a:gd name="connsiteY2" fmla="*/ 1 h 5452241"/>
                <a:gd name="connsiteX3" fmla="*/ 6324600 w 6324600"/>
                <a:gd name="connsiteY3" fmla="*/ 2726121 h 5452241"/>
                <a:gd name="connsiteX4" fmla="*/ 4961540 w 6324600"/>
                <a:gd name="connsiteY4" fmla="*/ 5452240 h 5452241"/>
                <a:gd name="connsiteX5" fmla="*/ 1363060 w 6324600"/>
                <a:gd name="connsiteY5" fmla="*/ 5452240 h 5452241"/>
                <a:gd name="connsiteX6" fmla="*/ 0 w 6324600"/>
                <a:gd name="connsiteY6" fmla="*/ 2726121 h 5452241"/>
                <a:gd name="connsiteX0" fmla="*/ 0 w 6324600"/>
                <a:gd name="connsiteY0" fmla="*/ 2726120 h 5452239"/>
                <a:gd name="connsiteX1" fmla="*/ 1363060 w 6324600"/>
                <a:gd name="connsiteY1" fmla="*/ 0 h 5452239"/>
                <a:gd name="connsiteX2" fmla="*/ 4961540 w 6324600"/>
                <a:gd name="connsiteY2" fmla="*/ 0 h 5452239"/>
                <a:gd name="connsiteX3" fmla="*/ 5413375 w 6324600"/>
                <a:gd name="connsiteY3" fmla="*/ 899159 h 5452239"/>
                <a:gd name="connsiteX4" fmla="*/ 6324600 w 6324600"/>
                <a:gd name="connsiteY4" fmla="*/ 2726120 h 5452239"/>
                <a:gd name="connsiteX5" fmla="*/ 4961540 w 6324600"/>
                <a:gd name="connsiteY5" fmla="*/ 5452239 h 5452239"/>
                <a:gd name="connsiteX6" fmla="*/ 1363060 w 6324600"/>
                <a:gd name="connsiteY6" fmla="*/ 5452239 h 5452239"/>
                <a:gd name="connsiteX7" fmla="*/ 0 w 6324600"/>
                <a:gd name="connsiteY7" fmla="*/ 2726120 h 5452239"/>
                <a:gd name="connsiteX0" fmla="*/ 0 w 6324600"/>
                <a:gd name="connsiteY0" fmla="*/ 2726120 h 5452239"/>
                <a:gd name="connsiteX1" fmla="*/ 1363060 w 6324600"/>
                <a:gd name="connsiteY1" fmla="*/ 0 h 5452239"/>
                <a:gd name="connsiteX2" fmla="*/ 4961540 w 6324600"/>
                <a:gd name="connsiteY2" fmla="*/ 0 h 5452239"/>
                <a:gd name="connsiteX3" fmla="*/ 5413375 w 6324600"/>
                <a:gd name="connsiteY3" fmla="*/ 899159 h 5452239"/>
                <a:gd name="connsiteX4" fmla="*/ 6324600 w 6324600"/>
                <a:gd name="connsiteY4" fmla="*/ 2726120 h 5452239"/>
                <a:gd name="connsiteX5" fmla="*/ 5405755 w 6324600"/>
                <a:gd name="connsiteY5" fmla="*/ 4556759 h 5452239"/>
                <a:gd name="connsiteX6" fmla="*/ 4961540 w 6324600"/>
                <a:gd name="connsiteY6" fmla="*/ 5452239 h 5452239"/>
                <a:gd name="connsiteX7" fmla="*/ 1363060 w 6324600"/>
                <a:gd name="connsiteY7" fmla="*/ 5452239 h 5452239"/>
                <a:gd name="connsiteX8" fmla="*/ 0 w 6324600"/>
                <a:gd name="connsiteY8" fmla="*/ 2726120 h 5452239"/>
                <a:gd name="connsiteX0" fmla="*/ 6324600 w 6416040"/>
                <a:gd name="connsiteY0" fmla="*/ 2726120 h 5452239"/>
                <a:gd name="connsiteX1" fmla="*/ 5405755 w 6416040"/>
                <a:gd name="connsiteY1" fmla="*/ 4556759 h 5452239"/>
                <a:gd name="connsiteX2" fmla="*/ 4961540 w 6416040"/>
                <a:gd name="connsiteY2" fmla="*/ 5452239 h 5452239"/>
                <a:gd name="connsiteX3" fmla="*/ 1363060 w 6416040"/>
                <a:gd name="connsiteY3" fmla="*/ 5452239 h 5452239"/>
                <a:gd name="connsiteX4" fmla="*/ 0 w 6416040"/>
                <a:gd name="connsiteY4" fmla="*/ 2726120 h 5452239"/>
                <a:gd name="connsiteX5" fmla="*/ 1363060 w 6416040"/>
                <a:gd name="connsiteY5" fmla="*/ 0 h 5452239"/>
                <a:gd name="connsiteX6" fmla="*/ 4961540 w 6416040"/>
                <a:gd name="connsiteY6" fmla="*/ 0 h 5452239"/>
                <a:gd name="connsiteX7" fmla="*/ 5413375 w 6416040"/>
                <a:gd name="connsiteY7" fmla="*/ 899159 h 5452239"/>
                <a:gd name="connsiteX8" fmla="*/ 6416040 w 6416040"/>
                <a:gd name="connsiteY8" fmla="*/ 2817560 h 5452239"/>
                <a:gd name="connsiteX0" fmla="*/ 6324600 w 6324600"/>
                <a:gd name="connsiteY0" fmla="*/ 2726120 h 5452239"/>
                <a:gd name="connsiteX1" fmla="*/ 5405755 w 6324600"/>
                <a:gd name="connsiteY1" fmla="*/ 4556759 h 5452239"/>
                <a:gd name="connsiteX2" fmla="*/ 4961540 w 6324600"/>
                <a:gd name="connsiteY2" fmla="*/ 5452239 h 5452239"/>
                <a:gd name="connsiteX3" fmla="*/ 1363060 w 6324600"/>
                <a:gd name="connsiteY3" fmla="*/ 5452239 h 5452239"/>
                <a:gd name="connsiteX4" fmla="*/ 0 w 6324600"/>
                <a:gd name="connsiteY4" fmla="*/ 2726120 h 5452239"/>
                <a:gd name="connsiteX5" fmla="*/ 1363060 w 6324600"/>
                <a:gd name="connsiteY5" fmla="*/ 0 h 5452239"/>
                <a:gd name="connsiteX6" fmla="*/ 4961540 w 6324600"/>
                <a:gd name="connsiteY6" fmla="*/ 0 h 5452239"/>
                <a:gd name="connsiteX7" fmla="*/ 5413375 w 6324600"/>
                <a:gd name="connsiteY7" fmla="*/ 899159 h 5452239"/>
                <a:gd name="connsiteX0" fmla="*/ 5405755 w 5413375"/>
                <a:gd name="connsiteY0" fmla="*/ 4556759 h 5452239"/>
                <a:gd name="connsiteX1" fmla="*/ 4961540 w 5413375"/>
                <a:gd name="connsiteY1" fmla="*/ 5452239 h 5452239"/>
                <a:gd name="connsiteX2" fmla="*/ 1363060 w 5413375"/>
                <a:gd name="connsiteY2" fmla="*/ 5452239 h 5452239"/>
                <a:gd name="connsiteX3" fmla="*/ 0 w 5413375"/>
                <a:gd name="connsiteY3" fmla="*/ 2726120 h 5452239"/>
                <a:gd name="connsiteX4" fmla="*/ 1363060 w 5413375"/>
                <a:gd name="connsiteY4" fmla="*/ 0 h 5452239"/>
                <a:gd name="connsiteX5" fmla="*/ 4961540 w 5413375"/>
                <a:gd name="connsiteY5" fmla="*/ 0 h 5452239"/>
                <a:gd name="connsiteX6" fmla="*/ 5413375 w 5413375"/>
                <a:gd name="connsiteY6" fmla="*/ 899159 h 545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13375" h="5452239">
                  <a:moveTo>
                    <a:pt x="5405755" y="4556759"/>
                  </a:moveTo>
                  <a:lnTo>
                    <a:pt x="4961540" y="5452239"/>
                  </a:lnTo>
                  <a:lnTo>
                    <a:pt x="1363060" y="5452239"/>
                  </a:lnTo>
                  <a:lnTo>
                    <a:pt x="0" y="2726120"/>
                  </a:lnTo>
                  <a:lnTo>
                    <a:pt x="1363060" y="0"/>
                  </a:lnTo>
                  <a:lnTo>
                    <a:pt x="4961540" y="0"/>
                  </a:lnTo>
                  <a:lnTo>
                    <a:pt x="5413375" y="899159"/>
                  </a:lnTo>
                </a:path>
              </a:pathLst>
            </a:custGeom>
            <a:noFill/>
            <a:ln w="76200" cap="rnd">
              <a:solidFill>
                <a:srgbClr val="0E3BD3"/>
              </a:solidFill>
              <a:round/>
              <a:headEnd type="oval" w="lg" len="lg"/>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12" name="Group 11">
            <a:extLst>
              <a:ext uri="{FF2B5EF4-FFF2-40B4-BE49-F238E27FC236}">
                <a16:creationId xmlns:a16="http://schemas.microsoft.com/office/drawing/2014/main" id="{FDDCEDFB-8159-C681-5D4B-CCA00F124DE1}"/>
              </a:ext>
            </a:extLst>
          </p:cNvPr>
          <p:cNvGrpSpPr/>
          <p:nvPr/>
        </p:nvGrpSpPr>
        <p:grpSpPr>
          <a:xfrm>
            <a:off x="9429383" y="4043297"/>
            <a:ext cx="2392214" cy="2313572"/>
            <a:chOff x="6248849" y="3009150"/>
            <a:chExt cx="2392214" cy="2313572"/>
          </a:xfrm>
        </p:grpSpPr>
        <p:sp>
          <p:nvSpPr>
            <p:cNvPr id="6" name="Hexagon 5">
              <a:extLst>
                <a:ext uri="{FF2B5EF4-FFF2-40B4-BE49-F238E27FC236}">
                  <a16:creationId xmlns:a16="http://schemas.microsoft.com/office/drawing/2014/main" id="{97E20C7B-62C0-91C7-02FD-457F74DB84D6}"/>
                </a:ext>
              </a:extLst>
            </p:cNvPr>
            <p:cNvSpPr/>
            <p:nvPr/>
          </p:nvSpPr>
          <p:spPr>
            <a:xfrm>
              <a:off x="6438877" y="3216717"/>
              <a:ext cx="2202186" cy="1898438"/>
            </a:xfrm>
            <a:prstGeom prst="hexagon">
              <a:avLst/>
            </a:prstGeom>
            <a:solidFill>
              <a:schemeClr val="accent2"/>
            </a:solidFill>
            <a:ln>
              <a:noFill/>
            </a:ln>
            <a:effectLst>
              <a:outerShdw blurRad="622300" dist="685800" dir="108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7" name="Hexagon 5">
              <a:extLst>
                <a:ext uri="{FF2B5EF4-FFF2-40B4-BE49-F238E27FC236}">
                  <a16:creationId xmlns:a16="http://schemas.microsoft.com/office/drawing/2014/main" id="{BA96575F-5FF7-9D5C-B1AB-4378444C53D8}"/>
                </a:ext>
              </a:extLst>
            </p:cNvPr>
            <p:cNvSpPr/>
            <p:nvPr/>
          </p:nvSpPr>
          <p:spPr>
            <a:xfrm>
              <a:off x="6248849" y="3009150"/>
              <a:ext cx="2297082" cy="2313572"/>
            </a:xfrm>
            <a:custGeom>
              <a:avLst/>
              <a:gdLst>
                <a:gd name="connsiteX0" fmla="*/ 0 w 6324600"/>
                <a:gd name="connsiteY0" fmla="*/ 2726121 h 5452241"/>
                <a:gd name="connsiteX1" fmla="*/ 1363060 w 6324600"/>
                <a:gd name="connsiteY1" fmla="*/ 1 h 5452241"/>
                <a:gd name="connsiteX2" fmla="*/ 4961540 w 6324600"/>
                <a:gd name="connsiteY2" fmla="*/ 1 h 5452241"/>
                <a:gd name="connsiteX3" fmla="*/ 6324600 w 6324600"/>
                <a:gd name="connsiteY3" fmla="*/ 2726121 h 5452241"/>
                <a:gd name="connsiteX4" fmla="*/ 4961540 w 6324600"/>
                <a:gd name="connsiteY4" fmla="*/ 5452240 h 5452241"/>
                <a:gd name="connsiteX5" fmla="*/ 1363060 w 6324600"/>
                <a:gd name="connsiteY5" fmla="*/ 5452240 h 5452241"/>
                <a:gd name="connsiteX6" fmla="*/ 0 w 6324600"/>
                <a:gd name="connsiteY6" fmla="*/ 2726121 h 5452241"/>
                <a:gd name="connsiteX0" fmla="*/ 0 w 6324600"/>
                <a:gd name="connsiteY0" fmla="*/ 2726120 h 5452239"/>
                <a:gd name="connsiteX1" fmla="*/ 1363060 w 6324600"/>
                <a:gd name="connsiteY1" fmla="*/ 0 h 5452239"/>
                <a:gd name="connsiteX2" fmla="*/ 4961540 w 6324600"/>
                <a:gd name="connsiteY2" fmla="*/ 0 h 5452239"/>
                <a:gd name="connsiteX3" fmla="*/ 5413375 w 6324600"/>
                <a:gd name="connsiteY3" fmla="*/ 899159 h 5452239"/>
                <a:gd name="connsiteX4" fmla="*/ 6324600 w 6324600"/>
                <a:gd name="connsiteY4" fmla="*/ 2726120 h 5452239"/>
                <a:gd name="connsiteX5" fmla="*/ 4961540 w 6324600"/>
                <a:gd name="connsiteY5" fmla="*/ 5452239 h 5452239"/>
                <a:gd name="connsiteX6" fmla="*/ 1363060 w 6324600"/>
                <a:gd name="connsiteY6" fmla="*/ 5452239 h 5452239"/>
                <a:gd name="connsiteX7" fmla="*/ 0 w 6324600"/>
                <a:gd name="connsiteY7" fmla="*/ 2726120 h 5452239"/>
                <a:gd name="connsiteX0" fmla="*/ 0 w 6324600"/>
                <a:gd name="connsiteY0" fmla="*/ 2726120 h 5452239"/>
                <a:gd name="connsiteX1" fmla="*/ 1363060 w 6324600"/>
                <a:gd name="connsiteY1" fmla="*/ 0 h 5452239"/>
                <a:gd name="connsiteX2" fmla="*/ 4961540 w 6324600"/>
                <a:gd name="connsiteY2" fmla="*/ 0 h 5452239"/>
                <a:gd name="connsiteX3" fmla="*/ 5413375 w 6324600"/>
                <a:gd name="connsiteY3" fmla="*/ 899159 h 5452239"/>
                <a:gd name="connsiteX4" fmla="*/ 6324600 w 6324600"/>
                <a:gd name="connsiteY4" fmla="*/ 2726120 h 5452239"/>
                <a:gd name="connsiteX5" fmla="*/ 5405755 w 6324600"/>
                <a:gd name="connsiteY5" fmla="*/ 4556759 h 5452239"/>
                <a:gd name="connsiteX6" fmla="*/ 4961540 w 6324600"/>
                <a:gd name="connsiteY6" fmla="*/ 5452239 h 5452239"/>
                <a:gd name="connsiteX7" fmla="*/ 1363060 w 6324600"/>
                <a:gd name="connsiteY7" fmla="*/ 5452239 h 5452239"/>
                <a:gd name="connsiteX8" fmla="*/ 0 w 6324600"/>
                <a:gd name="connsiteY8" fmla="*/ 2726120 h 5452239"/>
                <a:gd name="connsiteX0" fmla="*/ 6324600 w 6416040"/>
                <a:gd name="connsiteY0" fmla="*/ 2726120 h 5452239"/>
                <a:gd name="connsiteX1" fmla="*/ 5405755 w 6416040"/>
                <a:gd name="connsiteY1" fmla="*/ 4556759 h 5452239"/>
                <a:gd name="connsiteX2" fmla="*/ 4961540 w 6416040"/>
                <a:gd name="connsiteY2" fmla="*/ 5452239 h 5452239"/>
                <a:gd name="connsiteX3" fmla="*/ 1363060 w 6416040"/>
                <a:gd name="connsiteY3" fmla="*/ 5452239 h 5452239"/>
                <a:gd name="connsiteX4" fmla="*/ 0 w 6416040"/>
                <a:gd name="connsiteY4" fmla="*/ 2726120 h 5452239"/>
                <a:gd name="connsiteX5" fmla="*/ 1363060 w 6416040"/>
                <a:gd name="connsiteY5" fmla="*/ 0 h 5452239"/>
                <a:gd name="connsiteX6" fmla="*/ 4961540 w 6416040"/>
                <a:gd name="connsiteY6" fmla="*/ 0 h 5452239"/>
                <a:gd name="connsiteX7" fmla="*/ 5413375 w 6416040"/>
                <a:gd name="connsiteY7" fmla="*/ 899159 h 5452239"/>
                <a:gd name="connsiteX8" fmla="*/ 6416040 w 6416040"/>
                <a:gd name="connsiteY8" fmla="*/ 2817560 h 5452239"/>
                <a:gd name="connsiteX0" fmla="*/ 6324600 w 6324600"/>
                <a:gd name="connsiteY0" fmla="*/ 2726120 h 5452239"/>
                <a:gd name="connsiteX1" fmla="*/ 5405755 w 6324600"/>
                <a:gd name="connsiteY1" fmla="*/ 4556759 h 5452239"/>
                <a:gd name="connsiteX2" fmla="*/ 4961540 w 6324600"/>
                <a:gd name="connsiteY2" fmla="*/ 5452239 h 5452239"/>
                <a:gd name="connsiteX3" fmla="*/ 1363060 w 6324600"/>
                <a:gd name="connsiteY3" fmla="*/ 5452239 h 5452239"/>
                <a:gd name="connsiteX4" fmla="*/ 0 w 6324600"/>
                <a:gd name="connsiteY4" fmla="*/ 2726120 h 5452239"/>
                <a:gd name="connsiteX5" fmla="*/ 1363060 w 6324600"/>
                <a:gd name="connsiteY5" fmla="*/ 0 h 5452239"/>
                <a:gd name="connsiteX6" fmla="*/ 4961540 w 6324600"/>
                <a:gd name="connsiteY6" fmla="*/ 0 h 5452239"/>
                <a:gd name="connsiteX7" fmla="*/ 5413375 w 6324600"/>
                <a:gd name="connsiteY7" fmla="*/ 899159 h 5452239"/>
                <a:gd name="connsiteX0" fmla="*/ 5405755 w 5413375"/>
                <a:gd name="connsiteY0" fmla="*/ 4556759 h 5452239"/>
                <a:gd name="connsiteX1" fmla="*/ 4961540 w 5413375"/>
                <a:gd name="connsiteY1" fmla="*/ 5452239 h 5452239"/>
                <a:gd name="connsiteX2" fmla="*/ 1363060 w 5413375"/>
                <a:gd name="connsiteY2" fmla="*/ 5452239 h 5452239"/>
                <a:gd name="connsiteX3" fmla="*/ 0 w 5413375"/>
                <a:gd name="connsiteY3" fmla="*/ 2726120 h 5452239"/>
                <a:gd name="connsiteX4" fmla="*/ 1363060 w 5413375"/>
                <a:gd name="connsiteY4" fmla="*/ 0 h 5452239"/>
                <a:gd name="connsiteX5" fmla="*/ 4961540 w 5413375"/>
                <a:gd name="connsiteY5" fmla="*/ 0 h 5452239"/>
                <a:gd name="connsiteX6" fmla="*/ 5413375 w 5413375"/>
                <a:gd name="connsiteY6" fmla="*/ 899159 h 545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13375" h="5452239">
                  <a:moveTo>
                    <a:pt x="5405755" y="4556759"/>
                  </a:moveTo>
                  <a:lnTo>
                    <a:pt x="4961540" y="5452239"/>
                  </a:lnTo>
                  <a:lnTo>
                    <a:pt x="1363060" y="5452239"/>
                  </a:lnTo>
                  <a:lnTo>
                    <a:pt x="0" y="2726120"/>
                  </a:lnTo>
                  <a:lnTo>
                    <a:pt x="1363060" y="0"/>
                  </a:lnTo>
                  <a:lnTo>
                    <a:pt x="4961540" y="0"/>
                  </a:lnTo>
                  <a:lnTo>
                    <a:pt x="5413375" y="899159"/>
                  </a:lnTo>
                </a:path>
              </a:pathLst>
            </a:custGeom>
            <a:noFill/>
            <a:ln w="76200" cap="rnd">
              <a:solidFill>
                <a:schemeClr val="accent2"/>
              </a:solidFill>
              <a:round/>
              <a:headEnd type="oval" w="lg" len="lg"/>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13" name="Group 12">
            <a:extLst>
              <a:ext uri="{FF2B5EF4-FFF2-40B4-BE49-F238E27FC236}">
                <a16:creationId xmlns:a16="http://schemas.microsoft.com/office/drawing/2014/main" id="{2B87B593-C215-05A5-E8CC-F22957449D72}"/>
              </a:ext>
            </a:extLst>
          </p:cNvPr>
          <p:cNvGrpSpPr/>
          <p:nvPr/>
        </p:nvGrpSpPr>
        <p:grpSpPr>
          <a:xfrm>
            <a:off x="4839329" y="4468327"/>
            <a:ext cx="2323314" cy="2203846"/>
            <a:chOff x="2465207" y="2850685"/>
            <a:chExt cx="2323314" cy="2203846"/>
          </a:xfrm>
        </p:grpSpPr>
        <p:sp>
          <p:nvSpPr>
            <p:cNvPr id="8" name="Hexagon 7">
              <a:extLst>
                <a:ext uri="{FF2B5EF4-FFF2-40B4-BE49-F238E27FC236}">
                  <a16:creationId xmlns:a16="http://schemas.microsoft.com/office/drawing/2014/main" id="{4453B31B-6EE5-9A6E-0904-2CC26306F306}"/>
                </a:ext>
              </a:extLst>
            </p:cNvPr>
            <p:cNvSpPr/>
            <p:nvPr/>
          </p:nvSpPr>
          <p:spPr>
            <a:xfrm>
              <a:off x="2621403" y="3018505"/>
              <a:ext cx="2167118" cy="1868206"/>
            </a:xfrm>
            <a:prstGeom prst="hexagon">
              <a:avLst/>
            </a:prstGeom>
            <a:solidFill>
              <a:srgbClr val="9F61F1"/>
            </a:solidFill>
            <a:ln>
              <a:noFill/>
            </a:ln>
            <a:effectLst>
              <a:outerShdw blurRad="622300" dist="685800" dir="108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 name="Hexagon 5">
              <a:extLst>
                <a:ext uri="{FF2B5EF4-FFF2-40B4-BE49-F238E27FC236}">
                  <a16:creationId xmlns:a16="http://schemas.microsoft.com/office/drawing/2014/main" id="{BE2465E5-14B8-AC75-18BF-82A118974E12}"/>
                </a:ext>
              </a:extLst>
            </p:cNvPr>
            <p:cNvSpPr/>
            <p:nvPr/>
          </p:nvSpPr>
          <p:spPr>
            <a:xfrm>
              <a:off x="2465207" y="2850685"/>
              <a:ext cx="2188138" cy="2203846"/>
            </a:xfrm>
            <a:custGeom>
              <a:avLst/>
              <a:gdLst>
                <a:gd name="connsiteX0" fmla="*/ 0 w 6324600"/>
                <a:gd name="connsiteY0" fmla="*/ 2726121 h 5452241"/>
                <a:gd name="connsiteX1" fmla="*/ 1363060 w 6324600"/>
                <a:gd name="connsiteY1" fmla="*/ 1 h 5452241"/>
                <a:gd name="connsiteX2" fmla="*/ 4961540 w 6324600"/>
                <a:gd name="connsiteY2" fmla="*/ 1 h 5452241"/>
                <a:gd name="connsiteX3" fmla="*/ 6324600 w 6324600"/>
                <a:gd name="connsiteY3" fmla="*/ 2726121 h 5452241"/>
                <a:gd name="connsiteX4" fmla="*/ 4961540 w 6324600"/>
                <a:gd name="connsiteY4" fmla="*/ 5452240 h 5452241"/>
                <a:gd name="connsiteX5" fmla="*/ 1363060 w 6324600"/>
                <a:gd name="connsiteY5" fmla="*/ 5452240 h 5452241"/>
                <a:gd name="connsiteX6" fmla="*/ 0 w 6324600"/>
                <a:gd name="connsiteY6" fmla="*/ 2726121 h 5452241"/>
                <a:gd name="connsiteX0" fmla="*/ 0 w 6324600"/>
                <a:gd name="connsiteY0" fmla="*/ 2726120 h 5452239"/>
                <a:gd name="connsiteX1" fmla="*/ 1363060 w 6324600"/>
                <a:gd name="connsiteY1" fmla="*/ 0 h 5452239"/>
                <a:gd name="connsiteX2" fmla="*/ 4961540 w 6324600"/>
                <a:gd name="connsiteY2" fmla="*/ 0 h 5452239"/>
                <a:gd name="connsiteX3" fmla="*/ 5413375 w 6324600"/>
                <a:gd name="connsiteY3" fmla="*/ 899159 h 5452239"/>
                <a:gd name="connsiteX4" fmla="*/ 6324600 w 6324600"/>
                <a:gd name="connsiteY4" fmla="*/ 2726120 h 5452239"/>
                <a:gd name="connsiteX5" fmla="*/ 4961540 w 6324600"/>
                <a:gd name="connsiteY5" fmla="*/ 5452239 h 5452239"/>
                <a:gd name="connsiteX6" fmla="*/ 1363060 w 6324600"/>
                <a:gd name="connsiteY6" fmla="*/ 5452239 h 5452239"/>
                <a:gd name="connsiteX7" fmla="*/ 0 w 6324600"/>
                <a:gd name="connsiteY7" fmla="*/ 2726120 h 5452239"/>
                <a:gd name="connsiteX0" fmla="*/ 0 w 6324600"/>
                <a:gd name="connsiteY0" fmla="*/ 2726120 h 5452239"/>
                <a:gd name="connsiteX1" fmla="*/ 1363060 w 6324600"/>
                <a:gd name="connsiteY1" fmla="*/ 0 h 5452239"/>
                <a:gd name="connsiteX2" fmla="*/ 4961540 w 6324600"/>
                <a:gd name="connsiteY2" fmla="*/ 0 h 5452239"/>
                <a:gd name="connsiteX3" fmla="*/ 5413375 w 6324600"/>
                <a:gd name="connsiteY3" fmla="*/ 899159 h 5452239"/>
                <a:gd name="connsiteX4" fmla="*/ 6324600 w 6324600"/>
                <a:gd name="connsiteY4" fmla="*/ 2726120 h 5452239"/>
                <a:gd name="connsiteX5" fmla="*/ 5405755 w 6324600"/>
                <a:gd name="connsiteY5" fmla="*/ 4556759 h 5452239"/>
                <a:gd name="connsiteX6" fmla="*/ 4961540 w 6324600"/>
                <a:gd name="connsiteY6" fmla="*/ 5452239 h 5452239"/>
                <a:gd name="connsiteX7" fmla="*/ 1363060 w 6324600"/>
                <a:gd name="connsiteY7" fmla="*/ 5452239 h 5452239"/>
                <a:gd name="connsiteX8" fmla="*/ 0 w 6324600"/>
                <a:gd name="connsiteY8" fmla="*/ 2726120 h 5452239"/>
                <a:gd name="connsiteX0" fmla="*/ 6324600 w 6416040"/>
                <a:gd name="connsiteY0" fmla="*/ 2726120 h 5452239"/>
                <a:gd name="connsiteX1" fmla="*/ 5405755 w 6416040"/>
                <a:gd name="connsiteY1" fmla="*/ 4556759 h 5452239"/>
                <a:gd name="connsiteX2" fmla="*/ 4961540 w 6416040"/>
                <a:gd name="connsiteY2" fmla="*/ 5452239 h 5452239"/>
                <a:gd name="connsiteX3" fmla="*/ 1363060 w 6416040"/>
                <a:gd name="connsiteY3" fmla="*/ 5452239 h 5452239"/>
                <a:gd name="connsiteX4" fmla="*/ 0 w 6416040"/>
                <a:gd name="connsiteY4" fmla="*/ 2726120 h 5452239"/>
                <a:gd name="connsiteX5" fmla="*/ 1363060 w 6416040"/>
                <a:gd name="connsiteY5" fmla="*/ 0 h 5452239"/>
                <a:gd name="connsiteX6" fmla="*/ 4961540 w 6416040"/>
                <a:gd name="connsiteY6" fmla="*/ 0 h 5452239"/>
                <a:gd name="connsiteX7" fmla="*/ 5413375 w 6416040"/>
                <a:gd name="connsiteY7" fmla="*/ 899159 h 5452239"/>
                <a:gd name="connsiteX8" fmla="*/ 6416040 w 6416040"/>
                <a:gd name="connsiteY8" fmla="*/ 2817560 h 5452239"/>
                <a:gd name="connsiteX0" fmla="*/ 6324600 w 6324600"/>
                <a:gd name="connsiteY0" fmla="*/ 2726120 h 5452239"/>
                <a:gd name="connsiteX1" fmla="*/ 5405755 w 6324600"/>
                <a:gd name="connsiteY1" fmla="*/ 4556759 h 5452239"/>
                <a:gd name="connsiteX2" fmla="*/ 4961540 w 6324600"/>
                <a:gd name="connsiteY2" fmla="*/ 5452239 h 5452239"/>
                <a:gd name="connsiteX3" fmla="*/ 1363060 w 6324600"/>
                <a:gd name="connsiteY3" fmla="*/ 5452239 h 5452239"/>
                <a:gd name="connsiteX4" fmla="*/ 0 w 6324600"/>
                <a:gd name="connsiteY4" fmla="*/ 2726120 h 5452239"/>
                <a:gd name="connsiteX5" fmla="*/ 1363060 w 6324600"/>
                <a:gd name="connsiteY5" fmla="*/ 0 h 5452239"/>
                <a:gd name="connsiteX6" fmla="*/ 4961540 w 6324600"/>
                <a:gd name="connsiteY6" fmla="*/ 0 h 5452239"/>
                <a:gd name="connsiteX7" fmla="*/ 5413375 w 6324600"/>
                <a:gd name="connsiteY7" fmla="*/ 899159 h 5452239"/>
                <a:gd name="connsiteX0" fmla="*/ 5405755 w 5413375"/>
                <a:gd name="connsiteY0" fmla="*/ 4556759 h 5452239"/>
                <a:gd name="connsiteX1" fmla="*/ 4961540 w 5413375"/>
                <a:gd name="connsiteY1" fmla="*/ 5452239 h 5452239"/>
                <a:gd name="connsiteX2" fmla="*/ 1363060 w 5413375"/>
                <a:gd name="connsiteY2" fmla="*/ 5452239 h 5452239"/>
                <a:gd name="connsiteX3" fmla="*/ 0 w 5413375"/>
                <a:gd name="connsiteY3" fmla="*/ 2726120 h 5452239"/>
                <a:gd name="connsiteX4" fmla="*/ 1363060 w 5413375"/>
                <a:gd name="connsiteY4" fmla="*/ 0 h 5452239"/>
                <a:gd name="connsiteX5" fmla="*/ 4961540 w 5413375"/>
                <a:gd name="connsiteY5" fmla="*/ 0 h 5452239"/>
                <a:gd name="connsiteX6" fmla="*/ 5413375 w 5413375"/>
                <a:gd name="connsiteY6" fmla="*/ 899159 h 545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13375" h="5452239">
                  <a:moveTo>
                    <a:pt x="5405755" y="4556759"/>
                  </a:moveTo>
                  <a:lnTo>
                    <a:pt x="4961540" y="5452239"/>
                  </a:lnTo>
                  <a:lnTo>
                    <a:pt x="1363060" y="5452239"/>
                  </a:lnTo>
                  <a:lnTo>
                    <a:pt x="0" y="2726120"/>
                  </a:lnTo>
                  <a:lnTo>
                    <a:pt x="1363060" y="0"/>
                  </a:lnTo>
                  <a:lnTo>
                    <a:pt x="4961540" y="0"/>
                  </a:lnTo>
                  <a:lnTo>
                    <a:pt x="5413375" y="899159"/>
                  </a:lnTo>
                </a:path>
              </a:pathLst>
            </a:custGeom>
            <a:noFill/>
            <a:ln w="76200" cap="rnd">
              <a:solidFill>
                <a:srgbClr val="9F61F1"/>
              </a:solidFill>
              <a:round/>
              <a:headEnd type="oval" w="lg" len="lg"/>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grpSp>
      <p:grpSp>
        <p:nvGrpSpPr>
          <p:cNvPr id="14" name="Group 13">
            <a:extLst>
              <a:ext uri="{FF2B5EF4-FFF2-40B4-BE49-F238E27FC236}">
                <a16:creationId xmlns:a16="http://schemas.microsoft.com/office/drawing/2014/main" id="{05C39479-827D-A2FE-2315-D5197125836E}"/>
              </a:ext>
            </a:extLst>
          </p:cNvPr>
          <p:cNvGrpSpPr/>
          <p:nvPr/>
        </p:nvGrpSpPr>
        <p:grpSpPr>
          <a:xfrm>
            <a:off x="262220" y="4171394"/>
            <a:ext cx="2359489" cy="2241394"/>
            <a:chOff x="9594539" y="4687164"/>
            <a:chExt cx="2304339" cy="2189003"/>
          </a:xfrm>
        </p:grpSpPr>
        <p:sp>
          <p:nvSpPr>
            <p:cNvPr id="15" name="Hexagon 14">
              <a:extLst>
                <a:ext uri="{FF2B5EF4-FFF2-40B4-BE49-F238E27FC236}">
                  <a16:creationId xmlns:a16="http://schemas.microsoft.com/office/drawing/2014/main" id="{73C4EECA-9FF3-C786-9AC4-D42DBD5168B4}"/>
                </a:ext>
              </a:extLst>
            </p:cNvPr>
            <p:cNvSpPr/>
            <p:nvPr/>
          </p:nvSpPr>
          <p:spPr>
            <a:xfrm>
              <a:off x="9748164" y="4847732"/>
              <a:ext cx="2150714" cy="1854064"/>
            </a:xfrm>
            <a:prstGeom prst="hexagon">
              <a:avLst/>
            </a:prstGeom>
            <a:solidFill>
              <a:srgbClr val="F35564"/>
            </a:solidFill>
            <a:ln>
              <a:noFill/>
            </a:ln>
            <a:effectLst>
              <a:outerShdw blurRad="622300" dist="685800" dir="108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6" name="Hexagon 5">
              <a:extLst>
                <a:ext uri="{FF2B5EF4-FFF2-40B4-BE49-F238E27FC236}">
                  <a16:creationId xmlns:a16="http://schemas.microsoft.com/office/drawing/2014/main" id="{D24E31B5-33C5-B314-FAA1-554FD79DD963}"/>
                </a:ext>
              </a:extLst>
            </p:cNvPr>
            <p:cNvSpPr/>
            <p:nvPr/>
          </p:nvSpPr>
          <p:spPr>
            <a:xfrm>
              <a:off x="9594539" y="4687164"/>
              <a:ext cx="2173402" cy="2189003"/>
            </a:xfrm>
            <a:custGeom>
              <a:avLst/>
              <a:gdLst>
                <a:gd name="connsiteX0" fmla="*/ 0 w 6324600"/>
                <a:gd name="connsiteY0" fmla="*/ 2726121 h 5452241"/>
                <a:gd name="connsiteX1" fmla="*/ 1363060 w 6324600"/>
                <a:gd name="connsiteY1" fmla="*/ 1 h 5452241"/>
                <a:gd name="connsiteX2" fmla="*/ 4961540 w 6324600"/>
                <a:gd name="connsiteY2" fmla="*/ 1 h 5452241"/>
                <a:gd name="connsiteX3" fmla="*/ 6324600 w 6324600"/>
                <a:gd name="connsiteY3" fmla="*/ 2726121 h 5452241"/>
                <a:gd name="connsiteX4" fmla="*/ 4961540 w 6324600"/>
                <a:gd name="connsiteY4" fmla="*/ 5452240 h 5452241"/>
                <a:gd name="connsiteX5" fmla="*/ 1363060 w 6324600"/>
                <a:gd name="connsiteY5" fmla="*/ 5452240 h 5452241"/>
                <a:gd name="connsiteX6" fmla="*/ 0 w 6324600"/>
                <a:gd name="connsiteY6" fmla="*/ 2726121 h 5452241"/>
                <a:gd name="connsiteX0" fmla="*/ 0 w 6324600"/>
                <a:gd name="connsiteY0" fmla="*/ 2726120 h 5452239"/>
                <a:gd name="connsiteX1" fmla="*/ 1363060 w 6324600"/>
                <a:gd name="connsiteY1" fmla="*/ 0 h 5452239"/>
                <a:gd name="connsiteX2" fmla="*/ 4961540 w 6324600"/>
                <a:gd name="connsiteY2" fmla="*/ 0 h 5452239"/>
                <a:gd name="connsiteX3" fmla="*/ 5413375 w 6324600"/>
                <a:gd name="connsiteY3" fmla="*/ 899159 h 5452239"/>
                <a:gd name="connsiteX4" fmla="*/ 6324600 w 6324600"/>
                <a:gd name="connsiteY4" fmla="*/ 2726120 h 5452239"/>
                <a:gd name="connsiteX5" fmla="*/ 4961540 w 6324600"/>
                <a:gd name="connsiteY5" fmla="*/ 5452239 h 5452239"/>
                <a:gd name="connsiteX6" fmla="*/ 1363060 w 6324600"/>
                <a:gd name="connsiteY6" fmla="*/ 5452239 h 5452239"/>
                <a:gd name="connsiteX7" fmla="*/ 0 w 6324600"/>
                <a:gd name="connsiteY7" fmla="*/ 2726120 h 5452239"/>
                <a:gd name="connsiteX0" fmla="*/ 0 w 6324600"/>
                <a:gd name="connsiteY0" fmla="*/ 2726120 h 5452239"/>
                <a:gd name="connsiteX1" fmla="*/ 1363060 w 6324600"/>
                <a:gd name="connsiteY1" fmla="*/ 0 h 5452239"/>
                <a:gd name="connsiteX2" fmla="*/ 4961540 w 6324600"/>
                <a:gd name="connsiteY2" fmla="*/ 0 h 5452239"/>
                <a:gd name="connsiteX3" fmla="*/ 5413375 w 6324600"/>
                <a:gd name="connsiteY3" fmla="*/ 899159 h 5452239"/>
                <a:gd name="connsiteX4" fmla="*/ 6324600 w 6324600"/>
                <a:gd name="connsiteY4" fmla="*/ 2726120 h 5452239"/>
                <a:gd name="connsiteX5" fmla="*/ 5405755 w 6324600"/>
                <a:gd name="connsiteY5" fmla="*/ 4556759 h 5452239"/>
                <a:gd name="connsiteX6" fmla="*/ 4961540 w 6324600"/>
                <a:gd name="connsiteY6" fmla="*/ 5452239 h 5452239"/>
                <a:gd name="connsiteX7" fmla="*/ 1363060 w 6324600"/>
                <a:gd name="connsiteY7" fmla="*/ 5452239 h 5452239"/>
                <a:gd name="connsiteX8" fmla="*/ 0 w 6324600"/>
                <a:gd name="connsiteY8" fmla="*/ 2726120 h 5452239"/>
                <a:gd name="connsiteX0" fmla="*/ 6324600 w 6416040"/>
                <a:gd name="connsiteY0" fmla="*/ 2726120 h 5452239"/>
                <a:gd name="connsiteX1" fmla="*/ 5405755 w 6416040"/>
                <a:gd name="connsiteY1" fmla="*/ 4556759 h 5452239"/>
                <a:gd name="connsiteX2" fmla="*/ 4961540 w 6416040"/>
                <a:gd name="connsiteY2" fmla="*/ 5452239 h 5452239"/>
                <a:gd name="connsiteX3" fmla="*/ 1363060 w 6416040"/>
                <a:gd name="connsiteY3" fmla="*/ 5452239 h 5452239"/>
                <a:gd name="connsiteX4" fmla="*/ 0 w 6416040"/>
                <a:gd name="connsiteY4" fmla="*/ 2726120 h 5452239"/>
                <a:gd name="connsiteX5" fmla="*/ 1363060 w 6416040"/>
                <a:gd name="connsiteY5" fmla="*/ 0 h 5452239"/>
                <a:gd name="connsiteX6" fmla="*/ 4961540 w 6416040"/>
                <a:gd name="connsiteY6" fmla="*/ 0 h 5452239"/>
                <a:gd name="connsiteX7" fmla="*/ 5413375 w 6416040"/>
                <a:gd name="connsiteY7" fmla="*/ 899159 h 5452239"/>
                <a:gd name="connsiteX8" fmla="*/ 6416040 w 6416040"/>
                <a:gd name="connsiteY8" fmla="*/ 2817560 h 5452239"/>
                <a:gd name="connsiteX0" fmla="*/ 6324600 w 6324600"/>
                <a:gd name="connsiteY0" fmla="*/ 2726120 h 5452239"/>
                <a:gd name="connsiteX1" fmla="*/ 5405755 w 6324600"/>
                <a:gd name="connsiteY1" fmla="*/ 4556759 h 5452239"/>
                <a:gd name="connsiteX2" fmla="*/ 4961540 w 6324600"/>
                <a:gd name="connsiteY2" fmla="*/ 5452239 h 5452239"/>
                <a:gd name="connsiteX3" fmla="*/ 1363060 w 6324600"/>
                <a:gd name="connsiteY3" fmla="*/ 5452239 h 5452239"/>
                <a:gd name="connsiteX4" fmla="*/ 0 w 6324600"/>
                <a:gd name="connsiteY4" fmla="*/ 2726120 h 5452239"/>
                <a:gd name="connsiteX5" fmla="*/ 1363060 w 6324600"/>
                <a:gd name="connsiteY5" fmla="*/ 0 h 5452239"/>
                <a:gd name="connsiteX6" fmla="*/ 4961540 w 6324600"/>
                <a:gd name="connsiteY6" fmla="*/ 0 h 5452239"/>
                <a:gd name="connsiteX7" fmla="*/ 5413375 w 6324600"/>
                <a:gd name="connsiteY7" fmla="*/ 899159 h 5452239"/>
                <a:gd name="connsiteX0" fmla="*/ 5405755 w 5413375"/>
                <a:gd name="connsiteY0" fmla="*/ 4556759 h 5452239"/>
                <a:gd name="connsiteX1" fmla="*/ 4961540 w 5413375"/>
                <a:gd name="connsiteY1" fmla="*/ 5452239 h 5452239"/>
                <a:gd name="connsiteX2" fmla="*/ 1363060 w 5413375"/>
                <a:gd name="connsiteY2" fmla="*/ 5452239 h 5452239"/>
                <a:gd name="connsiteX3" fmla="*/ 0 w 5413375"/>
                <a:gd name="connsiteY3" fmla="*/ 2726120 h 5452239"/>
                <a:gd name="connsiteX4" fmla="*/ 1363060 w 5413375"/>
                <a:gd name="connsiteY4" fmla="*/ 0 h 5452239"/>
                <a:gd name="connsiteX5" fmla="*/ 4961540 w 5413375"/>
                <a:gd name="connsiteY5" fmla="*/ 0 h 5452239"/>
                <a:gd name="connsiteX6" fmla="*/ 5413375 w 5413375"/>
                <a:gd name="connsiteY6" fmla="*/ 899159 h 545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13375" h="5452239">
                  <a:moveTo>
                    <a:pt x="5405755" y="4556759"/>
                  </a:moveTo>
                  <a:lnTo>
                    <a:pt x="4961540" y="5452239"/>
                  </a:lnTo>
                  <a:lnTo>
                    <a:pt x="1363060" y="5452239"/>
                  </a:lnTo>
                  <a:lnTo>
                    <a:pt x="0" y="2726120"/>
                  </a:lnTo>
                  <a:lnTo>
                    <a:pt x="1363060" y="0"/>
                  </a:lnTo>
                  <a:lnTo>
                    <a:pt x="4961540" y="0"/>
                  </a:lnTo>
                  <a:lnTo>
                    <a:pt x="5413375" y="899159"/>
                  </a:lnTo>
                </a:path>
              </a:pathLst>
            </a:custGeom>
            <a:noFill/>
            <a:ln w="76200" cap="rnd">
              <a:solidFill>
                <a:srgbClr val="F35564"/>
              </a:solidFill>
              <a:round/>
              <a:headEnd type="oval" w="lg" len="lg"/>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17" name="TextBox 16">
            <a:extLst>
              <a:ext uri="{FF2B5EF4-FFF2-40B4-BE49-F238E27FC236}">
                <a16:creationId xmlns:a16="http://schemas.microsoft.com/office/drawing/2014/main" id="{6D52668D-D0DC-04DA-7CEF-4724A7066174}"/>
              </a:ext>
            </a:extLst>
          </p:cNvPr>
          <p:cNvSpPr txBox="1"/>
          <p:nvPr/>
        </p:nvSpPr>
        <p:spPr>
          <a:xfrm>
            <a:off x="3048000" y="183211"/>
            <a:ext cx="6096000" cy="461665"/>
          </a:xfrm>
          <a:prstGeom prst="rect">
            <a:avLst/>
          </a:prstGeom>
          <a:noFill/>
        </p:spPr>
        <p:txBody>
          <a:bodyPr wrap="square">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dirty="0"/>
              <a:t>علائم کیست کلدوک </a:t>
            </a:r>
            <a:r>
              <a:rPr lang="en-US" dirty="0"/>
              <a:t>(Choledochal Cysts)</a:t>
            </a:r>
            <a:endParaRPr lang="fa-IR" dirty="0"/>
          </a:p>
        </p:txBody>
      </p:sp>
      <p:sp>
        <p:nvSpPr>
          <p:cNvPr id="18" name="TextBox 17">
            <a:extLst>
              <a:ext uri="{FF2B5EF4-FFF2-40B4-BE49-F238E27FC236}">
                <a16:creationId xmlns:a16="http://schemas.microsoft.com/office/drawing/2014/main" id="{E29A4F5C-9D38-8C72-8042-2DD3C005B139}"/>
              </a:ext>
            </a:extLst>
          </p:cNvPr>
          <p:cNvSpPr txBox="1"/>
          <p:nvPr/>
        </p:nvSpPr>
        <p:spPr>
          <a:xfrm>
            <a:off x="309714" y="977942"/>
            <a:ext cx="11572567" cy="1131079"/>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در حالی‌که کودک با این کیست به دنیا می‌آید اما علائم بیماری در دوران نوزادی یا حتی چند سال بعد ظاهر نمی‌شود. نشانه کیست‌های کلدوک که در کودکان بزرگتر بروز پیدا می‌کنند، عبارتند از:</a:t>
            </a:r>
          </a:p>
        </p:txBody>
      </p:sp>
      <p:sp>
        <p:nvSpPr>
          <p:cNvPr id="20" name="TextBox 19">
            <a:extLst>
              <a:ext uri="{FF2B5EF4-FFF2-40B4-BE49-F238E27FC236}">
                <a16:creationId xmlns:a16="http://schemas.microsoft.com/office/drawing/2014/main" id="{6423313D-DD6C-8AB2-4E93-58B2A254E849}"/>
              </a:ext>
            </a:extLst>
          </p:cNvPr>
          <p:cNvSpPr txBox="1"/>
          <p:nvPr/>
        </p:nvSpPr>
        <p:spPr>
          <a:xfrm>
            <a:off x="5277539" y="4727711"/>
            <a:ext cx="1603089" cy="1685077"/>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b="1" dirty="0">
                <a:solidFill>
                  <a:schemeClr val="bg1"/>
                </a:solidFill>
              </a:rPr>
              <a:t>3) احساس درد در سمت راست بالای شکم</a:t>
            </a:r>
          </a:p>
        </p:txBody>
      </p:sp>
      <p:sp>
        <p:nvSpPr>
          <p:cNvPr id="22" name="TextBox 21">
            <a:extLst>
              <a:ext uri="{FF2B5EF4-FFF2-40B4-BE49-F238E27FC236}">
                <a16:creationId xmlns:a16="http://schemas.microsoft.com/office/drawing/2014/main" id="{98385AC2-0552-0F4D-07B0-CF362E6DFE6C}"/>
              </a:ext>
            </a:extLst>
          </p:cNvPr>
          <p:cNvSpPr txBox="1"/>
          <p:nvPr/>
        </p:nvSpPr>
        <p:spPr>
          <a:xfrm>
            <a:off x="10264877" y="4815037"/>
            <a:ext cx="951502" cy="738664"/>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sz="2400" b="1" dirty="0">
                <a:solidFill>
                  <a:schemeClr val="bg1"/>
                </a:solidFill>
              </a:rPr>
              <a:t>1) تب</a:t>
            </a:r>
          </a:p>
        </p:txBody>
      </p:sp>
      <p:sp>
        <p:nvSpPr>
          <p:cNvPr id="24" name="TextBox 23">
            <a:extLst>
              <a:ext uri="{FF2B5EF4-FFF2-40B4-BE49-F238E27FC236}">
                <a16:creationId xmlns:a16="http://schemas.microsoft.com/office/drawing/2014/main" id="{1F266A08-101D-3651-79C0-4D6FEC4EA816}"/>
              </a:ext>
            </a:extLst>
          </p:cNvPr>
          <p:cNvSpPr txBox="1"/>
          <p:nvPr/>
        </p:nvSpPr>
        <p:spPr>
          <a:xfrm>
            <a:off x="7730551" y="2933652"/>
            <a:ext cx="1214161" cy="738664"/>
          </a:xfrm>
          <a:prstGeom prst="rect">
            <a:avLst/>
          </a:prstGeom>
          <a:noFill/>
        </p:spPr>
        <p:txBody>
          <a:bodyPr wrap="square">
            <a:spAutoFit/>
          </a:bodyPr>
          <a:lstStyle>
            <a:defPPr>
              <a:defRPr lang="fa-IR"/>
            </a:defPPr>
            <a:lvl1pPr algn="just" rtl="1">
              <a:lnSpc>
                <a:spcPct val="200000"/>
              </a:lnSpc>
              <a:defRPr sz="2400" b="1">
                <a:latin typeface="Vazir" panose="020B0603030804020204" pitchFamily="34" charset="-78"/>
                <a:cs typeface="Vazir" panose="020B0603030804020204" pitchFamily="34" charset="-78"/>
              </a:defRPr>
            </a:lvl1pPr>
          </a:lstStyle>
          <a:p>
            <a:r>
              <a:rPr lang="fa-IR" dirty="0">
                <a:solidFill>
                  <a:schemeClr val="bg1"/>
                </a:solidFill>
              </a:rPr>
              <a:t>2) زردی</a:t>
            </a:r>
          </a:p>
        </p:txBody>
      </p:sp>
      <p:sp>
        <p:nvSpPr>
          <p:cNvPr id="26" name="TextBox 25">
            <a:extLst>
              <a:ext uri="{FF2B5EF4-FFF2-40B4-BE49-F238E27FC236}">
                <a16:creationId xmlns:a16="http://schemas.microsoft.com/office/drawing/2014/main" id="{895F8FD7-925A-9397-8A40-54313FF0EE07}"/>
              </a:ext>
            </a:extLst>
          </p:cNvPr>
          <p:cNvSpPr txBox="1"/>
          <p:nvPr/>
        </p:nvSpPr>
        <p:spPr>
          <a:xfrm>
            <a:off x="3048000" y="3041374"/>
            <a:ext cx="1602772" cy="630942"/>
          </a:xfrm>
          <a:prstGeom prst="rect">
            <a:avLst/>
          </a:prstGeom>
          <a:noFill/>
        </p:spPr>
        <p:txBody>
          <a:bodyPr wrap="square">
            <a:spAutoFit/>
          </a:bodyPr>
          <a:lstStyle>
            <a:defPPr>
              <a:defRPr lang="fa-IR"/>
            </a:defPPr>
            <a:lvl1pPr algn="just" rtl="1">
              <a:lnSpc>
                <a:spcPct val="200000"/>
              </a:lnSpc>
              <a:defRPr b="1">
                <a:latin typeface="Vazir" panose="020B0603030804020204" pitchFamily="34" charset="-78"/>
                <a:cs typeface="Vazir" panose="020B0603030804020204" pitchFamily="34" charset="-78"/>
              </a:defRPr>
            </a:lvl1pPr>
          </a:lstStyle>
          <a:p>
            <a:r>
              <a:rPr lang="fa-IR" sz="2000" dirty="0">
                <a:solidFill>
                  <a:schemeClr val="bg1"/>
                </a:solidFill>
              </a:rPr>
              <a:t>4)توده شکمی</a:t>
            </a:r>
          </a:p>
        </p:txBody>
      </p:sp>
      <p:sp>
        <p:nvSpPr>
          <p:cNvPr id="28" name="TextBox 27">
            <a:extLst>
              <a:ext uri="{FF2B5EF4-FFF2-40B4-BE49-F238E27FC236}">
                <a16:creationId xmlns:a16="http://schemas.microsoft.com/office/drawing/2014/main" id="{E5C07E50-F023-D508-0CE1-31CC4EA1A3BB}"/>
              </a:ext>
            </a:extLst>
          </p:cNvPr>
          <p:cNvSpPr txBox="1"/>
          <p:nvPr/>
        </p:nvSpPr>
        <p:spPr>
          <a:xfrm>
            <a:off x="465535" y="4922759"/>
            <a:ext cx="2039772" cy="630942"/>
          </a:xfrm>
          <a:prstGeom prst="rect">
            <a:avLst/>
          </a:prstGeom>
          <a:noFill/>
        </p:spPr>
        <p:txBody>
          <a:bodyPr wrap="square">
            <a:spAutoFit/>
          </a:bodyPr>
          <a:lstStyle>
            <a:defPPr>
              <a:defRPr lang="fa-IR"/>
            </a:defPPr>
            <a:lvl1pPr algn="just" rtl="1">
              <a:lnSpc>
                <a:spcPct val="200000"/>
              </a:lnSpc>
              <a:defRPr sz="2000" b="1">
                <a:solidFill>
                  <a:schemeClr val="bg1"/>
                </a:solidFill>
                <a:latin typeface="Vazir" panose="020B0603030804020204" pitchFamily="34" charset="-78"/>
                <a:cs typeface="Vazir" panose="020B0603030804020204" pitchFamily="34" charset="-78"/>
              </a:defRPr>
            </a:lvl1pPr>
          </a:lstStyle>
          <a:p>
            <a:r>
              <a:rPr lang="fa-IR" dirty="0"/>
              <a:t>5)تهوع و استفراغ</a:t>
            </a:r>
          </a:p>
        </p:txBody>
      </p:sp>
      <p:sp>
        <p:nvSpPr>
          <p:cNvPr id="29" name="Rectangle 28">
            <a:extLst>
              <a:ext uri="{FF2B5EF4-FFF2-40B4-BE49-F238E27FC236}">
                <a16:creationId xmlns:a16="http://schemas.microsoft.com/office/drawing/2014/main" id="{1E360189-4686-3A56-25CE-256070C64060}"/>
              </a:ext>
            </a:extLst>
          </p:cNvPr>
          <p:cNvSpPr/>
          <p:nvPr/>
        </p:nvSpPr>
        <p:spPr>
          <a:xfrm>
            <a:off x="150555" y="713789"/>
            <a:ext cx="11857055" cy="303355"/>
          </a:xfrm>
          <a:prstGeom prst="rect">
            <a:avLst/>
          </a:prstGeom>
          <a:ln/>
        </p:spPr>
        <p:style>
          <a:lnRef idx="0">
            <a:schemeClr val="accent6"/>
          </a:lnRef>
          <a:fillRef idx="3">
            <a:schemeClr val="accent6"/>
          </a:fillRef>
          <a:effectRef idx="3">
            <a:schemeClr val="accent6"/>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7156062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358F3F2-E026-5A0A-2F9A-1C024559F5A4}"/>
              </a:ext>
            </a:extLst>
          </p:cNvPr>
          <p:cNvSpPr/>
          <p:nvPr/>
        </p:nvSpPr>
        <p:spPr>
          <a:xfrm>
            <a:off x="8139165" y="0"/>
            <a:ext cx="2703006" cy="6729883"/>
          </a:xfrm>
          <a:prstGeom prst="rect">
            <a:avLst/>
          </a:prstGeom>
          <a:solidFill>
            <a:srgbClr val="0085B4"/>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EE4ECB0A-CA7D-3DDE-3539-04AA9F2C8238}"/>
              </a:ext>
            </a:extLst>
          </p:cNvPr>
          <p:cNvSpPr txBox="1"/>
          <p:nvPr/>
        </p:nvSpPr>
        <p:spPr>
          <a:xfrm>
            <a:off x="432619" y="1398327"/>
            <a:ext cx="6096000" cy="369332"/>
          </a:xfrm>
          <a:prstGeom prst="rect">
            <a:avLst/>
          </a:prstGeom>
          <a:noFill/>
        </p:spPr>
        <p:txBody>
          <a:bodyPr wrap="square">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dirty="0"/>
              <a:t>علت ایجاد کیست‌های کلدوک یا کلدوکال</a:t>
            </a:r>
          </a:p>
        </p:txBody>
      </p:sp>
      <p:sp>
        <p:nvSpPr>
          <p:cNvPr id="5" name="TextBox 4">
            <a:extLst>
              <a:ext uri="{FF2B5EF4-FFF2-40B4-BE49-F238E27FC236}">
                <a16:creationId xmlns:a16="http://schemas.microsoft.com/office/drawing/2014/main" id="{38E78328-4140-9DF8-FC77-67D764F0BC40}"/>
              </a:ext>
            </a:extLst>
          </p:cNvPr>
          <p:cNvSpPr txBox="1"/>
          <p:nvPr/>
        </p:nvSpPr>
        <p:spPr>
          <a:xfrm>
            <a:off x="486696" y="1922399"/>
            <a:ext cx="5987845" cy="3901068"/>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کلدوک کیسه صفرا به کمک پانکراس صفرا را از کبد به سمت اثنی‌عشر (ابتدای روده کوچک) منتقل می‌کند. متخصصین معتقدند کیست کلدوک زمانی ایجاد می‌شود که در تقاطع مجرای صفراوی و مجرای پانکراس ناهنجاری به‌وجود آید. این ناهنجاری در اتصال دو مجرا که کاملا غیر طبیعی است، مایع پانکراس را وادار می‌کند تا به سمت عقب برگردد و در مجرای صفراوی جریان پیدا کند، در این صورت کیست </a:t>
            </a:r>
            <a:r>
              <a:rPr lang="en-US" dirty="0"/>
              <a:t>Choledochal </a:t>
            </a:r>
            <a:r>
              <a:rPr lang="fa-IR" dirty="0"/>
              <a:t>ایجاد می‌شود.</a:t>
            </a:r>
          </a:p>
        </p:txBody>
      </p:sp>
      <p:pic>
        <p:nvPicPr>
          <p:cNvPr id="2" name="Picture 1">
            <a:extLst>
              <a:ext uri="{FF2B5EF4-FFF2-40B4-BE49-F238E27FC236}">
                <a16:creationId xmlns:a16="http://schemas.microsoft.com/office/drawing/2014/main" id="{3D8CF83D-D6C2-C43F-037E-1A9B0937AE1B}"/>
              </a:ext>
            </a:extLst>
          </p:cNvPr>
          <p:cNvPicPr>
            <a:picLocks noChangeAspect="1"/>
          </p:cNvPicPr>
          <p:nvPr/>
        </p:nvPicPr>
        <p:blipFill>
          <a:blip r:embed="rId3"/>
          <a:srcRect l="20828" r="21219"/>
          <a:stretch/>
        </p:blipFill>
        <p:spPr>
          <a:xfrm>
            <a:off x="6597445" y="1069349"/>
            <a:ext cx="5378246" cy="5270964"/>
          </a:xfrm>
          <a:prstGeom prst="rect">
            <a:avLst/>
          </a:prstGeom>
        </p:spPr>
      </p:pic>
      <p:sp>
        <p:nvSpPr>
          <p:cNvPr id="4" name="Rectangle 3">
            <a:extLst>
              <a:ext uri="{FF2B5EF4-FFF2-40B4-BE49-F238E27FC236}">
                <a16:creationId xmlns:a16="http://schemas.microsoft.com/office/drawing/2014/main" id="{7C295EBB-C46B-F500-A29F-299D30C6E65F}"/>
              </a:ext>
            </a:extLst>
          </p:cNvPr>
          <p:cNvSpPr/>
          <p:nvPr/>
        </p:nvSpPr>
        <p:spPr>
          <a:xfrm>
            <a:off x="-14803" y="1428959"/>
            <a:ext cx="1180412" cy="506652"/>
          </a:xfrm>
          <a:prstGeom prst="rect">
            <a:avLst/>
          </a:prstGeom>
          <a:ln/>
        </p:spPr>
        <p:style>
          <a:lnRef idx="0">
            <a:schemeClr val="accent6"/>
          </a:lnRef>
          <a:fillRef idx="3">
            <a:schemeClr val="accent6"/>
          </a:fillRef>
          <a:effectRef idx="3">
            <a:schemeClr val="accent6"/>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1764570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F15F4A04-B6EE-B053-2840-742A55A7B732}"/>
              </a:ext>
            </a:extLst>
          </p:cNvPr>
          <p:cNvSpPr/>
          <p:nvPr/>
        </p:nvSpPr>
        <p:spPr>
          <a:xfrm>
            <a:off x="3698" y="5266879"/>
            <a:ext cx="5446203" cy="1361701"/>
          </a:xfrm>
          <a:prstGeom prst="rect">
            <a:avLst/>
          </a:prstGeom>
          <a:solidFill>
            <a:srgbClr val="0085B4"/>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5" name="Rectangle 24">
            <a:extLst>
              <a:ext uri="{FF2B5EF4-FFF2-40B4-BE49-F238E27FC236}">
                <a16:creationId xmlns:a16="http://schemas.microsoft.com/office/drawing/2014/main" id="{40744267-349B-A02D-9519-09390A3EF453}"/>
              </a:ext>
            </a:extLst>
          </p:cNvPr>
          <p:cNvSpPr/>
          <p:nvPr/>
        </p:nvSpPr>
        <p:spPr>
          <a:xfrm>
            <a:off x="0" y="2329160"/>
            <a:ext cx="5446203" cy="1361701"/>
          </a:xfrm>
          <a:prstGeom prst="rect">
            <a:avLst/>
          </a:prstGeom>
          <a:solidFill>
            <a:srgbClr val="0085B4"/>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C8103C89-3579-A3DF-3707-E901CC963379}"/>
              </a:ext>
            </a:extLst>
          </p:cNvPr>
          <p:cNvSpPr txBox="1"/>
          <p:nvPr/>
        </p:nvSpPr>
        <p:spPr>
          <a:xfrm>
            <a:off x="5928852" y="355571"/>
            <a:ext cx="6096000" cy="369332"/>
          </a:xfrm>
          <a:prstGeom prst="rect">
            <a:avLst/>
          </a:prstGeom>
          <a:noFill/>
        </p:spPr>
        <p:txBody>
          <a:bodyPr wrap="square">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dirty="0"/>
              <a:t>روش تشخیص کیست کلدوک</a:t>
            </a:r>
          </a:p>
        </p:txBody>
      </p:sp>
      <p:sp>
        <p:nvSpPr>
          <p:cNvPr id="5" name="TextBox 4">
            <a:extLst>
              <a:ext uri="{FF2B5EF4-FFF2-40B4-BE49-F238E27FC236}">
                <a16:creationId xmlns:a16="http://schemas.microsoft.com/office/drawing/2014/main" id="{DB78B83E-E245-BFAF-57A0-89CED3E3B174}"/>
              </a:ext>
            </a:extLst>
          </p:cNvPr>
          <p:cNvSpPr txBox="1"/>
          <p:nvPr/>
        </p:nvSpPr>
        <p:spPr>
          <a:xfrm>
            <a:off x="314632" y="874675"/>
            <a:ext cx="11710220" cy="1685077"/>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کیست‌های کلدوک در سونوگرافی قابل تشخیص هستند. در موارد نادر ممکن است متخصص زنان و زایمان بتواند این کیست </a:t>
            </a:r>
            <a:r>
              <a:rPr lang="en-US" dirty="0"/>
              <a:t>(Cysts) </a:t>
            </a:r>
            <a:r>
              <a:rPr lang="fa-IR" dirty="0"/>
              <a:t> را قبل از تولد در سونوگرافی دوران بارداری تشخیص دهد. سایر آزمایشات لازم برای تشخیص </a:t>
            </a:r>
            <a:r>
              <a:rPr lang="en-US" dirty="0"/>
              <a:t>Choledochal Cysts </a:t>
            </a:r>
            <a:r>
              <a:rPr lang="fa-IR" dirty="0"/>
              <a:t>عبارتند از:</a:t>
            </a:r>
          </a:p>
        </p:txBody>
      </p:sp>
      <p:sp>
        <p:nvSpPr>
          <p:cNvPr id="7" name="TextBox 6">
            <a:extLst>
              <a:ext uri="{FF2B5EF4-FFF2-40B4-BE49-F238E27FC236}">
                <a16:creationId xmlns:a16="http://schemas.microsoft.com/office/drawing/2014/main" id="{C0F6F2D3-5BEC-32CD-ACB6-01DD838234C5}"/>
              </a:ext>
            </a:extLst>
          </p:cNvPr>
          <p:cNvSpPr txBox="1"/>
          <p:nvPr/>
        </p:nvSpPr>
        <p:spPr>
          <a:xfrm>
            <a:off x="5446203" y="4379624"/>
            <a:ext cx="4644274" cy="577081"/>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کلانژیوپانکراتوگرافی رتروگراد آندوسکوپی </a:t>
            </a:r>
            <a:r>
              <a:rPr lang="en-US" dirty="0"/>
              <a:t>(ERCP)</a:t>
            </a:r>
          </a:p>
        </p:txBody>
      </p:sp>
      <p:sp>
        <p:nvSpPr>
          <p:cNvPr id="2" name="Hexagon 1">
            <a:extLst>
              <a:ext uri="{FF2B5EF4-FFF2-40B4-BE49-F238E27FC236}">
                <a16:creationId xmlns:a16="http://schemas.microsoft.com/office/drawing/2014/main" id="{EB02964D-E049-CF43-B884-B726B04FFF54}"/>
              </a:ext>
            </a:extLst>
          </p:cNvPr>
          <p:cNvSpPr/>
          <p:nvPr/>
        </p:nvSpPr>
        <p:spPr>
          <a:xfrm>
            <a:off x="11065388" y="3371082"/>
            <a:ext cx="890400" cy="767586"/>
          </a:xfrm>
          <a:prstGeom prst="hexagon">
            <a:avLst/>
          </a:prstGeom>
          <a:solidFill>
            <a:srgbClr val="9F61F1"/>
          </a:solidFill>
          <a:ln>
            <a:noFill/>
          </a:ln>
          <a:effectLst>
            <a:outerShdw blurRad="622300" dist="685800" dir="108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6" name="Arrow: Left 5">
            <a:extLst>
              <a:ext uri="{FF2B5EF4-FFF2-40B4-BE49-F238E27FC236}">
                <a16:creationId xmlns:a16="http://schemas.microsoft.com/office/drawing/2014/main" id="{6C7120A1-EEAD-54CD-7AC0-253F753A30C8}"/>
              </a:ext>
            </a:extLst>
          </p:cNvPr>
          <p:cNvSpPr/>
          <p:nvPr/>
        </p:nvSpPr>
        <p:spPr>
          <a:xfrm>
            <a:off x="10186606" y="3570658"/>
            <a:ext cx="794004" cy="368434"/>
          </a:xfrm>
          <a:prstGeom prst="leftArrow">
            <a:avLst/>
          </a:prstGeom>
          <a:solidFill>
            <a:srgbClr val="9F61F1"/>
          </a:solidFill>
          <a:ln>
            <a:noFill/>
          </a:ln>
          <a:effectLst>
            <a:outerShdw blurRad="622300" dist="685800" dir="108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a-IR"/>
          </a:p>
        </p:txBody>
      </p:sp>
      <p:sp>
        <p:nvSpPr>
          <p:cNvPr id="9" name="TextBox 8">
            <a:extLst>
              <a:ext uri="{FF2B5EF4-FFF2-40B4-BE49-F238E27FC236}">
                <a16:creationId xmlns:a16="http://schemas.microsoft.com/office/drawing/2014/main" id="{1C38B63A-9D97-0D04-7E4E-A001AE827A07}"/>
              </a:ext>
            </a:extLst>
          </p:cNvPr>
          <p:cNvSpPr txBox="1"/>
          <p:nvPr/>
        </p:nvSpPr>
        <p:spPr>
          <a:xfrm>
            <a:off x="6209877" y="3371082"/>
            <a:ext cx="3880599" cy="577081"/>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اسکن توموگرافی کامپیوتری (</a:t>
            </a:r>
            <a:r>
              <a:rPr lang="en-US" dirty="0"/>
              <a:t>CT </a:t>
            </a:r>
            <a:r>
              <a:rPr lang="fa-IR" dirty="0"/>
              <a:t>اسکن)</a:t>
            </a:r>
          </a:p>
        </p:txBody>
      </p:sp>
      <p:sp>
        <p:nvSpPr>
          <p:cNvPr id="11" name="TextBox 10">
            <a:extLst>
              <a:ext uri="{FF2B5EF4-FFF2-40B4-BE49-F238E27FC236}">
                <a16:creationId xmlns:a16="http://schemas.microsoft.com/office/drawing/2014/main" id="{60FD5666-E6D5-FF87-6140-F9A0269E4294}"/>
              </a:ext>
            </a:extLst>
          </p:cNvPr>
          <p:cNvSpPr txBox="1"/>
          <p:nvPr/>
        </p:nvSpPr>
        <p:spPr>
          <a:xfrm>
            <a:off x="11192558" y="3500839"/>
            <a:ext cx="532461" cy="523220"/>
          </a:xfrm>
          <a:prstGeom prst="rect">
            <a:avLst/>
          </a:prstGeom>
          <a:noFill/>
        </p:spPr>
        <p:txBody>
          <a:bodyPr wrap="square">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pPr marL="514350" indent="-514350">
              <a:buFont typeface="+mj-lt"/>
              <a:buAutoNum type="arabicPeriod"/>
            </a:pPr>
            <a:r>
              <a:rPr lang="fa-IR" sz="2800" dirty="0">
                <a:solidFill>
                  <a:schemeClr val="bg1"/>
                </a:solidFill>
              </a:rPr>
              <a:t> </a:t>
            </a:r>
          </a:p>
        </p:txBody>
      </p:sp>
      <p:sp>
        <p:nvSpPr>
          <p:cNvPr id="12" name="Hexagon 11">
            <a:extLst>
              <a:ext uri="{FF2B5EF4-FFF2-40B4-BE49-F238E27FC236}">
                <a16:creationId xmlns:a16="http://schemas.microsoft.com/office/drawing/2014/main" id="{CB1C414E-6D13-576F-8423-606DBBAE8B8A}"/>
              </a:ext>
            </a:extLst>
          </p:cNvPr>
          <p:cNvSpPr/>
          <p:nvPr/>
        </p:nvSpPr>
        <p:spPr>
          <a:xfrm>
            <a:off x="11076739" y="4417170"/>
            <a:ext cx="890400" cy="767586"/>
          </a:xfrm>
          <a:prstGeom prst="hexagon">
            <a:avLst/>
          </a:prstGeom>
          <a:solidFill>
            <a:srgbClr val="F35564"/>
          </a:solidFill>
          <a:ln>
            <a:noFill/>
          </a:ln>
          <a:effectLst>
            <a:outerShdw blurRad="622300" dist="685800" dir="108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3" name="Hexagon 12">
            <a:extLst>
              <a:ext uri="{FF2B5EF4-FFF2-40B4-BE49-F238E27FC236}">
                <a16:creationId xmlns:a16="http://schemas.microsoft.com/office/drawing/2014/main" id="{BD4EBAB9-7799-04BC-62F1-3B1C1F2B6DE2}"/>
              </a:ext>
            </a:extLst>
          </p:cNvPr>
          <p:cNvSpPr/>
          <p:nvPr/>
        </p:nvSpPr>
        <p:spPr>
          <a:xfrm>
            <a:off x="11076739" y="5504917"/>
            <a:ext cx="890400" cy="767586"/>
          </a:xfrm>
          <a:prstGeom prst="hexagon">
            <a:avLst/>
          </a:prstGeom>
          <a:solidFill>
            <a:schemeClr val="accent2"/>
          </a:solidFill>
          <a:ln>
            <a:noFill/>
          </a:ln>
          <a:effectLst>
            <a:outerShdw blurRad="622300" dist="685800" dir="108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4" name="Arrow: Left 13">
            <a:extLst>
              <a:ext uri="{FF2B5EF4-FFF2-40B4-BE49-F238E27FC236}">
                <a16:creationId xmlns:a16="http://schemas.microsoft.com/office/drawing/2014/main" id="{B329E31F-FCD5-EB41-4DE5-AC5069C78120}"/>
              </a:ext>
            </a:extLst>
          </p:cNvPr>
          <p:cNvSpPr/>
          <p:nvPr/>
        </p:nvSpPr>
        <p:spPr>
          <a:xfrm>
            <a:off x="10186606" y="4580328"/>
            <a:ext cx="794004" cy="368434"/>
          </a:xfrm>
          <a:prstGeom prst="leftArrow">
            <a:avLst/>
          </a:prstGeom>
          <a:solidFill>
            <a:srgbClr val="F35564"/>
          </a:solidFill>
          <a:ln>
            <a:noFill/>
          </a:ln>
          <a:effectLst>
            <a:outerShdw blurRad="622300" dist="685800" dir="108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a-IR" dirty="0"/>
          </a:p>
        </p:txBody>
      </p:sp>
      <p:sp>
        <p:nvSpPr>
          <p:cNvPr id="15" name="Arrow: Left 14">
            <a:extLst>
              <a:ext uri="{FF2B5EF4-FFF2-40B4-BE49-F238E27FC236}">
                <a16:creationId xmlns:a16="http://schemas.microsoft.com/office/drawing/2014/main" id="{7EB53A26-69CA-262F-95B5-F98D993FD474}"/>
              </a:ext>
            </a:extLst>
          </p:cNvPr>
          <p:cNvSpPr/>
          <p:nvPr/>
        </p:nvSpPr>
        <p:spPr>
          <a:xfrm>
            <a:off x="10192461" y="5704493"/>
            <a:ext cx="794004" cy="368434"/>
          </a:xfrm>
          <a:prstGeom prst="leftArrow">
            <a:avLst/>
          </a:prstGeom>
          <a:solidFill>
            <a:schemeClr val="accent2"/>
          </a:solidFill>
          <a:ln>
            <a:noFill/>
          </a:ln>
          <a:effectLst>
            <a:outerShdw blurRad="622300" dist="685800" dir="108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a-IR" dirty="0"/>
          </a:p>
        </p:txBody>
      </p:sp>
      <p:sp>
        <p:nvSpPr>
          <p:cNvPr id="17" name="TextBox 16">
            <a:extLst>
              <a:ext uri="{FF2B5EF4-FFF2-40B4-BE49-F238E27FC236}">
                <a16:creationId xmlns:a16="http://schemas.microsoft.com/office/drawing/2014/main" id="{B65EF63C-6BAF-FA7B-4237-0C42F93FFD28}"/>
              </a:ext>
            </a:extLst>
          </p:cNvPr>
          <p:cNvSpPr txBox="1"/>
          <p:nvPr/>
        </p:nvSpPr>
        <p:spPr>
          <a:xfrm>
            <a:off x="5341497" y="5504917"/>
            <a:ext cx="4748980" cy="577081"/>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کلانژیوپانکراتوگرافی رزونانس مغناطیسی </a:t>
            </a:r>
            <a:r>
              <a:rPr lang="en-US" dirty="0"/>
              <a:t>(MRCP)</a:t>
            </a:r>
          </a:p>
        </p:txBody>
      </p:sp>
      <p:sp>
        <p:nvSpPr>
          <p:cNvPr id="20" name="TextBox 19">
            <a:extLst>
              <a:ext uri="{FF2B5EF4-FFF2-40B4-BE49-F238E27FC236}">
                <a16:creationId xmlns:a16="http://schemas.microsoft.com/office/drawing/2014/main" id="{1A326FB0-BB87-623B-B361-3852479B225E}"/>
              </a:ext>
            </a:extLst>
          </p:cNvPr>
          <p:cNvSpPr txBox="1"/>
          <p:nvPr/>
        </p:nvSpPr>
        <p:spPr>
          <a:xfrm>
            <a:off x="11138481" y="4502935"/>
            <a:ext cx="640616" cy="523220"/>
          </a:xfrm>
          <a:prstGeom prst="rect">
            <a:avLst/>
          </a:prstGeom>
          <a:noFill/>
        </p:spPr>
        <p:txBody>
          <a:bodyPr wrap="square">
            <a:spAutoFit/>
          </a:bodyPr>
          <a:lstStyle>
            <a:defPPr>
              <a:defRPr lang="fa-IR"/>
            </a:defPPr>
            <a:lvl1pPr marL="514350" indent="-514350" algn="just" rtl="1">
              <a:buFont typeface="+mj-lt"/>
              <a:buAutoNum type="arabicPeriod"/>
              <a:defRPr sz="2800" b="1">
                <a:solidFill>
                  <a:schemeClr val="bg1"/>
                </a:solidFill>
                <a:latin typeface="Shabnam" panose="020B0603030804020204" pitchFamily="34" charset="-78"/>
                <a:cs typeface="Shabnam" panose="020B0603030804020204" pitchFamily="34" charset="-78"/>
              </a:defRPr>
            </a:lvl1pPr>
          </a:lstStyle>
          <a:p>
            <a:pPr marL="0" indent="0">
              <a:buNone/>
            </a:pPr>
            <a:r>
              <a:rPr lang="fa-IR" dirty="0"/>
              <a:t>2.</a:t>
            </a:r>
            <a:endParaRPr lang="en-US" dirty="0"/>
          </a:p>
        </p:txBody>
      </p:sp>
      <p:sp>
        <p:nvSpPr>
          <p:cNvPr id="21" name="TextBox 20">
            <a:extLst>
              <a:ext uri="{FF2B5EF4-FFF2-40B4-BE49-F238E27FC236}">
                <a16:creationId xmlns:a16="http://schemas.microsoft.com/office/drawing/2014/main" id="{88C366A3-F36D-9D54-D9F1-AA6C75E09498}"/>
              </a:ext>
            </a:extLst>
          </p:cNvPr>
          <p:cNvSpPr txBox="1"/>
          <p:nvPr/>
        </p:nvSpPr>
        <p:spPr>
          <a:xfrm>
            <a:off x="11138481" y="5686120"/>
            <a:ext cx="640616" cy="523220"/>
          </a:xfrm>
          <a:prstGeom prst="rect">
            <a:avLst/>
          </a:prstGeom>
          <a:noFill/>
        </p:spPr>
        <p:txBody>
          <a:bodyPr wrap="square">
            <a:spAutoFit/>
          </a:bodyPr>
          <a:lstStyle>
            <a:defPPr>
              <a:defRPr lang="fa-IR"/>
            </a:defPPr>
            <a:lvl1pPr marL="514350" indent="-514350" algn="just" rtl="1">
              <a:buFont typeface="+mj-lt"/>
              <a:buAutoNum type="arabicPeriod"/>
              <a:defRPr sz="2800" b="1">
                <a:solidFill>
                  <a:schemeClr val="bg1"/>
                </a:solidFill>
                <a:latin typeface="Shabnam" panose="020B0603030804020204" pitchFamily="34" charset="-78"/>
                <a:cs typeface="Shabnam" panose="020B0603030804020204" pitchFamily="34" charset="-78"/>
              </a:defRPr>
            </a:lvl1pPr>
          </a:lstStyle>
          <a:p>
            <a:pPr marL="0" indent="0">
              <a:buNone/>
            </a:pPr>
            <a:r>
              <a:rPr lang="fa-IR" dirty="0"/>
              <a:t>3.</a:t>
            </a:r>
            <a:endParaRPr lang="en-US" dirty="0"/>
          </a:p>
        </p:txBody>
      </p:sp>
      <p:sp>
        <p:nvSpPr>
          <p:cNvPr id="22" name="Rectangle 21">
            <a:extLst>
              <a:ext uri="{FF2B5EF4-FFF2-40B4-BE49-F238E27FC236}">
                <a16:creationId xmlns:a16="http://schemas.microsoft.com/office/drawing/2014/main" id="{D909B702-EF0B-9FD4-20BC-9CB77B128A99}"/>
              </a:ext>
            </a:extLst>
          </p:cNvPr>
          <p:cNvSpPr/>
          <p:nvPr/>
        </p:nvSpPr>
        <p:spPr>
          <a:xfrm>
            <a:off x="0" y="503059"/>
            <a:ext cx="8228078" cy="221844"/>
          </a:xfrm>
          <a:prstGeom prst="rect">
            <a:avLst/>
          </a:prstGeom>
          <a:ln/>
        </p:spPr>
        <p:style>
          <a:lnRef idx="0">
            <a:schemeClr val="accent6"/>
          </a:lnRef>
          <a:fillRef idx="3">
            <a:schemeClr val="accent6"/>
          </a:fillRef>
          <a:effectRef idx="3">
            <a:schemeClr val="accent6"/>
          </a:effectRef>
          <a:fontRef idx="minor">
            <a:schemeClr val="lt1"/>
          </a:fontRef>
        </p:style>
        <p:txBody>
          <a:bodyPr rtlCol="1" anchor="ctr"/>
          <a:lstStyle/>
          <a:p>
            <a:pPr algn="ctr"/>
            <a:endParaRPr lang="fa-IR"/>
          </a:p>
        </p:txBody>
      </p:sp>
      <p:pic>
        <p:nvPicPr>
          <p:cNvPr id="24" name="Picture 23">
            <a:extLst>
              <a:ext uri="{FF2B5EF4-FFF2-40B4-BE49-F238E27FC236}">
                <a16:creationId xmlns:a16="http://schemas.microsoft.com/office/drawing/2014/main" id="{0C1F2911-CB4B-5F03-91F7-8A4415F2BA77}"/>
              </a:ext>
            </a:extLst>
          </p:cNvPr>
          <p:cNvPicPr>
            <a:picLocks noChangeAspect="1"/>
          </p:cNvPicPr>
          <p:nvPr/>
        </p:nvPicPr>
        <p:blipFill>
          <a:blip r:embed="rId3"/>
          <a:srcRect r="14747" b="5179"/>
          <a:stretch/>
        </p:blipFill>
        <p:spPr>
          <a:xfrm>
            <a:off x="0" y="2515239"/>
            <a:ext cx="5337698" cy="3955380"/>
          </a:xfrm>
          <a:prstGeom prst="rect">
            <a:avLst/>
          </a:prstGeom>
        </p:spPr>
      </p:pic>
    </p:spTree>
    <p:extLst>
      <p:ext uri="{BB962C8B-B14F-4D97-AF65-F5344CB8AC3E}">
        <p14:creationId xmlns:p14="http://schemas.microsoft.com/office/powerpoint/2010/main" val="29067681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E489167-6455-32BB-0280-ADC5046ED842}"/>
              </a:ext>
            </a:extLst>
          </p:cNvPr>
          <p:cNvSpPr/>
          <p:nvPr/>
        </p:nvSpPr>
        <p:spPr>
          <a:xfrm>
            <a:off x="0" y="2641577"/>
            <a:ext cx="6656441" cy="2694098"/>
          </a:xfrm>
          <a:prstGeom prst="rect">
            <a:avLst/>
          </a:prstGeom>
          <a:solidFill>
            <a:srgbClr val="0085B4"/>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378CB7E3-2718-4582-615C-DF8C038374D3}"/>
              </a:ext>
            </a:extLst>
          </p:cNvPr>
          <p:cNvSpPr txBox="1"/>
          <p:nvPr/>
        </p:nvSpPr>
        <p:spPr>
          <a:xfrm>
            <a:off x="3883742" y="589436"/>
            <a:ext cx="8091948" cy="461665"/>
          </a:xfrm>
          <a:prstGeom prst="rect">
            <a:avLst/>
          </a:prstGeom>
          <a:noFill/>
        </p:spPr>
        <p:txBody>
          <a:bodyPr wrap="square">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dirty="0"/>
              <a:t>عوارض کیست مجرای صفراوی</a:t>
            </a:r>
            <a:r>
              <a:rPr lang="en-US" dirty="0"/>
              <a:t>(Choledochal Cysts) </a:t>
            </a:r>
            <a:r>
              <a:rPr lang="fa-IR" dirty="0"/>
              <a:t> چیست؟</a:t>
            </a:r>
          </a:p>
        </p:txBody>
      </p:sp>
      <p:sp>
        <p:nvSpPr>
          <p:cNvPr id="5" name="TextBox 4">
            <a:extLst>
              <a:ext uri="{FF2B5EF4-FFF2-40B4-BE49-F238E27FC236}">
                <a16:creationId xmlns:a16="http://schemas.microsoft.com/office/drawing/2014/main" id="{16DD5810-E50E-C229-5E43-9FE025385539}"/>
              </a:ext>
            </a:extLst>
          </p:cNvPr>
          <p:cNvSpPr txBox="1"/>
          <p:nvPr/>
        </p:nvSpPr>
        <p:spPr>
          <a:xfrm>
            <a:off x="5879690" y="1235676"/>
            <a:ext cx="6096000" cy="369332"/>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در صورت عدم درمان عوارض این بیماری شامل موارد زیر می‌شود:</a:t>
            </a:r>
          </a:p>
        </p:txBody>
      </p:sp>
      <p:sp>
        <p:nvSpPr>
          <p:cNvPr id="7" name="TextBox 6">
            <a:extLst>
              <a:ext uri="{FF2B5EF4-FFF2-40B4-BE49-F238E27FC236}">
                <a16:creationId xmlns:a16="http://schemas.microsoft.com/office/drawing/2014/main" id="{4C1EC503-41B6-8879-0488-6EEBD9563CDB}"/>
              </a:ext>
            </a:extLst>
          </p:cNvPr>
          <p:cNvSpPr txBox="1"/>
          <p:nvPr/>
        </p:nvSpPr>
        <p:spPr>
          <a:xfrm>
            <a:off x="5315578" y="2246915"/>
            <a:ext cx="6728291" cy="3901068"/>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pPr marL="285750" indent="-285750">
              <a:buFont typeface="Arial" panose="020B0604020202020204" pitchFamily="34" charset="0"/>
              <a:buChar char="•"/>
            </a:pPr>
            <a:r>
              <a:rPr lang="fa-IR" dirty="0"/>
              <a:t>زردی</a:t>
            </a:r>
          </a:p>
          <a:p>
            <a:pPr marL="285750" indent="-285750">
              <a:buFont typeface="Arial" panose="020B0604020202020204" pitchFamily="34" charset="0"/>
              <a:buChar char="•"/>
            </a:pPr>
            <a:r>
              <a:rPr lang="fa-IR" dirty="0"/>
              <a:t>عفونت</a:t>
            </a:r>
          </a:p>
          <a:p>
            <a:pPr marL="285750" indent="-285750">
              <a:buFont typeface="Arial" panose="020B0604020202020204" pitchFamily="34" charset="0"/>
              <a:buChar char="•"/>
            </a:pPr>
            <a:r>
              <a:rPr lang="fa-IR" dirty="0"/>
              <a:t>پانکراتیت</a:t>
            </a:r>
          </a:p>
          <a:p>
            <a:pPr marL="285750" indent="-285750">
              <a:buFont typeface="Arial" panose="020B0604020202020204" pitchFamily="34" charset="0"/>
              <a:buChar char="•"/>
            </a:pPr>
            <a:r>
              <a:rPr lang="fa-IR" dirty="0"/>
              <a:t>سیروز کبدی</a:t>
            </a:r>
          </a:p>
          <a:p>
            <a:pPr marL="285750" indent="-285750">
              <a:buFont typeface="Arial" panose="020B0604020202020204" pitchFamily="34" charset="0"/>
              <a:buChar char="•"/>
            </a:pPr>
            <a:r>
              <a:rPr lang="fa-IR" dirty="0"/>
              <a:t>انسداد دستگاه گوارش </a:t>
            </a:r>
            <a:r>
              <a:rPr lang="en-US" dirty="0"/>
              <a:t>GI)</a:t>
            </a:r>
            <a:r>
              <a:rPr lang="fa-IR" dirty="0"/>
              <a:t>)</a:t>
            </a:r>
            <a:endParaRPr lang="en-US" dirty="0"/>
          </a:p>
          <a:p>
            <a:pPr marL="285750" indent="-285750">
              <a:buFont typeface="Arial" panose="020B0604020202020204" pitchFamily="34" charset="0"/>
              <a:buChar char="•"/>
            </a:pPr>
            <a:r>
              <a:rPr lang="fa-IR" dirty="0"/>
              <a:t>ایجاد سنگ در کلدوک کیسه صفرا</a:t>
            </a:r>
          </a:p>
          <a:p>
            <a:pPr marL="285750" indent="-285750">
              <a:buFont typeface="Arial" panose="020B0604020202020204" pitchFamily="34" charset="0"/>
              <a:buChar char="•"/>
            </a:pPr>
            <a:r>
              <a:rPr lang="fa-IR" dirty="0"/>
              <a:t>سرطان مجرای صفراوی (کلانژیوکارسینوم/</a:t>
            </a:r>
            <a:r>
              <a:rPr lang="en-US" dirty="0"/>
              <a:t>(cholangiocarcinoma</a:t>
            </a:r>
          </a:p>
        </p:txBody>
      </p:sp>
      <p:pic>
        <p:nvPicPr>
          <p:cNvPr id="2" name="Picture 1">
            <a:extLst>
              <a:ext uri="{FF2B5EF4-FFF2-40B4-BE49-F238E27FC236}">
                <a16:creationId xmlns:a16="http://schemas.microsoft.com/office/drawing/2014/main" id="{5E07A32D-C648-3809-0308-0855E069E765}"/>
              </a:ext>
            </a:extLst>
          </p:cNvPr>
          <p:cNvPicPr>
            <a:picLocks noChangeAspect="1"/>
          </p:cNvPicPr>
          <p:nvPr/>
        </p:nvPicPr>
        <p:blipFill>
          <a:blip r:embed="rId2"/>
          <a:srcRect l="27118" r="16128"/>
          <a:stretch/>
        </p:blipFill>
        <p:spPr>
          <a:xfrm>
            <a:off x="369306" y="1420342"/>
            <a:ext cx="5299370" cy="4905800"/>
          </a:xfrm>
          <a:prstGeom prst="rect">
            <a:avLst/>
          </a:prstGeom>
        </p:spPr>
      </p:pic>
      <p:sp>
        <p:nvSpPr>
          <p:cNvPr id="4" name="Rectangle 3">
            <a:extLst>
              <a:ext uri="{FF2B5EF4-FFF2-40B4-BE49-F238E27FC236}">
                <a16:creationId xmlns:a16="http://schemas.microsoft.com/office/drawing/2014/main" id="{5F7749A3-CBFC-65BB-A6EE-830364CB732A}"/>
              </a:ext>
            </a:extLst>
          </p:cNvPr>
          <p:cNvSpPr/>
          <p:nvPr/>
        </p:nvSpPr>
        <p:spPr>
          <a:xfrm>
            <a:off x="216310" y="699326"/>
            <a:ext cx="3958942" cy="241884"/>
          </a:xfrm>
          <a:prstGeom prst="rect">
            <a:avLst/>
          </a:prstGeom>
          <a:ln/>
        </p:spPr>
        <p:style>
          <a:lnRef idx="0">
            <a:schemeClr val="accent6"/>
          </a:lnRef>
          <a:fillRef idx="3">
            <a:schemeClr val="accent6"/>
          </a:fillRef>
          <a:effectRef idx="3">
            <a:schemeClr val="accent6"/>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0795172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E314D70-553A-5445-71FF-2255CC19E37B}"/>
              </a:ext>
            </a:extLst>
          </p:cNvPr>
          <p:cNvSpPr txBox="1"/>
          <p:nvPr/>
        </p:nvSpPr>
        <p:spPr>
          <a:xfrm>
            <a:off x="2526890" y="1946184"/>
            <a:ext cx="3569110" cy="461665"/>
          </a:xfrm>
          <a:prstGeom prst="rect">
            <a:avLst/>
          </a:prstGeom>
          <a:noFill/>
        </p:spPr>
        <p:txBody>
          <a:bodyPr wrap="square">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dirty="0"/>
              <a:t>درمان </a:t>
            </a:r>
            <a:r>
              <a:rPr lang="en-US" dirty="0"/>
              <a:t>Choledochal Cysts</a:t>
            </a:r>
            <a:endParaRPr lang="fa-IR" dirty="0"/>
          </a:p>
        </p:txBody>
      </p:sp>
      <p:sp>
        <p:nvSpPr>
          <p:cNvPr id="5" name="TextBox 4">
            <a:extLst>
              <a:ext uri="{FF2B5EF4-FFF2-40B4-BE49-F238E27FC236}">
                <a16:creationId xmlns:a16="http://schemas.microsoft.com/office/drawing/2014/main" id="{2239F175-619A-4C77-C315-4AB7F147497B}"/>
              </a:ext>
            </a:extLst>
          </p:cNvPr>
          <p:cNvSpPr txBox="1"/>
          <p:nvPr/>
        </p:nvSpPr>
        <p:spPr>
          <a:xfrm>
            <a:off x="147484" y="2344950"/>
            <a:ext cx="6027173" cy="3347070"/>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کودک مبتلا به این بیماری را با عمل کیست کلدوک می‌توان درمان کرد. پزشک با جراحی کیست را برمی‌دارد که این شامل برداشتن لوب کبد (در صورت ایجاد </a:t>
            </a:r>
            <a:r>
              <a:rPr lang="en-US" dirty="0"/>
              <a:t>Cysts </a:t>
            </a:r>
            <a:r>
              <a:rPr lang="fa-IR" dirty="0"/>
              <a:t>داخل کبد) یا بخشی از مجرای خارج از کبد (در صورت ایجاد کیست/</a:t>
            </a:r>
            <a:r>
              <a:rPr lang="en-US" dirty="0"/>
              <a:t>Cysts </a:t>
            </a:r>
            <a:r>
              <a:rPr lang="fa-IR" dirty="0"/>
              <a:t>بیرون از کبد) است. درواقع هدف اصلی جراح علاوه‌بر برداشتن کیست‌های کلدوکال، بازسازی مجرای صفراوی به کمک قطعه‌ای از روده خواهد بود.</a:t>
            </a:r>
          </a:p>
        </p:txBody>
      </p:sp>
      <p:pic>
        <p:nvPicPr>
          <p:cNvPr id="2" name="Picture 1">
            <a:extLst>
              <a:ext uri="{FF2B5EF4-FFF2-40B4-BE49-F238E27FC236}">
                <a16:creationId xmlns:a16="http://schemas.microsoft.com/office/drawing/2014/main" id="{59C64005-0401-705F-E34B-D212508ED7D3}"/>
              </a:ext>
            </a:extLst>
          </p:cNvPr>
          <p:cNvPicPr>
            <a:picLocks noChangeAspect="1"/>
          </p:cNvPicPr>
          <p:nvPr/>
        </p:nvPicPr>
        <p:blipFill>
          <a:blip r:embed="rId3"/>
          <a:srcRect l="4132" t="2764" r="202" b="2764"/>
          <a:stretch/>
        </p:blipFill>
        <p:spPr>
          <a:xfrm>
            <a:off x="6282812" y="1946184"/>
            <a:ext cx="5904264" cy="3888962"/>
          </a:xfrm>
          <a:prstGeom prst="rect">
            <a:avLst/>
          </a:prstGeom>
        </p:spPr>
      </p:pic>
      <p:sp>
        <p:nvSpPr>
          <p:cNvPr id="4" name="Rectangle 3">
            <a:extLst>
              <a:ext uri="{FF2B5EF4-FFF2-40B4-BE49-F238E27FC236}">
                <a16:creationId xmlns:a16="http://schemas.microsoft.com/office/drawing/2014/main" id="{E44AD138-C0A3-DF5B-CA75-A3FA24FD8407}"/>
              </a:ext>
            </a:extLst>
          </p:cNvPr>
          <p:cNvSpPr/>
          <p:nvPr/>
        </p:nvSpPr>
        <p:spPr>
          <a:xfrm flipV="1">
            <a:off x="0" y="2024007"/>
            <a:ext cx="2526890" cy="246919"/>
          </a:xfrm>
          <a:prstGeom prst="rect">
            <a:avLst/>
          </a:prstGeom>
          <a:ln/>
        </p:spPr>
        <p:style>
          <a:lnRef idx="0">
            <a:schemeClr val="accent6"/>
          </a:lnRef>
          <a:fillRef idx="3">
            <a:schemeClr val="accent6"/>
          </a:fillRef>
          <a:effectRef idx="3">
            <a:schemeClr val="accent6"/>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542630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4ED2C7E-3035-2D36-407A-834C41A6115D}"/>
              </a:ext>
            </a:extLst>
          </p:cNvPr>
          <p:cNvSpPr/>
          <p:nvPr/>
        </p:nvSpPr>
        <p:spPr>
          <a:xfrm>
            <a:off x="4642338" y="3834493"/>
            <a:ext cx="7549662" cy="601200"/>
          </a:xfrm>
          <a:prstGeom prst="rect">
            <a:avLst/>
          </a:prstGeom>
          <a:solidFill>
            <a:srgbClr val="0085B4"/>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2E7A173E-B428-0584-485E-419973BDC548}"/>
              </a:ext>
            </a:extLst>
          </p:cNvPr>
          <p:cNvSpPr txBox="1"/>
          <p:nvPr/>
        </p:nvSpPr>
        <p:spPr>
          <a:xfrm>
            <a:off x="5712542" y="306947"/>
            <a:ext cx="6096000" cy="369332"/>
          </a:xfrm>
          <a:prstGeom prst="rect">
            <a:avLst/>
          </a:prstGeom>
          <a:noFill/>
        </p:spPr>
        <p:txBody>
          <a:bodyPr wrap="square">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dirty="0"/>
              <a:t>1-  عمل کیست کلدوک کم تهاجمی</a:t>
            </a:r>
          </a:p>
        </p:txBody>
      </p:sp>
      <p:sp>
        <p:nvSpPr>
          <p:cNvPr id="5" name="TextBox 4">
            <a:extLst>
              <a:ext uri="{FF2B5EF4-FFF2-40B4-BE49-F238E27FC236}">
                <a16:creationId xmlns:a16="http://schemas.microsoft.com/office/drawing/2014/main" id="{283BDB0F-FD5F-9B85-23BF-029CA7F73347}"/>
              </a:ext>
            </a:extLst>
          </p:cNvPr>
          <p:cNvSpPr txBox="1"/>
          <p:nvPr/>
        </p:nvSpPr>
        <p:spPr>
          <a:xfrm>
            <a:off x="648929" y="784434"/>
            <a:ext cx="11198942" cy="2239074"/>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جراح برای برداشتن این </a:t>
            </a:r>
            <a:r>
              <a:rPr lang="en-US" dirty="0"/>
              <a:t>Cysts </a:t>
            </a:r>
            <a:r>
              <a:rPr lang="fa-IR" dirty="0"/>
              <a:t>از جراحی کم تهاجمی به نام لاپاراسکوپی </a:t>
            </a:r>
            <a:r>
              <a:rPr lang="en-US" dirty="0"/>
              <a:t>laparoscopy) </a:t>
            </a:r>
            <a:r>
              <a:rPr lang="fa-IR" dirty="0"/>
              <a:t>)استفاده می‌کند. در این روش ابزار کوچکی به کمک یک تلسکوپ باریک از بدن عبور داده می‌شود. لاپاراسکوپی به شکل یک برش از ناف انجام خواهد شد. در این صورت جراح تمام اندام‌های شکم را می‌بیند و به کمک ابزار جراحی برای برداشتن کیست اقدام می‌کند. از مزایای جراحی کم تهاجمی کلدوک کیسه صفرا می‌توان به موارد زیر اشاره کرد:</a:t>
            </a:r>
          </a:p>
        </p:txBody>
      </p:sp>
      <p:sp>
        <p:nvSpPr>
          <p:cNvPr id="7" name="TextBox 6">
            <a:extLst>
              <a:ext uri="{FF2B5EF4-FFF2-40B4-BE49-F238E27FC236}">
                <a16:creationId xmlns:a16="http://schemas.microsoft.com/office/drawing/2014/main" id="{95375D60-9D39-B684-7A4D-1CB9D2B5EB49}"/>
              </a:ext>
            </a:extLst>
          </p:cNvPr>
          <p:cNvSpPr txBox="1"/>
          <p:nvPr/>
        </p:nvSpPr>
        <p:spPr>
          <a:xfrm>
            <a:off x="1602658" y="4865976"/>
            <a:ext cx="10205884" cy="1685077"/>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pPr marL="285750" indent="-285750">
              <a:buFont typeface="Arial" panose="020B0604020202020204" pitchFamily="34" charset="0"/>
              <a:buChar char="•"/>
            </a:pPr>
            <a:r>
              <a:rPr lang="fa-IR" dirty="0"/>
              <a:t>درد کمتری پس از جراحی احساس می‌شود.</a:t>
            </a:r>
          </a:p>
          <a:p>
            <a:pPr marL="285750" indent="-285750">
              <a:buFont typeface="Arial" panose="020B0604020202020204" pitchFamily="34" charset="0"/>
              <a:buChar char="•"/>
            </a:pPr>
            <a:r>
              <a:rPr lang="fa-IR" dirty="0"/>
              <a:t>مدت زمان بستری در بیمارستان بسیار کوتاه است.</a:t>
            </a:r>
          </a:p>
          <a:p>
            <a:pPr marL="285750" indent="-285750">
              <a:buFont typeface="Arial" panose="020B0604020202020204" pitchFamily="34" charset="0"/>
              <a:buChar char="•"/>
            </a:pPr>
            <a:r>
              <a:rPr lang="fa-IR" dirty="0"/>
              <a:t>جای عمل بسیار کوچک بر روی پوست ایجاد می‌شود که پس از چند ماه دیگر قابل مشاهده نیستند.</a:t>
            </a:r>
          </a:p>
        </p:txBody>
      </p:sp>
      <p:sp>
        <p:nvSpPr>
          <p:cNvPr id="2" name="Rectangle 1">
            <a:extLst>
              <a:ext uri="{FF2B5EF4-FFF2-40B4-BE49-F238E27FC236}">
                <a16:creationId xmlns:a16="http://schemas.microsoft.com/office/drawing/2014/main" id="{EB6C6745-4CF9-CA33-F823-79BB8FD3FC33}"/>
              </a:ext>
            </a:extLst>
          </p:cNvPr>
          <p:cNvSpPr/>
          <p:nvPr/>
        </p:nvSpPr>
        <p:spPr>
          <a:xfrm>
            <a:off x="0" y="437536"/>
            <a:ext cx="7368791" cy="238744"/>
          </a:xfrm>
          <a:prstGeom prst="rect">
            <a:avLst/>
          </a:prstGeom>
          <a:ln/>
        </p:spPr>
        <p:style>
          <a:lnRef idx="0">
            <a:schemeClr val="accent6"/>
          </a:lnRef>
          <a:fillRef idx="3">
            <a:schemeClr val="accent6"/>
          </a:fillRef>
          <a:effectRef idx="3">
            <a:schemeClr val="accent6"/>
          </a:effectRef>
          <a:fontRef idx="minor">
            <a:schemeClr val="lt1"/>
          </a:fontRef>
        </p:style>
        <p:txBody>
          <a:bodyPr rtlCol="1" anchor="ctr"/>
          <a:lstStyle/>
          <a:p>
            <a:pPr algn="ctr"/>
            <a:endParaRPr lang="fa-IR"/>
          </a:p>
        </p:txBody>
      </p:sp>
      <p:pic>
        <p:nvPicPr>
          <p:cNvPr id="6" name="Picture 5">
            <a:extLst>
              <a:ext uri="{FF2B5EF4-FFF2-40B4-BE49-F238E27FC236}">
                <a16:creationId xmlns:a16="http://schemas.microsoft.com/office/drawing/2014/main" id="{E72D3555-E96B-8666-E9E1-6B82622321C0}"/>
              </a:ext>
            </a:extLst>
          </p:cNvPr>
          <p:cNvPicPr>
            <a:picLocks noChangeAspect="1"/>
          </p:cNvPicPr>
          <p:nvPr/>
        </p:nvPicPr>
        <p:blipFill>
          <a:blip r:embed="rId2"/>
          <a:stretch>
            <a:fillRect/>
          </a:stretch>
        </p:blipFill>
        <p:spPr>
          <a:xfrm>
            <a:off x="0" y="2633328"/>
            <a:ext cx="5165520" cy="3440238"/>
          </a:xfrm>
          <a:prstGeom prst="rect">
            <a:avLst/>
          </a:prstGeom>
        </p:spPr>
      </p:pic>
    </p:spTree>
    <p:extLst>
      <p:ext uri="{BB962C8B-B14F-4D97-AF65-F5344CB8AC3E}">
        <p14:creationId xmlns:p14="http://schemas.microsoft.com/office/powerpoint/2010/main" val="21270834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AA1B564-D842-B9E9-69C5-BD86F4ECD824}"/>
              </a:ext>
            </a:extLst>
          </p:cNvPr>
          <p:cNvSpPr txBox="1"/>
          <p:nvPr/>
        </p:nvSpPr>
        <p:spPr>
          <a:xfrm>
            <a:off x="2365981" y="1427597"/>
            <a:ext cx="4385295" cy="461665"/>
          </a:xfrm>
          <a:prstGeom prst="rect">
            <a:avLst/>
          </a:prstGeom>
          <a:noFill/>
        </p:spPr>
        <p:txBody>
          <a:bodyPr wrap="square">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dirty="0"/>
              <a:t>2- جراحی باز </a:t>
            </a:r>
            <a:r>
              <a:rPr lang="en-US" dirty="0"/>
              <a:t>Choledochal Cysts</a:t>
            </a:r>
            <a:endParaRPr lang="fa-IR" dirty="0"/>
          </a:p>
        </p:txBody>
      </p:sp>
      <p:sp>
        <p:nvSpPr>
          <p:cNvPr id="5" name="TextBox 4">
            <a:extLst>
              <a:ext uri="{FF2B5EF4-FFF2-40B4-BE49-F238E27FC236}">
                <a16:creationId xmlns:a16="http://schemas.microsoft.com/office/drawing/2014/main" id="{A64BE540-2EF8-99BD-6188-7258D3C156BE}"/>
              </a:ext>
            </a:extLst>
          </p:cNvPr>
          <p:cNvSpPr txBox="1"/>
          <p:nvPr/>
        </p:nvSpPr>
        <p:spPr>
          <a:xfrm>
            <a:off x="655276" y="1889262"/>
            <a:ext cx="6096000" cy="2239074"/>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در این روش جراح در قسمت فوقانی شکم برش ایجاد می‌کند. پس از انجام جراحی و برداشتن کیست‌های کلدوک برش‌های ایجاد شده روی شکم را با بخیه‌های قابل حل در زیر پوست (چسب پوست) می‌پوشانند. این بخیه‌ها نیازی به کشیده شدن ندارند.</a:t>
            </a:r>
          </a:p>
        </p:txBody>
      </p:sp>
      <p:pic>
        <p:nvPicPr>
          <p:cNvPr id="2" name="Picture 1">
            <a:extLst>
              <a:ext uri="{FF2B5EF4-FFF2-40B4-BE49-F238E27FC236}">
                <a16:creationId xmlns:a16="http://schemas.microsoft.com/office/drawing/2014/main" id="{EE94AB92-5C28-3504-2773-CFB4DB0D479A}"/>
              </a:ext>
            </a:extLst>
          </p:cNvPr>
          <p:cNvPicPr>
            <a:picLocks noChangeAspect="1"/>
          </p:cNvPicPr>
          <p:nvPr/>
        </p:nvPicPr>
        <p:blipFill>
          <a:blip r:embed="rId2"/>
          <a:stretch>
            <a:fillRect/>
          </a:stretch>
        </p:blipFill>
        <p:spPr>
          <a:xfrm>
            <a:off x="7091671" y="0"/>
            <a:ext cx="5100329" cy="6858000"/>
          </a:xfrm>
          <a:prstGeom prst="rect">
            <a:avLst/>
          </a:prstGeom>
        </p:spPr>
      </p:pic>
      <p:sp>
        <p:nvSpPr>
          <p:cNvPr id="4" name="Rectangle 3">
            <a:extLst>
              <a:ext uri="{FF2B5EF4-FFF2-40B4-BE49-F238E27FC236}">
                <a16:creationId xmlns:a16="http://schemas.microsoft.com/office/drawing/2014/main" id="{381B9475-27AD-3A57-7038-5DB598A6EF8E}"/>
              </a:ext>
            </a:extLst>
          </p:cNvPr>
          <p:cNvSpPr/>
          <p:nvPr/>
        </p:nvSpPr>
        <p:spPr>
          <a:xfrm flipV="1">
            <a:off x="0" y="1427596"/>
            <a:ext cx="1205802" cy="461666"/>
          </a:xfrm>
          <a:prstGeom prst="rect">
            <a:avLst/>
          </a:prstGeom>
          <a:ln/>
        </p:spPr>
        <p:style>
          <a:lnRef idx="0">
            <a:schemeClr val="accent6"/>
          </a:lnRef>
          <a:fillRef idx="3">
            <a:schemeClr val="accent6"/>
          </a:fillRef>
          <a:effectRef idx="3">
            <a:schemeClr val="accent6"/>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012827BB-A018-95E9-BD66-15A53412229D}"/>
              </a:ext>
            </a:extLst>
          </p:cNvPr>
          <p:cNvSpPr/>
          <p:nvPr/>
        </p:nvSpPr>
        <p:spPr>
          <a:xfrm>
            <a:off x="6864741" y="969793"/>
            <a:ext cx="226930" cy="4918413"/>
          </a:xfrm>
          <a:prstGeom prst="rect">
            <a:avLst/>
          </a:prstGeom>
          <a:solidFill>
            <a:srgbClr val="0085B4"/>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1778286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E714909-B345-A890-5DF1-E04CDC735E46}"/>
              </a:ext>
            </a:extLst>
          </p:cNvPr>
          <p:cNvSpPr/>
          <p:nvPr/>
        </p:nvSpPr>
        <p:spPr>
          <a:xfrm>
            <a:off x="-1" y="3727938"/>
            <a:ext cx="7224765" cy="3130061"/>
          </a:xfrm>
          <a:prstGeom prst="rect">
            <a:avLst/>
          </a:prstGeom>
          <a:solidFill>
            <a:srgbClr val="0085B4"/>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5285D06C-99E7-64BF-F6CC-74DD2A5623BF}"/>
              </a:ext>
            </a:extLst>
          </p:cNvPr>
          <p:cNvSpPr txBox="1"/>
          <p:nvPr/>
        </p:nvSpPr>
        <p:spPr>
          <a:xfrm>
            <a:off x="6370546" y="560586"/>
            <a:ext cx="5476567" cy="461665"/>
          </a:xfrm>
          <a:prstGeom prst="rect">
            <a:avLst/>
          </a:prstGeom>
          <a:noFill/>
        </p:spPr>
        <p:txBody>
          <a:bodyPr wrap="square">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dirty="0"/>
              <a:t>عوارض بعد از عمل کیست کلدوک چیست؟</a:t>
            </a:r>
          </a:p>
        </p:txBody>
      </p:sp>
      <p:sp>
        <p:nvSpPr>
          <p:cNvPr id="5" name="TextBox 4">
            <a:extLst>
              <a:ext uri="{FF2B5EF4-FFF2-40B4-BE49-F238E27FC236}">
                <a16:creationId xmlns:a16="http://schemas.microsoft.com/office/drawing/2014/main" id="{A4426286-A853-A558-834F-665A54FA3EB2}"/>
              </a:ext>
            </a:extLst>
          </p:cNvPr>
          <p:cNvSpPr txBox="1"/>
          <p:nvPr/>
        </p:nvSpPr>
        <p:spPr>
          <a:xfrm>
            <a:off x="344886" y="1103459"/>
            <a:ext cx="11502227" cy="1131079"/>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جراح و تیم مراقبت بیمارستان در خصوص روند بهبودی با شما صحبت می‌کنند. از جمله خطرات و عوارض احتمالی پس از عمل کیست‌های کلدوک که باید مراقب آن‌ها باشید، عبارتند از:</a:t>
            </a:r>
          </a:p>
        </p:txBody>
      </p:sp>
      <p:sp>
        <p:nvSpPr>
          <p:cNvPr id="7" name="TextBox 6">
            <a:extLst>
              <a:ext uri="{FF2B5EF4-FFF2-40B4-BE49-F238E27FC236}">
                <a16:creationId xmlns:a16="http://schemas.microsoft.com/office/drawing/2014/main" id="{C71408CE-D05C-8FF3-40A1-158F288A397A}"/>
              </a:ext>
            </a:extLst>
          </p:cNvPr>
          <p:cNvSpPr txBox="1"/>
          <p:nvPr/>
        </p:nvSpPr>
        <p:spPr>
          <a:xfrm>
            <a:off x="7027039" y="3058765"/>
            <a:ext cx="4820074" cy="3347070"/>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	عفونت</a:t>
            </a:r>
          </a:p>
          <a:p>
            <a:r>
              <a:rPr lang="fa-IR" dirty="0"/>
              <a:t>•	خونریزی</a:t>
            </a:r>
          </a:p>
          <a:p>
            <a:r>
              <a:rPr lang="fa-IR" dirty="0"/>
              <a:t>•	نشت صفرا</a:t>
            </a:r>
          </a:p>
          <a:p>
            <a:r>
              <a:rPr lang="fa-IR" dirty="0"/>
              <a:t>•	تنگی مجرای صفراوی</a:t>
            </a:r>
          </a:p>
          <a:p>
            <a:r>
              <a:rPr lang="fa-IR" dirty="0"/>
              <a:t>•	ایجاد قرمزی و تورم (کلانژیت)</a:t>
            </a:r>
          </a:p>
          <a:p>
            <a:r>
              <a:rPr lang="fa-IR" dirty="0"/>
              <a:t>•	ایجاد سنگ در مجاری صفراوی (کلدوک)</a:t>
            </a:r>
          </a:p>
        </p:txBody>
      </p:sp>
      <p:pic>
        <p:nvPicPr>
          <p:cNvPr id="2" name="Picture 1">
            <a:extLst>
              <a:ext uri="{FF2B5EF4-FFF2-40B4-BE49-F238E27FC236}">
                <a16:creationId xmlns:a16="http://schemas.microsoft.com/office/drawing/2014/main" id="{87B0ED2D-08E0-B03B-30E6-9B7601B1C8BA}"/>
              </a:ext>
            </a:extLst>
          </p:cNvPr>
          <p:cNvPicPr>
            <a:picLocks noChangeAspect="1"/>
          </p:cNvPicPr>
          <p:nvPr/>
        </p:nvPicPr>
        <p:blipFill>
          <a:blip r:embed="rId2"/>
          <a:stretch>
            <a:fillRect/>
          </a:stretch>
        </p:blipFill>
        <p:spPr>
          <a:xfrm>
            <a:off x="177614" y="1923039"/>
            <a:ext cx="6370468" cy="4777850"/>
          </a:xfrm>
          <a:prstGeom prst="rect">
            <a:avLst/>
          </a:prstGeom>
          <a:ln w="38100">
            <a:solidFill>
              <a:srgbClr val="0085B4"/>
            </a:solidFill>
          </a:ln>
        </p:spPr>
      </p:pic>
      <p:sp>
        <p:nvSpPr>
          <p:cNvPr id="4" name="Rectangle 3">
            <a:extLst>
              <a:ext uri="{FF2B5EF4-FFF2-40B4-BE49-F238E27FC236}">
                <a16:creationId xmlns:a16="http://schemas.microsoft.com/office/drawing/2014/main" id="{F9C94BC5-C4BE-E741-B00B-64C46679E7D0}"/>
              </a:ext>
            </a:extLst>
          </p:cNvPr>
          <p:cNvSpPr/>
          <p:nvPr/>
        </p:nvSpPr>
        <p:spPr>
          <a:xfrm>
            <a:off x="0" y="644914"/>
            <a:ext cx="6444343" cy="229294"/>
          </a:xfrm>
          <a:prstGeom prst="rect">
            <a:avLst/>
          </a:prstGeom>
          <a:ln/>
        </p:spPr>
        <p:style>
          <a:lnRef idx="0">
            <a:schemeClr val="accent6"/>
          </a:lnRef>
          <a:fillRef idx="3">
            <a:schemeClr val="accent6"/>
          </a:fillRef>
          <a:effectRef idx="3">
            <a:schemeClr val="accent6"/>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5251644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B0CFA533-9FCF-5CC3-D083-204D84215CCF}"/>
              </a:ext>
            </a:extLst>
          </p:cNvPr>
          <p:cNvSpPr txBox="1"/>
          <p:nvPr/>
        </p:nvSpPr>
        <p:spPr>
          <a:xfrm>
            <a:off x="108911" y="4842835"/>
            <a:ext cx="11974177" cy="1685077"/>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برداشتن کیست کلدوک خطر ابتلا به سرطان مجرای صفراوی (کلانژیوکارسینوما) را کاهش می‌دهد، با این حال فرزند شما در مقایسه با سایر افراد بیشتر در معرض خطر ابتلا به سرطان در مجاری صفراوی (کلدوک) باقی مانده در کبد است. همچنین احتمال باریک شدن مجرای صفراوی بازسازی شده وجود دارد که می‌تواند عوارضی مانند کلانژیت، سنگ‌های داخل کبدی و پانکراتیت ایجاد کند. </a:t>
            </a:r>
          </a:p>
        </p:txBody>
      </p:sp>
      <p:pic>
        <p:nvPicPr>
          <p:cNvPr id="2" name="Picture 1">
            <a:extLst>
              <a:ext uri="{FF2B5EF4-FFF2-40B4-BE49-F238E27FC236}">
                <a16:creationId xmlns:a16="http://schemas.microsoft.com/office/drawing/2014/main" id="{37BF55C0-0C60-E0CD-3879-5D6860F3667B}"/>
              </a:ext>
            </a:extLst>
          </p:cNvPr>
          <p:cNvPicPr>
            <a:picLocks noChangeAspect="1"/>
          </p:cNvPicPr>
          <p:nvPr/>
        </p:nvPicPr>
        <p:blipFill>
          <a:blip r:embed="rId2"/>
          <a:stretch>
            <a:fillRect/>
          </a:stretch>
        </p:blipFill>
        <p:spPr>
          <a:xfrm>
            <a:off x="2285999" y="0"/>
            <a:ext cx="7620000" cy="4762500"/>
          </a:xfrm>
          <a:prstGeom prst="rect">
            <a:avLst/>
          </a:prstGeom>
          <a:ln w="28575">
            <a:solidFill>
              <a:srgbClr val="00B050"/>
            </a:solidFill>
          </a:ln>
        </p:spPr>
      </p:pic>
      <p:sp>
        <p:nvSpPr>
          <p:cNvPr id="3" name="Rectangle 2">
            <a:extLst>
              <a:ext uri="{FF2B5EF4-FFF2-40B4-BE49-F238E27FC236}">
                <a16:creationId xmlns:a16="http://schemas.microsoft.com/office/drawing/2014/main" id="{AC64042D-B63E-FE67-4CA3-19ECEB2963B3}"/>
              </a:ext>
            </a:extLst>
          </p:cNvPr>
          <p:cNvSpPr/>
          <p:nvPr/>
        </p:nvSpPr>
        <p:spPr>
          <a:xfrm>
            <a:off x="0" y="330088"/>
            <a:ext cx="1999622" cy="1361701"/>
          </a:xfrm>
          <a:prstGeom prst="rect">
            <a:avLst/>
          </a:prstGeom>
          <a:solidFill>
            <a:srgbClr val="0085B4"/>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CDFD1E25-309C-6CE1-91EA-3A5987C93813}"/>
              </a:ext>
            </a:extLst>
          </p:cNvPr>
          <p:cNvSpPr/>
          <p:nvPr/>
        </p:nvSpPr>
        <p:spPr>
          <a:xfrm>
            <a:off x="10192376" y="3129494"/>
            <a:ext cx="1999624" cy="1361701"/>
          </a:xfrm>
          <a:prstGeom prst="rect">
            <a:avLst/>
          </a:prstGeom>
          <a:solidFill>
            <a:srgbClr val="0085B4"/>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2306746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AFDB0BF-287B-9659-4FBB-15A4A954DAFD}"/>
              </a:ext>
            </a:extLst>
          </p:cNvPr>
          <p:cNvSpPr txBox="1"/>
          <p:nvPr/>
        </p:nvSpPr>
        <p:spPr>
          <a:xfrm>
            <a:off x="6377353" y="1424910"/>
            <a:ext cx="5603631" cy="2793072"/>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از همین‌رو توصیه می‌شود فرزند شما به صورت سالانه توسط متخصص گوارش یا جراح اطفال مورد معاینه قرار بگیرد تا پزشک بتواند بر عوارض احتمالی نظارت درستی داشته باشد. معمولا متخصصین برای این منظور آزمایش خون و تصویربرداری مداوم در فاصله زمانی منظم تجویز می‌کنند.</a:t>
            </a:r>
          </a:p>
        </p:txBody>
      </p:sp>
      <p:pic>
        <p:nvPicPr>
          <p:cNvPr id="2" name="Picture 1">
            <a:extLst>
              <a:ext uri="{FF2B5EF4-FFF2-40B4-BE49-F238E27FC236}">
                <a16:creationId xmlns:a16="http://schemas.microsoft.com/office/drawing/2014/main" id="{7E12246A-DEAA-4981-1645-7A35563FC355}"/>
              </a:ext>
            </a:extLst>
          </p:cNvPr>
          <p:cNvPicPr>
            <a:picLocks noChangeAspect="1"/>
          </p:cNvPicPr>
          <p:nvPr/>
        </p:nvPicPr>
        <p:blipFill>
          <a:blip r:embed="rId2"/>
          <a:stretch>
            <a:fillRect/>
          </a:stretch>
        </p:blipFill>
        <p:spPr>
          <a:xfrm>
            <a:off x="211016" y="1143000"/>
            <a:ext cx="6062506" cy="4546880"/>
          </a:xfrm>
          <a:prstGeom prst="rect">
            <a:avLst/>
          </a:prstGeom>
        </p:spPr>
      </p:pic>
      <p:sp>
        <p:nvSpPr>
          <p:cNvPr id="4" name="Rectangle 3">
            <a:extLst>
              <a:ext uri="{FF2B5EF4-FFF2-40B4-BE49-F238E27FC236}">
                <a16:creationId xmlns:a16="http://schemas.microsoft.com/office/drawing/2014/main" id="{5683144A-1C3A-17CB-66A2-B2FE49D0C299}"/>
              </a:ext>
            </a:extLst>
          </p:cNvPr>
          <p:cNvSpPr/>
          <p:nvPr/>
        </p:nvSpPr>
        <p:spPr>
          <a:xfrm>
            <a:off x="0" y="6310366"/>
            <a:ext cx="2069960" cy="452466"/>
          </a:xfrm>
          <a:prstGeom prst="rect">
            <a:avLst/>
          </a:prstGeom>
          <a:solidFill>
            <a:srgbClr val="0085B4"/>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a:extLst>
              <a:ext uri="{FF2B5EF4-FFF2-40B4-BE49-F238E27FC236}">
                <a16:creationId xmlns:a16="http://schemas.microsoft.com/office/drawing/2014/main" id="{90E764E8-A277-5BFC-8CE9-093390893ED3}"/>
              </a:ext>
            </a:extLst>
          </p:cNvPr>
          <p:cNvSpPr/>
          <p:nvPr/>
        </p:nvSpPr>
        <p:spPr>
          <a:xfrm>
            <a:off x="0" y="1"/>
            <a:ext cx="12191999" cy="522514"/>
          </a:xfrm>
          <a:prstGeom prst="rect">
            <a:avLst/>
          </a:prstGeom>
          <a:ln/>
        </p:spPr>
        <p:style>
          <a:lnRef idx="0">
            <a:schemeClr val="accent6"/>
          </a:lnRef>
          <a:fillRef idx="3">
            <a:schemeClr val="accent6"/>
          </a:fillRef>
          <a:effectRef idx="3">
            <a:schemeClr val="accent6"/>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831F573A-80D1-0F15-E2C3-170D41919AC5}"/>
              </a:ext>
            </a:extLst>
          </p:cNvPr>
          <p:cNvSpPr/>
          <p:nvPr/>
        </p:nvSpPr>
        <p:spPr>
          <a:xfrm>
            <a:off x="2207288" y="6310366"/>
            <a:ext cx="9984711" cy="452466"/>
          </a:xfrm>
          <a:prstGeom prst="rect">
            <a:avLst/>
          </a:prstGeom>
          <a:solidFill>
            <a:srgbClr val="0085B4"/>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6333274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827FCA9-5402-6388-73F9-0CD4AA356DD3}"/>
              </a:ext>
            </a:extLst>
          </p:cNvPr>
          <p:cNvSpPr/>
          <p:nvPr/>
        </p:nvSpPr>
        <p:spPr>
          <a:xfrm>
            <a:off x="2552282" y="6219932"/>
            <a:ext cx="9639718" cy="577780"/>
          </a:xfrm>
          <a:prstGeom prst="rect">
            <a:avLst/>
          </a:prstGeom>
          <a:solidFill>
            <a:srgbClr val="0085B4"/>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a:extLst>
              <a:ext uri="{FF2B5EF4-FFF2-40B4-BE49-F238E27FC236}">
                <a16:creationId xmlns:a16="http://schemas.microsoft.com/office/drawing/2014/main" id="{C0B5014B-5F22-DC6D-7381-4314712888F2}"/>
              </a:ext>
            </a:extLst>
          </p:cNvPr>
          <p:cNvSpPr/>
          <p:nvPr/>
        </p:nvSpPr>
        <p:spPr>
          <a:xfrm>
            <a:off x="0" y="3085626"/>
            <a:ext cx="9639718" cy="686748"/>
          </a:xfrm>
          <a:prstGeom prst="rect">
            <a:avLst/>
          </a:prstGeom>
          <a:solidFill>
            <a:srgbClr val="0085B4"/>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TextBox 6">
            <a:extLst>
              <a:ext uri="{FF2B5EF4-FFF2-40B4-BE49-F238E27FC236}">
                <a16:creationId xmlns:a16="http://schemas.microsoft.com/office/drawing/2014/main" id="{F8B7D4FA-07DE-808B-AAA5-F14866BEAF14}"/>
              </a:ext>
            </a:extLst>
          </p:cNvPr>
          <p:cNvSpPr txBox="1"/>
          <p:nvPr/>
        </p:nvSpPr>
        <p:spPr>
          <a:xfrm>
            <a:off x="226141" y="964139"/>
            <a:ext cx="11739715" cy="1685077"/>
          </a:xfrm>
          <a:prstGeom prst="rect">
            <a:avLst/>
          </a:prstGeom>
          <a:noFill/>
        </p:spPr>
        <p:txBody>
          <a:bodyPr wrap="square">
            <a:spAutoFit/>
          </a:bodyPr>
          <a:lstStyle/>
          <a:p>
            <a:pPr algn="just" rtl="1">
              <a:lnSpc>
                <a:spcPct val="200000"/>
              </a:lnSpc>
            </a:pPr>
            <a:r>
              <a:rPr lang="fa-IR" dirty="0">
                <a:latin typeface="Vazir" panose="020B0603030804020204" pitchFamily="34" charset="-78"/>
                <a:cs typeface="Vazir" panose="020B0603030804020204" pitchFamily="34" charset="-78"/>
              </a:rPr>
              <a:t>کیست کلدوک یا کلدوکال یک بیماری مادرزادی است که باعث کُند شدن جریان صفرا از کبد به روده کوچک می‌شود. این بیماری در بین کودکان و نوجوانان شیوع بیشتری دارد و معمولا قبل از رسیدن کودک به سن 10 سالگی تشخیص داده می‌شود.کبد دومین عضو بزرگ بدن است که در حفره شکمی، زیر دیافراگم و بالای معده قرار دارد. </a:t>
            </a:r>
          </a:p>
        </p:txBody>
      </p:sp>
      <p:sp>
        <p:nvSpPr>
          <p:cNvPr id="9" name="TextBox 8">
            <a:extLst>
              <a:ext uri="{FF2B5EF4-FFF2-40B4-BE49-F238E27FC236}">
                <a16:creationId xmlns:a16="http://schemas.microsoft.com/office/drawing/2014/main" id="{B45CCFC4-0E98-A1CF-8FBD-015AF9239012}"/>
              </a:ext>
            </a:extLst>
          </p:cNvPr>
          <p:cNvSpPr txBox="1"/>
          <p:nvPr/>
        </p:nvSpPr>
        <p:spPr>
          <a:xfrm>
            <a:off x="3121741" y="229504"/>
            <a:ext cx="5948516" cy="461665"/>
          </a:xfrm>
          <a:prstGeom prst="rect">
            <a:avLst/>
          </a:prstGeom>
          <a:noFill/>
        </p:spPr>
        <p:txBody>
          <a:bodyPr wrap="square">
            <a:spAutoFit/>
          </a:bodyPr>
          <a:lstStyle>
            <a:defPPr>
              <a:defRPr lang="fa-IR"/>
            </a:defPPr>
            <a:lvl1pPr>
              <a:defRPr sz="2400" b="1">
                <a:latin typeface="Shabnam" panose="020B0603030804020204" pitchFamily="34" charset="-78"/>
                <a:cs typeface="Shabnam" panose="020B0603030804020204" pitchFamily="34" charset="-78"/>
              </a:defRPr>
            </a:lvl1pPr>
          </a:lstStyle>
          <a:p>
            <a:pPr algn="just" rtl="1"/>
            <a:r>
              <a:rPr lang="fa-IR" dirty="0"/>
              <a:t>کیست کلدوک چیست و چگونه درمان می‌شود؟</a:t>
            </a:r>
            <a:endParaRPr lang="en-US" dirty="0"/>
          </a:p>
        </p:txBody>
      </p:sp>
      <p:pic>
        <p:nvPicPr>
          <p:cNvPr id="10" name="Picture 9">
            <a:extLst>
              <a:ext uri="{FF2B5EF4-FFF2-40B4-BE49-F238E27FC236}">
                <a16:creationId xmlns:a16="http://schemas.microsoft.com/office/drawing/2014/main" id="{54FC35F8-D78F-35C7-C8E0-AA55F26EC7E1}"/>
              </a:ext>
            </a:extLst>
          </p:cNvPr>
          <p:cNvPicPr>
            <a:picLocks noChangeAspect="1"/>
          </p:cNvPicPr>
          <p:nvPr/>
        </p:nvPicPr>
        <p:blipFill>
          <a:blip r:embed="rId2"/>
          <a:stretch>
            <a:fillRect/>
          </a:stretch>
        </p:blipFill>
        <p:spPr>
          <a:xfrm>
            <a:off x="2981913" y="2900514"/>
            <a:ext cx="6228172" cy="3957486"/>
          </a:xfrm>
          <a:prstGeom prst="rect">
            <a:avLst/>
          </a:prstGeom>
          <a:ln w="38100">
            <a:solidFill>
              <a:schemeClr val="bg1"/>
            </a:solidFill>
          </a:ln>
        </p:spPr>
      </p:pic>
      <p:sp>
        <p:nvSpPr>
          <p:cNvPr id="2" name="Rectangle 1">
            <a:extLst>
              <a:ext uri="{FF2B5EF4-FFF2-40B4-BE49-F238E27FC236}">
                <a16:creationId xmlns:a16="http://schemas.microsoft.com/office/drawing/2014/main" id="{E91E84C9-BBCB-3C46-8137-0A9B8A7D19A2}"/>
              </a:ext>
            </a:extLst>
          </p:cNvPr>
          <p:cNvSpPr/>
          <p:nvPr/>
        </p:nvSpPr>
        <p:spPr>
          <a:xfrm>
            <a:off x="-1" y="691249"/>
            <a:ext cx="12192000" cy="206704"/>
          </a:xfrm>
          <a:prstGeom prst="rect">
            <a:avLst/>
          </a:prstGeom>
          <a:ln/>
        </p:spPr>
        <p:style>
          <a:lnRef idx="0">
            <a:schemeClr val="accent6"/>
          </a:lnRef>
          <a:fillRef idx="3">
            <a:schemeClr val="accent6"/>
          </a:fillRef>
          <a:effectRef idx="3">
            <a:schemeClr val="accent6"/>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1982731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10">
            <a:extLst>
              <a:ext uri="{FF2B5EF4-FFF2-40B4-BE49-F238E27FC236}">
                <a16:creationId xmlns:a16="http://schemas.microsoft.com/office/drawing/2014/main" id="{A431CCCD-6901-0437-3D4A-6EC12742F8BE}"/>
              </a:ext>
            </a:extLst>
          </p:cNvPr>
          <p:cNvSpPr>
            <a:spLocks/>
          </p:cNvSpPr>
          <p:nvPr/>
        </p:nvSpPr>
        <p:spPr bwMode="auto">
          <a:xfrm>
            <a:off x="6003939" y="4042155"/>
            <a:ext cx="2727260" cy="2414176"/>
          </a:xfrm>
          <a:custGeom>
            <a:avLst/>
            <a:gdLst>
              <a:gd name="T0" fmla="*/ 291 w 416"/>
              <a:gd name="T1" fmla="*/ 0 h 367"/>
              <a:gd name="T2" fmla="*/ 125 w 416"/>
              <a:gd name="T3" fmla="*/ 0 h 367"/>
              <a:gd name="T4" fmla="*/ 90 w 416"/>
              <a:gd name="T5" fmla="*/ 20 h 367"/>
              <a:gd name="T6" fmla="*/ 8 w 416"/>
              <a:gd name="T7" fmla="*/ 163 h 367"/>
              <a:gd name="T8" fmla="*/ 8 w 416"/>
              <a:gd name="T9" fmla="*/ 204 h 367"/>
              <a:gd name="T10" fmla="*/ 90 w 416"/>
              <a:gd name="T11" fmla="*/ 347 h 367"/>
              <a:gd name="T12" fmla="*/ 125 w 416"/>
              <a:gd name="T13" fmla="*/ 367 h 367"/>
              <a:gd name="T14" fmla="*/ 291 w 416"/>
              <a:gd name="T15" fmla="*/ 367 h 367"/>
              <a:gd name="T16" fmla="*/ 326 w 416"/>
              <a:gd name="T17" fmla="*/ 347 h 367"/>
              <a:gd name="T18" fmla="*/ 409 w 416"/>
              <a:gd name="T19" fmla="*/ 204 h 367"/>
              <a:gd name="T20" fmla="*/ 409 w 416"/>
              <a:gd name="T21" fmla="*/ 163 h 367"/>
              <a:gd name="T22" fmla="*/ 326 w 416"/>
              <a:gd name="T23" fmla="*/ 20 h 367"/>
              <a:gd name="T24" fmla="*/ 291 w 416"/>
              <a:gd name="T25" fmla="*/ 0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6" h="367">
                <a:moveTo>
                  <a:pt x="291" y="0"/>
                </a:moveTo>
                <a:cubicBezTo>
                  <a:pt x="125" y="0"/>
                  <a:pt x="125" y="0"/>
                  <a:pt x="125" y="0"/>
                </a:cubicBezTo>
                <a:cubicBezTo>
                  <a:pt x="111" y="0"/>
                  <a:pt x="98" y="7"/>
                  <a:pt x="90" y="20"/>
                </a:cubicBezTo>
                <a:cubicBezTo>
                  <a:pt x="8" y="163"/>
                  <a:pt x="8" y="163"/>
                  <a:pt x="8" y="163"/>
                </a:cubicBezTo>
                <a:cubicBezTo>
                  <a:pt x="0" y="176"/>
                  <a:pt x="0" y="191"/>
                  <a:pt x="8" y="204"/>
                </a:cubicBezTo>
                <a:cubicBezTo>
                  <a:pt x="90" y="347"/>
                  <a:pt x="90" y="347"/>
                  <a:pt x="90" y="347"/>
                </a:cubicBezTo>
                <a:cubicBezTo>
                  <a:pt x="98" y="360"/>
                  <a:pt x="111" y="367"/>
                  <a:pt x="125" y="367"/>
                </a:cubicBezTo>
                <a:cubicBezTo>
                  <a:pt x="291" y="367"/>
                  <a:pt x="291" y="367"/>
                  <a:pt x="291" y="367"/>
                </a:cubicBezTo>
                <a:cubicBezTo>
                  <a:pt x="306" y="367"/>
                  <a:pt x="319" y="360"/>
                  <a:pt x="326" y="347"/>
                </a:cubicBezTo>
                <a:cubicBezTo>
                  <a:pt x="409" y="204"/>
                  <a:pt x="409" y="204"/>
                  <a:pt x="409" y="204"/>
                </a:cubicBezTo>
                <a:cubicBezTo>
                  <a:pt x="416" y="191"/>
                  <a:pt x="416" y="176"/>
                  <a:pt x="409" y="163"/>
                </a:cubicBezTo>
                <a:cubicBezTo>
                  <a:pt x="326" y="20"/>
                  <a:pt x="326" y="20"/>
                  <a:pt x="326" y="20"/>
                </a:cubicBezTo>
                <a:cubicBezTo>
                  <a:pt x="319" y="7"/>
                  <a:pt x="306" y="0"/>
                  <a:pt x="291"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3" name="TextBox 2">
            <a:extLst>
              <a:ext uri="{FF2B5EF4-FFF2-40B4-BE49-F238E27FC236}">
                <a16:creationId xmlns:a16="http://schemas.microsoft.com/office/drawing/2014/main" id="{CC027917-219D-173F-D278-0E5734E8FAB6}"/>
              </a:ext>
            </a:extLst>
          </p:cNvPr>
          <p:cNvSpPr txBox="1"/>
          <p:nvPr/>
        </p:nvSpPr>
        <p:spPr>
          <a:xfrm>
            <a:off x="5884769" y="524552"/>
            <a:ext cx="6096000" cy="369332"/>
          </a:xfrm>
          <a:prstGeom prst="rect">
            <a:avLst/>
          </a:prstGeom>
          <a:noFill/>
        </p:spPr>
        <p:txBody>
          <a:bodyPr wrap="square">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dirty="0"/>
              <a:t>چه زمانی به پزشک مراجعه کنیم؟</a:t>
            </a:r>
          </a:p>
        </p:txBody>
      </p:sp>
      <p:sp>
        <p:nvSpPr>
          <p:cNvPr id="5" name="TextBox 4">
            <a:extLst>
              <a:ext uri="{FF2B5EF4-FFF2-40B4-BE49-F238E27FC236}">
                <a16:creationId xmlns:a16="http://schemas.microsoft.com/office/drawing/2014/main" id="{AE6441D1-C532-F406-850D-F34ACF057D6E}"/>
              </a:ext>
            </a:extLst>
          </p:cNvPr>
          <p:cNvSpPr txBox="1"/>
          <p:nvPr/>
        </p:nvSpPr>
        <p:spPr>
          <a:xfrm>
            <a:off x="391886" y="1120295"/>
            <a:ext cx="11588883" cy="1131079"/>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فرزند شما پس از بازگشت به خانه می‌تواند به تدریج فعالیت عادی خود را آغاز کند. اما اگر هر یک از علائم زیر در روزهای پس از جراحی بروز پیدا کرد، حتما با پزشک مشورت کنید:</a:t>
            </a:r>
          </a:p>
        </p:txBody>
      </p:sp>
      <p:sp>
        <p:nvSpPr>
          <p:cNvPr id="7" name="TextBox 6">
            <a:extLst>
              <a:ext uri="{FF2B5EF4-FFF2-40B4-BE49-F238E27FC236}">
                <a16:creationId xmlns:a16="http://schemas.microsoft.com/office/drawing/2014/main" id="{D6FA06E0-2F22-BC75-EFBF-25ECF9C4E204}"/>
              </a:ext>
            </a:extLst>
          </p:cNvPr>
          <p:cNvSpPr txBox="1"/>
          <p:nvPr/>
        </p:nvSpPr>
        <p:spPr>
          <a:xfrm>
            <a:off x="6302601" y="4905796"/>
            <a:ext cx="1880536" cy="630942"/>
          </a:xfrm>
          <a:prstGeom prst="rect">
            <a:avLst/>
          </a:prstGeom>
          <a:noFill/>
        </p:spPr>
        <p:txBody>
          <a:bodyPr wrap="square">
            <a:spAutoFit/>
          </a:bodyPr>
          <a:lstStyle>
            <a:defPPr>
              <a:defRPr lang="fa-IR"/>
            </a:defPPr>
            <a:lvl1pPr algn="just" rtl="1">
              <a:lnSpc>
                <a:spcPct val="200000"/>
              </a:lnSpc>
              <a:defRPr sz="2000" b="1">
                <a:latin typeface="Vazir" panose="020B0603030804020204" pitchFamily="34" charset="-78"/>
                <a:cs typeface="Vazir" panose="020B0603030804020204" pitchFamily="34" charset="-78"/>
              </a:defRPr>
            </a:lvl1pPr>
          </a:lstStyle>
          <a:p>
            <a:r>
              <a:rPr lang="fa-IR" dirty="0">
                <a:solidFill>
                  <a:schemeClr val="bg1"/>
                </a:solidFill>
              </a:rPr>
              <a:t>2) افزایش درد</a:t>
            </a:r>
          </a:p>
        </p:txBody>
      </p:sp>
      <p:sp>
        <p:nvSpPr>
          <p:cNvPr id="2" name="Freeform 5">
            <a:extLst>
              <a:ext uri="{FF2B5EF4-FFF2-40B4-BE49-F238E27FC236}">
                <a16:creationId xmlns:a16="http://schemas.microsoft.com/office/drawing/2014/main" id="{46506201-304C-82E8-ED72-4850C3D8088C}"/>
              </a:ext>
            </a:extLst>
          </p:cNvPr>
          <p:cNvSpPr>
            <a:spLocks/>
          </p:cNvSpPr>
          <p:nvPr/>
        </p:nvSpPr>
        <p:spPr bwMode="auto">
          <a:xfrm>
            <a:off x="8481799" y="2857807"/>
            <a:ext cx="1855896" cy="1071292"/>
          </a:xfrm>
          <a:custGeom>
            <a:avLst/>
            <a:gdLst>
              <a:gd name="T0" fmla="*/ 283 w 283"/>
              <a:gd name="T1" fmla="*/ 0 h 163"/>
              <a:gd name="T2" fmla="*/ 117 w 283"/>
              <a:gd name="T3" fmla="*/ 0 h 163"/>
              <a:gd name="T4" fmla="*/ 82 w 283"/>
              <a:gd name="T5" fmla="*/ 20 h 163"/>
              <a:gd name="T6" fmla="*/ 0 w 283"/>
              <a:gd name="T7" fmla="*/ 163 h 163"/>
            </a:gdLst>
            <a:ahLst/>
            <a:cxnLst>
              <a:cxn ang="0">
                <a:pos x="T0" y="T1"/>
              </a:cxn>
              <a:cxn ang="0">
                <a:pos x="T2" y="T3"/>
              </a:cxn>
              <a:cxn ang="0">
                <a:pos x="T4" y="T5"/>
              </a:cxn>
              <a:cxn ang="0">
                <a:pos x="T6" y="T7"/>
              </a:cxn>
            </a:cxnLst>
            <a:rect l="0" t="0" r="r" b="b"/>
            <a:pathLst>
              <a:path w="283" h="163">
                <a:moveTo>
                  <a:pt x="283" y="0"/>
                </a:moveTo>
                <a:cubicBezTo>
                  <a:pt x="117" y="0"/>
                  <a:pt x="117" y="0"/>
                  <a:pt x="117" y="0"/>
                </a:cubicBezTo>
                <a:cubicBezTo>
                  <a:pt x="103" y="0"/>
                  <a:pt x="90" y="7"/>
                  <a:pt x="82" y="20"/>
                </a:cubicBezTo>
                <a:cubicBezTo>
                  <a:pt x="0" y="163"/>
                  <a:pt x="0" y="163"/>
                  <a:pt x="0" y="163"/>
                </a:cubicBezTo>
              </a:path>
            </a:pathLst>
          </a:custGeom>
          <a:noFill/>
          <a:ln w="33338" cap="rnd">
            <a:solidFill>
              <a:schemeClr val="accent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Freeform 7">
            <a:extLst>
              <a:ext uri="{FF2B5EF4-FFF2-40B4-BE49-F238E27FC236}">
                <a16:creationId xmlns:a16="http://schemas.microsoft.com/office/drawing/2014/main" id="{9395B8E3-8191-FBEF-64FB-466C3754543F}"/>
              </a:ext>
            </a:extLst>
          </p:cNvPr>
          <p:cNvSpPr>
            <a:spLocks/>
          </p:cNvSpPr>
          <p:nvPr/>
        </p:nvSpPr>
        <p:spPr bwMode="auto">
          <a:xfrm>
            <a:off x="8481799" y="2978452"/>
            <a:ext cx="2719718" cy="2421718"/>
          </a:xfrm>
          <a:custGeom>
            <a:avLst/>
            <a:gdLst>
              <a:gd name="T0" fmla="*/ 290 w 415"/>
              <a:gd name="T1" fmla="*/ 0 h 368"/>
              <a:gd name="T2" fmla="*/ 125 w 415"/>
              <a:gd name="T3" fmla="*/ 0 h 368"/>
              <a:gd name="T4" fmla="*/ 90 w 415"/>
              <a:gd name="T5" fmla="*/ 21 h 368"/>
              <a:gd name="T6" fmla="*/ 7 w 415"/>
              <a:gd name="T7" fmla="*/ 164 h 368"/>
              <a:gd name="T8" fmla="*/ 7 w 415"/>
              <a:gd name="T9" fmla="*/ 204 h 368"/>
              <a:gd name="T10" fmla="*/ 90 w 415"/>
              <a:gd name="T11" fmla="*/ 348 h 368"/>
              <a:gd name="T12" fmla="*/ 125 w 415"/>
              <a:gd name="T13" fmla="*/ 368 h 368"/>
              <a:gd name="T14" fmla="*/ 290 w 415"/>
              <a:gd name="T15" fmla="*/ 368 h 368"/>
              <a:gd name="T16" fmla="*/ 325 w 415"/>
              <a:gd name="T17" fmla="*/ 348 h 368"/>
              <a:gd name="T18" fmla="*/ 408 w 415"/>
              <a:gd name="T19" fmla="*/ 204 h 368"/>
              <a:gd name="T20" fmla="*/ 408 w 415"/>
              <a:gd name="T21" fmla="*/ 164 h 368"/>
              <a:gd name="T22" fmla="*/ 325 w 415"/>
              <a:gd name="T23" fmla="*/ 21 h 368"/>
              <a:gd name="T24" fmla="*/ 290 w 415"/>
              <a:gd name="T25" fmla="*/ 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5" h="368">
                <a:moveTo>
                  <a:pt x="290" y="0"/>
                </a:moveTo>
                <a:cubicBezTo>
                  <a:pt x="125" y="0"/>
                  <a:pt x="125" y="0"/>
                  <a:pt x="125" y="0"/>
                </a:cubicBezTo>
                <a:cubicBezTo>
                  <a:pt x="110" y="0"/>
                  <a:pt x="97" y="8"/>
                  <a:pt x="90" y="21"/>
                </a:cubicBezTo>
                <a:cubicBezTo>
                  <a:pt x="7" y="164"/>
                  <a:pt x="7" y="164"/>
                  <a:pt x="7" y="164"/>
                </a:cubicBezTo>
                <a:cubicBezTo>
                  <a:pt x="0" y="177"/>
                  <a:pt x="0" y="192"/>
                  <a:pt x="7" y="204"/>
                </a:cubicBezTo>
                <a:cubicBezTo>
                  <a:pt x="90" y="348"/>
                  <a:pt x="90" y="348"/>
                  <a:pt x="90" y="348"/>
                </a:cubicBezTo>
                <a:cubicBezTo>
                  <a:pt x="97" y="360"/>
                  <a:pt x="110" y="368"/>
                  <a:pt x="125" y="368"/>
                </a:cubicBezTo>
                <a:cubicBezTo>
                  <a:pt x="290" y="368"/>
                  <a:pt x="290" y="368"/>
                  <a:pt x="290" y="368"/>
                </a:cubicBezTo>
                <a:cubicBezTo>
                  <a:pt x="305" y="368"/>
                  <a:pt x="318" y="360"/>
                  <a:pt x="325" y="348"/>
                </a:cubicBezTo>
                <a:cubicBezTo>
                  <a:pt x="408" y="204"/>
                  <a:pt x="408" y="204"/>
                  <a:pt x="408" y="204"/>
                </a:cubicBezTo>
                <a:cubicBezTo>
                  <a:pt x="415" y="192"/>
                  <a:pt x="415" y="177"/>
                  <a:pt x="408" y="164"/>
                </a:cubicBezTo>
                <a:cubicBezTo>
                  <a:pt x="325" y="21"/>
                  <a:pt x="325" y="21"/>
                  <a:pt x="325" y="21"/>
                </a:cubicBezTo>
                <a:cubicBezTo>
                  <a:pt x="318" y="8"/>
                  <a:pt x="305" y="0"/>
                  <a:pt x="290"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8" name="Freeform 12">
            <a:extLst>
              <a:ext uri="{FF2B5EF4-FFF2-40B4-BE49-F238E27FC236}">
                <a16:creationId xmlns:a16="http://schemas.microsoft.com/office/drawing/2014/main" id="{BA7E34BD-EBAB-744F-3618-D5E5D06BE282}"/>
              </a:ext>
            </a:extLst>
          </p:cNvPr>
          <p:cNvSpPr>
            <a:spLocks/>
          </p:cNvSpPr>
          <p:nvPr/>
        </p:nvSpPr>
        <p:spPr bwMode="auto">
          <a:xfrm rot="10800000">
            <a:off x="6054201" y="3890180"/>
            <a:ext cx="2629186" cy="1030960"/>
          </a:xfrm>
          <a:custGeom>
            <a:avLst/>
            <a:gdLst>
              <a:gd name="T0" fmla="*/ 0 w 401"/>
              <a:gd name="T1" fmla="*/ 0 h 164"/>
              <a:gd name="T2" fmla="*/ 82 w 401"/>
              <a:gd name="T3" fmla="*/ 144 h 164"/>
              <a:gd name="T4" fmla="*/ 117 w 401"/>
              <a:gd name="T5" fmla="*/ 164 h 164"/>
              <a:gd name="T6" fmla="*/ 283 w 401"/>
              <a:gd name="T7" fmla="*/ 164 h 164"/>
              <a:gd name="T8" fmla="*/ 318 w 401"/>
              <a:gd name="T9" fmla="*/ 144 h 164"/>
              <a:gd name="T10" fmla="*/ 401 w 401"/>
              <a:gd name="T11" fmla="*/ 0 h 164"/>
            </a:gdLst>
            <a:ahLst/>
            <a:cxnLst>
              <a:cxn ang="0">
                <a:pos x="T0" y="T1"/>
              </a:cxn>
              <a:cxn ang="0">
                <a:pos x="T2" y="T3"/>
              </a:cxn>
              <a:cxn ang="0">
                <a:pos x="T4" y="T5"/>
              </a:cxn>
              <a:cxn ang="0">
                <a:pos x="T6" y="T7"/>
              </a:cxn>
              <a:cxn ang="0">
                <a:pos x="T8" y="T9"/>
              </a:cxn>
              <a:cxn ang="0">
                <a:pos x="T10" y="T11"/>
              </a:cxn>
            </a:cxnLst>
            <a:rect l="0" t="0" r="r" b="b"/>
            <a:pathLst>
              <a:path w="401" h="164">
                <a:moveTo>
                  <a:pt x="0" y="0"/>
                </a:moveTo>
                <a:cubicBezTo>
                  <a:pt x="82" y="144"/>
                  <a:pt x="82" y="144"/>
                  <a:pt x="82" y="144"/>
                </a:cubicBezTo>
                <a:cubicBezTo>
                  <a:pt x="90" y="157"/>
                  <a:pt x="103" y="164"/>
                  <a:pt x="117" y="164"/>
                </a:cubicBezTo>
                <a:cubicBezTo>
                  <a:pt x="283" y="164"/>
                  <a:pt x="283" y="164"/>
                  <a:pt x="283" y="164"/>
                </a:cubicBezTo>
                <a:cubicBezTo>
                  <a:pt x="298" y="164"/>
                  <a:pt x="311" y="157"/>
                  <a:pt x="318" y="144"/>
                </a:cubicBezTo>
                <a:cubicBezTo>
                  <a:pt x="401" y="0"/>
                  <a:pt x="401" y="0"/>
                  <a:pt x="401" y="0"/>
                </a:cubicBezTo>
              </a:path>
            </a:pathLst>
          </a:custGeom>
          <a:noFill/>
          <a:ln w="33338" cap="rnd">
            <a:solidFill>
              <a:schemeClr val="accent4"/>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Freeform 13">
            <a:extLst>
              <a:ext uri="{FF2B5EF4-FFF2-40B4-BE49-F238E27FC236}">
                <a16:creationId xmlns:a16="http://schemas.microsoft.com/office/drawing/2014/main" id="{4ABAF7BB-810B-3ABA-F97C-3337FC173BDD}"/>
              </a:ext>
            </a:extLst>
          </p:cNvPr>
          <p:cNvSpPr>
            <a:spLocks/>
          </p:cNvSpPr>
          <p:nvPr/>
        </p:nvSpPr>
        <p:spPr bwMode="auto">
          <a:xfrm>
            <a:off x="3702320" y="2777420"/>
            <a:ext cx="2629184" cy="1071290"/>
          </a:xfrm>
          <a:custGeom>
            <a:avLst/>
            <a:gdLst>
              <a:gd name="T0" fmla="*/ 401 w 401"/>
              <a:gd name="T1" fmla="*/ 163 h 163"/>
              <a:gd name="T2" fmla="*/ 318 w 401"/>
              <a:gd name="T3" fmla="*/ 20 h 163"/>
              <a:gd name="T4" fmla="*/ 284 w 401"/>
              <a:gd name="T5" fmla="*/ 0 h 163"/>
              <a:gd name="T6" fmla="*/ 118 w 401"/>
              <a:gd name="T7" fmla="*/ 0 h 163"/>
              <a:gd name="T8" fmla="*/ 83 w 401"/>
              <a:gd name="T9" fmla="*/ 20 h 163"/>
              <a:gd name="T10" fmla="*/ 0 w 401"/>
              <a:gd name="T11" fmla="*/ 163 h 163"/>
            </a:gdLst>
            <a:ahLst/>
            <a:cxnLst>
              <a:cxn ang="0">
                <a:pos x="T0" y="T1"/>
              </a:cxn>
              <a:cxn ang="0">
                <a:pos x="T2" y="T3"/>
              </a:cxn>
              <a:cxn ang="0">
                <a:pos x="T4" y="T5"/>
              </a:cxn>
              <a:cxn ang="0">
                <a:pos x="T6" y="T7"/>
              </a:cxn>
              <a:cxn ang="0">
                <a:pos x="T8" y="T9"/>
              </a:cxn>
              <a:cxn ang="0">
                <a:pos x="T10" y="T11"/>
              </a:cxn>
            </a:cxnLst>
            <a:rect l="0" t="0" r="r" b="b"/>
            <a:pathLst>
              <a:path w="401" h="163">
                <a:moveTo>
                  <a:pt x="401" y="163"/>
                </a:moveTo>
                <a:cubicBezTo>
                  <a:pt x="318" y="20"/>
                  <a:pt x="318" y="20"/>
                  <a:pt x="318" y="20"/>
                </a:cubicBezTo>
                <a:cubicBezTo>
                  <a:pt x="311" y="7"/>
                  <a:pt x="298" y="0"/>
                  <a:pt x="284" y="0"/>
                </a:cubicBezTo>
                <a:cubicBezTo>
                  <a:pt x="118" y="0"/>
                  <a:pt x="118" y="0"/>
                  <a:pt x="118" y="0"/>
                </a:cubicBezTo>
                <a:cubicBezTo>
                  <a:pt x="103" y="0"/>
                  <a:pt x="90" y="7"/>
                  <a:pt x="83" y="20"/>
                </a:cubicBezTo>
                <a:cubicBezTo>
                  <a:pt x="0" y="163"/>
                  <a:pt x="0" y="163"/>
                  <a:pt x="0" y="163"/>
                </a:cubicBezTo>
              </a:path>
            </a:pathLst>
          </a:custGeom>
          <a:noFill/>
          <a:ln w="33338" cap="rnd">
            <a:solidFill>
              <a:srgbClr val="9F61F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Freeform 15">
            <a:extLst>
              <a:ext uri="{FF2B5EF4-FFF2-40B4-BE49-F238E27FC236}">
                <a16:creationId xmlns:a16="http://schemas.microsoft.com/office/drawing/2014/main" id="{D1CAF6CE-77CC-F5F8-CAB4-47DBD443C36A}"/>
              </a:ext>
            </a:extLst>
          </p:cNvPr>
          <p:cNvSpPr>
            <a:spLocks/>
          </p:cNvSpPr>
          <p:nvPr/>
        </p:nvSpPr>
        <p:spPr bwMode="auto">
          <a:xfrm>
            <a:off x="3657053" y="2887925"/>
            <a:ext cx="2725378" cy="2421720"/>
          </a:xfrm>
          <a:custGeom>
            <a:avLst/>
            <a:gdLst>
              <a:gd name="T0" fmla="*/ 291 w 416"/>
              <a:gd name="T1" fmla="*/ 0 h 368"/>
              <a:gd name="T2" fmla="*/ 125 w 416"/>
              <a:gd name="T3" fmla="*/ 0 h 368"/>
              <a:gd name="T4" fmla="*/ 90 w 416"/>
              <a:gd name="T5" fmla="*/ 21 h 368"/>
              <a:gd name="T6" fmla="*/ 7 w 416"/>
              <a:gd name="T7" fmla="*/ 164 h 368"/>
              <a:gd name="T8" fmla="*/ 7 w 416"/>
              <a:gd name="T9" fmla="*/ 204 h 368"/>
              <a:gd name="T10" fmla="*/ 90 w 416"/>
              <a:gd name="T11" fmla="*/ 348 h 368"/>
              <a:gd name="T12" fmla="*/ 125 w 416"/>
              <a:gd name="T13" fmla="*/ 368 h 368"/>
              <a:gd name="T14" fmla="*/ 291 w 416"/>
              <a:gd name="T15" fmla="*/ 368 h 368"/>
              <a:gd name="T16" fmla="*/ 326 w 416"/>
              <a:gd name="T17" fmla="*/ 348 h 368"/>
              <a:gd name="T18" fmla="*/ 409 w 416"/>
              <a:gd name="T19" fmla="*/ 204 h 368"/>
              <a:gd name="T20" fmla="*/ 409 w 416"/>
              <a:gd name="T21" fmla="*/ 164 h 368"/>
              <a:gd name="T22" fmla="*/ 326 w 416"/>
              <a:gd name="T23" fmla="*/ 21 h 368"/>
              <a:gd name="T24" fmla="*/ 291 w 416"/>
              <a:gd name="T25" fmla="*/ 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6" h="368">
                <a:moveTo>
                  <a:pt x="291" y="0"/>
                </a:moveTo>
                <a:cubicBezTo>
                  <a:pt x="125" y="0"/>
                  <a:pt x="125" y="0"/>
                  <a:pt x="125" y="0"/>
                </a:cubicBezTo>
                <a:cubicBezTo>
                  <a:pt x="111" y="0"/>
                  <a:pt x="97" y="8"/>
                  <a:pt x="90" y="21"/>
                </a:cubicBezTo>
                <a:cubicBezTo>
                  <a:pt x="7" y="164"/>
                  <a:pt x="7" y="164"/>
                  <a:pt x="7" y="164"/>
                </a:cubicBezTo>
                <a:cubicBezTo>
                  <a:pt x="0" y="177"/>
                  <a:pt x="0" y="192"/>
                  <a:pt x="7" y="204"/>
                </a:cubicBezTo>
                <a:cubicBezTo>
                  <a:pt x="90" y="348"/>
                  <a:pt x="90" y="348"/>
                  <a:pt x="90" y="348"/>
                </a:cubicBezTo>
                <a:cubicBezTo>
                  <a:pt x="97" y="360"/>
                  <a:pt x="111" y="368"/>
                  <a:pt x="125" y="368"/>
                </a:cubicBezTo>
                <a:cubicBezTo>
                  <a:pt x="291" y="368"/>
                  <a:pt x="291" y="368"/>
                  <a:pt x="291" y="368"/>
                </a:cubicBezTo>
                <a:cubicBezTo>
                  <a:pt x="305" y="368"/>
                  <a:pt x="318" y="360"/>
                  <a:pt x="326" y="348"/>
                </a:cubicBezTo>
                <a:cubicBezTo>
                  <a:pt x="409" y="204"/>
                  <a:pt x="409" y="204"/>
                  <a:pt x="409" y="204"/>
                </a:cubicBezTo>
                <a:cubicBezTo>
                  <a:pt x="416" y="192"/>
                  <a:pt x="416" y="177"/>
                  <a:pt x="409" y="164"/>
                </a:cubicBezTo>
                <a:cubicBezTo>
                  <a:pt x="326" y="21"/>
                  <a:pt x="326" y="21"/>
                  <a:pt x="326" y="21"/>
                </a:cubicBezTo>
                <a:cubicBezTo>
                  <a:pt x="318" y="8"/>
                  <a:pt x="305" y="0"/>
                  <a:pt x="291" y="0"/>
                </a:cubicBezTo>
                <a:close/>
              </a:path>
            </a:pathLst>
          </a:custGeom>
          <a:solidFill>
            <a:srgbClr val="9F61F1"/>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18">
            <a:extLst>
              <a:ext uri="{FF2B5EF4-FFF2-40B4-BE49-F238E27FC236}">
                <a16:creationId xmlns:a16="http://schemas.microsoft.com/office/drawing/2014/main" id="{BAE91291-2DC9-835D-9E66-D71E3B526B97}"/>
              </a:ext>
            </a:extLst>
          </p:cNvPr>
          <p:cNvSpPr>
            <a:spLocks/>
          </p:cNvSpPr>
          <p:nvPr/>
        </p:nvSpPr>
        <p:spPr bwMode="auto">
          <a:xfrm>
            <a:off x="1184190" y="3568648"/>
            <a:ext cx="2719716" cy="2414176"/>
          </a:xfrm>
          <a:custGeom>
            <a:avLst/>
            <a:gdLst>
              <a:gd name="T0" fmla="*/ 290 w 415"/>
              <a:gd name="T1" fmla="*/ 0 h 367"/>
              <a:gd name="T2" fmla="*/ 125 w 415"/>
              <a:gd name="T3" fmla="*/ 0 h 367"/>
              <a:gd name="T4" fmla="*/ 90 w 415"/>
              <a:gd name="T5" fmla="*/ 20 h 367"/>
              <a:gd name="T6" fmla="*/ 7 w 415"/>
              <a:gd name="T7" fmla="*/ 163 h 367"/>
              <a:gd name="T8" fmla="*/ 7 w 415"/>
              <a:gd name="T9" fmla="*/ 204 h 367"/>
              <a:gd name="T10" fmla="*/ 90 w 415"/>
              <a:gd name="T11" fmla="*/ 347 h 367"/>
              <a:gd name="T12" fmla="*/ 125 w 415"/>
              <a:gd name="T13" fmla="*/ 367 h 367"/>
              <a:gd name="T14" fmla="*/ 290 w 415"/>
              <a:gd name="T15" fmla="*/ 367 h 367"/>
              <a:gd name="T16" fmla="*/ 325 w 415"/>
              <a:gd name="T17" fmla="*/ 347 h 367"/>
              <a:gd name="T18" fmla="*/ 408 w 415"/>
              <a:gd name="T19" fmla="*/ 204 h 367"/>
              <a:gd name="T20" fmla="*/ 408 w 415"/>
              <a:gd name="T21" fmla="*/ 163 h 367"/>
              <a:gd name="T22" fmla="*/ 325 w 415"/>
              <a:gd name="T23" fmla="*/ 20 h 367"/>
              <a:gd name="T24" fmla="*/ 290 w 415"/>
              <a:gd name="T25" fmla="*/ 0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5" h="367">
                <a:moveTo>
                  <a:pt x="290" y="0"/>
                </a:moveTo>
                <a:cubicBezTo>
                  <a:pt x="125" y="0"/>
                  <a:pt x="125" y="0"/>
                  <a:pt x="125" y="0"/>
                </a:cubicBezTo>
                <a:cubicBezTo>
                  <a:pt x="110" y="0"/>
                  <a:pt x="97" y="7"/>
                  <a:pt x="90" y="20"/>
                </a:cubicBezTo>
                <a:cubicBezTo>
                  <a:pt x="7" y="163"/>
                  <a:pt x="7" y="163"/>
                  <a:pt x="7" y="163"/>
                </a:cubicBezTo>
                <a:cubicBezTo>
                  <a:pt x="0" y="176"/>
                  <a:pt x="0" y="191"/>
                  <a:pt x="7" y="204"/>
                </a:cubicBezTo>
                <a:cubicBezTo>
                  <a:pt x="90" y="347"/>
                  <a:pt x="90" y="347"/>
                  <a:pt x="90" y="347"/>
                </a:cubicBezTo>
                <a:cubicBezTo>
                  <a:pt x="97" y="360"/>
                  <a:pt x="110" y="367"/>
                  <a:pt x="125" y="367"/>
                </a:cubicBezTo>
                <a:cubicBezTo>
                  <a:pt x="290" y="367"/>
                  <a:pt x="290" y="367"/>
                  <a:pt x="290" y="367"/>
                </a:cubicBezTo>
                <a:cubicBezTo>
                  <a:pt x="305" y="367"/>
                  <a:pt x="318" y="360"/>
                  <a:pt x="325" y="347"/>
                </a:cubicBezTo>
                <a:cubicBezTo>
                  <a:pt x="408" y="204"/>
                  <a:pt x="408" y="204"/>
                  <a:pt x="408" y="204"/>
                </a:cubicBezTo>
                <a:cubicBezTo>
                  <a:pt x="415" y="191"/>
                  <a:pt x="415" y="176"/>
                  <a:pt x="408" y="163"/>
                </a:cubicBezTo>
                <a:cubicBezTo>
                  <a:pt x="325" y="20"/>
                  <a:pt x="325" y="20"/>
                  <a:pt x="325" y="20"/>
                </a:cubicBezTo>
                <a:cubicBezTo>
                  <a:pt x="318" y="7"/>
                  <a:pt x="305" y="0"/>
                  <a:pt x="290"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20">
            <a:extLst>
              <a:ext uri="{FF2B5EF4-FFF2-40B4-BE49-F238E27FC236}">
                <a16:creationId xmlns:a16="http://schemas.microsoft.com/office/drawing/2014/main" id="{92155516-7EAF-28AB-9CDA-0901228337C5}"/>
              </a:ext>
            </a:extLst>
          </p:cNvPr>
          <p:cNvSpPr>
            <a:spLocks/>
          </p:cNvSpPr>
          <p:nvPr/>
        </p:nvSpPr>
        <p:spPr bwMode="auto">
          <a:xfrm>
            <a:off x="1229455" y="4996377"/>
            <a:ext cx="2629186" cy="1080722"/>
          </a:xfrm>
          <a:custGeom>
            <a:avLst/>
            <a:gdLst>
              <a:gd name="T0" fmla="*/ 0 w 401"/>
              <a:gd name="T1" fmla="*/ 0 h 164"/>
              <a:gd name="T2" fmla="*/ 83 w 401"/>
              <a:gd name="T3" fmla="*/ 144 h 164"/>
              <a:gd name="T4" fmla="*/ 118 w 401"/>
              <a:gd name="T5" fmla="*/ 164 h 164"/>
              <a:gd name="T6" fmla="*/ 283 w 401"/>
              <a:gd name="T7" fmla="*/ 164 h 164"/>
              <a:gd name="T8" fmla="*/ 318 w 401"/>
              <a:gd name="T9" fmla="*/ 144 h 164"/>
              <a:gd name="T10" fmla="*/ 401 w 401"/>
              <a:gd name="T11" fmla="*/ 0 h 164"/>
            </a:gdLst>
            <a:ahLst/>
            <a:cxnLst>
              <a:cxn ang="0">
                <a:pos x="T0" y="T1"/>
              </a:cxn>
              <a:cxn ang="0">
                <a:pos x="T2" y="T3"/>
              </a:cxn>
              <a:cxn ang="0">
                <a:pos x="T4" y="T5"/>
              </a:cxn>
              <a:cxn ang="0">
                <a:pos x="T6" y="T7"/>
              </a:cxn>
              <a:cxn ang="0">
                <a:pos x="T8" y="T9"/>
              </a:cxn>
              <a:cxn ang="0">
                <a:pos x="T10" y="T11"/>
              </a:cxn>
            </a:cxnLst>
            <a:rect l="0" t="0" r="r" b="b"/>
            <a:pathLst>
              <a:path w="401" h="164">
                <a:moveTo>
                  <a:pt x="0" y="0"/>
                </a:moveTo>
                <a:cubicBezTo>
                  <a:pt x="83" y="144"/>
                  <a:pt x="83" y="144"/>
                  <a:pt x="83" y="144"/>
                </a:cubicBezTo>
                <a:cubicBezTo>
                  <a:pt x="90" y="157"/>
                  <a:pt x="103" y="164"/>
                  <a:pt x="118" y="164"/>
                </a:cubicBezTo>
                <a:cubicBezTo>
                  <a:pt x="283" y="164"/>
                  <a:pt x="283" y="164"/>
                  <a:pt x="283" y="164"/>
                </a:cubicBezTo>
                <a:cubicBezTo>
                  <a:pt x="298" y="164"/>
                  <a:pt x="311" y="157"/>
                  <a:pt x="318" y="144"/>
                </a:cubicBezTo>
                <a:cubicBezTo>
                  <a:pt x="401" y="0"/>
                  <a:pt x="401" y="0"/>
                  <a:pt x="401" y="0"/>
                </a:cubicBezTo>
              </a:path>
            </a:pathLst>
          </a:custGeom>
          <a:noFill/>
          <a:ln w="3333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TextBox 13">
            <a:extLst>
              <a:ext uri="{FF2B5EF4-FFF2-40B4-BE49-F238E27FC236}">
                <a16:creationId xmlns:a16="http://schemas.microsoft.com/office/drawing/2014/main" id="{9B5AB0C4-5408-63FB-A134-A8279D916257}"/>
              </a:ext>
            </a:extLst>
          </p:cNvPr>
          <p:cNvSpPr txBox="1"/>
          <p:nvPr/>
        </p:nvSpPr>
        <p:spPr>
          <a:xfrm>
            <a:off x="9103807" y="3799013"/>
            <a:ext cx="1269384" cy="630942"/>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sz="2000" b="1" dirty="0">
                <a:solidFill>
                  <a:schemeClr val="bg1"/>
                </a:solidFill>
              </a:rPr>
              <a:t>1) زردی</a:t>
            </a:r>
          </a:p>
        </p:txBody>
      </p:sp>
      <p:sp>
        <p:nvSpPr>
          <p:cNvPr id="16" name="TextBox 15">
            <a:extLst>
              <a:ext uri="{FF2B5EF4-FFF2-40B4-BE49-F238E27FC236}">
                <a16:creationId xmlns:a16="http://schemas.microsoft.com/office/drawing/2014/main" id="{B1BF5432-8266-AB84-6D3E-A1427B9563E1}"/>
              </a:ext>
            </a:extLst>
          </p:cNvPr>
          <p:cNvSpPr txBox="1"/>
          <p:nvPr/>
        </p:nvSpPr>
        <p:spPr>
          <a:xfrm>
            <a:off x="1506758" y="3799013"/>
            <a:ext cx="2085921" cy="1862048"/>
          </a:xfrm>
          <a:prstGeom prst="rect">
            <a:avLst/>
          </a:prstGeom>
          <a:noFill/>
        </p:spPr>
        <p:txBody>
          <a:bodyPr wrap="square">
            <a:spAutoFit/>
          </a:bodyPr>
          <a:lstStyle>
            <a:defPPr>
              <a:defRPr lang="fa-IR"/>
            </a:defPPr>
            <a:lvl1pPr algn="just" rtl="1">
              <a:lnSpc>
                <a:spcPct val="200000"/>
              </a:lnSpc>
              <a:defRPr sz="2400" b="1">
                <a:latin typeface="Vazir" panose="020B0603030804020204" pitchFamily="34" charset="-78"/>
                <a:cs typeface="Vazir" panose="020B0603030804020204" pitchFamily="34" charset="-78"/>
              </a:defRPr>
            </a:lvl1pPr>
          </a:lstStyle>
          <a:p>
            <a:r>
              <a:rPr lang="fa-IR" sz="2000" dirty="0">
                <a:solidFill>
                  <a:schemeClr val="bg1"/>
                </a:solidFill>
              </a:rPr>
              <a:t>4) هرگونه علائم عفونت، قرمزی یا تورم در محل برش</a:t>
            </a:r>
          </a:p>
        </p:txBody>
      </p:sp>
      <p:sp>
        <p:nvSpPr>
          <p:cNvPr id="18" name="TextBox 17">
            <a:extLst>
              <a:ext uri="{FF2B5EF4-FFF2-40B4-BE49-F238E27FC236}">
                <a16:creationId xmlns:a16="http://schemas.microsoft.com/office/drawing/2014/main" id="{44ACB97F-33D9-5A40-F776-ED46E2312C36}"/>
              </a:ext>
            </a:extLst>
          </p:cNvPr>
          <p:cNvSpPr txBox="1"/>
          <p:nvPr/>
        </p:nvSpPr>
        <p:spPr>
          <a:xfrm>
            <a:off x="3749397" y="3717634"/>
            <a:ext cx="2509575" cy="630942"/>
          </a:xfrm>
          <a:prstGeom prst="rect">
            <a:avLst/>
          </a:prstGeom>
          <a:noFill/>
        </p:spPr>
        <p:txBody>
          <a:bodyPr wrap="square">
            <a:spAutoFit/>
          </a:bodyPr>
          <a:lstStyle>
            <a:defPPr>
              <a:defRPr lang="fa-IR"/>
            </a:defPPr>
            <a:lvl1pPr algn="just" rtl="1">
              <a:lnSpc>
                <a:spcPct val="200000"/>
              </a:lnSpc>
              <a:defRPr sz="2000" b="1">
                <a:latin typeface="Vazir" panose="020B0603030804020204" pitchFamily="34" charset="-78"/>
                <a:cs typeface="Vazir" panose="020B0603030804020204" pitchFamily="34" charset="-78"/>
              </a:defRPr>
            </a:lvl1pPr>
          </a:lstStyle>
          <a:p>
            <a:r>
              <a:rPr lang="fa-IR" dirty="0">
                <a:solidFill>
                  <a:schemeClr val="bg1"/>
                </a:solidFill>
              </a:rPr>
              <a:t>3) تب بالای 39 درجه</a:t>
            </a:r>
          </a:p>
        </p:txBody>
      </p:sp>
      <p:sp>
        <p:nvSpPr>
          <p:cNvPr id="19" name="Rectangle 18">
            <a:extLst>
              <a:ext uri="{FF2B5EF4-FFF2-40B4-BE49-F238E27FC236}">
                <a16:creationId xmlns:a16="http://schemas.microsoft.com/office/drawing/2014/main" id="{53922922-EBE9-9915-C7CF-43BC79B1559D}"/>
              </a:ext>
            </a:extLst>
          </p:cNvPr>
          <p:cNvSpPr/>
          <p:nvPr/>
        </p:nvSpPr>
        <p:spPr>
          <a:xfrm>
            <a:off x="0" y="656686"/>
            <a:ext cx="7800871" cy="141846"/>
          </a:xfrm>
          <a:prstGeom prst="rect">
            <a:avLst/>
          </a:prstGeom>
          <a:ln/>
        </p:spPr>
        <p:style>
          <a:lnRef idx="0">
            <a:schemeClr val="accent6"/>
          </a:lnRef>
          <a:fillRef idx="3">
            <a:schemeClr val="accent6"/>
          </a:fillRef>
          <a:effectRef idx="3">
            <a:schemeClr val="accent6"/>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9410331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7F246CD-35BF-8807-16AE-0D7370287A43}"/>
              </a:ext>
            </a:extLst>
          </p:cNvPr>
          <p:cNvSpPr txBox="1"/>
          <p:nvPr/>
        </p:nvSpPr>
        <p:spPr>
          <a:xfrm>
            <a:off x="5860025" y="4021277"/>
            <a:ext cx="6096000" cy="461665"/>
          </a:xfrm>
          <a:prstGeom prst="rect">
            <a:avLst/>
          </a:prstGeom>
          <a:noFill/>
        </p:spPr>
        <p:txBody>
          <a:bodyPr wrap="square">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dirty="0"/>
              <a:t>نتیجه کیست کلدوک </a:t>
            </a:r>
            <a:r>
              <a:rPr lang="en-US" dirty="0"/>
              <a:t>(Choledochal Cysts)</a:t>
            </a:r>
            <a:endParaRPr lang="fa-IR" dirty="0"/>
          </a:p>
        </p:txBody>
      </p:sp>
      <p:sp>
        <p:nvSpPr>
          <p:cNvPr id="5" name="TextBox 4">
            <a:extLst>
              <a:ext uri="{FF2B5EF4-FFF2-40B4-BE49-F238E27FC236}">
                <a16:creationId xmlns:a16="http://schemas.microsoft.com/office/drawing/2014/main" id="{F926234A-1131-3DA9-1EBF-A899888C0879}"/>
              </a:ext>
            </a:extLst>
          </p:cNvPr>
          <p:cNvSpPr txBox="1"/>
          <p:nvPr/>
        </p:nvSpPr>
        <p:spPr>
          <a:xfrm>
            <a:off x="235974" y="4482942"/>
            <a:ext cx="11720051" cy="2239074"/>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این کیست </a:t>
            </a:r>
            <a:r>
              <a:rPr lang="en-US" dirty="0"/>
              <a:t>(Cysts) </a:t>
            </a:r>
            <a:r>
              <a:rPr lang="fa-IR" dirty="0"/>
              <a:t>یکی از بیماری‌های نادر در مجرای صفراوی است که جریان صفرا را از کبد به روده کوچک کُند می‌کند و کودک با آن متولد می‌شود. در اغلب موارد کیست‌های کلدوک تا قبل از 10 سالگی تشخیص داده می‌شوند و در صورت درمان به‌موقع می‌توان از عوارض جبران‌ناپذیر جلوگیری کرد. اهمیت این بیماری ما را برآن داشت تا در این مقاله از مجله درمانکده شما را با روش تشخیص کیست کلدوک و درمان آن آشنا کنیم. شما هم می‌توانید نظرات و تجربیات خود را با ما در میان بگذارید.</a:t>
            </a:r>
          </a:p>
        </p:txBody>
      </p:sp>
      <p:pic>
        <p:nvPicPr>
          <p:cNvPr id="2" name="Picture 1">
            <a:extLst>
              <a:ext uri="{FF2B5EF4-FFF2-40B4-BE49-F238E27FC236}">
                <a16:creationId xmlns:a16="http://schemas.microsoft.com/office/drawing/2014/main" id="{F80F8BA9-81D0-7E44-107D-2BE499E09596}"/>
              </a:ext>
            </a:extLst>
          </p:cNvPr>
          <p:cNvPicPr>
            <a:picLocks noChangeAspect="1"/>
          </p:cNvPicPr>
          <p:nvPr/>
        </p:nvPicPr>
        <p:blipFill>
          <a:blip r:embed="rId2"/>
          <a:stretch>
            <a:fillRect/>
          </a:stretch>
        </p:blipFill>
        <p:spPr>
          <a:xfrm>
            <a:off x="3465167" y="0"/>
            <a:ext cx="4789716" cy="3956062"/>
          </a:xfrm>
          <a:prstGeom prst="rect">
            <a:avLst/>
          </a:prstGeom>
        </p:spPr>
      </p:pic>
      <p:sp>
        <p:nvSpPr>
          <p:cNvPr id="6" name="Rectangle 5">
            <a:extLst>
              <a:ext uri="{FF2B5EF4-FFF2-40B4-BE49-F238E27FC236}">
                <a16:creationId xmlns:a16="http://schemas.microsoft.com/office/drawing/2014/main" id="{ACE3522E-093E-CE91-382A-EFF827C34F2F}"/>
              </a:ext>
            </a:extLst>
          </p:cNvPr>
          <p:cNvSpPr/>
          <p:nvPr/>
        </p:nvSpPr>
        <p:spPr>
          <a:xfrm>
            <a:off x="1728316" y="4154599"/>
            <a:ext cx="4672483" cy="85805"/>
          </a:xfrm>
          <a:prstGeom prst="rect">
            <a:avLst/>
          </a:prstGeom>
          <a:ln/>
        </p:spPr>
        <p:style>
          <a:lnRef idx="0">
            <a:schemeClr val="accent6"/>
          </a:lnRef>
          <a:fillRef idx="3">
            <a:schemeClr val="accent6"/>
          </a:fillRef>
          <a:effectRef idx="3">
            <a:schemeClr val="accent6"/>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E7E5CFB7-CB91-AA10-76D6-7F2961A2149C}"/>
              </a:ext>
            </a:extLst>
          </p:cNvPr>
          <p:cNvSpPr/>
          <p:nvPr/>
        </p:nvSpPr>
        <p:spPr>
          <a:xfrm flipV="1">
            <a:off x="0" y="3956061"/>
            <a:ext cx="1848897" cy="461665"/>
          </a:xfrm>
          <a:prstGeom prst="rect">
            <a:avLst/>
          </a:prstGeom>
          <a:ln/>
        </p:spPr>
        <p:style>
          <a:lnRef idx="0">
            <a:schemeClr val="accent6"/>
          </a:lnRef>
          <a:fillRef idx="3">
            <a:schemeClr val="accent6"/>
          </a:fillRef>
          <a:effectRef idx="3">
            <a:schemeClr val="accent6"/>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76249E6D-B1AD-F188-A824-A762552E94B8}"/>
              </a:ext>
            </a:extLst>
          </p:cNvPr>
          <p:cNvSpPr/>
          <p:nvPr/>
        </p:nvSpPr>
        <p:spPr>
          <a:xfrm>
            <a:off x="11213960" y="135984"/>
            <a:ext cx="978040" cy="452466"/>
          </a:xfrm>
          <a:prstGeom prst="rect">
            <a:avLst/>
          </a:prstGeom>
          <a:solidFill>
            <a:srgbClr val="0085B4"/>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7034738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E261324-851E-3196-026E-DDEE817648B0}"/>
              </a:ext>
            </a:extLst>
          </p:cNvPr>
          <p:cNvSpPr txBox="1"/>
          <p:nvPr/>
        </p:nvSpPr>
        <p:spPr>
          <a:xfrm>
            <a:off x="713433" y="2071136"/>
            <a:ext cx="3406391" cy="577081"/>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en-US" dirty="0">
                <a:hlinkClick r:id="rId2">
                  <a:extLst>
                    <a:ext uri="{A12FA001-AC4F-418D-AE19-62706E023703}">
                      <ahyp:hlinkClr xmlns:ahyp="http://schemas.microsoft.com/office/drawing/2018/hyperlinkcolor" val="tx"/>
                    </a:ext>
                  </a:extLst>
                </a:hlinkClick>
              </a:rPr>
              <a:t>https://www.darmankade.com</a:t>
            </a:r>
            <a:endParaRPr lang="en-US" dirty="0"/>
          </a:p>
        </p:txBody>
      </p:sp>
      <p:sp>
        <p:nvSpPr>
          <p:cNvPr id="4" name="TextBox 3">
            <a:extLst>
              <a:ext uri="{FF2B5EF4-FFF2-40B4-BE49-F238E27FC236}">
                <a16:creationId xmlns:a16="http://schemas.microsoft.com/office/drawing/2014/main" id="{28FECCFE-3462-C49E-E8D3-95A4E396643A}"/>
              </a:ext>
            </a:extLst>
          </p:cNvPr>
          <p:cNvSpPr txBox="1"/>
          <p:nvPr/>
        </p:nvSpPr>
        <p:spPr>
          <a:xfrm>
            <a:off x="9294724" y="713165"/>
            <a:ext cx="970801" cy="461665"/>
          </a:xfrm>
          <a:prstGeom prst="rect">
            <a:avLst/>
          </a:prstGeom>
          <a:noFill/>
        </p:spPr>
        <p:txBody>
          <a:bodyPr wrap="square">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dirty="0"/>
              <a:t>منابع</a:t>
            </a:r>
          </a:p>
        </p:txBody>
      </p:sp>
      <p:sp>
        <p:nvSpPr>
          <p:cNvPr id="2" name="Rectangle 1">
            <a:extLst>
              <a:ext uri="{FF2B5EF4-FFF2-40B4-BE49-F238E27FC236}">
                <a16:creationId xmlns:a16="http://schemas.microsoft.com/office/drawing/2014/main" id="{3711FF84-985E-E9F3-CA9B-F20CA1C0B005}"/>
              </a:ext>
            </a:extLst>
          </p:cNvPr>
          <p:cNvSpPr/>
          <p:nvPr/>
        </p:nvSpPr>
        <p:spPr>
          <a:xfrm>
            <a:off x="0" y="6191377"/>
            <a:ext cx="12192000" cy="369332"/>
          </a:xfrm>
          <a:prstGeom prst="rect">
            <a:avLst/>
          </a:prstGeom>
          <a:solidFill>
            <a:srgbClr val="0085B4"/>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a:extLst>
              <a:ext uri="{FF2B5EF4-FFF2-40B4-BE49-F238E27FC236}">
                <a16:creationId xmlns:a16="http://schemas.microsoft.com/office/drawing/2014/main" id="{5D6198CE-551D-2BE7-4A84-AD3B6AE6359E}"/>
              </a:ext>
            </a:extLst>
          </p:cNvPr>
          <p:cNvSpPr/>
          <p:nvPr/>
        </p:nvSpPr>
        <p:spPr>
          <a:xfrm flipV="1">
            <a:off x="10343103" y="569765"/>
            <a:ext cx="1848897" cy="656133"/>
          </a:xfrm>
          <a:prstGeom prst="rect">
            <a:avLst/>
          </a:prstGeom>
          <a:ln/>
        </p:spPr>
        <p:style>
          <a:lnRef idx="0">
            <a:schemeClr val="accent6"/>
          </a:lnRef>
          <a:fillRef idx="3">
            <a:schemeClr val="accent6"/>
          </a:fillRef>
          <a:effectRef idx="3">
            <a:schemeClr val="accent6"/>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2478612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5C73B4-AC4D-8741-D6FF-B564BAD9FD5C}"/>
              </a:ext>
            </a:extLst>
          </p:cNvPr>
          <p:cNvSpPr/>
          <p:nvPr/>
        </p:nvSpPr>
        <p:spPr>
          <a:xfrm>
            <a:off x="1664677" y="2578335"/>
            <a:ext cx="8862646" cy="1701326"/>
          </a:xfrm>
          <a:prstGeom prst="rect">
            <a:avLst/>
          </a:prstGeom>
          <a:solidFill>
            <a:srgbClr val="0085B4"/>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TextBox 4">
            <a:extLst>
              <a:ext uri="{FF2B5EF4-FFF2-40B4-BE49-F238E27FC236}">
                <a16:creationId xmlns:a16="http://schemas.microsoft.com/office/drawing/2014/main" id="{C36D59C7-6EF1-9747-9551-42FC6EFD40FE}"/>
              </a:ext>
            </a:extLst>
          </p:cNvPr>
          <p:cNvSpPr txBox="1"/>
          <p:nvPr/>
        </p:nvSpPr>
        <p:spPr>
          <a:xfrm>
            <a:off x="2674536" y="2921167"/>
            <a:ext cx="6842928" cy="1015663"/>
          </a:xfrm>
          <a:prstGeom prst="rect">
            <a:avLst/>
          </a:prstGeom>
          <a:noFill/>
        </p:spPr>
        <p:txBody>
          <a:bodyPr wrap="square">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sz="6000" dirty="0">
                <a:solidFill>
                  <a:schemeClr val="bg1"/>
                </a:solidFill>
              </a:rPr>
              <a:t>با تشکر از توجه شما</a:t>
            </a:r>
          </a:p>
        </p:txBody>
      </p:sp>
    </p:spTree>
    <p:extLst>
      <p:ext uri="{BB962C8B-B14F-4D97-AF65-F5344CB8AC3E}">
        <p14:creationId xmlns:p14="http://schemas.microsoft.com/office/powerpoint/2010/main" val="7009545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0176773-0319-9044-BF0B-9368BDA59961}"/>
              </a:ext>
            </a:extLst>
          </p:cNvPr>
          <p:cNvSpPr/>
          <p:nvPr/>
        </p:nvSpPr>
        <p:spPr>
          <a:xfrm>
            <a:off x="3506875" y="1170454"/>
            <a:ext cx="5742526" cy="243002"/>
          </a:xfrm>
          <a:prstGeom prst="rect">
            <a:avLst/>
          </a:prstGeom>
          <a:ln/>
        </p:spPr>
        <p:style>
          <a:lnRef idx="0">
            <a:schemeClr val="accent6"/>
          </a:lnRef>
          <a:fillRef idx="3">
            <a:schemeClr val="accent6"/>
          </a:fillRef>
          <a:effectRef idx="3">
            <a:schemeClr val="accent6"/>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DEDAF1F5-FCEE-7DF3-A4DF-B4E6C141572C}"/>
              </a:ext>
            </a:extLst>
          </p:cNvPr>
          <p:cNvSpPr txBox="1"/>
          <p:nvPr/>
        </p:nvSpPr>
        <p:spPr>
          <a:xfrm>
            <a:off x="7107859" y="1413456"/>
            <a:ext cx="4916127" cy="4455066"/>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کبد علاوه‌بر تولید صفرا که برای هضم غذا به روده‌ها کمک می‌کند، باعث ذخیره شدن مواد مغذی، پاکسازی جریان خون، کنترل سطح قندخون و کلسترول، حمایت از سیستم ایمنی و انتقال اکسیژن می‌شود. بروز کیست کلدوک با متورم کردن مجرای صفراوی منجر به برگشت صفرا درون کبد خواهد شد. این موضوع می‌تواند مشکلات جدی مانند آسیب کبدی یا انسداد مجرای صفراوی را به‌وجود آورد.</a:t>
            </a:r>
          </a:p>
        </p:txBody>
      </p:sp>
      <p:sp>
        <p:nvSpPr>
          <p:cNvPr id="5" name="TextBox 4">
            <a:extLst>
              <a:ext uri="{FF2B5EF4-FFF2-40B4-BE49-F238E27FC236}">
                <a16:creationId xmlns:a16="http://schemas.microsoft.com/office/drawing/2014/main" id="{1968BE54-9EB6-46AA-88D3-7399B60917A7}"/>
              </a:ext>
            </a:extLst>
          </p:cNvPr>
          <p:cNvSpPr txBox="1"/>
          <p:nvPr/>
        </p:nvSpPr>
        <p:spPr>
          <a:xfrm>
            <a:off x="3300885" y="599368"/>
            <a:ext cx="5948516" cy="461665"/>
          </a:xfrm>
          <a:prstGeom prst="rect">
            <a:avLst/>
          </a:prstGeom>
          <a:noFill/>
        </p:spPr>
        <p:txBody>
          <a:bodyPr wrap="square">
            <a:spAutoFit/>
          </a:bodyPr>
          <a:lstStyle>
            <a:defPPr>
              <a:defRPr lang="fa-IR"/>
            </a:defPPr>
            <a:lvl1pPr>
              <a:defRPr sz="2400" b="1">
                <a:latin typeface="Shabnam" panose="020B0603030804020204" pitchFamily="34" charset="-78"/>
                <a:cs typeface="Shabnam" panose="020B0603030804020204" pitchFamily="34" charset="-78"/>
              </a:defRPr>
            </a:lvl1pPr>
          </a:lstStyle>
          <a:p>
            <a:pPr algn="just" rtl="1"/>
            <a:r>
              <a:rPr lang="fa-IR" dirty="0"/>
              <a:t>کیست کلدوک چیست و چگونه درمان می‌شود؟</a:t>
            </a:r>
            <a:endParaRPr lang="en-US" dirty="0"/>
          </a:p>
        </p:txBody>
      </p:sp>
      <p:pic>
        <p:nvPicPr>
          <p:cNvPr id="6" name="Picture 5">
            <a:extLst>
              <a:ext uri="{FF2B5EF4-FFF2-40B4-BE49-F238E27FC236}">
                <a16:creationId xmlns:a16="http://schemas.microsoft.com/office/drawing/2014/main" id="{1E863B63-ACF6-8F20-5C7D-281C62DD0DD4}"/>
              </a:ext>
            </a:extLst>
          </p:cNvPr>
          <p:cNvPicPr>
            <a:picLocks noChangeAspect="1"/>
          </p:cNvPicPr>
          <p:nvPr/>
        </p:nvPicPr>
        <p:blipFill>
          <a:blip r:embed="rId2"/>
          <a:stretch>
            <a:fillRect/>
          </a:stretch>
        </p:blipFill>
        <p:spPr>
          <a:xfrm>
            <a:off x="0" y="1886000"/>
            <a:ext cx="6831082" cy="3982522"/>
          </a:xfrm>
          <a:prstGeom prst="rect">
            <a:avLst/>
          </a:prstGeom>
        </p:spPr>
      </p:pic>
    </p:spTree>
    <p:extLst>
      <p:ext uri="{BB962C8B-B14F-4D97-AF65-F5344CB8AC3E}">
        <p14:creationId xmlns:p14="http://schemas.microsoft.com/office/powerpoint/2010/main" val="35237011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5A7EB4C-07D8-F580-93ED-070502D34447}"/>
              </a:ext>
            </a:extLst>
          </p:cNvPr>
          <p:cNvSpPr txBox="1"/>
          <p:nvPr/>
        </p:nvSpPr>
        <p:spPr>
          <a:xfrm>
            <a:off x="2920180" y="2184993"/>
            <a:ext cx="3175820" cy="461665"/>
          </a:xfrm>
          <a:prstGeom prst="rect">
            <a:avLst/>
          </a:prstGeom>
          <a:noFill/>
        </p:spPr>
        <p:txBody>
          <a:bodyPr wrap="square">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dirty="0"/>
              <a:t>کیست کلدوک چیست؟ </a:t>
            </a:r>
          </a:p>
        </p:txBody>
      </p:sp>
      <p:sp>
        <p:nvSpPr>
          <p:cNvPr id="5" name="TextBox 4">
            <a:extLst>
              <a:ext uri="{FF2B5EF4-FFF2-40B4-BE49-F238E27FC236}">
                <a16:creationId xmlns:a16="http://schemas.microsoft.com/office/drawing/2014/main" id="{957E8238-3379-9B8A-45E1-816D6EA99292}"/>
              </a:ext>
            </a:extLst>
          </p:cNvPr>
          <p:cNvSpPr txBox="1"/>
          <p:nvPr/>
        </p:nvSpPr>
        <p:spPr>
          <a:xfrm>
            <a:off x="247601" y="2658423"/>
            <a:ext cx="5840361" cy="3347070"/>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این کیست یک ناهنجاری اکتسابی در مجرایی است که صفرا را از کبد به کیسه صفرا و روده کوچک منتقل می‌کند. یکی از وظایف اصلی کبد کمک به هضم غذا از طریق تولید صفرا است. برای درک بهتر این مفهوم باید بدانید «کلدوک چیست». کلدوک همان مجرای صفراوی است که ایجاد کیست باعث تورم آن مجرا شده و منجر به برگشت ماده صفرا به درون کبد می‌شود. </a:t>
            </a:r>
          </a:p>
        </p:txBody>
      </p:sp>
      <p:pic>
        <p:nvPicPr>
          <p:cNvPr id="6" name="Picture 5">
            <a:extLst>
              <a:ext uri="{FF2B5EF4-FFF2-40B4-BE49-F238E27FC236}">
                <a16:creationId xmlns:a16="http://schemas.microsoft.com/office/drawing/2014/main" id="{E09FCDB5-7EA3-5BA3-7D61-F46CFA9AEBF4}"/>
              </a:ext>
            </a:extLst>
          </p:cNvPr>
          <p:cNvPicPr>
            <a:picLocks noChangeAspect="1"/>
          </p:cNvPicPr>
          <p:nvPr/>
        </p:nvPicPr>
        <p:blipFill>
          <a:blip r:embed="rId2"/>
          <a:stretch>
            <a:fillRect/>
          </a:stretch>
        </p:blipFill>
        <p:spPr>
          <a:xfrm>
            <a:off x="6087962" y="1745226"/>
            <a:ext cx="6104038" cy="4586750"/>
          </a:xfrm>
          <a:prstGeom prst="rect">
            <a:avLst/>
          </a:prstGeom>
        </p:spPr>
      </p:pic>
      <p:sp>
        <p:nvSpPr>
          <p:cNvPr id="2" name="Rectangle 1">
            <a:extLst>
              <a:ext uri="{FF2B5EF4-FFF2-40B4-BE49-F238E27FC236}">
                <a16:creationId xmlns:a16="http://schemas.microsoft.com/office/drawing/2014/main" id="{6CAE3549-B2B5-DD39-DD40-4D3E2686F484}"/>
              </a:ext>
            </a:extLst>
          </p:cNvPr>
          <p:cNvSpPr/>
          <p:nvPr/>
        </p:nvSpPr>
        <p:spPr>
          <a:xfrm>
            <a:off x="0" y="2298745"/>
            <a:ext cx="3102930" cy="234162"/>
          </a:xfrm>
          <a:prstGeom prst="rect">
            <a:avLst/>
          </a:prstGeom>
          <a:ln/>
        </p:spPr>
        <p:style>
          <a:lnRef idx="0">
            <a:schemeClr val="accent6"/>
          </a:lnRef>
          <a:fillRef idx="3">
            <a:schemeClr val="accent6"/>
          </a:fillRef>
          <a:effectRef idx="3">
            <a:schemeClr val="accent6"/>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0913394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B58EDB9-D6AD-2080-A74B-F1C30B113696}"/>
              </a:ext>
            </a:extLst>
          </p:cNvPr>
          <p:cNvSpPr/>
          <p:nvPr/>
        </p:nvSpPr>
        <p:spPr>
          <a:xfrm>
            <a:off x="1497206" y="5503348"/>
            <a:ext cx="9053564" cy="1156983"/>
          </a:xfrm>
          <a:prstGeom prst="rect">
            <a:avLst/>
          </a:prstGeom>
          <a:solidFill>
            <a:srgbClr val="0085B4"/>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5B3A462E-53C1-D9C5-4F86-E11226D24560}"/>
              </a:ext>
            </a:extLst>
          </p:cNvPr>
          <p:cNvSpPr txBox="1"/>
          <p:nvPr/>
        </p:nvSpPr>
        <p:spPr>
          <a:xfrm>
            <a:off x="157316" y="659334"/>
            <a:ext cx="11877367" cy="2239074"/>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در این صورت مجرای اصلی از طرف غده پانکراس به روده مسدود خواهد شد که در نهایت مشکلات کبدی یا التهاب لوزالمعده (پانکراتیت) بروز پیدا می‌کند. کیست کلدوک (</a:t>
            </a:r>
            <a:r>
              <a:rPr lang="en-US" dirty="0"/>
              <a:t>Choledochal Cysts) </a:t>
            </a:r>
            <a:r>
              <a:rPr lang="fa-IR" dirty="0"/>
              <a:t>در کودکان شیوع بیشتری دارد که همین موضوع باعث می‌شود تا آن‌ها در بزرگسالی مستعد ابتلا به سرطان مجرای صفراوی باشند. درمان زودهنگام کیست (</a:t>
            </a:r>
            <a:r>
              <a:rPr lang="en-US" dirty="0"/>
              <a:t>Cysts) </a:t>
            </a:r>
            <a:r>
              <a:rPr lang="fa-IR" dirty="0"/>
              <a:t>می‌تواند احتمال این خطر را کاهش دهد.</a:t>
            </a:r>
          </a:p>
        </p:txBody>
      </p:sp>
      <p:sp>
        <p:nvSpPr>
          <p:cNvPr id="4" name="TextBox 3">
            <a:extLst>
              <a:ext uri="{FF2B5EF4-FFF2-40B4-BE49-F238E27FC236}">
                <a16:creationId xmlns:a16="http://schemas.microsoft.com/office/drawing/2014/main" id="{04501CB7-E918-C0E5-C389-A04DF27B7607}"/>
              </a:ext>
            </a:extLst>
          </p:cNvPr>
          <p:cNvSpPr txBox="1"/>
          <p:nvPr/>
        </p:nvSpPr>
        <p:spPr>
          <a:xfrm>
            <a:off x="8770373" y="197669"/>
            <a:ext cx="3175820" cy="461665"/>
          </a:xfrm>
          <a:prstGeom prst="rect">
            <a:avLst/>
          </a:prstGeom>
          <a:noFill/>
        </p:spPr>
        <p:txBody>
          <a:bodyPr wrap="square">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dirty="0"/>
              <a:t>کیست کلدوک چیست؟ </a:t>
            </a:r>
          </a:p>
        </p:txBody>
      </p:sp>
      <p:pic>
        <p:nvPicPr>
          <p:cNvPr id="5" name="Picture 4">
            <a:extLst>
              <a:ext uri="{FF2B5EF4-FFF2-40B4-BE49-F238E27FC236}">
                <a16:creationId xmlns:a16="http://schemas.microsoft.com/office/drawing/2014/main" id="{60C40AAD-F79E-A6A4-CFC5-26941B4BA06E}"/>
              </a:ext>
            </a:extLst>
          </p:cNvPr>
          <p:cNvPicPr>
            <a:picLocks noChangeAspect="1"/>
          </p:cNvPicPr>
          <p:nvPr/>
        </p:nvPicPr>
        <p:blipFill>
          <a:blip r:embed="rId2"/>
          <a:stretch>
            <a:fillRect/>
          </a:stretch>
        </p:blipFill>
        <p:spPr>
          <a:xfrm>
            <a:off x="2030358" y="2690718"/>
            <a:ext cx="8131282" cy="4167282"/>
          </a:xfrm>
          <a:prstGeom prst="round2SameRect">
            <a:avLst/>
          </a:prstGeom>
        </p:spPr>
      </p:pic>
      <p:sp>
        <p:nvSpPr>
          <p:cNvPr id="2" name="Rectangle 1">
            <a:extLst>
              <a:ext uri="{FF2B5EF4-FFF2-40B4-BE49-F238E27FC236}">
                <a16:creationId xmlns:a16="http://schemas.microsoft.com/office/drawing/2014/main" id="{61BEFF26-1D7D-7E11-CA78-564C86520C77}"/>
              </a:ext>
            </a:extLst>
          </p:cNvPr>
          <p:cNvSpPr/>
          <p:nvPr/>
        </p:nvSpPr>
        <p:spPr>
          <a:xfrm>
            <a:off x="0" y="325149"/>
            <a:ext cx="8852598" cy="177269"/>
          </a:xfrm>
          <a:prstGeom prst="rect">
            <a:avLst/>
          </a:prstGeom>
          <a:ln/>
        </p:spPr>
        <p:style>
          <a:lnRef idx="0">
            <a:schemeClr val="accent6"/>
          </a:lnRef>
          <a:fillRef idx="3">
            <a:schemeClr val="accent6"/>
          </a:fillRef>
          <a:effectRef idx="3">
            <a:schemeClr val="accent6"/>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5405909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4332D7C-CDF6-9D9A-F111-F907D3A09A61}"/>
              </a:ext>
            </a:extLst>
          </p:cNvPr>
          <p:cNvSpPr txBox="1"/>
          <p:nvPr/>
        </p:nvSpPr>
        <p:spPr>
          <a:xfrm>
            <a:off x="235973" y="2742082"/>
            <a:ext cx="6351638" cy="2239074"/>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کیست‌های کلدوک با ایجاد اختلال در عملکرد کبد منجر به برگشت ماده صفرا به درون روده کوچک می‌شوند.خوب است بدانید که کیست کلدوک</a:t>
            </a:r>
            <a:r>
              <a:rPr lang="en-US" dirty="0"/>
              <a:t>Choledochal Cysts) </a:t>
            </a:r>
            <a:r>
              <a:rPr lang="fa-IR" dirty="0"/>
              <a:t>) از نوزادی با کودک همراه خواهد بود اما معمولا علائم بیماری یکی دو سال بعد نمایان می‌شوند.</a:t>
            </a:r>
          </a:p>
        </p:txBody>
      </p:sp>
      <p:sp>
        <p:nvSpPr>
          <p:cNvPr id="4" name="TextBox 3">
            <a:extLst>
              <a:ext uri="{FF2B5EF4-FFF2-40B4-BE49-F238E27FC236}">
                <a16:creationId xmlns:a16="http://schemas.microsoft.com/office/drawing/2014/main" id="{147F5EF9-89FD-EE05-D5D6-084203CFA0CA}"/>
              </a:ext>
            </a:extLst>
          </p:cNvPr>
          <p:cNvSpPr txBox="1"/>
          <p:nvPr/>
        </p:nvSpPr>
        <p:spPr>
          <a:xfrm>
            <a:off x="3411791" y="2280417"/>
            <a:ext cx="3175820" cy="461665"/>
          </a:xfrm>
          <a:prstGeom prst="rect">
            <a:avLst/>
          </a:prstGeom>
          <a:noFill/>
        </p:spPr>
        <p:txBody>
          <a:bodyPr wrap="square">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dirty="0"/>
              <a:t>کیست کلدوک چیست؟ </a:t>
            </a:r>
          </a:p>
        </p:txBody>
      </p:sp>
      <p:pic>
        <p:nvPicPr>
          <p:cNvPr id="5" name="Picture 4">
            <a:extLst>
              <a:ext uri="{FF2B5EF4-FFF2-40B4-BE49-F238E27FC236}">
                <a16:creationId xmlns:a16="http://schemas.microsoft.com/office/drawing/2014/main" id="{CA0292FB-50F7-1735-7F45-C2761F0E010C}"/>
              </a:ext>
            </a:extLst>
          </p:cNvPr>
          <p:cNvPicPr>
            <a:picLocks noChangeAspect="1"/>
          </p:cNvPicPr>
          <p:nvPr/>
        </p:nvPicPr>
        <p:blipFill>
          <a:blip r:embed="rId2"/>
          <a:stretch>
            <a:fillRect/>
          </a:stretch>
        </p:blipFill>
        <p:spPr>
          <a:xfrm>
            <a:off x="6525096" y="1450262"/>
            <a:ext cx="5666904" cy="4468758"/>
          </a:xfrm>
          <a:prstGeom prst="rect">
            <a:avLst/>
          </a:prstGeom>
        </p:spPr>
      </p:pic>
      <p:sp>
        <p:nvSpPr>
          <p:cNvPr id="2" name="Rectangle 1">
            <a:extLst>
              <a:ext uri="{FF2B5EF4-FFF2-40B4-BE49-F238E27FC236}">
                <a16:creationId xmlns:a16="http://schemas.microsoft.com/office/drawing/2014/main" id="{13DE0E35-8574-6BEF-9691-1804F56A9FFB}"/>
              </a:ext>
            </a:extLst>
          </p:cNvPr>
          <p:cNvSpPr/>
          <p:nvPr/>
        </p:nvSpPr>
        <p:spPr>
          <a:xfrm>
            <a:off x="0" y="2407897"/>
            <a:ext cx="3607358" cy="184578"/>
          </a:xfrm>
          <a:prstGeom prst="rect">
            <a:avLst/>
          </a:prstGeom>
          <a:ln/>
        </p:spPr>
        <p:style>
          <a:lnRef idx="0">
            <a:schemeClr val="accent6"/>
          </a:lnRef>
          <a:fillRef idx="3">
            <a:schemeClr val="accent6"/>
          </a:fillRef>
          <a:effectRef idx="3">
            <a:schemeClr val="accent6"/>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5550586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3746A7C-64B4-8289-122A-7867343BF7B5}"/>
              </a:ext>
            </a:extLst>
          </p:cNvPr>
          <p:cNvSpPr txBox="1"/>
          <p:nvPr/>
        </p:nvSpPr>
        <p:spPr>
          <a:xfrm>
            <a:off x="5879690" y="522861"/>
            <a:ext cx="6096000" cy="461665"/>
          </a:xfrm>
          <a:prstGeom prst="rect">
            <a:avLst/>
          </a:prstGeom>
          <a:noFill/>
        </p:spPr>
        <p:txBody>
          <a:bodyPr wrap="square">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pPr marL="342900" indent="-342900">
              <a:buFont typeface="Wingdings" panose="05000000000000000000" pitchFamily="2" charset="2"/>
              <a:buChar char="v"/>
            </a:pPr>
            <a:r>
              <a:rPr lang="fa-IR" dirty="0"/>
              <a:t>انواع و محل </a:t>
            </a:r>
            <a:r>
              <a:rPr lang="en-US" dirty="0"/>
              <a:t>Choledochal Cysts</a:t>
            </a:r>
            <a:endParaRPr lang="fa-IR" dirty="0"/>
          </a:p>
        </p:txBody>
      </p:sp>
      <p:sp>
        <p:nvSpPr>
          <p:cNvPr id="5" name="TextBox 4">
            <a:extLst>
              <a:ext uri="{FF2B5EF4-FFF2-40B4-BE49-F238E27FC236}">
                <a16:creationId xmlns:a16="http://schemas.microsoft.com/office/drawing/2014/main" id="{E75FA8FC-DC32-23FA-151E-99A7C960DBAA}"/>
              </a:ext>
            </a:extLst>
          </p:cNvPr>
          <p:cNvSpPr txBox="1"/>
          <p:nvPr/>
        </p:nvSpPr>
        <p:spPr>
          <a:xfrm>
            <a:off x="216309" y="984526"/>
            <a:ext cx="11759381" cy="1131079"/>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این کیست‌ها معمولا در قسمتی از مجرای صفراوی داخل کبد یا خارج از آن ایجاد می‌شوند. کیست کلدوک بر اساس محل ایجاد دارای 4 دسته است:</a:t>
            </a:r>
          </a:p>
        </p:txBody>
      </p:sp>
      <p:sp>
        <p:nvSpPr>
          <p:cNvPr id="7" name="TextBox 6">
            <a:extLst>
              <a:ext uri="{FF2B5EF4-FFF2-40B4-BE49-F238E27FC236}">
                <a16:creationId xmlns:a16="http://schemas.microsoft.com/office/drawing/2014/main" id="{995D14BB-21B1-87B0-ABBB-0DD33BD6EFA9}"/>
              </a:ext>
            </a:extLst>
          </p:cNvPr>
          <p:cNvSpPr txBox="1"/>
          <p:nvPr/>
        </p:nvSpPr>
        <p:spPr>
          <a:xfrm>
            <a:off x="7944465" y="2934209"/>
            <a:ext cx="4031225" cy="1808187"/>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sz="2000" b="1" dirty="0"/>
              <a:t>نوع 1:</a:t>
            </a:r>
          </a:p>
          <a:p>
            <a:r>
              <a:rPr lang="fa-IR" sz="2000" b="1" dirty="0"/>
              <a:t> </a:t>
            </a:r>
            <a:r>
              <a:rPr lang="fa-IR" dirty="0"/>
              <a:t>کیست مجرای صفراوی خارج کبد که شامل 90 درصد از کل کیست‌های کلدوک است.</a:t>
            </a:r>
          </a:p>
        </p:txBody>
      </p:sp>
      <p:pic>
        <p:nvPicPr>
          <p:cNvPr id="8" name="Picture 7">
            <a:extLst>
              <a:ext uri="{FF2B5EF4-FFF2-40B4-BE49-F238E27FC236}">
                <a16:creationId xmlns:a16="http://schemas.microsoft.com/office/drawing/2014/main" id="{F6DF19C5-4290-82E0-417C-13AE7ADAD863}"/>
              </a:ext>
            </a:extLst>
          </p:cNvPr>
          <p:cNvPicPr>
            <a:picLocks noChangeAspect="1"/>
          </p:cNvPicPr>
          <p:nvPr/>
        </p:nvPicPr>
        <p:blipFill>
          <a:blip r:embed="rId2"/>
          <a:stretch>
            <a:fillRect/>
          </a:stretch>
        </p:blipFill>
        <p:spPr>
          <a:xfrm>
            <a:off x="0" y="2328546"/>
            <a:ext cx="7769218" cy="4529454"/>
          </a:xfrm>
          <a:prstGeom prst="rect">
            <a:avLst/>
          </a:prstGeom>
        </p:spPr>
      </p:pic>
      <p:sp>
        <p:nvSpPr>
          <p:cNvPr id="2" name="Rectangle 1">
            <a:extLst>
              <a:ext uri="{FF2B5EF4-FFF2-40B4-BE49-F238E27FC236}">
                <a16:creationId xmlns:a16="http://schemas.microsoft.com/office/drawing/2014/main" id="{BE881315-3423-C5DC-2EBB-ED8FAE8FD841}"/>
              </a:ext>
            </a:extLst>
          </p:cNvPr>
          <p:cNvSpPr/>
          <p:nvPr/>
        </p:nvSpPr>
        <p:spPr>
          <a:xfrm>
            <a:off x="0" y="664952"/>
            <a:ext cx="7445830" cy="213103"/>
          </a:xfrm>
          <a:prstGeom prst="rect">
            <a:avLst/>
          </a:prstGeom>
          <a:ln/>
        </p:spPr>
        <p:style>
          <a:lnRef idx="0">
            <a:schemeClr val="accent6"/>
          </a:lnRef>
          <a:fillRef idx="3">
            <a:schemeClr val="accent6"/>
          </a:fillRef>
          <a:effectRef idx="3">
            <a:schemeClr val="accent6"/>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735922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4F63959-F3D7-64B9-26E8-1ABA538924FE}"/>
              </a:ext>
            </a:extLst>
          </p:cNvPr>
          <p:cNvSpPr/>
          <p:nvPr/>
        </p:nvSpPr>
        <p:spPr>
          <a:xfrm>
            <a:off x="633480" y="1935741"/>
            <a:ext cx="5908432" cy="3842060"/>
          </a:xfrm>
          <a:prstGeom prst="rect">
            <a:avLst/>
          </a:prstGeom>
          <a:solidFill>
            <a:srgbClr val="0085B4"/>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8A0EB116-6923-3986-4DC4-B8FA44F46FAA}"/>
              </a:ext>
            </a:extLst>
          </p:cNvPr>
          <p:cNvSpPr txBox="1"/>
          <p:nvPr/>
        </p:nvSpPr>
        <p:spPr>
          <a:xfrm>
            <a:off x="5398776" y="2570910"/>
            <a:ext cx="6676103" cy="3654847"/>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sz="2000" b="1" dirty="0"/>
              <a:t>نوع 3: </a:t>
            </a:r>
          </a:p>
          <a:p>
            <a:r>
              <a:rPr lang="fa-IR" dirty="0"/>
              <a:t>کیست در داخل دیواره اثنی‌عشر ایجاد می‌شود.</a:t>
            </a:r>
            <a:r>
              <a:rPr lang="fa-IR" sz="2000" b="1" dirty="0"/>
              <a:t> </a:t>
            </a:r>
          </a:p>
          <a:p>
            <a:r>
              <a:rPr lang="fa-IR" sz="2000" b="1" dirty="0"/>
              <a:t>نوع 2:</a:t>
            </a:r>
          </a:p>
          <a:p>
            <a:r>
              <a:rPr lang="fa-IR" sz="2000" b="1" dirty="0"/>
              <a:t> </a:t>
            </a:r>
            <a:r>
              <a:rPr lang="fa-IR" dirty="0"/>
              <a:t>به شکل کیسه غیرطبیعی از مجرای صفراوی باز می‌شود.</a:t>
            </a:r>
          </a:p>
          <a:p>
            <a:r>
              <a:rPr lang="fa-IR" sz="2000" b="1" dirty="0"/>
              <a:t>نوع 4: </a:t>
            </a:r>
          </a:p>
          <a:p>
            <a:r>
              <a:rPr lang="fa-IR" dirty="0"/>
              <a:t>کیست در مجاری صفراوی داخل و خارج کبد بروز پیدا می‌کند.</a:t>
            </a:r>
          </a:p>
        </p:txBody>
      </p:sp>
      <p:sp>
        <p:nvSpPr>
          <p:cNvPr id="5" name="TextBox 4">
            <a:extLst>
              <a:ext uri="{FF2B5EF4-FFF2-40B4-BE49-F238E27FC236}">
                <a16:creationId xmlns:a16="http://schemas.microsoft.com/office/drawing/2014/main" id="{D421A56F-20C8-C3C8-6741-CD62B99729B1}"/>
              </a:ext>
            </a:extLst>
          </p:cNvPr>
          <p:cNvSpPr txBox="1"/>
          <p:nvPr/>
        </p:nvSpPr>
        <p:spPr>
          <a:xfrm>
            <a:off x="7275871" y="1448231"/>
            <a:ext cx="4758813" cy="461665"/>
          </a:xfrm>
          <a:prstGeom prst="rect">
            <a:avLst/>
          </a:prstGeom>
          <a:noFill/>
        </p:spPr>
        <p:txBody>
          <a:bodyPr wrap="square">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pPr marL="342900" indent="-342900">
              <a:buFont typeface="Wingdings" panose="05000000000000000000" pitchFamily="2" charset="2"/>
              <a:buChar char="v"/>
            </a:pPr>
            <a:r>
              <a:rPr lang="fa-IR" dirty="0"/>
              <a:t>انواع و محل </a:t>
            </a:r>
            <a:r>
              <a:rPr lang="en-US" dirty="0"/>
              <a:t>Choledochal Cysts</a:t>
            </a:r>
            <a:endParaRPr lang="fa-IR" dirty="0"/>
          </a:p>
        </p:txBody>
      </p:sp>
      <p:pic>
        <p:nvPicPr>
          <p:cNvPr id="6" name="Picture 5">
            <a:extLst>
              <a:ext uri="{FF2B5EF4-FFF2-40B4-BE49-F238E27FC236}">
                <a16:creationId xmlns:a16="http://schemas.microsoft.com/office/drawing/2014/main" id="{BA7ADAA9-9E32-1D4A-628F-9198D6DE2810}"/>
              </a:ext>
            </a:extLst>
          </p:cNvPr>
          <p:cNvPicPr>
            <a:picLocks noChangeAspect="1"/>
          </p:cNvPicPr>
          <p:nvPr/>
        </p:nvPicPr>
        <p:blipFill>
          <a:blip r:embed="rId2"/>
          <a:stretch>
            <a:fillRect/>
          </a:stretch>
        </p:blipFill>
        <p:spPr>
          <a:xfrm>
            <a:off x="0" y="2192867"/>
            <a:ext cx="6276870" cy="4032890"/>
          </a:xfrm>
          <a:prstGeom prst="rect">
            <a:avLst/>
          </a:prstGeom>
          <a:ln w="38100">
            <a:solidFill>
              <a:schemeClr val="bg1"/>
            </a:solidFill>
          </a:ln>
        </p:spPr>
      </p:pic>
      <p:sp>
        <p:nvSpPr>
          <p:cNvPr id="2" name="Rectangle 1">
            <a:extLst>
              <a:ext uri="{FF2B5EF4-FFF2-40B4-BE49-F238E27FC236}">
                <a16:creationId xmlns:a16="http://schemas.microsoft.com/office/drawing/2014/main" id="{BE8CE902-36C2-03D3-0E7A-583FB748D28A}"/>
              </a:ext>
            </a:extLst>
          </p:cNvPr>
          <p:cNvSpPr/>
          <p:nvPr/>
        </p:nvSpPr>
        <p:spPr>
          <a:xfrm>
            <a:off x="0" y="1535076"/>
            <a:ext cx="7395587" cy="283676"/>
          </a:xfrm>
          <a:prstGeom prst="rect">
            <a:avLst/>
          </a:prstGeom>
          <a:ln/>
        </p:spPr>
        <p:style>
          <a:lnRef idx="0">
            <a:schemeClr val="accent6"/>
          </a:lnRef>
          <a:fillRef idx="3">
            <a:schemeClr val="accent6"/>
          </a:fillRef>
          <a:effectRef idx="3">
            <a:schemeClr val="accent6"/>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1908238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61E7C43-D337-FB1B-ABF8-158156E4FBE9}"/>
              </a:ext>
            </a:extLst>
          </p:cNvPr>
          <p:cNvSpPr txBox="1"/>
          <p:nvPr/>
        </p:nvSpPr>
        <p:spPr>
          <a:xfrm>
            <a:off x="4303936" y="343410"/>
            <a:ext cx="3342968" cy="461665"/>
          </a:xfrm>
          <a:prstGeom prst="rect">
            <a:avLst/>
          </a:prstGeom>
          <a:noFill/>
        </p:spPr>
        <p:txBody>
          <a:bodyPr wrap="square">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dirty="0"/>
              <a:t>قطر کلدوک چقدر است؟</a:t>
            </a:r>
          </a:p>
        </p:txBody>
      </p:sp>
      <p:sp>
        <p:nvSpPr>
          <p:cNvPr id="5" name="TextBox 4">
            <a:extLst>
              <a:ext uri="{FF2B5EF4-FFF2-40B4-BE49-F238E27FC236}">
                <a16:creationId xmlns:a16="http://schemas.microsoft.com/office/drawing/2014/main" id="{2A3F6369-502D-AF46-4B06-5243E49E24BD}"/>
              </a:ext>
            </a:extLst>
          </p:cNvPr>
          <p:cNvSpPr txBox="1"/>
          <p:nvPr/>
        </p:nvSpPr>
        <p:spPr>
          <a:xfrm>
            <a:off x="260555" y="882811"/>
            <a:ext cx="11670890" cy="2239074"/>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قطر کلدوک به شکل و اندازه کیست یا گسترش آن در بخشی از مجرای صفراوی بستگی دارد. در نوع شایع آن (نوع 1) کیست معمولا دارای قطر بین 1 تا 4 سانتی‌متر است اما در برخی موارد می‌تواند به قطر بیشتری برسد. قطر کلدوک در تصمیم‌گیری برای درمان بیماری نقش مهمی ایفا می‌کند، به طوری‌که اگر کیست </a:t>
            </a:r>
            <a:r>
              <a:rPr lang="en-US" dirty="0"/>
              <a:t>    (Cysts) </a:t>
            </a:r>
            <a:r>
              <a:rPr lang="fa-IR" dirty="0"/>
              <a:t>بسیار بزرگ شده باشد و علائم یا عوارض جدی ایجاد کند، باید در اسرع وقت مورد جراحی قرار بگیرد.</a:t>
            </a:r>
          </a:p>
        </p:txBody>
      </p:sp>
      <p:sp>
        <p:nvSpPr>
          <p:cNvPr id="2" name="Rectangle 1">
            <a:extLst>
              <a:ext uri="{FF2B5EF4-FFF2-40B4-BE49-F238E27FC236}">
                <a16:creationId xmlns:a16="http://schemas.microsoft.com/office/drawing/2014/main" id="{6A816480-2939-9140-5767-0F474A142997}"/>
              </a:ext>
            </a:extLst>
          </p:cNvPr>
          <p:cNvSpPr/>
          <p:nvPr/>
        </p:nvSpPr>
        <p:spPr>
          <a:xfrm>
            <a:off x="7767484" y="525488"/>
            <a:ext cx="4424516" cy="97510"/>
          </a:xfrm>
          <a:prstGeom prst="rect">
            <a:avLst/>
          </a:prstGeom>
          <a:ln/>
        </p:spPr>
        <p:style>
          <a:lnRef idx="0">
            <a:schemeClr val="accent6"/>
          </a:lnRef>
          <a:fillRef idx="3">
            <a:schemeClr val="accent6"/>
          </a:fillRef>
          <a:effectRef idx="3">
            <a:schemeClr val="accent6"/>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DC40E93B-AC07-E65A-3A9E-045E392A00A9}"/>
              </a:ext>
            </a:extLst>
          </p:cNvPr>
          <p:cNvSpPr/>
          <p:nvPr/>
        </p:nvSpPr>
        <p:spPr>
          <a:xfrm>
            <a:off x="0" y="525488"/>
            <a:ext cx="4424516" cy="97510"/>
          </a:xfrm>
          <a:prstGeom prst="rect">
            <a:avLst/>
          </a:prstGeom>
          <a:ln/>
        </p:spPr>
        <p:style>
          <a:lnRef idx="0">
            <a:schemeClr val="accent6"/>
          </a:lnRef>
          <a:fillRef idx="3">
            <a:schemeClr val="accent6"/>
          </a:fillRef>
          <a:effectRef idx="3">
            <a:schemeClr val="accent6"/>
          </a:effectRef>
          <a:fontRef idx="minor">
            <a:schemeClr val="lt1"/>
          </a:fontRef>
        </p:style>
        <p:txBody>
          <a:bodyPr rtlCol="1" anchor="ctr"/>
          <a:lstStyle/>
          <a:p>
            <a:pPr algn="ctr"/>
            <a:endParaRPr lang="fa-IR"/>
          </a:p>
        </p:txBody>
      </p:sp>
      <p:pic>
        <p:nvPicPr>
          <p:cNvPr id="6" name="Picture 5">
            <a:extLst>
              <a:ext uri="{FF2B5EF4-FFF2-40B4-BE49-F238E27FC236}">
                <a16:creationId xmlns:a16="http://schemas.microsoft.com/office/drawing/2014/main" id="{10418B59-F17E-3FFF-5619-59DDDB9AA5DB}"/>
              </a:ext>
            </a:extLst>
          </p:cNvPr>
          <p:cNvPicPr>
            <a:picLocks noChangeAspect="1"/>
          </p:cNvPicPr>
          <p:nvPr/>
        </p:nvPicPr>
        <p:blipFill>
          <a:blip r:embed="rId3"/>
          <a:stretch>
            <a:fillRect/>
          </a:stretch>
        </p:blipFill>
        <p:spPr>
          <a:xfrm>
            <a:off x="763674" y="2653080"/>
            <a:ext cx="5332326" cy="4204920"/>
          </a:xfrm>
          <a:prstGeom prst="rect">
            <a:avLst/>
          </a:prstGeom>
        </p:spPr>
      </p:pic>
      <p:pic>
        <p:nvPicPr>
          <p:cNvPr id="7" name="Picture 6">
            <a:extLst>
              <a:ext uri="{FF2B5EF4-FFF2-40B4-BE49-F238E27FC236}">
                <a16:creationId xmlns:a16="http://schemas.microsoft.com/office/drawing/2014/main" id="{C7CF84C9-3380-3A77-458A-3B21467F6B7F}"/>
              </a:ext>
            </a:extLst>
          </p:cNvPr>
          <p:cNvPicPr>
            <a:picLocks noChangeAspect="1"/>
          </p:cNvPicPr>
          <p:nvPr/>
        </p:nvPicPr>
        <p:blipFill>
          <a:blip r:embed="rId4"/>
          <a:stretch>
            <a:fillRect/>
          </a:stretch>
        </p:blipFill>
        <p:spPr>
          <a:xfrm>
            <a:off x="6923314" y="3427626"/>
            <a:ext cx="4635638" cy="3430374"/>
          </a:xfrm>
          <a:prstGeom prst="rect">
            <a:avLst/>
          </a:prstGeom>
        </p:spPr>
      </p:pic>
    </p:spTree>
    <p:extLst>
      <p:ext uri="{BB962C8B-B14F-4D97-AF65-F5344CB8AC3E}">
        <p14:creationId xmlns:p14="http://schemas.microsoft.com/office/powerpoint/2010/main" val="113046219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448</TotalTime>
  <Words>1469</Words>
  <Application>Microsoft Office PowerPoint</Application>
  <PresentationFormat>Widescreen</PresentationFormat>
  <Paragraphs>88</Paragraphs>
  <Slides>23</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Arial</vt:lpstr>
      <vt:lpstr>Calibri</vt:lpstr>
      <vt:lpstr>Vazir</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hp</dc:creator>
  <cp:lastModifiedBy>hp</cp:lastModifiedBy>
  <cp:revision>2</cp:revision>
  <dcterms:created xsi:type="dcterms:W3CDTF">2024-12-23T08:41:43Z</dcterms:created>
  <dcterms:modified xsi:type="dcterms:W3CDTF">2024-12-24T09:55:03Z</dcterms:modified>
</cp:coreProperties>
</file>