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93" r:id="rId2"/>
    <p:sldId id="256" r:id="rId3"/>
    <p:sldId id="291" r:id="rId4"/>
    <p:sldId id="257" r:id="rId5"/>
    <p:sldId id="258" r:id="rId6"/>
    <p:sldId id="259" r:id="rId7"/>
    <p:sldId id="260" r:id="rId8"/>
    <p:sldId id="261" r:id="rId9"/>
    <p:sldId id="262" r:id="rId10"/>
    <p:sldId id="263" r:id="rId11"/>
    <p:sldId id="279" r:id="rId12"/>
    <p:sldId id="264" r:id="rId13"/>
    <p:sldId id="265" r:id="rId14"/>
    <p:sldId id="266" r:id="rId15"/>
    <p:sldId id="267" r:id="rId16"/>
    <p:sldId id="280" r:id="rId17"/>
    <p:sldId id="270" r:id="rId18"/>
    <p:sldId id="271" r:id="rId19"/>
    <p:sldId id="284" r:id="rId20"/>
    <p:sldId id="272" r:id="rId21"/>
    <p:sldId id="273" r:id="rId22"/>
    <p:sldId id="268" r:id="rId23"/>
    <p:sldId id="269" r:id="rId24"/>
    <p:sldId id="274" r:id="rId25"/>
    <p:sldId id="275" r:id="rId26"/>
    <p:sldId id="276" r:id="rId27"/>
    <p:sldId id="277" r:id="rId28"/>
    <p:sldId id="286" r:id="rId29"/>
    <p:sldId id="287" r:id="rId30"/>
    <p:sldId id="288" r:id="rId31"/>
    <p:sldId id="289" r:id="rId32"/>
    <p:sldId id="290" r:id="rId33"/>
    <p:sldId id="292" r:id="rId3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4457"/>
    <a:srgbClr val="435269"/>
    <a:srgbClr val="C2C2C2"/>
    <a:srgbClr val="404F64"/>
    <a:srgbClr val="FFFFFF"/>
    <a:srgbClr val="5B708F"/>
    <a:srgbClr val="1413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9" d="100"/>
          <a:sy n="79" d="100"/>
        </p:scale>
        <p:origin x="744"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4471262B-B04C-454D-9E61-2A77595A706E}" type="datetimeFigureOut">
              <a:rPr lang="fa-IR" smtClean="0"/>
              <a:t>1446/06/08</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0263C32D-06F3-453E-B41E-331FF92C8BD2}" type="slidenum">
              <a:rPr lang="fa-IR" smtClean="0"/>
              <a:t>‹#›</a:t>
            </a:fld>
            <a:endParaRPr lang="fa-IR"/>
          </a:p>
        </p:txBody>
      </p:sp>
    </p:spTree>
    <p:extLst>
      <p:ext uri="{BB962C8B-B14F-4D97-AF65-F5344CB8AC3E}">
        <p14:creationId xmlns:p14="http://schemas.microsoft.com/office/powerpoint/2010/main" val="459340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263C32D-06F3-453E-B41E-331FF92C8BD2}" type="slidenum">
              <a:rPr lang="fa-IR" smtClean="0"/>
              <a:t>4</a:t>
            </a:fld>
            <a:endParaRPr lang="fa-IR"/>
          </a:p>
        </p:txBody>
      </p:sp>
    </p:spTree>
    <p:extLst>
      <p:ext uri="{BB962C8B-B14F-4D97-AF65-F5344CB8AC3E}">
        <p14:creationId xmlns:p14="http://schemas.microsoft.com/office/powerpoint/2010/main" val="3891292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263C32D-06F3-453E-B41E-331FF92C8BD2}" type="slidenum">
              <a:rPr lang="fa-IR" smtClean="0"/>
              <a:t>5</a:t>
            </a:fld>
            <a:endParaRPr lang="fa-IR"/>
          </a:p>
        </p:txBody>
      </p:sp>
    </p:spTree>
    <p:extLst>
      <p:ext uri="{BB962C8B-B14F-4D97-AF65-F5344CB8AC3E}">
        <p14:creationId xmlns:p14="http://schemas.microsoft.com/office/powerpoint/2010/main" val="1973023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263C32D-06F3-453E-B41E-331FF92C8BD2}" type="slidenum">
              <a:rPr lang="fa-IR" smtClean="0"/>
              <a:t>19</a:t>
            </a:fld>
            <a:endParaRPr lang="fa-IR"/>
          </a:p>
        </p:txBody>
      </p:sp>
    </p:spTree>
    <p:extLst>
      <p:ext uri="{BB962C8B-B14F-4D97-AF65-F5344CB8AC3E}">
        <p14:creationId xmlns:p14="http://schemas.microsoft.com/office/powerpoint/2010/main" val="158737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263C32D-06F3-453E-B41E-331FF92C8BD2}" type="slidenum">
              <a:rPr lang="fa-IR" smtClean="0"/>
              <a:t>20</a:t>
            </a:fld>
            <a:endParaRPr lang="fa-IR"/>
          </a:p>
        </p:txBody>
      </p:sp>
    </p:spTree>
    <p:extLst>
      <p:ext uri="{BB962C8B-B14F-4D97-AF65-F5344CB8AC3E}">
        <p14:creationId xmlns:p14="http://schemas.microsoft.com/office/powerpoint/2010/main" val="1503038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263C32D-06F3-453E-B41E-331FF92C8BD2}" type="slidenum">
              <a:rPr lang="fa-IR" smtClean="0"/>
              <a:t>27</a:t>
            </a:fld>
            <a:endParaRPr lang="fa-IR"/>
          </a:p>
        </p:txBody>
      </p:sp>
    </p:spTree>
    <p:extLst>
      <p:ext uri="{BB962C8B-B14F-4D97-AF65-F5344CB8AC3E}">
        <p14:creationId xmlns:p14="http://schemas.microsoft.com/office/powerpoint/2010/main" val="21037588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B1D4D99-7A89-4516-CC28-86E52F17055C}"/>
              </a:ext>
            </a:extLst>
          </p:cNvPr>
          <p:cNvSpPr/>
          <p:nvPr userDrawn="1"/>
        </p:nvSpPr>
        <p:spPr>
          <a:xfrm>
            <a:off x="1593272" y="138545"/>
            <a:ext cx="9005455" cy="508000"/>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80789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76380BD-450E-6A47-BB35-D67D35770818}"/>
              </a:ext>
            </a:extLst>
          </p:cNvPr>
          <p:cNvSpPr/>
          <p:nvPr userDrawn="1"/>
        </p:nvSpPr>
        <p:spPr>
          <a:xfrm>
            <a:off x="1593272" y="138545"/>
            <a:ext cx="9005455" cy="508000"/>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31196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66CBC5-34F6-0838-F6B7-EE8D70BA12BB}"/>
              </a:ext>
            </a:extLst>
          </p:cNvPr>
          <p:cNvSpPr/>
          <p:nvPr userDrawn="1"/>
        </p:nvSpPr>
        <p:spPr>
          <a:xfrm>
            <a:off x="1593272" y="138545"/>
            <a:ext cx="9005455" cy="508000"/>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04746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628E2EF2-E27E-D453-19EC-28E48A62B065}"/>
              </a:ext>
            </a:extLst>
          </p:cNvPr>
          <p:cNvSpPr>
            <a:spLocks noGrp="1"/>
          </p:cNvSpPr>
          <p:nvPr>
            <p:ph type="pic" sz="quarter" idx="10"/>
          </p:nvPr>
        </p:nvSpPr>
        <p:spPr>
          <a:xfrm>
            <a:off x="0" y="2645923"/>
            <a:ext cx="12192000" cy="5018080"/>
          </a:xfrm>
          <a:custGeom>
            <a:avLst/>
            <a:gdLst>
              <a:gd name="connsiteX0" fmla="*/ 2667000 w 12192000"/>
              <a:gd name="connsiteY0" fmla="*/ 575 h 3406074"/>
              <a:gd name="connsiteX1" fmla="*/ 12192000 w 12192000"/>
              <a:gd name="connsiteY1" fmla="*/ 584366 h 3406074"/>
              <a:gd name="connsiteX2" fmla="*/ 12192000 w 12192000"/>
              <a:gd name="connsiteY2" fmla="*/ 3406074 h 3406074"/>
              <a:gd name="connsiteX3" fmla="*/ 0 w 12192000"/>
              <a:gd name="connsiteY3" fmla="*/ 3406074 h 3406074"/>
              <a:gd name="connsiteX4" fmla="*/ 0 w 12192000"/>
              <a:gd name="connsiteY4" fmla="*/ 584366 h 3406074"/>
              <a:gd name="connsiteX5" fmla="*/ 2667000 w 12192000"/>
              <a:gd name="connsiteY5" fmla="*/ 575 h 340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06074">
                <a:moveTo>
                  <a:pt x="2667000" y="575"/>
                </a:moveTo>
                <a:cubicBezTo>
                  <a:pt x="5842000" y="40730"/>
                  <a:pt x="9017000" y="2165853"/>
                  <a:pt x="12192000" y="584366"/>
                </a:cubicBezTo>
                <a:lnTo>
                  <a:pt x="12192000" y="3406074"/>
                </a:lnTo>
                <a:lnTo>
                  <a:pt x="0" y="3406074"/>
                </a:lnTo>
                <a:lnTo>
                  <a:pt x="0" y="584366"/>
                </a:lnTo>
                <a:cubicBezTo>
                  <a:pt x="889000" y="141550"/>
                  <a:pt x="1778000" y="-10668"/>
                  <a:pt x="2667000" y="575"/>
                </a:cubicBezTo>
                <a:close/>
              </a:path>
            </a:pathLst>
          </a:custGeom>
        </p:spPr>
        <p:txBody>
          <a:bodyPr wrap="square">
            <a:noAutofit/>
          </a:bodyPr>
          <a:lstStyle/>
          <a:p>
            <a:endParaRPr lang="fa-IR"/>
          </a:p>
        </p:txBody>
      </p:sp>
    </p:spTree>
    <p:extLst>
      <p:ext uri="{BB962C8B-B14F-4D97-AF65-F5344CB8AC3E}">
        <p14:creationId xmlns:p14="http://schemas.microsoft.com/office/powerpoint/2010/main" val="21329354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31201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jahaneshimi.com/" TargetMode="External"/><Relationship Id="rId2" Type="http://schemas.openxmlformats.org/officeDocument/2006/relationships/hyperlink" Target="https://blog.faradars.org/" TargetMode="Externa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62C12D6-DB86-2D5F-3FC3-FD65471101B0}"/>
              </a:ext>
            </a:extLst>
          </p:cNvPr>
          <p:cNvSpPr/>
          <p:nvPr/>
        </p:nvSpPr>
        <p:spPr>
          <a:xfrm>
            <a:off x="8443609" y="3250660"/>
            <a:ext cx="3748391" cy="671553"/>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8" name="Picture Placeholder 7">
            <a:extLst>
              <a:ext uri="{FF2B5EF4-FFF2-40B4-BE49-F238E27FC236}">
                <a16:creationId xmlns:a16="http://schemas.microsoft.com/office/drawing/2014/main" id="{D16DCC0D-BF2A-DB08-29B4-5F29A257723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3904" b="13904"/>
          <a:stretch>
            <a:fillRect/>
          </a:stretch>
        </p:blipFill>
        <p:spPr/>
      </p:pic>
      <p:sp>
        <p:nvSpPr>
          <p:cNvPr id="9" name="Rectangle 8">
            <a:extLst>
              <a:ext uri="{FF2B5EF4-FFF2-40B4-BE49-F238E27FC236}">
                <a16:creationId xmlns:a16="http://schemas.microsoft.com/office/drawing/2014/main" id="{81DCCEE6-F906-4999-363F-58444F0759A9}"/>
              </a:ext>
            </a:extLst>
          </p:cNvPr>
          <p:cNvSpPr/>
          <p:nvPr/>
        </p:nvSpPr>
        <p:spPr>
          <a:xfrm>
            <a:off x="7044447" y="1281912"/>
            <a:ext cx="5147554" cy="671553"/>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5E689680-CF35-6563-2471-1AA8436A8C66}"/>
              </a:ext>
            </a:extLst>
          </p:cNvPr>
          <p:cNvSpPr/>
          <p:nvPr/>
        </p:nvSpPr>
        <p:spPr>
          <a:xfrm>
            <a:off x="7714034" y="2276738"/>
            <a:ext cx="4477966" cy="671553"/>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3819C046-BB3D-F9FE-E4CE-3A62AECD32A3}"/>
              </a:ext>
            </a:extLst>
          </p:cNvPr>
          <p:cNvSpPr/>
          <p:nvPr/>
        </p:nvSpPr>
        <p:spPr>
          <a:xfrm>
            <a:off x="6096000" y="253677"/>
            <a:ext cx="6105728" cy="671553"/>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TextBox 12">
            <a:extLst>
              <a:ext uri="{FF2B5EF4-FFF2-40B4-BE49-F238E27FC236}">
                <a16:creationId xmlns:a16="http://schemas.microsoft.com/office/drawing/2014/main" id="{0FFCAE42-D07C-BD1A-595A-0D1CB6218A27}"/>
              </a:ext>
            </a:extLst>
          </p:cNvPr>
          <p:cNvSpPr txBox="1"/>
          <p:nvPr/>
        </p:nvSpPr>
        <p:spPr>
          <a:xfrm>
            <a:off x="7164471" y="358620"/>
            <a:ext cx="4866967"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موضوع:باران اسیدی</a:t>
            </a:r>
          </a:p>
        </p:txBody>
      </p:sp>
      <p:sp>
        <p:nvSpPr>
          <p:cNvPr id="14" name="TextBox 13">
            <a:extLst>
              <a:ext uri="{FF2B5EF4-FFF2-40B4-BE49-F238E27FC236}">
                <a16:creationId xmlns:a16="http://schemas.microsoft.com/office/drawing/2014/main" id="{837606A3-34D6-80E9-7F0C-1FDD769632C5}"/>
              </a:ext>
            </a:extLst>
          </p:cNvPr>
          <p:cNvSpPr txBox="1"/>
          <p:nvPr/>
        </p:nvSpPr>
        <p:spPr>
          <a:xfrm>
            <a:off x="7164472" y="1408940"/>
            <a:ext cx="4866967"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استاد راهنما:علیرضا عزیزی</a:t>
            </a:r>
            <a:endParaRPr lang="fa-IR" sz="2400" b="1" dirty="0">
              <a:solidFill>
                <a:schemeClr val="bg1"/>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026E88B-3937-0887-9FB2-09B24A641049}"/>
              </a:ext>
            </a:extLst>
          </p:cNvPr>
          <p:cNvSpPr txBox="1"/>
          <p:nvPr/>
        </p:nvSpPr>
        <p:spPr>
          <a:xfrm>
            <a:off x="7164473" y="2371230"/>
            <a:ext cx="4866967"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پژوهشگر:فاطمه عباسی</a:t>
            </a:r>
            <a:endParaRPr lang="fa-IR" sz="2400" b="1" dirty="0">
              <a:solidFill>
                <a:schemeClr val="bg1"/>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E73A209-7450-B35B-38F2-4C9AF8C5ADE2}"/>
              </a:ext>
            </a:extLst>
          </p:cNvPr>
          <p:cNvSpPr txBox="1"/>
          <p:nvPr/>
        </p:nvSpPr>
        <p:spPr>
          <a:xfrm>
            <a:off x="7044447" y="3317476"/>
            <a:ext cx="4866967"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تاریخ ارائه: .......</a:t>
            </a:r>
            <a:endParaRPr lang="fa-IR" sz="2400" b="1" dirty="0">
              <a:solidFill>
                <a:schemeClr val="bg1"/>
              </a:solidFill>
              <a:latin typeface="Shabnam" panose="020B0603030804020204" pitchFamily="34" charset="-78"/>
              <a:cs typeface="Shabnam" panose="020B0603030804020204" pitchFamily="34" charset="-78"/>
            </a:endParaRPr>
          </a:p>
        </p:txBody>
      </p:sp>
      <p:pic>
        <p:nvPicPr>
          <p:cNvPr id="1026" name="Picture 2" descr="لوگو دانشگاه تهران - لوگویاب">
            <a:extLst>
              <a:ext uri="{FF2B5EF4-FFF2-40B4-BE49-F238E27FC236}">
                <a16:creationId xmlns:a16="http://schemas.microsoft.com/office/drawing/2014/main" id="{B8741CD4-62BA-8A58-00E8-B9777E05FF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171" y="91892"/>
            <a:ext cx="2380040" cy="2380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44989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8F2F39A-0394-2029-01F5-A0955ED8AF92}"/>
              </a:ext>
            </a:extLst>
          </p:cNvPr>
          <p:cNvSpPr/>
          <p:nvPr/>
        </p:nvSpPr>
        <p:spPr>
          <a:xfrm>
            <a:off x="11464412" y="1"/>
            <a:ext cx="727587" cy="6858000"/>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245B07AB-FC46-AC18-0C45-B7FDDC11FB44}"/>
              </a:ext>
            </a:extLst>
          </p:cNvPr>
          <p:cNvSpPr txBox="1"/>
          <p:nvPr/>
        </p:nvSpPr>
        <p:spPr>
          <a:xfrm>
            <a:off x="157316" y="2133107"/>
            <a:ext cx="6096000"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برخی از انواع گیاهان و حیوانات قادر به تحمل آبهای اسیدی و مقادیر متوسط ​​آلومینیوم</a:t>
            </a:r>
            <a:r>
              <a:rPr lang="en-US" dirty="0"/>
              <a:t> </a:t>
            </a:r>
            <a:r>
              <a:rPr lang="fa-IR" dirty="0"/>
              <a:t>هستند. برخی دیگر  به اسید حساس هستند و با کاهش</a:t>
            </a:r>
            <a:r>
              <a:rPr lang="en-US" dirty="0"/>
              <a:t> PH </a:t>
            </a:r>
            <a:r>
              <a:rPr lang="fa-IR" dirty="0"/>
              <a:t>از بین می روند. به طور کلی ، جوان ترین گونه ها نسبت به مسن ترها نسبت به شرایط محیطی حساس ترند. در</a:t>
            </a:r>
            <a:r>
              <a:rPr lang="en-US" dirty="0"/>
              <a:t> pH 5  </a:t>
            </a:r>
            <a:r>
              <a:rPr lang="fa-IR" dirty="0"/>
              <a:t>بیشتر تخم های ماهی نمی توانند به ماهی تبدیل شوند و  در سطوح پایین</a:t>
            </a:r>
            <a:r>
              <a:rPr lang="en-US" dirty="0"/>
              <a:t>  pH </a:t>
            </a:r>
            <a:r>
              <a:rPr lang="fa-IR" dirty="0"/>
              <a:t>، برخی از ماهیان بالغ هم می میرند</a:t>
            </a:r>
            <a:r>
              <a:rPr lang="en-US" dirty="0"/>
              <a:t>.</a:t>
            </a:r>
          </a:p>
        </p:txBody>
      </p:sp>
      <p:sp>
        <p:nvSpPr>
          <p:cNvPr id="4" name="TextBox 3">
            <a:extLst>
              <a:ext uri="{FF2B5EF4-FFF2-40B4-BE49-F238E27FC236}">
                <a16:creationId xmlns:a16="http://schemas.microsoft.com/office/drawing/2014/main" id="{2F7B16C7-DDC8-7793-184F-311A70F5E4B4}"/>
              </a:ext>
            </a:extLst>
          </p:cNvPr>
          <p:cNvSpPr txBox="1"/>
          <p:nvPr/>
        </p:nvSpPr>
        <p:spPr>
          <a:xfrm>
            <a:off x="3048000" y="169446"/>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1. اثرات بارش اسیدی بر ماهی و حیات وحش</a:t>
            </a:r>
            <a:endParaRPr lang="en-US" dirty="0">
              <a:solidFill>
                <a:schemeClr val="bg1"/>
              </a:solidFill>
            </a:endParaRPr>
          </a:p>
        </p:txBody>
      </p:sp>
      <p:pic>
        <p:nvPicPr>
          <p:cNvPr id="6" name="Picture 5">
            <a:extLst>
              <a:ext uri="{FF2B5EF4-FFF2-40B4-BE49-F238E27FC236}">
                <a16:creationId xmlns:a16="http://schemas.microsoft.com/office/drawing/2014/main" id="{81CC01DF-9E41-47FB-B1FE-7C6AE8D54D5B}"/>
              </a:ext>
            </a:extLst>
          </p:cNvPr>
          <p:cNvPicPr>
            <a:picLocks noChangeAspect="1"/>
          </p:cNvPicPr>
          <p:nvPr/>
        </p:nvPicPr>
        <p:blipFill>
          <a:blip r:embed="rId2"/>
          <a:stretch>
            <a:fillRect/>
          </a:stretch>
        </p:blipFill>
        <p:spPr>
          <a:xfrm>
            <a:off x="6477209" y="2253792"/>
            <a:ext cx="5350996" cy="3344372"/>
          </a:xfrm>
          <a:prstGeom prst="rect">
            <a:avLst/>
          </a:prstGeom>
          <a:ln w="38100">
            <a:solidFill>
              <a:schemeClr val="tx2">
                <a:lumMod val="75000"/>
              </a:schemeClr>
            </a:solidFill>
          </a:ln>
        </p:spPr>
      </p:pic>
    </p:spTree>
    <p:extLst>
      <p:ext uri="{BB962C8B-B14F-4D97-AF65-F5344CB8AC3E}">
        <p14:creationId xmlns:p14="http://schemas.microsoft.com/office/powerpoint/2010/main" val="1193205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D8369F2-F60C-6FD8-90AE-7F03F2EB117C}"/>
              </a:ext>
            </a:extLst>
          </p:cNvPr>
          <p:cNvSpPr/>
          <p:nvPr/>
        </p:nvSpPr>
        <p:spPr>
          <a:xfrm>
            <a:off x="2703871" y="5778536"/>
            <a:ext cx="3126658" cy="219142"/>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TextBox 6">
            <a:extLst>
              <a:ext uri="{FF2B5EF4-FFF2-40B4-BE49-F238E27FC236}">
                <a16:creationId xmlns:a16="http://schemas.microsoft.com/office/drawing/2014/main" id="{D8AFA090-8AD0-7297-8C46-5BDA83FA847E}"/>
              </a:ext>
            </a:extLst>
          </p:cNvPr>
          <p:cNvSpPr txBox="1"/>
          <p:nvPr/>
        </p:nvSpPr>
        <p:spPr>
          <a:xfrm>
            <a:off x="6037008" y="2044616"/>
            <a:ext cx="5978011"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کاهش</a:t>
            </a:r>
            <a:r>
              <a:rPr lang="en-US" dirty="0"/>
              <a:t> pH </a:t>
            </a:r>
            <a:r>
              <a:rPr lang="fa-IR" dirty="0"/>
              <a:t>و حضور آلومینیوم در آب‌های سطحی که هر دو نتیجه باران اسیدی است، به زندگی حیوانات آبزی مانند ماهیان صدمات جبران‌ناپذیری وارد می‌کند. در</a:t>
            </a:r>
            <a:r>
              <a:rPr lang="en-US" dirty="0"/>
              <a:t> pH </a:t>
            </a:r>
            <a:r>
              <a:rPr lang="fa-IR" dirty="0"/>
              <a:t>کمتر از پنج، ماهی‌ها نمی‌توانند از تخم بیرون بیایند و در آب‌های اسیدی‌تر حتی ماهیان بزرگ می‌میرند. هم‌زمان با اسیدی شدن دریاچه‌ها، تنوع زیستی کاهش می‌یابد</a:t>
            </a:r>
            <a:r>
              <a:rPr lang="en-US" dirty="0"/>
              <a:t>.</a:t>
            </a:r>
          </a:p>
        </p:txBody>
      </p:sp>
      <p:sp>
        <p:nvSpPr>
          <p:cNvPr id="8" name="TextBox 7">
            <a:extLst>
              <a:ext uri="{FF2B5EF4-FFF2-40B4-BE49-F238E27FC236}">
                <a16:creationId xmlns:a16="http://schemas.microsoft.com/office/drawing/2014/main" id="{7B9DD6B6-E284-96C1-143C-FFF420F20F09}"/>
              </a:ext>
            </a:extLst>
          </p:cNvPr>
          <p:cNvSpPr txBox="1"/>
          <p:nvPr/>
        </p:nvSpPr>
        <p:spPr>
          <a:xfrm>
            <a:off x="3111266" y="159614"/>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1. اثرات بارش اسیدی بر ماهی و حیات وحش</a:t>
            </a:r>
            <a:endParaRPr lang="en-US" dirty="0">
              <a:solidFill>
                <a:schemeClr val="bg1"/>
              </a:solidFill>
            </a:endParaRPr>
          </a:p>
        </p:txBody>
      </p:sp>
      <p:pic>
        <p:nvPicPr>
          <p:cNvPr id="10244" name="Picture 4" descr="اثرات آلودگی آب بر زندگی دریایی - فروشگاه اینترنتی تجهیز محیط -">
            <a:extLst>
              <a:ext uri="{FF2B5EF4-FFF2-40B4-BE49-F238E27FC236}">
                <a16:creationId xmlns:a16="http://schemas.microsoft.com/office/drawing/2014/main" id="{9494A7B7-F62C-9372-1C2D-F79A01FCD12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32" r="15592" b="9930"/>
          <a:stretch/>
        </p:blipFill>
        <p:spPr bwMode="auto">
          <a:xfrm>
            <a:off x="392003" y="1805885"/>
            <a:ext cx="5438526" cy="382453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6DD796EB-1CFA-CE99-2A04-84D8A200B550}"/>
              </a:ext>
            </a:extLst>
          </p:cNvPr>
          <p:cNvSpPr/>
          <p:nvPr/>
        </p:nvSpPr>
        <p:spPr>
          <a:xfrm>
            <a:off x="392003" y="1403113"/>
            <a:ext cx="3126658" cy="219142"/>
          </a:xfrm>
          <a:prstGeom prst="rect">
            <a:avLst/>
          </a:prstGeom>
          <a:solidFill>
            <a:srgbClr val="404F64"/>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414955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1589F2-A5FC-1DA4-A3BB-F36035CD433B}"/>
              </a:ext>
            </a:extLst>
          </p:cNvPr>
          <p:cNvSpPr txBox="1"/>
          <p:nvPr/>
        </p:nvSpPr>
        <p:spPr>
          <a:xfrm>
            <a:off x="131199" y="755845"/>
            <a:ext cx="11929602"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بعضی از دریاچه های اسیدی ماهی ندارند. حتی اگر یک نوع ماهی یا حیوان بتواند آب نسبتاً اسیدی را تحمل کند ، حیوانات یا گیاهانی که از آنها تغذیه می کنند ، نمی توانند در این شرایط رشد کنند. به عنوان مثال ، قورباغه ها تا </a:t>
            </a:r>
            <a:r>
              <a:rPr lang="en-US" dirty="0"/>
              <a:t>PH </a:t>
            </a:r>
            <a:r>
              <a:rPr lang="fa-IR" dirty="0"/>
              <a:t>حدود ۴  را تحمل می کنند اما مگس هایی که از آنها  تغذیه می کنند حساسیت بیشتری دارند و ممکن است در</a:t>
            </a:r>
            <a:r>
              <a:rPr lang="en-US" dirty="0"/>
              <a:t> pH </a:t>
            </a:r>
            <a:r>
              <a:rPr lang="fa-IR" dirty="0"/>
              <a:t>زیر ۵.۵ زنده نمانند.</a:t>
            </a:r>
          </a:p>
        </p:txBody>
      </p:sp>
      <p:sp>
        <p:nvSpPr>
          <p:cNvPr id="4" name="TextBox 3">
            <a:extLst>
              <a:ext uri="{FF2B5EF4-FFF2-40B4-BE49-F238E27FC236}">
                <a16:creationId xmlns:a16="http://schemas.microsoft.com/office/drawing/2014/main" id="{EDA920BB-A360-E644-CD8F-E0112C34F713}"/>
              </a:ext>
            </a:extLst>
          </p:cNvPr>
          <p:cNvSpPr txBox="1"/>
          <p:nvPr/>
        </p:nvSpPr>
        <p:spPr>
          <a:xfrm>
            <a:off x="3205316" y="149782"/>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1. اثرات بارش اسیدی بر ماهی و حیات وحش</a:t>
            </a:r>
            <a:endParaRPr lang="en-US" dirty="0">
              <a:solidFill>
                <a:schemeClr val="bg1"/>
              </a:solidFill>
            </a:endParaRPr>
          </a:p>
        </p:txBody>
      </p:sp>
      <p:pic>
        <p:nvPicPr>
          <p:cNvPr id="11266" name="Picture 2" descr="مدل انجماد آب از زندگی آبزیان حفاظت می‌کند! - خبرگزاری آنا">
            <a:extLst>
              <a:ext uri="{FF2B5EF4-FFF2-40B4-BE49-F238E27FC236}">
                <a16:creationId xmlns:a16="http://schemas.microsoft.com/office/drawing/2014/main" id="{37D548A6-634D-8D42-32B2-98B1EA9EC33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004" b="8641"/>
          <a:stretch/>
        </p:blipFill>
        <p:spPr bwMode="auto">
          <a:xfrm>
            <a:off x="0" y="2930013"/>
            <a:ext cx="12192000" cy="392798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2A7B01E-B075-E987-EA2B-5AE8E48C3BD2}"/>
              </a:ext>
            </a:extLst>
          </p:cNvPr>
          <p:cNvSpPr/>
          <p:nvPr/>
        </p:nvSpPr>
        <p:spPr>
          <a:xfrm flipV="1">
            <a:off x="0" y="2735673"/>
            <a:ext cx="7256206" cy="45719"/>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564A1D55-1F68-478E-6FC0-DA8BD9B4E479}"/>
              </a:ext>
            </a:extLst>
          </p:cNvPr>
          <p:cNvSpPr/>
          <p:nvPr/>
        </p:nvSpPr>
        <p:spPr>
          <a:xfrm flipV="1">
            <a:off x="4935794" y="2594934"/>
            <a:ext cx="7256206" cy="45719"/>
          </a:xfrm>
          <a:prstGeom prst="rect">
            <a:avLst/>
          </a:prstGeom>
          <a:solidFill>
            <a:srgbClr val="404F64"/>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0306768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B1BF6F2-ABC7-9234-6528-175E0C18BF74}"/>
              </a:ext>
            </a:extLst>
          </p:cNvPr>
          <p:cNvSpPr/>
          <p:nvPr/>
        </p:nvSpPr>
        <p:spPr>
          <a:xfrm>
            <a:off x="4866967" y="3146323"/>
            <a:ext cx="4611329" cy="2438400"/>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70798029-448A-39AB-8C79-F76BD7BB363F}"/>
              </a:ext>
            </a:extLst>
          </p:cNvPr>
          <p:cNvSpPr txBox="1"/>
          <p:nvPr/>
        </p:nvSpPr>
        <p:spPr>
          <a:xfrm>
            <a:off x="3116826" y="149780"/>
            <a:ext cx="703989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2. اثرات باران اسیدی بر روی گیاهان و درختان و خاک ها</a:t>
            </a:r>
            <a:endParaRPr lang="en-US" dirty="0">
              <a:solidFill>
                <a:schemeClr val="bg1"/>
              </a:solidFill>
            </a:endParaRPr>
          </a:p>
        </p:txBody>
      </p:sp>
      <p:sp>
        <p:nvSpPr>
          <p:cNvPr id="5" name="TextBox 4">
            <a:extLst>
              <a:ext uri="{FF2B5EF4-FFF2-40B4-BE49-F238E27FC236}">
                <a16:creationId xmlns:a16="http://schemas.microsoft.com/office/drawing/2014/main" id="{B860733E-E717-C99C-DA3F-FB1E2D133D82}"/>
              </a:ext>
            </a:extLst>
          </p:cNvPr>
          <p:cNvSpPr txBox="1"/>
          <p:nvPr/>
        </p:nvSpPr>
        <p:spPr>
          <a:xfrm>
            <a:off x="114300" y="690520"/>
            <a:ext cx="11963400"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درختان مرده یا در حال مرگ یک منظره معمول در مناطقی است که تحت تاثیر بارش اسیدی قرار می گیرند. بارش اسیدی آلومینیوم را از خاک خارج می کند. این آلومینیوم ممکن است برای گیاهان و همچنین حیوانات مضر باشد. همچنین باران اسیدی مواد معدنی و مواد مغذی را از خاک مورد نیاز درختان برای رشد شسته و از بین می برد.</a:t>
            </a:r>
            <a:endParaRPr lang="en-US" dirty="0"/>
          </a:p>
        </p:txBody>
      </p:sp>
      <p:pic>
        <p:nvPicPr>
          <p:cNvPr id="12290" name="Picture 2" descr="باران اسیدی - فرا دانشنامه ویکی بین">
            <a:extLst>
              <a:ext uri="{FF2B5EF4-FFF2-40B4-BE49-F238E27FC236}">
                <a16:creationId xmlns:a16="http://schemas.microsoft.com/office/drawing/2014/main" id="{EA42001F-6064-67E4-B5F2-2913BEE6423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576" t="309"/>
          <a:stretch/>
        </p:blipFill>
        <p:spPr bwMode="auto">
          <a:xfrm>
            <a:off x="612467" y="2103988"/>
            <a:ext cx="4696953" cy="4063492"/>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pic>
        <p:nvPicPr>
          <p:cNvPr id="12292" name="Picture 4" descr="آثار باران اسیدی">
            <a:extLst>
              <a:ext uri="{FF2B5EF4-FFF2-40B4-BE49-F238E27FC236}">
                <a16:creationId xmlns:a16="http://schemas.microsoft.com/office/drawing/2014/main" id="{B5D15D14-299D-523B-6587-530F77FD78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9692" y="3408230"/>
            <a:ext cx="4876802" cy="3260490"/>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21051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914F1FC-A880-D18B-A5AF-5D7B33B2E878}"/>
              </a:ext>
            </a:extLst>
          </p:cNvPr>
          <p:cNvSpPr txBox="1"/>
          <p:nvPr/>
        </p:nvSpPr>
        <p:spPr>
          <a:xfrm>
            <a:off x="6445044" y="2000911"/>
            <a:ext cx="5683045"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ارتفاعات بالا  مه و ابرهای اسیدی ممکن است مواد مغذی را از شاخ و برگ درختان بیرون بکشند و باعث قهوه ای شدن و مرگ برگ ها و آوندها شوند. بدین ترتیب درختان دیگر توانایی جذب نور خورشید را ندارند و این باعث ضعیف شدن و کاهش مقاومت آنها در برابر دماهای پایین و یخ زدگی می شود</a:t>
            </a:r>
            <a:r>
              <a:rPr lang="en-US" dirty="0"/>
              <a:t>.</a:t>
            </a:r>
          </a:p>
        </p:txBody>
      </p:sp>
      <p:sp>
        <p:nvSpPr>
          <p:cNvPr id="6" name="TextBox 5">
            <a:extLst>
              <a:ext uri="{FF2B5EF4-FFF2-40B4-BE49-F238E27FC236}">
                <a16:creationId xmlns:a16="http://schemas.microsoft.com/office/drawing/2014/main" id="{1D190F47-6712-A7B9-BEBA-368DE7120D08}"/>
              </a:ext>
            </a:extLst>
          </p:cNvPr>
          <p:cNvSpPr txBox="1"/>
          <p:nvPr/>
        </p:nvSpPr>
        <p:spPr>
          <a:xfrm>
            <a:off x="2925095" y="159612"/>
            <a:ext cx="703989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2. اثرات باران اسیدی بر روی گیاهان و درختان و خاک ها</a:t>
            </a:r>
            <a:endParaRPr lang="en-US" dirty="0">
              <a:solidFill>
                <a:schemeClr val="bg1"/>
              </a:solidFill>
            </a:endParaRPr>
          </a:p>
        </p:txBody>
      </p:sp>
      <p:pic>
        <p:nvPicPr>
          <p:cNvPr id="13314" name="Picture 2" descr="دانستنی هایی در مورد باران اسیدی - پایگاه اطلاع رسانی دانستنی آنلاین |  پایگاه اطلاع رسانی دانستنی آنلاین">
            <a:extLst>
              <a:ext uri="{FF2B5EF4-FFF2-40B4-BE49-F238E27FC236}">
                <a16:creationId xmlns:a16="http://schemas.microsoft.com/office/drawing/2014/main" id="{801B4F24-B3C4-0CB7-99CC-6DD038C085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318" y="1924093"/>
            <a:ext cx="6007332" cy="391175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4772E6DB-7255-7B0B-721D-5CD49D570AC3}"/>
              </a:ext>
            </a:extLst>
          </p:cNvPr>
          <p:cNvSpPr/>
          <p:nvPr/>
        </p:nvSpPr>
        <p:spPr>
          <a:xfrm>
            <a:off x="6277895" y="3397447"/>
            <a:ext cx="147485" cy="2438400"/>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8FA42308-3C7B-8018-E101-5C6CE73AC8BD}"/>
              </a:ext>
            </a:extLst>
          </p:cNvPr>
          <p:cNvSpPr/>
          <p:nvPr/>
        </p:nvSpPr>
        <p:spPr>
          <a:xfrm>
            <a:off x="34587" y="1924093"/>
            <a:ext cx="147485" cy="2438400"/>
          </a:xfrm>
          <a:prstGeom prst="rect">
            <a:avLst/>
          </a:prstGeom>
          <a:solidFill>
            <a:srgbClr val="435269"/>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814811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6372A7B-6604-6512-BCEB-07AF9DC75081}"/>
              </a:ext>
            </a:extLst>
          </p:cNvPr>
          <p:cNvSpPr/>
          <p:nvPr/>
        </p:nvSpPr>
        <p:spPr>
          <a:xfrm>
            <a:off x="0" y="1484671"/>
            <a:ext cx="4709652" cy="4680155"/>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TextBox 3">
            <a:extLst>
              <a:ext uri="{FF2B5EF4-FFF2-40B4-BE49-F238E27FC236}">
                <a16:creationId xmlns:a16="http://schemas.microsoft.com/office/drawing/2014/main" id="{1D419E7C-D37C-C4EF-BFC9-DD977DA41BD0}"/>
              </a:ext>
            </a:extLst>
          </p:cNvPr>
          <p:cNvSpPr txBox="1"/>
          <p:nvPr/>
        </p:nvSpPr>
        <p:spPr>
          <a:xfrm>
            <a:off x="5771537" y="1592694"/>
            <a:ext cx="6346721"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بسیاری از جنگل ها ، نهرها و دریاچه هایی که بارش اسیدی را تجربه می کنند تحت تاثیر آن قرار نمی گیرند زیرا خاک این مناطق می تواند با خنثی سازی اسیدیته آب باران اثرات مضر آن را از بین ببرد. این ظرفیت به ضخامت ، ترکیب خاک و نوع بستر زیر آن بستگی دارد. در مناطقی مانند مناطق کوهستانی شمال شرقی ایالات متحده ، خاک نازک است و توانایی خنثی سازی کافی اسید موجود در آب باران را ندارد. در نتیجه ، این مناطق به ویژه آسیب پذیر هستند و اسید</a:t>
            </a:r>
            <a:r>
              <a:rPr lang="en-US" dirty="0"/>
              <a:t> </a:t>
            </a:r>
            <a:r>
              <a:rPr lang="fa-IR" dirty="0"/>
              <a:t>و آلومینیوم می توانند در خاک ، نهرها یا دریاچه ها جمع شوند</a:t>
            </a:r>
            <a:r>
              <a:rPr lang="en-US" dirty="0"/>
              <a:t>.</a:t>
            </a:r>
          </a:p>
        </p:txBody>
      </p:sp>
      <p:sp>
        <p:nvSpPr>
          <p:cNvPr id="5" name="TextBox 4">
            <a:extLst>
              <a:ext uri="{FF2B5EF4-FFF2-40B4-BE49-F238E27FC236}">
                <a16:creationId xmlns:a16="http://schemas.microsoft.com/office/drawing/2014/main" id="{CD109F7B-A209-6735-9427-06312DCD7313}"/>
              </a:ext>
            </a:extLst>
          </p:cNvPr>
          <p:cNvSpPr txBox="1"/>
          <p:nvPr/>
        </p:nvSpPr>
        <p:spPr>
          <a:xfrm>
            <a:off x="2703869" y="149780"/>
            <a:ext cx="703989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2. اثرات باران اسیدی بر روی گیاهان و درختان و خاک ها</a:t>
            </a:r>
            <a:endParaRPr lang="en-US" dirty="0">
              <a:solidFill>
                <a:schemeClr val="bg1"/>
              </a:solidFill>
            </a:endParaRPr>
          </a:p>
        </p:txBody>
      </p:sp>
      <p:pic>
        <p:nvPicPr>
          <p:cNvPr id="14338" name="Picture 2">
            <a:extLst>
              <a:ext uri="{FF2B5EF4-FFF2-40B4-BE49-F238E27FC236}">
                <a16:creationId xmlns:a16="http://schemas.microsoft.com/office/drawing/2014/main" id="{59C3B4FD-4FFE-2DEE-521F-A68E07A319D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0967"/>
          <a:stretch/>
        </p:blipFill>
        <p:spPr bwMode="auto">
          <a:xfrm>
            <a:off x="172062" y="1791402"/>
            <a:ext cx="5427406" cy="405765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5696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A4DE520-9102-3F1E-0617-8BE7BA51272C}"/>
              </a:ext>
            </a:extLst>
          </p:cNvPr>
          <p:cNvSpPr/>
          <p:nvPr/>
        </p:nvSpPr>
        <p:spPr>
          <a:xfrm>
            <a:off x="7069391" y="3208609"/>
            <a:ext cx="160196" cy="491481"/>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15364" name="Picture 4" descr="اصلاح خصوصیات خاک بخش چهارم: خاکهای گچی | شرکت پارس کیمیا کشت برند اگری پارس">
            <a:extLst>
              <a:ext uri="{FF2B5EF4-FFF2-40B4-BE49-F238E27FC236}">
                <a16:creationId xmlns:a16="http://schemas.microsoft.com/office/drawing/2014/main" id="{0F1F5137-0E99-AF4C-1F7D-06AD2C6F606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t="-1163" r="11281"/>
          <a:stretch/>
        </p:blipFill>
        <p:spPr bwMode="auto">
          <a:xfrm>
            <a:off x="6548282" y="3705247"/>
            <a:ext cx="4473679" cy="315275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5D4CE70-CD40-A475-AFC8-B475964ACBAA}"/>
              </a:ext>
            </a:extLst>
          </p:cNvPr>
          <p:cNvSpPr txBox="1"/>
          <p:nvPr/>
        </p:nvSpPr>
        <p:spPr>
          <a:xfrm>
            <a:off x="320565" y="1755465"/>
            <a:ext cx="5663380"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زیست خاکی با باران اسیدی آسیب بسیاری می‌بیند. برخی از میکروب‌های مناطق گرمسیری قادر به مصرف سریع اسیدها هستند؛ با این حال میکروب‌های دیگر توانایی تحمل</a:t>
            </a:r>
            <a:r>
              <a:rPr lang="en-US" dirty="0"/>
              <a:t> pH </a:t>
            </a:r>
            <a:r>
              <a:rPr lang="fa-IR" dirty="0"/>
              <a:t>پایین را ندارند و کشته می‌شوند. باران اسیدی همچنین منجر به حل شدن بیش از اندازه مواد معدنی و باارزش غذایی در آب و ترک خاک محل می‌گردد که پوشش گیاهی را تضعیف می‌کند</a:t>
            </a:r>
            <a:r>
              <a:rPr lang="en-US" dirty="0"/>
              <a:t>.</a:t>
            </a:r>
          </a:p>
        </p:txBody>
      </p:sp>
      <p:sp>
        <p:nvSpPr>
          <p:cNvPr id="7" name="TextBox 6">
            <a:extLst>
              <a:ext uri="{FF2B5EF4-FFF2-40B4-BE49-F238E27FC236}">
                <a16:creationId xmlns:a16="http://schemas.microsoft.com/office/drawing/2014/main" id="{0B41A1A0-86CD-ECD0-B035-E9B9895B1C71}"/>
              </a:ext>
            </a:extLst>
          </p:cNvPr>
          <p:cNvSpPr txBox="1"/>
          <p:nvPr/>
        </p:nvSpPr>
        <p:spPr>
          <a:xfrm>
            <a:off x="2664542" y="149780"/>
            <a:ext cx="703989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2. اثرات باران اسیدی بر روی گیاهان و درختان و خاک ها</a:t>
            </a:r>
            <a:endParaRPr lang="en-US" dirty="0">
              <a:solidFill>
                <a:schemeClr val="bg1"/>
              </a:solidFill>
            </a:endParaRPr>
          </a:p>
        </p:txBody>
      </p:sp>
      <p:pic>
        <p:nvPicPr>
          <p:cNvPr id="15362" name="Picture 2" descr="تصاویر/ آلودگی محیط ریست در چین">
            <a:extLst>
              <a:ext uri="{FF2B5EF4-FFF2-40B4-BE49-F238E27FC236}">
                <a16:creationId xmlns:a16="http://schemas.microsoft.com/office/drawing/2014/main" id="{62CBEE10-92FC-CAE6-08A6-596BC7FC5CE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8065"/>
          <a:stretch/>
        </p:blipFill>
        <p:spPr bwMode="auto">
          <a:xfrm>
            <a:off x="7322992" y="719511"/>
            <a:ext cx="4869008" cy="298573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D61E5891-3878-888F-BE89-8CE054F8BB74}"/>
              </a:ext>
            </a:extLst>
          </p:cNvPr>
          <p:cNvSpPr/>
          <p:nvPr/>
        </p:nvSpPr>
        <p:spPr>
          <a:xfrm>
            <a:off x="11115366" y="4419193"/>
            <a:ext cx="147485" cy="2438400"/>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7A2D814B-01E0-833A-5E3F-052A38E5CEBF}"/>
              </a:ext>
            </a:extLst>
          </p:cNvPr>
          <p:cNvSpPr/>
          <p:nvPr/>
        </p:nvSpPr>
        <p:spPr>
          <a:xfrm>
            <a:off x="7069391" y="719511"/>
            <a:ext cx="147485" cy="2438400"/>
          </a:xfrm>
          <a:prstGeom prst="rect">
            <a:avLst/>
          </a:prstGeom>
          <a:solidFill>
            <a:srgbClr val="404F64"/>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A663ABB9-46BF-588C-5A57-7F00FE0025FD}"/>
              </a:ext>
            </a:extLst>
          </p:cNvPr>
          <p:cNvSpPr/>
          <p:nvPr/>
        </p:nvSpPr>
        <p:spPr>
          <a:xfrm>
            <a:off x="11115366" y="3787065"/>
            <a:ext cx="147485" cy="578456"/>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73499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3251F0-E15C-EA80-8E02-0D91FDE2A7A2}"/>
              </a:ext>
            </a:extLst>
          </p:cNvPr>
          <p:cNvSpPr txBox="1"/>
          <p:nvPr/>
        </p:nvSpPr>
        <p:spPr>
          <a:xfrm>
            <a:off x="2517060" y="146499"/>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3. تاثیر باران اسیدی بر ساختمانها</a:t>
            </a:r>
            <a:endParaRPr lang="en-US" dirty="0">
              <a:solidFill>
                <a:schemeClr val="bg1"/>
              </a:solidFill>
            </a:endParaRPr>
          </a:p>
        </p:txBody>
      </p:sp>
      <p:sp>
        <p:nvSpPr>
          <p:cNvPr id="5" name="TextBox 4">
            <a:extLst>
              <a:ext uri="{FF2B5EF4-FFF2-40B4-BE49-F238E27FC236}">
                <a16:creationId xmlns:a16="http://schemas.microsoft.com/office/drawing/2014/main" id="{06D7C237-A0F2-C324-971D-3C841F88BD45}"/>
              </a:ext>
            </a:extLst>
          </p:cNvPr>
          <p:cNvSpPr txBox="1"/>
          <p:nvPr/>
        </p:nvSpPr>
        <p:spPr>
          <a:xfrm>
            <a:off x="5978013" y="1315698"/>
            <a:ext cx="6096000"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همه رسوبات اسیدی مرطوب نیستند گاهی اوقات ذرات گرد و غبار نیز می توانند اسیدی شوند که به این حالت رسوب یا بارش خشک گفته می شود. هنگامی که بارش اسیدی و ذرات اسیدی خشک به زمین می افتند ، اسید نیتریک و سولفوریک که باعث اسیدی شدن ذرات می شود می تواند بر روی مجسمه ها ، ساختمان ها و دیگر ساختارهای ساخته شده توسط انسان فرود آمده و به سطح آنها آسیب برساند. ذرات اسیدی باعث خوردگی فلز شده و باعث خراب شدن سریعتر رنگ و سنگ می شوند. آنها همچنین سطوح ساختمانها و سایر سازه ها مانند بناهای تاریخی را کثیف می کنند</a:t>
            </a:r>
            <a:r>
              <a:rPr lang="en-US" dirty="0"/>
              <a:t>.</a:t>
            </a:r>
            <a:endParaRPr lang="fa-IR" dirty="0"/>
          </a:p>
        </p:txBody>
      </p:sp>
      <p:pic>
        <p:nvPicPr>
          <p:cNvPr id="16386" name="Picture 2" descr="تاثیر باران اسیدی بر سنگ ساختمانی و انتخاب مقاوم ترین سنگ- آتاسنگ">
            <a:extLst>
              <a:ext uri="{FF2B5EF4-FFF2-40B4-BE49-F238E27FC236}">
                <a16:creationId xmlns:a16="http://schemas.microsoft.com/office/drawing/2014/main" id="{0E31A27F-039B-BDF3-B421-FDD26D865B7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5925"/>
          <a:stretch/>
        </p:blipFill>
        <p:spPr bwMode="auto">
          <a:xfrm>
            <a:off x="0" y="1315698"/>
            <a:ext cx="5708724" cy="508725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9C15E2F-E453-EF76-AE56-61ADF5442D19}"/>
              </a:ext>
            </a:extLst>
          </p:cNvPr>
          <p:cNvSpPr/>
          <p:nvPr/>
        </p:nvSpPr>
        <p:spPr>
          <a:xfrm>
            <a:off x="5769626" y="4355690"/>
            <a:ext cx="147485" cy="2047260"/>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755C3648-9FE8-AE3A-CE6D-923BFB678786}"/>
              </a:ext>
            </a:extLst>
          </p:cNvPr>
          <p:cNvSpPr/>
          <p:nvPr/>
        </p:nvSpPr>
        <p:spPr>
          <a:xfrm>
            <a:off x="5781368" y="1315698"/>
            <a:ext cx="133833" cy="2047260"/>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793FC7B6-0E4D-F910-A6DA-A96601D00225}"/>
              </a:ext>
            </a:extLst>
          </p:cNvPr>
          <p:cNvSpPr/>
          <p:nvPr/>
        </p:nvSpPr>
        <p:spPr>
          <a:xfrm>
            <a:off x="5767716" y="3475658"/>
            <a:ext cx="147485" cy="801377"/>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924578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2911973-28E8-992A-0276-62CF8C0646A8}"/>
              </a:ext>
            </a:extLst>
          </p:cNvPr>
          <p:cNvSpPr/>
          <p:nvPr/>
        </p:nvSpPr>
        <p:spPr>
          <a:xfrm>
            <a:off x="10591131" y="1303301"/>
            <a:ext cx="474504" cy="1558412"/>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4F1902F7-98DC-DEA5-D723-C31573FE8FA6}"/>
              </a:ext>
            </a:extLst>
          </p:cNvPr>
          <p:cNvSpPr/>
          <p:nvPr/>
        </p:nvSpPr>
        <p:spPr>
          <a:xfrm>
            <a:off x="11267800" y="1042221"/>
            <a:ext cx="474505" cy="1558412"/>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ACE2C906-83FE-35B3-27ED-04FEAB609C47}"/>
              </a:ext>
            </a:extLst>
          </p:cNvPr>
          <p:cNvSpPr/>
          <p:nvPr/>
        </p:nvSpPr>
        <p:spPr>
          <a:xfrm>
            <a:off x="6782350" y="5319252"/>
            <a:ext cx="611508" cy="1558412"/>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C3A4FC4B-7C89-3532-39A2-1BB6F5110B27}"/>
              </a:ext>
            </a:extLst>
          </p:cNvPr>
          <p:cNvSpPr txBox="1"/>
          <p:nvPr/>
        </p:nvSpPr>
        <p:spPr>
          <a:xfrm>
            <a:off x="363793" y="2170995"/>
            <a:ext cx="5732207"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عواقب این آسیب می تواند هزینه بر باشد زیرا مواد آسیب دیده باید تعمیر یا جایگزین شوند ، افزایش هزینه های نگهداری و از دست رفتن جزئیات در مجسمه های سنگی و فلزی ، بناها و سنگ قبرها برخی از این آسیب ها هستند. باران اسیدی همچنین برخی سطوح ساختمان‌های قدیمی و مجسمه‌های تاریخی را از بین می‌برد. </a:t>
            </a:r>
            <a:endParaRPr lang="en-US" dirty="0"/>
          </a:p>
        </p:txBody>
      </p:sp>
      <p:sp>
        <p:nvSpPr>
          <p:cNvPr id="5" name="TextBox 4">
            <a:extLst>
              <a:ext uri="{FF2B5EF4-FFF2-40B4-BE49-F238E27FC236}">
                <a16:creationId xmlns:a16="http://schemas.microsoft.com/office/drawing/2014/main" id="{DB099803-FC06-C972-2812-99ADFDA9FDA2}"/>
              </a:ext>
            </a:extLst>
          </p:cNvPr>
          <p:cNvSpPr txBox="1"/>
          <p:nvPr/>
        </p:nvSpPr>
        <p:spPr>
          <a:xfrm>
            <a:off x="2285999" y="145033"/>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3. تاثیر باران اسیدی بر ساختمانها</a:t>
            </a:r>
            <a:endParaRPr lang="en-US" dirty="0">
              <a:solidFill>
                <a:schemeClr val="bg1"/>
              </a:solidFill>
            </a:endParaRPr>
          </a:p>
        </p:txBody>
      </p:sp>
      <p:pic>
        <p:nvPicPr>
          <p:cNvPr id="18434" name="Picture 2" descr="مقاومت سنگ در برابر باران اسیدی - فرگاه دیزاین">
            <a:extLst>
              <a:ext uri="{FF2B5EF4-FFF2-40B4-BE49-F238E27FC236}">
                <a16:creationId xmlns:a16="http://schemas.microsoft.com/office/drawing/2014/main" id="{8522EA5D-71DF-0CB5-63A7-82266C7416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5027" y="2170995"/>
            <a:ext cx="5528064" cy="3347070"/>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82393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F06F23C-834C-1008-8522-BB218CDE5E1C}"/>
              </a:ext>
            </a:extLst>
          </p:cNvPr>
          <p:cNvSpPr/>
          <p:nvPr/>
        </p:nvSpPr>
        <p:spPr>
          <a:xfrm>
            <a:off x="4995032" y="1179870"/>
            <a:ext cx="768824" cy="5678935"/>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BF07E2BF-700D-0305-9680-417B5C1744E8}"/>
              </a:ext>
            </a:extLst>
          </p:cNvPr>
          <p:cNvSpPr/>
          <p:nvPr/>
        </p:nvSpPr>
        <p:spPr>
          <a:xfrm>
            <a:off x="401214" y="0"/>
            <a:ext cx="768824" cy="6592528"/>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TextBox 6">
            <a:extLst>
              <a:ext uri="{FF2B5EF4-FFF2-40B4-BE49-F238E27FC236}">
                <a16:creationId xmlns:a16="http://schemas.microsoft.com/office/drawing/2014/main" id="{C52E11FB-F694-2023-8781-5B7F4FD3FCD3}"/>
              </a:ext>
            </a:extLst>
          </p:cNvPr>
          <p:cNvSpPr txBox="1"/>
          <p:nvPr/>
        </p:nvSpPr>
        <p:spPr>
          <a:xfrm>
            <a:off x="2477728" y="150232"/>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3. تاثیر باران اسیدی بر ساختمانها</a:t>
            </a:r>
            <a:endParaRPr lang="en-US" dirty="0">
              <a:solidFill>
                <a:schemeClr val="bg1"/>
              </a:solidFill>
            </a:endParaRPr>
          </a:p>
        </p:txBody>
      </p:sp>
      <p:sp>
        <p:nvSpPr>
          <p:cNvPr id="9" name="TextBox 8">
            <a:extLst>
              <a:ext uri="{FF2B5EF4-FFF2-40B4-BE49-F238E27FC236}">
                <a16:creationId xmlns:a16="http://schemas.microsoft.com/office/drawing/2014/main" id="{5DA04549-DA1D-BB90-F141-0619F3AB6EAB}"/>
              </a:ext>
            </a:extLst>
          </p:cNvPr>
          <p:cNvSpPr txBox="1"/>
          <p:nvPr/>
        </p:nvSpPr>
        <p:spPr>
          <a:xfrm>
            <a:off x="5948517" y="1532591"/>
            <a:ext cx="6096000"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امر به دلیل واکنش دادن ترکیبات کلسیمی با اسید‌سولفوریک است. برای نمونه کلسیم</a:t>
            </a:r>
            <a:r>
              <a:rPr lang="en-US" dirty="0"/>
              <a:t> </a:t>
            </a:r>
            <a:r>
              <a:rPr lang="fa-IR" dirty="0"/>
              <a:t>جزء اصلی تشکیل‌ دهنده‌ی آهک، گرانیت و .. است. سنگ قبور نیز می‌تواند مثال جالب دیگری از واکنش و تخریب به دلیل ریزش باران اسیدی باشد. اسید همچنین منجر به از بین رفتن سطوح محافظ تجهیزات فلزی و زنگ زدن آن‌ها می‌گردد</a:t>
            </a:r>
            <a:r>
              <a:rPr lang="en-US" dirty="0"/>
              <a:t>.</a:t>
            </a:r>
            <a:endParaRPr lang="fa-IR" dirty="0"/>
          </a:p>
        </p:txBody>
      </p:sp>
      <p:pic>
        <p:nvPicPr>
          <p:cNvPr id="17410" name="Picture 2" descr="نابودی سرامیک های بیرونی ساختمان بر اثر باران اسیدی">
            <a:extLst>
              <a:ext uri="{FF2B5EF4-FFF2-40B4-BE49-F238E27FC236}">
                <a16:creationId xmlns:a16="http://schemas.microsoft.com/office/drawing/2014/main" id="{EC2F76B9-C82F-4590-633D-050D484561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075" y="1327356"/>
            <a:ext cx="5008920" cy="5008918"/>
          </a:xfrm>
          <a:prstGeom prst="rect">
            <a:avLst/>
          </a:prstGeom>
          <a:noFill/>
          <a:ln w="28575">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6269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CDB5580-8B58-72A2-2B1B-7B7704891DF2}"/>
              </a:ext>
            </a:extLst>
          </p:cNvPr>
          <p:cNvSpPr/>
          <p:nvPr/>
        </p:nvSpPr>
        <p:spPr>
          <a:xfrm>
            <a:off x="4031226" y="1633902"/>
            <a:ext cx="2113935" cy="1774722"/>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056493E1-EB07-9CA3-9816-4A0ED066895B}"/>
              </a:ext>
            </a:extLst>
          </p:cNvPr>
          <p:cNvSpPr txBox="1"/>
          <p:nvPr/>
        </p:nvSpPr>
        <p:spPr>
          <a:xfrm>
            <a:off x="2163095" y="139799"/>
            <a:ext cx="4866967"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باران اسیدی </a:t>
            </a:r>
            <a:endParaRPr lang="fa-IR" sz="2400" b="1" dirty="0">
              <a:solidFill>
                <a:schemeClr val="bg1"/>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885495E3-2CE1-1C4B-D6E3-00B6D49EF15D}"/>
              </a:ext>
            </a:extLst>
          </p:cNvPr>
          <p:cNvSpPr txBox="1"/>
          <p:nvPr/>
        </p:nvSpPr>
        <p:spPr>
          <a:xfrm>
            <a:off x="6381136" y="2134880"/>
            <a:ext cx="5557684" cy="3347070"/>
          </a:xfrm>
          <a:prstGeom prst="rect">
            <a:avLst/>
          </a:prstGeom>
          <a:noFill/>
        </p:spPr>
        <p:txBody>
          <a:bodyPr wrap="square">
            <a:spAutoFit/>
          </a:bodyPr>
          <a:lstStyle/>
          <a:p>
            <a:pPr algn="just" rtl="1">
              <a:lnSpc>
                <a:spcPct val="200000"/>
              </a:lnSpc>
              <a:spcAft>
                <a:spcPts val="800"/>
              </a:spcAft>
            </a:pPr>
            <a:r>
              <a:rPr lang="en-US" sz="1800" dirty="0">
                <a:effectLst/>
                <a:latin typeface="Vazir" panose="020B0603030804020204" pitchFamily="34" charset="-78"/>
                <a:ea typeface="Calibri" panose="020F0502020204030204" pitchFamily="34" charset="0"/>
                <a:cs typeface="Vazir" panose="020B0603030804020204" pitchFamily="34" charset="-78"/>
              </a:rPr>
              <a:t> (acid rain) </a:t>
            </a:r>
            <a:r>
              <a:rPr lang="fa-IR" sz="1800" dirty="0">
                <a:effectLst/>
                <a:latin typeface="Vazir" panose="020B0603030804020204" pitchFamily="34" charset="-78"/>
                <a:ea typeface="Calibri" panose="020F0502020204030204" pitchFamily="34" charset="0"/>
                <a:cs typeface="Vazir" panose="020B0603030804020204" pitchFamily="34" charset="-78"/>
              </a:rPr>
              <a:t> یکی از پیامدهای آلودگی هوا است. گازهای تولید شده از سوختن سوخت های مختلف با اکسیژن موجود در هوا و بخار آب واکنش داده و به اسیدهایی تبدیل می شوندکه همراه باران بر روی سطح زمین می بارند. اسیدی شدن زمین و آبهای سطحی اثرات مخربی بر اکوسیستم ها دارد و خطر جدی برای موجودات زنده محسوب می شود</a:t>
            </a:r>
            <a:r>
              <a:rPr lang="en-US" sz="1800" dirty="0">
                <a:effectLst/>
                <a:latin typeface="Vazir" panose="020B0603030804020204" pitchFamily="34" charset="-78"/>
                <a:ea typeface="Calibri" panose="020F0502020204030204" pitchFamily="34" charset="0"/>
                <a:cs typeface="Vazir" panose="020B0603030804020204" pitchFamily="34" charset="-78"/>
              </a:rPr>
              <a:t>.</a:t>
            </a:r>
          </a:p>
        </p:txBody>
      </p:sp>
      <p:sp>
        <p:nvSpPr>
          <p:cNvPr id="11" name="Rectangle 10">
            <a:extLst>
              <a:ext uri="{FF2B5EF4-FFF2-40B4-BE49-F238E27FC236}">
                <a16:creationId xmlns:a16="http://schemas.microsoft.com/office/drawing/2014/main" id="{1CA6084E-B2E2-E77A-B64C-25E27568F355}"/>
              </a:ext>
            </a:extLst>
          </p:cNvPr>
          <p:cNvSpPr/>
          <p:nvPr/>
        </p:nvSpPr>
        <p:spPr>
          <a:xfrm>
            <a:off x="253180" y="4188542"/>
            <a:ext cx="2113935" cy="1774722"/>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26" name="Picture 2" descr="آیا در خوزستان باران اسیدی می بارد؟ - تسنیم">
            <a:extLst>
              <a:ext uri="{FF2B5EF4-FFF2-40B4-BE49-F238E27FC236}">
                <a16:creationId xmlns:a16="http://schemas.microsoft.com/office/drawing/2014/main" id="{748EA729-1091-AE35-C77C-B7BA869CEC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161" y="1887794"/>
            <a:ext cx="5517044" cy="3841242"/>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4935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5A476B9-1B0B-9938-EAC8-3278219AEFEE}"/>
              </a:ext>
            </a:extLst>
          </p:cNvPr>
          <p:cNvSpPr/>
          <p:nvPr/>
        </p:nvSpPr>
        <p:spPr>
          <a:xfrm>
            <a:off x="7098890" y="3146828"/>
            <a:ext cx="5093110" cy="1226610"/>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A50A81A8-8CED-76D2-43F9-9953C84F961E}"/>
              </a:ext>
            </a:extLst>
          </p:cNvPr>
          <p:cNvSpPr txBox="1"/>
          <p:nvPr/>
        </p:nvSpPr>
        <p:spPr>
          <a:xfrm>
            <a:off x="2585884" y="159613"/>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مضرات باران اسیدی برای سلامتی انسان</a:t>
            </a:r>
            <a:endParaRPr lang="en-US" dirty="0">
              <a:solidFill>
                <a:schemeClr val="bg1"/>
              </a:solidFill>
            </a:endParaRPr>
          </a:p>
        </p:txBody>
      </p:sp>
      <p:sp>
        <p:nvSpPr>
          <p:cNvPr id="5" name="TextBox 4">
            <a:extLst>
              <a:ext uri="{FF2B5EF4-FFF2-40B4-BE49-F238E27FC236}">
                <a16:creationId xmlns:a16="http://schemas.microsoft.com/office/drawing/2014/main" id="{0D396F19-2B8C-103C-FFBD-4980D3913229}"/>
              </a:ext>
            </a:extLst>
          </p:cNvPr>
          <p:cNvSpPr txBox="1"/>
          <p:nvPr/>
        </p:nvSpPr>
        <p:spPr>
          <a:xfrm>
            <a:off x="690722" y="1621488"/>
            <a:ext cx="5506065"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پیاده روی در زیر باران های اسیدی یا حتی شنا در دریاچه ای که تحت تأثیر بارش اسیدی قرار گرفته است ، خطر بیشتری برای انسان ها از پیاده روی در باران طبیعی یا شنا در دریاچه های غیر اسیدی ندارد. با این حال ، وقتی آلاینده هایی که باعث بارش اسیدی می شوند یعنی</a:t>
            </a:r>
            <a:r>
              <a:rPr lang="en-US" dirty="0"/>
              <a:t>  – SO2 </a:t>
            </a:r>
            <a:r>
              <a:rPr lang="fa-IR" dirty="0"/>
              <a:t>و</a:t>
            </a:r>
            <a:r>
              <a:rPr lang="en-US" dirty="0"/>
              <a:t> NOX  </a:t>
            </a:r>
            <a:r>
              <a:rPr lang="fa-IR" dirty="0"/>
              <a:t>و همچنین ذرات سولفات و نیترات  در هوا  وجود داشته باشند ، می توانند برای انسان مضر باشند</a:t>
            </a:r>
            <a:r>
              <a:rPr lang="en-US" dirty="0"/>
              <a:t>.</a:t>
            </a:r>
          </a:p>
        </p:txBody>
      </p:sp>
      <p:pic>
        <p:nvPicPr>
          <p:cNvPr id="19458" name="Picture 2" descr="کدام مناطق دچار &quot;باران اسیدی&quot; می‌شوند؟ - مشرق نیوز">
            <a:extLst>
              <a:ext uri="{FF2B5EF4-FFF2-40B4-BE49-F238E27FC236}">
                <a16:creationId xmlns:a16="http://schemas.microsoft.com/office/drawing/2014/main" id="{C2873D09-058B-CE2D-5438-B68AF0AE3C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484" b="6403"/>
          <a:stretch/>
        </p:blipFill>
        <p:spPr bwMode="auto">
          <a:xfrm>
            <a:off x="8013291" y="710082"/>
            <a:ext cx="3776522" cy="2718918"/>
          </a:xfrm>
          <a:prstGeom prst="rect">
            <a:avLst/>
          </a:prstGeom>
          <a:noFill/>
          <a:ln w="28575">
            <a:solidFill>
              <a:srgbClr val="FFFFFF"/>
            </a:solidFill>
          </a:ln>
          <a:extLst>
            <a:ext uri="{909E8E84-426E-40DD-AFC4-6F175D3DCCD1}">
              <a14:hiddenFill xmlns:a14="http://schemas.microsoft.com/office/drawing/2010/main">
                <a:solidFill>
                  <a:srgbClr val="FFFFFF"/>
                </a:solidFill>
              </a14:hiddenFill>
            </a:ext>
          </a:extLst>
        </p:spPr>
      </p:pic>
      <p:pic>
        <p:nvPicPr>
          <p:cNvPr id="19462" name="Picture 6" descr="باران تهران اسیدی نبود | پایگاه خبری جماران">
            <a:extLst>
              <a:ext uri="{FF2B5EF4-FFF2-40B4-BE49-F238E27FC236}">
                <a16:creationId xmlns:a16="http://schemas.microsoft.com/office/drawing/2014/main" id="{098405AF-7FEC-95A1-B25C-40D1106A22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8735" y="3711172"/>
            <a:ext cx="4563348" cy="3057332"/>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2146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BEEBA7-7004-4935-2686-16E658EE2C8E}"/>
              </a:ext>
            </a:extLst>
          </p:cNvPr>
          <p:cNvSpPr/>
          <p:nvPr/>
        </p:nvSpPr>
        <p:spPr>
          <a:xfrm>
            <a:off x="221295" y="1720645"/>
            <a:ext cx="5093110" cy="5137355"/>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1B809568-E2C6-BE1A-016E-ED5A6307F523}"/>
              </a:ext>
            </a:extLst>
          </p:cNvPr>
          <p:cNvSpPr txBox="1"/>
          <p:nvPr/>
        </p:nvSpPr>
        <p:spPr>
          <a:xfrm>
            <a:off x="5781369" y="1863233"/>
            <a:ext cx="6381135"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t> SO2 </a:t>
            </a:r>
            <a:r>
              <a:rPr lang="fa-IR" dirty="0"/>
              <a:t>و</a:t>
            </a:r>
            <a:r>
              <a:rPr lang="en-US" dirty="0"/>
              <a:t> NOX  </a:t>
            </a:r>
            <a:r>
              <a:rPr lang="fa-IR" dirty="0"/>
              <a:t>در جو واکنش می دهند و ذرات ریز سولفات و نیترات را ایجاد می کنند که افراد می توانند آنها را استنشاق کنند. بسیاری از مطالعات علمی رابطه بین این ذرات و تأثیرات آنها بر عملکرد قلب و همچنین مشکلات تنفسی مانند آسم</a:t>
            </a:r>
            <a:r>
              <a:rPr lang="en-US" dirty="0"/>
              <a:t> </a:t>
            </a:r>
            <a:r>
              <a:rPr lang="fa-IR" dirty="0"/>
              <a:t>را نشان داده اند</a:t>
            </a:r>
            <a:r>
              <a:rPr lang="en-US" dirty="0"/>
              <a:t>.</a:t>
            </a:r>
          </a:p>
        </p:txBody>
      </p:sp>
      <p:sp>
        <p:nvSpPr>
          <p:cNvPr id="4" name="TextBox 3">
            <a:extLst>
              <a:ext uri="{FF2B5EF4-FFF2-40B4-BE49-F238E27FC236}">
                <a16:creationId xmlns:a16="http://schemas.microsoft.com/office/drawing/2014/main" id="{E3E92047-37CD-527D-F4EF-9EF368E0D5BD}"/>
              </a:ext>
            </a:extLst>
          </p:cNvPr>
          <p:cNvSpPr txBox="1"/>
          <p:nvPr/>
        </p:nvSpPr>
        <p:spPr>
          <a:xfrm>
            <a:off x="2861186" y="159613"/>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مضرات باران اسیدی برای سلامتی انسان</a:t>
            </a:r>
            <a:endParaRPr lang="en-US" dirty="0">
              <a:solidFill>
                <a:schemeClr val="bg1"/>
              </a:solidFill>
            </a:endParaRPr>
          </a:p>
        </p:txBody>
      </p:sp>
      <p:pic>
        <p:nvPicPr>
          <p:cNvPr id="20482" name="Picture 2" descr="باران اسیدی چه بلایی بر سر سلامت انسان می‌آورد؟">
            <a:extLst>
              <a:ext uri="{FF2B5EF4-FFF2-40B4-BE49-F238E27FC236}">
                <a16:creationId xmlns:a16="http://schemas.microsoft.com/office/drawing/2014/main" id="{C698F8E7-0939-70B4-A142-A35F3FE57BB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613"/>
          <a:stretch/>
        </p:blipFill>
        <p:spPr bwMode="auto">
          <a:xfrm flipH="1">
            <a:off x="0" y="1980795"/>
            <a:ext cx="5535700" cy="424302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51644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2BFE1F9-90CB-B318-0E09-5A955E8CD70D}"/>
              </a:ext>
            </a:extLst>
          </p:cNvPr>
          <p:cNvSpPr/>
          <p:nvPr/>
        </p:nvSpPr>
        <p:spPr>
          <a:xfrm>
            <a:off x="7093974" y="3592251"/>
            <a:ext cx="5093110" cy="859475"/>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77A58D67-DBA3-883F-995A-D910DF7DC281}"/>
              </a:ext>
            </a:extLst>
          </p:cNvPr>
          <p:cNvSpPr txBox="1"/>
          <p:nvPr/>
        </p:nvSpPr>
        <p:spPr>
          <a:xfrm>
            <a:off x="1415852" y="149781"/>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اسیدی شدن دوره ای</a:t>
            </a:r>
            <a:endParaRPr lang="en-US" dirty="0">
              <a:solidFill>
                <a:schemeClr val="bg1"/>
              </a:solidFill>
            </a:endParaRPr>
          </a:p>
        </p:txBody>
      </p:sp>
      <p:sp>
        <p:nvSpPr>
          <p:cNvPr id="5" name="TextBox 4">
            <a:extLst>
              <a:ext uri="{FF2B5EF4-FFF2-40B4-BE49-F238E27FC236}">
                <a16:creationId xmlns:a16="http://schemas.microsoft.com/office/drawing/2014/main" id="{EC34FB1F-16A7-5F5C-DF81-6A26D76909AF}"/>
              </a:ext>
            </a:extLst>
          </p:cNvPr>
          <p:cNvSpPr txBox="1"/>
          <p:nvPr/>
        </p:nvSpPr>
        <p:spPr>
          <a:xfrm>
            <a:off x="334296" y="1601466"/>
            <a:ext cx="5997677"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ذوب شدن برف و باران شدید می تواند منجر به  اسیدی شدن دوره ای شود. دریاچه هایی که به طور معمول سطح اسیدیته بالایی ندارند ، ممکن است موقتاً زمانی که برف ذوب شده یا باران مقدار بیشتری رسوب اسیدی به همراه می آورد و خاک نمی تواند آن را از بین ببرد، اثرات بارش اسیدی را تجربه کنند. در این مدت زمان کوتاه اسیدیته بالاتر می تواند منجر به استرس کوتاه مدت بر اکوسیستم شود که در آن انواع ارگانیسم ها یا گونه ها ممکن است آسیب ببینند یا از بین بروند</a:t>
            </a:r>
            <a:r>
              <a:rPr lang="en-US" dirty="0"/>
              <a:t>.</a:t>
            </a:r>
          </a:p>
        </p:txBody>
      </p:sp>
      <p:pic>
        <p:nvPicPr>
          <p:cNvPr id="21506" name="Picture 2" descr="هشدار دانشمندان درباره آب شدن سریع یخ‌های قطب شمال/ خشکسالی در چند قدمی کره  زمین - خبرگزاری آنا">
            <a:extLst>
              <a:ext uri="{FF2B5EF4-FFF2-40B4-BE49-F238E27FC236}">
                <a16:creationId xmlns:a16="http://schemas.microsoft.com/office/drawing/2014/main" id="{F9429B98-3359-DEBB-C375-B46F7E9C64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6375" y="790901"/>
            <a:ext cx="4848124" cy="323108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5B414621-29CC-1534-89ED-E88EB00C6F19}"/>
              </a:ext>
            </a:extLst>
          </p:cNvPr>
          <p:cNvPicPr>
            <a:picLocks noChangeAspect="1"/>
          </p:cNvPicPr>
          <p:nvPr/>
        </p:nvPicPr>
        <p:blipFill>
          <a:blip r:embed="rId3"/>
          <a:srcRect r="17871"/>
          <a:stretch/>
        </p:blipFill>
        <p:spPr>
          <a:xfrm>
            <a:off x="6469626" y="4111419"/>
            <a:ext cx="4793226" cy="2626296"/>
          </a:xfrm>
          <a:prstGeom prst="rect">
            <a:avLst/>
          </a:prstGeom>
        </p:spPr>
      </p:pic>
      <p:sp>
        <p:nvSpPr>
          <p:cNvPr id="9" name="Rectangle 8">
            <a:extLst>
              <a:ext uri="{FF2B5EF4-FFF2-40B4-BE49-F238E27FC236}">
                <a16:creationId xmlns:a16="http://schemas.microsoft.com/office/drawing/2014/main" id="{A943EB32-8727-8470-6ED2-26D1616D2EC8}"/>
              </a:ext>
            </a:extLst>
          </p:cNvPr>
          <p:cNvSpPr/>
          <p:nvPr/>
        </p:nvSpPr>
        <p:spPr>
          <a:xfrm>
            <a:off x="7093974" y="848651"/>
            <a:ext cx="122903" cy="2522810"/>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316785F6-46EF-44FC-D54A-91BF743F77C9}"/>
              </a:ext>
            </a:extLst>
          </p:cNvPr>
          <p:cNvSpPr/>
          <p:nvPr/>
        </p:nvSpPr>
        <p:spPr>
          <a:xfrm>
            <a:off x="11331678" y="4541156"/>
            <a:ext cx="137653" cy="2007153"/>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848734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5D7A0AE-C00C-8DBD-920F-87F3AD20DA82}"/>
              </a:ext>
            </a:extLst>
          </p:cNvPr>
          <p:cNvSpPr txBox="1"/>
          <p:nvPr/>
        </p:nvSpPr>
        <p:spPr>
          <a:xfrm>
            <a:off x="1081549" y="145407"/>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آلودگی نیتروژن</a:t>
            </a:r>
            <a:endParaRPr lang="en-US" dirty="0">
              <a:solidFill>
                <a:schemeClr val="bg1"/>
              </a:solidFill>
            </a:endParaRPr>
          </a:p>
        </p:txBody>
      </p:sp>
      <p:sp>
        <p:nvSpPr>
          <p:cNvPr id="5" name="TextBox 4">
            <a:extLst>
              <a:ext uri="{FF2B5EF4-FFF2-40B4-BE49-F238E27FC236}">
                <a16:creationId xmlns:a16="http://schemas.microsoft.com/office/drawing/2014/main" id="{CC28D0EC-BFF4-E2E5-98F5-085048A8F40E}"/>
              </a:ext>
            </a:extLst>
          </p:cNvPr>
          <p:cNvSpPr txBox="1"/>
          <p:nvPr/>
        </p:nvSpPr>
        <p:spPr>
          <a:xfrm>
            <a:off x="5997680" y="1935760"/>
            <a:ext cx="6096000"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فقط اسیدیته بارش اسیدی نیست که می تواند مشکلاتی برای محیط زیست ایجاد کند. بارش اسیدی همچنین حاوی نیتروژن است که می تواند در برخی از اکوسیستم ها تأثیر بگذارد. به عنوان مثال ، آلودگی نیتروژن در آبهای ساحلی ما تا حدی مسئول کاهش جمعیت ماهی و صدف ها در برخی مناطق است. علاوه بر کشاورزی و فاضلاب ، بیشتر نیتروژن تولید شده توسط فعالیت های انسانی که به آبهای ساحلی می رسد از جو حاصل می شود</a:t>
            </a:r>
            <a:r>
              <a:rPr lang="en-US" dirty="0"/>
              <a:t>.</a:t>
            </a:r>
          </a:p>
        </p:txBody>
      </p:sp>
      <p:pic>
        <p:nvPicPr>
          <p:cNvPr id="22530" name="Picture 2" descr="علت آلودگی هوا و راه‌ های مقابله با آلاینده ها چیست؟ – مجله سلامت دکترتو">
            <a:extLst>
              <a:ext uri="{FF2B5EF4-FFF2-40B4-BE49-F238E27FC236}">
                <a16:creationId xmlns:a16="http://schemas.microsoft.com/office/drawing/2014/main" id="{4C79CC28-92BE-4826-62F5-42699E9864D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174"/>
          <a:stretch/>
        </p:blipFill>
        <p:spPr bwMode="auto">
          <a:xfrm>
            <a:off x="186513" y="1625946"/>
            <a:ext cx="5749430" cy="452069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182BA63E-75FC-5B21-78F4-FFF5D91B040B}"/>
              </a:ext>
            </a:extLst>
          </p:cNvPr>
          <p:cNvSpPr/>
          <p:nvPr/>
        </p:nvSpPr>
        <p:spPr>
          <a:xfrm>
            <a:off x="186512" y="6256089"/>
            <a:ext cx="560739" cy="456504"/>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B4A78853-4A90-CC01-E90F-F13A7C5DBAE6}"/>
              </a:ext>
            </a:extLst>
          </p:cNvPr>
          <p:cNvSpPr/>
          <p:nvPr/>
        </p:nvSpPr>
        <p:spPr>
          <a:xfrm>
            <a:off x="5358582" y="1035274"/>
            <a:ext cx="577362" cy="461665"/>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A9A7761B-5AA5-4887-5013-F199150513D4}"/>
              </a:ext>
            </a:extLst>
          </p:cNvPr>
          <p:cNvSpPr/>
          <p:nvPr/>
        </p:nvSpPr>
        <p:spPr>
          <a:xfrm>
            <a:off x="186513" y="1040435"/>
            <a:ext cx="5093410" cy="456504"/>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B35C77D6-DCCA-612E-BC46-2110E14CC2EE}"/>
              </a:ext>
            </a:extLst>
          </p:cNvPr>
          <p:cNvSpPr/>
          <p:nvPr/>
        </p:nvSpPr>
        <p:spPr>
          <a:xfrm>
            <a:off x="842533" y="6256089"/>
            <a:ext cx="5093410" cy="456504"/>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625650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BD377D-D4D4-D089-E0C0-03148865C56A}"/>
              </a:ext>
            </a:extLst>
          </p:cNvPr>
          <p:cNvSpPr txBox="1"/>
          <p:nvPr/>
        </p:nvSpPr>
        <p:spPr>
          <a:xfrm>
            <a:off x="2094271" y="139948"/>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راه های کاهش باران اسیدی</a:t>
            </a:r>
            <a:endParaRPr lang="en-US" dirty="0">
              <a:solidFill>
                <a:schemeClr val="bg1"/>
              </a:solidFill>
            </a:endParaRPr>
          </a:p>
        </p:txBody>
      </p:sp>
      <p:sp>
        <p:nvSpPr>
          <p:cNvPr id="5" name="TextBox 4">
            <a:extLst>
              <a:ext uri="{FF2B5EF4-FFF2-40B4-BE49-F238E27FC236}">
                <a16:creationId xmlns:a16="http://schemas.microsoft.com/office/drawing/2014/main" id="{8E25842B-6653-6084-EDDA-30F951952846}"/>
              </a:ext>
            </a:extLst>
          </p:cNvPr>
          <p:cNvSpPr txBox="1"/>
          <p:nvPr/>
        </p:nvSpPr>
        <p:spPr>
          <a:xfrm>
            <a:off x="334297" y="807146"/>
            <a:ext cx="11769213"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دانیم علت اصلی بارش اسیدی خودمان هستیم راه حل مشکل اسیدی شدن محیط زیست نیز در دست انسان است. </a:t>
            </a:r>
          </a:p>
          <a:p>
            <a:r>
              <a:rPr lang="fa-IR" dirty="0"/>
              <a:t>برای کاهش بارش اسیدی ، کاهش انتشار آلاینده ها ضروری است. برای این منظور می توان از نکات زیر استفاده کرد</a:t>
            </a:r>
            <a:r>
              <a:rPr lang="en-US" dirty="0"/>
              <a:t>:</a:t>
            </a:r>
          </a:p>
        </p:txBody>
      </p:sp>
      <p:sp>
        <p:nvSpPr>
          <p:cNvPr id="7" name="TextBox 6">
            <a:extLst>
              <a:ext uri="{FF2B5EF4-FFF2-40B4-BE49-F238E27FC236}">
                <a16:creationId xmlns:a16="http://schemas.microsoft.com/office/drawing/2014/main" id="{C8090263-7AA5-BA3F-59D4-2EFF4E6C2105}"/>
              </a:ext>
            </a:extLst>
          </p:cNvPr>
          <p:cNvSpPr txBox="1"/>
          <p:nvPr/>
        </p:nvSpPr>
        <p:spPr>
          <a:xfrm>
            <a:off x="570270" y="2246350"/>
            <a:ext cx="11484077" cy="451662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342900" indent="-342900">
              <a:buClr>
                <a:srgbClr val="374457"/>
              </a:buClr>
              <a:buFont typeface="Arial" panose="020B0604020202020204" pitchFamily="34" charset="0"/>
              <a:buChar char="•"/>
            </a:pPr>
            <a:r>
              <a:rPr lang="fa-IR" dirty="0"/>
              <a:t>کاهش انتشار گازهای آلاینده توسط صنایع</a:t>
            </a:r>
            <a:endParaRPr lang="en-US" dirty="0"/>
          </a:p>
          <a:p>
            <a:pPr marL="342900" indent="-342900">
              <a:buClr>
                <a:srgbClr val="374457"/>
              </a:buClr>
              <a:buFont typeface="Arial" panose="020B0604020202020204" pitchFamily="34" charset="0"/>
              <a:buChar char="•"/>
            </a:pPr>
            <a:r>
              <a:rPr lang="fa-IR" dirty="0"/>
              <a:t>کاهش مصرف انرژی کارخانه ها و شرکت ها</a:t>
            </a:r>
            <a:endParaRPr lang="en-US" dirty="0"/>
          </a:p>
          <a:p>
            <a:pPr marL="342900" indent="-342900">
              <a:buClr>
                <a:srgbClr val="374457"/>
              </a:buClr>
              <a:buFont typeface="Arial" panose="020B0604020202020204" pitchFamily="34" charset="0"/>
              <a:buChar char="•"/>
            </a:pPr>
            <a:r>
              <a:rPr lang="fa-IR" dirty="0"/>
              <a:t>برای جذب هوای آلوده درخت بیشتری بکاریم</a:t>
            </a:r>
            <a:r>
              <a:rPr lang="en-US" dirty="0"/>
              <a:t>.</a:t>
            </a:r>
          </a:p>
          <a:p>
            <a:pPr marL="342900" indent="-342900">
              <a:buClr>
                <a:srgbClr val="374457"/>
              </a:buClr>
              <a:buFont typeface="Arial" panose="020B0604020202020204" pitchFamily="34" charset="0"/>
              <a:buChar char="•"/>
            </a:pPr>
            <a:r>
              <a:rPr lang="fa-IR" dirty="0"/>
              <a:t>مردم را از اهمیت کاهش مصرف انرژی خانگی آگاه سازیم</a:t>
            </a:r>
            <a:r>
              <a:rPr lang="en-US" dirty="0"/>
              <a:t>.</a:t>
            </a:r>
            <a:r>
              <a:rPr lang="fa-IR" dirty="0"/>
              <a:t> </a:t>
            </a:r>
          </a:p>
          <a:p>
            <a:pPr marL="342900" indent="-342900">
              <a:buClr>
                <a:srgbClr val="374457"/>
              </a:buClr>
              <a:buFont typeface="Arial" panose="020B0604020202020204" pitchFamily="34" charset="0"/>
              <a:buChar char="•"/>
            </a:pPr>
            <a:r>
              <a:rPr lang="fa-IR" dirty="0"/>
              <a:t>تولید و استفاده از انرژی های تجدید پذیر به جای سوخت های فسیلی</a:t>
            </a:r>
            <a:endParaRPr lang="en-US" dirty="0"/>
          </a:p>
          <a:p>
            <a:pPr marL="342900" indent="-342900">
              <a:buClr>
                <a:srgbClr val="374457"/>
              </a:buClr>
              <a:buFont typeface="Arial" panose="020B0604020202020204" pitchFamily="34" charset="0"/>
              <a:buChar char="•"/>
            </a:pPr>
            <a:r>
              <a:rPr lang="fa-IR" dirty="0"/>
              <a:t>استفاده از وسایل نقلیه الکتریکی و سایر وسایل نقلیه غیر آلاینده مانند دوچرخه را افزایش دهیم </a:t>
            </a:r>
          </a:p>
          <a:p>
            <a:pPr marL="342900" indent="-342900">
              <a:buClr>
                <a:srgbClr val="374457"/>
              </a:buClr>
              <a:buFont typeface="Arial" panose="020B0604020202020204" pitchFamily="34" charset="0"/>
              <a:buChar char="•"/>
            </a:pPr>
            <a:r>
              <a:rPr lang="fa-IR" dirty="0"/>
              <a:t>نوآوری و فن آوری های جدید را با هدف بهینه سازی مصرف انرژی و توسعه انرژی های تجدید پذیر ارتقا دهیم</a:t>
            </a:r>
            <a:r>
              <a:rPr lang="en-US" dirty="0"/>
              <a:t>.</a:t>
            </a:r>
          </a:p>
        </p:txBody>
      </p:sp>
      <p:pic>
        <p:nvPicPr>
          <p:cNvPr id="23554" name="Picture 2" descr="باران اسیدی چیست؟ | شرکت مهندسین مشاور بوم پایش اصفهان">
            <a:extLst>
              <a:ext uri="{FF2B5EF4-FFF2-40B4-BE49-F238E27FC236}">
                <a16:creationId xmlns:a16="http://schemas.microsoft.com/office/drawing/2014/main" id="{F986B13E-2C7B-A47D-47B7-739493BFC30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871" t="10867" r="22580" b="-1377"/>
          <a:stretch/>
        </p:blipFill>
        <p:spPr bwMode="auto">
          <a:xfrm>
            <a:off x="914400" y="2040817"/>
            <a:ext cx="4080387" cy="3879412"/>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31B547FD-7686-0482-B4F5-5BC33AB357B4}"/>
              </a:ext>
            </a:extLst>
          </p:cNvPr>
          <p:cNvSpPr/>
          <p:nvPr/>
        </p:nvSpPr>
        <p:spPr>
          <a:xfrm>
            <a:off x="63908" y="252286"/>
            <a:ext cx="255639" cy="6353423"/>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A606893C-48D0-0F8D-8567-D14DED57D204}"/>
              </a:ext>
            </a:extLst>
          </p:cNvPr>
          <p:cNvSpPr/>
          <p:nvPr/>
        </p:nvSpPr>
        <p:spPr>
          <a:xfrm>
            <a:off x="393291" y="677386"/>
            <a:ext cx="78656" cy="5503225"/>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6612236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9EC688-9A85-612C-CF69-3421E44AFC54}"/>
              </a:ext>
            </a:extLst>
          </p:cNvPr>
          <p:cNvSpPr txBox="1"/>
          <p:nvPr/>
        </p:nvSpPr>
        <p:spPr>
          <a:xfrm>
            <a:off x="1582988" y="130117"/>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فرمول باران اسیدی</a:t>
            </a:r>
            <a:endParaRPr lang="en-US" dirty="0">
              <a:solidFill>
                <a:schemeClr val="bg1"/>
              </a:solidFill>
            </a:endParaRPr>
          </a:p>
        </p:txBody>
      </p:sp>
      <p:sp>
        <p:nvSpPr>
          <p:cNvPr id="5" name="TextBox 4">
            <a:extLst>
              <a:ext uri="{FF2B5EF4-FFF2-40B4-BE49-F238E27FC236}">
                <a16:creationId xmlns:a16="http://schemas.microsoft.com/office/drawing/2014/main" id="{0DF56ECB-60E2-46DA-8D29-9914D43FB320}"/>
              </a:ext>
            </a:extLst>
          </p:cNvPr>
          <p:cNvSpPr txBox="1"/>
          <p:nvPr/>
        </p:nvSpPr>
        <p:spPr>
          <a:xfrm>
            <a:off x="344128" y="716564"/>
            <a:ext cx="11847872" cy="234166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باران اسیدی نوعی آلودگی محیطی است و زمانی رخ می دهد که ترکیبات اسیدی از جو بر روی سطح زمین رسوب کنند. </a:t>
            </a:r>
          </a:p>
          <a:p>
            <a:r>
              <a:rPr lang="fa-IR" dirty="0"/>
              <a:t>این ترکیبات اسیدی، عمدتاً دی اکسید گوگرد</a:t>
            </a:r>
            <a:r>
              <a:rPr lang="en-US" dirty="0"/>
              <a:t> (SO2) </a:t>
            </a:r>
            <a:r>
              <a:rPr lang="fa-IR" dirty="0"/>
              <a:t>و اکسیدهای نیتروژن</a:t>
            </a:r>
            <a:r>
              <a:rPr lang="en-US" dirty="0"/>
              <a:t> (NOx) </a:t>
            </a:r>
            <a:r>
              <a:rPr lang="fa-IR" dirty="0"/>
              <a:t>با بخار آب موجود در هوا واکنش داده و اسید سولفوریک و اسید نیتریک را تشکیل می دهند که با فرمول آنها آشنا هستید. هنگامی که این اسیدها به صورت باران، برف، مه یا ذرات خشک روی زمین می افتند، می توانند به محیط زیست آسیب بزنند</a:t>
            </a:r>
            <a:r>
              <a:rPr lang="en-US" dirty="0"/>
              <a:t>.</a:t>
            </a:r>
          </a:p>
        </p:txBody>
      </p:sp>
      <p:pic>
        <p:nvPicPr>
          <p:cNvPr id="24580" name="Picture 4" descr="اثرات مخرب باران اسیدی | شرکت مهندسین مشاور بوم پایش اصفهان">
            <a:extLst>
              <a:ext uri="{FF2B5EF4-FFF2-40B4-BE49-F238E27FC236}">
                <a16:creationId xmlns:a16="http://schemas.microsoft.com/office/drawing/2014/main" id="{BC2ED87B-A1C3-1557-99AA-CCDE28A011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2533" y="3102944"/>
            <a:ext cx="6675656" cy="375505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A20037AB-2A98-4ABE-7002-0E42D19666FB}"/>
              </a:ext>
            </a:extLst>
          </p:cNvPr>
          <p:cNvSpPr/>
          <p:nvPr/>
        </p:nvSpPr>
        <p:spPr>
          <a:xfrm>
            <a:off x="2290916" y="4119716"/>
            <a:ext cx="113294" cy="2738284"/>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81074A58-A693-D01B-4ACC-197559BA69FA}"/>
              </a:ext>
            </a:extLst>
          </p:cNvPr>
          <p:cNvSpPr/>
          <p:nvPr/>
        </p:nvSpPr>
        <p:spPr>
          <a:xfrm>
            <a:off x="9276512" y="3279058"/>
            <a:ext cx="113294" cy="2738284"/>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E91E36C3-B7F7-0BC4-6890-B7D1E0E5634F}"/>
              </a:ext>
            </a:extLst>
          </p:cNvPr>
          <p:cNvSpPr/>
          <p:nvPr/>
        </p:nvSpPr>
        <p:spPr>
          <a:xfrm flipH="1">
            <a:off x="2290916" y="3279059"/>
            <a:ext cx="113294" cy="744612"/>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29DC1071-DC32-2AD3-9107-BB0EC6895CEB}"/>
              </a:ext>
            </a:extLst>
          </p:cNvPr>
          <p:cNvSpPr/>
          <p:nvPr/>
        </p:nvSpPr>
        <p:spPr>
          <a:xfrm flipH="1">
            <a:off x="9276512" y="6141437"/>
            <a:ext cx="113294" cy="716564"/>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6694929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3EB69E-3545-D14C-F925-BAD3FB52571F}"/>
              </a:ext>
            </a:extLst>
          </p:cNvPr>
          <p:cNvSpPr txBox="1"/>
          <p:nvPr/>
        </p:nvSpPr>
        <p:spPr>
          <a:xfrm>
            <a:off x="403126" y="1057762"/>
            <a:ext cx="5840361"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باران اسیدی به عنوان رسوب اسید نیز شناخته می شود. این اصطلاحی است که برای توصیف پدیده ای استفاده می شود که در آن بارندگی به دلیل افزایش سطح یون هیدروژن اسیدی می شود. به طور معمول، سطح</a:t>
            </a:r>
            <a:r>
              <a:rPr lang="en-US" dirty="0"/>
              <a:t> pH </a:t>
            </a:r>
            <a:r>
              <a:rPr lang="fa-IR" dirty="0"/>
              <a:t>خنثی آب بین ۶.۵ تا ۸.۵ است، اما باران اسیدی دارای</a:t>
            </a:r>
            <a:r>
              <a:rPr lang="en-US" dirty="0"/>
              <a:t> pH </a:t>
            </a:r>
            <a:r>
              <a:rPr lang="fa-IR" dirty="0"/>
              <a:t>کمتری است که معمولاً بین ۴ تا ۵ متغیر است. انتشار دی اکسید گوگرد و اکسید نیتروژن باعث باران اسیدی می شود. آنها با مولکول های آب در اتمسفر واکنش می دهند و اسید تشکیل می دهند. می تواند اثرات مضری بر گیاهان، جانوران آبزی و زیرساخت ها داشته باشد</a:t>
            </a:r>
            <a:r>
              <a:rPr lang="en-US" dirty="0"/>
              <a:t>.</a:t>
            </a:r>
          </a:p>
        </p:txBody>
      </p:sp>
      <p:sp>
        <p:nvSpPr>
          <p:cNvPr id="4" name="TextBox 3">
            <a:extLst>
              <a:ext uri="{FF2B5EF4-FFF2-40B4-BE49-F238E27FC236}">
                <a16:creationId xmlns:a16="http://schemas.microsoft.com/office/drawing/2014/main" id="{60CF6B1B-782B-C560-379D-509AC299CD4D}"/>
              </a:ext>
            </a:extLst>
          </p:cNvPr>
          <p:cNvSpPr txBox="1"/>
          <p:nvPr/>
        </p:nvSpPr>
        <p:spPr>
          <a:xfrm>
            <a:off x="1474840" y="120285"/>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فرمول باران اسیدی</a:t>
            </a:r>
            <a:endParaRPr lang="en-US" dirty="0">
              <a:solidFill>
                <a:schemeClr val="bg1"/>
              </a:solidFill>
            </a:endParaRPr>
          </a:p>
        </p:txBody>
      </p:sp>
      <p:pic>
        <p:nvPicPr>
          <p:cNvPr id="25602" name="Picture 2" descr="سولفوریک اسید - فروش اسید سولفوریک - قیمت اسید سولفوریک - سولفوریک اسید  آزمایشگاهی">
            <a:extLst>
              <a:ext uri="{FF2B5EF4-FFF2-40B4-BE49-F238E27FC236}">
                <a16:creationId xmlns:a16="http://schemas.microsoft.com/office/drawing/2014/main" id="{A815F8E7-6503-1CC3-D384-B140A82F34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6167" y="1056966"/>
            <a:ext cx="5690726" cy="51963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3BB2D624-D3F1-0C02-A4BB-975547A7B220}"/>
              </a:ext>
            </a:extLst>
          </p:cNvPr>
          <p:cNvSpPr/>
          <p:nvPr/>
        </p:nvSpPr>
        <p:spPr>
          <a:xfrm>
            <a:off x="0" y="6542638"/>
            <a:ext cx="12192000" cy="195077"/>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8206305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012947-E25A-EE52-7AD3-8DD065E7FBE6}"/>
              </a:ext>
            </a:extLst>
          </p:cNvPr>
          <p:cNvSpPr txBox="1"/>
          <p:nvPr/>
        </p:nvSpPr>
        <p:spPr>
          <a:xfrm>
            <a:off x="6892411" y="1929462"/>
            <a:ext cx="5073446"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رسوب اسید فرآیندی است که از طریق آن اجزای اسیدی از منابع مرطوب (باران، برف، مه و غیره) و خشک (ذرات اسیدی و گازها) بر روی سطح زمین رسوب می کنند. این نه تنها باران اسیدی بلکه سایر اشکال رسوب اسیدی را نیز شامل می شود. رسوب اسید زمانی رخ می دهد که آلاینده هایی مانند دی اکسید گوگرد و اکسید نیتروژن در اتمسفر آزاد شوند.</a:t>
            </a:r>
          </a:p>
        </p:txBody>
      </p:sp>
      <p:sp>
        <p:nvSpPr>
          <p:cNvPr id="4" name="TextBox 3">
            <a:extLst>
              <a:ext uri="{FF2B5EF4-FFF2-40B4-BE49-F238E27FC236}">
                <a16:creationId xmlns:a16="http://schemas.microsoft.com/office/drawing/2014/main" id="{DC92CB38-8321-4834-5304-9CF357645F79}"/>
              </a:ext>
            </a:extLst>
          </p:cNvPr>
          <p:cNvSpPr txBox="1"/>
          <p:nvPr/>
        </p:nvSpPr>
        <p:spPr>
          <a:xfrm>
            <a:off x="1622323" y="179279"/>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فرمول باران اسیدی</a:t>
            </a:r>
            <a:endParaRPr lang="en-US" dirty="0">
              <a:solidFill>
                <a:schemeClr val="bg1"/>
              </a:solidFill>
            </a:endParaRPr>
          </a:p>
        </p:txBody>
      </p:sp>
      <p:pic>
        <p:nvPicPr>
          <p:cNvPr id="6" name="Picture 5">
            <a:extLst>
              <a:ext uri="{FF2B5EF4-FFF2-40B4-BE49-F238E27FC236}">
                <a16:creationId xmlns:a16="http://schemas.microsoft.com/office/drawing/2014/main" id="{64B10805-F27C-04E8-3088-9C43EF55A621}"/>
              </a:ext>
            </a:extLst>
          </p:cNvPr>
          <p:cNvPicPr>
            <a:picLocks noChangeAspect="1"/>
          </p:cNvPicPr>
          <p:nvPr/>
        </p:nvPicPr>
        <p:blipFill>
          <a:blip r:embed="rId3"/>
          <a:srcRect r="8817"/>
          <a:stretch/>
        </p:blipFill>
        <p:spPr>
          <a:xfrm>
            <a:off x="388376" y="1751194"/>
            <a:ext cx="5823302" cy="4257604"/>
          </a:xfrm>
          <a:prstGeom prst="rect">
            <a:avLst/>
          </a:prstGeom>
        </p:spPr>
      </p:pic>
      <p:sp>
        <p:nvSpPr>
          <p:cNvPr id="7" name="Rectangle 6">
            <a:extLst>
              <a:ext uri="{FF2B5EF4-FFF2-40B4-BE49-F238E27FC236}">
                <a16:creationId xmlns:a16="http://schemas.microsoft.com/office/drawing/2014/main" id="{A3F19A93-D73B-8B47-2A20-C92B83877021}"/>
              </a:ext>
            </a:extLst>
          </p:cNvPr>
          <p:cNvSpPr/>
          <p:nvPr/>
        </p:nvSpPr>
        <p:spPr>
          <a:xfrm>
            <a:off x="6373911" y="2632747"/>
            <a:ext cx="106776" cy="4104968"/>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B2889121-5D5A-CB07-632B-8103B94BAF64}"/>
              </a:ext>
            </a:extLst>
          </p:cNvPr>
          <p:cNvSpPr/>
          <p:nvPr/>
        </p:nvSpPr>
        <p:spPr>
          <a:xfrm>
            <a:off x="6560647" y="889819"/>
            <a:ext cx="106776" cy="4104968"/>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BE8A38EC-7440-C913-7F6C-37F8A668A362}"/>
              </a:ext>
            </a:extLst>
          </p:cNvPr>
          <p:cNvSpPr/>
          <p:nvPr/>
        </p:nvSpPr>
        <p:spPr>
          <a:xfrm>
            <a:off x="119368" y="0"/>
            <a:ext cx="106776" cy="6858000"/>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708112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ame 8">
            <a:extLst>
              <a:ext uri="{FF2B5EF4-FFF2-40B4-BE49-F238E27FC236}">
                <a16:creationId xmlns:a16="http://schemas.microsoft.com/office/drawing/2014/main" id="{C7FB8B1D-A935-BCA9-3BCC-1F23C5CE44C8}"/>
              </a:ext>
            </a:extLst>
          </p:cNvPr>
          <p:cNvSpPr/>
          <p:nvPr/>
        </p:nvSpPr>
        <p:spPr>
          <a:xfrm>
            <a:off x="1828799" y="903173"/>
            <a:ext cx="9409471" cy="1397575"/>
          </a:xfrm>
          <a:prstGeom prst="frame">
            <a:avLst>
              <a:gd name="adj1" fmla="val 1430"/>
            </a:avLst>
          </a:prstGeom>
          <a:solidFill>
            <a:srgbClr val="C2C2C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8" name="Frame 7">
            <a:extLst>
              <a:ext uri="{FF2B5EF4-FFF2-40B4-BE49-F238E27FC236}">
                <a16:creationId xmlns:a16="http://schemas.microsoft.com/office/drawing/2014/main" id="{66C8DCCE-DAE6-2131-E58F-792B88484432}"/>
              </a:ext>
            </a:extLst>
          </p:cNvPr>
          <p:cNvSpPr/>
          <p:nvPr/>
        </p:nvSpPr>
        <p:spPr>
          <a:xfrm>
            <a:off x="1199535" y="1598828"/>
            <a:ext cx="10264878" cy="4563517"/>
          </a:xfrm>
          <a:prstGeom prst="frame">
            <a:avLst>
              <a:gd name="adj1" fmla="val 1727"/>
            </a:avLst>
          </a:prstGeom>
          <a:solidFill>
            <a:srgbClr val="404F64"/>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 name="TextBox 2">
            <a:extLst>
              <a:ext uri="{FF2B5EF4-FFF2-40B4-BE49-F238E27FC236}">
                <a16:creationId xmlns:a16="http://schemas.microsoft.com/office/drawing/2014/main" id="{3274BAE6-0350-653E-9742-C0436C847701}"/>
              </a:ext>
            </a:extLst>
          </p:cNvPr>
          <p:cNvSpPr txBox="1"/>
          <p:nvPr/>
        </p:nvSpPr>
        <p:spPr>
          <a:xfrm>
            <a:off x="1091382" y="158738"/>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تجهیزات فنی</a:t>
            </a:r>
            <a:endParaRPr lang="en-US" dirty="0">
              <a:solidFill>
                <a:schemeClr val="bg1"/>
              </a:solidFill>
            </a:endParaRPr>
          </a:p>
        </p:txBody>
      </p:sp>
      <p:sp>
        <p:nvSpPr>
          <p:cNvPr id="5" name="TextBox 4">
            <a:extLst>
              <a:ext uri="{FF2B5EF4-FFF2-40B4-BE49-F238E27FC236}">
                <a16:creationId xmlns:a16="http://schemas.microsoft.com/office/drawing/2014/main" id="{146E5F97-DB91-97A6-E71F-57A4462BE3C3}"/>
              </a:ext>
            </a:extLst>
          </p:cNvPr>
          <p:cNvSpPr txBox="1"/>
          <p:nvPr/>
        </p:nvSpPr>
        <p:spPr>
          <a:xfrm>
            <a:off x="1927123" y="1033289"/>
            <a:ext cx="9065342"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بسیاری از کشورها از نوعی فناوری‌ به نام گوگردزدایی از گاز</a:t>
            </a:r>
            <a:r>
              <a:rPr lang="en-US" dirty="0"/>
              <a:t> (flue gas desulfurization) </a:t>
            </a:r>
            <a:r>
              <a:rPr lang="fa-IR" dirty="0"/>
              <a:t>یا به اختصار</a:t>
            </a:r>
            <a:r>
              <a:rPr lang="en-US" dirty="0"/>
              <a:t> «FGD» </a:t>
            </a:r>
            <a:r>
              <a:rPr lang="fa-IR" dirty="0"/>
              <a:t>برای گرفتن سولفور خروجی از دودکش کارخانه‌های زغال‌سنگ‌سوز استفاده می‌شود</a:t>
            </a:r>
            <a:r>
              <a:rPr lang="en-US" dirty="0"/>
              <a:t>.</a:t>
            </a:r>
          </a:p>
        </p:txBody>
      </p:sp>
      <p:pic>
        <p:nvPicPr>
          <p:cNvPr id="7" name="Picture 6">
            <a:extLst>
              <a:ext uri="{FF2B5EF4-FFF2-40B4-BE49-F238E27FC236}">
                <a16:creationId xmlns:a16="http://schemas.microsoft.com/office/drawing/2014/main" id="{30C77B07-A78C-73C4-DD51-DE6F7E0FA760}"/>
              </a:ext>
            </a:extLst>
          </p:cNvPr>
          <p:cNvPicPr>
            <a:picLocks noChangeAspect="1"/>
          </p:cNvPicPr>
          <p:nvPr/>
        </p:nvPicPr>
        <p:blipFill>
          <a:blip r:embed="rId2"/>
          <a:stretch>
            <a:fillRect/>
          </a:stretch>
        </p:blipFill>
        <p:spPr>
          <a:xfrm>
            <a:off x="2241756" y="2393174"/>
            <a:ext cx="7197212" cy="4292924"/>
          </a:xfrm>
          <a:prstGeom prst="rect">
            <a:avLst/>
          </a:prstGeom>
        </p:spPr>
      </p:pic>
    </p:spTree>
    <p:extLst>
      <p:ext uri="{BB962C8B-B14F-4D97-AF65-F5344CB8AC3E}">
        <p14:creationId xmlns:p14="http://schemas.microsoft.com/office/powerpoint/2010/main" val="10978974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82F806-9AF9-C9EA-BE0F-A39B7E75F337}"/>
              </a:ext>
            </a:extLst>
          </p:cNvPr>
          <p:cNvSpPr txBox="1"/>
          <p:nvPr/>
        </p:nvSpPr>
        <p:spPr>
          <a:xfrm>
            <a:off x="904567" y="169446"/>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تجهیزات فنی</a:t>
            </a:r>
            <a:endParaRPr lang="en-US" dirty="0">
              <a:solidFill>
                <a:schemeClr val="bg1"/>
              </a:solidFill>
            </a:endParaRPr>
          </a:p>
        </p:txBody>
      </p:sp>
      <p:sp>
        <p:nvSpPr>
          <p:cNvPr id="4" name="TextBox 3">
            <a:extLst>
              <a:ext uri="{FF2B5EF4-FFF2-40B4-BE49-F238E27FC236}">
                <a16:creationId xmlns:a16="http://schemas.microsoft.com/office/drawing/2014/main" id="{95664A71-9396-37C3-9A9D-E64A579FBB6D}"/>
              </a:ext>
            </a:extLst>
          </p:cNvPr>
          <p:cNvSpPr txBox="1"/>
          <p:nvPr/>
        </p:nvSpPr>
        <p:spPr>
          <a:xfrm>
            <a:off x="304801" y="1317030"/>
            <a:ext cx="6272979"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یکی از نمونه‌های این روش استفاده از تجهیزی به نام اسکرابر</a:t>
            </a:r>
            <a:r>
              <a:rPr lang="en-US" dirty="0"/>
              <a:t> (scrubber) </a:t>
            </a:r>
            <a:r>
              <a:rPr lang="fa-IR" dirty="0"/>
              <a:t>است. اسکرابر نوعی برج است که گاز خروجی با یک فن به آن وارد و از سمت دیگر خارج می‌شود. در برج اسکرابر از آب‌آهک برای جذب سولفور دی اکسید گاز خروجی بهره می‌برند. کلسیم کربنات موجود در آب‌آهک بعد از واکنش کلسیم کربنات تولید می‌کند که از نظر</a:t>
            </a:r>
            <a:r>
              <a:rPr lang="en-US" dirty="0"/>
              <a:t> pH </a:t>
            </a:r>
            <a:r>
              <a:rPr lang="fa-IR" dirty="0"/>
              <a:t>خنثی است و کاربردهای صنعتی دارد</a:t>
            </a:r>
            <a:r>
              <a:rPr lang="en-US" dirty="0"/>
              <a:t>.</a:t>
            </a:r>
          </a:p>
        </p:txBody>
      </p:sp>
      <p:pic>
        <p:nvPicPr>
          <p:cNvPr id="28674" name="Picture 2" descr="The Jet Venturi Scrubber">
            <a:extLst>
              <a:ext uri="{FF2B5EF4-FFF2-40B4-BE49-F238E27FC236}">
                <a16:creationId xmlns:a16="http://schemas.microsoft.com/office/drawing/2014/main" id="{B9D08E67-4C2E-6B2B-C320-1A285581C2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10" t="1489" b="1489"/>
          <a:stretch/>
        </p:blipFill>
        <p:spPr bwMode="auto">
          <a:xfrm>
            <a:off x="7138219" y="1207705"/>
            <a:ext cx="3978786" cy="512260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B7641FA-8C1E-4696-BAF4-9E257859EE3B}"/>
              </a:ext>
            </a:extLst>
          </p:cNvPr>
          <p:cNvSpPr/>
          <p:nvPr/>
        </p:nvSpPr>
        <p:spPr>
          <a:xfrm>
            <a:off x="6882581" y="1022555"/>
            <a:ext cx="129048" cy="5835445"/>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40563E01-60FA-F302-E5AD-0052BB166A59}"/>
              </a:ext>
            </a:extLst>
          </p:cNvPr>
          <p:cNvSpPr/>
          <p:nvPr/>
        </p:nvSpPr>
        <p:spPr>
          <a:xfrm>
            <a:off x="452285" y="4970700"/>
            <a:ext cx="363793" cy="319548"/>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54C5CF15-4261-3CBE-C2BC-D23F8431E377}"/>
              </a:ext>
            </a:extLst>
          </p:cNvPr>
          <p:cNvSpPr/>
          <p:nvPr/>
        </p:nvSpPr>
        <p:spPr>
          <a:xfrm>
            <a:off x="816077" y="5226831"/>
            <a:ext cx="363793" cy="319548"/>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3C56BA59-EE3D-45F3-487D-A18ACC8577B9}"/>
              </a:ext>
            </a:extLst>
          </p:cNvPr>
          <p:cNvSpPr/>
          <p:nvPr/>
        </p:nvSpPr>
        <p:spPr>
          <a:xfrm>
            <a:off x="1179870" y="5492794"/>
            <a:ext cx="363793" cy="319548"/>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742312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42BB34-DEF6-F4A0-2691-DC2095A21889}"/>
              </a:ext>
            </a:extLst>
          </p:cNvPr>
          <p:cNvSpPr/>
          <p:nvPr/>
        </p:nvSpPr>
        <p:spPr>
          <a:xfrm>
            <a:off x="7472516" y="2851354"/>
            <a:ext cx="4542503" cy="3313472"/>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TextBox 4">
            <a:extLst>
              <a:ext uri="{FF2B5EF4-FFF2-40B4-BE49-F238E27FC236}">
                <a16:creationId xmlns:a16="http://schemas.microsoft.com/office/drawing/2014/main" id="{AC825508-4B1B-143E-B8F0-22052E213361}"/>
              </a:ext>
            </a:extLst>
          </p:cNvPr>
          <p:cNvSpPr txBox="1"/>
          <p:nvPr/>
        </p:nvSpPr>
        <p:spPr>
          <a:xfrm>
            <a:off x="379214" y="1731817"/>
            <a:ext cx="5456903"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باران</a:t>
            </a:r>
            <a:r>
              <a:rPr lang="en-US" dirty="0"/>
              <a:t> </a:t>
            </a:r>
            <a:r>
              <a:rPr lang="fa-IR" dirty="0"/>
              <a:t>اسیدی از قطرات آب بسیار اسیدی تشکیل شده است که حاوی گوگرد و</a:t>
            </a:r>
            <a:r>
              <a:rPr lang="en-US" dirty="0"/>
              <a:t> </a:t>
            </a:r>
            <a:r>
              <a:rPr lang="fa-IR" dirty="0"/>
              <a:t>نیتروژن منتشر شده توسط وسایل نقلیه و فرآیندهای تولیدی مختلف هستند.</a:t>
            </a:r>
            <a:endParaRPr lang="en-US" dirty="0"/>
          </a:p>
        </p:txBody>
      </p:sp>
      <p:sp>
        <p:nvSpPr>
          <p:cNvPr id="6" name="TextBox 5">
            <a:extLst>
              <a:ext uri="{FF2B5EF4-FFF2-40B4-BE49-F238E27FC236}">
                <a16:creationId xmlns:a16="http://schemas.microsoft.com/office/drawing/2014/main" id="{2E01C890-557D-69B0-3FDA-CE5D7C986956}"/>
              </a:ext>
            </a:extLst>
          </p:cNvPr>
          <p:cNvSpPr txBox="1"/>
          <p:nvPr/>
        </p:nvSpPr>
        <p:spPr>
          <a:xfrm>
            <a:off x="855405" y="149631"/>
            <a:ext cx="6096000"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باران اسیدی </a:t>
            </a:r>
            <a:endParaRPr lang="fa-IR" sz="2400" b="1" dirty="0">
              <a:solidFill>
                <a:schemeClr val="bg1"/>
              </a:solidFill>
              <a:latin typeface="Shabnam" panose="020B0603030804020204" pitchFamily="34" charset="-78"/>
              <a:cs typeface="Shabnam" panose="020B0603030804020204" pitchFamily="34" charset="-78"/>
            </a:endParaRPr>
          </a:p>
        </p:txBody>
      </p:sp>
      <p:pic>
        <p:nvPicPr>
          <p:cNvPr id="2050" name="Picture 2" descr="عکس باران اسیدی - عکس نودی">
            <a:extLst>
              <a:ext uri="{FF2B5EF4-FFF2-40B4-BE49-F238E27FC236}">
                <a16:creationId xmlns:a16="http://schemas.microsoft.com/office/drawing/2014/main" id="{45A987E6-33D6-197B-B3A4-E92295FFC0D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9729" b="5058"/>
          <a:stretch/>
        </p:blipFill>
        <p:spPr bwMode="auto">
          <a:xfrm>
            <a:off x="6096000" y="1731817"/>
            <a:ext cx="5641990" cy="416887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60943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AA54DAD-C8E7-324C-76E5-68AF4A98E94C}"/>
              </a:ext>
            </a:extLst>
          </p:cNvPr>
          <p:cNvSpPr txBox="1"/>
          <p:nvPr/>
        </p:nvSpPr>
        <p:spPr>
          <a:xfrm>
            <a:off x="1907458" y="130117"/>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تفاهم‌نامه‌‌های بین‌المللی</a:t>
            </a:r>
            <a:endParaRPr lang="en-US" dirty="0">
              <a:solidFill>
                <a:schemeClr val="bg1"/>
              </a:solidFill>
            </a:endParaRPr>
          </a:p>
        </p:txBody>
      </p:sp>
      <p:sp>
        <p:nvSpPr>
          <p:cNvPr id="5" name="TextBox 4">
            <a:extLst>
              <a:ext uri="{FF2B5EF4-FFF2-40B4-BE49-F238E27FC236}">
                <a16:creationId xmlns:a16="http://schemas.microsoft.com/office/drawing/2014/main" id="{D9F9B543-5F87-4AD9-5537-CAD780EF57A7}"/>
              </a:ext>
            </a:extLst>
          </p:cNvPr>
          <p:cNvSpPr txBox="1"/>
          <p:nvPr/>
        </p:nvSpPr>
        <p:spPr>
          <a:xfrm>
            <a:off x="393286" y="709585"/>
            <a:ext cx="11749549"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قرارداد‌های متعددی با در نظر گرفتن خطرات آلودگی‌هایی که می‌توانند مسافت زیادی جابه‌جا شوند، بین کشورها وضع می‌شود. یکی از این نمونه‌ها (پروتکل کاهش انتشار سولفور</a:t>
            </a:r>
            <a:r>
              <a:rPr lang="en-US" dirty="0"/>
              <a:t> (Sulphur (Emissions Reduction Protocol) </a:t>
            </a:r>
            <a:r>
              <a:rPr lang="fa-IR" dirty="0"/>
              <a:t>است</a:t>
            </a:r>
            <a:r>
              <a:rPr lang="en-US" dirty="0"/>
              <a:t>.</a:t>
            </a:r>
          </a:p>
        </p:txBody>
      </p:sp>
      <p:pic>
        <p:nvPicPr>
          <p:cNvPr id="29698" name="Picture 2" descr="تکذیب اسیدی بودن باران تهران">
            <a:extLst>
              <a:ext uri="{FF2B5EF4-FFF2-40B4-BE49-F238E27FC236}">
                <a16:creationId xmlns:a16="http://schemas.microsoft.com/office/drawing/2014/main" id="{07EA2FAA-F461-64C3-9EEB-CAE2F91D24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7792" y="1993649"/>
            <a:ext cx="8416415" cy="473423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F727D177-3B88-140A-FB1E-2219605B07DF}"/>
              </a:ext>
            </a:extLst>
          </p:cNvPr>
          <p:cNvSpPr/>
          <p:nvPr/>
        </p:nvSpPr>
        <p:spPr>
          <a:xfrm>
            <a:off x="10392696" y="2251587"/>
            <a:ext cx="188042" cy="3682181"/>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91C5732C-58B8-1136-A010-8C96DF26EE2C}"/>
              </a:ext>
            </a:extLst>
          </p:cNvPr>
          <p:cNvSpPr/>
          <p:nvPr/>
        </p:nvSpPr>
        <p:spPr>
          <a:xfrm>
            <a:off x="1611261" y="2954594"/>
            <a:ext cx="188042" cy="3682181"/>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95C3FA0D-388B-0FF2-31A8-C3EF0373726F}"/>
              </a:ext>
            </a:extLst>
          </p:cNvPr>
          <p:cNvSpPr/>
          <p:nvPr/>
        </p:nvSpPr>
        <p:spPr>
          <a:xfrm>
            <a:off x="10688277" y="3045702"/>
            <a:ext cx="188042" cy="3682181"/>
          </a:xfrm>
          <a:prstGeom prst="rect">
            <a:avLst/>
          </a:prstGeom>
          <a:solidFill>
            <a:srgbClr val="435269"/>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B9F76331-D440-198D-0E49-945A2707AD77}"/>
              </a:ext>
            </a:extLst>
          </p:cNvPr>
          <p:cNvSpPr/>
          <p:nvPr/>
        </p:nvSpPr>
        <p:spPr>
          <a:xfrm>
            <a:off x="1334730" y="1993649"/>
            <a:ext cx="188042" cy="3682181"/>
          </a:xfrm>
          <a:prstGeom prst="rect">
            <a:avLst/>
          </a:prstGeom>
          <a:solidFill>
            <a:srgbClr val="435269"/>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189157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D4C44F0-5650-9AB6-EC00-B4B1D1C089B9}"/>
              </a:ext>
            </a:extLst>
          </p:cNvPr>
          <p:cNvSpPr txBox="1"/>
          <p:nvPr/>
        </p:nvSpPr>
        <p:spPr>
          <a:xfrm>
            <a:off x="1907459" y="149781"/>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گواهی‌نامه‌ی انتشار آلودگی</a:t>
            </a:r>
            <a:endParaRPr lang="en-US" dirty="0">
              <a:solidFill>
                <a:schemeClr val="bg1"/>
              </a:solidFill>
            </a:endParaRPr>
          </a:p>
        </p:txBody>
      </p:sp>
      <p:sp>
        <p:nvSpPr>
          <p:cNvPr id="5" name="TextBox 4">
            <a:extLst>
              <a:ext uri="{FF2B5EF4-FFF2-40B4-BE49-F238E27FC236}">
                <a16:creationId xmlns:a16="http://schemas.microsoft.com/office/drawing/2014/main" id="{14C16F59-940C-B724-E619-30851383DDDF}"/>
              </a:ext>
            </a:extLst>
          </p:cNvPr>
          <p:cNvSpPr txBox="1"/>
          <p:nvPr/>
        </p:nvSpPr>
        <p:spPr>
          <a:xfrm>
            <a:off x="263011" y="2001272"/>
            <a:ext cx="6082483"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این سیستم قانون‌گذاری، به اندازه‌ی انتشار آلودگی، کارخانه یک گواهی‌نامه دریافت می‌کند که به عنوان سرمایه‌ی ثابت آن در نظر گرفته می‌شود. حال اگر بهره‌برداران کارخانه با استفاده از تجهیزات کنترل آلودگی یا تغییر فرایند آلودگی را کاهش دهند، می‌توانند گواهی‌نامه‌ی خود را بفروشند. البته این روش، راه حلی انگیزشی برای کاهش آلودگی است</a:t>
            </a:r>
            <a:r>
              <a:rPr lang="en-US" dirty="0"/>
              <a:t>.</a:t>
            </a:r>
          </a:p>
        </p:txBody>
      </p:sp>
      <p:pic>
        <p:nvPicPr>
          <p:cNvPr id="7" name="Picture 6">
            <a:extLst>
              <a:ext uri="{FF2B5EF4-FFF2-40B4-BE49-F238E27FC236}">
                <a16:creationId xmlns:a16="http://schemas.microsoft.com/office/drawing/2014/main" id="{C52B62BC-8295-FB81-60C7-02DFAF2D747D}"/>
              </a:ext>
            </a:extLst>
          </p:cNvPr>
          <p:cNvPicPr>
            <a:picLocks noChangeAspect="1"/>
          </p:cNvPicPr>
          <p:nvPr/>
        </p:nvPicPr>
        <p:blipFill>
          <a:blip r:embed="rId2"/>
          <a:stretch>
            <a:fillRect/>
          </a:stretch>
        </p:blipFill>
        <p:spPr>
          <a:xfrm>
            <a:off x="6345494" y="817307"/>
            <a:ext cx="5715000" cy="5715000"/>
          </a:xfrm>
          <a:prstGeom prst="rect">
            <a:avLst/>
          </a:prstGeom>
        </p:spPr>
      </p:pic>
      <p:sp>
        <p:nvSpPr>
          <p:cNvPr id="8" name="Rectangle 7">
            <a:extLst>
              <a:ext uri="{FF2B5EF4-FFF2-40B4-BE49-F238E27FC236}">
                <a16:creationId xmlns:a16="http://schemas.microsoft.com/office/drawing/2014/main" id="{6436034F-2ED1-25B0-90C8-728C3977945B}"/>
              </a:ext>
            </a:extLst>
          </p:cNvPr>
          <p:cNvSpPr/>
          <p:nvPr/>
        </p:nvSpPr>
        <p:spPr>
          <a:xfrm>
            <a:off x="1" y="6532307"/>
            <a:ext cx="10304206" cy="175912"/>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3E438E01-3976-775C-966A-1F6BA75C3609}"/>
              </a:ext>
            </a:extLst>
          </p:cNvPr>
          <p:cNvSpPr/>
          <p:nvPr/>
        </p:nvSpPr>
        <p:spPr>
          <a:xfrm>
            <a:off x="10456605" y="6532307"/>
            <a:ext cx="1735394" cy="173293"/>
          </a:xfrm>
          <a:prstGeom prst="rect">
            <a:avLst/>
          </a:prstGeom>
          <a:solidFill>
            <a:srgbClr val="C2C2C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139692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B20168-8C7E-9FA0-64F6-8DA4F736494B}"/>
              </a:ext>
            </a:extLst>
          </p:cNvPr>
          <p:cNvSpPr txBox="1"/>
          <p:nvPr/>
        </p:nvSpPr>
        <p:spPr>
          <a:xfrm>
            <a:off x="344129" y="2310045"/>
            <a:ext cx="3549445"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rtl="0"/>
            <a:r>
              <a:rPr lang="en-US" dirty="0">
                <a:solidFill>
                  <a:srgbClr val="435269"/>
                </a:solidFill>
                <a:hlinkClick r:id="rId2">
                  <a:extLst>
                    <a:ext uri="{A12FA001-AC4F-418D-AE19-62706E023703}">
                      <ahyp:hlinkClr xmlns:ahyp="http://schemas.microsoft.com/office/drawing/2018/hyperlinkcolor" val="tx"/>
                    </a:ext>
                  </a:extLst>
                </a:hlinkClick>
              </a:rPr>
              <a:t>https://blog.faradars.org</a:t>
            </a:r>
            <a:endParaRPr lang="en-US" dirty="0">
              <a:solidFill>
                <a:srgbClr val="435269"/>
              </a:solidFill>
            </a:endParaRPr>
          </a:p>
          <a:p>
            <a:pPr rtl="0"/>
            <a:r>
              <a:rPr lang="en-US" dirty="0">
                <a:solidFill>
                  <a:srgbClr val="435269"/>
                </a:solidFill>
                <a:hlinkClick r:id="rId3">
                  <a:extLst>
                    <a:ext uri="{A12FA001-AC4F-418D-AE19-62706E023703}">
                      <ahyp:hlinkClr xmlns:ahyp="http://schemas.microsoft.com/office/drawing/2018/hyperlinkcolor" val="tx"/>
                    </a:ext>
                  </a:extLst>
                </a:hlinkClick>
              </a:rPr>
              <a:t>https://www.jahaneshimi.com</a:t>
            </a:r>
            <a:endParaRPr lang="en-US" dirty="0">
              <a:solidFill>
                <a:srgbClr val="435269"/>
              </a:solidFill>
            </a:endParaRPr>
          </a:p>
        </p:txBody>
      </p:sp>
      <p:sp>
        <p:nvSpPr>
          <p:cNvPr id="4" name="TextBox 3">
            <a:extLst>
              <a:ext uri="{FF2B5EF4-FFF2-40B4-BE49-F238E27FC236}">
                <a16:creationId xmlns:a16="http://schemas.microsoft.com/office/drawing/2014/main" id="{5EA3A40A-84CB-0104-8B5E-68355420E41F}"/>
              </a:ext>
            </a:extLst>
          </p:cNvPr>
          <p:cNvSpPr txBox="1"/>
          <p:nvPr/>
        </p:nvSpPr>
        <p:spPr>
          <a:xfrm>
            <a:off x="3028338" y="157048"/>
            <a:ext cx="381491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منابع</a:t>
            </a:r>
          </a:p>
        </p:txBody>
      </p:sp>
    </p:spTree>
    <p:extLst>
      <p:ext uri="{BB962C8B-B14F-4D97-AF65-F5344CB8AC3E}">
        <p14:creationId xmlns:p14="http://schemas.microsoft.com/office/powerpoint/2010/main" val="17371047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370327-3C8F-205C-053F-80FA9C0D88F1}"/>
              </a:ext>
            </a:extLst>
          </p:cNvPr>
          <p:cNvSpPr/>
          <p:nvPr/>
        </p:nvSpPr>
        <p:spPr>
          <a:xfrm>
            <a:off x="1499419" y="2467896"/>
            <a:ext cx="9193162" cy="2556388"/>
          </a:xfrm>
          <a:prstGeom prst="rect">
            <a:avLst/>
          </a:prstGeom>
          <a:solidFill>
            <a:srgbClr val="37445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6000" b="1" dirty="0">
                <a:latin typeface="Shabnam" panose="020B0603030804020204" pitchFamily="34" charset="-78"/>
                <a:cs typeface="Shabnam" panose="020B0603030804020204" pitchFamily="34" charset="-78"/>
              </a:rPr>
              <a:t>با تشکر از شما</a:t>
            </a:r>
          </a:p>
        </p:txBody>
      </p:sp>
    </p:spTree>
    <p:extLst>
      <p:ext uri="{BB962C8B-B14F-4D97-AF65-F5344CB8AC3E}">
        <p14:creationId xmlns:p14="http://schemas.microsoft.com/office/powerpoint/2010/main" val="2600694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4BDBFC-8B54-A963-46EA-1AC5B41CC60F}"/>
              </a:ext>
            </a:extLst>
          </p:cNvPr>
          <p:cNvSpPr/>
          <p:nvPr/>
        </p:nvSpPr>
        <p:spPr>
          <a:xfrm>
            <a:off x="272847" y="1711446"/>
            <a:ext cx="4542503" cy="461665"/>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9B7AFB9-EB62-49D9-AF22-148ED8972868}"/>
              </a:ext>
            </a:extLst>
          </p:cNvPr>
          <p:cNvSpPr txBox="1"/>
          <p:nvPr/>
        </p:nvSpPr>
        <p:spPr>
          <a:xfrm>
            <a:off x="6204154" y="1942279"/>
            <a:ext cx="5683045"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بارش اسیدی به دو شکل مرطوب و خشک اتفاق می افتد. رسوب مرطوب به هر شکلی از بارش گفته می شود که اسیدها را از اتمسفر</a:t>
            </a:r>
            <a:r>
              <a:rPr lang="en-US" dirty="0"/>
              <a:t> </a:t>
            </a:r>
            <a:r>
              <a:rPr lang="fa-IR" dirty="0"/>
              <a:t>خارج کرده و به سطح زمین می رساند. در صورت عدم بارش باران رسوب خشک ذرات و گازهای آلاینده از طریق گرد و غبار و دود به زمین می رسد که هر دو عوارض نامطلوبی در پی خواهد داشت. </a:t>
            </a:r>
            <a:endParaRPr lang="en-US" dirty="0"/>
          </a:p>
        </p:txBody>
      </p:sp>
      <p:sp>
        <p:nvSpPr>
          <p:cNvPr id="4" name="TextBox 3">
            <a:extLst>
              <a:ext uri="{FF2B5EF4-FFF2-40B4-BE49-F238E27FC236}">
                <a16:creationId xmlns:a16="http://schemas.microsoft.com/office/drawing/2014/main" id="{35CB1501-55B0-C408-1A57-EAF1686214FE}"/>
              </a:ext>
            </a:extLst>
          </p:cNvPr>
          <p:cNvSpPr txBox="1"/>
          <p:nvPr/>
        </p:nvSpPr>
        <p:spPr>
          <a:xfrm>
            <a:off x="953729" y="169295"/>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باران اسیدی </a:t>
            </a:r>
          </a:p>
        </p:txBody>
      </p:sp>
      <p:pic>
        <p:nvPicPr>
          <p:cNvPr id="3074" name="Picture 2" descr="باران اسیدی» به فضای مجازی هم رسید!">
            <a:extLst>
              <a:ext uri="{FF2B5EF4-FFF2-40B4-BE49-F238E27FC236}">
                <a16:creationId xmlns:a16="http://schemas.microsoft.com/office/drawing/2014/main" id="{6D738924-A2C1-D236-5766-5C1BA5AF22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847" y="1971370"/>
            <a:ext cx="5715000" cy="3810000"/>
          </a:xfrm>
          <a:prstGeom prst="rect">
            <a:avLst/>
          </a:prstGeom>
          <a:noFill/>
          <a:ln w="28575">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4704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8B8476-FC20-533D-376C-64D3ADF110E8}"/>
              </a:ext>
            </a:extLst>
          </p:cNvPr>
          <p:cNvSpPr txBox="1"/>
          <p:nvPr/>
        </p:nvSpPr>
        <p:spPr>
          <a:xfrm>
            <a:off x="2251586" y="179277"/>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علت تشکیل باران اسیدی چیست؟</a:t>
            </a:r>
            <a:endParaRPr lang="en-US" dirty="0">
              <a:solidFill>
                <a:schemeClr val="bg1"/>
              </a:solidFill>
            </a:endParaRPr>
          </a:p>
        </p:txBody>
      </p:sp>
      <p:sp>
        <p:nvSpPr>
          <p:cNvPr id="5" name="TextBox 4">
            <a:extLst>
              <a:ext uri="{FF2B5EF4-FFF2-40B4-BE49-F238E27FC236}">
                <a16:creationId xmlns:a16="http://schemas.microsoft.com/office/drawing/2014/main" id="{FE33E31C-C67D-62C1-62EC-65D7DD756DAA}"/>
              </a:ext>
            </a:extLst>
          </p:cNvPr>
          <p:cNvSpPr txBox="1"/>
          <p:nvPr/>
        </p:nvSpPr>
        <p:spPr>
          <a:xfrm>
            <a:off x="294969" y="1630965"/>
            <a:ext cx="5673212"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دلیل اصلی بارش های اسیدی ذرات گوگرد و نیتروژن هستند که با اجزای مرطوب باران مخلوط می شوند. ذرات گوگرد</a:t>
            </a:r>
            <a:r>
              <a:rPr lang="en-US" dirty="0"/>
              <a:t> </a:t>
            </a:r>
            <a:r>
              <a:rPr lang="fa-IR" dirty="0"/>
              <a:t>و نیتروژن که با آب مخلوط می شوند ، به دو روش توسط انسان وارد جو می شوند یکی از طریق انتشار گازهای گلخانه ای از صنایع و یا به دلایل طبیعی مانند صاعقه که در جو باعث آزاد شدن یون های نیتروژن می شود و گوگردی از فوران آتشفشان آزاد می شود</a:t>
            </a:r>
            <a:r>
              <a:rPr lang="en-US" dirty="0"/>
              <a:t>.</a:t>
            </a:r>
          </a:p>
        </p:txBody>
      </p:sp>
      <p:pic>
        <p:nvPicPr>
          <p:cNvPr id="4098" name="Picture 2" descr="باران اسیدی چیست و عامل اصلی آن چه می باشد؟‎ | آلودگی هوا و صدا">
            <a:extLst>
              <a:ext uri="{FF2B5EF4-FFF2-40B4-BE49-F238E27FC236}">
                <a16:creationId xmlns:a16="http://schemas.microsoft.com/office/drawing/2014/main" id="{95573FFD-55F6-C52D-34F5-00F7232370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3222" y="1305633"/>
            <a:ext cx="5124816" cy="502706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0222640E-4EAD-2308-289C-4BF82B92CA21}"/>
              </a:ext>
            </a:extLst>
          </p:cNvPr>
          <p:cNvSpPr/>
          <p:nvPr/>
        </p:nvSpPr>
        <p:spPr>
          <a:xfrm>
            <a:off x="6223820" y="1305633"/>
            <a:ext cx="235975" cy="5552367"/>
          </a:xfrm>
          <a:prstGeom prst="rect">
            <a:avLst/>
          </a:prstGeom>
          <a:solidFill>
            <a:srgbClr val="43526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4245827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A9A6685-D4D2-89B2-89E6-DA86E93C0682}"/>
              </a:ext>
            </a:extLst>
          </p:cNvPr>
          <p:cNvSpPr/>
          <p:nvPr/>
        </p:nvSpPr>
        <p:spPr>
          <a:xfrm>
            <a:off x="4635910" y="3307918"/>
            <a:ext cx="4513006" cy="798470"/>
          </a:xfrm>
          <a:prstGeom prst="rect">
            <a:avLst/>
          </a:prstGeom>
          <a:solidFill>
            <a:srgbClr val="435269"/>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AEB44D1F-47CC-C798-2FB2-525B5E15635F}"/>
              </a:ext>
            </a:extLst>
          </p:cNvPr>
          <p:cNvSpPr txBox="1"/>
          <p:nvPr/>
        </p:nvSpPr>
        <p:spPr>
          <a:xfrm>
            <a:off x="6096000" y="1087357"/>
            <a:ext cx="5624052"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کلمه باران اسیدی در سال ۱۸۵۲ توسط شیمی دان اسکاتلندی رابرت آنگوس اسمیت مورد استفاده قرار گرفت. اسمیت هنگام مطالعه شیمی آب باران در نزدیکی شهرهای صنعتی در انگلیس و اسكاتلند درباره این كلمه تصمیم گرفت</a:t>
            </a:r>
            <a:r>
              <a:rPr lang="en-US" dirty="0"/>
              <a:t>.</a:t>
            </a:r>
          </a:p>
        </p:txBody>
      </p:sp>
      <p:sp>
        <p:nvSpPr>
          <p:cNvPr id="4" name="TextBox 3">
            <a:extLst>
              <a:ext uri="{FF2B5EF4-FFF2-40B4-BE49-F238E27FC236}">
                <a16:creationId xmlns:a16="http://schemas.microsoft.com/office/drawing/2014/main" id="{3BAC643F-D34D-873D-B6D0-9F3ED24853F1}"/>
              </a:ext>
            </a:extLst>
          </p:cNvPr>
          <p:cNvSpPr txBox="1"/>
          <p:nvPr/>
        </p:nvSpPr>
        <p:spPr>
          <a:xfrm>
            <a:off x="2458065" y="159613"/>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علت تشکیل باران اسیدی چیست؟</a:t>
            </a:r>
            <a:endParaRPr lang="en-US" dirty="0">
              <a:solidFill>
                <a:schemeClr val="bg1"/>
              </a:solidFill>
            </a:endParaRPr>
          </a:p>
        </p:txBody>
      </p:sp>
      <p:sp>
        <p:nvSpPr>
          <p:cNvPr id="6" name="TextBox 5">
            <a:extLst>
              <a:ext uri="{FF2B5EF4-FFF2-40B4-BE49-F238E27FC236}">
                <a16:creationId xmlns:a16="http://schemas.microsoft.com/office/drawing/2014/main" id="{DE0186D9-72DA-595D-809C-E851566973A0}"/>
              </a:ext>
            </a:extLst>
          </p:cNvPr>
          <p:cNvSpPr txBox="1"/>
          <p:nvPr/>
        </p:nvSpPr>
        <p:spPr>
          <a:xfrm>
            <a:off x="412954" y="4365125"/>
            <a:ext cx="5683046"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باران تمیز معمولی  که ما تجربه می کنیم  حتی اگر تمیز نباشد حاوی آب و دی اکسیدکربن است که  با هم واکنش می دهند و اسید کربنیک ضعیفی را ایجاد می کنند که اساساً به خودی خود مضر نیست</a:t>
            </a:r>
            <a:r>
              <a:rPr lang="en-US" dirty="0"/>
              <a:t>.</a:t>
            </a:r>
          </a:p>
        </p:txBody>
      </p:sp>
      <p:pic>
        <p:nvPicPr>
          <p:cNvPr id="5122" name="Picture 2" descr="باران اسیدی و راه‌های کنترل آن - بی مشکل">
            <a:extLst>
              <a:ext uri="{FF2B5EF4-FFF2-40B4-BE49-F238E27FC236}">
                <a16:creationId xmlns:a16="http://schemas.microsoft.com/office/drawing/2014/main" id="{8E59D7F7-802E-B757-3DCA-CAF129F5E9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2413" y="3822117"/>
            <a:ext cx="4424516" cy="2772696"/>
          </a:xfrm>
          <a:prstGeom prst="rect">
            <a:avLst/>
          </a:prstGeom>
          <a:noFill/>
          <a:ln w="12700">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928BD88F-4DF1-1B94-C3FB-1E9E9C403835}"/>
              </a:ext>
            </a:extLst>
          </p:cNvPr>
          <p:cNvPicPr>
            <a:picLocks noChangeAspect="1"/>
          </p:cNvPicPr>
          <p:nvPr/>
        </p:nvPicPr>
        <p:blipFill>
          <a:blip r:embed="rId3"/>
          <a:stretch>
            <a:fillRect/>
          </a:stretch>
        </p:blipFill>
        <p:spPr>
          <a:xfrm>
            <a:off x="757084" y="890152"/>
            <a:ext cx="4960374" cy="3367628"/>
          </a:xfrm>
          <a:prstGeom prst="rect">
            <a:avLst/>
          </a:prstGeom>
          <a:ln w="28575">
            <a:solidFill>
              <a:schemeClr val="bg1">
                <a:lumMod val="95000"/>
              </a:schemeClr>
            </a:solidFill>
          </a:ln>
        </p:spPr>
      </p:pic>
    </p:spTree>
    <p:extLst>
      <p:ext uri="{BB962C8B-B14F-4D97-AF65-F5344CB8AC3E}">
        <p14:creationId xmlns:p14="http://schemas.microsoft.com/office/powerpoint/2010/main" val="2565023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5DCE80-9511-C06D-B7A7-CDBF37B936BE}"/>
              </a:ext>
            </a:extLst>
          </p:cNvPr>
          <p:cNvSpPr txBox="1"/>
          <p:nvPr/>
        </p:nvSpPr>
        <p:spPr>
          <a:xfrm>
            <a:off x="6184490" y="2093080"/>
            <a:ext cx="5889523"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مقدار</a:t>
            </a:r>
            <a:r>
              <a:rPr lang="en-US" dirty="0"/>
              <a:t> pH </a:t>
            </a:r>
            <a:r>
              <a:rPr lang="fa-IR" dirty="0"/>
              <a:t>آب باران معمولی در حدود ۵.۷ است که به آن ماهیت اسیدی می بخشد. اکسیدهای نیتروژن و گوگرد توسط باد همراه با ذرات گرد و غبار به هوا منتقل شده و به صورت بارش اسیدی به سطح زمین می رسند . این ترکیبات</a:t>
            </a:r>
            <a:r>
              <a:rPr lang="en-US" dirty="0"/>
              <a:t>  PH </a:t>
            </a:r>
            <a:r>
              <a:rPr lang="fa-IR" dirty="0"/>
              <a:t>باران را اسیدی تر می کنند و به همین دلیل باعث آسیب در سطح زمین می شوند. بارش اسیدی اساساً محصول فعالیت های انسانی است که اکسیدهای نیتروژن و گوگرد را در جو منتشر می کند</a:t>
            </a:r>
            <a:r>
              <a:rPr lang="en-US" dirty="0"/>
              <a:t>.</a:t>
            </a:r>
          </a:p>
        </p:txBody>
      </p:sp>
      <p:sp>
        <p:nvSpPr>
          <p:cNvPr id="4" name="TextBox 3">
            <a:extLst>
              <a:ext uri="{FF2B5EF4-FFF2-40B4-BE49-F238E27FC236}">
                <a16:creationId xmlns:a16="http://schemas.microsoft.com/office/drawing/2014/main" id="{5047489F-3034-09D1-6344-A7F4FEF9BB14}"/>
              </a:ext>
            </a:extLst>
          </p:cNvPr>
          <p:cNvSpPr txBox="1"/>
          <p:nvPr/>
        </p:nvSpPr>
        <p:spPr>
          <a:xfrm>
            <a:off x="2222089" y="159613"/>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علت تشکیل باران اسیدی چیست؟</a:t>
            </a:r>
            <a:endParaRPr lang="en-US" dirty="0">
              <a:solidFill>
                <a:schemeClr val="bg1"/>
              </a:solidFill>
            </a:endParaRPr>
          </a:p>
        </p:txBody>
      </p:sp>
      <p:pic>
        <p:nvPicPr>
          <p:cNvPr id="6146" name="Picture 2" descr="انیمیشن روند تشکیل باران اسیدی">
            <a:extLst>
              <a:ext uri="{FF2B5EF4-FFF2-40B4-BE49-F238E27FC236}">
                <a16:creationId xmlns:a16="http://schemas.microsoft.com/office/drawing/2014/main" id="{165CD6C7-B59A-FF32-B2FE-96CA7F521DC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824" r="8710" b="7108"/>
          <a:stretch/>
        </p:blipFill>
        <p:spPr bwMode="auto">
          <a:xfrm>
            <a:off x="0" y="2153753"/>
            <a:ext cx="5968280" cy="37797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7FC68D2D-1FCF-C675-0538-D89F7577AD0F}"/>
              </a:ext>
            </a:extLst>
          </p:cNvPr>
          <p:cNvSpPr/>
          <p:nvPr/>
        </p:nvSpPr>
        <p:spPr>
          <a:xfrm>
            <a:off x="4473677" y="1669759"/>
            <a:ext cx="7718323" cy="139376"/>
          </a:xfrm>
          <a:prstGeom prst="rect">
            <a:avLst/>
          </a:prstGeom>
          <a:solidFill>
            <a:srgbClr val="435269"/>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C2A208AB-E8FE-03A7-4465-93C45A5A2ACB}"/>
              </a:ext>
            </a:extLst>
          </p:cNvPr>
          <p:cNvSpPr/>
          <p:nvPr/>
        </p:nvSpPr>
        <p:spPr>
          <a:xfrm>
            <a:off x="0" y="6183814"/>
            <a:ext cx="7718323" cy="139376"/>
          </a:xfrm>
          <a:prstGeom prst="rect">
            <a:avLst/>
          </a:prstGeom>
          <a:solidFill>
            <a:srgbClr val="14131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985039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EF5827-788C-B346-624E-A05F58AB9986}"/>
              </a:ext>
            </a:extLst>
          </p:cNvPr>
          <p:cNvSpPr txBox="1"/>
          <p:nvPr/>
        </p:nvSpPr>
        <p:spPr>
          <a:xfrm>
            <a:off x="1278192" y="953932"/>
            <a:ext cx="10785987"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واقع  دی اکسید گوگرد و دی اکسید نیتروژن در جو تحت اکسیدسیون  قرار می گیرند  و سپس با آب</a:t>
            </a:r>
            <a:r>
              <a:rPr lang="en-US" dirty="0"/>
              <a:t> </a:t>
            </a:r>
            <a:r>
              <a:rPr lang="fa-IR" dirty="0"/>
              <a:t>واکنش می دهند و بدین ترتیب باران اسیدی شامل نیتریک اسید و اسید سولفوریک خواهد بود. </a:t>
            </a:r>
            <a:endParaRPr lang="en-US" dirty="0"/>
          </a:p>
        </p:txBody>
      </p:sp>
      <p:sp>
        <p:nvSpPr>
          <p:cNvPr id="4" name="TextBox 3">
            <a:extLst>
              <a:ext uri="{FF2B5EF4-FFF2-40B4-BE49-F238E27FC236}">
                <a16:creationId xmlns:a16="http://schemas.microsoft.com/office/drawing/2014/main" id="{EC06323F-E89F-26B0-2C21-2A92CD70A596}"/>
              </a:ext>
            </a:extLst>
          </p:cNvPr>
          <p:cNvSpPr txBox="1"/>
          <p:nvPr/>
        </p:nvSpPr>
        <p:spPr>
          <a:xfrm>
            <a:off x="2231928" y="159613"/>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علت تشکیل باران اسیدی چیست؟</a:t>
            </a:r>
            <a:endParaRPr lang="en-US" dirty="0">
              <a:solidFill>
                <a:schemeClr val="bg1"/>
              </a:solidFill>
            </a:endParaRPr>
          </a:p>
        </p:txBody>
      </p:sp>
      <p:pic>
        <p:nvPicPr>
          <p:cNvPr id="7170" name="Picture 2" descr="مقاله آلودگی هوا و چگونگی تشکیل باران اسیدی">
            <a:extLst>
              <a:ext uri="{FF2B5EF4-FFF2-40B4-BE49-F238E27FC236}">
                <a16:creationId xmlns:a16="http://schemas.microsoft.com/office/drawing/2014/main" id="{B9D09861-2DB0-8E26-FB0C-9B4CD2411C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8853" y="2206706"/>
            <a:ext cx="6972718" cy="465129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8061AA8-0308-0B6D-517D-41AC5163F4E3}"/>
              </a:ext>
            </a:extLst>
          </p:cNvPr>
          <p:cNvSpPr/>
          <p:nvPr/>
        </p:nvSpPr>
        <p:spPr>
          <a:xfrm>
            <a:off x="1109396" y="6604118"/>
            <a:ext cx="1839457" cy="74605"/>
          </a:xfrm>
          <a:prstGeom prst="rect">
            <a:avLst/>
          </a:prstGeom>
          <a:solidFill>
            <a:srgbClr val="435269"/>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01855A7C-9359-C12F-4EC2-ADBE3BCE67E6}"/>
              </a:ext>
            </a:extLst>
          </p:cNvPr>
          <p:cNvSpPr/>
          <p:nvPr/>
        </p:nvSpPr>
        <p:spPr>
          <a:xfrm flipH="1" flipV="1">
            <a:off x="1109395" y="826116"/>
            <a:ext cx="91435" cy="5791886"/>
          </a:xfrm>
          <a:prstGeom prst="rect">
            <a:avLst/>
          </a:prstGeom>
          <a:solidFill>
            <a:srgbClr val="435269"/>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916D70B0-921B-5466-5AC9-9D27473C0F76}"/>
              </a:ext>
            </a:extLst>
          </p:cNvPr>
          <p:cNvSpPr/>
          <p:nvPr/>
        </p:nvSpPr>
        <p:spPr>
          <a:xfrm>
            <a:off x="1150846" y="826116"/>
            <a:ext cx="10913333" cy="67095"/>
          </a:xfrm>
          <a:prstGeom prst="rect">
            <a:avLst/>
          </a:prstGeom>
          <a:solidFill>
            <a:srgbClr val="435269"/>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A79D46D0-4907-4111-C806-EE08104AC950}"/>
              </a:ext>
            </a:extLst>
          </p:cNvPr>
          <p:cNvSpPr/>
          <p:nvPr/>
        </p:nvSpPr>
        <p:spPr>
          <a:xfrm flipH="1" flipV="1">
            <a:off x="12064178" y="826116"/>
            <a:ext cx="91435" cy="6031884"/>
          </a:xfrm>
          <a:prstGeom prst="rect">
            <a:avLst/>
          </a:prstGeom>
          <a:solidFill>
            <a:srgbClr val="435269"/>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389665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079F0D9-DD93-6520-1532-830C26D20EBE}"/>
              </a:ext>
            </a:extLst>
          </p:cNvPr>
          <p:cNvSpPr txBox="1"/>
          <p:nvPr/>
        </p:nvSpPr>
        <p:spPr>
          <a:xfrm>
            <a:off x="4227872" y="136429"/>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_ اثرات باران اسیدی بر محیط زیست</a:t>
            </a:r>
            <a:endParaRPr lang="en-US" dirty="0">
              <a:solidFill>
                <a:schemeClr val="bg1"/>
              </a:solidFill>
            </a:endParaRPr>
          </a:p>
        </p:txBody>
      </p:sp>
      <p:sp>
        <p:nvSpPr>
          <p:cNvPr id="5" name="TextBox 4">
            <a:extLst>
              <a:ext uri="{FF2B5EF4-FFF2-40B4-BE49-F238E27FC236}">
                <a16:creationId xmlns:a16="http://schemas.microsoft.com/office/drawing/2014/main" id="{3865AAEB-887A-4A59-E18D-A91D3FCE752E}"/>
              </a:ext>
            </a:extLst>
          </p:cNvPr>
          <p:cNvSpPr txBox="1"/>
          <p:nvPr/>
        </p:nvSpPr>
        <p:spPr>
          <a:xfrm>
            <a:off x="5948516" y="1418143"/>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1. اثرات بارش اسیدی بر ماهی و حیات وحش</a:t>
            </a:r>
            <a:endParaRPr lang="en-US" dirty="0"/>
          </a:p>
        </p:txBody>
      </p:sp>
      <p:sp>
        <p:nvSpPr>
          <p:cNvPr id="7" name="TextBox 6">
            <a:extLst>
              <a:ext uri="{FF2B5EF4-FFF2-40B4-BE49-F238E27FC236}">
                <a16:creationId xmlns:a16="http://schemas.microsoft.com/office/drawing/2014/main" id="{70A2FDA1-B9C9-AE84-F6BE-807AFC177615}"/>
              </a:ext>
            </a:extLst>
          </p:cNvPr>
          <p:cNvSpPr txBox="1"/>
          <p:nvPr/>
        </p:nvSpPr>
        <p:spPr>
          <a:xfrm>
            <a:off x="6184492" y="2021431"/>
            <a:ext cx="5879690"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اثرات اکولوژیکی بارش اسیدی به وضوح در محیط های آبی مانند نهرها ، دریاچه ها و مرداب ها دیده می شود که می تواند برای ماهی</a:t>
            </a:r>
            <a:r>
              <a:rPr lang="en-US" dirty="0"/>
              <a:t> </a:t>
            </a:r>
            <a:r>
              <a:rPr lang="fa-IR" dirty="0"/>
              <a:t>ها و سایر حیوانات وحشی مضر باشد. آب اسیدی باران همانطور که از خاک عبور می کند می تواند آلومینیوم را از ذرات رس خاک خارج کرده و سپس به نهرها و دریاچه ها بریزد. هرچه بارش اسید بیشتری به اکوسیستم وارد شود ، آلومینیوم بیشتری آزاد می شود</a:t>
            </a:r>
            <a:r>
              <a:rPr lang="en-US" dirty="0"/>
              <a:t>.</a:t>
            </a:r>
          </a:p>
        </p:txBody>
      </p:sp>
      <p:pic>
        <p:nvPicPr>
          <p:cNvPr id="8194" name="Picture 2" descr="باران اسیدی چه بلایی بر سر سلامت انسان می‌آورد؟">
            <a:extLst>
              <a:ext uri="{FF2B5EF4-FFF2-40B4-BE49-F238E27FC236}">
                <a16:creationId xmlns:a16="http://schemas.microsoft.com/office/drawing/2014/main" id="{9E2EBD29-FC78-A5F1-26B8-8595AC0C1D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484" y="1861838"/>
            <a:ext cx="5879690" cy="406066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F291727F-A8CC-FFE5-D746-A1B93989E8BC}"/>
              </a:ext>
            </a:extLst>
          </p:cNvPr>
          <p:cNvSpPr/>
          <p:nvPr/>
        </p:nvSpPr>
        <p:spPr>
          <a:xfrm>
            <a:off x="147484" y="6044458"/>
            <a:ext cx="363793" cy="356342"/>
          </a:xfrm>
          <a:prstGeom prst="rect">
            <a:avLst/>
          </a:prstGeom>
          <a:solidFill>
            <a:srgbClr val="14131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ED5CFD86-BBB2-F1E0-7B0C-23C7E0379267}"/>
              </a:ext>
            </a:extLst>
          </p:cNvPr>
          <p:cNvSpPr/>
          <p:nvPr/>
        </p:nvSpPr>
        <p:spPr>
          <a:xfrm>
            <a:off x="147484" y="1694160"/>
            <a:ext cx="6356554" cy="45719"/>
          </a:xfrm>
          <a:prstGeom prst="rect">
            <a:avLst/>
          </a:prstGeom>
          <a:solidFill>
            <a:srgbClr val="14131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691DFCAB-4044-8B19-67E5-BC675910F4F2}"/>
              </a:ext>
            </a:extLst>
          </p:cNvPr>
          <p:cNvSpPr/>
          <p:nvPr/>
        </p:nvSpPr>
        <p:spPr>
          <a:xfrm>
            <a:off x="511277" y="6400800"/>
            <a:ext cx="363793" cy="356342"/>
          </a:xfrm>
          <a:prstGeom prst="rect">
            <a:avLst/>
          </a:prstGeom>
          <a:solidFill>
            <a:srgbClr val="14131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5146600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TotalTime>
  <Words>2416</Words>
  <Application>Microsoft Office PowerPoint</Application>
  <PresentationFormat>Widescreen</PresentationFormat>
  <Paragraphs>84</Paragraphs>
  <Slides>33</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5</cp:revision>
  <dcterms:created xsi:type="dcterms:W3CDTF">2024-11-10T05:28:49Z</dcterms:created>
  <dcterms:modified xsi:type="dcterms:W3CDTF">2024-12-10T07:10:52Z</dcterms:modified>
</cp:coreProperties>
</file>