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81" r:id="rId2"/>
    <p:sldId id="256" r:id="rId3"/>
    <p:sldId id="257" r:id="rId4"/>
    <p:sldId id="258" r:id="rId5"/>
    <p:sldId id="259" r:id="rId6"/>
    <p:sldId id="260" r:id="rId7"/>
    <p:sldId id="261" r:id="rId8"/>
    <p:sldId id="262" r:id="rId9"/>
    <p:sldId id="277" r:id="rId10"/>
    <p:sldId id="278" r:id="rId11"/>
    <p:sldId id="264" r:id="rId12"/>
    <p:sldId id="265" r:id="rId13"/>
    <p:sldId id="266" r:id="rId14"/>
    <p:sldId id="279" r:id="rId15"/>
    <p:sldId id="268" r:id="rId16"/>
    <p:sldId id="269" r:id="rId17"/>
    <p:sldId id="270" r:id="rId18"/>
    <p:sldId id="273" r:id="rId19"/>
    <p:sldId id="274" r:id="rId20"/>
    <p:sldId id="275" r:id="rId21"/>
    <p:sldId id="276" r:id="rId22"/>
    <p:sldId id="280" r:id="rId23"/>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30E91CC-814C-4601-842B-F0D6A82F50F0}">
          <p14:sldIdLst>
            <p14:sldId id="281"/>
            <p14:sldId id="256"/>
            <p14:sldId id="257"/>
            <p14:sldId id="258"/>
            <p14:sldId id="259"/>
            <p14:sldId id="260"/>
          </p14:sldIdLst>
        </p14:section>
        <p14:section name="Untitled Section" id="{53C0EA83-D441-40E9-BB1F-C453F155BDE1}">
          <p14:sldIdLst>
            <p14:sldId id="261"/>
            <p14:sldId id="262"/>
            <p14:sldId id="277"/>
            <p14:sldId id="278"/>
            <p14:sldId id="264"/>
            <p14:sldId id="265"/>
            <p14:sldId id="266"/>
            <p14:sldId id="279"/>
            <p14:sldId id="268"/>
            <p14:sldId id="269"/>
            <p14:sldId id="270"/>
            <p14:sldId id="273"/>
            <p14:sldId id="274"/>
            <p14:sldId id="275"/>
            <p14:sldId id="276"/>
            <p14:sldId id="28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C644E"/>
    <a:srgbClr val="203864"/>
    <a:srgbClr val="15B3B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7" autoAdjust="0"/>
    <p:restoredTop sz="94660"/>
  </p:normalViewPr>
  <p:slideViewPr>
    <p:cSldViewPr snapToGrid="0">
      <p:cViewPr varScale="1">
        <p:scale>
          <a:sx n="78" d="100"/>
          <a:sy n="78" d="100"/>
        </p:scale>
        <p:origin x="78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21479B2B-FEA2-4646-9CFA-F554C02512C2}" type="datetimeFigureOut">
              <a:rPr lang="fa-IR" smtClean="0"/>
              <a:t>23/07/1446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5AF4372B-9B41-4620-81A8-5FB73172EDD5}" type="slidenum">
              <a:rPr lang="fa-IR" smtClean="0"/>
              <a:t>‹#›</a:t>
            </a:fld>
            <a:endParaRPr lang="fa-IR"/>
          </a:p>
        </p:txBody>
      </p:sp>
    </p:spTree>
    <p:extLst>
      <p:ext uri="{BB962C8B-B14F-4D97-AF65-F5344CB8AC3E}">
        <p14:creationId xmlns:p14="http://schemas.microsoft.com/office/powerpoint/2010/main" val="247297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5AF4372B-9B41-4620-81A8-5FB73172EDD5}" type="slidenum">
              <a:rPr lang="fa-IR" smtClean="0"/>
              <a:t>1</a:t>
            </a:fld>
            <a:endParaRPr lang="fa-IR"/>
          </a:p>
        </p:txBody>
      </p:sp>
    </p:spTree>
    <p:extLst>
      <p:ext uri="{BB962C8B-B14F-4D97-AF65-F5344CB8AC3E}">
        <p14:creationId xmlns:p14="http://schemas.microsoft.com/office/powerpoint/2010/main" val="1277486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5AF4372B-9B41-4620-81A8-5FB73172EDD5}" type="slidenum">
              <a:rPr lang="fa-IR" smtClean="0"/>
              <a:t>7</a:t>
            </a:fld>
            <a:endParaRPr lang="fa-IR"/>
          </a:p>
        </p:txBody>
      </p:sp>
    </p:spTree>
    <p:extLst>
      <p:ext uri="{BB962C8B-B14F-4D97-AF65-F5344CB8AC3E}">
        <p14:creationId xmlns:p14="http://schemas.microsoft.com/office/powerpoint/2010/main" val="40574809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5AF4372B-9B41-4620-81A8-5FB73172EDD5}" type="slidenum">
              <a:rPr lang="fa-IR" smtClean="0"/>
              <a:t>8</a:t>
            </a:fld>
            <a:endParaRPr lang="fa-IR"/>
          </a:p>
        </p:txBody>
      </p:sp>
    </p:spTree>
    <p:extLst>
      <p:ext uri="{BB962C8B-B14F-4D97-AF65-F5344CB8AC3E}">
        <p14:creationId xmlns:p14="http://schemas.microsoft.com/office/powerpoint/2010/main" val="35767458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5AF4372B-9B41-4620-81A8-5FB73172EDD5}" type="slidenum">
              <a:rPr lang="fa-IR" smtClean="0"/>
              <a:t>11</a:t>
            </a:fld>
            <a:endParaRPr lang="fa-IR"/>
          </a:p>
        </p:txBody>
      </p:sp>
    </p:spTree>
    <p:extLst>
      <p:ext uri="{BB962C8B-B14F-4D97-AF65-F5344CB8AC3E}">
        <p14:creationId xmlns:p14="http://schemas.microsoft.com/office/powerpoint/2010/main" val="1983575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5AF4372B-9B41-4620-81A8-5FB73172EDD5}" type="slidenum">
              <a:rPr lang="fa-IR" smtClean="0"/>
              <a:t>13</a:t>
            </a:fld>
            <a:endParaRPr lang="fa-IR"/>
          </a:p>
        </p:txBody>
      </p:sp>
    </p:spTree>
    <p:extLst>
      <p:ext uri="{BB962C8B-B14F-4D97-AF65-F5344CB8AC3E}">
        <p14:creationId xmlns:p14="http://schemas.microsoft.com/office/powerpoint/2010/main" val="14570702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5AF4372B-9B41-4620-81A8-5FB73172EDD5}" type="slidenum">
              <a:rPr lang="fa-IR" smtClean="0"/>
              <a:t>14</a:t>
            </a:fld>
            <a:endParaRPr lang="fa-IR"/>
          </a:p>
        </p:txBody>
      </p:sp>
    </p:spTree>
    <p:extLst>
      <p:ext uri="{BB962C8B-B14F-4D97-AF65-F5344CB8AC3E}">
        <p14:creationId xmlns:p14="http://schemas.microsoft.com/office/powerpoint/2010/main" val="26684379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0724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8290599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2393770"/>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tavandarman.com/" TargetMode="External"/><Relationship Id="rId2" Type="http://schemas.openxmlformats.org/officeDocument/2006/relationships/hyperlink" Target="https://doctoreto.com/"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2258990-8963-E7B7-CDDE-5466000B24C9}"/>
              </a:ext>
            </a:extLst>
          </p:cNvPr>
          <p:cNvSpPr/>
          <p:nvPr/>
        </p:nvSpPr>
        <p:spPr>
          <a:xfrm>
            <a:off x="-28268" y="6701"/>
            <a:ext cx="3566125" cy="6844600"/>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a:extLst>
              <a:ext uri="{FF2B5EF4-FFF2-40B4-BE49-F238E27FC236}">
                <a16:creationId xmlns:a16="http://schemas.microsoft.com/office/drawing/2014/main" id="{E50B0A96-9C87-0D37-A8D0-A4C2410C725A}"/>
              </a:ext>
            </a:extLst>
          </p:cNvPr>
          <p:cNvSpPr/>
          <p:nvPr/>
        </p:nvSpPr>
        <p:spPr>
          <a:xfrm>
            <a:off x="6902244" y="2112911"/>
            <a:ext cx="5289755" cy="599768"/>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CDC718C9-994E-5FB8-5397-252086F8FDFB}"/>
              </a:ext>
            </a:extLst>
          </p:cNvPr>
          <p:cNvSpPr/>
          <p:nvPr/>
        </p:nvSpPr>
        <p:spPr>
          <a:xfrm>
            <a:off x="7511845" y="3238096"/>
            <a:ext cx="4680154" cy="599768"/>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DFC6FD78-0763-8DAD-731D-922C46250B6F}"/>
              </a:ext>
            </a:extLst>
          </p:cNvPr>
          <p:cNvSpPr/>
          <p:nvPr/>
        </p:nvSpPr>
        <p:spPr>
          <a:xfrm>
            <a:off x="8121444" y="4325446"/>
            <a:ext cx="4085657" cy="599768"/>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2EB2940F-34F1-1B33-9012-8F443DB34E1F}"/>
              </a:ext>
            </a:extLst>
          </p:cNvPr>
          <p:cNvSpPr/>
          <p:nvPr/>
        </p:nvSpPr>
        <p:spPr>
          <a:xfrm>
            <a:off x="8849032" y="5450631"/>
            <a:ext cx="3358070" cy="599768"/>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TextBox 6">
            <a:extLst>
              <a:ext uri="{FF2B5EF4-FFF2-40B4-BE49-F238E27FC236}">
                <a16:creationId xmlns:a16="http://schemas.microsoft.com/office/drawing/2014/main" id="{D36B231A-9CCD-57AB-AD23-A75F7A74266B}"/>
              </a:ext>
            </a:extLst>
          </p:cNvPr>
          <p:cNvSpPr txBox="1"/>
          <p:nvPr/>
        </p:nvSpPr>
        <p:spPr>
          <a:xfrm>
            <a:off x="6489292" y="2208115"/>
            <a:ext cx="5565060"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solidFill>
                  <a:schemeClr val="bg1"/>
                </a:solidFill>
              </a:rPr>
              <a:t>موضوع:پاورپوینت اختلال خود شیفتگی</a:t>
            </a:r>
          </a:p>
        </p:txBody>
      </p:sp>
      <p:sp>
        <p:nvSpPr>
          <p:cNvPr id="8" name="TextBox 7">
            <a:extLst>
              <a:ext uri="{FF2B5EF4-FFF2-40B4-BE49-F238E27FC236}">
                <a16:creationId xmlns:a16="http://schemas.microsoft.com/office/drawing/2014/main" id="{502B920F-FAA8-C36D-57C6-5F517B66713A}"/>
              </a:ext>
            </a:extLst>
          </p:cNvPr>
          <p:cNvSpPr txBox="1"/>
          <p:nvPr/>
        </p:nvSpPr>
        <p:spPr>
          <a:xfrm>
            <a:off x="8534401" y="3360862"/>
            <a:ext cx="3519044" cy="461665"/>
          </a:xfrm>
          <a:prstGeom prst="rect">
            <a:avLst/>
          </a:prstGeom>
          <a:noFill/>
        </p:spPr>
        <p:txBody>
          <a:bodyPr wrap="square">
            <a:spAutoFit/>
          </a:bodyPr>
          <a:lstStyle>
            <a:defPPr>
              <a:defRPr lang="fa-IR"/>
            </a:defPPr>
            <a:lvl1pPr algn="just" rtl="1">
              <a:defRPr sz="2400" b="1" kern="1800">
                <a:solidFill>
                  <a:schemeClr val="bg1"/>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استاد راهنما: علیرضا عزیزی</a:t>
            </a:r>
          </a:p>
        </p:txBody>
      </p:sp>
      <p:sp>
        <p:nvSpPr>
          <p:cNvPr id="9" name="TextBox 8">
            <a:extLst>
              <a:ext uri="{FF2B5EF4-FFF2-40B4-BE49-F238E27FC236}">
                <a16:creationId xmlns:a16="http://schemas.microsoft.com/office/drawing/2014/main" id="{D36CA2DC-C13E-CC3C-D1C8-213C6D6AF6F4}"/>
              </a:ext>
            </a:extLst>
          </p:cNvPr>
          <p:cNvSpPr txBox="1"/>
          <p:nvPr/>
        </p:nvSpPr>
        <p:spPr>
          <a:xfrm>
            <a:off x="8327924" y="4394497"/>
            <a:ext cx="3825534" cy="461665"/>
          </a:xfrm>
          <a:prstGeom prst="rect">
            <a:avLst/>
          </a:prstGeom>
          <a:noFill/>
        </p:spPr>
        <p:txBody>
          <a:bodyPr wrap="square">
            <a:spAutoFit/>
          </a:bodyPr>
          <a:lstStyle>
            <a:defPPr>
              <a:defRPr lang="fa-IR"/>
            </a:defPPr>
            <a:lvl1pPr algn="just" rtl="1">
              <a:defRPr sz="2400" b="1" kern="1800">
                <a:solidFill>
                  <a:schemeClr val="bg1"/>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پژوهشگر: محمد جواد عزیزی</a:t>
            </a:r>
          </a:p>
        </p:txBody>
      </p:sp>
      <p:sp>
        <p:nvSpPr>
          <p:cNvPr id="10" name="TextBox 9">
            <a:extLst>
              <a:ext uri="{FF2B5EF4-FFF2-40B4-BE49-F238E27FC236}">
                <a16:creationId xmlns:a16="http://schemas.microsoft.com/office/drawing/2014/main" id="{3AB68C14-15CA-449C-5EFA-BE387CD26803}"/>
              </a:ext>
            </a:extLst>
          </p:cNvPr>
          <p:cNvSpPr txBox="1"/>
          <p:nvPr/>
        </p:nvSpPr>
        <p:spPr>
          <a:xfrm>
            <a:off x="9409470" y="5519682"/>
            <a:ext cx="2743987" cy="461665"/>
          </a:xfrm>
          <a:prstGeom prst="rect">
            <a:avLst/>
          </a:prstGeom>
          <a:noFill/>
        </p:spPr>
        <p:txBody>
          <a:bodyPr wrap="square">
            <a:spAutoFit/>
          </a:bodyPr>
          <a:lstStyle>
            <a:defPPr>
              <a:defRPr lang="fa-IR"/>
            </a:defPPr>
            <a:lvl1pPr algn="just" rtl="1">
              <a:defRPr sz="2400" b="1" kern="1800">
                <a:solidFill>
                  <a:schemeClr val="bg1"/>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تاریخ ارائه: .......</a:t>
            </a:r>
          </a:p>
        </p:txBody>
      </p:sp>
      <p:pic>
        <p:nvPicPr>
          <p:cNvPr id="11" name="Picture 2" descr="لوگو دانشگاه تهران - لوگویاب">
            <a:extLst>
              <a:ext uri="{FF2B5EF4-FFF2-40B4-BE49-F238E27FC236}">
                <a16:creationId xmlns:a16="http://schemas.microsoft.com/office/drawing/2014/main" id="{75721CDF-4B3A-B0CD-E06B-B5FFC60587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6056" y="6700"/>
            <a:ext cx="1905902" cy="190590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035FD34D-1439-DF28-E067-B8CF216F403F}"/>
              </a:ext>
            </a:extLst>
          </p:cNvPr>
          <p:cNvPicPr>
            <a:picLocks noChangeAspect="1"/>
          </p:cNvPicPr>
          <p:nvPr/>
        </p:nvPicPr>
        <p:blipFill rotWithShape="1">
          <a:blip r:embed="rId4">
            <a:extLst>
              <a:ext uri="{28A0092B-C50C-407E-A947-70E740481C1C}">
                <a14:useLocalDpi xmlns:a14="http://schemas.microsoft.com/office/drawing/2010/main" val="0"/>
              </a:ext>
            </a:extLst>
          </a:blip>
          <a:srcRect l="5249" r="28280"/>
          <a:stretch/>
        </p:blipFill>
        <p:spPr>
          <a:xfrm>
            <a:off x="144133" y="298884"/>
            <a:ext cx="6241919" cy="6260232"/>
          </a:xfrm>
          <a:prstGeom prst="roundRect">
            <a:avLst>
              <a:gd name="adj" fmla="val 50000"/>
            </a:avLst>
          </a:prstGeom>
          <a:ln w="57150">
            <a:solidFill>
              <a:srgbClr val="203864"/>
            </a:solidFill>
          </a:ln>
        </p:spPr>
      </p:pic>
    </p:spTree>
    <p:extLst>
      <p:ext uri="{BB962C8B-B14F-4D97-AF65-F5344CB8AC3E}">
        <p14:creationId xmlns:p14="http://schemas.microsoft.com/office/powerpoint/2010/main" val="35715503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14;p21">
            <a:extLst>
              <a:ext uri="{FF2B5EF4-FFF2-40B4-BE49-F238E27FC236}">
                <a16:creationId xmlns:a16="http://schemas.microsoft.com/office/drawing/2014/main" id="{E1F46C9F-03D6-DA8D-5F78-80184BA32464}"/>
              </a:ext>
            </a:extLst>
          </p:cNvPr>
          <p:cNvSpPr/>
          <p:nvPr/>
        </p:nvSpPr>
        <p:spPr>
          <a:xfrm rot="10800000" flipH="1">
            <a:off x="3342968" y="1318992"/>
            <a:ext cx="7089058" cy="893548"/>
          </a:xfrm>
          <a:prstGeom prst="roundRect">
            <a:avLst>
              <a:gd name="adj" fmla="val 50000"/>
            </a:avLst>
          </a:prstGeom>
          <a:solidFill>
            <a:srgbClr val="588DA8"/>
          </a:solidFill>
          <a:ln>
            <a:noFill/>
          </a:ln>
        </p:spPr>
        <p:txBody>
          <a:bodyPr spcFirstLastPara="1" wrap="square" lIns="91425" tIns="91425" rIns="91425" bIns="91425" anchor="ctr" anchorCtr="0">
            <a:noAutofit/>
          </a:bodyPr>
          <a:lstStyle/>
          <a:p>
            <a:pPr algn="ctr"/>
            <a:endParaRPr dirty="0">
              <a:latin typeface="Montserrat Medium"/>
              <a:sym typeface="Montserrat Medium"/>
            </a:endParaRPr>
          </a:p>
        </p:txBody>
      </p:sp>
      <p:sp>
        <p:nvSpPr>
          <p:cNvPr id="15" name="Google Shape;514;p21">
            <a:extLst>
              <a:ext uri="{FF2B5EF4-FFF2-40B4-BE49-F238E27FC236}">
                <a16:creationId xmlns:a16="http://schemas.microsoft.com/office/drawing/2014/main" id="{6EA12C9E-79E0-D259-CF3E-280DF5873ACB}"/>
              </a:ext>
            </a:extLst>
          </p:cNvPr>
          <p:cNvSpPr/>
          <p:nvPr/>
        </p:nvSpPr>
        <p:spPr>
          <a:xfrm rot="10800000" flipH="1">
            <a:off x="3342968" y="2465919"/>
            <a:ext cx="7089058" cy="893548"/>
          </a:xfrm>
          <a:prstGeom prst="roundRect">
            <a:avLst>
              <a:gd name="adj" fmla="val 50000"/>
            </a:avLst>
          </a:prstGeom>
          <a:solidFill>
            <a:srgbClr val="F47A68"/>
          </a:solidFill>
          <a:ln>
            <a:noFill/>
          </a:ln>
        </p:spPr>
        <p:txBody>
          <a:bodyPr spcFirstLastPara="1" wrap="square" lIns="91425" tIns="91425" rIns="91425" bIns="91425" anchor="ctr" anchorCtr="0">
            <a:noAutofit/>
          </a:bodyPr>
          <a:lstStyle/>
          <a:p>
            <a:pPr algn="ctr"/>
            <a:endParaRPr dirty="0">
              <a:latin typeface="Montserrat Medium"/>
              <a:sym typeface="Montserrat Medium"/>
            </a:endParaRPr>
          </a:p>
        </p:txBody>
      </p:sp>
      <p:sp>
        <p:nvSpPr>
          <p:cNvPr id="16" name="Google Shape;514;p21">
            <a:extLst>
              <a:ext uri="{FF2B5EF4-FFF2-40B4-BE49-F238E27FC236}">
                <a16:creationId xmlns:a16="http://schemas.microsoft.com/office/drawing/2014/main" id="{20519A4C-6162-E475-CF2D-339C129CCA03}"/>
              </a:ext>
            </a:extLst>
          </p:cNvPr>
          <p:cNvSpPr/>
          <p:nvPr/>
        </p:nvSpPr>
        <p:spPr>
          <a:xfrm rot="10800000" flipH="1">
            <a:off x="3342968" y="3591992"/>
            <a:ext cx="7089058" cy="893548"/>
          </a:xfrm>
          <a:prstGeom prst="roundRect">
            <a:avLst>
              <a:gd name="adj" fmla="val 50000"/>
            </a:avLst>
          </a:prstGeom>
          <a:solidFill>
            <a:srgbClr val="FAC730"/>
          </a:solidFill>
          <a:ln>
            <a:noFill/>
          </a:ln>
        </p:spPr>
        <p:txBody>
          <a:bodyPr spcFirstLastPara="1" wrap="square" lIns="91425" tIns="91425" rIns="91425" bIns="91425" anchor="ctr" anchorCtr="0">
            <a:noAutofit/>
          </a:bodyPr>
          <a:lstStyle/>
          <a:p>
            <a:pPr algn="ctr"/>
            <a:endParaRPr dirty="0">
              <a:latin typeface="Montserrat Medium"/>
              <a:sym typeface="Montserrat Medium"/>
            </a:endParaRPr>
          </a:p>
        </p:txBody>
      </p:sp>
      <p:sp>
        <p:nvSpPr>
          <p:cNvPr id="17" name="Google Shape;514;p21">
            <a:extLst>
              <a:ext uri="{FF2B5EF4-FFF2-40B4-BE49-F238E27FC236}">
                <a16:creationId xmlns:a16="http://schemas.microsoft.com/office/drawing/2014/main" id="{B29B7393-1BCD-4B69-B164-AD18795743A0}"/>
              </a:ext>
            </a:extLst>
          </p:cNvPr>
          <p:cNvSpPr/>
          <p:nvPr/>
        </p:nvSpPr>
        <p:spPr>
          <a:xfrm rot="10800000" flipH="1">
            <a:off x="3342968" y="4714717"/>
            <a:ext cx="7089058" cy="893548"/>
          </a:xfrm>
          <a:prstGeom prst="roundRect">
            <a:avLst>
              <a:gd name="adj" fmla="val 50000"/>
            </a:avLst>
          </a:prstGeom>
          <a:solidFill>
            <a:srgbClr val="D6D839"/>
          </a:solidFill>
          <a:ln>
            <a:noFill/>
          </a:ln>
        </p:spPr>
        <p:txBody>
          <a:bodyPr spcFirstLastPara="1" wrap="square" lIns="91425" tIns="91425" rIns="91425" bIns="91425" anchor="ctr" anchorCtr="0">
            <a:noAutofit/>
          </a:bodyPr>
          <a:lstStyle/>
          <a:p>
            <a:pPr algn="ctr"/>
            <a:endParaRPr dirty="0">
              <a:latin typeface="Montserrat Medium"/>
              <a:sym typeface="Montserrat Medium"/>
            </a:endParaRPr>
          </a:p>
        </p:txBody>
      </p:sp>
      <p:sp>
        <p:nvSpPr>
          <p:cNvPr id="18" name="Google Shape;514;p21">
            <a:extLst>
              <a:ext uri="{FF2B5EF4-FFF2-40B4-BE49-F238E27FC236}">
                <a16:creationId xmlns:a16="http://schemas.microsoft.com/office/drawing/2014/main" id="{A6D6A295-E393-AD53-3780-2A7B76AC904B}"/>
              </a:ext>
            </a:extLst>
          </p:cNvPr>
          <p:cNvSpPr/>
          <p:nvPr/>
        </p:nvSpPr>
        <p:spPr>
          <a:xfrm rot="10800000" flipH="1">
            <a:off x="3342968" y="5837443"/>
            <a:ext cx="7089058" cy="893548"/>
          </a:xfrm>
          <a:prstGeom prst="roundRect">
            <a:avLst>
              <a:gd name="adj" fmla="val 50000"/>
            </a:avLst>
          </a:prstGeom>
          <a:solidFill>
            <a:srgbClr val="AED6D6"/>
          </a:solidFill>
          <a:ln>
            <a:noFill/>
          </a:ln>
        </p:spPr>
        <p:txBody>
          <a:bodyPr spcFirstLastPara="1" wrap="square" lIns="91425" tIns="91425" rIns="91425" bIns="91425" anchor="ctr" anchorCtr="0">
            <a:noAutofit/>
          </a:bodyPr>
          <a:lstStyle/>
          <a:p>
            <a:pPr algn="ctr"/>
            <a:endParaRPr dirty="0">
              <a:latin typeface="Montserrat Medium"/>
              <a:sym typeface="Montserrat Medium"/>
            </a:endParaRPr>
          </a:p>
        </p:txBody>
      </p:sp>
      <p:sp>
        <p:nvSpPr>
          <p:cNvPr id="19" name="Google Shape;514;p21">
            <a:extLst>
              <a:ext uri="{FF2B5EF4-FFF2-40B4-BE49-F238E27FC236}">
                <a16:creationId xmlns:a16="http://schemas.microsoft.com/office/drawing/2014/main" id="{FF95BC9E-A999-D216-BE2B-38674B1F5E87}"/>
              </a:ext>
            </a:extLst>
          </p:cNvPr>
          <p:cNvSpPr/>
          <p:nvPr/>
        </p:nvSpPr>
        <p:spPr>
          <a:xfrm rot="10800000" flipH="1">
            <a:off x="3342968" y="192919"/>
            <a:ext cx="7089058" cy="893548"/>
          </a:xfrm>
          <a:prstGeom prst="roundRect">
            <a:avLst>
              <a:gd name="adj" fmla="val 50000"/>
            </a:avLst>
          </a:prstGeom>
          <a:solidFill>
            <a:srgbClr val="92D050"/>
          </a:solidFill>
          <a:ln>
            <a:noFill/>
          </a:ln>
        </p:spPr>
        <p:txBody>
          <a:bodyPr spcFirstLastPara="1" wrap="square" lIns="91425" tIns="91425" rIns="91425" bIns="91425" anchor="ctr" anchorCtr="0">
            <a:noAutofit/>
          </a:bodyPr>
          <a:lstStyle/>
          <a:p>
            <a:pPr algn="ctr"/>
            <a:endParaRPr dirty="0">
              <a:latin typeface="Montserrat Medium"/>
              <a:sym typeface="Montserrat Medium"/>
            </a:endParaRPr>
          </a:p>
        </p:txBody>
      </p:sp>
      <p:sp>
        <p:nvSpPr>
          <p:cNvPr id="22" name="Google Shape;521;p21">
            <a:extLst>
              <a:ext uri="{FF2B5EF4-FFF2-40B4-BE49-F238E27FC236}">
                <a16:creationId xmlns:a16="http://schemas.microsoft.com/office/drawing/2014/main" id="{151FB84B-A2DD-910D-AF58-CBA74A98E066}"/>
              </a:ext>
            </a:extLst>
          </p:cNvPr>
          <p:cNvSpPr/>
          <p:nvPr/>
        </p:nvSpPr>
        <p:spPr>
          <a:xfrm>
            <a:off x="10770531" y="5882497"/>
            <a:ext cx="803440" cy="803440"/>
          </a:xfrm>
          <a:prstGeom prst="ellipse">
            <a:avLst/>
          </a:prstGeom>
          <a:solidFill>
            <a:srgbClr val="AED6D6"/>
          </a:solidFill>
          <a:ln>
            <a:noFill/>
          </a:ln>
        </p:spPr>
        <p:txBody>
          <a:bodyPr spcFirstLastPara="1" wrap="square" lIns="91425" tIns="91425" rIns="91425" bIns="91425" anchor="ctr" anchorCtr="0">
            <a:noAutofit/>
          </a:bodyPr>
          <a:lstStyle/>
          <a:p>
            <a:pPr algn="ctr"/>
            <a:endParaRPr dirty="0">
              <a:latin typeface="Montserrat Medium"/>
              <a:sym typeface="Montserrat Medium"/>
            </a:endParaRPr>
          </a:p>
        </p:txBody>
      </p:sp>
      <p:sp>
        <p:nvSpPr>
          <p:cNvPr id="24" name="Google Shape;521;p21">
            <a:extLst>
              <a:ext uri="{FF2B5EF4-FFF2-40B4-BE49-F238E27FC236}">
                <a16:creationId xmlns:a16="http://schemas.microsoft.com/office/drawing/2014/main" id="{4E79719E-8247-763F-D80E-0DDA16E09E41}"/>
              </a:ext>
            </a:extLst>
          </p:cNvPr>
          <p:cNvSpPr/>
          <p:nvPr/>
        </p:nvSpPr>
        <p:spPr>
          <a:xfrm>
            <a:off x="10733313" y="3682100"/>
            <a:ext cx="803440" cy="803440"/>
          </a:xfrm>
          <a:prstGeom prst="ellipse">
            <a:avLst/>
          </a:prstGeom>
          <a:solidFill>
            <a:srgbClr val="FAC730"/>
          </a:solidFill>
          <a:ln>
            <a:noFill/>
          </a:ln>
        </p:spPr>
        <p:txBody>
          <a:bodyPr spcFirstLastPara="1" wrap="square" lIns="91425" tIns="91425" rIns="91425" bIns="91425" anchor="ctr" anchorCtr="0">
            <a:noAutofit/>
          </a:bodyPr>
          <a:lstStyle/>
          <a:p>
            <a:pPr algn="ctr"/>
            <a:endParaRPr dirty="0">
              <a:latin typeface="Montserrat Medium"/>
              <a:sym typeface="Montserrat Medium"/>
            </a:endParaRPr>
          </a:p>
        </p:txBody>
      </p:sp>
      <p:sp>
        <p:nvSpPr>
          <p:cNvPr id="25" name="Google Shape;521;p21">
            <a:extLst>
              <a:ext uri="{FF2B5EF4-FFF2-40B4-BE49-F238E27FC236}">
                <a16:creationId xmlns:a16="http://schemas.microsoft.com/office/drawing/2014/main" id="{10EF6355-7283-1891-DDCD-33DC16C0EB79}"/>
              </a:ext>
            </a:extLst>
          </p:cNvPr>
          <p:cNvSpPr/>
          <p:nvPr/>
        </p:nvSpPr>
        <p:spPr>
          <a:xfrm>
            <a:off x="10767726" y="4783412"/>
            <a:ext cx="803440" cy="803440"/>
          </a:xfrm>
          <a:prstGeom prst="ellipse">
            <a:avLst/>
          </a:prstGeom>
          <a:solidFill>
            <a:srgbClr val="D6D839"/>
          </a:solidFill>
          <a:ln>
            <a:noFill/>
          </a:ln>
        </p:spPr>
        <p:txBody>
          <a:bodyPr spcFirstLastPara="1" wrap="square" lIns="91425" tIns="91425" rIns="91425" bIns="91425" anchor="ctr" anchorCtr="0">
            <a:noAutofit/>
          </a:bodyPr>
          <a:lstStyle/>
          <a:p>
            <a:pPr algn="ctr"/>
            <a:endParaRPr dirty="0">
              <a:latin typeface="Montserrat Medium"/>
              <a:sym typeface="Montserrat Medium"/>
            </a:endParaRPr>
          </a:p>
        </p:txBody>
      </p:sp>
      <p:sp>
        <p:nvSpPr>
          <p:cNvPr id="26" name="Google Shape;521;p21">
            <a:extLst>
              <a:ext uri="{FF2B5EF4-FFF2-40B4-BE49-F238E27FC236}">
                <a16:creationId xmlns:a16="http://schemas.microsoft.com/office/drawing/2014/main" id="{AB71D280-906B-017A-1D9D-9D1CFE02D002}"/>
              </a:ext>
            </a:extLst>
          </p:cNvPr>
          <p:cNvSpPr/>
          <p:nvPr/>
        </p:nvSpPr>
        <p:spPr>
          <a:xfrm>
            <a:off x="10733313" y="2510973"/>
            <a:ext cx="803440" cy="803440"/>
          </a:xfrm>
          <a:prstGeom prst="ellipse">
            <a:avLst/>
          </a:prstGeom>
          <a:solidFill>
            <a:srgbClr val="F47A68"/>
          </a:solidFill>
          <a:ln>
            <a:noFill/>
          </a:ln>
        </p:spPr>
        <p:txBody>
          <a:bodyPr spcFirstLastPara="1" wrap="square" lIns="91425" tIns="91425" rIns="91425" bIns="91425" anchor="ctr" anchorCtr="0">
            <a:noAutofit/>
          </a:bodyPr>
          <a:lstStyle/>
          <a:p>
            <a:pPr algn="ctr"/>
            <a:endParaRPr dirty="0">
              <a:latin typeface="Montserrat Medium"/>
              <a:sym typeface="Montserrat Medium"/>
            </a:endParaRPr>
          </a:p>
        </p:txBody>
      </p:sp>
      <p:sp>
        <p:nvSpPr>
          <p:cNvPr id="27" name="Google Shape;521;p21">
            <a:extLst>
              <a:ext uri="{FF2B5EF4-FFF2-40B4-BE49-F238E27FC236}">
                <a16:creationId xmlns:a16="http://schemas.microsoft.com/office/drawing/2014/main" id="{D6687698-D580-D948-63CF-FD80330113FC}"/>
              </a:ext>
            </a:extLst>
          </p:cNvPr>
          <p:cNvSpPr/>
          <p:nvPr/>
        </p:nvSpPr>
        <p:spPr>
          <a:xfrm>
            <a:off x="10733313" y="1409100"/>
            <a:ext cx="803440" cy="803440"/>
          </a:xfrm>
          <a:prstGeom prst="ellipse">
            <a:avLst/>
          </a:prstGeom>
          <a:solidFill>
            <a:srgbClr val="588DA8"/>
          </a:solidFill>
          <a:ln>
            <a:noFill/>
          </a:ln>
        </p:spPr>
        <p:txBody>
          <a:bodyPr spcFirstLastPara="1" wrap="square" lIns="91425" tIns="91425" rIns="91425" bIns="91425" anchor="ctr" anchorCtr="0">
            <a:noAutofit/>
          </a:bodyPr>
          <a:lstStyle/>
          <a:p>
            <a:pPr algn="ctr"/>
            <a:endParaRPr dirty="0">
              <a:latin typeface="Montserrat Medium"/>
              <a:sym typeface="Montserrat Medium"/>
            </a:endParaRPr>
          </a:p>
        </p:txBody>
      </p:sp>
      <p:sp>
        <p:nvSpPr>
          <p:cNvPr id="28" name="Google Shape;521;p21">
            <a:extLst>
              <a:ext uri="{FF2B5EF4-FFF2-40B4-BE49-F238E27FC236}">
                <a16:creationId xmlns:a16="http://schemas.microsoft.com/office/drawing/2014/main" id="{C5B56092-926A-C10A-5668-BC1B5F93DAE1}"/>
              </a:ext>
            </a:extLst>
          </p:cNvPr>
          <p:cNvSpPr/>
          <p:nvPr/>
        </p:nvSpPr>
        <p:spPr>
          <a:xfrm>
            <a:off x="10733313" y="252591"/>
            <a:ext cx="803440" cy="803440"/>
          </a:xfrm>
          <a:prstGeom prst="ellipse">
            <a:avLst/>
          </a:prstGeom>
          <a:solidFill>
            <a:srgbClr val="92D050"/>
          </a:solidFill>
          <a:ln>
            <a:noFill/>
          </a:ln>
        </p:spPr>
        <p:txBody>
          <a:bodyPr spcFirstLastPara="1" wrap="square" lIns="91425" tIns="91425" rIns="91425" bIns="91425" anchor="ctr" anchorCtr="0">
            <a:noAutofit/>
          </a:bodyPr>
          <a:lstStyle/>
          <a:p>
            <a:pPr algn="ctr"/>
            <a:endParaRPr dirty="0">
              <a:latin typeface="Montserrat Medium"/>
              <a:sym typeface="Montserrat Medium"/>
            </a:endParaRPr>
          </a:p>
        </p:txBody>
      </p:sp>
      <p:sp>
        <p:nvSpPr>
          <p:cNvPr id="30" name="TextBox 29">
            <a:extLst>
              <a:ext uri="{FF2B5EF4-FFF2-40B4-BE49-F238E27FC236}">
                <a16:creationId xmlns:a16="http://schemas.microsoft.com/office/drawing/2014/main" id="{90DB19A9-29C4-0E1D-C41D-AD85A423FA6C}"/>
              </a:ext>
            </a:extLst>
          </p:cNvPr>
          <p:cNvSpPr txBox="1"/>
          <p:nvPr/>
        </p:nvSpPr>
        <p:spPr>
          <a:xfrm>
            <a:off x="3431313" y="252591"/>
            <a:ext cx="6912367" cy="577081"/>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1">
                <a:solidFill>
                  <a:schemeClr val="bg1"/>
                </a:solidFill>
                <a:latin typeface="Vazir" panose="020B0603030804020204" pitchFamily="34" charset="-78"/>
                <a:cs typeface="Vazir" panose="020B0603030804020204" pitchFamily="34" charset="-78"/>
              </a:defRPr>
            </a:lvl1pPr>
          </a:lstStyle>
          <a:p>
            <a:r>
              <a:rPr lang="fa-IR" dirty="0"/>
              <a:t>شاخ و برگ دادن به مشکلات خود و عدم علاقه به شنیدن مشکلات دیگران.</a:t>
            </a:r>
          </a:p>
        </p:txBody>
      </p:sp>
      <p:sp>
        <p:nvSpPr>
          <p:cNvPr id="32" name="TextBox 31">
            <a:extLst>
              <a:ext uri="{FF2B5EF4-FFF2-40B4-BE49-F238E27FC236}">
                <a16:creationId xmlns:a16="http://schemas.microsoft.com/office/drawing/2014/main" id="{5F618439-6761-90C4-68F8-C0F7F5A2C10E}"/>
              </a:ext>
            </a:extLst>
          </p:cNvPr>
          <p:cNvSpPr txBox="1"/>
          <p:nvPr/>
        </p:nvSpPr>
        <p:spPr>
          <a:xfrm>
            <a:off x="3519948" y="1409100"/>
            <a:ext cx="6744930" cy="577081"/>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1">
                <a:solidFill>
                  <a:schemeClr val="bg1"/>
                </a:solidFill>
                <a:latin typeface="Vazir" panose="020B0603030804020204" pitchFamily="34" charset="-78"/>
                <a:cs typeface="Vazir" panose="020B0603030804020204" pitchFamily="34" charset="-78"/>
              </a:defRPr>
            </a:lvl1pPr>
          </a:lstStyle>
          <a:p>
            <a:r>
              <a:rPr lang="fa-IR" dirty="0"/>
              <a:t>عدم توانایی یا عدم تمایل به شناسایی احساسات یا نیازهای دیگران.</a:t>
            </a:r>
          </a:p>
        </p:txBody>
      </p:sp>
      <p:sp>
        <p:nvSpPr>
          <p:cNvPr id="34" name="TextBox 33">
            <a:extLst>
              <a:ext uri="{FF2B5EF4-FFF2-40B4-BE49-F238E27FC236}">
                <a16:creationId xmlns:a16="http://schemas.microsoft.com/office/drawing/2014/main" id="{F254FB82-BA3D-9FE8-FC6A-ED10173496DB}"/>
              </a:ext>
            </a:extLst>
          </p:cNvPr>
          <p:cNvSpPr txBox="1"/>
          <p:nvPr/>
        </p:nvSpPr>
        <p:spPr>
          <a:xfrm>
            <a:off x="3913239" y="2510973"/>
            <a:ext cx="6351639" cy="577081"/>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1">
                <a:solidFill>
                  <a:schemeClr val="bg1"/>
                </a:solidFill>
                <a:latin typeface="Vazir" panose="020B0603030804020204" pitchFamily="34" charset="-78"/>
                <a:cs typeface="Vazir" panose="020B0603030804020204" pitchFamily="34" charset="-78"/>
              </a:defRPr>
            </a:lvl1pPr>
          </a:lstStyle>
          <a:p>
            <a:r>
              <a:rPr lang="fa-IR" dirty="0"/>
              <a:t>بزرگنمایی دستاورد های خود و کوچک شمردن دستاوردهای دیگران.</a:t>
            </a:r>
          </a:p>
        </p:txBody>
      </p:sp>
      <p:sp>
        <p:nvSpPr>
          <p:cNvPr id="36" name="TextBox 35">
            <a:extLst>
              <a:ext uri="{FF2B5EF4-FFF2-40B4-BE49-F238E27FC236}">
                <a16:creationId xmlns:a16="http://schemas.microsoft.com/office/drawing/2014/main" id="{957455AD-3442-1E8B-23B8-9DA19420D7CA}"/>
              </a:ext>
            </a:extLst>
          </p:cNvPr>
          <p:cNvSpPr txBox="1"/>
          <p:nvPr/>
        </p:nvSpPr>
        <p:spPr>
          <a:xfrm>
            <a:off x="3431313" y="3674298"/>
            <a:ext cx="6912367" cy="577081"/>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1">
                <a:solidFill>
                  <a:schemeClr val="bg1"/>
                </a:solidFill>
                <a:latin typeface="Vazir" panose="020B0603030804020204" pitchFamily="34" charset="-78"/>
                <a:cs typeface="Vazir" panose="020B0603030804020204" pitchFamily="34" charset="-78"/>
              </a:defRPr>
            </a:lvl1pPr>
          </a:lstStyle>
          <a:p>
            <a:r>
              <a:rPr lang="fa-IR" dirty="0"/>
              <a:t>داشتن احساسات نهفته مانند ناامنی، شرم، آسیب پذیری و حس حقارت.</a:t>
            </a:r>
          </a:p>
        </p:txBody>
      </p:sp>
      <p:sp>
        <p:nvSpPr>
          <p:cNvPr id="38" name="TextBox 37">
            <a:extLst>
              <a:ext uri="{FF2B5EF4-FFF2-40B4-BE49-F238E27FC236}">
                <a16:creationId xmlns:a16="http://schemas.microsoft.com/office/drawing/2014/main" id="{9AB1B551-C69A-F563-E6E6-A6A757C0E69A}"/>
              </a:ext>
            </a:extLst>
          </p:cNvPr>
          <p:cNvSpPr txBox="1"/>
          <p:nvPr/>
        </p:nvSpPr>
        <p:spPr>
          <a:xfrm>
            <a:off x="3302380" y="4783412"/>
            <a:ext cx="7089058" cy="577081"/>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1">
                <a:solidFill>
                  <a:schemeClr val="bg1"/>
                </a:solidFill>
                <a:latin typeface="Vazir" panose="020B0603030804020204" pitchFamily="34" charset="-78"/>
                <a:cs typeface="Vazir" panose="020B0603030804020204" pitchFamily="34" charset="-78"/>
              </a:defRPr>
            </a:lvl1pPr>
          </a:lstStyle>
          <a:p>
            <a:r>
              <a:rPr lang="fa-IR" dirty="0"/>
              <a:t>با وجود داشتن مشکلات بین فردی فراوان بسیار بی تفاوت و خونسرد هستند.</a:t>
            </a:r>
          </a:p>
        </p:txBody>
      </p:sp>
      <p:sp>
        <p:nvSpPr>
          <p:cNvPr id="40" name="TextBox 39">
            <a:extLst>
              <a:ext uri="{FF2B5EF4-FFF2-40B4-BE49-F238E27FC236}">
                <a16:creationId xmlns:a16="http://schemas.microsoft.com/office/drawing/2014/main" id="{FB7AE556-3096-7BB9-C61A-A37FC8A774A0}"/>
              </a:ext>
            </a:extLst>
          </p:cNvPr>
          <p:cNvSpPr txBox="1"/>
          <p:nvPr/>
        </p:nvSpPr>
        <p:spPr>
          <a:xfrm>
            <a:off x="4168878" y="5930340"/>
            <a:ext cx="6096000" cy="577081"/>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1">
                <a:solidFill>
                  <a:schemeClr val="bg1"/>
                </a:solidFill>
                <a:latin typeface="Vazir" panose="020B0603030804020204" pitchFamily="34" charset="-78"/>
                <a:cs typeface="Vazir" panose="020B0603030804020204" pitchFamily="34" charset="-78"/>
              </a:defRPr>
            </a:lvl1pPr>
          </a:lstStyle>
          <a:p>
            <a:r>
              <a:rPr lang="fa-IR" dirty="0"/>
              <a:t>اغراق در صمیمیت با دیگران به ویژه افراد ثروتمند و خاص.</a:t>
            </a:r>
          </a:p>
        </p:txBody>
      </p:sp>
      <p:sp>
        <p:nvSpPr>
          <p:cNvPr id="41" name="Google Shape;527;p21">
            <a:extLst>
              <a:ext uri="{FF2B5EF4-FFF2-40B4-BE49-F238E27FC236}">
                <a16:creationId xmlns:a16="http://schemas.microsoft.com/office/drawing/2014/main" id="{B4DF31AB-1C61-148B-8480-11F22F4BA801}"/>
              </a:ext>
            </a:extLst>
          </p:cNvPr>
          <p:cNvSpPr txBox="1"/>
          <p:nvPr/>
        </p:nvSpPr>
        <p:spPr>
          <a:xfrm>
            <a:off x="10733313" y="88360"/>
            <a:ext cx="767256" cy="846386"/>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1">
                <a:solidFill>
                  <a:schemeClr val="bg1"/>
                </a:solidFill>
                <a:latin typeface="Vazir" panose="020B0603030804020204" pitchFamily="34" charset="-78"/>
                <a:cs typeface="Vazir" panose="020B0603030804020204" pitchFamily="34" charset="-78"/>
              </a:defRPr>
            </a:lvl1pPr>
          </a:lstStyle>
          <a:p>
            <a:r>
              <a:rPr lang="fa-IR" sz="2800" dirty="0">
                <a:sym typeface="Montserrat SemiBold"/>
              </a:rPr>
              <a:t>13.</a:t>
            </a:r>
            <a:endParaRPr sz="2800" dirty="0">
              <a:sym typeface="Montserrat SemiBold"/>
            </a:endParaRPr>
          </a:p>
        </p:txBody>
      </p:sp>
      <p:sp>
        <p:nvSpPr>
          <p:cNvPr id="42" name="Google Shape;527;p21">
            <a:extLst>
              <a:ext uri="{FF2B5EF4-FFF2-40B4-BE49-F238E27FC236}">
                <a16:creationId xmlns:a16="http://schemas.microsoft.com/office/drawing/2014/main" id="{1D871F46-097F-AA2C-EC55-C8F6300A6721}"/>
              </a:ext>
            </a:extLst>
          </p:cNvPr>
          <p:cNvSpPr txBox="1"/>
          <p:nvPr/>
        </p:nvSpPr>
        <p:spPr>
          <a:xfrm>
            <a:off x="10721516" y="1259573"/>
            <a:ext cx="731295" cy="846386"/>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1">
                <a:solidFill>
                  <a:schemeClr val="bg1"/>
                </a:solidFill>
                <a:latin typeface="Vazir" panose="020B0603030804020204" pitchFamily="34" charset="-78"/>
                <a:cs typeface="Vazir" panose="020B0603030804020204" pitchFamily="34" charset="-78"/>
              </a:defRPr>
            </a:lvl1pPr>
          </a:lstStyle>
          <a:p>
            <a:r>
              <a:rPr lang="fa-IR" sz="2800" dirty="0">
                <a:sym typeface="Montserrat SemiBold"/>
              </a:rPr>
              <a:t>14.</a:t>
            </a:r>
            <a:endParaRPr sz="2800" dirty="0">
              <a:sym typeface="Montserrat SemiBold"/>
            </a:endParaRPr>
          </a:p>
        </p:txBody>
      </p:sp>
      <p:sp>
        <p:nvSpPr>
          <p:cNvPr id="43" name="Google Shape;527;p21">
            <a:extLst>
              <a:ext uri="{FF2B5EF4-FFF2-40B4-BE49-F238E27FC236}">
                <a16:creationId xmlns:a16="http://schemas.microsoft.com/office/drawing/2014/main" id="{082AA210-B5E4-B9CC-EA8B-03AC2D216055}"/>
              </a:ext>
            </a:extLst>
          </p:cNvPr>
          <p:cNvSpPr txBox="1"/>
          <p:nvPr/>
        </p:nvSpPr>
        <p:spPr>
          <a:xfrm>
            <a:off x="10674464" y="2399183"/>
            <a:ext cx="731295" cy="846386"/>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1">
                <a:solidFill>
                  <a:schemeClr val="bg1"/>
                </a:solidFill>
                <a:latin typeface="Vazir" panose="020B0603030804020204" pitchFamily="34" charset="-78"/>
                <a:cs typeface="Vazir" panose="020B0603030804020204" pitchFamily="34" charset="-78"/>
              </a:defRPr>
            </a:lvl1pPr>
          </a:lstStyle>
          <a:p>
            <a:r>
              <a:rPr lang="fa-IR" sz="2800" dirty="0">
                <a:sym typeface="Montserrat SemiBold"/>
              </a:rPr>
              <a:t>15.</a:t>
            </a:r>
            <a:endParaRPr sz="2800" dirty="0">
              <a:sym typeface="Montserrat SemiBold"/>
            </a:endParaRPr>
          </a:p>
        </p:txBody>
      </p:sp>
      <p:sp>
        <p:nvSpPr>
          <p:cNvPr id="44" name="Google Shape;527;p21">
            <a:extLst>
              <a:ext uri="{FF2B5EF4-FFF2-40B4-BE49-F238E27FC236}">
                <a16:creationId xmlns:a16="http://schemas.microsoft.com/office/drawing/2014/main" id="{A10F64D4-9C87-CEAE-4D3F-0DD1F368401B}"/>
              </a:ext>
            </a:extLst>
          </p:cNvPr>
          <p:cNvSpPr txBox="1"/>
          <p:nvPr/>
        </p:nvSpPr>
        <p:spPr>
          <a:xfrm>
            <a:off x="10806325" y="3534411"/>
            <a:ext cx="636654" cy="846386"/>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1">
                <a:solidFill>
                  <a:schemeClr val="bg1"/>
                </a:solidFill>
                <a:latin typeface="Vazir" panose="020B0603030804020204" pitchFamily="34" charset="-78"/>
                <a:cs typeface="Vazir" panose="020B0603030804020204" pitchFamily="34" charset="-78"/>
              </a:defRPr>
            </a:lvl1pPr>
          </a:lstStyle>
          <a:p>
            <a:r>
              <a:rPr lang="fa-IR" sz="2800" dirty="0">
                <a:sym typeface="Montserrat SemiBold"/>
              </a:rPr>
              <a:t>16.</a:t>
            </a:r>
            <a:endParaRPr sz="2800" dirty="0">
              <a:sym typeface="Montserrat SemiBold"/>
            </a:endParaRPr>
          </a:p>
        </p:txBody>
      </p:sp>
      <p:sp>
        <p:nvSpPr>
          <p:cNvPr id="45" name="Google Shape;527;p21">
            <a:extLst>
              <a:ext uri="{FF2B5EF4-FFF2-40B4-BE49-F238E27FC236}">
                <a16:creationId xmlns:a16="http://schemas.microsoft.com/office/drawing/2014/main" id="{8515FB34-7D2E-B456-ED2B-9A5E150F7FE3}"/>
              </a:ext>
            </a:extLst>
          </p:cNvPr>
          <p:cNvSpPr txBox="1"/>
          <p:nvPr/>
        </p:nvSpPr>
        <p:spPr>
          <a:xfrm>
            <a:off x="10751293" y="4646360"/>
            <a:ext cx="731295" cy="846386"/>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1">
                <a:solidFill>
                  <a:schemeClr val="bg1"/>
                </a:solidFill>
                <a:latin typeface="Vazir" panose="020B0603030804020204" pitchFamily="34" charset="-78"/>
                <a:cs typeface="Vazir" panose="020B0603030804020204" pitchFamily="34" charset="-78"/>
              </a:defRPr>
            </a:lvl1pPr>
          </a:lstStyle>
          <a:p>
            <a:r>
              <a:rPr lang="fa-IR" sz="2800" dirty="0">
                <a:sym typeface="Montserrat SemiBold"/>
              </a:rPr>
              <a:t>17.</a:t>
            </a:r>
            <a:endParaRPr sz="2800" dirty="0">
              <a:sym typeface="Montserrat SemiBold"/>
            </a:endParaRPr>
          </a:p>
        </p:txBody>
      </p:sp>
      <p:sp>
        <p:nvSpPr>
          <p:cNvPr id="46" name="Google Shape;527;p21">
            <a:extLst>
              <a:ext uri="{FF2B5EF4-FFF2-40B4-BE49-F238E27FC236}">
                <a16:creationId xmlns:a16="http://schemas.microsoft.com/office/drawing/2014/main" id="{89E90A21-D940-3DC6-0E4E-699A248C5833}"/>
              </a:ext>
            </a:extLst>
          </p:cNvPr>
          <p:cNvSpPr txBox="1"/>
          <p:nvPr/>
        </p:nvSpPr>
        <p:spPr>
          <a:xfrm>
            <a:off x="10791069" y="5738083"/>
            <a:ext cx="691519" cy="846386"/>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1">
                <a:solidFill>
                  <a:schemeClr val="bg1"/>
                </a:solidFill>
                <a:latin typeface="Vazir" panose="020B0603030804020204" pitchFamily="34" charset="-78"/>
                <a:cs typeface="Vazir" panose="020B0603030804020204" pitchFamily="34" charset="-78"/>
              </a:defRPr>
            </a:lvl1pPr>
          </a:lstStyle>
          <a:p>
            <a:r>
              <a:rPr lang="fa-IR" sz="2800" dirty="0">
                <a:sym typeface="Montserrat SemiBold"/>
              </a:rPr>
              <a:t>18.</a:t>
            </a:r>
            <a:endParaRPr sz="2800" dirty="0">
              <a:sym typeface="Montserrat SemiBold"/>
            </a:endParaRPr>
          </a:p>
        </p:txBody>
      </p:sp>
      <p:sp>
        <p:nvSpPr>
          <p:cNvPr id="47" name="Rectangle 46">
            <a:extLst>
              <a:ext uri="{FF2B5EF4-FFF2-40B4-BE49-F238E27FC236}">
                <a16:creationId xmlns:a16="http://schemas.microsoft.com/office/drawing/2014/main" id="{8F8905FD-B335-B0B5-E2FB-41FCB4CB9724}"/>
              </a:ext>
            </a:extLst>
          </p:cNvPr>
          <p:cNvSpPr/>
          <p:nvPr/>
        </p:nvSpPr>
        <p:spPr>
          <a:xfrm>
            <a:off x="177930" y="36443"/>
            <a:ext cx="303851" cy="6785113"/>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0641122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C11F05A-1B70-7892-4C80-71CBBD900F46}"/>
              </a:ext>
            </a:extLst>
          </p:cNvPr>
          <p:cNvSpPr/>
          <p:nvPr/>
        </p:nvSpPr>
        <p:spPr>
          <a:xfrm>
            <a:off x="6430295" y="2067373"/>
            <a:ext cx="3126660" cy="2910601"/>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D0744FEA-AFF2-0169-B640-E1949D75341B}"/>
              </a:ext>
            </a:extLst>
          </p:cNvPr>
          <p:cNvSpPr/>
          <p:nvPr/>
        </p:nvSpPr>
        <p:spPr>
          <a:xfrm>
            <a:off x="2202432" y="1533831"/>
            <a:ext cx="4463839" cy="4208740"/>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D5B48837-D90A-D8C7-6AEB-979554485C88}"/>
              </a:ext>
            </a:extLst>
          </p:cNvPr>
          <p:cNvSpPr txBox="1"/>
          <p:nvPr/>
        </p:nvSpPr>
        <p:spPr>
          <a:xfrm>
            <a:off x="7865807" y="271289"/>
            <a:ext cx="4168877"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علل اختلال شخصیت خودشیفته</a:t>
            </a:r>
          </a:p>
        </p:txBody>
      </p:sp>
      <p:sp>
        <p:nvSpPr>
          <p:cNvPr id="5" name="TextBox 4">
            <a:extLst>
              <a:ext uri="{FF2B5EF4-FFF2-40B4-BE49-F238E27FC236}">
                <a16:creationId xmlns:a16="http://schemas.microsoft.com/office/drawing/2014/main" id="{38F843C7-B3A2-B79E-B564-EB342CC0CD9F}"/>
              </a:ext>
            </a:extLst>
          </p:cNvPr>
          <p:cNvSpPr txBox="1"/>
          <p:nvPr/>
        </p:nvSpPr>
        <p:spPr>
          <a:xfrm>
            <a:off x="245808" y="778444"/>
            <a:ext cx="11788876" cy="113107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بر اساس تحقیقات انجام شده، ژنتیک می تواند نقش زیادی در ایجاد این اختلال داشته باشد.عوامل محیطی نیز می توانند تاثیر زیادی در شکل گیری این اختلال داشته باشند. مانند:</a:t>
            </a:r>
          </a:p>
        </p:txBody>
      </p:sp>
      <p:sp>
        <p:nvSpPr>
          <p:cNvPr id="7" name="TextBox 6">
            <a:extLst>
              <a:ext uri="{FF2B5EF4-FFF2-40B4-BE49-F238E27FC236}">
                <a16:creationId xmlns:a16="http://schemas.microsoft.com/office/drawing/2014/main" id="{AA65A2EB-7053-033D-D6E1-C2D5E0DA0AFE}"/>
              </a:ext>
            </a:extLst>
          </p:cNvPr>
          <p:cNvSpPr txBox="1"/>
          <p:nvPr/>
        </p:nvSpPr>
        <p:spPr>
          <a:xfrm>
            <a:off x="5712542" y="4573874"/>
            <a:ext cx="6410632" cy="223907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pPr marL="285750" indent="-285750">
              <a:buFont typeface="Arial" panose="020B0604020202020204" pitchFamily="34" charset="0"/>
              <a:buChar char="•"/>
            </a:pPr>
            <a:r>
              <a:rPr lang="fa-IR" dirty="0"/>
              <a:t>تاثیرات فرهنگی </a:t>
            </a:r>
          </a:p>
          <a:p>
            <a:pPr marL="285750" indent="-285750">
              <a:buFont typeface="Arial" panose="020B0604020202020204" pitchFamily="34" charset="0"/>
              <a:buChar char="•"/>
            </a:pPr>
            <a:r>
              <a:rPr lang="fa-IR" dirty="0"/>
              <a:t>انتظارات غیر واقعی والدین</a:t>
            </a:r>
          </a:p>
          <a:p>
            <a:pPr marL="285750" indent="-285750">
              <a:buFont typeface="Arial" panose="020B0604020202020204" pitchFamily="34" charset="0"/>
              <a:buChar char="•"/>
            </a:pPr>
            <a:r>
              <a:rPr lang="fa-IR" dirty="0"/>
              <a:t> اهمیت بیش از حد به کودک و نازپرورده بار آوردن او</a:t>
            </a:r>
          </a:p>
          <a:p>
            <a:pPr marL="285750" indent="-285750">
              <a:buFont typeface="Arial" panose="020B0604020202020204" pitchFamily="34" charset="0"/>
              <a:buChar char="•"/>
            </a:pPr>
            <a:r>
              <a:rPr lang="fa-IR" dirty="0"/>
              <a:t>بی قید و بندی در امور جنسی (اغلب با خودشیفتگی همراه است.)</a:t>
            </a:r>
          </a:p>
        </p:txBody>
      </p:sp>
      <p:sp>
        <p:nvSpPr>
          <p:cNvPr id="8" name="Rectangle 7">
            <a:extLst>
              <a:ext uri="{FF2B5EF4-FFF2-40B4-BE49-F238E27FC236}">
                <a16:creationId xmlns:a16="http://schemas.microsoft.com/office/drawing/2014/main" id="{D0BFB2B5-AA47-CC5D-1149-FC28132B5569}"/>
              </a:ext>
            </a:extLst>
          </p:cNvPr>
          <p:cNvSpPr/>
          <p:nvPr/>
        </p:nvSpPr>
        <p:spPr>
          <a:xfrm>
            <a:off x="-1" y="465557"/>
            <a:ext cx="7964129" cy="45719"/>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a:extLst>
              <a:ext uri="{FF2B5EF4-FFF2-40B4-BE49-F238E27FC236}">
                <a16:creationId xmlns:a16="http://schemas.microsoft.com/office/drawing/2014/main" id="{0515DF0B-9CC4-5132-57A0-202688D78D22}"/>
              </a:ext>
            </a:extLst>
          </p:cNvPr>
          <p:cNvPicPr>
            <a:picLocks noChangeAspect="1"/>
          </p:cNvPicPr>
          <p:nvPr/>
        </p:nvPicPr>
        <p:blipFill>
          <a:blip r:embed="rId3"/>
          <a:stretch>
            <a:fillRect/>
          </a:stretch>
        </p:blipFill>
        <p:spPr>
          <a:xfrm>
            <a:off x="353959" y="1662185"/>
            <a:ext cx="6076336" cy="4050890"/>
          </a:xfrm>
          <a:prstGeom prst="rect">
            <a:avLst/>
          </a:prstGeom>
          <a:ln w="28575">
            <a:solidFill>
              <a:srgbClr val="15B3B3"/>
            </a:solidFill>
          </a:ln>
        </p:spPr>
      </p:pic>
      <p:pic>
        <p:nvPicPr>
          <p:cNvPr id="5122" name="Picture 2" descr="ازدواج مجدد والدین چه تاثیری بر فرزندان می‌گذارد | زیباشهر">
            <a:extLst>
              <a:ext uri="{FF2B5EF4-FFF2-40B4-BE49-F238E27FC236}">
                <a16:creationId xmlns:a16="http://schemas.microsoft.com/office/drawing/2014/main" id="{FFD15063-1F72-F93E-8D80-78FF12C2C1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3424" y="2092697"/>
            <a:ext cx="4463840" cy="2648544"/>
          </a:xfrm>
          <a:prstGeom prst="rect">
            <a:avLst/>
          </a:prstGeom>
          <a:noFill/>
          <a:ln w="28575">
            <a:solidFill>
              <a:srgbClr val="15B3B3"/>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03197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443AD8-38C2-29DA-C1F4-DE5178B38959}"/>
              </a:ext>
            </a:extLst>
          </p:cNvPr>
          <p:cNvSpPr/>
          <p:nvPr/>
        </p:nvSpPr>
        <p:spPr>
          <a:xfrm>
            <a:off x="0" y="5965947"/>
            <a:ext cx="12192000" cy="680660"/>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C47D7EB6-1ADC-29EE-B37A-4B6C2B835259}"/>
              </a:ext>
            </a:extLst>
          </p:cNvPr>
          <p:cNvSpPr/>
          <p:nvPr/>
        </p:nvSpPr>
        <p:spPr>
          <a:xfrm>
            <a:off x="2217175" y="2512542"/>
            <a:ext cx="6592527" cy="2910601"/>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1871799D-E742-01AA-A51F-6E73BEDA778D}"/>
              </a:ext>
            </a:extLst>
          </p:cNvPr>
          <p:cNvPicPr>
            <a:picLocks noChangeAspect="1"/>
          </p:cNvPicPr>
          <p:nvPr/>
        </p:nvPicPr>
        <p:blipFill>
          <a:blip r:embed="rId2"/>
          <a:srcRect l="2497" t="17996" r="11864"/>
          <a:stretch/>
        </p:blipFill>
        <p:spPr>
          <a:xfrm>
            <a:off x="653846" y="2686803"/>
            <a:ext cx="5722372" cy="3652972"/>
          </a:xfrm>
          <a:prstGeom prst="rect">
            <a:avLst/>
          </a:prstGeom>
          <a:ln w="28575">
            <a:solidFill>
              <a:schemeClr val="bg1"/>
            </a:solidFill>
          </a:ln>
        </p:spPr>
      </p:pic>
      <p:sp>
        <p:nvSpPr>
          <p:cNvPr id="3" name="TextBox 2">
            <a:extLst>
              <a:ext uri="{FF2B5EF4-FFF2-40B4-BE49-F238E27FC236}">
                <a16:creationId xmlns:a16="http://schemas.microsoft.com/office/drawing/2014/main" id="{725E06CF-30AF-B7F4-59A2-ABFC1136CA74}"/>
              </a:ext>
            </a:extLst>
          </p:cNvPr>
          <p:cNvSpPr txBox="1"/>
          <p:nvPr/>
        </p:nvSpPr>
        <p:spPr>
          <a:xfrm>
            <a:off x="3515032" y="301916"/>
            <a:ext cx="4827638" cy="461665"/>
          </a:xfrm>
          <a:prstGeom prst="rect">
            <a:avLst/>
          </a:prstGeom>
          <a:noFill/>
        </p:spPr>
        <p:txBody>
          <a:bodyPr wrap="square">
            <a:spAutoFit/>
          </a:bodyPr>
          <a:lstStyle>
            <a:defPPr>
              <a:defRPr lang="fa-IR"/>
            </a:defPPr>
            <a:lvl1pPr algn="just" rtl="1">
              <a:defRPr sz="2400">
                <a:latin typeface="Shabnam" panose="020B0603030804020204" pitchFamily="34" charset="-78"/>
                <a:cs typeface="Shabnam" panose="020B0603030804020204" pitchFamily="34" charset="-78"/>
              </a:defRPr>
            </a:lvl1pPr>
          </a:lstStyle>
          <a:p>
            <a:r>
              <a:rPr lang="fa-IR" b="1" dirty="0"/>
              <a:t>تشخیص اختلال شخصیت خودشیفته</a:t>
            </a:r>
          </a:p>
        </p:txBody>
      </p:sp>
      <p:sp>
        <p:nvSpPr>
          <p:cNvPr id="5" name="TextBox 4">
            <a:extLst>
              <a:ext uri="{FF2B5EF4-FFF2-40B4-BE49-F238E27FC236}">
                <a16:creationId xmlns:a16="http://schemas.microsoft.com/office/drawing/2014/main" id="{31170C56-A634-2437-991B-017479D49996}"/>
              </a:ext>
            </a:extLst>
          </p:cNvPr>
          <p:cNvSpPr txBox="1"/>
          <p:nvPr/>
        </p:nvSpPr>
        <p:spPr>
          <a:xfrm>
            <a:off x="5801031" y="1091745"/>
            <a:ext cx="6096000" cy="577081"/>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تشخیص اختلال شخصیت خودشیفته چالش برانگیز است. چرا؟</a:t>
            </a:r>
          </a:p>
        </p:txBody>
      </p:sp>
      <p:sp>
        <p:nvSpPr>
          <p:cNvPr id="7" name="TextBox 6">
            <a:extLst>
              <a:ext uri="{FF2B5EF4-FFF2-40B4-BE49-F238E27FC236}">
                <a16:creationId xmlns:a16="http://schemas.microsoft.com/office/drawing/2014/main" id="{15DA6BC1-3FBF-BFE5-64B4-92788F12D218}"/>
              </a:ext>
            </a:extLst>
          </p:cNvPr>
          <p:cNvSpPr txBox="1"/>
          <p:nvPr/>
        </p:nvSpPr>
        <p:spPr>
          <a:xfrm>
            <a:off x="235975" y="1650924"/>
            <a:ext cx="11720050" cy="113107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1. چون می تواند با انواع دیگر اختلالات شخصیت همپوشانی داشته باشد. ممکن است فرد همزمان به اختلال شخصیت خودشیفته و اختلال دیگری نیز مبتلا باشد.</a:t>
            </a:r>
          </a:p>
        </p:txBody>
      </p:sp>
      <p:sp>
        <p:nvSpPr>
          <p:cNvPr id="12" name="Rectangle 11">
            <a:extLst>
              <a:ext uri="{FF2B5EF4-FFF2-40B4-BE49-F238E27FC236}">
                <a16:creationId xmlns:a16="http://schemas.microsoft.com/office/drawing/2014/main" id="{709CC54D-F95B-AD23-E68B-4A35F0F83EF1}"/>
              </a:ext>
            </a:extLst>
          </p:cNvPr>
          <p:cNvSpPr/>
          <p:nvPr/>
        </p:nvSpPr>
        <p:spPr>
          <a:xfrm>
            <a:off x="2381885" y="892054"/>
            <a:ext cx="7093931" cy="71218"/>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9" name="Picture 8">
            <a:extLst>
              <a:ext uri="{FF2B5EF4-FFF2-40B4-BE49-F238E27FC236}">
                <a16:creationId xmlns:a16="http://schemas.microsoft.com/office/drawing/2014/main" id="{F324F1AC-5644-6C11-5986-A47EB6812604}"/>
              </a:ext>
            </a:extLst>
          </p:cNvPr>
          <p:cNvPicPr>
            <a:picLocks noChangeAspect="1"/>
          </p:cNvPicPr>
          <p:nvPr/>
        </p:nvPicPr>
        <p:blipFill>
          <a:blip r:embed="rId3"/>
          <a:stretch>
            <a:fillRect/>
          </a:stretch>
        </p:blipFill>
        <p:spPr>
          <a:xfrm>
            <a:off x="6990736" y="3193759"/>
            <a:ext cx="4762500" cy="3362325"/>
          </a:xfrm>
          <a:prstGeom prst="rect">
            <a:avLst/>
          </a:prstGeom>
          <a:ln w="28575">
            <a:solidFill>
              <a:schemeClr val="bg1"/>
            </a:solidFill>
          </a:ln>
        </p:spPr>
      </p:pic>
    </p:spTree>
    <p:extLst>
      <p:ext uri="{BB962C8B-B14F-4D97-AF65-F5344CB8AC3E}">
        <p14:creationId xmlns:p14="http://schemas.microsoft.com/office/powerpoint/2010/main" val="34068439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133238B-0E00-52E9-7190-F0FFB4D7FA1F}"/>
              </a:ext>
            </a:extLst>
          </p:cNvPr>
          <p:cNvSpPr txBox="1"/>
          <p:nvPr/>
        </p:nvSpPr>
        <p:spPr>
          <a:xfrm>
            <a:off x="279834" y="4435011"/>
            <a:ext cx="5515897" cy="223907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 3. ممکن است فردی که به اختلال شخصیت خود شیفته مبتلا است، قادر به تشخیص این موضوع نباشد که مشکلات زندگی اش ناشی از رفتار خود اوست و در عوض به سرزنش دیگران بپردازد.</a:t>
            </a:r>
          </a:p>
        </p:txBody>
      </p:sp>
      <p:sp>
        <p:nvSpPr>
          <p:cNvPr id="5" name="TextBox 4">
            <a:extLst>
              <a:ext uri="{FF2B5EF4-FFF2-40B4-BE49-F238E27FC236}">
                <a16:creationId xmlns:a16="http://schemas.microsoft.com/office/drawing/2014/main" id="{FC6211E6-016E-2D83-D63E-A603EC7D2A21}"/>
              </a:ext>
            </a:extLst>
          </p:cNvPr>
          <p:cNvSpPr txBox="1"/>
          <p:nvPr/>
        </p:nvSpPr>
        <p:spPr>
          <a:xfrm>
            <a:off x="6243484" y="4405557"/>
            <a:ext cx="5801033" cy="223907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2. ممکن است فرد مبتلا به اختلال شخصیت خود شیفته نسبت به انتقاد و یا ضعفهای خود، بسیار حساس باشد. این امر باعث می شود که دیگران نتوانند در مورد رفتار او و اینکه این رفتار تا چه اندازه می تواند آسیب زننده باشد با او صحبت کنند.</a:t>
            </a:r>
          </a:p>
        </p:txBody>
      </p:sp>
      <p:pic>
        <p:nvPicPr>
          <p:cNvPr id="9218" name="Picture 2" descr="دیجی روانشناس:اختلال شخصیت خودشیفته">
            <a:extLst>
              <a:ext uri="{FF2B5EF4-FFF2-40B4-BE49-F238E27FC236}">
                <a16:creationId xmlns:a16="http://schemas.microsoft.com/office/drawing/2014/main" id="{B303A09D-02D9-4801-CEF0-B75C01408D4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2552"/>
          <a:stretch/>
        </p:blipFill>
        <p:spPr bwMode="auto">
          <a:xfrm>
            <a:off x="7153919" y="157360"/>
            <a:ext cx="4758246" cy="4160976"/>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اختلال شخصیت خودشیفته یا اختلال نارسیسم: علائم، علت و درمان - مرکز توسعه  سلامت روان مهاجر">
            <a:extLst>
              <a:ext uri="{FF2B5EF4-FFF2-40B4-BE49-F238E27FC236}">
                <a16:creationId xmlns:a16="http://schemas.microsoft.com/office/drawing/2014/main" id="{109EFC8D-86CA-1585-04D8-35D0FB8E4F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9834" y="182906"/>
            <a:ext cx="5169288" cy="413543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2B3193BE-DDAD-33F1-BA8C-63E30AA3B16B}"/>
              </a:ext>
            </a:extLst>
          </p:cNvPr>
          <p:cNvSpPr/>
          <p:nvPr/>
        </p:nvSpPr>
        <p:spPr>
          <a:xfrm>
            <a:off x="5535768" y="182906"/>
            <a:ext cx="560232" cy="503680"/>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281A8306-D47E-07C6-2460-821F6EEBD64A}"/>
              </a:ext>
            </a:extLst>
          </p:cNvPr>
          <p:cNvSpPr/>
          <p:nvPr/>
        </p:nvSpPr>
        <p:spPr>
          <a:xfrm>
            <a:off x="6096000" y="756975"/>
            <a:ext cx="462977" cy="2961745"/>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EBAF2668-2BCE-75F1-3191-7F269B447477}"/>
              </a:ext>
            </a:extLst>
          </p:cNvPr>
          <p:cNvSpPr/>
          <p:nvPr/>
        </p:nvSpPr>
        <p:spPr>
          <a:xfrm>
            <a:off x="6558977" y="3778973"/>
            <a:ext cx="560232" cy="503680"/>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2197202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83;p18">
            <a:extLst>
              <a:ext uri="{FF2B5EF4-FFF2-40B4-BE49-F238E27FC236}">
                <a16:creationId xmlns:a16="http://schemas.microsoft.com/office/drawing/2014/main" id="{2795997B-4D9C-8ED0-66F7-BF4DD6381BF9}"/>
              </a:ext>
            </a:extLst>
          </p:cNvPr>
          <p:cNvSpPr/>
          <p:nvPr/>
        </p:nvSpPr>
        <p:spPr>
          <a:xfrm>
            <a:off x="2449574" y="2073818"/>
            <a:ext cx="2350150" cy="2350152"/>
          </a:xfrm>
          <a:prstGeom prst="ellipse">
            <a:avLst/>
          </a:prstGeom>
          <a:solidFill>
            <a:srgbClr val="D6D839"/>
          </a:solidFill>
          <a:ln>
            <a:noFill/>
          </a:ln>
        </p:spPr>
        <p:txBody>
          <a:bodyPr spcFirstLastPara="1" wrap="square" lIns="91425" tIns="91425" rIns="91425" bIns="91425" anchor="ctr" anchorCtr="0">
            <a:noAutofit/>
          </a:bodyPr>
          <a:lstStyle/>
          <a:p>
            <a:pPr marL="0" lvl="0" indent="0" algn="ctr">
              <a:spcBef>
                <a:spcPts val="0"/>
              </a:spcBef>
              <a:spcAft>
                <a:spcPts val="0"/>
              </a:spcAft>
              <a:buNone/>
            </a:pPr>
            <a:r>
              <a:rPr lang="en">
                <a:latin typeface="Montserrat Medium"/>
                <a:ea typeface="Montserrat Medium"/>
                <a:cs typeface="Montserrat Medium"/>
                <a:sym typeface="Montserrat Medium"/>
              </a:rPr>
              <a:t> </a:t>
            </a:r>
            <a:endParaRPr>
              <a:latin typeface="Montserrat Medium"/>
              <a:ea typeface="Montserrat Medium"/>
              <a:cs typeface="Montserrat Medium"/>
              <a:sym typeface="Montserrat Medium"/>
            </a:endParaRPr>
          </a:p>
        </p:txBody>
      </p:sp>
      <p:sp>
        <p:nvSpPr>
          <p:cNvPr id="3" name="Google Shape;283;p18">
            <a:extLst>
              <a:ext uri="{FF2B5EF4-FFF2-40B4-BE49-F238E27FC236}">
                <a16:creationId xmlns:a16="http://schemas.microsoft.com/office/drawing/2014/main" id="{0C4BE4EA-48D2-FB04-0F90-37BFE209BA58}"/>
              </a:ext>
            </a:extLst>
          </p:cNvPr>
          <p:cNvSpPr/>
          <p:nvPr/>
        </p:nvSpPr>
        <p:spPr>
          <a:xfrm>
            <a:off x="7350891" y="2073818"/>
            <a:ext cx="2350152" cy="2350152"/>
          </a:xfrm>
          <a:prstGeom prst="ellipse">
            <a:avLst/>
          </a:prstGeom>
          <a:solidFill>
            <a:srgbClr val="AED6D6"/>
          </a:solidFill>
          <a:ln>
            <a:noFill/>
          </a:ln>
        </p:spPr>
        <p:txBody>
          <a:bodyPr spcFirstLastPara="1" wrap="square" lIns="91425" tIns="91425" rIns="91425" bIns="91425" anchor="ctr" anchorCtr="0">
            <a:noAutofit/>
          </a:bodyPr>
          <a:lstStyle/>
          <a:p>
            <a:pPr marL="0" lvl="0" indent="0" algn="ctr">
              <a:spcBef>
                <a:spcPts val="0"/>
              </a:spcBef>
              <a:spcAft>
                <a:spcPts val="0"/>
              </a:spcAft>
              <a:buNone/>
            </a:pPr>
            <a:r>
              <a:rPr lang="en">
                <a:latin typeface="Montserrat Medium"/>
                <a:ea typeface="Montserrat Medium"/>
                <a:cs typeface="Montserrat Medium"/>
                <a:sym typeface="Montserrat Medium"/>
              </a:rPr>
              <a:t> </a:t>
            </a:r>
            <a:endParaRPr>
              <a:latin typeface="Montserrat Medium"/>
              <a:ea typeface="Montserrat Medium"/>
              <a:cs typeface="Montserrat Medium"/>
              <a:sym typeface="Montserrat Medium"/>
            </a:endParaRPr>
          </a:p>
        </p:txBody>
      </p:sp>
      <p:sp>
        <p:nvSpPr>
          <p:cNvPr id="4" name="Google Shape;283;p18">
            <a:extLst>
              <a:ext uri="{FF2B5EF4-FFF2-40B4-BE49-F238E27FC236}">
                <a16:creationId xmlns:a16="http://schemas.microsoft.com/office/drawing/2014/main" id="{9870CB69-850D-154F-FA74-AB98D6E0783A}"/>
              </a:ext>
            </a:extLst>
          </p:cNvPr>
          <p:cNvSpPr/>
          <p:nvPr/>
        </p:nvSpPr>
        <p:spPr>
          <a:xfrm>
            <a:off x="9788133" y="2094772"/>
            <a:ext cx="2321056" cy="2321056"/>
          </a:xfrm>
          <a:prstGeom prst="ellipse">
            <a:avLst/>
          </a:prstGeom>
          <a:solidFill>
            <a:srgbClr val="588DA8"/>
          </a:solidFill>
          <a:ln>
            <a:noFill/>
          </a:ln>
        </p:spPr>
        <p:txBody>
          <a:bodyPr spcFirstLastPara="1" wrap="square" lIns="91425" tIns="91425" rIns="91425" bIns="91425" anchor="ctr" anchorCtr="0">
            <a:noAutofit/>
          </a:bodyPr>
          <a:lstStyle/>
          <a:p>
            <a:pPr marL="0" lvl="0" indent="0" algn="ctr">
              <a:spcBef>
                <a:spcPts val="0"/>
              </a:spcBef>
              <a:spcAft>
                <a:spcPts val="0"/>
              </a:spcAft>
              <a:buNone/>
            </a:pPr>
            <a:r>
              <a:rPr lang="en">
                <a:latin typeface="Montserrat Medium"/>
                <a:ea typeface="Montserrat Medium"/>
                <a:cs typeface="Montserrat Medium"/>
                <a:sym typeface="Montserrat Medium"/>
              </a:rPr>
              <a:t> </a:t>
            </a:r>
            <a:endParaRPr>
              <a:latin typeface="Montserrat Medium"/>
              <a:ea typeface="Montserrat Medium"/>
              <a:cs typeface="Montserrat Medium"/>
              <a:sym typeface="Montserrat Medium"/>
            </a:endParaRPr>
          </a:p>
        </p:txBody>
      </p:sp>
      <p:sp>
        <p:nvSpPr>
          <p:cNvPr id="5" name="Google Shape;283;p18">
            <a:extLst>
              <a:ext uri="{FF2B5EF4-FFF2-40B4-BE49-F238E27FC236}">
                <a16:creationId xmlns:a16="http://schemas.microsoft.com/office/drawing/2014/main" id="{01618DB2-4106-1349-391B-26057691951D}"/>
              </a:ext>
            </a:extLst>
          </p:cNvPr>
          <p:cNvSpPr/>
          <p:nvPr/>
        </p:nvSpPr>
        <p:spPr>
          <a:xfrm>
            <a:off x="82811" y="1976377"/>
            <a:ext cx="2335604" cy="2335604"/>
          </a:xfrm>
          <a:prstGeom prst="ellipse">
            <a:avLst/>
          </a:prstGeom>
          <a:solidFill>
            <a:srgbClr val="F47A68"/>
          </a:solidFill>
          <a:ln>
            <a:noFill/>
          </a:ln>
        </p:spPr>
        <p:txBody>
          <a:bodyPr spcFirstLastPara="1" wrap="square" lIns="91425" tIns="91425" rIns="91425" bIns="91425" anchor="ctr" anchorCtr="0">
            <a:noAutofit/>
          </a:bodyPr>
          <a:lstStyle/>
          <a:p>
            <a:pPr marL="0" lvl="0" indent="0" algn="ctr">
              <a:spcBef>
                <a:spcPts val="0"/>
              </a:spcBef>
              <a:spcAft>
                <a:spcPts val="0"/>
              </a:spcAft>
              <a:buNone/>
            </a:pPr>
            <a:r>
              <a:rPr lang="en">
                <a:latin typeface="Montserrat Medium"/>
                <a:ea typeface="Montserrat Medium"/>
                <a:cs typeface="Montserrat Medium"/>
                <a:sym typeface="Montserrat Medium"/>
              </a:rPr>
              <a:t> </a:t>
            </a:r>
            <a:endParaRPr>
              <a:latin typeface="Montserrat Medium"/>
              <a:ea typeface="Montserrat Medium"/>
              <a:cs typeface="Montserrat Medium"/>
              <a:sym typeface="Montserrat Medium"/>
            </a:endParaRPr>
          </a:p>
        </p:txBody>
      </p:sp>
      <p:sp>
        <p:nvSpPr>
          <p:cNvPr id="6" name="Google Shape;283;p18">
            <a:extLst>
              <a:ext uri="{FF2B5EF4-FFF2-40B4-BE49-F238E27FC236}">
                <a16:creationId xmlns:a16="http://schemas.microsoft.com/office/drawing/2014/main" id="{1F3F9BAF-49E4-C3AF-EF44-6BBAC27BF057}"/>
              </a:ext>
            </a:extLst>
          </p:cNvPr>
          <p:cNvSpPr/>
          <p:nvPr/>
        </p:nvSpPr>
        <p:spPr>
          <a:xfrm>
            <a:off x="4928198" y="2081092"/>
            <a:ext cx="2335604" cy="2335604"/>
          </a:xfrm>
          <a:prstGeom prst="ellipse">
            <a:avLst/>
          </a:prstGeom>
          <a:solidFill>
            <a:srgbClr val="FAC730"/>
          </a:solidFill>
          <a:ln>
            <a:noFill/>
          </a:ln>
        </p:spPr>
        <p:txBody>
          <a:bodyPr spcFirstLastPara="1" wrap="square" lIns="91425" tIns="91425" rIns="91425" bIns="91425" anchor="ctr" anchorCtr="0">
            <a:noAutofit/>
          </a:bodyPr>
          <a:lstStyle/>
          <a:p>
            <a:pPr marL="0" lvl="0" indent="0" algn="ctr">
              <a:spcBef>
                <a:spcPts val="0"/>
              </a:spcBef>
              <a:spcAft>
                <a:spcPts val="0"/>
              </a:spcAft>
              <a:buNone/>
            </a:pPr>
            <a:r>
              <a:rPr lang="en">
                <a:latin typeface="Montserrat Medium"/>
                <a:ea typeface="Montserrat Medium"/>
                <a:cs typeface="Montserrat Medium"/>
                <a:sym typeface="Montserrat Medium"/>
              </a:rPr>
              <a:t> </a:t>
            </a:r>
            <a:endParaRPr>
              <a:latin typeface="Montserrat Medium"/>
              <a:ea typeface="Montserrat Medium"/>
              <a:cs typeface="Montserrat Medium"/>
              <a:sym typeface="Montserrat Medium"/>
            </a:endParaRPr>
          </a:p>
        </p:txBody>
      </p:sp>
      <p:sp>
        <p:nvSpPr>
          <p:cNvPr id="7" name="Google Shape;297;p18">
            <a:extLst>
              <a:ext uri="{FF2B5EF4-FFF2-40B4-BE49-F238E27FC236}">
                <a16:creationId xmlns:a16="http://schemas.microsoft.com/office/drawing/2014/main" id="{FB716A5F-A09E-0366-D5FD-D716020B779D}"/>
              </a:ext>
            </a:extLst>
          </p:cNvPr>
          <p:cNvSpPr/>
          <p:nvPr/>
        </p:nvSpPr>
        <p:spPr>
          <a:xfrm>
            <a:off x="333664" y="4854666"/>
            <a:ext cx="1479290" cy="519314"/>
          </a:xfrm>
          <a:prstGeom prst="roundRect">
            <a:avLst>
              <a:gd name="adj" fmla="val 26658"/>
            </a:avLst>
          </a:prstGeom>
          <a:solidFill>
            <a:srgbClr val="F47A68"/>
          </a:solidFill>
          <a:ln>
            <a:noFill/>
          </a:ln>
        </p:spPr>
        <p:txBody>
          <a:bodyPr spcFirstLastPara="1" wrap="square" lIns="91425" tIns="91425" rIns="91425" bIns="91425" anchor="ctr" anchorCtr="0">
            <a:noAutofit/>
          </a:bodyPr>
          <a:lstStyle/>
          <a:p>
            <a:pPr algn="ctr"/>
            <a:endParaRPr dirty="0">
              <a:latin typeface="Montserrat Medium"/>
              <a:sym typeface="Montserrat SemiBold"/>
            </a:endParaRPr>
          </a:p>
        </p:txBody>
      </p:sp>
      <p:sp>
        <p:nvSpPr>
          <p:cNvPr id="8" name="Google Shape;297;p18">
            <a:extLst>
              <a:ext uri="{FF2B5EF4-FFF2-40B4-BE49-F238E27FC236}">
                <a16:creationId xmlns:a16="http://schemas.microsoft.com/office/drawing/2014/main" id="{AEA726EA-9900-6469-F807-E7CF92F84ADE}"/>
              </a:ext>
            </a:extLst>
          </p:cNvPr>
          <p:cNvSpPr/>
          <p:nvPr/>
        </p:nvSpPr>
        <p:spPr>
          <a:xfrm>
            <a:off x="2758328" y="4854666"/>
            <a:ext cx="1479290" cy="519314"/>
          </a:xfrm>
          <a:prstGeom prst="roundRect">
            <a:avLst>
              <a:gd name="adj" fmla="val 26658"/>
            </a:avLst>
          </a:prstGeom>
          <a:solidFill>
            <a:srgbClr val="D6D839"/>
          </a:solidFill>
          <a:ln>
            <a:noFill/>
          </a:ln>
        </p:spPr>
        <p:txBody>
          <a:bodyPr spcFirstLastPara="1" wrap="square" lIns="91425" tIns="91425" rIns="91425" bIns="91425" anchor="ctr" anchorCtr="0">
            <a:noAutofit/>
          </a:bodyPr>
          <a:lstStyle/>
          <a:p>
            <a:pPr algn="ctr"/>
            <a:endParaRPr dirty="0">
              <a:latin typeface="Montserrat Medium"/>
              <a:sym typeface="Montserrat SemiBold"/>
            </a:endParaRPr>
          </a:p>
        </p:txBody>
      </p:sp>
      <p:sp>
        <p:nvSpPr>
          <p:cNvPr id="9" name="Google Shape;297;p18">
            <a:extLst>
              <a:ext uri="{FF2B5EF4-FFF2-40B4-BE49-F238E27FC236}">
                <a16:creationId xmlns:a16="http://schemas.microsoft.com/office/drawing/2014/main" id="{0B9E21CD-8F68-2491-FBEA-5581EC90FDE8}"/>
              </a:ext>
            </a:extLst>
          </p:cNvPr>
          <p:cNvSpPr/>
          <p:nvPr/>
        </p:nvSpPr>
        <p:spPr>
          <a:xfrm>
            <a:off x="5356355" y="4854666"/>
            <a:ext cx="1479290" cy="519314"/>
          </a:xfrm>
          <a:prstGeom prst="roundRect">
            <a:avLst>
              <a:gd name="adj" fmla="val 26658"/>
            </a:avLst>
          </a:prstGeom>
          <a:solidFill>
            <a:srgbClr val="FAC730"/>
          </a:solidFill>
          <a:ln>
            <a:noFill/>
          </a:ln>
        </p:spPr>
        <p:txBody>
          <a:bodyPr spcFirstLastPara="1" wrap="square" lIns="91425" tIns="91425" rIns="91425" bIns="91425" anchor="ctr" anchorCtr="0">
            <a:noAutofit/>
          </a:bodyPr>
          <a:lstStyle/>
          <a:p>
            <a:pPr algn="ctr"/>
            <a:endParaRPr dirty="0">
              <a:latin typeface="Montserrat Medium"/>
              <a:sym typeface="Montserrat SemiBold"/>
            </a:endParaRPr>
          </a:p>
        </p:txBody>
      </p:sp>
      <p:sp>
        <p:nvSpPr>
          <p:cNvPr id="10" name="Google Shape;297;p18">
            <a:extLst>
              <a:ext uri="{FF2B5EF4-FFF2-40B4-BE49-F238E27FC236}">
                <a16:creationId xmlns:a16="http://schemas.microsoft.com/office/drawing/2014/main" id="{0538E824-B971-13F7-871F-8DA94BB1EF4D}"/>
              </a:ext>
            </a:extLst>
          </p:cNvPr>
          <p:cNvSpPr/>
          <p:nvPr/>
        </p:nvSpPr>
        <p:spPr>
          <a:xfrm>
            <a:off x="10209016" y="4854666"/>
            <a:ext cx="1479290" cy="519314"/>
          </a:xfrm>
          <a:prstGeom prst="roundRect">
            <a:avLst>
              <a:gd name="adj" fmla="val 26658"/>
            </a:avLst>
          </a:prstGeom>
          <a:solidFill>
            <a:srgbClr val="588DA8"/>
          </a:solidFill>
          <a:ln>
            <a:noFill/>
          </a:ln>
        </p:spPr>
        <p:txBody>
          <a:bodyPr spcFirstLastPara="1" wrap="square" lIns="91425" tIns="91425" rIns="91425" bIns="91425" anchor="ctr" anchorCtr="0">
            <a:noAutofit/>
          </a:bodyPr>
          <a:lstStyle/>
          <a:p>
            <a:pPr algn="ctr"/>
            <a:endParaRPr lang="fa-IR" dirty="0">
              <a:latin typeface="Montserrat Medium"/>
              <a:sym typeface="Montserrat SemiBold"/>
            </a:endParaRPr>
          </a:p>
          <a:p>
            <a:pPr algn="ctr"/>
            <a:endParaRPr dirty="0">
              <a:latin typeface="Montserrat Medium"/>
              <a:sym typeface="Montserrat SemiBold"/>
            </a:endParaRPr>
          </a:p>
        </p:txBody>
      </p:sp>
      <p:sp>
        <p:nvSpPr>
          <p:cNvPr id="11" name="Google Shape;297;p18">
            <a:extLst>
              <a:ext uri="{FF2B5EF4-FFF2-40B4-BE49-F238E27FC236}">
                <a16:creationId xmlns:a16="http://schemas.microsoft.com/office/drawing/2014/main" id="{10F6D299-F96E-CCCB-C610-34482771D85A}"/>
              </a:ext>
            </a:extLst>
          </p:cNvPr>
          <p:cNvSpPr/>
          <p:nvPr/>
        </p:nvSpPr>
        <p:spPr>
          <a:xfrm>
            <a:off x="7786322" y="4854666"/>
            <a:ext cx="1479290" cy="519314"/>
          </a:xfrm>
          <a:prstGeom prst="roundRect">
            <a:avLst>
              <a:gd name="adj" fmla="val 26658"/>
            </a:avLst>
          </a:prstGeom>
          <a:solidFill>
            <a:srgbClr val="AED6D6"/>
          </a:solidFill>
          <a:ln>
            <a:noFill/>
          </a:ln>
        </p:spPr>
        <p:txBody>
          <a:bodyPr spcFirstLastPara="1" wrap="square" lIns="91425" tIns="91425" rIns="91425" bIns="91425" anchor="ctr" anchorCtr="0">
            <a:noAutofit/>
          </a:bodyPr>
          <a:lstStyle/>
          <a:p>
            <a:pPr algn="ctr"/>
            <a:endParaRPr dirty="0">
              <a:latin typeface="Montserrat Medium"/>
              <a:sym typeface="Montserrat SemiBold"/>
            </a:endParaRPr>
          </a:p>
        </p:txBody>
      </p:sp>
      <p:sp>
        <p:nvSpPr>
          <p:cNvPr id="12" name="TextBox 11">
            <a:extLst>
              <a:ext uri="{FF2B5EF4-FFF2-40B4-BE49-F238E27FC236}">
                <a16:creationId xmlns:a16="http://schemas.microsoft.com/office/drawing/2014/main" id="{E1896E2C-6C85-C83B-7C52-422733789700}"/>
              </a:ext>
            </a:extLst>
          </p:cNvPr>
          <p:cNvSpPr txBox="1"/>
          <p:nvPr/>
        </p:nvSpPr>
        <p:spPr>
          <a:xfrm>
            <a:off x="2064637" y="462568"/>
            <a:ext cx="9851922" cy="577081"/>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pPr marL="285750" indent="-285750">
              <a:buFont typeface="Wingdings" panose="05000000000000000000" pitchFamily="2" charset="2"/>
              <a:buChar char="v"/>
            </a:pPr>
            <a:r>
              <a:rPr lang="fa-IR" dirty="0"/>
              <a:t>برای تشخیص اختلال شخصیت خودشیفته حداقل پنج مورد از معیارهای زیر ضروری است:</a:t>
            </a:r>
          </a:p>
        </p:txBody>
      </p:sp>
      <p:sp>
        <p:nvSpPr>
          <p:cNvPr id="14" name="TextBox 13">
            <a:extLst>
              <a:ext uri="{FF2B5EF4-FFF2-40B4-BE49-F238E27FC236}">
                <a16:creationId xmlns:a16="http://schemas.microsoft.com/office/drawing/2014/main" id="{7B0B3EA5-2E9C-92F1-EB08-13418F6F2FC2}"/>
              </a:ext>
            </a:extLst>
          </p:cNvPr>
          <p:cNvSpPr txBox="1"/>
          <p:nvPr/>
        </p:nvSpPr>
        <p:spPr>
          <a:xfrm>
            <a:off x="233870" y="2301640"/>
            <a:ext cx="2033485" cy="1685077"/>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1">
                <a:solidFill>
                  <a:schemeClr val="bg1"/>
                </a:solidFill>
                <a:latin typeface="Vazir" panose="020B0603030804020204" pitchFamily="34" charset="-78"/>
                <a:cs typeface="Vazir" panose="020B0603030804020204" pitchFamily="34" charset="-78"/>
              </a:defRPr>
            </a:lvl1pPr>
          </a:lstStyle>
          <a:p>
            <a:r>
              <a:rPr lang="fa-IR" dirty="0"/>
              <a:t>سوء استفاده از دیگران برای رسیدن به اهدافشان</a:t>
            </a:r>
          </a:p>
        </p:txBody>
      </p:sp>
      <p:sp>
        <p:nvSpPr>
          <p:cNvPr id="15" name="TextBox 14">
            <a:extLst>
              <a:ext uri="{FF2B5EF4-FFF2-40B4-BE49-F238E27FC236}">
                <a16:creationId xmlns:a16="http://schemas.microsoft.com/office/drawing/2014/main" id="{C5D2BE73-67A6-3752-91A4-8D4B95EF6772}"/>
              </a:ext>
            </a:extLst>
          </p:cNvPr>
          <p:cNvSpPr txBox="1"/>
          <p:nvPr/>
        </p:nvSpPr>
        <p:spPr>
          <a:xfrm flipH="1">
            <a:off x="698090" y="4854666"/>
            <a:ext cx="598966" cy="584775"/>
          </a:xfrm>
          <a:prstGeom prst="rect">
            <a:avLst/>
          </a:prstGeom>
          <a:noFill/>
        </p:spPr>
        <p:txBody>
          <a:bodyPr wrap="square">
            <a:spAutoFit/>
          </a:bodyPr>
          <a:lstStyle/>
          <a:p>
            <a:pPr algn="r" rtl="1"/>
            <a:r>
              <a:rPr lang="fa-IR" sz="3200" b="1" dirty="0">
                <a:solidFill>
                  <a:schemeClr val="bg1"/>
                </a:solidFill>
                <a:latin typeface="Shabnam" panose="020B0603030804020204" pitchFamily="34" charset="-78"/>
                <a:cs typeface="B Nazanin" panose="00000400000000000000" pitchFamily="2" charset="-78"/>
              </a:rPr>
              <a:t>5</a:t>
            </a:r>
            <a:r>
              <a:rPr lang="en-US" sz="3200" b="1" dirty="0">
                <a:solidFill>
                  <a:schemeClr val="bg1"/>
                </a:solidFill>
                <a:latin typeface="Shabnam" panose="020B0603030804020204" pitchFamily="34" charset="-78"/>
                <a:cs typeface="B Nazanin" panose="00000400000000000000" pitchFamily="2" charset="-78"/>
              </a:rPr>
              <a:t>.</a:t>
            </a:r>
          </a:p>
        </p:txBody>
      </p:sp>
      <p:sp>
        <p:nvSpPr>
          <p:cNvPr id="17" name="TextBox 16">
            <a:extLst>
              <a:ext uri="{FF2B5EF4-FFF2-40B4-BE49-F238E27FC236}">
                <a16:creationId xmlns:a16="http://schemas.microsoft.com/office/drawing/2014/main" id="{55FE26E1-8F3E-6354-1FDB-9910303581D4}"/>
              </a:ext>
            </a:extLst>
          </p:cNvPr>
          <p:cNvSpPr txBox="1"/>
          <p:nvPr/>
        </p:nvSpPr>
        <p:spPr>
          <a:xfrm>
            <a:off x="2654709" y="2648093"/>
            <a:ext cx="1877960" cy="1131079"/>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1">
                <a:solidFill>
                  <a:schemeClr val="bg1"/>
                </a:solidFill>
                <a:latin typeface="Vazir" panose="020B0603030804020204" pitchFamily="34" charset="-78"/>
                <a:cs typeface="Vazir" panose="020B0603030804020204" pitchFamily="34" charset="-78"/>
              </a:defRPr>
            </a:lvl1pPr>
          </a:lstStyle>
          <a:p>
            <a:r>
              <a:rPr lang="fa-IR" dirty="0"/>
              <a:t>اعتقاد به منحصر به فرد بودن خود</a:t>
            </a:r>
          </a:p>
        </p:txBody>
      </p:sp>
      <p:sp>
        <p:nvSpPr>
          <p:cNvPr id="19" name="TextBox 18">
            <a:extLst>
              <a:ext uri="{FF2B5EF4-FFF2-40B4-BE49-F238E27FC236}">
                <a16:creationId xmlns:a16="http://schemas.microsoft.com/office/drawing/2014/main" id="{E8A21A59-282B-A410-D96E-D0D5C439BF91}"/>
              </a:ext>
            </a:extLst>
          </p:cNvPr>
          <p:cNvSpPr txBox="1"/>
          <p:nvPr/>
        </p:nvSpPr>
        <p:spPr>
          <a:xfrm>
            <a:off x="5095767" y="2683354"/>
            <a:ext cx="2000466" cy="1131079"/>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1">
                <a:solidFill>
                  <a:schemeClr val="bg1"/>
                </a:solidFill>
                <a:latin typeface="Vazir" panose="020B0603030804020204" pitchFamily="34" charset="-78"/>
                <a:cs typeface="Vazir" panose="020B0603030804020204" pitchFamily="34" charset="-78"/>
              </a:defRPr>
            </a:lvl1pPr>
          </a:lstStyle>
          <a:p>
            <a:r>
              <a:rPr lang="fa-IR" dirty="0"/>
              <a:t>نیاز به تحسین بیش از حد</a:t>
            </a:r>
          </a:p>
        </p:txBody>
      </p:sp>
      <p:sp>
        <p:nvSpPr>
          <p:cNvPr id="21" name="TextBox 20">
            <a:extLst>
              <a:ext uri="{FF2B5EF4-FFF2-40B4-BE49-F238E27FC236}">
                <a16:creationId xmlns:a16="http://schemas.microsoft.com/office/drawing/2014/main" id="{2FD251E4-194A-FAEE-6453-6D07110A6FFB}"/>
              </a:ext>
            </a:extLst>
          </p:cNvPr>
          <p:cNvSpPr txBox="1"/>
          <p:nvPr/>
        </p:nvSpPr>
        <p:spPr>
          <a:xfrm>
            <a:off x="7635112" y="2683354"/>
            <a:ext cx="1781710" cy="1131079"/>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1">
                <a:solidFill>
                  <a:schemeClr val="bg1"/>
                </a:solidFill>
                <a:latin typeface="Vazir" panose="020B0603030804020204" pitchFamily="34" charset="-78"/>
                <a:cs typeface="Vazir" panose="020B0603030804020204" pitchFamily="34" charset="-78"/>
              </a:defRPr>
            </a:lvl1pPr>
          </a:lstStyle>
          <a:p>
            <a:r>
              <a:rPr lang="fa-IR" dirty="0"/>
              <a:t>داشتن رفتارهای متکبرانه</a:t>
            </a:r>
          </a:p>
        </p:txBody>
      </p:sp>
      <p:sp>
        <p:nvSpPr>
          <p:cNvPr id="23" name="TextBox 22">
            <a:extLst>
              <a:ext uri="{FF2B5EF4-FFF2-40B4-BE49-F238E27FC236}">
                <a16:creationId xmlns:a16="http://schemas.microsoft.com/office/drawing/2014/main" id="{377A6658-B39C-B6AC-18ED-B88BB8A69A4E}"/>
              </a:ext>
            </a:extLst>
          </p:cNvPr>
          <p:cNvSpPr txBox="1"/>
          <p:nvPr/>
        </p:nvSpPr>
        <p:spPr>
          <a:xfrm>
            <a:off x="9950245" y="2855637"/>
            <a:ext cx="2158944" cy="577081"/>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1">
                <a:solidFill>
                  <a:schemeClr val="bg1"/>
                </a:solidFill>
                <a:latin typeface="Vazir" panose="020B0603030804020204" pitchFamily="34" charset="-78"/>
                <a:cs typeface="Vazir" panose="020B0603030804020204" pitchFamily="34" charset="-78"/>
              </a:defRPr>
            </a:lvl1pPr>
          </a:lstStyle>
          <a:p>
            <a:r>
              <a:rPr lang="fa-IR" dirty="0"/>
              <a:t>تمایل به بزرگ نمایی</a:t>
            </a:r>
          </a:p>
        </p:txBody>
      </p:sp>
      <p:sp>
        <p:nvSpPr>
          <p:cNvPr id="24" name="TextBox 23">
            <a:extLst>
              <a:ext uri="{FF2B5EF4-FFF2-40B4-BE49-F238E27FC236}">
                <a16:creationId xmlns:a16="http://schemas.microsoft.com/office/drawing/2014/main" id="{EC28EA6A-EE83-C58C-C492-6B192A996ACB}"/>
              </a:ext>
            </a:extLst>
          </p:cNvPr>
          <p:cNvSpPr txBox="1"/>
          <p:nvPr/>
        </p:nvSpPr>
        <p:spPr>
          <a:xfrm>
            <a:off x="2991093" y="4825549"/>
            <a:ext cx="731485" cy="584775"/>
          </a:xfrm>
          <a:prstGeom prst="rect">
            <a:avLst/>
          </a:prstGeom>
          <a:noFill/>
        </p:spPr>
        <p:txBody>
          <a:bodyPr wrap="square">
            <a:spAutoFit/>
          </a:bodyPr>
          <a:lstStyle/>
          <a:p>
            <a:pPr algn="r" rtl="1"/>
            <a:r>
              <a:rPr lang="fa-IR" sz="3200" b="1" dirty="0">
                <a:solidFill>
                  <a:schemeClr val="bg1"/>
                </a:solidFill>
                <a:latin typeface="Shabnam" panose="020B0603030804020204" pitchFamily="34" charset="-78"/>
                <a:cs typeface="B Nazanin" panose="00000400000000000000" pitchFamily="2" charset="-78"/>
              </a:rPr>
              <a:t>4</a:t>
            </a:r>
            <a:r>
              <a:rPr lang="en-US" sz="3200" b="1" dirty="0">
                <a:solidFill>
                  <a:schemeClr val="bg1"/>
                </a:solidFill>
                <a:latin typeface="Shabnam" panose="020B0603030804020204" pitchFamily="34" charset="-78"/>
                <a:cs typeface="B Nazanin" panose="00000400000000000000" pitchFamily="2" charset="-78"/>
              </a:rPr>
              <a:t>.</a:t>
            </a:r>
          </a:p>
        </p:txBody>
      </p:sp>
      <p:sp>
        <p:nvSpPr>
          <p:cNvPr id="25" name="TextBox 24">
            <a:extLst>
              <a:ext uri="{FF2B5EF4-FFF2-40B4-BE49-F238E27FC236}">
                <a16:creationId xmlns:a16="http://schemas.microsoft.com/office/drawing/2014/main" id="{1DCA4F41-86B1-73FA-A7E4-6E04A42A6B08}"/>
              </a:ext>
            </a:extLst>
          </p:cNvPr>
          <p:cNvSpPr txBox="1"/>
          <p:nvPr/>
        </p:nvSpPr>
        <p:spPr>
          <a:xfrm>
            <a:off x="5773828" y="4854665"/>
            <a:ext cx="644343" cy="584775"/>
          </a:xfrm>
          <a:prstGeom prst="rect">
            <a:avLst/>
          </a:prstGeom>
          <a:noFill/>
        </p:spPr>
        <p:txBody>
          <a:bodyPr wrap="square">
            <a:spAutoFit/>
          </a:bodyPr>
          <a:lstStyle/>
          <a:p>
            <a:pPr algn="r" rtl="1"/>
            <a:r>
              <a:rPr lang="fa-IR" sz="3200" b="1" dirty="0">
                <a:solidFill>
                  <a:schemeClr val="bg1"/>
                </a:solidFill>
                <a:latin typeface="Shabnam" panose="020B0603030804020204" pitchFamily="34" charset="-78"/>
                <a:cs typeface="B Nazanin" panose="00000400000000000000" pitchFamily="2" charset="-78"/>
              </a:rPr>
              <a:t>3</a:t>
            </a:r>
            <a:r>
              <a:rPr lang="en-US" sz="3200" b="1" dirty="0">
                <a:solidFill>
                  <a:schemeClr val="bg1"/>
                </a:solidFill>
                <a:latin typeface="Shabnam" panose="020B0603030804020204" pitchFamily="34" charset="-78"/>
                <a:cs typeface="B Nazanin" panose="00000400000000000000" pitchFamily="2" charset="-78"/>
              </a:rPr>
              <a:t>.</a:t>
            </a:r>
          </a:p>
        </p:txBody>
      </p:sp>
      <p:sp>
        <p:nvSpPr>
          <p:cNvPr id="26" name="TextBox 25">
            <a:extLst>
              <a:ext uri="{FF2B5EF4-FFF2-40B4-BE49-F238E27FC236}">
                <a16:creationId xmlns:a16="http://schemas.microsoft.com/office/drawing/2014/main" id="{56360A36-E644-5AA2-4E76-33EC8DDF63AF}"/>
              </a:ext>
            </a:extLst>
          </p:cNvPr>
          <p:cNvSpPr txBox="1"/>
          <p:nvPr/>
        </p:nvSpPr>
        <p:spPr>
          <a:xfrm>
            <a:off x="8267418" y="4835908"/>
            <a:ext cx="517097" cy="584775"/>
          </a:xfrm>
          <a:prstGeom prst="rect">
            <a:avLst/>
          </a:prstGeom>
          <a:noFill/>
        </p:spPr>
        <p:txBody>
          <a:bodyPr wrap="square">
            <a:spAutoFit/>
          </a:bodyPr>
          <a:lstStyle/>
          <a:p>
            <a:pPr algn="r" rtl="1"/>
            <a:r>
              <a:rPr lang="fa-IR" sz="3200" b="1" dirty="0">
                <a:solidFill>
                  <a:schemeClr val="bg1"/>
                </a:solidFill>
                <a:latin typeface="Shabnam" panose="020B0603030804020204" pitchFamily="34" charset="-78"/>
                <a:cs typeface="B Nazanin" panose="00000400000000000000" pitchFamily="2" charset="-78"/>
              </a:rPr>
              <a:t>2</a:t>
            </a:r>
            <a:r>
              <a:rPr lang="en-US" sz="3200" b="1" dirty="0">
                <a:solidFill>
                  <a:schemeClr val="bg1"/>
                </a:solidFill>
                <a:latin typeface="Shabnam" panose="020B0603030804020204" pitchFamily="34" charset="-78"/>
                <a:cs typeface="B Nazanin" panose="00000400000000000000" pitchFamily="2" charset="-78"/>
              </a:rPr>
              <a:t>.</a:t>
            </a:r>
          </a:p>
        </p:txBody>
      </p:sp>
      <p:sp>
        <p:nvSpPr>
          <p:cNvPr id="27" name="TextBox 26">
            <a:extLst>
              <a:ext uri="{FF2B5EF4-FFF2-40B4-BE49-F238E27FC236}">
                <a16:creationId xmlns:a16="http://schemas.microsoft.com/office/drawing/2014/main" id="{6B33DD55-B0A2-D238-6FBF-602FB9EECD8D}"/>
              </a:ext>
            </a:extLst>
          </p:cNvPr>
          <p:cNvSpPr txBox="1"/>
          <p:nvPr/>
        </p:nvSpPr>
        <p:spPr>
          <a:xfrm>
            <a:off x="10704462" y="4825549"/>
            <a:ext cx="517097" cy="584775"/>
          </a:xfrm>
          <a:prstGeom prst="rect">
            <a:avLst/>
          </a:prstGeom>
          <a:noFill/>
        </p:spPr>
        <p:txBody>
          <a:bodyPr wrap="square">
            <a:spAutoFit/>
          </a:bodyPr>
          <a:lstStyle/>
          <a:p>
            <a:pPr algn="r" rtl="1"/>
            <a:r>
              <a:rPr lang="fa-IR" sz="3200" b="1" dirty="0">
                <a:solidFill>
                  <a:schemeClr val="bg1"/>
                </a:solidFill>
                <a:latin typeface="Shabnam" panose="020B0603030804020204" pitchFamily="34" charset="-78"/>
                <a:cs typeface="B Nazanin" panose="00000400000000000000" pitchFamily="2" charset="-78"/>
              </a:rPr>
              <a:t>1</a:t>
            </a:r>
            <a:r>
              <a:rPr lang="en-US" sz="3200" b="1" dirty="0">
                <a:solidFill>
                  <a:schemeClr val="bg1"/>
                </a:solidFill>
                <a:latin typeface="Shabnam" panose="020B0603030804020204" pitchFamily="34" charset="-78"/>
                <a:cs typeface="B Nazanin" panose="00000400000000000000" pitchFamily="2" charset="-78"/>
              </a:rPr>
              <a:t>.</a:t>
            </a:r>
          </a:p>
        </p:txBody>
      </p:sp>
      <p:sp>
        <p:nvSpPr>
          <p:cNvPr id="28" name="Rectangle 27">
            <a:extLst>
              <a:ext uri="{FF2B5EF4-FFF2-40B4-BE49-F238E27FC236}">
                <a16:creationId xmlns:a16="http://schemas.microsoft.com/office/drawing/2014/main" id="{F926796F-4192-ED2F-50E2-50C7EB2556FA}"/>
              </a:ext>
            </a:extLst>
          </p:cNvPr>
          <p:cNvSpPr/>
          <p:nvPr/>
        </p:nvSpPr>
        <p:spPr>
          <a:xfrm>
            <a:off x="0" y="6509012"/>
            <a:ext cx="6835646" cy="206419"/>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29" name="Rectangle 28">
            <a:extLst>
              <a:ext uri="{FF2B5EF4-FFF2-40B4-BE49-F238E27FC236}">
                <a16:creationId xmlns:a16="http://schemas.microsoft.com/office/drawing/2014/main" id="{16380F89-2874-3C08-38D2-BE838D5AADE5}"/>
              </a:ext>
            </a:extLst>
          </p:cNvPr>
          <p:cNvSpPr/>
          <p:nvPr/>
        </p:nvSpPr>
        <p:spPr>
          <a:xfrm>
            <a:off x="6835644" y="6507896"/>
            <a:ext cx="5356355" cy="206419"/>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6543364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55144E-6E80-4429-194A-E877424B73CE}"/>
              </a:ext>
            </a:extLst>
          </p:cNvPr>
          <p:cNvSpPr txBox="1"/>
          <p:nvPr/>
        </p:nvSpPr>
        <p:spPr>
          <a:xfrm>
            <a:off x="6027174" y="269313"/>
            <a:ext cx="6096000"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درمان اختلال شخصیت خودشیفته</a:t>
            </a:r>
          </a:p>
        </p:txBody>
      </p:sp>
      <p:sp>
        <p:nvSpPr>
          <p:cNvPr id="5" name="TextBox 4">
            <a:extLst>
              <a:ext uri="{FF2B5EF4-FFF2-40B4-BE49-F238E27FC236}">
                <a16:creationId xmlns:a16="http://schemas.microsoft.com/office/drawing/2014/main" id="{81659FF8-5FEC-9A30-AD07-CDBDB5ED5231}"/>
              </a:ext>
            </a:extLst>
          </p:cNvPr>
          <p:cNvSpPr txBox="1"/>
          <p:nvPr/>
        </p:nvSpPr>
        <p:spPr>
          <a:xfrm>
            <a:off x="7261121" y="1507047"/>
            <a:ext cx="4778478" cy="1685077"/>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برای درمان این اختلال دارویی وجود ندارد! روان درمانی می تواند به فرد کمک کند تا بتواند ارتباط موثرتری با دیگران برقرار کند.</a:t>
            </a:r>
          </a:p>
        </p:txBody>
      </p:sp>
      <p:sp>
        <p:nvSpPr>
          <p:cNvPr id="6" name="Rectangle 5">
            <a:extLst>
              <a:ext uri="{FF2B5EF4-FFF2-40B4-BE49-F238E27FC236}">
                <a16:creationId xmlns:a16="http://schemas.microsoft.com/office/drawing/2014/main" id="{B1F1D12A-3993-6942-3A7F-BED4B1E6042F}"/>
              </a:ext>
            </a:extLst>
          </p:cNvPr>
          <p:cNvSpPr/>
          <p:nvPr/>
        </p:nvSpPr>
        <p:spPr>
          <a:xfrm>
            <a:off x="0" y="423678"/>
            <a:ext cx="7728155" cy="97432"/>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TextBox 7">
            <a:extLst>
              <a:ext uri="{FF2B5EF4-FFF2-40B4-BE49-F238E27FC236}">
                <a16:creationId xmlns:a16="http://schemas.microsoft.com/office/drawing/2014/main" id="{99E67A05-2CE9-1270-5FEB-50C8016F9590}"/>
              </a:ext>
            </a:extLst>
          </p:cNvPr>
          <p:cNvSpPr txBox="1"/>
          <p:nvPr/>
        </p:nvSpPr>
        <p:spPr>
          <a:xfrm>
            <a:off x="7261121" y="3968193"/>
            <a:ext cx="4862053" cy="113107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ایجاد تعاملات مثبت با افراد دیگر می تواند زمینه های مختلف زندگی شما را تا حد زیادی بهبود بخشد.</a:t>
            </a:r>
          </a:p>
        </p:txBody>
      </p:sp>
      <p:pic>
        <p:nvPicPr>
          <p:cNvPr id="11266" name="Picture 2" descr="مبانی و فنون ارتباط موثر با دیگران - ستاره">
            <a:extLst>
              <a:ext uri="{FF2B5EF4-FFF2-40B4-BE49-F238E27FC236}">
                <a16:creationId xmlns:a16="http://schemas.microsoft.com/office/drawing/2014/main" id="{E09E32D0-B023-07E2-6C8C-915A4C2086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34196"/>
            <a:ext cx="7090172" cy="5001104"/>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9D49B736-E24E-F881-D210-F9A0A6CBD673}"/>
              </a:ext>
            </a:extLst>
          </p:cNvPr>
          <p:cNvSpPr/>
          <p:nvPr/>
        </p:nvSpPr>
        <p:spPr>
          <a:xfrm>
            <a:off x="-1" y="6509013"/>
            <a:ext cx="12191999" cy="159348"/>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3816671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FB8B870-23D2-FCCE-41E4-B31F3C64B767}"/>
              </a:ext>
            </a:extLst>
          </p:cNvPr>
          <p:cNvSpPr txBox="1"/>
          <p:nvPr/>
        </p:nvSpPr>
        <p:spPr>
          <a:xfrm>
            <a:off x="5845829" y="156723"/>
            <a:ext cx="6096000"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روان درمانی</a:t>
            </a:r>
          </a:p>
        </p:txBody>
      </p:sp>
      <p:sp>
        <p:nvSpPr>
          <p:cNvPr id="5" name="TextBox 4">
            <a:extLst>
              <a:ext uri="{FF2B5EF4-FFF2-40B4-BE49-F238E27FC236}">
                <a16:creationId xmlns:a16="http://schemas.microsoft.com/office/drawing/2014/main" id="{3DB4884F-559F-13A9-97CB-EEE6C6133923}"/>
              </a:ext>
            </a:extLst>
          </p:cNvPr>
          <p:cNvSpPr txBox="1"/>
          <p:nvPr/>
        </p:nvSpPr>
        <p:spPr>
          <a:xfrm>
            <a:off x="3417261" y="512316"/>
            <a:ext cx="8524568" cy="113107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روان درمانی می تواند به افراد دارای این اختلال برای طی کردن روند درمان کمک زیادی کند.</a:t>
            </a:r>
          </a:p>
          <a:p>
            <a:r>
              <a:rPr lang="fa-IR" dirty="0"/>
              <a:t>روان درمانی و مشاوره به فرد کمک می کند:</a:t>
            </a:r>
          </a:p>
        </p:txBody>
      </p:sp>
      <p:sp>
        <p:nvSpPr>
          <p:cNvPr id="7" name="TextBox 6">
            <a:extLst>
              <a:ext uri="{FF2B5EF4-FFF2-40B4-BE49-F238E27FC236}">
                <a16:creationId xmlns:a16="http://schemas.microsoft.com/office/drawing/2014/main" id="{DD48BE67-9E38-41C8-D187-91821E856F56}"/>
              </a:ext>
            </a:extLst>
          </p:cNvPr>
          <p:cNvSpPr txBox="1"/>
          <p:nvPr/>
        </p:nvSpPr>
        <p:spPr>
          <a:xfrm>
            <a:off x="4352264" y="1830419"/>
            <a:ext cx="6096000" cy="577081"/>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0">
                <a:latin typeface="Vazir" panose="020B0603030804020204" pitchFamily="34" charset="-78"/>
                <a:cs typeface="Vazir" panose="020B0603030804020204" pitchFamily="34" charset="-78"/>
              </a:defRPr>
            </a:lvl1pPr>
          </a:lstStyle>
          <a:p>
            <a:r>
              <a:rPr lang="fa-IR" dirty="0"/>
              <a:t>عزت نفس خود را تقویت کند.</a:t>
            </a:r>
          </a:p>
        </p:txBody>
      </p:sp>
      <p:sp>
        <p:nvSpPr>
          <p:cNvPr id="10" name="TextBox 9">
            <a:extLst>
              <a:ext uri="{FF2B5EF4-FFF2-40B4-BE49-F238E27FC236}">
                <a16:creationId xmlns:a16="http://schemas.microsoft.com/office/drawing/2014/main" id="{76A8A365-8740-C707-4D02-A9B1B5947ADA}"/>
              </a:ext>
            </a:extLst>
          </p:cNvPr>
          <p:cNvSpPr txBox="1"/>
          <p:nvPr/>
        </p:nvSpPr>
        <p:spPr>
          <a:xfrm>
            <a:off x="6427247" y="4305624"/>
            <a:ext cx="4021017" cy="577081"/>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1">
                <a:solidFill>
                  <a:schemeClr val="bg1"/>
                </a:solidFill>
                <a:latin typeface="Vazir" panose="020B0603030804020204" pitchFamily="34" charset="-78"/>
                <a:cs typeface="Vazir" panose="020B0603030804020204" pitchFamily="34" charset="-78"/>
              </a:defRPr>
            </a:lvl1pPr>
          </a:lstStyle>
          <a:p>
            <a:r>
              <a:rPr lang="fa-IR" b="0" dirty="0">
                <a:solidFill>
                  <a:schemeClr val="tx1"/>
                </a:solidFill>
              </a:rPr>
              <a:t> احساسات خود را درک و مدیریت کند.</a:t>
            </a:r>
          </a:p>
        </p:txBody>
      </p:sp>
      <p:sp>
        <p:nvSpPr>
          <p:cNvPr id="12" name="TextBox 11">
            <a:extLst>
              <a:ext uri="{FF2B5EF4-FFF2-40B4-BE49-F238E27FC236}">
                <a16:creationId xmlns:a16="http://schemas.microsoft.com/office/drawing/2014/main" id="{26157A42-AF2D-0A62-CAFB-BBB9D3492A06}"/>
              </a:ext>
            </a:extLst>
          </p:cNvPr>
          <p:cNvSpPr txBox="1"/>
          <p:nvPr/>
        </p:nvSpPr>
        <p:spPr>
          <a:xfrm>
            <a:off x="4048747" y="5970931"/>
            <a:ext cx="6399517" cy="577081"/>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1">
                <a:solidFill>
                  <a:srgbClr val="15B3B3"/>
                </a:solidFill>
                <a:latin typeface="Vazir" panose="020B0603030804020204" pitchFamily="34" charset="-78"/>
                <a:cs typeface="Vazir" panose="020B0603030804020204" pitchFamily="34" charset="-78"/>
              </a:defRPr>
            </a:lvl1pPr>
          </a:lstStyle>
          <a:p>
            <a:r>
              <a:rPr lang="fa-IR" b="0" dirty="0">
                <a:solidFill>
                  <a:schemeClr val="tx1"/>
                </a:solidFill>
              </a:rPr>
              <a:t> نقاط قوت خود را بشناسد تا بتواند انتقادات یا شکستها را تحمل کند.</a:t>
            </a:r>
          </a:p>
        </p:txBody>
      </p:sp>
      <p:sp>
        <p:nvSpPr>
          <p:cNvPr id="16" name="Hexagon 15">
            <a:extLst>
              <a:ext uri="{FF2B5EF4-FFF2-40B4-BE49-F238E27FC236}">
                <a16:creationId xmlns:a16="http://schemas.microsoft.com/office/drawing/2014/main" id="{ABFF16C5-3598-07ED-9285-DA567943664E}"/>
              </a:ext>
            </a:extLst>
          </p:cNvPr>
          <p:cNvSpPr/>
          <p:nvPr/>
        </p:nvSpPr>
        <p:spPr>
          <a:xfrm>
            <a:off x="11107402" y="1896671"/>
            <a:ext cx="790706" cy="681644"/>
          </a:xfrm>
          <a:prstGeom prst="hexagon">
            <a:avLst/>
          </a:prstGeom>
          <a:solidFill>
            <a:srgbClr val="15B3B3"/>
          </a:solidFill>
          <a:ln>
            <a:noFill/>
          </a:ln>
        </p:spPr>
        <p:txBody>
          <a:bodyPr vert="horz" wrap="square" lIns="91440" tIns="45720" rIns="91440" bIns="45720" numCol="1" anchor="t" anchorCtr="0" compatLnSpc="1">
            <a:prstTxWarp prst="textNoShape">
              <a:avLst/>
            </a:prstTxWarp>
            <a:noAutofit/>
          </a:bodyPr>
          <a:lstStyle/>
          <a:p>
            <a:endParaRPr lang="ru-RU" dirty="0">
              <a:solidFill>
                <a:schemeClr val="tx1"/>
              </a:solidFill>
            </a:endParaRPr>
          </a:p>
        </p:txBody>
      </p:sp>
      <p:sp>
        <p:nvSpPr>
          <p:cNvPr id="19" name="Hexagon 18">
            <a:extLst>
              <a:ext uri="{FF2B5EF4-FFF2-40B4-BE49-F238E27FC236}">
                <a16:creationId xmlns:a16="http://schemas.microsoft.com/office/drawing/2014/main" id="{95BA8332-DC40-14BB-AB0C-68FB7745EC1B}"/>
              </a:ext>
            </a:extLst>
          </p:cNvPr>
          <p:cNvSpPr/>
          <p:nvPr/>
        </p:nvSpPr>
        <p:spPr>
          <a:xfrm>
            <a:off x="11127066" y="2739540"/>
            <a:ext cx="790706" cy="681644"/>
          </a:xfrm>
          <a:prstGeom prst="hexagon">
            <a:avLst/>
          </a:prstGeom>
          <a:solidFill>
            <a:schemeClr val="accent1">
              <a:lumMod val="50000"/>
            </a:schemeClr>
          </a:solidFill>
          <a:ln>
            <a:noFill/>
          </a:ln>
        </p:spPr>
        <p:txBody>
          <a:bodyPr vert="horz" wrap="square" lIns="91440" tIns="45720" rIns="91440" bIns="45720" numCol="1" anchor="t" anchorCtr="0" compatLnSpc="1">
            <a:prstTxWarp prst="textNoShape">
              <a:avLst/>
            </a:prstTxWarp>
            <a:noAutofit/>
          </a:bodyPr>
          <a:lstStyle/>
          <a:p>
            <a:endParaRPr lang="ru-RU" dirty="0">
              <a:solidFill>
                <a:schemeClr val="tx1"/>
              </a:solidFill>
            </a:endParaRPr>
          </a:p>
        </p:txBody>
      </p:sp>
      <p:sp>
        <p:nvSpPr>
          <p:cNvPr id="20" name="Hexagon 19">
            <a:extLst>
              <a:ext uri="{FF2B5EF4-FFF2-40B4-BE49-F238E27FC236}">
                <a16:creationId xmlns:a16="http://schemas.microsoft.com/office/drawing/2014/main" id="{2174D909-066B-F5A1-A03E-0867A8D36A67}"/>
              </a:ext>
            </a:extLst>
          </p:cNvPr>
          <p:cNvSpPr/>
          <p:nvPr/>
        </p:nvSpPr>
        <p:spPr>
          <a:xfrm>
            <a:off x="11107402" y="3538026"/>
            <a:ext cx="790706" cy="681644"/>
          </a:xfrm>
          <a:prstGeom prst="hexagon">
            <a:avLst/>
          </a:prstGeom>
          <a:solidFill>
            <a:srgbClr val="15B3B3"/>
          </a:solidFill>
          <a:ln>
            <a:noFill/>
          </a:ln>
        </p:spPr>
        <p:txBody>
          <a:bodyPr vert="horz" wrap="square" lIns="91440" tIns="45720" rIns="91440" bIns="45720" numCol="1" anchor="t" anchorCtr="0" compatLnSpc="1">
            <a:prstTxWarp prst="textNoShape">
              <a:avLst/>
            </a:prstTxWarp>
            <a:noAutofit/>
          </a:bodyPr>
          <a:lstStyle/>
          <a:p>
            <a:endParaRPr lang="ru-RU" dirty="0"/>
          </a:p>
        </p:txBody>
      </p:sp>
      <p:sp>
        <p:nvSpPr>
          <p:cNvPr id="21" name="Hexagon 20">
            <a:extLst>
              <a:ext uri="{FF2B5EF4-FFF2-40B4-BE49-F238E27FC236}">
                <a16:creationId xmlns:a16="http://schemas.microsoft.com/office/drawing/2014/main" id="{10F1E732-3E52-4F3C-7511-9343A66BD287}"/>
              </a:ext>
            </a:extLst>
          </p:cNvPr>
          <p:cNvSpPr/>
          <p:nvPr/>
        </p:nvSpPr>
        <p:spPr>
          <a:xfrm>
            <a:off x="11120284" y="4339004"/>
            <a:ext cx="790706" cy="681644"/>
          </a:xfrm>
          <a:prstGeom prst="hexagon">
            <a:avLst/>
          </a:prstGeom>
          <a:solidFill>
            <a:schemeClr val="accent1">
              <a:lumMod val="50000"/>
            </a:schemeClr>
          </a:solidFill>
          <a:ln>
            <a:noFill/>
          </a:ln>
        </p:spPr>
        <p:txBody>
          <a:bodyPr vert="horz" wrap="square" lIns="91440" tIns="45720" rIns="91440" bIns="45720" numCol="1" anchor="t" anchorCtr="0" compatLnSpc="1">
            <a:prstTxWarp prst="textNoShape">
              <a:avLst/>
            </a:prstTxWarp>
            <a:noAutofit/>
          </a:bodyPr>
          <a:lstStyle/>
          <a:p>
            <a:endParaRPr lang="ru-RU" dirty="0"/>
          </a:p>
        </p:txBody>
      </p:sp>
      <p:sp>
        <p:nvSpPr>
          <p:cNvPr id="22" name="Hexagon 21">
            <a:extLst>
              <a:ext uri="{FF2B5EF4-FFF2-40B4-BE49-F238E27FC236}">
                <a16:creationId xmlns:a16="http://schemas.microsoft.com/office/drawing/2014/main" id="{18C21005-647B-925A-2895-D24BEA01A3A6}"/>
              </a:ext>
            </a:extLst>
          </p:cNvPr>
          <p:cNvSpPr/>
          <p:nvPr/>
        </p:nvSpPr>
        <p:spPr>
          <a:xfrm>
            <a:off x="11121358" y="5990546"/>
            <a:ext cx="790706" cy="681644"/>
          </a:xfrm>
          <a:prstGeom prst="hexagon">
            <a:avLst/>
          </a:prstGeom>
          <a:solidFill>
            <a:schemeClr val="accent1">
              <a:lumMod val="50000"/>
            </a:schemeClr>
          </a:solidFill>
          <a:ln>
            <a:noFill/>
          </a:ln>
        </p:spPr>
        <p:txBody>
          <a:bodyPr vert="horz" wrap="square" lIns="91440" tIns="45720" rIns="91440" bIns="45720" numCol="1" anchor="t" anchorCtr="0" compatLnSpc="1">
            <a:prstTxWarp prst="textNoShape">
              <a:avLst/>
            </a:prstTxWarp>
            <a:noAutofit/>
          </a:bodyPr>
          <a:lstStyle/>
          <a:p>
            <a:endParaRPr lang="ru-RU" dirty="0"/>
          </a:p>
        </p:txBody>
      </p:sp>
      <p:sp>
        <p:nvSpPr>
          <p:cNvPr id="23" name="Hexagon 22">
            <a:extLst>
              <a:ext uri="{FF2B5EF4-FFF2-40B4-BE49-F238E27FC236}">
                <a16:creationId xmlns:a16="http://schemas.microsoft.com/office/drawing/2014/main" id="{2A6B92EC-38AE-57BC-6401-FCF787E6CD5C}"/>
              </a:ext>
            </a:extLst>
          </p:cNvPr>
          <p:cNvSpPr/>
          <p:nvPr/>
        </p:nvSpPr>
        <p:spPr>
          <a:xfrm>
            <a:off x="11120284" y="5147677"/>
            <a:ext cx="790706" cy="681644"/>
          </a:xfrm>
          <a:prstGeom prst="hexagon">
            <a:avLst/>
          </a:prstGeom>
          <a:solidFill>
            <a:srgbClr val="15B3B3"/>
          </a:solidFill>
          <a:ln>
            <a:noFill/>
          </a:ln>
        </p:spPr>
        <p:txBody>
          <a:bodyPr vert="horz" wrap="square" lIns="91440" tIns="45720" rIns="91440" bIns="45720" numCol="1" anchor="t" anchorCtr="0" compatLnSpc="1">
            <a:prstTxWarp prst="textNoShape">
              <a:avLst/>
            </a:prstTxWarp>
            <a:noAutofit/>
          </a:bodyPr>
          <a:lstStyle/>
          <a:p>
            <a:endParaRPr lang="ru-RU" dirty="0"/>
          </a:p>
        </p:txBody>
      </p:sp>
      <p:sp>
        <p:nvSpPr>
          <p:cNvPr id="24" name="Arrow: Left 23">
            <a:extLst>
              <a:ext uri="{FF2B5EF4-FFF2-40B4-BE49-F238E27FC236}">
                <a16:creationId xmlns:a16="http://schemas.microsoft.com/office/drawing/2014/main" id="{2B6EF57C-AAE9-86ED-9300-CD50DD438C89}"/>
              </a:ext>
            </a:extLst>
          </p:cNvPr>
          <p:cNvSpPr/>
          <p:nvPr/>
        </p:nvSpPr>
        <p:spPr>
          <a:xfrm>
            <a:off x="10448264" y="4495609"/>
            <a:ext cx="530324" cy="368434"/>
          </a:xfrm>
          <a:prstGeom prst="leftArrow">
            <a:avLst/>
          </a:prstGeom>
          <a:solidFill>
            <a:schemeClr val="accent1">
              <a:lumMod val="50000"/>
            </a:schemeClr>
          </a:solidFill>
          <a:ln>
            <a:noFill/>
          </a:ln>
        </p:spPr>
        <p:txBody>
          <a:bodyPr vert="horz" wrap="square" lIns="91440" tIns="45720" rIns="91440" bIns="45720" numCol="1" anchor="t" anchorCtr="0" compatLnSpc="1">
            <a:prstTxWarp prst="textNoShape">
              <a:avLst/>
            </a:prstTxWarp>
            <a:noAutofit/>
          </a:bodyPr>
          <a:lstStyle/>
          <a:p>
            <a:endParaRPr lang="fa-IR"/>
          </a:p>
        </p:txBody>
      </p:sp>
      <p:sp>
        <p:nvSpPr>
          <p:cNvPr id="25" name="Arrow: Left 24">
            <a:extLst>
              <a:ext uri="{FF2B5EF4-FFF2-40B4-BE49-F238E27FC236}">
                <a16:creationId xmlns:a16="http://schemas.microsoft.com/office/drawing/2014/main" id="{22A2F025-BD0D-0AA1-C970-1CA092009361}"/>
              </a:ext>
            </a:extLst>
          </p:cNvPr>
          <p:cNvSpPr/>
          <p:nvPr/>
        </p:nvSpPr>
        <p:spPr>
          <a:xfrm>
            <a:off x="10448264" y="3694631"/>
            <a:ext cx="530324" cy="368434"/>
          </a:xfrm>
          <a:prstGeom prst="leftArrow">
            <a:avLst/>
          </a:prstGeom>
          <a:solidFill>
            <a:srgbClr val="15B3B3"/>
          </a:solidFill>
          <a:ln>
            <a:noFill/>
          </a:ln>
        </p:spPr>
        <p:txBody>
          <a:bodyPr vert="horz" wrap="square" lIns="91440" tIns="45720" rIns="91440" bIns="45720" numCol="1" anchor="t" anchorCtr="0" compatLnSpc="1">
            <a:prstTxWarp prst="textNoShape">
              <a:avLst/>
            </a:prstTxWarp>
            <a:noAutofit/>
          </a:bodyPr>
          <a:lstStyle/>
          <a:p>
            <a:endParaRPr lang="fa-IR"/>
          </a:p>
        </p:txBody>
      </p:sp>
      <p:sp>
        <p:nvSpPr>
          <p:cNvPr id="26" name="Arrow: Left 25">
            <a:extLst>
              <a:ext uri="{FF2B5EF4-FFF2-40B4-BE49-F238E27FC236}">
                <a16:creationId xmlns:a16="http://schemas.microsoft.com/office/drawing/2014/main" id="{78596794-0E3D-9AA6-792F-88F24779F1D0}"/>
              </a:ext>
            </a:extLst>
          </p:cNvPr>
          <p:cNvSpPr/>
          <p:nvPr/>
        </p:nvSpPr>
        <p:spPr>
          <a:xfrm>
            <a:off x="10450286" y="2952810"/>
            <a:ext cx="530324" cy="368434"/>
          </a:xfrm>
          <a:prstGeom prst="leftArrow">
            <a:avLst/>
          </a:prstGeom>
          <a:solidFill>
            <a:schemeClr val="accent1">
              <a:lumMod val="50000"/>
            </a:schemeClr>
          </a:solidFill>
          <a:ln>
            <a:noFill/>
          </a:ln>
        </p:spPr>
        <p:txBody>
          <a:bodyPr vert="horz" wrap="square" lIns="91440" tIns="45720" rIns="91440" bIns="45720" numCol="1" anchor="t" anchorCtr="0" compatLnSpc="1">
            <a:prstTxWarp prst="textNoShape">
              <a:avLst/>
            </a:prstTxWarp>
            <a:noAutofit/>
          </a:bodyPr>
          <a:lstStyle/>
          <a:p>
            <a:endParaRPr lang="fa-IR"/>
          </a:p>
        </p:txBody>
      </p:sp>
      <p:sp>
        <p:nvSpPr>
          <p:cNvPr id="27" name="Arrow: Left 26">
            <a:extLst>
              <a:ext uri="{FF2B5EF4-FFF2-40B4-BE49-F238E27FC236}">
                <a16:creationId xmlns:a16="http://schemas.microsoft.com/office/drawing/2014/main" id="{705587D5-25E5-5C30-51AA-7F9C25EDE460}"/>
              </a:ext>
            </a:extLst>
          </p:cNvPr>
          <p:cNvSpPr/>
          <p:nvPr/>
        </p:nvSpPr>
        <p:spPr>
          <a:xfrm>
            <a:off x="10450286" y="2053276"/>
            <a:ext cx="530324" cy="368434"/>
          </a:xfrm>
          <a:prstGeom prst="leftArrow">
            <a:avLst/>
          </a:prstGeom>
          <a:solidFill>
            <a:srgbClr val="15B3B3"/>
          </a:solidFill>
          <a:ln>
            <a:noFill/>
          </a:ln>
        </p:spPr>
        <p:txBody>
          <a:bodyPr vert="horz" wrap="square" lIns="91440" tIns="45720" rIns="91440" bIns="45720" numCol="1" anchor="t" anchorCtr="0" compatLnSpc="1">
            <a:prstTxWarp prst="textNoShape">
              <a:avLst/>
            </a:prstTxWarp>
            <a:noAutofit/>
          </a:bodyPr>
          <a:lstStyle/>
          <a:p>
            <a:endParaRPr lang="fa-IR">
              <a:solidFill>
                <a:schemeClr val="tx1"/>
              </a:solidFill>
            </a:endParaRPr>
          </a:p>
        </p:txBody>
      </p:sp>
      <p:sp>
        <p:nvSpPr>
          <p:cNvPr id="28" name="Arrow: Left 27">
            <a:extLst>
              <a:ext uri="{FF2B5EF4-FFF2-40B4-BE49-F238E27FC236}">
                <a16:creationId xmlns:a16="http://schemas.microsoft.com/office/drawing/2014/main" id="{D2E32B23-82E0-C6B8-4FFA-3BEB07857EE0}"/>
              </a:ext>
            </a:extLst>
          </p:cNvPr>
          <p:cNvSpPr/>
          <p:nvPr/>
        </p:nvSpPr>
        <p:spPr>
          <a:xfrm>
            <a:off x="10448264" y="5362144"/>
            <a:ext cx="530324" cy="368434"/>
          </a:xfrm>
          <a:prstGeom prst="leftArrow">
            <a:avLst/>
          </a:prstGeom>
          <a:solidFill>
            <a:srgbClr val="15B3B3"/>
          </a:solidFill>
          <a:ln>
            <a:noFill/>
          </a:ln>
        </p:spPr>
        <p:txBody>
          <a:bodyPr vert="horz" wrap="square" lIns="91440" tIns="45720" rIns="91440" bIns="45720" numCol="1" anchor="t" anchorCtr="0" compatLnSpc="1">
            <a:prstTxWarp prst="textNoShape">
              <a:avLst/>
            </a:prstTxWarp>
            <a:noAutofit/>
          </a:bodyPr>
          <a:lstStyle/>
          <a:p>
            <a:endParaRPr lang="fa-IR"/>
          </a:p>
        </p:txBody>
      </p:sp>
      <p:sp>
        <p:nvSpPr>
          <p:cNvPr id="29" name="Arrow: Left 28">
            <a:extLst>
              <a:ext uri="{FF2B5EF4-FFF2-40B4-BE49-F238E27FC236}">
                <a16:creationId xmlns:a16="http://schemas.microsoft.com/office/drawing/2014/main" id="{D5A6FBE7-D795-7167-BBF3-7142180515EB}"/>
              </a:ext>
            </a:extLst>
          </p:cNvPr>
          <p:cNvSpPr/>
          <p:nvPr/>
        </p:nvSpPr>
        <p:spPr>
          <a:xfrm>
            <a:off x="10448264" y="6147151"/>
            <a:ext cx="530324" cy="368434"/>
          </a:xfrm>
          <a:prstGeom prst="leftArrow">
            <a:avLst/>
          </a:prstGeom>
          <a:solidFill>
            <a:schemeClr val="accent1">
              <a:lumMod val="50000"/>
            </a:schemeClr>
          </a:solidFill>
          <a:ln>
            <a:noFill/>
          </a:ln>
        </p:spPr>
        <p:txBody>
          <a:bodyPr vert="horz" wrap="square" lIns="91440" tIns="45720" rIns="91440" bIns="45720" numCol="1" anchor="t" anchorCtr="0" compatLnSpc="1">
            <a:prstTxWarp prst="textNoShape">
              <a:avLst/>
            </a:prstTxWarp>
            <a:noAutofit/>
          </a:bodyPr>
          <a:lstStyle/>
          <a:p>
            <a:endParaRPr lang="fa-IR"/>
          </a:p>
        </p:txBody>
      </p:sp>
      <p:sp>
        <p:nvSpPr>
          <p:cNvPr id="31" name="TextBox 30">
            <a:extLst>
              <a:ext uri="{FF2B5EF4-FFF2-40B4-BE49-F238E27FC236}">
                <a16:creationId xmlns:a16="http://schemas.microsoft.com/office/drawing/2014/main" id="{0EA9EF3A-0C61-84BC-802E-7A42EE02AD18}"/>
              </a:ext>
            </a:extLst>
          </p:cNvPr>
          <p:cNvSpPr txBox="1"/>
          <p:nvPr/>
        </p:nvSpPr>
        <p:spPr>
          <a:xfrm>
            <a:off x="4352264" y="3494641"/>
            <a:ext cx="6096000" cy="577081"/>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0">
                <a:latin typeface="Vazir" panose="020B0603030804020204" pitchFamily="34" charset="-78"/>
                <a:cs typeface="Vazir" panose="020B0603030804020204" pitchFamily="34" charset="-78"/>
              </a:defRPr>
            </a:lvl1pPr>
          </a:lstStyle>
          <a:p>
            <a:r>
              <a:rPr lang="fa-IR" dirty="0"/>
              <a:t>اهداف واقع بینانه برای خود تعیین کند.</a:t>
            </a:r>
          </a:p>
        </p:txBody>
      </p:sp>
      <p:sp>
        <p:nvSpPr>
          <p:cNvPr id="33" name="TextBox 32">
            <a:extLst>
              <a:ext uri="{FF2B5EF4-FFF2-40B4-BE49-F238E27FC236}">
                <a16:creationId xmlns:a16="http://schemas.microsoft.com/office/drawing/2014/main" id="{0BA6EE1C-CDCF-CBA7-9F9F-BAFE1A98C6FC}"/>
              </a:ext>
            </a:extLst>
          </p:cNvPr>
          <p:cNvSpPr txBox="1"/>
          <p:nvPr/>
        </p:nvSpPr>
        <p:spPr>
          <a:xfrm>
            <a:off x="4352264" y="5180052"/>
            <a:ext cx="6096000" cy="577081"/>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0">
                <a:latin typeface="Vazir" panose="020B0603030804020204" pitchFamily="34" charset="-78"/>
                <a:cs typeface="Vazir" panose="020B0603030804020204" pitchFamily="34" charset="-78"/>
              </a:defRPr>
            </a:lvl1pPr>
          </a:lstStyle>
          <a:p>
            <a:r>
              <a:rPr lang="fa-IR" dirty="0"/>
              <a:t> رابطه خود را با همکاران و همسالان خود بهبود ببخشد.</a:t>
            </a:r>
          </a:p>
        </p:txBody>
      </p:sp>
      <p:sp>
        <p:nvSpPr>
          <p:cNvPr id="35" name="TextBox 34">
            <a:extLst>
              <a:ext uri="{FF2B5EF4-FFF2-40B4-BE49-F238E27FC236}">
                <a16:creationId xmlns:a16="http://schemas.microsoft.com/office/drawing/2014/main" id="{BEE08073-D664-98E2-A946-B3AD78AE48CE}"/>
              </a:ext>
            </a:extLst>
          </p:cNvPr>
          <p:cNvSpPr txBox="1"/>
          <p:nvPr/>
        </p:nvSpPr>
        <p:spPr>
          <a:xfrm>
            <a:off x="4352264" y="2676685"/>
            <a:ext cx="6096000" cy="577081"/>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0">
                <a:latin typeface="Vazir" panose="020B0603030804020204" pitchFamily="34" charset="-78"/>
                <a:cs typeface="Vazir" panose="020B0603030804020204" pitchFamily="34" charset="-78"/>
              </a:defRPr>
            </a:lvl1pPr>
          </a:lstStyle>
          <a:p>
            <a:r>
              <a:rPr lang="fa-IR" dirty="0"/>
              <a:t>روابط شخصی خود را حفظ کند.</a:t>
            </a:r>
          </a:p>
        </p:txBody>
      </p:sp>
      <p:sp>
        <p:nvSpPr>
          <p:cNvPr id="36" name="TextBox 35">
            <a:extLst>
              <a:ext uri="{FF2B5EF4-FFF2-40B4-BE49-F238E27FC236}">
                <a16:creationId xmlns:a16="http://schemas.microsoft.com/office/drawing/2014/main" id="{06762A1C-5D02-07CE-75C8-6F56A0186EF0}"/>
              </a:ext>
            </a:extLst>
          </p:cNvPr>
          <p:cNvSpPr txBox="1"/>
          <p:nvPr/>
        </p:nvSpPr>
        <p:spPr>
          <a:xfrm>
            <a:off x="11263870" y="4380895"/>
            <a:ext cx="517097" cy="584775"/>
          </a:xfrm>
          <a:prstGeom prst="rect">
            <a:avLst/>
          </a:prstGeom>
          <a:noFill/>
        </p:spPr>
        <p:txBody>
          <a:bodyPr wrap="square">
            <a:spAutoFit/>
          </a:bodyPr>
          <a:lstStyle/>
          <a:p>
            <a:pPr algn="r" rtl="1"/>
            <a:r>
              <a:rPr lang="fa-IR" sz="3200" b="1" dirty="0">
                <a:solidFill>
                  <a:schemeClr val="bg1"/>
                </a:solidFill>
                <a:latin typeface="Shabnam" panose="020B0603030804020204" pitchFamily="34" charset="-78"/>
                <a:cs typeface="B Nazanin" panose="00000400000000000000" pitchFamily="2" charset="-78"/>
              </a:rPr>
              <a:t>4</a:t>
            </a:r>
            <a:r>
              <a:rPr lang="en-US" sz="3200" b="1" dirty="0">
                <a:solidFill>
                  <a:schemeClr val="bg1"/>
                </a:solidFill>
                <a:latin typeface="Shabnam" panose="020B0603030804020204" pitchFamily="34" charset="-78"/>
                <a:cs typeface="B Nazanin" panose="00000400000000000000" pitchFamily="2" charset="-78"/>
              </a:rPr>
              <a:t>.</a:t>
            </a:r>
          </a:p>
        </p:txBody>
      </p:sp>
      <p:sp>
        <p:nvSpPr>
          <p:cNvPr id="37" name="TextBox 36">
            <a:extLst>
              <a:ext uri="{FF2B5EF4-FFF2-40B4-BE49-F238E27FC236}">
                <a16:creationId xmlns:a16="http://schemas.microsoft.com/office/drawing/2014/main" id="{506DD74F-B95F-55AD-D7EF-DD7B209B89E0}"/>
              </a:ext>
            </a:extLst>
          </p:cNvPr>
          <p:cNvSpPr txBox="1"/>
          <p:nvPr/>
        </p:nvSpPr>
        <p:spPr>
          <a:xfrm>
            <a:off x="11136624" y="3574073"/>
            <a:ext cx="644343" cy="584775"/>
          </a:xfrm>
          <a:prstGeom prst="rect">
            <a:avLst/>
          </a:prstGeom>
          <a:noFill/>
        </p:spPr>
        <p:txBody>
          <a:bodyPr wrap="square">
            <a:spAutoFit/>
          </a:bodyPr>
          <a:lstStyle/>
          <a:p>
            <a:pPr algn="r" rtl="1"/>
            <a:r>
              <a:rPr lang="fa-IR" sz="3200" b="1" dirty="0">
                <a:solidFill>
                  <a:schemeClr val="bg1"/>
                </a:solidFill>
                <a:latin typeface="Shabnam" panose="020B0603030804020204" pitchFamily="34" charset="-78"/>
                <a:cs typeface="B Nazanin" panose="00000400000000000000" pitchFamily="2" charset="-78"/>
              </a:rPr>
              <a:t>3</a:t>
            </a:r>
            <a:r>
              <a:rPr lang="en-US" sz="3200" b="1" dirty="0">
                <a:solidFill>
                  <a:schemeClr val="bg1"/>
                </a:solidFill>
                <a:latin typeface="Shabnam" panose="020B0603030804020204" pitchFamily="34" charset="-78"/>
                <a:cs typeface="B Nazanin" panose="00000400000000000000" pitchFamily="2" charset="-78"/>
              </a:rPr>
              <a:t>.</a:t>
            </a:r>
          </a:p>
        </p:txBody>
      </p:sp>
      <p:sp>
        <p:nvSpPr>
          <p:cNvPr id="38" name="TextBox 37">
            <a:extLst>
              <a:ext uri="{FF2B5EF4-FFF2-40B4-BE49-F238E27FC236}">
                <a16:creationId xmlns:a16="http://schemas.microsoft.com/office/drawing/2014/main" id="{3D55DC45-9146-25BF-C038-8BE3F60FBE57}"/>
              </a:ext>
            </a:extLst>
          </p:cNvPr>
          <p:cNvSpPr txBox="1"/>
          <p:nvPr/>
        </p:nvSpPr>
        <p:spPr>
          <a:xfrm>
            <a:off x="11244206" y="2776692"/>
            <a:ext cx="517097" cy="584775"/>
          </a:xfrm>
          <a:prstGeom prst="rect">
            <a:avLst/>
          </a:prstGeom>
          <a:noFill/>
        </p:spPr>
        <p:txBody>
          <a:bodyPr wrap="square">
            <a:spAutoFit/>
          </a:bodyPr>
          <a:lstStyle/>
          <a:p>
            <a:pPr algn="r" rtl="1"/>
            <a:r>
              <a:rPr lang="fa-IR" sz="3200" b="1" dirty="0">
                <a:solidFill>
                  <a:schemeClr val="bg1"/>
                </a:solidFill>
                <a:latin typeface="Shabnam" panose="020B0603030804020204" pitchFamily="34" charset="-78"/>
                <a:cs typeface="B Nazanin" panose="00000400000000000000" pitchFamily="2" charset="-78"/>
              </a:rPr>
              <a:t>2</a:t>
            </a:r>
            <a:r>
              <a:rPr lang="en-US" sz="3200" b="1" dirty="0">
                <a:solidFill>
                  <a:schemeClr val="bg1"/>
                </a:solidFill>
                <a:latin typeface="Shabnam" panose="020B0603030804020204" pitchFamily="34" charset="-78"/>
                <a:cs typeface="B Nazanin" panose="00000400000000000000" pitchFamily="2" charset="-78"/>
              </a:rPr>
              <a:t>.</a:t>
            </a:r>
          </a:p>
        </p:txBody>
      </p:sp>
      <p:sp>
        <p:nvSpPr>
          <p:cNvPr id="39" name="TextBox 38">
            <a:extLst>
              <a:ext uri="{FF2B5EF4-FFF2-40B4-BE49-F238E27FC236}">
                <a16:creationId xmlns:a16="http://schemas.microsoft.com/office/drawing/2014/main" id="{A2711952-C629-7FD3-5330-55D3900FF006}"/>
              </a:ext>
            </a:extLst>
          </p:cNvPr>
          <p:cNvSpPr txBox="1"/>
          <p:nvPr/>
        </p:nvSpPr>
        <p:spPr>
          <a:xfrm>
            <a:off x="11200246" y="1945105"/>
            <a:ext cx="517097" cy="584775"/>
          </a:xfrm>
          <a:prstGeom prst="rect">
            <a:avLst/>
          </a:prstGeom>
          <a:noFill/>
        </p:spPr>
        <p:txBody>
          <a:bodyPr wrap="square">
            <a:spAutoFit/>
          </a:bodyPr>
          <a:lstStyle/>
          <a:p>
            <a:pPr algn="r" rtl="1"/>
            <a:r>
              <a:rPr lang="fa-IR" sz="3200" b="1" dirty="0">
                <a:solidFill>
                  <a:schemeClr val="bg1"/>
                </a:solidFill>
                <a:latin typeface="Shabnam" panose="020B0603030804020204" pitchFamily="34" charset="-78"/>
                <a:cs typeface="B Nazanin" panose="00000400000000000000" pitchFamily="2" charset="-78"/>
              </a:rPr>
              <a:t>1</a:t>
            </a:r>
            <a:r>
              <a:rPr lang="en-US" sz="3200" b="1" dirty="0">
                <a:solidFill>
                  <a:schemeClr val="bg1"/>
                </a:solidFill>
                <a:latin typeface="Shabnam" panose="020B0603030804020204" pitchFamily="34" charset="-78"/>
                <a:cs typeface="B Nazanin" panose="00000400000000000000" pitchFamily="2" charset="-78"/>
              </a:rPr>
              <a:t>.</a:t>
            </a:r>
          </a:p>
        </p:txBody>
      </p:sp>
      <p:sp>
        <p:nvSpPr>
          <p:cNvPr id="40" name="TextBox 39">
            <a:extLst>
              <a:ext uri="{FF2B5EF4-FFF2-40B4-BE49-F238E27FC236}">
                <a16:creationId xmlns:a16="http://schemas.microsoft.com/office/drawing/2014/main" id="{BF436B13-1D01-58B5-FADF-763E0E28BB71}"/>
              </a:ext>
            </a:extLst>
          </p:cNvPr>
          <p:cNvSpPr txBox="1"/>
          <p:nvPr/>
        </p:nvSpPr>
        <p:spPr>
          <a:xfrm>
            <a:off x="11146730" y="5196111"/>
            <a:ext cx="634237" cy="584775"/>
          </a:xfrm>
          <a:prstGeom prst="rect">
            <a:avLst/>
          </a:prstGeom>
          <a:noFill/>
        </p:spPr>
        <p:txBody>
          <a:bodyPr wrap="square">
            <a:spAutoFit/>
          </a:bodyPr>
          <a:lstStyle/>
          <a:p>
            <a:pPr algn="r" rtl="1"/>
            <a:r>
              <a:rPr lang="fa-IR" sz="3200" b="1" dirty="0">
                <a:solidFill>
                  <a:schemeClr val="bg1"/>
                </a:solidFill>
                <a:latin typeface="Shabnam" panose="020B0603030804020204" pitchFamily="34" charset="-78"/>
                <a:cs typeface="B Nazanin" panose="00000400000000000000" pitchFamily="2" charset="-78"/>
              </a:rPr>
              <a:t>5</a:t>
            </a:r>
            <a:r>
              <a:rPr lang="en-US" sz="3200" b="1" dirty="0">
                <a:solidFill>
                  <a:schemeClr val="bg1"/>
                </a:solidFill>
                <a:latin typeface="Shabnam" panose="020B0603030804020204" pitchFamily="34" charset="-78"/>
                <a:cs typeface="B Nazanin" panose="00000400000000000000" pitchFamily="2" charset="-78"/>
              </a:rPr>
              <a:t>.</a:t>
            </a:r>
          </a:p>
        </p:txBody>
      </p:sp>
      <p:sp>
        <p:nvSpPr>
          <p:cNvPr id="41" name="TextBox 40">
            <a:extLst>
              <a:ext uri="{FF2B5EF4-FFF2-40B4-BE49-F238E27FC236}">
                <a16:creationId xmlns:a16="http://schemas.microsoft.com/office/drawing/2014/main" id="{64E4B29F-F632-3DA2-EA8C-4576EC34ECBF}"/>
              </a:ext>
            </a:extLst>
          </p:cNvPr>
          <p:cNvSpPr txBox="1"/>
          <p:nvPr/>
        </p:nvSpPr>
        <p:spPr>
          <a:xfrm>
            <a:off x="11244206" y="6038980"/>
            <a:ext cx="517097" cy="584775"/>
          </a:xfrm>
          <a:prstGeom prst="rect">
            <a:avLst/>
          </a:prstGeom>
          <a:noFill/>
        </p:spPr>
        <p:txBody>
          <a:bodyPr wrap="square">
            <a:spAutoFit/>
          </a:bodyPr>
          <a:lstStyle/>
          <a:p>
            <a:pPr algn="r" rtl="1"/>
            <a:r>
              <a:rPr lang="fa-IR" sz="3200" b="1" dirty="0">
                <a:solidFill>
                  <a:schemeClr val="bg1"/>
                </a:solidFill>
                <a:latin typeface="Shabnam" panose="020B0603030804020204" pitchFamily="34" charset="-78"/>
                <a:cs typeface="B Nazanin" panose="00000400000000000000" pitchFamily="2" charset="-78"/>
              </a:rPr>
              <a:t>6</a:t>
            </a:r>
            <a:r>
              <a:rPr lang="en-US" sz="3200" b="1" dirty="0">
                <a:solidFill>
                  <a:schemeClr val="bg1"/>
                </a:solidFill>
                <a:latin typeface="Shabnam" panose="020B0603030804020204" pitchFamily="34" charset="-78"/>
                <a:cs typeface="B Nazanin" panose="00000400000000000000" pitchFamily="2" charset="-78"/>
              </a:rPr>
              <a:t>.</a:t>
            </a:r>
          </a:p>
        </p:txBody>
      </p:sp>
      <p:pic>
        <p:nvPicPr>
          <p:cNvPr id="13314" name="Picture 2" descr="۵ نوع همکار خوب در محل کار که همه به حضورشان نیاز دارند - مجله کسب و کار  بازده">
            <a:extLst>
              <a:ext uri="{FF2B5EF4-FFF2-40B4-BE49-F238E27FC236}">
                <a16:creationId xmlns:a16="http://schemas.microsoft.com/office/drawing/2014/main" id="{6A043A51-629D-B3BD-2D47-1312CC1909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42" y="1308231"/>
            <a:ext cx="5780496" cy="40463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33837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542EF11-2CA1-DC94-15C1-D10AB1A5A1F8}"/>
              </a:ext>
            </a:extLst>
          </p:cNvPr>
          <p:cNvSpPr/>
          <p:nvPr/>
        </p:nvSpPr>
        <p:spPr>
          <a:xfrm>
            <a:off x="1268361" y="2650900"/>
            <a:ext cx="4952731" cy="1410767"/>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2" name="Rectangle 11">
            <a:extLst>
              <a:ext uri="{FF2B5EF4-FFF2-40B4-BE49-F238E27FC236}">
                <a16:creationId xmlns:a16="http://schemas.microsoft.com/office/drawing/2014/main" id="{748EBB37-BA03-DF30-6BE5-DE70391D3D4F}"/>
              </a:ext>
            </a:extLst>
          </p:cNvPr>
          <p:cNvSpPr/>
          <p:nvPr/>
        </p:nvSpPr>
        <p:spPr>
          <a:xfrm>
            <a:off x="6661895" y="304010"/>
            <a:ext cx="5306692" cy="2271414"/>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3DF0F575-FBB5-DEB6-9179-8E7D457345EC}"/>
              </a:ext>
            </a:extLst>
          </p:cNvPr>
          <p:cNvSpPr txBox="1"/>
          <p:nvPr/>
        </p:nvSpPr>
        <p:spPr>
          <a:xfrm>
            <a:off x="1120878" y="4251712"/>
            <a:ext cx="10933471" cy="577081"/>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pPr marL="285750" indent="-285750">
              <a:buFont typeface="Wingdings" panose="05000000000000000000" pitchFamily="2" charset="2"/>
              <a:buChar char="v"/>
            </a:pPr>
            <a:r>
              <a:rPr lang="fa-IR" dirty="0"/>
              <a:t>موارد زیر توصیه هایی به افراد با اختلال شخصیت خودشیفته هستند که ممکن است در طی درمان به آنها کمک کند:</a:t>
            </a:r>
          </a:p>
        </p:txBody>
      </p:sp>
      <p:sp>
        <p:nvSpPr>
          <p:cNvPr id="5" name="TextBox 4">
            <a:extLst>
              <a:ext uri="{FF2B5EF4-FFF2-40B4-BE49-F238E27FC236}">
                <a16:creationId xmlns:a16="http://schemas.microsoft.com/office/drawing/2014/main" id="{8362E22A-C265-97A4-13FD-39C0B0FCFCFB}"/>
              </a:ext>
            </a:extLst>
          </p:cNvPr>
          <p:cNvSpPr txBox="1"/>
          <p:nvPr/>
        </p:nvSpPr>
        <p:spPr>
          <a:xfrm>
            <a:off x="3264311" y="4838048"/>
            <a:ext cx="8790038" cy="1685077"/>
          </a:xfrm>
          <a:prstGeom prst="rect">
            <a:avLst/>
          </a:prstGeom>
          <a:noFill/>
        </p:spPr>
        <p:txBody>
          <a:bodyPr wrap="square">
            <a:spAutoFit/>
          </a:bodyPr>
          <a:lstStyle>
            <a:defPPr>
              <a:defRPr lang="fa-IR"/>
            </a:defPPr>
            <a:lvl1pPr marL="285750" indent="-285750" algn="just" rtl="1">
              <a:lnSpc>
                <a:spcPct val="200000"/>
              </a:lnSpc>
              <a:buFont typeface="Wingdings" panose="05000000000000000000" pitchFamily="2" charset="2"/>
              <a:buChar char="v"/>
              <a:defRPr>
                <a:latin typeface="Vazir" panose="020B0603030804020204" pitchFamily="34" charset="-78"/>
                <a:cs typeface="Vazir" panose="020B0603030804020204" pitchFamily="34" charset="-78"/>
              </a:defRPr>
            </a:lvl1pPr>
          </a:lstStyle>
          <a:p>
            <a:pPr marL="0" indent="0">
              <a:buNone/>
            </a:pPr>
            <a:r>
              <a:rPr lang="fa-IR" dirty="0"/>
              <a:t>  1. حداقل سه بار در هفته ورزش کنید تا به تقویت روحیه کمک کند.</a:t>
            </a:r>
          </a:p>
          <a:p>
            <a:pPr marL="0" indent="0">
              <a:buNone/>
            </a:pPr>
            <a:r>
              <a:rPr lang="fa-IR" dirty="0"/>
              <a:t>2. از الکل ، مواد مخدر و سایر موادی که باعث رفتارهای منفی می شوند خودداری کنید.</a:t>
            </a:r>
          </a:p>
          <a:p>
            <a:pPr marL="0" indent="0">
              <a:buNone/>
            </a:pPr>
            <a:r>
              <a:rPr lang="fa-IR" dirty="0"/>
              <a:t>3. برای کاهش استرس و اضطراب به روش های آرام سازی مانند یوگا و مدیتیشن بپردازید.</a:t>
            </a:r>
          </a:p>
        </p:txBody>
      </p:sp>
      <p:pic>
        <p:nvPicPr>
          <p:cNvPr id="10" name="Picture 9">
            <a:extLst>
              <a:ext uri="{FF2B5EF4-FFF2-40B4-BE49-F238E27FC236}">
                <a16:creationId xmlns:a16="http://schemas.microsoft.com/office/drawing/2014/main" id="{6F620649-0FF2-1AEC-9F3F-68267310B279}"/>
              </a:ext>
            </a:extLst>
          </p:cNvPr>
          <p:cNvPicPr>
            <a:picLocks noChangeAspect="1"/>
          </p:cNvPicPr>
          <p:nvPr/>
        </p:nvPicPr>
        <p:blipFill>
          <a:blip r:embed="rId2"/>
          <a:srcRect l="2523"/>
          <a:stretch/>
        </p:blipFill>
        <p:spPr>
          <a:xfrm>
            <a:off x="0" y="0"/>
            <a:ext cx="6076335" cy="3896030"/>
          </a:xfrm>
          <a:prstGeom prst="rect">
            <a:avLst/>
          </a:prstGeom>
          <a:ln w="28575">
            <a:solidFill>
              <a:schemeClr val="bg1"/>
            </a:solidFill>
          </a:ln>
        </p:spPr>
      </p:pic>
      <p:pic>
        <p:nvPicPr>
          <p:cNvPr id="14344" name="Picture 8" descr="برترین‌ها - 38 راه ساده برای رسیدن به آرامش فقط در 5 دقیقه - صاحب‌خبر">
            <a:extLst>
              <a:ext uri="{FF2B5EF4-FFF2-40B4-BE49-F238E27FC236}">
                <a16:creationId xmlns:a16="http://schemas.microsoft.com/office/drawing/2014/main" id="{DE95D744-800B-D848-97D0-31D97FCC44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5308" y="496414"/>
            <a:ext cx="5306692" cy="3782914"/>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26403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14F96A-4413-B878-F6A4-7C720E1F366F}"/>
              </a:ext>
            </a:extLst>
          </p:cNvPr>
          <p:cNvSpPr/>
          <p:nvPr/>
        </p:nvSpPr>
        <p:spPr>
          <a:xfrm>
            <a:off x="10343535" y="1553496"/>
            <a:ext cx="1848463" cy="5304504"/>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EE0ACFD9-13B0-3D5B-4B16-D42267C6F5E9}"/>
              </a:ext>
            </a:extLst>
          </p:cNvPr>
          <p:cNvSpPr txBox="1"/>
          <p:nvPr/>
        </p:nvSpPr>
        <p:spPr>
          <a:xfrm>
            <a:off x="98323" y="731901"/>
            <a:ext cx="4601496"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زندگی با اختلال شخصیت خودشیفته</a:t>
            </a:r>
          </a:p>
        </p:txBody>
      </p:sp>
      <p:sp>
        <p:nvSpPr>
          <p:cNvPr id="5" name="TextBox 4">
            <a:extLst>
              <a:ext uri="{FF2B5EF4-FFF2-40B4-BE49-F238E27FC236}">
                <a16:creationId xmlns:a16="http://schemas.microsoft.com/office/drawing/2014/main" id="{33DF1832-48D5-BDA9-3832-057C43AFF1C2}"/>
              </a:ext>
            </a:extLst>
          </p:cNvPr>
          <p:cNvSpPr txBox="1"/>
          <p:nvPr/>
        </p:nvSpPr>
        <p:spPr>
          <a:xfrm>
            <a:off x="98323" y="1249387"/>
            <a:ext cx="5997677" cy="4455066"/>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اگرچه درمان اختلال شخصیت خودشیفته می تواند چالش برانگیز باشد، اما می توانید این مشکل را حل کنید. مراجعه به یک درمانگر یا روانشناس برای مشاوره و همچنین تغییر روش تفکر و تعامل هر روزه با دیگران می تواند بسیار مفید باشد. به یاد داشته باشید که شما مسئول رفتار خود هستید و در هر زمان می توانید آن را تغییر دهید.اختلال شخصیت خودشیفته می تواند برای فرد و اطرافیانش چالش برانگیز باشد، اما درمان و حمایت می تواند کیفیت زندگی را برای همه افراد درگیر این اختلال بهبود بخشد.</a:t>
            </a:r>
          </a:p>
        </p:txBody>
      </p:sp>
      <p:sp>
        <p:nvSpPr>
          <p:cNvPr id="6" name="Rectangle 5">
            <a:extLst>
              <a:ext uri="{FF2B5EF4-FFF2-40B4-BE49-F238E27FC236}">
                <a16:creationId xmlns:a16="http://schemas.microsoft.com/office/drawing/2014/main" id="{A21C17E6-EEFF-CAE5-DC41-78B8C517189D}"/>
              </a:ext>
            </a:extLst>
          </p:cNvPr>
          <p:cNvSpPr/>
          <p:nvPr/>
        </p:nvSpPr>
        <p:spPr>
          <a:xfrm>
            <a:off x="4699819" y="905709"/>
            <a:ext cx="7492181" cy="146343"/>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FB9701E5-E7A5-1490-CC3F-8D67379D7122}"/>
              </a:ext>
            </a:extLst>
          </p:cNvPr>
          <p:cNvPicPr>
            <a:picLocks noChangeAspect="1"/>
          </p:cNvPicPr>
          <p:nvPr/>
        </p:nvPicPr>
        <p:blipFill>
          <a:blip r:embed="rId2"/>
          <a:srcRect l="12419" r="4920"/>
          <a:stretch/>
        </p:blipFill>
        <p:spPr>
          <a:xfrm>
            <a:off x="6327936" y="1928876"/>
            <a:ext cx="5864064" cy="3606162"/>
          </a:xfrm>
          <a:prstGeom prst="rect">
            <a:avLst/>
          </a:prstGeom>
          <a:ln w="38100">
            <a:solidFill>
              <a:srgbClr val="15B3B3"/>
            </a:solidFill>
          </a:ln>
        </p:spPr>
      </p:pic>
    </p:spTree>
    <p:extLst>
      <p:ext uri="{BB962C8B-B14F-4D97-AF65-F5344CB8AC3E}">
        <p14:creationId xmlns:p14="http://schemas.microsoft.com/office/powerpoint/2010/main" val="687632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711C80E-64D7-659B-3872-CAFC5810D52E}"/>
              </a:ext>
            </a:extLst>
          </p:cNvPr>
          <p:cNvSpPr txBox="1"/>
          <p:nvPr/>
        </p:nvSpPr>
        <p:spPr>
          <a:xfrm>
            <a:off x="1494503" y="88094"/>
            <a:ext cx="10618840" cy="577081"/>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pPr marL="285750" indent="-285750">
              <a:buFont typeface="Wingdings" panose="05000000000000000000" pitchFamily="2" charset="2"/>
              <a:buChar char="v"/>
            </a:pPr>
            <a:r>
              <a:rPr lang="fa-IR" dirty="0"/>
              <a:t>برای کسانی که با افراد مبتلا به اختلال شخصیت خود شیفته در ارتباط هستند، نکات زیر میتواند کمک کننده باشد:</a:t>
            </a:r>
          </a:p>
        </p:txBody>
      </p:sp>
      <p:sp>
        <p:nvSpPr>
          <p:cNvPr id="5" name="TextBox 4">
            <a:extLst>
              <a:ext uri="{FF2B5EF4-FFF2-40B4-BE49-F238E27FC236}">
                <a16:creationId xmlns:a16="http://schemas.microsoft.com/office/drawing/2014/main" id="{B613BA26-577E-A987-1F38-7D4A79D0F64D}"/>
              </a:ext>
            </a:extLst>
          </p:cNvPr>
          <p:cNvSpPr txBox="1"/>
          <p:nvPr/>
        </p:nvSpPr>
        <p:spPr>
          <a:xfrm>
            <a:off x="-540775" y="4481672"/>
            <a:ext cx="12732775" cy="2239074"/>
          </a:xfrm>
          <a:prstGeom prst="rect">
            <a:avLst/>
          </a:prstGeom>
          <a:noFill/>
        </p:spPr>
        <p:txBody>
          <a:bodyPr wrap="square">
            <a:spAutoFit/>
          </a:bodyPr>
          <a:lstStyle>
            <a:defPPr>
              <a:defRPr lang="fa-IR"/>
            </a:defPPr>
            <a:lvl1pPr marL="285750" indent="-285750" algn="just" rtl="1">
              <a:lnSpc>
                <a:spcPct val="200000"/>
              </a:lnSpc>
              <a:buFont typeface="Wingdings" panose="05000000000000000000" pitchFamily="2" charset="2"/>
              <a:buChar char="v"/>
              <a:defRPr>
                <a:latin typeface="Vazir" panose="020B0603030804020204" pitchFamily="34" charset="-78"/>
                <a:cs typeface="Vazir" panose="020B0603030804020204" pitchFamily="34" charset="-78"/>
              </a:defRPr>
            </a:lvl1pPr>
          </a:lstStyle>
          <a:p>
            <a:pPr marL="0" indent="0">
              <a:buNone/>
            </a:pPr>
            <a:r>
              <a:rPr lang="fa-IR" dirty="0"/>
              <a:t>حمایت دوستان و اعضای خانواده را برای شخص فراهم نمایید.</a:t>
            </a:r>
          </a:p>
          <a:p>
            <a:pPr marL="0" indent="0">
              <a:buNone/>
            </a:pPr>
            <a:r>
              <a:rPr lang="fa-IR" dirty="0"/>
              <a:t> هنگام صحبت با فرد دارای اختلال شخصیت خودشیفته، آرامش خود را حفظ کنید.</a:t>
            </a:r>
          </a:p>
          <a:p>
            <a:pPr marL="0" indent="0">
              <a:buNone/>
            </a:pPr>
            <a:r>
              <a:rPr lang="fa-IR" dirty="0"/>
              <a:t> شخص را به گروه های حمایتی که شامل سایر افراد دارای این اختلال هستند متصل کنید.</a:t>
            </a:r>
          </a:p>
          <a:p>
            <a:pPr marL="0" indent="0">
              <a:buNone/>
            </a:pPr>
            <a:r>
              <a:rPr lang="fa-IR" dirty="0"/>
              <a:t> به یاد داشته باشید که اگر فرد مبتلا به این اختلال متوجه رفتارهای مشکل ساز خود نشودانگیزه کمتری برای گرفتن کمک خواهد داشت.</a:t>
            </a:r>
          </a:p>
        </p:txBody>
      </p:sp>
      <p:pic>
        <p:nvPicPr>
          <p:cNvPr id="15362" name="Picture 2" descr="چگونه با افراد خودشیفته کنار آمده و در برابر سوءاستفاده‌های آنان از خود  محفاظت کنیم - طرحواره">
            <a:extLst>
              <a:ext uri="{FF2B5EF4-FFF2-40B4-BE49-F238E27FC236}">
                <a16:creationId xmlns:a16="http://schemas.microsoft.com/office/drawing/2014/main" id="{99A61734-3FBC-DA9C-8375-79DB088704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1755" y="763496"/>
            <a:ext cx="7708490" cy="385424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2FDB8314-3018-1E67-1245-522CD42E638C}"/>
              </a:ext>
            </a:extLst>
          </p:cNvPr>
          <p:cNvSpPr/>
          <p:nvPr/>
        </p:nvSpPr>
        <p:spPr>
          <a:xfrm>
            <a:off x="762000" y="4010143"/>
            <a:ext cx="1012722" cy="277761"/>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B144DA74-611B-CCF0-FED4-EEDC3CB12C93}"/>
              </a:ext>
            </a:extLst>
          </p:cNvPr>
          <p:cNvSpPr/>
          <p:nvPr/>
        </p:nvSpPr>
        <p:spPr>
          <a:xfrm>
            <a:off x="1106129" y="2957471"/>
            <a:ext cx="1012722" cy="277761"/>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9FA07070-3A89-B0E0-8ADC-2B9C81ED8952}"/>
              </a:ext>
            </a:extLst>
          </p:cNvPr>
          <p:cNvSpPr/>
          <p:nvPr/>
        </p:nvSpPr>
        <p:spPr>
          <a:xfrm>
            <a:off x="10073147" y="2914663"/>
            <a:ext cx="1012722" cy="277761"/>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34F5A776-7C1B-435A-15E8-A9271BE934D0}"/>
              </a:ext>
            </a:extLst>
          </p:cNvPr>
          <p:cNvSpPr/>
          <p:nvPr/>
        </p:nvSpPr>
        <p:spPr>
          <a:xfrm>
            <a:off x="830826" y="1993709"/>
            <a:ext cx="1012722" cy="277761"/>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1" name="Rectangle 10">
            <a:extLst>
              <a:ext uri="{FF2B5EF4-FFF2-40B4-BE49-F238E27FC236}">
                <a16:creationId xmlns:a16="http://schemas.microsoft.com/office/drawing/2014/main" id="{1A13F325-65F5-CC56-AC25-4F6792186FAA}"/>
              </a:ext>
            </a:extLst>
          </p:cNvPr>
          <p:cNvSpPr/>
          <p:nvPr/>
        </p:nvSpPr>
        <p:spPr>
          <a:xfrm>
            <a:off x="1155291" y="1113940"/>
            <a:ext cx="1012722" cy="277761"/>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2" name="Rectangle 11">
            <a:extLst>
              <a:ext uri="{FF2B5EF4-FFF2-40B4-BE49-F238E27FC236}">
                <a16:creationId xmlns:a16="http://schemas.microsoft.com/office/drawing/2014/main" id="{155C18EE-7DA0-619B-6822-7CBE708C5BD8}"/>
              </a:ext>
            </a:extLst>
          </p:cNvPr>
          <p:cNvSpPr/>
          <p:nvPr/>
        </p:nvSpPr>
        <p:spPr>
          <a:xfrm>
            <a:off x="10397613" y="3880904"/>
            <a:ext cx="1012722" cy="277761"/>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3" name="Rectangle 12">
            <a:extLst>
              <a:ext uri="{FF2B5EF4-FFF2-40B4-BE49-F238E27FC236}">
                <a16:creationId xmlns:a16="http://schemas.microsoft.com/office/drawing/2014/main" id="{4C5FB518-38F0-A9B9-0815-D5BAB88CAE17}"/>
              </a:ext>
            </a:extLst>
          </p:cNvPr>
          <p:cNvSpPr/>
          <p:nvPr/>
        </p:nvSpPr>
        <p:spPr>
          <a:xfrm>
            <a:off x="10623755" y="1998341"/>
            <a:ext cx="1012722" cy="277761"/>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4" name="Rectangle 13">
            <a:extLst>
              <a:ext uri="{FF2B5EF4-FFF2-40B4-BE49-F238E27FC236}">
                <a16:creationId xmlns:a16="http://schemas.microsoft.com/office/drawing/2014/main" id="{CDD460B7-EA15-FD94-4BF3-25DAC169FD79}"/>
              </a:ext>
            </a:extLst>
          </p:cNvPr>
          <p:cNvSpPr/>
          <p:nvPr/>
        </p:nvSpPr>
        <p:spPr>
          <a:xfrm>
            <a:off x="10068232" y="1144097"/>
            <a:ext cx="1012722" cy="277761"/>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1895303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25B7DC9-FDB4-BC88-7677-EE9F2B0BD4ED}"/>
              </a:ext>
            </a:extLst>
          </p:cNvPr>
          <p:cNvSpPr txBox="1"/>
          <p:nvPr/>
        </p:nvSpPr>
        <p:spPr>
          <a:xfrm>
            <a:off x="6695766" y="1457106"/>
            <a:ext cx="5363497" cy="4455066"/>
          </a:xfrm>
          <a:prstGeom prst="rect">
            <a:avLst/>
          </a:prstGeom>
          <a:noFill/>
        </p:spPr>
        <p:txBody>
          <a:bodyPr wrap="square">
            <a:spAutoFit/>
          </a:bodyPr>
          <a:lstStyle/>
          <a:p>
            <a:pPr algn="just" rtl="1">
              <a:lnSpc>
                <a:spcPct val="200000"/>
              </a:lnSpc>
            </a:pPr>
            <a:r>
              <a:rPr lang="fa-IR" dirty="0">
                <a:latin typeface="Vazir" panose="020B0603030804020204" pitchFamily="34" charset="-78"/>
                <a:cs typeface="Vazir" panose="020B0603030804020204" pitchFamily="34" charset="-78"/>
              </a:rPr>
              <a:t>نام اختلال شخصیت خودشیفته یا نارسیستیک، ازیک افسانه یونانی گرفته شده است. طبق افسانه، جوانی به نام نارسیوس تصویر خود را در آب می بیند و عاشق آن می شود. فرد مبتلا به اختلال شخصیت خود شیفته هم مانند نارسیوس از خودش تصویری ایده آل و غیر واقعی ساخته است و عاشق آن است. شاید متعجب شوید که این می تواند ناشی از فقدان اعتماد به نفس و احساس ناامنی عمیقی باشد که حتی خود فرد هم از آن بی اطلاع است.</a:t>
            </a:r>
          </a:p>
        </p:txBody>
      </p:sp>
      <p:sp>
        <p:nvSpPr>
          <p:cNvPr id="5" name="TextBox 4">
            <a:extLst>
              <a:ext uri="{FF2B5EF4-FFF2-40B4-BE49-F238E27FC236}">
                <a16:creationId xmlns:a16="http://schemas.microsoft.com/office/drawing/2014/main" id="{FDC85E8D-3783-94B3-9E92-9DA5779FDC95}"/>
              </a:ext>
            </a:extLst>
          </p:cNvPr>
          <p:cNvSpPr txBox="1"/>
          <p:nvPr/>
        </p:nvSpPr>
        <p:spPr>
          <a:xfrm>
            <a:off x="11076037" y="621853"/>
            <a:ext cx="983226"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مقدمه</a:t>
            </a:r>
          </a:p>
        </p:txBody>
      </p:sp>
      <p:pic>
        <p:nvPicPr>
          <p:cNvPr id="6" name="Picture 5">
            <a:extLst>
              <a:ext uri="{FF2B5EF4-FFF2-40B4-BE49-F238E27FC236}">
                <a16:creationId xmlns:a16="http://schemas.microsoft.com/office/drawing/2014/main" id="{E24E8E7F-1E97-1DEE-6A47-566E8BAD0AAE}"/>
              </a:ext>
            </a:extLst>
          </p:cNvPr>
          <p:cNvPicPr>
            <a:picLocks noChangeAspect="1"/>
          </p:cNvPicPr>
          <p:nvPr/>
        </p:nvPicPr>
        <p:blipFill>
          <a:blip r:embed="rId2"/>
          <a:stretch>
            <a:fillRect/>
          </a:stretch>
        </p:blipFill>
        <p:spPr>
          <a:xfrm flipH="1">
            <a:off x="216313" y="1472910"/>
            <a:ext cx="6341804" cy="4439262"/>
          </a:xfrm>
          <a:prstGeom prst="rect">
            <a:avLst/>
          </a:prstGeom>
        </p:spPr>
      </p:pic>
      <p:sp>
        <p:nvSpPr>
          <p:cNvPr id="7" name="Rectangle 6">
            <a:extLst>
              <a:ext uri="{FF2B5EF4-FFF2-40B4-BE49-F238E27FC236}">
                <a16:creationId xmlns:a16="http://schemas.microsoft.com/office/drawing/2014/main" id="{AA2DA9C8-5F35-8A22-13DA-B53BB55E9B98}"/>
              </a:ext>
            </a:extLst>
          </p:cNvPr>
          <p:cNvSpPr/>
          <p:nvPr/>
        </p:nvSpPr>
        <p:spPr>
          <a:xfrm>
            <a:off x="108155" y="658762"/>
            <a:ext cx="10967882" cy="387848"/>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805A9EE2-EF30-CDB3-7304-1583FECB7E13}"/>
              </a:ext>
            </a:extLst>
          </p:cNvPr>
          <p:cNvSpPr/>
          <p:nvPr/>
        </p:nvSpPr>
        <p:spPr>
          <a:xfrm>
            <a:off x="125360" y="6236147"/>
            <a:ext cx="11933903" cy="387848"/>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1223528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1701AD7-10A4-B0CA-C9A0-E8009AE2A9C4}"/>
              </a:ext>
            </a:extLst>
          </p:cNvPr>
          <p:cNvSpPr txBox="1"/>
          <p:nvPr/>
        </p:nvSpPr>
        <p:spPr>
          <a:xfrm>
            <a:off x="2069689" y="1632823"/>
            <a:ext cx="8627808" cy="4455066"/>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اختلال شخصیت خودشیفتگی یک عارضه و مشکل معمول و رایج در جامعه نیست و ممکن است فردی که او را خودشیفته می‌دانید، صرفاَ خودخواه باشد. برای تشخیص نارسیسم باید بدانید افراد خودشیفته چه خصوصیاتی دارند که این خصوصیات را در این مطلب ذکر کرده‌ایم. حقیقتی که در ارتباط با شخص مبتلا به اختلال خودشیفته وجود دارد این است که در ابتدای شروع روابط، افراد زیادی به دلیل عزت نفس قوی، به سمتشان جذب می‌شوند و این ویژگی او را ارزشمند می‌دانند. در صورتی‌که در ادامه روابط با مشکلاتی مواجه می‌شوند که برای برخورد با او نیاز به راهکارهای خاص و کارآمدی پیدا می‌کنند.برای درمان شخصیت خودشیفته یا متعادل کردن ویژگی‌های رفتاری بهتر است به روان‌شناس یا روان‌پزشک مراجعه کنند.</a:t>
            </a:r>
          </a:p>
        </p:txBody>
      </p:sp>
      <p:sp>
        <p:nvSpPr>
          <p:cNvPr id="5" name="TextBox 4">
            <a:extLst>
              <a:ext uri="{FF2B5EF4-FFF2-40B4-BE49-F238E27FC236}">
                <a16:creationId xmlns:a16="http://schemas.microsoft.com/office/drawing/2014/main" id="{9D69DDE2-B300-BDBE-DF24-59352A44BB64}"/>
              </a:ext>
            </a:extLst>
          </p:cNvPr>
          <p:cNvSpPr txBox="1"/>
          <p:nvPr/>
        </p:nvSpPr>
        <p:spPr>
          <a:xfrm>
            <a:off x="4640825" y="244747"/>
            <a:ext cx="2212258"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نتیجه گیری</a:t>
            </a:r>
          </a:p>
        </p:txBody>
      </p:sp>
      <p:sp>
        <p:nvSpPr>
          <p:cNvPr id="6" name="Rectangle 5">
            <a:extLst>
              <a:ext uri="{FF2B5EF4-FFF2-40B4-BE49-F238E27FC236}">
                <a16:creationId xmlns:a16="http://schemas.microsoft.com/office/drawing/2014/main" id="{C29CF13F-E5A9-B3AB-DB5A-40CBD5FA177B}"/>
              </a:ext>
            </a:extLst>
          </p:cNvPr>
          <p:cNvSpPr/>
          <p:nvPr/>
        </p:nvSpPr>
        <p:spPr>
          <a:xfrm flipV="1">
            <a:off x="2143432" y="841958"/>
            <a:ext cx="7492181" cy="45719"/>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18FBE35A-DB45-4436-54C5-B8CCEFA52F79}"/>
              </a:ext>
            </a:extLst>
          </p:cNvPr>
          <p:cNvSpPr/>
          <p:nvPr/>
        </p:nvSpPr>
        <p:spPr>
          <a:xfrm>
            <a:off x="11179278" y="1206840"/>
            <a:ext cx="304800" cy="5651160"/>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2B6B702B-C2D4-9E0C-463B-FE92B0EE4326}"/>
              </a:ext>
            </a:extLst>
          </p:cNvPr>
          <p:cNvSpPr/>
          <p:nvPr/>
        </p:nvSpPr>
        <p:spPr>
          <a:xfrm>
            <a:off x="919316" y="0"/>
            <a:ext cx="304800" cy="5651160"/>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7C433F47-0885-9E27-B72D-F1B1619DF7FE}"/>
              </a:ext>
            </a:extLst>
          </p:cNvPr>
          <p:cNvSpPr/>
          <p:nvPr/>
        </p:nvSpPr>
        <p:spPr>
          <a:xfrm>
            <a:off x="924232" y="5722374"/>
            <a:ext cx="304800" cy="1135625"/>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Rectangle 9">
            <a:extLst>
              <a:ext uri="{FF2B5EF4-FFF2-40B4-BE49-F238E27FC236}">
                <a16:creationId xmlns:a16="http://schemas.microsoft.com/office/drawing/2014/main" id="{4A36C2E6-4D8B-85CF-E1AC-84B6B679D684}"/>
              </a:ext>
            </a:extLst>
          </p:cNvPr>
          <p:cNvSpPr/>
          <p:nvPr/>
        </p:nvSpPr>
        <p:spPr>
          <a:xfrm>
            <a:off x="11179278" y="0"/>
            <a:ext cx="304800" cy="1135625"/>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7080390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F35EFEE-40E8-1047-0742-EE3B462287BA}"/>
              </a:ext>
            </a:extLst>
          </p:cNvPr>
          <p:cNvSpPr txBox="1"/>
          <p:nvPr/>
        </p:nvSpPr>
        <p:spPr>
          <a:xfrm>
            <a:off x="530942" y="2430714"/>
            <a:ext cx="6096000" cy="113107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pPr algn="l"/>
            <a:r>
              <a:rPr lang="fa-IR" dirty="0">
                <a:hlinkClick r:id="rId2">
                  <a:extLst>
                    <a:ext uri="{A12FA001-AC4F-418D-AE19-62706E023703}">
                      <ahyp:hlinkClr xmlns:ahyp="http://schemas.microsoft.com/office/drawing/2018/hyperlinkcolor" val="tx"/>
                    </a:ext>
                  </a:extLst>
                </a:hlinkClick>
              </a:rPr>
              <a:t>https://doctoreto.com</a:t>
            </a:r>
            <a:endParaRPr lang="fa-IR" dirty="0"/>
          </a:p>
          <a:p>
            <a:pPr algn="l"/>
            <a:r>
              <a:rPr lang="fa-IR" dirty="0">
                <a:hlinkClick r:id="rId3">
                  <a:extLst>
                    <a:ext uri="{A12FA001-AC4F-418D-AE19-62706E023703}">
                      <ahyp:hlinkClr xmlns:ahyp="http://schemas.microsoft.com/office/drawing/2018/hyperlinkcolor" val="tx"/>
                    </a:ext>
                  </a:extLst>
                </a:hlinkClick>
              </a:rPr>
              <a:t>https://tavandarman.com</a:t>
            </a:r>
            <a:endParaRPr lang="fa-IR" dirty="0"/>
          </a:p>
        </p:txBody>
      </p:sp>
      <p:sp>
        <p:nvSpPr>
          <p:cNvPr id="6" name="TextBox 5">
            <a:extLst>
              <a:ext uri="{FF2B5EF4-FFF2-40B4-BE49-F238E27FC236}">
                <a16:creationId xmlns:a16="http://schemas.microsoft.com/office/drawing/2014/main" id="{D874DB0E-D22F-E285-ABBE-26E029883E77}"/>
              </a:ext>
            </a:extLst>
          </p:cNvPr>
          <p:cNvSpPr txBox="1"/>
          <p:nvPr/>
        </p:nvSpPr>
        <p:spPr>
          <a:xfrm>
            <a:off x="2644877" y="314632"/>
            <a:ext cx="4178710"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منابع</a:t>
            </a:r>
          </a:p>
        </p:txBody>
      </p:sp>
      <p:sp>
        <p:nvSpPr>
          <p:cNvPr id="7" name="Rectangle 6">
            <a:extLst>
              <a:ext uri="{FF2B5EF4-FFF2-40B4-BE49-F238E27FC236}">
                <a16:creationId xmlns:a16="http://schemas.microsoft.com/office/drawing/2014/main" id="{C92CA435-29B7-CD75-D2BC-C02EB6EF5A19}"/>
              </a:ext>
            </a:extLst>
          </p:cNvPr>
          <p:cNvSpPr/>
          <p:nvPr/>
        </p:nvSpPr>
        <p:spPr>
          <a:xfrm>
            <a:off x="2644877" y="927005"/>
            <a:ext cx="7492181" cy="184039"/>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0613783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956A5F1-9DCB-93E2-00B6-C91F61F93379}"/>
              </a:ext>
            </a:extLst>
          </p:cNvPr>
          <p:cNvSpPr/>
          <p:nvPr/>
        </p:nvSpPr>
        <p:spPr>
          <a:xfrm>
            <a:off x="1194619" y="2531269"/>
            <a:ext cx="9802760" cy="1795459"/>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236D2C1C-8CE6-212F-3997-BE9C7130B752}"/>
              </a:ext>
            </a:extLst>
          </p:cNvPr>
          <p:cNvSpPr txBox="1"/>
          <p:nvPr/>
        </p:nvSpPr>
        <p:spPr>
          <a:xfrm>
            <a:off x="2684205" y="2921166"/>
            <a:ext cx="6823587" cy="1015663"/>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sz="6000" dirty="0">
                <a:solidFill>
                  <a:schemeClr val="bg1"/>
                </a:solidFill>
              </a:rPr>
              <a:t>با تشکر از توجه شما</a:t>
            </a:r>
          </a:p>
        </p:txBody>
      </p:sp>
    </p:spTree>
    <p:extLst>
      <p:ext uri="{BB962C8B-B14F-4D97-AF65-F5344CB8AC3E}">
        <p14:creationId xmlns:p14="http://schemas.microsoft.com/office/powerpoint/2010/main" val="7765597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0C3C239-A84F-C596-1B09-92E65FE0D0F2}"/>
              </a:ext>
            </a:extLst>
          </p:cNvPr>
          <p:cNvSpPr txBox="1"/>
          <p:nvPr/>
        </p:nvSpPr>
        <p:spPr>
          <a:xfrm>
            <a:off x="290049" y="1004860"/>
            <a:ext cx="11867535" cy="223907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فرد مبتلا به اختلال شخصیت خود شیفته، دارای اعتماد به نفس بالا و کاذب است و خواستار توجه و تحسین دیگران است و معمولا در مهارت همدلی با دیگران ضعف دارد. از ویژگی های مشترک این افراد می توان به مواردی مثل نیاز به تحسین، عدم همدلی با دیگران و بزرگ نمایی کردن اشاره کرد.</a:t>
            </a:r>
          </a:p>
          <a:p>
            <a:endParaRPr lang="fa-IR" dirty="0"/>
          </a:p>
        </p:txBody>
      </p:sp>
      <p:sp>
        <p:nvSpPr>
          <p:cNvPr id="4" name="TextBox 3">
            <a:extLst>
              <a:ext uri="{FF2B5EF4-FFF2-40B4-BE49-F238E27FC236}">
                <a16:creationId xmlns:a16="http://schemas.microsoft.com/office/drawing/2014/main" id="{37C5AFF3-6FA9-6A78-713D-70848E17ED17}"/>
              </a:ext>
            </a:extLst>
          </p:cNvPr>
          <p:cNvSpPr txBox="1"/>
          <p:nvPr/>
        </p:nvSpPr>
        <p:spPr>
          <a:xfrm>
            <a:off x="290049" y="543195"/>
            <a:ext cx="983226"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مقدمه</a:t>
            </a:r>
          </a:p>
        </p:txBody>
      </p:sp>
      <p:sp>
        <p:nvSpPr>
          <p:cNvPr id="5" name="Rectangle 4">
            <a:extLst>
              <a:ext uri="{FF2B5EF4-FFF2-40B4-BE49-F238E27FC236}">
                <a16:creationId xmlns:a16="http://schemas.microsoft.com/office/drawing/2014/main" id="{C2CC24B7-952D-165B-2A57-5325ED643CDA}"/>
              </a:ext>
            </a:extLst>
          </p:cNvPr>
          <p:cNvSpPr/>
          <p:nvPr/>
        </p:nvSpPr>
        <p:spPr>
          <a:xfrm>
            <a:off x="1376516" y="727587"/>
            <a:ext cx="10815484" cy="90549"/>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26" name="Picture 2" descr="شکل گیری اختلال شخصیت خودشیفته بر اساس طرحواره درمانی - اسکیمالوژی پایگاه  علمی روانشناسی">
            <a:extLst>
              <a:ext uri="{FF2B5EF4-FFF2-40B4-BE49-F238E27FC236}">
                <a16:creationId xmlns:a16="http://schemas.microsoft.com/office/drawing/2014/main" id="{4B952BD0-E080-14A7-6EBE-D0614F5C0A8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462" t="12470" r="9552"/>
          <a:stretch/>
        </p:blipFill>
        <p:spPr bwMode="auto">
          <a:xfrm>
            <a:off x="2300749" y="2614380"/>
            <a:ext cx="7079224" cy="424362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F65DDDAC-393F-A68A-B9CD-E5CE6C940E6C}"/>
              </a:ext>
            </a:extLst>
          </p:cNvPr>
          <p:cNvSpPr/>
          <p:nvPr/>
        </p:nvSpPr>
        <p:spPr>
          <a:xfrm>
            <a:off x="179441" y="6314805"/>
            <a:ext cx="420328" cy="387848"/>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E2FD2653-A7BC-50C9-E123-517F802758D0}"/>
              </a:ext>
            </a:extLst>
          </p:cNvPr>
          <p:cNvSpPr/>
          <p:nvPr/>
        </p:nvSpPr>
        <p:spPr>
          <a:xfrm>
            <a:off x="664908" y="5899354"/>
            <a:ext cx="420328" cy="387848"/>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58671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73EBA1F-AB6C-C1DF-F939-8DA5BC0865C7}"/>
              </a:ext>
            </a:extLst>
          </p:cNvPr>
          <p:cNvSpPr txBox="1"/>
          <p:nvPr/>
        </p:nvSpPr>
        <p:spPr>
          <a:xfrm>
            <a:off x="7266392" y="860323"/>
            <a:ext cx="4798140"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اختلال شخصیت خودشیفته چیست؟</a:t>
            </a:r>
          </a:p>
        </p:txBody>
      </p:sp>
      <p:sp>
        <p:nvSpPr>
          <p:cNvPr id="5" name="TextBox 4">
            <a:extLst>
              <a:ext uri="{FF2B5EF4-FFF2-40B4-BE49-F238E27FC236}">
                <a16:creationId xmlns:a16="http://schemas.microsoft.com/office/drawing/2014/main" id="{1CC983C5-51F8-4943-5FE7-FB0E6292C841}"/>
              </a:ext>
            </a:extLst>
          </p:cNvPr>
          <p:cNvSpPr txBox="1"/>
          <p:nvPr/>
        </p:nvSpPr>
        <p:spPr>
          <a:xfrm>
            <a:off x="235975" y="1542611"/>
            <a:ext cx="5702710" cy="4455066"/>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اختلال شخصیت خودشیفته به انگلیسی</a:t>
            </a:r>
            <a:r>
              <a:rPr lang="en-US" dirty="0"/>
              <a:t>(Narcissistic Personality Disorder)</a:t>
            </a:r>
            <a:r>
              <a:rPr lang="fa-IR" dirty="0"/>
              <a:t>یکی از انواع مختلف اختلالات شخصیت است. نوعی اختلال روانی که در آن فرد دارای حس خود بزرگ بینی است. توجه و تحسین بیش از حد نسبت به خود دارد. همدلی اش با دیگران ضعیف است و دارای روابط آشفته ای است. این افراد دارای اعتماد به نفس کاذبی هستند که در زیر نقاب اعتماد به نفس بالا، عزت نفسی شکننده نهفته است که در برابر کوچکترین انتقادی آسیب پذیر هستند.</a:t>
            </a:r>
          </a:p>
        </p:txBody>
      </p:sp>
      <p:pic>
        <p:nvPicPr>
          <p:cNvPr id="2050" name="Picture 2" descr="اختلال شخصیت خودشیفته در DSM-5 - روانشناس تبریز - دکتر لطفعلی نژاد">
            <a:extLst>
              <a:ext uri="{FF2B5EF4-FFF2-40B4-BE49-F238E27FC236}">
                <a16:creationId xmlns:a16="http://schemas.microsoft.com/office/drawing/2014/main" id="{C59E8B4F-EFD0-6B9C-9B37-D34648F0DD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76336" y="1653561"/>
            <a:ext cx="5988196" cy="434411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2BB78A4C-98FB-247D-2658-46B9E7554252}"/>
              </a:ext>
            </a:extLst>
          </p:cNvPr>
          <p:cNvSpPr/>
          <p:nvPr/>
        </p:nvSpPr>
        <p:spPr>
          <a:xfrm>
            <a:off x="6577781" y="989615"/>
            <a:ext cx="855760" cy="276898"/>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1D096469-10C5-0E9E-6743-2498FF725CFD}"/>
              </a:ext>
            </a:extLst>
          </p:cNvPr>
          <p:cNvSpPr/>
          <p:nvPr/>
        </p:nvSpPr>
        <p:spPr>
          <a:xfrm>
            <a:off x="12378" y="989615"/>
            <a:ext cx="6484551" cy="276898"/>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4A758032-BB4E-2EF4-8CB8-E0CDD08E5E31}"/>
              </a:ext>
            </a:extLst>
          </p:cNvPr>
          <p:cNvSpPr/>
          <p:nvPr/>
        </p:nvSpPr>
        <p:spPr>
          <a:xfrm>
            <a:off x="1209368" y="6329250"/>
            <a:ext cx="10982632" cy="278027"/>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4B59FA75-9C7B-F1F1-FB49-59BE9984ABA7}"/>
              </a:ext>
            </a:extLst>
          </p:cNvPr>
          <p:cNvSpPr/>
          <p:nvPr/>
        </p:nvSpPr>
        <p:spPr>
          <a:xfrm>
            <a:off x="98323" y="6329250"/>
            <a:ext cx="993412" cy="276898"/>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2546881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CBFF935-D7EE-8E21-561A-AF1C4B479F51}"/>
              </a:ext>
            </a:extLst>
          </p:cNvPr>
          <p:cNvSpPr/>
          <p:nvPr/>
        </p:nvSpPr>
        <p:spPr>
          <a:xfrm>
            <a:off x="2077125" y="101648"/>
            <a:ext cx="206477" cy="3761205"/>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2A61CE72-047D-8B15-406F-3AAD55F290F0}"/>
              </a:ext>
            </a:extLst>
          </p:cNvPr>
          <p:cNvSpPr txBox="1"/>
          <p:nvPr/>
        </p:nvSpPr>
        <p:spPr>
          <a:xfrm>
            <a:off x="206301" y="5625273"/>
            <a:ext cx="11779397" cy="113107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این افراد همیشه خواهان تعریف و تمجید دیگران از خود هستند و اگر از آنها تعریف و تمجید نشود، ناراحت و ناراضی می شوند. دیگران شاید آنها را افرادی مغرور و لوس بدانند و احساس خوبی از بودن در کنارشان نداشته باشند.</a:t>
            </a:r>
          </a:p>
        </p:txBody>
      </p:sp>
      <p:sp>
        <p:nvSpPr>
          <p:cNvPr id="4" name="TextBox 3">
            <a:extLst>
              <a:ext uri="{FF2B5EF4-FFF2-40B4-BE49-F238E27FC236}">
                <a16:creationId xmlns:a16="http://schemas.microsoft.com/office/drawing/2014/main" id="{178CE687-F123-7956-EEF8-BBDBF396FA82}"/>
              </a:ext>
            </a:extLst>
          </p:cNvPr>
          <p:cNvSpPr txBox="1"/>
          <p:nvPr/>
        </p:nvSpPr>
        <p:spPr>
          <a:xfrm>
            <a:off x="7384380" y="5222826"/>
            <a:ext cx="4798140"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اختلال شخصیت خودشیفته چیست؟</a:t>
            </a:r>
          </a:p>
        </p:txBody>
      </p:sp>
      <p:sp>
        <p:nvSpPr>
          <p:cNvPr id="5" name="Rectangle 4">
            <a:extLst>
              <a:ext uri="{FF2B5EF4-FFF2-40B4-BE49-F238E27FC236}">
                <a16:creationId xmlns:a16="http://schemas.microsoft.com/office/drawing/2014/main" id="{C0F63C16-4DF6-A693-EF3F-2DA770A86896}"/>
              </a:ext>
            </a:extLst>
          </p:cNvPr>
          <p:cNvSpPr/>
          <p:nvPr/>
        </p:nvSpPr>
        <p:spPr>
          <a:xfrm>
            <a:off x="0" y="5433771"/>
            <a:ext cx="7512197" cy="62462"/>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074" name="Picture 2" descr="اختلال خود شیفتگی + علائم+ تشخیص + درمان |مکتوب- مجله علمی مکتب‌خونه">
            <a:extLst>
              <a:ext uri="{FF2B5EF4-FFF2-40B4-BE49-F238E27FC236}">
                <a16:creationId xmlns:a16="http://schemas.microsoft.com/office/drawing/2014/main" id="{0816E0ED-A0FA-62DF-DC86-C285A041B6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3770" y="0"/>
            <a:ext cx="7344458" cy="514112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FBE97082-EB14-A548-CA8F-7E655E540141}"/>
              </a:ext>
            </a:extLst>
          </p:cNvPr>
          <p:cNvSpPr/>
          <p:nvPr/>
        </p:nvSpPr>
        <p:spPr>
          <a:xfrm>
            <a:off x="9908396" y="1260397"/>
            <a:ext cx="206479" cy="3761205"/>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332710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65789D7-7CB1-5E41-8D22-70DB5F3534E6}"/>
              </a:ext>
            </a:extLst>
          </p:cNvPr>
          <p:cNvSpPr txBox="1"/>
          <p:nvPr/>
        </p:nvSpPr>
        <p:spPr>
          <a:xfrm>
            <a:off x="176982" y="1233950"/>
            <a:ext cx="6066678" cy="2793072"/>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اختلال شخصیت خود شیفته باعث ایجاد مشکلات در بسیاری از زمینه های زندگی از جمله، روابط، کار، زندگی شخصی می شود. اگر به این افراد توجه نشود یا مورد لطف و تحسین قرار نگیرند، تبدیل به افراد غیر قابل تحملی می شوند که ممکن است رفتاری از آنها سر بزند که باعث رنجش نزدیکان و دوستانشان شود.</a:t>
            </a:r>
          </a:p>
        </p:txBody>
      </p:sp>
      <p:sp>
        <p:nvSpPr>
          <p:cNvPr id="4" name="TextBox 3">
            <a:extLst>
              <a:ext uri="{FF2B5EF4-FFF2-40B4-BE49-F238E27FC236}">
                <a16:creationId xmlns:a16="http://schemas.microsoft.com/office/drawing/2014/main" id="{4E153F43-4533-0760-64DA-EF5EE719DD9C}"/>
              </a:ext>
            </a:extLst>
          </p:cNvPr>
          <p:cNvSpPr txBox="1"/>
          <p:nvPr/>
        </p:nvSpPr>
        <p:spPr>
          <a:xfrm>
            <a:off x="3696930" y="305559"/>
            <a:ext cx="4798140"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اختلال شخصیت خودشیفته چیست؟</a:t>
            </a:r>
          </a:p>
        </p:txBody>
      </p:sp>
      <p:sp>
        <p:nvSpPr>
          <p:cNvPr id="5" name="Rectangle 4">
            <a:extLst>
              <a:ext uri="{FF2B5EF4-FFF2-40B4-BE49-F238E27FC236}">
                <a16:creationId xmlns:a16="http://schemas.microsoft.com/office/drawing/2014/main" id="{9800789C-C458-51D0-325A-6140FB20B0D0}"/>
              </a:ext>
            </a:extLst>
          </p:cNvPr>
          <p:cNvSpPr/>
          <p:nvPr/>
        </p:nvSpPr>
        <p:spPr>
          <a:xfrm>
            <a:off x="2339901" y="920765"/>
            <a:ext cx="7512197" cy="62462"/>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100" name="Picture 4" descr="اختلال شخصیت خودشیفته | لیلا راهپیما">
            <a:extLst>
              <a:ext uri="{FF2B5EF4-FFF2-40B4-BE49-F238E27FC236}">
                <a16:creationId xmlns:a16="http://schemas.microsoft.com/office/drawing/2014/main" id="{8494B6D8-B2D0-4F46-7BCA-17E691E7EA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90794" y="1233950"/>
            <a:ext cx="5481482" cy="548148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7E5FC30A-1FB6-9B29-DA0D-D1326130AB82}"/>
              </a:ext>
            </a:extLst>
          </p:cNvPr>
          <p:cNvSpPr/>
          <p:nvPr/>
        </p:nvSpPr>
        <p:spPr>
          <a:xfrm>
            <a:off x="1337274" y="4346572"/>
            <a:ext cx="4906386" cy="205764"/>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85F600D5-51CB-A5F7-2DA0-D2D766FBD32F}"/>
              </a:ext>
            </a:extLst>
          </p:cNvPr>
          <p:cNvSpPr/>
          <p:nvPr/>
        </p:nvSpPr>
        <p:spPr>
          <a:xfrm>
            <a:off x="88314" y="4767499"/>
            <a:ext cx="4906386" cy="208773"/>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8079610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4D57E37-05B0-4032-A14D-C683F804AD9E}"/>
              </a:ext>
            </a:extLst>
          </p:cNvPr>
          <p:cNvSpPr/>
          <p:nvPr/>
        </p:nvSpPr>
        <p:spPr>
          <a:xfrm>
            <a:off x="9114503" y="1216926"/>
            <a:ext cx="3077497" cy="5419847"/>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BACCD2E-EA29-6CCA-A856-9FAB850F8A78}"/>
              </a:ext>
            </a:extLst>
          </p:cNvPr>
          <p:cNvSpPr txBox="1"/>
          <p:nvPr/>
        </p:nvSpPr>
        <p:spPr>
          <a:xfrm>
            <a:off x="226142" y="754033"/>
            <a:ext cx="4277032" cy="461665"/>
          </a:xfrm>
          <a:prstGeom prst="rect">
            <a:avLst/>
          </a:prstGeom>
          <a:noFill/>
        </p:spPr>
        <p:txBody>
          <a:bodyPr wrap="square">
            <a:spAutoFit/>
          </a:bodyPr>
          <a:lstStyle>
            <a:defPPr>
              <a:defRPr lang="fa-IR"/>
            </a:defPPr>
            <a:lvl1pPr algn="just" rtl="1">
              <a:defRPr sz="2400" b="1">
                <a:latin typeface="Shabnam" panose="020B0603030804020204" pitchFamily="34" charset="-78"/>
                <a:cs typeface="Shabnam" panose="020B0603030804020204" pitchFamily="34" charset="-78"/>
              </a:defRPr>
            </a:lvl1pPr>
          </a:lstStyle>
          <a:p>
            <a:r>
              <a:rPr lang="fa-IR" dirty="0"/>
              <a:t>علائم اختلال شخصیت خودشیفته</a:t>
            </a:r>
          </a:p>
        </p:txBody>
      </p:sp>
      <p:sp>
        <p:nvSpPr>
          <p:cNvPr id="5" name="TextBox 4">
            <a:extLst>
              <a:ext uri="{FF2B5EF4-FFF2-40B4-BE49-F238E27FC236}">
                <a16:creationId xmlns:a16="http://schemas.microsoft.com/office/drawing/2014/main" id="{5329AF1F-C767-0B63-36E4-5CC19E97EE02}"/>
              </a:ext>
            </a:extLst>
          </p:cNvPr>
          <p:cNvSpPr txBox="1"/>
          <p:nvPr/>
        </p:nvSpPr>
        <p:spPr>
          <a:xfrm>
            <a:off x="108155" y="1342575"/>
            <a:ext cx="5987845" cy="5009064"/>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این افراد معمولا مغرور و خود محور به نظر می رسند. آنها اعتقاد دارند که یک سر و گردن از دیگران بالاتر هستند. افراد دارای اختلال شخصیت خودشیفته به سختی می توانند احساسات خود را مدیریت کنند. در برابر انتقاد به شدت واکنش نشان می دهند. این افراد ممکن است رفتاهای تکانشی مانند رابطه جنسی پر خطر و قمار انجام دهند. شاید در ظاهر به نظر برسد که این افراد از اعتماد به نفس بالایی برخوردارند ولی کاملا برعکس است. این افراد دارای عزت نفس بسیار شکننده ای هستند. آنها همیشه می خواهند که در راس هر کاری دیده شوند و برتر از دیگران باشند.</a:t>
            </a:r>
          </a:p>
        </p:txBody>
      </p:sp>
      <p:sp>
        <p:nvSpPr>
          <p:cNvPr id="6" name="Rectangle 5">
            <a:extLst>
              <a:ext uri="{FF2B5EF4-FFF2-40B4-BE49-F238E27FC236}">
                <a16:creationId xmlns:a16="http://schemas.microsoft.com/office/drawing/2014/main" id="{0EFC869E-4BFF-1734-E0E9-E19BAAA724D5}"/>
              </a:ext>
            </a:extLst>
          </p:cNvPr>
          <p:cNvSpPr/>
          <p:nvPr/>
        </p:nvSpPr>
        <p:spPr>
          <a:xfrm rot="10800000" flipV="1">
            <a:off x="4503174" y="967536"/>
            <a:ext cx="7688826" cy="45719"/>
          </a:xfrm>
          <a:prstGeom prst="rect">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F093D253-9BA4-469F-3F7E-E6DA64244145}"/>
              </a:ext>
            </a:extLst>
          </p:cNvPr>
          <p:cNvPicPr>
            <a:picLocks noChangeAspect="1"/>
          </p:cNvPicPr>
          <p:nvPr/>
        </p:nvPicPr>
        <p:blipFill>
          <a:blip r:embed="rId3"/>
          <a:srcRect l="5291" r="8516"/>
          <a:stretch/>
        </p:blipFill>
        <p:spPr>
          <a:xfrm>
            <a:off x="6248739" y="1488195"/>
            <a:ext cx="5589300" cy="4863444"/>
          </a:xfrm>
          <a:prstGeom prst="rect">
            <a:avLst/>
          </a:prstGeom>
          <a:ln w="28575">
            <a:solidFill>
              <a:schemeClr val="bg1"/>
            </a:solidFill>
          </a:ln>
        </p:spPr>
      </p:pic>
    </p:spTree>
    <p:extLst>
      <p:ext uri="{BB962C8B-B14F-4D97-AF65-F5344CB8AC3E}">
        <p14:creationId xmlns:p14="http://schemas.microsoft.com/office/powerpoint/2010/main" val="24863067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283;p18">
            <a:extLst>
              <a:ext uri="{FF2B5EF4-FFF2-40B4-BE49-F238E27FC236}">
                <a16:creationId xmlns:a16="http://schemas.microsoft.com/office/drawing/2014/main" id="{9FB5C3C1-D84F-D63B-A9A7-46A0BF919309}"/>
              </a:ext>
            </a:extLst>
          </p:cNvPr>
          <p:cNvSpPr/>
          <p:nvPr/>
        </p:nvSpPr>
        <p:spPr>
          <a:xfrm>
            <a:off x="8327549" y="4410991"/>
            <a:ext cx="2230106" cy="2230106"/>
          </a:xfrm>
          <a:prstGeom prst="ellipse">
            <a:avLst/>
          </a:prstGeom>
          <a:solidFill>
            <a:srgbClr val="AED6D6"/>
          </a:solidFill>
          <a:ln>
            <a:noFill/>
          </a:ln>
        </p:spPr>
        <p:txBody>
          <a:bodyPr spcFirstLastPara="1" wrap="square" lIns="91425" tIns="91425" rIns="91425" bIns="91425" anchor="ctr" anchorCtr="0">
            <a:noAutofit/>
          </a:bodyPr>
          <a:lstStyle/>
          <a:p>
            <a:pPr algn="ctr"/>
            <a:r>
              <a:rPr lang="en" dirty="0">
                <a:latin typeface="Montserrat Medium"/>
                <a:sym typeface="Montserrat Medium"/>
              </a:rPr>
              <a:t> </a:t>
            </a:r>
            <a:endParaRPr dirty="0">
              <a:latin typeface="Montserrat Medium"/>
              <a:sym typeface="Montserrat Medium"/>
            </a:endParaRPr>
          </a:p>
        </p:txBody>
      </p:sp>
      <p:sp>
        <p:nvSpPr>
          <p:cNvPr id="22" name="Google Shape;283;p18">
            <a:extLst>
              <a:ext uri="{FF2B5EF4-FFF2-40B4-BE49-F238E27FC236}">
                <a16:creationId xmlns:a16="http://schemas.microsoft.com/office/drawing/2014/main" id="{061E2DB9-379D-6392-4CAA-94630DF3C900}"/>
              </a:ext>
            </a:extLst>
          </p:cNvPr>
          <p:cNvSpPr/>
          <p:nvPr/>
        </p:nvSpPr>
        <p:spPr>
          <a:xfrm>
            <a:off x="214180" y="1463914"/>
            <a:ext cx="2230106" cy="2230106"/>
          </a:xfrm>
          <a:prstGeom prst="ellipse">
            <a:avLst/>
          </a:prstGeom>
          <a:solidFill>
            <a:srgbClr val="F47A68"/>
          </a:solidFill>
          <a:ln>
            <a:noFill/>
          </a:ln>
        </p:spPr>
        <p:txBody>
          <a:bodyPr spcFirstLastPara="1" wrap="square" lIns="91425" tIns="91425" rIns="91425" bIns="91425" anchor="ctr" anchorCtr="0">
            <a:noAutofit/>
          </a:bodyPr>
          <a:lstStyle/>
          <a:p>
            <a:pPr algn="ctr"/>
            <a:r>
              <a:rPr lang="en" dirty="0">
                <a:latin typeface="Montserrat Medium"/>
                <a:sym typeface="Montserrat Medium"/>
              </a:rPr>
              <a:t> </a:t>
            </a:r>
            <a:endParaRPr dirty="0">
              <a:latin typeface="Montserrat Medium"/>
              <a:sym typeface="Montserrat Medium"/>
            </a:endParaRPr>
          </a:p>
        </p:txBody>
      </p:sp>
      <p:sp>
        <p:nvSpPr>
          <p:cNvPr id="3" name="TextBox 2">
            <a:extLst>
              <a:ext uri="{FF2B5EF4-FFF2-40B4-BE49-F238E27FC236}">
                <a16:creationId xmlns:a16="http://schemas.microsoft.com/office/drawing/2014/main" id="{B288F3BB-6866-AF3C-E913-5C52DA335CCE}"/>
              </a:ext>
            </a:extLst>
          </p:cNvPr>
          <p:cNvSpPr txBox="1"/>
          <p:nvPr/>
        </p:nvSpPr>
        <p:spPr>
          <a:xfrm>
            <a:off x="430989" y="93011"/>
            <a:ext cx="11651227" cy="1131079"/>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dirty="0"/>
              <a:t>اختلال شخصیت خودشیفته معمولا در اوایل بزرگسالی ظاهر میشود. شدت علائم در اختلال شخصیت خود شیفته از فردی به فرد دیگر می تواند متفاوت باشد. افراد مبتلا به این اختلال می توانند ویژگی های زیر را داشته باشند:</a:t>
            </a:r>
          </a:p>
        </p:txBody>
      </p:sp>
      <p:sp>
        <p:nvSpPr>
          <p:cNvPr id="6" name="Google Shape;283;p18">
            <a:extLst>
              <a:ext uri="{FF2B5EF4-FFF2-40B4-BE49-F238E27FC236}">
                <a16:creationId xmlns:a16="http://schemas.microsoft.com/office/drawing/2014/main" id="{B34761BF-E80B-266D-3440-090B7378245B}"/>
              </a:ext>
            </a:extLst>
          </p:cNvPr>
          <p:cNvSpPr/>
          <p:nvPr/>
        </p:nvSpPr>
        <p:spPr>
          <a:xfrm>
            <a:off x="3336504" y="1456683"/>
            <a:ext cx="2230106" cy="2230106"/>
          </a:xfrm>
          <a:prstGeom prst="ellipse">
            <a:avLst/>
          </a:prstGeom>
          <a:solidFill>
            <a:srgbClr val="FAC730"/>
          </a:solidFill>
          <a:ln>
            <a:noFill/>
          </a:ln>
        </p:spPr>
        <p:txBody>
          <a:bodyPr spcFirstLastPara="1" wrap="square" lIns="91425" tIns="91425" rIns="91425" bIns="91425" anchor="ctr" anchorCtr="0">
            <a:noAutofit/>
          </a:bodyPr>
          <a:lstStyle/>
          <a:p>
            <a:pPr algn="ctr"/>
            <a:r>
              <a:rPr lang="en" dirty="0">
                <a:latin typeface="Montserrat Medium"/>
                <a:sym typeface="Montserrat Medium"/>
              </a:rPr>
              <a:t> </a:t>
            </a:r>
            <a:endParaRPr dirty="0">
              <a:latin typeface="Montserrat Medium"/>
              <a:sym typeface="Montserrat Medium"/>
            </a:endParaRPr>
          </a:p>
        </p:txBody>
      </p:sp>
      <p:sp>
        <p:nvSpPr>
          <p:cNvPr id="8" name="TextBox 7">
            <a:extLst>
              <a:ext uri="{FF2B5EF4-FFF2-40B4-BE49-F238E27FC236}">
                <a16:creationId xmlns:a16="http://schemas.microsoft.com/office/drawing/2014/main" id="{30FB6222-0933-0FA9-B778-75B9AC0EC1C5}"/>
              </a:ext>
            </a:extLst>
          </p:cNvPr>
          <p:cNvSpPr txBox="1"/>
          <p:nvPr/>
        </p:nvSpPr>
        <p:spPr>
          <a:xfrm>
            <a:off x="8551943" y="4683505"/>
            <a:ext cx="1781318" cy="1685077"/>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b="1" dirty="0">
                <a:solidFill>
                  <a:schemeClr val="bg1"/>
                </a:solidFill>
              </a:rPr>
              <a:t>5.نسبت به انتقاد بسیار حساس و  زودرنج بودن</a:t>
            </a:r>
          </a:p>
        </p:txBody>
      </p:sp>
      <p:sp>
        <p:nvSpPr>
          <p:cNvPr id="9" name="Google Shape;283;p18">
            <a:extLst>
              <a:ext uri="{FF2B5EF4-FFF2-40B4-BE49-F238E27FC236}">
                <a16:creationId xmlns:a16="http://schemas.microsoft.com/office/drawing/2014/main" id="{55577EE1-394B-89D7-F5F4-AAAD571CFD0C}"/>
              </a:ext>
            </a:extLst>
          </p:cNvPr>
          <p:cNvSpPr/>
          <p:nvPr/>
        </p:nvSpPr>
        <p:spPr>
          <a:xfrm>
            <a:off x="4800169" y="4410991"/>
            <a:ext cx="2230106" cy="2230106"/>
          </a:xfrm>
          <a:prstGeom prst="ellipse">
            <a:avLst/>
          </a:pr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en" dirty="0">
                <a:solidFill>
                  <a:schemeClr val="lt1"/>
                </a:solidFill>
                <a:sym typeface="Montserrat Medium"/>
              </a:rPr>
              <a:t> </a:t>
            </a:r>
            <a:endParaRPr dirty="0">
              <a:solidFill>
                <a:schemeClr val="lt1"/>
              </a:solidFill>
              <a:sym typeface="Montserrat Medium"/>
            </a:endParaRPr>
          </a:p>
        </p:txBody>
      </p:sp>
      <p:sp>
        <p:nvSpPr>
          <p:cNvPr id="11" name="Google Shape;283;p18">
            <a:extLst>
              <a:ext uri="{FF2B5EF4-FFF2-40B4-BE49-F238E27FC236}">
                <a16:creationId xmlns:a16="http://schemas.microsoft.com/office/drawing/2014/main" id="{9BE05B81-1B4C-6570-0F0D-1FB2BD1130FB}"/>
              </a:ext>
            </a:extLst>
          </p:cNvPr>
          <p:cNvSpPr/>
          <p:nvPr/>
        </p:nvSpPr>
        <p:spPr>
          <a:xfrm>
            <a:off x="6413046" y="1463914"/>
            <a:ext cx="2230106" cy="2230106"/>
          </a:xfrm>
          <a:prstGeom prst="ellipse">
            <a:avLst/>
          </a:prstGeom>
          <a:solidFill>
            <a:srgbClr val="D6D839"/>
          </a:solidFill>
          <a:ln>
            <a:noFill/>
          </a:ln>
        </p:spPr>
        <p:txBody>
          <a:bodyPr spcFirstLastPara="1" wrap="square" lIns="91425" tIns="91425" rIns="91425" bIns="91425" anchor="ctr" anchorCtr="0">
            <a:noAutofit/>
          </a:bodyPr>
          <a:lstStyle/>
          <a:p>
            <a:pPr algn="ctr"/>
            <a:r>
              <a:rPr lang="en" dirty="0">
                <a:latin typeface="Montserrat Medium"/>
                <a:sym typeface="Montserrat Medium"/>
              </a:rPr>
              <a:t> </a:t>
            </a:r>
            <a:endParaRPr dirty="0">
              <a:latin typeface="Montserrat Medium"/>
              <a:sym typeface="Montserrat Medium"/>
            </a:endParaRPr>
          </a:p>
        </p:txBody>
      </p:sp>
      <p:sp>
        <p:nvSpPr>
          <p:cNvPr id="12" name="Google Shape;283;p18">
            <a:extLst>
              <a:ext uri="{FF2B5EF4-FFF2-40B4-BE49-F238E27FC236}">
                <a16:creationId xmlns:a16="http://schemas.microsoft.com/office/drawing/2014/main" id="{79DF5722-72EF-B97B-1572-EF2093142309}"/>
              </a:ext>
            </a:extLst>
          </p:cNvPr>
          <p:cNvSpPr/>
          <p:nvPr/>
        </p:nvSpPr>
        <p:spPr>
          <a:xfrm>
            <a:off x="9652178" y="1541470"/>
            <a:ext cx="2230106" cy="2230106"/>
          </a:xfrm>
          <a:prstGeom prst="ellipse">
            <a:avLst/>
          </a:prstGeom>
          <a:solidFill>
            <a:srgbClr val="588DA8"/>
          </a:solidFill>
          <a:ln>
            <a:noFill/>
          </a:ln>
        </p:spPr>
        <p:txBody>
          <a:bodyPr spcFirstLastPara="1" wrap="square" lIns="91425" tIns="91425" rIns="91425" bIns="91425" anchor="ctr" anchorCtr="0">
            <a:noAutofit/>
          </a:bodyPr>
          <a:lstStyle/>
          <a:p>
            <a:pPr algn="ctr"/>
            <a:r>
              <a:rPr lang="en" dirty="0">
                <a:latin typeface="Montserrat Medium"/>
                <a:sym typeface="Montserrat Medium"/>
              </a:rPr>
              <a:t> </a:t>
            </a:r>
            <a:endParaRPr dirty="0">
              <a:latin typeface="Montserrat Medium"/>
              <a:sym typeface="Montserrat Medium"/>
            </a:endParaRPr>
          </a:p>
        </p:txBody>
      </p:sp>
      <p:sp>
        <p:nvSpPr>
          <p:cNvPr id="14" name="TextBox 13">
            <a:extLst>
              <a:ext uri="{FF2B5EF4-FFF2-40B4-BE49-F238E27FC236}">
                <a16:creationId xmlns:a16="http://schemas.microsoft.com/office/drawing/2014/main" id="{0EB7D063-5177-8008-ACD5-3FDB44AA3883}"/>
              </a:ext>
            </a:extLst>
          </p:cNvPr>
          <p:cNvSpPr txBox="1"/>
          <p:nvPr/>
        </p:nvSpPr>
        <p:spPr>
          <a:xfrm>
            <a:off x="430989" y="1639070"/>
            <a:ext cx="1738410" cy="1685077"/>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b="1" dirty="0">
                <a:solidFill>
                  <a:schemeClr val="bg1"/>
                </a:solidFill>
              </a:rPr>
              <a:t>4. داشتن رفتاری متکبرانه توام با خودستایی و ادعا</a:t>
            </a:r>
          </a:p>
        </p:txBody>
      </p:sp>
      <p:sp>
        <p:nvSpPr>
          <p:cNvPr id="16" name="TextBox 15">
            <a:extLst>
              <a:ext uri="{FF2B5EF4-FFF2-40B4-BE49-F238E27FC236}">
                <a16:creationId xmlns:a16="http://schemas.microsoft.com/office/drawing/2014/main" id="{B4BC60A6-415C-2B57-F883-7EF34729CDA4}"/>
              </a:ext>
            </a:extLst>
          </p:cNvPr>
          <p:cNvSpPr txBox="1"/>
          <p:nvPr/>
        </p:nvSpPr>
        <p:spPr>
          <a:xfrm>
            <a:off x="9861754" y="1813984"/>
            <a:ext cx="1810954" cy="1685077"/>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b="1" dirty="0">
                <a:solidFill>
                  <a:schemeClr val="bg1"/>
                </a:solidFill>
              </a:rPr>
              <a:t>1.اهمیت دادن به خود به صورت اغراق آمیز</a:t>
            </a:r>
          </a:p>
        </p:txBody>
      </p:sp>
      <p:sp>
        <p:nvSpPr>
          <p:cNvPr id="18" name="TextBox 17">
            <a:extLst>
              <a:ext uri="{FF2B5EF4-FFF2-40B4-BE49-F238E27FC236}">
                <a16:creationId xmlns:a16="http://schemas.microsoft.com/office/drawing/2014/main" id="{5E25107F-31E5-353B-0077-2026CB755E96}"/>
              </a:ext>
            </a:extLst>
          </p:cNvPr>
          <p:cNvSpPr txBox="1"/>
          <p:nvPr/>
        </p:nvSpPr>
        <p:spPr>
          <a:xfrm>
            <a:off x="6651217" y="1729196"/>
            <a:ext cx="1753763" cy="1685077"/>
          </a:xfrm>
          <a:prstGeom prst="rect">
            <a:avLst/>
          </a:prstGeom>
          <a:noFill/>
        </p:spPr>
        <p:txBody>
          <a:bodyPr wrap="square">
            <a:spAutoFit/>
          </a:bodyPr>
          <a:lstStyle>
            <a:defPPr>
              <a:defRPr lang="fa-IR"/>
            </a:defPPr>
            <a:lvl1pPr algn="just" rtl="1">
              <a:lnSpc>
                <a:spcPct val="200000"/>
              </a:lnSpc>
              <a:defRPr>
                <a:latin typeface="Vazir" panose="020B0603030804020204" pitchFamily="34" charset="-78"/>
                <a:cs typeface="Vazir" panose="020B0603030804020204" pitchFamily="34" charset="-78"/>
              </a:defRPr>
            </a:lvl1pPr>
          </a:lstStyle>
          <a:p>
            <a:r>
              <a:rPr lang="fa-IR" b="1" dirty="0">
                <a:solidFill>
                  <a:schemeClr val="bg1"/>
                </a:solidFill>
              </a:rPr>
              <a:t>2.توقع پذیرفته شدن بی چون و چرای انتظاراتشان</a:t>
            </a:r>
          </a:p>
        </p:txBody>
      </p:sp>
      <p:sp>
        <p:nvSpPr>
          <p:cNvPr id="20" name="TextBox 19">
            <a:extLst>
              <a:ext uri="{FF2B5EF4-FFF2-40B4-BE49-F238E27FC236}">
                <a16:creationId xmlns:a16="http://schemas.microsoft.com/office/drawing/2014/main" id="{4597ABE4-7B5C-794F-1DDE-1FF38E4575CB}"/>
              </a:ext>
            </a:extLst>
          </p:cNvPr>
          <p:cNvSpPr txBox="1"/>
          <p:nvPr/>
        </p:nvSpPr>
        <p:spPr>
          <a:xfrm>
            <a:off x="3508504" y="1639070"/>
            <a:ext cx="1840323" cy="1685077"/>
          </a:xfrm>
          <a:prstGeom prst="rect">
            <a:avLst/>
          </a:prstGeom>
          <a:noFill/>
        </p:spPr>
        <p:txBody>
          <a:bodyPr wrap="square">
            <a:spAutoFit/>
          </a:bodyPr>
          <a:lstStyle>
            <a:defPPr>
              <a:defRPr lang="fa-IR"/>
            </a:defPPr>
            <a:lvl1pPr algn="just" rtl="1">
              <a:lnSpc>
                <a:spcPct val="200000"/>
              </a:lnSpc>
              <a:defRPr b="1">
                <a:latin typeface="Vazir" panose="020B0603030804020204" pitchFamily="34" charset="-78"/>
                <a:cs typeface="Vazir" panose="020B0603030804020204" pitchFamily="34" charset="-78"/>
              </a:defRPr>
            </a:lvl1pPr>
          </a:lstStyle>
          <a:p>
            <a:r>
              <a:rPr lang="fa-IR" dirty="0">
                <a:solidFill>
                  <a:schemeClr val="bg1"/>
                </a:solidFill>
              </a:rPr>
              <a:t>3.به دیده تحقیر نگریستن به افراد رده پایین اجتماعی</a:t>
            </a:r>
          </a:p>
        </p:txBody>
      </p:sp>
      <p:sp>
        <p:nvSpPr>
          <p:cNvPr id="23" name="Google Shape;283;p18">
            <a:extLst>
              <a:ext uri="{FF2B5EF4-FFF2-40B4-BE49-F238E27FC236}">
                <a16:creationId xmlns:a16="http://schemas.microsoft.com/office/drawing/2014/main" id="{18D93FDB-614D-6BF5-0719-B6867271073E}"/>
              </a:ext>
            </a:extLst>
          </p:cNvPr>
          <p:cNvSpPr/>
          <p:nvPr/>
        </p:nvSpPr>
        <p:spPr>
          <a:xfrm>
            <a:off x="1308973" y="4410991"/>
            <a:ext cx="2230106" cy="2230106"/>
          </a:xfrm>
          <a:prstGeom prst="ellipse">
            <a:avLst/>
          </a:prstGeom>
          <a:solidFill>
            <a:srgbClr val="92D050"/>
          </a:solidFill>
          <a:ln>
            <a:noFill/>
          </a:ln>
        </p:spPr>
        <p:txBody>
          <a:bodyPr spcFirstLastPara="1" wrap="square" lIns="91425" tIns="91425" rIns="91425" bIns="91425" anchor="ctr" anchorCtr="0">
            <a:noAutofit/>
          </a:bodyPr>
          <a:lstStyle/>
          <a:p>
            <a:pPr algn="ctr"/>
            <a:r>
              <a:rPr lang="en" dirty="0">
                <a:latin typeface="Montserrat Medium"/>
                <a:sym typeface="Montserrat Medium"/>
              </a:rPr>
              <a:t> </a:t>
            </a:r>
            <a:endParaRPr dirty="0">
              <a:latin typeface="Montserrat Medium"/>
              <a:sym typeface="Montserrat Medium"/>
            </a:endParaRPr>
          </a:p>
        </p:txBody>
      </p:sp>
      <p:sp>
        <p:nvSpPr>
          <p:cNvPr id="25" name="TextBox 24">
            <a:extLst>
              <a:ext uri="{FF2B5EF4-FFF2-40B4-BE49-F238E27FC236}">
                <a16:creationId xmlns:a16="http://schemas.microsoft.com/office/drawing/2014/main" id="{2D90537F-E236-3185-6EA8-45E8963FE59D}"/>
              </a:ext>
            </a:extLst>
          </p:cNvPr>
          <p:cNvSpPr txBox="1"/>
          <p:nvPr/>
        </p:nvSpPr>
        <p:spPr>
          <a:xfrm>
            <a:off x="4836353" y="4683504"/>
            <a:ext cx="2056059" cy="1685077"/>
          </a:xfrm>
          <a:prstGeom prst="rect">
            <a:avLst/>
          </a:prstGeom>
          <a:noFill/>
        </p:spPr>
        <p:txBody>
          <a:bodyPr wrap="square">
            <a:spAutoFit/>
          </a:bodyPr>
          <a:lstStyle>
            <a:defPPr>
              <a:defRPr lang="fa-IR"/>
            </a:defPPr>
            <a:lvl1pPr algn="just" rtl="1">
              <a:lnSpc>
                <a:spcPct val="200000"/>
              </a:lnSpc>
              <a:defRPr b="1">
                <a:solidFill>
                  <a:schemeClr val="bg1"/>
                </a:solidFill>
                <a:latin typeface="Vazir" panose="020B0603030804020204" pitchFamily="34" charset="-78"/>
                <a:cs typeface="Vazir" panose="020B0603030804020204" pitchFamily="34" charset="-78"/>
              </a:defRPr>
            </a:lvl1pPr>
          </a:lstStyle>
          <a:p>
            <a:r>
              <a:rPr lang="fa-IR" dirty="0"/>
              <a:t>6.بی اهمیت و کوچک شمردن نیازها احساسات دیگران</a:t>
            </a:r>
          </a:p>
        </p:txBody>
      </p:sp>
      <p:sp>
        <p:nvSpPr>
          <p:cNvPr id="29" name="TextBox 28">
            <a:extLst>
              <a:ext uri="{FF2B5EF4-FFF2-40B4-BE49-F238E27FC236}">
                <a16:creationId xmlns:a16="http://schemas.microsoft.com/office/drawing/2014/main" id="{2E8DA850-B1D4-FBB8-D670-20F4D445A192}"/>
              </a:ext>
            </a:extLst>
          </p:cNvPr>
          <p:cNvSpPr txBox="1"/>
          <p:nvPr/>
        </p:nvSpPr>
        <p:spPr>
          <a:xfrm>
            <a:off x="1426867" y="4960502"/>
            <a:ext cx="1909638" cy="1131079"/>
          </a:xfrm>
          <a:prstGeom prst="rect">
            <a:avLst/>
          </a:prstGeom>
          <a:noFill/>
        </p:spPr>
        <p:txBody>
          <a:bodyPr wrap="square">
            <a:spAutoFit/>
          </a:bodyPr>
          <a:lstStyle>
            <a:defPPr>
              <a:defRPr lang="fa-IR"/>
            </a:defPPr>
            <a:lvl1pPr algn="just" rtl="1">
              <a:lnSpc>
                <a:spcPct val="200000"/>
              </a:lnSpc>
              <a:defRPr b="1">
                <a:solidFill>
                  <a:schemeClr val="bg1"/>
                </a:solidFill>
                <a:latin typeface="Vazir" panose="020B0603030804020204" pitchFamily="34" charset="-78"/>
                <a:cs typeface="Vazir" panose="020B0603030804020204" pitchFamily="34" charset="-78"/>
              </a:defRPr>
            </a:lvl1pPr>
          </a:lstStyle>
          <a:p>
            <a:r>
              <a:rPr lang="fa-IR" dirty="0"/>
              <a:t>7.مشکل در تنظیم احساسات و رفتار</a:t>
            </a:r>
          </a:p>
        </p:txBody>
      </p:sp>
    </p:spTree>
    <p:extLst>
      <p:ext uri="{BB962C8B-B14F-4D97-AF65-F5344CB8AC3E}">
        <p14:creationId xmlns:p14="http://schemas.microsoft.com/office/powerpoint/2010/main" val="29540213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97E1A375-2255-4EFF-9CE9-297364FA2D39}"/>
              </a:ext>
            </a:extLst>
          </p:cNvPr>
          <p:cNvGrpSpPr/>
          <p:nvPr/>
        </p:nvGrpSpPr>
        <p:grpSpPr>
          <a:xfrm>
            <a:off x="375946" y="3521553"/>
            <a:ext cx="3046986" cy="3048862"/>
            <a:chOff x="822325" y="3898900"/>
            <a:chExt cx="5162550" cy="5165726"/>
          </a:xfrm>
        </p:grpSpPr>
        <p:sp>
          <p:nvSpPr>
            <p:cNvPr id="9" name="Freeform 5">
              <a:extLst>
                <a:ext uri="{FF2B5EF4-FFF2-40B4-BE49-F238E27FC236}">
                  <a16:creationId xmlns:a16="http://schemas.microsoft.com/office/drawing/2014/main" id="{25DD1F0C-C6CB-4390-9FF2-FB5257CC4F87}"/>
                </a:ext>
              </a:extLst>
            </p:cNvPr>
            <p:cNvSpPr>
              <a:spLocks noEditPoints="1"/>
            </p:cNvSpPr>
            <p:nvPr/>
          </p:nvSpPr>
          <p:spPr bwMode="auto">
            <a:xfrm>
              <a:off x="822325" y="3898900"/>
              <a:ext cx="5162550" cy="5165726"/>
            </a:xfrm>
            <a:custGeom>
              <a:avLst/>
              <a:gdLst>
                <a:gd name="T0" fmla="*/ 202 w 393"/>
                <a:gd name="T1" fmla="*/ 7 h 393"/>
                <a:gd name="T2" fmla="*/ 386 w 393"/>
                <a:gd name="T3" fmla="*/ 191 h 393"/>
                <a:gd name="T4" fmla="*/ 386 w 393"/>
                <a:gd name="T5" fmla="*/ 386 h 393"/>
                <a:gd name="T6" fmla="*/ 191 w 393"/>
                <a:gd name="T7" fmla="*/ 386 h 393"/>
                <a:gd name="T8" fmla="*/ 7 w 393"/>
                <a:gd name="T9" fmla="*/ 202 h 393"/>
                <a:gd name="T10" fmla="*/ 202 w 393"/>
                <a:gd name="T11" fmla="*/ 7 h 393"/>
                <a:gd name="T12" fmla="*/ 202 w 393"/>
                <a:gd name="T13" fmla="*/ 0 h 393"/>
                <a:gd name="T14" fmla="*/ 202 w 393"/>
                <a:gd name="T15" fmla="*/ 0 h 393"/>
                <a:gd name="T16" fmla="*/ 0 w 393"/>
                <a:gd name="T17" fmla="*/ 202 h 393"/>
                <a:gd name="T18" fmla="*/ 0 w 393"/>
                <a:gd name="T19" fmla="*/ 202 h 393"/>
                <a:gd name="T20" fmla="*/ 191 w 393"/>
                <a:gd name="T21" fmla="*/ 393 h 393"/>
                <a:gd name="T22" fmla="*/ 393 w 393"/>
                <a:gd name="T23" fmla="*/ 393 h 393"/>
                <a:gd name="T24" fmla="*/ 393 w 393"/>
                <a:gd name="T25" fmla="*/ 191 h 393"/>
                <a:gd name="T26" fmla="*/ 202 w 393"/>
                <a:gd name="T27"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3" h="393">
                  <a:moveTo>
                    <a:pt x="202" y="7"/>
                  </a:moveTo>
                  <a:cubicBezTo>
                    <a:pt x="303" y="7"/>
                    <a:pt x="386" y="90"/>
                    <a:pt x="386" y="191"/>
                  </a:cubicBezTo>
                  <a:cubicBezTo>
                    <a:pt x="386" y="386"/>
                    <a:pt x="386" y="386"/>
                    <a:pt x="386" y="386"/>
                  </a:cubicBezTo>
                  <a:cubicBezTo>
                    <a:pt x="191" y="386"/>
                    <a:pt x="191" y="386"/>
                    <a:pt x="191" y="386"/>
                  </a:cubicBezTo>
                  <a:cubicBezTo>
                    <a:pt x="90" y="386"/>
                    <a:pt x="7" y="304"/>
                    <a:pt x="7" y="202"/>
                  </a:cubicBezTo>
                  <a:cubicBezTo>
                    <a:pt x="7" y="94"/>
                    <a:pt x="94" y="7"/>
                    <a:pt x="202" y="7"/>
                  </a:cubicBezTo>
                  <a:moveTo>
                    <a:pt x="202" y="0"/>
                  </a:moveTo>
                  <a:cubicBezTo>
                    <a:pt x="202" y="0"/>
                    <a:pt x="202" y="0"/>
                    <a:pt x="202" y="0"/>
                  </a:cubicBezTo>
                  <a:cubicBezTo>
                    <a:pt x="90" y="0"/>
                    <a:pt x="0" y="90"/>
                    <a:pt x="0" y="202"/>
                  </a:cubicBezTo>
                  <a:cubicBezTo>
                    <a:pt x="0" y="202"/>
                    <a:pt x="0" y="202"/>
                    <a:pt x="0" y="202"/>
                  </a:cubicBezTo>
                  <a:cubicBezTo>
                    <a:pt x="0" y="308"/>
                    <a:pt x="86" y="393"/>
                    <a:pt x="191" y="393"/>
                  </a:cubicBezTo>
                  <a:cubicBezTo>
                    <a:pt x="393" y="393"/>
                    <a:pt x="393" y="393"/>
                    <a:pt x="393" y="393"/>
                  </a:cubicBezTo>
                  <a:cubicBezTo>
                    <a:pt x="393" y="191"/>
                    <a:pt x="393" y="191"/>
                    <a:pt x="393" y="191"/>
                  </a:cubicBezTo>
                  <a:cubicBezTo>
                    <a:pt x="393" y="86"/>
                    <a:pt x="307" y="0"/>
                    <a:pt x="202" y="0"/>
                  </a:cubicBezTo>
                  <a:close/>
                </a:path>
              </a:pathLst>
            </a:custGeom>
            <a:solidFill>
              <a:srgbClr val="588DA8"/>
            </a:solidFill>
            <a:ln>
              <a:noFill/>
            </a:ln>
          </p:spPr>
          <p:txBody>
            <a:bodyPr spcFirstLastPara="1" wrap="square" lIns="91425" tIns="91425" rIns="91425" bIns="91425" anchor="ctr" anchorCtr="0">
              <a:noAutofit/>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pPr algn="ctr"/>
              <a:endParaRPr lang="ru-RU">
                <a:latin typeface="Montserrat Medium"/>
              </a:endParaRPr>
            </a:p>
          </p:txBody>
        </p:sp>
        <p:sp>
          <p:nvSpPr>
            <p:cNvPr id="10" name="Freeform 6">
              <a:extLst>
                <a:ext uri="{FF2B5EF4-FFF2-40B4-BE49-F238E27FC236}">
                  <a16:creationId xmlns:a16="http://schemas.microsoft.com/office/drawing/2014/main" id="{8DE7DBE7-B8A7-4F83-A144-6DDB6DB35C8E}"/>
                </a:ext>
              </a:extLst>
            </p:cNvPr>
            <p:cNvSpPr>
              <a:spLocks/>
            </p:cNvSpPr>
            <p:nvPr/>
          </p:nvSpPr>
          <p:spPr bwMode="auto">
            <a:xfrm>
              <a:off x="1216025" y="4306888"/>
              <a:ext cx="4362450" cy="4362450"/>
            </a:xfrm>
            <a:custGeom>
              <a:avLst/>
              <a:gdLst>
                <a:gd name="T0" fmla="*/ 332 w 332"/>
                <a:gd name="T1" fmla="*/ 332 h 332"/>
                <a:gd name="T2" fmla="*/ 332 w 332"/>
                <a:gd name="T3" fmla="*/ 160 h 332"/>
                <a:gd name="T4" fmla="*/ 172 w 332"/>
                <a:gd name="T5" fmla="*/ 0 h 332"/>
                <a:gd name="T6" fmla="*/ 0 w 332"/>
                <a:gd name="T7" fmla="*/ 171 h 332"/>
                <a:gd name="T8" fmla="*/ 161 w 332"/>
                <a:gd name="T9" fmla="*/ 332 h 332"/>
                <a:gd name="T10" fmla="*/ 332 w 332"/>
                <a:gd name="T11" fmla="*/ 332 h 332"/>
              </a:gdLst>
              <a:ahLst/>
              <a:cxnLst>
                <a:cxn ang="0">
                  <a:pos x="T0" y="T1"/>
                </a:cxn>
                <a:cxn ang="0">
                  <a:pos x="T2" y="T3"/>
                </a:cxn>
                <a:cxn ang="0">
                  <a:pos x="T4" y="T5"/>
                </a:cxn>
                <a:cxn ang="0">
                  <a:pos x="T6" y="T7"/>
                </a:cxn>
                <a:cxn ang="0">
                  <a:pos x="T8" y="T9"/>
                </a:cxn>
                <a:cxn ang="0">
                  <a:pos x="T10" y="T11"/>
                </a:cxn>
              </a:cxnLst>
              <a:rect l="0" t="0" r="r" b="b"/>
              <a:pathLst>
                <a:path w="332" h="332">
                  <a:moveTo>
                    <a:pt x="332" y="332"/>
                  </a:moveTo>
                  <a:cubicBezTo>
                    <a:pt x="332" y="160"/>
                    <a:pt x="332" y="160"/>
                    <a:pt x="332" y="160"/>
                  </a:cubicBezTo>
                  <a:cubicBezTo>
                    <a:pt x="332" y="72"/>
                    <a:pt x="260" y="0"/>
                    <a:pt x="172" y="0"/>
                  </a:cubicBezTo>
                  <a:cubicBezTo>
                    <a:pt x="77" y="0"/>
                    <a:pt x="0" y="76"/>
                    <a:pt x="0" y="171"/>
                  </a:cubicBezTo>
                  <a:cubicBezTo>
                    <a:pt x="0" y="259"/>
                    <a:pt x="73" y="332"/>
                    <a:pt x="161" y="332"/>
                  </a:cubicBezTo>
                  <a:lnTo>
                    <a:pt x="332" y="332"/>
                  </a:lnTo>
                  <a:close/>
                </a:path>
              </a:pathLst>
            </a:custGeom>
            <a:solidFill>
              <a:srgbClr val="588DA8"/>
            </a:solidFill>
            <a:ln>
              <a:noFill/>
            </a:ln>
          </p:spPr>
          <p:txBody>
            <a:bodyPr spcFirstLastPara="1" wrap="square" lIns="91425" tIns="91425" rIns="91425" bIns="91425" anchor="ctr" anchorCtr="0">
              <a:noAutofit/>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pPr algn="ctr"/>
              <a:endParaRPr lang="ru-RU" dirty="0">
                <a:latin typeface="Montserrat Medium"/>
              </a:endParaRPr>
            </a:p>
          </p:txBody>
        </p:sp>
      </p:grpSp>
      <p:sp>
        <p:nvSpPr>
          <p:cNvPr id="4" name="TextBox 3">
            <a:extLst>
              <a:ext uri="{FF2B5EF4-FFF2-40B4-BE49-F238E27FC236}">
                <a16:creationId xmlns:a16="http://schemas.microsoft.com/office/drawing/2014/main" id="{ECD4F082-C588-2EF6-3468-08F54F81D6E4}"/>
              </a:ext>
            </a:extLst>
          </p:cNvPr>
          <p:cNvSpPr txBox="1"/>
          <p:nvPr/>
        </p:nvSpPr>
        <p:spPr>
          <a:xfrm>
            <a:off x="665719" y="4303997"/>
            <a:ext cx="2461846" cy="1685077"/>
          </a:xfrm>
          <a:prstGeom prst="rect">
            <a:avLst/>
          </a:prstGeom>
          <a:noFill/>
        </p:spPr>
        <p:txBody>
          <a:bodyPr wrap="square">
            <a:spAutoFit/>
          </a:bodyPr>
          <a:lstStyle>
            <a:defPPr>
              <a:defRPr lang="fa-IR"/>
            </a:defPPr>
            <a:lvl1pPr marL="285750" indent="-285750" algn="just" rtl="1">
              <a:lnSpc>
                <a:spcPct val="200000"/>
              </a:lnSpc>
              <a:buFont typeface="Arial" panose="020B0604020202020204" pitchFamily="34" charset="0"/>
              <a:buChar char="•"/>
              <a:defRPr>
                <a:latin typeface="Vazir" panose="020B0603030804020204" pitchFamily="34" charset="-78"/>
                <a:cs typeface="Vazir" panose="020B0603030804020204" pitchFamily="34" charset="-78"/>
              </a:defRPr>
            </a:lvl1pPr>
          </a:lstStyle>
          <a:p>
            <a:pPr marL="0" indent="0">
              <a:buNone/>
            </a:pPr>
            <a:r>
              <a:rPr lang="fa-IR" b="1" dirty="0">
                <a:solidFill>
                  <a:schemeClr val="bg1"/>
                </a:solidFill>
              </a:rPr>
              <a:t>12.حسادت به دیگران و اعتقاد به اینکه دیگران به آنها حسادت می کنند</a:t>
            </a:r>
          </a:p>
        </p:txBody>
      </p:sp>
      <p:grpSp>
        <p:nvGrpSpPr>
          <p:cNvPr id="11" name="Group 10">
            <a:extLst>
              <a:ext uri="{FF2B5EF4-FFF2-40B4-BE49-F238E27FC236}">
                <a16:creationId xmlns:a16="http://schemas.microsoft.com/office/drawing/2014/main" id="{177506E8-F00F-4231-9897-221877C91048}"/>
              </a:ext>
            </a:extLst>
          </p:cNvPr>
          <p:cNvGrpSpPr/>
          <p:nvPr/>
        </p:nvGrpSpPr>
        <p:grpSpPr>
          <a:xfrm>
            <a:off x="8488276" y="3585855"/>
            <a:ext cx="2982726" cy="2984560"/>
            <a:chOff x="822325" y="3898900"/>
            <a:chExt cx="5162550" cy="5165726"/>
          </a:xfrm>
          <a:solidFill>
            <a:schemeClr val="accent2"/>
          </a:solidFill>
        </p:grpSpPr>
        <p:sp>
          <p:nvSpPr>
            <p:cNvPr id="12" name="Freeform 5">
              <a:extLst>
                <a:ext uri="{FF2B5EF4-FFF2-40B4-BE49-F238E27FC236}">
                  <a16:creationId xmlns:a16="http://schemas.microsoft.com/office/drawing/2014/main" id="{5D2A5E09-59D9-4842-9DC2-0BA79EDE4D6D}"/>
                </a:ext>
              </a:extLst>
            </p:cNvPr>
            <p:cNvSpPr>
              <a:spLocks noEditPoints="1"/>
            </p:cNvSpPr>
            <p:nvPr/>
          </p:nvSpPr>
          <p:spPr bwMode="auto">
            <a:xfrm>
              <a:off x="822325" y="3898900"/>
              <a:ext cx="5162550" cy="5165726"/>
            </a:xfrm>
            <a:custGeom>
              <a:avLst/>
              <a:gdLst>
                <a:gd name="T0" fmla="*/ 202 w 393"/>
                <a:gd name="T1" fmla="*/ 7 h 393"/>
                <a:gd name="T2" fmla="*/ 386 w 393"/>
                <a:gd name="T3" fmla="*/ 191 h 393"/>
                <a:gd name="T4" fmla="*/ 386 w 393"/>
                <a:gd name="T5" fmla="*/ 386 h 393"/>
                <a:gd name="T6" fmla="*/ 191 w 393"/>
                <a:gd name="T7" fmla="*/ 386 h 393"/>
                <a:gd name="T8" fmla="*/ 7 w 393"/>
                <a:gd name="T9" fmla="*/ 202 h 393"/>
                <a:gd name="T10" fmla="*/ 202 w 393"/>
                <a:gd name="T11" fmla="*/ 7 h 393"/>
                <a:gd name="T12" fmla="*/ 202 w 393"/>
                <a:gd name="T13" fmla="*/ 0 h 393"/>
                <a:gd name="T14" fmla="*/ 202 w 393"/>
                <a:gd name="T15" fmla="*/ 0 h 393"/>
                <a:gd name="T16" fmla="*/ 0 w 393"/>
                <a:gd name="T17" fmla="*/ 202 h 393"/>
                <a:gd name="T18" fmla="*/ 0 w 393"/>
                <a:gd name="T19" fmla="*/ 202 h 393"/>
                <a:gd name="T20" fmla="*/ 191 w 393"/>
                <a:gd name="T21" fmla="*/ 393 h 393"/>
                <a:gd name="T22" fmla="*/ 393 w 393"/>
                <a:gd name="T23" fmla="*/ 393 h 393"/>
                <a:gd name="T24" fmla="*/ 393 w 393"/>
                <a:gd name="T25" fmla="*/ 191 h 393"/>
                <a:gd name="T26" fmla="*/ 202 w 393"/>
                <a:gd name="T27"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3" h="393">
                  <a:moveTo>
                    <a:pt x="202" y="7"/>
                  </a:moveTo>
                  <a:cubicBezTo>
                    <a:pt x="303" y="7"/>
                    <a:pt x="386" y="90"/>
                    <a:pt x="386" y="191"/>
                  </a:cubicBezTo>
                  <a:cubicBezTo>
                    <a:pt x="386" y="386"/>
                    <a:pt x="386" y="386"/>
                    <a:pt x="386" y="386"/>
                  </a:cubicBezTo>
                  <a:cubicBezTo>
                    <a:pt x="191" y="386"/>
                    <a:pt x="191" y="386"/>
                    <a:pt x="191" y="386"/>
                  </a:cubicBezTo>
                  <a:cubicBezTo>
                    <a:pt x="90" y="386"/>
                    <a:pt x="7" y="304"/>
                    <a:pt x="7" y="202"/>
                  </a:cubicBezTo>
                  <a:cubicBezTo>
                    <a:pt x="7" y="94"/>
                    <a:pt x="94" y="7"/>
                    <a:pt x="202" y="7"/>
                  </a:cubicBezTo>
                  <a:moveTo>
                    <a:pt x="202" y="0"/>
                  </a:moveTo>
                  <a:cubicBezTo>
                    <a:pt x="202" y="0"/>
                    <a:pt x="202" y="0"/>
                    <a:pt x="202" y="0"/>
                  </a:cubicBezTo>
                  <a:cubicBezTo>
                    <a:pt x="90" y="0"/>
                    <a:pt x="0" y="90"/>
                    <a:pt x="0" y="202"/>
                  </a:cubicBezTo>
                  <a:cubicBezTo>
                    <a:pt x="0" y="202"/>
                    <a:pt x="0" y="202"/>
                    <a:pt x="0" y="202"/>
                  </a:cubicBezTo>
                  <a:cubicBezTo>
                    <a:pt x="0" y="308"/>
                    <a:pt x="86" y="393"/>
                    <a:pt x="191" y="393"/>
                  </a:cubicBezTo>
                  <a:cubicBezTo>
                    <a:pt x="393" y="393"/>
                    <a:pt x="393" y="393"/>
                    <a:pt x="393" y="393"/>
                  </a:cubicBezTo>
                  <a:cubicBezTo>
                    <a:pt x="393" y="191"/>
                    <a:pt x="393" y="191"/>
                    <a:pt x="393" y="191"/>
                  </a:cubicBezTo>
                  <a:cubicBezTo>
                    <a:pt x="393" y="86"/>
                    <a:pt x="307" y="0"/>
                    <a:pt x="202" y="0"/>
                  </a:cubicBezTo>
                  <a:close/>
                </a:path>
              </a:pathLst>
            </a:cu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pPr algn="ctr"/>
              <a:endParaRPr lang="ru-RU">
                <a:solidFill>
                  <a:schemeClr val="lt1"/>
                </a:solidFill>
              </a:endParaRPr>
            </a:p>
          </p:txBody>
        </p:sp>
        <p:sp>
          <p:nvSpPr>
            <p:cNvPr id="13" name="Freeform 6">
              <a:extLst>
                <a:ext uri="{FF2B5EF4-FFF2-40B4-BE49-F238E27FC236}">
                  <a16:creationId xmlns:a16="http://schemas.microsoft.com/office/drawing/2014/main" id="{5E097CB4-5B41-48BA-AE5D-A07C56AB6F07}"/>
                </a:ext>
              </a:extLst>
            </p:cNvPr>
            <p:cNvSpPr>
              <a:spLocks/>
            </p:cNvSpPr>
            <p:nvPr/>
          </p:nvSpPr>
          <p:spPr bwMode="auto">
            <a:xfrm>
              <a:off x="1222374" y="4360026"/>
              <a:ext cx="4362451" cy="4362451"/>
            </a:xfrm>
            <a:custGeom>
              <a:avLst/>
              <a:gdLst>
                <a:gd name="T0" fmla="*/ 332 w 332"/>
                <a:gd name="T1" fmla="*/ 332 h 332"/>
                <a:gd name="T2" fmla="*/ 332 w 332"/>
                <a:gd name="T3" fmla="*/ 160 h 332"/>
                <a:gd name="T4" fmla="*/ 172 w 332"/>
                <a:gd name="T5" fmla="*/ 0 h 332"/>
                <a:gd name="T6" fmla="*/ 0 w 332"/>
                <a:gd name="T7" fmla="*/ 171 h 332"/>
                <a:gd name="T8" fmla="*/ 161 w 332"/>
                <a:gd name="T9" fmla="*/ 332 h 332"/>
                <a:gd name="T10" fmla="*/ 332 w 332"/>
                <a:gd name="T11" fmla="*/ 332 h 332"/>
              </a:gdLst>
              <a:ahLst/>
              <a:cxnLst>
                <a:cxn ang="0">
                  <a:pos x="T0" y="T1"/>
                </a:cxn>
                <a:cxn ang="0">
                  <a:pos x="T2" y="T3"/>
                </a:cxn>
                <a:cxn ang="0">
                  <a:pos x="T4" y="T5"/>
                </a:cxn>
                <a:cxn ang="0">
                  <a:pos x="T6" y="T7"/>
                </a:cxn>
                <a:cxn ang="0">
                  <a:pos x="T8" y="T9"/>
                </a:cxn>
                <a:cxn ang="0">
                  <a:pos x="T10" y="T11"/>
                </a:cxn>
              </a:cxnLst>
              <a:rect l="0" t="0" r="r" b="b"/>
              <a:pathLst>
                <a:path w="332" h="332">
                  <a:moveTo>
                    <a:pt x="332" y="332"/>
                  </a:moveTo>
                  <a:cubicBezTo>
                    <a:pt x="332" y="160"/>
                    <a:pt x="332" y="160"/>
                    <a:pt x="332" y="160"/>
                  </a:cubicBezTo>
                  <a:cubicBezTo>
                    <a:pt x="332" y="72"/>
                    <a:pt x="260" y="0"/>
                    <a:pt x="172" y="0"/>
                  </a:cubicBezTo>
                  <a:cubicBezTo>
                    <a:pt x="77" y="0"/>
                    <a:pt x="0" y="76"/>
                    <a:pt x="0" y="171"/>
                  </a:cubicBezTo>
                  <a:cubicBezTo>
                    <a:pt x="0" y="259"/>
                    <a:pt x="73" y="332"/>
                    <a:pt x="161" y="332"/>
                  </a:cubicBezTo>
                  <a:lnTo>
                    <a:pt x="332" y="332"/>
                  </a:lnTo>
                  <a:close/>
                </a:path>
              </a:pathLst>
            </a:custGeom>
            <a:solidFill>
              <a:srgbClr val="15B3B3"/>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pPr algn="ctr"/>
              <a:endParaRPr lang="ru-RU">
                <a:solidFill>
                  <a:schemeClr val="lt1"/>
                </a:solidFill>
              </a:endParaRPr>
            </a:p>
          </p:txBody>
        </p:sp>
      </p:grpSp>
      <p:grpSp>
        <p:nvGrpSpPr>
          <p:cNvPr id="14" name="Group 13">
            <a:extLst>
              <a:ext uri="{FF2B5EF4-FFF2-40B4-BE49-F238E27FC236}">
                <a16:creationId xmlns:a16="http://schemas.microsoft.com/office/drawing/2014/main" id="{177506E8-F00F-4231-9897-221877C91048}"/>
              </a:ext>
            </a:extLst>
          </p:cNvPr>
          <p:cNvGrpSpPr/>
          <p:nvPr/>
        </p:nvGrpSpPr>
        <p:grpSpPr>
          <a:xfrm>
            <a:off x="4402570" y="3462437"/>
            <a:ext cx="3106068" cy="3107978"/>
            <a:chOff x="822325" y="3898900"/>
            <a:chExt cx="5162550" cy="5165726"/>
          </a:xfrm>
          <a:solidFill>
            <a:schemeClr val="accent2"/>
          </a:solidFill>
        </p:grpSpPr>
        <p:sp>
          <p:nvSpPr>
            <p:cNvPr id="15" name="Freeform 5">
              <a:extLst>
                <a:ext uri="{FF2B5EF4-FFF2-40B4-BE49-F238E27FC236}">
                  <a16:creationId xmlns:a16="http://schemas.microsoft.com/office/drawing/2014/main" id="{5D2A5E09-59D9-4842-9DC2-0BA79EDE4D6D}"/>
                </a:ext>
              </a:extLst>
            </p:cNvPr>
            <p:cNvSpPr>
              <a:spLocks noEditPoints="1"/>
            </p:cNvSpPr>
            <p:nvPr/>
          </p:nvSpPr>
          <p:spPr bwMode="auto">
            <a:xfrm>
              <a:off x="822325" y="3898900"/>
              <a:ext cx="5162550" cy="5165726"/>
            </a:xfrm>
            <a:custGeom>
              <a:avLst/>
              <a:gdLst>
                <a:gd name="T0" fmla="*/ 202 w 393"/>
                <a:gd name="T1" fmla="*/ 7 h 393"/>
                <a:gd name="T2" fmla="*/ 386 w 393"/>
                <a:gd name="T3" fmla="*/ 191 h 393"/>
                <a:gd name="T4" fmla="*/ 386 w 393"/>
                <a:gd name="T5" fmla="*/ 386 h 393"/>
                <a:gd name="T6" fmla="*/ 191 w 393"/>
                <a:gd name="T7" fmla="*/ 386 h 393"/>
                <a:gd name="T8" fmla="*/ 7 w 393"/>
                <a:gd name="T9" fmla="*/ 202 h 393"/>
                <a:gd name="T10" fmla="*/ 202 w 393"/>
                <a:gd name="T11" fmla="*/ 7 h 393"/>
                <a:gd name="T12" fmla="*/ 202 w 393"/>
                <a:gd name="T13" fmla="*/ 0 h 393"/>
                <a:gd name="T14" fmla="*/ 202 w 393"/>
                <a:gd name="T15" fmla="*/ 0 h 393"/>
                <a:gd name="T16" fmla="*/ 0 w 393"/>
                <a:gd name="T17" fmla="*/ 202 h 393"/>
                <a:gd name="T18" fmla="*/ 0 w 393"/>
                <a:gd name="T19" fmla="*/ 202 h 393"/>
                <a:gd name="T20" fmla="*/ 191 w 393"/>
                <a:gd name="T21" fmla="*/ 393 h 393"/>
                <a:gd name="T22" fmla="*/ 393 w 393"/>
                <a:gd name="T23" fmla="*/ 393 h 393"/>
                <a:gd name="T24" fmla="*/ 393 w 393"/>
                <a:gd name="T25" fmla="*/ 191 h 393"/>
                <a:gd name="T26" fmla="*/ 202 w 393"/>
                <a:gd name="T27"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3" h="393">
                  <a:moveTo>
                    <a:pt x="202" y="7"/>
                  </a:moveTo>
                  <a:cubicBezTo>
                    <a:pt x="303" y="7"/>
                    <a:pt x="386" y="90"/>
                    <a:pt x="386" y="191"/>
                  </a:cubicBezTo>
                  <a:cubicBezTo>
                    <a:pt x="386" y="386"/>
                    <a:pt x="386" y="386"/>
                    <a:pt x="386" y="386"/>
                  </a:cubicBezTo>
                  <a:cubicBezTo>
                    <a:pt x="191" y="386"/>
                    <a:pt x="191" y="386"/>
                    <a:pt x="191" y="386"/>
                  </a:cubicBezTo>
                  <a:cubicBezTo>
                    <a:pt x="90" y="386"/>
                    <a:pt x="7" y="304"/>
                    <a:pt x="7" y="202"/>
                  </a:cubicBezTo>
                  <a:cubicBezTo>
                    <a:pt x="7" y="94"/>
                    <a:pt x="94" y="7"/>
                    <a:pt x="202" y="7"/>
                  </a:cubicBezTo>
                  <a:moveTo>
                    <a:pt x="202" y="0"/>
                  </a:moveTo>
                  <a:cubicBezTo>
                    <a:pt x="202" y="0"/>
                    <a:pt x="202" y="0"/>
                    <a:pt x="202" y="0"/>
                  </a:cubicBezTo>
                  <a:cubicBezTo>
                    <a:pt x="90" y="0"/>
                    <a:pt x="0" y="90"/>
                    <a:pt x="0" y="202"/>
                  </a:cubicBezTo>
                  <a:cubicBezTo>
                    <a:pt x="0" y="202"/>
                    <a:pt x="0" y="202"/>
                    <a:pt x="0" y="202"/>
                  </a:cubicBezTo>
                  <a:cubicBezTo>
                    <a:pt x="0" y="308"/>
                    <a:pt x="86" y="393"/>
                    <a:pt x="191" y="393"/>
                  </a:cubicBezTo>
                  <a:cubicBezTo>
                    <a:pt x="393" y="393"/>
                    <a:pt x="393" y="393"/>
                    <a:pt x="393" y="393"/>
                  </a:cubicBezTo>
                  <a:cubicBezTo>
                    <a:pt x="393" y="191"/>
                    <a:pt x="393" y="191"/>
                    <a:pt x="393" y="191"/>
                  </a:cubicBezTo>
                  <a:cubicBezTo>
                    <a:pt x="393" y="86"/>
                    <a:pt x="307" y="0"/>
                    <a:pt x="202" y="0"/>
                  </a:cubicBezTo>
                  <a:close/>
                </a:path>
              </a:pathLst>
            </a:custGeom>
            <a:solidFill>
              <a:srgbClr val="92D050"/>
            </a:solidFill>
            <a:ln>
              <a:noFill/>
            </a:ln>
          </p:spPr>
          <p:txBody>
            <a:bodyPr spcFirstLastPara="1" wrap="square" lIns="91425" tIns="91425" rIns="91425" bIns="91425" anchor="ctr" anchorCtr="0">
              <a:noAutofit/>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pPr algn="ctr"/>
              <a:endParaRPr lang="ru-RU">
                <a:latin typeface="Montserrat Medium"/>
              </a:endParaRPr>
            </a:p>
          </p:txBody>
        </p:sp>
        <p:sp>
          <p:nvSpPr>
            <p:cNvPr id="16" name="Freeform 6">
              <a:extLst>
                <a:ext uri="{FF2B5EF4-FFF2-40B4-BE49-F238E27FC236}">
                  <a16:creationId xmlns:a16="http://schemas.microsoft.com/office/drawing/2014/main" id="{5E097CB4-5B41-48BA-AE5D-A07C56AB6F07}"/>
                </a:ext>
              </a:extLst>
            </p:cNvPr>
            <p:cNvSpPr>
              <a:spLocks/>
            </p:cNvSpPr>
            <p:nvPr/>
          </p:nvSpPr>
          <p:spPr bwMode="auto">
            <a:xfrm>
              <a:off x="1274933" y="4446763"/>
              <a:ext cx="4362450" cy="4362450"/>
            </a:xfrm>
            <a:custGeom>
              <a:avLst/>
              <a:gdLst>
                <a:gd name="T0" fmla="*/ 332 w 332"/>
                <a:gd name="T1" fmla="*/ 332 h 332"/>
                <a:gd name="T2" fmla="*/ 332 w 332"/>
                <a:gd name="T3" fmla="*/ 160 h 332"/>
                <a:gd name="T4" fmla="*/ 172 w 332"/>
                <a:gd name="T5" fmla="*/ 0 h 332"/>
                <a:gd name="T6" fmla="*/ 0 w 332"/>
                <a:gd name="T7" fmla="*/ 171 h 332"/>
                <a:gd name="T8" fmla="*/ 161 w 332"/>
                <a:gd name="T9" fmla="*/ 332 h 332"/>
                <a:gd name="T10" fmla="*/ 332 w 332"/>
                <a:gd name="T11" fmla="*/ 332 h 332"/>
              </a:gdLst>
              <a:ahLst/>
              <a:cxnLst>
                <a:cxn ang="0">
                  <a:pos x="T0" y="T1"/>
                </a:cxn>
                <a:cxn ang="0">
                  <a:pos x="T2" y="T3"/>
                </a:cxn>
                <a:cxn ang="0">
                  <a:pos x="T4" y="T5"/>
                </a:cxn>
                <a:cxn ang="0">
                  <a:pos x="T6" y="T7"/>
                </a:cxn>
                <a:cxn ang="0">
                  <a:pos x="T8" y="T9"/>
                </a:cxn>
                <a:cxn ang="0">
                  <a:pos x="T10" y="T11"/>
                </a:cxn>
              </a:cxnLst>
              <a:rect l="0" t="0" r="r" b="b"/>
              <a:pathLst>
                <a:path w="332" h="332">
                  <a:moveTo>
                    <a:pt x="332" y="332"/>
                  </a:moveTo>
                  <a:cubicBezTo>
                    <a:pt x="332" y="160"/>
                    <a:pt x="332" y="160"/>
                    <a:pt x="332" y="160"/>
                  </a:cubicBezTo>
                  <a:cubicBezTo>
                    <a:pt x="332" y="72"/>
                    <a:pt x="260" y="0"/>
                    <a:pt x="172" y="0"/>
                  </a:cubicBezTo>
                  <a:cubicBezTo>
                    <a:pt x="77" y="0"/>
                    <a:pt x="0" y="76"/>
                    <a:pt x="0" y="171"/>
                  </a:cubicBezTo>
                  <a:cubicBezTo>
                    <a:pt x="0" y="259"/>
                    <a:pt x="73" y="332"/>
                    <a:pt x="161" y="332"/>
                  </a:cubicBezTo>
                  <a:lnTo>
                    <a:pt x="332" y="332"/>
                  </a:lnTo>
                  <a:close/>
                </a:path>
              </a:pathLst>
            </a:custGeom>
            <a:solidFill>
              <a:srgbClr val="92D050"/>
            </a:solidFill>
            <a:ln>
              <a:noFill/>
            </a:ln>
          </p:spPr>
          <p:txBody>
            <a:bodyPr spcFirstLastPara="1" wrap="square" lIns="91425" tIns="91425" rIns="91425" bIns="91425" anchor="ctr" anchorCtr="0">
              <a:noAutofit/>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pPr algn="ctr"/>
              <a:endParaRPr lang="ru-RU">
                <a:latin typeface="Montserrat Medium"/>
              </a:endParaRPr>
            </a:p>
          </p:txBody>
        </p:sp>
      </p:grpSp>
      <p:grpSp>
        <p:nvGrpSpPr>
          <p:cNvPr id="23" name="Group 22">
            <a:extLst>
              <a:ext uri="{FF2B5EF4-FFF2-40B4-BE49-F238E27FC236}">
                <a16:creationId xmlns:a16="http://schemas.microsoft.com/office/drawing/2014/main" id="{B1FC0FAF-CA44-8421-20FD-788D5B317ACA}"/>
              </a:ext>
            </a:extLst>
          </p:cNvPr>
          <p:cNvGrpSpPr/>
          <p:nvPr/>
        </p:nvGrpSpPr>
        <p:grpSpPr>
          <a:xfrm>
            <a:off x="6180759" y="138977"/>
            <a:ext cx="3044434" cy="3046306"/>
            <a:chOff x="822325" y="3898900"/>
            <a:chExt cx="5162550" cy="5165726"/>
          </a:xfrm>
          <a:solidFill>
            <a:schemeClr val="accent2"/>
          </a:solidFill>
        </p:grpSpPr>
        <p:sp>
          <p:nvSpPr>
            <p:cNvPr id="24" name="Freeform 5">
              <a:extLst>
                <a:ext uri="{FF2B5EF4-FFF2-40B4-BE49-F238E27FC236}">
                  <a16:creationId xmlns:a16="http://schemas.microsoft.com/office/drawing/2014/main" id="{A198F879-462D-981E-C6CE-0BE543A73A56}"/>
                </a:ext>
              </a:extLst>
            </p:cNvPr>
            <p:cNvSpPr>
              <a:spLocks noEditPoints="1"/>
            </p:cNvSpPr>
            <p:nvPr/>
          </p:nvSpPr>
          <p:spPr bwMode="auto">
            <a:xfrm>
              <a:off x="822325" y="3898900"/>
              <a:ext cx="5162550" cy="5165726"/>
            </a:xfrm>
            <a:custGeom>
              <a:avLst/>
              <a:gdLst>
                <a:gd name="T0" fmla="*/ 202 w 393"/>
                <a:gd name="T1" fmla="*/ 7 h 393"/>
                <a:gd name="T2" fmla="*/ 386 w 393"/>
                <a:gd name="T3" fmla="*/ 191 h 393"/>
                <a:gd name="T4" fmla="*/ 386 w 393"/>
                <a:gd name="T5" fmla="*/ 386 h 393"/>
                <a:gd name="T6" fmla="*/ 191 w 393"/>
                <a:gd name="T7" fmla="*/ 386 h 393"/>
                <a:gd name="T8" fmla="*/ 7 w 393"/>
                <a:gd name="T9" fmla="*/ 202 h 393"/>
                <a:gd name="T10" fmla="*/ 202 w 393"/>
                <a:gd name="T11" fmla="*/ 7 h 393"/>
                <a:gd name="T12" fmla="*/ 202 w 393"/>
                <a:gd name="T13" fmla="*/ 0 h 393"/>
                <a:gd name="T14" fmla="*/ 202 w 393"/>
                <a:gd name="T15" fmla="*/ 0 h 393"/>
                <a:gd name="T16" fmla="*/ 0 w 393"/>
                <a:gd name="T17" fmla="*/ 202 h 393"/>
                <a:gd name="T18" fmla="*/ 0 w 393"/>
                <a:gd name="T19" fmla="*/ 202 h 393"/>
                <a:gd name="T20" fmla="*/ 191 w 393"/>
                <a:gd name="T21" fmla="*/ 393 h 393"/>
                <a:gd name="T22" fmla="*/ 393 w 393"/>
                <a:gd name="T23" fmla="*/ 393 h 393"/>
                <a:gd name="T24" fmla="*/ 393 w 393"/>
                <a:gd name="T25" fmla="*/ 191 h 393"/>
                <a:gd name="T26" fmla="*/ 202 w 393"/>
                <a:gd name="T27"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3" h="393">
                  <a:moveTo>
                    <a:pt x="202" y="7"/>
                  </a:moveTo>
                  <a:cubicBezTo>
                    <a:pt x="303" y="7"/>
                    <a:pt x="386" y="90"/>
                    <a:pt x="386" y="191"/>
                  </a:cubicBezTo>
                  <a:cubicBezTo>
                    <a:pt x="386" y="386"/>
                    <a:pt x="386" y="386"/>
                    <a:pt x="386" y="386"/>
                  </a:cubicBezTo>
                  <a:cubicBezTo>
                    <a:pt x="191" y="386"/>
                    <a:pt x="191" y="386"/>
                    <a:pt x="191" y="386"/>
                  </a:cubicBezTo>
                  <a:cubicBezTo>
                    <a:pt x="90" y="386"/>
                    <a:pt x="7" y="304"/>
                    <a:pt x="7" y="202"/>
                  </a:cubicBezTo>
                  <a:cubicBezTo>
                    <a:pt x="7" y="94"/>
                    <a:pt x="94" y="7"/>
                    <a:pt x="202" y="7"/>
                  </a:cubicBezTo>
                  <a:moveTo>
                    <a:pt x="202" y="0"/>
                  </a:moveTo>
                  <a:cubicBezTo>
                    <a:pt x="202" y="0"/>
                    <a:pt x="202" y="0"/>
                    <a:pt x="202" y="0"/>
                  </a:cubicBezTo>
                  <a:cubicBezTo>
                    <a:pt x="90" y="0"/>
                    <a:pt x="0" y="90"/>
                    <a:pt x="0" y="202"/>
                  </a:cubicBezTo>
                  <a:cubicBezTo>
                    <a:pt x="0" y="202"/>
                    <a:pt x="0" y="202"/>
                    <a:pt x="0" y="202"/>
                  </a:cubicBezTo>
                  <a:cubicBezTo>
                    <a:pt x="0" y="308"/>
                    <a:pt x="86" y="393"/>
                    <a:pt x="191" y="393"/>
                  </a:cubicBezTo>
                  <a:cubicBezTo>
                    <a:pt x="393" y="393"/>
                    <a:pt x="393" y="393"/>
                    <a:pt x="393" y="393"/>
                  </a:cubicBezTo>
                  <a:cubicBezTo>
                    <a:pt x="393" y="191"/>
                    <a:pt x="393" y="191"/>
                    <a:pt x="393" y="191"/>
                  </a:cubicBezTo>
                  <a:cubicBezTo>
                    <a:pt x="393" y="86"/>
                    <a:pt x="307" y="0"/>
                    <a:pt x="202" y="0"/>
                  </a:cubicBezTo>
                  <a:close/>
                </a:path>
              </a:pathLst>
            </a:custGeom>
            <a:solidFill>
              <a:srgbClr val="F47A68"/>
            </a:solidFill>
            <a:ln>
              <a:noFill/>
            </a:ln>
          </p:spPr>
          <p:txBody>
            <a:bodyPr spcFirstLastPara="1" wrap="square" lIns="91425" tIns="91425" rIns="91425" bIns="91425" anchor="ctr" anchorCtr="0">
              <a:noAutofit/>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pPr algn="ctr"/>
              <a:endParaRPr lang="ru-RU">
                <a:latin typeface="Montserrat Medium"/>
              </a:endParaRPr>
            </a:p>
          </p:txBody>
        </p:sp>
        <p:sp>
          <p:nvSpPr>
            <p:cNvPr id="25" name="Freeform 6">
              <a:extLst>
                <a:ext uri="{FF2B5EF4-FFF2-40B4-BE49-F238E27FC236}">
                  <a16:creationId xmlns:a16="http://schemas.microsoft.com/office/drawing/2014/main" id="{5A9B3AE5-70BC-3EEB-0082-A2D9B48E0D7C}"/>
                </a:ext>
              </a:extLst>
            </p:cNvPr>
            <p:cNvSpPr>
              <a:spLocks/>
            </p:cNvSpPr>
            <p:nvPr/>
          </p:nvSpPr>
          <p:spPr bwMode="auto">
            <a:xfrm>
              <a:off x="1246105" y="4344750"/>
              <a:ext cx="4362450" cy="4362450"/>
            </a:xfrm>
            <a:custGeom>
              <a:avLst/>
              <a:gdLst>
                <a:gd name="T0" fmla="*/ 332 w 332"/>
                <a:gd name="T1" fmla="*/ 332 h 332"/>
                <a:gd name="T2" fmla="*/ 332 w 332"/>
                <a:gd name="T3" fmla="*/ 160 h 332"/>
                <a:gd name="T4" fmla="*/ 172 w 332"/>
                <a:gd name="T5" fmla="*/ 0 h 332"/>
                <a:gd name="T6" fmla="*/ 0 w 332"/>
                <a:gd name="T7" fmla="*/ 171 h 332"/>
                <a:gd name="T8" fmla="*/ 161 w 332"/>
                <a:gd name="T9" fmla="*/ 332 h 332"/>
                <a:gd name="T10" fmla="*/ 332 w 332"/>
                <a:gd name="T11" fmla="*/ 332 h 332"/>
              </a:gdLst>
              <a:ahLst/>
              <a:cxnLst>
                <a:cxn ang="0">
                  <a:pos x="T0" y="T1"/>
                </a:cxn>
                <a:cxn ang="0">
                  <a:pos x="T2" y="T3"/>
                </a:cxn>
                <a:cxn ang="0">
                  <a:pos x="T4" y="T5"/>
                </a:cxn>
                <a:cxn ang="0">
                  <a:pos x="T6" y="T7"/>
                </a:cxn>
                <a:cxn ang="0">
                  <a:pos x="T8" y="T9"/>
                </a:cxn>
                <a:cxn ang="0">
                  <a:pos x="T10" y="T11"/>
                </a:cxn>
              </a:cxnLst>
              <a:rect l="0" t="0" r="r" b="b"/>
              <a:pathLst>
                <a:path w="332" h="332">
                  <a:moveTo>
                    <a:pt x="332" y="332"/>
                  </a:moveTo>
                  <a:cubicBezTo>
                    <a:pt x="332" y="160"/>
                    <a:pt x="332" y="160"/>
                    <a:pt x="332" y="160"/>
                  </a:cubicBezTo>
                  <a:cubicBezTo>
                    <a:pt x="332" y="72"/>
                    <a:pt x="260" y="0"/>
                    <a:pt x="172" y="0"/>
                  </a:cubicBezTo>
                  <a:cubicBezTo>
                    <a:pt x="77" y="0"/>
                    <a:pt x="0" y="76"/>
                    <a:pt x="0" y="171"/>
                  </a:cubicBezTo>
                  <a:cubicBezTo>
                    <a:pt x="0" y="259"/>
                    <a:pt x="73" y="332"/>
                    <a:pt x="161" y="332"/>
                  </a:cubicBezTo>
                  <a:lnTo>
                    <a:pt x="332" y="332"/>
                  </a:lnTo>
                  <a:close/>
                </a:path>
              </a:pathLst>
            </a:custGeom>
            <a:solidFill>
              <a:srgbClr val="F47A68"/>
            </a:solidFill>
            <a:ln>
              <a:noFill/>
            </a:ln>
          </p:spPr>
          <p:txBody>
            <a:bodyPr spcFirstLastPara="1" wrap="square" lIns="91425" tIns="91425" rIns="91425" bIns="91425" anchor="ctr" anchorCtr="0">
              <a:noAutofit/>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pPr algn="ctr"/>
              <a:endParaRPr lang="ru-RU" dirty="0">
                <a:latin typeface="Montserrat Medium"/>
              </a:endParaRPr>
            </a:p>
          </p:txBody>
        </p:sp>
      </p:grpSp>
      <p:sp>
        <p:nvSpPr>
          <p:cNvPr id="27" name="TextBox 26">
            <a:extLst>
              <a:ext uri="{FF2B5EF4-FFF2-40B4-BE49-F238E27FC236}">
                <a16:creationId xmlns:a16="http://schemas.microsoft.com/office/drawing/2014/main" id="{03D6BD1B-D907-9B39-22A5-179B50A1034B}"/>
              </a:ext>
            </a:extLst>
          </p:cNvPr>
          <p:cNvSpPr txBox="1"/>
          <p:nvPr/>
        </p:nvSpPr>
        <p:spPr>
          <a:xfrm>
            <a:off x="5075733" y="4303997"/>
            <a:ext cx="2040533" cy="1685077"/>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1">
                <a:solidFill>
                  <a:schemeClr val="bg1"/>
                </a:solidFill>
                <a:latin typeface="Vazir" panose="020B0603030804020204" pitchFamily="34" charset="-78"/>
                <a:cs typeface="Vazir" panose="020B0603030804020204" pitchFamily="34" charset="-78"/>
              </a:defRPr>
            </a:lvl1pPr>
          </a:lstStyle>
          <a:p>
            <a:r>
              <a:rPr lang="fa-IR" dirty="0"/>
              <a:t>11.خود را مستحق تحسین مداوم و بیش از حد دانستن</a:t>
            </a:r>
          </a:p>
        </p:txBody>
      </p:sp>
      <p:sp>
        <p:nvSpPr>
          <p:cNvPr id="29" name="TextBox 28">
            <a:extLst>
              <a:ext uri="{FF2B5EF4-FFF2-40B4-BE49-F238E27FC236}">
                <a16:creationId xmlns:a16="http://schemas.microsoft.com/office/drawing/2014/main" id="{29E674EF-E700-EEAC-C1F8-EEB8036177B8}"/>
              </a:ext>
            </a:extLst>
          </p:cNvPr>
          <p:cNvSpPr txBox="1"/>
          <p:nvPr/>
        </p:nvSpPr>
        <p:spPr>
          <a:xfrm>
            <a:off x="8999245" y="4026998"/>
            <a:ext cx="1960786" cy="2239074"/>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1">
                <a:solidFill>
                  <a:schemeClr val="bg1"/>
                </a:solidFill>
                <a:latin typeface="Vazir" panose="020B0603030804020204" pitchFamily="34" charset="-78"/>
                <a:cs typeface="Vazir" panose="020B0603030804020204" pitchFamily="34" charset="-78"/>
              </a:defRPr>
            </a:lvl1pPr>
          </a:lstStyle>
          <a:p>
            <a:r>
              <a:rPr lang="fa-IR" dirty="0"/>
              <a:t>10.استفاده کردن از دیگران به عنوان وسیله برای رسیدن به مقاصد خود</a:t>
            </a:r>
          </a:p>
        </p:txBody>
      </p:sp>
      <p:grpSp>
        <p:nvGrpSpPr>
          <p:cNvPr id="30" name="Group 29">
            <a:extLst>
              <a:ext uri="{FF2B5EF4-FFF2-40B4-BE49-F238E27FC236}">
                <a16:creationId xmlns:a16="http://schemas.microsoft.com/office/drawing/2014/main" id="{EB1963D7-DF80-6EB6-F123-00ADB7C4891C}"/>
              </a:ext>
            </a:extLst>
          </p:cNvPr>
          <p:cNvGrpSpPr/>
          <p:nvPr/>
        </p:nvGrpSpPr>
        <p:grpSpPr>
          <a:xfrm>
            <a:off x="1899439" y="195529"/>
            <a:ext cx="3046986" cy="3048862"/>
            <a:chOff x="822325" y="3898900"/>
            <a:chExt cx="5162550" cy="5165726"/>
          </a:xfrm>
        </p:grpSpPr>
        <p:sp>
          <p:nvSpPr>
            <p:cNvPr id="31" name="Freeform 5">
              <a:extLst>
                <a:ext uri="{FF2B5EF4-FFF2-40B4-BE49-F238E27FC236}">
                  <a16:creationId xmlns:a16="http://schemas.microsoft.com/office/drawing/2014/main" id="{6A52176A-6590-CDAA-D255-B91F979B8F1E}"/>
                </a:ext>
              </a:extLst>
            </p:cNvPr>
            <p:cNvSpPr>
              <a:spLocks noEditPoints="1"/>
            </p:cNvSpPr>
            <p:nvPr/>
          </p:nvSpPr>
          <p:spPr bwMode="auto">
            <a:xfrm>
              <a:off x="822325" y="3898900"/>
              <a:ext cx="5162550" cy="5165726"/>
            </a:xfrm>
            <a:custGeom>
              <a:avLst/>
              <a:gdLst>
                <a:gd name="T0" fmla="*/ 202 w 393"/>
                <a:gd name="T1" fmla="*/ 7 h 393"/>
                <a:gd name="T2" fmla="*/ 386 w 393"/>
                <a:gd name="T3" fmla="*/ 191 h 393"/>
                <a:gd name="T4" fmla="*/ 386 w 393"/>
                <a:gd name="T5" fmla="*/ 386 h 393"/>
                <a:gd name="T6" fmla="*/ 191 w 393"/>
                <a:gd name="T7" fmla="*/ 386 h 393"/>
                <a:gd name="T8" fmla="*/ 7 w 393"/>
                <a:gd name="T9" fmla="*/ 202 h 393"/>
                <a:gd name="T10" fmla="*/ 202 w 393"/>
                <a:gd name="T11" fmla="*/ 7 h 393"/>
                <a:gd name="T12" fmla="*/ 202 w 393"/>
                <a:gd name="T13" fmla="*/ 0 h 393"/>
                <a:gd name="T14" fmla="*/ 202 w 393"/>
                <a:gd name="T15" fmla="*/ 0 h 393"/>
                <a:gd name="T16" fmla="*/ 0 w 393"/>
                <a:gd name="T17" fmla="*/ 202 h 393"/>
                <a:gd name="T18" fmla="*/ 0 w 393"/>
                <a:gd name="T19" fmla="*/ 202 h 393"/>
                <a:gd name="T20" fmla="*/ 191 w 393"/>
                <a:gd name="T21" fmla="*/ 393 h 393"/>
                <a:gd name="T22" fmla="*/ 393 w 393"/>
                <a:gd name="T23" fmla="*/ 393 h 393"/>
                <a:gd name="T24" fmla="*/ 393 w 393"/>
                <a:gd name="T25" fmla="*/ 191 h 393"/>
                <a:gd name="T26" fmla="*/ 202 w 393"/>
                <a:gd name="T27"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3" h="393">
                  <a:moveTo>
                    <a:pt x="202" y="7"/>
                  </a:moveTo>
                  <a:cubicBezTo>
                    <a:pt x="303" y="7"/>
                    <a:pt x="386" y="90"/>
                    <a:pt x="386" y="191"/>
                  </a:cubicBezTo>
                  <a:cubicBezTo>
                    <a:pt x="386" y="386"/>
                    <a:pt x="386" y="386"/>
                    <a:pt x="386" y="386"/>
                  </a:cubicBezTo>
                  <a:cubicBezTo>
                    <a:pt x="191" y="386"/>
                    <a:pt x="191" y="386"/>
                    <a:pt x="191" y="386"/>
                  </a:cubicBezTo>
                  <a:cubicBezTo>
                    <a:pt x="90" y="386"/>
                    <a:pt x="7" y="304"/>
                    <a:pt x="7" y="202"/>
                  </a:cubicBezTo>
                  <a:cubicBezTo>
                    <a:pt x="7" y="94"/>
                    <a:pt x="94" y="7"/>
                    <a:pt x="202" y="7"/>
                  </a:cubicBezTo>
                  <a:moveTo>
                    <a:pt x="202" y="0"/>
                  </a:moveTo>
                  <a:cubicBezTo>
                    <a:pt x="202" y="0"/>
                    <a:pt x="202" y="0"/>
                    <a:pt x="202" y="0"/>
                  </a:cubicBezTo>
                  <a:cubicBezTo>
                    <a:pt x="90" y="0"/>
                    <a:pt x="0" y="90"/>
                    <a:pt x="0" y="202"/>
                  </a:cubicBezTo>
                  <a:cubicBezTo>
                    <a:pt x="0" y="202"/>
                    <a:pt x="0" y="202"/>
                    <a:pt x="0" y="202"/>
                  </a:cubicBezTo>
                  <a:cubicBezTo>
                    <a:pt x="0" y="308"/>
                    <a:pt x="86" y="393"/>
                    <a:pt x="191" y="393"/>
                  </a:cubicBezTo>
                  <a:cubicBezTo>
                    <a:pt x="393" y="393"/>
                    <a:pt x="393" y="393"/>
                    <a:pt x="393" y="393"/>
                  </a:cubicBezTo>
                  <a:cubicBezTo>
                    <a:pt x="393" y="191"/>
                    <a:pt x="393" y="191"/>
                    <a:pt x="393" y="191"/>
                  </a:cubicBezTo>
                  <a:cubicBezTo>
                    <a:pt x="393" y="86"/>
                    <a:pt x="307" y="0"/>
                    <a:pt x="202" y="0"/>
                  </a:cubicBezTo>
                  <a:close/>
                </a:path>
              </a:pathLst>
            </a:custGeom>
            <a:solidFill>
              <a:srgbClr val="AED6D6"/>
            </a:solidFill>
            <a:ln>
              <a:noFill/>
            </a:ln>
          </p:spPr>
          <p:txBody>
            <a:bodyPr spcFirstLastPara="1" wrap="square" lIns="91425" tIns="91425" rIns="91425" bIns="91425" anchor="ctr" anchorCtr="0">
              <a:noAutofit/>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pPr algn="ctr"/>
              <a:endParaRPr lang="ru-RU">
                <a:latin typeface="Montserrat Medium"/>
              </a:endParaRPr>
            </a:p>
          </p:txBody>
        </p:sp>
        <p:sp>
          <p:nvSpPr>
            <p:cNvPr id="32" name="Freeform 6">
              <a:extLst>
                <a:ext uri="{FF2B5EF4-FFF2-40B4-BE49-F238E27FC236}">
                  <a16:creationId xmlns:a16="http://schemas.microsoft.com/office/drawing/2014/main" id="{BFF33AA3-4D96-1D2F-8681-C87605730E23}"/>
                </a:ext>
              </a:extLst>
            </p:cNvPr>
            <p:cNvSpPr>
              <a:spLocks/>
            </p:cNvSpPr>
            <p:nvPr/>
          </p:nvSpPr>
          <p:spPr bwMode="auto">
            <a:xfrm>
              <a:off x="1216025" y="4306888"/>
              <a:ext cx="4362450" cy="4362450"/>
            </a:xfrm>
            <a:custGeom>
              <a:avLst/>
              <a:gdLst>
                <a:gd name="T0" fmla="*/ 332 w 332"/>
                <a:gd name="T1" fmla="*/ 332 h 332"/>
                <a:gd name="T2" fmla="*/ 332 w 332"/>
                <a:gd name="T3" fmla="*/ 160 h 332"/>
                <a:gd name="T4" fmla="*/ 172 w 332"/>
                <a:gd name="T5" fmla="*/ 0 h 332"/>
                <a:gd name="T6" fmla="*/ 0 w 332"/>
                <a:gd name="T7" fmla="*/ 171 h 332"/>
                <a:gd name="T8" fmla="*/ 161 w 332"/>
                <a:gd name="T9" fmla="*/ 332 h 332"/>
                <a:gd name="T10" fmla="*/ 332 w 332"/>
                <a:gd name="T11" fmla="*/ 332 h 332"/>
              </a:gdLst>
              <a:ahLst/>
              <a:cxnLst>
                <a:cxn ang="0">
                  <a:pos x="T0" y="T1"/>
                </a:cxn>
                <a:cxn ang="0">
                  <a:pos x="T2" y="T3"/>
                </a:cxn>
                <a:cxn ang="0">
                  <a:pos x="T4" y="T5"/>
                </a:cxn>
                <a:cxn ang="0">
                  <a:pos x="T6" y="T7"/>
                </a:cxn>
                <a:cxn ang="0">
                  <a:pos x="T8" y="T9"/>
                </a:cxn>
                <a:cxn ang="0">
                  <a:pos x="T10" y="T11"/>
                </a:cxn>
              </a:cxnLst>
              <a:rect l="0" t="0" r="r" b="b"/>
              <a:pathLst>
                <a:path w="332" h="332">
                  <a:moveTo>
                    <a:pt x="332" y="332"/>
                  </a:moveTo>
                  <a:cubicBezTo>
                    <a:pt x="332" y="160"/>
                    <a:pt x="332" y="160"/>
                    <a:pt x="332" y="160"/>
                  </a:cubicBezTo>
                  <a:cubicBezTo>
                    <a:pt x="332" y="72"/>
                    <a:pt x="260" y="0"/>
                    <a:pt x="172" y="0"/>
                  </a:cubicBezTo>
                  <a:cubicBezTo>
                    <a:pt x="77" y="0"/>
                    <a:pt x="0" y="76"/>
                    <a:pt x="0" y="171"/>
                  </a:cubicBezTo>
                  <a:cubicBezTo>
                    <a:pt x="0" y="259"/>
                    <a:pt x="73" y="332"/>
                    <a:pt x="161" y="332"/>
                  </a:cubicBezTo>
                  <a:lnTo>
                    <a:pt x="332" y="332"/>
                  </a:lnTo>
                  <a:close/>
                </a:path>
              </a:pathLst>
            </a:custGeom>
            <a:solidFill>
              <a:srgbClr val="AED6D6"/>
            </a:solidFill>
            <a:ln>
              <a:noFill/>
            </a:ln>
          </p:spPr>
          <p:txBody>
            <a:bodyPr spcFirstLastPara="1" wrap="square" lIns="91425" tIns="91425" rIns="91425" bIns="91425" anchor="ctr" anchorCtr="0">
              <a:noAutofit/>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pPr algn="ctr"/>
              <a:endParaRPr lang="ru-RU" dirty="0">
                <a:latin typeface="Montserrat Medium"/>
              </a:endParaRPr>
            </a:p>
          </p:txBody>
        </p:sp>
      </p:grpSp>
      <p:sp>
        <p:nvSpPr>
          <p:cNvPr id="33" name="TextBox 32">
            <a:extLst>
              <a:ext uri="{FF2B5EF4-FFF2-40B4-BE49-F238E27FC236}">
                <a16:creationId xmlns:a16="http://schemas.microsoft.com/office/drawing/2014/main" id="{80A088E3-30FB-1EBC-0812-4840208D3572}"/>
              </a:ext>
            </a:extLst>
          </p:cNvPr>
          <p:cNvSpPr txBox="1"/>
          <p:nvPr/>
        </p:nvSpPr>
        <p:spPr>
          <a:xfrm>
            <a:off x="2186478" y="969752"/>
            <a:ext cx="2463925" cy="1685077"/>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1">
                <a:solidFill>
                  <a:schemeClr val="bg1"/>
                </a:solidFill>
                <a:latin typeface="Vazir" panose="020B0603030804020204" pitchFamily="34" charset="-78"/>
                <a:cs typeface="Vazir" panose="020B0603030804020204" pitchFamily="34" charset="-78"/>
              </a:defRPr>
            </a:lvl1pPr>
          </a:lstStyle>
          <a:p>
            <a:r>
              <a:rPr lang="fa-IR" dirty="0"/>
              <a:t>9.رویای داشتن موفقیت، قدرت، درخشش، زیبایی و همسر ایده آل</a:t>
            </a:r>
          </a:p>
        </p:txBody>
      </p:sp>
      <p:sp>
        <p:nvSpPr>
          <p:cNvPr id="35" name="TextBox 34">
            <a:extLst>
              <a:ext uri="{FF2B5EF4-FFF2-40B4-BE49-F238E27FC236}">
                <a16:creationId xmlns:a16="http://schemas.microsoft.com/office/drawing/2014/main" id="{9C5B7615-92EC-D611-C511-E28F64826BD7}"/>
              </a:ext>
            </a:extLst>
          </p:cNvPr>
          <p:cNvSpPr txBox="1"/>
          <p:nvPr/>
        </p:nvSpPr>
        <p:spPr>
          <a:xfrm>
            <a:off x="6519683" y="1090107"/>
            <a:ext cx="2394572" cy="1685077"/>
          </a:xfrm>
          <a:prstGeom prst="rect">
            <a:avLst/>
          </a:prstGeom>
          <a:noFill/>
        </p:spPr>
        <p:txBody>
          <a:bodyPr wrap="square">
            <a:spAutoFit/>
          </a:bodyPr>
          <a:lstStyle>
            <a:defPPr>
              <a:defRPr lang="fa-IR"/>
            </a:defPPr>
            <a:lvl1pPr indent="0" algn="just" rtl="1">
              <a:lnSpc>
                <a:spcPct val="200000"/>
              </a:lnSpc>
              <a:buFont typeface="Arial" panose="020B0604020202020204" pitchFamily="34" charset="0"/>
              <a:buNone/>
              <a:defRPr b="1">
                <a:solidFill>
                  <a:schemeClr val="bg1"/>
                </a:solidFill>
                <a:latin typeface="Vazir" panose="020B0603030804020204" pitchFamily="34" charset="-78"/>
                <a:cs typeface="Vazir" panose="020B0603030804020204" pitchFamily="34" charset="-78"/>
              </a:defRPr>
            </a:lvl1pPr>
          </a:lstStyle>
          <a:p>
            <a:r>
              <a:rPr lang="fa-IR" dirty="0"/>
              <a:t>8.بی تاب و عصبی شدن، در صورت طولانی شدن درمان</a:t>
            </a:r>
          </a:p>
        </p:txBody>
      </p:sp>
      <p:sp>
        <p:nvSpPr>
          <p:cNvPr id="36" name="Rectangle 35">
            <a:extLst>
              <a:ext uri="{FF2B5EF4-FFF2-40B4-BE49-F238E27FC236}">
                <a16:creationId xmlns:a16="http://schemas.microsoft.com/office/drawing/2014/main" id="{D179A4AE-2E8A-71EF-3951-4AC9B036F104}"/>
              </a:ext>
            </a:extLst>
          </p:cNvPr>
          <p:cNvSpPr/>
          <p:nvPr/>
        </p:nvSpPr>
        <p:spPr>
          <a:xfrm>
            <a:off x="71790" y="72887"/>
            <a:ext cx="608311" cy="612949"/>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7" name="Rectangle 36">
            <a:extLst>
              <a:ext uri="{FF2B5EF4-FFF2-40B4-BE49-F238E27FC236}">
                <a16:creationId xmlns:a16="http://schemas.microsoft.com/office/drawing/2014/main" id="{D23D09CE-9ABE-9DBC-D4CC-72001D313CD2}"/>
              </a:ext>
            </a:extLst>
          </p:cNvPr>
          <p:cNvSpPr/>
          <p:nvPr/>
        </p:nvSpPr>
        <p:spPr>
          <a:xfrm>
            <a:off x="11511899" y="72886"/>
            <a:ext cx="608311" cy="612949"/>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525454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TotalTime>
  <Words>1603</Words>
  <Application>Microsoft Office PowerPoint</Application>
  <PresentationFormat>Widescreen</PresentationFormat>
  <Paragraphs>116</Paragraphs>
  <Slides>22</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Calibri</vt:lpstr>
      <vt:lpstr>Lato Light</vt:lpstr>
      <vt:lpstr>Montserrat Medium</vt:lpstr>
      <vt:lpstr>Shabnam</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Mobotop</cp:lastModifiedBy>
  <cp:revision>5</cp:revision>
  <dcterms:created xsi:type="dcterms:W3CDTF">2025-01-16T07:13:14Z</dcterms:created>
  <dcterms:modified xsi:type="dcterms:W3CDTF">2025-01-22T13:55:41Z</dcterms:modified>
</cp:coreProperties>
</file>