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00"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B560E34C-0DD7-4FF6-9CC3-9165E1C6F1F1}" type="datetimeFigureOut">
              <a:rPr lang="fa-IR" smtClean="0"/>
              <a:t>23/07/1446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A7488E78-8AE8-4BC0-9163-FDC05901C57B}" type="slidenum">
              <a:rPr lang="fa-IR" smtClean="0"/>
              <a:t>‹#›</a:t>
            </a:fld>
            <a:endParaRPr lang="fa-IR"/>
          </a:p>
        </p:txBody>
      </p:sp>
    </p:spTree>
    <p:extLst>
      <p:ext uri="{BB962C8B-B14F-4D97-AF65-F5344CB8AC3E}">
        <p14:creationId xmlns:p14="http://schemas.microsoft.com/office/powerpoint/2010/main" val="1452469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7488E78-8AE8-4BC0-9163-FDC05901C57B}" type="slidenum">
              <a:rPr lang="fa-IR" smtClean="0"/>
              <a:t>7</a:t>
            </a:fld>
            <a:endParaRPr lang="fa-IR"/>
          </a:p>
        </p:txBody>
      </p:sp>
    </p:spTree>
    <p:extLst>
      <p:ext uri="{BB962C8B-B14F-4D97-AF65-F5344CB8AC3E}">
        <p14:creationId xmlns:p14="http://schemas.microsoft.com/office/powerpoint/2010/main" val="341377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7488E78-8AE8-4BC0-9163-FDC05901C57B}" type="slidenum">
              <a:rPr lang="fa-IR" smtClean="0"/>
              <a:t>19</a:t>
            </a:fld>
            <a:endParaRPr lang="fa-IR"/>
          </a:p>
        </p:txBody>
      </p:sp>
    </p:spTree>
    <p:extLst>
      <p:ext uri="{BB962C8B-B14F-4D97-AF65-F5344CB8AC3E}">
        <p14:creationId xmlns:p14="http://schemas.microsoft.com/office/powerpoint/2010/main" val="686472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7488E78-8AE8-4BC0-9163-FDC05901C57B}" type="slidenum">
              <a:rPr lang="fa-IR" smtClean="0"/>
              <a:t>28</a:t>
            </a:fld>
            <a:endParaRPr lang="fa-IR"/>
          </a:p>
        </p:txBody>
      </p:sp>
    </p:spTree>
    <p:extLst>
      <p:ext uri="{BB962C8B-B14F-4D97-AF65-F5344CB8AC3E}">
        <p14:creationId xmlns:p14="http://schemas.microsoft.com/office/powerpoint/2010/main" val="2134943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7488E78-8AE8-4BC0-9163-FDC05901C57B}" type="slidenum">
              <a:rPr lang="fa-IR" smtClean="0"/>
              <a:t>31</a:t>
            </a:fld>
            <a:endParaRPr lang="fa-IR"/>
          </a:p>
        </p:txBody>
      </p:sp>
    </p:spTree>
    <p:extLst>
      <p:ext uri="{BB962C8B-B14F-4D97-AF65-F5344CB8AC3E}">
        <p14:creationId xmlns:p14="http://schemas.microsoft.com/office/powerpoint/2010/main" val="2349150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7488E78-8AE8-4BC0-9163-FDC05901C57B}" type="slidenum">
              <a:rPr lang="fa-IR" smtClean="0"/>
              <a:t>38</a:t>
            </a:fld>
            <a:endParaRPr lang="fa-IR"/>
          </a:p>
        </p:txBody>
      </p:sp>
    </p:spTree>
    <p:extLst>
      <p:ext uri="{BB962C8B-B14F-4D97-AF65-F5344CB8AC3E}">
        <p14:creationId xmlns:p14="http://schemas.microsoft.com/office/powerpoint/2010/main" val="952306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7488E78-8AE8-4BC0-9163-FDC05901C57B}" type="slidenum">
              <a:rPr lang="fa-IR" smtClean="0"/>
              <a:t>41</a:t>
            </a:fld>
            <a:endParaRPr lang="fa-IR"/>
          </a:p>
        </p:txBody>
      </p:sp>
    </p:spTree>
    <p:extLst>
      <p:ext uri="{BB962C8B-B14F-4D97-AF65-F5344CB8AC3E}">
        <p14:creationId xmlns:p14="http://schemas.microsoft.com/office/powerpoint/2010/main" val="2968862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464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D49CE182-9EC8-7DE4-1302-8F757EE2D476}"/>
              </a:ext>
            </a:extLst>
          </p:cNvPr>
          <p:cNvSpPr>
            <a:spLocks noGrp="1"/>
          </p:cNvSpPr>
          <p:nvPr>
            <p:ph type="pic" sz="quarter" idx="10"/>
          </p:nvPr>
        </p:nvSpPr>
        <p:spPr>
          <a:xfrm>
            <a:off x="615791" y="0"/>
            <a:ext cx="8589994" cy="6858000"/>
          </a:xfrm>
          <a:custGeom>
            <a:avLst/>
            <a:gdLst>
              <a:gd name="connsiteX0" fmla="*/ 0 w 9821575"/>
              <a:gd name="connsiteY0" fmla="*/ 0 h 6858000"/>
              <a:gd name="connsiteX1" fmla="*/ 8051311 w 9821575"/>
              <a:gd name="connsiteY1" fmla="*/ 0 h 6858000"/>
              <a:gd name="connsiteX2" fmla="*/ 9821575 w 9821575"/>
              <a:gd name="connsiteY2" fmla="*/ 3473791 h 6858000"/>
              <a:gd name="connsiteX3" fmla="*/ 8096962 w 9821575"/>
              <a:gd name="connsiteY3" fmla="*/ 6857999 h 6858000"/>
              <a:gd name="connsiteX4" fmla="*/ 1 w 9821575"/>
              <a:gd name="connsiteY4" fmla="*/ 6857999 h 6858000"/>
              <a:gd name="connsiteX5" fmla="*/ 1 w 9821575"/>
              <a:gd name="connsiteY5" fmla="*/ 6858000 h 6858000"/>
              <a:gd name="connsiteX6" fmla="*/ 0 w 982157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1575" h="6858000">
                <a:moveTo>
                  <a:pt x="0" y="0"/>
                </a:moveTo>
                <a:lnTo>
                  <a:pt x="8051311" y="0"/>
                </a:lnTo>
                <a:lnTo>
                  <a:pt x="9821575" y="3473791"/>
                </a:lnTo>
                <a:lnTo>
                  <a:pt x="8096962" y="6857999"/>
                </a:lnTo>
                <a:lnTo>
                  <a:pt x="1" y="6857999"/>
                </a:lnTo>
                <a:lnTo>
                  <a:pt x="1"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1161721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9700234"/>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hyperlink" Target="https://tejarat-gram.com/" TargetMode="External"/><Relationship Id="rId7" Type="http://schemas.openxmlformats.org/officeDocument/2006/relationships/hyperlink" Target="https://bazarefelez.com/"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s://shahrsteel.com/" TargetMode="External"/><Relationship Id="rId5" Type="http://schemas.openxmlformats.org/officeDocument/2006/relationships/hyperlink" Target="https://sabaprofile.com/" TargetMode="External"/><Relationship Id="rId4" Type="http://schemas.openxmlformats.org/officeDocument/2006/relationships/hyperlink" Target="https://www.jahaneshimi.com/"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A45153FF-11D7-5EF2-0AA5-BC9D026267CD}"/>
              </a:ext>
            </a:extLst>
          </p:cNvPr>
          <p:cNvGrpSpPr/>
          <p:nvPr/>
        </p:nvGrpSpPr>
        <p:grpSpPr>
          <a:xfrm>
            <a:off x="6532035" y="2468212"/>
            <a:ext cx="4234158" cy="585907"/>
            <a:chOff x="7158772" y="1398431"/>
            <a:chExt cx="4234158" cy="585907"/>
          </a:xfrm>
        </p:grpSpPr>
        <p:sp>
          <p:nvSpPr>
            <p:cNvPr id="8" name="Rectangle 7">
              <a:extLst>
                <a:ext uri="{FF2B5EF4-FFF2-40B4-BE49-F238E27FC236}">
                  <a16:creationId xmlns:a16="http://schemas.microsoft.com/office/drawing/2014/main" id="{B559480C-0012-ACCA-ACCB-EDEE5D63A320}"/>
                </a:ext>
              </a:extLst>
            </p:cNvPr>
            <p:cNvSpPr/>
            <p:nvPr/>
          </p:nvSpPr>
          <p:spPr>
            <a:xfrm>
              <a:off x="7158772" y="1398431"/>
              <a:ext cx="4234158" cy="58590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sz="1400" dirty="0"/>
            </a:p>
          </p:txBody>
        </p:sp>
        <p:sp>
          <p:nvSpPr>
            <p:cNvPr id="11" name="TextBox 10">
              <a:extLst>
                <a:ext uri="{FF2B5EF4-FFF2-40B4-BE49-F238E27FC236}">
                  <a16:creationId xmlns:a16="http://schemas.microsoft.com/office/drawing/2014/main" id="{188EA2B1-4C66-AF2F-C11B-7F45043F8904}"/>
                </a:ext>
              </a:extLst>
            </p:cNvPr>
            <p:cNvSpPr txBox="1"/>
            <p:nvPr/>
          </p:nvSpPr>
          <p:spPr>
            <a:xfrm>
              <a:off x="7158772" y="1447591"/>
              <a:ext cx="4234158" cy="400110"/>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solidFill>
                    <a:schemeClr val="bg1"/>
                  </a:solidFill>
                </a:rPr>
                <a:t>موضوع:پاورپوینت سرب</a:t>
              </a:r>
            </a:p>
          </p:txBody>
        </p:sp>
      </p:grpSp>
      <p:grpSp>
        <p:nvGrpSpPr>
          <p:cNvPr id="21" name="Group 20">
            <a:extLst>
              <a:ext uri="{FF2B5EF4-FFF2-40B4-BE49-F238E27FC236}">
                <a16:creationId xmlns:a16="http://schemas.microsoft.com/office/drawing/2014/main" id="{0192659A-ECA0-EF81-6998-C84EAB7AA485}"/>
              </a:ext>
            </a:extLst>
          </p:cNvPr>
          <p:cNvGrpSpPr/>
          <p:nvPr/>
        </p:nvGrpSpPr>
        <p:grpSpPr>
          <a:xfrm>
            <a:off x="6135582" y="3304725"/>
            <a:ext cx="5027064" cy="585907"/>
            <a:chOff x="7020775" y="2361539"/>
            <a:chExt cx="5027064" cy="585907"/>
          </a:xfrm>
        </p:grpSpPr>
        <p:sp>
          <p:nvSpPr>
            <p:cNvPr id="9" name="Rectangle 8">
              <a:extLst>
                <a:ext uri="{FF2B5EF4-FFF2-40B4-BE49-F238E27FC236}">
                  <a16:creationId xmlns:a16="http://schemas.microsoft.com/office/drawing/2014/main" id="{4D8AFB46-FC2C-1DB2-AA5E-DF5285C622A8}"/>
                </a:ext>
              </a:extLst>
            </p:cNvPr>
            <p:cNvSpPr/>
            <p:nvPr/>
          </p:nvSpPr>
          <p:spPr>
            <a:xfrm>
              <a:off x="7020775" y="2361539"/>
              <a:ext cx="5027064" cy="58590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sz="1400"/>
            </a:p>
          </p:txBody>
        </p:sp>
        <p:sp>
          <p:nvSpPr>
            <p:cNvPr id="13" name="TextBox 12">
              <a:extLst>
                <a:ext uri="{FF2B5EF4-FFF2-40B4-BE49-F238E27FC236}">
                  <a16:creationId xmlns:a16="http://schemas.microsoft.com/office/drawing/2014/main" id="{07BD4AF8-9856-CA3D-18D8-EFC9742FCC63}"/>
                </a:ext>
              </a:extLst>
            </p:cNvPr>
            <p:cNvSpPr txBox="1"/>
            <p:nvPr/>
          </p:nvSpPr>
          <p:spPr>
            <a:xfrm>
              <a:off x="7020775" y="2457430"/>
              <a:ext cx="4917888" cy="400110"/>
            </a:xfrm>
            <a:prstGeom prst="rect">
              <a:avLst/>
            </a:prstGeom>
            <a:noFill/>
          </p:spPr>
          <p:txBody>
            <a:bodyPr wrap="square">
              <a:spAutoFit/>
            </a:bodyPr>
            <a:lstStyle>
              <a:defPPr>
                <a:defRPr lang="fa-IR"/>
              </a:defPPr>
              <a:lvl1pPr algn="just" rtl="1">
                <a:spcAft>
                  <a:spcPts val="800"/>
                </a:spcAft>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t>استاد راهنما:علیرضا عزیزی</a:t>
              </a:r>
            </a:p>
          </p:txBody>
        </p:sp>
      </p:grpSp>
      <p:grpSp>
        <p:nvGrpSpPr>
          <p:cNvPr id="19" name="Group 18">
            <a:extLst>
              <a:ext uri="{FF2B5EF4-FFF2-40B4-BE49-F238E27FC236}">
                <a16:creationId xmlns:a16="http://schemas.microsoft.com/office/drawing/2014/main" id="{F7A6C149-6831-9EA6-63D3-AE8BF0F0AFC7}"/>
              </a:ext>
            </a:extLst>
          </p:cNvPr>
          <p:cNvGrpSpPr/>
          <p:nvPr/>
        </p:nvGrpSpPr>
        <p:grpSpPr>
          <a:xfrm>
            <a:off x="6096000" y="4141238"/>
            <a:ext cx="5106228" cy="585907"/>
            <a:chOff x="6941611" y="4047730"/>
            <a:chExt cx="5106228" cy="585907"/>
          </a:xfrm>
        </p:grpSpPr>
        <p:sp>
          <p:nvSpPr>
            <p:cNvPr id="7" name="Rectangle 6">
              <a:extLst>
                <a:ext uri="{FF2B5EF4-FFF2-40B4-BE49-F238E27FC236}">
                  <a16:creationId xmlns:a16="http://schemas.microsoft.com/office/drawing/2014/main" id="{F81FC7A2-D887-BF7E-7B3A-745E83411646}"/>
                </a:ext>
              </a:extLst>
            </p:cNvPr>
            <p:cNvSpPr/>
            <p:nvPr/>
          </p:nvSpPr>
          <p:spPr>
            <a:xfrm>
              <a:off x="6941611" y="4047730"/>
              <a:ext cx="5106228" cy="58590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sz="1400"/>
            </a:p>
          </p:txBody>
        </p:sp>
        <p:sp>
          <p:nvSpPr>
            <p:cNvPr id="14" name="TextBox 13">
              <a:extLst>
                <a:ext uri="{FF2B5EF4-FFF2-40B4-BE49-F238E27FC236}">
                  <a16:creationId xmlns:a16="http://schemas.microsoft.com/office/drawing/2014/main" id="{C7E3B259-95BE-F339-529C-66104EA5BB79}"/>
                </a:ext>
              </a:extLst>
            </p:cNvPr>
            <p:cNvSpPr txBox="1"/>
            <p:nvPr/>
          </p:nvSpPr>
          <p:spPr>
            <a:xfrm>
              <a:off x="6941611" y="4143623"/>
              <a:ext cx="5106228" cy="400110"/>
            </a:xfrm>
            <a:prstGeom prst="rect">
              <a:avLst/>
            </a:prstGeom>
            <a:noFill/>
          </p:spPr>
          <p:txBody>
            <a:bodyPr wrap="square">
              <a:spAutoFit/>
            </a:bodyPr>
            <a:lstStyle>
              <a:defPPr>
                <a:defRPr lang="fa-IR"/>
              </a:defPPr>
              <a:lvl1pPr algn="just" rtl="1">
                <a:spcAft>
                  <a:spcPts val="800"/>
                </a:spcAft>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t>پژوهشگر:محمد جواد عزیزی</a:t>
              </a:r>
            </a:p>
          </p:txBody>
        </p:sp>
      </p:grpSp>
      <p:grpSp>
        <p:nvGrpSpPr>
          <p:cNvPr id="22" name="Group 21">
            <a:extLst>
              <a:ext uri="{FF2B5EF4-FFF2-40B4-BE49-F238E27FC236}">
                <a16:creationId xmlns:a16="http://schemas.microsoft.com/office/drawing/2014/main" id="{0F6AEC90-3CAE-F216-77B0-91B02BDE517C}"/>
              </a:ext>
            </a:extLst>
          </p:cNvPr>
          <p:cNvGrpSpPr/>
          <p:nvPr/>
        </p:nvGrpSpPr>
        <p:grpSpPr>
          <a:xfrm>
            <a:off x="6532035" y="4977753"/>
            <a:ext cx="4234159" cy="585907"/>
            <a:chOff x="7158771" y="5090891"/>
            <a:chExt cx="4234159" cy="585907"/>
          </a:xfrm>
        </p:grpSpPr>
        <p:sp>
          <p:nvSpPr>
            <p:cNvPr id="6" name="Rectangle 5">
              <a:extLst>
                <a:ext uri="{FF2B5EF4-FFF2-40B4-BE49-F238E27FC236}">
                  <a16:creationId xmlns:a16="http://schemas.microsoft.com/office/drawing/2014/main" id="{3F7934CB-B2DB-DDCD-A4B3-29E01935BFFC}"/>
                </a:ext>
              </a:extLst>
            </p:cNvPr>
            <p:cNvSpPr/>
            <p:nvPr/>
          </p:nvSpPr>
          <p:spPr>
            <a:xfrm>
              <a:off x="7158772" y="5090891"/>
              <a:ext cx="4234158" cy="58590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sz="1400"/>
            </a:p>
          </p:txBody>
        </p:sp>
        <p:sp>
          <p:nvSpPr>
            <p:cNvPr id="15" name="TextBox 14">
              <a:extLst>
                <a:ext uri="{FF2B5EF4-FFF2-40B4-BE49-F238E27FC236}">
                  <a16:creationId xmlns:a16="http://schemas.microsoft.com/office/drawing/2014/main" id="{7C8DDC51-29D8-D313-0655-4B24A0197821}"/>
                </a:ext>
              </a:extLst>
            </p:cNvPr>
            <p:cNvSpPr txBox="1"/>
            <p:nvPr/>
          </p:nvSpPr>
          <p:spPr>
            <a:xfrm>
              <a:off x="7158771" y="5158866"/>
              <a:ext cx="4234158" cy="400110"/>
            </a:xfrm>
            <a:prstGeom prst="rect">
              <a:avLst/>
            </a:prstGeom>
            <a:noFill/>
          </p:spPr>
          <p:txBody>
            <a:bodyPr wrap="square">
              <a:spAutoFit/>
            </a:bodyPr>
            <a:lstStyle>
              <a:defPPr>
                <a:defRPr lang="fa-IR"/>
              </a:defPPr>
              <a:lvl1pPr algn="just" rtl="1">
                <a:spcAft>
                  <a:spcPts val="800"/>
                </a:spcAft>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t>تاریخ ارائه: .......</a:t>
              </a:r>
            </a:p>
          </p:txBody>
        </p:sp>
      </p:grpSp>
      <p:pic>
        <p:nvPicPr>
          <p:cNvPr id="1026" name="Picture 2" descr="لوگو دانشگاه تهران - لوگویاب">
            <a:extLst>
              <a:ext uri="{FF2B5EF4-FFF2-40B4-BE49-F238E27FC236}">
                <a16:creationId xmlns:a16="http://schemas.microsoft.com/office/drawing/2014/main" id="{F45C76C5-B942-B3CD-6634-62EB0ACD23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7124" y="373626"/>
            <a:ext cx="1843980" cy="184398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49EB9A65-3C2C-EC9B-C030-1824202B1B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 y="460668"/>
            <a:ext cx="6833571" cy="5936664"/>
          </a:xfrm>
          <a:prstGeom prst="rect">
            <a:avLst/>
          </a:prstGeom>
        </p:spPr>
      </p:pic>
    </p:spTree>
    <p:extLst>
      <p:ext uri="{BB962C8B-B14F-4D97-AF65-F5344CB8AC3E}">
        <p14:creationId xmlns:p14="http://schemas.microsoft.com/office/powerpoint/2010/main" val="1443340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1337E0-BE8C-9909-C891-6699D4A3F2FA}"/>
              </a:ext>
            </a:extLst>
          </p:cNvPr>
          <p:cNvSpPr txBox="1"/>
          <p:nvPr/>
        </p:nvSpPr>
        <p:spPr>
          <a:xfrm>
            <a:off x="6017342" y="1130644"/>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تولید سرب</a:t>
            </a:r>
            <a:endParaRPr lang="en-US" dirty="0"/>
          </a:p>
        </p:txBody>
      </p:sp>
      <p:sp>
        <p:nvSpPr>
          <p:cNvPr id="5" name="TextBox 4">
            <a:extLst>
              <a:ext uri="{FF2B5EF4-FFF2-40B4-BE49-F238E27FC236}">
                <a16:creationId xmlns:a16="http://schemas.microsoft.com/office/drawing/2014/main" id="{4D84C5C4-BA2B-7E8F-B04D-E85C18A23116}"/>
              </a:ext>
            </a:extLst>
          </p:cNvPr>
          <p:cNvSpPr txBox="1"/>
          <p:nvPr/>
        </p:nvSpPr>
        <p:spPr>
          <a:xfrm>
            <a:off x="206478" y="1887986"/>
            <a:ext cx="5702710"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حدود نیمی از کل سرب تولید شده در هرسال، از مواد بازیافتی است. به این معنی که سرب یکی از بالاترین نرخ‌های بازیافت را در بین تمامی مواد رایج امروزی دارد. در سال 2008، تولید سرب در سراسر جهان، از هشت میلیون تن فراتر رفت و در سال اخیر شاهد اوج گرفتن تولید این فلز در جهان هستیم. از بزرگ‌ترین تولیدکنندگان سرب استخراج شده، می‌توان به چین، استرالیا و ایالات متحده آمریکا اشاره کرد</a:t>
            </a:r>
            <a:r>
              <a:rPr lang="en-US" dirty="0"/>
              <a:t>.</a:t>
            </a:r>
          </a:p>
        </p:txBody>
      </p:sp>
      <p:pic>
        <p:nvPicPr>
          <p:cNvPr id="9218" name="Picture 2" descr="ریخته گری سرب چیست؟ خدمات ریخته گری سرب - سهند آذرین">
            <a:extLst>
              <a:ext uri="{FF2B5EF4-FFF2-40B4-BE49-F238E27FC236}">
                <a16:creationId xmlns:a16="http://schemas.microsoft.com/office/drawing/2014/main" id="{E5730022-BE39-BA84-FB37-365ED7A7F0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4658" y="1887986"/>
            <a:ext cx="6017342" cy="401156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5165377-FE47-B327-53F5-F8A394B44C23}"/>
              </a:ext>
            </a:extLst>
          </p:cNvPr>
          <p:cNvSpPr/>
          <p:nvPr/>
        </p:nvSpPr>
        <p:spPr>
          <a:xfrm>
            <a:off x="0" y="1296927"/>
            <a:ext cx="10697497" cy="11539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D96CA5C2-10BA-01EA-8210-2D8FAE112680}"/>
              </a:ext>
            </a:extLst>
          </p:cNvPr>
          <p:cNvSpPr/>
          <p:nvPr/>
        </p:nvSpPr>
        <p:spPr>
          <a:xfrm>
            <a:off x="7000568" y="5986955"/>
            <a:ext cx="5191432" cy="109046"/>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EF890627-E87C-487A-95C9-47E2E7BFB056}"/>
              </a:ext>
            </a:extLst>
          </p:cNvPr>
          <p:cNvSpPr/>
          <p:nvPr/>
        </p:nvSpPr>
        <p:spPr>
          <a:xfrm>
            <a:off x="6174658" y="5986956"/>
            <a:ext cx="766917" cy="109045"/>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08312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101EBA8-5BB8-27AA-3DF5-F7FB46419261}"/>
              </a:ext>
            </a:extLst>
          </p:cNvPr>
          <p:cNvSpPr/>
          <p:nvPr/>
        </p:nvSpPr>
        <p:spPr>
          <a:xfrm>
            <a:off x="5810864" y="1543395"/>
            <a:ext cx="4798142" cy="58533"/>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122" name="Picture 2" descr="تولید شمش سرب | تاریخچه، خواص و کاربرد شمش سرب - بازار فلزات ایران">
            <a:extLst>
              <a:ext uri="{FF2B5EF4-FFF2-40B4-BE49-F238E27FC236}">
                <a16:creationId xmlns:a16="http://schemas.microsoft.com/office/drawing/2014/main" id="{22486E01-9D9A-E3D2-7F49-505793A491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8259" y="-43259"/>
            <a:ext cx="5126064" cy="383359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A2A94D4-BEC3-39F2-17E3-94FEB8732BD2}"/>
              </a:ext>
            </a:extLst>
          </p:cNvPr>
          <p:cNvSpPr txBox="1"/>
          <p:nvPr/>
        </p:nvSpPr>
        <p:spPr>
          <a:xfrm>
            <a:off x="5963265" y="1327953"/>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تولید سرب</a:t>
            </a:r>
            <a:endParaRPr lang="en-US" dirty="0"/>
          </a:p>
        </p:txBody>
      </p:sp>
      <p:sp>
        <p:nvSpPr>
          <p:cNvPr id="4" name="TextBox 3">
            <a:extLst>
              <a:ext uri="{FF2B5EF4-FFF2-40B4-BE49-F238E27FC236}">
                <a16:creationId xmlns:a16="http://schemas.microsoft.com/office/drawing/2014/main" id="{131F9ED5-84A9-0A1F-637D-55B040F3BEC3}"/>
              </a:ext>
            </a:extLst>
          </p:cNvPr>
          <p:cNvSpPr txBox="1"/>
          <p:nvPr/>
        </p:nvSpPr>
        <p:spPr>
          <a:xfrm>
            <a:off x="6425381" y="1699841"/>
            <a:ext cx="5633884" cy="389093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درحالی‌که عظیم‌ترین سازندگان سرب از روش بازیافتی ایالات متحده آمریکا، چین و آلمان هستند. جالب است بدانید که کشور چین به‌تنهایی حدود 60 درصد از کل تولید سرب را به خود اختصاص داده است. مهم‌ترین سنگ معدن سرب از نظر اقتصادی، گالن نام دارد. گالن حاوی سولفید سرب</a:t>
            </a:r>
            <a:r>
              <a:rPr lang="en-US" dirty="0"/>
              <a:t> (</a:t>
            </a:r>
            <a:r>
              <a:rPr lang="en-US" dirty="0" err="1"/>
              <a:t>PbS</a:t>
            </a:r>
            <a:r>
              <a:rPr lang="en-US" dirty="0"/>
              <a:t>) </a:t>
            </a:r>
            <a:r>
              <a:rPr lang="fa-IR" dirty="0"/>
              <a:t>و همچنین روی و نقره است که همه آن‌ها را می‌توان برای تولید فلزات خالص استخراج و سپس تصفیه کرد</a:t>
            </a:r>
            <a:r>
              <a:rPr lang="en-US" dirty="0"/>
              <a:t>.</a:t>
            </a:r>
          </a:p>
        </p:txBody>
      </p:sp>
      <p:pic>
        <p:nvPicPr>
          <p:cNvPr id="6" name="Picture 5">
            <a:extLst>
              <a:ext uri="{FF2B5EF4-FFF2-40B4-BE49-F238E27FC236}">
                <a16:creationId xmlns:a16="http://schemas.microsoft.com/office/drawing/2014/main" id="{F5798330-E950-7D31-27B5-5D2BAEE89CBA}"/>
              </a:ext>
            </a:extLst>
          </p:cNvPr>
          <p:cNvPicPr>
            <a:picLocks noChangeAspect="1"/>
          </p:cNvPicPr>
          <p:nvPr/>
        </p:nvPicPr>
        <p:blipFill>
          <a:blip r:embed="rId3"/>
          <a:stretch>
            <a:fillRect/>
          </a:stretch>
        </p:blipFill>
        <p:spPr>
          <a:xfrm>
            <a:off x="0" y="3802292"/>
            <a:ext cx="5427544" cy="3055708"/>
          </a:xfrm>
          <a:prstGeom prst="rect">
            <a:avLst/>
          </a:prstGeom>
        </p:spPr>
      </p:pic>
      <p:sp>
        <p:nvSpPr>
          <p:cNvPr id="5" name="Rectangle 4">
            <a:extLst>
              <a:ext uri="{FF2B5EF4-FFF2-40B4-BE49-F238E27FC236}">
                <a16:creationId xmlns:a16="http://schemas.microsoft.com/office/drawing/2014/main" id="{450E3597-39A0-6EC6-70DA-948B915BBC29}"/>
              </a:ext>
            </a:extLst>
          </p:cNvPr>
          <p:cNvSpPr/>
          <p:nvPr/>
        </p:nvSpPr>
        <p:spPr>
          <a:xfrm>
            <a:off x="678426" y="1"/>
            <a:ext cx="274304" cy="3790334"/>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B3985574-1753-A845-5B3D-EE923F00BADD}"/>
              </a:ext>
            </a:extLst>
          </p:cNvPr>
          <p:cNvSpPr/>
          <p:nvPr/>
        </p:nvSpPr>
        <p:spPr>
          <a:xfrm>
            <a:off x="5502996" y="3802292"/>
            <a:ext cx="263624" cy="3066144"/>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07817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2D73E6-2AED-1119-13D3-3A6CFD6D8932}"/>
              </a:ext>
            </a:extLst>
          </p:cNvPr>
          <p:cNvSpPr txBox="1"/>
          <p:nvPr/>
        </p:nvSpPr>
        <p:spPr>
          <a:xfrm>
            <a:off x="157316" y="833284"/>
            <a:ext cx="11877368"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سایر سنگ‌های معدنی که برای سرب استخراج می‌شوند عبارت‌اند از انگلیسیت و سروسیت. بخش بزرگی (حدود 90 درصد) از کل سرب در باتری‌های سرب اسیدی، ورق‌های سرب و سایر کاربردهای فلزی که قابل بازیافت هستند، استفاده می‌شود. در نتیجه در حدود پنج میلیون تن سرب یا 60 درصد از کل تولید این فلز، از مواد بازیافتی است</a:t>
            </a:r>
            <a:r>
              <a:rPr lang="en-US" dirty="0"/>
              <a:t>.</a:t>
            </a:r>
          </a:p>
        </p:txBody>
      </p:sp>
      <p:sp>
        <p:nvSpPr>
          <p:cNvPr id="4" name="TextBox 3">
            <a:extLst>
              <a:ext uri="{FF2B5EF4-FFF2-40B4-BE49-F238E27FC236}">
                <a16:creationId xmlns:a16="http://schemas.microsoft.com/office/drawing/2014/main" id="{074F8926-F5A2-7C5F-44C6-079B6BE81887}"/>
              </a:ext>
            </a:extLst>
          </p:cNvPr>
          <p:cNvSpPr txBox="1"/>
          <p:nvPr/>
        </p:nvSpPr>
        <p:spPr>
          <a:xfrm>
            <a:off x="678425" y="249997"/>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تولید سرب</a:t>
            </a:r>
            <a:endParaRPr lang="en-US" dirty="0"/>
          </a:p>
        </p:txBody>
      </p:sp>
      <p:pic>
        <p:nvPicPr>
          <p:cNvPr id="8194" name="Picture 2" descr="طرح توجیهی شمش سرب و روی ⭐️ 0 تا 100 تولید (مجوز و وام)">
            <a:extLst>
              <a:ext uri="{FF2B5EF4-FFF2-40B4-BE49-F238E27FC236}">
                <a16:creationId xmlns:a16="http://schemas.microsoft.com/office/drawing/2014/main" id="{C225A80E-F20D-B0B3-67EC-8BA4DDC7FD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62609"/>
            <a:ext cx="6064194" cy="404481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طرح توجیهی شمش سرب و روی ⭐️ 0 تا 100 تولید (مجوز و وام)">
            <a:extLst>
              <a:ext uri="{FF2B5EF4-FFF2-40B4-BE49-F238E27FC236}">
                <a16:creationId xmlns:a16="http://schemas.microsoft.com/office/drawing/2014/main" id="{8A80BD49-59A9-BAA5-C0C8-EF7F49E43C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18" y="2877092"/>
            <a:ext cx="6241344" cy="351387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3F50632-0766-FCD3-5F39-83284C3719DC}"/>
              </a:ext>
            </a:extLst>
          </p:cNvPr>
          <p:cNvSpPr/>
          <p:nvPr/>
        </p:nvSpPr>
        <p:spPr>
          <a:xfrm>
            <a:off x="521109" y="6708919"/>
            <a:ext cx="4788310" cy="90236"/>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0514D593-76AE-CFFA-828C-3AC22962E4E3}"/>
              </a:ext>
            </a:extLst>
          </p:cNvPr>
          <p:cNvSpPr/>
          <p:nvPr/>
        </p:nvSpPr>
        <p:spPr>
          <a:xfrm>
            <a:off x="6838335" y="2731264"/>
            <a:ext cx="4788310" cy="90236"/>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D50586B1-D58D-60CD-98A4-26196C997836}"/>
              </a:ext>
            </a:extLst>
          </p:cNvPr>
          <p:cNvSpPr/>
          <p:nvPr/>
        </p:nvSpPr>
        <p:spPr>
          <a:xfrm flipV="1">
            <a:off x="-68826" y="775804"/>
            <a:ext cx="12260826" cy="45719"/>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43341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6E20122-AA6E-DF72-BA9A-7BE8FC7F4B82}"/>
              </a:ext>
            </a:extLst>
          </p:cNvPr>
          <p:cNvSpPr/>
          <p:nvPr/>
        </p:nvSpPr>
        <p:spPr>
          <a:xfrm>
            <a:off x="7207045" y="1965041"/>
            <a:ext cx="4980946" cy="3976284"/>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7E96EED-18EE-3910-6A7A-AB6E3BA390D6}"/>
              </a:ext>
            </a:extLst>
          </p:cNvPr>
          <p:cNvSpPr txBox="1"/>
          <p:nvPr/>
        </p:nvSpPr>
        <p:spPr>
          <a:xfrm>
            <a:off x="2084438" y="948449"/>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آشنایی با استخراج سرب از معدن</a:t>
            </a:r>
            <a:endParaRPr lang="en-US" dirty="0"/>
          </a:p>
        </p:txBody>
      </p:sp>
      <p:sp>
        <p:nvSpPr>
          <p:cNvPr id="5" name="TextBox 4">
            <a:extLst>
              <a:ext uri="{FF2B5EF4-FFF2-40B4-BE49-F238E27FC236}">
                <a16:creationId xmlns:a16="http://schemas.microsoft.com/office/drawing/2014/main" id="{1FD4C02A-57FC-DCA8-3B2B-349E3E8DDB0E}"/>
              </a:ext>
            </a:extLst>
          </p:cNvPr>
          <p:cNvSpPr txBox="1"/>
          <p:nvPr/>
        </p:nvSpPr>
        <p:spPr>
          <a:xfrm>
            <a:off x="147485" y="1874407"/>
            <a:ext cx="6184490"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تنها حدود نیمی از مواد سرب مورداستفاده امروزی، از معادن استخراج می‌شود. مابقی نیاز بشر به این ماده باز بازیافت، عمدتاً بازیافت باتری خودروها به دست خواهد آمد. سرب از سنگ معدن‌های حفر شده از معدن زیرزمینی استخراج می‌شود. از بیش از 60 کانی که حاوی سرب بوده، تنها 3 مورد از آن‌ها، گالن، سروسیت و انگلیسیت از نظر تجری قابل دوام هستند. معمولاً سرب همراه با فلزات دیگری مانند نقصضره و روی بازیافت خواهد شد</a:t>
            </a:r>
            <a:r>
              <a:rPr lang="en-US" dirty="0"/>
              <a:t>.</a:t>
            </a:r>
          </a:p>
        </p:txBody>
      </p:sp>
      <p:pic>
        <p:nvPicPr>
          <p:cNvPr id="9" name="Picture 8">
            <a:extLst>
              <a:ext uri="{FF2B5EF4-FFF2-40B4-BE49-F238E27FC236}">
                <a16:creationId xmlns:a16="http://schemas.microsoft.com/office/drawing/2014/main" id="{514CE694-8935-1A75-D21C-77A6BCCC3CF5}"/>
              </a:ext>
            </a:extLst>
          </p:cNvPr>
          <p:cNvPicPr>
            <a:picLocks noChangeAspect="1"/>
          </p:cNvPicPr>
          <p:nvPr/>
        </p:nvPicPr>
        <p:blipFill>
          <a:blip r:embed="rId2"/>
          <a:stretch>
            <a:fillRect/>
          </a:stretch>
        </p:blipFill>
        <p:spPr>
          <a:xfrm>
            <a:off x="6469627" y="2212259"/>
            <a:ext cx="5718364" cy="3481848"/>
          </a:xfrm>
          <a:prstGeom prst="rect">
            <a:avLst/>
          </a:prstGeom>
          <a:ln w="28575">
            <a:solidFill>
              <a:schemeClr val="bg1"/>
            </a:solidFill>
          </a:ln>
        </p:spPr>
      </p:pic>
      <p:sp>
        <p:nvSpPr>
          <p:cNvPr id="2" name="Rectangle 1">
            <a:extLst>
              <a:ext uri="{FF2B5EF4-FFF2-40B4-BE49-F238E27FC236}">
                <a16:creationId xmlns:a16="http://schemas.microsoft.com/office/drawing/2014/main" id="{FF7EE026-D50F-0D7C-A426-866EEDFDA7C1}"/>
              </a:ext>
            </a:extLst>
          </p:cNvPr>
          <p:cNvSpPr/>
          <p:nvPr/>
        </p:nvSpPr>
        <p:spPr>
          <a:xfrm flipV="1">
            <a:off x="6331975" y="786580"/>
            <a:ext cx="5860025"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BF458A29-D0A6-8B1D-0A9C-01BB56678366}"/>
              </a:ext>
            </a:extLst>
          </p:cNvPr>
          <p:cNvSpPr/>
          <p:nvPr/>
        </p:nvSpPr>
        <p:spPr>
          <a:xfrm>
            <a:off x="-1" y="1431318"/>
            <a:ext cx="5761703" cy="64168"/>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064360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1A1DC0F-7B24-271D-8B26-13EDFACCEBD4}"/>
              </a:ext>
            </a:extLst>
          </p:cNvPr>
          <p:cNvSpPr/>
          <p:nvPr/>
        </p:nvSpPr>
        <p:spPr>
          <a:xfrm>
            <a:off x="2032295" y="3766740"/>
            <a:ext cx="4395019"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0578E01A-9D43-058A-5A72-307E952AD984}"/>
              </a:ext>
            </a:extLst>
          </p:cNvPr>
          <p:cNvSpPr/>
          <p:nvPr/>
        </p:nvSpPr>
        <p:spPr>
          <a:xfrm>
            <a:off x="0" y="4071405"/>
            <a:ext cx="4395019"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AB9D5A6-3BC3-71C7-327E-0D80C4340BA5}"/>
              </a:ext>
            </a:extLst>
          </p:cNvPr>
          <p:cNvSpPr txBox="1"/>
          <p:nvPr/>
        </p:nvSpPr>
        <p:spPr>
          <a:xfrm>
            <a:off x="6843251" y="1307927"/>
            <a:ext cx="4857135"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استخراج فلز سرب از سنگ‌های معدن، یک فرایند چندمرحله‌ای است. ابتدا سنگ معدن سرب به ذرات ریز کمتر از 0.1 میلی‌متری آسیاب می‌شود و بافتی شبیه به نمک خوراکی به سنگ معدن می‌دهند. سپس پودر سرب در یک فرایند فیلتراسیون قرار می‌گیرد که شامل مخلوط کردن سنگ سرب با آب، افزودن روغن کاج و واردکردن حباب‌های هوا و هم زدن می‌شود. این عمل موجب می‌گردد تا کف نفتی حاوی سنگ سرب روی سطح تشکیل شود</a:t>
            </a:r>
            <a:r>
              <a:rPr lang="en-US" dirty="0"/>
              <a:t>.</a:t>
            </a:r>
          </a:p>
        </p:txBody>
      </p:sp>
      <p:sp>
        <p:nvSpPr>
          <p:cNvPr id="4" name="TextBox 3">
            <a:extLst>
              <a:ext uri="{FF2B5EF4-FFF2-40B4-BE49-F238E27FC236}">
                <a16:creationId xmlns:a16="http://schemas.microsoft.com/office/drawing/2014/main" id="{F5474377-2ED3-09E8-5C1F-885486F24184}"/>
              </a:ext>
            </a:extLst>
          </p:cNvPr>
          <p:cNvSpPr txBox="1"/>
          <p:nvPr/>
        </p:nvSpPr>
        <p:spPr>
          <a:xfrm>
            <a:off x="2389237" y="249524"/>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آشنایی با استخراج سرب از معدن</a:t>
            </a:r>
            <a:endParaRPr lang="en-US" dirty="0"/>
          </a:p>
        </p:txBody>
      </p:sp>
      <p:pic>
        <p:nvPicPr>
          <p:cNvPr id="16386" name="Picture 2" descr="راهبر مجتمع معدنی سرب و روی انگوران، بهره‌بردار برتر شد">
            <a:extLst>
              <a:ext uri="{FF2B5EF4-FFF2-40B4-BE49-F238E27FC236}">
                <a16:creationId xmlns:a16="http://schemas.microsoft.com/office/drawing/2014/main" id="{02540517-7A9E-7B5E-02DB-9D4310CBF0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7" y="924692"/>
            <a:ext cx="4806092" cy="297582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51653CE-B081-CD78-BD1D-9200B9067AA8}"/>
              </a:ext>
            </a:extLst>
          </p:cNvPr>
          <p:cNvSpPr/>
          <p:nvPr/>
        </p:nvSpPr>
        <p:spPr>
          <a:xfrm>
            <a:off x="4441145" y="794732"/>
            <a:ext cx="4395019" cy="16993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218" name="Picture 2" descr="استخراج سرب و روی: روش‌ها، فناوری‌ها و تأثیرات زیست‌محیطی - باریتکو">
            <a:extLst>
              <a:ext uri="{FF2B5EF4-FFF2-40B4-BE49-F238E27FC236}">
                <a16:creationId xmlns:a16="http://schemas.microsoft.com/office/drawing/2014/main" id="{17625DBD-0DC3-F375-3E5F-85274B28AFA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646"/>
          <a:stretch/>
        </p:blipFill>
        <p:spPr bwMode="auto">
          <a:xfrm>
            <a:off x="963284" y="3904357"/>
            <a:ext cx="5464030" cy="296347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E2C7903B-68C7-AA36-F327-C4096D934EC1}"/>
              </a:ext>
            </a:extLst>
          </p:cNvPr>
          <p:cNvSpPr/>
          <p:nvPr/>
        </p:nvSpPr>
        <p:spPr>
          <a:xfrm flipV="1">
            <a:off x="4947289" y="919429"/>
            <a:ext cx="45719" cy="2998291"/>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6648154E-4C74-1F33-E482-4AF2690E24CF}"/>
              </a:ext>
            </a:extLst>
          </p:cNvPr>
          <p:cNvSpPr/>
          <p:nvPr/>
        </p:nvSpPr>
        <p:spPr>
          <a:xfrm flipV="1">
            <a:off x="801034" y="3859709"/>
            <a:ext cx="45719" cy="2998291"/>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35598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FB6164-C761-24E4-9AE0-750D5809DC19}"/>
              </a:ext>
            </a:extLst>
          </p:cNvPr>
          <p:cNvSpPr txBox="1"/>
          <p:nvPr/>
        </p:nvSpPr>
        <p:spPr>
          <a:xfrm>
            <a:off x="157315" y="1526077"/>
            <a:ext cx="5102941"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بعدازاین مرحله متخصصین کف را از بین برده و سپس فیلتر می‌کنند تا آب آن را خارج کنند. سپس پودر در دمای بیش از 2500 درجه فارنهایت زینتر شده تا ناخالصی‌هایی مانند گوگرد را اکسید کنند. پودر حاصل بیشتر در یک کوره بلند گرم می‌شود و سرب مذاب تولید شده و به داخل قالب‌های سرب کشیده خواهد شد</a:t>
            </a:r>
            <a:r>
              <a:rPr lang="en-US" dirty="0"/>
              <a:t>.</a:t>
            </a:r>
          </a:p>
        </p:txBody>
      </p:sp>
      <p:sp>
        <p:nvSpPr>
          <p:cNvPr id="4" name="TextBox 3">
            <a:extLst>
              <a:ext uri="{FF2B5EF4-FFF2-40B4-BE49-F238E27FC236}">
                <a16:creationId xmlns:a16="http://schemas.microsoft.com/office/drawing/2014/main" id="{C795E1E3-DAC6-7202-2554-D9DC44B9832D}"/>
              </a:ext>
            </a:extLst>
          </p:cNvPr>
          <p:cNvSpPr txBox="1"/>
          <p:nvPr/>
        </p:nvSpPr>
        <p:spPr>
          <a:xfrm>
            <a:off x="-835744" y="1095190"/>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آشنایی با استخراج سرب از معدن</a:t>
            </a:r>
            <a:endParaRPr lang="en-US" dirty="0"/>
          </a:p>
        </p:txBody>
      </p:sp>
      <p:pic>
        <p:nvPicPr>
          <p:cNvPr id="5" name="Picture 4">
            <a:extLst>
              <a:ext uri="{FF2B5EF4-FFF2-40B4-BE49-F238E27FC236}">
                <a16:creationId xmlns:a16="http://schemas.microsoft.com/office/drawing/2014/main" id="{0FD54A0D-6C7B-5EFB-1ED7-F56F2E72C95C}"/>
              </a:ext>
            </a:extLst>
          </p:cNvPr>
          <p:cNvPicPr>
            <a:picLocks noChangeAspect="1"/>
          </p:cNvPicPr>
          <p:nvPr/>
        </p:nvPicPr>
        <p:blipFill>
          <a:blip r:embed="rId2"/>
          <a:srcRect r="18150" b="-1492"/>
          <a:stretch/>
        </p:blipFill>
        <p:spPr>
          <a:xfrm>
            <a:off x="5429644" y="1442080"/>
            <a:ext cx="6762356" cy="4586748"/>
          </a:xfrm>
          <a:prstGeom prst="rect">
            <a:avLst/>
          </a:prstGeom>
        </p:spPr>
      </p:pic>
      <p:sp>
        <p:nvSpPr>
          <p:cNvPr id="2" name="Rectangle 1">
            <a:extLst>
              <a:ext uri="{FF2B5EF4-FFF2-40B4-BE49-F238E27FC236}">
                <a16:creationId xmlns:a16="http://schemas.microsoft.com/office/drawing/2014/main" id="{CFFEF2AB-1CA8-7F94-3012-F0393AE100BB}"/>
              </a:ext>
            </a:extLst>
          </p:cNvPr>
          <p:cNvSpPr/>
          <p:nvPr/>
        </p:nvSpPr>
        <p:spPr>
          <a:xfrm>
            <a:off x="7796981" y="6028828"/>
            <a:ext cx="4395019" cy="131446"/>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FC825093-B7AA-B2D1-ABD0-4C4FCA7D20B3}"/>
              </a:ext>
            </a:extLst>
          </p:cNvPr>
          <p:cNvSpPr/>
          <p:nvPr/>
        </p:nvSpPr>
        <p:spPr>
          <a:xfrm>
            <a:off x="5429644" y="1179188"/>
            <a:ext cx="4395019" cy="131446"/>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03514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FC4423-A9FB-0B30-EFCB-75EC865172E4}"/>
              </a:ext>
            </a:extLst>
          </p:cNvPr>
          <p:cNvSpPr txBox="1"/>
          <p:nvPr/>
        </p:nvSpPr>
        <p:spPr>
          <a:xfrm>
            <a:off x="6179714" y="1982562"/>
            <a:ext cx="5820697"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این مرحله، سرب حاصل شده دارای خلوص 95 درصد بوده و با ذوب و جداکردن ناخالصی‌ها برای رسیدن به خلوص بیش از 99 درصد، از فرایند تصفیه استفاده می‌کنند. فلزاتی مانند طلا و نقره را می‌توان با افزودن مقدار کمی روی، از شمش جدا کرد. دلیل این امر نیز این نکته است که طلا و نقره راحت از سرب، در روی حل شده و زمانی که شمش کمی سرد شد، تفاله‌های آن به سمت بالا می‌آیند و سایر فلزات را نیز با خود می‌آوردند</a:t>
            </a:r>
            <a:r>
              <a:rPr lang="en-US" dirty="0"/>
              <a:t>.</a:t>
            </a:r>
          </a:p>
        </p:txBody>
      </p:sp>
      <p:sp>
        <p:nvSpPr>
          <p:cNvPr id="4" name="TextBox 3">
            <a:extLst>
              <a:ext uri="{FF2B5EF4-FFF2-40B4-BE49-F238E27FC236}">
                <a16:creationId xmlns:a16="http://schemas.microsoft.com/office/drawing/2014/main" id="{3D18CEB3-703D-B88B-B261-FB51264A79A3}"/>
              </a:ext>
            </a:extLst>
          </p:cNvPr>
          <p:cNvSpPr txBox="1"/>
          <p:nvPr/>
        </p:nvSpPr>
        <p:spPr>
          <a:xfrm>
            <a:off x="2359741" y="1551675"/>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آشنایی با استخراج سرب از معدن</a:t>
            </a:r>
            <a:endParaRPr lang="en-US" dirty="0"/>
          </a:p>
        </p:txBody>
      </p:sp>
      <p:pic>
        <p:nvPicPr>
          <p:cNvPr id="14338" name="Picture 2" descr="استخراج معدن سرب و روی بی‌بی گوهر در قندهار">
            <a:extLst>
              <a:ext uri="{FF2B5EF4-FFF2-40B4-BE49-F238E27FC236}">
                <a16:creationId xmlns:a16="http://schemas.microsoft.com/office/drawing/2014/main" id="{6AA5ED3F-40AE-2936-4CA4-ED3C2B0EC1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42140"/>
            <a:ext cx="6012288" cy="338191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AD105A8-00BC-2D60-ECB2-DFB9C738E0C3}"/>
              </a:ext>
            </a:extLst>
          </p:cNvPr>
          <p:cNvSpPr/>
          <p:nvPr/>
        </p:nvSpPr>
        <p:spPr>
          <a:xfrm>
            <a:off x="7796981" y="6144554"/>
            <a:ext cx="4395019" cy="16993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7872693E-DE0A-F8EF-6DCD-C201877837EA}"/>
              </a:ext>
            </a:extLst>
          </p:cNvPr>
          <p:cNvSpPr/>
          <p:nvPr/>
        </p:nvSpPr>
        <p:spPr>
          <a:xfrm>
            <a:off x="0" y="1726980"/>
            <a:ext cx="4395019" cy="16993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60709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272F9DA-0442-6F96-7F64-DC7A2A682EA4}"/>
              </a:ext>
            </a:extLst>
          </p:cNvPr>
          <p:cNvSpPr/>
          <p:nvPr/>
        </p:nvSpPr>
        <p:spPr>
          <a:xfrm>
            <a:off x="11257934" y="0"/>
            <a:ext cx="934065" cy="685800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04AF80C-B9E5-0985-707D-5859B51F7B74}"/>
              </a:ext>
            </a:extLst>
          </p:cNvPr>
          <p:cNvSpPr txBox="1"/>
          <p:nvPr/>
        </p:nvSpPr>
        <p:spPr>
          <a:xfrm>
            <a:off x="296254" y="2437034"/>
            <a:ext cx="5289755"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هنگامی که مواد سرب به سطح خلوص کافی رسید، به‌عنوان محصول نهایی به بلوک‌های سربی ریخته خواهند شد. در برخی از موارد ممکن است مقادیر کمی ناخالصی مانند مس، آنتیموان، قلع و روی نیز به مواد اضافه شده تا آلیاژهای سرب با خواص مختلف تولید شود</a:t>
            </a:r>
            <a:r>
              <a:rPr lang="en-US" dirty="0"/>
              <a:t>.</a:t>
            </a:r>
          </a:p>
        </p:txBody>
      </p:sp>
      <p:sp>
        <p:nvSpPr>
          <p:cNvPr id="4" name="TextBox 3">
            <a:extLst>
              <a:ext uri="{FF2B5EF4-FFF2-40B4-BE49-F238E27FC236}">
                <a16:creationId xmlns:a16="http://schemas.microsoft.com/office/drawing/2014/main" id="{9EF34DB5-67AC-8765-E8A4-D8B43EADDF43}"/>
              </a:ext>
            </a:extLst>
          </p:cNvPr>
          <p:cNvSpPr txBox="1"/>
          <p:nvPr/>
        </p:nvSpPr>
        <p:spPr>
          <a:xfrm>
            <a:off x="-509991" y="1903989"/>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آشنایی با استخراج سرب از معدن</a:t>
            </a:r>
            <a:endParaRPr lang="en-US" dirty="0"/>
          </a:p>
        </p:txBody>
      </p:sp>
      <p:pic>
        <p:nvPicPr>
          <p:cNvPr id="13314" name="Picture 2" descr="طرح توجیهی تولید آنتیموان ⭐️ 0 تا 100 اخذ مجوز و وام">
            <a:extLst>
              <a:ext uri="{FF2B5EF4-FFF2-40B4-BE49-F238E27FC236}">
                <a16:creationId xmlns:a16="http://schemas.microsoft.com/office/drawing/2014/main" id="{27BB17CE-AE5D-5782-5968-C79C6423AE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6177" y="1569693"/>
            <a:ext cx="6385822" cy="4272116"/>
          </a:xfrm>
          <a:prstGeom prst="rect">
            <a:avLst/>
          </a:prstGeom>
          <a:noFill/>
          <a:ln w="28575">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135291F1-95A2-B561-03A3-4F88EA4800E8}"/>
              </a:ext>
            </a:extLst>
          </p:cNvPr>
          <p:cNvSpPr/>
          <p:nvPr/>
        </p:nvSpPr>
        <p:spPr>
          <a:xfrm>
            <a:off x="1" y="2034463"/>
            <a:ext cx="1769806" cy="167964"/>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728650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182EE4-7EB9-A7ED-D69C-1E892BDAAD2A}"/>
              </a:ext>
            </a:extLst>
          </p:cNvPr>
          <p:cNvSpPr/>
          <p:nvPr/>
        </p:nvSpPr>
        <p:spPr>
          <a:xfrm>
            <a:off x="1946785" y="137652"/>
            <a:ext cx="845574" cy="492623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253D329F-DD72-A359-28AD-728C0DC21320}"/>
              </a:ext>
            </a:extLst>
          </p:cNvPr>
          <p:cNvSpPr/>
          <p:nvPr/>
        </p:nvSpPr>
        <p:spPr>
          <a:xfrm>
            <a:off x="10127227" y="137652"/>
            <a:ext cx="845574" cy="492623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A890A27-C943-7E82-3811-DB4D9F0A5CD5}"/>
              </a:ext>
            </a:extLst>
          </p:cNvPr>
          <p:cNvSpPr txBox="1"/>
          <p:nvPr/>
        </p:nvSpPr>
        <p:spPr>
          <a:xfrm>
            <a:off x="147485" y="5211364"/>
            <a:ext cx="2900517"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مهمترین آلیاژ های سرب</a:t>
            </a:r>
            <a:endParaRPr lang="en-US" dirty="0"/>
          </a:p>
        </p:txBody>
      </p:sp>
      <p:sp>
        <p:nvSpPr>
          <p:cNvPr id="5" name="TextBox 4">
            <a:extLst>
              <a:ext uri="{FF2B5EF4-FFF2-40B4-BE49-F238E27FC236}">
                <a16:creationId xmlns:a16="http://schemas.microsoft.com/office/drawing/2014/main" id="{D9DC215B-AB20-FCFD-5589-F9B547E0BC90}"/>
              </a:ext>
            </a:extLst>
          </p:cNvPr>
          <p:cNvSpPr txBox="1"/>
          <p:nvPr/>
        </p:nvSpPr>
        <p:spPr>
          <a:xfrm>
            <a:off x="147485" y="5612757"/>
            <a:ext cx="1188720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سرب به راحتی قابل تغییر و فرم‌پذیر است که از آن به عنوان یک مزیت برای استفاده در فلزات ساختاری و آلیاژی استفاده می شود. به عبارتی سرب به دلیل خواص ویژه ای که دارد با بسیاری از فلزات آلیاژ می دهد از جمله</a:t>
            </a:r>
            <a:r>
              <a:rPr lang="en-US" dirty="0"/>
              <a:t>:</a:t>
            </a:r>
          </a:p>
        </p:txBody>
      </p:sp>
      <p:pic>
        <p:nvPicPr>
          <p:cNvPr id="17410" name="Picture 2" descr="سرب چیست؟ + آلیاژ های سرب و کاربرد آن ها💯[فلز سرب]">
            <a:extLst>
              <a:ext uri="{FF2B5EF4-FFF2-40B4-BE49-F238E27FC236}">
                <a16:creationId xmlns:a16="http://schemas.microsoft.com/office/drawing/2014/main" id="{34C487BE-815D-10CF-8E92-868FE50E66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2761" y="371815"/>
            <a:ext cx="8554062" cy="4476626"/>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879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F2FF5AE-843F-3D6B-A2C7-AB5DBCA9D026}"/>
              </a:ext>
            </a:extLst>
          </p:cNvPr>
          <p:cNvSpPr txBox="1"/>
          <p:nvPr/>
        </p:nvSpPr>
        <p:spPr>
          <a:xfrm>
            <a:off x="369934" y="0"/>
            <a:ext cx="11825748" cy="383181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sz="2000" b="1" dirty="0"/>
              <a:t>آلیاژ قلع و سرب: </a:t>
            </a:r>
            <a:r>
              <a:rPr lang="fa-IR" dirty="0"/>
              <a:t>این آلیاژ به نام سرب-قلع شناخته می‌شود و از مخلوط سرب و فلز قلع</a:t>
            </a:r>
            <a:r>
              <a:rPr lang="en-US" dirty="0"/>
              <a:t> </a:t>
            </a:r>
            <a:r>
              <a:rPr lang="fa-IR" dirty="0"/>
              <a:t>تشکیل که برای اتصال مواد مختلف در الکترونیک و صنایع فلزی استفاده می‌شود. آلیاژ قلع و سرب دارای نقطه ذوب پایینی است که امکان استفاده در دماهای پایین را فراهم می‌کند</a:t>
            </a:r>
            <a:r>
              <a:rPr lang="en-US" dirty="0"/>
              <a:t>.</a:t>
            </a:r>
          </a:p>
          <a:p>
            <a:pPr marL="285750" indent="-285750">
              <a:buFont typeface="Arial" panose="020B0604020202020204" pitchFamily="34" charset="0"/>
              <a:buChar char="•"/>
            </a:pPr>
            <a:r>
              <a:rPr lang="fa-IR" sz="2000" b="1" dirty="0"/>
              <a:t>آلیاژ سرب و آنتیموان: </a:t>
            </a:r>
            <a:r>
              <a:rPr lang="fa-IR" dirty="0"/>
              <a:t>این آلیاژ نیز برای افزایش سختی و مقاومت در برابر خوردگی استفاده می‌شود. ضمناً به دلیل ویژگی‌های ضد آب و ضدسایشی که دارد گاهی در برخی از باتری‌ها و آلیاژ‌های فلزی استفاده شود</a:t>
            </a:r>
            <a:r>
              <a:rPr lang="en-US" dirty="0"/>
              <a:t>.</a:t>
            </a:r>
          </a:p>
          <a:p>
            <a:pPr marL="285750" indent="-285750">
              <a:buFont typeface="Arial" panose="020B0604020202020204" pitchFamily="34" charset="0"/>
              <a:buChar char="•"/>
            </a:pPr>
            <a:r>
              <a:rPr lang="fa-IR" sz="2000" b="1" dirty="0"/>
              <a:t>آلیاژ سرب و مس: </a:t>
            </a:r>
            <a:r>
              <a:rPr lang="fa-IR" dirty="0"/>
              <a:t>این آلیاژ به عنوان یک مواد پایه در صنایع مختلف از جمله صنایع الکترونیکی </a:t>
            </a:r>
          </a:p>
        </p:txBody>
      </p:sp>
      <p:pic>
        <p:nvPicPr>
          <p:cNvPr id="4102" name="Picture 6" descr="برنج - بازار فلزات ایران">
            <a:extLst>
              <a:ext uri="{FF2B5EF4-FFF2-40B4-BE49-F238E27FC236}">
                <a16:creationId xmlns:a16="http://schemas.microsoft.com/office/drawing/2014/main" id="{E3B0A439-53A8-446A-D508-0BDED0616CE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81"/>
          <a:stretch/>
        </p:blipFill>
        <p:spPr bwMode="auto">
          <a:xfrm>
            <a:off x="2439628" y="3942734"/>
            <a:ext cx="6760906" cy="291526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A59D0AC-88A3-7588-027C-C93F8A57B70A}"/>
              </a:ext>
            </a:extLst>
          </p:cNvPr>
          <p:cNvSpPr/>
          <p:nvPr/>
        </p:nvSpPr>
        <p:spPr>
          <a:xfrm>
            <a:off x="0" y="6125497"/>
            <a:ext cx="2439628" cy="21287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2652C8F4-77B3-D81D-1759-B388924098BB}"/>
              </a:ext>
            </a:extLst>
          </p:cNvPr>
          <p:cNvSpPr/>
          <p:nvPr/>
        </p:nvSpPr>
        <p:spPr>
          <a:xfrm>
            <a:off x="9200534" y="4765785"/>
            <a:ext cx="2991466" cy="17000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67310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F00BB1F-38CE-FC3D-45A9-084D6EA416C4}"/>
              </a:ext>
            </a:extLst>
          </p:cNvPr>
          <p:cNvSpPr/>
          <p:nvPr/>
        </p:nvSpPr>
        <p:spPr>
          <a:xfrm>
            <a:off x="1081548" y="1545579"/>
            <a:ext cx="5132439" cy="3971066"/>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3E8BE58-6906-74BE-B9FF-5F595E30E6BD}"/>
              </a:ext>
            </a:extLst>
          </p:cNvPr>
          <p:cNvSpPr txBox="1"/>
          <p:nvPr/>
        </p:nvSpPr>
        <p:spPr>
          <a:xfrm>
            <a:off x="6292644" y="1674235"/>
            <a:ext cx="2202427" cy="430887"/>
          </a:xfrm>
          <a:prstGeom prst="rect">
            <a:avLst/>
          </a:prstGeom>
          <a:noFill/>
        </p:spPr>
        <p:txBody>
          <a:bodyPr wrap="square">
            <a:spAutoFit/>
          </a:bodyPr>
          <a:lstStyle/>
          <a:p>
            <a:pPr algn="just" rtl="1">
              <a:spcAft>
                <a:spcPts val="800"/>
              </a:spcAft>
            </a:pPr>
            <a:r>
              <a:rPr lang="fa-IR" sz="2200" b="1" dirty="0">
                <a:effectLst/>
                <a:latin typeface="Shabnam" panose="020B0603030804020204" pitchFamily="34" charset="-78"/>
                <a:ea typeface="Calibri" panose="020F0502020204030204" pitchFamily="34" charset="0"/>
                <a:cs typeface="Shabnam" panose="020B0603030804020204" pitchFamily="34" charset="-78"/>
              </a:rPr>
              <a:t>تاریخچه فلز سرب</a:t>
            </a:r>
            <a:endParaRPr lang="en-US" sz="2200" dirty="0">
              <a:effectLst/>
              <a:latin typeface="Shabnam" panose="020B0603030804020204" pitchFamily="34" charset="-78"/>
              <a:ea typeface="Calibri" panose="020F0502020204030204" pitchFamily="34" charset="0"/>
              <a:cs typeface="Shabnam" panose="020B0603030804020204" pitchFamily="34" charset="-78"/>
            </a:endParaRPr>
          </a:p>
        </p:txBody>
      </p:sp>
      <p:sp>
        <p:nvSpPr>
          <p:cNvPr id="5" name="TextBox 4">
            <a:extLst>
              <a:ext uri="{FF2B5EF4-FFF2-40B4-BE49-F238E27FC236}">
                <a16:creationId xmlns:a16="http://schemas.microsoft.com/office/drawing/2014/main" id="{C2C38EF9-EB09-22A0-F775-3A4147EAACC5}"/>
              </a:ext>
            </a:extLst>
          </p:cNvPr>
          <p:cNvSpPr txBox="1"/>
          <p:nvPr/>
        </p:nvSpPr>
        <p:spPr>
          <a:xfrm>
            <a:off x="6420465" y="2229067"/>
            <a:ext cx="5653548" cy="333693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فلز به راحتی از سنگ معدن استخراج می شود. انسان های ماقبل تاریخ در آسیای غربی از وجود این فلز آگاه بودند. گالنا سنگ معدن اصلی سرب است که اغلب دارای نقره است. علاقه به نقره باعث شروع استخراج گسترده و استفاده از</a:t>
            </a:r>
            <a:r>
              <a:rPr lang="en-US" dirty="0"/>
              <a:t> Pb </a:t>
            </a:r>
            <a:r>
              <a:rPr lang="fa-IR" dirty="0"/>
              <a:t>در روم باستان شد. تولید این فلز پس از سقوط روم کاهش یافت و تا انقلاب صنعتی به مقادیر قابل قبولی نرسید</a:t>
            </a:r>
            <a:r>
              <a:rPr lang="en-US" dirty="0"/>
              <a:t>.</a:t>
            </a:r>
          </a:p>
        </p:txBody>
      </p:sp>
      <p:pic>
        <p:nvPicPr>
          <p:cNvPr id="7" name="Picture 6">
            <a:extLst>
              <a:ext uri="{FF2B5EF4-FFF2-40B4-BE49-F238E27FC236}">
                <a16:creationId xmlns:a16="http://schemas.microsoft.com/office/drawing/2014/main" id="{4503266E-72EF-24C6-E9D3-2F627524BEDD}"/>
              </a:ext>
            </a:extLst>
          </p:cNvPr>
          <p:cNvPicPr>
            <a:picLocks noChangeAspect="1"/>
          </p:cNvPicPr>
          <p:nvPr/>
        </p:nvPicPr>
        <p:blipFill>
          <a:blip r:embed="rId2"/>
          <a:stretch>
            <a:fillRect/>
          </a:stretch>
        </p:blipFill>
        <p:spPr>
          <a:xfrm>
            <a:off x="0" y="1702030"/>
            <a:ext cx="6066502" cy="4041806"/>
          </a:xfrm>
          <a:prstGeom prst="rect">
            <a:avLst/>
          </a:prstGeom>
          <a:ln w="28575">
            <a:solidFill>
              <a:schemeClr val="bg1"/>
            </a:solidFill>
          </a:ln>
        </p:spPr>
      </p:pic>
      <p:sp>
        <p:nvSpPr>
          <p:cNvPr id="2" name="Rectangle 1">
            <a:extLst>
              <a:ext uri="{FF2B5EF4-FFF2-40B4-BE49-F238E27FC236}">
                <a16:creationId xmlns:a16="http://schemas.microsoft.com/office/drawing/2014/main" id="{F022597D-5BB3-1FAC-E0D9-2474847EE7B7}"/>
              </a:ext>
            </a:extLst>
          </p:cNvPr>
          <p:cNvSpPr/>
          <p:nvPr/>
        </p:nvSpPr>
        <p:spPr>
          <a:xfrm>
            <a:off x="6420465" y="2183348"/>
            <a:ext cx="5771535"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507860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15A17C3-CCE7-47F1-AE09-6F5DF87CCF8B}"/>
              </a:ext>
            </a:extLst>
          </p:cNvPr>
          <p:cNvSpPr/>
          <p:nvPr/>
        </p:nvSpPr>
        <p:spPr>
          <a:xfrm>
            <a:off x="10500858" y="4360541"/>
            <a:ext cx="688248" cy="2374626"/>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FB414C35-9757-CAD9-61DA-0A91318D8F74}"/>
              </a:ext>
            </a:extLst>
          </p:cNvPr>
          <p:cNvSpPr/>
          <p:nvPr/>
        </p:nvSpPr>
        <p:spPr>
          <a:xfrm>
            <a:off x="825925" y="3399504"/>
            <a:ext cx="688248" cy="2374626"/>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Rectangle 1">
            <a:extLst>
              <a:ext uri="{FF2B5EF4-FFF2-40B4-BE49-F238E27FC236}">
                <a16:creationId xmlns:a16="http://schemas.microsoft.com/office/drawing/2014/main" id="{0AD1086D-82B3-85EC-CF42-DB3F4D3F3610}"/>
              </a:ext>
            </a:extLst>
          </p:cNvPr>
          <p:cNvSpPr/>
          <p:nvPr/>
        </p:nvSpPr>
        <p:spPr>
          <a:xfrm>
            <a:off x="3544533" y="3932836"/>
            <a:ext cx="5053776" cy="2374626"/>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196A0865-3568-54EB-E21D-665D7EF4D7C7}"/>
              </a:ext>
            </a:extLst>
          </p:cNvPr>
          <p:cNvSpPr txBox="1"/>
          <p:nvPr/>
        </p:nvSpPr>
        <p:spPr>
          <a:xfrm>
            <a:off x="299879" y="88762"/>
            <a:ext cx="11887201" cy="3182923"/>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sz="2000" b="1" dirty="0"/>
              <a:t>آلیاژ سرب و بیسموت: </a:t>
            </a:r>
            <a:r>
              <a:rPr lang="fa-IR" dirty="0"/>
              <a:t>این آلیاژ برای ساخت ابزار و سایر موارد ذوب‌پذیر استفاده می‌شود</a:t>
            </a:r>
            <a:r>
              <a:rPr lang="en-US" dirty="0"/>
              <a:t>.</a:t>
            </a:r>
          </a:p>
          <a:p>
            <a:pPr marL="285750" indent="-285750">
              <a:buFont typeface="Arial" panose="020B0604020202020204" pitchFamily="34" charset="0"/>
              <a:buChar char="•"/>
            </a:pPr>
            <a:r>
              <a:rPr lang="fa-IR" sz="2000" b="1" dirty="0"/>
              <a:t>آلیاژ سرب و کادمیوم: </a:t>
            </a:r>
            <a:r>
              <a:rPr lang="fa-IR" dirty="0"/>
              <a:t>آلیاژ سرب و کادمیوم به دلیل سختی و مقاومت در برابر خوردگی نسبتاً بالا، مناسب برای استفاده در تولید باتری‌ها و انواع سیم‌ها و کابل‌ها است</a:t>
            </a:r>
            <a:r>
              <a:rPr lang="en-US" dirty="0"/>
              <a:t>.</a:t>
            </a:r>
          </a:p>
          <a:p>
            <a:pPr marL="285750" indent="-285750">
              <a:buFont typeface="Arial" panose="020B0604020202020204" pitchFamily="34" charset="0"/>
              <a:buChar char="•"/>
            </a:pPr>
            <a:r>
              <a:rPr lang="fa-IR" sz="2000" b="1" dirty="0"/>
              <a:t>آلیاژ سرب و آرسنیک: </a:t>
            </a:r>
            <a:r>
              <a:rPr lang="fa-IR" dirty="0"/>
              <a:t>آلیاژ سرب و آرسنیک برای تولید سرب فلزی با خواص خاص به‌کار می‌رود. این آلیاژها برای اهداف خاصی مانند ساخت آینه، عدسی و استفاده در صنایع نظامی و فضایی کاربرد دارد</a:t>
            </a:r>
            <a:r>
              <a:rPr lang="en-US" dirty="0"/>
              <a:t>.</a:t>
            </a:r>
          </a:p>
        </p:txBody>
      </p:sp>
      <p:pic>
        <p:nvPicPr>
          <p:cNvPr id="19458" name="Picture 2" descr="معرفی انواع آلیاژ های آلومینیوم">
            <a:extLst>
              <a:ext uri="{FF2B5EF4-FFF2-40B4-BE49-F238E27FC236}">
                <a16:creationId xmlns:a16="http://schemas.microsoft.com/office/drawing/2014/main" id="{DEF3462E-9798-64D1-7D99-5ACAA2422B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894" y="3497826"/>
            <a:ext cx="4326194" cy="324464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2A9E4F3-5EF4-535E-5DD1-EB470E94BCA8}"/>
              </a:ext>
            </a:extLst>
          </p:cNvPr>
          <p:cNvPicPr>
            <a:picLocks noChangeAspect="1"/>
          </p:cNvPicPr>
          <p:nvPr/>
        </p:nvPicPr>
        <p:blipFill>
          <a:blip r:embed="rId3"/>
          <a:stretch>
            <a:fillRect/>
          </a:stretch>
        </p:blipFill>
        <p:spPr>
          <a:xfrm>
            <a:off x="6243479" y="3421699"/>
            <a:ext cx="4748978" cy="3163454"/>
          </a:xfrm>
          <a:prstGeom prst="rect">
            <a:avLst/>
          </a:prstGeom>
        </p:spPr>
      </p:pic>
    </p:spTree>
    <p:extLst>
      <p:ext uri="{BB962C8B-B14F-4D97-AF65-F5344CB8AC3E}">
        <p14:creationId xmlns:p14="http://schemas.microsoft.com/office/powerpoint/2010/main" val="4007162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4D6288-ECC9-D35D-3A7B-343FCD04E62E}"/>
              </a:ext>
            </a:extLst>
          </p:cNvPr>
          <p:cNvSpPr txBox="1"/>
          <p:nvPr/>
        </p:nvSpPr>
        <p:spPr>
          <a:xfrm>
            <a:off x="5906729" y="217940"/>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ساخت باتری سربی – اسیدی</a:t>
            </a:r>
            <a:endParaRPr lang="en-US" dirty="0"/>
          </a:p>
        </p:txBody>
      </p:sp>
      <p:sp>
        <p:nvSpPr>
          <p:cNvPr id="7" name="TextBox 6">
            <a:extLst>
              <a:ext uri="{FF2B5EF4-FFF2-40B4-BE49-F238E27FC236}">
                <a16:creationId xmlns:a16="http://schemas.microsoft.com/office/drawing/2014/main" id="{DD55D5B3-58A9-1D89-3E13-D3D0E1927A96}"/>
              </a:ext>
            </a:extLst>
          </p:cNvPr>
          <p:cNvSpPr txBox="1"/>
          <p:nvPr/>
        </p:nvSpPr>
        <p:spPr>
          <a:xfrm>
            <a:off x="199103" y="726362"/>
            <a:ext cx="11813458"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مصرف اصلی</a:t>
            </a:r>
            <a:r>
              <a:rPr lang="en-US" dirty="0"/>
              <a:t> b </a:t>
            </a:r>
            <a:r>
              <a:rPr lang="fa-IR" dirty="0"/>
              <a:t>برای باتری های ذخیره ساز سربی- اسیدی است که در آن شبکه یا صفحه از این فلز یا ترکیب سرب با سایر فلزات که بیشتر آنتیموان است، ساخته می شود</a:t>
            </a:r>
            <a:r>
              <a:rPr lang="en-US" dirty="0"/>
              <a:t>.</a:t>
            </a:r>
          </a:p>
        </p:txBody>
      </p:sp>
      <p:pic>
        <p:nvPicPr>
          <p:cNvPr id="20482" name="Picture 2" descr="عملکرد باتری سرب اسید: - رها باتری">
            <a:extLst>
              <a:ext uri="{FF2B5EF4-FFF2-40B4-BE49-F238E27FC236}">
                <a16:creationId xmlns:a16="http://schemas.microsoft.com/office/drawing/2014/main" id="{74B85D5C-6F4E-8B5D-4409-63A01DA7A4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0542" y="1582566"/>
            <a:ext cx="6835673" cy="512675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F6B8A6C-B79D-9D80-D144-F9E48C8DD2E6}"/>
              </a:ext>
            </a:extLst>
          </p:cNvPr>
          <p:cNvSpPr txBox="1"/>
          <p:nvPr/>
        </p:nvSpPr>
        <p:spPr>
          <a:xfrm>
            <a:off x="3033251" y="3246792"/>
            <a:ext cx="6105832" cy="369332"/>
          </a:xfrm>
          <a:prstGeom prst="rect">
            <a:avLst/>
          </a:prstGeom>
          <a:noFill/>
        </p:spPr>
        <p:txBody>
          <a:bodyPr wrap="square">
            <a:spAutoFit/>
          </a:bodyPr>
          <a:lstStyle/>
          <a:p>
            <a:r>
              <a:rPr lang="en-US" dirty="0"/>
              <a:t>P</a:t>
            </a:r>
            <a:endParaRPr lang="fa-IR" dirty="0"/>
          </a:p>
        </p:txBody>
      </p:sp>
      <p:pic>
        <p:nvPicPr>
          <p:cNvPr id="20484" name="Picture 4" descr="معرفی جامع باتری سرب اسید - افرا صنعت">
            <a:extLst>
              <a:ext uri="{FF2B5EF4-FFF2-40B4-BE49-F238E27FC236}">
                <a16:creationId xmlns:a16="http://schemas.microsoft.com/office/drawing/2014/main" id="{C74D9A92-A7B2-C9EC-FA8D-D0AF0F2140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865" y="2032744"/>
            <a:ext cx="3323302" cy="451969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1056CC83-6211-C0FD-9C72-EC7BF4E72CF7}"/>
              </a:ext>
            </a:extLst>
          </p:cNvPr>
          <p:cNvSpPr/>
          <p:nvPr/>
        </p:nvSpPr>
        <p:spPr>
          <a:xfrm flipV="1">
            <a:off x="-9834" y="6434445"/>
            <a:ext cx="12201834" cy="43262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a:extLst>
              <a:ext uri="{FF2B5EF4-FFF2-40B4-BE49-F238E27FC236}">
                <a16:creationId xmlns:a16="http://schemas.microsoft.com/office/drawing/2014/main" id="{B1C6FEAA-83D3-9A42-F786-B86717AE3633}"/>
              </a:ext>
            </a:extLst>
          </p:cNvPr>
          <p:cNvSpPr/>
          <p:nvPr/>
        </p:nvSpPr>
        <p:spPr>
          <a:xfrm>
            <a:off x="0" y="519631"/>
            <a:ext cx="1769806" cy="167964"/>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46677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10DD606-27CF-1CFF-25DD-F38C8215FE40}"/>
              </a:ext>
            </a:extLst>
          </p:cNvPr>
          <p:cNvSpPr txBox="1"/>
          <p:nvPr/>
        </p:nvSpPr>
        <p:spPr>
          <a:xfrm>
            <a:off x="4395018" y="814512"/>
            <a:ext cx="2644877"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اکستروژن های نورد</a:t>
            </a:r>
            <a:endParaRPr lang="en-US" dirty="0"/>
          </a:p>
        </p:txBody>
      </p:sp>
      <p:sp>
        <p:nvSpPr>
          <p:cNvPr id="5" name="TextBox 4">
            <a:extLst>
              <a:ext uri="{FF2B5EF4-FFF2-40B4-BE49-F238E27FC236}">
                <a16:creationId xmlns:a16="http://schemas.microsoft.com/office/drawing/2014/main" id="{3352FFB5-4AD1-ABE8-8B5C-F291D8CF7BEE}"/>
              </a:ext>
            </a:extLst>
          </p:cNvPr>
          <p:cNvSpPr txBox="1"/>
          <p:nvPr/>
        </p:nvSpPr>
        <p:spPr>
          <a:xfrm>
            <a:off x="307258" y="1532173"/>
            <a:ext cx="5788742"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ورقه های سرب در صنعت ساختمان سازی برای جلوگیری از احتراق یا هوازدگی ، برای سقف سازی و تولید روکش فلزی جهت جلوگیری از نفوذ آب استفاده می شود. با توجه به مقاومت در برابر خوردگی شیمیایی، ورقه های این فلز نیز برای استفاده از روکش حمام های شیمیایی و اسیدی و مخازن ذخیره سازی کاربرد دارد. چگالی بالای ورق سرب آن را به عنوان ماده ای بسیار مؤثر برای اهداف عایق صدا تبدیل می کند. فولاد با روکش سرب نیز برای محافظت از اشعه استفاده می شود</a:t>
            </a:r>
            <a:r>
              <a:rPr lang="en-US" dirty="0"/>
              <a:t>.</a:t>
            </a:r>
          </a:p>
        </p:txBody>
      </p:sp>
      <p:pic>
        <p:nvPicPr>
          <p:cNvPr id="7" name="Picture 6">
            <a:extLst>
              <a:ext uri="{FF2B5EF4-FFF2-40B4-BE49-F238E27FC236}">
                <a16:creationId xmlns:a16="http://schemas.microsoft.com/office/drawing/2014/main" id="{A37BC343-CF09-656D-ED88-9B2825438F88}"/>
              </a:ext>
            </a:extLst>
          </p:cNvPr>
          <p:cNvPicPr>
            <a:picLocks noChangeAspect="1"/>
          </p:cNvPicPr>
          <p:nvPr/>
        </p:nvPicPr>
        <p:blipFill>
          <a:blip r:embed="rId2"/>
          <a:stretch>
            <a:fillRect/>
          </a:stretch>
        </p:blipFill>
        <p:spPr>
          <a:xfrm>
            <a:off x="6280757" y="1958608"/>
            <a:ext cx="5804152" cy="3869436"/>
          </a:xfrm>
          <a:prstGeom prst="rect">
            <a:avLst/>
          </a:prstGeom>
        </p:spPr>
      </p:pic>
      <p:sp>
        <p:nvSpPr>
          <p:cNvPr id="2" name="Rectangle 1">
            <a:extLst>
              <a:ext uri="{FF2B5EF4-FFF2-40B4-BE49-F238E27FC236}">
                <a16:creationId xmlns:a16="http://schemas.microsoft.com/office/drawing/2014/main" id="{3C910ED1-0ABD-9022-1E56-CD8AB79C31DD}"/>
              </a:ext>
            </a:extLst>
          </p:cNvPr>
          <p:cNvSpPr/>
          <p:nvPr/>
        </p:nvSpPr>
        <p:spPr>
          <a:xfrm flipV="1">
            <a:off x="-1" y="1532172"/>
            <a:ext cx="12192001" cy="59095"/>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32BC976A-36B3-EA79-2A8E-05F927432B3F}"/>
              </a:ext>
            </a:extLst>
          </p:cNvPr>
          <p:cNvSpPr/>
          <p:nvPr/>
        </p:nvSpPr>
        <p:spPr>
          <a:xfrm flipV="1">
            <a:off x="73741" y="6136290"/>
            <a:ext cx="12192001" cy="59095"/>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512360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2746A8-6E93-D5F6-F458-3B6548BBEB98}"/>
              </a:ext>
            </a:extLst>
          </p:cNvPr>
          <p:cNvSpPr/>
          <p:nvPr/>
        </p:nvSpPr>
        <p:spPr>
          <a:xfrm>
            <a:off x="1548586" y="442386"/>
            <a:ext cx="3633014" cy="492623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D1423DA-C218-F4A2-2208-54E655E52C73}"/>
              </a:ext>
            </a:extLst>
          </p:cNvPr>
          <p:cNvSpPr txBox="1"/>
          <p:nvPr/>
        </p:nvSpPr>
        <p:spPr>
          <a:xfrm>
            <a:off x="2771230" y="1835067"/>
            <a:ext cx="6096000" cy="37375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ساخت لوله های سربی</a:t>
            </a:r>
            <a:endParaRPr lang="en-US" dirty="0"/>
          </a:p>
        </p:txBody>
      </p:sp>
      <p:sp>
        <p:nvSpPr>
          <p:cNvPr id="5" name="TextBox 4">
            <a:extLst>
              <a:ext uri="{FF2B5EF4-FFF2-40B4-BE49-F238E27FC236}">
                <a16:creationId xmlns:a16="http://schemas.microsoft.com/office/drawing/2014/main" id="{28E9746E-A147-880E-13AD-569553865592}"/>
              </a:ext>
            </a:extLst>
          </p:cNvPr>
          <p:cNvSpPr txBox="1"/>
          <p:nvPr/>
        </p:nvSpPr>
        <p:spPr>
          <a:xfrm>
            <a:off x="6226628" y="2314528"/>
            <a:ext cx="5834743" cy="222894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لوله های سربی به دلیل مقاومت در برابر خوردگی در حمل مواد شیمیایی خورنده در کارخانه های تولید مواد شیمیایی استفاده می شوند. این لوله ها همچنین در اندازه های کوتاه جهت استفاده در اتصال کابل های با روکش</a:t>
            </a:r>
            <a:r>
              <a:rPr lang="en-US" dirty="0"/>
              <a:t> Pb </a:t>
            </a:r>
            <a:r>
              <a:rPr lang="fa-IR" dirty="0"/>
              <a:t>اکسترود می شوند</a:t>
            </a:r>
            <a:r>
              <a:rPr lang="en-US" dirty="0"/>
              <a:t>.</a:t>
            </a:r>
          </a:p>
        </p:txBody>
      </p:sp>
      <p:pic>
        <p:nvPicPr>
          <p:cNvPr id="1026" name="Picture 2" descr="روش‌های تولید لوله مانیسمان - ایسنا">
            <a:extLst>
              <a:ext uri="{FF2B5EF4-FFF2-40B4-BE49-F238E27FC236}">
                <a16:creationId xmlns:a16="http://schemas.microsoft.com/office/drawing/2014/main" id="{9FFC25AD-6928-2C28-6C59-1C31EE20D3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218" y="3827208"/>
            <a:ext cx="4380858" cy="2915264"/>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1028" name="Picture 4" descr="انواع محصول لوله گاز به همراه لیست قیمت - گروه صنعتی الوآهن">
            <a:extLst>
              <a:ext uri="{FF2B5EF4-FFF2-40B4-BE49-F238E27FC236}">
                <a16:creationId xmlns:a16="http://schemas.microsoft.com/office/drawing/2014/main" id="{66E4A207-8CE4-3282-E48A-CEC56CD303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6216" y="88490"/>
            <a:ext cx="3633014" cy="3633014"/>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A531E78-FEE4-46F9-FBA1-5F0374F6700E}"/>
              </a:ext>
            </a:extLst>
          </p:cNvPr>
          <p:cNvSpPr/>
          <p:nvPr/>
        </p:nvSpPr>
        <p:spPr>
          <a:xfrm>
            <a:off x="10422194" y="1937963"/>
            <a:ext cx="1769806" cy="167964"/>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120591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750DE9-4A8E-0199-CB3C-B0BDA42578D1}"/>
              </a:ext>
            </a:extLst>
          </p:cNvPr>
          <p:cNvSpPr txBox="1"/>
          <p:nvPr/>
        </p:nvSpPr>
        <p:spPr>
          <a:xfrm>
            <a:off x="1150377" y="196942"/>
            <a:ext cx="6096000" cy="37375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تولید رنگدانه ها</a:t>
            </a:r>
            <a:endParaRPr lang="en-US" dirty="0"/>
          </a:p>
        </p:txBody>
      </p:sp>
      <p:sp>
        <p:nvSpPr>
          <p:cNvPr id="5" name="TextBox 4">
            <a:extLst>
              <a:ext uri="{FF2B5EF4-FFF2-40B4-BE49-F238E27FC236}">
                <a16:creationId xmlns:a16="http://schemas.microsoft.com/office/drawing/2014/main" id="{89059607-4884-1395-CF90-B9BCF6848D57}"/>
              </a:ext>
            </a:extLst>
          </p:cNvPr>
          <p:cNvSpPr txBox="1"/>
          <p:nvPr/>
        </p:nvSpPr>
        <p:spPr>
          <a:xfrm>
            <a:off x="108155" y="639169"/>
            <a:ext cx="11985523"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فلز به طور گسترده ای در رنگ ها استفاده می شود اگرچه اخیرا استفاده از آن در رنگ ها به طور چشمگیری محدود شده است تا خطرات سلامتی را کاهش دهد. سرب سفید ، </a:t>
            </a:r>
            <a:r>
              <a:rPr lang="en-US" dirty="0"/>
              <a:t>Pb(OH)2 • </a:t>
            </a:r>
            <a:r>
              <a:rPr lang="fa-IR" dirty="0"/>
              <a:t>۲</a:t>
            </a:r>
            <a:r>
              <a:rPr lang="en-US" dirty="0"/>
              <a:t>PbCO3 </a:t>
            </a:r>
            <a:r>
              <a:rPr lang="fa-IR" dirty="0"/>
              <a:t>بیشترین استفاده را به عنوان رنگدانه دارند سایر رنگدانه های مهم</a:t>
            </a:r>
            <a:r>
              <a:rPr lang="en-US" dirty="0"/>
              <a:t> Pb </a:t>
            </a:r>
            <a:r>
              <a:rPr lang="fa-IR" dirty="0"/>
              <a:t>شامل سولفات سرب بازی و کرومات سرب هستند</a:t>
            </a:r>
            <a:r>
              <a:rPr lang="en-US" dirty="0"/>
              <a:t>.</a:t>
            </a:r>
          </a:p>
        </p:txBody>
      </p:sp>
      <p:pic>
        <p:nvPicPr>
          <p:cNvPr id="4" name="Picture 3">
            <a:extLst>
              <a:ext uri="{FF2B5EF4-FFF2-40B4-BE49-F238E27FC236}">
                <a16:creationId xmlns:a16="http://schemas.microsoft.com/office/drawing/2014/main" id="{09562A43-6250-1A86-0EF1-1219FEB24BBC}"/>
              </a:ext>
            </a:extLst>
          </p:cNvPr>
          <p:cNvPicPr>
            <a:picLocks noChangeAspect="1"/>
          </p:cNvPicPr>
          <p:nvPr/>
        </p:nvPicPr>
        <p:blipFill>
          <a:blip r:embed="rId2"/>
          <a:stretch>
            <a:fillRect/>
          </a:stretch>
        </p:blipFill>
        <p:spPr>
          <a:xfrm>
            <a:off x="727588" y="2579594"/>
            <a:ext cx="5211096" cy="3908322"/>
          </a:xfrm>
          <a:prstGeom prst="rect">
            <a:avLst/>
          </a:prstGeom>
        </p:spPr>
      </p:pic>
      <p:pic>
        <p:nvPicPr>
          <p:cNvPr id="9" name="Picture 8">
            <a:extLst>
              <a:ext uri="{FF2B5EF4-FFF2-40B4-BE49-F238E27FC236}">
                <a16:creationId xmlns:a16="http://schemas.microsoft.com/office/drawing/2014/main" id="{BBADB1A6-5717-5D87-1870-901BF3A16D55}"/>
              </a:ext>
            </a:extLst>
          </p:cNvPr>
          <p:cNvPicPr>
            <a:picLocks noChangeAspect="1"/>
          </p:cNvPicPr>
          <p:nvPr/>
        </p:nvPicPr>
        <p:blipFill>
          <a:blip r:embed="rId3"/>
          <a:stretch>
            <a:fillRect/>
          </a:stretch>
        </p:blipFill>
        <p:spPr>
          <a:xfrm>
            <a:off x="6918223" y="3080703"/>
            <a:ext cx="4707192" cy="3138128"/>
          </a:xfrm>
          <a:prstGeom prst="rect">
            <a:avLst/>
          </a:prstGeom>
        </p:spPr>
      </p:pic>
      <p:sp>
        <p:nvSpPr>
          <p:cNvPr id="11" name="Rectangle 10">
            <a:extLst>
              <a:ext uri="{FF2B5EF4-FFF2-40B4-BE49-F238E27FC236}">
                <a16:creationId xmlns:a16="http://schemas.microsoft.com/office/drawing/2014/main" id="{D3DDFDF5-446B-EF70-7715-B01F32CC700E}"/>
              </a:ext>
            </a:extLst>
          </p:cNvPr>
          <p:cNvSpPr/>
          <p:nvPr/>
        </p:nvSpPr>
        <p:spPr>
          <a:xfrm flipV="1">
            <a:off x="7246377" y="429540"/>
            <a:ext cx="4945623"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47C2E61F-507B-32EA-D4CB-D7F2221AD97B}"/>
              </a:ext>
            </a:extLst>
          </p:cNvPr>
          <p:cNvSpPr/>
          <p:nvPr/>
        </p:nvSpPr>
        <p:spPr>
          <a:xfrm flipV="1">
            <a:off x="-1" y="429540"/>
            <a:ext cx="5211097" cy="59095"/>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A5E33D8A-5E41-4C7E-140D-59854E64E009}"/>
              </a:ext>
            </a:extLst>
          </p:cNvPr>
          <p:cNvSpPr/>
          <p:nvPr/>
        </p:nvSpPr>
        <p:spPr>
          <a:xfrm>
            <a:off x="727588" y="2370221"/>
            <a:ext cx="4326190" cy="163398"/>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7AA44767-572F-8E28-F748-994B5FCCA76C}"/>
              </a:ext>
            </a:extLst>
          </p:cNvPr>
          <p:cNvSpPr/>
          <p:nvPr/>
        </p:nvSpPr>
        <p:spPr>
          <a:xfrm>
            <a:off x="1612494" y="6533891"/>
            <a:ext cx="4326190" cy="163398"/>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6F82A60C-B57D-2978-2539-6DA31F51E238}"/>
              </a:ext>
            </a:extLst>
          </p:cNvPr>
          <p:cNvSpPr/>
          <p:nvPr/>
        </p:nvSpPr>
        <p:spPr>
          <a:xfrm>
            <a:off x="6932972" y="6286923"/>
            <a:ext cx="2786216" cy="163398"/>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a:extLst>
              <a:ext uri="{FF2B5EF4-FFF2-40B4-BE49-F238E27FC236}">
                <a16:creationId xmlns:a16="http://schemas.microsoft.com/office/drawing/2014/main" id="{40252B3B-1009-5457-2FB8-0F18209B81C5}"/>
              </a:ext>
            </a:extLst>
          </p:cNvPr>
          <p:cNvSpPr/>
          <p:nvPr/>
        </p:nvSpPr>
        <p:spPr>
          <a:xfrm>
            <a:off x="8839199" y="2864462"/>
            <a:ext cx="2786216" cy="163398"/>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759301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BC9DC-ABDB-2DD6-63FB-C215AE6E3C7B}"/>
              </a:ext>
            </a:extLst>
          </p:cNvPr>
          <p:cNvSpPr/>
          <p:nvPr/>
        </p:nvSpPr>
        <p:spPr>
          <a:xfrm>
            <a:off x="9405784" y="0"/>
            <a:ext cx="2786216" cy="685800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70A54FC-9788-2945-C330-B587989693E8}"/>
              </a:ext>
            </a:extLst>
          </p:cNvPr>
          <p:cNvSpPr txBox="1"/>
          <p:nvPr/>
        </p:nvSpPr>
        <p:spPr>
          <a:xfrm>
            <a:off x="1577123" y="1473784"/>
            <a:ext cx="4316361"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 استفاده به عنوان پوشش کابل</a:t>
            </a:r>
            <a:endParaRPr lang="en-US" dirty="0"/>
          </a:p>
        </p:txBody>
      </p:sp>
      <p:sp>
        <p:nvSpPr>
          <p:cNvPr id="5" name="TextBox 4">
            <a:extLst>
              <a:ext uri="{FF2B5EF4-FFF2-40B4-BE49-F238E27FC236}">
                <a16:creationId xmlns:a16="http://schemas.microsoft.com/office/drawing/2014/main" id="{EF61C114-300F-13EA-6B17-E75F13EDFA4D}"/>
              </a:ext>
            </a:extLst>
          </p:cNvPr>
          <p:cNvSpPr txBox="1"/>
          <p:nvPr/>
        </p:nvSpPr>
        <p:spPr>
          <a:xfrm>
            <a:off x="549969" y="1904671"/>
            <a:ext cx="5201265"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آلیاژهای سرب به دلیل خاصیت انعطاف پذیری بالا ، قابلیت اکستروژن مناسب ، دمای ذوب نسبتا کم و مقاومت در برابر خوردگی بسیار عالی در هنگام تماس با طیف گسترده ای از محیط های صنعتی و دریایی ، خاک و مواد شیمیایی کاربرد گستره ای دارند. از این ترکیبات به عنوان غلاف برای کابلهای با ولتاژ بالا استفاده می شود</a:t>
            </a:r>
            <a:r>
              <a:rPr lang="en-US" dirty="0"/>
              <a:t>.</a:t>
            </a:r>
          </a:p>
        </p:txBody>
      </p:sp>
      <p:pic>
        <p:nvPicPr>
          <p:cNvPr id="4" name="Picture 3">
            <a:extLst>
              <a:ext uri="{FF2B5EF4-FFF2-40B4-BE49-F238E27FC236}">
                <a16:creationId xmlns:a16="http://schemas.microsoft.com/office/drawing/2014/main" id="{AA30DEB2-672A-DE15-2072-2D9B98F10106}"/>
              </a:ext>
            </a:extLst>
          </p:cNvPr>
          <p:cNvPicPr>
            <a:picLocks noChangeAspect="1"/>
          </p:cNvPicPr>
          <p:nvPr/>
        </p:nvPicPr>
        <p:blipFill>
          <a:blip r:embed="rId2"/>
          <a:stretch>
            <a:fillRect/>
          </a:stretch>
        </p:blipFill>
        <p:spPr>
          <a:xfrm>
            <a:off x="6035734" y="1616749"/>
            <a:ext cx="6156266" cy="3624502"/>
          </a:xfrm>
          <a:prstGeom prst="rect">
            <a:avLst/>
          </a:prstGeom>
        </p:spPr>
      </p:pic>
      <p:sp>
        <p:nvSpPr>
          <p:cNvPr id="8" name="Rectangle 7">
            <a:extLst>
              <a:ext uri="{FF2B5EF4-FFF2-40B4-BE49-F238E27FC236}">
                <a16:creationId xmlns:a16="http://schemas.microsoft.com/office/drawing/2014/main" id="{DBCE3A9F-9D81-0585-9D5A-971BCB764F35}"/>
              </a:ext>
            </a:extLst>
          </p:cNvPr>
          <p:cNvSpPr/>
          <p:nvPr/>
        </p:nvSpPr>
        <p:spPr>
          <a:xfrm>
            <a:off x="0" y="1616749"/>
            <a:ext cx="1769806" cy="167964"/>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5379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E26AA50-D842-E5FC-F04B-98EF5F4DDBA4}"/>
              </a:ext>
            </a:extLst>
          </p:cNvPr>
          <p:cNvSpPr/>
          <p:nvPr/>
        </p:nvSpPr>
        <p:spPr>
          <a:xfrm>
            <a:off x="0" y="2548570"/>
            <a:ext cx="2743200" cy="430943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EF74184-7652-87D7-1C23-C9412746D821}"/>
              </a:ext>
            </a:extLst>
          </p:cNvPr>
          <p:cNvSpPr txBox="1"/>
          <p:nvPr/>
        </p:nvSpPr>
        <p:spPr>
          <a:xfrm>
            <a:off x="5909187" y="403057"/>
            <a:ext cx="6096000" cy="37375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ساخت مهمات</a:t>
            </a:r>
            <a:endParaRPr lang="en-US" dirty="0"/>
          </a:p>
        </p:txBody>
      </p:sp>
      <p:sp>
        <p:nvSpPr>
          <p:cNvPr id="5" name="TextBox 4">
            <a:extLst>
              <a:ext uri="{FF2B5EF4-FFF2-40B4-BE49-F238E27FC236}">
                <a16:creationId xmlns:a16="http://schemas.microsoft.com/office/drawing/2014/main" id="{67B4CE9B-7CE5-666F-81F8-F90927CD90C8}"/>
              </a:ext>
            </a:extLst>
          </p:cNvPr>
          <p:cNvSpPr txBox="1"/>
          <p:nvPr/>
        </p:nvSpPr>
        <p:spPr>
          <a:xfrm>
            <a:off x="0" y="884140"/>
            <a:ext cx="12005187"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استفاده از گلوله های سربی که معمولاً در تیراندازی ورزشی با سلاح های کوچک استفاده می شود، بسیار متداول است</a:t>
            </a:r>
            <a:r>
              <a:rPr lang="en-US" dirty="0"/>
              <a:t>.</a:t>
            </a:r>
          </a:p>
        </p:txBody>
      </p:sp>
      <p:pic>
        <p:nvPicPr>
          <p:cNvPr id="4098" name="Picture 2" descr="مناسب ترین مهمات شکار چیست؟ | تجهیزات شکاری فرخ">
            <a:extLst>
              <a:ext uri="{FF2B5EF4-FFF2-40B4-BE49-F238E27FC236}">
                <a16:creationId xmlns:a16="http://schemas.microsoft.com/office/drawing/2014/main" id="{F086884F-7E4A-01C2-B383-F772CA6F2F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161" y="2989073"/>
            <a:ext cx="6518876" cy="3465870"/>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4100" name="Picture 4" descr="7.62x51 NATO - 4D Reamer Rentals">
            <a:extLst>
              <a:ext uri="{FF2B5EF4-FFF2-40B4-BE49-F238E27FC236}">
                <a16:creationId xmlns:a16="http://schemas.microsoft.com/office/drawing/2014/main" id="{6C1F5711-FDC8-D956-D4C2-1DA6649C57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5523" y="1943127"/>
            <a:ext cx="2590800" cy="451181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7FA1A00-6A3C-A4FE-3359-FA917918168A}"/>
              </a:ext>
            </a:extLst>
          </p:cNvPr>
          <p:cNvSpPr/>
          <p:nvPr/>
        </p:nvSpPr>
        <p:spPr>
          <a:xfrm>
            <a:off x="0" y="598325"/>
            <a:ext cx="10235381" cy="7026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96907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89B2565-C4E0-C971-6AF3-5DF1BDF1CBDB}"/>
              </a:ext>
            </a:extLst>
          </p:cNvPr>
          <p:cNvSpPr/>
          <p:nvPr/>
        </p:nvSpPr>
        <p:spPr>
          <a:xfrm>
            <a:off x="1799303" y="0"/>
            <a:ext cx="2743200" cy="685800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BDF0879-3A06-F9EC-2BAB-D4880F731AC0}"/>
              </a:ext>
            </a:extLst>
          </p:cNvPr>
          <p:cNvSpPr txBox="1"/>
          <p:nvPr/>
        </p:nvSpPr>
        <p:spPr>
          <a:xfrm>
            <a:off x="2163096" y="1806191"/>
            <a:ext cx="6096000" cy="37375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آلیاژهای سرب</a:t>
            </a:r>
            <a:endParaRPr lang="en-US" dirty="0"/>
          </a:p>
        </p:txBody>
      </p:sp>
      <p:sp>
        <p:nvSpPr>
          <p:cNvPr id="5" name="TextBox 4">
            <a:extLst>
              <a:ext uri="{FF2B5EF4-FFF2-40B4-BE49-F238E27FC236}">
                <a16:creationId xmlns:a16="http://schemas.microsoft.com/office/drawing/2014/main" id="{7ED77879-00FA-F9C4-A0C0-75F0A5F249D0}"/>
              </a:ext>
            </a:extLst>
          </p:cNvPr>
          <p:cNvSpPr txBox="1"/>
          <p:nvPr/>
        </p:nvSpPr>
        <p:spPr>
          <a:xfrm>
            <a:off x="6626941" y="2256246"/>
            <a:ext cx="5250425"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سرب آلیاژهای بسیاری با فلزات را تشکیل می دهد. آلیاژهای تشکیل شده با قلع ، مس</a:t>
            </a:r>
            <a:r>
              <a:rPr lang="en-US" dirty="0"/>
              <a:t> </a:t>
            </a:r>
            <a:r>
              <a:rPr lang="fa-IR" dirty="0"/>
              <a:t>، آرسنیک ، آنتیموان ، بیسموت و کادمیوم  از اهمیت صنعتی برخوردار هستند. از</a:t>
            </a:r>
            <a:r>
              <a:rPr lang="en-US" dirty="0"/>
              <a:t> Pb </a:t>
            </a:r>
            <a:r>
              <a:rPr lang="fa-IR" dirty="0"/>
              <a:t>برای ساخت یاتاقانها ، لحیم کاری ، فلزات ضد انفجار و فلزات با نقطه ذوب پایین استفاده می شود</a:t>
            </a:r>
            <a:r>
              <a:rPr lang="en-US" dirty="0"/>
              <a:t>.</a:t>
            </a:r>
          </a:p>
        </p:txBody>
      </p:sp>
      <p:pic>
        <p:nvPicPr>
          <p:cNvPr id="5122" name="Picture 2" descr="فلز سرب چیست ؟ هر آنچه باید درباره سرب بدانید - شهر استیل">
            <a:extLst>
              <a:ext uri="{FF2B5EF4-FFF2-40B4-BE49-F238E27FC236}">
                <a16:creationId xmlns:a16="http://schemas.microsoft.com/office/drawing/2014/main" id="{14F075D7-A9D1-061B-EA58-82123B1558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313" y="1652016"/>
            <a:ext cx="6002300" cy="4001532"/>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07DA44C-58FD-2795-BB5E-CDEA61D8ADBA}"/>
              </a:ext>
            </a:extLst>
          </p:cNvPr>
          <p:cNvSpPr/>
          <p:nvPr/>
        </p:nvSpPr>
        <p:spPr>
          <a:xfrm>
            <a:off x="8259096" y="2017619"/>
            <a:ext cx="3932904"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729552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73B59C-245F-2C28-BB96-8406A3C74203}"/>
              </a:ext>
            </a:extLst>
          </p:cNvPr>
          <p:cNvSpPr txBox="1"/>
          <p:nvPr/>
        </p:nvSpPr>
        <p:spPr>
          <a:xfrm>
            <a:off x="570272" y="2080668"/>
            <a:ext cx="5083277"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لحیم کاری های نرم عمدتا آلیاژهای سرب – قلع با یا بدون آنتیموان هستند در حالی که آلیاژهای زودگداز ترکیبی از</a:t>
            </a:r>
            <a:r>
              <a:rPr lang="en-US" dirty="0"/>
              <a:t> Pb </a:t>
            </a:r>
            <a:r>
              <a:rPr lang="fa-IR" dirty="0"/>
              <a:t>، قلع ، بیسموت ، کادمیوم و سایر فلزات با نقطه ذوب کم هستند</a:t>
            </a:r>
            <a:r>
              <a:rPr lang="en-US" dirty="0"/>
              <a:t>.</a:t>
            </a:r>
            <a:r>
              <a:rPr lang="fa-IR" dirty="0"/>
              <a:t>گلوله های سربی آلیاژ</a:t>
            </a:r>
            <a:r>
              <a:rPr lang="en-US" dirty="0"/>
              <a:t>  Pb </a:t>
            </a:r>
            <a:r>
              <a:rPr lang="fa-IR" dirty="0"/>
              <a:t>، آنتیموان و آرسنیک هستند و این فلز برای کاهش ساییدگی دستگاه ها به برنج اضافه می شود</a:t>
            </a:r>
            <a:r>
              <a:rPr lang="en-US" dirty="0"/>
              <a:t>.</a:t>
            </a:r>
          </a:p>
        </p:txBody>
      </p:sp>
      <p:sp>
        <p:nvSpPr>
          <p:cNvPr id="4" name="TextBox 3">
            <a:extLst>
              <a:ext uri="{FF2B5EF4-FFF2-40B4-BE49-F238E27FC236}">
                <a16:creationId xmlns:a16="http://schemas.microsoft.com/office/drawing/2014/main" id="{939EAB10-18B3-EB6F-0355-430E510F6E5B}"/>
              </a:ext>
            </a:extLst>
          </p:cNvPr>
          <p:cNvSpPr txBox="1"/>
          <p:nvPr/>
        </p:nvSpPr>
        <p:spPr>
          <a:xfrm>
            <a:off x="6096000" y="1458877"/>
            <a:ext cx="5683045"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آلیاژهای سرب</a:t>
            </a:r>
            <a:endParaRPr lang="en-US" dirty="0"/>
          </a:p>
        </p:txBody>
      </p:sp>
      <p:pic>
        <p:nvPicPr>
          <p:cNvPr id="6146" name="Picture 2" descr="کاربردهای فلز سرب | پارس فناورسروش">
            <a:extLst>
              <a:ext uri="{FF2B5EF4-FFF2-40B4-BE49-F238E27FC236}">
                <a16:creationId xmlns:a16="http://schemas.microsoft.com/office/drawing/2014/main" id="{C6B87AB3-1D7C-EB09-61A9-95E9CC3093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04396"/>
            <a:ext cx="5525728" cy="322334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1CBFC6C0-86B6-4A6B-DF94-6F67C59E5C9F}"/>
              </a:ext>
            </a:extLst>
          </p:cNvPr>
          <p:cNvSpPr/>
          <p:nvPr/>
        </p:nvSpPr>
        <p:spPr>
          <a:xfrm>
            <a:off x="1" y="1674320"/>
            <a:ext cx="10058400"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F120D75E-2F77-2A33-909D-1DE22C987DF5}"/>
              </a:ext>
            </a:extLst>
          </p:cNvPr>
          <p:cNvSpPr/>
          <p:nvPr/>
        </p:nvSpPr>
        <p:spPr>
          <a:xfrm>
            <a:off x="0" y="5944107"/>
            <a:ext cx="12192000"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44588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064DEC5-AC1F-13B3-8FE0-FCE76C34D1F0}"/>
              </a:ext>
            </a:extLst>
          </p:cNvPr>
          <p:cNvSpPr/>
          <p:nvPr/>
        </p:nvSpPr>
        <p:spPr>
          <a:xfrm>
            <a:off x="0" y="2261563"/>
            <a:ext cx="2743200" cy="208973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A37A198-88E7-B7A6-F452-D0D215E4E084}"/>
              </a:ext>
            </a:extLst>
          </p:cNvPr>
          <p:cNvSpPr txBox="1"/>
          <p:nvPr/>
        </p:nvSpPr>
        <p:spPr>
          <a:xfrm>
            <a:off x="5791200" y="1288903"/>
            <a:ext cx="3529781"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تاثیرات زیست محیطی سرب</a:t>
            </a:r>
            <a:endParaRPr lang="en-US" dirty="0"/>
          </a:p>
        </p:txBody>
      </p:sp>
      <p:sp>
        <p:nvSpPr>
          <p:cNvPr id="5" name="TextBox 4">
            <a:extLst>
              <a:ext uri="{FF2B5EF4-FFF2-40B4-BE49-F238E27FC236}">
                <a16:creationId xmlns:a16="http://schemas.microsoft.com/office/drawing/2014/main" id="{5215BB7E-67FA-6B18-C519-3E7466A61E47}"/>
              </a:ext>
            </a:extLst>
          </p:cNvPr>
          <p:cNvSpPr txBox="1"/>
          <p:nvPr/>
        </p:nvSpPr>
        <p:spPr>
          <a:xfrm>
            <a:off x="5997678" y="1719790"/>
            <a:ext cx="5604387"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استخراج ، تولید ، استفاده و دفع</a:t>
            </a:r>
            <a:r>
              <a:rPr lang="en-US" dirty="0"/>
              <a:t> Pb </a:t>
            </a:r>
            <a:r>
              <a:rPr lang="fa-IR" dirty="0"/>
              <a:t>و فرآورده های آن باعث آلودگی قابل توجه خاک و آبهای زمین شده است. انتشار گازهای خام سرب در طول انقلاب صنعتی و دوره تولید بنزین سرب در نیمه دوم قرن بیستم در اوج خود بود. انتشار</a:t>
            </a:r>
            <a:r>
              <a:rPr lang="en-US" dirty="0"/>
              <a:t> Pb </a:t>
            </a:r>
            <a:r>
              <a:rPr lang="fa-IR" dirty="0"/>
              <a:t>از منابع طبیعی ، تولید صنعتی ، سوزاندن و بازیافت و سرب قبلاً دفع شده منشا می گیرد. غلظت های بالای</a:t>
            </a:r>
            <a:r>
              <a:rPr lang="en-US" dirty="0"/>
              <a:t> Pb </a:t>
            </a:r>
            <a:r>
              <a:rPr lang="fa-IR" dirty="0"/>
              <a:t>در خاک و رسوبات در مناطق صنعتی و شهری پایدار است</a:t>
            </a:r>
            <a:r>
              <a:rPr lang="en-US" dirty="0"/>
              <a:t>.</a:t>
            </a:r>
          </a:p>
        </p:txBody>
      </p:sp>
      <p:pic>
        <p:nvPicPr>
          <p:cNvPr id="7170" name="Picture 2" descr="سرب و تصفیه آب مکانیسم واکنشی و اثرات زیست محیطی و عوارض بهداشتی">
            <a:extLst>
              <a:ext uri="{FF2B5EF4-FFF2-40B4-BE49-F238E27FC236}">
                <a16:creationId xmlns:a16="http://schemas.microsoft.com/office/drawing/2014/main" id="{AF5A9DE4-FB0E-BAFD-0547-9D457608B4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05" y="133152"/>
            <a:ext cx="4986576" cy="3173276"/>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7174" name="Picture 6" descr="حذف سرب از آب با روش های خانگی | آرام نازل">
            <a:extLst>
              <a:ext uri="{FF2B5EF4-FFF2-40B4-BE49-F238E27FC236}">
                <a16:creationId xmlns:a16="http://schemas.microsoft.com/office/drawing/2014/main" id="{A186F371-502C-9ABE-0A68-898436674D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628" y="3478536"/>
            <a:ext cx="4505952" cy="337946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C1226A6-9505-EE4A-948F-497F2F83DEC6}"/>
              </a:ext>
            </a:extLst>
          </p:cNvPr>
          <p:cNvSpPr/>
          <p:nvPr/>
        </p:nvSpPr>
        <p:spPr>
          <a:xfrm>
            <a:off x="9320981" y="1468448"/>
            <a:ext cx="2871019"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20725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FBF4F6-CA4E-B630-DFDF-8D84AEFBD28E}"/>
              </a:ext>
            </a:extLst>
          </p:cNvPr>
          <p:cNvSpPr txBox="1"/>
          <p:nvPr/>
        </p:nvSpPr>
        <p:spPr>
          <a:xfrm>
            <a:off x="550606" y="1618513"/>
            <a:ext cx="5545394" cy="4444935"/>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سال ۲۰۱۴ ، تولید جهانی این فلز سالانه حدود ده میلیون تن بود که بیش از نیمی از آن مربوط به بازیافت بود. چگالی بالای سرب ، نقطه ذوب پایین ، چکش خواری و عدم تمایل آن نسبت به اکسیداسیون باعث شد که به یک فلز مفید تبدیل شود</a:t>
            </a:r>
            <a:r>
              <a:rPr lang="en-US" dirty="0"/>
              <a:t>.</a:t>
            </a:r>
            <a:r>
              <a:rPr lang="fa-IR" dirty="0"/>
              <a:t>این خواص به همراه فراوانی نسبی و قیمت پایین آن ، منجر به استفاده گسترده از آن در ساخت و ساز ، لوله کشی ، باتری ، گلوله ، لحیم کاری ، آلیاژهای ساختگی ، رنگهای سفید ، بنزین</a:t>
            </a:r>
            <a:r>
              <a:rPr lang="en-US" dirty="0"/>
              <a:t> </a:t>
            </a:r>
            <a:r>
              <a:rPr lang="fa-IR" dirty="0"/>
              <a:t>حاوی سرب و محافظ اشعه شد</a:t>
            </a:r>
            <a:r>
              <a:rPr lang="en-US" dirty="0"/>
              <a:t>.</a:t>
            </a:r>
          </a:p>
        </p:txBody>
      </p:sp>
      <p:sp>
        <p:nvSpPr>
          <p:cNvPr id="4" name="TextBox 3">
            <a:extLst>
              <a:ext uri="{FF2B5EF4-FFF2-40B4-BE49-F238E27FC236}">
                <a16:creationId xmlns:a16="http://schemas.microsoft.com/office/drawing/2014/main" id="{EDEFAAA0-3E4C-4AB8-24AE-D88888BFA046}"/>
              </a:ext>
            </a:extLst>
          </p:cNvPr>
          <p:cNvSpPr txBox="1"/>
          <p:nvPr/>
        </p:nvSpPr>
        <p:spPr>
          <a:xfrm>
            <a:off x="0" y="1165566"/>
            <a:ext cx="6096000" cy="430887"/>
          </a:xfrm>
          <a:prstGeom prst="rect">
            <a:avLst/>
          </a:prstGeom>
          <a:noFill/>
        </p:spPr>
        <p:txBody>
          <a:bodyPr wrap="square">
            <a:spAutoFit/>
          </a:bodyPr>
          <a:lstStyle/>
          <a:p>
            <a:pPr algn="just" rtl="1">
              <a:spcAft>
                <a:spcPts val="800"/>
              </a:spcAft>
            </a:pPr>
            <a:r>
              <a:rPr lang="fa-IR" sz="2200" b="1" dirty="0">
                <a:effectLst/>
                <a:latin typeface="Shabnam" panose="020B0603030804020204" pitchFamily="34" charset="-78"/>
                <a:ea typeface="Calibri" panose="020F0502020204030204" pitchFamily="34" charset="0"/>
                <a:cs typeface="Shabnam" panose="020B0603030804020204" pitchFamily="34" charset="-78"/>
              </a:rPr>
              <a:t>تاریخچه فلز سرب</a:t>
            </a:r>
            <a:endParaRPr lang="en-US" sz="2200" dirty="0">
              <a:effectLst/>
              <a:latin typeface="Shabnam" panose="020B0603030804020204" pitchFamily="34" charset="-78"/>
              <a:ea typeface="Calibri" panose="020F0502020204030204" pitchFamily="34" charset="0"/>
              <a:cs typeface="Shabnam" panose="020B0603030804020204" pitchFamily="34" charset="-78"/>
            </a:endParaRPr>
          </a:p>
        </p:txBody>
      </p:sp>
      <p:pic>
        <p:nvPicPr>
          <p:cNvPr id="2050" name="Picture 2" descr="خرید سرب ✔️ بهترین قیمت و شرایط فروش در سال 2022">
            <a:extLst>
              <a:ext uri="{FF2B5EF4-FFF2-40B4-BE49-F238E27FC236}">
                <a16:creationId xmlns:a16="http://schemas.microsoft.com/office/drawing/2014/main" id="{29567007-DDEB-107B-F3C2-5BD923E2A1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1305" y="1165566"/>
            <a:ext cx="4914158" cy="491415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37BF1CD-AEE0-8B8C-CEFD-B4A927575AAB}"/>
              </a:ext>
            </a:extLst>
          </p:cNvPr>
          <p:cNvSpPr/>
          <p:nvPr/>
        </p:nvSpPr>
        <p:spPr>
          <a:xfrm>
            <a:off x="0" y="1330858"/>
            <a:ext cx="3864077" cy="18441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FC5110B6-7DF0-8352-6292-0DEEEAE52B65}"/>
              </a:ext>
            </a:extLst>
          </p:cNvPr>
          <p:cNvSpPr/>
          <p:nvPr/>
        </p:nvSpPr>
        <p:spPr>
          <a:xfrm>
            <a:off x="6388756" y="6204155"/>
            <a:ext cx="2439628" cy="9832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86C45238-B1DB-5547-4ABA-01AD41782739}"/>
              </a:ext>
            </a:extLst>
          </p:cNvPr>
          <p:cNvSpPr/>
          <p:nvPr/>
        </p:nvSpPr>
        <p:spPr>
          <a:xfrm>
            <a:off x="8845835" y="942813"/>
            <a:ext cx="2439628" cy="9832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999238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70E8F33-9CC5-801D-8953-916B9E5B8465}"/>
              </a:ext>
            </a:extLst>
          </p:cNvPr>
          <p:cNvSpPr/>
          <p:nvPr/>
        </p:nvSpPr>
        <p:spPr>
          <a:xfrm>
            <a:off x="10146890" y="0"/>
            <a:ext cx="2045110" cy="685800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12871FA-8E85-3D8B-805E-BCE695213BCA}"/>
              </a:ext>
            </a:extLst>
          </p:cNvPr>
          <p:cNvSpPr txBox="1"/>
          <p:nvPr/>
        </p:nvSpPr>
        <p:spPr>
          <a:xfrm>
            <a:off x="254775" y="2484538"/>
            <a:ext cx="5378245"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t>Pb </a:t>
            </a:r>
            <a:r>
              <a:rPr lang="fa-IR" dirty="0"/>
              <a:t>می تواند در خاک ، خصوصا آنهایی که محتوای ارگانیک بالایی دارند ، جمع شود و صدها تا هزاران سال باقی بماند. این ماده می تواند با سایر فلزات موجود در درون و سطوح گیاهان به طور بالقوه رقابت کند و با مهار فتوسنتز در غلظت های کافی بر رشد گیاه و بقا آن تأثیر منفی بگذارد</a:t>
            </a:r>
            <a:r>
              <a:rPr lang="en-US" dirty="0"/>
              <a:t>.</a:t>
            </a:r>
          </a:p>
        </p:txBody>
      </p:sp>
      <p:sp>
        <p:nvSpPr>
          <p:cNvPr id="2" name="TextBox 1">
            <a:extLst>
              <a:ext uri="{FF2B5EF4-FFF2-40B4-BE49-F238E27FC236}">
                <a16:creationId xmlns:a16="http://schemas.microsoft.com/office/drawing/2014/main" id="{C5479117-76EB-33DE-1823-F08F6CB217AC}"/>
              </a:ext>
            </a:extLst>
          </p:cNvPr>
          <p:cNvSpPr txBox="1"/>
          <p:nvPr/>
        </p:nvSpPr>
        <p:spPr>
          <a:xfrm>
            <a:off x="254775" y="2021131"/>
            <a:ext cx="3392131"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تاثیرات زیست محیطی سرب</a:t>
            </a:r>
            <a:endParaRPr lang="en-US" dirty="0"/>
          </a:p>
        </p:txBody>
      </p:sp>
      <p:pic>
        <p:nvPicPr>
          <p:cNvPr id="9220" name="Picture 4" descr="وتیور؛ گیاهی مناسب برای جذب فلزات سنگین خاک - ایسنا">
            <a:extLst>
              <a:ext uri="{FF2B5EF4-FFF2-40B4-BE49-F238E27FC236}">
                <a16:creationId xmlns:a16="http://schemas.microsoft.com/office/drawing/2014/main" id="{68737E51-C3CF-5D43-30BE-60C1882814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4992" y="1538327"/>
            <a:ext cx="6006772" cy="3997234"/>
          </a:xfrm>
          <a:prstGeom prst="rect">
            <a:avLst/>
          </a:prstGeom>
          <a:noFill/>
          <a:ln w="28575">
            <a:solidFill>
              <a:schemeClr val="tx1">
                <a:lumMod val="75000"/>
                <a:lumOff val="25000"/>
              </a:schemeClr>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76CE6E8E-A16A-9069-F107-F3228FCB63B9}"/>
              </a:ext>
            </a:extLst>
          </p:cNvPr>
          <p:cNvSpPr/>
          <p:nvPr/>
        </p:nvSpPr>
        <p:spPr>
          <a:xfrm>
            <a:off x="3646906" y="2196908"/>
            <a:ext cx="2173795" cy="79331"/>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032473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D819FB-7CCD-6778-8C5E-EFA33277D4D3}"/>
              </a:ext>
            </a:extLst>
          </p:cNvPr>
          <p:cNvSpPr txBox="1"/>
          <p:nvPr/>
        </p:nvSpPr>
        <p:spPr>
          <a:xfrm>
            <a:off x="5896221" y="1876676"/>
            <a:ext cx="5980931"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آلودگی خاک و گیاهان می تواند منجر به آلودگی زنجیره غذایی شود که بر میکروارگانیسم ها و حیوانات تأثیر می گذارد. در حیوانات این فلز در بسیاری از ارگان ها سمیت نشان می دهد و به سیستم عصبی ، کلیوی ، تولید مثلی  و قلب و عروق بعد از مصرف ، استنشاق یا جذب پوستی آسیب می رساند. جذب این فلز از آب و رسوبات و تجمع زيست محيطی در زنجيره غذایی خطر بزرگی برای ماهی ها ، پرندگان و پستانداران دريایی می باشد</a:t>
            </a:r>
            <a:r>
              <a:rPr lang="en-US" dirty="0"/>
              <a:t>.</a:t>
            </a:r>
          </a:p>
        </p:txBody>
      </p:sp>
      <p:sp>
        <p:nvSpPr>
          <p:cNvPr id="2" name="TextBox 1">
            <a:extLst>
              <a:ext uri="{FF2B5EF4-FFF2-40B4-BE49-F238E27FC236}">
                <a16:creationId xmlns:a16="http://schemas.microsoft.com/office/drawing/2014/main" id="{53B1025D-508D-699D-81A9-88D1B909E395}"/>
              </a:ext>
            </a:extLst>
          </p:cNvPr>
          <p:cNvSpPr txBox="1"/>
          <p:nvPr/>
        </p:nvSpPr>
        <p:spPr>
          <a:xfrm>
            <a:off x="3269065" y="1270462"/>
            <a:ext cx="6096000" cy="37375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تاثیرات زیست محیطی سرب</a:t>
            </a:r>
            <a:endParaRPr lang="en-US" dirty="0"/>
          </a:p>
        </p:txBody>
      </p:sp>
      <p:pic>
        <p:nvPicPr>
          <p:cNvPr id="8196" name="Picture 4" descr="دلایل عقیم سازی حیوانات | بررسی مزایا و معایب عقیم سازی حیوانات | پتیا">
            <a:extLst>
              <a:ext uri="{FF2B5EF4-FFF2-40B4-BE49-F238E27FC236}">
                <a16:creationId xmlns:a16="http://schemas.microsoft.com/office/drawing/2014/main" id="{22B2F500-5895-EB39-1A35-7D29DDDAC9F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7949" b="7607"/>
          <a:stretch/>
        </p:blipFill>
        <p:spPr bwMode="auto">
          <a:xfrm>
            <a:off x="314848" y="154875"/>
            <a:ext cx="5202318" cy="30416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C8BC8B1-AA06-1821-EE7F-B8A2294938D1}"/>
              </a:ext>
            </a:extLst>
          </p:cNvPr>
          <p:cNvPicPr>
            <a:picLocks noChangeAspect="1"/>
          </p:cNvPicPr>
          <p:nvPr/>
        </p:nvPicPr>
        <p:blipFill>
          <a:blip r:embed="rId4"/>
          <a:srcRect l="27149" r="18626" b="263"/>
          <a:stretch/>
        </p:blipFill>
        <p:spPr>
          <a:xfrm>
            <a:off x="813605" y="3429000"/>
            <a:ext cx="4204804" cy="3381492"/>
          </a:xfrm>
          <a:prstGeom prst="rect">
            <a:avLst/>
          </a:prstGeom>
        </p:spPr>
      </p:pic>
      <p:sp>
        <p:nvSpPr>
          <p:cNvPr id="6" name="Rectangle 5">
            <a:extLst>
              <a:ext uri="{FF2B5EF4-FFF2-40B4-BE49-F238E27FC236}">
                <a16:creationId xmlns:a16="http://schemas.microsoft.com/office/drawing/2014/main" id="{E80DB561-9D75-3C4E-F235-6B362CFCA76E}"/>
              </a:ext>
            </a:extLst>
          </p:cNvPr>
          <p:cNvSpPr/>
          <p:nvPr/>
        </p:nvSpPr>
        <p:spPr>
          <a:xfrm>
            <a:off x="580104" y="3827210"/>
            <a:ext cx="157316" cy="276309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59811447-0983-C396-B4C2-623AF207393A}"/>
              </a:ext>
            </a:extLst>
          </p:cNvPr>
          <p:cNvSpPr/>
          <p:nvPr/>
        </p:nvSpPr>
        <p:spPr>
          <a:xfrm>
            <a:off x="5549377" y="294163"/>
            <a:ext cx="157316" cy="276309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B8F1E516-0F8F-B5F6-2928-3D5462D8CAB1}"/>
              </a:ext>
            </a:extLst>
          </p:cNvPr>
          <p:cNvSpPr/>
          <p:nvPr/>
        </p:nvSpPr>
        <p:spPr>
          <a:xfrm>
            <a:off x="9320981" y="1468448"/>
            <a:ext cx="2871019"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105618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7E92444-78FD-23C3-A171-B2353A64681F}"/>
              </a:ext>
            </a:extLst>
          </p:cNvPr>
          <p:cNvSpPr txBox="1"/>
          <p:nvPr/>
        </p:nvSpPr>
        <p:spPr>
          <a:xfrm>
            <a:off x="1961526" y="1623609"/>
            <a:ext cx="37583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اثرات سرب بر سلامتی انسان</a:t>
            </a:r>
            <a:endParaRPr lang="en-US" dirty="0"/>
          </a:p>
        </p:txBody>
      </p:sp>
      <p:sp>
        <p:nvSpPr>
          <p:cNvPr id="5" name="TextBox 4">
            <a:extLst>
              <a:ext uri="{FF2B5EF4-FFF2-40B4-BE49-F238E27FC236}">
                <a16:creationId xmlns:a16="http://schemas.microsoft.com/office/drawing/2014/main" id="{192A4F1F-BA13-7E19-A862-26099D4D67BB}"/>
              </a:ext>
            </a:extLst>
          </p:cNvPr>
          <p:cNvSpPr txBox="1"/>
          <p:nvPr/>
        </p:nvSpPr>
        <p:spPr>
          <a:xfrm>
            <a:off x="156173" y="1991206"/>
            <a:ext cx="5573485"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سرب یک فلز نرم است که کاربردهای زیادی در طی این سالها داشته است و از سال ۵۰۰۰ قبل از میلاد به طور گسترده ای برای استفاده در محصولات فلزی ، کابل ها و خطوط لوله ، رنگ ها و سموم دفع آفات مورد استفاده قرار گرفته است</a:t>
            </a:r>
            <a:r>
              <a:rPr lang="en-US" dirty="0"/>
              <a:t>. Pb </a:t>
            </a:r>
            <a:r>
              <a:rPr lang="fa-IR" dirty="0"/>
              <a:t>یکی از چهار فلزی است که بیشترین تأثیر را در سلامتی انسان دارد و از طریق جذب مواد غذایی (۶۵٪) ، آب (۲۰٪) و هوا (۱۵٪) می تواند وارد بدن انسان شود</a:t>
            </a:r>
            <a:r>
              <a:rPr lang="en-US" dirty="0"/>
              <a:t>.</a:t>
            </a:r>
          </a:p>
        </p:txBody>
      </p:sp>
      <p:pic>
        <p:nvPicPr>
          <p:cNvPr id="7172" name="Picture 4" descr="بلایی که سرب سر هوش و مغز انسان می‌آورد - خبرآنلاین">
            <a:extLst>
              <a:ext uri="{FF2B5EF4-FFF2-40B4-BE49-F238E27FC236}">
                <a16:creationId xmlns:a16="http://schemas.microsoft.com/office/drawing/2014/main" id="{7B0D9296-D02A-5525-DC5D-A1B9173596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949600" y="2186065"/>
            <a:ext cx="6242400" cy="35113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25B16C7-4E87-DBBA-88A8-F6E217BB3739}"/>
              </a:ext>
            </a:extLst>
          </p:cNvPr>
          <p:cNvSpPr/>
          <p:nvPr/>
        </p:nvSpPr>
        <p:spPr>
          <a:xfrm>
            <a:off x="5760971" y="3931794"/>
            <a:ext cx="157316" cy="276309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CED56F02-6655-2380-C25D-C8D79051E0B7}"/>
              </a:ext>
            </a:extLst>
          </p:cNvPr>
          <p:cNvSpPr/>
          <p:nvPr/>
        </p:nvSpPr>
        <p:spPr>
          <a:xfrm>
            <a:off x="5760971" y="1032159"/>
            <a:ext cx="157316" cy="276309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67497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46B58E-90E2-BCFA-9076-FA04AB5B0015}"/>
              </a:ext>
            </a:extLst>
          </p:cNvPr>
          <p:cNvSpPr txBox="1"/>
          <p:nvPr/>
        </p:nvSpPr>
        <p:spPr>
          <a:xfrm>
            <a:off x="5938684" y="1647781"/>
            <a:ext cx="5112774"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غذاهایی مانند میوه ، سبزیجات ، گوشت ،</a:t>
            </a:r>
            <a:r>
              <a:rPr lang="en-US" dirty="0"/>
              <a:t> </a:t>
            </a:r>
            <a:r>
              <a:rPr lang="fa-IR" dirty="0"/>
              <a:t>غلات</a:t>
            </a:r>
            <a:r>
              <a:rPr lang="en-US" dirty="0"/>
              <a:t> </a:t>
            </a:r>
            <a:r>
              <a:rPr lang="fa-IR" dirty="0"/>
              <a:t>، غذاهای دریایی و نوشیدنی ها ممکن است حاوی مقادیر قابل توجهی</a:t>
            </a:r>
            <a:r>
              <a:rPr lang="en-US" dirty="0"/>
              <a:t> Pb </a:t>
            </a:r>
            <a:r>
              <a:rPr lang="fa-IR" dirty="0"/>
              <a:t>باشند. دود سیگار همچنین حاوی مقادیر کمی از این فلز است</a:t>
            </a:r>
            <a:r>
              <a:rPr lang="en-US" dirty="0"/>
              <a:t>.</a:t>
            </a:r>
            <a:r>
              <a:rPr lang="fa-IR" dirty="0"/>
              <a:t>این ماده می تواند از طریق خوردگی لوله ها وارد آب (آشامیدنی) شود. این احتمال وقتی بیشتر است که آب کمی اسیدی شود. به همین دلیل هم اکنون سیستم های تصفیه آب عمومی ملزم به تنظیم</a:t>
            </a:r>
            <a:r>
              <a:rPr lang="en-US" dirty="0"/>
              <a:t> pH </a:t>
            </a:r>
            <a:r>
              <a:rPr lang="fa-IR" dirty="0"/>
              <a:t>آب هستند تا غلظت سرب را کنترل کنند</a:t>
            </a:r>
            <a:r>
              <a:rPr lang="en-US" dirty="0"/>
              <a:t>.</a:t>
            </a:r>
          </a:p>
        </p:txBody>
      </p:sp>
      <p:pic>
        <p:nvPicPr>
          <p:cNvPr id="11266" name="Picture 2" descr="سرب؛ سم پنهان در غذا - سلامت نیوز">
            <a:extLst>
              <a:ext uri="{FF2B5EF4-FFF2-40B4-BE49-F238E27FC236}">
                <a16:creationId xmlns:a16="http://schemas.microsoft.com/office/drawing/2014/main" id="{BD1E4DA9-4B8C-4F20-66A9-C232972455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289" y="1216894"/>
            <a:ext cx="4822722" cy="48227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2483DD7-1AA7-023E-985C-7CF2A95F2A1E}"/>
              </a:ext>
            </a:extLst>
          </p:cNvPr>
          <p:cNvSpPr txBox="1"/>
          <p:nvPr/>
        </p:nvSpPr>
        <p:spPr>
          <a:xfrm>
            <a:off x="5486401" y="1275863"/>
            <a:ext cx="37583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اثرات سرب بر سلامتی انسان</a:t>
            </a:r>
            <a:endParaRPr lang="en-US" dirty="0"/>
          </a:p>
        </p:txBody>
      </p:sp>
      <p:sp>
        <p:nvSpPr>
          <p:cNvPr id="4" name="Rectangle 3">
            <a:extLst>
              <a:ext uri="{FF2B5EF4-FFF2-40B4-BE49-F238E27FC236}">
                <a16:creationId xmlns:a16="http://schemas.microsoft.com/office/drawing/2014/main" id="{17967347-8419-EA89-86D4-B9EB9A22E316}"/>
              </a:ext>
            </a:extLst>
          </p:cNvPr>
          <p:cNvSpPr/>
          <p:nvPr/>
        </p:nvSpPr>
        <p:spPr>
          <a:xfrm>
            <a:off x="9320981" y="1468448"/>
            <a:ext cx="2871019"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60517B38-FCF4-6D66-A6EB-28EE548003B5}"/>
              </a:ext>
            </a:extLst>
          </p:cNvPr>
          <p:cNvSpPr/>
          <p:nvPr/>
        </p:nvSpPr>
        <p:spPr>
          <a:xfrm>
            <a:off x="1112275" y="6029784"/>
            <a:ext cx="786580" cy="828215"/>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CF19A736-2640-4F89-61B1-9DD945FD0BDA}"/>
              </a:ext>
            </a:extLst>
          </p:cNvPr>
          <p:cNvSpPr/>
          <p:nvPr/>
        </p:nvSpPr>
        <p:spPr>
          <a:xfrm>
            <a:off x="2982825" y="6029783"/>
            <a:ext cx="575186" cy="828215"/>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A5750CD6-F567-148E-8C0E-5004F013F5F8}"/>
              </a:ext>
            </a:extLst>
          </p:cNvPr>
          <p:cNvSpPr/>
          <p:nvPr/>
        </p:nvSpPr>
        <p:spPr>
          <a:xfrm>
            <a:off x="1235179" y="0"/>
            <a:ext cx="786580" cy="1226726"/>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EF92F2CB-AAAD-4A27-4ECF-F076C0ABFAF1}"/>
              </a:ext>
            </a:extLst>
          </p:cNvPr>
          <p:cNvSpPr/>
          <p:nvPr/>
        </p:nvSpPr>
        <p:spPr>
          <a:xfrm>
            <a:off x="2982825" y="398511"/>
            <a:ext cx="575186" cy="828215"/>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823638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0DF892-7E2D-D8C2-F6D2-8E4998724A28}"/>
              </a:ext>
            </a:extLst>
          </p:cNvPr>
          <p:cNvSpPr txBox="1"/>
          <p:nvPr/>
        </p:nvSpPr>
        <p:spPr>
          <a:xfrm>
            <a:off x="0" y="503177"/>
            <a:ext cx="3372464"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 تشخیص فلز سرب</a:t>
            </a:r>
            <a:endParaRPr lang="en-US" dirty="0"/>
          </a:p>
        </p:txBody>
      </p:sp>
      <p:sp>
        <p:nvSpPr>
          <p:cNvPr id="5" name="TextBox 4">
            <a:extLst>
              <a:ext uri="{FF2B5EF4-FFF2-40B4-BE49-F238E27FC236}">
                <a16:creationId xmlns:a16="http://schemas.microsoft.com/office/drawing/2014/main" id="{7F89B847-49BD-AA59-D815-C7C9E3F008AA}"/>
              </a:ext>
            </a:extLst>
          </p:cNvPr>
          <p:cNvSpPr txBox="1"/>
          <p:nvPr/>
        </p:nvSpPr>
        <p:spPr>
          <a:xfrm>
            <a:off x="383459" y="934064"/>
            <a:ext cx="5712541" cy="55630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ترکیبات سرب و سرب در طیف گسترده ای از محصولات موجود در داخل و اطراف خانه های ما، از جمله رنگ، سرامیک، لوله ها و مواد لوله کشی، لحیم کاری، بنزین، باتری ها، مهمات و لوازم آرایشی استفاده شده است. همچنین می تواند از منابع صنعتی و مکان های آلوده مانند کارخانه های ذوب سرب سابق به محیط زیست منتشر شود. در حالی که سطوح طبیعی سرب در خاک بین ۵۰ تا ۴۰۰ قسمت در میلیون متغیر است، فعالیت‌های استخراج معدن، ذوب و پالایش منجر به افزایش قابل‌ توجهی در سطوح سرب در محیط، به ویژه در نزدیکی سایت‌های معدن و ذوب شده است</a:t>
            </a:r>
            <a:r>
              <a:rPr lang="en-US" dirty="0"/>
              <a:t>.</a:t>
            </a:r>
          </a:p>
        </p:txBody>
      </p:sp>
      <p:pic>
        <p:nvPicPr>
          <p:cNvPr id="12292" name="Picture 4" descr="بهترین آزمایشگاه تهران کجاست؟ + معرفی ۱۴ آزمایشگاه برتر - پاتو">
            <a:extLst>
              <a:ext uri="{FF2B5EF4-FFF2-40B4-BE49-F238E27FC236}">
                <a16:creationId xmlns:a16="http://schemas.microsoft.com/office/drawing/2014/main" id="{6302A9F0-4F25-DA55-DD36-071E9DD53BC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413" t="1" b="1081"/>
          <a:stretch/>
        </p:blipFill>
        <p:spPr bwMode="auto">
          <a:xfrm>
            <a:off x="6319994" y="1690255"/>
            <a:ext cx="5697172" cy="444507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897DAD6-B0FD-1DA9-ACC7-AF0219EAFB51}"/>
              </a:ext>
            </a:extLst>
          </p:cNvPr>
          <p:cNvSpPr/>
          <p:nvPr/>
        </p:nvSpPr>
        <p:spPr>
          <a:xfrm>
            <a:off x="3372464" y="728452"/>
            <a:ext cx="8819536"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48611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F63704-515F-82AB-1295-18E10265A95E}"/>
              </a:ext>
            </a:extLst>
          </p:cNvPr>
          <p:cNvSpPr/>
          <p:nvPr/>
        </p:nvSpPr>
        <p:spPr>
          <a:xfrm>
            <a:off x="442451" y="2819877"/>
            <a:ext cx="4994787" cy="246091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7D6BE4D-B087-81F6-5691-1952F0FA738F}"/>
              </a:ext>
            </a:extLst>
          </p:cNvPr>
          <p:cNvSpPr txBox="1"/>
          <p:nvPr/>
        </p:nvSpPr>
        <p:spPr>
          <a:xfrm>
            <a:off x="6587614" y="938914"/>
            <a:ext cx="5279922" cy="55630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آزمایشی که برای حدود صد سال استفاده می شود سرب را از طریق سولفید سدیم در تعامل با سرب برای تشکیل سولفید سرب در حضور اسید قوی شناسایی می کند. این واکنش بسته به غلظت سرب را سیاه یا قهوه ای می کند و عیب اصلی آن فراتر از سمیت متوسط ​​آن بوی بدی است که ایجاد می کند. به دلیل گوگرد بودن، بوی تخم مرغ فاسد می دهد و همچنین استفاده از آن روی سطح بسیار دشوار است. به منظور آزمایش با استفاده از این روش، سرب باید در یک ظرف قرار داده شود و سپس سولفید سدیم به مایع موجود در آن ظرف اضافه شود</a:t>
            </a:r>
            <a:r>
              <a:rPr lang="en-US" dirty="0"/>
              <a:t>.</a:t>
            </a:r>
          </a:p>
        </p:txBody>
      </p:sp>
      <p:pic>
        <p:nvPicPr>
          <p:cNvPr id="12290" name="Picture 2" descr="آزمایش سرب * تفسیر آزمایش تست سرب - مجله عماد">
            <a:extLst>
              <a:ext uri="{FF2B5EF4-FFF2-40B4-BE49-F238E27FC236}">
                <a16:creationId xmlns:a16="http://schemas.microsoft.com/office/drawing/2014/main" id="{0949C128-306B-CB8C-0291-73F58641B4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58" y="44604"/>
            <a:ext cx="4848682" cy="3636512"/>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13314" name="Picture 2" descr="تست سرب خون - نسخه">
            <a:extLst>
              <a:ext uri="{FF2B5EF4-FFF2-40B4-BE49-F238E27FC236}">
                <a16:creationId xmlns:a16="http://schemas.microsoft.com/office/drawing/2014/main" id="{DAF38CF3-7195-D8DA-A9AD-166A370532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1923" y="3836680"/>
            <a:ext cx="4778476" cy="298654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6AA7788-D4BB-D54A-39F4-183085F19A86}"/>
              </a:ext>
            </a:extLst>
          </p:cNvPr>
          <p:cNvSpPr txBox="1"/>
          <p:nvPr/>
        </p:nvSpPr>
        <p:spPr>
          <a:xfrm>
            <a:off x="7270262" y="508027"/>
            <a:ext cx="3372464"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 تشخیص فلز سرب</a:t>
            </a:r>
            <a:endParaRPr lang="en-US" dirty="0"/>
          </a:p>
        </p:txBody>
      </p:sp>
      <p:sp>
        <p:nvSpPr>
          <p:cNvPr id="5" name="Rectangle 4">
            <a:extLst>
              <a:ext uri="{FF2B5EF4-FFF2-40B4-BE49-F238E27FC236}">
                <a16:creationId xmlns:a16="http://schemas.microsoft.com/office/drawing/2014/main" id="{E1F5FDD8-00CB-C748-6BF0-3049F7752404}"/>
              </a:ext>
            </a:extLst>
          </p:cNvPr>
          <p:cNvSpPr/>
          <p:nvPr/>
        </p:nvSpPr>
        <p:spPr>
          <a:xfrm flipV="1">
            <a:off x="7033211" y="943763"/>
            <a:ext cx="3512573"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71546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7A6770-3EF9-84CB-6E19-674788E8A646}"/>
              </a:ext>
            </a:extLst>
          </p:cNvPr>
          <p:cNvSpPr txBox="1"/>
          <p:nvPr/>
        </p:nvSpPr>
        <p:spPr>
          <a:xfrm>
            <a:off x="275301" y="1280125"/>
            <a:ext cx="5515897"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روشی است که برای کاربر بسیار دوستانه تر است. می توان آن را با اسید قوی یا ضعیف انجام داد. رودیزونات سدیم جدا می‌شود و قسمت رودیزونات به سرب متصل می‌شود تا رودیزنات سرب را تشکیل دهد که قرمز رنگ است. این رنگ قرمز تا بنفش سال‌هاست که به لطف تبلیغ گسترده بررسی سرب توسط ۳</a:t>
            </a:r>
            <a:r>
              <a:rPr lang="en-US" dirty="0"/>
              <a:t>M </a:t>
            </a:r>
            <a:r>
              <a:rPr lang="fa-IR" dirty="0"/>
              <a:t>و برچسب آنها “قرمز به معنای سرب” شناخته شده است. رودیزونات سدیم می تواند سطوح سرب را تا حدود ۵۰۰ قسمت در میلیون به دقت تشخیص دهد</a:t>
            </a:r>
            <a:r>
              <a:rPr lang="en-US" dirty="0"/>
              <a:t>.</a:t>
            </a:r>
          </a:p>
        </p:txBody>
      </p:sp>
      <p:pic>
        <p:nvPicPr>
          <p:cNvPr id="14340" name="Picture 4" descr="آنالیز فلزات سنگین کل (نوع سرب) (مواد افزودنی غذایی) (تیتریک) - EUROLAB">
            <a:extLst>
              <a:ext uri="{FF2B5EF4-FFF2-40B4-BE49-F238E27FC236}">
                <a16:creationId xmlns:a16="http://schemas.microsoft.com/office/drawing/2014/main" id="{43506778-F94F-B00E-18CA-4278E9A214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0970" y="1201467"/>
            <a:ext cx="4901380" cy="490138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A825447-FC9B-EF18-EDAE-8E6C0EE14767}"/>
              </a:ext>
            </a:extLst>
          </p:cNvPr>
          <p:cNvSpPr/>
          <p:nvPr/>
        </p:nvSpPr>
        <p:spPr>
          <a:xfrm>
            <a:off x="11319392" y="1046741"/>
            <a:ext cx="127813" cy="246091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77AD3A32-457F-27E7-C2FC-BD8791642C21}"/>
              </a:ext>
            </a:extLst>
          </p:cNvPr>
          <p:cNvSpPr/>
          <p:nvPr/>
        </p:nvSpPr>
        <p:spPr>
          <a:xfrm>
            <a:off x="6253315" y="3775718"/>
            <a:ext cx="110613" cy="246091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2528BD4D-BBCE-0C51-0508-8C07E1131D61}"/>
              </a:ext>
            </a:extLst>
          </p:cNvPr>
          <p:cNvSpPr/>
          <p:nvPr/>
        </p:nvSpPr>
        <p:spPr>
          <a:xfrm>
            <a:off x="10156723" y="1067679"/>
            <a:ext cx="1135627" cy="109207"/>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184C4368-388D-22DC-78C5-DC56232C475C}"/>
              </a:ext>
            </a:extLst>
          </p:cNvPr>
          <p:cNvSpPr/>
          <p:nvPr/>
        </p:nvSpPr>
        <p:spPr>
          <a:xfrm>
            <a:off x="6390970" y="6127428"/>
            <a:ext cx="1135627" cy="109207"/>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a:extLst>
              <a:ext uri="{FF2B5EF4-FFF2-40B4-BE49-F238E27FC236}">
                <a16:creationId xmlns:a16="http://schemas.microsoft.com/office/drawing/2014/main" id="{172694C2-9B6B-A0B9-6C9F-F2F7709CCA2D}"/>
              </a:ext>
            </a:extLst>
          </p:cNvPr>
          <p:cNvSpPr txBox="1"/>
          <p:nvPr/>
        </p:nvSpPr>
        <p:spPr>
          <a:xfrm>
            <a:off x="2428567" y="852235"/>
            <a:ext cx="3372464"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 تشخیص فلز سرب</a:t>
            </a:r>
            <a:endParaRPr lang="en-US" dirty="0"/>
          </a:p>
        </p:txBody>
      </p:sp>
      <p:sp>
        <p:nvSpPr>
          <p:cNvPr id="10" name="Rectangle 9">
            <a:extLst>
              <a:ext uri="{FF2B5EF4-FFF2-40B4-BE49-F238E27FC236}">
                <a16:creationId xmlns:a16="http://schemas.microsoft.com/office/drawing/2014/main" id="{E66294BD-360D-9EDF-03DC-0A71C84245E1}"/>
              </a:ext>
            </a:extLst>
          </p:cNvPr>
          <p:cNvSpPr/>
          <p:nvPr/>
        </p:nvSpPr>
        <p:spPr>
          <a:xfrm>
            <a:off x="0" y="1067678"/>
            <a:ext cx="2809567"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460659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7E51FC-418B-8EC8-5A65-19E4210277D1}"/>
              </a:ext>
            </a:extLst>
          </p:cNvPr>
          <p:cNvSpPr txBox="1"/>
          <p:nvPr/>
        </p:nvSpPr>
        <p:spPr>
          <a:xfrm>
            <a:off x="4502557" y="402618"/>
            <a:ext cx="7620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چه کسانی در تماس با فلز سرب بیشتر آسیب پذیر هستند؟</a:t>
            </a:r>
            <a:endParaRPr lang="en-US" dirty="0"/>
          </a:p>
        </p:txBody>
      </p:sp>
      <p:sp>
        <p:nvSpPr>
          <p:cNvPr id="5" name="TextBox 4">
            <a:extLst>
              <a:ext uri="{FF2B5EF4-FFF2-40B4-BE49-F238E27FC236}">
                <a16:creationId xmlns:a16="http://schemas.microsoft.com/office/drawing/2014/main" id="{70197BB7-09FB-9AFE-8A8C-9607A202823E}"/>
              </a:ext>
            </a:extLst>
          </p:cNvPr>
          <p:cNvSpPr txBox="1"/>
          <p:nvPr/>
        </p:nvSpPr>
        <p:spPr>
          <a:xfrm>
            <a:off x="6351637" y="1174778"/>
            <a:ext cx="5770920"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تماس با سرب به ویژه برای کودکان و زنان باردار خطرناک است. کودکان به دلیل اینکه بدن آنها در حال رشد است، نسبت به بزرگسالان سرب بیشتری جذب می‌کنند و مغز و سیستم عصبی آنها نسبت به اثرات مخرب سرب حساس‌تر است</a:t>
            </a:r>
            <a:r>
              <a:rPr lang="en-US" dirty="0"/>
              <a:t>.</a:t>
            </a:r>
            <a:r>
              <a:rPr lang="fa-IR" dirty="0"/>
              <a:t>بزرگسالان به ویژه زنان باردار ممکن است در اثر خوردن و آشامیدن مواد غذایی یا آب حاوی سرب یا از ظروف یا لیوان‌های حاوی سرب در معرض آسیب دیدن از تماس با فلز سرب قرار گیرند</a:t>
            </a:r>
            <a:r>
              <a:rPr lang="en-US" dirty="0"/>
              <a:t>.</a:t>
            </a:r>
          </a:p>
        </p:txBody>
      </p:sp>
      <p:pic>
        <p:nvPicPr>
          <p:cNvPr id="15362" name="Picture 2" descr="مسمومیت با فلز سرب - محصولات سالم و ارگانیک OAB">
            <a:extLst>
              <a:ext uri="{FF2B5EF4-FFF2-40B4-BE49-F238E27FC236}">
                <a16:creationId xmlns:a16="http://schemas.microsoft.com/office/drawing/2014/main" id="{DF8A4597-2F0E-BA3F-B947-ACCE7DFCED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43" y="1188878"/>
            <a:ext cx="6164210" cy="387286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F8533B2-7EB1-B202-13D8-F558EB7471B0}"/>
              </a:ext>
            </a:extLst>
          </p:cNvPr>
          <p:cNvSpPr/>
          <p:nvPr/>
        </p:nvSpPr>
        <p:spPr>
          <a:xfrm>
            <a:off x="0" y="578734"/>
            <a:ext cx="5279923"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141FE06E-D779-F4B3-D5BA-644A5C213691}"/>
              </a:ext>
            </a:extLst>
          </p:cNvPr>
          <p:cNvSpPr txBox="1"/>
          <p:nvPr/>
        </p:nvSpPr>
        <p:spPr>
          <a:xfrm>
            <a:off x="392674" y="5202907"/>
            <a:ext cx="11729883"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سمی بودن یکی از ویژگی های سرب محسوب می‌شود اما این فلز از خواص دیگری نیز برخوردار است. </a:t>
            </a:r>
          </a:p>
          <a:p>
            <a:r>
              <a:rPr lang="fa-IR" dirty="0"/>
              <a:t>درواقع ویژگی های سرب باعث افزایش کارایی این محصول محسوب می‌شوند. برخی از مهم‌ترین ویژگی های فلز سرب عبارتند از</a:t>
            </a:r>
            <a:r>
              <a:rPr lang="en-US" dirty="0"/>
              <a:t>:</a:t>
            </a:r>
          </a:p>
        </p:txBody>
      </p:sp>
    </p:spTree>
    <p:extLst>
      <p:ext uri="{BB962C8B-B14F-4D97-AF65-F5344CB8AC3E}">
        <p14:creationId xmlns:p14="http://schemas.microsoft.com/office/powerpoint/2010/main" val="24361059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294A51D-47AE-BA9E-0C35-D0A301252855}"/>
              </a:ext>
            </a:extLst>
          </p:cNvPr>
          <p:cNvSpPr/>
          <p:nvPr/>
        </p:nvSpPr>
        <p:spPr>
          <a:xfrm>
            <a:off x="0" y="2148589"/>
            <a:ext cx="5633884" cy="213230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4A5011B7-FC71-B4CD-4AC4-76A94683B203}"/>
              </a:ext>
            </a:extLst>
          </p:cNvPr>
          <p:cNvSpPr txBox="1"/>
          <p:nvPr/>
        </p:nvSpPr>
        <p:spPr>
          <a:xfrm>
            <a:off x="5633884" y="3940200"/>
            <a:ext cx="6254838"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چگالی کم و خاصیب جذب لرزش دیگر ویژگی های سرب هستند</a:t>
            </a:r>
            <a:r>
              <a:rPr lang="en-US" dirty="0"/>
              <a:t>.</a:t>
            </a:r>
          </a:p>
        </p:txBody>
      </p:sp>
      <p:sp>
        <p:nvSpPr>
          <p:cNvPr id="7" name="TextBox 6">
            <a:extLst>
              <a:ext uri="{FF2B5EF4-FFF2-40B4-BE49-F238E27FC236}">
                <a16:creationId xmlns:a16="http://schemas.microsoft.com/office/drawing/2014/main" id="{B4FA7B04-B41C-5A91-4047-34F6DD48D957}"/>
              </a:ext>
            </a:extLst>
          </p:cNvPr>
          <p:cNvSpPr txBox="1"/>
          <p:nvPr/>
        </p:nvSpPr>
        <p:spPr>
          <a:xfrm>
            <a:off x="-860301" y="616759"/>
            <a:ext cx="2946448"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ویژگی های سرب</a:t>
            </a:r>
            <a:endParaRPr lang="en-US" dirty="0"/>
          </a:p>
        </p:txBody>
      </p:sp>
      <p:sp>
        <p:nvSpPr>
          <p:cNvPr id="10" name="TextBox 9">
            <a:extLst>
              <a:ext uri="{FF2B5EF4-FFF2-40B4-BE49-F238E27FC236}">
                <a16:creationId xmlns:a16="http://schemas.microsoft.com/office/drawing/2014/main" id="{317BEF91-4D06-306D-96D7-B76C77BB0D77}"/>
              </a:ext>
            </a:extLst>
          </p:cNvPr>
          <p:cNvSpPr txBox="1"/>
          <p:nvPr/>
        </p:nvSpPr>
        <p:spPr>
          <a:xfrm>
            <a:off x="8958709" y="1476390"/>
            <a:ext cx="2930013"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فلز سرب بسیار نرم است</a:t>
            </a:r>
            <a:r>
              <a:rPr lang="en-US" dirty="0"/>
              <a:t>.</a:t>
            </a:r>
          </a:p>
        </p:txBody>
      </p:sp>
      <p:sp>
        <p:nvSpPr>
          <p:cNvPr id="13" name="TextBox 12">
            <a:extLst>
              <a:ext uri="{FF2B5EF4-FFF2-40B4-BE49-F238E27FC236}">
                <a16:creationId xmlns:a16="http://schemas.microsoft.com/office/drawing/2014/main" id="{679F98DA-DFEC-2AB4-CB45-47F4FC0FB6D6}"/>
              </a:ext>
            </a:extLst>
          </p:cNvPr>
          <p:cNvSpPr txBox="1"/>
          <p:nvPr/>
        </p:nvSpPr>
        <p:spPr>
          <a:xfrm>
            <a:off x="5792722" y="2304419"/>
            <a:ext cx="609600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سرب بسیار مقاوم و چکش‌خوار است</a:t>
            </a:r>
            <a:r>
              <a:rPr lang="en-US" dirty="0"/>
              <a:t>.</a:t>
            </a:r>
          </a:p>
        </p:txBody>
      </p:sp>
      <p:sp>
        <p:nvSpPr>
          <p:cNvPr id="16" name="TextBox 15">
            <a:extLst>
              <a:ext uri="{FF2B5EF4-FFF2-40B4-BE49-F238E27FC236}">
                <a16:creationId xmlns:a16="http://schemas.microsoft.com/office/drawing/2014/main" id="{A687CA58-2996-32BA-FE18-C314A60DFEAE}"/>
              </a:ext>
            </a:extLst>
          </p:cNvPr>
          <p:cNvSpPr txBox="1"/>
          <p:nvPr/>
        </p:nvSpPr>
        <p:spPr>
          <a:xfrm>
            <a:off x="5958348" y="3042040"/>
            <a:ext cx="5930374"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با وجود نرمی بسیار بالا، وزن این فلز بسیار سنگین است</a:t>
            </a:r>
            <a:r>
              <a:rPr lang="en-US" dirty="0"/>
              <a:t>.</a:t>
            </a:r>
          </a:p>
        </p:txBody>
      </p:sp>
      <p:sp>
        <p:nvSpPr>
          <p:cNvPr id="2" name="Rectangle 1">
            <a:extLst>
              <a:ext uri="{FF2B5EF4-FFF2-40B4-BE49-F238E27FC236}">
                <a16:creationId xmlns:a16="http://schemas.microsoft.com/office/drawing/2014/main" id="{838BDFFE-B96D-0F9D-54C1-3F6FCA780F53}"/>
              </a:ext>
            </a:extLst>
          </p:cNvPr>
          <p:cNvSpPr/>
          <p:nvPr/>
        </p:nvSpPr>
        <p:spPr>
          <a:xfrm>
            <a:off x="2086147" y="832203"/>
            <a:ext cx="10105853"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8B3947C-3D3A-B775-3F46-05A81BB3E8C0}"/>
              </a:ext>
            </a:extLst>
          </p:cNvPr>
          <p:cNvSpPr txBox="1"/>
          <p:nvPr/>
        </p:nvSpPr>
        <p:spPr>
          <a:xfrm>
            <a:off x="304184" y="4952184"/>
            <a:ext cx="11729883"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سمی بودن یکی از ویژگی های سرب محسوب می‌شود اما این فلز از خواص دیگری نیز برخوردار است. </a:t>
            </a:r>
          </a:p>
          <a:p>
            <a:r>
              <a:rPr lang="fa-IR" dirty="0"/>
              <a:t>درواقع ویژگی های سرب باعث افزایش کارایی این محصول محسوب می‌شوند. برخی از مهم‌ترین ویژگی های فلز سرب عبارتند از</a:t>
            </a:r>
            <a:r>
              <a:rPr lang="en-US" dirty="0"/>
              <a:t>:</a:t>
            </a:r>
          </a:p>
        </p:txBody>
      </p:sp>
      <p:pic>
        <p:nvPicPr>
          <p:cNvPr id="1026" name="Picture 2" descr="خرید ضايعات سرب نرم - آگهی 77946 | ایران ضایعات">
            <a:extLst>
              <a:ext uri="{FF2B5EF4-FFF2-40B4-BE49-F238E27FC236}">
                <a16:creationId xmlns:a16="http://schemas.microsoft.com/office/drawing/2014/main" id="{56265531-A113-4820-BB87-FDF704B6FF0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476"/>
          <a:stretch/>
        </p:blipFill>
        <p:spPr bwMode="auto">
          <a:xfrm>
            <a:off x="468988" y="1476390"/>
            <a:ext cx="5007580" cy="3474884"/>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51508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D326AE3-F259-9EE5-F204-F69F8B30D184}"/>
              </a:ext>
            </a:extLst>
          </p:cNvPr>
          <p:cNvSpPr txBox="1"/>
          <p:nvPr/>
        </p:nvSpPr>
        <p:spPr>
          <a:xfrm>
            <a:off x="5909188" y="264344"/>
            <a:ext cx="6096000" cy="37375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سرب سمی است یا نه؟</a:t>
            </a:r>
            <a:endParaRPr lang="en-US" dirty="0"/>
          </a:p>
        </p:txBody>
      </p:sp>
      <p:sp>
        <p:nvSpPr>
          <p:cNvPr id="5" name="TextBox 4">
            <a:extLst>
              <a:ext uri="{FF2B5EF4-FFF2-40B4-BE49-F238E27FC236}">
                <a16:creationId xmlns:a16="http://schemas.microsoft.com/office/drawing/2014/main" id="{200DA737-22A9-6D1E-1917-730053D83224}"/>
              </a:ext>
            </a:extLst>
          </p:cNvPr>
          <p:cNvSpPr txBox="1"/>
          <p:nvPr/>
        </p:nvSpPr>
        <p:spPr>
          <a:xfrm>
            <a:off x="6626942" y="1479301"/>
            <a:ext cx="5476569"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بله؛ فلز سرب سمی است و برای کودکان و زنان باردار می‌تواند خطرناک باشد، چراکه سرب بیشتری جذب می‌کنند</a:t>
            </a:r>
            <a:r>
              <a:rPr lang="en-US" dirty="0"/>
              <a:t>.</a:t>
            </a:r>
          </a:p>
        </p:txBody>
      </p:sp>
      <p:sp>
        <p:nvSpPr>
          <p:cNvPr id="7" name="TextBox 6">
            <a:extLst>
              <a:ext uri="{FF2B5EF4-FFF2-40B4-BE49-F238E27FC236}">
                <a16:creationId xmlns:a16="http://schemas.microsoft.com/office/drawing/2014/main" id="{70428FAB-7CA5-B11D-7362-788DEBEBCDC4}"/>
              </a:ext>
            </a:extLst>
          </p:cNvPr>
          <p:cNvSpPr txBox="1"/>
          <p:nvPr/>
        </p:nvSpPr>
        <p:spPr>
          <a:xfrm>
            <a:off x="81114" y="4769946"/>
            <a:ext cx="4709651"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سرب خشک چیست و چه کاربردی دارد؟</a:t>
            </a:r>
            <a:endParaRPr lang="en-US" dirty="0"/>
          </a:p>
        </p:txBody>
      </p:sp>
      <p:sp>
        <p:nvSpPr>
          <p:cNvPr id="9" name="TextBox 8">
            <a:extLst>
              <a:ext uri="{FF2B5EF4-FFF2-40B4-BE49-F238E27FC236}">
                <a16:creationId xmlns:a16="http://schemas.microsoft.com/office/drawing/2014/main" id="{FF249A34-F9E1-72E4-62B3-876EB99F8A2F}"/>
              </a:ext>
            </a:extLst>
          </p:cNvPr>
          <p:cNvSpPr txBox="1"/>
          <p:nvPr/>
        </p:nvSpPr>
        <p:spPr>
          <a:xfrm>
            <a:off x="389604" y="5275699"/>
            <a:ext cx="4935792"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سرب خشک آلیاژی از سرب و آنتیموان است که برای ساخت باتری‌های سرب اسیدی خودروها کاربرد دارد</a:t>
            </a:r>
            <a:r>
              <a:rPr lang="en-US" dirty="0"/>
              <a:t>.</a:t>
            </a:r>
          </a:p>
        </p:txBody>
      </p:sp>
      <p:sp>
        <p:nvSpPr>
          <p:cNvPr id="2" name="Rectangle 1">
            <a:extLst>
              <a:ext uri="{FF2B5EF4-FFF2-40B4-BE49-F238E27FC236}">
                <a16:creationId xmlns:a16="http://schemas.microsoft.com/office/drawing/2014/main" id="{130FD828-6339-D0A1-56E2-CBA51BA2DA31}"/>
              </a:ext>
            </a:extLst>
          </p:cNvPr>
          <p:cNvSpPr/>
          <p:nvPr/>
        </p:nvSpPr>
        <p:spPr>
          <a:xfrm>
            <a:off x="0" y="451222"/>
            <a:ext cx="9266903"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B143B4C5-8778-C3A0-35F4-AC63A87000C7}"/>
              </a:ext>
            </a:extLst>
          </p:cNvPr>
          <p:cNvSpPr/>
          <p:nvPr/>
        </p:nvSpPr>
        <p:spPr>
          <a:xfrm>
            <a:off x="4790765" y="5009367"/>
            <a:ext cx="7401235"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50" name="Picture 2" descr="فلز سرب و کاربردها">
            <a:extLst>
              <a:ext uri="{FF2B5EF4-FFF2-40B4-BE49-F238E27FC236}">
                <a16:creationId xmlns:a16="http://schemas.microsoft.com/office/drawing/2014/main" id="{32CABCDE-40ED-20B1-DC74-28403EBC98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8974"/>
            <a:ext cx="5715000" cy="370522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0EADF979-FE68-8B02-3D83-E09CB8F1D7A0}"/>
              </a:ext>
            </a:extLst>
          </p:cNvPr>
          <p:cNvPicPr>
            <a:picLocks noChangeAspect="1"/>
          </p:cNvPicPr>
          <p:nvPr/>
        </p:nvPicPr>
        <p:blipFill>
          <a:blip r:embed="rId3"/>
          <a:stretch>
            <a:fillRect/>
          </a:stretch>
        </p:blipFill>
        <p:spPr>
          <a:xfrm>
            <a:off x="6477002" y="3257056"/>
            <a:ext cx="5743198" cy="3550340"/>
          </a:xfrm>
          <a:prstGeom prst="rect">
            <a:avLst/>
          </a:prstGeom>
        </p:spPr>
      </p:pic>
    </p:spTree>
    <p:extLst>
      <p:ext uri="{BB962C8B-B14F-4D97-AF65-F5344CB8AC3E}">
        <p14:creationId xmlns:p14="http://schemas.microsoft.com/office/powerpoint/2010/main" val="385920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5B48077-D2A3-BFB6-AA9C-548804455738}"/>
              </a:ext>
            </a:extLst>
          </p:cNvPr>
          <p:cNvSpPr/>
          <p:nvPr/>
        </p:nvSpPr>
        <p:spPr>
          <a:xfrm>
            <a:off x="0" y="6626943"/>
            <a:ext cx="12192000" cy="231058"/>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10ABB5B7-FBBF-4D76-A4C5-732E46DAD70D}"/>
              </a:ext>
            </a:extLst>
          </p:cNvPr>
          <p:cNvSpPr txBox="1"/>
          <p:nvPr/>
        </p:nvSpPr>
        <p:spPr>
          <a:xfrm>
            <a:off x="6665633" y="962099"/>
            <a:ext cx="5279922" cy="55630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 اینحال در اواخر قرن نوزدهم سمیت</a:t>
            </a:r>
            <a:r>
              <a:rPr lang="en-US" dirty="0"/>
              <a:t> Pb </a:t>
            </a:r>
            <a:r>
              <a:rPr lang="fa-IR" dirty="0"/>
              <a:t>به رسمیت شناخته شد  و از آن زمان استفاده از آن در بسیاری از کاربردها کاهش یافته است. با این حال ، بسیاری از کشورها هنوز اجازه فروش محصولاتی که انسان را در معرض سرب قرار می دهد ، از جمله برخی از انواع رنگ ها و گلوله ها را دارند</a:t>
            </a:r>
            <a:r>
              <a:rPr lang="en-US" dirty="0"/>
              <a:t>.</a:t>
            </a:r>
            <a:r>
              <a:rPr lang="fa-IR" dirty="0"/>
              <a:t>شایان ذکر است که</a:t>
            </a:r>
            <a:r>
              <a:rPr lang="en-US" dirty="0"/>
              <a:t> Pb </a:t>
            </a:r>
            <a:r>
              <a:rPr lang="fa-IR" dirty="0"/>
              <a:t>یک نوروتوکسین است که در بافت ها و استخوان های نرم جمع می شود ، به سیستم عصبی آسیب می زند و عملکرد آنزیم های بیولوژیکی را مختل می کند و باعث اختلالات عصبی مانند آسیب مغزی و مشکلات رفتاری می شود</a:t>
            </a:r>
            <a:r>
              <a:rPr lang="en-US" dirty="0"/>
              <a:t>.</a:t>
            </a:r>
          </a:p>
        </p:txBody>
      </p:sp>
      <p:pic>
        <p:nvPicPr>
          <p:cNvPr id="3076" name="Picture 4" descr="ویژگی های فلز سرب و کاربردهای آن">
            <a:extLst>
              <a:ext uri="{FF2B5EF4-FFF2-40B4-BE49-F238E27FC236}">
                <a16:creationId xmlns:a16="http://schemas.microsoft.com/office/drawing/2014/main" id="{3DC632EB-40FD-82FD-67F0-A40AF78FF3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173" y="1863632"/>
            <a:ext cx="5779827" cy="443928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9996F38-5694-26C5-7223-637B0CC35F90}"/>
              </a:ext>
            </a:extLst>
          </p:cNvPr>
          <p:cNvSpPr txBox="1"/>
          <p:nvPr/>
        </p:nvSpPr>
        <p:spPr>
          <a:xfrm>
            <a:off x="-167149" y="962099"/>
            <a:ext cx="2330245" cy="430887"/>
          </a:xfrm>
          <a:prstGeom prst="rect">
            <a:avLst/>
          </a:prstGeom>
          <a:noFill/>
        </p:spPr>
        <p:txBody>
          <a:bodyPr wrap="square">
            <a:spAutoFit/>
          </a:bodyPr>
          <a:lstStyle/>
          <a:p>
            <a:pPr algn="just" rtl="1">
              <a:spcAft>
                <a:spcPts val="800"/>
              </a:spcAft>
            </a:pPr>
            <a:r>
              <a:rPr lang="fa-IR" sz="2200" b="1" dirty="0">
                <a:effectLst/>
                <a:latin typeface="Shabnam" panose="020B0603030804020204" pitchFamily="34" charset="-78"/>
                <a:ea typeface="Calibri" panose="020F0502020204030204" pitchFamily="34" charset="0"/>
                <a:cs typeface="Shabnam" panose="020B0603030804020204" pitchFamily="34" charset="-78"/>
              </a:rPr>
              <a:t>تاریخچه فلز سرب</a:t>
            </a:r>
            <a:endParaRPr lang="en-US" sz="2200" dirty="0">
              <a:effectLst/>
              <a:latin typeface="Shabnam" panose="020B0603030804020204" pitchFamily="34" charset="-78"/>
              <a:ea typeface="Calibri" panose="020F0502020204030204" pitchFamily="34" charset="0"/>
              <a:cs typeface="Shabnam" panose="020B0603030804020204" pitchFamily="34" charset="-78"/>
            </a:endParaRPr>
          </a:p>
        </p:txBody>
      </p:sp>
      <p:sp>
        <p:nvSpPr>
          <p:cNvPr id="5" name="Rectangle 4">
            <a:extLst>
              <a:ext uri="{FF2B5EF4-FFF2-40B4-BE49-F238E27FC236}">
                <a16:creationId xmlns:a16="http://schemas.microsoft.com/office/drawing/2014/main" id="{8E1BC3E8-1DF1-93C8-473E-8E506E4398F0}"/>
              </a:ext>
            </a:extLst>
          </p:cNvPr>
          <p:cNvSpPr/>
          <p:nvPr/>
        </p:nvSpPr>
        <p:spPr>
          <a:xfrm>
            <a:off x="2156929" y="1200647"/>
            <a:ext cx="4318231" cy="4571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665325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F84C300-D34B-665E-8C4D-FF267F5E4BCD}"/>
              </a:ext>
            </a:extLst>
          </p:cNvPr>
          <p:cNvSpPr/>
          <p:nvPr/>
        </p:nvSpPr>
        <p:spPr>
          <a:xfrm>
            <a:off x="1190461" y="953729"/>
            <a:ext cx="4020636" cy="5289755"/>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7B14E2C-F880-B347-1274-9E753FAE8B8B}"/>
              </a:ext>
            </a:extLst>
          </p:cNvPr>
          <p:cNvSpPr txBox="1"/>
          <p:nvPr/>
        </p:nvSpPr>
        <p:spPr>
          <a:xfrm>
            <a:off x="5919019" y="609469"/>
            <a:ext cx="6096000" cy="37375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سرب در چه وسایلی وجود دارد؟</a:t>
            </a:r>
            <a:endParaRPr lang="en-US" dirty="0"/>
          </a:p>
        </p:txBody>
      </p:sp>
      <p:sp>
        <p:nvSpPr>
          <p:cNvPr id="5" name="TextBox 4">
            <a:extLst>
              <a:ext uri="{FF2B5EF4-FFF2-40B4-BE49-F238E27FC236}">
                <a16:creationId xmlns:a16="http://schemas.microsoft.com/office/drawing/2014/main" id="{FAE3BCDD-56CE-780D-C253-F5B9F067AA53}"/>
              </a:ext>
            </a:extLst>
          </p:cNvPr>
          <p:cNvSpPr txBox="1"/>
          <p:nvPr/>
        </p:nvSpPr>
        <p:spPr>
          <a:xfrm>
            <a:off x="5919019" y="1316694"/>
            <a:ext cx="609600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این فلز معمولا در ساخت فشنگ، مخازن نگهداری مواد اسیدی، شیشه و ظروف کرستالی، لوله‌های سری و… استفاده می‌شود</a:t>
            </a:r>
            <a:r>
              <a:rPr lang="en-US" dirty="0"/>
              <a:t>.</a:t>
            </a:r>
          </a:p>
        </p:txBody>
      </p:sp>
      <p:sp>
        <p:nvSpPr>
          <p:cNvPr id="7" name="TextBox 6">
            <a:extLst>
              <a:ext uri="{FF2B5EF4-FFF2-40B4-BE49-F238E27FC236}">
                <a16:creationId xmlns:a16="http://schemas.microsoft.com/office/drawing/2014/main" id="{3A34D5B9-D02A-1B00-6869-84119D84A296}"/>
              </a:ext>
            </a:extLst>
          </p:cNvPr>
          <p:cNvSpPr txBox="1"/>
          <p:nvPr/>
        </p:nvSpPr>
        <p:spPr>
          <a:xfrm>
            <a:off x="5919019" y="3706696"/>
            <a:ext cx="6096000" cy="37375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 تشخیص فلز سرب چگونه است؟</a:t>
            </a:r>
            <a:endParaRPr lang="en-US" dirty="0"/>
          </a:p>
        </p:txBody>
      </p:sp>
      <p:sp>
        <p:nvSpPr>
          <p:cNvPr id="9" name="TextBox 8">
            <a:extLst>
              <a:ext uri="{FF2B5EF4-FFF2-40B4-BE49-F238E27FC236}">
                <a16:creationId xmlns:a16="http://schemas.microsoft.com/office/drawing/2014/main" id="{E9C275F3-A70D-09FE-9FC0-BBD314921391}"/>
              </a:ext>
            </a:extLst>
          </p:cNvPr>
          <p:cNvSpPr txBox="1"/>
          <p:nvPr/>
        </p:nvSpPr>
        <p:spPr>
          <a:xfrm>
            <a:off x="6115664" y="4282646"/>
            <a:ext cx="5899355"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فلزهای روی و سرب تقریبا مشابه یکدیگرند و برای تشخیث فلز سرب علاوه بر رنگ، از دستگاه‌های</a:t>
            </a:r>
            <a:r>
              <a:rPr lang="en-US" dirty="0"/>
              <a:t> XRF </a:t>
            </a:r>
            <a:r>
              <a:rPr lang="fa-IR" dirty="0"/>
              <a:t>نیز استفاده می‌شود</a:t>
            </a:r>
            <a:r>
              <a:rPr lang="en-US" dirty="0"/>
              <a:t>.</a:t>
            </a:r>
          </a:p>
        </p:txBody>
      </p:sp>
      <p:pic>
        <p:nvPicPr>
          <p:cNvPr id="3076" name="Picture 4" descr="گلوله ضدزره - ویکی‌پدیا، دانشنامهٔ آزاد">
            <a:extLst>
              <a:ext uri="{FF2B5EF4-FFF2-40B4-BE49-F238E27FC236}">
                <a16:creationId xmlns:a16="http://schemas.microsoft.com/office/drawing/2014/main" id="{1FC1C55E-020B-DAD4-8432-DC0DDBDB01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779" y="122604"/>
            <a:ext cx="4020636" cy="3015478"/>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2AC7F20C-8C97-1831-3449-905E540E2995}"/>
              </a:ext>
            </a:extLst>
          </p:cNvPr>
          <p:cNvPicPr>
            <a:picLocks noChangeAspect="1"/>
          </p:cNvPicPr>
          <p:nvPr/>
        </p:nvPicPr>
        <p:blipFill>
          <a:blip r:embed="rId3"/>
          <a:stretch>
            <a:fillRect/>
          </a:stretch>
        </p:blipFill>
        <p:spPr>
          <a:xfrm>
            <a:off x="1807580" y="3257474"/>
            <a:ext cx="3798360" cy="3477922"/>
          </a:xfrm>
          <a:prstGeom prst="rect">
            <a:avLst/>
          </a:prstGeom>
          <a:ln w="28575">
            <a:solidFill>
              <a:schemeClr val="bg1"/>
            </a:solidFill>
          </a:ln>
        </p:spPr>
      </p:pic>
    </p:spTree>
    <p:extLst>
      <p:ext uri="{BB962C8B-B14F-4D97-AF65-F5344CB8AC3E}">
        <p14:creationId xmlns:p14="http://schemas.microsoft.com/office/powerpoint/2010/main" val="5336389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7FF356-F102-3714-4851-4F6EB36FC915}"/>
              </a:ext>
            </a:extLst>
          </p:cNvPr>
          <p:cNvSpPr txBox="1"/>
          <p:nvPr/>
        </p:nvSpPr>
        <p:spPr>
          <a:xfrm>
            <a:off x="5599195" y="4880218"/>
            <a:ext cx="609600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hlinkClick r:id="rId3">
                  <a:extLst>
                    <a:ext uri="{A12FA001-AC4F-418D-AE19-62706E023703}">
                      <ahyp:hlinkClr xmlns:ahyp="http://schemas.microsoft.com/office/drawing/2018/hyperlinkcolor" val="tx"/>
                    </a:ext>
                  </a:extLst>
                </a:hlinkClick>
              </a:rPr>
              <a:t>https://tejarat-gram.com</a:t>
            </a:r>
            <a:endParaRPr lang="en-US" dirty="0"/>
          </a:p>
        </p:txBody>
      </p:sp>
      <p:sp>
        <p:nvSpPr>
          <p:cNvPr id="4" name="TextBox 3">
            <a:extLst>
              <a:ext uri="{FF2B5EF4-FFF2-40B4-BE49-F238E27FC236}">
                <a16:creationId xmlns:a16="http://schemas.microsoft.com/office/drawing/2014/main" id="{6585AF2A-045E-1C4F-7EC9-91675771ACB2}"/>
              </a:ext>
            </a:extLst>
          </p:cNvPr>
          <p:cNvSpPr txBox="1"/>
          <p:nvPr/>
        </p:nvSpPr>
        <p:spPr>
          <a:xfrm>
            <a:off x="5695197" y="6100012"/>
            <a:ext cx="609600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hlinkClick r:id="rId4">
                  <a:extLst>
                    <a:ext uri="{A12FA001-AC4F-418D-AE19-62706E023703}">
                      <ahyp:hlinkClr xmlns:ahyp="http://schemas.microsoft.com/office/drawing/2018/hyperlinkcolor" val="tx"/>
                    </a:ext>
                  </a:extLst>
                </a:hlinkClick>
              </a:rPr>
              <a:t>https://www.jahaneshimi.com</a:t>
            </a:r>
            <a:endParaRPr lang="en-US" dirty="0"/>
          </a:p>
        </p:txBody>
      </p:sp>
      <p:sp>
        <p:nvSpPr>
          <p:cNvPr id="5" name="TextBox 4">
            <a:extLst>
              <a:ext uri="{FF2B5EF4-FFF2-40B4-BE49-F238E27FC236}">
                <a16:creationId xmlns:a16="http://schemas.microsoft.com/office/drawing/2014/main" id="{16AA93FC-388A-C723-68DE-D8E7DF9BE110}"/>
              </a:ext>
            </a:extLst>
          </p:cNvPr>
          <p:cNvSpPr txBox="1"/>
          <p:nvPr/>
        </p:nvSpPr>
        <p:spPr>
          <a:xfrm>
            <a:off x="8499849" y="337977"/>
            <a:ext cx="3165987"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 صبا پروفیل</a:t>
            </a:r>
          </a:p>
        </p:txBody>
      </p:sp>
      <p:sp>
        <p:nvSpPr>
          <p:cNvPr id="7" name="TextBox 6">
            <a:extLst>
              <a:ext uri="{FF2B5EF4-FFF2-40B4-BE49-F238E27FC236}">
                <a16:creationId xmlns:a16="http://schemas.microsoft.com/office/drawing/2014/main" id="{B04A90AB-82A0-FD89-4954-5D1A518573B4}"/>
              </a:ext>
            </a:extLst>
          </p:cNvPr>
          <p:cNvSpPr txBox="1"/>
          <p:nvPr/>
        </p:nvSpPr>
        <p:spPr>
          <a:xfrm>
            <a:off x="5112499" y="966565"/>
            <a:ext cx="6582696"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hlinkClick r:id="rId5">
                  <a:extLst>
                    <a:ext uri="{A12FA001-AC4F-418D-AE19-62706E023703}">
                      <ahyp:hlinkClr xmlns:ahyp="http://schemas.microsoft.com/office/drawing/2018/hyperlinkcolor" val="tx"/>
                    </a:ext>
                  </a:extLst>
                </a:hlinkClick>
              </a:rPr>
              <a:t>https://sabaprofile.com</a:t>
            </a:r>
            <a:endParaRPr lang="en-US" dirty="0"/>
          </a:p>
        </p:txBody>
      </p:sp>
      <p:sp>
        <p:nvSpPr>
          <p:cNvPr id="9" name="TextBox 8">
            <a:extLst>
              <a:ext uri="{FF2B5EF4-FFF2-40B4-BE49-F238E27FC236}">
                <a16:creationId xmlns:a16="http://schemas.microsoft.com/office/drawing/2014/main" id="{4DB79EA4-F116-5737-4EA5-BB21C08ABE0C}"/>
              </a:ext>
            </a:extLst>
          </p:cNvPr>
          <p:cNvSpPr txBox="1"/>
          <p:nvPr/>
        </p:nvSpPr>
        <p:spPr>
          <a:xfrm>
            <a:off x="5083140" y="2286377"/>
            <a:ext cx="6582696"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hlinkClick r:id="rId6">
                  <a:extLst>
                    <a:ext uri="{A12FA001-AC4F-418D-AE19-62706E023703}">
                      <ahyp:hlinkClr xmlns:ahyp="http://schemas.microsoft.com/office/drawing/2018/hyperlinkcolor" val="tx"/>
                    </a:ext>
                  </a:extLst>
                </a:hlinkClick>
              </a:rPr>
              <a:t>https://shahrsteel.com</a:t>
            </a:r>
            <a:endParaRPr lang="en-US" dirty="0"/>
          </a:p>
        </p:txBody>
      </p:sp>
      <p:sp>
        <p:nvSpPr>
          <p:cNvPr id="10" name="TextBox 9">
            <a:extLst>
              <a:ext uri="{FF2B5EF4-FFF2-40B4-BE49-F238E27FC236}">
                <a16:creationId xmlns:a16="http://schemas.microsoft.com/office/drawing/2014/main" id="{CF98BD87-C41C-9DD7-9E37-C79E01F5BBE9}"/>
              </a:ext>
            </a:extLst>
          </p:cNvPr>
          <p:cNvSpPr txBox="1"/>
          <p:nvPr/>
        </p:nvSpPr>
        <p:spPr>
          <a:xfrm>
            <a:off x="10185943" y="1657789"/>
            <a:ext cx="1479893"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2. شهر استیل</a:t>
            </a:r>
          </a:p>
        </p:txBody>
      </p:sp>
      <p:sp>
        <p:nvSpPr>
          <p:cNvPr id="12" name="TextBox 11">
            <a:extLst>
              <a:ext uri="{FF2B5EF4-FFF2-40B4-BE49-F238E27FC236}">
                <a16:creationId xmlns:a16="http://schemas.microsoft.com/office/drawing/2014/main" id="{8398AA83-FE7E-8202-7FB4-AEF5C53F37D2}"/>
              </a:ext>
            </a:extLst>
          </p:cNvPr>
          <p:cNvSpPr txBox="1"/>
          <p:nvPr/>
        </p:nvSpPr>
        <p:spPr>
          <a:xfrm>
            <a:off x="5112499" y="3508899"/>
            <a:ext cx="6582696"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hlinkClick r:id="rId7">
                  <a:extLst>
                    <a:ext uri="{A12FA001-AC4F-418D-AE19-62706E023703}">
                      <ahyp:hlinkClr xmlns:ahyp="http://schemas.microsoft.com/office/drawing/2018/hyperlinkcolor" val="tx"/>
                    </a:ext>
                  </a:extLst>
                </a:hlinkClick>
              </a:rPr>
              <a:t>https://bazarefelez.com</a:t>
            </a:r>
            <a:endParaRPr lang="en-US" dirty="0"/>
          </a:p>
        </p:txBody>
      </p:sp>
      <p:sp>
        <p:nvSpPr>
          <p:cNvPr id="13" name="TextBox 12">
            <a:extLst>
              <a:ext uri="{FF2B5EF4-FFF2-40B4-BE49-F238E27FC236}">
                <a16:creationId xmlns:a16="http://schemas.microsoft.com/office/drawing/2014/main" id="{6D8E5B6E-8F2C-AE10-5CB5-A9B4531DB3AC}"/>
              </a:ext>
            </a:extLst>
          </p:cNvPr>
          <p:cNvSpPr txBox="1"/>
          <p:nvPr/>
        </p:nvSpPr>
        <p:spPr>
          <a:xfrm>
            <a:off x="9827204" y="2897638"/>
            <a:ext cx="1838632"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3. بازار فلز</a:t>
            </a:r>
          </a:p>
        </p:txBody>
      </p:sp>
      <p:sp>
        <p:nvSpPr>
          <p:cNvPr id="14" name="TextBox 13">
            <a:extLst>
              <a:ext uri="{FF2B5EF4-FFF2-40B4-BE49-F238E27FC236}">
                <a16:creationId xmlns:a16="http://schemas.microsoft.com/office/drawing/2014/main" id="{0F80A423-C6C4-B4E9-4EE3-0AA917EDCBFC}"/>
              </a:ext>
            </a:extLst>
          </p:cNvPr>
          <p:cNvSpPr txBox="1"/>
          <p:nvPr/>
        </p:nvSpPr>
        <p:spPr>
          <a:xfrm>
            <a:off x="10185943" y="4221906"/>
            <a:ext cx="1479893"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4. تجارتگرام</a:t>
            </a:r>
          </a:p>
        </p:txBody>
      </p:sp>
      <p:sp>
        <p:nvSpPr>
          <p:cNvPr id="16" name="TextBox 15">
            <a:extLst>
              <a:ext uri="{FF2B5EF4-FFF2-40B4-BE49-F238E27FC236}">
                <a16:creationId xmlns:a16="http://schemas.microsoft.com/office/drawing/2014/main" id="{05C228DC-E184-1BF6-8014-E5764E651BB7}"/>
              </a:ext>
            </a:extLst>
          </p:cNvPr>
          <p:cNvSpPr txBox="1"/>
          <p:nvPr/>
        </p:nvSpPr>
        <p:spPr>
          <a:xfrm>
            <a:off x="9424081" y="5522931"/>
            <a:ext cx="2241755"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5. جهان شیمی</a:t>
            </a:r>
          </a:p>
        </p:txBody>
      </p:sp>
      <p:sp>
        <p:nvSpPr>
          <p:cNvPr id="17" name="TextBox 16">
            <a:extLst>
              <a:ext uri="{FF2B5EF4-FFF2-40B4-BE49-F238E27FC236}">
                <a16:creationId xmlns:a16="http://schemas.microsoft.com/office/drawing/2014/main" id="{0242326C-0044-2FFA-8BA7-80A483D999F5}"/>
              </a:ext>
            </a:extLst>
          </p:cNvPr>
          <p:cNvSpPr txBox="1"/>
          <p:nvPr/>
        </p:nvSpPr>
        <p:spPr>
          <a:xfrm>
            <a:off x="4419324" y="337622"/>
            <a:ext cx="2359742"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p>
        </p:txBody>
      </p:sp>
      <p:sp>
        <p:nvSpPr>
          <p:cNvPr id="18" name="Rectangle 17">
            <a:extLst>
              <a:ext uri="{FF2B5EF4-FFF2-40B4-BE49-F238E27FC236}">
                <a16:creationId xmlns:a16="http://schemas.microsoft.com/office/drawing/2014/main" id="{E9B70D37-0C49-FB71-5629-72877C35A5C5}"/>
              </a:ext>
            </a:extLst>
          </p:cNvPr>
          <p:cNvSpPr/>
          <p:nvPr/>
        </p:nvSpPr>
        <p:spPr>
          <a:xfrm flipV="1">
            <a:off x="5695197" y="820016"/>
            <a:ext cx="1518808" cy="51193"/>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801672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7BA494-EAAC-A686-EB96-95321F0BA4F5}"/>
              </a:ext>
            </a:extLst>
          </p:cNvPr>
          <p:cNvSpPr/>
          <p:nvPr/>
        </p:nvSpPr>
        <p:spPr>
          <a:xfrm>
            <a:off x="1499419" y="2467896"/>
            <a:ext cx="9193162" cy="2556388"/>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6000" b="1" dirty="0">
                <a:latin typeface="Shabnam" panose="020B0603030804020204" pitchFamily="34" charset="-78"/>
                <a:cs typeface="Shabnam" panose="020B0603030804020204" pitchFamily="34" charset="-78"/>
              </a:rPr>
              <a:t>با تشکر از توجه شما</a:t>
            </a:r>
          </a:p>
        </p:txBody>
      </p:sp>
    </p:spTree>
    <p:extLst>
      <p:ext uri="{BB962C8B-B14F-4D97-AF65-F5344CB8AC3E}">
        <p14:creationId xmlns:p14="http://schemas.microsoft.com/office/powerpoint/2010/main" val="1697330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0311EB-4309-B396-4886-2231BEA3A68E}"/>
              </a:ext>
            </a:extLst>
          </p:cNvPr>
          <p:cNvSpPr txBox="1"/>
          <p:nvPr/>
        </p:nvSpPr>
        <p:spPr>
          <a:xfrm>
            <a:off x="-245806" y="1502446"/>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خواص فیزیکی و شیمیایی سرب</a:t>
            </a:r>
            <a:endParaRPr lang="en-US" dirty="0"/>
          </a:p>
        </p:txBody>
      </p:sp>
      <p:sp>
        <p:nvSpPr>
          <p:cNvPr id="5" name="TextBox 4">
            <a:extLst>
              <a:ext uri="{FF2B5EF4-FFF2-40B4-BE49-F238E27FC236}">
                <a16:creationId xmlns:a16="http://schemas.microsoft.com/office/drawing/2014/main" id="{C2BB9363-DD34-F5D7-06E2-B47C4EFAED1E}"/>
              </a:ext>
            </a:extLst>
          </p:cNvPr>
          <p:cNvSpPr txBox="1"/>
          <p:nvPr/>
        </p:nvSpPr>
        <p:spPr>
          <a:xfrm>
            <a:off x="167149" y="2188971"/>
            <a:ext cx="5683045"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سرب وقتی در معرض هوای مرطوب قرار می گیرد یک لایه محافظ با ترکیب متفاوت تشکیل می دهد. کربنات سرب</a:t>
            </a:r>
            <a:r>
              <a:rPr lang="en-US" dirty="0"/>
              <a:t> (II) </a:t>
            </a:r>
            <a:r>
              <a:rPr lang="fa-IR" dirty="0"/>
              <a:t>ماده تشکیل دهنده متداول است، سولفات یا کلرید نیز ممکن است در مناطق شهری یا دریایی وجود داشته باشد. این لایه ها باعث می شود این فلز به طور مؤثر از نظر شیمیایی در معرض هوا مقاوم باشد. سرب ریز پودری ، مانند بسیاری از فلزات آتش زاست  و با شعله مایل به آبی سفید می سوزد</a:t>
            </a:r>
            <a:r>
              <a:rPr lang="en-US" dirty="0"/>
              <a:t>.</a:t>
            </a:r>
          </a:p>
        </p:txBody>
      </p:sp>
      <p:pic>
        <p:nvPicPr>
          <p:cNvPr id="4100" name="Picture 4" descr="همه چیز در رابطه با فلز سرب و کاربردهای آن | جهان شیمی فیزیک">
            <a:extLst>
              <a:ext uri="{FF2B5EF4-FFF2-40B4-BE49-F238E27FC236}">
                <a16:creationId xmlns:a16="http://schemas.microsoft.com/office/drawing/2014/main" id="{759C793F-58F1-CC56-746A-52A4067128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356051"/>
            <a:ext cx="5936592" cy="356690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78F456C-12C2-19E2-F891-B3E67CC0262B}"/>
              </a:ext>
            </a:extLst>
          </p:cNvPr>
          <p:cNvSpPr/>
          <p:nvPr/>
        </p:nvSpPr>
        <p:spPr>
          <a:xfrm>
            <a:off x="1986117" y="2030427"/>
            <a:ext cx="3864077" cy="184417"/>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C9A689C6-70E0-4B1B-C14E-1EE50202093F}"/>
              </a:ext>
            </a:extLst>
          </p:cNvPr>
          <p:cNvSpPr/>
          <p:nvPr/>
        </p:nvSpPr>
        <p:spPr>
          <a:xfrm>
            <a:off x="11149780" y="1000099"/>
            <a:ext cx="1042219" cy="16994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11558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0D14F8-A25F-B8C5-CB3A-59DB8AFAA48A}"/>
              </a:ext>
            </a:extLst>
          </p:cNvPr>
          <p:cNvSpPr/>
          <p:nvPr/>
        </p:nvSpPr>
        <p:spPr>
          <a:xfrm>
            <a:off x="599768" y="1536169"/>
            <a:ext cx="4621161" cy="3920734"/>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2800270-0354-E78F-2077-3C71696432EA}"/>
              </a:ext>
            </a:extLst>
          </p:cNvPr>
          <p:cNvSpPr txBox="1"/>
          <p:nvPr/>
        </p:nvSpPr>
        <p:spPr>
          <a:xfrm>
            <a:off x="6096000" y="1320969"/>
            <a:ext cx="5574892" cy="4998933"/>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فلوئور با</a:t>
            </a:r>
            <a:r>
              <a:rPr lang="en-US" dirty="0"/>
              <a:t> Pb </a:t>
            </a:r>
            <a:r>
              <a:rPr lang="fa-IR" dirty="0"/>
              <a:t>در دمای اتاق واکنش می دهد و فلوراید سرب</a:t>
            </a:r>
            <a:r>
              <a:rPr lang="en-US" dirty="0"/>
              <a:t> (II) </a:t>
            </a:r>
            <a:r>
              <a:rPr lang="fa-IR" dirty="0"/>
              <a:t>را تشکیل می دهد. واکنش با کلر نیز مشابه است اما نیاز به گرم شدن دارد ، زیرا لایه کلرید حاصل واکنش عناصر را کاهش می دهد. سرب مذاب با كلكوژنها واکنش می دهد تا كلكوژنیدهای سرب</a:t>
            </a:r>
            <a:r>
              <a:rPr lang="en-US" dirty="0"/>
              <a:t> (II) </a:t>
            </a:r>
            <a:r>
              <a:rPr lang="fa-IR" dirty="0"/>
              <a:t>را تشکیل دهد</a:t>
            </a:r>
            <a:r>
              <a:rPr lang="en-US" dirty="0"/>
              <a:t>.</a:t>
            </a:r>
            <a:r>
              <a:rPr lang="fa-IR" dirty="0"/>
              <a:t>این فلز در برابر اسید سولفوریک و فسفریک مقاومت است اما در هیدروکلریک یا اسید نیتریک</a:t>
            </a:r>
            <a:r>
              <a:rPr lang="en-US" dirty="0"/>
              <a:t> </a:t>
            </a:r>
            <a:r>
              <a:rPr lang="fa-IR" dirty="0"/>
              <a:t>حل می شود. اسیدهای آلی مانند اسید استیک، در حضور اکسیژن منجر به حل شدن سرب می شوند. بعلاوه قلیاهای غلیظ نیز</a:t>
            </a:r>
            <a:r>
              <a:rPr lang="en-US" dirty="0"/>
              <a:t> Pb </a:t>
            </a:r>
            <a:r>
              <a:rPr lang="fa-IR" dirty="0"/>
              <a:t>را حل می کنند</a:t>
            </a:r>
            <a:r>
              <a:rPr lang="en-US" dirty="0"/>
              <a:t>.</a:t>
            </a:r>
          </a:p>
        </p:txBody>
      </p:sp>
      <p:pic>
        <p:nvPicPr>
          <p:cNvPr id="4098" name="Picture 2" descr="سرب - ویکی‌پدیا، دانشنامهٔ آزاد">
            <a:extLst>
              <a:ext uri="{FF2B5EF4-FFF2-40B4-BE49-F238E27FC236}">
                <a16:creationId xmlns:a16="http://schemas.microsoft.com/office/drawing/2014/main" id="{D1A91E64-3913-3C02-77A6-1E7D429266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138" y="3355528"/>
            <a:ext cx="3972236" cy="3384346"/>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فلز سرب چیست ؟ هر آنچه باید درباره سرب بدانید - شهر استیل">
            <a:extLst>
              <a:ext uri="{FF2B5EF4-FFF2-40B4-BE49-F238E27FC236}">
                <a16:creationId xmlns:a16="http://schemas.microsoft.com/office/drawing/2014/main" id="{AAB24583-875F-6DE5-12DD-E839B91BD8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5094" y="118126"/>
            <a:ext cx="4509038" cy="300602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27E4E46-6C91-7F62-2D82-163E9E6A8284}"/>
              </a:ext>
            </a:extLst>
          </p:cNvPr>
          <p:cNvSpPr txBox="1"/>
          <p:nvPr/>
        </p:nvSpPr>
        <p:spPr>
          <a:xfrm>
            <a:off x="3618272" y="860586"/>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خواص فیزیکی و شیمیایی سرب</a:t>
            </a:r>
            <a:endParaRPr lang="en-US" dirty="0"/>
          </a:p>
        </p:txBody>
      </p:sp>
      <p:sp>
        <p:nvSpPr>
          <p:cNvPr id="2" name="Rectangle 1">
            <a:extLst>
              <a:ext uri="{FF2B5EF4-FFF2-40B4-BE49-F238E27FC236}">
                <a16:creationId xmlns:a16="http://schemas.microsoft.com/office/drawing/2014/main" id="{F36A2EF9-199D-39DC-9B43-5BDEB58DF229}"/>
              </a:ext>
            </a:extLst>
          </p:cNvPr>
          <p:cNvSpPr/>
          <p:nvPr/>
        </p:nvSpPr>
        <p:spPr>
          <a:xfrm>
            <a:off x="9714272" y="1000099"/>
            <a:ext cx="2477728" cy="16993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12729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D1720F0-A180-3054-87B4-45F5583F8D84}"/>
              </a:ext>
            </a:extLst>
          </p:cNvPr>
          <p:cNvSpPr txBox="1"/>
          <p:nvPr/>
        </p:nvSpPr>
        <p:spPr>
          <a:xfrm>
            <a:off x="3893574" y="1745149"/>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فلز سرب در کجا پیدا می‌شود؟</a:t>
            </a:r>
            <a:endParaRPr lang="en-US" dirty="0"/>
          </a:p>
        </p:txBody>
      </p:sp>
      <p:sp>
        <p:nvSpPr>
          <p:cNvPr id="5" name="TextBox 4">
            <a:extLst>
              <a:ext uri="{FF2B5EF4-FFF2-40B4-BE49-F238E27FC236}">
                <a16:creationId xmlns:a16="http://schemas.microsoft.com/office/drawing/2014/main" id="{128C6865-6753-91C4-675A-59172F86F71D}"/>
              </a:ext>
            </a:extLst>
          </p:cNvPr>
          <p:cNvSpPr txBox="1"/>
          <p:nvPr/>
        </p:nvSpPr>
        <p:spPr>
          <a:xfrm>
            <a:off x="6666271" y="2163746"/>
            <a:ext cx="5230762"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فلز سرب یک عنصر طبیعی است که در مقادیر کمی در پوسته زمین یافت می‌شود. در حالی که کاربردهای مفیدی دارد، اما می‌تواند برای انسان و حیوانات سمی باشد و باعث ایجاد اثرات مضر و منفی بر سلامتی شود</a:t>
            </a:r>
            <a:r>
              <a:rPr lang="en-US" dirty="0"/>
              <a:t>.</a:t>
            </a:r>
            <a:r>
              <a:rPr lang="fa-IR" dirty="0"/>
              <a:t>سرب را می‌توان در هر قسمت محیط زیست ازجمله هوا، خاک، آب و حتی در داخل خانه‌های خود یافت</a:t>
            </a:r>
            <a:r>
              <a:rPr lang="en-US" dirty="0"/>
              <a:t>.</a:t>
            </a:r>
          </a:p>
        </p:txBody>
      </p:sp>
      <p:pic>
        <p:nvPicPr>
          <p:cNvPr id="6146" name="Picture 2" descr="سرب و روی">
            <a:extLst>
              <a:ext uri="{FF2B5EF4-FFF2-40B4-BE49-F238E27FC236}">
                <a16:creationId xmlns:a16="http://schemas.microsoft.com/office/drawing/2014/main" id="{1C3017EF-7A39-1C53-4495-5090728BDA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967" y="1720831"/>
            <a:ext cx="6101688" cy="411864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86A11AD-0B6E-7BD9-FB6F-B2A792E2364B}"/>
              </a:ext>
            </a:extLst>
          </p:cNvPr>
          <p:cNvSpPr/>
          <p:nvPr/>
        </p:nvSpPr>
        <p:spPr>
          <a:xfrm>
            <a:off x="9989574" y="1869478"/>
            <a:ext cx="2202426" cy="17563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90C1BB1C-7C05-EFAA-4EB2-06A6782F082D}"/>
              </a:ext>
            </a:extLst>
          </p:cNvPr>
          <p:cNvSpPr/>
          <p:nvPr/>
        </p:nvSpPr>
        <p:spPr>
          <a:xfrm>
            <a:off x="294967" y="1486206"/>
            <a:ext cx="2202426" cy="17563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6B163AD3-2034-65E4-DE30-38969133B51D}"/>
              </a:ext>
            </a:extLst>
          </p:cNvPr>
          <p:cNvSpPr/>
          <p:nvPr/>
        </p:nvSpPr>
        <p:spPr>
          <a:xfrm>
            <a:off x="4204061" y="5898464"/>
            <a:ext cx="2202426" cy="175632"/>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7955AF83-E7AE-9F8D-3C17-C4DEE92672C4}"/>
              </a:ext>
            </a:extLst>
          </p:cNvPr>
          <p:cNvSpPr/>
          <p:nvPr/>
        </p:nvSpPr>
        <p:spPr>
          <a:xfrm flipH="1">
            <a:off x="6435213" y="5151212"/>
            <a:ext cx="153172" cy="922884"/>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BE5AF4A3-E2C3-068B-FAEF-D2F05E742D25}"/>
              </a:ext>
            </a:extLst>
          </p:cNvPr>
          <p:cNvSpPr/>
          <p:nvPr/>
        </p:nvSpPr>
        <p:spPr>
          <a:xfrm flipH="1">
            <a:off x="112684" y="1486206"/>
            <a:ext cx="153172" cy="922884"/>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6910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77C913-3CF9-F2D8-1F78-4621A66D5070}"/>
              </a:ext>
            </a:extLst>
          </p:cNvPr>
          <p:cNvSpPr txBox="1"/>
          <p:nvPr/>
        </p:nvSpPr>
        <p:spPr>
          <a:xfrm>
            <a:off x="157317" y="1894770"/>
            <a:ext cx="5289755"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بخش عمده‌ای از مواجه شدن انسان با سرب، ناشی از فعالیت‌های انسانی از جمله استفاده از سوخت‌های فسیلی است. ترکیبات دارای فلز سرب</a:t>
            </a:r>
            <a:r>
              <a:rPr lang="en-US" dirty="0"/>
              <a:t> </a:t>
            </a:r>
            <a:r>
              <a:rPr lang="fa-IR" dirty="0"/>
              <a:t>در طیف گسترده‌ای از محصولات موجود در داخل و اطراف خانه‌ها، از جمله رنگ، سرامیک، لوله و مواد لوله کشی، لحیم کاری، بنزین، باتری، مهمات و لوازم آرایشی استفاده شده است</a:t>
            </a:r>
            <a:r>
              <a:rPr lang="en-US" dirty="0"/>
              <a:t>.</a:t>
            </a:r>
          </a:p>
        </p:txBody>
      </p:sp>
      <p:sp>
        <p:nvSpPr>
          <p:cNvPr id="4" name="TextBox 3">
            <a:extLst>
              <a:ext uri="{FF2B5EF4-FFF2-40B4-BE49-F238E27FC236}">
                <a16:creationId xmlns:a16="http://schemas.microsoft.com/office/drawing/2014/main" id="{077853DD-6681-5B46-4F98-F44119D1475F}"/>
              </a:ext>
            </a:extLst>
          </p:cNvPr>
          <p:cNvSpPr txBox="1"/>
          <p:nvPr/>
        </p:nvSpPr>
        <p:spPr>
          <a:xfrm>
            <a:off x="-140110" y="1292561"/>
            <a:ext cx="3696929"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فلز سرب در کجا پیدا می‌شود؟</a:t>
            </a:r>
            <a:endParaRPr lang="en-US" dirty="0"/>
          </a:p>
        </p:txBody>
      </p:sp>
      <p:pic>
        <p:nvPicPr>
          <p:cNvPr id="7170" name="Picture 2" descr="قیمت سرب |قیمت امروز خرید وفروش فلز سرب کیلویی فروشگاه">
            <a:extLst>
              <a:ext uri="{FF2B5EF4-FFF2-40B4-BE49-F238E27FC236}">
                <a16:creationId xmlns:a16="http://schemas.microsoft.com/office/drawing/2014/main" id="{31CC94C3-9F88-E0FA-1EC2-F2541EDEC19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053" r="8076" b="2464"/>
          <a:stretch/>
        </p:blipFill>
        <p:spPr bwMode="auto">
          <a:xfrm>
            <a:off x="5589639" y="0"/>
            <a:ext cx="660236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D32A246D-23A1-0176-FDBE-39D34659F556}"/>
              </a:ext>
            </a:extLst>
          </p:cNvPr>
          <p:cNvSpPr/>
          <p:nvPr/>
        </p:nvSpPr>
        <p:spPr>
          <a:xfrm>
            <a:off x="3556819" y="1385744"/>
            <a:ext cx="2032820" cy="180490"/>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74880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AB6290B-DBAA-B1E0-74E4-1D938FD95003}"/>
              </a:ext>
            </a:extLst>
          </p:cNvPr>
          <p:cNvSpPr txBox="1"/>
          <p:nvPr/>
        </p:nvSpPr>
        <p:spPr>
          <a:xfrm>
            <a:off x="6351638" y="2002542"/>
            <a:ext cx="5506065" cy="389093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سرب ممکن است از این مصارف گذشته و وارد محیط زیست شود. همچنین می‌توان از طریق منابع صنعتی و اماکن آلوده مانند کارخانه‌های ذوب سابق، سرب را به محیط زیست منتقل کرد</a:t>
            </a:r>
            <a:r>
              <a:rPr lang="en-US" dirty="0"/>
              <a:t>.</a:t>
            </a:r>
            <a:r>
              <a:rPr lang="fa-IR" dirty="0"/>
              <a:t>در حالی که سطح طبیعی سرب در خاک بین 50 تا 400 قطعه در میلیون است، فعالیت‌های معدنی، ذوب و پالایش منجر به افزایش سطح فلز سرب در محیط زیست به ویژه در نزدیکی محل‌های معدن و ذوب آهن شده است</a:t>
            </a:r>
            <a:r>
              <a:rPr lang="en-US" dirty="0"/>
              <a:t>.</a:t>
            </a:r>
          </a:p>
        </p:txBody>
      </p:sp>
      <p:sp>
        <p:nvSpPr>
          <p:cNvPr id="4" name="TextBox 3">
            <a:extLst>
              <a:ext uri="{FF2B5EF4-FFF2-40B4-BE49-F238E27FC236}">
                <a16:creationId xmlns:a16="http://schemas.microsoft.com/office/drawing/2014/main" id="{E253561F-69CF-AEE1-B536-27E194BE80DF}"/>
              </a:ext>
            </a:extLst>
          </p:cNvPr>
          <p:cNvSpPr txBox="1"/>
          <p:nvPr/>
        </p:nvSpPr>
        <p:spPr>
          <a:xfrm>
            <a:off x="3618271" y="1571655"/>
            <a:ext cx="6096000" cy="430887"/>
          </a:xfrm>
          <a:prstGeom prst="rect">
            <a:avLst/>
          </a:prstGeom>
          <a:noFill/>
        </p:spPr>
        <p:txBody>
          <a:bodyPr wrap="square">
            <a:spAutoFit/>
          </a:bodyPr>
          <a:lstStyle>
            <a:defPPr>
              <a:defRPr lang="fa-IR"/>
            </a:defPPr>
            <a:lvl1pPr algn="just" rtl="1">
              <a:spcAft>
                <a:spcPts val="800"/>
              </a:spcAft>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فلز سرب در کجا پیدا می‌شود؟</a:t>
            </a:r>
            <a:endParaRPr lang="en-US" dirty="0"/>
          </a:p>
        </p:txBody>
      </p:sp>
      <p:pic>
        <p:nvPicPr>
          <p:cNvPr id="6" name="Picture 5">
            <a:extLst>
              <a:ext uri="{FF2B5EF4-FFF2-40B4-BE49-F238E27FC236}">
                <a16:creationId xmlns:a16="http://schemas.microsoft.com/office/drawing/2014/main" id="{957DD8A0-999E-B1D7-8305-9E9217F9A517}"/>
              </a:ext>
            </a:extLst>
          </p:cNvPr>
          <p:cNvPicPr>
            <a:picLocks noChangeAspect="1"/>
          </p:cNvPicPr>
          <p:nvPr/>
        </p:nvPicPr>
        <p:blipFill>
          <a:blip r:embed="rId2"/>
          <a:srcRect l="14382" t="908" r="13228"/>
          <a:stretch/>
        </p:blipFill>
        <p:spPr>
          <a:xfrm>
            <a:off x="-10290" y="1515752"/>
            <a:ext cx="6234109" cy="4649074"/>
          </a:xfrm>
          <a:prstGeom prst="rect">
            <a:avLst/>
          </a:prstGeom>
        </p:spPr>
      </p:pic>
      <p:sp>
        <p:nvSpPr>
          <p:cNvPr id="2" name="Rectangle 1">
            <a:extLst>
              <a:ext uri="{FF2B5EF4-FFF2-40B4-BE49-F238E27FC236}">
                <a16:creationId xmlns:a16="http://schemas.microsoft.com/office/drawing/2014/main" id="{DF9289C1-F373-DB59-4D02-07F14CEBBB15}"/>
              </a:ext>
            </a:extLst>
          </p:cNvPr>
          <p:cNvSpPr/>
          <p:nvPr/>
        </p:nvSpPr>
        <p:spPr>
          <a:xfrm>
            <a:off x="9714272" y="1702128"/>
            <a:ext cx="2477728" cy="169939"/>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800BA120-81FA-F08B-0933-73EADA22AC04}"/>
              </a:ext>
            </a:extLst>
          </p:cNvPr>
          <p:cNvSpPr/>
          <p:nvPr/>
        </p:nvSpPr>
        <p:spPr>
          <a:xfrm>
            <a:off x="0" y="6252424"/>
            <a:ext cx="3618272" cy="148375"/>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D91C27EA-D176-919F-78B9-3106E92AC49A}"/>
              </a:ext>
            </a:extLst>
          </p:cNvPr>
          <p:cNvSpPr/>
          <p:nvPr/>
        </p:nvSpPr>
        <p:spPr>
          <a:xfrm>
            <a:off x="2231923" y="1278888"/>
            <a:ext cx="3991896" cy="149266"/>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302070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1229</TotalTime>
  <Words>3235</Words>
  <Application>Microsoft Office PowerPoint</Application>
  <PresentationFormat>Widescreen</PresentationFormat>
  <Paragraphs>114</Paragraphs>
  <Slides>42</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7</cp:revision>
  <dcterms:created xsi:type="dcterms:W3CDTF">2024-11-19T07:25:21Z</dcterms:created>
  <dcterms:modified xsi:type="dcterms:W3CDTF">2025-01-22T14:06:25Z</dcterms:modified>
</cp:coreProperties>
</file>