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306" r:id="rId2"/>
    <p:sldId id="256" r:id="rId3"/>
    <p:sldId id="289" r:id="rId4"/>
    <p:sldId id="257" r:id="rId5"/>
    <p:sldId id="297" r:id="rId6"/>
    <p:sldId id="258" r:id="rId7"/>
    <p:sldId id="298" r:id="rId8"/>
    <p:sldId id="259" r:id="rId9"/>
    <p:sldId id="260" r:id="rId10"/>
    <p:sldId id="263" r:id="rId11"/>
    <p:sldId id="265" r:id="rId12"/>
    <p:sldId id="290" r:id="rId13"/>
    <p:sldId id="299" r:id="rId14"/>
    <p:sldId id="300" r:id="rId15"/>
    <p:sldId id="268" r:id="rId16"/>
    <p:sldId id="301" r:id="rId17"/>
    <p:sldId id="270" r:id="rId18"/>
    <p:sldId id="272" r:id="rId19"/>
    <p:sldId id="273" r:id="rId20"/>
    <p:sldId id="274" r:id="rId21"/>
    <p:sldId id="302" r:id="rId22"/>
    <p:sldId id="275" r:id="rId23"/>
    <p:sldId id="303" r:id="rId24"/>
    <p:sldId id="279" r:id="rId25"/>
    <p:sldId id="280" r:id="rId26"/>
    <p:sldId id="282" r:id="rId27"/>
    <p:sldId id="283" r:id="rId28"/>
    <p:sldId id="284" r:id="rId29"/>
    <p:sldId id="287" r:id="rId30"/>
    <p:sldId id="288" r:id="rId31"/>
    <p:sldId id="292" r:id="rId32"/>
    <p:sldId id="304" r:id="rId33"/>
    <p:sldId id="271" r:id="rId34"/>
    <p:sldId id="305" r:id="rId35"/>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C2E9A"/>
    <a:srgbClr val="9F5FCF"/>
    <a:srgbClr val="B381D9"/>
    <a:srgbClr val="B07BD7"/>
    <a:srgbClr val="C59EE2"/>
    <a:srgbClr val="EF82F2"/>
    <a:srgbClr val="E987DB"/>
    <a:srgbClr val="E4D2F2"/>
    <a:srgbClr val="F4ACF6"/>
    <a:srgbClr val="DCC5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382" autoAdjust="0"/>
  </p:normalViewPr>
  <p:slideViewPr>
    <p:cSldViewPr snapToGrid="0">
      <p:cViewPr varScale="1">
        <p:scale>
          <a:sx n="77" d="100"/>
          <a:sy n="77" d="100"/>
        </p:scale>
        <p:origin x="835"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3A30D54E-AAFB-436A-B7CB-AB3A07C309BF}" type="datetimeFigureOut">
              <a:rPr lang="fa-IR" smtClean="0"/>
              <a:t>23/07/1446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6A71F9E7-DAE8-48C6-9A9E-48ED8772230D}" type="slidenum">
              <a:rPr lang="fa-IR" smtClean="0"/>
              <a:t>‹#›</a:t>
            </a:fld>
            <a:endParaRPr lang="fa-IR"/>
          </a:p>
        </p:txBody>
      </p:sp>
    </p:spTree>
    <p:extLst>
      <p:ext uri="{BB962C8B-B14F-4D97-AF65-F5344CB8AC3E}">
        <p14:creationId xmlns:p14="http://schemas.microsoft.com/office/powerpoint/2010/main" val="2103732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A71F9E7-DAE8-48C6-9A9E-48ED8772230D}" type="slidenum">
              <a:rPr lang="fa-IR" smtClean="0"/>
              <a:t>3</a:t>
            </a:fld>
            <a:endParaRPr lang="fa-IR"/>
          </a:p>
        </p:txBody>
      </p:sp>
    </p:spTree>
    <p:extLst>
      <p:ext uri="{BB962C8B-B14F-4D97-AF65-F5344CB8AC3E}">
        <p14:creationId xmlns:p14="http://schemas.microsoft.com/office/powerpoint/2010/main" val="203259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A71F9E7-DAE8-48C6-9A9E-48ED8772230D}" type="slidenum">
              <a:rPr lang="fa-IR" smtClean="0"/>
              <a:t>6</a:t>
            </a:fld>
            <a:endParaRPr lang="fa-IR"/>
          </a:p>
        </p:txBody>
      </p:sp>
    </p:spTree>
    <p:extLst>
      <p:ext uri="{BB962C8B-B14F-4D97-AF65-F5344CB8AC3E}">
        <p14:creationId xmlns:p14="http://schemas.microsoft.com/office/powerpoint/2010/main" val="10067513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A71F9E7-DAE8-48C6-9A9E-48ED8772230D}" type="slidenum">
              <a:rPr lang="fa-IR" smtClean="0"/>
              <a:t>16</a:t>
            </a:fld>
            <a:endParaRPr lang="fa-IR"/>
          </a:p>
        </p:txBody>
      </p:sp>
    </p:spTree>
    <p:extLst>
      <p:ext uri="{BB962C8B-B14F-4D97-AF65-F5344CB8AC3E}">
        <p14:creationId xmlns:p14="http://schemas.microsoft.com/office/powerpoint/2010/main" val="33612731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A71F9E7-DAE8-48C6-9A9E-48ED8772230D}" type="slidenum">
              <a:rPr lang="fa-IR" smtClean="0"/>
              <a:t>23</a:t>
            </a:fld>
            <a:endParaRPr lang="fa-IR"/>
          </a:p>
        </p:txBody>
      </p:sp>
    </p:spTree>
    <p:extLst>
      <p:ext uri="{BB962C8B-B14F-4D97-AF65-F5344CB8AC3E}">
        <p14:creationId xmlns:p14="http://schemas.microsoft.com/office/powerpoint/2010/main" val="23252564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A71F9E7-DAE8-48C6-9A9E-48ED8772230D}" type="slidenum">
              <a:rPr lang="fa-IR" smtClean="0"/>
              <a:t>25</a:t>
            </a:fld>
            <a:endParaRPr lang="fa-IR"/>
          </a:p>
        </p:txBody>
      </p:sp>
    </p:spTree>
    <p:extLst>
      <p:ext uri="{BB962C8B-B14F-4D97-AF65-F5344CB8AC3E}">
        <p14:creationId xmlns:p14="http://schemas.microsoft.com/office/powerpoint/2010/main" val="3520477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A71F9E7-DAE8-48C6-9A9E-48ED8772230D}" type="slidenum">
              <a:rPr lang="fa-IR" smtClean="0"/>
              <a:t>29</a:t>
            </a:fld>
            <a:endParaRPr lang="fa-IR"/>
          </a:p>
        </p:txBody>
      </p:sp>
    </p:spTree>
    <p:extLst>
      <p:ext uri="{BB962C8B-B14F-4D97-AF65-F5344CB8AC3E}">
        <p14:creationId xmlns:p14="http://schemas.microsoft.com/office/powerpoint/2010/main" val="2422310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6A71F9E7-DAE8-48C6-9A9E-48ED8772230D}" type="slidenum">
              <a:rPr lang="fa-IR" smtClean="0"/>
              <a:t>30</a:t>
            </a:fld>
            <a:endParaRPr lang="fa-IR"/>
          </a:p>
        </p:txBody>
      </p:sp>
    </p:spTree>
    <p:extLst>
      <p:ext uri="{BB962C8B-B14F-4D97-AF65-F5344CB8AC3E}">
        <p14:creationId xmlns:p14="http://schemas.microsoft.com/office/powerpoint/2010/main" val="3130242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08882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921625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4B74EDFC-6711-1C0F-7830-D6D7361F6CFF}"/>
              </a:ext>
            </a:extLst>
          </p:cNvPr>
          <p:cNvSpPr>
            <a:spLocks noGrp="1"/>
          </p:cNvSpPr>
          <p:nvPr>
            <p:ph type="pic" sz="quarter" idx="10"/>
          </p:nvPr>
        </p:nvSpPr>
        <p:spPr>
          <a:xfrm>
            <a:off x="1" y="0"/>
            <a:ext cx="6868885" cy="6858000"/>
          </a:xfrm>
          <a:custGeom>
            <a:avLst/>
            <a:gdLst>
              <a:gd name="connsiteX0" fmla="*/ 0 w 8997463"/>
              <a:gd name="connsiteY0" fmla="*/ 0 h 6858000"/>
              <a:gd name="connsiteX1" fmla="*/ 8342643 w 8997463"/>
              <a:gd name="connsiteY1" fmla="*/ 0 h 6858000"/>
              <a:gd name="connsiteX2" fmla="*/ 8424095 w 8997463"/>
              <a:gd name="connsiteY2" fmla="*/ 180168 h 6858000"/>
              <a:gd name="connsiteX3" fmla="*/ 8997463 w 8997463"/>
              <a:gd name="connsiteY3" fmla="*/ 3020158 h 6858000"/>
              <a:gd name="connsiteX4" fmla="*/ 7941175 w 8997463"/>
              <a:gd name="connsiteY4" fmla="*/ 6803477 h 6858000"/>
              <a:gd name="connsiteX5" fmla="*/ 7906221 w 8997463"/>
              <a:gd name="connsiteY5" fmla="*/ 6858000 h 6858000"/>
              <a:gd name="connsiteX6" fmla="*/ 0 w 8997463"/>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97463" h="6858000">
                <a:moveTo>
                  <a:pt x="0" y="0"/>
                </a:moveTo>
                <a:lnTo>
                  <a:pt x="8342643" y="0"/>
                </a:lnTo>
                <a:lnTo>
                  <a:pt x="8424095" y="180168"/>
                </a:lnTo>
                <a:cubicBezTo>
                  <a:pt x="8793301" y="1053067"/>
                  <a:pt x="8997463" y="2012770"/>
                  <a:pt x="8997463" y="3020158"/>
                </a:cubicBezTo>
                <a:cubicBezTo>
                  <a:pt x="8997463" y="4405317"/>
                  <a:pt x="8611469" y="5700322"/>
                  <a:pt x="7941175" y="6803477"/>
                </a:cubicBezTo>
                <a:lnTo>
                  <a:pt x="7906221"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2817860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5489980"/>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www.pinobaby.ir/" TargetMode="External"/><Relationship Id="rId2" Type="http://schemas.openxmlformats.org/officeDocument/2006/relationships/hyperlink" Target="https://fitsheen.com/" TargetMode="External"/><Relationship Id="rId1" Type="http://schemas.openxmlformats.org/officeDocument/2006/relationships/slideLayout" Target="../slideLayouts/slideLayout2.xml"/><Relationship Id="rId5" Type="http://schemas.openxmlformats.org/officeDocument/2006/relationships/hyperlink" Target="https://www.darmankade.com/" TargetMode="External"/><Relationship Id="rId4" Type="http://schemas.openxmlformats.org/officeDocument/2006/relationships/hyperlink" Target="http://www.darmankade.co/"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Rounded Corners 9">
            <a:extLst>
              <a:ext uri="{FF2B5EF4-FFF2-40B4-BE49-F238E27FC236}">
                <a16:creationId xmlns:a16="http://schemas.microsoft.com/office/drawing/2014/main" id="{A060C9A6-DE9A-A88D-39B6-E7845A7C78E6}"/>
              </a:ext>
            </a:extLst>
          </p:cNvPr>
          <p:cNvSpPr/>
          <p:nvPr/>
        </p:nvSpPr>
        <p:spPr>
          <a:xfrm>
            <a:off x="3681884" y="5555126"/>
            <a:ext cx="5780524" cy="825764"/>
          </a:xfrm>
          <a:prstGeom prst="roundRect">
            <a:avLst>
              <a:gd name="adj" fmla="val 50000"/>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Rounded Corners 4">
            <a:extLst>
              <a:ext uri="{FF2B5EF4-FFF2-40B4-BE49-F238E27FC236}">
                <a16:creationId xmlns:a16="http://schemas.microsoft.com/office/drawing/2014/main" id="{00A49E82-1565-5960-12D1-F8844D604A1D}"/>
              </a:ext>
            </a:extLst>
          </p:cNvPr>
          <p:cNvSpPr/>
          <p:nvPr/>
        </p:nvSpPr>
        <p:spPr>
          <a:xfrm>
            <a:off x="4731097" y="4280438"/>
            <a:ext cx="5780524" cy="825764"/>
          </a:xfrm>
          <a:prstGeom prst="roundRect">
            <a:avLst>
              <a:gd name="adj" fmla="val 50000"/>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Rounded Corners 3">
            <a:extLst>
              <a:ext uri="{FF2B5EF4-FFF2-40B4-BE49-F238E27FC236}">
                <a16:creationId xmlns:a16="http://schemas.microsoft.com/office/drawing/2014/main" id="{A9827F3C-E871-ED84-D06E-808C26F71B56}"/>
              </a:ext>
            </a:extLst>
          </p:cNvPr>
          <p:cNvSpPr/>
          <p:nvPr/>
        </p:nvSpPr>
        <p:spPr>
          <a:xfrm>
            <a:off x="5453340" y="3033928"/>
            <a:ext cx="5780524" cy="825764"/>
          </a:xfrm>
          <a:prstGeom prst="roundRect">
            <a:avLst>
              <a:gd name="adj" fmla="val 50000"/>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Rounded Corners 2">
            <a:extLst>
              <a:ext uri="{FF2B5EF4-FFF2-40B4-BE49-F238E27FC236}">
                <a16:creationId xmlns:a16="http://schemas.microsoft.com/office/drawing/2014/main" id="{D95FE91E-9A01-09BD-5D9F-F65E21D24DB4}"/>
              </a:ext>
            </a:extLst>
          </p:cNvPr>
          <p:cNvSpPr/>
          <p:nvPr/>
        </p:nvSpPr>
        <p:spPr>
          <a:xfrm>
            <a:off x="6275405" y="1796398"/>
            <a:ext cx="5780524" cy="825764"/>
          </a:xfrm>
          <a:prstGeom prst="roundRect">
            <a:avLst>
              <a:gd name="adj" fmla="val 50000"/>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 name="Picture Placeholder 12">
            <a:extLst>
              <a:ext uri="{FF2B5EF4-FFF2-40B4-BE49-F238E27FC236}">
                <a16:creationId xmlns:a16="http://schemas.microsoft.com/office/drawing/2014/main" id="{A1F1D25C-5CFF-4AF4-00B2-FF601F49A6DA}"/>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322" b="3322"/>
          <a:stretch>
            <a:fillRect/>
          </a:stretch>
        </p:blipFill>
        <p:spPr/>
      </p:pic>
      <p:sp>
        <p:nvSpPr>
          <p:cNvPr id="14" name="TextBox 13">
            <a:extLst>
              <a:ext uri="{FF2B5EF4-FFF2-40B4-BE49-F238E27FC236}">
                <a16:creationId xmlns:a16="http://schemas.microsoft.com/office/drawing/2014/main" id="{2E3EFDCB-498D-E91C-4717-4B5D350DF240}"/>
              </a:ext>
            </a:extLst>
          </p:cNvPr>
          <p:cNvSpPr txBox="1"/>
          <p:nvPr/>
        </p:nvSpPr>
        <p:spPr>
          <a:xfrm>
            <a:off x="6711220" y="2001525"/>
            <a:ext cx="5214081" cy="461665"/>
          </a:xfrm>
          <a:prstGeom prst="rect">
            <a:avLst/>
          </a:prstGeom>
          <a:noFill/>
        </p:spPr>
        <p:txBody>
          <a:bodyPr wrap="square">
            <a:spAutoFit/>
          </a:bodyPr>
          <a:lstStyle/>
          <a:p>
            <a:pPr algn="r">
              <a:spcAft>
                <a:spcPts val="2250"/>
              </a:spcAft>
            </a:pPr>
            <a:r>
              <a:rPr lang="fa-IR" sz="2400" b="1" i="0" dirty="0">
                <a:solidFill>
                  <a:schemeClr val="bg1"/>
                </a:solidFill>
                <a:effectLst/>
                <a:latin typeface="Shabnam" panose="020B0603030804020204" pitchFamily="34" charset="-78"/>
                <a:cs typeface="Shabnam" panose="020B0603030804020204" pitchFamily="34" charset="-78"/>
              </a:rPr>
              <a:t>موضوع:پاورپوینت ورزش در دوران بارداری</a:t>
            </a:r>
            <a:endParaRPr lang="fa-IR" sz="2400" dirty="0">
              <a:solidFill>
                <a:schemeClr val="bg1"/>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CFF8F459-CBD1-99CD-A75B-5DEC903CD1CE}"/>
              </a:ext>
            </a:extLst>
          </p:cNvPr>
          <p:cNvSpPr txBox="1"/>
          <p:nvPr/>
        </p:nvSpPr>
        <p:spPr>
          <a:xfrm>
            <a:off x="5464281" y="3220825"/>
            <a:ext cx="5214081" cy="461665"/>
          </a:xfrm>
          <a:prstGeom prst="rect">
            <a:avLst/>
          </a:prstGeom>
          <a:noFill/>
        </p:spPr>
        <p:txBody>
          <a:bodyPr wrap="square">
            <a:spAutoFit/>
          </a:bodyPr>
          <a:lstStyle/>
          <a:p>
            <a:pPr algn="r">
              <a:spcAft>
                <a:spcPts val="2250"/>
              </a:spcAft>
            </a:pPr>
            <a:r>
              <a:rPr lang="fa-IR" sz="2400" b="1" i="0" dirty="0">
                <a:solidFill>
                  <a:schemeClr val="bg1"/>
                </a:solidFill>
                <a:effectLst/>
                <a:latin typeface="Shabnam" panose="020B0603030804020204" pitchFamily="34" charset="-78"/>
                <a:cs typeface="Shabnam" panose="020B0603030804020204" pitchFamily="34" charset="-78"/>
              </a:rPr>
              <a:t>استاد راهنما:علیرضا عزیزی</a:t>
            </a:r>
            <a:endParaRPr lang="fa-IR" sz="2400" dirty="0">
              <a:solidFill>
                <a:schemeClr val="bg1"/>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87FDC481-EA86-E229-74EB-A0F4731947F4}"/>
              </a:ext>
            </a:extLst>
          </p:cNvPr>
          <p:cNvSpPr txBox="1"/>
          <p:nvPr/>
        </p:nvSpPr>
        <p:spPr>
          <a:xfrm>
            <a:off x="5088861" y="4474153"/>
            <a:ext cx="5214081" cy="461665"/>
          </a:xfrm>
          <a:prstGeom prst="rect">
            <a:avLst/>
          </a:prstGeom>
          <a:noFill/>
        </p:spPr>
        <p:txBody>
          <a:bodyPr wrap="square">
            <a:spAutoFit/>
          </a:bodyPr>
          <a:lstStyle/>
          <a:p>
            <a:pPr algn="r">
              <a:spcAft>
                <a:spcPts val="2250"/>
              </a:spcAft>
            </a:pPr>
            <a:r>
              <a:rPr lang="fa-IR" sz="2400" b="1" i="0" dirty="0">
                <a:solidFill>
                  <a:schemeClr val="bg1"/>
                </a:solidFill>
                <a:effectLst/>
                <a:latin typeface="Shabnam" panose="020B0603030804020204" pitchFamily="34" charset="-78"/>
                <a:cs typeface="Shabnam" panose="020B0603030804020204" pitchFamily="34" charset="-78"/>
              </a:rPr>
              <a:t>پژوهشگر:فاطمه عباسی</a:t>
            </a:r>
            <a:endParaRPr lang="fa-IR" sz="2400" dirty="0">
              <a:solidFill>
                <a:schemeClr val="bg1"/>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473466EA-6D03-6EEC-D9E6-253BD9BD574E}"/>
              </a:ext>
            </a:extLst>
          </p:cNvPr>
          <p:cNvSpPr txBox="1"/>
          <p:nvPr/>
        </p:nvSpPr>
        <p:spPr>
          <a:xfrm>
            <a:off x="3668365" y="5737176"/>
            <a:ext cx="5214081" cy="461665"/>
          </a:xfrm>
          <a:prstGeom prst="rect">
            <a:avLst/>
          </a:prstGeom>
          <a:noFill/>
        </p:spPr>
        <p:txBody>
          <a:bodyPr wrap="square">
            <a:spAutoFit/>
          </a:bodyPr>
          <a:lstStyle/>
          <a:p>
            <a:pPr algn="r">
              <a:spcAft>
                <a:spcPts val="2250"/>
              </a:spcAft>
            </a:pPr>
            <a:r>
              <a:rPr lang="fa-IR" sz="2400" b="1" i="0" dirty="0">
                <a:solidFill>
                  <a:schemeClr val="bg1"/>
                </a:solidFill>
                <a:effectLst/>
                <a:latin typeface="Shabnam" panose="020B0603030804020204" pitchFamily="34" charset="-78"/>
                <a:cs typeface="Shabnam" panose="020B0603030804020204" pitchFamily="34" charset="-78"/>
              </a:rPr>
              <a:t>تاریخ ارائه: ......</a:t>
            </a:r>
            <a:endParaRPr lang="fa-IR" sz="2400" dirty="0">
              <a:solidFill>
                <a:schemeClr val="bg1"/>
              </a:solidFill>
              <a:latin typeface="Shabnam" panose="020B0603030804020204" pitchFamily="34" charset="-78"/>
              <a:cs typeface="Shabnam" panose="020B0603030804020204" pitchFamily="34" charset="-78"/>
            </a:endParaRPr>
          </a:p>
        </p:txBody>
      </p:sp>
      <p:pic>
        <p:nvPicPr>
          <p:cNvPr id="18" name="Picture 17">
            <a:extLst>
              <a:ext uri="{FF2B5EF4-FFF2-40B4-BE49-F238E27FC236}">
                <a16:creationId xmlns:a16="http://schemas.microsoft.com/office/drawing/2014/main" id="{E6631662-870A-6F13-8F0A-201CBA1E7861}"/>
              </a:ext>
            </a:extLst>
          </p:cNvPr>
          <p:cNvPicPr>
            <a:picLocks noChangeAspect="1"/>
          </p:cNvPicPr>
          <p:nvPr/>
        </p:nvPicPr>
        <p:blipFill>
          <a:blip r:embed="rId3"/>
          <a:stretch>
            <a:fillRect/>
          </a:stretch>
        </p:blipFill>
        <p:spPr>
          <a:xfrm>
            <a:off x="8019034" y="-138631"/>
            <a:ext cx="2064681" cy="2064681"/>
          </a:xfrm>
          <a:prstGeom prst="rect">
            <a:avLst/>
          </a:prstGeom>
        </p:spPr>
      </p:pic>
    </p:spTree>
    <p:extLst>
      <p:ext uri="{BB962C8B-B14F-4D97-AF65-F5344CB8AC3E}">
        <p14:creationId xmlns:p14="http://schemas.microsoft.com/office/powerpoint/2010/main" val="4625493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D14FAC-949F-0151-1A85-B97E8E06F653}"/>
              </a:ext>
            </a:extLst>
          </p:cNvPr>
          <p:cNvSpPr txBox="1"/>
          <p:nvPr/>
        </p:nvSpPr>
        <p:spPr>
          <a:xfrm>
            <a:off x="6007510" y="174387"/>
            <a:ext cx="6096000"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ورزش‌های مناسب در مراحل مختلف بارداری</a:t>
            </a:r>
          </a:p>
        </p:txBody>
      </p:sp>
      <p:sp>
        <p:nvSpPr>
          <p:cNvPr id="2" name="TextBox 1">
            <a:extLst>
              <a:ext uri="{FF2B5EF4-FFF2-40B4-BE49-F238E27FC236}">
                <a16:creationId xmlns:a16="http://schemas.microsoft.com/office/drawing/2014/main" id="{B4E34DAF-7F91-B27A-4361-EF362E308735}"/>
              </a:ext>
            </a:extLst>
          </p:cNvPr>
          <p:cNvSpPr txBox="1"/>
          <p:nvPr/>
        </p:nvSpPr>
        <p:spPr>
          <a:xfrm>
            <a:off x="226143" y="636052"/>
            <a:ext cx="11877368" cy="1685077"/>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تنیس و راکت بال فعالیت‌های ایمنی هستند، اما تغییر تعادل در دوران بارداری ممکن است بر روی حرکات سریع تأثیر بگذارد. سایر فعالیت‌ها مانند آهسته دویدن را می‌توان در حد متوسط ​​انجام داد، خصوصاً اگر قبل از بارداری آن‌ها را انجام می‌دادید. بهتر است تمرینات یا فعالیت‌هایی را انتخاب کنید که به تعادل یا هماهنگی زیادی احتیاج ندارند، به خصوص در اواخر بارداری.</a:t>
            </a:r>
          </a:p>
        </p:txBody>
      </p:sp>
      <p:sp>
        <p:nvSpPr>
          <p:cNvPr id="6" name="Rectangle 5">
            <a:extLst>
              <a:ext uri="{FF2B5EF4-FFF2-40B4-BE49-F238E27FC236}">
                <a16:creationId xmlns:a16="http://schemas.microsoft.com/office/drawing/2014/main" id="{F41DA846-8045-7587-78B4-C8EE0179391B}"/>
              </a:ext>
            </a:extLst>
          </p:cNvPr>
          <p:cNvSpPr/>
          <p:nvPr/>
        </p:nvSpPr>
        <p:spPr>
          <a:xfrm flipV="1">
            <a:off x="-1" y="6359595"/>
            <a:ext cx="12192001"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7" name="Rectangle 6">
            <a:extLst>
              <a:ext uri="{FF2B5EF4-FFF2-40B4-BE49-F238E27FC236}">
                <a16:creationId xmlns:a16="http://schemas.microsoft.com/office/drawing/2014/main" id="{4A38F8EE-D733-DE13-5ED9-9AC5A4DCEC1E}"/>
              </a:ext>
            </a:extLst>
          </p:cNvPr>
          <p:cNvSpPr/>
          <p:nvPr/>
        </p:nvSpPr>
        <p:spPr>
          <a:xfrm flipH="1" flipV="1">
            <a:off x="88486" y="0"/>
            <a:ext cx="45719" cy="6858000"/>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8" name="Rectangle 7">
            <a:extLst>
              <a:ext uri="{FF2B5EF4-FFF2-40B4-BE49-F238E27FC236}">
                <a16:creationId xmlns:a16="http://schemas.microsoft.com/office/drawing/2014/main" id="{F5DF72C2-6804-2B23-6D41-917B3A4F339A}"/>
              </a:ext>
            </a:extLst>
          </p:cNvPr>
          <p:cNvSpPr/>
          <p:nvPr/>
        </p:nvSpPr>
        <p:spPr>
          <a:xfrm flipV="1">
            <a:off x="-2" y="415296"/>
            <a:ext cx="6722319" cy="45720"/>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9" name="Rectangle 8">
            <a:extLst>
              <a:ext uri="{FF2B5EF4-FFF2-40B4-BE49-F238E27FC236}">
                <a16:creationId xmlns:a16="http://schemas.microsoft.com/office/drawing/2014/main" id="{EA06B737-4E70-57FF-F869-CCE5934CF473}"/>
              </a:ext>
            </a:extLst>
          </p:cNvPr>
          <p:cNvSpPr/>
          <p:nvPr/>
        </p:nvSpPr>
        <p:spPr>
          <a:xfrm flipH="1" flipV="1">
            <a:off x="12077457" y="0"/>
            <a:ext cx="45719" cy="6858000"/>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pic>
        <p:nvPicPr>
          <p:cNvPr id="5" name="Picture 4">
            <a:extLst>
              <a:ext uri="{FF2B5EF4-FFF2-40B4-BE49-F238E27FC236}">
                <a16:creationId xmlns:a16="http://schemas.microsoft.com/office/drawing/2014/main" id="{BDB13965-B47A-A538-B674-E019F1F89F93}"/>
              </a:ext>
            </a:extLst>
          </p:cNvPr>
          <p:cNvPicPr>
            <a:picLocks noChangeAspect="1"/>
          </p:cNvPicPr>
          <p:nvPr/>
        </p:nvPicPr>
        <p:blipFill>
          <a:blip r:embed="rId2"/>
          <a:stretch>
            <a:fillRect/>
          </a:stretch>
        </p:blipFill>
        <p:spPr>
          <a:xfrm>
            <a:off x="2743198" y="2772736"/>
            <a:ext cx="6115666" cy="4085264"/>
          </a:xfrm>
          <a:prstGeom prst="rect">
            <a:avLst/>
          </a:prstGeom>
        </p:spPr>
      </p:pic>
    </p:spTree>
    <p:extLst>
      <p:ext uri="{BB962C8B-B14F-4D97-AF65-F5344CB8AC3E}">
        <p14:creationId xmlns:p14="http://schemas.microsoft.com/office/powerpoint/2010/main" val="32577419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8CABAD5-478A-BF05-D210-50ED5182CDF4}"/>
              </a:ext>
            </a:extLst>
          </p:cNvPr>
          <p:cNvSpPr/>
          <p:nvPr/>
        </p:nvSpPr>
        <p:spPr>
          <a:xfrm>
            <a:off x="6135330" y="598364"/>
            <a:ext cx="45794" cy="602510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2" name="Rectangle 1">
            <a:extLst>
              <a:ext uri="{FF2B5EF4-FFF2-40B4-BE49-F238E27FC236}">
                <a16:creationId xmlns:a16="http://schemas.microsoft.com/office/drawing/2014/main" id="{CDA63696-1F1E-6434-2B8D-B2090C48E0B1}"/>
              </a:ext>
            </a:extLst>
          </p:cNvPr>
          <p:cNvSpPr/>
          <p:nvPr/>
        </p:nvSpPr>
        <p:spPr>
          <a:xfrm flipV="1">
            <a:off x="337566" y="1691277"/>
            <a:ext cx="5702711" cy="4281546"/>
          </a:xfrm>
          <a:prstGeom prst="rect">
            <a:avLst/>
          </a:prstGeom>
          <a:solidFill>
            <a:srgbClr val="B381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3" name="TextBox 2">
            <a:extLst>
              <a:ext uri="{FF2B5EF4-FFF2-40B4-BE49-F238E27FC236}">
                <a16:creationId xmlns:a16="http://schemas.microsoft.com/office/drawing/2014/main" id="{1820FB87-86ED-AC5A-5E4D-49E75B6330AB}"/>
              </a:ext>
            </a:extLst>
          </p:cNvPr>
          <p:cNvSpPr txBox="1"/>
          <p:nvPr/>
        </p:nvSpPr>
        <p:spPr>
          <a:xfrm>
            <a:off x="-711288" y="654344"/>
            <a:ext cx="6862916"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ورزش های بی خطر در بارداری چه مواردی هستند؟</a:t>
            </a:r>
          </a:p>
        </p:txBody>
      </p:sp>
      <p:sp>
        <p:nvSpPr>
          <p:cNvPr id="5" name="TextBox 4">
            <a:extLst>
              <a:ext uri="{FF2B5EF4-FFF2-40B4-BE49-F238E27FC236}">
                <a16:creationId xmlns:a16="http://schemas.microsoft.com/office/drawing/2014/main" id="{89B0C3A6-1C7D-3FDD-5DEC-6946501B7964}"/>
              </a:ext>
            </a:extLst>
          </p:cNvPr>
          <p:cNvSpPr txBox="1"/>
          <p:nvPr/>
        </p:nvSpPr>
        <p:spPr>
          <a:xfrm>
            <a:off x="455553" y="1881516"/>
            <a:ext cx="5466735" cy="3901068"/>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solidFill>
                  <a:schemeClr val="bg1"/>
                </a:solidFill>
              </a:rPr>
              <a:t>انجام بیشتر انواع ورزش در دوران بارداری بی‌خطر است، به شرطی که محتاط باشید و زیاده‌روی نکنید.از موارد ورزش های بی خطر در بارداری می‌توان به شنا، پیاده‌روی سریع، دوچرخه سواری ثابت داخل سالن، دستگاه‌های پله‌نوردی و ایروبیک با ضربه کم است (که توسط مربی مجاز ایروبیک آموزش داده می‌شود). این موارد فعالیت در بارداری کم خطر بوده به و می‌توانند تا زمان تولد ادامه داشته باشند.</a:t>
            </a:r>
          </a:p>
        </p:txBody>
      </p:sp>
      <p:pic>
        <p:nvPicPr>
          <p:cNvPr id="8194" name="Picture 2" descr="ورزش در دوران بارداری؛ بهترین حرکات برای سلامتی جنین و مادر">
            <a:extLst>
              <a:ext uri="{FF2B5EF4-FFF2-40B4-BE49-F238E27FC236}">
                <a16:creationId xmlns:a16="http://schemas.microsoft.com/office/drawing/2014/main" id="{77D334BB-5E16-BF1F-DAA2-1E5A1FEF13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2645" y="95052"/>
            <a:ext cx="5905896" cy="2952948"/>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بهترین ورزش های دوران بارداری که بهتر است انجام دهیم | بامبینو">
            <a:extLst>
              <a:ext uri="{FF2B5EF4-FFF2-40B4-BE49-F238E27FC236}">
                <a16:creationId xmlns:a16="http://schemas.microsoft.com/office/drawing/2014/main" id="{BEF89DE9-4DA0-217C-E0FE-FDB1646FC95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752"/>
          <a:stretch/>
        </p:blipFill>
        <p:spPr bwMode="auto">
          <a:xfrm>
            <a:off x="6292645" y="3266120"/>
            <a:ext cx="5899354" cy="3591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45986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E4FC3C3-21CE-CFF5-988B-71796ADBF884}"/>
              </a:ext>
            </a:extLst>
          </p:cNvPr>
          <p:cNvSpPr txBox="1"/>
          <p:nvPr/>
        </p:nvSpPr>
        <p:spPr>
          <a:xfrm>
            <a:off x="5535560" y="383587"/>
            <a:ext cx="3028335"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ورزش‌های خطرساز </a:t>
            </a:r>
          </a:p>
        </p:txBody>
      </p:sp>
      <p:sp>
        <p:nvSpPr>
          <p:cNvPr id="5" name="TextBox 4">
            <a:extLst>
              <a:ext uri="{FF2B5EF4-FFF2-40B4-BE49-F238E27FC236}">
                <a16:creationId xmlns:a16="http://schemas.microsoft.com/office/drawing/2014/main" id="{20CE3C70-3297-F49C-C8DE-4BE40229B141}"/>
              </a:ext>
            </a:extLst>
          </p:cNvPr>
          <p:cNvSpPr txBox="1"/>
          <p:nvPr/>
        </p:nvSpPr>
        <p:spPr>
          <a:xfrm>
            <a:off x="6114871" y="1228839"/>
            <a:ext cx="5938683" cy="1131079"/>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از انجام ورزش‌هایی که به ماهیچه‌های شکم و کمر فشار وارد می‌کند مانند دراز و نشست پرهیز کرد.</a:t>
            </a:r>
          </a:p>
        </p:txBody>
      </p:sp>
      <p:sp>
        <p:nvSpPr>
          <p:cNvPr id="2" name="Frame 1">
            <a:extLst>
              <a:ext uri="{FF2B5EF4-FFF2-40B4-BE49-F238E27FC236}">
                <a16:creationId xmlns:a16="http://schemas.microsoft.com/office/drawing/2014/main" id="{43AD1EF5-1DD5-A91E-FB6D-38521A796874}"/>
              </a:ext>
            </a:extLst>
          </p:cNvPr>
          <p:cNvSpPr/>
          <p:nvPr/>
        </p:nvSpPr>
        <p:spPr>
          <a:xfrm>
            <a:off x="0" y="0"/>
            <a:ext cx="12192000" cy="6858000"/>
          </a:xfrm>
          <a:prstGeom prst="frame">
            <a:avLst>
              <a:gd name="adj1" fmla="val 2464"/>
            </a:avLst>
          </a:prstGeom>
          <a:solidFill>
            <a:srgbClr val="6C2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6" name="TextBox 5">
            <a:extLst>
              <a:ext uri="{FF2B5EF4-FFF2-40B4-BE49-F238E27FC236}">
                <a16:creationId xmlns:a16="http://schemas.microsoft.com/office/drawing/2014/main" id="{CB2025FC-6BA7-5939-FA73-61EFB757969B}"/>
              </a:ext>
            </a:extLst>
          </p:cNvPr>
          <p:cNvSpPr txBox="1"/>
          <p:nvPr/>
        </p:nvSpPr>
        <p:spPr>
          <a:xfrm>
            <a:off x="234386" y="4444034"/>
            <a:ext cx="5861614" cy="1685077"/>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r>
              <a:rPr lang="fa-IR" dirty="0"/>
              <a:t>از انجام فعالیت‌هایی که موجب از دست دادن تعادل و زمین خوردن می‌شود مانند دوچرخه‌سواری، اسب‌سواری، اسکی، هاکی روی یخ و ژیمناستیک خودداری کرد.</a:t>
            </a:r>
          </a:p>
        </p:txBody>
      </p:sp>
      <p:pic>
        <p:nvPicPr>
          <p:cNvPr id="9218" name="Picture 2" descr="تأثیرات ورزش در دوران بارداری بر زایمان بدون درد">
            <a:extLst>
              <a:ext uri="{FF2B5EF4-FFF2-40B4-BE49-F238E27FC236}">
                <a16:creationId xmlns:a16="http://schemas.microsoft.com/office/drawing/2014/main" id="{3BBB48EA-9D39-67DE-76CE-A8D45F252E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317" y="132930"/>
            <a:ext cx="5861614" cy="3909552"/>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اسب سواری در بارداری و آنچه باید بدانید">
            <a:extLst>
              <a:ext uri="{FF2B5EF4-FFF2-40B4-BE49-F238E27FC236}">
                <a16:creationId xmlns:a16="http://schemas.microsoft.com/office/drawing/2014/main" id="{FD6D95F7-4FF2-F2C4-1835-85542A4DFB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9058" y="2894388"/>
            <a:ext cx="5715000" cy="3800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1962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5ED045F-B232-2124-E954-06CF9D0086F6}"/>
              </a:ext>
            </a:extLst>
          </p:cNvPr>
          <p:cNvSpPr txBox="1"/>
          <p:nvPr/>
        </p:nvSpPr>
        <p:spPr>
          <a:xfrm>
            <a:off x="7433186" y="5210698"/>
            <a:ext cx="4316361" cy="1131079"/>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r>
              <a:rPr lang="fa-IR" dirty="0"/>
              <a:t>ورزش‌هایی مانند والیبال که با توپ انجام می‌شود برای بارداری مناسب نیست. </a:t>
            </a:r>
          </a:p>
        </p:txBody>
      </p:sp>
      <p:sp>
        <p:nvSpPr>
          <p:cNvPr id="5" name="TextBox 4">
            <a:extLst>
              <a:ext uri="{FF2B5EF4-FFF2-40B4-BE49-F238E27FC236}">
                <a16:creationId xmlns:a16="http://schemas.microsoft.com/office/drawing/2014/main" id="{74598EDF-4BDD-550D-33F7-23FB055B5680}"/>
              </a:ext>
            </a:extLst>
          </p:cNvPr>
          <p:cNvSpPr txBox="1"/>
          <p:nvPr/>
        </p:nvSpPr>
        <p:spPr>
          <a:xfrm>
            <a:off x="550606" y="4766550"/>
            <a:ext cx="4513007" cy="1685077"/>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r>
              <a:rPr lang="fa-IR" dirty="0"/>
              <a:t>از ورزش‌هایی مانند فوتبال، اسکواش، جودو، بوکس و کیک‌بوکسینگ که ممکن است باعث ایجاد ضربه به شکم شود نیز خودداری کرد.</a:t>
            </a:r>
          </a:p>
        </p:txBody>
      </p:sp>
      <p:pic>
        <p:nvPicPr>
          <p:cNvPr id="10242" name="Picture 2" descr="آخرین اخبار - ورزش بارداری">
            <a:extLst>
              <a:ext uri="{FF2B5EF4-FFF2-40B4-BE49-F238E27FC236}">
                <a16:creationId xmlns:a16="http://schemas.microsoft.com/office/drawing/2014/main" id="{C95F2A6E-55CC-10A5-D34A-65E4969185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8042" y="0"/>
            <a:ext cx="6173958" cy="4295344"/>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تیرانداز باردار المپیکی: با لگد بچه‌ام مسابقه‌ام را بردم! - نگارآنلاین">
            <a:extLst>
              <a:ext uri="{FF2B5EF4-FFF2-40B4-BE49-F238E27FC236}">
                <a16:creationId xmlns:a16="http://schemas.microsoft.com/office/drawing/2014/main" id="{29769E7E-4FB6-A0A9-F13D-64936483C48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10705" b="8644"/>
          <a:stretch/>
        </p:blipFill>
        <p:spPr bwMode="auto">
          <a:xfrm>
            <a:off x="0" y="0"/>
            <a:ext cx="6107886" cy="429534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D9A15F5B-DA82-F9FF-4B06-608B16AD12A7}"/>
              </a:ext>
            </a:extLst>
          </p:cNvPr>
          <p:cNvSpPr/>
          <p:nvPr/>
        </p:nvSpPr>
        <p:spPr>
          <a:xfrm flipH="1">
            <a:off x="3151238" y="4455757"/>
            <a:ext cx="6010876" cy="7518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7" name="Rectangle 6">
            <a:extLst>
              <a:ext uri="{FF2B5EF4-FFF2-40B4-BE49-F238E27FC236}">
                <a16:creationId xmlns:a16="http://schemas.microsoft.com/office/drawing/2014/main" id="{45D73D5E-04F5-2E95-608D-A929F6DC81CD}"/>
              </a:ext>
            </a:extLst>
          </p:cNvPr>
          <p:cNvSpPr/>
          <p:nvPr/>
        </p:nvSpPr>
        <p:spPr>
          <a:xfrm flipH="1">
            <a:off x="5138382" y="5886126"/>
            <a:ext cx="1232921" cy="7518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8" name="Rectangle 7">
            <a:extLst>
              <a:ext uri="{FF2B5EF4-FFF2-40B4-BE49-F238E27FC236}">
                <a16:creationId xmlns:a16="http://schemas.microsoft.com/office/drawing/2014/main" id="{0796A4F0-7D2A-5107-666D-DB478E6BC858}"/>
              </a:ext>
            </a:extLst>
          </p:cNvPr>
          <p:cNvSpPr/>
          <p:nvPr/>
        </p:nvSpPr>
        <p:spPr>
          <a:xfrm flipH="1">
            <a:off x="5895468" y="5730112"/>
            <a:ext cx="1232921" cy="75189"/>
          </a:xfrm>
          <a:prstGeom prst="rect">
            <a:avLst/>
          </a:prstGeom>
          <a:solidFill>
            <a:srgbClr val="9F5F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Tree>
    <p:extLst>
      <p:ext uri="{BB962C8B-B14F-4D97-AF65-F5344CB8AC3E}">
        <p14:creationId xmlns:p14="http://schemas.microsoft.com/office/powerpoint/2010/main" val="16089555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46877F0B-3295-F5ED-92AB-5A1AA32332EC}"/>
              </a:ext>
            </a:extLst>
          </p:cNvPr>
          <p:cNvSpPr/>
          <p:nvPr/>
        </p:nvSpPr>
        <p:spPr>
          <a:xfrm flipH="1">
            <a:off x="0" y="2199291"/>
            <a:ext cx="6932196" cy="2215394"/>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3" name="TextBox 2">
            <a:extLst>
              <a:ext uri="{FF2B5EF4-FFF2-40B4-BE49-F238E27FC236}">
                <a16:creationId xmlns:a16="http://schemas.microsoft.com/office/drawing/2014/main" id="{C8538962-3C8A-0E69-C43E-26ABC9F6996E}"/>
              </a:ext>
            </a:extLst>
          </p:cNvPr>
          <p:cNvSpPr txBox="1"/>
          <p:nvPr/>
        </p:nvSpPr>
        <p:spPr>
          <a:xfrm>
            <a:off x="6764835" y="681743"/>
            <a:ext cx="5270090" cy="1131079"/>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r>
              <a:rPr lang="fa-IR" dirty="0"/>
              <a:t>از غواصی پرهیز کرد، زیرا در این صورت خطر کاهش ناگهانی فشار وجود دارد که برای جنین خطرناک است.</a:t>
            </a:r>
          </a:p>
        </p:txBody>
      </p:sp>
      <p:sp>
        <p:nvSpPr>
          <p:cNvPr id="5" name="TextBox 4">
            <a:extLst>
              <a:ext uri="{FF2B5EF4-FFF2-40B4-BE49-F238E27FC236}">
                <a16:creationId xmlns:a16="http://schemas.microsoft.com/office/drawing/2014/main" id="{E0078F75-B420-4396-51AC-F5B61657A78E}"/>
              </a:ext>
            </a:extLst>
          </p:cNvPr>
          <p:cNvSpPr txBox="1"/>
          <p:nvPr/>
        </p:nvSpPr>
        <p:spPr>
          <a:xfrm>
            <a:off x="5938925" y="4307081"/>
            <a:ext cx="6096000" cy="1131079"/>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r>
              <a:rPr lang="fa-IR" dirty="0"/>
              <a:t>از قرار گرفتن در ارتفاع بیش از ۲۵۰۰ متر که خطر ارتفاع‌زدگی در اثر کاهش سطح اکسیژن هوا دارد نیز باید خودداری کرد.</a:t>
            </a:r>
          </a:p>
        </p:txBody>
      </p:sp>
      <p:pic>
        <p:nvPicPr>
          <p:cNvPr id="11268" name="Picture 4" descr="غواصی VIP در کیش با تخفیف بلیط 100% کف قیمت!">
            <a:extLst>
              <a:ext uri="{FF2B5EF4-FFF2-40B4-BE49-F238E27FC236}">
                <a16:creationId xmlns:a16="http://schemas.microsoft.com/office/drawing/2014/main" id="{45B79CDE-1993-FAFF-DF99-C0A82167FD9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4201"/>
          <a:stretch/>
        </p:blipFill>
        <p:spPr bwMode="auto">
          <a:xfrm>
            <a:off x="1641987" y="0"/>
            <a:ext cx="4569542" cy="3920613"/>
          </a:xfrm>
          <a:prstGeom prst="rect">
            <a:avLst/>
          </a:prstGeom>
          <a:noFill/>
          <a:ln w="38100">
            <a:solidFill>
              <a:schemeClr val="bg1">
                <a:lumMod val="95000"/>
              </a:schemeClr>
            </a:solidFill>
          </a:ln>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C984AC62-571B-086D-E1F0-2C0B95B00DF1}"/>
              </a:ext>
            </a:extLst>
          </p:cNvPr>
          <p:cNvPicPr>
            <a:picLocks noChangeAspect="1"/>
          </p:cNvPicPr>
          <p:nvPr/>
        </p:nvPicPr>
        <p:blipFill>
          <a:blip r:embed="rId3"/>
          <a:stretch>
            <a:fillRect/>
          </a:stretch>
        </p:blipFill>
        <p:spPr>
          <a:xfrm>
            <a:off x="0" y="3442676"/>
            <a:ext cx="5604638" cy="3415324"/>
          </a:xfrm>
          <a:prstGeom prst="rect">
            <a:avLst/>
          </a:prstGeom>
          <a:ln w="28575">
            <a:solidFill>
              <a:schemeClr val="bg1"/>
            </a:solidFill>
          </a:ln>
        </p:spPr>
      </p:pic>
    </p:spTree>
    <p:extLst>
      <p:ext uri="{BB962C8B-B14F-4D97-AF65-F5344CB8AC3E}">
        <p14:creationId xmlns:p14="http://schemas.microsoft.com/office/powerpoint/2010/main" val="16471837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777835B-28A3-B3CF-6A54-9793411FCF83}"/>
              </a:ext>
            </a:extLst>
          </p:cNvPr>
          <p:cNvSpPr txBox="1"/>
          <p:nvPr/>
        </p:nvSpPr>
        <p:spPr>
          <a:xfrm>
            <a:off x="2433481" y="242821"/>
            <a:ext cx="7325033"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چه تغییراتی در بارداری می‌تواند بر ورزش تأثیر بگذارد؟</a:t>
            </a:r>
          </a:p>
        </p:txBody>
      </p:sp>
      <p:sp>
        <p:nvSpPr>
          <p:cNvPr id="5" name="TextBox 4">
            <a:extLst>
              <a:ext uri="{FF2B5EF4-FFF2-40B4-BE49-F238E27FC236}">
                <a16:creationId xmlns:a16="http://schemas.microsoft.com/office/drawing/2014/main" id="{28C59C37-CB48-A62C-154E-A70C5F3E13D4}"/>
              </a:ext>
            </a:extLst>
          </p:cNvPr>
          <p:cNvSpPr txBox="1"/>
          <p:nvPr/>
        </p:nvSpPr>
        <p:spPr>
          <a:xfrm>
            <a:off x="49157" y="759103"/>
            <a:ext cx="12093677" cy="2828980"/>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 کودک در حال رشد و سایر تغییرات داخلی به اکسیژن و انرژی بیشتری نیاز دارد.</a:t>
            </a:r>
          </a:p>
          <a:p>
            <a:pPr marL="285750" indent="-285750">
              <a:buFont typeface="Arial" panose="020B0604020202020204" pitchFamily="34" charset="0"/>
              <a:buChar char="•"/>
            </a:pPr>
            <a:r>
              <a:rPr lang="fa-IR" dirty="0"/>
              <a:t> هورمون‌های تولید شده در دوران بارداری باعث کشیدگی لیگامان‌های حامی مفاصل شده و خطر آسیب دیدگی را افزایش می‌دهد.</a:t>
            </a:r>
          </a:p>
          <a:p>
            <a:pPr marL="285750" indent="-285750">
              <a:buFont typeface="Arial" panose="020B0604020202020204" pitchFamily="34" charset="0"/>
              <a:buChar char="•"/>
            </a:pPr>
            <a:r>
              <a:rPr lang="fa-IR" dirty="0"/>
              <a:t> وزن اضافی و توزیع ناهموار وزن مرکز ثقل بدن را تغییر می‌دهد. اضافه وزن باعث ایجاد فشار بر روی مفاصل و عضلات ناحیه کمر و لگن و از دست دادن تعادل می‌شود.</a:t>
            </a:r>
          </a:p>
        </p:txBody>
      </p:sp>
      <p:pic>
        <p:nvPicPr>
          <p:cNvPr id="4" name="Picture 3">
            <a:extLst>
              <a:ext uri="{FF2B5EF4-FFF2-40B4-BE49-F238E27FC236}">
                <a16:creationId xmlns:a16="http://schemas.microsoft.com/office/drawing/2014/main" id="{92A078C6-E19B-149D-4CB4-7B165CAE2215}"/>
              </a:ext>
            </a:extLst>
          </p:cNvPr>
          <p:cNvPicPr>
            <a:picLocks noChangeAspect="1"/>
          </p:cNvPicPr>
          <p:nvPr/>
        </p:nvPicPr>
        <p:blipFill>
          <a:blip r:embed="rId2"/>
          <a:srcRect t="15161" b="16715"/>
          <a:stretch/>
        </p:blipFill>
        <p:spPr>
          <a:xfrm>
            <a:off x="873542" y="3521791"/>
            <a:ext cx="10444912" cy="3287048"/>
          </a:xfrm>
          <a:prstGeom prst="rect">
            <a:avLst/>
          </a:prstGeom>
        </p:spPr>
      </p:pic>
      <p:sp>
        <p:nvSpPr>
          <p:cNvPr id="6" name="Rectangle 5">
            <a:extLst>
              <a:ext uri="{FF2B5EF4-FFF2-40B4-BE49-F238E27FC236}">
                <a16:creationId xmlns:a16="http://schemas.microsoft.com/office/drawing/2014/main" id="{FEC98848-026C-183E-1ACA-F8CBF2A2DC2D}"/>
              </a:ext>
            </a:extLst>
          </p:cNvPr>
          <p:cNvSpPr/>
          <p:nvPr/>
        </p:nvSpPr>
        <p:spPr>
          <a:xfrm flipH="1" flipV="1">
            <a:off x="-6" y="779675"/>
            <a:ext cx="12192005"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Tree>
    <p:extLst>
      <p:ext uri="{BB962C8B-B14F-4D97-AF65-F5344CB8AC3E}">
        <p14:creationId xmlns:p14="http://schemas.microsoft.com/office/powerpoint/2010/main" val="55835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2FAB173-5A24-00F8-CA03-D00678ED5CFF}"/>
              </a:ext>
            </a:extLst>
          </p:cNvPr>
          <p:cNvSpPr txBox="1"/>
          <p:nvPr/>
        </p:nvSpPr>
        <p:spPr>
          <a:xfrm>
            <a:off x="4609930" y="82398"/>
            <a:ext cx="4935794"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هشدارهای مهم ورزش در دوران بارداری</a:t>
            </a:r>
          </a:p>
        </p:txBody>
      </p:sp>
      <p:grpSp>
        <p:nvGrpSpPr>
          <p:cNvPr id="33" name="Group 32">
            <a:extLst>
              <a:ext uri="{FF2B5EF4-FFF2-40B4-BE49-F238E27FC236}">
                <a16:creationId xmlns:a16="http://schemas.microsoft.com/office/drawing/2014/main" id="{1DF30A28-CC84-9BA0-F1FF-10E0593797CC}"/>
              </a:ext>
            </a:extLst>
          </p:cNvPr>
          <p:cNvGrpSpPr/>
          <p:nvPr/>
        </p:nvGrpSpPr>
        <p:grpSpPr>
          <a:xfrm>
            <a:off x="1035136" y="5997262"/>
            <a:ext cx="5598000" cy="833100"/>
            <a:chOff x="1394608" y="5881706"/>
            <a:chExt cx="5598000" cy="833100"/>
          </a:xfrm>
        </p:grpSpPr>
        <p:grpSp>
          <p:nvGrpSpPr>
            <p:cNvPr id="31" name="Group 30">
              <a:extLst>
                <a:ext uri="{FF2B5EF4-FFF2-40B4-BE49-F238E27FC236}">
                  <a16:creationId xmlns:a16="http://schemas.microsoft.com/office/drawing/2014/main" id="{C538A618-A766-7813-EFDE-7F3706C5175D}"/>
                </a:ext>
              </a:extLst>
            </p:cNvPr>
            <p:cNvGrpSpPr/>
            <p:nvPr/>
          </p:nvGrpSpPr>
          <p:grpSpPr>
            <a:xfrm>
              <a:off x="1394608" y="5881706"/>
              <a:ext cx="5598000" cy="833100"/>
              <a:chOff x="1422666" y="5910310"/>
              <a:chExt cx="5598000" cy="833100"/>
            </a:xfrm>
          </p:grpSpPr>
          <p:sp>
            <p:nvSpPr>
              <p:cNvPr id="8" name="Google Shape;936;p32">
                <a:extLst>
                  <a:ext uri="{FF2B5EF4-FFF2-40B4-BE49-F238E27FC236}">
                    <a16:creationId xmlns:a16="http://schemas.microsoft.com/office/drawing/2014/main" id="{E5AB6A66-73CF-D002-F28B-A5FB9D6FA7B8}"/>
                  </a:ext>
                </a:extLst>
              </p:cNvPr>
              <p:cNvSpPr/>
              <p:nvPr/>
            </p:nvSpPr>
            <p:spPr>
              <a:xfrm>
                <a:off x="1422666" y="5910310"/>
                <a:ext cx="5598000" cy="833100"/>
              </a:xfrm>
              <a:prstGeom prst="roundRect">
                <a:avLst>
                  <a:gd name="adj" fmla="val 50000"/>
                </a:avLst>
              </a:prstGeom>
              <a:solidFill>
                <a:srgbClr val="E4D2F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5" name="Google Shape;954;p32">
                <a:extLst>
                  <a:ext uri="{FF2B5EF4-FFF2-40B4-BE49-F238E27FC236}">
                    <a16:creationId xmlns:a16="http://schemas.microsoft.com/office/drawing/2014/main" id="{7D530FF4-3D56-0051-BEC9-18BCFE2162BB}"/>
                  </a:ext>
                </a:extLst>
              </p:cNvPr>
              <p:cNvSpPr/>
              <p:nvPr/>
            </p:nvSpPr>
            <p:spPr>
              <a:xfrm>
                <a:off x="6200302" y="5950005"/>
                <a:ext cx="753746" cy="753710"/>
              </a:xfrm>
              <a:custGeom>
                <a:avLst/>
                <a:gdLst/>
                <a:ahLst/>
                <a:cxnLst/>
                <a:rect l="l" t="t" r="r" b="b"/>
                <a:pathLst>
                  <a:path w="20028" h="20027" extrusionOk="0">
                    <a:moveTo>
                      <a:pt x="10014" y="0"/>
                    </a:moveTo>
                    <a:cubicBezTo>
                      <a:pt x="4478" y="0"/>
                      <a:pt x="1" y="4489"/>
                      <a:pt x="1" y="10014"/>
                    </a:cubicBezTo>
                    <a:cubicBezTo>
                      <a:pt x="1" y="15550"/>
                      <a:pt x="4478" y="20027"/>
                      <a:pt x="10014" y="20027"/>
                    </a:cubicBezTo>
                    <a:cubicBezTo>
                      <a:pt x="15550" y="20027"/>
                      <a:pt x="20027" y="15550"/>
                      <a:pt x="20027" y="10014"/>
                    </a:cubicBezTo>
                    <a:cubicBezTo>
                      <a:pt x="20027" y="4489"/>
                      <a:pt x="15550" y="0"/>
                      <a:pt x="10014" y="0"/>
                    </a:cubicBezTo>
                    <a:close/>
                  </a:path>
                </a:pathLst>
              </a:cu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latin typeface="Vazir" panose="020B0603030804020204" pitchFamily="34" charset="-78"/>
                    <a:cs typeface="Vazir" panose="020B0603030804020204" pitchFamily="34" charset="-78"/>
                  </a:rPr>
                  <a:t>7.</a:t>
                </a:r>
              </a:p>
            </p:txBody>
          </p:sp>
        </p:grpSp>
        <p:sp>
          <p:nvSpPr>
            <p:cNvPr id="20" name="TextBox 19">
              <a:extLst>
                <a:ext uri="{FF2B5EF4-FFF2-40B4-BE49-F238E27FC236}">
                  <a16:creationId xmlns:a16="http://schemas.microsoft.com/office/drawing/2014/main" id="{E85556BA-2802-C670-AB1A-702C6BAA0DFC}"/>
                </a:ext>
              </a:extLst>
            </p:cNvPr>
            <p:cNvSpPr txBox="1"/>
            <p:nvPr/>
          </p:nvSpPr>
          <p:spPr>
            <a:xfrm>
              <a:off x="1479826" y="5956309"/>
              <a:ext cx="4616173" cy="577081"/>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pPr marL="0" indent="0">
                <a:buNone/>
              </a:pPr>
              <a:r>
                <a:rPr lang="fa-IR" dirty="0"/>
                <a:t>احساس ضعف، گیجی، حالت تهوع یا سبکی سر </a:t>
              </a:r>
            </a:p>
          </p:txBody>
        </p:sp>
      </p:grpSp>
      <p:grpSp>
        <p:nvGrpSpPr>
          <p:cNvPr id="35" name="Group 34">
            <a:extLst>
              <a:ext uri="{FF2B5EF4-FFF2-40B4-BE49-F238E27FC236}">
                <a16:creationId xmlns:a16="http://schemas.microsoft.com/office/drawing/2014/main" id="{FEA64FE7-4B1A-95E9-98FE-D05052240CF1}"/>
              </a:ext>
            </a:extLst>
          </p:cNvPr>
          <p:cNvGrpSpPr/>
          <p:nvPr/>
        </p:nvGrpSpPr>
        <p:grpSpPr>
          <a:xfrm>
            <a:off x="5037971" y="5010378"/>
            <a:ext cx="6895920" cy="833100"/>
            <a:chOff x="5235675" y="5010378"/>
            <a:chExt cx="6895920" cy="833100"/>
          </a:xfrm>
        </p:grpSpPr>
        <p:sp>
          <p:nvSpPr>
            <p:cNvPr id="9" name="Google Shape;936;p32">
              <a:extLst>
                <a:ext uri="{FF2B5EF4-FFF2-40B4-BE49-F238E27FC236}">
                  <a16:creationId xmlns:a16="http://schemas.microsoft.com/office/drawing/2014/main" id="{C987214B-7A20-BE7B-8805-E3593CA08012}"/>
                </a:ext>
              </a:extLst>
            </p:cNvPr>
            <p:cNvSpPr/>
            <p:nvPr/>
          </p:nvSpPr>
          <p:spPr>
            <a:xfrm>
              <a:off x="6533595" y="5010378"/>
              <a:ext cx="5598000" cy="833100"/>
            </a:xfrm>
            <a:prstGeom prst="roundRect">
              <a:avLst>
                <a:gd name="adj" fmla="val 50000"/>
              </a:avLst>
            </a:prstGeom>
            <a:solidFill>
              <a:srgbClr val="C59EE2"/>
            </a:solid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lvl="0" indent="0" algn="l" rtl="0">
                <a:spcBef>
                  <a:spcPts val="0"/>
                </a:spcBef>
                <a:spcAft>
                  <a:spcPts val="0"/>
                </a:spcAft>
                <a:buNone/>
              </a:pPr>
              <a:endParaRPr/>
            </a:p>
          </p:txBody>
        </p:sp>
        <p:sp>
          <p:nvSpPr>
            <p:cNvPr id="14" name="Google Shape;954;p32">
              <a:extLst>
                <a:ext uri="{FF2B5EF4-FFF2-40B4-BE49-F238E27FC236}">
                  <a16:creationId xmlns:a16="http://schemas.microsoft.com/office/drawing/2014/main" id="{A1C55C48-DD93-5F72-09BA-2B84437034AC}"/>
                </a:ext>
              </a:extLst>
            </p:cNvPr>
            <p:cNvSpPr/>
            <p:nvPr/>
          </p:nvSpPr>
          <p:spPr>
            <a:xfrm>
              <a:off x="11321843" y="5063089"/>
              <a:ext cx="753746" cy="753710"/>
            </a:xfrm>
            <a:custGeom>
              <a:avLst/>
              <a:gdLst/>
              <a:ahLst/>
              <a:cxnLst/>
              <a:rect l="l" t="t" r="r" b="b"/>
              <a:pathLst>
                <a:path w="20028" h="20027" extrusionOk="0">
                  <a:moveTo>
                    <a:pt x="10014" y="0"/>
                  </a:moveTo>
                  <a:cubicBezTo>
                    <a:pt x="4478" y="0"/>
                    <a:pt x="1" y="4489"/>
                    <a:pt x="1" y="10014"/>
                  </a:cubicBezTo>
                  <a:cubicBezTo>
                    <a:pt x="1" y="15550"/>
                    <a:pt x="4478" y="20027"/>
                    <a:pt x="10014" y="20027"/>
                  </a:cubicBezTo>
                  <a:cubicBezTo>
                    <a:pt x="15550" y="20027"/>
                    <a:pt x="20027" y="15550"/>
                    <a:pt x="20027" y="10014"/>
                  </a:cubicBezTo>
                  <a:cubicBezTo>
                    <a:pt x="20027" y="4489"/>
                    <a:pt x="15550" y="0"/>
                    <a:pt x="10014" y="0"/>
                  </a:cubicBezTo>
                  <a:close/>
                </a:path>
              </a:pathLst>
            </a:cu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latin typeface="Vazir" panose="020B0603030804020204" pitchFamily="34" charset="-78"/>
                  <a:cs typeface="Vazir" panose="020B0603030804020204" pitchFamily="34" charset="-78"/>
                </a:rPr>
                <a:t>6.</a:t>
              </a:r>
              <a:endParaRPr sz="4000" b="1" dirty="0">
                <a:latin typeface="Vazir" panose="020B0603030804020204" pitchFamily="34" charset="-78"/>
                <a:cs typeface="Vazir" panose="020B0603030804020204" pitchFamily="34" charset="-78"/>
              </a:endParaRPr>
            </a:p>
          </p:txBody>
        </p:sp>
        <p:sp>
          <p:nvSpPr>
            <p:cNvPr id="21" name="TextBox 20">
              <a:extLst>
                <a:ext uri="{FF2B5EF4-FFF2-40B4-BE49-F238E27FC236}">
                  <a16:creationId xmlns:a16="http://schemas.microsoft.com/office/drawing/2014/main" id="{6B039035-B333-4129-5083-BAC532348AE3}"/>
                </a:ext>
              </a:extLst>
            </p:cNvPr>
            <p:cNvSpPr txBox="1"/>
            <p:nvPr/>
          </p:nvSpPr>
          <p:spPr>
            <a:xfrm>
              <a:off x="5235675" y="5070840"/>
              <a:ext cx="6096000" cy="577081"/>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pPr marL="0" indent="0">
                <a:buNone/>
              </a:pPr>
              <a:r>
                <a:rPr lang="fa-IR" dirty="0"/>
                <a:t> تورم ناگهانی مچ پا، دست، صورت یا ساق پا</a:t>
              </a:r>
            </a:p>
          </p:txBody>
        </p:sp>
      </p:grpSp>
      <p:grpSp>
        <p:nvGrpSpPr>
          <p:cNvPr id="34" name="Group 33">
            <a:extLst>
              <a:ext uri="{FF2B5EF4-FFF2-40B4-BE49-F238E27FC236}">
                <a16:creationId xmlns:a16="http://schemas.microsoft.com/office/drawing/2014/main" id="{973D3344-B5B7-7E90-A092-4C3F5211AE7C}"/>
              </a:ext>
            </a:extLst>
          </p:cNvPr>
          <p:cNvGrpSpPr/>
          <p:nvPr/>
        </p:nvGrpSpPr>
        <p:grpSpPr>
          <a:xfrm>
            <a:off x="-303215" y="4229563"/>
            <a:ext cx="6936351" cy="833100"/>
            <a:chOff x="-308304" y="4152180"/>
            <a:chExt cx="6936351" cy="833100"/>
          </a:xfrm>
        </p:grpSpPr>
        <p:grpSp>
          <p:nvGrpSpPr>
            <p:cNvPr id="32" name="Group 31">
              <a:extLst>
                <a:ext uri="{FF2B5EF4-FFF2-40B4-BE49-F238E27FC236}">
                  <a16:creationId xmlns:a16="http://schemas.microsoft.com/office/drawing/2014/main" id="{2A5ABA2A-FA0D-4EFE-0512-F8F50940CEC9}"/>
                </a:ext>
              </a:extLst>
            </p:cNvPr>
            <p:cNvGrpSpPr/>
            <p:nvPr/>
          </p:nvGrpSpPr>
          <p:grpSpPr>
            <a:xfrm>
              <a:off x="1073247" y="4152180"/>
              <a:ext cx="5554800" cy="833100"/>
              <a:chOff x="1073247" y="4152180"/>
              <a:chExt cx="5554800" cy="833100"/>
            </a:xfrm>
          </p:grpSpPr>
          <p:sp>
            <p:nvSpPr>
              <p:cNvPr id="10" name="Google Shape;932;p32">
                <a:extLst>
                  <a:ext uri="{FF2B5EF4-FFF2-40B4-BE49-F238E27FC236}">
                    <a16:creationId xmlns:a16="http://schemas.microsoft.com/office/drawing/2014/main" id="{FA45B047-2B29-D815-2BD1-17C07E447421}"/>
                  </a:ext>
                </a:extLst>
              </p:cNvPr>
              <p:cNvSpPr/>
              <p:nvPr/>
            </p:nvSpPr>
            <p:spPr>
              <a:xfrm>
                <a:off x="1073247" y="4152180"/>
                <a:ext cx="5554800" cy="833100"/>
              </a:xfrm>
              <a:prstGeom prst="roundRect">
                <a:avLst>
                  <a:gd name="adj" fmla="val 50000"/>
                </a:avLst>
              </a:prstGeom>
              <a:solidFill>
                <a:srgbClr val="F4ACF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954;p32">
                <a:extLst>
                  <a:ext uri="{FF2B5EF4-FFF2-40B4-BE49-F238E27FC236}">
                    <a16:creationId xmlns:a16="http://schemas.microsoft.com/office/drawing/2014/main" id="{A3BA18AF-058C-B644-5493-72F2F7240BF9}"/>
                  </a:ext>
                </a:extLst>
              </p:cNvPr>
              <p:cNvSpPr/>
              <p:nvPr/>
            </p:nvSpPr>
            <p:spPr>
              <a:xfrm>
                <a:off x="5812276" y="4186852"/>
                <a:ext cx="753746" cy="753710"/>
              </a:xfrm>
              <a:custGeom>
                <a:avLst/>
                <a:gdLst/>
                <a:ahLst/>
                <a:cxnLst/>
                <a:rect l="l" t="t" r="r" b="b"/>
                <a:pathLst>
                  <a:path w="20028" h="20027" extrusionOk="0">
                    <a:moveTo>
                      <a:pt x="10014" y="0"/>
                    </a:moveTo>
                    <a:cubicBezTo>
                      <a:pt x="4478" y="0"/>
                      <a:pt x="1" y="4489"/>
                      <a:pt x="1" y="10014"/>
                    </a:cubicBezTo>
                    <a:cubicBezTo>
                      <a:pt x="1" y="15550"/>
                      <a:pt x="4478" y="20027"/>
                      <a:pt x="10014" y="20027"/>
                    </a:cubicBezTo>
                    <a:cubicBezTo>
                      <a:pt x="15550" y="20027"/>
                      <a:pt x="20027" y="15550"/>
                      <a:pt x="20027" y="10014"/>
                    </a:cubicBezTo>
                    <a:cubicBezTo>
                      <a:pt x="20027" y="4489"/>
                      <a:pt x="15550" y="0"/>
                      <a:pt x="10014" y="0"/>
                    </a:cubicBezTo>
                    <a:close/>
                  </a:path>
                </a:pathLst>
              </a:cu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latin typeface="Vazir" panose="020B0603030804020204" pitchFamily="34" charset="-78"/>
                    <a:cs typeface="Vazir" panose="020B0603030804020204" pitchFamily="34" charset="-78"/>
                  </a:rPr>
                  <a:t>5.</a:t>
                </a:r>
              </a:p>
            </p:txBody>
          </p:sp>
        </p:grpSp>
        <p:sp>
          <p:nvSpPr>
            <p:cNvPr id="23" name="TextBox 22">
              <a:extLst>
                <a:ext uri="{FF2B5EF4-FFF2-40B4-BE49-F238E27FC236}">
                  <a16:creationId xmlns:a16="http://schemas.microsoft.com/office/drawing/2014/main" id="{F04D3FAD-3ED1-6CD8-82FE-B1BDAB5E5CE4}"/>
                </a:ext>
              </a:extLst>
            </p:cNvPr>
            <p:cNvSpPr txBox="1"/>
            <p:nvPr/>
          </p:nvSpPr>
          <p:spPr>
            <a:xfrm>
              <a:off x="-308304" y="4185634"/>
              <a:ext cx="6120580"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 نشت یکباره یا قطره ای مایعات از واژن </a:t>
              </a:r>
            </a:p>
          </p:txBody>
        </p:sp>
      </p:grpSp>
      <p:grpSp>
        <p:nvGrpSpPr>
          <p:cNvPr id="36" name="Group 35">
            <a:extLst>
              <a:ext uri="{FF2B5EF4-FFF2-40B4-BE49-F238E27FC236}">
                <a16:creationId xmlns:a16="http://schemas.microsoft.com/office/drawing/2014/main" id="{4BDC058C-33FD-B414-D42F-17949FEBF52C}"/>
              </a:ext>
            </a:extLst>
          </p:cNvPr>
          <p:cNvGrpSpPr/>
          <p:nvPr/>
        </p:nvGrpSpPr>
        <p:grpSpPr>
          <a:xfrm>
            <a:off x="4929913" y="3278703"/>
            <a:ext cx="7112036" cy="833100"/>
            <a:chOff x="5063611" y="3266462"/>
            <a:chExt cx="7112036" cy="833100"/>
          </a:xfrm>
        </p:grpSpPr>
        <p:sp>
          <p:nvSpPr>
            <p:cNvPr id="4" name="Google Shape;934;p32">
              <a:extLst>
                <a:ext uri="{FF2B5EF4-FFF2-40B4-BE49-F238E27FC236}">
                  <a16:creationId xmlns:a16="http://schemas.microsoft.com/office/drawing/2014/main" id="{0765D474-DBA9-5DF8-57CD-F6B7EE35C2F7}"/>
                </a:ext>
              </a:extLst>
            </p:cNvPr>
            <p:cNvSpPr/>
            <p:nvPr/>
          </p:nvSpPr>
          <p:spPr>
            <a:xfrm>
              <a:off x="6628047" y="3266462"/>
              <a:ext cx="5547600" cy="833100"/>
            </a:xfrm>
            <a:prstGeom prst="roundRect">
              <a:avLst>
                <a:gd name="adj" fmla="val 50000"/>
              </a:avLst>
            </a:prstGeom>
            <a:solidFill>
              <a:srgbClr val="EF82F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954;p32">
              <a:extLst>
                <a:ext uri="{FF2B5EF4-FFF2-40B4-BE49-F238E27FC236}">
                  <a16:creationId xmlns:a16="http://schemas.microsoft.com/office/drawing/2014/main" id="{07E702A2-9006-DD3A-1C42-19F85C934E7B}"/>
                </a:ext>
              </a:extLst>
            </p:cNvPr>
            <p:cNvSpPr/>
            <p:nvPr/>
          </p:nvSpPr>
          <p:spPr>
            <a:xfrm>
              <a:off x="11357753" y="3307784"/>
              <a:ext cx="753746" cy="753710"/>
            </a:xfrm>
            <a:custGeom>
              <a:avLst/>
              <a:gdLst/>
              <a:ahLst/>
              <a:cxnLst/>
              <a:rect l="l" t="t" r="r" b="b"/>
              <a:pathLst>
                <a:path w="20028" h="20027" extrusionOk="0">
                  <a:moveTo>
                    <a:pt x="10014" y="0"/>
                  </a:moveTo>
                  <a:cubicBezTo>
                    <a:pt x="4478" y="0"/>
                    <a:pt x="1" y="4489"/>
                    <a:pt x="1" y="10014"/>
                  </a:cubicBezTo>
                  <a:cubicBezTo>
                    <a:pt x="1" y="15550"/>
                    <a:pt x="4478" y="20027"/>
                    <a:pt x="10014" y="20027"/>
                  </a:cubicBezTo>
                  <a:cubicBezTo>
                    <a:pt x="15550" y="20027"/>
                    <a:pt x="20027" y="15550"/>
                    <a:pt x="20027" y="10014"/>
                  </a:cubicBezTo>
                  <a:cubicBezTo>
                    <a:pt x="20027" y="4489"/>
                    <a:pt x="15550" y="0"/>
                    <a:pt x="10014" y="0"/>
                  </a:cubicBezTo>
                  <a:close/>
                </a:path>
              </a:pathLst>
            </a:cu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latin typeface="Vazir" panose="020B0603030804020204" pitchFamily="34" charset="-78"/>
                  <a:cs typeface="Vazir" panose="020B0603030804020204" pitchFamily="34" charset="-78"/>
                </a:rPr>
                <a:t>4.</a:t>
              </a:r>
              <a:endParaRPr sz="4000" b="1" dirty="0">
                <a:latin typeface="Vazir" panose="020B0603030804020204" pitchFamily="34" charset="-78"/>
                <a:cs typeface="Vazir" panose="020B0603030804020204" pitchFamily="34" charset="-78"/>
              </a:endParaRPr>
            </a:p>
          </p:txBody>
        </p:sp>
        <p:sp>
          <p:nvSpPr>
            <p:cNvPr id="25" name="TextBox 24">
              <a:extLst>
                <a:ext uri="{FF2B5EF4-FFF2-40B4-BE49-F238E27FC236}">
                  <a16:creationId xmlns:a16="http://schemas.microsoft.com/office/drawing/2014/main" id="{57BBCBCA-DBEC-FF87-A22D-7F88BC0DBF75}"/>
                </a:ext>
              </a:extLst>
            </p:cNvPr>
            <p:cNvSpPr txBox="1"/>
            <p:nvPr/>
          </p:nvSpPr>
          <p:spPr>
            <a:xfrm>
              <a:off x="5063611" y="3283535"/>
              <a:ext cx="6268064"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 درد شکم، درد لگن یا انقباض مداوم </a:t>
              </a:r>
            </a:p>
          </p:txBody>
        </p:sp>
      </p:grpSp>
      <p:grpSp>
        <p:nvGrpSpPr>
          <p:cNvPr id="39" name="Group 38">
            <a:extLst>
              <a:ext uri="{FF2B5EF4-FFF2-40B4-BE49-F238E27FC236}">
                <a16:creationId xmlns:a16="http://schemas.microsoft.com/office/drawing/2014/main" id="{FCCFE665-2DFF-1671-39FA-76B57FD768AC}"/>
              </a:ext>
            </a:extLst>
          </p:cNvPr>
          <p:cNvGrpSpPr/>
          <p:nvPr/>
        </p:nvGrpSpPr>
        <p:grpSpPr>
          <a:xfrm>
            <a:off x="-394336" y="2461865"/>
            <a:ext cx="7027472" cy="833100"/>
            <a:chOff x="-394336" y="2392457"/>
            <a:chExt cx="7027472" cy="833100"/>
          </a:xfrm>
        </p:grpSpPr>
        <p:sp>
          <p:nvSpPr>
            <p:cNvPr id="5" name="Google Shape;932;p32">
              <a:extLst>
                <a:ext uri="{FF2B5EF4-FFF2-40B4-BE49-F238E27FC236}">
                  <a16:creationId xmlns:a16="http://schemas.microsoft.com/office/drawing/2014/main" id="{62B256C3-35CE-A3FD-2583-26B5F354D145}"/>
                </a:ext>
              </a:extLst>
            </p:cNvPr>
            <p:cNvSpPr/>
            <p:nvPr/>
          </p:nvSpPr>
          <p:spPr>
            <a:xfrm>
              <a:off x="1175536" y="2392457"/>
              <a:ext cx="5457600" cy="833100"/>
            </a:xfrm>
            <a:prstGeom prst="roundRect">
              <a:avLst>
                <a:gd name="adj" fmla="val 50000"/>
              </a:avLst>
            </a:prstGeom>
            <a:solidFill>
              <a:srgbClr val="E987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954;p32">
              <a:extLst>
                <a:ext uri="{FF2B5EF4-FFF2-40B4-BE49-F238E27FC236}">
                  <a16:creationId xmlns:a16="http://schemas.microsoft.com/office/drawing/2014/main" id="{131FF766-C77C-92C5-DA90-01AB594CCBAF}"/>
                </a:ext>
              </a:extLst>
            </p:cNvPr>
            <p:cNvSpPr/>
            <p:nvPr/>
          </p:nvSpPr>
          <p:spPr>
            <a:xfrm>
              <a:off x="5812276" y="2432674"/>
              <a:ext cx="753746" cy="753710"/>
            </a:xfrm>
            <a:custGeom>
              <a:avLst/>
              <a:gdLst/>
              <a:ahLst/>
              <a:cxnLst/>
              <a:rect l="l" t="t" r="r" b="b"/>
              <a:pathLst>
                <a:path w="20028" h="20027" extrusionOk="0">
                  <a:moveTo>
                    <a:pt x="10014" y="0"/>
                  </a:moveTo>
                  <a:cubicBezTo>
                    <a:pt x="4478" y="0"/>
                    <a:pt x="1" y="4489"/>
                    <a:pt x="1" y="10014"/>
                  </a:cubicBezTo>
                  <a:cubicBezTo>
                    <a:pt x="1" y="15550"/>
                    <a:pt x="4478" y="20027"/>
                    <a:pt x="10014" y="20027"/>
                  </a:cubicBezTo>
                  <a:cubicBezTo>
                    <a:pt x="15550" y="20027"/>
                    <a:pt x="20027" y="15550"/>
                    <a:pt x="20027" y="10014"/>
                  </a:cubicBezTo>
                  <a:cubicBezTo>
                    <a:pt x="20027" y="4489"/>
                    <a:pt x="15550" y="0"/>
                    <a:pt x="10014" y="0"/>
                  </a:cubicBezTo>
                  <a:close/>
                </a:path>
              </a:pathLst>
            </a:cu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latin typeface="Vazir" panose="020B0603030804020204" pitchFamily="34" charset="-78"/>
                  <a:cs typeface="Vazir" panose="020B0603030804020204" pitchFamily="34" charset="-78"/>
                </a:rPr>
                <a:t>3.</a:t>
              </a:r>
              <a:endParaRPr sz="4000" b="1" dirty="0">
                <a:latin typeface="Vazir" panose="020B0603030804020204" pitchFamily="34" charset="-78"/>
                <a:cs typeface="Vazir" panose="020B0603030804020204" pitchFamily="34" charset="-78"/>
              </a:endParaRPr>
            </a:p>
          </p:txBody>
        </p:sp>
        <p:sp>
          <p:nvSpPr>
            <p:cNvPr id="27" name="TextBox 26">
              <a:extLst>
                <a:ext uri="{FF2B5EF4-FFF2-40B4-BE49-F238E27FC236}">
                  <a16:creationId xmlns:a16="http://schemas.microsoft.com/office/drawing/2014/main" id="{BEE5B150-4B2F-0870-31D8-6EB46603701C}"/>
                </a:ext>
              </a:extLst>
            </p:cNvPr>
            <p:cNvSpPr txBox="1"/>
            <p:nvPr/>
          </p:nvSpPr>
          <p:spPr>
            <a:xfrm>
              <a:off x="-394336" y="2410799"/>
              <a:ext cx="6292644"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  عدم وجود یا کاهش حرکات جنین </a:t>
              </a:r>
            </a:p>
          </p:txBody>
        </p:sp>
      </p:grpSp>
      <p:grpSp>
        <p:nvGrpSpPr>
          <p:cNvPr id="37" name="Group 36">
            <a:extLst>
              <a:ext uri="{FF2B5EF4-FFF2-40B4-BE49-F238E27FC236}">
                <a16:creationId xmlns:a16="http://schemas.microsoft.com/office/drawing/2014/main" id="{98B80100-6331-4869-CF39-0A197E45CE4C}"/>
              </a:ext>
            </a:extLst>
          </p:cNvPr>
          <p:cNvGrpSpPr/>
          <p:nvPr/>
        </p:nvGrpSpPr>
        <p:grpSpPr>
          <a:xfrm>
            <a:off x="4900761" y="1547027"/>
            <a:ext cx="7170341" cy="833100"/>
            <a:chOff x="4796216" y="1547027"/>
            <a:chExt cx="7170341" cy="833100"/>
          </a:xfrm>
        </p:grpSpPr>
        <p:sp>
          <p:nvSpPr>
            <p:cNvPr id="3" name="Google Shape;935;p32">
              <a:extLst>
                <a:ext uri="{FF2B5EF4-FFF2-40B4-BE49-F238E27FC236}">
                  <a16:creationId xmlns:a16="http://schemas.microsoft.com/office/drawing/2014/main" id="{DD265FB6-8FF4-564A-3955-9354A1DE301C}"/>
                </a:ext>
              </a:extLst>
            </p:cNvPr>
            <p:cNvSpPr/>
            <p:nvPr/>
          </p:nvSpPr>
          <p:spPr>
            <a:xfrm>
              <a:off x="6350557" y="1547027"/>
              <a:ext cx="5616000" cy="833100"/>
            </a:xfrm>
            <a:prstGeom prst="roundRect">
              <a:avLst>
                <a:gd name="adj" fmla="val 50000"/>
              </a:avLst>
            </a:prstGeom>
            <a:solidFill>
              <a:srgbClr val="B381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12" name="Google Shape;954;p32">
              <a:extLst>
                <a:ext uri="{FF2B5EF4-FFF2-40B4-BE49-F238E27FC236}">
                  <a16:creationId xmlns:a16="http://schemas.microsoft.com/office/drawing/2014/main" id="{ADDE53E8-08CD-CD62-2B9E-B3A06994E8D0}"/>
                </a:ext>
              </a:extLst>
            </p:cNvPr>
            <p:cNvSpPr/>
            <p:nvPr/>
          </p:nvSpPr>
          <p:spPr>
            <a:xfrm>
              <a:off x="11133106" y="1583791"/>
              <a:ext cx="753746" cy="753710"/>
            </a:xfrm>
            <a:custGeom>
              <a:avLst/>
              <a:gdLst/>
              <a:ahLst/>
              <a:cxnLst/>
              <a:rect l="l" t="t" r="r" b="b"/>
              <a:pathLst>
                <a:path w="20028" h="20027" extrusionOk="0">
                  <a:moveTo>
                    <a:pt x="10014" y="0"/>
                  </a:moveTo>
                  <a:cubicBezTo>
                    <a:pt x="4478" y="0"/>
                    <a:pt x="1" y="4489"/>
                    <a:pt x="1" y="10014"/>
                  </a:cubicBezTo>
                  <a:cubicBezTo>
                    <a:pt x="1" y="15550"/>
                    <a:pt x="4478" y="20027"/>
                    <a:pt x="10014" y="20027"/>
                  </a:cubicBezTo>
                  <a:cubicBezTo>
                    <a:pt x="15550" y="20027"/>
                    <a:pt x="20027" y="15550"/>
                    <a:pt x="20027" y="10014"/>
                  </a:cubicBezTo>
                  <a:cubicBezTo>
                    <a:pt x="20027" y="4489"/>
                    <a:pt x="15550" y="0"/>
                    <a:pt x="10014" y="0"/>
                  </a:cubicBezTo>
                  <a:close/>
                </a:path>
              </a:pathLst>
            </a:cu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latin typeface="Vazir" panose="020B0603030804020204" pitchFamily="34" charset="-78"/>
                  <a:cs typeface="Vazir" panose="020B0603030804020204" pitchFamily="34" charset="-78"/>
                </a:rPr>
                <a:t>2.</a:t>
              </a:r>
              <a:endParaRPr sz="4000" b="1" dirty="0">
                <a:latin typeface="Vazir" panose="020B0603030804020204" pitchFamily="34" charset="-78"/>
                <a:cs typeface="Vazir" panose="020B0603030804020204" pitchFamily="34" charset="-78"/>
              </a:endParaRPr>
            </a:p>
          </p:txBody>
        </p:sp>
        <p:sp>
          <p:nvSpPr>
            <p:cNvPr id="29" name="TextBox 28">
              <a:extLst>
                <a:ext uri="{FF2B5EF4-FFF2-40B4-BE49-F238E27FC236}">
                  <a16:creationId xmlns:a16="http://schemas.microsoft.com/office/drawing/2014/main" id="{A73CA4F2-3942-C092-8492-1EC8BC4EF28C}"/>
                </a:ext>
              </a:extLst>
            </p:cNvPr>
            <p:cNvSpPr txBox="1"/>
            <p:nvPr/>
          </p:nvSpPr>
          <p:spPr>
            <a:xfrm>
              <a:off x="4796216" y="1603668"/>
              <a:ext cx="6336890"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 احساس درد در قفسه سینه </a:t>
              </a:r>
            </a:p>
          </p:txBody>
        </p:sp>
      </p:grpSp>
      <p:grpSp>
        <p:nvGrpSpPr>
          <p:cNvPr id="38" name="Group 37">
            <a:extLst>
              <a:ext uri="{FF2B5EF4-FFF2-40B4-BE49-F238E27FC236}">
                <a16:creationId xmlns:a16="http://schemas.microsoft.com/office/drawing/2014/main" id="{84ED2A49-F16C-1A8F-0235-C1F00788120A}"/>
              </a:ext>
            </a:extLst>
          </p:cNvPr>
          <p:cNvGrpSpPr/>
          <p:nvPr/>
        </p:nvGrpSpPr>
        <p:grpSpPr>
          <a:xfrm>
            <a:off x="-309762" y="694167"/>
            <a:ext cx="6942898" cy="833100"/>
            <a:chOff x="134929" y="694167"/>
            <a:chExt cx="6942898" cy="833100"/>
          </a:xfrm>
        </p:grpSpPr>
        <p:sp>
          <p:nvSpPr>
            <p:cNvPr id="2" name="Google Shape;936;p32">
              <a:extLst>
                <a:ext uri="{FF2B5EF4-FFF2-40B4-BE49-F238E27FC236}">
                  <a16:creationId xmlns:a16="http://schemas.microsoft.com/office/drawing/2014/main" id="{FCCCA4C8-071E-2D37-E016-1349AC63D615}"/>
                </a:ext>
              </a:extLst>
            </p:cNvPr>
            <p:cNvSpPr/>
            <p:nvPr/>
          </p:nvSpPr>
          <p:spPr>
            <a:xfrm>
              <a:off x="1479827" y="694167"/>
              <a:ext cx="5598000" cy="833100"/>
            </a:xfrm>
            <a:prstGeom prst="roundRect">
              <a:avLst>
                <a:gd name="adj" fmla="val 50000"/>
              </a:avLst>
            </a:prstGeom>
            <a:solidFill>
              <a:srgbClr val="DCC5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defTabSz="1827213" eaLnBrk="0" fontAlgn="base" hangingPunct="0">
                <a:lnSpc>
                  <a:spcPct val="90000"/>
                </a:lnSpc>
                <a:spcBef>
                  <a:spcPct val="0"/>
                </a:spcBef>
                <a:spcAft>
                  <a:spcPct val="0"/>
                </a:spcAft>
              </a:pPr>
              <a:endParaRPr sz="4000" b="1">
                <a:solidFill>
                  <a:schemeClr val="bg1"/>
                </a:solidFill>
                <a:latin typeface="+mj-lt"/>
                <a:ea typeface="Roboto" pitchFamily="2" charset="0"/>
              </a:endParaRPr>
            </a:p>
          </p:txBody>
        </p:sp>
        <p:sp>
          <p:nvSpPr>
            <p:cNvPr id="11" name="Google Shape;954;p32">
              <a:extLst>
                <a:ext uri="{FF2B5EF4-FFF2-40B4-BE49-F238E27FC236}">
                  <a16:creationId xmlns:a16="http://schemas.microsoft.com/office/drawing/2014/main" id="{DB9DEA79-A432-1928-2C48-C46A955DEE5C}"/>
                </a:ext>
              </a:extLst>
            </p:cNvPr>
            <p:cNvSpPr/>
            <p:nvPr/>
          </p:nvSpPr>
          <p:spPr>
            <a:xfrm>
              <a:off x="6261222" y="732424"/>
              <a:ext cx="753746" cy="753710"/>
            </a:xfrm>
            <a:custGeom>
              <a:avLst/>
              <a:gdLst/>
              <a:ahLst/>
              <a:cxnLst/>
              <a:rect l="l" t="t" r="r" b="b"/>
              <a:pathLst>
                <a:path w="20028" h="20027" extrusionOk="0">
                  <a:moveTo>
                    <a:pt x="10014" y="0"/>
                  </a:moveTo>
                  <a:cubicBezTo>
                    <a:pt x="4478" y="0"/>
                    <a:pt x="1" y="4489"/>
                    <a:pt x="1" y="10014"/>
                  </a:cubicBezTo>
                  <a:cubicBezTo>
                    <a:pt x="1" y="15550"/>
                    <a:pt x="4478" y="20027"/>
                    <a:pt x="10014" y="20027"/>
                  </a:cubicBezTo>
                  <a:cubicBezTo>
                    <a:pt x="15550" y="20027"/>
                    <a:pt x="20027" y="15550"/>
                    <a:pt x="20027" y="10014"/>
                  </a:cubicBezTo>
                  <a:cubicBezTo>
                    <a:pt x="20027" y="4489"/>
                    <a:pt x="15550" y="0"/>
                    <a:pt x="10014" y="0"/>
                  </a:cubicBezTo>
                  <a:close/>
                </a:path>
              </a:pathLst>
            </a:cu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latin typeface="Vazir" panose="020B0603030804020204" pitchFamily="34" charset="-78"/>
                  <a:cs typeface="Vazir" panose="020B0603030804020204" pitchFamily="34" charset="-78"/>
                </a:rPr>
                <a:t>1.</a:t>
              </a:r>
              <a:endParaRPr sz="4000" b="1" dirty="0">
                <a:latin typeface="Vazir" panose="020B0603030804020204" pitchFamily="34" charset="-78"/>
                <a:cs typeface="Vazir" panose="020B0603030804020204" pitchFamily="34" charset="-78"/>
              </a:endParaRPr>
            </a:p>
          </p:txBody>
        </p:sp>
        <p:sp>
          <p:nvSpPr>
            <p:cNvPr id="30" name="TextBox 29">
              <a:extLst>
                <a:ext uri="{FF2B5EF4-FFF2-40B4-BE49-F238E27FC236}">
                  <a16:creationId xmlns:a16="http://schemas.microsoft.com/office/drawing/2014/main" id="{EA2324C7-C012-843C-FDEF-87810EA3FF67}"/>
                </a:ext>
              </a:extLst>
            </p:cNvPr>
            <p:cNvSpPr txBox="1"/>
            <p:nvPr/>
          </p:nvSpPr>
          <p:spPr>
            <a:xfrm>
              <a:off x="134929" y="730286"/>
              <a:ext cx="6130412"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 ضربان قلب نامنظم یا سریع </a:t>
              </a:r>
            </a:p>
          </p:txBody>
        </p:sp>
      </p:grpSp>
    </p:spTree>
    <p:extLst>
      <p:ext uri="{BB962C8B-B14F-4D97-AF65-F5344CB8AC3E}">
        <p14:creationId xmlns:p14="http://schemas.microsoft.com/office/powerpoint/2010/main" val="3708245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Google Shape;1362;p39">
            <a:extLst>
              <a:ext uri="{FF2B5EF4-FFF2-40B4-BE49-F238E27FC236}">
                <a16:creationId xmlns:a16="http://schemas.microsoft.com/office/drawing/2014/main" id="{949038CF-5E9A-CAFF-09AD-5F64849EA663}"/>
              </a:ext>
            </a:extLst>
          </p:cNvPr>
          <p:cNvSpPr/>
          <p:nvPr/>
        </p:nvSpPr>
        <p:spPr>
          <a:xfrm>
            <a:off x="8180957" y="4777569"/>
            <a:ext cx="889692" cy="889692"/>
          </a:xfrm>
          <a:prstGeom prst="ellipse">
            <a:avLst/>
          </a:prstGeom>
          <a:solidFill>
            <a:srgbClr val="F4ACF6"/>
          </a:solidFill>
          <a:ln>
            <a:noFill/>
          </a:ln>
        </p:spPr>
        <p:txBody>
          <a:bodyPr spcFirstLastPara="1" wrap="square" lIns="91425" tIns="91425" rIns="91425" bIns="91425" anchor="ctr" anchorCtr="0">
            <a:noAutofit/>
          </a:bodyPr>
          <a:lstStyle/>
          <a:p>
            <a:pPr algn="ctr"/>
            <a:r>
              <a:rPr lang="fa-IR" sz="2600" b="1" dirty="0">
                <a:latin typeface="Vazir" panose="020B0603030804020204" pitchFamily="34" charset="-78"/>
                <a:cs typeface="Vazir" panose="020B0603030804020204" pitchFamily="34" charset="-78"/>
              </a:rPr>
              <a:t>12</a:t>
            </a:r>
            <a:r>
              <a:rPr lang="fa-IR" sz="2600" b="1" dirty="0"/>
              <a:t>.</a:t>
            </a:r>
            <a:endParaRPr sz="2600" b="1" dirty="0"/>
          </a:p>
        </p:txBody>
      </p:sp>
      <p:cxnSp>
        <p:nvCxnSpPr>
          <p:cNvPr id="14" name="Google Shape;1368;p39">
            <a:extLst>
              <a:ext uri="{FF2B5EF4-FFF2-40B4-BE49-F238E27FC236}">
                <a16:creationId xmlns:a16="http://schemas.microsoft.com/office/drawing/2014/main" id="{F3DEA087-2E90-55C1-1DA3-666EC4FC10C1}"/>
              </a:ext>
            </a:extLst>
          </p:cNvPr>
          <p:cNvCxnSpPr/>
          <p:nvPr/>
        </p:nvCxnSpPr>
        <p:spPr>
          <a:xfrm rot="5400000" flipH="1">
            <a:off x="3892681" y="1434534"/>
            <a:ext cx="981900" cy="1071000"/>
          </a:xfrm>
          <a:prstGeom prst="bentConnector2">
            <a:avLst/>
          </a:prstGeom>
          <a:noFill/>
          <a:ln w="9525" cap="flat" cmpd="sng">
            <a:solidFill>
              <a:schemeClr val="dk1"/>
            </a:solidFill>
            <a:prstDash val="dot"/>
            <a:round/>
            <a:headEnd type="none" w="med" len="med"/>
            <a:tailEnd type="none" w="med" len="med"/>
          </a:ln>
        </p:spPr>
      </p:cxnSp>
      <p:sp>
        <p:nvSpPr>
          <p:cNvPr id="13" name="Google Shape;1365;p39">
            <a:extLst>
              <a:ext uri="{FF2B5EF4-FFF2-40B4-BE49-F238E27FC236}">
                <a16:creationId xmlns:a16="http://schemas.microsoft.com/office/drawing/2014/main" id="{1A0BAF6C-4B2C-5D2C-96E5-3458CFCEBBCD}"/>
              </a:ext>
            </a:extLst>
          </p:cNvPr>
          <p:cNvSpPr/>
          <p:nvPr/>
        </p:nvSpPr>
        <p:spPr>
          <a:xfrm>
            <a:off x="4621160" y="1954160"/>
            <a:ext cx="2949680" cy="2949680"/>
          </a:xfrm>
          <a:prstGeom prst="ellipse">
            <a:avLst/>
          </a:prstGeom>
          <a:solidFill>
            <a:srgbClr val="7030A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 name="TextBox 2">
            <a:extLst>
              <a:ext uri="{FF2B5EF4-FFF2-40B4-BE49-F238E27FC236}">
                <a16:creationId xmlns:a16="http://schemas.microsoft.com/office/drawing/2014/main" id="{8CB10FFC-7264-464D-1687-64C8FFA0380F}"/>
              </a:ext>
            </a:extLst>
          </p:cNvPr>
          <p:cNvSpPr txBox="1"/>
          <p:nvPr/>
        </p:nvSpPr>
        <p:spPr>
          <a:xfrm>
            <a:off x="8528177" y="1063370"/>
            <a:ext cx="1940565" cy="577081"/>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 تنگی نفس </a:t>
            </a:r>
          </a:p>
        </p:txBody>
      </p:sp>
      <p:sp>
        <p:nvSpPr>
          <p:cNvPr id="4" name="TextBox 3">
            <a:extLst>
              <a:ext uri="{FF2B5EF4-FFF2-40B4-BE49-F238E27FC236}">
                <a16:creationId xmlns:a16="http://schemas.microsoft.com/office/drawing/2014/main" id="{EFE81724-516C-0840-8150-E16ED81ED4C5}"/>
              </a:ext>
            </a:extLst>
          </p:cNvPr>
          <p:cNvSpPr txBox="1"/>
          <p:nvPr/>
        </p:nvSpPr>
        <p:spPr>
          <a:xfrm>
            <a:off x="4621160" y="2537005"/>
            <a:ext cx="2949679" cy="1477328"/>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pPr algn="ctr">
              <a:lnSpc>
                <a:spcPct val="200000"/>
              </a:lnSpc>
            </a:pPr>
            <a:r>
              <a:rPr lang="fa-IR" dirty="0">
                <a:solidFill>
                  <a:schemeClr val="bg1"/>
                </a:solidFill>
              </a:rPr>
              <a:t>هشدارهای مهم ورزش در دوران بارداری</a:t>
            </a:r>
          </a:p>
        </p:txBody>
      </p:sp>
      <p:sp>
        <p:nvSpPr>
          <p:cNvPr id="5" name="TextBox 4">
            <a:extLst>
              <a:ext uri="{FF2B5EF4-FFF2-40B4-BE49-F238E27FC236}">
                <a16:creationId xmlns:a16="http://schemas.microsoft.com/office/drawing/2014/main" id="{0950609F-5881-181F-DCED-16BAEEAB6F45}"/>
              </a:ext>
            </a:extLst>
          </p:cNvPr>
          <p:cNvSpPr txBox="1"/>
          <p:nvPr/>
        </p:nvSpPr>
        <p:spPr>
          <a:xfrm>
            <a:off x="7570838" y="2949562"/>
            <a:ext cx="3126659" cy="577081"/>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 احساس سرما </a:t>
            </a:r>
          </a:p>
        </p:txBody>
      </p:sp>
      <p:sp>
        <p:nvSpPr>
          <p:cNvPr id="15" name="Google Shape;1362;p39">
            <a:extLst>
              <a:ext uri="{FF2B5EF4-FFF2-40B4-BE49-F238E27FC236}">
                <a16:creationId xmlns:a16="http://schemas.microsoft.com/office/drawing/2014/main" id="{1350FCE0-2F9F-18D8-9C29-7FEEFC03379B}"/>
              </a:ext>
            </a:extLst>
          </p:cNvPr>
          <p:cNvSpPr/>
          <p:nvPr/>
        </p:nvSpPr>
        <p:spPr>
          <a:xfrm>
            <a:off x="2942581" y="1090393"/>
            <a:ext cx="889692" cy="889692"/>
          </a:xfrm>
          <a:prstGeom prst="ellipse">
            <a:avLst/>
          </a:prstGeom>
          <a:solidFill>
            <a:srgbClr val="B381D9"/>
          </a:solidFill>
          <a:ln>
            <a:noFill/>
          </a:ln>
        </p:spPr>
        <p:txBody>
          <a:bodyPr spcFirstLastPara="1" wrap="square" lIns="91425" tIns="91425" rIns="91425" bIns="91425" anchor="ctr" anchorCtr="0">
            <a:noAutofit/>
          </a:bodyPr>
          <a:lstStyle/>
          <a:p>
            <a:pPr algn="ctr"/>
            <a:r>
              <a:rPr lang="fa-IR" sz="2600" b="1" dirty="0">
                <a:latin typeface="Vazir" panose="020B0603030804020204" pitchFamily="34" charset="-78"/>
                <a:cs typeface="Vazir" panose="020B0603030804020204" pitchFamily="34" charset="-78"/>
              </a:rPr>
              <a:t>9</a:t>
            </a:r>
            <a:r>
              <a:rPr lang="fa-IR" sz="2800" b="1" dirty="0">
                <a:latin typeface="Vazir" panose="020B0603030804020204" pitchFamily="34" charset="-78"/>
                <a:cs typeface="Vazir" panose="020B0603030804020204" pitchFamily="34" charset="-78"/>
              </a:rPr>
              <a:t>.</a:t>
            </a:r>
            <a:endParaRPr sz="2800" b="1" dirty="0">
              <a:latin typeface="Vazir" panose="020B0603030804020204" pitchFamily="34" charset="-78"/>
              <a:cs typeface="Vazir" panose="020B0603030804020204" pitchFamily="34" charset="-78"/>
            </a:endParaRPr>
          </a:p>
        </p:txBody>
      </p:sp>
      <p:cxnSp>
        <p:nvCxnSpPr>
          <p:cNvPr id="16" name="Google Shape;1364;p39">
            <a:extLst>
              <a:ext uri="{FF2B5EF4-FFF2-40B4-BE49-F238E27FC236}">
                <a16:creationId xmlns:a16="http://schemas.microsoft.com/office/drawing/2014/main" id="{9A00CFD5-5E35-6E5D-B3E8-F8DD248014CD}"/>
              </a:ext>
            </a:extLst>
          </p:cNvPr>
          <p:cNvCxnSpPr/>
          <p:nvPr/>
        </p:nvCxnSpPr>
        <p:spPr>
          <a:xfrm flipH="1">
            <a:off x="3758143" y="3322372"/>
            <a:ext cx="831300" cy="5700"/>
          </a:xfrm>
          <a:prstGeom prst="straightConnector1">
            <a:avLst/>
          </a:prstGeom>
          <a:noFill/>
          <a:ln w="9525" cap="flat" cmpd="sng">
            <a:solidFill>
              <a:schemeClr val="dk1"/>
            </a:solidFill>
            <a:prstDash val="dot"/>
            <a:round/>
            <a:headEnd type="none" w="med" len="med"/>
            <a:tailEnd type="none" w="med" len="med"/>
          </a:ln>
        </p:spPr>
      </p:cxnSp>
      <p:cxnSp>
        <p:nvCxnSpPr>
          <p:cNvPr id="17" name="Google Shape;1364;p39">
            <a:extLst>
              <a:ext uri="{FF2B5EF4-FFF2-40B4-BE49-F238E27FC236}">
                <a16:creationId xmlns:a16="http://schemas.microsoft.com/office/drawing/2014/main" id="{BD505CB4-C0AD-D887-858E-B14E81F63E5D}"/>
              </a:ext>
            </a:extLst>
          </p:cNvPr>
          <p:cNvCxnSpPr/>
          <p:nvPr/>
        </p:nvCxnSpPr>
        <p:spPr>
          <a:xfrm flipH="1">
            <a:off x="7570839" y="3316672"/>
            <a:ext cx="831300" cy="5700"/>
          </a:xfrm>
          <a:prstGeom prst="straightConnector1">
            <a:avLst/>
          </a:prstGeom>
          <a:noFill/>
          <a:ln w="9525" cap="flat" cmpd="sng">
            <a:solidFill>
              <a:schemeClr val="dk1"/>
            </a:solidFill>
            <a:prstDash val="dot"/>
            <a:round/>
            <a:headEnd type="none" w="med" len="med"/>
            <a:tailEnd type="none" w="med" len="med"/>
          </a:ln>
        </p:spPr>
      </p:cxnSp>
      <p:cxnSp>
        <p:nvCxnSpPr>
          <p:cNvPr id="26" name="Google Shape;1381;p39">
            <a:extLst>
              <a:ext uri="{FF2B5EF4-FFF2-40B4-BE49-F238E27FC236}">
                <a16:creationId xmlns:a16="http://schemas.microsoft.com/office/drawing/2014/main" id="{03C87F47-0CDB-8ECE-7929-00097D1BE336}"/>
              </a:ext>
            </a:extLst>
          </p:cNvPr>
          <p:cNvCxnSpPr/>
          <p:nvPr/>
        </p:nvCxnSpPr>
        <p:spPr>
          <a:xfrm rot="16200000">
            <a:off x="7287328" y="1372248"/>
            <a:ext cx="986400" cy="1156800"/>
          </a:xfrm>
          <a:prstGeom prst="bentConnector2">
            <a:avLst/>
          </a:prstGeom>
          <a:noFill/>
          <a:ln w="9525" cap="flat" cmpd="sng">
            <a:solidFill>
              <a:schemeClr val="dk1"/>
            </a:solidFill>
            <a:prstDash val="dot"/>
            <a:round/>
            <a:headEnd type="none" w="med" len="med"/>
            <a:tailEnd type="none" w="med" len="med"/>
          </a:ln>
        </p:spPr>
      </p:cxnSp>
      <p:cxnSp>
        <p:nvCxnSpPr>
          <p:cNvPr id="27" name="Google Shape;1367;p39">
            <a:extLst>
              <a:ext uri="{FF2B5EF4-FFF2-40B4-BE49-F238E27FC236}">
                <a16:creationId xmlns:a16="http://schemas.microsoft.com/office/drawing/2014/main" id="{CD2E6277-C7A1-A190-CEA5-725545C82400}"/>
              </a:ext>
            </a:extLst>
          </p:cNvPr>
          <p:cNvCxnSpPr/>
          <p:nvPr/>
        </p:nvCxnSpPr>
        <p:spPr>
          <a:xfrm rot="5400000">
            <a:off x="4024866" y="4362565"/>
            <a:ext cx="872100" cy="1071000"/>
          </a:xfrm>
          <a:prstGeom prst="bentConnector2">
            <a:avLst/>
          </a:prstGeom>
          <a:noFill/>
          <a:ln w="9525" cap="flat" cmpd="sng">
            <a:solidFill>
              <a:schemeClr val="dk1"/>
            </a:solidFill>
            <a:prstDash val="dot"/>
            <a:round/>
            <a:headEnd type="none" w="med" len="med"/>
            <a:tailEnd type="none" w="med" len="med"/>
          </a:ln>
        </p:spPr>
      </p:cxnSp>
      <p:cxnSp>
        <p:nvCxnSpPr>
          <p:cNvPr id="28" name="Google Shape;1382;p39">
            <a:extLst>
              <a:ext uri="{FF2B5EF4-FFF2-40B4-BE49-F238E27FC236}">
                <a16:creationId xmlns:a16="http://schemas.microsoft.com/office/drawing/2014/main" id="{02F63BA2-3313-E488-AB00-B816C152F215}"/>
              </a:ext>
            </a:extLst>
          </p:cNvPr>
          <p:cNvCxnSpPr/>
          <p:nvPr/>
        </p:nvCxnSpPr>
        <p:spPr>
          <a:xfrm rot="16200000" flipH="1">
            <a:off x="7167407" y="4335043"/>
            <a:ext cx="870300" cy="1156800"/>
          </a:xfrm>
          <a:prstGeom prst="bentConnector2">
            <a:avLst/>
          </a:prstGeom>
          <a:noFill/>
          <a:ln w="9525" cap="flat" cmpd="sng">
            <a:solidFill>
              <a:schemeClr val="dk1"/>
            </a:solidFill>
            <a:prstDash val="dot"/>
            <a:round/>
            <a:headEnd type="none" w="med" len="med"/>
            <a:tailEnd type="none" w="med" len="med"/>
          </a:ln>
        </p:spPr>
      </p:cxnSp>
      <p:sp>
        <p:nvSpPr>
          <p:cNvPr id="30" name="TextBox 29">
            <a:extLst>
              <a:ext uri="{FF2B5EF4-FFF2-40B4-BE49-F238E27FC236}">
                <a16:creationId xmlns:a16="http://schemas.microsoft.com/office/drawing/2014/main" id="{723DDC15-0615-D091-1057-B10312B9C904}"/>
              </a:ext>
            </a:extLst>
          </p:cNvPr>
          <p:cNvSpPr txBox="1"/>
          <p:nvPr/>
        </p:nvSpPr>
        <p:spPr>
          <a:xfrm>
            <a:off x="-350658" y="4972238"/>
            <a:ext cx="3279057"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 احساس درد در قفسه سینه </a:t>
            </a:r>
          </a:p>
        </p:txBody>
      </p:sp>
      <p:sp>
        <p:nvSpPr>
          <p:cNvPr id="31" name="Google Shape;1362;p39">
            <a:extLst>
              <a:ext uri="{FF2B5EF4-FFF2-40B4-BE49-F238E27FC236}">
                <a16:creationId xmlns:a16="http://schemas.microsoft.com/office/drawing/2014/main" id="{C87E8725-F065-2093-B9EF-E967BB8DB485}"/>
              </a:ext>
            </a:extLst>
          </p:cNvPr>
          <p:cNvSpPr/>
          <p:nvPr/>
        </p:nvSpPr>
        <p:spPr>
          <a:xfrm>
            <a:off x="3035724" y="4815933"/>
            <a:ext cx="889692" cy="889692"/>
          </a:xfrm>
          <a:prstGeom prst="ellipse">
            <a:avLst/>
          </a:prstGeom>
          <a:solidFill>
            <a:srgbClr val="E4D2F2"/>
          </a:solidFill>
          <a:ln>
            <a:noFill/>
          </a:ln>
        </p:spPr>
        <p:txBody>
          <a:bodyPr spcFirstLastPara="1" wrap="square" lIns="91425" tIns="91425" rIns="91425" bIns="91425" anchor="ctr" anchorCtr="0">
            <a:noAutofit/>
          </a:bodyPr>
          <a:lstStyle/>
          <a:p>
            <a:pPr algn="ctr">
              <a:buClr>
                <a:srgbClr val="000000"/>
              </a:buClr>
            </a:pPr>
            <a:r>
              <a:rPr lang="fa-IR" sz="2500" b="1" dirty="0">
                <a:solidFill>
                  <a:srgbClr val="000000"/>
                </a:solidFill>
                <a:latin typeface="Arial"/>
                <a:cs typeface="Arial"/>
              </a:rPr>
              <a:t>13.</a:t>
            </a:r>
            <a:endParaRPr sz="2500" b="1" dirty="0">
              <a:solidFill>
                <a:srgbClr val="000000"/>
              </a:solidFill>
              <a:latin typeface="Arial"/>
              <a:cs typeface="Arial"/>
            </a:endParaRPr>
          </a:p>
        </p:txBody>
      </p:sp>
      <p:sp>
        <p:nvSpPr>
          <p:cNvPr id="32" name="Google Shape;1362;p39">
            <a:extLst>
              <a:ext uri="{FF2B5EF4-FFF2-40B4-BE49-F238E27FC236}">
                <a16:creationId xmlns:a16="http://schemas.microsoft.com/office/drawing/2014/main" id="{CD6FC21D-7F84-76A9-C4EB-AA3CB9AF763E}"/>
              </a:ext>
            </a:extLst>
          </p:cNvPr>
          <p:cNvSpPr/>
          <p:nvPr/>
        </p:nvSpPr>
        <p:spPr>
          <a:xfrm>
            <a:off x="2928399" y="2855625"/>
            <a:ext cx="919732" cy="919732"/>
          </a:xfrm>
          <a:prstGeom prst="ellipse">
            <a:avLst/>
          </a:prstGeom>
          <a:solidFill>
            <a:srgbClr val="EF82F2"/>
          </a:solidFill>
          <a:ln>
            <a:noFill/>
          </a:ln>
        </p:spPr>
        <p:txBody>
          <a:bodyPr spcFirstLastPara="1" wrap="square" lIns="91425" tIns="91425" rIns="91425" bIns="91425" anchor="ctr" anchorCtr="0">
            <a:noAutofit/>
          </a:bodyPr>
          <a:lstStyle/>
          <a:p>
            <a:r>
              <a:rPr lang="fa-IR" sz="2600" b="1" dirty="0">
                <a:latin typeface="Vazir" panose="020B0603030804020204" pitchFamily="34" charset="-78"/>
                <a:cs typeface="Vazir" panose="020B0603030804020204" pitchFamily="34" charset="-78"/>
              </a:rPr>
              <a:t>11.</a:t>
            </a:r>
            <a:endParaRPr sz="2600" b="1" dirty="0">
              <a:latin typeface="Vazir" panose="020B0603030804020204" pitchFamily="34" charset="-78"/>
              <a:cs typeface="Vazir" panose="020B0603030804020204" pitchFamily="34" charset="-78"/>
            </a:endParaRPr>
          </a:p>
        </p:txBody>
      </p:sp>
      <p:sp>
        <p:nvSpPr>
          <p:cNvPr id="34" name="TextBox 33">
            <a:extLst>
              <a:ext uri="{FF2B5EF4-FFF2-40B4-BE49-F238E27FC236}">
                <a16:creationId xmlns:a16="http://schemas.microsoft.com/office/drawing/2014/main" id="{3501B94A-FBDD-6A35-B325-E8C27FAC1614}"/>
              </a:ext>
            </a:extLst>
          </p:cNvPr>
          <p:cNvSpPr txBox="1"/>
          <p:nvPr/>
        </p:nvSpPr>
        <p:spPr>
          <a:xfrm>
            <a:off x="537544" y="2949562"/>
            <a:ext cx="2320413"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 مشکل در راه رفتن </a:t>
            </a:r>
          </a:p>
        </p:txBody>
      </p:sp>
      <p:sp>
        <p:nvSpPr>
          <p:cNvPr id="36" name="TextBox 35">
            <a:extLst>
              <a:ext uri="{FF2B5EF4-FFF2-40B4-BE49-F238E27FC236}">
                <a16:creationId xmlns:a16="http://schemas.microsoft.com/office/drawing/2014/main" id="{A1B45E7F-A161-8D92-A52A-1449B3B68A5E}"/>
              </a:ext>
            </a:extLst>
          </p:cNvPr>
          <p:cNvSpPr txBox="1"/>
          <p:nvPr/>
        </p:nvSpPr>
        <p:spPr>
          <a:xfrm>
            <a:off x="-123439" y="1168907"/>
            <a:ext cx="2981396"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 ضعف عضلانی </a:t>
            </a:r>
          </a:p>
        </p:txBody>
      </p:sp>
      <p:sp>
        <p:nvSpPr>
          <p:cNvPr id="38" name="Google Shape;1362;p39">
            <a:extLst>
              <a:ext uri="{FF2B5EF4-FFF2-40B4-BE49-F238E27FC236}">
                <a16:creationId xmlns:a16="http://schemas.microsoft.com/office/drawing/2014/main" id="{C15D7906-3DAD-525C-BDEF-ABA10F1E6401}"/>
              </a:ext>
            </a:extLst>
          </p:cNvPr>
          <p:cNvSpPr/>
          <p:nvPr/>
        </p:nvSpPr>
        <p:spPr>
          <a:xfrm>
            <a:off x="8112037" y="1073315"/>
            <a:ext cx="832280" cy="832280"/>
          </a:xfrm>
          <a:prstGeom prst="ellipse">
            <a:avLst/>
          </a:prstGeom>
          <a:solidFill>
            <a:srgbClr val="F4ACF6"/>
          </a:solidFill>
          <a:ln>
            <a:noFill/>
          </a:ln>
        </p:spPr>
        <p:txBody>
          <a:bodyPr spcFirstLastPara="1" wrap="square" lIns="91425" tIns="91425" rIns="91425" bIns="91425" anchor="ctr" anchorCtr="0">
            <a:noAutofit/>
          </a:bodyPr>
          <a:lstStyle/>
          <a:p>
            <a:pPr algn="ctr"/>
            <a:r>
              <a:rPr lang="fa-IR" sz="2600" b="1" dirty="0">
                <a:latin typeface="Vazir" panose="020B0603030804020204" pitchFamily="34" charset="-78"/>
                <a:cs typeface="Vazir" panose="020B0603030804020204" pitchFamily="34" charset="-78"/>
              </a:rPr>
              <a:t>8.</a:t>
            </a:r>
            <a:endParaRPr sz="2600" b="1" dirty="0">
              <a:latin typeface="Vazir" panose="020B0603030804020204" pitchFamily="34" charset="-78"/>
              <a:cs typeface="Vazir" panose="020B0603030804020204" pitchFamily="34" charset="-78"/>
            </a:endParaRPr>
          </a:p>
        </p:txBody>
      </p:sp>
      <p:sp>
        <p:nvSpPr>
          <p:cNvPr id="39" name="Google Shape;1362;p39">
            <a:extLst>
              <a:ext uri="{FF2B5EF4-FFF2-40B4-BE49-F238E27FC236}">
                <a16:creationId xmlns:a16="http://schemas.microsoft.com/office/drawing/2014/main" id="{D516E76C-2178-5636-2B56-028E36C2530B}"/>
              </a:ext>
            </a:extLst>
          </p:cNvPr>
          <p:cNvSpPr/>
          <p:nvPr/>
        </p:nvSpPr>
        <p:spPr>
          <a:xfrm>
            <a:off x="8137186" y="2907807"/>
            <a:ext cx="867550" cy="867550"/>
          </a:xfrm>
          <a:prstGeom prst="ellipse">
            <a:avLst/>
          </a:prstGeom>
          <a:solidFill>
            <a:srgbClr val="C59EE2"/>
          </a:solidFill>
          <a:ln>
            <a:noFill/>
          </a:ln>
        </p:spPr>
        <p:txBody>
          <a:bodyPr spcFirstLastPara="1" wrap="square" lIns="91425" tIns="91425" rIns="91425" bIns="91425" anchor="ctr" anchorCtr="0">
            <a:noAutofit/>
          </a:bodyPr>
          <a:lstStyle/>
          <a:p>
            <a:pPr algn="ctr">
              <a:buClr>
                <a:srgbClr val="000000"/>
              </a:buClr>
            </a:pPr>
            <a:r>
              <a:rPr lang="fa-IR" sz="2600" b="1" dirty="0">
                <a:solidFill>
                  <a:srgbClr val="000000"/>
                </a:solidFill>
                <a:latin typeface="Vazir" panose="020B0603030804020204" pitchFamily="34" charset="-78"/>
                <a:cs typeface="Vazir" panose="020B0603030804020204" pitchFamily="34" charset="-78"/>
              </a:rPr>
              <a:t>10.</a:t>
            </a:r>
            <a:endParaRPr sz="2600" b="1" dirty="0">
              <a:solidFill>
                <a:srgbClr val="000000"/>
              </a:solidFill>
              <a:latin typeface="Vazir" panose="020B0603030804020204" pitchFamily="34" charset="-78"/>
              <a:cs typeface="Vazir" panose="020B0603030804020204" pitchFamily="34" charset="-78"/>
            </a:endParaRPr>
          </a:p>
        </p:txBody>
      </p:sp>
      <p:sp>
        <p:nvSpPr>
          <p:cNvPr id="44" name="TextBox 43">
            <a:extLst>
              <a:ext uri="{FF2B5EF4-FFF2-40B4-BE49-F238E27FC236}">
                <a16:creationId xmlns:a16="http://schemas.microsoft.com/office/drawing/2014/main" id="{034B3CD2-94A3-1680-C01A-8386829C62F4}"/>
              </a:ext>
            </a:extLst>
          </p:cNvPr>
          <p:cNvSpPr txBox="1"/>
          <p:nvPr/>
        </p:nvSpPr>
        <p:spPr>
          <a:xfrm>
            <a:off x="9156276" y="4835754"/>
            <a:ext cx="1863252"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 خونریزی واژینال </a:t>
            </a:r>
          </a:p>
        </p:txBody>
      </p:sp>
      <p:sp>
        <p:nvSpPr>
          <p:cNvPr id="46" name="Rectangle 45">
            <a:extLst>
              <a:ext uri="{FF2B5EF4-FFF2-40B4-BE49-F238E27FC236}">
                <a16:creationId xmlns:a16="http://schemas.microsoft.com/office/drawing/2014/main" id="{ACCB7A9A-8488-228F-5F54-155B31B94603}"/>
              </a:ext>
            </a:extLst>
          </p:cNvPr>
          <p:cNvSpPr/>
          <p:nvPr/>
        </p:nvSpPr>
        <p:spPr>
          <a:xfrm flipH="1" flipV="1">
            <a:off x="-5" y="214853"/>
            <a:ext cx="12192005"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47" name="Rectangle 46">
            <a:extLst>
              <a:ext uri="{FF2B5EF4-FFF2-40B4-BE49-F238E27FC236}">
                <a16:creationId xmlns:a16="http://schemas.microsoft.com/office/drawing/2014/main" id="{94ECC2EB-C3AC-A71B-8298-23E9DCD27C2E}"/>
              </a:ext>
            </a:extLst>
          </p:cNvPr>
          <p:cNvSpPr/>
          <p:nvPr/>
        </p:nvSpPr>
        <p:spPr>
          <a:xfrm flipH="1" flipV="1">
            <a:off x="0" y="6646613"/>
            <a:ext cx="12192005"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Tree>
    <p:extLst>
      <p:ext uri="{BB962C8B-B14F-4D97-AF65-F5344CB8AC3E}">
        <p14:creationId xmlns:p14="http://schemas.microsoft.com/office/powerpoint/2010/main" val="26515920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451;p41">
            <a:extLst>
              <a:ext uri="{FF2B5EF4-FFF2-40B4-BE49-F238E27FC236}">
                <a16:creationId xmlns:a16="http://schemas.microsoft.com/office/drawing/2014/main" id="{87777CCA-5269-7052-058A-8D03013CF7A7}"/>
              </a:ext>
            </a:extLst>
          </p:cNvPr>
          <p:cNvSpPr/>
          <p:nvPr/>
        </p:nvSpPr>
        <p:spPr>
          <a:xfrm>
            <a:off x="1888600" y="1034091"/>
            <a:ext cx="2152344" cy="557552"/>
          </a:xfrm>
          <a:custGeom>
            <a:avLst/>
            <a:gdLst/>
            <a:ahLst/>
            <a:cxnLst/>
            <a:rect l="l" t="t" r="r" b="b"/>
            <a:pathLst>
              <a:path w="39875" h="9443" extrusionOk="0">
                <a:moveTo>
                  <a:pt x="0" y="0"/>
                </a:moveTo>
                <a:lnTo>
                  <a:pt x="39874" y="0"/>
                </a:lnTo>
                <a:lnTo>
                  <a:pt x="39874" y="9442"/>
                </a:lnTo>
                <a:lnTo>
                  <a:pt x="0" y="9442"/>
                </a:lnTo>
                <a:close/>
              </a:path>
            </a:pathLst>
          </a:custGeom>
          <a:solidFill>
            <a:srgbClr val="E4D2F2"/>
          </a:solidFill>
          <a:ln>
            <a:noFill/>
          </a:ln>
        </p:spPr>
        <p:txBody>
          <a:bodyPr spcFirstLastPara="1" wrap="square" lIns="91425" tIns="91425" rIns="91425" bIns="91425" anchor="ctr" anchorCtr="0">
            <a:noAutofit/>
          </a:bodyPr>
          <a:lstStyle/>
          <a:p>
            <a:pPr algn="ctr">
              <a:buClr>
                <a:srgbClr val="000000"/>
              </a:buClr>
            </a:pPr>
            <a:r>
              <a:rPr lang="fa-IR" sz="3200" b="1" dirty="0">
                <a:solidFill>
                  <a:srgbClr val="000000"/>
                </a:solidFill>
                <a:latin typeface="Vazir" panose="020B0603030804020204" pitchFamily="34" charset="-78"/>
                <a:cs typeface="Vazir" panose="020B0603030804020204" pitchFamily="34" charset="-78"/>
              </a:rPr>
              <a:t>1.</a:t>
            </a:r>
            <a:endParaRPr sz="3200" b="1" dirty="0">
              <a:solidFill>
                <a:srgbClr val="000000"/>
              </a:solidFill>
              <a:latin typeface="Vazir" panose="020B0603030804020204" pitchFamily="34" charset="-78"/>
              <a:cs typeface="Vazir" panose="020B0603030804020204" pitchFamily="34" charset="-78"/>
            </a:endParaRPr>
          </a:p>
        </p:txBody>
      </p:sp>
      <p:sp>
        <p:nvSpPr>
          <p:cNvPr id="6" name="Google Shape;1452;p41">
            <a:extLst>
              <a:ext uri="{FF2B5EF4-FFF2-40B4-BE49-F238E27FC236}">
                <a16:creationId xmlns:a16="http://schemas.microsoft.com/office/drawing/2014/main" id="{91A387A6-11B2-2E4F-7F17-18915A9EADD1}"/>
              </a:ext>
            </a:extLst>
          </p:cNvPr>
          <p:cNvSpPr/>
          <p:nvPr/>
        </p:nvSpPr>
        <p:spPr>
          <a:xfrm>
            <a:off x="1857633" y="2167825"/>
            <a:ext cx="2152344" cy="557552"/>
          </a:xfrm>
          <a:custGeom>
            <a:avLst/>
            <a:gdLst/>
            <a:ahLst/>
            <a:cxnLst/>
            <a:rect l="l" t="t" r="r" b="b"/>
            <a:pathLst>
              <a:path w="39875" h="9443" extrusionOk="0">
                <a:moveTo>
                  <a:pt x="0" y="0"/>
                </a:moveTo>
                <a:lnTo>
                  <a:pt x="39874" y="0"/>
                </a:lnTo>
                <a:lnTo>
                  <a:pt x="39874" y="9442"/>
                </a:lnTo>
                <a:lnTo>
                  <a:pt x="0" y="9442"/>
                </a:lnTo>
                <a:close/>
              </a:path>
            </a:pathLst>
          </a:custGeom>
          <a:solidFill>
            <a:srgbClr val="C59EE2"/>
          </a:solidFill>
          <a:ln>
            <a:noFill/>
          </a:ln>
        </p:spPr>
        <p:txBody>
          <a:bodyPr spcFirstLastPara="1" wrap="square" lIns="91425" tIns="91425" rIns="91425" bIns="91425" anchor="ctr" anchorCtr="0">
            <a:noAutofit/>
          </a:bodyPr>
          <a:lstStyle/>
          <a:p>
            <a:pPr algn="ctr">
              <a:buClr>
                <a:srgbClr val="000000"/>
              </a:buClr>
            </a:pPr>
            <a:r>
              <a:rPr lang="fa-IR" sz="2600" b="1" dirty="0">
                <a:solidFill>
                  <a:srgbClr val="000000"/>
                </a:solidFill>
                <a:latin typeface="Vazir" panose="020B0603030804020204" pitchFamily="34" charset="-78"/>
                <a:cs typeface="Vazir" panose="020B0603030804020204" pitchFamily="34" charset="-78"/>
              </a:rPr>
              <a:t>2.</a:t>
            </a:r>
            <a:endParaRPr sz="2600" b="1" dirty="0">
              <a:solidFill>
                <a:srgbClr val="000000"/>
              </a:solidFill>
              <a:latin typeface="Vazir" panose="020B0603030804020204" pitchFamily="34" charset="-78"/>
              <a:cs typeface="Vazir" panose="020B0603030804020204" pitchFamily="34" charset="-78"/>
            </a:endParaRPr>
          </a:p>
        </p:txBody>
      </p:sp>
      <p:sp>
        <p:nvSpPr>
          <p:cNvPr id="8" name="Google Shape;1453;p41">
            <a:extLst>
              <a:ext uri="{FF2B5EF4-FFF2-40B4-BE49-F238E27FC236}">
                <a16:creationId xmlns:a16="http://schemas.microsoft.com/office/drawing/2014/main" id="{B31D19B6-5655-E0FB-8577-E0313AA8965B}"/>
              </a:ext>
            </a:extLst>
          </p:cNvPr>
          <p:cNvSpPr/>
          <p:nvPr/>
        </p:nvSpPr>
        <p:spPr>
          <a:xfrm>
            <a:off x="1864680" y="3325417"/>
            <a:ext cx="2152344" cy="557552"/>
          </a:xfrm>
          <a:custGeom>
            <a:avLst/>
            <a:gdLst/>
            <a:ahLst/>
            <a:cxnLst/>
            <a:rect l="l" t="t" r="r" b="b"/>
            <a:pathLst>
              <a:path w="39875" h="9443" extrusionOk="0">
                <a:moveTo>
                  <a:pt x="0" y="0"/>
                </a:moveTo>
                <a:lnTo>
                  <a:pt x="39874" y="0"/>
                </a:lnTo>
                <a:lnTo>
                  <a:pt x="39874" y="9442"/>
                </a:lnTo>
                <a:lnTo>
                  <a:pt x="0" y="9442"/>
                </a:lnTo>
                <a:close/>
              </a:path>
            </a:pathLst>
          </a:custGeom>
          <a:solidFill>
            <a:srgbClr val="E987DB"/>
          </a:solidFill>
          <a:ln>
            <a:noFill/>
          </a:ln>
        </p:spPr>
        <p:txBody>
          <a:bodyPr spcFirstLastPara="1" wrap="square" lIns="91425" tIns="91425" rIns="91425" bIns="91425" anchor="ctr" anchorCtr="0">
            <a:noAutofit/>
          </a:bodyPr>
          <a:lstStyle/>
          <a:p>
            <a:pPr algn="ctr"/>
            <a:r>
              <a:rPr lang="fa-IR" sz="2600" b="1" dirty="0">
                <a:latin typeface="Vazir" panose="020B0603030804020204" pitchFamily="34" charset="-78"/>
                <a:cs typeface="Vazir" panose="020B0603030804020204" pitchFamily="34" charset="-78"/>
              </a:rPr>
              <a:t>3.</a:t>
            </a:r>
            <a:endParaRPr sz="2600" b="1" dirty="0">
              <a:latin typeface="Vazir" panose="020B0603030804020204" pitchFamily="34" charset="-78"/>
              <a:cs typeface="Vazir" panose="020B0603030804020204" pitchFamily="34" charset="-78"/>
            </a:endParaRPr>
          </a:p>
        </p:txBody>
      </p:sp>
      <p:sp>
        <p:nvSpPr>
          <p:cNvPr id="9" name="Google Shape;1454;p41">
            <a:extLst>
              <a:ext uri="{FF2B5EF4-FFF2-40B4-BE49-F238E27FC236}">
                <a16:creationId xmlns:a16="http://schemas.microsoft.com/office/drawing/2014/main" id="{265BC7DF-64C3-3D14-54A2-DBEE76E5BB97}"/>
              </a:ext>
            </a:extLst>
          </p:cNvPr>
          <p:cNvSpPr/>
          <p:nvPr/>
        </p:nvSpPr>
        <p:spPr>
          <a:xfrm>
            <a:off x="1885346" y="4417358"/>
            <a:ext cx="2152344" cy="557552"/>
          </a:xfrm>
          <a:custGeom>
            <a:avLst/>
            <a:gdLst/>
            <a:ahLst/>
            <a:cxnLst/>
            <a:rect l="l" t="t" r="r" b="b"/>
            <a:pathLst>
              <a:path w="39875" h="9443" extrusionOk="0">
                <a:moveTo>
                  <a:pt x="0" y="0"/>
                </a:moveTo>
                <a:lnTo>
                  <a:pt x="39874" y="0"/>
                </a:lnTo>
                <a:lnTo>
                  <a:pt x="39874" y="9442"/>
                </a:lnTo>
                <a:lnTo>
                  <a:pt x="0" y="9442"/>
                </a:lnTo>
                <a:close/>
              </a:path>
            </a:pathLst>
          </a:custGeom>
          <a:solidFill>
            <a:srgbClr val="F4ACF6"/>
          </a:solidFill>
          <a:ln>
            <a:noFill/>
          </a:ln>
        </p:spPr>
        <p:txBody>
          <a:bodyPr spcFirstLastPara="1" wrap="square" lIns="91425" tIns="91425" rIns="91425" bIns="91425" anchor="ctr" anchorCtr="0">
            <a:noAutofit/>
          </a:bodyPr>
          <a:lstStyle/>
          <a:p>
            <a:pPr algn="ctr"/>
            <a:r>
              <a:rPr lang="fa-IR" sz="2600" b="1" dirty="0">
                <a:latin typeface="Vazir" panose="020B0603030804020204" pitchFamily="34" charset="-78"/>
                <a:cs typeface="Vazir" panose="020B0603030804020204" pitchFamily="34" charset="-78"/>
              </a:rPr>
              <a:t>4.</a:t>
            </a:r>
            <a:endParaRPr sz="2600" b="1" dirty="0">
              <a:latin typeface="Vazir" panose="020B0603030804020204" pitchFamily="34" charset="-78"/>
              <a:cs typeface="Vazir" panose="020B0603030804020204" pitchFamily="34" charset="-78"/>
            </a:endParaRPr>
          </a:p>
        </p:txBody>
      </p:sp>
      <p:sp>
        <p:nvSpPr>
          <p:cNvPr id="10" name="Google Shape;1455;p41">
            <a:extLst>
              <a:ext uri="{FF2B5EF4-FFF2-40B4-BE49-F238E27FC236}">
                <a16:creationId xmlns:a16="http://schemas.microsoft.com/office/drawing/2014/main" id="{7EB6F63B-9714-786B-6A06-257D29091264}"/>
              </a:ext>
            </a:extLst>
          </p:cNvPr>
          <p:cNvSpPr/>
          <p:nvPr/>
        </p:nvSpPr>
        <p:spPr>
          <a:xfrm>
            <a:off x="1864680" y="5514695"/>
            <a:ext cx="2152344" cy="557552"/>
          </a:xfrm>
          <a:custGeom>
            <a:avLst/>
            <a:gdLst/>
            <a:ahLst/>
            <a:cxnLst/>
            <a:rect l="l" t="t" r="r" b="b"/>
            <a:pathLst>
              <a:path w="39875" h="9443" extrusionOk="0">
                <a:moveTo>
                  <a:pt x="0" y="0"/>
                </a:moveTo>
                <a:lnTo>
                  <a:pt x="39874" y="0"/>
                </a:lnTo>
                <a:lnTo>
                  <a:pt x="39874" y="9442"/>
                </a:lnTo>
                <a:lnTo>
                  <a:pt x="0" y="9442"/>
                </a:lnTo>
                <a:close/>
              </a:path>
            </a:pathLst>
          </a:custGeom>
          <a:solidFill>
            <a:srgbClr val="EF82F2"/>
          </a:solidFill>
          <a:ln>
            <a:noFill/>
          </a:ln>
        </p:spPr>
        <p:txBody>
          <a:bodyPr spcFirstLastPara="1" wrap="square" lIns="91425" tIns="91425" rIns="91425" bIns="91425" anchor="ctr" anchorCtr="0">
            <a:noAutofit/>
          </a:bodyPr>
          <a:lstStyle/>
          <a:p>
            <a:pPr algn="ctr"/>
            <a:r>
              <a:rPr lang="fa-IR" sz="2600" b="1" dirty="0">
                <a:latin typeface="Vazir" panose="020B0603030804020204" pitchFamily="34" charset="-78"/>
                <a:cs typeface="Vazir" panose="020B0603030804020204" pitchFamily="34" charset="-78"/>
              </a:rPr>
              <a:t>5.</a:t>
            </a:r>
            <a:endParaRPr sz="2600" b="1" dirty="0">
              <a:latin typeface="Vazir" panose="020B0603030804020204" pitchFamily="34" charset="-78"/>
              <a:cs typeface="Vazir" panose="020B0603030804020204" pitchFamily="34" charset="-78"/>
            </a:endParaRPr>
          </a:p>
        </p:txBody>
      </p:sp>
      <p:cxnSp>
        <p:nvCxnSpPr>
          <p:cNvPr id="18" name="Google Shape;1463;p41">
            <a:extLst>
              <a:ext uri="{FF2B5EF4-FFF2-40B4-BE49-F238E27FC236}">
                <a16:creationId xmlns:a16="http://schemas.microsoft.com/office/drawing/2014/main" id="{1410BD48-CE40-FC81-B4D3-7D7853F34991}"/>
              </a:ext>
            </a:extLst>
          </p:cNvPr>
          <p:cNvCxnSpPr>
            <a:cxnSpLocks/>
          </p:cNvCxnSpPr>
          <p:nvPr/>
        </p:nvCxnSpPr>
        <p:spPr>
          <a:xfrm flipV="1">
            <a:off x="4169291" y="2816551"/>
            <a:ext cx="4050124" cy="6784"/>
          </a:xfrm>
          <a:prstGeom prst="straightConnector1">
            <a:avLst/>
          </a:prstGeom>
          <a:solidFill>
            <a:srgbClr val="E4D2F2"/>
          </a:solidFill>
          <a:ln>
            <a:noFill/>
          </a:ln>
        </p:spPr>
      </p:cxnSp>
      <p:cxnSp>
        <p:nvCxnSpPr>
          <p:cNvPr id="20" name="Google Shape;1465;p41">
            <a:extLst>
              <a:ext uri="{FF2B5EF4-FFF2-40B4-BE49-F238E27FC236}">
                <a16:creationId xmlns:a16="http://schemas.microsoft.com/office/drawing/2014/main" id="{705F998C-6347-D17C-EBAB-F2982CDC0F5F}"/>
              </a:ext>
            </a:extLst>
          </p:cNvPr>
          <p:cNvCxnSpPr>
            <a:cxnSpLocks/>
          </p:cNvCxnSpPr>
          <p:nvPr/>
        </p:nvCxnSpPr>
        <p:spPr>
          <a:xfrm>
            <a:off x="7804991" y="6171172"/>
            <a:ext cx="2894330" cy="0"/>
          </a:xfrm>
          <a:prstGeom prst="straightConnector1">
            <a:avLst/>
          </a:prstGeom>
          <a:solidFill>
            <a:srgbClr val="7030A0"/>
          </a:solidFill>
          <a:ln>
            <a:noFill/>
          </a:ln>
        </p:spPr>
      </p:cxnSp>
      <p:cxnSp>
        <p:nvCxnSpPr>
          <p:cNvPr id="22" name="Google Shape;1467;p41">
            <a:extLst>
              <a:ext uri="{FF2B5EF4-FFF2-40B4-BE49-F238E27FC236}">
                <a16:creationId xmlns:a16="http://schemas.microsoft.com/office/drawing/2014/main" id="{D4D649E7-4E33-85D3-3B0C-CE6BE2492824}"/>
              </a:ext>
            </a:extLst>
          </p:cNvPr>
          <p:cNvCxnSpPr>
            <a:cxnSpLocks/>
          </p:cNvCxnSpPr>
          <p:nvPr/>
        </p:nvCxnSpPr>
        <p:spPr>
          <a:xfrm>
            <a:off x="4037690" y="4784680"/>
            <a:ext cx="2455003" cy="0"/>
          </a:xfrm>
          <a:prstGeom prst="straightConnector1">
            <a:avLst/>
          </a:prstGeom>
          <a:noFill/>
          <a:ln w="9525" cap="flat" cmpd="sng">
            <a:solidFill>
              <a:srgbClr val="E987DB"/>
            </a:solidFill>
            <a:prstDash val="solid"/>
            <a:round/>
            <a:headEnd type="none" w="med" len="med"/>
            <a:tailEnd type="none" w="med" len="med"/>
          </a:ln>
        </p:spPr>
      </p:cxnSp>
      <p:cxnSp>
        <p:nvCxnSpPr>
          <p:cNvPr id="24" name="Google Shape;1469;p41">
            <a:extLst>
              <a:ext uri="{FF2B5EF4-FFF2-40B4-BE49-F238E27FC236}">
                <a16:creationId xmlns:a16="http://schemas.microsoft.com/office/drawing/2014/main" id="{A60A725B-9F6D-F169-2208-8E1FCE6A560F}"/>
              </a:ext>
            </a:extLst>
          </p:cNvPr>
          <p:cNvCxnSpPr>
            <a:cxnSpLocks/>
          </p:cNvCxnSpPr>
          <p:nvPr/>
        </p:nvCxnSpPr>
        <p:spPr>
          <a:xfrm>
            <a:off x="4009977" y="5911458"/>
            <a:ext cx="1761796" cy="0"/>
          </a:xfrm>
          <a:prstGeom prst="straightConnector1">
            <a:avLst/>
          </a:prstGeom>
          <a:noFill/>
          <a:ln w="9525" cap="flat" cmpd="sng">
            <a:solidFill>
              <a:srgbClr val="EF82F2"/>
            </a:solidFill>
            <a:prstDash val="solid"/>
            <a:round/>
            <a:headEnd type="none" w="med" len="med"/>
            <a:tailEnd type="none" w="med" len="med"/>
          </a:ln>
        </p:spPr>
      </p:cxnSp>
      <p:grpSp>
        <p:nvGrpSpPr>
          <p:cNvPr id="25" name="Google Shape;1470;p41">
            <a:extLst>
              <a:ext uri="{FF2B5EF4-FFF2-40B4-BE49-F238E27FC236}">
                <a16:creationId xmlns:a16="http://schemas.microsoft.com/office/drawing/2014/main" id="{A82980CF-2732-8615-10B1-ABB0B438CD5C}"/>
              </a:ext>
            </a:extLst>
          </p:cNvPr>
          <p:cNvGrpSpPr/>
          <p:nvPr/>
        </p:nvGrpSpPr>
        <p:grpSpPr>
          <a:xfrm>
            <a:off x="5244526" y="281348"/>
            <a:ext cx="6636900" cy="6566821"/>
            <a:chOff x="710293" y="1300471"/>
            <a:chExt cx="3267454" cy="3067849"/>
          </a:xfrm>
        </p:grpSpPr>
        <p:sp>
          <p:nvSpPr>
            <p:cNvPr id="26" name="Google Shape;1471;p41">
              <a:extLst>
                <a:ext uri="{FF2B5EF4-FFF2-40B4-BE49-F238E27FC236}">
                  <a16:creationId xmlns:a16="http://schemas.microsoft.com/office/drawing/2014/main" id="{2C980CF6-981B-9D18-08C0-D3FB9B73E672}"/>
                </a:ext>
              </a:extLst>
            </p:cNvPr>
            <p:cNvSpPr/>
            <p:nvPr/>
          </p:nvSpPr>
          <p:spPr>
            <a:xfrm>
              <a:off x="2017063" y="1837786"/>
              <a:ext cx="653979" cy="122344"/>
            </a:xfrm>
            <a:custGeom>
              <a:avLst/>
              <a:gdLst/>
              <a:ahLst/>
              <a:cxnLst/>
              <a:rect l="l" t="t" r="r" b="b"/>
              <a:pathLst>
                <a:path w="26230" h="4907" extrusionOk="0">
                  <a:moveTo>
                    <a:pt x="14240" y="1"/>
                  </a:moveTo>
                  <a:lnTo>
                    <a:pt x="0" y="3454"/>
                  </a:lnTo>
                  <a:lnTo>
                    <a:pt x="17657" y="4906"/>
                  </a:lnTo>
                  <a:lnTo>
                    <a:pt x="26230" y="1144"/>
                  </a:lnTo>
                  <a:lnTo>
                    <a:pt x="14240" y="1"/>
                  </a:lnTo>
                  <a:close/>
                </a:path>
              </a:pathLst>
            </a:custGeom>
            <a:solidFill>
              <a:srgbClr val="EF9121">
                <a:alpha val="42860"/>
              </a:srgbClr>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None/>
              </a:pPr>
              <a:endParaRPr/>
            </a:p>
          </p:txBody>
        </p:sp>
        <p:sp>
          <p:nvSpPr>
            <p:cNvPr id="27" name="Google Shape;1472;p41">
              <a:extLst>
                <a:ext uri="{FF2B5EF4-FFF2-40B4-BE49-F238E27FC236}">
                  <a16:creationId xmlns:a16="http://schemas.microsoft.com/office/drawing/2014/main" id="{8F420D5A-72E5-D56B-9263-D22BD233C120}"/>
                </a:ext>
              </a:extLst>
            </p:cNvPr>
            <p:cNvSpPr/>
            <p:nvPr/>
          </p:nvSpPr>
          <p:spPr>
            <a:xfrm>
              <a:off x="1690361" y="2446062"/>
              <a:ext cx="1307361" cy="124413"/>
            </a:xfrm>
            <a:custGeom>
              <a:avLst/>
              <a:gdLst/>
              <a:ahLst/>
              <a:cxnLst/>
              <a:rect l="l" t="t" r="r" b="b"/>
              <a:pathLst>
                <a:path w="52436" h="4990" extrusionOk="0">
                  <a:moveTo>
                    <a:pt x="24837" y="1"/>
                  </a:moveTo>
                  <a:lnTo>
                    <a:pt x="0" y="3930"/>
                  </a:lnTo>
                  <a:lnTo>
                    <a:pt x="40744" y="4989"/>
                  </a:lnTo>
                  <a:lnTo>
                    <a:pt x="52436" y="1751"/>
                  </a:lnTo>
                  <a:lnTo>
                    <a:pt x="24837" y="1"/>
                  </a:lnTo>
                  <a:close/>
                </a:path>
              </a:pathLst>
            </a:custGeom>
            <a:solidFill>
              <a:srgbClr val="FB8569">
                <a:alpha val="58430"/>
              </a:srgbClr>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None/>
              </a:pPr>
              <a:endParaRPr/>
            </a:p>
          </p:txBody>
        </p:sp>
        <p:sp>
          <p:nvSpPr>
            <p:cNvPr id="28" name="Google Shape;1473;p41">
              <a:extLst>
                <a:ext uri="{FF2B5EF4-FFF2-40B4-BE49-F238E27FC236}">
                  <a16:creationId xmlns:a16="http://schemas.microsoft.com/office/drawing/2014/main" id="{86D9656C-E8E1-4553-1840-C3BCC9C4435A}"/>
                </a:ext>
              </a:extLst>
            </p:cNvPr>
            <p:cNvSpPr/>
            <p:nvPr/>
          </p:nvSpPr>
          <p:spPr>
            <a:xfrm>
              <a:off x="1363660" y="3040674"/>
              <a:ext cx="1960742" cy="189113"/>
            </a:xfrm>
            <a:custGeom>
              <a:avLst/>
              <a:gdLst/>
              <a:ahLst/>
              <a:cxnLst/>
              <a:rect l="l" t="t" r="r" b="b"/>
              <a:pathLst>
                <a:path w="78642" h="7585" extrusionOk="0">
                  <a:moveTo>
                    <a:pt x="34160" y="1"/>
                  </a:moveTo>
                  <a:lnTo>
                    <a:pt x="1" y="5251"/>
                  </a:lnTo>
                  <a:lnTo>
                    <a:pt x="62270" y="7585"/>
                  </a:lnTo>
                  <a:lnTo>
                    <a:pt x="78641" y="2775"/>
                  </a:lnTo>
                  <a:lnTo>
                    <a:pt x="34160" y="1"/>
                  </a:lnTo>
                  <a:close/>
                </a:path>
              </a:pathLst>
            </a:custGeom>
            <a:solidFill>
              <a:srgbClr val="AC4D5B">
                <a:alpha val="43750"/>
              </a:srgbClr>
            </a:solidFill>
            <a:ln>
              <a:noFill/>
            </a:ln>
          </p:spPr>
          <p:txBody>
            <a:bodyPr spcFirstLastPara="1" wrap="square" lIns="91425" tIns="91425" rIns="91425" bIns="91425" anchor="ctr" anchorCtr="0">
              <a:noAutofit/>
            </a:bodyPr>
            <a:lstStyle/>
            <a:p>
              <a:pPr marL="0" marR="0" lvl="0" indent="0" algn="l">
                <a:lnSpc>
                  <a:spcPct val="100000"/>
                </a:lnSpc>
                <a:spcBef>
                  <a:spcPts val="0"/>
                </a:spcBef>
                <a:spcAft>
                  <a:spcPts val="0"/>
                </a:spcAft>
                <a:buNone/>
              </a:pPr>
              <a:endParaRPr/>
            </a:p>
          </p:txBody>
        </p:sp>
        <p:sp>
          <p:nvSpPr>
            <p:cNvPr id="29" name="Google Shape;1474;p41">
              <a:extLst>
                <a:ext uri="{FF2B5EF4-FFF2-40B4-BE49-F238E27FC236}">
                  <a16:creationId xmlns:a16="http://schemas.microsoft.com/office/drawing/2014/main" id="{22A0157D-BCDF-5473-4E4B-440721750313}"/>
                </a:ext>
              </a:extLst>
            </p:cNvPr>
            <p:cNvSpPr/>
            <p:nvPr/>
          </p:nvSpPr>
          <p:spPr>
            <a:xfrm>
              <a:off x="1036958" y="3716345"/>
              <a:ext cx="2614123" cy="117582"/>
            </a:xfrm>
            <a:custGeom>
              <a:avLst/>
              <a:gdLst/>
              <a:ahLst/>
              <a:cxnLst/>
              <a:rect l="l" t="t" r="r" b="b"/>
              <a:pathLst>
                <a:path w="104848" h="4716" extrusionOk="0">
                  <a:moveTo>
                    <a:pt x="34672" y="0"/>
                  </a:moveTo>
                  <a:lnTo>
                    <a:pt x="1" y="3334"/>
                  </a:lnTo>
                  <a:lnTo>
                    <a:pt x="83964" y="4715"/>
                  </a:lnTo>
                  <a:lnTo>
                    <a:pt x="104847" y="846"/>
                  </a:lnTo>
                  <a:lnTo>
                    <a:pt x="34672" y="0"/>
                  </a:lnTo>
                  <a:close/>
                </a:path>
              </a:pathLst>
            </a:custGeom>
            <a:solidFill>
              <a:srgbClr val="A11686">
                <a:alpha val="4286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p>
          </p:txBody>
        </p:sp>
        <p:sp>
          <p:nvSpPr>
            <p:cNvPr id="30" name="Google Shape;1475;p41">
              <a:extLst>
                <a:ext uri="{FF2B5EF4-FFF2-40B4-BE49-F238E27FC236}">
                  <a16:creationId xmlns:a16="http://schemas.microsoft.com/office/drawing/2014/main" id="{2B85818B-82B5-96D2-1E0E-A3A97628F5B7}"/>
                </a:ext>
              </a:extLst>
            </p:cNvPr>
            <p:cNvSpPr/>
            <p:nvPr/>
          </p:nvSpPr>
          <p:spPr>
            <a:xfrm>
              <a:off x="2017063" y="1300471"/>
              <a:ext cx="653979" cy="565818"/>
            </a:xfrm>
            <a:custGeom>
              <a:avLst/>
              <a:gdLst/>
              <a:ahLst/>
              <a:cxnLst/>
              <a:rect l="l" t="t" r="r" b="b"/>
              <a:pathLst>
                <a:path w="26230" h="22694" extrusionOk="0">
                  <a:moveTo>
                    <a:pt x="13109" y="0"/>
                  </a:moveTo>
                  <a:lnTo>
                    <a:pt x="0" y="22694"/>
                  </a:lnTo>
                  <a:lnTo>
                    <a:pt x="26230" y="22694"/>
                  </a:lnTo>
                  <a:lnTo>
                    <a:pt x="13133" y="0"/>
                  </a:lnTo>
                  <a:close/>
                </a:path>
              </a:pathLst>
            </a:custGeom>
            <a:solidFill>
              <a:srgbClr val="E4D2F2"/>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p>
          </p:txBody>
        </p:sp>
        <p:sp>
          <p:nvSpPr>
            <p:cNvPr id="31" name="Google Shape;1476;p41">
              <a:extLst>
                <a:ext uri="{FF2B5EF4-FFF2-40B4-BE49-F238E27FC236}">
                  <a16:creationId xmlns:a16="http://schemas.microsoft.com/office/drawing/2014/main" id="{8D9FDC10-2744-D00C-A7CB-A1983083A15D}"/>
                </a:ext>
              </a:extLst>
            </p:cNvPr>
            <p:cNvSpPr/>
            <p:nvPr/>
          </p:nvSpPr>
          <p:spPr>
            <a:xfrm>
              <a:off x="1690361" y="1923881"/>
              <a:ext cx="1307361" cy="565818"/>
            </a:xfrm>
            <a:custGeom>
              <a:avLst/>
              <a:gdLst/>
              <a:ahLst/>
              <a:cxnLst/>
              <a:rect l="l" t="t" r="r" b="b"/>
              <a:pathLst>
                <a:path w="52436" h="22694" extrusionOk="0">
                  <a:moveTo>
                    <a:pt x="13097" y="1"/>
                  </a:moveTo>
                  <a:lnTo>
                    <a:pt x="0" y="22694"/>
                  </a:lnTo>
                  <a:lnTo>
                    <a:pt x="52436" y="22694"/>
                  </a:lnTo>
                  <a:lnTo>
                    <a:pt x="39327" y="1"/>
                  </a:lnTo>
                  <a:close/>
                </a:path>
              </a:pathLst>
            </a:custGeom>
            <a:solidFill>
              <a:srgbClr val="C59EE2"/>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p>
          </p:txBody>
        </p:sp>
        <p:sp>
          <p:nvSpPr>
            <p:cNvPr id="32" name="Google Shape;1477;p41">
              <a:extLst>
                <a:ext uri="{FF2B5EF4-FFF2-40B4-BE49-F238E27FC236}">
                  <a16:creationId xmlns:a16="http://schemas.microsoft.com/office/drawing/2014/main" id="{22CC9669-0952-ACE1-99E7-DEA9782F32C7}"/>
                </a:ext>
              </a:extLst>
            </p:cNvPr>
            <p:cNvSpPr/>
            <p:nvPr/>
          </p:nvSpPr>
          <p:spPr>
            <a:xfrm>
              <a:off x="1363660" y="2544025"/>
              <a:ext cx="1960742" cy="565818"/>
            </a:xfrm>
            <a:custGeom>
              <a:avLst/>
              <a:gdLst/>
              <a:ahLst/>
              <a:cxnLst/>
              <a:rect l="l" t="t" r="r" b="b"/>
              <a:pathLst>
                <a:path w="78642" h="22694" extrusionOk="0">
                  <a:moveTo>
                    <a:pt x="13109" y="1"/>
                  </a:moveTo>
                  <a:lnTo>
                    <a:pt x="1" y="22694"/>
                  </a:lnTo>
                  <a:lnTo>
                    <a:pt x="78641" y="22694"/>
                  </a:lnTo>
                  <a:lnTo>
                    <a:pt x="65545" y="1"/>
                  </a:lnTo>
                  <a:close/>
                </a:path>
              </a:pathLst>
            </a:custGeom>
            <a:solidFill>
              <a:srgbClr val="E987DB"/>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33" name="Google Shape;1478;p41">
              <a:extLst>
                <a:ext uri="{FF2B5EF4-FFF2-40B4-BE49-F238E27FC236}">
                  <a16:creationId xmlns:a16="http://schemas.microsoft.com/office/drawing/2014/main" id="{ECAFBC5F-7C31-8581-43EB-22E45C7A5359}"/>
                </a:ext>
              </a:extLst>
            </p:cNvPr>
            <p:cNvSpPr/>
            <p:nvPr/>
          </p:nvSpPr>
          <p:spPr>
            <a:xfrm>
              <a:off x="1036958" y="3171599"/>
              <a:ext cx="2614123" cy="565818"/>
            </a:xfrm>
            <a:custGeom>
              <a:avLst/>
              <a:gdLst/>
              <a:ahLst/>
              <a:cxnLst/>
              <a:rect l="l" t="t" r="r" b="b"/>
              <a:pathLst>
                <a:path w="104848" h="22694" extrusionOk="0">
                  <a:moveTo>
                    <a:pt x="13098" y="0"/>
                  </a:moveTo>
                  <a:lnTo>
                    <a:pt x="1" y="22694"/>
                  </a:lnTo>
                  <a:lnTo>
                    <a:pt x="104847" y="22694"/>
                  </a:lnTo>
                  <a:lnTo>
                    <a:pt x="91738" y="0"/>
                  </a:lnTo>
                  <a:close/>
                </a:path>
              </a:pathLst>
            </a:custGeom>
            <a:solidFill>
              <a:srgbClr val="F4ACF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sp>
          <p:nvSpPr>
            <p:cNvPr id="34" name="Google Shape;1479;p41">
              <a:extLst>
                <a:ext uri="{FF2B5EF4-FFF2-40B4-BE49-F238E27FC236}">
                  <a16:creationId xmlns:a16="http://schemas.microsoft.com/office/drawing/2014/main" id="{84AB66AE-4632-C3EB-8253-EDC2D4235FFE}"/>
                </a:ext>
              </a:extLst>
            </p:cNvPr>
            <p:cNvSpPr/>
            <p:nvPr/>
          </p:nvSpPr>
          <p:spPr>
            <a:xfrm>
              <a:off x="710293" y="3802502"/>
              <a:ext cx="3267454" cy="565818"/>
            </a:xfrm>
            <a:custGeom>
              <a:avLst/>
              <a:gdLst/>
              <a:ahLst/>
              <a:cxnLst/>
              <a:rect l="l" t="t" r="r" b="b"/>
              <a:pathLst>
                <a:path w="131052" h="22694" extrusionOk="0">
                  <a:moveTo>
                    <a:pt x="13109" y="0"/>
                  </a:moveTo>
                  <a:lnTo>
                    <a:pt x="0" y="22693"/>
                  </a:lnTo>
                  <a:lnTo>
                    <a:pt x="131052" y="22693"/>
                  </a:lnTo>
                  <a:lnTo>
                    <a:pt x="117955" y="0"/>
                  </a:lnTo>
                  <a:close/>
                </a:path>
              </a:pathLst>
            </a:custGeom>
            <a:solidFill>
              <a:srgbClr val="EF82F2"/>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dirty="0"/>
            </a:p>
          </p:txBody>
        </p:sp>
      </p:grpSp>
      <p:cxnSp>
        <p:nvCxnSpPr>
          <p:cNvPr id="61" name="Google Shape;1467;p41">
            <a:extLst>
              <a:ext uri="{FF2B5EF4-FFF2-40B4-BE49-F238E27FC236}">
                <a16:creationId xmlns:a16="http://schemas.microsoft.com/office/drawing/2014/main" id="{775D2D70-A193-53DB-D587-3F69F220C797}"/>
              </a:ext>
            </a:extLst>
          </p:cNvPr>
          <p:cNvCxnSpPr>
            <a:cxnSpLocks/>
          </p:cNvCxnSpPr>
          <p:nvPr/>
        </p:nvCxnSpPr>
        <p:spPr>
          <a:xfrm>
            <a:off x="3881920" y="3599533"/>
            <a:ext cx="3273743" cy="0"/>
          </a:xfrm>
          <a:prstGeom prst="straightConnector1">
            <a:avLst/>
          </a:prstGeom>
          <a:noFill/>
          <a:ln w="9525" cap="flat" cmpd="sng">
            <a:solidFill>
              <a:srgbClr val="EF82F2"/>
            </a:solidFill>
            <a:prstDash val="solid"/>
            <a:round/>
            <a:headEnd type="none" w="med" len="med"/>
            <a:tailEnd type="none" w="med" len="med"/>
          </a:ln>
        </p:spPr>
      </p:cxnSp>
      <p:cxnSp>
        <p:nvCxnSpPr>
          <p:cNvPr id="63" name="Google Shape;1467;p41">
            <a:extLst>
              <a:ext uri="{FF2B5EF4-FFF2-40B4-BE49-F238E27FC236}">
                <a16:creationId xmlns:a16="http://schemas.microsoft.com/office/drawing/2014/main" id="{8142E4A1-5268-967D-7EFB-C4FB96884F49}"/>
              </a:ext>
            </a:extLst>
          </p:cNvPr>
          <p:cNvCxnSpPr>
            <a:cxnSpLocks/>
          </p:cNvCxnSpPr>
          <p:nvPr/>
        </p:nvCxnSpPr>
        <p:spPr>
          <a:xfrm>
            <a:off x="3881920" y="2408771"/>
            <a:ext cx="3779706" cy="0"/>
          </a:xfrm>
          <a:prstGeom prst="straightConnector1">
            <a:avLst/>
          </a:prstGeom>
          <a:noFill/>
          <a:ln w="9525" cap="flat" cmpd="sng">
            <a:solidFill>
              <a:srgbClr val="C59EE2"/>
            </a:solidFill>
            <a:prstDash val="solid"/>
            <a:round/>
            <a:headEnd type="none" w="med" len="med"/>
            <a:tailEnd type="none" w="med" len="med"/>
          </a:ln>
        </p:spPr>
      </p:cxnSp>
      <p:cxnSp>
        <p:nvCxnSpPr>
          <p:cNvPr id="65" name="Google Shape;1467;p41">
            <a:extLst>
              <a:ext uri="{FF2B5EF4-FFF2-40B4-BE49-F238E27FC236}">
                <a16:creationId xmlns:a16="http://schemas.microsoft.com/office/drawing/2014/main" id="{455B9E27-0A12-B326-7759-A3B9F5B32867}"/>
              </a:ext>
            </a:extLst>
          </p:cNvPr>
          <p:cNvCxnSpPr>
            <a:cxnSpLocks/>
          </p:cNvCxnSpPr>
          <p:nvPr/>
        </p:nvCxnSpPr>
        <p:spPr>
          <a:xfrm>
            <a:off x="4037690" y="1188091"/>
            <a:ext cx="4003551" cy="0"/>
          </a:xfrm>
          <a:prstGeom prst="straightConnector1">
            <a:avLst/>
          </a:prstGeom>
          <a:noFill/>
          <a:ln w="9525" cap="flat" cmpd="sng">
            <a:solidFill>
              <a:srgbClr val="C59EE2"/>
            </a:solidFill>
            <a:prstDash val="solid"/>
            <a:round/>
            <a:headEnd type="none" w="med" len="med"/>
            <a:tailEnd type="none" w="med" len="med"/>
          </a:ln>
        </p:spPr>
      </p:cxnSp>
      <p:sp>
        <p:nvSpPr>
          <p:cNvPr id="67" name="TextBox 66">
            <a:extLst>
              <a:ext uri="{FF2B5EF4-FFF2-40B4-BE49-F238E27FC236}">
                <a16:creationId xmlns:a16="http://schemas.microsoft.com/office/drawing/2014/main" id="{EBDFC805-6D00-2CF5-5082-BE839443AA71}"/>
              </a:ext>
            </a:extLst>
          </p:cNvPr>
          <p:cNvSpPr txBox="1"/>
          <p:nvPr/>
        </p:nvSpPr>
        <p:spPr>
          <a:xfrm>
            <a:off x="1966452" y="255773"/>
            <a:ext cx="6096000"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فواید ورزش های دوران بارداری</a:t>
            </a:r>
          </a:p>
        </p:txBody>
      </p:sp>
      <p:sp>
        <p:nvSpPr>
          <p:cNvPr id="68" name="TextBox 67">
            <a:extLst>
              <a:ext uri="{FF2B5EF4-FFF2-40B4-BE49-F238E27FC236}">
                <a16:creationId xmlns:a16="http://schemas.microsoft.com/office/drawing/2014/main" id="{C1704504-E4C8-4B34-39EB-476D023BD528}"/>
              </a:ext>
            </a:extLst>
          </p:cNvPr>
          <p:cNvSpPr txBox="1"/>
          <p:nvPr/>
        </p:nvSpPr>
        <p:spPr>
          <a:xfrm>
            <a:off x="2826776" y="888528"/>
            <a:ext cx="6425380" cy="523220"/>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sz="1600" dirty="0"/>
              <a:t>کاهش کمردرد</a:t>
            </a:r>
          </a:p>
        </p:txBody>
      </p:sp>
      <p:sp>
        <p:nvSpPr>
          <p:cNvPr id="91" name="TextBox 90">
            <a:extLst>
              <a:ext uri="{FF2B5EF4-FFF2-40B4-BE49-F238E27FC236}">
                <a16:creationId xmlns:a16="http://schemas.microsoft.com/office/drawing/2014/main" id="{6C5A283D-EDD0-4518-7F5D-4E37AE6E2724}"/>
              </a:ext>
            </a:extLst>
          </p:cNvPr>
          <p:cNvSpPr txBox="1"/>
          <p:nvPr/>
        </p:nvSpPr>
        <p:spPr>
          <a:xfrm>
            <a:off x="7523974" y="2035878"/>
            <a:ext cx="1878122"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کاهش استرس</a:t>
            </a:r>
          </a:p>
        </p:txBody>
      </p:sp>
      <p:sp>
        <p:nvSpPr>
          <p:cNvPr id="92" name="TextBox 91">
            <a:extLst>
              <a:ext uri="{FF2B5EF4-FFF2-40B4-BE49-F238E27FC236}">
                <a16:creationId xmlns:a16="http://schemas.microsoft.com/office/drawing/2014/main" id="{DC9698CB-02B7-B806-8318-318A0B0A51B7}"/>
              </a:ext>
            </a:extLst>
          </p:cNvPr>
          <p:cNvSpPr txBox="1"/>
          <p:nvPr/>
        </p:nvSpPr>
        <p:spPr>
          <a:xfrm>
            <a:off x="7523973" y="3267580"/>
            <a:ext cx="2260371" cy="577081"/>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pPr marL="0" indent="0">
              <a:buNone/>
            </a:pPr>
            <a:r>
              <a:rPr lang="fa-IR" dirty="0"/>
              <a:t>حفظ آمادگی جسمانی</a:t>
            </a:r>
          </a:p>
        </p:txBody>
      </p:sp>
      <p:sp>
        <p:nvSpPr>
          <p:cNvPr id="93" name="TextBox 92">
            <a:extLst>
              <a:ext uri="{FF2B5EF4-FFF2-40B4-BE49-F238E27FC236}">
                <a16:creationId xmlns:a16="http://schemas.microsoft.com/office/drawing/2014/main" id="{C5A8040B-56CB-298B-673C-A042D7F07F98}"/>
              </a:ext>
            </a:extLst>
          </p:cNvPr>
          <p:cNvSpPr txBox="1"/>
          <p:nvPr/>
        </p:nvSpPr>
        <p:spPr>
          <a:xfrm>
            <a:off x="6843251" y="4512577"/>
            <a:ext cx="3350341" cy="577081"/>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pPr marL="0" indent="0">
              <a:buNone/>
            </a:pPr>
            <a:r>
              <a:rPr lang="fa-IR" dirty="0"/>
              <a:t>مدیریت علائم افسردگی و اضطراب</a:t>
            </a:r>
          </a:p>
        </p:txBody>
      </p:sp>
      <p:sp>
        <p:nvSpPr>
          <p:cNvPr id="94" name="TextBox 93">
            <a:extLst>
              <a:ext uri="{FF2B5EF4-FFF2-40B4-BE49-F238E27FC236}">
                <a16:creationId xmlns:a16="http://schemas.microsoft.com/office/drawing/2014/main" id="{82DD3830-1810-D1CB-DBF6-AB61044BAB12}"/>
              </a:ext>
            </a:extLst>
          </p:cNvPr>
          <p:cNvSpPr txBox="1"/>
          <p:nvPr/>
        </p:nvSpPr>
        <p:spPr>
          <a:xfrm>
            <a:off x="4169291" y="5962113"/>
            <a:ext cx="6425380" cy="577081"/>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pPr marL="0" indent="0">
              <a:buNone/>
            </a:pPr>
            <a:r>
              <a:rPr lang="fa-IR" dirty="0"/>
              <a:t>سرعت بخشیدن به بهبودی بعد از زایمان</a:t>
            </a:r>
          </a:p>
        </p:txBody>
      </p:sp>
      <p:sp>
        <p:nvSpPr>
          <p:cNvPr id="95" name="Rectangle 94">
            <a:extLst>
              <a:ext uri="{FF2B5EF4-FFF2-40B4-BE49-F238E27FC236}">
                <a16:creationId xmlns:a16="http://schemas.microsoft.com/office/drawing/2014/main" id="{6D346709-A628-F91F-9241-A4A9F0389285}"/>
              </a:ext>
            </a:extLst>
          </p:cNvPr>
          <p:cNvSpPr/>
          <p:nvPr/>
        </p:nvSpPr>
        <p:spPr>
          <a:xfrm flipH="1">
            <a:off x="12077327" y="0"/>
            <a:ext cx="45719" cy="6263155"/>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96" name="Rectangle 95">
            <a:extLst>
              <a:ext uri="{FF2B5EF4-FFF2-40B4-BE49-F238E27FC236}">
                <a16:creationId xmlns:a16="http://schemas.microsoft.com/office/drawing/2014/main" id="{D7D299DE-13C2-F490-F7B9-219FE5FA80CF}"/>
              </a:ext>
            </a:extLst>
          </p:cNvPr>
          <p:cNvSpPr/>
          <p:nvPr/>
        </p:nvSpPr>
        <p:spPr>
          <a:xfrm flipH="1">
            <a:off x="78491" y="594845"/>
            <a:ext cx="45719" cy="6263155"/>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Tree>
    <p:extLst>
      <p:ext uri="{BB962C8B-B14F-4D97-AF65-F5344CB8AC3E}">
        <p14:creationId xmlns:p14="http://schemas.microsoft.com/office/powerpoint/2010/main" val="2847623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Google Shape;389;p22">
            <a:extLst>
              <a:ext uri="{FF2B5EF4-FFF2-40B4-BE49-F238E27FC236}">
                <a16:creationId xmlns:a16="http://schemas.microsoft.com/office/drawing/2014/main" id="{1AF57118-A3F3-614C-D8BF-8B145292A221}"/>
              </a:ext>
            </a:extLst>
          </p:cNvPr>
          <p:cNvSpPr/>
          <p:nvPr/>
        </p:nvSpPr>
        <p:spPr>
          <a:xfrm rot="2700000">
            <a:off x="5950315" y="1981785"/>
            <a:ext cx="3649074" cy="1918100"/>
          </a:xfrm>
          <a:custGeom>
            <a:avLst/>
            <a:gdLst/>
            <a:ahLst/>
            <a:cxnLst/>
            <a:rect l="l" t="t" r="r" b="b"/>
            <a:pathLst>
              <a:path w="68623" h="36071" extrusionOk="0">
                <a:moveTo>
                  <a:pt x="31253" y="0"/>
                </a:moveTo>
                <a:lnTo>
                  <a:pt x="29075" y="42"/>
                </a:lnTo>
                <a:lnTo>
                  <a:pt x="24844" y="419"/>
                </a:lnTo>
                <a:lnTo>
                  <a:pt x="20654" y="1173"/>
                </a:lnTo>
                <a:lnTo>
                  <a:pt x="16591" y="2262"/>
                </a:lnTo>
                <a:lnTo>
                  <a:pt x="12611" y="3728"/>
                </a:lnTo>
                <a:lnTo>
                  <a:pt x="8757" y="5572"/>
                </a:lnTo>
                <a:lnTo>
                  <a:pt x="5112" y="7708"/>
                </a:lnTo>
                <a:lnTo>
                  <a:pt x="1635" y="10180"/>
                </a:lnTo>
                <a:lnTo>
                  <a:pt x="1" y="11563"/>
                </a:lnTo>
                <a:lnTo>
                  <a:pt x="16968" y="16129"/>
                </a:lnTo>
                <a:lnTo>
                  <a:pt x="20068" y="27440"/>
                </a:lnTo>
                <a:lnTo>
                  <a:pt x="21073" y="26895"/>
                </a:lnTo>
                <a:lnTo>
                  <a:pt x="23210" y="26016"/>
                </a:lnTo>
                <a:lnTo>
                  <a:pt x="25388" y="25304"/>
                </a:lnTo>
                <a:lnTo>
                  <a:pt x="27609" y="24843"/>
                </a:lnTo>
                <a:lnTo>
                  <a:pt x="29829" y="24633"/>
                </a:lnTo>
                <a:lnTo>
                  <a:pt x="32049" y="24591"/>
                </a:lnTo>
                <a:lnTo>
                  <a:pt x="34228" y="24759"/>
                </a:lnTo>
                <a:lnTo>
                  <a:pt x="36406" y="25178"/>
                </a:lnTo>
                <a:lnTo>
                  <a:pt x="38543" y="25722"/>
                </a:lnTo>
                <a:lnTo>
                  <a:pt x="40595" y="26518"/>
                </a:lnTo>
                <a:lnTo>
                  <a:pt x="42564" y="27482"/>
                </a:lnTo>
                <a:lnTo>
                  <a:pt x="44450" y="28655"/>
                </a:lnTo>
                <a:lnTo>
                  <a:pt x="46251" y="29996"/>
                </a:lnTo>
                <a:lnTo>
                  <a:pt x="47885" y="31504"/>
                </a:lnTo>
                <a:lnTo>
                  <a:pt x="49435" y="33221"/>
                </a:lnTo>
                <a:lnTo>
                  <a:pt x="50776" y="35065"/>
                </a:lnTo>
                <a:lnTo>
                  <a:pt x="51404" y="36070"/>
                </a:lnTo>
                <a:lnTo>
                  <a:pt x="64726" y="32509"/>
                </a:lnTo>
                <a:lnTo>
                  <a:pt x="68622" y="17888"/>
                </a:lnTo>
                <a:lnTo>
                  <a:pt x="66904" y="15794"/>
                </a:lnTo>
                <a:lnTo>
                  <a:pt x="63050" y="12023"/>
                </a:lnTo>
                <a:lnTo>
                  <a:pt x="58861" y="8714"/>
                </a:lnTo>
                <a:lnTo>
                  <a:pt x="54336" y="5907"/>
                </a:lnTo>
                <a:lnTo>
                  <a:pt x="49561" y="3603"/>
                </a:lnTo>
                <a:lnTo>
                  <a:pt x="44533" y="1843"/>
                </a:lnTo>
                <a:lnTo>
                  <a:pt x="39297" y="670"/>
                </a:lnTo>
                <a:lnTo>
                  <a:pt x="33976" y="42"/>
                </a:lnTo>
                <a:lnTo>
                  <a:pt x="31253" y="0"/>
                </a:lnTo>
                <a:close/>
              </a:path>
            </a:pathLst>
          </a:custGeom>
          <a:solidFill>
            <a:srgbClr val="9F5FC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solidFill>
                  <a:schemeClr val="bg1"/>
                </a:solidFill>
                <a:latin typeface="Vazir" panose="020B0603030804020204" pitchFamily="34" charset="-78"/>
                <a:cs typeface="Vazir" panose="020B0603030804020204" pitchFamily="34" charset="-78"/>
              </a:rPr>
              <a:t>2.</a:t>
            </a:r>
            <a:endParaRPr sz="4000" b="1" dirty="0">
              <a:solidFill>
                <a:schemeClr val="bg1"/>
              </a:solidFill>
              <a:latin typeface="Vazir" panose="020B0603030804020204" pitchFamily="34" charset="-78"/>
              <a:cs typeface="Vazir" panose="020B0603030804020204" pitchFamily="34" charset="-78"/>
            </a:endParaRPr>
          </a:p>
        </p:txBody>
      </p:sp>
      <p:sp>
        <p:nvSpPr>
          <p:cNvPr id="17" name="Google Shape;391;p22">
            <a:extLst>
              <a:ext uri="{FF2B5EF4-FFF2-40B4-BE49-F238E27FC236}">
                <a16:creationId xmlns:a16="http://schemas.microsoft.com/office/drawing/2014/main" id="{2805E7A4-13ED-58C6-B761-7ABA891996F1}"/>
              </a:ext>
            </a:extLst>
          </p:cNvPr>
          <p:cNvSpPr/>
          <p:nvPr/>
        </p:nvSpPr>
        <p:spPr>
          <a:xfrm rot="2700000">
            <a:off x="3793964" y="3851354"/>
            <a:ext cx="3553252" cy="1886940"/>
          </a:xfrm>
          <a:custGeom>
            <a:avLst/>
            <a:gdLst/>
            <a:ahLst/>
            <a:cxnLst/>
            <a:rect l="l" t="t" r="r" b="b"/>
            <a:pathLst>
              <a:path w="66821" h="35485" extrusionOk="0">
                <a:moveTo>
                  <a:pt x="16004" y="1"/>
                </a:moveTo>
                <a:lnTo>
                  <a:pt x="4357" y="3101"/>
                </a:lnTo>
                <a:lnTo>
                  <a:pt x="1" y="19481"/>
                </a:lnTo>
                <a:lnTo>
                  <a:pt x="1634" y="21241"/>
                </a:lnTo>
                <a:lnTo>
                  <a:pt x="5153" y="24466"/>
                </a:lnTo>
                <a:lnTo>
                  <a:pt x="8924" y="27315"/>
                </a:lnTo>
                <a:lnTo>
                  <a:pt x="12904" y="29703"/>
                </a:lnTo>
                <a:lnTo>
                  <a:pt x="17051" y="31714"/>
                </a:lnTo>
                <a:lnTo>
                  <a:pt x="21324" y="33264"/>
                </a:lnTo>
                <a:lnTo>
                  <a:pt x="25723" y="34437"/>
                </a:lnTo>
                <a:lnTo>
                  <a:pt x="30206" y="35191"/>
                </a:lnTo>
                <a:lnTo>
                  <a:pt x="34730" y="35484"/>
                </a:lnTo>
                <a:lnTo>
                  <a:pt x="39296" y="35359"/>
                </a:lnTo>
                <a:lnTo>
                  <a:pt x="43779" y="34814"/>
                </a:lnTo>
                <a:lnTo>
                  <a:pt x="48261" y="33850"/>
                </a:lnTo>
                <a:lnTo>
                  <a:pt x="52660" y="32426"/>
                </a:lnTo>
                <a:lnTo>
                  <a:pt x="56891" y="30583"/>
                </a:lnTo>
                <a:lnTo>
                  <a:pt x="61039" y="28321"/>
                </a:lnTo>
                <a:lnTo>
                  <a:pt x="64977" y="25598"/>
                </a:lnTo>
                <a:lnTo>
                  <a:pt x="66820" y="24047"/>
                </a:lnTo>
                <a:lnTo>
                  <a:pt x="49812" y="19481"/>
                </a:lnTo>
                <a:lnTo>
                  <a:pt x="46753" y="8170"/>
                </a:lnTo>
                <a:lnTo>
                  <a:pt x="45748" y="8673"/>
                </a:lnTo>
                <a:lnTo>
                  <a:pt x="43653" y="9552"/>
                </a:lnTo>
                <a:lnTo>
                  <a:pt x="41517" y="10181"/>
                </a:lnTo>
                <a:lnTo>
                  <a:pt x="39380" y="10642"/>
                </a:lnTo>
                <a:lnTo>
                  <a:pt x="37244" y="10851"/>
                </a:lnTo>
                <a:lnTo>
                  <a:pt x="35065" y="10893"/>
                </a:lnTo>
                <a:lnTo>
                  <a:pt x="31839" y="10600"/>
                </a:lnTo>
                <a:lnTo>
                  <a:pt x="27734" y="9511"/>
                </a:lnTo>
                <a:lnTo>
                  <a:pt x="24801" y="8170"/>
                </a:lnTo>
                <a:lnTo>
                  <a:pt x="22916" y="7081"/>
                </a:lnTo>
                <a:lnTo>
                  <a:pt x="21157" y="5782"/>
                </a:lnTo>
                <a:lnTo>
                  <a:pt x="19523" y="4358"/>
                </a:lnTo>
                <a:lnTo>
                  <a:pt x="17973" y="2724"/>
                </a:lnTo>
                <a:lnTo>
                  <a:pt x="16590" y="964"/>
                </a:lnTo>
                <a:lnTo>
                  <a:pt x="16004" y="1"/>
                </a:lnTo>
                <a:close/>
              </a:path>
            </a:pathLst>
          </a:custGeom>
          <a:solidFill>
            <a:srgbClr val="9F5FC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solidFill>
                  <a:schemeClr val="bg1"/>
                </a:solidFill>
                <a:latin typeface="Vazir" panose="020B0603030804020204" pitchFamily="34" charset="-78"/>
                <a:cs typeface="Vazir" panose="020B0603030804020204" pitchFamily="34" charset="-78"/>
              </a:rPr>
              <a:t>4.</a:t>
            </a:r>
            <a:endParaRPr sz="4000" b="1" dirty="0">
              <a:solidFill>
                <a:schemeClr val="bg1"/>
              </a:solidFill>
              <a:latin typeface="Vazir" panose="020B0603030804020204" pitchFamily="34" charset="-78"/>
              <a:cs typeface="Vazir" panose="020B0603030804020204" pitchFamily="34" charset="-78"/>
            </a:endParaRPr>
          </a:p>
        </p:txBody>
      </p:sp>
      <p:sp>
        <p:nvSpPr>
          <p:cNvPr id="18" name="Google Shape;392;p22">
            <a:extLst>
              <a:ext uri="{FF2B5EF4-FFF2-40B4-BE49-F238E27FC236}">
                <a16:creationId xmlns:a16="http://schemas.microsoft.com/office/drawing/2014/main" id="{AAAF17F0-A4C4-8E0F-8B37-200E81975D94}"/>
              </a:ext>
            </a:extLst>
          </p:cNvPr>
          <p:cNvSpPr/>
          <p:nvPr/>
        </p:nvSpPr>
        <p:spPr>
          <a:xfrm rot="2700000">
            <a:off x="4781754" y="1032939"/>
            <a:ext cx="1815632" cy="3363896"/>
          </a:xfrm>
          <a:custGeom>
            <a:avLst/>
            <a:gdLst/>
            <a:ahLst/>
            <a:cxnLst/>
            <a:rect l="l" t="t" r="r" b="b"/>
            <a:pathLst>
              <a:path w="34144" h="63260" extrusionOk="0">
                <a:moveTo>
                  <a:pt x="14161" y="0"/>
                </a:moveTo>
                <a:lnTo>
                  <a:pt x="12611" y="1634"/>
                </a:lnTo>
                <a:lnTo>
                  <a:pt x="9762" y="5028"/>
                </a:lnTo>
                <a:lnTo>
                  <a:pt x="7248" y="8630"/>
                </a:lnTo>
                <a:lnTo>
                  <a:pt x="5112" y="12401"/>
                </a:lnTo>
                <a:lnTo>
                  <a:pt x="3352" y="16339"/>
                </a:lnTo>
                <a:lnTo>
                  <a:pt x="1970" y="20361"/>
                </a:lnTo>
                <a:lnTo>
                  <a:pt x="922" y="24508"/>
                </a:lnTo>
                <a:lnTo>
                  <a:pt x="294" y="28697"/>
                </a:lnTo>
                <a:lnTo>
                  <a:pt x="1" y="32929"/>
                </a:lnTo>
                <a:lnTo>
                  <a:pt x="84" y="37202"/>
                </a:lnTo>
                <a:lnTo>
                  <a:pt x="545" y="41433"/>
                </a:lnTo>
                <a:lnTo>
                  <a:pt x="1383" y="45622"/>
                </a:lnTo>
                <a:lnTo>
                  <a:pt x="2598" y="49728"/>
                </a:lnTo>
                <a:lnTo>
                  <a:pt x="4190" y="53749"/>
                </a:lnTo>
                <a:lnTo>
                  <a:pt x="6201" y="57687"/>
                </a:lnTo>
                <a:lnTo>
                  <a:pt x="8547" y="61458"/>
                </a:lnTo>
                <a:lnTo>
                  <a:pt x="9888" y="63259"/>
                </a:lnTo>
                <a:lnTo>
                  <a:pt x="14203" y="47256"/>
                </a:lnTo>
                <a:lnTo>
                  <a:pt x="26770" y="43905"/>
                </a:lnTo>
                <a:lnTo>
                  <a:pt x="26226" y="42732"/>
                </a:lnTo>
                <a:lnTo>
                  <a:pt x="25430" y="40344"/>
                </a:lnTo>
                <a:lnTo>
                  <a:pt x="24885" y="37872"/>
                </a:lnTo>
                <a:lnTo>
                  <a:pt x="24592" y="35316"/>
                </a:lnTo>
                <a:lnTo>
                  <a:pt x="24592" y="34060"/>
                </a:lnTo>
                <a:lnTo>
                  <a:pt x="24592" y="32677"/>
                </a:lnTo>
                <a:lnTo>
                  <a:pt x="24927" y="29912"/>
                </a:lnTo>
                <a:lnTo>
                  <a:pt x="25556" y="27231"/>
                </a:lnTo>
                <a:lnTo>
                  <a:pt x="26519" y="24676"/>
                </a:lnTo>
                <a:lnTo>
                  <a:pt x="27734" y="22246"/>
                </a:lnTo>
                <a:lnTo>
                  <a:pt x="29242" y="19984"/>
                </a:lnTo>
                <a:lnTo>
                  <a:pt x="31044" y="17889"/>
                </a:lnTo>
                <a:lnTo>
                  <a:pt x="33054" y="16004"/>
                </a:lnTo>
                <a:lnTo>
                  <a:pt x="34144" y="15166"/>
                </a:lnTo>
                <a:lnTo>
                  <a:pt x="31337" y="4609"/>
                </a:lnTo>
                <a:lnTo>
                  <a:pt x="14161" y="0"/>
                </a:lnTo>
                <a:close/>
              </a:path>
            </a:pathLst>
          </a:custGeom>
          <a:solidFill>
            <a:srgbClr val="B07BD7"/>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solidFill>
                  <a:schemeClr val="bg1"/>
                </a:solidFill>
                <a:latin typeface="Vazir" panose="020B0603030804020204" pitchFamily="34" charset="-78"/>
                <a:cs typeface="Vazir" panose="020B0603030804020204" pitchFamily="34" charset="-78"/>
              </a:rPr>
              <a:t>1.</a:t>
            </a:r>
            <a:endParaRPr sz="4000" b="1" dirty="0">
              <a:solidFill>
                <a:schemeClr val="bg1"/>
              </a:solidFill>
              <a:latin typeface="Vazir" panose="020B0603030804020204" pitchFamily="34" charset="-78"/>
              <a:cs typeface="Vazir" panose="020B0603030804020204" pitchFamily="34" charset="-78"/>
            </a:endParaRPr>
          </a:p>
        </p:txBody>
      </p:sp>
      <p:sp>
        <p:nvSpPr>
          <p:cNvPr id="54" name="Google Shape;390;p22">
            <a:extLst>
              <a:ext uri="{FF2B5EF4-FFF2-40B4-BE49-F238E27FC236}">
                <a16:creationId xmlns:a16="http://schemas.microsoft.com/office/drawing/2014/main" id="{C018C9EA-8C66-31C5-0746-105BBE5348D5}"/>
              </a:ext>
            </a:extLst>
          </p:cNvPr>
          <p:cNvSpPr/>
          <p:nvPr/>
        </p:nvSpPr>
        <p:spPr>
          <a:xfrm rot="2700000">
            <a:off x="6701168" y="3392386"/>
            <a:ext cx="1826746" cy="3259190"/>
          </a:xfrm>
          <a:custGeom>
            <a:avLst/>
            <a:gdLst/>
            <a:ahLst/>
            <a:cxnLst/>
            <a:rect l="l" t="t" r="r" b="b"/>
            <a:pathLst>
              <a:path w="34353" h="61291" extrusionOk="0">
                <a:moveTo>
                  <a:pt x="26016" y="1"/>
                </a:moveTo>
                <a:lnTo>
                  <a:pt x="22288" y="13993"/>
                </a:lnTo>
                <a:lnTo>
                  <a:pt x="7918" y="17847"/>
                </a:lnTo>
                <a:lnTo>
                  <a:pt x="8672" y="19732"/>
                </a:lnTo>
                <a:lnTo>
                  <a:pt x="9594" y="23670"/>
                </a:lnTo>
                <a:lnTo>
                  <a:pt x="9804" y="27608"/>
                </a:lnTo>
                <a:lnTo>
                  <a:pt x="9427" y="31462"/>
                </a:lnTo>
                <a:lnTo>
                  <a:pt x="8379" y="35233"/>
                </a:lnTo>
                <a:lnTo>
                  <a:pt x="6704" y="38794"/>
                </a:lnTo>
                <a:lnTo>
                  <a:pt x="4441" y="42020"/>
                </a:lnTo>
                <a:lnTo>
                  <a:pt x="1634" y="44868"/>
                </a:lnTo>
                <a:lnTo>
                  <a:pt x="1" y="46125"/>
                </a:lnTo>
                <a:lnTo>
                  <a:pt x="2807" y="56682"/>
                </a:lnTo>
                <a:lnTo>
                  <a:pt x="20026" y="61290"/>
                </a:lnTo>
                <a:lnTo>
                  <a:pt x="21576" y="59740"/>
                </a:lnTo>
                <a:lnTo>
                  <a:pt x="24341" y="56473"/>
                </a:lnTo>
                <a:lnTo>
                  <a:pt x="26770" y="52996"/>
                </a:lnTo>
                <a:lnTo>
                  <a:pt x="28907" y="49393"/>
                </a:lnTo>
                <a:lnTo>
                  <a:pt x="30666" y="45622"/>
                </a:lnTo>
                <a:lnTo>
                  <a:pt x="32091" y="41768"/>
                </a:lnTo>
                <a:lnTo>
                  <a:pt x="33180" y="37788"/>
                </a:lnTo>
                <a:lnTo>
                  <a:pt x="33934" y="33767"/>
                </a:lnTo>
                <a:lnTo>
                  <a:pt x="34311" y="29661"/>
                </a:lnTo>
                <a:lnTo>
                  <a:pt x="34353" y="25556"/>
                </a:lnTo>
                <a:lnTo>
                  <a:pt x="34060" y="21492"/>
                </a:lnTo>
                <a:lnTo>
                  <a:pt x="33431" y="17386"/>
                </a:lnTo>
                <a:lnTo>
                  <a:pt x="32426" y="13365"/>
                </a:lnTo>
                <a:lnTo>
                  <a:pt x="31043" y="9427"/>
                </a:lnTo>
                <a:lnTo>
                  <a:pt x="29326" y="5572"/>
                </a:lnTo>
                <a:lnTo>
                  <a:pt x="27231" y="1802"/>
                </a:lnTo>
                <a:lnTo>
                  <a:pt x="26016" y="1"/>
                </a:lnTo>
                <a:close/>
              </a:path>
            </a:pathLst>
          </a:custGeom>
          <a:solidFill>
            <a:srgbClr val="B381D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4000" b="1" dirty="0">
                <a:solidFill>
                  <a:schemeClr val="bg1"/>
                </a:solidFill>
                <a:latin typeface="Vazir" panose="020B0603030804020204" pitchFamily="34" charset="-78"/>
                <a:cs typeface="Vazir" panose="020B0603030804020204" pitchFamily="34" charset="-78"/>
              </a:rPr>
              <a:t>3.</a:t>
            </a:r>
            <a:endParaRPr sz="4000" b="1" dirty="0">
              <a:solidFill>
                <a:schemeClr val="bg1"/>
              </a:solidFill>
              <a:latin typeface="Vazir" panose="020B0603030804020204" pitchFamily="34" charset="-78"/>
              <a:cs typeface="Vazir" panose="020B0603030804020204" pitchFamily="34" charset="-78"/>
            </a:endParaRPr>
          </a:p>
        </p:txBody>
      </p:sp>
      <p:sp>
        <p:nvSpPr>
          <p:cNvPr id="65" name="TextBox 64">
            <a:extLst>
              <a:ext uri="{FF2B5EF4-FFF2-40B4-BE49-F238E27FC236}">
                <a16:creationId xmlns:a16="http://schemas.microsoft.com/office/drawing/2014/main" id="{DE830347-D8E7-1AD9-BB88-52338DAB4D9B}"/>
              </a:ext>
            </a:extLst>
          </p:cNvPr>
          <p:cNvSpPr txBox="1"/>
          <p:nvPr/>
        </p:nvSpPr>
        <p:spPr>
          <a:xfrm>
            <a:off x="2063510" y="2452509"/>
            <a:ext cx="2133600"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تولد زودرس</a:t>
            </a:r>
          </a:p>
        </p:txBody>
      </p:sp>
      <p:sp>
        <p:nvSpPr>
          <p:cNvPr id="67" name="TextBox 66">
            <a:extLst>
              <a:ext uri="{FF2B5EF4-FFF2-40B4-BE49-F238E27FC236}">
                <a16:creationId xmlns:a16="http://schemas.microsoft.com/office/drawing/2014/main" id="{6F6974F7-45BA-84B6-5EF2-AC43A5FC23CD}"/>
              </a:ext>
            </a:extLst>
          </p:cNvPr>
          <p:cNvSpPr txBox="1"/>
          <p:nvPr/>
        </p:nvSpPr>
        <p:spPr>
          <a:xfrm>
            <a:off x="0" y="5055093"/>
            <a:ext cx="4778477"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دیابت دوران بارداری و اختلالات در فشار خون</a:t>
            </a:r>
          </a:p>
        </p:txBody>
      </p:sp>
      <p:sp>
        <p:nvSpPr>
          <p:cNvPr id="69" name="TextBox 68">
            <a:extLst>
              <a:ext uri="{FF2B5EF4-FFF2-40B4-BE49-F238E27FC236}">
                <a16:creationId xmlns:a16="http://schemas.microsoft.com/office/drawing/2014/main" id="{156EA078-C52E-F326-5166-82543D02ECC1}"/>
              </a:ext>
            </a:extLst>
          </p:cNvPr>
          <p:cNvSpPr txBox="1"/>
          <p:nvPr/>
        </p:nvSpPr>
        <p:spPr>
          <a:xfrm>
            <a:off x="8976851" y="2519125"/>
            <a:ext cx="1720645"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زایمان سزارین</a:t>
            </a:r>
          </a:p>
        </p:txBody>
      </p:sp>
      <p:sp>
        <p:nvSpPr>
          <p:cNvPr id="71" name="TextBox 70">
            <a:extLst>
              <a:ext uri="{FF2B5EF4-FFF2-40B4-BE49-F238E27FC236}">
                <a16:creationId xmlns:a16="http://schemas.microsoft.com/office/drawing/2014/main" id="{EDC5D672-E280-B26C-9E44-A0F6E64D5875}"/>
              </a:ext>
            </a:extLst>
          </p:cNvPr>
          <p:cNvSpPr txBox="1"/>
          <p:nvPr/>
        </p:nvSpPr>
        <p:spPr>
          <a:xfrm>
            <a:off x="8848455" y="5325294"/>
            <a:ext cx="2408792" cy="577081"/>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وزن پایین هنگام تولد</a:t>
            </a:r>
          </a:p>
        </p:txBody>
      </p:sp>
      <p:sp>
        <p:nvSpPr>
          <p:cNvPr id="72" name="TextBox 71">
            <a:extLst>
              <a:ext uri="{FF2B5EF4-FFF2-40B4-BE49-F238E27FC236}">
                <a16:creationId xmlns:a16="http://schemas.microsoft.com/office/drawing/2014/main" id="{C95A4189-9292-E8B4-6F0E-6A8E98B77B26}"/>
              </a:ext>
            </a:extLst>
          </p:cNvPr>
          <p:cNvSpPr txBox="1"/>
          <p:nvPr/>
        </p:nvSpPr>
        <p:spPr>
          <a:xfrm>
            <a:off x="2063510" y="540924"/>
            <a:ext cx="6096000"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فواید ورزش های دوران بارداری</a:t>
            </a:r>
          </a:p>
        </p:txBody>
      </p:sp>
      <p:sp>
        <p:nvSpPr>
          <p:cNvPr id="73" name="Frame 72">
            <a:extLst>
              <a:ext uri="{FF2B5EF4-FFF2-40B4-BE49-F238E27FC236}">
                <a16:creationId xmlns:a16="http://schemas.microsoft.com/office/drawing/2014/main" id="{B2C1F0BD-9E5D-E6B0-0DFD-89D05A704E2E}"/>
              </a:ext>
            </a:extLst>
          </p:cNvPr>
          <p:cNvSpPr/>
          <p:nvPr/>
        </p:nvSpPr>
        <p:spPr>
          <a:xfrm>
            <a:off x="88490" y="116525"/>
            <a:ext cx="12024851" cy="6680354"/>
          </a:xfrm>
          <a:prstGeom prst="frame">
            <a:avLst>
              <a:gd name="adj1" fmla="val 2568"/>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cxnSp>
        <p:nvCxnSpPr>
          <p:cNvPr id="74" name="Google Shape;1467;p41">
            <a:extLst>
              <a:ext uri="{FF2B5EF4-FFF2-40B4-BE49-F238E27FC236}">
                <a16:creationId xmlns:a16="http://schemas.microsoft.com/office/drawing/2014/main" id="{0B9B14A6-8FAA-6AB5-C072-E400EF0BA891}"/>
              </a:ext>
            </a:extLst>
          </p:cNvPr>
          <p:cNvCxnSpPr>
            <a:cxnSpLocks/>
          </p:cNvCxnSpPr>
          <p:nvPr/>
        </p:nvCxnSpPr>
        <p:spPr>
          <a:xfrm>
            <a:off x="2605548" y="3096206"/>
            <a:ext cx="1468874" cy="0"/>
          </a:xfrm>
          <a:prstGeom prst="straightConnector1">
            <a:avLst/>
          </a:prstGeom>
          <a:noFill/>
          <a:ln w="9525" cap="flat" cmpd="sng">
            <a:solidFill>
              <a:srgbClr val="C59EE2"/>
            </a:solidFill>
            <a:prstDash val="solid"/>
            <a:round/>
            <a:headEnd type="none" w="med" len="med"/>
            <a:tailEnd type="none" w="med" len="med"/>
          </a:ln>
        </p:spPr>
      </p:cxnSp>
      <p:cxnSp>
        <p:nvCxnSpPr>
          <p:cNvPr id="76" name="Google Shape;1467;p41">
            <a:extLst>
              <a:ext uri="{FF2B5EF4-FFF2-40B4-BE49-F238E27FC236}">
                <a16:creationId xmlns:a16="http://schemas.microsoft.com/office/drawing/2014/main" id="{FBDB576E-9735-7353-CB76-C7AE7ADFA706}"/>
              </a:ext>
            </a:extLst>
          </p:cNvPr>
          <p:cNvCxnSpPr>
            <a:cxnSpLocks/>
          </p:cNvCxnSpPr>
          <p:nvPr/>
        </p:nvCxnSpPr>
        <p:spPr>
          <a:xfrm>
            <a:off x="715695" y="5810733"/>
            <a:ext cx="3779706" cy="0"/>
          </a:xfrm>
          <a:prstGeom prst="straightConnector1">
            <a:avLst/>
          </a:prstGeom>
          <a:noFill/>
          <a:ln w="9525" cap="flat" cmpd="sng">
            <a:solidFill>
              <a:srgbClr val="C59EE2"/>
            </a:solidFill>
            <a:prstDash val="solid"/>
            <a:round/>
            <a:headEnd type="none" w="med" len="med"/>
            <a:tailEnd type="none" w="med" len="med"/>
          </a:ln>
        </p:spPr>
      </p:cxnSp>
      <p:cxnSp>
        <p:nvCxnSpPr>
          <p:cNvPr id="77" name="Google Shape;1467;p41">
            <a:extLst>
              <a:ext uri="{FF2B5EF4-FFF2-40B4-BE49-F238E27FC236}">
                <a16:creationId xmlns:a16="http://schemas.microsoft.com/office/drawing/2014/main" id="{CB24972A-7514-B72D-F623-09F8D5FE7700}"/>
              </a:ext>
            </a:extLst>
          </p:cNvPr>
          <p:cNvCxnSpPr>
            <a:cxnSpLocks/>
          </p:cNvCxnSpPr>
          <p:nvPr/>
        </p:nvCxnSpPr>
        <p:spPr>
          <a:xfrm>
            <a:off x="9301316" y="6046839"/>
            <a:ext cx="1848465" cy="0"/>
          </a:xfrm>
          <a:prstGeom prst="straightConnector1">
            <a:avLst/>
          </a:prstGeom>
          <a:noFill/>
          <a:ln w="9525" cap="flat" cmpd="sng">
            <a:solidFill>
              <a:srgbClr val="C59EE2"/>
            </a:solidFill>
            <a:prstDash val="solid"/>
            <a:round/>
            <a:headEnd type="none" w="med" len="med"/>
            <a:tailEnd type="none" w="med" len="med"/>
          </a:ln>
        </p:spPr>
      </p:cxnSp>
      <p:cxnSp>
        <p:nvCxnSpPr>
          <p:cNvPr id="80" name="Google Shape;1467;p41">
            <a:extLst>
              <a:ext uri="{FF2B5EF4-FFF2-40B4-BE49-F238E27FC236}">
                <a16:creationId xmlns:a16="http://schemas.microsoft.com/office/drawing/2014/main" id="{CB8D4EF4-EEA7-0320-9EF6-0A626BE1A50B}"/>
              </a:ext>
            </a:extLst>
          </p:cNvPr>
          <p:cNvCxnSpPr>
            <a:cxnSpLocks/>
          </p:cNvCxnSpPr>
          <p:nvPr/>
        </p:nvCxnSpPr>
        <p:spPr>
          <a:xfrm>
            <a:off x="9259928" y="3223831"/>
            <a:ext cx="1329414" cy="0"/>
          </a:xfrm>
          <a:prstGeom prst="straightConnector1">
            <a:avLst/>
          </a:prstGeom>
          <a:noFill/>
          <a:ln w="9525" cap="flat" cmpd="sng">
            <a:solidFill>
              <a:srgbClr val="C59EE2"/>
            </a:solidFill>
            <a:prstDash val="solid"/>
            <a:round/>
            <a:headEnd type="none" w="med" len="med"/>
            <a:tailEnd type="none" w="med" len="med"/>
          </a:ln>
        </p:spPr>
      </p:cxnSp>
    </p:spTree>
    <p:extLst>
      <p:ext uri="{BB962C8B-B14F-4D97-AF65-F5344CB8AC3E}">
        <p14:creationId xmlns:p14="http://schemas.microsoft.com/office/powerpoint/2010/main" val="4200199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9AA6B3-E2CC-787C-31E3-1EC52E1C0EBC}"/>
              </a:ext>
            </a:extLst>
          </p:cNvPr>
          <p:cNvSpPr/>
          <p:nvPr/>
        </p:nvSpPr>
        <p:spPr>
          <a:xfrm>
            <a:off x="1037302" y="2614283"/>
            <a:ext cx="9733935" cy="3967956"/>
          </a:xfrm>
          <a:prstGeom prst="rect">
            <a:avLst/>
          </a:prstGeom>
          <a:solidFill>
            <a:srgbClr val="6C2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1C9B3D96-C2C7-6428-6DD6-3177400E353A}"/>
              </a:ext>
            </a:extLst>
          </p:cNvPr>
          <p:cNvSpPr txBox="1"/>
          <p:nvPr/>
        </p:nvSpPr>
        <p:spPr>
          <a:xfrm>
            <a:off x="5732206" y="287048"/>
            <a:ext cx="6096000" cy="461665"/>
          </a:xfrm>
          <a:prstGeom prst="rect">
            <a:avLst/>
          </a:prstGeom>
          <a:noFill/>
        </p:spPr>
        <p:txBody>
          <a:bodyPr wrap="square">
            <a:spAutoFit/>
          </a:bodyPr>
          <a:lstStyle/>
          <a:p>
            <a:pPr algn="r">
              <a:spcAft>
                <a:spcPts val="2250"/>
              </a:spcAft>
            </a:pPr>
            <a:r>
              <a:rPr lang="fa-IR" sz="2400" b="1" i="0" dirty="0">
                <a:effectLst/>
                <a:latin typeface="Shabnam" panose="020B0603030804020204" pitchFamily="34" charset="-78"/>
                <a:cs typeface="Shabnam" panose="020B0603030804020204" pitchFamily="34" charset="-78"/>
              </a:rPr>
              <a:t>ورزش در بارداری</a:t>
            </a:r>
            <a:endParaRPr lang="fa-IR" sz="2400" dirty="0">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3BC90ACC-8A11-3736-976A-B8CE9CB43FDF}"/>
              </a:ext>
            </a:extLst>
          </p:cNvPr>
          <p:cNvSpPr txBox="1"/>
          <p:nvPr/>
        </p:nvSpPr>
        <p:spPr>
          <a:xfrm>
            <a:off x="580103" y="885126"/>
            <a:ext cx="11248103" cy="1131079"/>
          </a:xfrm>
          <a:prstGeom prst="rect">
            <a:avLst/>
          </a:prstGeom>
          <a:noFill/>
        </p:spPr>
        <p:txBody>
          <a:bodyPr wrap="square">
            <a:spAutoFit/>
          </a:bodyPr>
          <a:lstStyle/>
          <a:p>
            <a:pPr algn="just" rtl="1">
              <a:lnSpc>
                <a:spcPct val="200000"/>
              </a:lnSpc>
              <a:spcAft>
                <a:spcPts val="2250"/>
              </a:spcAft>
            </a:pPr>
            <a:r>
              <a:rPr lang="fa-IR" b="0" i="0" dirty="0">
                <a:effectLst/>
                <a:latin typeface="Vazir" panose="020B0603030804020204" pitchFamily="34" charset="-78"/>
                <a:cs typeface="Vazir" panose="020B0603030804020204" pitchFamily="34" charset="-78"/>
              </a:rPr>
              <a:t>ورزش کردن در زنان باردار نه‌تنها به کاهش خطر بروز دردها و </a:t>
            </a:r>
            <a:r>
              <a:rPr lang="fa-IR" b="0" i="0" u="none" strike="noStrike" dirty="0">
                <a:effectLst/>
                <a:latin typeface="Vazir" panose="020B0603030804020204" pitchFamily="34" charset="-78"/>
                <a:cs typeface="Vazir" panose="020B0603030804020204" pitchFamily="34" charset="-78"/>
              </a:rPr>
              <a:t>عوارض بارداری</a:t>
            </a:r>
            <a:r>
              <a:rPr lang="fa-IR" b="0" i="0" dirty="0">
                <a:effectLst/>
                <a:latin typeface="Vazir" panose="020B0603030804020204" pitchFamily="34" charset="-78"/>
                <a:cs typeface="Vazir" panose="020B0603030804020204" pitchFamily="34" charset="-78"/>
              </a:rPr>
              <a:t> از جمله </a:t>
            </a:r>
            <a:r>
              <a:rPr lang="fa-IR" b="0" i="0" u="none" strike="noStrike" dirty="0">
                <a:effectLst/>
                <a:latin typeface="Vazir" panose="020B0603030804020204" pitchFamily="34" charset="-78"/>
                <a:cs typeface="Vazir" panose="020B0603030804020204" pitchFamily="34" charset="-78"/>
              </a:rPr>
              <a:t>دیابت بارداری</a:t>
            </a:r>
            <a:r>
              <a:rPr lang="fa-IR" b="0" i="0" dirty="0">
                <a:effectLst/>
                <a:latin typeface="Vazir" panose="020B0603030804020204" pitchFamily="34" charset="-78"/>
                <a:cs typeface="Vazir" panose="020B0603030804020204" pitchFamily="34" charset="-78"/>
              </a:rPr>
              <a:t> و </a:t>
            </a:r>
            <a:r>
              <a:rPr lang="fa-IR" b="0" i="0" u="none" strike="noStrike" dirty="0">
                <a:effectLst/>
                <a:latin typeface="Vazir" panose="020B0603030804020204" pitchFamily="34" charset="-78"/>
                <a:cs typeface="Vazir" panose="020B0603030804020204" pitchFamily="34" charset="-78"/>
              </a:rPr>
              <a:t>عارضه پره اکلامپسی</a:t>
            </a:r>
            <a:r>
              <a:rPr lang="fa-IR" b="0" i="0" dirty="0">
                <a:effectLst/>
                <a:latin typeface="Vazir" panose="020B0603030804020204" pitchFamily="34" charset="-78"/>
                <a:cs typeface="Vazir" panose="020B0603030804020204" pitchFamily="34" charset="-78"/>
              </a:rPr>
              <a:t>، کمردرد و بی‌خوابی کمک می‌کند، بلکه نقش مهمی در حفظ سلامت جسمی و روحی مادران و سلامت جنین دارد.</a:t>
            </a:r>
          </a:p>
        </p:txBody>
      </p:sp>
      <p:pic>
        <p:nvPicPr>
          <p:cNvPr id="1026" name="Picture 2" descr="ورزش در بارداری | انواع ورزش‌های دوران بارداری و فواید آن | آرایشی لند">
            <a:extLst>
              <a:ext uri="{FF2B5EF4-FFF2-40B4-BE49-F238E27FC236}">
                <a16:creationId xmlns:a16="http://schemas.microsoft.com/office/drawing/2014/main" id="{48BB4FF0-62BB-E68F-7D78-15EC768D31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103" y="2415048"/>
            <a:ext cx="4930880" cy="3698160"/>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2FE8B7A-407C-5056-024B-79B667A611FE}"/>
              </a:ext>
            </a:extLst>
          </p:cNvPr>
          <p:cNvPicPr>
            <a:picLocks noChangeAspect="1"/>
          </p:cNvPicPr>
          <p:nvPr/>
        </p:nvPicPr>
        <p:blipFill>
          <a:blip r:embed="rId3"/>
          <a:stretch>
            <a:fillRect/>
          </a:stretch>
        </p:blipFill>
        <p:spPr>
          <a:xfrm>
            <a:off x="5591029" y="2953467"/>
            <a:ext cx="6378354" cy="3776658"/>
          </a:xfrm>
          <a:prstGeom prst="rect">
            <a:avLst/>
          </a:prstGeom>
          <a:ln w="12700">
            <a:solidFill>
              <a:schemeClr val="bg1"/>
            </a:solidFill>
          </a:ln>
        </p:spPr>
      </p:pic>
      <p:sp>
        <p:nvSpPr>
          <p:cNvPr id="4" name="Rectangle 3">
            <a:extLst>
              <a:ext uri="{FF2B5EF4-FFF2-40B4-BE49-F238E27FC236}">
                <a16:creationId xmlns:a16="http://schemas.microsoft.com/office/drawing/2014/main" id="{CDD61B8B-D956-775A-9D35-D7ABD61FE619}"/>
              </a:ext>
            </a:extLst>
          </p:cNvPr>
          <p:cNvSpPr/>
          <p:nvPr/>
        </p:nvSpPr>
        <p:spPr>
          <a:xfrm>
            <a:off x="-1" y="506593"/>
            <a:ext cx="9733935" cy="93175"/>
          </a:xfrm>
          <a:prstGeom prst="rect">
            <a:avLst/>
          </a:prstGeom>
          <a:solidFill>
            <a:srgbClr val="6C2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33488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25EFAAE-F064-8AC7-10C7-D46B6AC1E4DE}"/>
              </a:ext>
            </a:extLst>
          </p:cNvPr>
          <p:cNvSpPr/>
          <p:nvPr/>
        </p:nvSpPr>
        <p:spPr>
          <a:xfrm>
            <a:off x="9173499" y="828214"/>
            <a:ext cx="471949" cy="286375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35C2AB5F-1CC6-9B12-CC45-208AA68251BA}"/>
              </a:ext>
            </a:extLst>
          </p:cNvPr>
          <p:cNvSpPr/>
          <p:nvPr/>
        </p:nvSpPr>
        <p:spPr>
          <a:xfrm>
            <a:off x="2045110" y="832299"/>
            <a:ext cx="471949" cy="285966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95B893A-2ED2-54FB-7380-7BE722854505}"/>
              </a:ext>
            </a:extLst>
          </p:cNvPr>
          <p:cNvSpPr txBox="1"/>
          <p:nvPr/>
        </p:nvSpPr>
        <p:spPr>
          <a:xfrm>
            <a:off x="5987844" y="234871"/>
            <a:ext cx="6096000"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نکات ایمنی برای ورزش های دوران بارداری</a:t>
            </a:r>
          </a:p>
        </p:txBody>
      </p:sp>
      <p:sp>
        <p:nvSpPr>
          <p:cNvPr id="5" name="TextBox 4">
            <a:extLst>
              <a:ext uri="{FF2B5EF4-FFF2-40B4-BE49-F238E27FC236}">
                <a16:creationId xmlns:a16="http://schemas.microsoft.com/office/drawing/2014/main" id="{9D58940E-4E2A-DEFD-7E50-26E1BB07213F}"/>
              </a:ext>
            </a:extLst>
          </p:cNvPr>
          <p:cNvSpPr txBox="1"/>
          <p:nvPr/>
        </p:nvSpPr>
        <p:spPr>
          <a:xfrm>
            <a:off x="350774" y="3823646"/>
            <a:ext cx="11628104" cy="2828980"/>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اگر در ورزش تازه کار هستید یا شرایط جسمانی و سلامتی خاصی دارید، حتماً این موضوع را با پزشک خود در میان گذاشته تا بدانید که تا چه میزان و چه ورزش‌هایی را می‌توانید انجام دهید.</a:t>
            </a:r>
          </a:p>
          <a:p>
            <a:pPr marL="285750" indent="-285750">
              <a:buFont typeface="Arial" panose="020B0604020202020204" pitchFamily="34" charset="0"/>
              <a:buChar char="•"/>
            </a:pPr>
            <a:r>
              <a:rPr lang="fa-IR" dirty="0"/>
              <a:t>قبل، حین و بعد از ورزش مقدار زیادی آب بنوشید.</a:t>
            </a:r>
          </a:p>
          <a:p>
            <a:pPr marL="285750" indent="-285750">
              <a:buFont typeface="Arial" panose="020B0604020202020204" pitchFamily="34" charset="0"/>
              <a:buChar char="•"/>
            </a:pPr>
            <a:r>
              <a:rPr lang="fa-IR" dirty="0"/>
              <a:t>از لباس‌های مناسب این دوران مانند سوتین‌های ورزشی و شکم‌بند استفاده کنید.</a:t>
            </a:r>
          </a:p>
        </p:txBody>
      </p:sp>
      <p:pic>
        <p:nvPicPr>
          <p:cNvPr id="1026" name="Picture 2" descr="ورزشهای بی خطر در سه ماهه سوم بارداری برای زایمان طبیعی - دکتر منیژه  جوانمرد خوشدل">
            <a:extLst>
              <a:ext uri="{FF2B5EF4-FFF2-40B4-BE49-F238E27FC236}">
                <a16:creationId xmlns:a16="http://schemas.microsoft.com/office/drawing/2014/main" id="{B47360A4-A8D5-5119-EC38-CBE2FFFE362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t="27816" r="358" b="16850"/>
          <a:stretch/>
        </p:blipFill>
        <p:spPr bwMode="auto">
          <a:xfrm>
            <a:off x="2149665" y="897772"/>
            <a:ext cx="7377793" cy="272463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145A605-51EE-BF53-648C-6267E64D9B5C}"/>
              </a:ext>
            </a:extLst>
          </p:cNvPr>
          <p:cNvSpPr/>
          <p:nvPr/>
        </p:nvSpPr>
        <p:spPr>
          <a:xfrm flipH="1" flipV="1">
            <a:off x="-5" y="465702"/>
            <a:ext cx="6990740"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4" name="Rectangle 3">
            <a:extLst>
              <a:ext uri="{FF2B5EF4-FFF2-40B4-BE49-F238E27FC236}">
                <a16:creationId xmlns:a16="http://schemas.microsoft.com/office/drawing/2014/main" id="{699EBE08-8F38-D3EB-E64B-325BF8A8A213}"/>
              </a:ext>
            </a:extLst>
          </p:cNvPr>
          <p:cNvSpPr/>
          <p:nvPr/>
        </p:nvSpPr>
        <p:spPr>
          <a:xfrm flipH="1" flipV="1">
            <a:off x="-5" y="6692865"/>
            <a:ext cx="12192005"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Tree>
    <p:extLst>
      <p:ext uri="{BB962C8B-B14F-4D97-AF65-F5344CB8AC3E}">
        <p14:creationId xmlns:p14="http://schemas.microsoft.com/office/powerpoint/2010/main" val="37072394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E081CE9-17A8-CC7C-776E-F028821E1984}"/>
              </a:ext>
            </a:extLst>
          </p:cNvPr>
          <p:cNvSpPr/>
          <p:nvPr/>
        </p:nvSpPr>
        <p:spPr>
          <a:xfrm flipH="1" flipV="1">
            <a:off x="4163347" y="1027814"/>
            <a:ext cx="4139380" cy="2649027"/>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3" name="TextBox 2">
            <a:extLst>
              <a:ext uri="{FF2B5EF4-FFF2-40B4-BE49-F238E27FC236}">
                <a16:creationId xmlns:a16="http://schemas.microsoft.com/office/drawing/2014/main" id="{41313A5B-CB13-6293-724E-3496DC2DD4E2}"/>
              </a:ext>
            </a:extLst>
          </p:cNvPr>
          <p:cNvSpPr txBox="1"/>
          <p:nvPr/>
        </p:nvSpPr>
        <p:spPr>
          <a:xfrm>
            <a:off x="4218038" y="4546947"/>
            <a:ext cx="7846142" cy="2274982"/>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r>
              <a:rPr lang="fa-IR" dirty="0"/>
              <a:t>از ورزش‌های برخوردی نیز خودداری کنید.</a:t>
            </a:r>
          </a:p>
          <a:p>
            <a:r>
              <a:rPr lang="fa-IR" dirty="0"/>
              <a:t> بیش از حد خود را گرم نکنید، خصوصاً در سه ماه اول.</a:t>
            </a:r>
          </a:p>
          <a:p>
            <a:r>
              <a:rPr lang="fa-IR" dirty="0"/>
              <a:t> از خوابیدن بیش از حد به پشت به‌خصوص در سه ماهه سوم پرهیز کنید.</a:t>
            </a:r>
          </a:p>
        </p:txBody>
      </p:sp>
      <p:sp>
        <p:nvSpPr>
          <p:cNvPr id="4" name="TextBox 3">
            <a:extLst>
              <a:ext uri="{FF2B5EF4-FFF2-40B4-BE49-F238E27FC236}">
                <a16:creationId xmlns:a16="http://schemas.microsoft.com/office/drawing/2014/main" id="{D0D7FFB9-2CD8-312C-F6A9-48C703461694}"/>
              </a:ext>
            </a:extLst>
          </p:cNvPr>
          <p:cNvSpPr txBox="1"/>
          <p:nvPr/>
        </p:nvSpPr>
        <p:spPr>
          <a:xfrm>
            <a:off x="-1002891" y="3925427"/>
            <a:ext cx="6096000"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نکات ایمنی برای ورزش های دوران بارداری</a:t>
            </a:r>
          </a:p>
        </p:txBody>
      </p:sp>
      <p:pic>
        <p:nvPicPr>
          <p:cNvPr id="2050" name="Picture 2" descr="نکات مهم ، هشدارها و فواید ورزش دردوران بارداری برای سلامت نوزاد">
            <a:extLst>
              <a:ext uri="{FF2B5EF4-FFF2-40B4-BE49-F238E27FC236}">
                <a16:creationId xmlns:a16="http://schemas.microsoft.com/office/drawing/2014/main" id="{78517836-B0A0-CD2E-3ADC-A48B64EAB8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651" y="186666"/>
            <a:ext cx="5330312" cy="3548464"/>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2052" name="Picture 4" descr="شکم بند بارداری - 5 مزایا و زمان استفاده از شکم بند حامگی">
            <a:extLst>
              <a:ext uri="{FF2B5EF4-FFF2-40B4-BE49-F238E27FC236}">
                <a16:creationId xmlns:a16="http://schemas.microsoft.com/office/drawing/2014/main" id="{83AA6CDC-ABA5-CA05-B9FA-B5EC58E296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4259" y="40718"/>
            <a:ext cx="5007076" cy="3342224"/>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3E8B96BF-BD7E-1683-4D55-0F1B3DEE14F4}"/>
              </a:ext>
            </a:extLst>
          </p:cNvPr>
          <p:cNvSpPr/>
          <p:nvPr/>
        </p:nvSpPr>
        <p:spPr>
          <a:xfrm flipH="1" flipV="1">
            <a:off x="0" y="4505672"/>
            <a:ext cx="12192005"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Tree>
    <p:extLst>
      <p:ext uri="{BB962C8B-B14F-4D97-AF65-F5344CB8AC3E}">
        <p14:creationId xmlns:p14="http://schemas.microsoft.com/office/powerpoint/2010/main" val="30734678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B011084-2FF8-F7A7-4E17-49336E873CFA}"/>
              </a:ext>
            </a:extLst>
          </p:cNvPr>
          <p:cNvSpPr/>
          <p:nvPr/>
        </p:nvSpPr>
        <p:spPr>
          <a:xfrm flipH="1" flipV="1">
            <a:off x="7148051" y="1861031"/>
            <a:ext cx="5043951"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4" name="Rectangle 3">
            <a:extLst>
              <a:ext uri="{FF2B5EF4-FFF2-40B4-BE49-F238E27FC236}">
                <a16:creationId xmlns:a16="http://schemas.microsoft.com/office/drawing/2014/main" id="{9EAFCF7F-C77A-1E7B-9976-431DC8220B2D}"/>
              </a:ext>
            </a:extLst>
          </p:cNvPr>
          <p:cNvSpPr/>
          <p:nvPr/>
        </p:nvSpPr>
        <p:spPr>
          <a:xfrm>
            <a:off x="766915" y="3273690"/>
            <a:ext cx="471949" cy="285966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a:extLst>
              <a:ext uri="{FF2B5EF4-FFF2-40B4-BE49-F238E27FC236}">
                <a16:creationId xmlns:a16="http://schemas.microsoft.com/office/drawing/2014/main" id="{8C9B6ABF-DAD5-1816-D802-7142F552F142}"/>
              </a:ext>
            </a:extLst>
          </p:cNvPr>
          <p:cNvSpPr/>
          <p:nvPr/>
        </p:nvSpPr>
        <p:spPr>
          <a:xfrm>
            <a:off x="5550191" y="724642"/>
            <a:ext cx="471949" cy="285966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C0811C7-A03C-2754-54A3-1F5EF70BA041}"/>
              </a:ext>
            </a:extLst>
          </p:cNvPr>
          <p:cNvSpPr txBox="1"/>
          <p:nvPr/>
        </p:nvSpPr>
        <p:spPr>
          <a:xfrm>
            <a:off x="6508957" y="2110767"/>
            <a:ext cx="5584722" cy="2793072"/>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pPr marL="0" indent="0">
              <a:buNone/>
            </a:pPr>
            <a:r>
              <a:rPr lang="fa-IR" dirty="0"/>
              <a:t>سه ماه اول بارداری می‌تواند همراه با حس‌های عجیب از شادی تا نگرانی باشد. تا زمانی که بارداری شما پرخطر نباشد، می‌توانید در سه ماه اول به روال منظم ورزش‌های خود ادامه دهید. همچنین باید روی تمرینات خاصی تمرکز داشته باشید، تا شما را در سهولت بارداری و زایمان راحت کمک کند.</a:t>
            </a:r>
          </a:p>
        </p:txBody>
      </p:sp>
      <p:sp>
        <p:nvSpPr>
          <p:cNvPr id="5" name="TextBox 4">
            <a:extLst>
              <a:ext uri="{FF2B5EF4-FFF2-40B4-BE49-F238E27FC236}">
                <a16:creationId xmlns:a16="http://schemas.microsoft.com/office/drawing/2014/main" id="{E219D4BD-7EE5-E47C-74C3-3B4AF0E085A3}"/>
              </a:ext>
            </a:extLst>
          </p:cNvPr>
          <p:cNvSpPr txBox="1"/>
          <p:nvPr/>
        </p:nvSpPr>
        <p:spPr>
          <a:xfrm>
            <a:off x="5958106" y="1331418"/>
            <a:ext cx="6096000"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ورزش‌ های دوران بارداری سه ماهه اول</a:t>
            </a:r>
          </a:p>
        </p:txBody>
      </p:sp>
      <p:pic>
        <p:nvPicPr>
          <p:cNvPr id="3074" name="Picture 2" descr="10 مورد از ایمن‌ ترین حرکات ورزش در بارداری">
            <a:extLst>
              <a:ext uri="{FF2B5EF4-FFF2-40B4-BE49-F238E27FC236}">
                <a16:creationId xmlns:a16="http://schemas.microsoft.com/office/drawing/2014/main" id="{C7BF4365-5C46-664E-F9DB-2A66DCBEB3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890" y="3410608"/>
            <a:ext cx="5093110" cy="3395406"/>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pic>
        <p:nvPicPr>
          <p:cNvPr id="3076" name="Picture 4" descr="تجربه زایمان بدون درد با انجام ورزش های دوران بارداری | مجله سلامتی لیمومی">
            <a:extLst>
              <a:ext uri="{FF2B5EF4-FFF2-40B4-BE49-F238E27FC236}">
                <a16:creationId xmlns:a16="http://schemas.microsoft.com/office/drawing/2014/main" id="{62923BD3-7708-F525-2305-558AB151896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758" b="10596"/>
          <a:stretch/>
        </p:blipFill>
        <p:spPr bwMode="auto">
          <a:xfrm>
            <a:off x="98321" y="188905"/>
            <a:ext cx="5761464" cy="3048000"/>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19454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66AE640-FFCF-F340-E737-E7DF5B1B26DA}"/>
              </a:ext>
            </a:extLst>
          </p:cNvPr>
          <p:cNvSpPr txBox="1"/>
          <p:nvPr/>
        </p:nvSpPr>
        <p:spPr>
          <a:xfrm>
            <a:off x="86949" y="2457668"/>
            <a:ext cx="5742039" cy="2793072"/>
          </a:xfrm>
          <a:prstGeom prst="rect">
            <a:avLst/>
          </a:prstGeom>
          <a:noFill/>
        </p:spPr>
        <p:txBody>
          <a:bodyPr wrap="square">
            <a:spAutoFit/>
          </a:bodyPr>
          <a:lstStyle>
            <a:defPPr>
              <a:defRPr lang="fa-IR"/>
            </a:defPPr>
            <a:lvl1pPr indent="0" algn="just" rtl="1">
              <a:lnSpc>
                <a:spcPct val="200000"/>
              </a:lnSpc>
              <a:spcAft>
                <a:spcPts val="2250"/>
              </a:spcAft>
              <a:buFont typeface="Arial" panose="020B0604020202020204" pitchFamily="34" charset="0"/>
              <a:buNone/>
              <a:defRPr b="0" i="0">
                <a:effectLst/>
                <a:latin typeface="Vazir" panose="020B0603030804020204" pitchFamily="34" charset="-78"/>
                <a:cs typeface="Vazir" panose="020B0603030804020204" pitchFamily="34" charset="-78"/>
              </a:defRPr>
            </a:lvl1pPr>
          </a:lstStyle>
          <a:p>
            <a:r>
              <a:rPr lang="fa-IR" dirty="0"/>
              <a:t>با آگاهی کامل فعالیت‌های ورزشی را انجام داده و روی بدن خود کار کرده. انجام حرکات ورزشی، حلقه لگن یک راه عالی برای شروع ورزش های دوران بارداری است که با آن تحرک ستون فقرات را خواهید داشت که عضلات شکم نیز تقویت شده و با بزرگ شدن شکم فشار کمتری را تحمل خواهید کرد.</a:t>
            </a:r>
          </a:p>
        </p:txBody>
      </p:sp>
      <p:sp>
        <p:nvSpPr>
          <p:cNvPr id="4" name="TextBox 3">
            <a:extLst>
              <a:ext uri="{FF2B5EF4-FFF2-40B4-BE49-F238E27FC236}">
                <a16:creationId xmlns:a16="http://schemas.microsoft.com/office/drawing/2014/main" id="{D3F80D28-72C4-73D7-C3BB-364035068B6B}"/>
              </a:ext>
            </a:extLst>
          </p:cNvPr>
          <p:cNvSpPr txBox="1"/>
          <p:nvPr/>
        </p:nvSpPr>
        <p:spPr>
          <a:xfrm>
            <a:off x="5673214" y="1316761"/>
            <a:ext cx="6096000"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ورزش‌ های دوران بارداری سه ماهه اول</a:t>
            </a:r>
          </a:p>
        </p:txBody>
      </p:sp>
      <p:sp>
        <p:nvSpPr>
          <p:cNvPr id="8" name="Rectangle 7">
            <a:extLst>
              <a:ext uri="{FF2B5EF4-FFF2-40B4-BE49-F238E27FC236}">
                <a16:creationId xmlns:a16="http://schemas.microsoft.com/office/drawing/2014/main" id="{19BA1022-27C4-8A34-0DC9-6CCD93C9FCC8}"/>
              </a:ext>
            </a:extLst>
          </p:cNvPr>
          <p:cNvSpPr/>
          <p:nvPr/>
        </p:nvSpPr>
        <p:spPr>
          <a:xfrm>
            <a:off x="11769214" y="0"/>
            <a:ext cx="422786" cy="685800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102" name="Picture 6" descr="مناسب‌ترین ورزش های دوران بارداری">
            <a:extLst>
              <a:ext uri="{FF2B5EF4-FFF2-40B4-BE49-F238E27FC236}">
                <a16:creationId xmlns:a16="http://schemas.microsoft.com/office/drawing/2014/main" id="{B467A500-2E78-98F4-EA68-4A5E0C840D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007510" y="2167169"/>
            <a:ext cx="6005968" cy="3374070"/>
          </a:xfrm>
          <a:prstGeom prst="rect">
            <a:avLst/>
          </a:prstGeom>
          <a:noFill/>
          <a:ln w="28575">
            <a:solidFill>
              <a:srgbClr val="7030A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88913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466CE2D-3B29-6C26-E4F4-195BDA8FE01F}"/>
              </a:ext>
            </a:extLst>
          </p:cNvPr>
          <p:cNvSpPr/>
          <p:nvPr/>
        </p:nvSpPr>
        <p:spPr>
          <a:xfrm>
            <a:off x="1" y="6577781"/>
            <a:ext cx="7806812" cy="2802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0B6A0A47-A919-979A-2CEF-E0FCD5E23E05}"/>
              </a:ext>
            </a:extLst>
          </p:cNvPr>
          <p:cNvSpPr/>
          <p:nvPr/>
        </p:nvSpPr>
        <p:spPr>
          <a:xfrm>
            <a:off x="4385188" y="3325283"/>
            <a:ext cx="7806812" cy="2802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261FD536-458E-DB3C-A3E1-FF636D4CC6E8}"/>
              </a:ext>
            </a:extLst>
          </p:cNvPr>
          <p:cNvSpPr txBox="1"/>
          <p:nvPr/>
        </p:nvSpPr>
        <p:spPr>
          <a:xfrm>
            <a:off x="240887" y="532211"/>
            <a:ext cx="11867535" cy="2793072"/>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پیاده‌روی از جمله ورزش‌هایی است که در هر مرحله از دوران بارداری توصیه می‌شود. پیاده‌روی به تناسب اندام کمک می‌کند، موجب تقویت قلب و عروق می‌شود، روحیه شما را بهتر می‌کند و سیستم ایمنی بدن‌تان را تقویت می‌کند. هنگام پیاده‌روی لازم است تا از کفش مناسب استفاده کنید. کفش مناسب از لیز خوردن و زمین خوردن شما جلوگیری می‌کند، همچنین پوشیدن کفش مناسب باعث جلوگیری از کمردرد خواهد شد. موقع پیاده‌روی روی تنفس خود تمرکز کنید و سعی کنید ریتم تنفس خود را در پیاده‌روی تنظیم کنید. هنگام پیاده‌روی حتماً یک بطری آب همراه داشته باشید تا اگر احساس تشنگی یا گرما کردید جرعه‌ای آب بنوشید.</a:t>
            </a:r>
          </a:p>
        </p:txBody>
      </p:sp>
      <p:sp>
        <p:nvSpPr>
          <p:cNvPr id="5" name="TextBox 4">
            <a:extLst>
              <a:ext uri="{FF2B5EF4-FFF2-40B4-BE49-F238E27FC236}">
                <a16:creationId xmlns:a16="http://schemas.microsoft.com/office/drawing/2014/main" id="{5C6B2C55-D214-F3CC-AF47-0BBC62C75487}"/>
              </a:ext>
            </a:extLst>
          </p:cNvPr>
          <p:cNvSpPr txBox="1"/>
          <p:nvPr/>
        </p:nvSpPr>
        <p:spPr>
          <a:xfrm>
            <a:off x="5363496" y="178698"/>
            <a:ext cx="1465006"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پیاده‌روی</a:t>
            </a:r>
          </a:p>
        </p:txBody>
      </p:sp>
      <p:pic>
        <p:nvPicPr>
          <p:cNvPr id="4" name="Picture 3">
            <a:extLst>
              <a:ext uri="{FF2B5EF4-FFF2-40B4-BE49-F238E27FC236}">
                <a16:creationId xmlns:a16="http://schemas.microsoft.com/office/drawing/2014/main" id="{3580A7EB-D0BD-195F-53D4-257D654DD9A1}"/>
              </a:ext>
            </a:extLst>
          </p:cNvPr>
          <p:cNvPicPr>
            <a:picLocks noChangeAspect="1"/>
          </p:cNvPicPr>
          <p:nvPr/>
        </p:nvPicPr>
        <p:blipFill>
          <a:blip r:embed="rId2"/>
          <a:stretch>
            <a:fillRect/>
          </a:stretch>
        </p:blipFill>
        <p:spPr>
          <a:xfrm>
            <a:off x="6791638" y="3423314"/>
            <a:ext cx="5112778" cy="3246800"/>
          </a:xfrm>
          <a:prstGeom prst="rect">
            <a:avLst/>
          </a:prstGeom>
          <a:ln w="28575">
            <a:solidFill>
              <a:schemeClr val="bg1"/>
            </a:solidFill>
          </a:ln>
        </p:spPr>
      </p:pic>
      <p:pic>
        <p:nvPicPr>
          <p:cNvPr id="5124" name="Picture 4" descr="زایمان طبیعی راحت با پنج حرکت فوق العاده | شیراز درمان | خدمات پزشکی و  پرستاری در منزل و اجاره تجهیزات پزشکی">
            <a:extLst>
              <a:ext uri="{FF2B5EF4-FFF2-40B4-BE49-F238E27FC236}">
                <a16:creationId xmlns:a16="http://schemas.microsoft.com/office/drawing/2014/main" id="{E3AC7276-63F9-3E80-2B0E-DA3948BCEF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792" y="3399795"/>
            <a:ext cx="5447070" cy="3312214"/>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A2284348-E489-8778-618D-1164C75AB576}"/>
              </a:ext>
            </a:extLst>
          </p:cNvPr>
          <p:cNvSpPr/>
          <p:nvPr/>
        </p:nvSpPr>
        <p:spPr>
          <a:xfrm flipH="1" flipV="1">
            <a:off x="6371303" y="132979"/>
            <a:ext cx="5820697"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9" name="Rectangle 8">
            <a:extLst>
              <a:ext uri="{FF2B5EF4-FFF2-40B4-BE49-F238E27FC236}">
                <a16:creationId xmlns:a16="http://schemas.microsoft.com/office/drawing/2014/main" id="{1006C88B-CA84-9C9C-51DA-BC8403C51D26}"/>
              </a:ext>
            </a:extLst>
          </p:cNvPr>
          <p:cNvSpPr/>
          <p:nvPr/>
        </p:nvSpPr>
        <p:spPr>
          <a:xfrm flipH="1" flipV="1">
            <a:off x="0" y="620996"/>
            <a:ext cx="5820697"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Tree>
    <p:extLst>
      <p:ext uri="{BB962C8B-B14F-4D97-AF65-F5344CB8AC3E}">
        <p14:creationId xmlns:p14="http://schemas.microsoft.com/office/powerpoint/2010/main" val="16587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EF28F8-79DA-6809-24FD-DC157722CCB6}"/>
              </a:ext>
            </a:extLst>
          </p:cNvPr>
          <p:cNvSpPr txBox="1"/>
          <p:nvPr/>
        </p:nvSpPr>
        <p:spPr>
          <a:xfrm>
            <a:off x="6184490" y="1180107"/>
            <a:ext cx="5830529" cy="5009064"/>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شنا از جمله ورزش‌های مفرح و ایمن برای دوران بارداری است. شنا کردن ماهیچه‌ها و عضلات بدن را تقویت می‌کند، باعث کاهش تورم دست و پا می‌شود، دردهای ناحیه کمر را کم می‌کند و موجب ایجاد نشاط و شادابی در شما خواهد شد.  برای شنا کردن یک استخر بهداشتی و مطمئن را در نظر بگیرید؛ حتماً بعد از خروج از آب، بدن خود را شست‌وشو دهید و خشک کنید؛ از قرار گرفتن و نشستن در آب گرم جداً خودداری کنید. گرما باعث ایجاد تغییرات ناخوشایند در بدن جنین خواهد شد و در موارد حاد ممکن است منجر به سقط جنین شود.</a:t>
            </a:r>
          </a:p>
        </p:txBody>
      </p:sp>
      <p:sp>
        <p:nvSpPr>
          <p:cNvPr id="5" name="TextBox 4">
            <a:extLst>
              <a:ext uri="{FF2B5EF4-FFF2-40B4-BE49-F238E27FC236}">
                <a16:creationId xmlns:a16="http://schemas.microsoft.com/office/drawing/2014/main" id="{56675163-EC3F-6ED4-3E7B-1428DDAE0E81}"/>
              </a:ext>
            </a:extLst>
          </p:cNvPr>
          <p:cNvSpPr txBox="1"/>
          <p:nvPr/>
        </p:nvSpPr>
        <p:spPr>
          <a:xfrm>
            <a:off x="6184490" y="718442"/>
            <a:ext cx="1455174"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شنا کردن</a:t>
            </a:r>
          </a:p>
        </p:txBody>
      </p:sp>
      <p:pic>
        <p:nvPicPr>
          <p:cNvPr id="6146" name="Picture 2" descr="شنا در بارداری | استخر رفتن در بارداری | یک زن">
            <a:extLst>
              <a:ext uri="{FF2B5EF4-FFF2-40B4-BE49-F238E27FC236}">
                <a16:creationId xmlns:a16="http://schemas.microsoft.com/office/drawing/2014/main" id="{8693F62B-2D42-A21B-4D2E-BEA0126D68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75752"/>
            <a:ext cx="57150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آیا می توان در دوران بارداری شنا کرد؟ | دکتر آفاق حسن زاده راد">
            <a:extLst>
              <a:ext uri="{FF2B5EF4-FFF2-40B4-BE49-F238E27FC236}">
                <a16:creationId xmlns:a16="http://schemas.microsoft.com/office/drawing/2014/main" id="{4F2EE199-FE88-9367-252E-4AB09F6F7A5C}"/>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105"/>
          <a:stretch/>
        </p:blipFill>
        <p:spPr bwMode="auto">
          <a:xfrm>
            <a:off x="0" y="3311890"/>
            <a:ext cx="5715000" cy="337035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B9D5F38-158C-E31A-6537-AA739EA47D05}"/>
              </a:ext>
            </a:extLst>
          </p:cNvPr>
          <p:cNvSpPr/>
          <p:nvPr/>
        </p:nvSpPr>
        <p:spPr>
          <a:xfrm>
            <a:off x="5869860" y="3893574"/>
            <a:ext cx="137652" cy="297870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6707880F-4B48-D22C-C3B6-82BBECB3C3E7}"/>
              </a:ext>
            </a:extLst>
          </p:cNvPr>
          <p:cNvSpPr/>
          <p:nvPr/>
        </p:nvSpPr>
        <p:spPr>
          <a:xfrm>
            <a:off x="5869860" y="0"/>
            <a:ext cx="137652" cy="281897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F0F0CA8C-2C05-23E0-A1CB-8007BF93F7A8}"/>
              </a:ext>
            </a:extLst>
          </p:cNvPr>
          <p:cNvSpPr/>
          <p:nvPr/>
        </p:nvSpPr>
        <p:spPr>
          <a:xfrm>
            <a:off x="5869858" y="2964426"/>
            <a:ext cx="137651" cy="656730"/>
          </a:xfrm>
          <a:prstGeom prst="rect">
            <a:avLst/>
          </a:prstGeom>
          <a:solidFill>
            <a:srgbClr val="9F5FC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0C2DB237-73BA-F981-D2F2-787C787F9F28}"/>
              </a:ext>
            </a:extLst>
          </p:cNvPr>
          <p:cNvSpPr/>
          <p:nvPr/>
        </p:nvSpPr>
        <p:spPr>
          <a:xfrm flipH="1" flipV="1">
            <a:off x="6371303" y="1180107"/>
            <a:ext cx="5820697" cy="45719"/>
          </a:xfrm>
          <a:prstGeom prst="rect">
            <a:avLst/>
          </a:prstGeom>
          <a:solidFill>
            <a:srgbClr val="9F5FC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Tree>
    <p:extLst>
      <p:ext uri="{BB962C8B-B14F-4D97-AF65-F5344CB8AC3E}">
        <p14:creationId xmlns:p14="http://schemas.microsoft.com/office/powerpoint/2010/main" val="41675239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F0FF48E-57C8-9659-02B5-110F80F5D006}"/>
              </a:ext>
            </a:extLst>
          </p:cNvPr>
          <p:cNvSpPr txBox="1"/>
          <p:nvPr/>
        </p:nvSpPr>
        <p:spPr>
          <a:xfrm>
            <a:off x="353962" y="407888"/>
            <a:ext cx="6096000" cy="369332"/>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ایروبیک</a:t>
            </a:r>
          </a:p>
        </p:txBody>
      </p:sp>
      <p:sp>
        <p:nvSpPr>
          <p:cNvPr id="5" name="TextBox 4">
            <a:extLst>
              <a:ext uri="{FF2B5EF4-FFF2-40B4-BE49-F238E27FC236}">
                <a16:creationId xmlns:a16="http://schemas.microsoft.com/office/drawing/2014/main" id="{7BDCE263-A0F2-B0DD-C984-831116DCB198}"/>
              </a:ext>
            </a:extLst>
          </p:cNvPr>
          <p:cNvSpPr txBox="1"/>
          <p:nvPr/>
        </p:nvSpPr>
        <p:spPr>
          <a:xfrm>
            <a:off x="1619864" y="1256382"/>
            <a:ext cx="8814619" cy="5009064"/>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انجام ورزش‌های هوازی به سیستم تنفسی و گردش خون مطلوب بدن شما کمک شایانی خواهد کرد. ایروبیک جزو ورزش‌های مفرحی است که نیاز به تمرکز دارد و از این رو موقع ورزش کردن و تمرکز بر حرکات ورزشی کمتر به دردهای دوران بارداری فکر می‌کنید و همچنین این ورزش ریتمیک و قاعده‌مند اعتماد به نفس شما را بالا می‌برد و به شما کمک می‌کند تا بر ترس‌های دوران بارداری غلبه کنید. فراموش نکنید که ورزش ایروبیک در سطح مبتدی که حرکات پرشی و جهشی ندارد برای شما در این دوران مناسب است و از انجام حرکات حرفه‌ای که نیاز به تقلا و تلاش زیاد و بلند کردن هر دو پا همزمان از زمین را دارد، خودداری کنید. خوشبختانه امروزه کلاس‌های ایروبیک گروهی مخصوص بانوان باردار برگزار می‌شود که طی آن حرکات مناسب دوران بارداری تمرین می‌شود و مربی برای کار با بانوان باردار آموزش‌های لازم را کسب کرده است.</a:t>
            </a:r>
          </a:p>
        </p:txBody>
      </p:sp>
      <p:sp>
        <p:nvSpPr>
          <p:cNvPr id="2" name="Rectangle 1">
            <a:extLst>
              <a:ext uri="{FF2B5EF4-FFF2-40B4-BE49-F238E27FC236}">
                <a16:creationId xmlns:a16="http://schemas.microsoft.com/office/drawing/2014/main" id="{5C21B8FE-7AF4-A861-2D5A-878E10F7BBE4}"/>
              </a:ext>
            </a:extLst>
          </p:cNvPr>
          <p:cNvSpPr/>
          <p:nvPr/>
        </p:nvSpPr>
        <p:spPr>
          <a:xfrm>
            <a:off x="10640962" y="1081549"/>
            <a:ext cx="45719" cy="281897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7E46D530-7057-47F1-EBB0-959874C6799F}"/>
              </a:ext>
            </a:extLst>
          </p:cNvPr>
          <p:cNvSpPr/>
          <p:nvPr/>
        </p:nvSpPr>
        <p:spPr>
          <a:xfrm>
            <a:off x="1968910" y="1233522"/>
            <a:ext cx="8962103" cy="45719"/>
          </a:xfrm>
          <a:prstGeom prst="rect">
            <a:avLst/>
          </a:prstGeom>
          <a:solidFill>
            <a:srgbClr val="9F5FC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3F2265D4-68B3-D9DF-FC4B-01567FAEC486}"/>
              </a:ext>
            </a:extLst>
          </p:cNvPr>
          <p:cNvSpPr/>
          <p:nvPr/>
        </p:nvSpPr>
        <p:spPr>
          <a:xfrm>
            <a:off x="1315065" y="6528193"/>
            <a:ext cx="8962103" cy="45719"/>
          </a:xfrm>
          <a:prstGeom prst="rect">
            <a:avLst/>
          </a:prstGeom>
          <a:solidFill>
            <a:srgbClr val="9F5FC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7A225709-9746-7F1B-2807-E55661B0D448}"/>
              </a:ext>
            </a:extLst>
          </p:cNvPr>
          <p:cNvSpPr/>
          <p:nvPr/>
        </p:nvSpPr>
        <p:spPr>
          <a:xfrm rot="2632628">
            <a:off x="6500585" y="274751"/>
            <a:ext cx="285135" cy="308466"/>
          </a:xfrm>
          <a:prstGeom prst="rect">
            <a:avLst/>
          </a:prstGeom>
          <a:solidFill>
            <a:srgbClr val="B07BD7"/>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D5C9C38B-1F1C-05AA-1C90-8FED77D5AD8E}"/>
              </a:ext>
            </a:extLst>
          </p:cNvPr>
          <p:cNvSpPr/>
          <p:nvPr/>
        </p:nvSpPr>
        <p:spPr>
          <a:xfrm rot="2632628">
            <a:off x="4968478" y="622987"/>
            <a:ext cx="285135" cy="308466"/>
          </a:xfrm>
          <a:prstGeom prst="rect">
            <a:avLst/>
          </a:prstGeom>
          <a:solidFill>
            <a:srgbClr val="B381D9"/>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5D9DB1BC-5D9A-7D0E-B04C-3F43F4D6567E}"/>
              </a:ext>
            </a:extLst>
          </p:cNvPr>
          <p:cNvSpPr/>
          <p:nvPr/>
        </p:nvSpPr>
        <p:spPr>
          <a:xfrm>
            <a:off x="1574145" y="3900523"/>
            <a:ext cx="45719" cy="281897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369869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5160A2-6494-3AD5-F22A-0433EC41FC04}"/>
              </a:ext>
            </a:extLst>
          </p:cNvPr>
          <p:cNvSpPr txBox="1"/>
          <p:nvPr/>
        </p:nvSpPr>
        <p:spPr>
          <a:xfrm>
            <a:off x="6000136" y="997137"/>
            <a:ext cx="6096000"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دوچرخه‌سواری ثابت یا اسپینینگ</a:t>
            </a:r>
          </a:p>
        </p:txBody>
      </p:sp>
      <p:sp>
        <p:nvSpPr>
          <p:cNvPr id="5" name="TextBox 4">
            <a:extLst>
              <a:ext uri="{FF2B5EF4-FFF2-40B4-BE49-F238E27FC236}">
                <a16:creationId xmlns:a16="http://schemas.microsoft.com/office/drawing/2014/main" id="{C87E0D74-52D6-6CA3-02D6-9E36D0168A3E}"/>
              </a:ext>
            </a:extLst>
          </p:cNvPr>
          <p:cNvSpPr txBox="1"/>
          <p:nvPr/>
        </p:nvSpPr>
        <p:spPr>
          <a:xfrm>
            <a:off x="6000136" y="1478466"/>
            <a:ext cx="6096000" cy="3901068"/>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اگر به دوچرخه‌سواری علاقه‌مند هستید این ورزش مفرح را برای دوران بارداری کنار بگذارید و به جای آن به استفاده از دوچرخه‌های ثابت روی بیاورید. استفاده از دوچرخه متحرک احتمال زمین خوردن و آسیب به شما و جنین‌تان را افزایش می‌دهد پس اگر عاشق دوچرخه هستید اسپینینگ گزینه مناسبی برای شماست. اسپینینگ عضلات ناحیه لگن و کمر را تقویت می‌کند و به شما برای گذران کم عوارض‌تر مراحل بعدی بارداری کمک زیادی خواهد کرد.  </a:t>
            </a:r>
          </a:p>
        </p:txBody>
      </p:sp>
      <p:pic>
        <p:nvPicPr>
          <p:cNvPr id="7170" name="Picture 2" descr="دوچرخه سواری در حین بارداری - بازرگانی فردوس">
            <a:extLst>
              <a:ext uri="{FF2B5EF4-FFF2-40B4-BE49-F238E27FC236}">
                <a16:creationId xmlns:a16="http://schemas.microsoft.com/office/drawing/2014/main" id="{A1D69C11-002D-343E-C2C8-0B3FDDD1A4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95860" y="3322482"/>
            <a:ext cx="5174230" cy="344948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40C8C1F9-2F91-A305-58F7-95A897CE7535}"/>
              </a:ext>
            </a:extLst>
          </p:cNvPr>
          <p:cNvPicPr>
            <a:picLocks noChangeAspect="1"/>
          </p:cNvPicPr>
          <p:nvPr/>
        </p:nvPicPr>
        <p:blipFill>
          <a:blip r:embed="rId3"/>
          <a:stretch>
            <a:fillRect/>
          </a:stretch>
        </p:blipFill>
        <p:spPr>
          <a:xfrm>
            <a:off x="953728" y="86032"/>
            <a:ext cx="4726862" cy="3151242"/>
          </a:xfrm>
          <a:prstGeom prst="rect">
            <a:avLst/>
          </a:prstGeom>
        </p:spPr>
      </p:pic>
      <p:sp>
        <p:nvSpPr>
          <p:cNvPr id="7" name="Rectangle 6">
            <a:extLst>
              <a:ext uri="{FF2B5EF4-FFF2-40B4-BE49-F238E27FC236}">
                <a16:creationId xmlns:a16="http://schemas.microsoft.com/office/drawing/2014/main" id="{6BAA8349-9F7E-BCEB-4B87-2B62BD81792A}"/>
              </a:ext>
            </a:extLst>
          </p:cNvPr>
          <p:cNvSpPr/>
          <p:nvPr/>
        </p:nvSpPr>
        <p:spPr>
          <a:xfrm flipH="1">
            <a:off x="588705" y="0"/>
            <a:ext cx="119218" cy="281897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E0A56A43-1C0F-DAF4-0DF2-0F1B7631A0AA}"/>
              </a:ext>
            </a:extLst>
          </p:cNvPr>
          <p:cNvSpPr/>
          <p:nvPr/>
        </p:nvSpPr>
        <p:spPr>
          <a:xfrm flipH="1">
            <a:off x="5456286" y="4039026"/>
            <a:ext cx="119218" cy="2818974"/>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1A658EE8-9867-4D72-FAD6-6763F344206E}"/>
              </a:ext>
            </a:extLst>
          </p:cNvPr>
          <p:cNvSpPr/>
          <p:nvPr/>
        </p:nvSpPr>
        <p:spPr>
          <a:xfrm flipV="1">
            <a:off x="6459794" y="1234359"/>
            <a:ext cx="1484668" cy="45719"/>
          </a:xfrm>
          <a:prstGeom prst="rect">
            <a:avLst/>
          </a:prstGeom>
          <a:solidFill>
            <a:srgbClr val="9F5FC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33751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4B35966-87F9-C4ED-7A29-97B6BD085D48}"/>
              </a:ext>
            </a:extLst>
          </p:cNvPr>
          <p:cNvSpPr/>
          <p:nvPr/>
        </p:nvSpPr>
        <p:spPr>
          <a:xfrm>
            <a:off x="235237" y="6376018"/>
            <a:ext cx="11721526"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C86B4F5D-B27B-8263-5951-008526C11E53}"/>
              </a:ext>
            </a:extLst>
          </p:cNvPr>
          <p:cNvSpPr txBox="1"/>
          <p:nvPr/>
        </p:nvSpPr>
        <p:spPr>
          <a:xfrm>
            <a:off x="10387780" y="277015"/>
            <a:ext cx="1494504"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یوگا</a:t>
            </a:r>
          </a:p>
        </p:txBody>
      </p:sp>
      <p:sp>
        <p:nvSpPr>
          <p:cNvPr id="5" name="TextBox 4">
            <a:extLst>
              <a:ext uri="{FF2B5EF4-FFF2-40B4-BE49-F238E27FC236}">
                <a16:creationId xmlns:a16="http://schemas.microsoft.com/office/drawing/2014/main" id="{449BDE3B-4BA7-4DD2-D32B-1B87DCA6FA52}"/>
              </a:ext>
            </a:extLst>
          </p:cNvPr>
          <p:cNvSpPr txBox="1"/>
          <p:nvPr/>
        </p:nvSpPr>
        <p:spPr>
          <a:xfrm>
            <a:off x="309716" y="666024"/>
            <a:ext cx="11572568" cy="1685077"/>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همانطور که می‌دانید یوگا ترکیبی از حرکات کششی، نرمشی و تمرکز ذهن است. اگر در همین ماه‌های اولیه بارداری به دلایل مختلف دچار ترس و اضطراب شدید، یوگا ورزشی است که می‌تواند ذهن شما را آرام کند. همچنین یوگا موجب تقویت مفاصل و بهبود انعطاف‌پذیری بدن شما خواهد شد، یعنی درست همان چیزی است که در ماه‌های آخر بارداری به شدت به آن نیاز دارید.</a:t>
            </a:r>
          </a:p>
        </p:txBody>
      </p:sp>
      <p:pic>
        <p:nvPicPr>
          <p:cNvPr id="9220" name="Picture 4" descr="یوگای بارداری؛ باید و نبایدها و حرکت‌های مفید برای این دوران - چطور">
            <a:extLst>
              <a:ext uri="{FF2B5EF4-FFF2-40B4-BE49-F238E27FC236}">
                <a16:creationId xmlns:a16="http://schemas.microsoft.com/office/drawing/2014/main" id="{84A0CA95-7C78-2BB8-ABDB-DD4D3B46B2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8735" y="2713172"/>
            <a:ext cx="7216878" cy="414482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DFF0585B-9846-2E98-96B4-C490BF2201B2}"/>
              </a:ext>
            </a:extLst>
          </p:cNvPr>
          <p:cNvSpPr/>
          <p:nvPr/>
        </p:nvSpPr>
        <p:spPr>
          <a:xfrm flipH="1">
            <a:off x="235237" y="459122"/>
            <a:ext cx="45719" cy="5958348"/>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50731EB5-36D7-CAA6-08B0-C9CE6AEF2A7E}"/>
              </a:ext>
            </a:extLst>
          </p:cNvPr>
          <p:cNvSpPr/>
          <p:nvPr/>
        </p:nvSpPr>
        <p:spPr>
          <a:xfrm flipH="1">
            <a:off x="11956761" y="1"/>
            <a:ext cx="45719" cy="641747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D93D4754-416E-A178-7EB0-8FA81070E514}"/>
              </a:ext>
            </a:extLst>
          </p:cNvPr>
          <p:cNvSpPr/>
          <p:nvPr/>
        </p:nvSpPr>
        <p:spPr>
          <a:xfrm flipH="1" flipV="1">
            <a:off x="258096" y="458688"/>
            <a:ext cx="11009672"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160308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DAECA3B-E721-1242-0B90-5593F73FA7B4}"/>
              </a:ext>
            </a:extLst>
          </p:cNvPr>
          <p:cNvSpPr txBox="1"/>
          <p:nvPr/>
        </p:nvSpPr>
        <p:spPr>
          <a:xfrm>
            <a:off x="491612" y="664266"/>
            <a:ext cx="6096000"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ورزش های دوران بارداری سه ماه دوم</a:t>
            </a:r>
          </a:p>
        </p:txBody>
      </p:sp>
      <p:sp>
        <p:nvSpPr>
          <p:cNvPr id="5" name="TextBox 4">
            <a:extLst>
              <a:ext uri="{FF2B5EF4-FFF2-40B4-BE49-F238E27FC236}">
                <a16:creationId xmlns:a16="http://schemas.microsoft.com/office/drawing/2014/main" id="{7647A078-D288-A0BB-9495-43623F358FEE}"/>
              </a:ext>
            </a:extLst>
          </p:cNvPr>
          <p:cNvSpPr txBox="1"/>
          <p:nvPr/>
        </p:nvSpPr>
        <p:spPr>
          <a:xfrm>
            <a:off x="206477" y="1184670"/>
            <a:ext cx="6381135" cy="5009064"/>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ورزش دوران بارداری سه ماهه دوم به‌دلیل بهبود سطح انرژی مادر و برطرف شدن تهوع و بی‌حالی سه ماهه اول تنوع بیشتری دارند. این ورزش‌ها نیز به تناسب میزان فعالیت مادران در قبل از بارداری طراحی شده است. هدف اصلی از ورزش دوران بارداری سه ماهه دوم، تقویت عضلات لگن، بهبود ثبات و پایداری بدن، تقویت عضلات راست شکمی و عمقی شکم به همراه عضلات پایین تنه و بالا تنه خواهد بود. کلیه ورزش های بارداری ماه پنجم تا ششم که در پکیج‌های فیت شین طراحی شده‌اند، تمرکز کامل بر تقویت این عضلات داشته تا بدن مادر آماده تغییرات بیشتر در سه ماهه سوم شود.</a:t>
            </a:r>
          </a:p>
        </p:txBody>
      </p:sp>
      <p:pic>
        <p:nvPicPr>
          <p:cNvPr id="11266" name="Picture 2" descr="ورزشهای بی خطر در سه ماهه سوم بارداری برای زایمان طبیعی - دکتر منیژه  جوانمرد خوشدل">
            <a:extLst>
              <a:ext uri="{FF2B5EF4-FFF2-40B4-BE49-F238E27FC236}">
                <a16:creationId xmlns:a16="http://schemas.microsoft.com/office/drawing/2014/main" id="{4DB6ABB2-2A7F-D4D1-7063-964A1D222A1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169" r="23916"/>
          <a:stretch/>
        </p:blipFill>
        <p:spPr bwMode="auto">
          <a:xfrm>
            <a:off x="6716992" y="521561"/>
            <a:ext cx="5475008" cy="582561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D9314FEE-55A6-DB84-E4C5-6952B664884B}"/>
              </a:ext>
            </a:extLst>
          </p:cNvPr>
          <p:cNvSpPr/>
          <p:nvPr/>
        </p:nvSpPr>
        <p:spPr>
          <a:xfrm flipH="1" flipV="1">
            <a:off x="8317759" y="255637"/>
            <a:ext cx="3874241" cy="12782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B35F5018-12E2-529C-7A7D-7AE0A6787C79}"/>
              </a:ext>
            </a:extLst>
          </p:cNvPr>
          <p:cNvSpPr/>
          <p:nvPr/>
        </p:nvSpPr>
        <p:spPr>
          <a:xfrm flipH="1" flipV="1">
            <a:off x="6716992" y="6474543"/>
            <a:ext cx="3874241" cy="127820"/>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3978C1E1-B027-B765-0239-6657619B1453}"/>
              </a:ext>
            </a:extLst>
          </p:cNvPr>
          <p:cNvSpPr/>
          <p:nvPr/>
        </p:nvSpPr>
        <p:spPr>
          <a:xfrm flipH="1" flipV="1">
            <a:off x="10591232" y="6665823"/>
            <a:ext cx="1600767" cy="127820"/>
          </a:xfrm>
          <a:prstGeom prst="rect">
            <a:avLst/>
          </a:prstGeom>
          <a:solidFill>
            <a:srgbClr val="9F5FC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9D202D1E-C5DF-5643-09B7-DB300A544BC1}"/>
              </a:ext>
            </a:extLst>
          </p:cNvPr>
          <p:cNvSpPr/>
          <p:nvPr/>
        </p:nvSpPr>
        <p:spPr>
          <a:xfrm flipH="1" flipV="1">
            <a:off x="6716992" y="102785"/>
            <a:ext cx="1600767" cy="127820"/>
          </a:xfrm>
          <a:prstGeom prst="rect">
            <a:avLst/>
          </a:prstGeom>
          <a:solidFill>
            <a:srgbClr val="9F5FC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9B587D4B-0659-91EE-69C1-D0B9284C5D63}"/>
              </a:ext>
            </a:extLst>
          </p:cNvPr>
          <p:cNvSpPr/>
          <p:nvPr/>
        </p:nvSpPr>
        <p:spPr>
          <a:xfrm flipH="1" flipV="1">
            <a:off x="0" y="904161"/>
            <a:ext cx="1973827"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110536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ame 1">
            <a:extLst>
              <a:ext uri="{FF2B5EF4-FFF2-40B4-BE49-F238E27FC236}">
                <a16:creationId xmlns:a16="http://schemas.microsoft.com/office/drawing/2014/main" id="{82DCD57B-1D64-1D28-8525-F656BDC9337B}"/>
              </a:ext>
            </a:extLst>
          </p:cNvPr>
          <p:cNvSpPr/>
          <p:nvPr/>
        </p:nvSpPr>
        <p:spPr>
          <a:xfrm>
            <a:off x="1256683" y="1093282"/>
            <a:ext cx="10827162" cy="4638924"/>
          </a:xfrm>
          <a:prstGeom prst="frame">
            <a:avLst>
              <a:gd name="adj1" fmla="val 1836"/>
            </a:avLst>
          </a:prstGeom>
          <a:solidFill>
            <a:srgbClr val="6C2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solidFill>
                <a:schemeClr val="tx1"/>
              </a:solidFill>
            </a:endParaRPr>
          </a:p>
        </p:txBody>
      </p:sp>
      <p:sp>
        <p:nvSpPr>
          <p:cNvPr id="3" name="TextBox 2">
            <a:extLst>
              <a:ext uri="{FF2B5EF4-FFF2-40B4-BE49-F238E27FC236}">
                <a16:creationId xmlns:a16="http://schemas.microsoft.com/office/drawing/2014/main" id="{282E702B-DEBC-EB3F-AC4C-FA27D82933DB}"/>
              </a:ext>
            </a:extLst>
          </p:cNvPr>
          <p:cNvSpPr txBox="1"/>
          <p:nvPr/>
        </p:nvSpPr>
        <p:spPr>
          <a:xfrm>
            <a:off x="6435213" y="1457074"/>
            <a:ext cx="5309419" cy="3901068"/>
          </a:xfrm>
          <a:prstGeom prst="rect">
            <a:avLst/>
          </a:prstGeom>
          <a:noFill/>
        </p:spPr>
        <p:txBody>
          <a:bodyPr wrap="square">
            <a:spAutoFit/>
          </a:bodyPr>
          <a:lstStyle/>
          <a:p>
            <a:pPr algn="just" rtl="1">
              <a:lnSpc>
                <a:spcPct val="200000"/>
              </a:lnSpc>
              <a:spcAft>
                <a:spcPts val="2250"/>
              </a:spcAft>
            </a:pPr>
            <a:r>
              <a:rPr lang="fa-IR" b="0" i="0" dirty="0">
                <a:effectLst/>
                <a:latin typeface="Vazir" panose="020B0603030804020204" pitchFamily="34" charset="-78"/>
                <a:cs typeface="Vazir" panose="020B0603030804020204" pitchFamily="34" charset="-78"/>
              </a:rPr>
              <a:t>انجام فعالیت‌های بدنی مناسب باعث بهبود گردش خون، افزایش سطح انرژی، تقویت عضلات و </a:t>
            </a:r>
            <a:r>
              <a:rPr lang="fa-IR" b="0" i="0" u="none" strike="noStrike" dirty="0">
                <a:effectLst/>
                <a:latin typeface="Vazir" panose="020B0603030804020204" pitchFamily="34" charset="-78"/>
                <a:cs typeface="Vazir" panose="020B0603030804020204" pitchFamily="34" charset="-78"/>
              </a:rPr>
              <a:t>آمادگی بدن برای زایمان</a:t>
            </a:r>
            <a:r>
              <a:rPr lang="fa-IR" b="0" i="0" dirty="0">
                <a:effectLst/>
                <a:latin typeface="Vazir" panose="020B0603030804020204" pitchFamily="34" charset="-78"/>
                <a:cs typeface="Vazir" panose="020B0603030804020204" pitchFamily="34" charset="-78"/>
              </a:rPr>
              <a:t> نیز می‌شود. از طرف دیگر، انجام منظم این تمرینات می‌تواند به رشد بهتر جنین و احتمال تولد نوزاد با وزن مناسب را افزایش دهد. با این حال، نوع و شدت ورزش در دوران بارداری بسیار مهم است و باید با مشورت پزشک انتخاب شود که متناسب با شرایط مادر باشد.</a:t>
            </a:r>
          </a:p>
        </p:txBody>
      </p:sp>
      <p:pic>
        <p:nvPicPr>
          <p:cNvPr id="2050" name="Picture 2" descr="ورزش های دوران بارداری | مرکز مشاوره مامایی رویش">
            <a:extLst>
              <a:ext uri="{FF2B5EF4-FFF2-40B4-BE49-F238E27FC236}">
                <a16:creationId xmlns:a16="http://schemas.microsoft.com/office/drawing/2014/main" id="{B924FDA3-9E90-BF2D-F4E1-CC8ECA82CA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350" y="1426781"/>
            <a:ext cx="5962650" cy="3971925"/>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9A14C377-6785-3B12-6784-D8675C4AB4C5}"/>
              </a:ext>
            </a:extLst>
          </p:cNvPr>
          <p:cNvSpPr txBox="1"/>
          <p:nvPr/>
        </p:nvSpPr>
        <p:spPr>
          <a:xfrm>
            <a:off x="4076085" y="298117"/>
            <a:ext cx="3254477" cy="461665"/>
          </a:xfrm>
          <a:prstGeom prst="rect">
            <a:avLst/>
          </a:prstGeom>
          <a:noFill/>
        </p:spPr>
        <p:txBody>
          <a:bodyPr wrap="square">
            <a:spAutoFit/>
          </a:bodyPr>
          <a:lstStyle/>
          <a:p>
            <a:pPr algn="r">
              <a:spcAft>
                <a:spcPts val="2250"/>
              </a:spcAft>
            </a:pPr>
            <a:r>
              <a:rPr lang="fa-IR" sz="2400" b="1" i="0" dirty="0">
                <a:effectLst/>
                <a:latin typeface="Shabnam" panose="020B0603030804020204" pitchFamily="34" charset="-78"/>
                <a:cs typeface="Shabnam" panose="020B0603030804020204" pitchFamily="34" charset="-78"/>
              </a:rPr>
              <a:t>ورزش در بارداری</a:t>
            </a:r>
            <a:endParaRPr lang="fa-IR" sz="2400" dirty="0">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29582037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9425F2A-3887-8353-AEB1-6140BCE86590}"/>
              </a:ext>
            </a:extLst>
          </p:cNvPr>
          <p:cNvSpPr/>
          <p:nvPr/>
        </p:nvSpPr>
        <p:spPr>
          <a:xfrm flipH="1" flipV="1">
            <a:off x="0" y="1364482"/>
            <a:ext cx="5594554" cy="4841178"/>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0FFD994-437C-646D-4DB8-52AA46C4EBA9}"/>
              </a:ext>
            </a:extLst>
          </p:cNvPr>
          <p:cNvSpPr txBox="1"/>
          <p:nvPr/>
        </p:nvSpPr>
        <p:spPr>
          <a:xfrm>
            <a:off x="6322141" y="1196596"/>
            <a:ext cx="5732208" cy="5009064"/>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طبق تحقیقات یکی از اصلی‌ترین فواید آن، باز شدن لگن و کمک به بیرون آمدن کودک حین زایمان است. البته این یک قاعده‌ی کلی برای همه نیست. اما این احتمال وجود دارد که حرکت، نشستن و کشش روی توپ به ایجاد فضای بیشتر برای عبور کودک کمک کند. در واقع سبب ایجاد آمادگی برای زایمان طبیعی و تسهیل آن شود. باید توجه کرد که انجام ورزش بارداری با توپ سبب به دنیا آمدن زودهنگام کودک نمی‌شود. پس در شرایط نرمال نیازی به نگرانی در این باره نیست. بلکه فقط شرایط را در طول بارداری و زایمان بهبود می بخشد.</a:t>
            </a:r>
          </a:p>
        </p:txBody>
      </p:sp>
      <p:sp>
        <p:nvSpPr>
          <p:cNvPr id="5" name="TextBox 4">
            <a:extLst>
              <a:ext uri="{FF2B5EF4-FFF2-40B4-BE49-F238E27FC236}">
                <a16:creationId xmlns:a16="http://schemas.microsoft.com/office/drawing/2014/main" id="{FD465F81-AAAB-051D-C735-D966FEADBBC7}"/>
              </a:ext>
            </a:extLst>
          </p:cNvPr>
          <p:cNvSpPr txBox="1"/>
          <p:nvPr/>
        </p:nvSpPr>
        <p:spPr>
          <a:xfrm>
            <a:off x="2546554" y="398751"/>
            <a:ext cx="6096000"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فواید انجام ورزش بارداری با توپ</a:t>
            </a:r>
          </a:p>
        </p:txBody>
      </p:sp>
      <p:pic>
        <p:nvPicPr>
          <p:cNvPr id="12290" name="Picture 2" descr="8 ورزش بارداری برای سلامت مادر و نوزاد - مهر مادر">
            <a:extLst>
              <a:ext uri="{FF2B5EF4-FFF2-40B4-BE49-F238E27FC236}">
                <a16:creationId xmlns:a16="http://schemas.microsoft.com/office/drawing/2014/main" id="{18EB7AB5-3BCF-B3BD-400A-DD40AB1C6C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651" y="1521194"/>
            <a:ext cx="6009374" cy="4527754"/>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965D59F7-C10B-3FEA-CEB9-822C2EDB62D0}"/>
              </a:ext>
            </a:extLst>
          </p:cNvPr>
          <p:cNvSpPr/>
          <p:nvPr/>
        </p:nvSpPr>
        <p:spPr>
          <a:xfrm flipH="1" flipV="1">
            <a:off x="0" y="655751"/>
            <a:ext cx="4572000"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4B76AEC3-05FE-1C8B-E616-3AD4423750A5}"/>
              </a:ext>
            </a:extLst>
          </p:cNvPr>
          <p:cNvSpPr/>
          <p:nvPr/>
        </p:nvSpPr>
        <p:spPr>
          <a:xfrm flipH="1" flipV="1">
            <a:off x="8642554" y="616032"/>
            <a:ext cx="3549446"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2C02C03B-E1C3-B41A-9F3A-0CB9CCA8C859}"/>
              </a:ext>
            </a:extLst>
          </p:cNvPr>
          <p:cNvSpPr/>
          <p:nvPr/>
        </p:nvSpPr>
        <p:spPr>
          <a:xfrm flipH="1">
            <a:off x="0" y="6641146"/>
            <a:ext cx="12192000"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2757788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47EA22A-B7BD-FBB6-AEE2-73F7A99C05FF}"/>
              </a:ext>
            </a:extLst>
          </p:cNvPr>
          <p:cNvSpPr/>
          <p:nvPr/>
        </p:nvSpPr>
        <p:spPr>
          <a:xfrm flipH="1" flipV="1">
            <a:off x="6793695" y="562549"/>
            <a:ext cx="5398305" cy="651641"/>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80D6713C-B68C-1B8E-0CEA-EB964EEB9F31}"/>
              </a:ext>
            </a:extLst>
          </p:cNvPr>
          <p:cNvSpPr/>
          <p:nvPr/>
        </p:nvSpPr>
        <p:spPr>
          <a:xfrm flipH="1" flipV="1">
            <a:off x="0" y="3330424"/>
            <a:ext cx="5594554" cy="651641"/>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23E8C46-1DAD-28C1-0F93-B84CCE7E4FEE}"/>
              </a:ext>
            </a:extLst>
          </p:cNvPr>
          <p:cNvSpPr txBox="1"/>
          <p:nvPr/>
        </p:nvSpPr>
        <p:spPr>
          <a:xfrm>
            <a:off x="117988" y="5102546"/>
            <a:ext cx="12005186" cy="1685077"/>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تا زمانی که یک فرد در پایان شش هفته توسط پزشک خود معاینه شود و عوارض پس از زایمان را تجربه نکند، زمانی که احساس آمادگی کرد ورزش کردن بی خطر است. اما اغلب توصیه می شود که افراد تا 12 هفته صبر کنند تا به تمرینات شدیدتر مانند وزنه برداری یا دویدن بازگردند</a:t>
            </a:r>
          </a:p>
        </p:txBody>
      </p:sp>
      <p:sp>
        <p:nvSpPr>
          <p:cNvPr id="5" name="TextBox 4">
            <a:extLst>
              <a:ext uri="{FF2B5EF4-FFF2-40B4-BE49-F238E27FC236}">
                <a16:creationId xmlns:a16="http://schemas.microsoft.com/office/drawing/2014/main" id="{941C2D6B-ACE2-467A-3149-652DCC81D0BF}"/>
              </a:ext>
            </a:extLst>
          </p:cNvPr>
          <p:cNvSpPr txBox="1"/>
          <p:nvPr/>
        </p:nvSpPr>
        <p:spPr>
          <a:xfrm>
            <a:off x="0" y="4640881"/>
            <a:ext cx="4857136"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آیا ورزش پس از زایمان بی خطر است؟</a:t>
            </a:r>
          </a:p>
        </p:txBody>
      </p:sp>
      <p:sp>
        <p:nvSpPr>
          <p:cNvPr id="2" name="Rectangle 1">
            <a:extLst>
              <a:ext uri="{FF2B5EF4-FFF2-40B4-BE49-F238E27FC236}">
                <a16:creationId xmlns:a16="http://schemas.microsoft.com/office/drawing/2014/main" id="{B27E992E-EE06-C6BC-85C2-551EDF551982}"/>
              </a:ext>
            </a:extLst>
          </p:cNvPr>
          <p:cNvSpPr/>
          <p:nvPr/>
        </p:nvSpPr>
        <p:spPr>
          <a:xfrm flipV="1">
            <a:off x="4857136" y="4871713"/>
            <a:ext cx="7334864" cy="45719"/>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314" name="Picture 2" descr="درباره ورزش پس از زایمان بیشتر بدانید">
            <a:extLst>
              <a:ext uri="{FF2B5EF4-FFF2-40B4-BE49-F238E27FC236}">
                <a16:creationId xmlns:a16="http://schemas.microsoft.com/office/drawing/2014/main" id="{60A3B003-E129-CD81-E0E5-CEF2800E6C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539" y="221341"/>
            <a:ext cx="6291854" cy="3529892"/>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13316" name="Picture 4" descr="چه ورزش‌هایی پس از زایمان برای مادر مناسب است؟ | مرکز مشاوره مامایی رویش">
            <a:extLst>
              <a:ext uri="{FF2B5EF4-FFF2-40B4-BE49-F238E27FC236}">
                <a16:creationId xmlns:a16="http://schemas.microsoft.com/office/drawing/2014/main" id="{757A1457-E5C3-1DB7-66A1-0DD256230F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93695" y="888370"/>
            <a:ext cx="5171766" cy="3591504"/>
          </a:xfrm>
          <a:prstGeom prst="rect">
            <a:avLst/>
          </a:prstGeom>
          <a:noFill/>
          <a:ln w="28575">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307811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A1BDB4CD-ED99-B4CF-4E28-D963FB92D8B7}"/>
              </a:ext>
            </a:extLst>
          </p:cNvPr>
          <p:cNvSpPr/>
          <p:nvPr/>
        </p:nvSpPr>
        <p:spPr>
          <a:xfrm flipH="1" flipV="1">
            <a:off x="6816454" y="3355497"/>
            <a:ext cx="4660486" cy="3197703"/>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03DFB3B7-A440-F294-144F-994227D45412}"/>
              </a:ext>
            </a:extLst>
          </p:cNvPr>
          <p:cNvSpPr/>
          <p:nvPr/>
        </p:nvSpPr>
        <p:spPr>
          <a:xfrm flipH="1" flipV="1">
            <a:off x="879508" y="3333134"/>
            <a:ext cx="4567561" cy="3197703"/>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948B89F-4ADA-15FD-81C2-4809353CC75B}"/>
              </a:ext>
            </a:extLst>
          </p:cNvPr>
          <p:cNvSpPr txBox="1"/>
          <p:nvPr/>
        </p:nvSpPr>
        <p:spPr>
          <a:xfrm>
            <a:off x="304800" y="766465"/>
            <a:ext cx="11759381" cy="1685077"/>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ورزش در بارداری هم برای مادر و هم برای نوزاد مفید است. انجام تمرینات ورزشی در طول هفته می‌تواند به قوی نگه داشتن عضلات مرکزی بدن، تناسب‌اندام و سلامت سیستم قلبی عروقی کمک کند. به علاوه، می‌تواند برای سلامت روان شما معجزه کند، چون اندورفین ترشح می‌شود.</a:t>
            </a:r>
          </a:p>
        </p:txBody>
      </p:sp>
      <p:sp>
        <p:nvSpPr>
          <p:cNvPr id="4" name="TextBox 3">
            <a:extLst>
              <a:ext uri="{FF2B5EF4-FFF2-40B4-BE49-F238E27FC236}">
                <a16:creationId xmlns:a16="http://schemas.microsoft.com/office/drawing/2014/main" id="{CFB20C88-EF89-00C9-6677-24825806DD09}"/>
              </a:ext>
            </a:extLst>
          </p:cNvPr>
          <p:cNvSpPr txBox="1"/>
          <p:nvPr/>
        </p:nvSpPr>
        <p:spPr>
          <a:xfrm>
            <a:off x="9330812" y="304800"/>
            <a:ext cx="2753033"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سخن آخر</a:t>
            </a:r>
          </a:p>
        </p:txBody>
      </p:sp>
      <p:sp>
        <p:nvSpPr>
          <p:cNvPr id="5" name="Rectangle 4">
            <a:extLst>
              <a:ext uri="{FF2B5EF4-FFF2-40B4-BE49-F238E27FC236}">
                <a16:creationId xmlns:a16="http://schemas.microsoft.com/office/drawing/2014/main" id="{3D4A52AB-6F66-2CD2-1614-B02540C0FF84}"/>
              </a:ext>
            </a:extLst>
          </p:cNvPr>
          <p:cNvSpPr/>
          <p:nvPr/>
        </p:nvSpPr>
        <p:spPr>
          <a:xfrm>
            <a:off x="-1" y="511278"/>
            <a:ext cx="10795819" cy="49161"/>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7" name="Picture 6">
            <a:extLst>
              <a:ext uri="{FF2B5EF4-FFF2-40B4-BE49-F238E27FC236}">
                <a16:creationId xmlns:a16="http://schemas.microsoft.com/office/drawing/2014/main" id="{B80A42CD-5591-4DB6-5CA9-12B211FA3536}"/>
              </a:ext>
            </a:extLst>
          </p:cNvPr>
          <p:cNvPicPr>
            <a:picLocks noChangeAspect="1"/>
          </p:cNvPicPr>
          <p:nvPr/>
        </p:nvPicPr>
        <p:blipFill>
          <a:blip r:embed="rId2"/>
          <a:stretch>
            <a:fillRect/>
          </a:stretch>
        </p:blipFill>
        <p:spPr>
          <a:xfrm>
            <a:off x="6980904" y="2451542"/>
            <a:ext cx="4331586" cy="4331586"/>
          </a:xfrm>
          <a:prstGeom prst="rect">
            <a:avLst/>
          </a:prstGeom>
          <a:ln w="28575">
            <a:solidFill>
              <a:schemeClr val="bg1"/>
            </a:solidFill>
          </a:ln>
        </p:spPr>
      </p:pic>
      <p:pic>
        <p:nvPicPr>
          <p:cNvPr id="9" name="Picture 8">
            <a:extLst>
              <a:ext uri="{FF2B5EF4-FFF2-40B4-BE49-F238E27FC236}">
                <a16:creationId xmlns:a16="http://schemas.microsoft.com/office/drawing/2014/main" id="{3C078A9B-F221-A46E-0F62-D6C6480D5355}"/>
              </a:ext>
            </a:extLst>
          </p:cNvPr>
          <p:cNvPicPr>
            <a:picLocks noChangeAspect="1"/>
          </p:cNvPicPr>
          <p:nvPr/>
        </p:nvPicPr>
        <p:blipFill>
          <a:blip r:embed="rId3"/>
          <a:stretch>
            <a:fillRect/>
          </a:stretch>
        </p:blipFill>
        <p:spPr>
          <a:xfrm>
            <a:off x="441536" y="3429000"/>
            <a:ext cx="5742954" cy="2998600"/>
          </a:xfrm>
          <a:prstGeom prst="rect">
            <a:avLst/>
          </a:prstGeom>
          <a:ln w="28575">
            <a:solidFill>
              <a:schemeClr val="bg1"/>
            </a:solidFill>
          </a:ln>
        </p:spPr>
      </p:pic>
    </p:spTree>
    <p:extLst>
      <p:ext uri="{BB962C8B-B14F-4D97-AF65-F5344CB8AC3E}">
        <p14:creationId xmlns:p14="http://schemas.microsoft.com/office/powerpoint/2010/main" val="22735021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34D7E467-8A62-9BE6-E065-05551CD100DE}"/>
              </a:ext>
            </a:extLst>
          </p:cNvPr>
          <p:cNvSpPr txBox="1"/>
          <p:nvPr/>
        </p:nvSpPr>
        <p:spPr>
          <a:xfrm>
            <a:off x="462116" y="1343317"/>
            <a:ext cx="3362632" cy="2274982"/>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pPr algn="l"/>
            <a:r>
              <a:rPr lang="fa-IR" dirty="0">
                <a:hlinkClick r:id="rId2">
                  <a:extLst>
                    <a:ext uri="{A12FA001-AC4F-418D-AE19-62706E023703}">
                      <ahyp:hlinkClr xmlns:ahyp="http://schemas.microsoft.com/office/drawing/2018/hyperlinkcolor" val="tx"/>
                    </a:ext>
                  </a:extLst>
                </a:hlinkClick>
              </a:rPr>
              <a:t>fitsheen.com</a:t>
            </a:r>
            <a:endParaRPr lang="fa-IR" dirty="0"/>
          </a:p>
          <a:p>
            <a:pPr algn="l"/>
            <a:r>
              <a:rPr lang="fa-IR" dirty="0">
                <a:hlinkClick r:id="rId3">
                  <a:extLst>
                    <a:ext uri="{A12FA001-AC4F-418D-AE19-62706E023703}">
                      <ahyp:hlinkClr xmlns:ahyp="http://schemas.microsoft.com/office/drawing/2018/hyperlinkcolor" val="tx"/>
                    </a:ext>
                  </a:extLst>
                </a:hlinkClick>
              </a:rPr>
              <a:t>www.pinobaby.ir</a:t>
            </a:r>
            <a:endParaRPr lang="fa-IR" dirty="0"/>
          </a:p>
          <a:p>
            <a:pPr algn="l"/>
            <a:r>
              <a:rPr lang="fa-IR" dirty="0">
                <a:hlinkClick r:id="rId4">
                  <a:extLst>
                    <a:ext uri="{A12FA001-AC4F-418D-AE19-62706E023703}">
                      <ahyp:hlinkClr xmlns:ahyp="http://schemas.microsoft.com/office/drawing/2018/hyperlinkcolor" val="tx"/>
                    </a:ext>
                  </a:extLst>
                </a:hlinkClick>
              </a:rPr>
              <a:t>www.darmankade.co</a:t>
            </a:r>
            <a:r>
              <a:rPr lang="fa-IR" dirty="0">
                <a:hlinkClick r:id="rId5">
                  <a:extLst>
                    <a:ext uri="{A12FA001-AC4F-418D-AE19-62706E023703}">
                      <ahyp:hlinkClr xmlns:ahyp="http://schemas.microsoft.com/office/drawing/2018/hyperlinkcolor" val="tx"/>
                    </a:ext>
                  </a:extLst>
                </a:hlinkClick>
              </a:rPr>
              <a:t>m</a:t>
            </a:r>
            <a:endParaRPr lang="fa-IR" dirty="0"/>
          </a:p>
        </p:txBody>
      </p:sp>
      <p:sp>
        <p:nvSpPr>
          <p:cNvPr id="2" name="TextBox 1">
            <a:extLst>
              <a:ext uri="{FF2B5EF4-FFF2-40B4-BE49-F238E27FC236}">
                <a16:creationId xmlns:a16="http://schemas.microsoft.com/office/drawing/2014/main" id="{28955D25-3EEC-2160-EE8A-3F271CD5A287}"/>
              </a:ext>
            </a:extLst>
          </p:cNvPr>
          <p:cNvSpPr txBox="1"/>
          <p:nvPr/>
        </p:nvSpPr>
        <p:spPr>
          <a:xfrm>
            <a:off x="2821859" y="90998"/>
            <a:ext cx="3578941"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منابع</a:t>
            </a:r>
          </a:p>
        </p:txBody>
      </p:sp>
      <p:sp>
        <p:nvSpPr>
          <p:cNvPr id="4" name="Rectangle 3">
            <a:extLst>
              <a:ext uri="{FF2B5EF4-FFF2-40B4-BE49-F238E27FC236}">
                <a16:creationId xmlns:a16="http://schemas.microsoft.com/office/drawing/2014/main" id="{06B74297-6C51-B95C-34B4-3C48209A1A14}"/>
              </a:ext>
            </a:extLst>
          </p:cNvPr>
          <p:cNvSpPr/>
          <p:nvPr/>
        </p:nvSpPr>
        <p:spPr>
          <a:xfrm>
            <a:off x="0" y="691073"/>
            <a:ext cx="12192000" cy="45719"/>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320362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0B7638-D5E0-6BA7-8C82-4F40B1106B0A}"/>
              </a:ext>
            </a:extLst>
          </p:cNvPr>
          <p:cNvSpPr/>
          <p:nvPr/>
        </p:nvSpPr>
        <p:spPr>
          <a:xfrm>
            <a:off x="1499419" y="2241754"/>
            <a:ext cx="9193162" cy="2556388"/>
          </a:xfrm>
          <a:prstGeom prst="rect">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r>
              <a:rPr lang="fa-IR" sz="6000" b="1" dirty="0">
                <a:solidFill>
                  <a:schemeClr val="bg1"/>
                </a:solidFill>
                <a:latin typeface="Shabnam" panose="020B0603030804020204" pitchFamily="34" charset="-78"/>
                <a:cs typeface="Shabnam" panose="020B0603030804020204" pitchFamily="34" charset="-78"/>
              </a:rPr>
              <a:t>با تشکر از شما</a:t>
            </a:r>
          </a:p>
        </p:txBody>
      </p:sp>
    </p:spTree>
    <p:extLst>
      <p:ext uri="{BB962C8B-B14F-4D97-AF65-F5344CB8AC3E}">
        <p14:creationId xmlns:p14="http://schemas.microsoft.com/office/powerpoint/2010/main" val="3679960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3173D90-D269-FAD3-9AD0-7D4D2DBB7403}"/>
              </a:ext>
            </a:extLst>
          </p:cNvPr>
          <p:cNvSpPr/>
          <p:nvPr/>
        </p:nvSpPr>
        <p:spPr>
          <a:xfrm flipV="1">
            <a:off x="0" y="6055748"/>
            <a:ext cx="12192000" cy="45719"/>
          </a:xfrm>
          <a:prstGeom prst="rect">
            <a:avLst/>
          </a:prstGeom>
          <a:solidFill>
            <a:srgbClr val="6C2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6B41128-DDAC-3047-9CBA-5ECA3916991F}"/>
              </a:ext>
            </a:extLst>
          </p:cNvPr>
          <p:cNvSpPr txBox="1"/>
          <p:nvPr/>
        </p:nvSpPr>
        <p:spPr>
          <a:xfrm>
            <a:off x="2418734" y="501907"/>
            <a:ext cx="7787149"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تأثیر تغییرات بدن در دوران بارداری بر فعالیت‌های ورزشی</a:t>
            </a:r>
          </a:p>
        </p:txBody>
      </p:sp>
      <p:sp>
        <p:nvSpPr>
          <p:cNvPr id="5" name="TextBox 4">
            <a:extLst>
              <a:ext uri="{FF2B5EF4-FFF2-40B4-BE49-F238E27FC236}">
                <a16:creationId xmlns:a16="http://schemas.microsoft.com/office/drawing/2014/main" id="{8B248CFE-E107-69C3-8509-7E39FB242DA8}"/>
              </a:ext>
            </a:extLst>
          </p:cNvPr>
          <p:cNvSpPr txBox="1"/>
          <p:nvPr/>
        </p:nvSpPr>
        <p:spPr>
          <a:xfrm>
            <a:off x="7187383" y="1835842"/>
            <a:ext cx="4345858" cy="3901068"/>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در این دوران هورمون‌های بارداری باعث شل شدن رباط‌های اطراف مفاصل شده و خطر آسیب‌دیدگی را افزایش می‌دهند، بنابراین باید از حرکات ناگهانی و تمرینات سنگین اجتناب کنید. همچنین، تغییر مرکز ثقل بدن به دلیل رشد جنین و وزن اضافه شده، ثبات بدن را کاهش داده و خطر افتادن را بیشتر می‌کند. </a:t>
            </a:r>
          </a:p>
        </p:txBody>
      </p:sp>
      <p:pic>
        <p:nvPicPr>
          <p:cNvPr id="3074" name="Picture 2" descr="ورزش در دوران بارداری - نکاتی که لازم است بدانید - مجله پارسی پودر">
            <a:extLst>
              <a:ext uri="{FF2B5EF4-FFF2-40B4-BE49-F238E27FC236}">
                <a16:creationId xmlns:a16="http://schemas.microsoft.com/office/drawing/2014/main" id="{16D2E56F-019D-E0B5-88B0-C0FCBF26D3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759" y="1779544"/>
            <a:ext cx="5899356" cy="393782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3F38BF5E-DD6F-CC67-1F08-1FF6C81E5975}"/>
              </a:ext>
            </a:extLst>
          </p:cNvPr>
          <p:cNvSpPr/>
          <p:nvPr/>
        </p:nvSpPr>
        <p:spPr>
          <a:xfrm flipV="1">
            <a:off x="0" y="1446917"/>
            <a:ext cx="12192000" cy="45719"/>
          </a:xfrm>
          <a:prstGeom prst="rect">
            <a:avLst/>
          </a:prstGeom>
          <a:solidFill>
            <a:srgbClr val="6C2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64375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82054A6-6E4A-565D-983E-19B436BE5F5A}"/>
              </a:ext>
            </a:extLst>
          </p:cNvPr>
          <p:cNvSpPr/>
          <p:nvPr/>
        </p:nvSpPr>
        <p:spPr>
          <a:xfrm flipV="1">
            <a:off x="6577780" y="5540014"/>
            <a:ext cx="5614219" cy="329844"/>
          </a:xfrm>
          <a:prstGeom prst="rect">
            <a:avLst/>
          </a:prstGeom>
          <a:solidFill>
            <a:srgbClr val="6C2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3DF3943-69C5-99B4-DF9A-4693828C8AAD}"/>
              </a:ext>
            </a:extLst>
          </p:cNvPr>
          <p:cNvSpPr txBox="1"/>
          <p:nvPr/>
        </p:nvSpPr>
        <p:spPr>
          <a:xfrm>
            <a:off x="68835" y="2025049"/>
            <a:ext cx="6656435" cy="2239074"/>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نیاز بیشتر به اکسیژن نیز ممکن است توانایی شما را برای انجام تمرینات سنگین محدود کند، به‌ویژه اگر اضافه وزن داشته باشید.بنابراین با توجه به تغییرات متعدد جسمانی و هورمونی در این دوران توصیه می‌شود که انجام ورزش در بارداری با مشورت پزشک انجام شود.</a:t>
            </a:r>
          </a:p>
        </p:txBody>
      </p:sp>
      <p:sp>
        <p:nvSpPr>
          <p:cNvPr id="4" name="TextBox 3">
            <a:extLst>
              <a:ext uri="{FF2B5EF4-FFF2-40B4-BE49-F238E27FC236}">
                <a16:creationId xmlns:a16="http://schemas.microsoft.com/office/drawing/2014/main" id="{86F52A25-07C4-48D3-6112-A390349BC946}"/>
              </a:ext>
            </a:extLst>
          </p:cNvPr>
          <p:cNvSpPr txBox="1"/>
          <p:nvPr/>
        </p:nvSpPr>
        <p:spPr>
          <a:xfrm>
            <a:off x="4336016" y="1317984"/>
            <a:ext cx="7787149"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تأثیر تغییرات بدن در دوران بارداری بر فعالیت‌های ورزشی</a:t>
            </a:r>
          </a:p>
        </p:txBody>
      </p:sp>
      <p:pic>
        <p:nvPicPr>
          <p:cNvPr id="4098" name="Picture 2" descr="مشاوره بارداری چگونه صورت می‌گیرد؟ | مهمید">
            <a:extLst>
              <a:ext uri="{FF2B5EF4-FFF2-40B4-BE49-F238E27FC236}">
                <a16:creationId xmlns:a16="http://schemas.microsoft.com/office/drawing/2014/main" id="{369B5A00-B6C0-870F-38D4-160ACB6A7E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6794085" y="2182365"/>
            <a:ext cx="5329080" cy="3545060"/>
          </a:xfrm>
          <a:prstGeom prst="rect">
            <a:avLst/>
          </a:prstGeom>
          <a:noFill/>
          <a:ln w="12700">
            <a:solidFill>
              <a:schemeClr val="bg1"/>
            </a:solidFill>
          </a:ln>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CF4F0EE-C092-0265-82C2-1B63F9884723}"/>
              </a:ext>
            </a:extLst>
          </p:cNvPr>
          <p:cNvSpPr/>
          <p:nvPr/>
        </p:nvSpPr>
        <p:spPr>
          <a:xfrm>
            <a:off x="1" y="1594534"/>
            <a:ext cx="5102942" cy="47453"/>
          </a:xfrm>
          <a:prstGeom prst="rect">
            <a:avLst/>
          </a:prstGeom>
          <a:solidFill>
            <a:srgbClr val="6C2E9A"/>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0732601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9714F467-945F-8953-8BD0-399C88C39600}"/>
              </a:ext>
            </a:extLst>
          </p:cNvPr>
          <p:cNvSpPr/>
          <p:nvPr/>
        </p:nvSpPr>
        <p:spPr>
          <a:xfrm>
            <a:off x="9940413" y="4782089"/>
            <a:ext cx="1540024" cy="1398066"/>
          </a:xfrm>
          <a:prstGeom prst="rect">
            <a:avLst/>
          </a:prstGeom>
          <a:solidFill>
            <a:srgbClr val="D026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endParaRPr lang="en-US" dirty="0"/>
          </a:p>
          <a:p>
            <a:pPr algn="r"/>
            <a:endParaRPr lang="en-US" dirty="0"/>
          </a:p>
          <a:p>
            <a:pPr algn="r"/>
            <a:r>
              <a:rPr lang="en-US" sz="4000" b="1" dirty="0">
                <a:latin typeface="Vazir" panose="020B0603030804020204" pitchFamily="34" charset="-78"/>
                <a:cs typeface="Vazir" panose="020B0603030804020204" pitchFamily="34" charset="-78"/>
              </a:rPr>
              <a:t>1.</a:t>
            </a:r>
          </a:p>
        </p:txBody>
      </p:sp>
      <p:sp>
        <p:nvSpPr>
          <p:cNvPr id="19" name="Rectangle: Rounded Corners 18">
            <a:extLst>
              <a:ext uri="{FF2B5EF4-FFF2-40B4-BE49-F238E27FC236}">
                <a16:creationId xmlns:a16="http://schemas.microsoft.com/office/drawing/2014/main" id="{32FE6229-2799-7B6F-0CA6-E8C5912EB3C9}"/>
              </a:ext>
            </a:extLst>
          </p:cNvPr>
          <p:cNvSpPr/>
          <p:nvPr/>
        </p:nvSpPr>
        <p:spPr>
          <a:xfrm>
            <a:off x="8353499" y="2467614"/>
            <a:ext cx="2953598" cy="3578990"/>
          </a:xfrm>
          <a:prstGeom prst="roundRect">
            <a:avLst>
              <a:gd name="adj" fmla="val 3823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sp>
        <p:nvSpPr>
          <p:cNvPr id="16" name="Rectangle 15">
            <a:extLst>
              <a:ext uri="{FF2B5EF4-FFF2-40B4-BE49-F238E27FC236}">
                <a16:creationId xmlns:a16="http://schemas.microsoft.com/office/drawing/2014/main" id="{1029C5AD-B888-489D-A704-5195A66E338E}"/>
              </a:ext>
            </a:extLst>
          </p:cNvPr>
          <p:cNvSpPr/>
          <p:nvPr/>
        </p:nvSpPr>
        <p:spPr>
          <a:xfrm>
            <a:off x="6148134" y="4782089"/>
            <a:ext cx="1540024" cy="1398066"/>
          </a:xfrm>
          <a:prstGeom prst="rect">
            <a:avLst/>
          </a:prstGeom>
          <a:solidFill>
            <a:srgbClr val="B031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endParaRPr lang="en-US" dirty="0"/>
          </a:p>
          <a:p>
            <a:pPr algn="r"/>
            <a:endParaRPr lang="en-US" dirty="0"/>
          </a:p>
          <a:p>
            <a:pPr algn="r"/>
            <a:r>
              <a:rPr lang="en-US" sz="4000" b="1" dirty="0">
                <a:latin typeface="Vazir" panose="020B0603030804020204" pitchFamily="34" charset="-78"/>
                <a:cs typeface="Vazir" panose="020B0603030804020204" pitchFamily="34" charset="-78"/>
              </a:rPr>
              <a:t>2.</a:t>
            </a:r>
          </a:p>
        </p:txBody>
      </p:sp>
      <p:sp>
        <p:nvSpPr>
          <p:cNvPr id="8" name="Rectangle 7">
            <a:extLst>
              <a:ext uri="{FF2B5EF4-FFF2-40B4-BE49-F238E27FC236}">
                <a16:creationId xmlns:a16="http://schemas.microsoft.com/office/drawing/2014/main" id="{C225B9C6-8D8F-45CF-85D4-B9A5C0C8E3B1}"/>
              </a:ext>
            </a:extLst>
          </p:cNvPr>
          <p:cNvSpPr/>
          <p:nvPr/>
        </p:nvSpPr>
        <p:spPr>
          <a:xfrm>
            <a:off x="2512814" y="4721491"/>
            <a:ext cx="1540024" cy="1442242"/>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a:p>
            <a:pPr algn="r">
              <a:lnSpc>
                <a:spcPct val="90000"/>
              </a:lnSpc>
            </a:pPr>
            <a:r>
              <a:rPr lang="en-US" sz="4000" b="1" dirty="0">
                <a:solidFill>
                  <a:schemeClr val="bg1"/>
                </a:solidFill>
                <a:latin typeface="Vazir" panose="020B0603030804020204" pitchFamily="34" charset="-78"/>
                <a:ea typeface="Roboto" pitchFamily="2" charset="0"/>
                <a:cs typeface="Vazir" panose="020B0603030804020204" pitchFamily="34" charset="-78"/>
              </a:rPr>
              <a:t>3.</a:t>
            </a:r>
          </a:p>
        </p:txBody>
      </p:sp>
      <p:sp>
        <p:nvSpPr>
          <p:cNvPr id="3" name="TextBox 2">
            <a:extLst>
              <a:ext uri="{FF2B5EF4-FFF2-40B4-BE49-F238E27FC236}">
                <a16:creationId xmlns:a16="http://schemas.microsoft.com/office/drawing/2014/main" id="{8D818079-2595-E489-E50D-3B906D2ADA47}"/>
              </a:ext>
            </a:extLst>
          </p:cNvPr>
          <p:cNvSpPr txBox="1"/>
          <p:nvPr/>
        </p:nvSpPr>
        <p:spPr>
          <a:xfrm>
            <a:off x="5826225" y="406228"/>
            <a:ext cx="6096000"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فواید ورزش در دوران بارداری</a:t>
            </a:r>
          </a:p>
        </p:txBody>
      </p:sp>
      <p:sp>
        <p:nvSpPr>
          <p:cNvPr id="5" name="TextBox 4">
            <a:extLst>
              <a:ext uri="{FF2B5EF4-FFF2-40B4-BE49-F238E27FC236}">
                <a16:creationId xmlns:a16="http://schemas.microsoft.com/office/drawing/2014/main" id="{88F694FF-8393-4A15-F3EE-2F13AA9936E0}"/>
              </a:ext>
            </a:extLst>
          </p:cNvPr>
          <p:cNvSpPr txBox="1"/>
          <p:nvPr/>
        </p:nvSpPr>
        <p:spPr>
          <a:xfrm>
            <a:off x="8573729" y="3489658"/>
            <a:ext cx="2733368" cy="1131079"/>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تسریع کاهش وزن پس از زایمان بهبود</a:t>
            </a:r>
          </a:p>
        </p:txBody>
      </p:sp>
      <p:sp>
        <p:nvSpPr>
          <p:cNvPr id="4" name="TextBox 3">
            <a:extLst>
              <a:ext uri="{FF2B5EF4-FFF2-40B4-BE49-F238E27FC236}">
                <a16:creationId xmlns:a16="http://schemas.microsoft.com/office/drawing/2014/main" id="{C4A6D834-1E06-1631-947A-E3C5B0EB9DBD}"/>
              </a:ext>
            </a:extLst>
          </p:cNvPr>
          <p:cNvSpPr txBox="1"/>
          <p:nvPr/>
        </p:nvSpPr>
        <p:spPr>
          <a:xfrm>
            <a:off x="251334" y="994039"/>
            <a:ext cx="11670891" cy="1131079"/>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pPr marL="0" indent="0">
              <a:buNone/>
            </a:pPr>
            <a:r>
              <a:rPr lang="fa-IR" dirty="0"/>
              <a:t>ورزش در دوران بارداری می‌تواند مزایای بسیاری برای سلامت شما و جنین به همراه داشته باشد، از جمله مهم‌ترین فواید ورزش کردن در این دوران می‌توان موارد زیر را نام برد:</a:t>
            </a:r>
          </a:p>
        </p:txBody>
      </p:sp>
      <p:sp>
        <p:nvSpPr>
          <p:cNvPr id="12" name="Rectangle: Rounded Corners 11">
            <a:extLst>
              <a:ext uri="{FF2B5EF4-FFF2-40B4-BE49-F238E27FC236}">
                <a16:creationId xmlns:a16="http://schemas.microsoft.com/office/drawing/2014/main" id="{A2918954-F154-49D1-93CA-1A4E135AC068}"/>
              </a:ext>
            </a:extLst>
          </p:cNvPr>
          <p:cNvSpPr/>
          <p:nvPr/>
        </p:nvSpPr>
        <p:spPr>
          <a:xfrm>
            <a:off x="884903" y="2475600"/>
            <a:ext cx="2953598" cy="3578990"/>
          </a:xfrm>
          <a:prstGeom prst="roundRect">
            <a:avLst>
              <a:gd name="adj" fmla="val 3823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sp>
        <p:nvSpPr>
          <p:cNvPr id="13" name="TextBox 12">
            <a:extLst>
              <a:ext uri="{FF2B5EF4-FFF2-40B4-BE49-F238E27FC236}">
                <a16:creationId xmlns:a16="http://schemas.microsoft.com/office/drawing/2014/main" id="{5A64B979-2516-189C-C6D1-7D7A47CB47C3}"/>
              </a:ext>
            </a:extLst>
          </p:cNvPr>
          <p:cNvSpPr txBox="1"/>
          <p:nvPr/>
        </p:nvSpPr>
        <p:spPr>
          <a:xfrm>
            <a:off x="884903" y="3699555"/>
            <a:ext cx="3033251" cy="1131079"/>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r>
              <a:rPr lang="fa-IR" dirty="0"/>
              <a:t> تناسب اندام کلی و تقویت سیستم قلبی و عروقی</a:t>
            </a:r>
          </a:p>
        </p:txBody>
      </p:sp>
      <p:sp>
        <p:nvSpPr>
          <p:cNvPr id="14" name="Rectangle: Rounded Corners 13">
            <a:extLst>
              <a:ext uri="{FF2B5EF4-FFF2-40B4-BE49-F238E27FC236}">
                <a16:creationId xmlns:a16="http://schemas.microsoft.com/office/drawing/2014/main" id="{A8E356D0-F7B4-586C-2059-1A7325D75731}"/>
              </a:ext>
            </a:extLst>
          </p:cNvPr>
          <p:cNvSpPr/>
          <p:nvPr/>
        </p:nvSpPr>
        <p:spPr>
          <a:xfrm>
            <a:off x="4548104" y="2475600"/>
            <a:ext cx="2953598" cy="3578990"/>
          </a:xfrm>
          <a:prstGeom prst="roundRect">
            <a:avLst>
              <a:gd name="adj" fmla="val 38234"/>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ctr"/>
            <a:endParaRPr lang="ru-RU"/>
          </a:p>
        </p:txBody>
      </p:sp>
      <p:sp>
        <p:nvSpPr>
          <p:cNvPr id="18" name="TextBox 17">
            <a:extLst>
              <a:ext uri="{FF2B5EF4-FFF2-40B4-BE49-F238E27FC236}">
                <a16:creationId xmlns:a16="http://schemas.microsoft.com/office/drawing/2014/main" id="{97FCEC2F-404A-7759-AA32-D0485D2C34B7}"/>
              </a:ext>
            </a:extLst>
          </p:cNvPr>
          <p:cNvSpPr txBox="1"/>
          <p:nvPr/>
        </p:nvSpPr>
        <p:spPr>
          <a:xfrm>
            <a:off x="4787362" y="3711096"/>
            <a:ext cx="2598836" cy="1131079"/>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r>
              <a:rPr lang="fa-IR" dirty="0"/>
              <a:t>کمک به افزایش وزن سالم در دوران بارداری</a:t>
            </a:r>
          </a:p>
        </p:txBody>
      </p:sp>
      <p:sp>
        <p:nvSpPr>
          <p:cNvPr id="21" name="Rectangle 20">
            <a:extLst>
              <a:ext uri="{FF2B5EF4-FFF2-40B4-BE49-F238E27FC236}">
                <a16:creationId xmlns:a16="http://schemas.microsoft.com/office/drawing/2014/main" id="{FB72545B-174B-5B6E-8D15-BDBC4891FAE0}"/>
              </a:ext>
            </a:extLst>
          </p:cNvPr>
          <p:cNvSpPr/>
          <p:nvPr/>
        </p:nvSpPr>
        <p:spPr>
          <a:xfrm>
            <a:off x="0" y="605823"/>
            <a:ext cx="8333638"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Tree>
    <p:extLst>
      <p:ext uri="{BB962C8B-B14F-4D97-AF65-F5344CB8AC3E}">
        <p14:creationId xmlns:p14="http://schemas.microsoft.com/office/powerpoint/2010/main" val="3960085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6">
            <a:extLst>
              <a:ext uri="{FF2B5EF4-FFF2-40B4-BE49-F238E27FC236}">
                <a16:creationId xmlns:a16="http://schemas.microsoft.com/office/drawing/2014/main" id="{FDA0AA37-4856-7D86-AC42-88CAC65B6B02}"/>
              </a:ext>
            </a:extLst>
          </p:cNvPr>
          <p:cNvSpPr>
            <a:spLocks/>
          </p:cNvSpPr>
          <p:nvPr/>
        </p:nvSpPr>
        <p:spPr bwMode="auto">
          <a:xfrm rot="21369026">
            <a:off x="5170272" y="3916695"/>
            <a:ext cx="1297860" cy="1053002"/>
          </a:xfrm>
          <a:custGeom>
            <a:avLst/>
            <a:gdLst>
              <a:gd name="T0" fmla="*/ 1009 w 1023"/>
              <a:gd name="T1" fmla="*/ 0 h 830"/>
              <a:gd name="T2" fmla="*/ 1023 w 1023"/>
              <a:gd name="T3" fmla="*/ 830 h 830"/>
              <a:gd name="T4" fmla="*/ 0 w 1023"/>
              <a:gd name="T5" fmla="*/ 375 h 830"/>
              <a:gd name="T6" fmla="*/ 1009 w 1023"/>
              <a:gd name="T7" fmla="*/ 0 h 830"/>
            </a:gdLst>
            <a:ahLst/>
            <a:cxnLst>
              <a:cxn ang="0">
                <a:pos x="T0" y="T1"/>
              </a:cxn>
              <a:cxn ang="0">
                <a:pos x="T2" y="T3"/>
              </a:cxn>
              <a:cxn ang="0">
                <a:pos x="T4" y="T5"/>
              </a:cxn>
              <a:cxn ang="0">
                <a:pos x="T6" y="T7"/>
              </a:cxn>
            </a:cxnLst>
            <a:rect l="0" t="0" r="r" b="b"/>
            <a:pathLst>
              <a:path w="1023" h="830">
                <a:moveTo>
                  <a:pt x="1009" y="0"/>
                </a:moveTo>
                <a:lnTo>
                  <a:pt x="1023" y="830"/>
                </a:lnTo>
                <a:lnTo>
                  <a:pt x="0" y="375"/>
                </a:lnTo>
                <a:lnTo>
                  <a:pt x="1009" y="0"/>
                </a:lnTo>
                <a:close/>
              </a:path>
            </a:pathLst>
          </a:custGeom>
          <a:solidFill>
            <a:srgbClr val="B381D9"/>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12" name="Freeform 6">
            <a:extLst>
              <a:ext uri="{FF2B5EF4-FFF2-40B4-BE49-F238E27FC236}">
                <a16:creationId xmlns:a16="http://schemas.microsoft.com/office/drawing/2014/main" id="{FB0CB24A-97BF-7CBE-8F9A-1A8BAB4F808E}"/>
              </a:ext>
            </a:extLst>
          </p:cNvPr>
          <p:cNvSpPr>
            <a:spLocks/>
          </p:cNvSpPr>
          <p:nvPr/>
        </p:nvSpPr>
        <p:spPr bwMode="auto">
          <a:xfrm rot="21369026">
            <a:off x="9103039" y="5571452"/>
            <a:ext cx="1297860" cy="1053002"/>
          </a:xfrm>
          <a:custGeom>
            <a:avLst/>
            <a:gdLst>
              <a:gd name="T0" fmla="*/ 1009 w 1023"/>
              <a:gd name="T1" fmla="*/ 0 h 830"/>
              <a:gd name="T2" fmla="*/ 1023 w 1023"/>
              <a:gd name="T3" fmla="*/ 830 h 830"/>
              <a:gd name="T4" fmla="*/ 0 w 1023"/>
              <a:gd name="T5" fmla="*/ 375 h 830"/>
              <a:gd name="T6" fmla="*/ 1009 w 1023"/>
              <a:gd name="T7" fmla="*/ 0 h 830"/>
            </a:gdLst>
            <a:ahLst/>
            <a:cxnLst>
              <a:cxn ang="0">
                <a:pos x="T0" y="T1"/>
              </a:cxn>
              <a:cxn ang="0">
                <a:pos x="T2" y="T3"/>
              </a:cxn>
              <a:cxn ang="0">
                <a:pos x="T4" y="T5"/>
              </a:cxn>
              <a:cxn ang="0">
                <a:pos x="T6" y="T7"/>
              </a:cxn>
            </a:cxnLst>
            <a:rect l="0" t="0" r="r" b="b"/>
            <a:pathLst>
              <a:path w="1023" h="830">
                <a:moveTo>
                  <a:pt x="1009" y="0"/>
                </a:moveTo>
                <a:lnTo>
                  <a:pt x="1023" y="830"/>
                </a:lnTo>
                <a:lnTo>
                  <a:pt x="0" y="375"/>
                </a:lnTo>
                <a:lnTo>
                  <a:pt x="1009" y="0"/>
                </a:lnTo>
                <a:close/>
              </a:path>
            </a:pathLst>
          </a:custGeom>
          <a:solidFill>
            <a:srgbClr val="E987DB"/>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5" name="Freeform 6">
            <a:extLst>
              <a:ext uri="{FF2B5EF4-FFF2-40B4-BE49-F238E27FC236}">
                <a16:creationId xmlns:a16="http://schemas.microsoft.com/office/drawing/2014/main" id="{B0C992EC-A545-48DB-BC18-6D6452C496EC}"/>
              </a:ext>
            </a:extLst>
          </p:cNvPr>
          <p:cNvSpPr>
            <a:spLocks/>
          </p:cNvSpPr>
          <p:nvPr/>
        </p:nvSpPr>
        <p:spPr bwMode="auto">
          <a:xfrm rot="21369026">
            <a:off x="1383014" y="5036844"/>
            <a:ext cx="1297860" cy="1053002"/>
          </a:xfrm>
          <a:custGeom>
            <a:avLst/>
            <a:gdLst>
              <a:gd name="T0" fmla="*/ 1009 w 1023"/>
              <a:gd name="T1" fmla="*/ 0 h 830"/>
              <a:gd name="T2" fmla="*/ 1023 w 1023"/>
              <a:gd name="T3" fmla="*/ 830 h 830"/>
              <a:gd name="T4" fmla="*/ 0 w 1023"/>
              <a:gd name="T5" fmla="*/ 375 h 830"/>
              <a:gd name="T6" fmla="*/ 1009 w 1023"/>
              <a:gd name="T7" fmla="*/ 0 h 830"/>
            </a:gdLst>
            <a:ahLst/>
            <a:cxnLst>
              <a:cxn ang="0">
                <a:pos x="T0" y="T1"/>
              </a:cxn>
              <a:cxn ang="0">
                <a:pos x="T2" y="T3"/>
              </a:cxn>
              <a:cxn ang="0">
                <a:pos x="T4" y="T5"/>
              </a:cxn>
              <a:cxn ang="0">
                <a:pos x="T6" y="T7"/>
              </a:cxn>
            </a:cxnLst>
            <a:rect l="0" t="0" r="r" b="b"/>
            <a:pathLst>
              <a:path w="1023" h="830">
                <a:moveTo>
                  <a:pt x="1009" y="0"/>
                </a:moveTo>
                <a:lnTo>
                  <a:pt x="1023" y="830"/>
                </a:lnTo>
                <a:lnTo>
                  <a:pt x="0" y="375"/>
                </a:lnTo>
                <a:lnTo>
                  <a:pt x="1009" y="0"/>
                </a:lnTo>
                <a:close/>
              </a:path>
            </a:pathLst>
          </a:custGeom>
          <a:solidFill>
            <a:srgbClr val="EF82F2"/>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3" name="Rectangle 2">
            <a:extLst>
              <a:ext uri="{FF2B5EF4-FFF2-40B4-BE49-F238E27FC236}">
                <a16:creationId xmlns:a16="http://schemas.microsoft.com/office/drawing/2014/main" id="{F82F7578-9693-41F8-B7B6-340CFB0E968F}"/>
              </a:ext>
            </a:extLst>
          </p:cNvPr>
          <p:cNvSpPr>
            <a:spLocks noChangeArrowheads="1"/>
          </p:cNvSpPr>
          <p:nvPr/>
        </p:nvSpPr>
        <p:spPr bwMode="auto">
          <a:xfrm>
            <a:off x="923956" y="1483219"/>
            <a:ext cx="3303640" cy="3301624"/>
          </a:xfrm>
          <a:prstGeom prst="rect">
            <a:avLst/>
          </a:prstGeom>
          <a:solidFill>
            <a:srgbClr val="EF82F2"/>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4" name="Freeform 7">
            <a:extLst>
              <a:ext uri="{FF2B5EF4-FFF2-40B4-BE49-F238E27FC236}">
                <a16:creationId xmlns:a16="http://schemas.microsoft.com/office/drawing/2014/main" id="{E6224880-F97A-4D31-9DD1-238C75E60C50}"/>
              </a:ext>
            </a:extLst>
          </p:cNvPr>
          <p:cNvSpPr>
            <a:spLocks/>
          </p:cNvSpPr>
          <p:nvPr/>
        </p:nvSpPr>
        <p:spPr bwMode="auto">
          <a:xfrm>
            <a:off x="1380053" y="4783118"/>
            <a:ext cx="2857374" cy="773846"/>
          </a:xfrm>
          <a:custGeom>
            <a:avLst/>
            <a:gdLst>
              <a:gd name="T0" fmla="*/ 0 w 2540"/>
              <a:gd name="T1" fmla="*/ 666 h 666"/>
              <a:gd name="T2" fmla="*/ 0 w 2540"/>
              <a:gd name="T3" fmla="*/ 0 h 666"/>
              <a:gd name="T4" fmla="*/ 2540 w 2540"/>
              <a:gd name="T5" fmla="*/ 0 h 666"/>
              <a:gd name="T6" fmla="*/ 0 w 2540"/>
              <a:gd name="T7" fmla="*/ 666 h 666"/>
            </a:gdLst>
            <a:ahLst/>
            <a:cxnLst>
              <a:cxn ang="0">
                <a:pos x="T0" y="T1"/>
              </a:cxn>
              <a:cxn ang="0">
                <a:pos x="T2" y="T3"/>
              </a:cxn>
              <a:cxn ang="0">
                <a:pos x="T4" y="T5"/>
              </a:cxn>
              <a:cxn ang="0">
                <a:pos x="T6" y="T7"/>
              </a:cxn>
            </a:cxnLst>
            <a:rect l="0" t="0" r="r" b="b"/>
            <a:pathLst>
              <a:path w="2540" h="666">
                <a:moveTo>
                  <a:pt x="0" y="666"/>
                </a:moveTo>
                <a:lnTo>
                  <a:pt x="0" y="0"/>
                </a:lnTo>
                <a:lnTo>
                  <a:pt x="2540" y="0"/>
                </a:lnTo>
                <a:lnTo>
                  <a:pt x="0" y="666"/>
                </a:lnTo>
                <a:close/>
              </a:path>
            </a:pathLst>
          </a:custGeom>
          <a:solidFill>
            <a:srgbClr val="B031C5"/>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6" name="Oval 5">
            <a:extLst>
              <a:ext uri="{FF2B5EF4-FFF2-40B4-BE49-F238E27FC236}">
                <a16:creationId xmlns:a16="http://schemas.microsoft.com/office/drawing/2014/main" id="{0AB17DBC-3BAE-40C2-A3DD-D74A827E2592}"/>
              </a:ext>
            </a:extLst>
          </p:cNvPr>
          <p:cNvSpPr>
            <a:spLocks noChangeArrowheads="1"/>
          </p:cNvSpPr>
          <p:nvPr/>
        </p:nvSpPr>
        <p:spPr bwMode="auto">
          <a:xfrm>
            <a:off x="373197" y="1759053"/>
            <a:ext cx="954650" cy="954650"/>
          </a:xfrm>
          <a:prstGeom prst="ellipse">
            <a:avLst/>
          </a:prstGeom>
          <a:solidFill>
            <a:srgbClr val="FFFFFF"/>
          </a:solidFill>
          <a:ln>
            <a:noFill/>
          </a:ln>
          <a:effectLst>
            <a:outerShdw blurRad="533400" sx="102000" sy="102000" algn="ctr"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pPr algn="ctr"/>
            <a:r>
              <a:rPr lang="en-US" sz="4000" b="1" dirty="0">
                <a:latin typeface="Vazir" panose="020B0603030804020204" pitchFamily="34" charset="-78"/>
                <a:cs typeface="Vazir" panose="020B0603030804020204" pitchFamily="34" charset="-78"/>
              </a:rPr>
              <a:t>6.</a:t>
            </a:r>
            <a:endParaRPr lang="ru-RU" sz="4000" b="1" dirty="0">
              <a:cs typeface="Vazir" panose="020B0603030804020204" pitchFamily="34" charset="-78"/>
            </a:endParaRPr>
          </a:p>
        </p:txBody>
      </p:sp>
      <p:sp>
        <p:nvSpPr>
          <p:cNvPr id="8" name="Rectangle 7">
            <a:extLst>
              <a:ext uri="{FF2B5EF4-FFF2-40B4-BE49-F238E27FC236}">
                <a16:creationId xmlns:a16="http://schemas.microsoft.com/office/drawing/2014/main" id="{F8AD8783-F4BB-6413-DF56-5988545C5718}"/>
              </a:ext>
            </a:extLst>
          </p:cNvPr>
          <p:cNvSpPr>
            <a:spLocks noChangeArrowheads="1"/>
          </p:cNvSpPr>
          <p:nvPr/>
        </p:nvSpPr>
        <p:spPr bwMode="auto">
          <a:xfrm>
            <a:off x="4724398" y="386479"/>
            <a:ext cx="3303640" cy="3301624"/>
          </a:xfrm>
          <a:prstGeom prst="rect">
            <a:avLst/>
          </a:prstGeom>
          <a:solidFill>
            <a:srgbClr val="B381D9"/>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9" name="Rectangle 8">
            <a:extLst>
              <a:ext uri="{FF2B5EF4-FFF2-40B4-BE49-F238E27FC236}">
                <a16:creationId xmlns:a16="http://schemas.microsoft.com/office/drawing/2014/main" id="{7DEBEB51-5FA4-2198-5F84-8FA8E5E13FE9}"/>
              </a:ext>
            </a:extLst>
          </p:cNvPr>
          <p:cNvSpPr>
            <a:spLocks noChangeArrowheads="1"/>
          </p:cNvSpPr>
          <p:nvPr/>
        </p:nvSpPr>
        <p:spPr bwMode="auto">
          <a:xfrm>
            <a:off x="8652386" y="2037291"/>
            <a:ext cx="3303640" cy="3301624"/>
          </a:xfrm>
          <a:prstGeom prst="rect">
            <a:avLst/>
          </a:prstGeom>
          <a:solidFill>
            <a:srgbClr val="E987DB"/>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10" name="Freeform 7">
            <a:extLst>
              <a:ext uri="{FF2B5EF4-FFF2-40B4-BE49-F238E27FC236}">
                <a16:creationId xmlns:a16="http://schemas.microsoft.com/office/drawing/2014/main" id="{0B68217A-EA0B-9866-714E-98F0704BABAC}"/>
              </a:ext>
            </a:extLst>
          </p:cNvPr>
          <p:cNvSpPr>
            <a:spLocks/>
          </p:cNvSpPr>
          <p:nvPr/>
        </p:nvSpPr>
        <p:spPr bwMode="auto">
          <a:xfrm>
            <a:off x="5170664" y="3669350"/>
            <a:ext cx="2857374" cy="773846"/>
          </a:xfrm>
          <a:custGeom>
            <a:avLst/>
            <a:gdLst>
              <a:gd name="T0" fmla="*/ 0 w 2540"/>
              <a:gd name="T1" fmla="*/ 666 h 666"/>
              <a:gd name="T2" fmla="*/ 0 w 2540"/>
              <a:gd name="T3" fmla="*/ 0 h 666"/>
              <a:gd name="T4" fmla="*/ 2540 w 2540"/>
              <a:gd name="T5" fmla="*/ 0 h 666"/>
              <a:gd name="T6" fmla="*/ 0 w 2540"/>
              <a:gd name="T7" fmla="*/ 666 h 666"/>
            </a:gdLst>
            <a:ahLst/>
            <a:cxnLst>
              <a:cxn ang="0">
                <a:pos x="T0" y="T1"/>
              </a:cxn>
              <a:cxn ang="0">
                <a:pos x="T2" y="T3"/>
              </a:cxn>
              <a:cxn ang="0">
                <a:pos x="T4" y="T5"/>
              </a:cxn>
              <a:cxn ang="0">
                <a:pos x="T6" y="T7"/>
              </a:cxn>
            </a:cxnLst>
            <a:rect l="0" t="0" r="r" b="b"/>
            <a:pathLst>
              <a:path w="2540" h="666">
                <a:moveTo>
                  <a:pt x="0" y="666"/>
                </a:moveTo>
                <a:lnTo>
                  <a:pt x="0" y="0"/>
                </a:lnTo>
                <a:lnTo>
                  <a:pt x="2540" y="0"/>
                </a:lnTo>
                <a:lnTo>
                  <a:pt x="0" y="666"/>
                </a:lnTo>
                <a:close/>
              </a:path>
            </a:pathLst>
          </a:custGeom>
          <a:solidFill>
            <a:srgbClr val="6C2E9A"/>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11" name="Freeform 7">
            <a:extLst>
              <a:ext uri="{FF2B5EF4-FFF2-40B4-BE49-F238E27FC236}">
                <a16:creationId xmlns:a16="http://schemas.microsoft.com/office/drawing/2014/main" id="{C84ACEA7-8254-F883-57D8-35319138DCD6}"/>
              </a:ext>
            </a:extLst>
          </p:cNvPr>
          <p:cNvSpPr>
            <a:spLocks/>
          </p:cNvSpPr>
          <p:nvPr/>
        </p:nvSpPr>
        <p:spPr bwMode="auto">
          <a:xfrm>
            <a:off x="9098652" y="5324167"/>
            <a:ext cx="2857374" cy="773846"/>
          </a:xfrm>
          <a:custGeom>
            <a:avLst/>
            <a:gdLst>
              <a:gd name="T0" fmla="*/ 0 w 2540"/>
              <a:gd name="T1" fmla="*/ 666 h 666"/>
              <a:gd name="T2" fmla="*/ 0 w 2540"/>
              <a:gd name="T3" fmla="*/ 0 h 666"/>
              <a:gd name="T4" fmla="*/ 2540 w 2540"/>
              <a:gd name="T5" fmla="*/ 0 h 666"/>
              <a:gd name="T6" fmla="*/ 0 w 2540"/>
              <a:gd name="T7" fmla="*/ 666 h 666"/>
            </a:gdLst>
            <a:ahLst/>
            <a:cxnLst>
              <a:cxn ang="0">
                <a:pos x="T0" y="T1"/>
              </a:cxn>
              <a:cxn ang="0">
                <a:pos x="T2" y="T3"/>
              </a:cxn>
              <a:cxn ang="0">
                <a:pos x="T4" y="T5"/>
              </a:cxn>
              <a:cxn ang="0">
                <a:pos x="T6" y="T7"/>
              </a:cxn>
            </a:cxnLst>
            <a:rect l="0" t="0" r="r" b="b"/>
            <a:pathLst>
              <a:path w="2540" h="666">
                <a:moveTo>
                  <a:pt x="0" y="666"/>
                </a:moveTo>
                <a:lnTo>
                  <a:pt x="0" y="0"/>
                </a:lnTo>
                <a:lnTo>
                  <a:pt x="2540" y="0"/>
                </a:lnTo>
                <a:lnTo>
                  <a:pt x="0" y="666"/>
                </a:lnTo>
                <a:close/>
              </a:path>
            </a:pathLst>
          </a:custGeom>
          <a:solidFill>
            <a:srgbClr val="D026B8"/>
          </a:solidFill>
          <a:ln>
            <a:noFill/>
          </a:ln>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endParaRPr lang="ru-RU"/>
          </a:p>
        </p:txBody>
      </p:sp>
      <p:sp>
        <p:nvSpPr>
          <p:cNvPr id="14" name="TextBox 13">
            <a:extLst>
              <a:ext uri="{FF2B5EF4-FFF2-40B4-BE49-F238E27FC236}">
                <a16:creationId xmlns:a16="http://schemas.microsoft.com/office/drawing/2014/main" id="{FA4A908C-E8BC-B6F0-9D15-DF988A2DB83B}"/>
              </a:ext>
            </a:extLst>
          </p:cNvPr>
          <p:cNvSpPr txBox="1"/>
          <p:nvPr/>
        </p:nvSpPr>
        <p:spPr>
          <a:xfrm>
            <a:off x="1275525" y="1817199"/>
            <a:ext cx="2878466" cy="2239074"/>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کاهش خطر ابتلا به دیابت بارداری، پره‌اکلامپسی، و کاهش نیاز به زایمان سزارین</a:t>
            </a:r>
          </a:p>
        </p:txBody>
      </p:sp>
      <p:sp>
        <p:nvSpPr>
          <p:cNvPr id="15" name="Oval 14">
            <a:extLst>
              <a:ext uri="{FF2B5EF4-FFF2-40B4-BE49-F238E27FC236}">
                <a16:creationId xmlns:a16="http://schemas.microsoft.com/office/drawing/2014/main" id="{6BF3C3AC-652B-3075-0964-C55A2D85B7FD}"/>
              </a:ext>
            </a:extLst>
          </p:cNvPr>
          <p:cNvSpPr>
            <a:spLocks noChangeArrowheads="1"/>
          </p:cNvSpPr>
          <p:nvPr/>
        </p:nvSpPr>
        <p:spPr bwMode="auto">
          <a:xfrm>
            <a:off x="4153991" y="611304"/>
            <a:ext cx="954650" cy="954650"/>
          </a:xfrm>
          <a:prstGeom prst="ellipse">
            <a:avLst/>
          </a:prstGeom>
          <a:solidFill>
            <a:srgbClr val="FFFFFF"/>
          </a:solidFill>
          <a:ln>
            <a:noFill/>
          </a:ln>
          <a:effectLst>
            <a:outerShdw blurRad="533400" sx="102000" sy="102000" algn="ctr"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pPr algn="ctr"/>
            <a:r>
              <a:rPr lang="en-US" sz="4000" b="1" dirty="0">
                <a:latin typeface="Vazir" panose="020B0603030804020204" pitchFamily="34" charset="-78"/>
                <a:cs typeface="Vazir" panose="020B0603030804020204" pitchFamily="34" charset="-78"/>
              </a:rPr>
              <a:t>5.</a:t>
            </a:r>
            <a:endParaRPr lang="ru-RU" sz="4000" b="1" dirty="0">
              <a:cs typeface="Vazir" panose="020B0603030804020204" pitchFamily="34" charset="-78"/>
            </a:endParaRPr>
          </a:p>
        </p:txBody>
      </p:sp>
      <p:sp>
        <p:nvSpPr>
          <p:cNvPr id="16" name="TextBox 15">
            <a:extLst>
              <a:ext uri="{FF2B5EF4-FFF2-40B4-BE49-F238E27FC236}">
                <a16:creationId xmlns:a16="http://schemas.microsoft.com/office/drawing/2014/main" id="{62324568-3CA0-7F6F-8E49-F81F8AE7A9F7}"/>
              </a:ext>
            </a:extLst>
          </p:cNvPr>
          <p:cNvSpPr txBox="1"/>
          <p:nvPr/>
        </p:nvSpPr>
        <p:spPr>
          <a:xfrm>
            <a:off x="1730355" y="1422401"/>
            <a:ext cx="6096000" cy="577081"/>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pPr marL="285750" indent="-285750">
              <a:buFont typeface="Arial" panose="020B0604020202020204" pitchFamily="34" charset="0"/>
              <a:buChar char="•"/>
            </a:pPr>
            <a:r>
              <a:rPr lang="fa-IR" dirty="0"/>
              <a:t>کاهش یبوست بارداری</a:t>
            </a:r>
          </a:p>
        </p:txBody>
      </p:sp>
      <p:sp>
        <p:nvSpPr>
          <p:cNvPr id="17" name="TextBox 16">
            <a:extLst>
              <a:ext uri="{FF2B5EF4-FFF2-40B4-BE49-F238E27FC236}">
                <a16:creationId xmlns:a16="http://schemas.microsoft.com/office/drawing/2014/main" id="{C961B8F5-5D28-B283-669C-6D4ACA01AF6F}"/>
              </a:ext>
            </a:extLst>
          </p:cNvPr>
          <p:cNvSpPr txBox="1"/>
          <p:nvPr/>
        </p:nvSpPr>
        <p:spPr>
          <a:xfrm>
            <a:off x="4631316" y="3041187"/>
            <a:ext cx="6848168" cy="577081"/>
          </a:xfrm>
          <a:prstGeom prst="rect">
            <a:avLst/>
          </a:prstGeom>
          <a:noFill/>
        </p:spPr>
        <p:txBody>
          <a:bodyPr wrap="square">
            <a:spAutoFit/>
          </a:bodyPr>
          <a:lstStyle>
            <a:defPPr>
              <a:defRPr lang="fa-IR"/>
            </a:defPPr>
            <a:lvl1pPr marL="285750" indent="-285750" algn="just" rtl="1">
              <a:lnSpc>
                <a:spcPct val="200000"/>
              </a:lnSpc>
              <a:spcAft>
                <a:spcPts val="2250"/>
              </a:spcAft>
              <a:buFont typeface="Arial" panose="020B0604020202020204" pitchFamily="34" charset="0"/>
              <a:buChar char="•"/>
              <a:defRPr b="0" i="0">
                <a:effectLst/>
                <a:latin typeface="Vazir" panose="020B0603030804020204" pitchFamily="34" charset="-78"/>
                <a:cs typeface="Vazir" panose="020B0603030804020204" pitchFamily="34" charset="-78"/>
              </a:defRPr>
            </a:lvl1pPr>
          </a:lstStyle>
          <a:p>
            <a:r>
              <a:rPr lang="fa-IR" dirty="0"/>
              <a:t>کاهش کمردرد</a:t>
            </a:r>
          </a:p>
        </p:txBody>
      </p:sp>
      <p:sp>
        <p:nvSpPr>
          <p:cNvPr id="18" name="Oval 17">
            <a:extLst>
              <a:ext uri="{FF2B5EF4-FFF2-40B4-BE49-F238E27FC236}">
                <a16:creationId xmlns:a16="http://schemas.microsoft.com/office/drawing/2014/main" id="{DC0E163C-DA47-A5C2-AC3A-8EA0619C6C8C}"/>
              </a:ext>
            </a:extLst>
          </p:cNvPr>
          <p:cNvSpPr>
            <a:spLocks noChangeArrowheads="1"/>
          </p:cNvSpPr>
          <p:nvPr/>
        </p:nvSpPr>
        <p:spPr bwMode="auto">
          <a:xfrm>
            <a:off x="8192274" y="2231862"/>
            <a:ext cx="954650" cy="954650"/>
          </a:xfrm>
          <a:prstGeom prst="ellipse">
            <a:avLst/>
          </a:prstGeom>
          <a:solidFill>
            <a:srgbClr val="FFFFFF"/>
          </a:solidFill>
          <a:ln>
            <a:noFill/>
          </a:ln>
          <a:effectLst>
            <a:outerShdw blurRad="533400" sx="102000" sy="102000" algn="ctr" rotWithShape="0">
              <a:prstClr val="black">
                <a:alpha val="2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1pPr>
            <a:lvl2pPr marL="912813" indent="-4556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2pPr>
            <a:lvl3pPr marL="1827213" indent="-9128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3pPr>
            <a:lvl4pPr marL="2741613" indent="-13700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4pPr>
            <a:lvl5pPr marL="3656013" indent="-1827213" algn="l" defTabSz="1827213" rtl="0" eaLnBrk="0" fontAlgn="base" hangingPunct="0">
              <a:spcBef>
                <a:spcPct val="0"/>
              </a:spcBef>
              <a:spcAft>
                <a:spcPct val="0"/>
              </a:spcAft>
              <a:defRPr sz="3600" kern="1200">
                <a:solidFill>
                  <a:schemeClr val="tx1"/>
                </a:solidFill>
                <a:latin typeface="Lato Light" pitchFamily="34" charset="0"/>
                <a:ea typeface="+mn-ea"/>
                <a:cs typeface="+mn-cs"/>
              </a:defRPr>
            </a:lvl5pPr>
            <a:lvl6pPr marL="2286000" algn="l" defTabSz="914400" rtl="0" eaLnBrk="1" latinLnBrk="0" hangingPunct="1">
              <a:defRPr sz="3600" kern="1200">
                <a:solidFill>
                  <a:schemeClr val="tx1"/>
                </a:solidFill>
                <a:latin typeface="Lato Light" pitchFamily="34" charset="0"/>
                <a:ea typeface="+mn-ea"/>
                <a:cs typeface="+mn-cs"/>
              </a:defRPr>
            </a:lvl6pPr>
            <a:lvl7pPr marL="2743200" algn="l" defTabSz="914400" rtl="0" eaLnBrk="1" latinLnBrk="0" hangingPunct="1">
              <a:defRPr sz="3600" kern="1200">
                <a:solidFill>
                  <a:schemeClr val="tx1"/>
                </a:solidFill>
                <a:latin typeface="Lato Light" pitchFamily="34" charset="0"/>
                <a:ea typeface="+mn-ea"/>
                <a:cs typeface="+mn-cs"/>
              </a:defRPr>
            </a:lvl7pPr>
            <a:lvl8pPr marL="3200400" algn="l" defTabSz="914400" rtl="0" eaLnBrk="1" latinLnBrk="0" hangingPunct="1">
              <a:defRPr sz="3600" kern="1200">
                <a:solidFill>
                  <a:schemeClr val="tx1"/>
                </a:solidFill>
                <a:latin typeface="Lato Light" pitchFamily="34" charset="0"/>
                <a:ea typeface="+mn-ea"/>
                <a:cs typeface="+mn-cs"/>
              </a:defRPr>
            </a:lvl8pPr>
            <a:lvl9pPr marL="3657600" algn="l" defTabSz="914400" rtl="0" eaLnBrk="1" latinLnBrk="0" hangingPunct="1">
              <a:defRPr sz="3600" kern="1200">
                <a:solidFill>
                  <a:schemeClr val="tx1"/>
                </a:solidFill>
                <a:latin typeface="Lato Light" pitchFamily="34" charset="0"/>
                <a:ea typeface="+mn-ea"/>
                <a:cs typeface="+mn-cs"/>
              </a:defRPr>
            </a:lvl9pPr>
          </a:lstStyle>
          <a:p>
            <a:pPr algn="ctr"/>
            <a:r>
              <a:rPr lang="en-US" sz="4000" b="1" dirty="0">
                <a:latin typeface="Vazir" panose="020B0603030804020204" pitchFamily="34" charset="-78"/>
                <a:cs typeface="Vazir" panose="020B0603030804020204" pitchFamily="34" charset="-78"/>
              </a:rPr>
              <a:t>4.</a:t>
            </a:r>
            <a:endParaRPr lang="ru-RU" sz="4000" b="1" dirty="0">
              <a:cs typeface="Vazir" panose="020B0603030804020204" pitchFamily="34" charset="-78"/>
            </a:endParaRPr>
          </a:p>
        </p:txBody>
      </p:sp>
      <p:sp>
        <p:nvSpPr>
          <p:cNvPr id="19" name="Rectangle 18">
            <a:extLst>
              <a:ext uri="{FF2B5EF4-FFF2-40B4-BE49-F238E27FC236}">
                <a16:creationId xmlns:a16="http://schemas.microsoft.com/office/drawing/2014/main" id="{F5FC9BAB-2AAF-AC69-64FB-3FF131D77520}"/>
              </a:ext>
            </a:extLst>
          </p:cNvPr>
          <p:cNvSpPr/>
          <p:nvPr/>
        </p:nvSpPr>
        <p:spPr>
          <a:xfrm>
            <a:off x="0" y="108244"/>
            <a:ext cx="8333638"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20" name="Rectangle 19">
            <a:extLst>
              <a:ext uri="{FF2B5EF4-FFF2-40B4-BE49-F238E27FC236}">
                <a16:creationId xmlns:a16="http://schemas.microsoft.com/office/drawing/2014/main" id="{6B97886E-85CB-061B-352A-7A1D302A9288}"/>
              </a:ext>
            </a:extLst>
          </p:cNvPr>
          <p:cNvSpPr/>
          <p:nvPr/>
        </p:nvSpPr>
        <p:spPr>
          <a:xfrm>
            <a:off x="3858362" y="6723491"/>
            <a:ext cx="8333638"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Tree>
    <p:extLst>
      <p:ext uri="{BB962C8B-B14F-4D97-AF65-F5344CB8AC3E}">
        <p14:creationId xmlns:p14="http://schemas.microsoft.com/office/powerpoint/2010/main" val="33498514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CDC3009-A9BA-7E20-023A-00F7F16CE634}"/>
              </a:ext>
            </a:extLst>
          </p:cNvPr>
          <p:cNvSpPr txBox="1"/>
          <p:nvPr/>
        </p:nvSpPr>
        <p:spPr>
          <a:xfrm>
            <a:off x="2433483" y="898808"/>
            <a:ext cx="7403690" cy="461665"/>
          </a:xfrm>
          <a:prstGeom prst="rect">
            <a:avLst/>
          </a:prstGeom>
          <a:noFill/>
        </p:spPr>
        <p:txBody>
          <a:bodyPr wrap="square">
            <a:spAutoFit/>
          </a:bodyPr>
          <a:lstStyle>
            <a:defPPr>
              <a:defRPr lang="fa-IR"/>
            </a:defPPr>
            <a:lvl1pPr algn="r">
              <a:spcAft>
                <a:spcPts val="2250"/>
              </a:spcAft>
              <a:defRPr sz="2400" b="1" i="0">
                <a:effectLst/>
                <a:latin typeface="Shabnam" panose="020B0603030804020204" pitchFamily="34" charset="-78"/>
                <a:cs typeface="Shabnam" panose="020B0603030804020204" pitchFamily="34" charset="-78"/>
              </a:defRPr>
            </a:lvl1pPr>
          </a:lstStyle>
          <a:p>
            <a:r>
              <a:rPr lang="fa-IR" dirty="0"/>
              <a:t>ورزش های دوران بارداری برای چه کسانی مناسب نیست؟</a:t>
            </a:r>
          </a:p>
        </p:txBody>
      </p:sp>
      <p:sp>
        <p:nvSpPr>
          <p:cNvPr id="5" name="TextBox 4">
            <a:extLst>
              <a:ext uri="{FF2B5EF4-FFF2-40B4-BE49-F238E27FC236}">
                <a16:creationId xmlns:a16="http://schemas.microsoft.com/office/drawing/2014/main" id="{93F12709-7857-1C61-E8D7-A0A4D227244E}"/>
              </a:ext>
            </a:extLst>
          </p:cNvPr>
          <p:cNvSpPr txBox="1"/>
          <p:nvPr/>
        </p:nvSpPr>
        <p:spPr>
          <a:xfrm>
            <a:off x="383457" y="1885111"/>
            <a:ext cx="5830531" cy="3901068"/>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انجام ورزش‌های سبک معمولاً در اکثر زنان باردار مفید بوده و به بهبود سلامت جسمی و روانی در این دوران کمک می‌کند. اما برخی از زنان به دلیل داشتن شرایط خاص که خطرناک است، از انجام هرگونه فعالیت بدنی در این دوران محروم می‌شوند و به همین دلیل پزشکان به آن‌ها توصیه می‌کنند از انجام هرگونه ورزش های دوران بارداری خودداری کنند یا اصطلاحاً انجام هرگونه فعالیت بدنی در این دسته از زنان مطلقاً ممنوع است.</a:t>
            </a:r>
          </a:p>
        </p:txBody>
      </p:sp>
      <p:pic>
        <p:nvPicPr>
          <p:cNvPr id="10" name="Picture 9">
            <a:extLst>
              <a:ext uri="{FF2B5EF4-FFF2-40B4-BE49-F238E27FC236}">
                <a16:creationId xmlns:a16="http://schemas.microsoft.com/office/drawing/2014/main" id="{E20BD762-CE52-77F6-3FFA-1F327A7309AE}"/>
              </a:ext>
            </a:extLst>
          </p:cNvPr>
          <p:cNvPicPr>
            <a:picLocks noChangeAspect="1"/>
          </p:cNvPicPr>
          <p:nvPr/>
        </p:nvPicPr>
        <p:blipFill>
          <a:blip r:embed="rId2"/>
          <a:stretch>
            <a:fillRect/>
          </a:stretch>
        </p:blipFill>
        <p:spPr>
          <a:xfrm>
            <a:off x="6489290" y="1697129"/>
            <a:ext cx="5702710" cy="4277032"/>
          </a:xfrm>
          <a:prstGeom prst="rect">
            <a:avLst/>
          </a:prstGeom>
        </p:spPr>
      </p:pic>
      <p:sp>
        <p:nvSpPr>
          <p:cNvPr id="11" name="Rectangle 10">
            <a:extLst>
              <a:ext uri="{FF2B5EF4-FFF2-40B4-BE49-F238E27FC236}">
                <a16:creationId xmlns:a16="http://schemas.microsoft.com/office/drawing/2014/main" id="{60F5169F-0753-56A7-E7F4-578FC13942D1}"/>
              </a:ext>
            </a:extLst>
          </p:cNvPr>
          <p:cNvSpPr/>
          <p:nvPr/>
        </p:nvSpPr>
        <p:spPr>
          <a:xfrm>
            <a:off x="8121444" y="6052894"/>
            <a:ext cx="4070555" cy="111932"/>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12" name="Rectangle 11">
            <a:extLst>
              <a:ext uri="{FF2B5EF4-FFF2-40B4-BE49-F238E27FC236}">
                <a16:creationId xmlns:a16="http://schemas.microsoft.com/office/drawing/2014/main" id="{BE80A6CD-467C-2253-CCBC-315C7D44DDF2}"/>
              </a:ext>
            </a:extLst>
          </p:cNvPr>
          <p:cNvSpPr/>
          <p:nvPr/>
        </p:nvSpPr>
        <p:spPr>
          <a:xfrm>
            <a:off x="6489290" y="6213854"/>
            <a:ext cx="2207342" cy="111932"/>
          </a:xfrm>
          <a:prstGeom prst="rect">
            <a:avLst/>
          </a:prstGeom>
          <a:solidFill>
            <a:srgbClr val="8037B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13" name="Rectangle 12">
            <a:extLst>
              <a:ext uri="{FF2B5EF4-FFF2-40B4-BE49-F238E27FC236}">
                <a16:creationId xmlns:a16="http://schemas.microsoft.com/office/drawing/2014/main" id="{F51D1F23-6471-7BC7-11DD-585DA0EF3ACA}"/>
              </a:ext>
            </a:extLst>
          </p:cNvPr>
          <p:cNvSpPr/>
          <p:nvPr/>
        </p:nvSpPr>
        <p:spPr>
          <a:xfrm>
            <a:off x="9871587" y="1111044"/>
            <a:ext cx="2320413"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
        <p:nvSpPr>
          <p:cNvPr id="14" name="Rectangle 13">
            <a:extLst>
              <a:ext uri="{FF2B5EF4-FFF2-40B4-BE49-F238E27FC236}">
                <a16:creationId xmlns:a16="http://schemas.microsoft.com/office/drawing/2014/main" id="{26C61A09-AE8E-7E39-9EA0-9A8B583E72E2}"/>
              </a:ext>
            </a:extLst>
          </p:cNvPr>
          <p:cNvSpPr/>
          <p:nvPr/>
        </p:nvSpPr>
        <p:spPr>
          <a:xfrm>
            <a:off x="73742" y="1111044"/>
            <a:ext cx="2836606" cy="45719"/>
          </a:xfrm>
          <a:prstGeom prst="rect">
            <a:avLst/>
          </a:prstGeom>
          <a:solidFill>
            <a:srgbClr val="6C2E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l" defTabSz="1827213" rtl="0" eaLnBrk="0" fontAlgn="base" hangingPunct="0">
              <a:spcBef>
                <a:spcPct val="0"/>
              </a:spcBef>
              <a:spcAft>
                <a:spcPct val="0"/>
              </a:spcAft>
              <a:defRPr sz="3600" kern="1200">
                <a:solidFill>
                  <a:schemeClr val="lt1"/>
                </a:solidFill>
                <a:latin typeface="+mn-lt"/>
                <a:ea typeface="+mn-ea"/>
                <a:cs typeface="+mn-cs"/>
              </a:defRPr>
            </a:lvl1pPr>
            <a:lvl2pPr marL="912813" indent="-455613" algn="l" defTabSz="1827213" rtl="0" eaLnBrk="0" fontAlgn="base" hangingPunct="0">
              <a:spcBef>
                <a:spcPct val="0"/>
              </a:spcBef>
              <a:spcAft>
                <a:spcPct val="0"/>
              </a:spcAft>
              <a:defRPr sz="3600" kern="1200">
                <a:solidFill>
                  <a:schemeClr val="lt1"/>
                </a:solidFill>
                <a:latin typeface="+mn-lt"/>
                <a:ea typeface="+mn-ea"/>
                <a:cs typeface="+mn-cs"/>
              </a:defRPr>
            </a:lvl2pPr>
            <a:lvl3pPr marL="1827213" indent="-912813" algn="l" defTabSz="1827213" rtl="0" eaLnBrk="0" fontAlgn="base" hangingPunct="0">
              <a:spcBef>
                <a:spcPct val="0"/>
              </a:spcBef>
              <a:spcAft>
                <a:spcPct val="0"/>
              </a:spcAft>
              <a:defRPr sz="3600" kern="1200">
                <a:solidFill>
                  <a:schemeClr val="lt1"/>
                </a:solidFill>
                <a:latin typeface="+mn-lt"/>
                <a:ea typeface="+mn-ea"/>
                <a:cs typeface="+mn-cs"/>
              </a:defRPr>
            </a:lvl3pPr>
            <a:lvl4pPr marL="2741613" indent="-1370013" algn="l" defTabSz="1827213" rtl="0" eaLnBrk="0" fontAlgn="base" hangingPunct="0">
              <a:spcBef>
                <a:spcPct val="0"/>
              </a:spcBef>
              <a:spcAft>
                <a:spcPct val="0"/>
              </a:spcAft>
              <a:defRPr sz="3600" kern="1200">
                <a:solidFill>
                  <a:schemeClr val="lt1"/>
                </a:solidFill>
                <a:latin typeface="+mn-lt"/>
                <a:ea typeface="+mn-ea"/>
                <a:cs typeface="+mn-cs"/>
              </a:defRPr>
            </a:lvl4pPr>
            <a:lvl5pPr marL="3656013" indent="-1827213" algn="l" defTabSz="1827213" rtl="0" eaLnBrk="0" fontAlgn="base" hangingPunct="0">
              <a:spcBef>
                <a:spcPct val="0"/>
              </a:spcBef>
              <a:spcAft>
                <a:spcPct val="0"/>
              </a:spcAft>
              <a:defRPr sz="3600" kern="1200">
                <a:solidFill>
                  <a:schemeClr val="lt1"/>
                </a:solidFill>
                <a:latin typeface="+mn-lt"/>
                <a:ea typeface="+mn-ea"/>
                <a:cs typeface="+mn-cs"/>
              </a:defRPr>
            </a:lvl5pPr>
            <a:lvl6pPr marL="2286000" algn="l" defTabSz="914400" rtl="0" eaLnBrk="1" latinLnBrk="0" hangingPunct="1">
              <a:defRPr sz="3600" kern="1200">
                <a:solidFill>
                  <a:schemeClr val="lt1"/>
                </a:solidFill>
                <a:latin typeface="+mn-lt"/>
                <a:ea typeface="+mn-ea"/>
                <a:cs typeface="+mn-cs"/>
              </a:defRPr>
            </a:lvl6pPr>
            <a:lvl7pPr marL="2743200" algn="l" defTabSz="914400" rtl="0" eaLnBrk="1" latinLnBrk="0" hangingPunct="1">
              <a:defRPr sz="3600" kern="1200">
                <a:solidFill>
                  <a:schemeClr val="lt1"/>
                </a:solidFill>
                <a:latin typeface="+mn-lt"/>
                <a:ea typeface="+mn-ea"/>
                <a:cs typeface="+mn-cs"/>
              </a:defRPr>
            </a:lvl7pPr>
            <a:lvl8pPr marL="3200400" algn="l" defTabSz="914400" rtl="0" eaLnBrk="1" latinLnBrk="0" hangingPunct="1">
              <a:defRPr sz="3600" kern="1200">
                <a:solidFill>
                  <a:schemeClr val="lt1"/>
                </a:solidFill>
                <a:latin typeface="+mn-lt"/>
                <a:ea typeface="+mn-ea"/>
                <a:cs typeface="+mn-cs"/>
              </a:defRPr>
            </a:lvl8pPr>
            <a:lvl9pPr marL="3657600" algn="l" defTabSz="914400" rtl="0" eaLnBrk="1" latinLnBrk="0" hangingPunct="1">
              <a:defRPr sz="3600" kern="1200">
                <a:solidFill>
                  <a:schemeClr val="lt1"/>
                </a:solidFill>
                <a:latin typeface="+mn-lt"/>
                <a:ea typeface="+mn-ea"/>
                <a:cs typeface="+mn-cs"/>
              </a:defRPr>
            </a:lvl9pPr>
          </a:lstStyle>
          <a:p>
            <a:pPr algn="r">
              <a:lnSpc>
                <a:spcPct val="90000"/>
              </a:lnSpc>
            </a:pPr>
            <a:endParaRPr lang="en-US" sz="4000" b="1" dirty="0">
              <a:solidFill>
                <a:schemeClr val="bg1"/>
              </a:solidFill>
              <a:latin typeface="+mj-lt"/>
              <a:ea typeface="Roboto" pitchFamily="2" charset="0"/>
            </a:endParaRPr>
          </a:p>
          <a:p>
            <a:pPr algn="r">
              <a:lnSpc>
                <a:spcPct val="90000"/>
              </a:lnSpc>
            </a:pPr>
            <a:endParaRPr lang="en-US" sz="4000" b="1" dirty="0">
              <a:solidFill>
                <a:schemeClr val="bg1"/>
              </a:solidFill>
              <a:latin typeface="+mj-lt"/>
              <a:ea typeface="Roboto" pitchFamily="2" charset="0"/>
            </a:endParaRPr>
          </a:p>
        </p:txBody>
      </p:sp>
    </p:spTree>
    <p:extLst>
      <p:ext uri="{BB962C8B-B14F-4D97-AF65-F5344CB8AC3E}">
        <p14:creationId xmlns:p14="http://schemas.microsoft.com/office/powerpoint/2010/main" val="5323197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902AEF8-4A1A-50D5-BC2A-3E2FFD8E44BE}"/>
              </a:ext>
            </a:extLst>
          </p:cNvPr>
          <p:cNvSpPr txBox="1"/>
          <p:nvPr/>
        </p:nvSpPr>
        <p:spPr>
          <a:xfrm>
            <a:off x="6449964" y="2004484"/>
            <a:ext cx="5486400" cy="3901068"/>
          </a:xfrm>
          <a:prstGeom prst="rect">
            <a:avLst/>
          </a:prstGeom>
          <a:noFill/>
        </p:spPr>
        <p:txBody>
          <a:bodyPr wrap="square">
            <a:spAutoFit/>
          </a:bodyPr>
          <a:lstStyle>
            <a:defPPr>
              <a:defRPr lang="fa-IR"/>
            </a:defPPr>
            <a:lvl1pPr algn="just" rtl="1">
              <a:lnSpc>
                <a:spcPct val="200000"/>
              </a:lnSpc>
              <a:spcAft>
                <a:spcPts val="2250"/>
              </a:spcAft>
              <a:defRPr b="0" i="0">
                <a:effectLst/>
                <a:latin typeface="Vazir" panose="020B0603030804020204" pitchFamily="34" charset="-78"/>
                <a:cs typeface="Vazir" panose="020B0603030804020204" pitchFamily="34" charset="-78"/>
              </a:defRPr>
            </a:lvl1pPr>
          </a:lstStyle>
          <a:p>
            <a:r>
              <a:rPr lang="fa-IR" dirty="0"/>
              <a:t>از جمله این شرایط می‌توان به سابقه سقط‌ مکرر اشاره کرد که در این حالت، ممکن است ورزش کردن ریسک سقط مجدد را افزایش دهد. همچنین، وجود جفت سرراهی یا هر نوع خونریزی واژینال یا خونریزی ناشی از جفت، بارداری دو‌قلو یا چند‌قلویی، تشخیص نارسایی دهانه رحم، کم‌خونی شدید، سابقه بیماری قلبی و ریوی از دیگر عواملی است که می‌تواند انجام ورزش در دوران بارداری را خطرناک کند.</a:t>
            </a:r>
          </a:p>
        </p:txBody>
      </p:sp>
      <p:sp>
        <p:nvSpPr>
          <p:cNvPr id="4" name="TextBox 3">
            <a:extLst>
              <a:ext uri="{FF2B5EF4-FFF2-40B4-BE49-F238E27FC236}">
                <a16:creationId xmlns:a16="http://schemas.microsoft.com/office/drawing/2014/main" id="{A2B92F35-3928-3759-E74B-5DD911F5C17C}"/>
              </a:ext>
            </a:extLst>
          </p:cNvPr>
          <p:cNvSpPr txBox="1"/>
          <p:nvPr/>
        </p:nvSpPr>
        <p:spPr>
          <a:xfrm>
            <a:off x="2748119" y="710387"/>
            <a:ext cx="7403690" cy="461665"/>
          </a:xfrm>
          <a:prstGeom prst="rect">
            <a:avLst/>
          </a:prstGeom>
          <a:noFill/>
        </p:spPr>
        <p:txBody>
          <a:bodyPr wrap="square">
            <a:spAutoFit/>
          </a:bodyPr>
          <a:lstStyle/>
          <a:p>
            <a:pPr algn="r">
              <a:spcAft>
                <a:spcPts val="2250"/>
              </a:spcAft>
            </a:pPr>
            <a:r>
              <a:rPr lang="fa-IR" sz="2400" b="1" i="0" dirty="0">
                <a:effectLst/>
                <a:latin typeface="Shabnam" panose="020B0603030804020204" pitchFamily="34" charset="-78"/>
                <a:cs typeface="Shabnam" panose="020B0603030804020204" pitchFamily="34" charset="-78"/>
              </a:rPr>
              <a:t>ورزش های دوران بارداری برای چه کسانی مناسب نیست؟</a:t>
            </a:r>
            <a:endParaRPr lang="fa-IR" sz="2400" dirty="0">
              <a:latin typeface="Shabnam" panose="020B0603030804020204" pitchFamily="34" charset="-78"/>
              <a:cs typeface="Shabnam" panose="020B0603030804020204" pitchFamily="34" charset="-78"/>
            </a:endParaRPr>
          </a:p>
        </p:txBody>
      </p:sp>
      <p:pic>
        <p:nvPicPr>
          <p:cNvPr id="6146" name="Picture 2" descr="مادری که از فرزندش حامله شد! +عکس">
            <a:extLst>
              <a:ext uri="{FF2B5EF4-FFF2-40B4-BE49-F238E27FC236}">
                <a16:creationId xmlns:a16="http://schemas.microsoft.com/office/drawing/2014/main" id="{1C9A28C8-6FC2-8BA4-B448-E33E939FA8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 y="1889425"/>
            <a:ext cx="6196780" cy="413118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DB03D50A-93B4-8B27-9009-FFF2214972A9}"/>
              </a:ext>
            </a:extLst>
          </p:cNvPr>
          <p:cNvSpPr/>
          <p:nvPr/>
        </p:nvSpPr>
        <p:spPr>
          <a:xfrm>
            <a:off x="-1" y="6125497"/>
            <a:ext cx="12192001" cy="245806"/>
          </a:xfrm>
          <a:prstGeom prst="rect">
            <a:avLst/>
          </a:prstGeom>
          <a:solidFill>
            <a:srgbClr val="9F5FC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68FB6DBF-C315-6178-9FD1-F374BCEF8D30}"/>
              </a:ext>
            </a:extLst>
          </p:cNvPr>
          <p:cNvSpPr/>
          <p:nvPr/>
        </p:nvSpPr>
        <p:spPr>
          <a:xfrm>
            <a:off x="0" y="1559575"/>
            <a:ext cx="6196779" cy="224964"/>
          </a:xfrm>
          <a:prstGeom prst="rect">
            <a:avLst/>
          </a:prstGeom>
          <a:solidFill>
            <a:srgbClr val="9F5FCF"/>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9422303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898</TotalTime>
  <Words>2258</Words>
  <Application>Microsoft Office PowerPoint</Application>
  <PresentationFormat>Widescreen</PresentationFormat>
  <Paragraphs>141</Paragraphs>
  <Slides>34</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34</vt:i4>
      </vt:variant>
    </vt:vector>
  </HeadingPairs>
  <TitlesOfParts>
    <vt:vector size="41" baseType="lpstr">
      <vt:lpstr>Arial</vt:lpstr>
      <vt:lpstr>Calibri</vt:lpstr>
      <vt:lpstr>Calibri Light</vt:lpstr>
      <vt:lpstr>Lato Light</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12</cp:revision>
  <dcterms:created xsi:type="dcterms:W3CDTF">2024-11-13T07:58:20Z</dcterms:created>
  <dcterms:modified xsi:type="dcterms:W3CDTF">2025-01-22T14:06:37Z</dcterms:modified>
</cp:coreProperties>
</file>