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313" r:id="rId2"/>
    <p:sldId id="256" r:id="rId3"/>
    <p:sldId id="306" r:id="rId4"/>
    <p:sldId id="257" r:id="rId5"/>
    <p:sldId id="258" r:id="rId6"/>
    <p:sldId id="259" r:id="rId7"/>
    <p:sldId id="260"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5" r:id="rId21"/>
    <p:sldId id="311" r:id="rId22"/>
    <p:sldId id="276" r:id="rId23"/>
    <p:sldId id="277" r:id="rId24"/>
    <p:sldId id="278" r:id="rId25"/>
    <p:sldId id="280" r:id="rId26"/>
    <p:sldId id="281" r:id="rId27"/>
    <p:sldId id="282" r:id="rId28"/>
    <p:sldId id="285" r:id="rId29"/>
    <p:sldId id="307" r:id="rId30"/>
    <p:sldId id="286" r:id="rId31"/>
    <p:sldId id="287" r:id="rId32"/>
    <p:sldId id="288" r:id="rId33"/>
    <p:sldId id="289" r:id="rId34"/>
    <p:sldId id="290" r:id="rId35"/>
    <p:sldId id="291" r:id="rId36"/>
    <p:sldId id="292" r:id="rId37"/>
    <p:sldId id="293" r:id="rId38"/>
    <p:sldId id="309" r:id="rId39"/>
    <p:sldId id="294" r:id="rId40"/>
    <p:sldId id="308" r:id="rId41"/>
    <p:sldId id="295" r:id="rId42"/>
    <p:sldId id="297" r:id="rId43"/>
    <p:sldId id="298" r:id="rId44"/>
    <p:sldId id="310" r:id="rId45"/>
    <p:sldId id="299" r:id="rId46"/>
    <p:sldId id="300" r:id="rId47"/>
    <p:sldId id="301" r:id="rId48"/>
    <p:sldId id="302" r:id="rId49"/>
    <p:sldId id="303" r:id="rId50"/>
    <p:sldId id="304" r:id="rId51"/>
    <p:sldId id="305" r:id="rId52"/>
    <p:sldId id="312" r:id="rId53"/>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5FA8"/>
    <a:srgbClr val="4371C5"/>
    <a:srgbClr val="9DC3E6"/>
    <a:srgbClr val="968FF5"/>
    <a:srgbClr val="7698D4"/>
    <a:srgbClr val="FFFFFF"/>
    <a:srgbClr val="264378"/>
    <a:srgbClr val="507BC8"/>
    <a:srgbClr val="99B2DF"/>
    <a:srgbClr val="7F9ED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257" autoAdjust="0"/>
  </p:normalViewPr>
  <p:slideViewPr>
    <p:cSldViewPr snapToGrid="0">
      <p:cViewPr varScale="1">
        <p:scale>
          <a:sx n="77" d="100"/>
          <a:sy n="77" d="100"/>
        </p:scale>
        <p:origin x="806" y="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30941D2E-E884-4C13-8790-56B98D2D48E3}" type="datetimeFigureOut">
              <a:rPr lang="fa-IR" smtClean="0"/>
              <a:t>26/07/1446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EBBE4EA2-462B-402E-B268-B32B88440C10}" type="slidenum">
              <a:rPr lang="fa-IR" smtClean="0"/>
              <a:t>‹#›</a:t>
            </a:fld>
            <a:endParaRPr lang="fa-IR"/>
          </a:p>
        </p:txBody>
      </p:sp>
    </p:spTree>
    <p:extLst>
      <p:ext uri="{BB962C8B-B14F-4D97-AF65-F5344CB8AC3E}">
        <p14:creationId xmlns:p14="http://schemas.microsoft.com/office/powerpoint/2010/main" val="5773841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EBBE4EA2-462B-402E-B268-B32B88440C10}" type="slidenum">
              <a:rPr lang="fa-IR" smtClean="0"/>
              <a:t>13</a:t>
            </a:fld>
            <a:endParaRPr lang="fa-IR"/>
          </a:p>
        </p:txBody>
      </p:sp>
    </p:spTree>
    <p:extLst>
      <p:ext uri="{BB962C8B-B14F-4D97-AF65-F5344CB8AC3E}">
        <p14:creationId xmlns:p14="http://schemas.microsoft.com/office/powerpoint/2010/main" val="24989019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EBBE4EA2-462B-402E-B268-B32B88440C10}" type="slidenum">
              <a:rPr lang="fa-IR" smtClean="0"/>
              <a:t>15</a:t>
            </a:fld>
            <a:endParaRPr lang="fa-IR"/>
          </a:p>
        </p:txBody>
      </p:sp>
    </p:spTree>
    <p:extLst>
      <p:ext uri="{BB962C8B-B14F-4D97-AF65-F5344CB8AC3E}">
        <p14:creationId xmlns:p14="http://schemas.microsoft.com/office/powerpoint/2010/main" val="784063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EBBE4EA2-462B-402E-B268-B32B88440C10}" type="slidenum">
              <a:rPr lang="fa-IR" smtClean="0"/>
              <a:t>22</a:t>
            </a:fld>
            <a:endParaRPr lang="fa-IR"/>
          </a:p>
        </p:txBody>
      </p:sp>
    </p:spTree>
    <p:extLst>
      <p:ext uri="{BB962C8B-B14F-4D97-AF65-F5344CB8AC3E}">
        <p14:creationId xmlns:p14="http://schemas.microsoft.com/office/powerpoint/2010/main" val="27851234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EBBE4EA2-462B-402E-B268-B32B88440C10}" type="slidenum">
              <a:rPr lang="fa-IR" smtClean="0"/>
              <a:t>29</a:t>
            </a:fld>
            <a:endParaRPr lang="fa-IR"/>
          </a:p>
        </p:txBody>
      </p:sp>
    </p:spTree>
    <p:extLst>
      <p:ext uri="{BB962C8B-B14F-4D97-AF65-F5344CB8AC3E}">
        <p14:creationId xmlns:p14="http://schemas.microsoft.com/office/powerpoint/2010/main" val="9587563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EBBE4EA2-462B-402E-B268-B32B88440C10}" type="slidenum">
              <a:rPr lang="fa-IR" smtClean="0"/>
              <a:t>42</a:t>
            </a:fld>
            <a:endParaRPr lang="fa-IR"/>
          </a:p>
        </p:txBody>
      </p:sp>
    </p:spTree>
    <p:extLst>
      <p:ext uri="{BB962C8B-B14F-4D97-AF65-F5344CB8AC3E}">
        <p14:creationId xmlns:p14="http://schemas.microsoft.com/office/powerpoint/2010/main" val="16500012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EBBE4EA2-462B-402E-B268-B32B88440C10}" type="slidenum">
              <a:rPr lang="fa-IR" smtClean="0"/>
              <a:t>43</a:t>
            </a:fld>
            <a:endParaRPr lang="fa-IR"/>
          </a:p>
        </p:txBody>
      </p:sp>
    </p:spTree>
    <p:extLst>
      <p:ext uri="{BB962C8B-B14F-4D97-AF65-F5344CB8AC3E}">
        <p14:creationId xmlns:p14="http://schemas.microsoft.com/office/powerpoint/2010/main" val="1026697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EBBE4EA2-462B-402E-B268-B32B88440C10}" type="slidenum">
              <a:rPr lang="fa-IR" smtClean="0"/>
              <a:t>47</a:t>
            </a:fld>
            <a:endParaRPr lang="fa-IR"/>
          </a:p>
        </p:txBody>
      </p:sp>
    </p:spTree>
    <p:extLst>
      <p:ext uri="{BB962C8B-B14F-4D97-AF65-F5344CB8AC3E}">
        <p14:creationId xmlns:p14="http://schemas.microsoft.com/office/powerpoint/2010/main" val="30319829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EBBE4EA2-462B-402E-B268-B32B88440C10}" type="slidenum">
              <a:rPr lang="fa-IR" smtClean="0"/>
              <a:t>48</a:t>
            </a:fld>
            <a:endParaRPr lang="fa-IR"/>
          </a:p>
        </p:txBody>
      </p:sp>
    </p:spTree>
    <p:extLst>
      <p:ext uri="{BB962C8B-B14F-4D97-AF65-F5344CB8AC3E}">
        <p14:creationId xmlns:p14="http://schemas.microsoft.com/office/powerpoint/2010/main" val="8295518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Top Corners One Rounded and One Snipped 1">
            <a:extLst>
              <a:ext uri="{FF2B5EF4-FFF2-40B4-BE49-F238E27FC236}">
                <a16:creationId xmlns:a16="http://schemas.microsoft.com/office/drawing/2014/main" id="{E2FFA196-11A3-7005-80B6-CCB3E9A92C1E}"/>
              </a:ext>
            </a:extLst>
          </p:cNvPr>
          <p:cNvSpPr/>
          <p:nvPr userDrawn="1"/>
        </p:nvSpPr>
        <p:spPr>
          <a:xfrm>
            <a:off x="55420" y="1279237"/>
            <a:ext cx="258618" cy="5578763"/>
          </a:xfrm>
          <a:prstGeom prst="snipRoundRect">
            <a:avLst>
              <a:gd name="adj1" fmla="val 0"/>
              <a:gd name="adj2" fmla="val 50000"/>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lvl="0" algn="ctr"/>
            <a:endParaRPr lang="fa-IR"/>
          </a:p>
        </p:txBody>
      </p:sp>
      <p:sp>
        <p:nvSpPr>
          <p:cNvPr id="3" name="Rectangle: Top Corners One Rounded and One Snipped 2">
            <a:extLst>
              <a:ext uri="{FF2B5EF4-FFF2-40B4-BE49-F238E27FC236}">
                <a16:creationId xmlns:a16="http://schemas.microsoft.com/office/drawing/2014/main" id="{3D1D201B-160B-6024-CADF-F9BFB0152CD6}"/>
              </a:ext>
            </a:extLst>
          </p:cNvPr>
          <p:cNvSpPr/>
          <p:nvPr userDrawn="1"/>
        </p:nvSpPr>
        <p:spPr>
          <a:xfrm flipH="1" flipV="1">
            <a:off x="11887202" y="0"/>
            <a:ext cx="258618" cy="5578763"/>
          </a:xfrm>
          <a:prstGeom prst="snipRoundRect">
            <a:avLst>
              <a:gd name="adj1" fmla="val 0"/>
              <a:gd name="adj2" fmla="val 50000"/>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lvl="0" algn="ctr"/>
            <a:endParaRPr lang="fa-IR"/>
          </a:p>
        </p:txBody>
      </p:sp>
    </p:spTree>
    <p:extLst>
      <p:ext uri="{BB962C8B-B14F-4D97-AF65-F5344CB8AC3E}">
        <p14:creationId xmlns:p14="http://schemas.microsoft.com/office/powerpoint/2010/main" val="3920841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A60F541-6819-BF47-07EB-C8460F599197}"/>
              </a:ext>
            </a:extLst>
          </p:cNvPr>
          <p:cNvSpPr>
            <a:spLocks noGrp="1"/>
          </p:cNvSpPr>
          <p:nvPr>
            <p:ph type="pic" sz="quarter" idx="10"/>
          </p:nvPr>
        </p:nvSpPr>
        <p:spPr>
          <a:xfrm>
            <a:off x="4110182" y="2"/>
            <a:ext cx="8081818" cy="6857999"/>
          </a:xfrm>
          <a:custGeom>
            <a:avLst/>
            <a:gdLst>
              <a:gd name="connsiteX0" fmla="*/ 1529155 w 7469874"/>
              <a:gd name="connsiteY0" fmla="*/ 0 h 6857999"/>
              <a:gd name="connsiteX1" fmla="*/ 7469874 w 7469874"/>
              <a:gd name="connsiteY1" fmla="*/ 0 h 6857999"/>
              <a:gd name="connsiteX2" fmla="*/ 7469874 w 7469874"/>
              <a:gd name="connsiteY2" fmla="*/ 6857999 h 6857999"/>
              <a:gd name="connsiteX3" fmla="*/ 1522258 w 7469874"/>
              <a:gd name="connsiteY3" fmla="*/ 6857999 h 6857999"/>
              <a:gd name="connsiteX4" fmla="*/ 1502797 w 7469874"/>
              <a:gd name="connsiteY4" fmla="*/ 6841059 h 6857999"/>
              <a:gd name="connsiteX5" fmla="*/ 0 w 7469874"/>
              <a:gd name="connsiteY5" fmla="*/ 3429000 h 6857999"/>
              <a:gd name="connsiteX6" fmla="*/ 1343494 w 7469874"/>
              <a:gd name="connsiteY6" fmla="*/ 16957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69874" h="6857999">
                <a:moveTo>
                  <a:pt x="1529155" y="0"/>
                </a:moveTo>
                <a:lnTo>
                  <a:pt x="7469874" y="0"/>
                </a:lnTo>
                <a:lnTo>
                  <a:pt x="7469874" y="6857999"/>
                </a:lnTo>
                <a:lnTo>
                  <a:pt x="1522258" y="6857999"/>
                </a:lnTo>
                <a:lnTo>
                  <a:pt x="1502797" y="6841059"/>
                </a:lnTo>
                <a:cubicBezTo>
                  <a:pt x="579598" y="5997847"/>
                  <a:pt x="0" y="4781443"/>
                  <a:pt x="0" y="3429000"/>
                </a:cubicBezTo>
                <a:cubicBezTo>
                  <a:pt x="0" y="2156113"/>
                  <a:pt x="513415" y="1003731"/>
                  <a:pt x="1343494" y="169570"/>
                </a:cubicBezTo>
                <a:close/>
              </a:path>
            </a:pathLst>
          </a:custGeom>
        </p:spPr>
        <p:txBody>
          <a:bodyPr wrap="square">
            <a:noAutofit/>
          </a:bodyPr>
          <a:lstStyle/>
          <a:p>
            <a:endParaRPr lang="fa-IR"/>
          </a:p>
        </p:txBody>
      </p:sp>
    </p:spTree>
    <p:extLst>
      <p:ext uri="{BB962C8B-B14F-4D97-AF65-F5344CB8AC3E}">
        <p14:creationId xmlns:p14="http://schemas.microsoft.com/office/powerpoint/2010/main" val="1829092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7783050"/>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6.jpeg"/></Relationships>
</file>

<file path=ppt/slides/_rels/slide4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hyperlink" Target="https://modirkharid.com/" TargetMode="External"/><Relationship Id="rId2" Type="http://schemas.openxmlformats.org/officeDocument/2006/relationships/hyperlink" Target="https://sabaprofile.comhtt/" TargetMode="Externa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EDDE802-473E-D63D-3C01-E5A4516CA803}"/>
              </a:ext>
            </a:extLst>
          </p:cNvPr>
          <p:cNvSpPr/>
          <p:nvPr/>
        </p:nvSpPr>
        <p:spPr>
          <a:xfrm>
            <a:off x="296799" y="2296039"/>
            <a:ext cx="4578468" cy="615043"/>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a:extLst>
              <a:ext uri="{FF2B5EF4-FFF2-40B4-BE49-F238E27FC236}">
                <a16:creationId xmlns:a16="http://schemas.microsoft.com/office/drawing/2014/main" id="{65F203FD-B4FF-BC4D-708F-242EE228F2F6}"/>
              </a:ext>
            </a:extLst>
          </p:cNvPr>
          <p:cNvSpPr/>
          <p:nvPr/>
        </p:nvSpPr>
        <p:spPr>
          <a:xfrm>
            <a:off x="681034" y="3247108"/>
            <a:ext cx="4578468" cy="615043"/>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a:extLst>
              <a:ext uri="{FF2B5EF4-FFF2-40B4-BE49-F238E27FC236}">
                <a16:creationId xmlns:a16="http://schemas.microsoft.com/office/drawing/2014/main" id="{CA0FAAD7-0F60-C8E4-4041-0E2E92124785}"/>
              </a:ext>
            </a:extLst>
          </p:cNvPr>
          <p:cNvSpPr/>
          <p:nvPr/>
        </p:nvSpPr>
        <p:spPr>
          <a:xfrm>
            <a:off x="1130710" y="4256049"/>
            <a:ext cx="4578468" cy="615043"/>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Rectangle 15">
            <a:extLst>
              <a:ext uri="{FF2B5EF4-FFF2-40B4-BE49-F238E27FC236}">
                <a16:creationId xmlns:a16="http://schemas.microsoft.com/office/drawing/2014/main" id="{2611D499-ACD7-BE0A-0A33-EAD5831F4A0B}"/>
              </a:ext>
            </a:extLst>
          </p:cNvPr>
          <p:cNvSpPr/>
          <p:nvPr/>
        </p:nvSpPr>
        <p:spPr>
          <a:xfrm>
            <a:off x="1517532" y="5207118"/>
            <a:ext cx="4578468" cy="615043"/>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2" name="Picture Placeholder 11">
            <a:extLst>
              <a:ext uri="{FF2B5EF4-FFF2-40B4-BE49-F238E27FC236}">
                <a16:creationId xmlns:a16="http://schemas.microsoft.com/office/drawing/2014/main" id="{437D55E1-06D4-E9F1-C860-9854C8B0422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9368" r="19368"/>
          <a:stretch>
            <a:fillRect/>
          </a:stretch>
        </p:blipFill>
        <p:spPr/>
      </p:pic>
      <p:sp>
        <p:nvSpPr>
          <p:cNvPr id="17" name="TextBox 16">
            <a:extLst>
              <a:ext uri="{FF2B5EF4-FFF2-40B4-BE49-F238E27FC236}">
                <a16:creationId xmlns:a16="http://schemas.microsoft.com/office/drawing/2014/main" id="{2E71717A-6060-6CAE-D0BC-A126C8B722F3}"/>
              </a:ext>
            </a:extLst>
          </p:cNvPr>
          <p:cNvSpPr txBox="1"/>
          <p:nvPr/>
        </p:nvSpPr>
        <p:spPr>
          <a:xfrm>
            <a:off x="866444" y="2367494"/>
            <a:ext cx="3243738" cy="461665"/>
          </a:xfrm>
          <a:prstGeom prst="rect">
            <a:avLst/>
          </a:prstGeom>
          <a:noFill/>
        </p:spPr>
        <p:txBody>
          <a:bodyPr wrap="square">
            <a:spAutoFit/>
          </a:bodyPr>
          <a:lstStyle/>
          <a:p>
            <a:pPr algn="just" rtl="1"/>
            <a:r>
              <a:rPr lang="fa-IR" sz="2400" b="1" dirty="0">
                <a:solidFill>
                  <a:schemeClr val="bg1"/>
                </a:solidFill>
                <a:latin typeface="Shabnam" panose="020B0603030804020204" pitchFamily="34" charset="-78"/>
                <a:cs typeface="Shabnam" panose="020B0603030804020204" pitchFamily="34" charset="-78"/>
              </a:rPr>
              <a:t>موضوع:پاورپوینت لیتیوم</a:t>
            </a:r>
          </a:p>
        </p:txBody>
      </p:sp>
      <p:sp>
        <p:nvSpPr>
          <p:cNvPr id="18" name="TextBox 17">
            <a:extLst>
              <a:ext uri="{FF2B5EF4-FFF2-40B4-BE49-F238E27FC236}">
                <a16:creationId xmlns:a16="http://schemas.microsoft.com/office/drawing/2014/main" id="{DD8B47DB-22CE-F8EC-E9D0-5C447E2BEF36}"/>
              </a:ext>
            </a:extLst>
          </p:cNvPr>
          <p:cNvSpPr txBox="1"/>
          <p:nvPr/>
        </p:nvSpPr>
        <p:spPr>
          <a:xfrm>
            <a:off x="-1985818" y="3327835"/>
            <a:ext cx="6096000"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استاد راهنما:علیرضا عزیزی</a:t>
            </a:r>
            <a:endParaRPr lang="fa-IR" sz="2400" b="1" dirty="0">
              <a:solidFill>
                <a:schemeClr val="bg1"/>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0094774C-74E8-7630-882C-3EBDB289B8B4}"/>
              </a:ext>
            </a:extLst>
          </p:cNvPr>
          <p:cNvSpPr txBox="1"/>
          <p:nvPr/>
        </p:nvSpPr>
        <p:spPr>
          <a:xfrm>
            <a:off x="196644" y="4332737"/>
            <a:ext cx="3982065"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پژوهشگر:جواد عزیزی</a:t>
            </a:r>
          </a:p>
        </p:txBody>
      </p:sp>
      <p:sp>
        <p:nvSpPr>
          <p:cNvPr id="20" name="TextBox 19">
            <a:extLst>
              <a:ext uri="{FF2B5EF4-FFF2-40B4-BE49-F238E27FC236}">
                <a16:creationId xmlns:a16="http://schemas.microsoft.com/office/drawing/2014/main" id="{804B245D-841C-948F-3CB8-18A27D581452}"/>
              </a:ext>
            </a:extLst>
          </p:cNvPr>
          <p:cNvSpPr txBox="1"/>
          <p:nvPr/>
        </p:nvSpPr>
        <p:spPr>
          <a:xfrm>
            <a:off x="-1721553" y="5283806"/>
            <a:ext cx="6096000"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تاریخ ارائه: ......</a:t>
            </a:r>
            <a:endParaRPr lang="fa-IR" sz="2400" b="1" dirty="0">
              <a:solidFill>
                <a:schemeClr val="bg1"/>
              </a:solidFill>
              <a:latin typeface="Shabnam" panose="020B0603030804020204" pitchFamily="34" charset="-78"/>
              <a:cs typeface="Shabnam" panose="020B0603030804020204" pitchFamily="34" charset="-78"/>
            </a:endParaRPr>
          </a:p>
        </p:txBody>
      </p:sp>
      <p:pic>
        <p:nvPicPr>
          <p:cNvPr id="1026" name="Picture 2" descr="لوگو دانشگاه تهران - لوگویاب">
            <a:extLst>
              <a:ext uri="{FF2B5EF4-FFF2-40B4-BE49-F238E27FC236}">
                <a16:creationId xmlns:a16="http://schemas.microsoft.com/office/drawing/2014/main" id="{BC401B11-0785-5351-1ECD-F31AF12CE2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2070" y="9832"/>
            <a:ext cx="2258810" cy="22588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71230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52561-6BF1-53A2-F812-2317C0D31AD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B52DA00-B695-98BB-A489-A009AEDDEC11}"/>
              </a:ext>
            </a:extLst>
          </p:cNvPr>
          <p:cNvSpPr txBox="1"/>
          <p:nvPr/>
        </p:nvSpPr>
        <p:spPr>
          <a:xfrm>
            <a:off x="350112" y="1755465"/>
            <a:ext cx="5820698"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بیش از نیمی از لیتیوم شناخته شده جهان در این منبع وجود دارد. بیشتر سالارهای اثبات شده حاوی لیتیوم در آمریکای جنوبی بین کشورهای آرژانتین، بولیوی و شیلی یافت می‌شوند. با این حال، به دلایل سیاسی و زیست‌محیطی، استخراج از این منابع محدود شده که باعث تأخیر در تولید معدن لیتیوم و کمبود برای برآورده کردن تقاضای لیتیوم شده است</a:t>
            </a:r>
            <a:r>
              <a:rPr lang="en-US" dirty="0"/>
              <a:t>.</a:t>
            </a:r>
          </a:p>
        </p:txBody>
      </p:sp>
      <p:sp>
        <p:nvSpPr>
          <p:cNvPr id="4" name="TextBox 3">
            <a:extLst>
              <a:ext uri="{FF2B5EF4-FFF2-40B4-BE49-F238E27FC236}">
                <a16:creationId xmlns:a16="http://schemas.microsoft.com/office/drawing/2014/main" id="{23E2F336-AF77-79D3-40C7-188498601E7A}"/>
              </a:ext>
            </a:extLst>
          </p:cNvPr>
          <p:cNvSpPr txBox="1"/>
          <p:nvPr/>
        </p:nvSpPr>
        <p:spPr>
          <a:xfrm>
            <a:off x="5783083" y="661092"/>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2. لیتیوم استخراج از آب شور سالار</a:t>
            </a:r>
          </a:p>
        </p:txBody>
      </p:sp>
      <p:pic>
        <p:nvPicPr>
          <p:cNvPr id="8194" name="Picture 2" descr="یک روش استخراجی جدید تولید لیتیوم را متحول می‌کند - ایراسین">
            <a:extLst>
              <a:ext uri="{FF2B5EF4-FFF2-40B4-BE49-F238E27FC236}">
                <a16:creationId xmlns:a16="http://schemas.microsoft.com/office/drawing/2014/main" id="{FFB88F59-74A5-2D46-5ABC-E9909D8FBE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2813" y="1563243"/>
            <a:ext cx="5460752" cy="373151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EC6FE603-DF30-C2B9-E9DD-57A4958932C5}"/>
              </a:ext>
            </a:extLst>
          </p:cNvPr>
          <p:cNvSpPr/>
          <p:nvPr/>
        </p:nvSpPr>
        <p:spPr>
          <a:xfrm>
            <a:off x="11626806" y="6105961"/>
            <a:ext cx="430164" cy="381645"/>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13459E53-20DC-8B67-A883-63F2DCCF82B7}"/>
              </a:ext>
            </a:extLst>
          </p:cNvPr>
          <p:cNvSpPr/>
          <p:nvPr/>
        </p:nvSpPr>
        <p:spPr>
          <a:xfrm>
            <a:off x="997974" y="5629449"/>
            <a:ext cx="10569677" cy="381645"/>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F7639184-9F7E-5C66-D674-F34E61CEB01C}"/>
              </a:ext>
            </a:extLst>
          </p:cNvPr>
          <p:cNvSpPr/>
          <p:nvPr/>
        </p:nvSpPr>
        <p:spPr>
          <a:xfrm>
            <a:off x="450595" y="6105961"/>
            <a:ext cx="430164" cy="381645"/>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A8DE0AE4-30C7-C4BC-4869-C9A25F615239}"/>
              </a:ext>
            </a:extLst>
          </p:cNvPr>
          <p:cNvSpPr/>
          <p:nvPr/>
        </p:nvSpPr>
        <p:spPr>
          <a:xfrm>
            <a:off x="0" y="922395"/>
            <a:ext cx="7433187" cy="45719"/>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607162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403C4B-0CDF-CB1B-D92C-6264BA8D69C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576637E-C3F5-52FE-A5CC-F2196C54E1D4}"/>
              </a:ext>
            </a:extLst>
          </p:cNvPr>
          <p:cNvSpPr txBox="1"/>
          <p:nvPr/>
        </p:nvSpPr>
        <p:spPr>
          <a:xfrm>
            <a:off x="447178" y="647469"/>
            <a:ext cx="6188974" cy="556306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نقطه ذوب پایین مخلوط (400-420 درجه سانتی‌گراد یا 750-790 درجه فارنهایت) در مقایسه با نقطه ذوب خالص لیتیوم (610 درجه سانتی‌گراد یا 1130 درجه فارنهایت) امکان عملیات الکترولیز در دمای پایین‌تر را فراهم می‌کند. از آنجایی که ولتاژ تجزیه لیتیوم کلرید کمتر از ولتاژ کلرید پتاسیم است، لیتیوم در سطح خلوص بیش از 97 درصد رسوب می‌کند. از آندهای گرافیت در تولید الکترولیتی لیتیوم استفاده می‌شود، در حالی که کاتدها از فولاد ساخته می‌شوند. لیتیوم خالص تشکیل شده در کاتد در سطح الکترولیت به هم می‌پیوندد و یک حوضچه مذاب را تشکیل می‌دهد که توسط یک لایه نازک الکترولیت از واکنش با هوا محافظت می‌شود.</a:t>
            </a:r>
          </a:p>
        </p:txBody>
      </p:sp>
      <p:pic>
        <p:nvPicPr>
          <p:cNvPr id="4" name="Picture 3">
            <a:extLst>
              <a:ext uri="{FF2B5EF4-FFF2-40B4-BE49-F238E27FC236}">
                <a16:creationId xmlns:a16="http://schemas.microsoft.com/office/drawing/2014/main" id="{1590F55D-AEAB-EB31-D120-CC2B1F8E551E}"/>
              </a:ext>
            </a:extLst>
          </p:cNvPr>
          <p:cNvPicPr>
            <a:picLocks noChangeAspect="1"/>
          </p:cNvPicPr>
          <p:nvPr/>
        </p:nvPicPr>
        <p:blipFill>
          <a:blip r:embed="rId2"/>
          <a:stretch>
            <a:fillRect/>
          </a:stretch>
        </p:blipFill>
        <p:spPr>
          <a:xfrm>
            <a:off x="7344697" y="460541"/>
            <a:ext cx="4463844" cy="2968458"/>
          </a:xfrm>
          <a:prstGeom prst="rect">
            <a:avLst/>
          </a:prstGeom>
        </p:spPr>
      </p:pic>
      <p:sp>
        <p:nvSpPr>
          <p:cNvPr id="5" name="AutoShape 4" descr="ذوب - گروه صنعتی نوین کوره">
            <a:extLst>
              <a:ext uri="{FF2B5EF4-FFF2-40B4-BE49-F238E27FC236}">
                <a16:creationId xmlns:a16="http://schemas.microsoft.com/office/drawing/2014/main" id="{A8FB4EA5-8DFF-5898-953E-535958B9214F}"/>
              </a:ext>
            </a:extLst>
          </p:cNvPr>
          <p:cNvSpPr>
            <a:spLocks noChangeAspect="1" noChangeArrowheads="1"/>
          </p:cNvSpPr>
          <p:nvPr/>
        </p:nvSpPr>
        <p:spPr bwMode="auto">
          <a:xfrm>
            <a:off x="6199239" y="1742768"/>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sp>
        <p:nvSpPr>
          <p:cNvPr id="6" name="AutoShape 6" descr="ذوب - گروه صنعتی نوین کوره">
            <a:extLst>
              <a:ext uri="{FF2B5EF4-FFF2-40B4-BE49-F238E27FC236}">
                <a16:creationId xmlns:a16="http://schemas.microsoft.com/office/drawing/2014/main" id="{CC08D227-7E28-16C0-063B-662E8F0B5434}"/>
              </a:ext>
            </a:extLst>
          </p:cNvPr>
          <p:cNvSpPr>
            <a:spLocks noChangeAspect="1" noChangeArrowheads="1"/>
          </p:cNvSpPr>
          <p:nvPr/>
        </p:nvSpPr>
        <p:spPr bwMode="auto">
          <a:xfrm>
            <a:off x="6351639" y="1895168"/>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pic>
        <p:nvPicPr>
          <p:cNvPr id="9224" name="Picture 8" descr="ذوب فلزات چگونه انجام می شود؟ - صباپروفیل">
            <a:extLst>
              <a:ext uri="{FF2B5EF4-FFF2-40B4-BE49-F238E27FC236}">
                <a16:creationId xmlns:a16="http://schemas.microsoft.com/office/drawing/2014/main" id="{E3C90894-C352-08CC-0166-6C7F79EAD2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1030" y="3559009"/>
            <a:ext cx="4191000" cy="283845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86EE0178-0B1A-48C3-69F6-E46A07E007E2}"/>
              </a:ext>
            </a:extLst>
          </p:cNvPr>
          <p:cNvSpPr/>
          <p:nvPr/>
        </p:nvSpPr>
        <p:spPr>
          <a:xfrm>
            <a:off x="7086195" y="774461"/>
            <a:ext cx="161927" cy="2340617"/>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B271D4F7-1D30-43AC-E6D3-E28F61E6F42C}"/>
              </a:ext>
            </a:extLst>
          </p:cNvPr>
          <p:cNvSpPr/>
          <p:nvPr/>
        </p:nvSpPr>
        <p:spPr>
          <a:xfrm>
            <a:off x="11130519" y="3869913"/>
            <a:ext cx="161927" cy="2340617"/>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777094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951091-A86B-27EB-8043-68C6038982FF}"/>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57AA4C9-146E-BC01-A62D-CDCC201D85E6}"/>
              </a:ext>
            </a:extLst>
          </p:cNvPr>
          <p:cNvSpPr/>
          <p:nvPr/>
        </p:nvSpPr>
        <p:spPr>
          <a:xfrm>
            <a:off x="796413" y="2399071"/>
            <a:ext cx="4994787" cy="2064774"/>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54F75B8-D60A-B23C-FA98-C713F1421F5F}"/>
              </a:ext>
            </a:extLst>
          </p:cNvPr>
          <p:cNvSpPr txBox="1"/>
          <p:nvPr/>
        </p:nvSpPr>
        <p:spPr>
          <a:xfrm>
            <a:off x="5958347" y="924468"/>
            <a:ext cx="5673213" cy="500906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لیتیوم از سلول خارج می‌شود و با ریختن آن در قالب در دمای کمی بالاتر از نقطه ذوب ریخته می‌شود و الکترولیت جامد شده را پشت سر می‌گذارد. سپس لیتیوم جامد شده دوباره ذوب می‌شود و مواد نامحلول در مذاب یا به سطح شناور می‌شوند یا در ته دیگ مذاب فرو می‌روند. مرحله ذوب مجدد محتوای پتاسیم را به کمتر از 100 قسمت در میلیون کاهش می‌دهد. فلز لیتیوم، که می‌تواند به سیم کشیده شود و به صورت ورقه در بیاید، نرم‌تر از سرب است، اما سخت‌تر از سایر فلزات قلیایی است و دارای ساختار کریستالی مکعبی است</a:t>
            </a:r>
            <a:r>
              <a:rPr lang="en-US" dirty="0"/>
              <a:t>.</a:t>
            </a:r>
            <a:endParaRPr lang="fa-IR" dirty="0"/>
          </a:p>
        </p:txBody>
      </p:sp>
      <p:pic>
        <p:nvPicPr>
          <p:cNvPr id="10242" name="Picture 2" descr="دمای ذوب فلزات مهم در صنعت | ایران فرمینگ | مشاوره و فروش انواع ورق  گالوانیزه">
            <a:extLst>
              <a:ext uri="{FF2B5EF4-FFF2-40B4-BE49-F238E27FC236}">
                <a16:creationId xmlns:a16="http://schemas.microsoft.com/office/drawing/2014/main" id="{4C9C49D5-EBC0-AB1E-BD12-D39DBDE5F36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346" r="25294"/>
          <a:stretch/>
        </p:blipFill>
        <p:spPr bwMode="auto">
          <a:xfrm>
            <a:off x="560440" y="184745"/>
            <a:ext cx="4579469" cy="2915264"/>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10244" name="Picture 4" descr="نقطه ذوب آهن و فولاد چقدر است؟ عوامل موثر بر آن | آرتان پرس">
            <a:extLst>
              <a:ext uri="{FF2B5EF4-FFF2-40B4-BE49-F238E27FC236}">
                <a16:creationId xmlns:a16="http://schemas.microsoft.com/office/drawing/2014/main" id="{B95A8119-8FCF-4B33-2D68-220F9392DA1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8839" r="16839"/>
          <a:stretch/>
        </p:blipFill>
        <p:spPr bwMode="auto">
          <a:xfrm>
            <a:off x="2104104" y="3429000"/>
            <a:ext cx="3608438" cy="3321306"/>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13858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7577B-2DB5-3556-698E-6BACFE37EA51}"/>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6160C1E6-E2E4-06EC-B5D8-FB383D753BDF}"/>
              </a:ext>
            </a:extLst>
          </p:cNvPr>
          <p:cNvSpPr/>
          <p:nvPr/>
        </p:nvSpPr>
        <p:spPr>
          <a:xfrm>
            <a:off x="6105832" y="2249751"/>
            <a:ext cx="5281232" cy="381645"/>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648D2009-5CA8-6D4F-E88C-F6576CF66594}"/>
              </a:ext>
            </a:extLst>
          </p:cNvPr>
          <p:cNvSpPr/>
          <p:nvPr/>
        </p:nvSpPr>
        <p:spPr>
          <a:xfrm>
            <a:off x="1848343" y="5821814"/>
            <a:ext cx="7030186" cy="381645"/>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C4975B1-3EEE-2578-27B5-52483A894ECE}"/>
              </a:ext>
            </a:extLst>
          </p:cNvPr>
          <p:cNvSpPr txBox="1"/>
          <p:nvPr/>
        </p:nvSpPr>
        <p:spPr>
          <a:xfrm>
            <a:off x="5692878" y="248104"/>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آیا روش های استخراج لیتیوم متفاوت است؟</a:t>
            </a:r>
            <a:endParaRPr lang="en-US" dirty="0"/>
          </a:p>
        </p:txBody>
      </p:sp>
      <p:sp>
        <p:nvSpPr>
          <p:cNvPr id="5" name="TextBox 4">
            <a:extLst>
              <a:ext uri="{FF2B5EF4-FFF2-40B4-BE49-F238E27FC236}">
                <a16:creationId xmlns:a16="http://schemas.microsoft.com/office/drawing/2014/main" id="{C1E406ED-CF4C-CF61-1669-F25481CAB26A}"/>
              </a:ext>
            </a:extLst>
          </p:cNvPr>
          <p:cNvSpPr txBox="1"/>
          <p:nvPr/>
        </p:nvSpPr>
        <p:spPr>
          <a:xfrm>
            <a:off x="2025445" y="709769"/>
            <a:ext cx="9763433"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بله لیتیوم از روش‌های مختلفی به دست می‌آید. به زبان ساده، لیتیوم استرالیا از استخراج سنگ معدن به دست می‌آید، در حالی که در شیلی و آرژانتین لیتیوم از بیابان‌های نمک به دست می‌آید</a:t>
            </a:r>
            <a:r>
              <a:rPr lang="en-US" dirty="0"/>
              <a:t>.</a:t>
            </a:r>
          </a:p>
        </p:txBody>
      </p:sp>
      <p:pic>
        <p:nvPicPr>
          <p:cNvPr id="4" name="Picture 3">
            <a:extLst>
              <a:ext uri="{FF2B5EF4-FFF2-40B4-BE49-F238E27FC236}">
                <a16:creationId xmlns:a16="http://schemas.microsoft.com/office/drawing/2014/main" id="{BE2B1153-64BD-4295-E7B2-77BF58FD1A35}"/>
              </a:ext>
            </a:extLst>
          </p:cNvPr>
          <p:cNvPicPr>
            <a:picLocks noChangeAspect="1"/>
          </p:cNvPicPr>
          <p:nvPr/>
        </p:nvPicPr>
        <p:blipFill>
          <a:blip r:embed="rId3"/>
          <a:stretch>
            <a:fillRect/>
          </a:stretch>
        </p:blipFill>
        <p:spPr>
          <a:xfrm>
            <a:off x="403122" y="2037493"/>
            <a:ext cx="5772844" cy="4332670"/>
          </a:xfrm>
          <a:prstGeom prst="rect">
            <a:avLst/>
          </a:prstGeom>
          <a:ln w="19050">
            <a:solidFill>
              <a:schemeClr val="bg1"/>
            </a:solidFill>
          </a:ln>
        </p:spPr>
      </p:pic>
      <p:pic>
        <p:nvPicPr>
          <p:cNvPr id="11270" name="Picture 6" descr="کرباسیان: نفت و سیاست، معدن را به حاشیه بُرد/ وزارت معادن و فلزات احیا شود">
            <a:extLst>
              <a:ext uri="{FF2B5EF4-FFF2-40B4-BE49-F238E27FC236}">
                <a16:creationId xmlns:a16="http://schemas.microsoft.com/office/drawing/2014/main" id="{A2A61749-3C6A-6DE4-3486-52AD506445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3162" y="2441807"/>
            <a:ext cx="5455716" cy="3569596"/>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0129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001AC7-20BC-C3F5-5107-F1CCD7C8F40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76A4F69-F5F5-78D3-1D7B-DA0CEDCC1F7F}"/>
              </a:ext>
            </a:extLst>
          </p:cNvPr>
          <p:cNvSpPr txBox="1"/>
          <p:nvPr/>
        </p:nvSpPr>
        <p:spPr>
          <a:xfrm>
            <a:off x="5624052" y="176800"/>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روش‌های استخراج لیتیوم</a:t>
            </a:r>
            <a:endParaRPr lang="en-US" dirty="0"/>
          </a:p>
        </p:txBody>
      </p:sp>
      <p:sp>
        <p:nvSpPr>
          <p:cNvPr id="5" name="TextBox 4">
            <a:extLst>
              <a:ext uri="{FF2B5EF4-FFF2-40B4-BE49-F238E27FC236}">
                <a16:creationId xmlns:a16="http://schemas.microsoft.com/office/drawing/2014/main" id="{2EF00B9B-2744-6C76-8330-EF3C4B0831A6}"/>
              </a:ext>
            </a:extLst>
          </p:cNvPr>
          <p:cNvSpPr txBox="1"/>
          <p:nvPr/>
        </p:nvSpPr>
        <p:spPr>
          <a:xfrm>
            <a:off x="609599" y="635928"/>
            <a:ext cx="11110453"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روش‌های اسپودومن</a:t>
            </a:r>
            <a:r>
              <a:rPr lang="en-US" dirty="0"/>
              <a:t> (Spodumene) </a:t>
            </a:r>
            <a:r>
              <a:rPr lang="fa-IR" dirty="0"/>
              <a:t>و آب شور سالار</a:t>
            </a:r>
            <a:r>
              <a:rPr lang="en-US" dirty="0"/>
              <a:t> (Brine) </a:t>
            </a:r>
            <a:r>
              <a:rPr lang="fa-IR" dirty="0"/>
              <a:t>دو روش متداول برای استخراج لیتیوم هستند.منبع استخراج</a:t>
            </a:r>
            <a:r>
              <a:rPr lang="en-US" dirty="0"/>
              <a:t>: </a:t>
            </a:r>
            <a:r>
              <a:rPr lang="fa-IR" dirty="0"/>
              <a:t>اسپودومن یک سنگ رسوبی است که در معادن بازالتی و سنگ‌های گرانیتی یافت می‌شود. استخراج لیتیوم از اسپودومن با استفاده از فرآیندهایی مانند سنگ شکنی، آسیاب‌کاری، تقسیم‌بندی و فرآوری انجام می‌شود. در حالی که آب شور سالار به آب‌های زیرزمینی یا دریاچه‌های شور اطلاق می‌شود که حاوی غلظت قابل توجهی لیتیوم هستند. استخراج لیتیوم از آب شور سالار شامل فرآیندهایی مانند استخراج آب، تقطیر، تنظیم</a:t>
            </a:r>
            <a:r>
              <a:rPr lang="en-US" dirty="0"/>
              <a:t> pH</a:t>
            </a:r>
            <a:r>
              <a:rPr lang="fa-IR" dirty="0"/>
              <a:t>، استخراج لیتیوم و فرآوری نهایی می‌شود</a:t>
            </a:r>
            <a:r>
              <a:rPr lang="en-US" dirty="0"/>
              <a:t>.</a:t>
            </a:r>
          </a:p>
        </p:txBody>
      </p:sp>
      <p:pic>
        <p:nvPicPr>
          <p:cNvPr id="19458" name="Picture 2" descr="واکنش بیگینلی - ویکی‌پدیا، دانشنامهٔ آزاد">
            <a:extLst>
              <a:ext uri="{FF2B5EF4-FFF2-40B4-BE49-F238E27FC236}">
                <a16:creationId xmlns:a16="http://schemas.microsoft.com/office/drawing/2014/main" id="{55F34CAB-0394-7D13-F83D-4BEB4D01D2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5343" y="3790350"/>
            <a:ext cx="9301314" cy="30568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31197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8E973A-2D4E-5E31-51FB-C53733B8C4F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1BB19B0-A62E-E6F6-0CB6-6047A4FFCC9C}"/>
              </a:ext>
            </a:extLst>
          </p:cNvPr>
          <p:cNvSpPr txBox="1"/>
          <p:nvPr/>
        </p:nvSpPr>
        <p:spPr>
          <a:xfrm>
            <a:off x="1465006" y="585769"/>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1. فرآیند استخراج</a:t>
            </a:r>
            <a:r>
              <a:rPr lang="en-US" dirty="0"/>
              <a:t>: </a:t>
            </a:r>
            <a:endParaRPr lang="fa-IR" dirty="0"/>
          </a:p>
        </p:txBody>
      </p:sp>
      <p:sp>
        <p:nvSpPr>
          <p:cNvPr id="7" name="TextBox 6">
            <a:extLst>
              <a:ext uri="{FF2B5EF4-FFF2-40B4-BE49-F238E27FC236}">
                <a16:creationId xmlns:a16="http://schemas.microsoft.com/office/drawing/2014/main" id="{56CAA69A-8D7D-D329-6509-06573EB0EB54}"/>
              </a:ext>
            </a:extLst>
          </p:cNvPr>
          <p:cNvSpPr txBox="1"/>
          <p:nvPr/>
        </p:nvSpPr>
        <p:spPr>
          <a:xfrm>
            <a:off x="6096000" y="1466702"/>
            <a:ext cx="5614219" cy="500906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روش اسپودومن، برای استخراج لیتیوم، ابتدا سنگ اسپودومن خرد شده و سپس با استفاده از فرآیندهای شیمیایی مختلف، لیتیوم از ماتریس سنگی استخراج می‌شود. این فرآیند شامل قسمت‌های شکستن سنگ، تقسیم بندی، خرد کردن، مخلوط کردن با حلال، انجام راکتورهای شیمیایی و جداسازی نهایی است. در روش آب شور سالار، ابتدا آب شور استخراج می‌شود و سپس از طریق فرآیندهای تقطیر و تنظیم</a:t>
            </a:r>
            <a:r>
              <a:rPr lang="en-US" dirty="0"/>
              <a:t> pH</a:t>
            </a:r>
            <a:r>
              <a:rPr lang="fa-IR" dirty="0"/>
              <a:t>، لیتیوم از آب جدا می‌شود. سپس، از طریق فرآیندهای جداسازی و تصفیه، لیتیوم خالص تولید می‌شود</a:t>
            </a:r>
            <a:r>
              <a:rPr lang="en-US" dirty="0"/>
              <a:t>.</a:t>
            </a:r>
          </a:p>
        </p:txBody>
      </p:sp>
      <p:pic>
        <p:nvPicPr>
          <p:cNvPr id="8" name="Picture 7">
            <a:extLst>
              <a:ext uri="{FF2B5EF4-FFF2-40B4-BE49-F238E27FC236}">
                <a16:creationId xmlns:a16="http://schemas.microsoft.com/office/drawing/2014/main" id="{9EFA1928-6D9F-1FE7-2C54-70DC4E4295E2}"/>
              </a:ext>
            </a:extLst>
          </p:cNvPr>
          <p:cNvPicPr>
            <a:picLocks noChangeAspect="1"/>
          </p:cNvPicPr>
          <p:nvPr/>
        </p:nvPicPr>
        <p:blipFill>
          <a:blip r:embed="rId3"/>
          <a:stretch>
            <a:fillRect/>
          </a:stretch>
        </p:blipFill>
        <p:spPr>
          <a:xfrm>
            <a:off x="464922" y="2271253"/>
            <a:ext cx="5499998" cy="3809998"/>
          </a:xfrm>
          <a:prstGeom prst="rect">
            <a:avLst/>
          </a:prstGeom>
        </p:spPr>
      </p:pic>
      <p:sp>
        <p:nvSpPr>
          <p:cNvPr id="9" name="Rectangle 8">
            <a:extLst>
              <a:ext uri="{FF2B5EF4-FFF2-40B4-BE49-F238E27FC236}">
                <a16:creationId xmlns:a16="http://schemas.microsoft.com/office/drawing/2014/main" id="{0F4FF256-51A7-E6B1-8B9D-62BCE64DD02C}"/>
              </a:ext>
            </a:extLst>
          </p:cNvPr>
          <p:cNvSpPr/>
          <p:nvPr/>
        </p:nvSpPr>
        <p:spPr>
          <a:xfrm>
            <a:off x="2248326" y="1187868"/>
            <a:ext cx="7433187" cy="45719"/>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8095806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64B52-B2BD-6A19-6E95-1C621A6C53CA}"/>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4DD567C8-359B-D3B0-0EA3-201570E8B562}"/>
              </a:ext>
            </a:extLst>
          </p:cNvPr>
          <p:cNvSpPr/>
          <p:nvPr/>
        </p:nvSpPr>
        <p:spPr>
          <a:xfrm>
            <a:off x="6946493" y="425245"/>
            <a:ext cx="4060723" cy="2577576"/>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F40A73B2-CA60-DC11-8F76-7360494782C9}"/>
              </a:ext>
            </a:extLst>
          </p:cNvPr>
          <p:cNvSpPr/>
          <p:nvPr/>
        </p:nvSpPr>
        <p:spPr>
          <a:xfrm>
            <a:off x="7561006" y="3399504"/>
            <a:ext cx="4060723" cy="2577576"/>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27A81F18-87F1-EB55-847F-F0DB50535F76}"/>
              </a:ext>
            </a:extLst>
          </p:cNvPr>
          <p:cNvSpPr txBox="1"/>
          <p:nvPr/>
        </p:nvSpPr>
        <p:spPr>
          <a:xfrm>
            <a:off x="1048470" y="1714033"/>
            <a:ext cx="5181600"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روش اسپودومن برای تولید لیتیوم در مقیاس بزرگ مناسب است و می‌تواند مقادیر قابل توجهی لیتیوم را استخراج کند. این روش بیشتر در معادن استفاده می‌شود و معمولاً به صورت صنعتی انجام می‌شود. روش آب شور سالار برای تولید لیتیوم به مقیاس کوچک‌تر مناسب است و به عنوان یک روش مستقیم و ساده برای استخراج لیتیوم استفاده می‌شود. این روش معمولاً در مناطقی با ذخایر غنی از آب شور موجود است</a:t>
            </a:r>
            <a:r>
              <a:rPr lang="en-US" dirty="0"/>
              <a:t>.</a:t>
            </a:r>
          </a:p>
        </p:txBody>
      </p:sp>
      <p:sp>
        <p:nvSpPr>
          <p:cNvPr id="4" name="TextBox 3">
            <a:extLst>
              <a:ext uri="{FF2B5EF4-FFF2-40B4-BE49-F238E27FC236}">
                <a16:creationId xmlns:a16="http://schemas.microsoft.com/office/drawing/2014/main" id="{6C4A2AB6-4E32-0BFD-67FD-46FF25386D02}"/>
              </a:ext>
            </a:extLst>
          </p:cNvPr>
          <p:cNvSpPr txBox="1"/>
          <p:nvPr/>
        </p:nvSpPr>
        <p:spPr>
          <a:xfrm>
            <a:off x="3741173" y="977704"/>
            <a:ext cx="300867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2. میزان تولید:</a:t>
            </a:r>
          </a:p>
        </p:txBody>
      </p:sp>
      <p:pic>
        <p:nvPicPr>
          <p:cNvPr id="1026" name="Picture 2" descr="باتری های لیتیوم پلیمر - رها باتری">
            <a:extLst>
              <a:ext uri="{FF2B5EF4-FFF2-40B4-BE49-F238E27FC236}">
                <a16:creationId xmlns:a16="http://schemas.microsoft.com/office/drawing/2014/main" id="{43973EFB-9A27-17CE-DDF4-2E0B74CDCF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4299" y="580215"/>
            <a:ext cx="4569340" cy="2577576"/>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1028" name="Picture 4" descr="مفهوم برد محافظ در باتری های لیتیوم یون- فروشگاه رها">
            <a:extLst>
              <a:ext uri="{FF2B5EF4-FFF2-40B4-BE49-F238E27FC236}">
                <a16:creationId xmlns:a16="http://schemas.microsoft.com/office/drawing/2014/main" id="{52ECBC9F-3B64-0F01-D951-9E7E13B74D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8955" y="3564793"/>
            <a:ext cx="4815962" cy="2712992"/>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76A0B088-8CBE-89F0-31D4-B2FBB60B2382}"/>
              </a:ext>
            </a:extLst>
          </p:cNvPr>
          <p:cNvSpPr/>
          <p:nvPr/>
        </p:nvSpPr>
        <p:spPr>
          <a:xfrm>
            <a:off x="1491387" y="1480699"/>
            <a:ext cx="5351203" cy="45719"/>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135544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96BD7D-5F42-17C2-B6A7-386347C04B4C}"/>
            </a:ext>
          </a:extLst>
        </p:cNvPr>
        <p:cNvGrpSpPr/>
        <p:nvPr/>
      </p:nvGrpSpPr>
      <p:grpSpPr>
        <a:xfrm>
          <a:off x="0" y="0"/>
          <a:ext cx="0" cy="0"/>
          <a:chOff x="0" y="0"/>
          <a:chExt cx="0" cy="0"/>
        </a:xfrm>
      </p:grpSpPr>
      <p:sp>
        <p:nvSpPr>
          <p:cNvPr id="10" name="Frame 9">
            <a:extLst>
              <a:ext uri="{FF2B5EF4-FFF2-40B4-BE49-F238E27FC236}">
                <a16:creationId xmlns:a16="http://schemas.microsoft.com/office/drawing/2014/main" id="{EC0E9B05-B558-2370-8F0E-681909C588E2}"/>
              </a:ext>
            </a:extLst>
          </p:cNvPr>
          <p:cNvSpPr/>
          <p:nvPr/>
        </p:nvSpPr>
        <p:spPr>
          <a:xfrm>
            <a:off x="1170041" y="1377807"/>
            <a:ext cx="4989869" cy="1131080"/>
          </a:xfrm>
          <a:prstGeom prst="frame">
            <a:avLst>
              <a:gd name="adj1" fmla="val 3770"/>
            </a:avLst>
          </a:prstGeom>
          <a:solidFill>
            <a:schemeClr val="bg1"/>
          </a:solidFill>
          <a:ln>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9" name="Rectangle 8">
            <a:extLst>
              <a:ext uri="{FF2B5EF4-FFF2-40B4-BE49-F238E27FC236}">
                <a16:creationId xmlns:a16="http://schemas.microsoft.com/office/drawing/2014/main" id="{F85B89AD-BF7A-2FEF-F5D4-52A2C998CE24}"/>
              </a:ext>
            </a:extLst>
          </p:cNvPr>
          <p:cNvSpPr/>
          <p:nvPr/>
        </p:nvSpPr>
        <p:spPr>
          <a:xfrm>
            <a:off x="9468465" y="225537"/>
            <a:ext cx="2369576" cy="5405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05710CA6-8900-CD2A-A88D-9A851E857510}"/>
              </a:ext>
            </a:extLst>
          </p:cNvPr>
          <p:cNvSpPr txBox="1"/>
          <p:nvPr/>
        </p:nvSpPr>
        <p:spPr>
          <a:xfrm>
            <a:off x="560441" y="716928"/>
            <a:ext cx="11277600"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کل، اسپودومن و آب شور سالار دو روش متفاوت برای استخراج لیتیوم هستند، که هر کدام از آن‌ها مزایا و محدودیت‌های خود را دارند. انتخاب روش مناسب برای استخراج لیتیوم بستگی به شرایط معدنی و منابع موجود در هر منطقه دارد</a:t>
            </a:r>
            <a:r>
              <a:rPr lang="en-US" dirty="0"/>
              <a:t>.</a:t>
            </a:r>
          </a:p>
        </p:txBody>
      </p:sp>
      <p:sp>
        <p:nvSpPr>
          <p:cNvPr id="2" name="TextBox 1">
            <a:extLst>
              <a:ext uri="{FF2B5EF4-FFF2-40B4-BE49-F238E27FC236}">
                <a16:creationId xmlns:a16="http://schemas.microsoft.com/office/drawing/2014/main" id="{41DA1F08-EA02-4F42-10AF-ACC9C05E3446}"/>
              </a:ext>
            </a:extLst>
          </p:cNvPr>
          <p:cNvSpPr txBox="1"/>
          <p:nvPr/>
        </p:nvSpPr>
        <p:spPr>
          <a:xfrm>
            <a:off x="9586453" y="264979"/>
            <a:ext cx="2251588" cy="461665"/>
          </a:xfrm>
          <a:prstGeom prst="rect">
            <a:avLst/>
          </a:prstGeom>
          <a:noFill/>
        </p:spPr>
        <p:txBody>
          <a:bodyPr wrap="square">
            <a:spAutoFit/>
          </a:bodyPr>
          <a:lstStyle>
            <a:defPPr>
              <a:defRPr lang="fa-IR"/>
            </a:defPPr>
            <a:lvl1pPr algn="just" rtl="1">
              <a:defRPr sz="2400" b="1">
                <a:solidFill>
                  <a:schemeClr val="tx1"/>
                </a:solidFill>
                <a:effectLst/>
                <a:latin typeface="Shabnam" panose="020B0603030804020204" pitchFamily="34" charset="-78"/>
                <a:ea typeface="Calibri" panose="020F0502020204030204" pitchFamily="34" charset="0"/>
                <a:cs typeface="Shabnam" panose="020B0603030804020204" pitchFamily="34" charset="-78"/>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fa-IR" dirty="0"/>
              <a:t>2. میزان تولید:</a:t>
            </a:r>
          </a:p>
        </p:txBody>
      </p:sp>
      <p:sp>
        <p:nvSpPr>
          <p:cNvPr id="4" name="Rectangle 3">
            <a:extLst>
              <a:ext uri="{FF2B5EF4-FFF2-40B4-BE49-F238E27FC236}">
                <a16:creationId xmlns:a16="http://schemas.microsoft.com/office/drawing/2014/main" id="{77772049-6851-A0E1-1E48-1A838A4D1F5A}"/>
              </a:ext>
            </a:extLst>
          </p:cNvPr>
          <p:cNvSpPr/>
          <p:nvPr/>
        </p:nvSpPr>
        <p:spPr>
          <a:xfrm>
            <a:off x="1032387" y="1940397"/>
            <a:ext cx="10314039" cy="45719"/>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66F21A74-2227-2F8A-0727-F300FF6817DF}"/>
              </a:ext>
            </a:extLst>
          </p:cNvPr>
          <p:cNvSpPr/>
          <p:nvPr/>
        </p:nvSpPr>
        <p:spPr>
          <a:xfrm>
            <a:off x="1032387" y="1940397"/>
            <a:ext cx="54078" cy="4441117"/>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49382599-64E0-4B27-F6BF-D83326E12535}"/>
              </a:ext>
            </a:extLst>
          </p:cNvPr>
          <p:cNvSpPr/>
          <p:nvPr/>
        </p:nvSpPr>
        <p:spPr>
          <a:xfrm>
            <a:off x="1086465" y="6335795"/>
            <a:ext cx="11105535" cy="45719"/>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050" name="Picture 2" descr="سقوط نرخ مانع تحقق رویای لیتیومی آرژانتین">
            <a:extLst>
              <a:ext uri="{FF2B5EF4-FFF2-40B4-BE49-F238E27FC236}">
                <a16:creationId xmlns:a16="http://schemas.microsoft.com/office/drawing/2014/main" id="{AD1FBDC4-D2F4-9474-01E6-E9A2A29D34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V="1">
            <a:off x="1950248" y="2141618"/>
            <a:ext cx="8497986" cy="4716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4512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8038E3-BE65-C691-0FF5-0B843D68FF94}"/>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9CEC23BE-9273-202B-FAB9-2F4078BE6817}"/>
              </a:ext>
            </a:extLst>
          </p:cNvPr>
          <p:cNvSpPr/>
          <p:nvPr/>
        </p:nvSpPr>
        <p:spPr>
          <a:xfrm>
            <a:off x="4011561" y="738644"/>
            <a:ext cx="4788310" cy="5405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929C80A4-C82E-78D7-E336-0525FAEE2DE4}"/>
              </a:ext>
            </a:extLst>
          </p:cNvPr>
          <p:cNvSpPr txBox="1"/>
          <p:nvPr/>
        </p:nvSpPr>
        <p:spPr>
          <a:xfrm>
            <a:off x="4134464" y="778048"/>
            <a:ext cx="478831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بزرگترین تولیدکنندگان لیتیوم در دنیا</a:t>
            </a:r>
            <a:endParaRPr lang="en-US" dirty="0"/>
          </a:p>
        </p:txBody>
      </p:sp>
      <p:sp>
        <p:nvSpPr>
          <p:cNvPr id="5" name="TextBox 4">
            <a:extLst>
              <a:ext uri="{FF2B5EF4-FFF2-40B4-BE49-F238E27FC236}">
                <a16:creationId xmlns:a16="http://schemas.microsoft.com/office/drawing/2014/main" id="{A4A9CF01-68DF-A277-ABA3-D0717F0621C1}"/>
              </a:ext>
            </a:extLst>
          </p:cNvPr>
          <p:cNvSpPr txBox="1"/>
          <p:nvPr/>
        </p:nvSpPr>
        <p:spPr>
          <a:xfrm>
            <a:off x="1233947" y="2020230"/>
            <a:ext cx="9724105"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معادن و ذخایر لیتیوم جهان و کشورهایی که لیتیوم دارند در جدول زیر لیست شده‌اند. البته معادن لیتیوم تنها محدود به این کشورها نیست ولی سهم عمده استخراج و تولید لیتیوم در بین این 11 کشور است. در ستون دوم “درصد سهم تولید جهانی”، میزان درصدی که هر کدام از این کشورها از مجموع تولید لیتیوم دارند، مشخص شده است. در ستون سوم “درصد سهم دارایی جهانی”، میزان سهم دارایی هر کشور مشخص شده است. کشوری مانند بولیوی در حدود نیمی از ذخایر لیتیوم جهان را در اختیار دارد اما فقط درصد کوچکی از آن را استخراج می‌کند و عملاً بیشتر معادن این کشور دست نخورده باقی مانده است</a:t>
            </a:r>
            <a:r>
              <a:rPr lang="en-US" dirty="0"/>
              <a:t>.</a:t>
            </a:r>
          </a:p>
        </p:txBody>
      </p:sp>
      <p:sp>
        <p:nvSpPr>
          <p:cNvPr id="4" name="Half Frame 3">
            <a:extLst>
              <a:ext uri="{FF2B5EF4-FFF2-40B4-BE49-F238E27FC236}">
                <a16:creationId xmlns:a16="http://schemas.microsoft.com/office/drawing/2014/main" id="{4BF5B72E-3AAB-E6E6-6BFE-7F3C20D30BC2}"/>
              </a:ext>
            </a:extLst>
          </p:cNvPr>
          <p:cNvSpPr/>
          <p:nvPr/>
        </p:nvSpPr>
        <p:spPr>
          <a:xfrm>
            <a:off x="806245" y="1653979"/>
            <a:ext cx="2163097" cy="1809135"/>
          </a:xfrm>
          <a:prstGeom prst="halfFrame">
            <a:avLst>
              <a:gd name="adj1" fmla="val 13768"/>
              <a:gd name="adj2" fmla="val 16485"/>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Half Frame 5">
            <a:extLst>
              <a:ext uri="{FF2B5EF4-FFF2-40B4-BE49-F238E27FC236}">
                <a16:creationId xmlns:a16="http://schemas.microsoft.com/office/drawing/2014/main" id="{60D78620-1289-ED0C-8CE4-D7C3BBE57066}"/>
              </a:ext>
            </a:extLst>
          </p:cNvPr>
          <p:cNvSpPr/>
          <p:nvPr/>
        </p:nvSpPr>
        <p:spPr>
          <a:xfrm rot="10800000">
            <a:off x="9222657" y="3958530"/>
            <a:ext cx="2163097" cy="1809135"/>
          </a:xfrm>
          <a:prstGeom prst="halfFrame">
            <a:avLst>
              <a:gd name="adj1" fmla="val 13768"/>
              <a:gd name="adj2" fmla="val 16485"/>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580746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33AEB-12AF-EF88-C591-F7A9E4F7C64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3BC08F6-D02F-7042-0AE3-B037B84F9640}"/>
              </a:ext>
            </a:extLst>
          </p:cNvPr>
          <p:cNvSpPr txBox="1"/>
          <p:nvPr/>
        </p:nvSpPr>
        <p:spPr>
          <a:xfrm>
            <a:off x="962219" y="2533687"/>
            <a:ext cx="5428749"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طبق این جدول بزرگترین تولیدکننده لیتیوم جهان، کشور شیلی است و بزرگترین دارنده معادن لیتیوم نیز کشور بولیوی، که هر دو کشور در قاره آمریکا قرار گرفته‌اند</a:t>
            </a:r>
            <a:r>
              <a:rPr lang="en-US" dirty="0"/>
              <a:t>. </a:t>
            </a:r>
            <a:r>
              <a:rPr lang="fa-IR" dirty="0"/>
              <a:t>ذخایر لیتیوم شیلی </a:t>
            </a:r>
            <a:r>
              <a:rPr lang="en-US" dirty="0"/>
              <a:t>27 </a:t>
            </a:r>
            <a:r>
              <a:rPr lang="fa-IR" dirty="0"/>
              <a:t>درصد و میزان سهم استخراج این کشور 35 درصد است</a:t>
            </a:r>
            <a:r>
              <a:rPr lang="en-US" dirty="0"/>
              <a:t>. </a:t>
            </a:r>
            <a:r>
              <a:rPr lang="fa-IR" dirty="0"/>
              <a:t>ذخایر لیتیوم بولیوی </a:t>
            </a:r>
            <a:r>
              <a:rPr lang="en-US" dirty="0"/>
              <a:t>49 </a:t>
            </a:r>
            <a:r>
              <a:rPr lang="fa-IR" dirty="0"/>
              <a:t>درصد و میزان سهم استخراج این کشور کمتر از 1 درصد است</a:t>
            </a:r>
            <a:r>
              <a:rPr lang="en-US" dirty="0"/>
              <a:t>.</a:t>
            </a:r>
          </a:p>
        </p:txBody>
      </p:sp>
      <p:graphicFrame>
        <p:nvGraphicFramePr>
          <p:cNvPr id="2" name="Table 1">
            <a:extLst>
              <a:ext uri="{FF2B5EF4-FFF2-40B4-BE49-F238E27FC236}">
                <a16:creationId xmlns:a16="http://schemas.microsoft.com/office/drawing/2014/main" id="{31DD0356-0B4F-7E29-7ABC-88CE482619A2}"/>
              </a:ext>
            </a:extLst>
          </p:cNvPr>
          <p:cNvGraphicFramePr>
            <a:graphicFrameLocks noGrp="1"/>
          </p:cNvGraphicFramePr>
          <p:nvPr>
            <p:extLst>
              <p:ext uri="{D42A27DB-BD31-4B8C-83A1-F6EECF244321}">
                <p14:modId xmlns:p14="http://schemas.microsoft.com/office/powerpoint/2010/main" val="2357934047"/>
              </p:ext>
            </p:extLst>
          </p:nvPr>
        </p:nvGraphicFramePr>
        <p:xfrm>
          <a:off x="6959897" y="1731790"/>
          <a:ext cx="4407535" cy="4148967"/>
        </p:xfrm>
        <a:graphic>
          <a:graphicData uri="http://schemas.openxmlformats.org/drawingml/2006/table">
            <a:tbl>
              <a:tblPr firstRow="1" firstCol="1" bandRow="1">
                <a:tableStyleId>{5C22544A-7EE6-4342-B048-85BDC9FD1C3A}</a:tableStyleId>
              </a:tblPr>
              <a:tblGrid>
                <a:gridCol w="1219200">
                  <a:extLst>
                    <a:ext uri="{9D8B030D-6E8A-4147-A177-3AD203B41FA5}">
                      <a16:colId xmlns:a16="http://schemas.microsoft.com/office/drawing/2014/main" val="860334889"/>
                    </a:ext>
                  </a:extLst>
                </a:gridCol>
                <a:gridCol w="1478280">
                  <a:extLst>
                    <a:ext uri="{9D8B030D-6E8A-4147-A177-3AD203B41FA5}">
                      <a16:colId xmlns:a16="http://schemas.microsoft.com/office/drawing/2014/main" val="3515249076"/>
                    </a:ext>
                  </a:extLst>
                </a:gridCol>
                <a:gridCol w="1710055">
                  <a:extLst>
                    <a:ext uri="{9D8B030D-6E8A-4147-A177-3AD203B41FA5}">
                      <a16:colId xmlns:a16="http://schemas.microsoft.com/office/drawing/2014/main" val="2038726155"/>
                    </a:ext>
                  </a:extLst>
                </a:gridCol>
              </a:tblGrid>
              <a:tr h="363548">
                <a:tc>
                  <a:txBody>
                    <a:bodyPr/>
                    <a:lstStyle/>
                    <a:p>
                      <a:pPr algn="justLow" rtl="1">
                        <a:lnSpc>
                          <a:spcPct val="107000"/>
                        </a:lnSpc>
                        <a:spcAft>
                          <a:spcPts val="800"/>
                        </a:spcAft>
                      </a:pPr>
                      <a:r>
                        <a:rPr lang="fa-IR" sz="1100">
                          <a:effectLst/>
                        </a:rPr>
                        <a:t>کشور</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fa-IR" sz="1100">
                          <a:effectLst/>
                        </a:rPr>
                        <a:t>درصد سهم تولید جهانی</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fa-IR" sz="1100">
                          <a:effectLst/>
                        </a:rPr>
                        <a:t>درصد سهم دارایی جهانی</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95221447"/>
                  </a:ext>
                </a:extLst>
              </a:tr>
              <a:tr h="353961">
                <a:tc>
                  <a:txBody>
                    <a:bodyPr/>
                    <a:lstStyle/>
                    <a:p>
                      <a:pPr algn="justLow" rtl="1">
                        <a:lnSpc>
                          <a:spcPct val="107000"/>
                        </a:lnSpc>
                        <a:spcAft>
                          <a:spcPts val="800"/>
                        </a:spcAft>
                      </a:pPr>
                      <a:r>
                        <a:rPr lang="fa-IR" sz="1100">
                          <a:effectLst/>
                        </a:rPr>
                        <a:t>شیلی</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a:effectLst/>
                        </a:rPr>
                        <a:t>35</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a:effectLst/>
                        </a:rPr>
                        <a:t>27</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66652080"/>
                  </a:ext>
                </a:extLst>
              </a:tr>
              <a:tr h="344129">
                <a:tc>
                  <a:txBody>
                    <a:bodyPr/>
                    <a:lstStyle/>
                    <a:p>
                      <a:pPr algn="justLow" rtl="1">
                        <a:lnSpc>
                          <a:spcPct val="107000"/>
                        </a:lnSpc>
                        <a:spcAft>
                          <a:spcPts val="800"/>
                        </a:spcAft>
                      </a:pPr>
                      <a:r>
                        <a:rPr lang="fa-IR" sz="1100" dirty="0">
                          <a:effectLst/>
                        </a:rPr>
                        <a:t>استرالیا</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a:effectLst/>
                        </a:rPr>
                        <a:t>23</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a:effectLst/>
                        </a:rPr>
                        <a:t>2</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957906338"/>
                  </a:ext>
                </a:extLst>
              </a:tr>
              <a:tr h="383458">
                <a:tc>
                  <a:txBody>
                    <a:bodyPr/>
                    <a:lstStyle/>
                    <a:p>
                      <a:pPr algn="justLow" rtl="1">
                        <a:lnSpc>
                          <a:spcPct val="107000"/>
                        </a:lnSpc>
                        <a:spcAft>
                          <a:spcPts val="800"/>
                        </a:spcAft>
                      </a:pPr>
                      <a:r>
                        <a:rPr lang="fa-IR" sz="1100">
                          <a:effectLst/>
                        </a:rPr>
                        <a:t>آرژانتین</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dirty="0">
                          <a:effectLst/>
                        </a:rPr>
                        <a:t>12</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a:effectLst/>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995421073"/>
                  </a:ext>
                </a:extLst>
              </a:tr>
              <a:tr h="373626">
                <a:tc>
                  <a:txBody>
                    <a:bodyPr/>
                    <a:lstStyle/>
                    <a:p>
                      <a:pPr algn="justLow" rtl="1">
                        <a:lnSpc>
                          <a:spcPct val="107000"/>
                        </a:lnSpc>
                        <a:spcAft>
                          <a:spcPts val="800"/>
                        </a:spcAft>
                      </a:pPr>
                      <a:r>
                        <a:rPr lang="fa-IR" sz="1100">
                          <a:effectLst/>
                        </a:rPr>
                        <a:t>چین</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a:effectLst/>
                        </a:rPr>
                        <a:t>12</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a:effectLst/>
                        </a:rPr>
                        <a:t>10</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799422346"/>
                  </a:ext>
                </a:extLst>
              </a:tr>
              <a:tr h="314632">
                <a:tc>
                  <a:txBody>
                    <a:bodyPr/>
                    <a:lstStyle/>
                    <a:p>
                      <a:pPr algn="justLow" rtl="1">
                        <a:lnSpc>
                          <a:spcPct val="107000"/>
                        </a:lnSpc>
                        <a:spcAft>
                          <a:spcPts val="800"/>
                        </a:spcAft>
                      </a:pPr>
                      <a:r>
                        <a:rPr lang="fa-IR" sz="1100">
                          <a:effectLst/>
                        </a:rPr>
                        <a:t>روسیه</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a:effectLst/>
                        </a:rPr>
                        <a:t>9</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a:effectLst/>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601300487"/>
                  </a:ext>
                </a:extLst>
              </a:tr>
              <a:tr h="304800">
                <a:tc>
                  <a:txBody>
                    <a:bodyPr/>
                    <a:lstStyle/>
                    <a:p>
                      <a:pPr algn="justLow" rtl="1">
                        <a:lnSpc>
                          <a:spcPct val="107000"/>
                        </a:lnSpc>
                        <a:spcAft>
                          <a:spcPts val="800"/>
                        </a:spcAft>
                      </a:pPr>
                      <a:r>
                        <a:rPr lang="fa-IR" sz="1100">
                          <a:effectLst/>
                        </a:rPr>
                        <a:t>کانادا</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a:effectLst/>
                        </a:rPr>
                        <a:t>3</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a:effectLst/>
                        </a:rPr>
                        <a:t>3</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04977711"/>
                  </a:ext>
                </a:extLst>
              </a:tr>
              <a:tr h="353961">
                <a:tc>
                  <a:txBody>
                    <a:bodyPr/>
                    <a:lstStyle/>
                    <a:p>
                      <a:pPr algn="justLow" rtl="1">
                        <a:lnSpc>
                          <a:spcPct val="107000"/>
                        </a:lnSpc>
                        <a:spcAft>
                          <a:spcPts val="800"/>
                        </a:spcAft>
                      </a:pPr>
                      <a:r>
                        <a:rPr lang="fa-IR" sz="1100">
                          <a:effectLst/>
                        </a:rPr>
                        <a:t>زیمباوه</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a:effectLst/>
                        </a:rPr>
                        <a:t>3</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dirty="0">
                          <a:effectLst/>
                        </a:rPr>
                        <a:t>0.2</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753483294"/>
                  </a:ext>
                </a:extLst>
              </a:tr>
              <a:tr h="304800">
                <a:tc>
                  <a:txBody>
                    <a:bodyPr/>
                    <a:lstStyle/>
                    <a:p>
                      <a:pPr algn="justLow" rtl="1">
                        <a:lnSpc>
                          <a:spcPct val="107000"/>
                        </a:lnSpc>
                        <a:spcAft>
                          <a:spcPts val="800"/>
                        </a:spcAft>
                      </a:pPr>
                      <a:r>
                        <a:rPr lang="fa-IR" sz="1100">
                          <a:effectLst/>
                        </a:rPr>
                        <a:t>پرتقال</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a:effectLst/>
                        </a:rPr>
                        <a:t>1</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a:effectLst/>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450212911"/>
                  </a:ext>
                </a:extLst>
              </a:tr>
              <a:tr h="344130">
                <a:tc>
                  <a:txBody>
                    <a:bodyPr/>
                    <a:lstStyle/>
                    <a:p>
                      <a:pPr algn="justLow" rtl="1">
                        <a:lnSpc>
                          <a:spcPct val="107000"/>
                        </a:lnSpc>
                        <a:spcAft>
                          <a:spcPts val="800"/>
                        </a:spcAft>
                      </a:pPr>
                      <a:r>
                        <a:rPr lang="fa-IR" sz="1100">
                          <a:effectLst/>
                        </a:rPr>
                        <a:t>برزیل</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dirty="0">
                          <a:effectLst/>
                        </a:rPr>
                        <a:t>1</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a:effectLst/>
                        </a:rPr>
                        <a:t>8</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241639877"/>
                  </a:ext>
                </a:extLst>
              </a:tr>
              <a:tr h="334296">
                <a:tc>
                  <a:txBody>
                    <a:bodyPr/>
                    <a:lstStyle/>
                    <a:p>
                      <a:pPr algn="justLow" rtl="1">
                        <a:lnSpc>
                          <a:spcPct val="107000"/>
                        </a:lnSpc>
                        <a:spcAft>
                          <a:spcPts val="800"/>
                        </a:spcAft>
                      </a:pPr>
                      <a:r>
                        <a:rPr lang="fa-IR" sz="1100" dirty="0">
                          <a:effectLst/>
                        </a:rPr>
                        <a:t>بولیوی</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a:effectLst/>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a:effectLst/>
                        </a:rPr>
                        <a:t>49</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650810912"/>
                  </a:ext>
                </a:extLst>
              </a:tr>
              <a:tr h="373626">
                <a:tc>
                  <a:txBody>
                    <a:bodyPr/>
                    <a:lstStyle/>
                    <a:p>
                      <a:pPr algn="justLow" rtl="1">
                        <a:lnSpc>
                          <a:spcPct val="107000"/>
                        </a:lnSpc>
                        <a:spcAft>
                          <a:spcPts val="800"/>
                        </a:spcAft>
                      </a:pPr>
                      <a:r>
                        <a:rPr lang="fa-IR" sz="1100" dirty="0">
                          <a:effectLst/>
                        </a:rPr>
                        <a:t>ایالات متحده</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a:effectLst/>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800"/>
                        </a:spcAft>
                      </a:pPr>
                      <a:r>
                        <a:rPr lang="en-US" sz="1100" dirty="0">
                          <a:effectLst/>
                        </a:rPr>
                        <a:t>4</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369477004"/>
                  </a:ext>
                </a:extLst>
              </a:tr>
            </a:tbl>
          </a:graphicData>
        </a:graphic>
      </p:graphicFrame>
      <p:sp>
        <p:nvSpPr>
          <p:cNvPr id="4" name="Rectangle 3">
            <a:extLst>
              <a:ext uri="{FF2B5EF4-FFF2-40B4-BE49-F238E27FC236}">
                <a16:creationId xmlns:a16="http://schemas.microsoft.com/office/drawing/2014/main" id="{59AB9DD2-694D-11B0-D4B1-22FA0F9F81EE}"/>
              </a:ext>
            </a:extLst>
          </p:cNvPr>
          <p:cNvSpPr/>
          <p:nvPr/>
        </p:nvSpPr>
        <p:spPr>
          <a:xfrm>
            <a:off x="1272606" y="1837531"/>
            <a:ext cx="4807974" cy="5405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5" name="TextBox 4">
            <a:extLst>
              <a:ext uri="{FF2B5EF4-FFF2-40B4-BE49-F238E27FC236}">
                <a16:creationId xmlns:a16="http://schemas.microsoft.com/office/drawing/2014/main" id="{1315868E-DBD6-68C6-0746-4EEC1175D1A8}"/>
              </a:ext>
            </a:extLst>
          </p:cNvPr>
          <p:cNvSpPr txBox="1"/>
          <p:nvPr/>
        </p:nvSpPr>
        <p:spPr>
          <a:xfrm>
            <a:off x="1272606" y="1876973"/>
            <a:ext cx="4807974"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بزرگترین تولیدکنندگان لیتیوم در دنیا</a:t>
            </a:r>
            <a:endParaRPr lang="en-US" dirty="0"/>
          </a:p>
        </p:txBody>
      </p:sp>
      <p:sp>
        <p:nvSpPr>
          <p:cNvPr id="6" name="Rectangle 5">
            <a:extLst>
              <a:ext uri="{FF2B5EF4-FFF2-40B4-BE49-F238E27FC236}">
                <a16:creationId xmlns:a16="http://schemas.microsoft.com/office/drawing/2014/main" id="{6B66CB6C-CAB6-2505-7885-1164B86C6E98}"/>
              </a:ext>
            </a:extLst>
          </p:cNvPr>
          <p:cNvSpPr/>
          <p:nvPr/>
        </p:nvSpPr>
        <p:spPr>
          <a:xfrm flipV="1">
            <a:off x="1386348" y="6351640"/>
            <a:ext cx="9763433" cy="8849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54302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28FFB37-1D1B-B4B8-8787-1A7EBCF98189}"/>
              </a:ext>
            </a:extLst>
          </p:cNvPr>
          <p:cNvSpPr/>
          <p:nvPr/>
        </p:nvSpPr>
        <p:spPr>
          <a:xfrm>
            <a:off x="6225371" y="1295290"/>
            <a:ext cx="2256503" cy="615043"/>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03C30489-33B3-07CC-6C1D-D2B6ECD419CD}"/>
              </a:ext>
            </a:extLst>
          </p:cNvPr>
          <p:cNvSpPr txBox="1"/>
          <p:nvPr/>
        </p:nvSpPr>
        <p:spPr>
          <a:xfrm>
            <a:off x="6341807" y="1981200"/>
            <a:ext cx="5260257" cy="3901068"/>
          </a:xfrm>
          <a:prstGeom prst="rect">
            <a:avLst/>
          </a:prstGeom>
          <a:noFill/>
        </p:spPr>
        <p:txBody>
          <a:bodyPr wrap="square">
            <a:spAutoFit/>
          </a:bodyPr>
          <a:lstStyle/>
          <a:p>
            <a:pPr algn="just" rtl="1">
              <a:lnSpc>
                <a:spcPct val="200000"/>
              </a:lnSpc>
              <a:spcAft>
                <a:spcPts val="800"/>
              </a:spcAft>
            </a:pPr>
            <a:r>
              <a:rPr lang="fa-IR" sz="1800" dirty="0">
                <a:effectLst/>
                <a:latin typeface="Vazir" panose="020B0603030804020204" pitchFamily="34" charset="-78"/>
                <a:ea typeface="Calibri" panose="020F0502020204030204" pitchFamily="34" charset="0"/>
                <a:cs typeface="Vazir" panose="020B0603030804020204" pitchFamily="34" charset="-78"/>
              </a:rPr>
              <a:t>یکی از عناصر بسیار استراتژیک مورد استفاده در ذخیره سازی انرژی است. همیشه گزارش‌های انتقادی در مورد استخراج لیتیوم وجود دارد. در برخی مناطق، مردم محلی از افزایش خشکسالی شکایت دارند که برای مثال دامداری را تهدید می‌کند یا منجر به خشک شدن پوشش گیاهی می‌شود. از دیدگاه کارشناسان، هنوز مشخص نیست که خشکسالی تا چه حد به استخراج لیتیوم مرتبط است. </a:t>
            </a:r>
            <a:endParaRPr lang="en-US" sz="1800" dirty="0">
              <a:effectLst/>
              <a:latin typeface="Vazir" panose="020B0603030804020204" pitchFamily="34" charset="-78"/>
              <a:ea typeface="Calibri" panose="020F0502020204030204" pitchFamily="34" charset="0"/>
              <a:cs typeface="Vazir" panose="020B0603030804020204" pitchFamily="34" charset="-78"/>
            </a:endParaRPr>
          </a:p>
        </p:txBody>
      </p:sp>
      <p:sp>
        <p:nvSpPr>
          <p:cNvPr id="3" name="TextBox 2">
            <a:extLst>
              <a:ext uri="{FF2B5EF4-FFF2-40B4-BE49-F238E27FC236}">
                <a16:creationId xmlns:a16="http://schemas.microsoft.com/office/drawing/2014/main" id="{BF7261CD-02D8-4A2C-2EC6-43438BF6EC72}"/>
              </a:ext>
            </a:extLst>
          </p:cNvPr>
          <p:cNvSpPr txBox="1"/>
          <p:nvPr/>
        </p:nvSpPr>
        <p:spPr>
          <a:xfrm>
            <a:off x="1257622" y="1371978"/>
            <a:ext cx="6096000" cy="461665"/>
          </a:xfrm>
          <a:prstGeom prst="rect">
            <a:avLst/>
          </a:prstGeom>
          <a:noFill/>
        </p:spPr>
        <p:txBody>
          <a:bodyPr wrap="square">
            <a:spAutoFit/>
          </a:bodyPr>
          <a:lstStyle/>
          <a:p>
            <a:pPr algn="just" rtl="1"/>
            <a:r>
              <a:rPr lang="fa-IR" sz="2400" b="1" dirty="0">
                <a:effectLst/>
                <a:latin typeface="Shabnam" panose="020B0603030804020204" pitchFamily="34" charset="-78"/>
                <a:ea typeface="Calibri" panose="020F0502020204030204" pitchFamily="34" charset="0"/>
                <a:cs typeface="Shabnam" panose="020B0603030804020204" pitchFamily="34" charset="-78"/>
              </a:rPr>
              <a:t>لیتیوم</a:t>
            </a:r>
            <a:endParaRPr lang="fa-IR" sz="2400" b="1" dirty="0">
              <a:latin typeface="Shabnam" panose="020B0603030804020204" pitchFamily="34" charset="-78"/>
              <a:cs typeface="Shabnam" panose="020B0603030804020204" pitchFamily="34" charset="-78"/>
            </a:endParaRPr>
          </a:p>
        </p:txBody>
      </p:sp>
      <p:pic>
        <p:nvPicPr>
          <p:cNvPr id="1026" name="Picture 2" descr="لیتیوم -">
            <a:extLst>
              <a:ext uri="{FF2B5EF4-FFF2-40B4-BE49-F238E27FC236}">
                <a16:creationId xmlns:a16="http://schemas.microsoft.com/office/drawing/2014/main" id="{5076F994-5E0E-0305-CA3D-B41E131E3EF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008" r="12253"/>
          <a:stretch/>
        </p:blipFill>
        <p:spPr bwMode="auto">
          <a:xfrm>
            <a:off x="788131" y="1766179"/>
            <a:ext cx="5178500" cy="43311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9299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D4D979-D33C-7921-F74D-B081115D1305}"/>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6AFC6341-F03E-3E72-9958-75A533B5ADED}"/>
              </a:ext>
            </a:extLst>
          </p:cNvPr>
          <p:cNvSpPr/>
          <p:nvPr/>
        </p:nvSpPr>
        <p:spPr>
          <a:xfrm>
            <a:off x="973394" y="2135385"/>
            <a:ext cx="4955459" cy="5405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0A264EEE-22E7-2B3A-4492-9E6D01658F15}"/>
              </a:ext>
            </a:extLst>
          </p:cNvPr>
          <p:cNvSpPr txBox="1"/>
          <p:nvPr/>
        </p:nvSpPr>
        <p:spPr>
          <a:xfrm>
            <a:off x="2654710" y="2211312"/>
            <a:ext cx="3177049"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کاربرد لیتیوم در صنعت</a:t>
            </a:r>
            <a:endParaRPr lang="en-US" dirty="0"/>
          </a:p>
        </p:txBody>
      </p:sp>
      <p:sp>
        <p:nvSpPr>
          <p:cNvPr id="5" name="TextBox 4">
            <a:extLst>
              <a:ext uri="{FF2B5EF4-FFF2-40B4-BE49-F238E27FC236}">
                <a16:creationId xmlns:a16="http://schemas.microsoft.com/office/drawing/2014/main" id="{063AA8AD-E3D6-E81F-438A-3A12B5C6DC1A}"/>
              </a:ext>
            </a:extLst>
          </p:cNvPr>
          <p:cNvSpPr txBox="1"/>
          <p:nvPr/>
        </p:nvSpPr>
        <p:spPr>
          <a:xfrm>
            <a:off x="444912" y="2715263"/>
            <a:ext cx="5483941"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کاربردهای صنعتی اصلی برای فلز لیتیوم در متالورژی</a:t>
            </a:r>
            <a:r>
              <a:rPr lang="en-US" dirty="0"/>
              <a:t> </a:t>
            </a:r>
            <a:r>
              <a:rPr lang="fa-IR" dirty="0"/>
              <a:t>است، جایی که عنصر فعال به عنوان یک جاذب (حذف کننده ناخالصی‌ها) در پالایش فلزاتی مانند آهن، نیکل، مس و روی و آلیاژهای آن‌ها استفاده می‌شود. طیف وسیعی از عناصر غیرفلزی از جمله اکسیژن، هیدروژن، نیتروژن، کربن، گوگرد و هالوژن‌ها توسط لیتیوم حذف می‌شوند. </a:t>
            </a:r>
            <a:endParaRPr lang="en-US" dirty="0"/>
          </a:p>
        </p:txBody>
      </p:sp>
      <p:pic>
        <p:nvPicPr>
          <p:cNvPr id="17410" name="Picture 2" descr="راستی‌آزمایی کشف ذخایر بزرگ لیتیوم؛ آیا جایگاه ایران در نظام بین‌الملل  تغییر می‌کند؟ | Euronews">
            <a:extLst>
              <a:ext uri="{FF2B5EF4-FFF2-40B4-BE49-F238E27FC236}">
                <a16:creationId xmlns:a16="http://schemas.microsoft.com/office/drawing/2014/main" id="{071DBC3B-335D-AB9B-F7E2-7240CBAD2FD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8860"/>
          <a:stretch/>
        </p:blipFill>
        <p:spPr bwMode="auto">
          <a:xfrm>
            <a:off x="6037008" y="2121298"/>
            <a:ext cx="5747444" cy="3984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34209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F799C58-95D3-92CF-7FD3-B21C7A8846F0}"/>
              </a:ext>
            </a:extLst>
          </p:cNvPr>
          <p:cNvSpPr txBox="1"/>
          <p:nvPr/>
        </p:nvSpPr>
        <p:spPr>
          <a:xfrm>
            <a:off x="6096000" y="1993857"/>
            <a:ext cx="5624052"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لیتیوم به میزان قابل توجهی در سنتز آلی، هم در واکنش‌های آزمایشگاهی و هم در صنعت استفاده می‌شود. یک معرف کلیدی که به صورت تجاری در مقیاس بزرگ تولید می‌شود</a:t>
            </a:r>
            <a:r>
              <a:rPr lang="en-US" dirty="0"/>
              <a:t> n-butyllithium</a:t>
            </a:r>
            <a:r>
              <a:rPr lang="fa-IR" dirty="0"/>
              <a:t>، </a:t>
            </a:r>
            <a:r>
              <a:rPr lang="en-US" dirty="0"/>
              <a:t>C4H9Li </a:t>
            </a:r>
            <a:r>
              <a:rPr lang="fa-IR" dirty="0"/>
              <a:t>است. استفاده تجاری اصلی آن به عنوان آغازگر پلیمریزاسیون است، به عنوان مثال، در تولید لاستیک مصنوعی. همچنین به‌طور گسترده در تولید سایر مواد شیمیایی آلی، به ویژه مواد دارویی استفاده می‌شود</a:t>
            </a:r>
            <a:r>
              <a:rPr lang="en-US" dirty="0"/>
              <a:t>.</a:t>
            </a:r>
            <a:endParaRPr lang="fa-IR" dirty="0"/>
          </a:p>
        </p:txBody>
      </p:sp>
      <p:sp>
        <p:nvSpPr>
          <p:cNvPr id="4" name="Rectangle 3">
            <a:extLst>
              <a:ext uri="{FF2B5EF4-FFF2-40B4-BE49-F238E27FC236}">
                <a16:creationId xmlns:a16="http://schemas.microsoft.com/office/drawing/2014/main" id="{3CC31FAE-88B9-8035-DAE8-8892AD8D0FC0}"/>
              </a:ext>
            </a:extLst>
          </p:cNvPr>
          <p:cNvSpPr/>
          <p:nvPr/>
        </p:nvSpPr>
        <p:spPr>
          <a:xfrm>
            <a:off x="6912078" y="1207070"/>
            <a:ext cx="4807974" cy="5405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685B683B-31BA-E410-A107-99E05FF5023D}"/>
              </a:ext>
            </a:extLst>
          </p:cNvPr>
          <p:cNvSpPr txBox="1"/>
          <p:nvPr/>
        </p:nvSpPr>
        <p:spPr>
          <a:xfrm>
            <a:off x="8082115" y="1283429"/>
            <a:ext cx="3618271"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کاربرد لیتیوم در صنعت</a:t>
            </a:r>
            <a:endParaRPr lang="en-US" dirty="0"/>
          </a:p>
        </p:txBody>
      </p:sp>
      <p:pic>
        <p:nvPicPr>
          <p:cNvPr id="7" name="Picture 6">
            <a:extLst>
              <a:ext uri="{FF2B5EF4-FFF2-40B4-BE49-F238E27FC236}">
                <a16:creationId xmlns:a16="http://schemas.microsoft.com/office/drawing/2014/main" id="{5AA93B35-7843-0060-3778-493C2DB2FF28}"/>
              </a:ext>
            </a:extLst>
          </p:cNvPr>
          <p:cNvPicPr>
            <a:picLocks noChangeAspect="1"/>
          </p:cNvPicPr>
          <p:nvPr/>
        </p:nvPicPr>
        <p:blipFill>
          <a:blip r:embed="rId2"/>
          <a:srcRect l="16280" b="162"/>
          <a:stretch/>
        </p:blipFill>
        <p:spPr>
          <a:xfrm>
            <a:off x="471948" y="1747620"/>
            <a:ext cx="5475076" cy="4352810"/>
          </a:xfrm>
          <a:prstGeom prst="rect">
            <a:avLst/>
          </a:prstGeom>
        </p:spPr>
      </p:pic>
    </p:spTree>
    <p:extLst>
      <p:ext uri="{BB962C8B-B14F-4D97-AF65-F5344CB8AC3E}">
        <p14:creationId xmlns:p14="http://schemas.microsoft.com/office/powerpoint/2010/main" val="16985195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FEBB1-B0CA-F1EC-6DE0-CA0DDFD98C16}"/>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E662863F-FD3F-1CF0-2CE5-DE79FD3344B9}"/>
              </a:ext>
            </a:extLst>
          </p:cNvPr>
          <p:cNvSpPr/>
          <p:nvPr/>
        </p:nvSpPr>
        <p:spPr>
          <a:xfrm>
            <a:off x="3824748" y="567221"/>
            <a:ext cx="4807974" cy="5405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E4CA8C56-C8D0-CF98-2477-AC4A2A57F1F8}"/>
              </a:ext>
            </a:extLst>
          </p:cNvPr>
          <p:cNvSpPr txBox="1"/>
          <p:nvPr/>
        </p:nvSpPr>
        <p:spPr>
          <a:xfrm>
            <a:off x="862780" y="1409534"/>
            <a:ext cx="10486103" cy="500906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باتری‌های لیتیوم-یونی قلب تپنده همه گجت‌ها و ابزارهای فناوری هستند. تقریباً دیگر نمی‌توان وسیله‌ای را بدون این باتری‌ها در جهان دید. از مسواک‌های الکتریکی گرفته تا خودروهای تمام الکتریکی. با گسترده‌تر شدن استفاده از خودروهای الکتریکی و ممنوع شدن تولید خودرو با سوخت فسیلی مشخص است که لیتیوم می‌تواند چه نقش طلایی در جهان داشته باشد. به دلیل وزن سبک و پتانسیل الکتروشیمیایی منفی زیاد، فلز لیتیوم، چه خالص و چه در حضور عناصر دیگر، به عنوان آند (الکترود منفی) در بسیاری از باتری‌های لیتیومی اولیه غیرقابل شارژ عمل می‌کند. از اوایل دهه 1990، کارهای زیادی روی باتری‌های ذخیره‌سازی لیتیومی قابل شارژ با قدرت بالا برای وسایل نقلیه الکتریکی و ذخیره‌سازی نیرو انجام شده است. موفق‌ترین آن‌ها جداسازی آند و کاتدی مانند</a:t>
            </a:r>
            <a:r>
              <a:rPr lang="en-US" dirty="0"/>
              <a:t> LiCoO2 </a:t>
            </a:r>
            <a:r>
              <a:rPr lang="fa-IR" dirty="0"/>
              <a:t>را توسط یک پلیمر رسانای بدون حلال فراهم می‌کند که اجازه مهاجرت کاتیون لیتیوم، </a:t>
            </a:r>
            <a:r>
              <a:rPr lang="en-US" dirty="0"/>
              <a:t>Li+ </a:t>
            </a:r>
            <a:r>
              <a:rPr lang="fa-IR" dirty="0"/>
              <a:t>را می‌دهد. باتری‌های لیتیومی قابل شارژ کوچکتر به‌طور گسترده برای تلفن‌های همراه، دوربین‌ها و سایر دستگاه‌های الکترونیکی استفاده می‌شوند</a:t>
            </a:r>
            <a:r>
              <a:rPr lang="en-US" dirty="0"/>
              <a:t>.</a:t>
            </a:r>
          </a:p>
        </p:txBody>
      </p:sp>
      <p:sp>
        <p:nvSpPr>
          <p:cNvPr id="5" name="TextBox 4">
            <a:extLst>
              <a:ext uri="{FF2B5EF4-FFF2-40B4-BE49-F238E27FC236}">
                <a16:creationId xmlns:a16="http://schemas.microsoft.com/office/drawing/2014/main" id="{99463F48-F254-6EC0-18F3-941F8D0CF43E}"/>
              </a:ext>
            </a:extLst>
          </p:cNvPr>
          <p:cNvSpPr txBox="1"/>
          <p:nvPr/>
        </p:nvSpPr>
        <p:spPr>
          <a:xfrm>
            <a:off x="1868131" y="606778"/>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کاربرد لیتیوم در صنعت</a:t>
            </a:r>
            <a:endParaRPr lang="en-US" dirty="0"/>
          </a:p>
        </p:txBody>
      </p:sp>
      <p:sp>
        <p:nvSpPr>
          <p:cNvPr id="6" name="Rectangle 5">
            <a:extLst>
              <a:ext uri="{FF2B5EF4-FFF2-40B4-BE49-F238E27FC236}">
                <a16:creationId xmlns:a16="http://schemas.microsoft.com/office/drawing/2014/main" id="{57377330-95ED-BC23-F911-09FEA3F73BCE}"/>
              </a:ext>
            </a:extLst>
          </p:cNvPr>
          <p:cNvSpPr/>
          <p:nvPr/>
        </p:nvSpPr>
        <p:spPr>
          <a:xfrm>
            <a:off x="501444" y="6446587"/>
            <a:ext cx="1189703" cy="245807"/>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86CF0631-3C52-215B-A33E-4ED3AA21B3A9}"/>
              </a:ext>
            </a:extLst>
          </p:cNvPr>
          <p:cNvSpPr/>
          <p:nvPr/>
        </p:nvSpPr>
        <p:spPr>
          <a:xfrm>
            <a:off x="10385322" y="1116085"/>
            <a:ext cx="1189703" cy="245807"/>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B4970410-6BB2-4E5E-77A1-5BC7DFD292F8}"/>
              </a:ext>
            </a:extLst>
          </p:cNvPr>
          <p:cNvSpPr/>
          <p:nvPr/>
        </p:nvSpPr>
        <p:spPr>
          <a:xfrm>
            <a:off x="501444" y="4070555"/>
            <a:ext cx="243352" cy="2376032"/>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1D22424B-7B59-911C-99D4-1D0523643951}"/>
              </a:ext>
            </a:extLst>
          </p:cNvPr>
          <p:cNvSpPr/>
          <p:nvPr/>
        </p:nvSpPr>
        <p:spPr>
          <a:xfrm>
            <a:off x="11466867" y="1116086"/>
            <a:ext cx="223689" cy="3052792"/>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305360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A8D360-3C8E-2D50-F6F0-A62C16DC5315}"/>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15182F83-1AA5-AF07-8A87-7903E1AD33A0}"/>
              </a:ext>
            </a:extLst>
          </p:cNvPr>
          <p:cNvSpPr/>
          <p:nvPr/>
        </p:nvSpPr>
        <p:spPr>
          <a:xfrm>
            <a:off x="771833" y="1545418"/>
            <a:ext cx="1956620" cy="294967"/>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D9824AE9-0D31-1343-72B2-ED17DD68E690}"/>
              </a:ext>
            </a:extLst>
          </p:cNvPr>
          <p:cNvSpPr/>
          <p:nvPr/>
        </p:nvSpPr>
        <p:spPr>
          <a:xfrm>
            <a:off x="4296697" y="5755265"/>
            <a:ext cx="1956620" cy="294967"/>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E16FFEB6-9110-CD89-3306-176A3C491860}"/>
              </a:ext>
            </a:extLst>
          </p:cNvPr>
          <p:cNvSpPr txBox="1"/>
          <p:nvPr/>
        </p:nvSpPr>
        <p:spPr>
          <a:xfrm>
            <a:off x="6614653" y="2388121"/>
            <a:ext cx="5164389"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آلیاژهای لیتیوم-منیزیم سبک و آلیاژهای لیتیوم-آلومینیوم سخت، سخت‌تر از آلومینیوم به تنهایی، کاربردهای ساختاری در صنایع هوا فضا و سایر صنایع دارند. لیتیوم فلزی در تهیه ترکیباتی مانند لیتیوم هیدرید</a:t>
            </a:r>
            <a:r>
              <a:rPr lang="en-US" dirty="0"/>
              <a:t> (lithium hydride) </a:t>
            </a:r>
            <a:r>
              <a:rPr lang="fa-IR" dirty="0"/>
              <a:t>استفاده می‌شود</a:t>
            </a:r>
            <a:r>
              <a:rPr lang="en-US" dirty="0"/>
              <a:t>.</a:t>
            </a:r>
          </a:p>
        </p:txBody>
      </p:sp>
      <p:sp>
        <p:nvSpPr>
          <p:cNvPr id="2" name="Rectangle 1">
            <a:extLst>
              <a:ext uri="{FF2B5EF4-FFF2-40B4-BE49-F238E27FC236}">
                <a16:creationId xmlns:a16="http://schemas.microsoft.com/office/drawing/2014/main" id="{7ED36843-C5C0-5C1C-7408-86C938039AF6}"/>
              </a:ext>
            </a:extLst>
          </p:cNvPr>
          <p:cNvSpPr/>
          <p:nvPr/>
        </p:nvSpPr>
        <p:spPr>
          <a:xfrm>
            <a:off x="7000567" y="1570111"/>
            <a:ext cx="4807974" cy="5405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C842E0A5-6AAA-679C-4F57-A2F1ADFFD741}"/>
              </a:ext>
            </a:extLst>
          </p:cNvPr>
          <p:cNvSpPr txBox="1"/>
          <p:nvPr/>
        </p:nvSpPr>
        <p:spPr>
          <a:xfrm>
            <a:off x="8563897" y="1609553"/>
            <a:ext cx="3126658"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کاربرد لیتیوم در صنعت</a:t>
            </a:r>
            <a:endParaRPr lang="en-US" dirty="0"/>
          </a:p>
        </p:txBody>
      </p:sp>
      <p:pic>
        <p:nvPicPr>
          <p:cNvPr id="18436" name="Picture 4" descr="کشف 8.5 میلیون تُن لیتیوم در همدان">
            <a:extLst>
              <a:ext uri="{FF2B5EF4-FFF2-40B4-BE49-F238E27FC236}">
                <a16:creationId xmlns:a16="http://schemas.microsoft.com/office/drawing/2014/main" id="{D3973696-1641-0CDE-F873-F70B2639E4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1611" y="1776417"/>
            <a:ext cx="6024720" cy="4016480"/>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46613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521B2B-911A-1282-E4C2-DA9F99F00FA8}"/>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C6835A59-EC30-0527-4BCD-97AD76B53DF4}"/>
              </a:ext>
            </a:extLst>
          </p:cNvPr>
          <p:cNvSpPr/>
          <p:nvPr/>
        </p:nvSpPr>
        <p:spPr>
          <a:xfrm>
            <a:off x="6951405" y="248104"/>
            <a:ext cx="4748981" cy="461665"/>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2C62F141-5B00-AB58-98C2-55D3C3D01CA5}"/>
              </a:ext>
            </a:extLst>
          </p:cNvPr>
          <p:cNvSpPr txBox="1"/>
          <p:nvPr/>
        </p:nvSpPr>
        <p:spPr>
          <a:xfrm>
            <a:off x="7098890" y="248104"/>
            <a:ext cx="4601496"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جهان به چه میزان لیتیوم نیاز دارد؟</a:t>
            </a:r>
            <a:endParaRPr lang="en-US" dirty="0"/>
          </a:p>
        </p:txBody>
      </p:sp>
      <p:sp>
        <p:nvSpPr>
          <p:cNvPr id="5" name="TextBox 4">
            <a:extLst>
              <a:ext uri="{FF2B5EF4-FFF2-40B4-BE49-F238E27FC236}">
                <a16:creationId xmlns:a16="http://schemas.microsoft.com/office/drawing/2014/main" id="{5F98E040-0354-1673-5E13-3D1D01C769E3}"/>
              </a:ext>
            </a:extLst>
          </p:cNvPr>
          <p:cNvSpPr txBox="1"/>
          <p:nvPr/>
        </p:nvSpPr>
        <p:spPr>
          <a:xfrm>
            <a:off x="462116" y="709769"/>
            <a:ext cx="11287432"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بازار جهانی فلز قلیایی لیتیوم به سرعت در حال رشد است. تنها بین سال‌های 2008 و 2018، تولید سالانه در کشورهای عمده تولیدکننده از 25400 تن به 85000 تن افزایش یافت. یک محرک مهم رشد، استفاده از آن در باتری خودروهای الکتریکی است. با این حال، لیتیوم در باتری لپ تاپ‌ها و تلفن‌های همراه و همچنین در صنعت شیشه و سرامیک استفاده می‌شود</a:t>
            </a:r>
            <a:r>
              <a:rPr lang="en-US" dirty="0"/>
              <a:t>.</a:t>
            </a:r>
          </a:p>
        </p:txBody>
      </p:sp>
      <p:pic>
        <p:nvPicPr>
          <p:cNvPr id="3076" name="Picture 4" descr="بزرگترین ذخایر لیتیوم جهان در خاک آمریکا کشف شد!">
            <a:extLst>
              <a:ext uri="{FF2B5EF4-FFF2-40B4-BE49-F238E27FC236}">
                <a16:creationId xmlns:a16="http://schemas.microsoft.com/office/drawing/2014/main" id="{4F8BE4F5-007F-598F-BDBE-E717F775BD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8566" y="2712118"/>
            <a:ext cx="7354532" cy="414588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8E7A855F-B14D-9277-C0AC-C59A930483A5}"/>
              </a:ext>
            </a:extLst>
          </p:cNvPr>
          <p:cNvSpPr/>
          <p:nvPr/>
        </p:nvSpPr>
        <p:spPr>
          <a:xfrm>
            <a:off x="1160206" y="3429000"/>
            <a:ext cx="1189703" cy="245807"/>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05E08923-0BD5-7D16-D90D-E215BFB58697}"/>
              </a:ext>
            </a:extLst>
          </p:cNvPr>
          <p:cNvSpPr/>
          <p:nvPr/>
        </p:nvSpPr>
        <p:spPr>
          <a:xfrm>
            <a:off x="9920747" y="4340250"/>
            <a:ext cx="1022555" cy="245807"/>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3C093B86-17A5-9DCA-13C7-8783338F2E94}"/>
              </a:ext>
            </a:extLst>
          </p:cNvPr>
          <p:cNvSpPr/>
          <p:nvPr/>
        </p:nvSpPr>
        <p:spPr>
          <a:xfrm>
            <a:off x="462116" y="4340251"/>
            <a:ext cx="1189703" cy="245807"/>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0221CC8D-BBB5-08B2-6B1F-7200EE9F1DB3}"/>
              </a:ext>
            </a:extLst>
          </p:cNvPr>
          <p:cNvSpPr/>
          <p:nvPr/>
        </p:nvSpPr>
        <p:spPr>
          <a:xfrm>
            <a:off x="1238865" y="5251502"/>
            <a:ext cx="1120876" cy="245807"/>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9000FFD1-BB15-9280-A927-F79B81DB2958}"/>
              </a:ext>
            </a:extLst>
          </p:cNvPr>
          <p:cNvSpPr/>
          <p:nvPr/>
        </p:nvSpPr>
        <p:spPr>
          <a:xfrm>
            <a:off x="462116" y="6039849"/>
            <a:ext cx="1189703" cy="245807"/>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1FECAA3C-67C5-59A7-963A-FD52C15ED077}"/>
              </a:ext>
            </a:extLst>
          </p:cNvPr>
          <p:cNvSpPr/>
          <p:nvPr/>
        </p:nvSpPr>
        <p:spPr>
          <a:xfrm>
            <a:off x="10726993" y="3280825"/>
            <a:ext cx="1022555" cy="245807"/>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B8DFB21D-1D1B-8672-486B-9E226C715B34}"/>
              </a:ext>
            </a:extLst>
          </p:cNvPr>
          <p:cNvSpPr/>
          <p:nvPr/>
        </p:nvSpPr>
        <p:spPr>
          <a:xfrm>
            <a:off x="10766318" y="5128598"/>
            <a:ext cx="1022555" cy="245807"/>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AE28C8DF-5EED-9D47-E7F7-72168BE04F04}"/>
              </a:ext>
            </a:extLst>
          </p:cNvPr>
          <p:cNvSpPr/>
          <p:nvPr/>
        </p:nvSpPr>
        <p:spPr>
          <a:xfrm>
            <a:off x="10048567" y="5891673"/>
            <a:ext cx="1022555" cy="245807"/>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0094208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53760F-A670-39E7-D3DB-2D44131067C2}"/>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3B72084D-0CE3-2273-2249-199870B935A8}"/>
              </a:ext>
            </a:extLst>
          </p:cNvPr>
          <p:cNvSpPr/>
          <p:nvPr/>
        </p:nvSpPr>
        <p:spPr>
          <a:xfrm>
            <a:off x="7020232" y="2808876"/>
            <a:ext cx="4385187" cy="4049124"/>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D2447DC6-0BE7-069D-647D-DB66D464E13C}"/>
              </a:ext>
            </a:extLst>
          </p:cNvPr>
          <p:cNvSpPr/>
          <p:nvPr/>
        </p:nvSpPr>
        <p:spPr>
          <a:xfrm>
            <a:off x="766916" y="1582151"/>
            <a:ext cx="4847303" cy="46749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7E12516-246F-CA72-5986-7FEAFAB1AB61}"/>
              </a:ext>
            </a:extLst>
          </p:cNvPr>
          <p:cNvSpPr txBox="1"/>
          <p:nvPr/>
        </p:nvSpPr>
        <p:spPr>
          <a:xfrm>
            <a:off x="688258" y="2172435"/>
            <a:ext cx="6096000"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لیتیوم از نظر شیمیایی فعال است و به راحتی یکی از سه الکترون خود را از دست می‌دهد و ترکیباتی حاوی کاتیون</a:t>
            </a:r>
            <a:r>
              <a:rPr lang="en-US" dirty="0"/>
              <a:t> Li+ </a:t>
            </a:r>
            <a:r>
              <a:rPr lang="fa-IR" dirty="0"/>
              <a:t>را تشکیل می‌دهد. بسیاری از اینها به‌طور قابل توجهی در حلالیت با ترکیبات مربوط به سایر فلزات قلیایی تفاوت دارند. کربنات لیتیوم</a:t>
            </a:r>
            <a:r>
              <a:rPr lang="en-US" dirty="0"/>
              <a:t> (Li2CO3) </a:t>
            </a:r>
            <a:r>
              <a:rPr lang="fa-IR" dirty="0"/>
              <a:t>دارای خاصیت قابل توجه حلالیت رتروگراد</a:t>
            </a:r>
            <a:r>
              <a:rPr lang="en-US" dirty="0"/>
              <a:t> (retrograde) </a:t>
            </a:r>
            <a:r>
              <a:rPr lang="fa-IR" dirty="0"/>
              <a:t>است. در آب گرم کمتر از سرد حل می‌شود</a:t>
            </a:r>
            <a:r>
              <a:rPr lang="en-US" dirty="0"/>
              <a:t>.</a:t>
            </a:r>
          </a:p>
        </p:txBody>
      </p:sp>
      <p:sp>
        <p:nvSpPr>
          <p:cNvPr id="2" name="TextBox 1">
            <a:extLst>
              <a:ext uri="{FF2B5EF4-FFF2-40B4-BE49-F238E27FC236}">
                <a16:creationId xmlns:a16="http://schemas.microsoft.com/office/drawing/2014/main" id="{D9162C44-FDFF-50A5-86F2-B215220F29B8}"/>
              </a:ext>
            </a:extLst>
          </p:cNvPr>
          <p:cNvSpPr txBox="1"/>
          <p:nvPr/>
        </p:nvSpPr>
        <p:spPr>
          <a:xfrm>
            <a:off x="511274" y="1585064"/>
            <a:ext cx="4847303"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جهان به چه میزان لیتیوم نیاز دارد؟</a:t>
            </a:r>
            <a:endParaRPr lang="en-US" dirty="0"/>
          </a:p>
        </p:txBody>
      </p:sp>
      <p:pic>
        <p:nvPicPr>
          <p:cNvPr id="6146" name="Picture 2">
            <a:extLst>
              <a:ext uri="{FF2B5EF4-FFF2-40B4-BE49-F238E27FC236}">
                <a16:creationId xmlns:a16="http://schemas.microsoft.com/office/drawing/2014/main" id="{64F3CE60-A7D0-59E4-87B0-2A01BDCCF1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87383" y="712839"/>
            <a:ext cx="4052630" cy="6002594"/>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11385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98A66C-25F8-BCE0-20C6-67A7F2C4C3E5}"/>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79A950AB-BB7B-AE5D-2BE0-890548F3B33D}"/>
              </a:ext>
            </a:extLst>
          </p:cNvPr>
          <p:cNvSpPr/>
          <p:nvPr/>
        </p:nvSpPr>
        <p:spPr>
          <a:xfrm>
            <a:off x="658761" y="0"/>
            <a:ext cx="206478" cy="68580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04EB0E1C-4D8A-528C-9D3D-60C7B042D6DF}"/>
              </a:ext>
            </a:extLst>
          </p:cNvPr>
          <p:cNvSpPr txBox="1"/>
          <p:nvPr/>
        </p:nvSpPr>
        <p:spPr>
          <a:xfrm>
            <a:off x="5796115" y="1903002"/>
            <a:ext cx="6056671"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لیتیوم و ترکیبات آن به شعله، رنگ زرشکی می‌بخشد. معمولاً در روغن معدنی نگهداری می‌شود زیرا با رطوبت موجود در هوا واکنش نشان می‌دهد. ترکیبات ارگانولیتیوم، که در آن‌ها اتم لیتیوم به عنوان یون</a:t>
            </a:r>
            <a:r>
              <a:rPr lang="en-US" dirty="0"/>
              <a:t> Li+ </a:t>
            </a:r>
            <a:r>
              <a:rPr lang="fa-IR" dirty="0"/>
              <a:t>وجود ندارد، اما مستقیماً به اتم کربن متصل است، در ساخت سایر ترکیبات آلی مفید هستند. بوتیلیتیم</a:t>
            </a:r>
            <a:r>
              <a:rPr lang="en-US" dirty="0"/>
              <a:t> (C4H9Li) </a:t>
            </a:r>
            <a:r>
              <a:rPr lang="fa-IR" dirty="0"/>
              <a:t>که در ساخت لاستیک مصنوعی استفاده می‌شود، از واکنش بوتیل بروماید</a:t>
            </a:r>
            <a:r>
              <a:rPr lang="en-US" dirty="0"/>
              <a:t> (C4H9Br) </a:t>
            </a:r>
            <a:r>
              <a:rPr lang="fa-IR" dirty="0"/>
              <a:t>با لیتیوم فلزی تهیه می‌شود</a:t>
            </a:r>
            <a:r>
              <a:rPr lang="en-US" dirty="0"/>
              <a:t>.</a:t>
            </a:r>
          </a:p>
        </p:txBody>
      </p:sp>
      <p:sp>
        <p:nvSpPr>
          <p:cNvPr id="2" name="Rectangle 1">
            <a:extLst>
              <a:ext uri="{FF2B5EF4-FFF2-40B4-BE49-F238E27FC236}">
                <a16:creationId xmlns:a16="http://schemas.microsoft.com/office/drawing/2014/main" id="{4CF5438B-04DC-1B7F-E47A-4345035DDABB}"/>
              </a:ext>
            </a:extLst>
          </p:cNvPr>
          <p:cNvSpPr/>
          <p:nvPr/>
        </p:nvSpPr>
        <p:spPr>
          <a:xfrm>
            <a:off x="5796115" y="1435510"/>
            <a:ext cx="4847303" cy="46749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170" name="Picture 2" descr="تست شعله چیست و چگونه تست رنگ شعله انجام می شود؟ | جهان شیمی فیزیک">
            <a:extLst>
              <a:ext uri="{FF2B5EF4-FFF2-40B4-BE49-F238E27FC236}">
                <a16:creationId xmlns:a16="http://schemas.microsoft.com/office/drawing/2014/main" id="{81037879-EDCB-DA43-8C26-168222A389F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363" r="13441"/>
          <a:stretch/>
        </p:blipFill>
        <p:spPr bwMode="auto">
          <a:xfrm>
            <a:off x="412257" y="1669256"/>
            <a:ext cx="5295370" cy="4645936"/>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841BAB6-BA07-BB34-E675-81BD487859DC}"/>
              </a:ext>
            </a:extLst>
          </p:cNvPr>
          <p:cNvSpPr txBox="1"/>
          <p:nvPr/>
        </p:nvSpPr>
        <p:spPr>
          <a:xfrm>
            <a:off x="4267197" y="1432245"/>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جهان به چه میزان لیتیوم نیاز دارد؟</a:t>
            </a:r>
            <a:endParaRPr lang="en-US" dirty="0"/>
          </a:p>
        </p:txBody>
      </p:sp>
    </p:spTree>
    <p:extLst>
      <p:ext uri="{BB962C8B-B14F-4D97-AF65-F5344CB8AC3E}">
        <p14:creationId xmlns:p14="http://schemas.microsoft.com/office/powerpoint/2010/main" val="16566092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6B47F-3E3E-8203-F2BE-EED1C25EF6C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A75CE24-C6FF-8A65-2566-7C90D065A716}"/>
              </a:ext>
            </a:extLst>
          </p:cNvPr>
          <p:cNvSpPr txBox="1"/>
          <p:nvPr/>
        </p:nvSpPr>
        <p:spPr>
          <a:xfrm>
            <a:off x="535857" y="926913"/>
            <a:ext cx="11277599"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از بسیاری جهات، لیتیوم نیز شباهت‌هایی به عناصر گروه قلیایی-خاکی، به ویژه منیزیم، که دارای شعاع اتمی و یونی مشابهی است، نشان می‌دهد. این شباهت در خواص اکسیداسیون دیده می‌شود، مونوکسید به‌طور معمول در هر مورد تشکیل می‌شود. واکنش‌های ترکیبات ارگانولیتیوم نیز مشابه واکنش‌های گریگنارد ترکیبات آلی منیزیم است که یک روش سنتزی استاندارد در شیمی آلی است</a:t>
            </a:r>
            <a:r>
              <a:rPr lang="en-US" dirty="0"/>
              <a:t>.</a:t>
            </a:r>
          </a:p>
        </p:txBody>
      </p:sp>
      <p:pic>
        <p:nvPicPr>
          <p:cNvPr id="8194" name="Picture 2" descr="ساختار اتم و اجزای آن چگونه است ؟‌ – به زبان ساده + نمونه سوال با جواب –  فرادرس - مجله‌">
            <a:extLst>
              <a:ext uri="{FF2B5EF4-FFF2-40B4-BE49-F238E27FC236}">
                <a16:creationId xmlns:a16="http://schemas.microsoft.com/office/drawing/2014/main" id="{0B79BD08-C597-CEBA-4F47-D086F5FCEE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473" y="3165987"/>
            <a:ext cx="11362368" cy="320040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7161C7A-B089-6CDB-83E4-4F401DEBA8BA}"/>
              </a:ext>
            </a:extLst>
          </p:cNvPr>
          <p:cNvSpPr txBox="1"/>
          <p:nvPr/>
        </p:nvSpPr>
        <p:spPr>
          <a:xfrm>
            <a:off x="2251584" y="350698"/>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جهان به چه میزان لیتیوم نیاز دارد؟</a:t>
            </a:r>
            <a:endParaRPr lang="en-US" dirty="0"/>
          </a:p>
        </p:txBody>
      </p:sp>
      <p:sp>
        <p:nvSpPr>
          <p:cNvPr id="4" name="Rectangle 3">
            <a:extLst>
              <a:ext uri="{FF2B5EF4-FFF2-40B4-BE49-F238E27FC236}">
                <a16:creationId xmlns:a16="http://schemas.microsoft.com/office/drawing/2014/main" id="{244DB131-255E-3910-B12E-3C72EA4B9071}"/>
              </a:ext>
            </a:extLst>
          </p:cNvPr>
          <p:cNvSpPr/>
          <p:nvPr/>
        </p:nvSpPr>
        <p:spPr>
          <a:xfrm>
            <a:off x="0" y="884386"/>
            <a:ext cx="4847303" cy="85054"/>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A6D00C5E-C4B5-8F8E-8BFC-86AFE505FC3C}"/>
              </a:ext>
            </a:extLst>
          </p:cNvPr>
          <p:cNvSpPr/>
          <p:nvPr/>
        </p:nvSpPr>
        <p:spPr>
          <a:xfrm>
            <a:off x="7008538" y="210086"/>
            <a:ext cx="4847303" cy="85054"/>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157653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2ADA90-89EB-40E6-C72A-CD0814C34693}"/>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1593EA1C-3B0D-B944-C560-EED9126AD164}"/>
              </a:ext>
            </a:extLst>
          </p:cNvPr>
          <p:cNvSpPr/>
          <p:nvPr/>
        </p:nvSpPr>
        <p:spPr>
          <a:xfrm>
            <a:off x="1248697" y="1496593"/>
            <a:ext cx="4847303" cy="46749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9AEA9FD8-E5D8-5D04-FFDD-F1E0F20B5DD1}"/>
              </a:ext>
            </a:extLst>
          </p:cNvPr>
          <p:cNvSpPr txBox="1"/>
          <p:nvPr/>
        </p:nvSpPr>
        <p:spPr>
          <a:xfrm>
            <a:off x="2635044" y="1502420"/>
            <a:ext cx="3460955"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خواص هسته ای لیتیوم</a:t>
            </a:r>
            <a:endParaRPr lang="en-US" dirty="0"/>
          </a:p>
        </p:txBody>
      </p:sp>
      <p:sp>
        <p:nvSpPr>
          <p:cNvPr id="5" name="TextBox 4">
            <a:extLst>
              <a:ext uri="{FF2B5EF4-FFF2-40B4-BE49-F238E27FC236}">
                <a16:creationId xmlns:a16="http://schemas.microsoft.com/office/drawing/2014/main" id="{18B8A568-3F8B-5F5A-2507-E2BFF6A7A2D4}"/>
              </a:ext>
            </a:extLst>
          </p:cNvPr>
          <p:cNvSpPr txBox="1"/>
          <p:nvPr/>
        </p:nvSpPr>
        <p:spPr>
          <a:xfrm>
            <a:off x="1111046" y="2099595"/>
            <a:ext cx="4984955"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لیتیوم که هیچ رادیواکتیویته طبیعی از خود نشان نمی‌دهد، دارای دو ایزوتوپ جرمی 6 (92.5 درصد) و 7 (7.5 درصد) است. نسبت لیتیوم-7/لیتیوم-6 بین 12 و 13 است. لیتیوم در سال 1932 به عنوان فلز هدف در کار پیشگام فیزیکدان بریتانیایی جان کاکرافت و فیزیکدان ایرلندی ارنست والتون در تبدیل هسته‌ها توسط ذرات اتمی با شتاب مصنوعی استفاده شد. </a:t>
            </a:r>
            <a:endParaRPr lang="en-US" dirty="0"/>
          </a:p>
        </p:txBody>
      </p:sp>
      <p:pic>
        <p:nvPicPr>
          <p:cNvPr id="9222" name="Picture 6" descr="عدد اتمی">
            <a:extLst>
              <a:ext uri="{FF2B5EF4-FFF2-40B4-BE49-F238E27FC236}">
                <a16:creationId xmlns:a16="http://schemas.microsoft.com/office/drawing/2014/main" id="{8EA45566-D1E4-BF83-0FA5-A9DD880BD9E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47" b="2018"/>
          <a:stretch/>
        </p:blipFill>
        <p:spPr bwMode="auto">
          <a:xfrm>
            <a:off x="6184492" y="1076327"/>
            <a:ext cx="5285447" cy="526547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A69A1C91-4733-B5C5-E456-D13442C81AEF}"/>
              </a:ext>
            </a:extLst>
          </p:cNvPr>
          <p:cNvSpPr/>
          <p:nvPr/>
        </p:nvSpPr>
        <p:spPr>
          <a:xfrm>
            <a:off x="409958" y="6440129"/>
            <a:ext cx="408038" cy="341709"/>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63DFFC9C-02DC-D677-2BFA-159BF4DA4C49}"/>
              </a:ext>
            </a:extLst>
          </p:cNvPr>
          <p:cNvSpPr/>
          <p:nvPr/>
        </p:nvSpPr>
        <p:spPr>
          <a:xfrm>
            <a:off x="11426304" y="58992"/>
            <a:ext cx="408038" cy="341709"/>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0244305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570B0D-F0FD-1353-8EF6-66F211E9369D}"/>
              </a:ext>
            </a:extLst>
          </p:cNvPr>
          <p:cNvSpPr/>
          <p:nvPr/>
        </p:nvSpPr>
        <p:spPr>
          <a:xfrm>
            <a:off x="3864922" y="1232317"/>
            <a:ext cx="4847303" cy="46749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8D343E42-9859-7A2B-946F-421C24754CB1}"/>
              </a:ext>
            </a:extLst>
          </p:cNvPr>
          <p:cNvSpPr txBox="1"/>
          <p:nvPr/>
        </p:nvSpPr>
        <p:spPr>
          <a:xfrm>
            <a:off x="6709442" y="1822596"/>
            <a:ext cx="5093111"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هر هسته لیتیومی که یک پروتون را جذب می‌کرد به دو هسته هلیوم تبدیل شد. بمباران لیتیوم-6 با نوترون‌های کند هلیوم و تریتیوم</a:t>
            </a:r>
            <a:r>
              <a:rPr lang="en-US" dirty="0"/>
              <a:t> (3H) </a:t>
            </a:r>
            <a:r>
              <a:rPr lang="fa-IR" dirty="0"/>
              <a:t>تولید می‌کند. این واکنش منبع اصلی تولید تریتیوم است. تریتیوم تولید شده به این صورت در ساخت بمب‌های هیدروژنی به کار می‌رود، از جمله کاربردهای دیگری مانند تهیه ایزوتوپ هیدروژن رادیواکتیو برای تحقیقات بیولوژیکی</a:t>
            </a:r>
            <a:r>
              <a:rPr lang="en-US" dirty="0"/>
              <a:t>.</a:t>
            </a:r>
            <a:endParaRPr lang="fa-IR" dirty="0"/>
          </a:p>
        </p:txBody>
      </p:sp>
      <p:sp>
        <p:nvSpPr>
          <p:cNvPr id="4" name="TextBox 3">
            <a:extLst>
              <a:ext uri="{FF2B5EF4-FFF2-40B4-BE49-F238E27FC236}">
                <a16:creationId xmlns:a16="http://schemas.microsoft.com/office/drawing/2014/main" id="{489574EF-1DBF-9CA9-B473-B390C85C67A8}"/>
              </a:ext>
            </a:extLst>
          </p:cNvPr>
          <p:cNvSpPr txBox="1"/>
          <p:nvPr/>
        </p:nvSpPr>
        <p:spPr>
          <a:xfrm>
            <a:off x="4866968" y="1232317"/>
            <a:ext cx="330364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خواص هسته ای لیتیوم</a:t>
            </a:r>
            <a:endParaRPr lang="en-US" dirty="0"/>
          </a:p>
        </p:txBody>
      </p:sp>
      <p:pic>
        <p:nvPicPr>
          <p:cNvPr id="10242" name="Picture 2" descr="5 کاربرد شگفت انگیز لیتیوم - تک ناک">
            <a:extLst>
              <a:ext uri="{FF2B5EF4-FFF2-40B4-BE49-F238E27FC236}">
                <a16:creationId xmlns:a16="http://schemas.microsoft.com/office/drawing/2014/main" id="{5D2ACD00-BF6B-58F0-EE83-9759B03DBC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602" y="2186389"/>
            <a:ext cx="6046610" cy="342912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2678965E-4A5A-66C0-C1F5-54FE997785D0}"/>
              </a:ext>
            </a:extLst>
          </p:cNvPr>
          <p:cNvSpPr/>
          <p:nvPr/>
        </p:nvSpPr>
        <p:spPr>
          <a:xfrm>
            <a:off x="3795252" y="6056369"/>
            <a:ext cx="8396748" cy="4572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C592D9AD-9C5E-F634-6248-8525350C2B39}"/>
              </a:ext>
            </a:extLst>
          </p:cNvPr>
          <p:cNvSpPr/>
          <p:nvPr/>
        </p:nvSpPr>
        <p:spPr>
          <a:xfrm flipV="1">
            <a:off x="304799" y="6390236"/>
            <a:ext cx="8283677" cy="45719"/>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02557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2250B2F-9640-832E-1B81-5999E1172FD7}"/>
              </a:ext>
            </a:extLst>
          </p:cNvPr>
          <p:cNvSpPr txBox="1"/>
          <p:nvPr/>
        </p:nvSpPr>
        <p:spPr>
          <a:xfrm>
            <a:off x="245807" y="594779"/>
            <a:ext cx="11532331"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از طرف دیگر این فلز تا حد زیادی کاربردی است و صنایع مختلف به آن نیاز مبرم دارند. به خصوص در عصر حاضر که به سمت برقی شدن تجهیزات می‌رویم، و باتری‌ها به عنوان اصلی‌ترین عنصر در برقی شدن تجهیزات، به لیتیوم برای ساخت نیاز دارند. </a:t>
            </a:r>
          </a:p>
        </p:txBody>
      </p:sp>
      <p:sp>
        <p:nvSpPr>
          <p:cNvPr id="4" name="TextBox 3">
            <a:extLst>
              <a:ext uri="{FF2B5EF4-FFF2-40B4-BE49-F238E27FC236}">
                <a16:creationId xmlns:a16="http://schemas.microsoft.com/office/drawing/2014/main" id="{FEF6252E-EBFB-6F30-DF1E-4A2020AD3252}"/>
              </a:ext>
            </a:extLst>
          </p:cNvPr>
          <p:cNvSpPr txBox="1"/>
          <p:nvPr/>
        </p:nvSpPr>
        <p:spPr>
          <a:xfrm>
            <a:off x="5682138" y="133114"/>
            <a:ext cx="6096000" cy="461665"/>
          </a:xfrm>
          <a:prstGeom prst="rect">
            <a:avLst/>
          </a:prstGeom>
          <a:noFill/>
        </p:spPr>
        <p:txBody>
          <a:bodyPr wrap="square">
            <a:spAutoFit/>
          </a:bodyPr>
          <a:lstStyle/>
          <a:p>
            <a:pPr algn="just" rtl="1"/>
            <a:r>
              <a:rPr lang="fa-IR" sz="2400" b="1" dirty="0">
                <a:effectLst/>
                <a:latin typeface="Shabnam" panose="020B0603030804020204" pitchFamily="34" charset="-78"/>
                <a:ea typeface="Calibri" panose="020F0502020204030204" pitchFamily="34" charset="0"/>
                <a:cs typeface="Shabnam" panose="020B0603030804020204" pitchFamily="34" charset="-78"/>
              </a:rPr>
              <a:t>لیتیوم</a:t>
            </a:r>
            <a:endParaRPr lang="fa-IR" sz="2400" b="1" dirty="0">
              <a:latin typeface="Shabnam" panose="020B0603030804020204" pitchFamily="34" charset="-78"/>
              <a:cs typeface="Shabnam" panose="020B0603030804020204" pitchFamily="34" charset="-78"/>
            </a:endParaRPr>
          </a:p>
        </p:txBody>
      </p:sp>
      <p:pic>
        <p:nvPicPr>
          <p:cNvPr id="6" name="Picture 5">
            <a:extLst>
              <a:ext uri="{FF2B5EF4-FFF2-40B4-BE49-F238E27FC236}">
                <a16:creationId xmlns:a16="http://schemas.microsoft.com/office/drawing/2014/main" id="{D416768C-157F-A7B8-9DD4-1CF44173526D}"/>
              </a:ext>
            </a:extLst>
          </p:cNvPr>
          <p:cNvPicPr>
            <a:picLocks noChangeAspect="1"/>
          </p:cNvPicPr>
          <p:nvPr/>
        </p:nvPicPr>
        <p:blipFill>
          <a:blip r:embed="rId2"/>
          <a:stretch>
            <a:fillRect/>
          </a:stretch>
        </p:blipFill>
        <p:spPr>
          <a:xfrm>
            <a:off x="1714500" y="1943407"/>
            <a:ext cx="8763000" cy="4924425"/>
          </a:xfrm>
          <a:prstGeom prst="rect">
            <a:avLst/>
          </a:prstGeom>
        </p:spPr>
      </p:pic>
      <p:sp>
        <p:nvSpPr>
          <p:cNvPr id="7" name="Rectangle 6">
            <a:extLst>
              <a:ext uri="{FF2B5EF4-FFF2-40B4-BE49-F238E27FC236}">
                <a16:creationId xmlns:a16="http://schemas.microsoft.com/office/drawing/2014/main" id="{AA0E299A-7BDE-86E2-D583-94868C99E041}"/>
              </a:ext>
            </a:extLst>
          </p:cNvPr>
          <p:cNvSpPr/>
          <p:nvPr/>
        </p:nvSpPr>
        <p:spPr>
          <a:xfrm>
            <a:off x="0" y="363946"/>
            <a:ext cx="10707329" cy="127667"/>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336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13F7BB-2335-6DEC-A1C6-2DA3140F470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868719F5-3EF5-AEF8-AEC6-1F479BAF110D}"/>
              </a:ext>
            </a:extLst>
          </p:cNvPr>
          <p:cNvSpPr/>
          <p:nvPr/>
        </p:nvSpPr>
        <p:spPr>
          <a:xfrm flipV="1">
            <a:off x="6941574" y="1823204"/>
            <a:ext cx="3382297" cy="1935632"/>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FA2B1697-916E-3094-6B58-B8CD883E4D01}"/>
              </a:ext>
            </a:extLst>
          </p:cNvPr>
          <p:cNvSpPr/>
          <p:nvPr/>
        </p:nvSpPr>
        <p:spPr>
          <a:xfrm>
            <a:off x="1768963" y="1190894"/>
            <a:ext cx="4847303" cy="46749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87086FFB-F88A-E712-C0E1-A3151C4679AA}"/>
              </a:ext>
            </a:extLst>
          </p:cNvPr>
          <p:cNvSpPr txBox="1"/>
          <p:nvPr/>
        </p:nvSpPr>
        <p:spPr>
          <a:xfrm>
            <a:off x="481782" y="1695385"/>
            <a:ext cx="6027174"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لیتیوم دارای ارزش بالقوه به عنوان مایع انتقال حرارت برای راکتورهای هسته‌ای با چگالی بالا است. ایزوتوپ لیتیوم-7، ایزوتوپ پایدار رایج‌تر، دارای سطح مقطع هسته‌ای کم است (یعنی نوترون‌ها را بسیار ضعیف جذب می‌کند) و بنابراین پتانسیل خنک‌کننده اولیه برای راکتورهای هسته‌ای را دارد که دمای مایع خنک‌کننده در آن‌ها بالاتر از حدود 800 درجه سانتی‌گراد است. ایزوتوپ‌های لیتیوم-8 (نیمه عمر 0.855 ثانیه) و لیتیوم-9 (نیمه عمر 0.17 ثانیه) توسط بمباران هسته‌ای تولید شده‌اند</a:t>
            </a:r>
            <a:r>
              <a:rPr lang="en-US" dirty="0"/>
              <a:t>.</a:t>
            </a:r>
          </a:p>
        </p:txBody>
      </p:sp>
      <p:sp>
        <p:nvSpPr>
          <p:cNvPr id="2" name="TextBox 1">
            <a:extLst>
              <a:ext uri="{FF2B5EF4-FFF2-40B4-BE49-F238E27FC236}">
                <a16:creationId xmlns:a16="http://schemas.microsoft.com/office/drawing/2014/main" id="{88155831-9D25-0979-C1E3-D84F79CCF4E0}"/>
              </a:ext>
            </a:extLst>
          </p:cNvPr>
          <p:cNvSpPr txBox="1"/>
          <p:nvPr/>
        </p:nvSpPr>
        <p:spPr>
          <a:xfrm>
            <a:off x="447369" y="1193807"/>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خواص هسته ای لیتیوم</a:t>
            </a:r>
            <a:endParaRPr lang="en-US" dirty="0"/>
          </a:p>
        </p:txBody>
      </p:sp>
      <p:pic>
        <p:nvPicPr>
          <p:cNvPr id="11266" name="Picture 2" descr="یون سدیم جایگزین سلول‌های یون لیتیومی خواهد شد؛ فناوری جدید برای باتری‌های  آینده">
            <a:extLst>
              <a:ext uri="{FF2B5EF4-FFF2-40B4-BE49-F238E27FC236}">
                <a16:creationId xmlns:a16="http://schemas.microsoft.com/office/drawing/2014/main" id="{86E1E32A-B21A-BCB3-59F0-BB46AD4F37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5698" y="409232"/>
            <a:ext cx="4424520" cy="2492480"/>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11268" name="Picture 4" descr="یون سدیم جایگزین سلول‌های یون لیتیومی خواهد شد؛ فناوری جدید برای باتری‌های  آینده">
            <a:extLst>
              <a:ext uri="{FF2B5EF4-FFF2-40B4-BE49-F238E27FC236}">
                <a16:creationId xmlns:a16="http://schemas.microsoft.com/office/drawing/2014/main" id="{2437D910-E550-B93F-A3B4-3B65C27772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6266" y="3304868"/>
            <a:ext cx="4671167" cy="2627531"/>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22789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68BF84-3A7D-CB38-A07D-75711296DA1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A8E64157-5EE9-24AB-B7FA-D3E35C6EFEEB}"/>
              </a:ext>
            </a:extLst>
          </p:cNvPr>
          <p:cNvSpPr/>
          <p:nvPr/>
        </p:nvSpPr>
        <p:spPr>
          <a:xfrm>
            <a:off x="6967116" y="5945311"/>
            <a:ext cx="4847303" cy="467492"/>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Rectangle 3">
            <a:extLst>
              <a:ext uri="{FF2B5EF4-FFF2-40B4-BE49-F238E27FC236}">
                <a16:creationId xmlns:a16="http://schemas.microsoft.com/office/drawing/2014/main" id="{C43C474A-D7E5-BF1B-A62E-419549C3ADFC}"/>
              </a:ext>
            </a:extLst>
          </p:cNvPr>
          <p:cNvSpPr/>
          <p:nvPr/>
        </p:nvSpPr>
        <p:spPr>
          <a:xfrm>
            <a:off x="6596957" y="1128484"/>
            <a:ext cx="4847303" cy="467492"/>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 name="Rectangle 1">
            <a:extLst>
              <a:ext uri="{FF2B5EF4-FFF2-40B4-BE49-F238E27FC236}">
                <a16:creationId xmlns:a16="http://schemas.microsoft.com/office/drawing/2014/main" id="{84431536-89E9-44DF-292B-FAD4324C541A}"/>
              </a:ext>
            </a:extLst>
          </p:cNvPr>
          <p:cNvSpPr/>
          <p:nvPr/>
        </p:nvSpPr>
        <p:spPr>
          <a:xfrm>
            <a:off x="3672348" y="497655"/>
            <a:ext cx="4847303" cy="46749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0914986D-A508-C7BC-D268-0DBAE50BD6F4}"/>
              </a:ext>
            </a:extLst>
          </p:cNvPr>
          <p:cNvSpPr txBox="1"/>
          <p:nvPr/>
        </p:nvSpPr>
        <p:spPr>
          <a:xfrm>
            <a:off x="4517922" y="500231"/>
            <a:ext cx="3156154"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خواص بیولوژیکی لیتیوم</a:t>
            </a:r>
            <a:endParaRPr lang="en-US" dirty="0"/>
          </a:p>
        </p:txBody>
      </p:sp>
      <p:sp>
        <p:nvSpPr>
          <p:cNvPr id="7" name="TextBox 6">
            <a:extLst>
              <a:ext uri="{FF2B5EF4-FFF2-40B4-BE49-F238E27FC236}">
                <a16:creationId xmlns:a16="http://schemas.microsoft.com/office/drawing/2014/main" id="{1F865C6B-654D-E679-7568-B036253A82C1}"/>
              </a:ext>
            </a:extLst>
          </p:cNvPr>
          <p:cNvSpPr txBox="1"/>
          <p:nvPr/>
        </p:nvSpPr>
        <p:spPr>
          <a:xfrm>
            <a:off x="448858" y="1264767"/>
            <a:ext cx="6096000" cy="500906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وجود گسترده لیتیوم در گیاهان منجر به توزیع گسترده، اگرچه در سطح پایین، لیتیم در حیوانات می‌شود. نمک‌های لیتیوم وقتی در بدن جذب می‌شوند اثرات پیچیده‌ای دارند. آن‌ها خیلی سمی نیستند، اگرچه سطوح بالا می‌تواند کشنده باشد. استفاده از نمک‌های لیتیوم و آب معدنی حاوی آن‌ها برای درمان نقرس و دفع افسردگی به نیمه آخر قرن نوزدهم برمی‌گردد، اما در اوایل قرن بیستم به بدنامی پزشکی تبدیل شد. استفاده از کربنات لیتیوم برای درمان افسردگی شیدایی (همچنین به عنوان اختلال دوقطبی شناخته می‌شود) از نظر بالینی در سال 1954 نشان داده شد.</a:t>
            </a:r>
            <a:endParaRPr lang="en-US" dirty="0"/>
          </a:p>
        </p:txBody>
      </p:sp>
      <p:pic>
        <p:nvPicPr>
          <p:cNvPr id="12290" name="Picture 2" descr="لیتیوم -">
            <a:extLst>
              <a:ext uri="{FF2B5EF4-FFF2-40B4-BE49-F238E27FC236}">
                <a16:creationId xmlns:a16="http://schemas.microsoft.com/office/drawing/2014/main" id="{0C82ABB2-36A6-71AA-CDD8-05138804B4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1156" y="1264767"/>
            <a:ext cx="5009064" cy="5009064"/>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37331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752996-9C69-64E1-83F4-6613BE6084D3}"/>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C18FE796-77A2-A369-9FCC-ED207FE98841}"/>
              </a:ext>
            </a:extLst>
          </p:cNvPr>
          <p:cNvSpPr/>
          <p:nvPr/>
        </p:nvSpPr>
        <p:spPr>
          <a:xfrm>
            <a:off x="678426" y="3165987"/>
            <a:ext cx="4955458" cy="629266"/>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0FE520F-F89B-A5EA-722C-3DB2E74B7B50}"/>
              </a:ext>
            </a:extLst>
          </p:cNvPr>
          <p:cNvSpPr txBox="1"/>
          <p:nvPr/>
        </p:nvSpPr>
        <p:spPr>
          <a:xfrm>
            <a:off x="6096000" y="924468"/>
            <a:ext cx="5545394" cy="500906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لیتیوم یک تثبیت کننده خلق و خو است که برای درمان اختلال دوقطبی، وضعیتی که شامل دوره‌های افسردگی، شیدایی و هیپومانیا است، استفاده می‌شود. لیتیوم به عنوان یک درمان حاد برای دوره‌های خلقی و به عنوان یک درمان طولانی مدت برای جلوگیری از عودهای شیدایی و افسردگی بیشتر استفاده می‌شود. لیتیوم با بازگرداندن تعادل انتقال دهنده‌های عصبی در مغز، اوج شیدایی و افسردگی را در افراد مبتلا به اختلال دوقطبی برطرف می‌کند. با این حال، لیتیوم در سال‌های اخیر کمتر و کمتر تجویز می‌شود. </a:t>
            </a:r>
            <a:endParaRPr lang="en-US" dirty="0"/>
          </a:p>
        </p:txBody>
      </p:sp>
      <p:pic>
        <p:nvPicPr>
          <p:cNvPr id="4" name="Picture 3">
            <a:extLst>
              <a:ext uri="{FF2B5EF4-FFF2-40B4-BE49-F238E27FC236}">
                <a16:creationId xmlns:a16="http://schemas.microsoft.com/office/drawing/2014/main" id="{481C59E8-800A-DBD0-D7ED-F3D393F664E7}"/>
              </a:ext>
            </a:extLst>
          </p:cNvPr>
          <p:cNvPicPr>
            <a:picLocks noChangeAspect="1"/>
          </p:cNvPicPr>
          <p:nvPr/>
        </p:nvPicPr>
        <p:blipFill>
          <a:blip r:embed="rId2"/>
          <a:stretch>
            <a:fillRect/>
          </a:stretch>
        </p:blipFill>
        <p:spPr>
          <a:xfrm>
            <a:off x="550606" y="221840"/>
            <a:ext cx="5348748" cy="3207160"/>
          </a:xfrm>
          <a:prstGeom prst="rect">
            <a:avLst/>
          </a:prstGeom>
          <a:ln w="19050">
            <a:solidFill>
              <a:schemeClr val="bg1"/>
            </a:solidFill>
          </a:ln>
        </p:spPr>
      </p:pic>
      <p:pic>
        <p:nvPicPr>
          <p:cNvPr id="6" name="Picture 5">
            <a:extLst>
              <a:ext uri="{FF2B5EF4-FFF2-40B4-BE49-F238E27FC236}">
                <a16:creationId xmlns:a16="http://schemas.microsoft.com/office/drawing/2014/main" id="{DB677051-FEC2-4489-BD43-5BEEA0A22245}"/>
              </a:ext>
            </a:extLst>
          </p:cNvPr>
          <p:cNvPicPr>
            <a:picLocks noChangeAspect="1"/>
          </p:cNvPicPr>
          <p:nvPr/>
        </p:nvPicPr>
        <p:blipFill>
          <a:blip r:embed="rId3"/>
          <a:stretch>
            <a:fillRect/>
          </a:stretch>
        </p:blipFill>
        <p:spPr>
          <a:xfrm>
            <a:off x="1081855" y="3544990"/>
            <a:ext cx="4286250" cy="3228975"/>
          </a:xfrm>
          <a:prstGeom prst="rect">
            <a:avLst/>
          </a:prstGeom>
          <a:ln w="28575">
            <a:solidFill>
              <a:schemeClr val="bg1"/>
            </a:solidFill>
          </a:ln>
        </p:spPr>
      </p:pic>
    </p:spTree>
    <p:extLst>
      <p:ext uri="{BB962C8B-B14F-4D97-AF65-F5344CB8AC3E}">
        <p14:creationId xmlns:p14="http://schemas.microsoft.com/office/powerpoint/2010/main" val="21415553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D913C-15D1-9AAE-670C-684578DF5A8F}"/>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A52C75FE-5E07-FA02-FEA8-024571A7767A}"/>
              </a:ext>
            </a:extLst>
          </p:cNvPr>
          <p:cNvSpPr/>
          <p:nvPr/>
        </p:nvSpPr>
        <p:spPr>
          <a:xfrm>
            <a:off x="2389239" y="2424039"/>
            <a:ext cx="550606" cy="4445372"/>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2D1B4634-5E52-65F8-79EF-5DAF150F4B70}"/>
              </a:ext>
            </a:extLst>
          </p:cNvPr>
          <p:cNvSpPr/>
          <p:nvPr/>
        </p:nvSpPr>
        <p:spPr>
          <a:xfrm>
            <a:off x="8799871" y="2265531"/>
            <a:ext cx="550606" cy="4501356"/>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C56E5DFE-DE54-FF18-7FDD-E37C7FE44163}"/>
              </a:ext>
            </a:extLst>
          </p:cNvPr>
          <p:cNvSpPr/>
          <p:nvPr/>
        </p:nvSpPr>
        <p:spPr>
          <a:xfrm>
            <a:off x="6808838" y="352895"/>
            <a:ext cx="4847303" cy="46749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5D618BB4-D3D4-3E96-60EB-1D01A876B2B3}"/>
              </a:ext>
            </a:extLst>
          </p:cNvPr>
          <p:cNvSpPr txBox="1"/>
          <p:nvPr/>
        </p:nvSpPr>
        <p:spPr>
          <a:xfrm>
            <a:off x="4768646" y="352895"/>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مثلث لیتیوم کجاست؟</a:t>
            </a:r>
            <a:endParaRPr lang="en-US" dirty="0"/>
          </a:p>
        </p:txBody>
      </p:sp>
      <p:sp>
        <p:nvSpPr>
          <p:cNvPr id="5" name="TextBox 4">
            <a:extLst>
              <a:ext uri="{FF2B5EF4-FFF2-40B4-BE49-F238E27FC236}">
                <a16:creationId xmlns:a16="http://schemas.microsoft.com/office/drawing/2014/main" id="{316D41D1-4317-BAA2-6FD5-E2E2D6EB8F9E}"/>
              </a:ext>
            </a:extLst>
          </p:cNvPr>
          <p:cNvSpPr txBox="1"/>
          <p:nvPr/>
        </p:nvSpPr>
        <p:spPr>
          <a:xfrm>
            <a:off x="422788" y="906414"/>
            <a:ext cx="11346424"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حالی که لیتیوم در هر یک از شش قاره مسکونی دنیا یافت شده است، شیلی، آرژانتین و بولیوی، که با هم به عنوان “مثلث لیتیوم” یا</a:t>
            </a:r>
            <a:r>
              <a:rPr lang="en-US" dirty="0"/>
              <a:t> Lithium Triangle </a:t>
            </a:r>
            <a:r>
              <a:rPr lang="fa-IR" dirty="0"/>
              <a:t>شناخته می‌شوند – بیش از 75 درصد از عرضه جهان را در زیر نمکزارهای خود نگهداری می‌کنند</a:t>
            </a:r>
            <a:r>
              <a:rPr lang="en-US" dirty="0"/>
              <a:t>.</a:t>
            </a:r>
          </a:p>
        </p:txBody>
      </p:sp>
      <p:pic>
        <p:nvPicPr>
          <p:cNvPr id="14338" name="Picture 2" descr="مثلث لیتیوم">
            <a:extLst>
              <a:ext uri="{FF2B5EF4-FFF2-40B4-BE49-F238E27FC236}">
                <a16:creationId xmlns:a16="http://schemas.microsoft.com/office/drawing/2014/main" id="{DE8E8100-4DF1-693D-B917-16738E25B70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6613" b="12723"/>
          <a:stretch/>
        </p:blipFill>
        <p:spPr bwMode="auto">
          <a:xfrm>
            <a:off x="2585884" y="2424039"/>
            <a:ext cx="6567948" cy="4342848"/>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59326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604B7A-750C-5C98-B0E2-6843B530BB2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09E018B-8BE8-6149-2C1E-B66BE4A2BCBC}"/>
              </a:ext>
            </a:extLst>
          </p:cNvPr>
          <p:cNvSpPr txBox="1"/>
          <p:nvPr/>
        </p:nvSpPr>
        <p:spPr>
          <a:xfrm>
            <a:off x="462113" y="1838868"/>
            <a:ext cx="6164826"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مثلث لیتیوم یکی از خشک‌ترین مکان‌های روی زمین است که فرآیند استخراج لیتیوم را پیچیده می‌کند: معدنچیان مجبورند سوراخ‌هایی را در نمک‌دان‌ها سوراخ کنند تا آب نمک نمکی و غنی از مواد معدنی را به سطح پمپ کنند. سپس اجازه می‌دهند آب برای ماه‌ها در یک زمان تبخیر شود و مخلوطی از پتاسیم، منگنز، بوراکس و نمک‌های لیتیوم را تشکیل می‌دهد که سپس صاف می‌شود و یک بار دیگر می‌گذارند تا تبخیر شود. پس از 12 تا 18 ماه، فرآیند فیلتر کردن کامل می‌شود و می‌توان لیتیوم کربنات را استخراج کرد</a:t>
            </a:r>
            <a:r>
              <a:rPr lang="en-US" dirty="0"/>
              <a:t>.</a:t>
            </a:r>
          </a:p>
        </p:txBody>
      </p:sp>
      <p:sp>
        <p:nvSpPr>
          <p:cNvPr id="2" name="Rectangle 1">
            <a:extLst>
              <a:ext uri="{FF2B5EF4-FFF2-40B4-BE49-F238E27FC236}">
                <a16:creationId xmlns:a16="http://schemas.microsoft.com/office/drawing/2014/main" id="{F1282200-8F06-518B-D7B6-0EE2131889D4}"/>
              </a:ext>
            </a:extLst>
          </p:cNvPr>
          <p:cNvSpPr/>
          <p:nvPr/>
        </p:nvSpPr>
        <p:spPr>
          <a:xfrm>
            <a:off x="1120874" y="1191815"/>
            <a:ext cx="4847303" cy="46749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TextBox 3">
            <a:extLst>
              <a:ext uri="{FF2B5EF4-FFF2-40B4-BE49-F238E27FC236}">
                <a16:creationId xmlns:a16="http://schemas.microsoft.com/office/drawing/2014/main" id="{7DDD23DB-8305-DB51-012C-74A4E9AEE581}"/>
              </a:ext>
            </a:extLst>
          </p:cNvPr>
          <p:cNvSpPr txBox="1"/>
          <p:nvPr/>
        </p:nvSpPr>
        <p:spPr>
          <a:xfrm>
            <a:off x="1809132" y="1197642"/>
            <a:ext cx="3470788"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مثلث لیتیوم کجاست؟</a:t>
            </a:r>
            <a:endParaRPr lang="en-US" dirty="0"/>
          </a:p>
        </p:txBody>
      </p:sp>
      <p:pic>
        <p:nvPicPr>
          <p:cNvPr id="6" name="Picture 5">
            <a:extLst>
              <a:ext uri="{FF2B5EF4-FFF2-40B4-BE49-F238E27FC236}">
                <a16:creationId xmlns:a16="http://schemas.microsoft.com/office/drawing/2014/main" id="{37925FB3-75D0-67A2-B853-5CB089476372}"/>
              </a:ext>
            </a:extLst>
          </p:cNvPr>
          <p:cNvPicPr>
            <a:picLocks noChangeAspect="1"/>
          </p:cNvPicPr>
          <p:nvPr/>
        </p:nvPicPr>
        <p:blipFill>
          <a:blip r:embed="rId2"/>
          <a:srcRect l="11768" r="5024" b="24555"/>
          <a:stretch/>
        </p:blipFill>
        <p:spPr>
          <a:xfrm>
            <a:off x="6934139" y="3329360"/>
            <a:ext cx="4858855" cy="3146838"/>
          </a:xfrm>
          <a:prstGeom prst="rect">
            <a:avLst/>
          </a:prstGeom>
        </p:spPr>
      </p:pic>
      <p:pic>
        <p:nvPicPr>
          <p:cNvPr id="8" name="Picture 7">
            <a:extLst>
              <a:ext uri="{FF2B5EF4-FFF2-40B4-BE49-F238E27FC236}">
                <a16:creationId xmlns:a16="http://schemas.microsoft.com/office/drawing/2014/main" id="{54EF2984-1E39-E931-D23F-70CC7CDF0638}"/>
              </a:ext>
            </a:extLst>
          </p:cNvPr>
          <p:cNvPicPr>
            <a:picLocks noChangeAspect="1"/>
          </p:cNvPicPr>
          <p:nvPr/>
        </p:nvPicPr>
        <p:blipFill>
          <a:blip r:embed="rId3"/>
          <a:stretch>
            <a:fillRect/>
          </a:stretch>
        </p:blipFill>
        <p:spPr>
          <a:xfrm>
            <a:off x="6934139" y="529282"/>
            <a:ext cx="4858854" cy="2737156"/>
          </a:xfrm>
          <a:prstGeom prst="rect">
            <a:avLst/>
          </a:prstGeom>
        </p:spPr>
      </p:pic>
      <p:sp>
        <p:nvSpPr>
          <p:cNvPr id="9" name="Rectangle 8">
            <a:extLst>
              <a:ext uri="{FF2B5EF4-FFF2-40B4-BE49-F238E27FC236}">
                <a16:creationId xmlns:a16="http://schemas.microsoft.com/office/drawing/2014/main" id="{E9811CF7-9481-CDD9-908B-CD43F6855FBB}"/>
              </a:ext>
            </a:extLst>
          </p:cNvPr>
          <p:cNvSpPr/>
          <p:nvPr/>
        </p:nvSpPr>
        <p:spPr>
          <a:xfrm>
            <a:off x="6710651" y="3999098"/>
            <a:ext cx="133833" cy="204726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E9CCB6D2-E03D-E065-2A76-AAB75966024D}"/>
              </a:ext>
            </a:extLst>
          </p:cNvPr>
          <p:cNvSpPr/>
          <p:nvPr/>
        </p:nvSpPr>
        <p:spPr>
          <a:xfrm>
            <a:off x="6706413" y="635677"/>
            <a:ext cx="133833" cy="204726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Rectangle 10">
            <a:extLst>
              <a:ext uri="{FF2B5EF4-FFF2-40B4-BE49-F238E27FC236}">
                <a16:creationId xmlns:a16="http://schemas.microsoft.com/office/drawing/2014/main" id="{C3D01F0E-4204-0926-2B4D-6AFC14E3B9F7}"/>
              </a:ext>
            </a:extLst>
          </p:cNvPr>
          <p:cNvSpPr/>
          <p:nvPr/>
        </p:nvSpPr>
        <p:spPr>
          <a:xfrm>
            <a:off x="6716594" y="2940329"/>
            <a:ext cx="147485" cy="801377"/>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524119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36813-2F5F-A34B-02BD-5324A1011C86}"/>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32554E0-37C3-396B-2298-340D1C552406}"/>
              </a:ext>
            </a:extLst>
          </p:cNvPr>
          <p:cNvSpPr/>
          <p:nvPr/>
        </p:nvSpPr>
        <p:spPr>
          <a:xfrm>
            <a:off x="3392125" y="365905"/>
            <a:ext cx="4847303" cy="46749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81821136-D43A-00AC-3C42-0B965CFACD83}"/>
              </a:ext>
            </a:extLst>
          </p:cNvPr>
          <p:cNvSpPr txBox="1"/>
          <p:nvPr/>
        </p:nvSpPr>
        <p:spPr>
          <a:xfrm>
            <a:off x="1740311" y="365905"/>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بزرگترین معدن لیتیوم جهان</a:t>
            </a:r>
            <a:endParaRPr lang="en-US" dirty="0"/>
          </a:p>
        </p:txBody>
      </p:sp>
      <p:sp>
        <p:nvSpPr>
          <p:cNvPr id="5" name="TextBox 4">
            <a:extLst>
              <a:ext uri="{FF2B5EF4-FFF2-40B4-BE49-F238E27FC236}">
                <a16:creationId xmlns:a16="http://schemas.microsoft.com/office/drawing/2014/main" id="{D2D5EA8E-1EA6-013A-9D00-BB10AACC351F}"/>
              </a:ext>
            </a:extLst>
          </p:cNvPr>
          <p:cNvSpPr txBox="1"/>
          <p:nvPr/>
        </p:nvSpPr>
        <p:spPr>
          <a:xfrm>
            <a:off x="388374" y="1042422"/>
            <a:ext cx="11415251"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کانون توجه برترین و بزرگترین معادن لیتیوم تولیدکننده جهان – که حجم قابل توجهی از تولید جهانی لیتیوم را پوشش می‌دهند – داده‌های کمپانی</a:t>
            </a:r>
            <a:r>
              <a:rPr lang="en-US" dirty="0"/>
              <a:t> Mining Intelligence </a:t>
            </a:r>
            <a:r>
              <a:rPr lang="fa-IR" dirty="0"/>
              <a:t>رتبه‌بندی بزرگترین عملیات‌ها را بر اساس لیتیوم در کنسانتره تولید شده در سال 2022 و اندازه‌گیری بر حسب کیلوتن ارائه می‌کند</a:t>
            </a:r>
            <a:r>
              <a:rPr lang="en-US" dirty="0"/>
              <a:t>.</a:t>
            </a:r>
          </a:p>
        </p:txBody>
      </p:sp>
      <p:sp>
        <p:nvSpPr>
          <p:cNvPr id="7" name="Rectangle 6">
            <a:extLst>
              <a:ext uri="{FF2B5EF4-FFF2-40B4-BE49-F238E27FC236}">
                <a16:creationId xmlns:a16="http://schemas.microsoft.com/office/drawing/2014/main" id="{6F845188-A4D1-4D3C-B16D-1CBAD9D2A81F}"/>
              </a:ext>
            </a:extLst>
          </p:cNvPr>
          <p:cNvSpPr/>
          <p:nvPr/>
        </p:nvSpPr>
        <p:spPr>
          <a:xfrm flipH="1">
            <a:off x="2010696" y="2536722"/>
            <a:ext cx="45719" cy="4321278"/>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16F038E0-E0BD-1DB9-3B37-A9B24AC4890E}"/>
              </a:ext>
            </a:extLst>
          </p:cNvPr>
          <p:cNvSpPr/>
          <p:nvPr/>
        </p:nvSpPr>
        <p:spPr>
          <a:xfrm>
            <a:off x="2010696" y="2534264"/>
            <a:ext cx="4793226" cy="45719"/>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D3305FFD-0012-BFE2-8435-5ADC206632F7}"/>
              </a:ext>
            </a:extLst>
          </p:cNvPr>
          <p:cNvSpPr/>
          <p:nvPr/>
        </p:nvSpPr>
        <p:spPr>
          <a:xfrm flipV="1">
            <a:off x="2010696" y="6692182"/>
            <a:ext cx="10197029" cy="45719"/>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CC56241E-21E3-F902-D8C1-310CB87A6BC5}"/>
              </a:ext>
            </a:extLst>
          </p:cNvPr>
          <p:cNvPicPr>
            <a:picLocks noChangeAspect="1"/>
          </p:cNvPicPr>
          <p:nvPr/>
        </p:nvPicPr>
        <p:blipFill>
          <a:blip r:embed="rId2"/>
          <a:stretch>
            <a:fillRect/>
          </a:stretch>
        </p:blipFill>
        <p:spPr>
          <a:xfrm>
            <a:off x="2438391" y="2931532"/>
            <a:ext cx="6990744" cy="3926468"/>
          </a:xfrm>
          <a:prstGeom prst="rect">
            <a:avLst/>
          </a:prstGeom>
        </p:spPr>
      </p:pic>
    </p:spTree>
    <p:extLst>
      <p:ext uri="{BB962C8B-B14F-4D97-AF65-F5344CB8AC3E}">
        <p14:creationId xmlns:p14="http://schemas.microsoft.com/office/powerpoint/2010/main" val="17995128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4E7BC-7A08-D249-C834-DCAE173A8A9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0867DFF-13E7-D767-5FC3-64CB513493EC}"/>
              </a:ext>
            </a:extLst>
          </p:cNvPr>
          <p:cNvSpPr txBox="1"/>
          <p:nvPr/>
        </p:nvSpPr>
        <p:spPr>
          <a:xfrm>
            <a:off x="963561" y="143932"/>
            <a:ext cx="10933471"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بر این اساس بزرگترین معدن لیتیوم جهان عبارت است از</a:t>
            </a:r>
            <a:r>
              <a:rPr lang="en-US" dirty="0"/>
              <a:t> Greenbushes </a:t>
            </a:r>
            <a:r>
              <a:rPr lang="fa-IR" dirty="0"/>
              <a:t>در استرالیا</a:t>
            </a:r>
            <a:r>
              <a:rPr lang="en-US" dirty="0"/>
              <a:t>.</a:t>
            </a:r>
          </a:p>
        </p:txBody>
      </p:sp>
      <p:sp>
        <p:nvSpPr>
          <p:cNvPr id="7" name="TextBox 6">
            <a:extLst>
              <a:ext uri="{FF2B5EF4-FFF2-40B4-BE49-F238E27FC236}">
                <a16:creationId xmlns:a16="http://schemas.microsoft.com/office/drawing/2014/main" id="{F43EF97C-F175-C2F7-69E5-81C1FA01396E}"/>
              </a:ext>
            </a:extLst>
          </p:cNvPr>
          <p:cNvSpPr txBox="1"/>
          <p:nvPr/>
        </p:nvSpPr>
        <p:spPr>
          <a:xfrm>
            <a:off x="5802708" y="657213"/>
            <a:ext cx="6094324"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لیست زیر 10 معدن بزرگ دنیا را به ترتیب نشان می‌دهد</a:t>
            </a:r>
            <a:r>
              <a:rPr lang="en-US" dirty="0"/>
              <a:t>:</a:t>
            </a:r>
          </a:p>
        </p:txBody>
      </p:sp>
      <p:graphicFrame>
        <p:nvGraphicFramePr>
          <p:cNvPr id="8" name="Table 7">
            <a:extLst>
              <a:ext uri="{FF2B5EF4-FFF2-40B4-BE49-F238E27FC236}">
                <a16:creationId xmlns:a16="http://schemas.microsoft.com/office/drawing/2014/main" id="{D77BA8FA-94B4-282C-9649-F269083D0B90}"/>
              </a:ext>
            </a:extLst>
          </p:cNvPr>
          <p:cNvGraphicFramePr>
            <a:graphicFrameLocks noGrp="1"/>
          </p:cNvGraphicFramePr>
          <p:nvPr>
            <p:extLst>
              <p:ext uri="{D42A27DB-BD31-4B8C-83A1-F6EECF244321}">
                <p14:modId xmlns:p14="http://schemas.microsoft.com/office/powerpoint/2010/main" val="3574167389"/>
              </p:ext>
            </p:extLst>
          </p:nvPr>
        </p:nvGraphicFramePr>
        <p:xfrm>
          <a:off x="2727346" y="1627019"/>
          <a:ext cx="6737308" cy="4872104"/>
        </p:xfrm>
        <a:graphic>
          <a:graphicData uri="http://schemas.openxmlformats.org/drawingml/2006/table">
            <a:tbl>
              <a:tblPr firstRow="1" firstCol="1" bandRow="1">
                <a:tableStyleId>{5C22544A-7EE6-4342-B048-85BDC9FD1C3A}</a:tableStyleId>
              </a:tblPr>
              <a:tblGrid>
                <a:gridCol w="1016993">
                  <a:extLst>
                    <a:ext uri="{9D8B030D-6E8A-4147-A177-3AD203B41FA5}">
                      <a16:colId xmlns:a16="http://schemas.microsoft.com/office/drawing/2014/main" val="2642180348"/>
                    </a:ext>
                  </a:extLst>
                </a:gridCol>
                <a:gridCol w="1349933">
                  <a:extLst>
                    <a:ext uri="{9D8B030D-6E8A-4147-A177-3AD203B41FA5}">
                      <a16:colId xmlns:a16="http://schemas.microsoft.com/office/drawing/2014/main" val="1349248093"/>
                    </a:ext>
                  </a:extLst>
                </a:gridCol>
                <a:gridCol w="2163383">
                  <a:extLst>
                    <a:ext uri="{9D8B030D-6E8A-4147-A177-3AD203B41FA5}">
                      <a16:colId xmlns:a16="http://schemas.microsoft.com/office/drawing/2014/main" val="3537743895"/>
                    </a:ext>
                  </a:extLst>
                </a:gridCol>
                <a:gridCol w="2206999">
                  <a:extLst>
                    <a:ext uri="{9D8B030D-6E8A-4147-A177-3AD203B41FA5}">
                      <a16:colId xmlns:a16="http://schemas.microsoft.com/office/drawing/2014/main" val="164602918"/>
                    </a:ext>
                  </a:extLst>
                </a:gridCol>
              </a:tblGrid>
              <a:tr h="496749">
                <a:tc>
                  <a:txBody>
                    <a:bodyPr/>
                    <a:lstStyle/>
                    <a:p>
                      <a:pPr algn="justLow" rtl="1">
                        <a:lnSpc>
                          <a:spcPct val="107000"/>
                        </a:lnSpc>
                        <a:spcAft>
                          <a:spcPts val="800"/>
                        </a:spcAft>
                      </a:pPr>
                      <a:r>
                        <a:rPr lang="fa-IR" sz="1300">
                          <a:effectLst/>
                        </a:rPr>
                        <a:t>ردیف</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fa-IR" sz="1300">
                          <a:effectLst/>
                        </a:rPr>
                        <a:t>نام معدن</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fa-IR" sz="1300" dirty="0">
                          <a:effectLst/>
                        </a:rPr>
                        <a:t>کشور</a:t>
                      </a:r>
                      <a:endParaRPr lang="en-US" sz="1300" dirty="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fa-IR" sz="1300">
                          <a:effectLst/>
                        </a:rPr>
                        <a:t>میزان تولید در 2022 (کیلوتن)</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extLst>
                  <a:ext uri="{0D108BD9-81ED-4DB2-BD59-A6C34878D82A}">
                    <a16:rowId xmlns:a16="http://schemas.microsoft.com/office/drawing/2014/main" val="2241008099"/>
                  </a:ext>
                </a:extLst>
              </a:tr>
              <a:tr h="461492">
                <a:tc>
                  <a:txBody>
                    <a:bodyPr/>
                    <a:lstStyle/>
                    <a:p>
                      <a:pPr algn="justLow" rtl="1">
                        <a:lnSpc>
                          <a:spcPct val="107000"/>
                        </a:lnSpc>
                        <a:spcAft>
                          <a:spcPts val="800"/>
                        </a:spcAft>
                      </a:pPr>
                      <a:r>
                        <a:rPr lang="en-US" sz="1300">
                          <a:effectLst/>
                        </a:rPr>
                        <a:t>1</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Greenbushes</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dirty="0">
                          <a:effectLst/>
                        </a:rPr>
                        <a:t>Australia</a:t>
                      </a:r>
                      <a:endParaRPr lang="en-US" sz="1300" dirty="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dirty="0">
                          <a:effectLst/>
                        </a:rPr>
                        <a:t>37.5</a:t>
                      </a:r>
                      <a:endParaRPr lang="en-US" sz="1300" dirty="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extLst>
                  <a:ext uri="{0D108BD9-81ED-4DB2-BD59-A6C34878D82A}">
                    <a16:rowId xmlns:a16="http://schemas.microsoft.com/office/drawing/2014/main" val="1238719693"/>
                  </a:ext>
                </a:extLst>
              </a:tr>
              <a:tr h="562795">
                <a:tc>
                  <a:txBody>
                    <a:bodyPr/>
                    <a:lstStyle/>
                    <a:p>
                      <a:pPr algn="justLow" rtl="1">
                        <a:lnSpc>
                          <a:spcPct val="107000"/>
                        </a:lnSpc>
                        <a:spcAft>
                          <a:spcPts val="800"/>
                        </a:spcAft>
                      </a:pPr>
                      <a:r>
                        <a:rPr lang="en-US" sz="1300">
                          <a:effectLst/>
                        </a:rPr>
                        <a:t>2</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Salar de Atacama</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Chile</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29.5</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extLst>
                  <a:ext uri="{0D108BD9-81ED-4DB2-BD59-A6C34878D82A}">
                    <a16:rowId xmlns:a16="http://schemas.microsoft.com/office/drawing/2014/main" val="2810964012"/>
                  </a:ext>
                </a:extLst>
              </a:tr>
              <a:tr h="450237">
                <a:tc>
                  <a:txBody>
                    <a:bodyPr/>
                    <a:lstStyle/>
                    <a:p>
                      <a:pPr algn="justLow" rtl="1">
                        <a:lnSpc>
                          <a:spcPct val="107000"/>
                        </a:lnSpc>
                        <a:spcAft>
                          <a:spcPts val="800"/>
                        </a:spcAft>
                      </a:pPr>
                      <a:r>
                        <a:rPr lang="en-US" sz="1300">
                          <a:effectLst/>
                        </a:rPr>
                        <a:t>3</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Pilgangoora</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Australia</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13.1</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extLst>
                  <a:ext uri="{0D108BD9-81ED-4DB2-BD59-A6C34878D82A}">
                    <a16:rowId xmlns:a16="http://schemas.microsoft.com/office/drawing/2014/main" val="2052967730"/>
                  </a:ext>
                </a:extLst>
              </a:tr>
              <a:tr h="405212">
                <a:tc>
                  <a:txBody>
                    <a:bodyPr/>
                    <a:lstStyle/>
                    <a:p>
                      <a:pPr algn="justLow" rtl="1">
                        <a:lnSpc>
                          <a:spcPct val="107000"/>
                        </a:lnSpc>
                        <a:spcAft>
                          <a:spcPts val="800"/>
                        </a:spcAft>
                      </a:pPr>
                      <a:r>
                        <a:rPr lang="en-US" sz="1300">
                          <a:effectLst/>
                        </a:rPr>
                        <a:t>4</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Salar de Atacama</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dirty="0">
                          <a:effectLst/>
                        </a:rPr>
                        <a:t>Chile</a:t>
                      </a:r>
                      <a:endParaRPr lang="en-US" sz="1300" dirty="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10</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extLst>
                  <a:ext uri="{0D108BD9-81ED-4DB2-BD59-A6C34878D82A}">
                    <a16:rowId xmlns:a16="http://schemas.microsoft.com/office/drawing/2014/main" val="1020760834"/>
                  </a:ext>
                </a:extLst>
              </a:tr>
              <a:tr h="416467">
                <a:tc>
                  <a:txBody>
                    <a:bodyPr/>
                    <a:lstStyle/>
                    <a:p>
                      <a:pPr algn="justLow" rtl="1">
                        <a:lnSpc>
                          <a:spcPct val="107000"/>
                        </a:lnSpc>
                        <a:spcAft>
                          <a:spcPts val="800"/>
                        </a:spcAft>
                      </a:pPr>
                      <a:r>
                        <a:rPr lang="en-US" sz="1300">
                          <a:effectLst/>
                        </a:rPr>
                        <a:t>5</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Mt Marion</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Australia</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9.4</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extLst>
                  <a:ext uri="{0D108BD9-81ED-4DB2-BD59-A6C34878D82A}">
                    <a16:rowId xmlns:a16="http://schemas.microsoft.com/office/drawing/2014/main" val="1555009211"/>
                  </a:ext>
                </a:extLst>
              </a:tr>
              <a:tr h="326420">
                <a:tc>
                  <a:txBody>
                    <a:bodyPr/>
                    <a:lstStyle/>
                    <a:p>
                      <a:pPr algn="justLow" rtl="1">
                        <a:lnSpc>
                          <a:spcPct val="107000"/>
                        </a:lnSpc>
                        <a:spcAft>
                          <a:spcPts val="800"/>
                        </a:spcAft>
                      </a:pPr>
                      <a:r>
                        <a:rPr lang="en-US" sz="1300">
                          <a:effectLst/>
                        </a:rPr>
                        <a:t>6</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Wodgina</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dirty="0">
                          <a:effectLst/>
                        </a:rPr>
                        <a:t>Australia</a:t>
                      </a:r>
                      <a:endParaRPr lang="en-US" sz="1300" dirty="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4.9</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extLst>
                  <a:ext uri="{0D108BD9-81ED-4DB2-BD59-A6C34878D82A}">
                    <a16:rowId xmlns:a16="http://schemas.microsoft.com/office/drawing/2014/main" val="1728063608"/>
                  </a:ext>
                </a:extLst>
              </a:tr>
              <a:tr h="401637">
                <a:tc>
                  <a:txBody>
                    <a:bodyPr/>
                    <a:lstStyle/>
                    <a:p>
                      <a:pPr algn="justLow" rtl="1">
                        <a:lnSpc>
                          <a:spcPct val="107000"/>
                        </a:lnSpc>
                        <a:spcAft>
                          <a:spcPts val="800"/>
                        </a:spcAft>
                      </a:pPr>
                      <a:r>
                        <a:rPr lang="en-US" sz="1300">
                          <a:effectLst/>
                        </a:rPr>
                        <a:t>7</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Salar del Hombre Muerto</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Argentina</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3.2</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extLst>
                  <a:ext uri="{0D108BD9-81ED-4DB2-BD59-A6C34878D82A}">
                    <a16:rowId xmlns:a16="http://schemas.microsoft.com/office/drawing/2014/main" val="4162123581"/>
                  </a:ext>
                </a:extLst>
              </a:tr>
              <a:tr h="473174">
                <a:tc>
                  <a:txBody>
                    <a:bodyPr/>
                    <a:lstStyle/>
                    <a:p>
                      <a:pPr algn="justLow" rtl="1">
                        <a:lnSpc>
                          <a:spcPct val="107000"/>
                        </a:lnSpc>
                        <a:spcAft>
                          <a:spcPts val="800"/>
                        </a:spcAft>
                      </a:pPr>
                      <a:r>
                        <a:rPr lang="en-US" sz="1300">
                          <a:effectLst/>
                        </a:rPr>
                        <a:t>8</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Mount Cattlin</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Australia</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2.7</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extLst>
                  <a:ext uri="{0D108BD9-81ED-4DB2-BD59-A6C34878D82A}">
                    <a16:rowId xmlns:a16="http://schemas.microsoft.com/office/drawing/2014/main" val="2316543902"/>
                  </a:ext>
                </a:extLst>
              </a:tr>
              <a:tr h="472748">
                <a:tc>
                  <a:txBody>
                    <a:bodyPr/>
                    <a:lstStyle/>
                    <a:p>
                      <a:pPr algn="justLow" rtl="1">
                        <a:lnSpc>
                          <a:spcPct val="107000"/>
                        </a:lnSpc>
                        <a:spcAft>
                          <a:spcPts val="800"/>
                        </a:spcAft>
                      </a:pPr>
                      <a:r>
                        <a:rPr lang="en-US" sz="1300">
                          <a:effectLst/>
                        </a:rPr>
                        <a:t>9</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Salar de Olaroz</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dirty="0">
                          <a:effectLst/>
                        </a:rPr>
                        <a:t>Argentina</a:t>
                      </a:r>
                      <a:endParaRPr lang="en-US" sz="1300" dirty="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2.6</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extLst>
                  <a:ext uri="{0D108BD9-81ED-4DB2-BD59-A6C34878D82A}">
                    <a16:rowId xmlns:a16="http://schemas.microsoft.com/office/drawing/2014/main" val="2850111513"/>
                  </a:ext>
                </a:extLst>
              </a:tr>
              <a:tr h="392282">
                <a:tc>
                  <a:txBody>
                    <a:bodyPr/>
                    <a:lstStyle/>
                    <a:p>
                      <a:pPr algn="justLow" rtl="1">
                        <a:lnSpc>
                          <a:spcPct val="107000"/>
                        </a:lnSpc>
                        <a:spcAft>
                          <a:spcPts val="800"/>
                        </a:spcAft>
                      </a:pPr>
                      <a:r>
                        <a:rPr lang="en-US" sz="1300">
                          <a:effectLst/>
                        </a:rPr>
                        <a:t>10</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Silver Peak</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a:effectLst/>
                        </a:rPr>
                        <a:t>United States</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tc>
                  <a:txBody>
                    <a:bodyPr/>
                    <a:lstStyle/>
                    <a:p>
                      <a:pPr algn="justLow" rtl="1">
                        <a:lnSpc>
                          <a:spcPct val="107000"/>
                        </a:lnSpc>
                        <a:spcAft>
                          <a:spcPts val="800"/>
                        </a:spcAft>
                      </a:pPr>
                      <a:r>
                        <a:rPr lang="en-US" sz="1300" dirty="0">
                          <a:effectLst/>
                        </a:rPr>
                        <a:t>2</a:t>
                      </a:r>
                      <a:endParaRPr lang="en-US" sz="1300" dirty="0">
                        <a:effectLst/>
                        <a:latin typeface="Calibri" panose="020F0502020204030204" pitchFamily="34" charset="0"/>
                        <a:ea typeface="Calibri" panose="020F0502020204030204" pitchFamily="34" charset="0"/>
                        <a:cs typeface="Arial" panose="020B0604020202020204" pitchFamily="34" charset="0"/>
                      </a:endParaRPr>
                    </a:p>
                  </a:txBody>
                  <a:tcPr marL="78510" marR="78510" marT="0" marB="0"/>
                </a:tc>
                <a:extLst>
                  <a:ext uri="{0D108BD9-81ED-4DB2-BD59-A6C34878D82A}">
                    <a16:rowId xmlns:a16="http://schemas.microsoft.com/office/drawing/2014/main" val="1893084151"/>
                  </a:ext>
                </a:extLst>
              </a:tr>
            </a:tbl>
          </a:graphicData>
        </a:graphic>
      </p:graphicFrame>
      <p:sp>
        <p:nvSpPr>
          <p:cNvPr id="5" name="Rectangle 4">
            <a:extLst>
              <a:ext uri="{FF2B5EF4-FFF2-40B4-BE49-F238E27FC236}">
                <a16:creationId xmlns:a16="http://schemas.microsoft.com/office/drawing/2014/main" id="{DB5CB33B-1F8E-EEDE-331A-282FD43AA298}"/>
              </a:ext>
            </a:extLst>
          </p:cNvPr>
          <p:cNvSpPr/>
          <p:nvPr/>
        </p:nvSpPr>
        <p:spPr>
          <a:xfrm>
            <a:off x="11693013" y="6405714"/>
            <a:ext cx="408038" cy="341709"/>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10F5B59A-4F94-E5B2-3B36-BFF098950927}"/>
              </a:ext>
            </a:extLst>
          </p:cNvPr>
          <p:cNvSpPr/>
          <p:nvPr/>
        </p:nvSpPr>
        <p:spPr>
          <a:xfrm>
            <a:off x="607122" y="5951860"/>
            <a:ext cx="408038" cy="341709"/>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7F2BBD25-4A3E-A3FF-CB39-BC34EB0A8B34}"/>
              </a:ext>
            </a:extLst>
          </p:cNvPr>
          <p:cNvSpPr/>
          <p:nvPr/>
        </p:nvSpPr>
        <p:spPr>
          <a:xfrm>
            <a:off x="428923" y="6405715"/>
            <a:ext cx="408038" cy="341709"/>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C8782EDB-DB60-135C-C6CF-834A789B6968}"/>
              </a:ext>
            </a:extLst>
          </p:cNvPr>
          <p:cNvSpPr/>
          <p:nvPr/>
        </p:nvSpPr>
        <p:spPr>
          <a:xfrm>
            <a:off x="11488994" y="5951860"/>
            <a:ext cx="408038" cy="341709"/>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8650424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2168D-7681-05CA-5F6A-BB34270ACE0D}"/>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D8F7D1C1-027A-67BA-C88B-D9B8DA2A4584}"/>
              </a:ext>
            </a:extLst>
          </p:cNvPr>
          <p:cNvSpPr/>
          <p:nvPr/>
        </p:nvSpPr>
        <p:spPr>
          <a:xfrm>
            <a:off x="383458" y="4695034"/>
            <a:ext cx="5584724" cy="2162966"/>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3290B574-FD9B-1344-AFA9-37BB9A9DAB2A}"/>
              </a:ext>
            </a:extLst>
          </p:cNvPr>
          <p:cNvSpPr/>
          <p:nvPr/>
        </p:nvSpPr>
        <p:spPr>
          <a:xfrm>
            <a:off x="6912079" y="714612"/>
            <a:ext cx="4847303" cy="46749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5" name="TextBox 4">
            <a:extLst>
              <a:ext uri="{FF2B5EF4-FFF2-40B4-BE49-F238E27FC236}">
                <a16:creationId xmlns:a16="http://schemas.microsoft.com/office/drawing/2014/main" id="{CE925780-67A2-00E1-ECBD-F352CCBBE17A}"/>
              </a:ext>
            </a:extLst>
          </p:cNvPr>
          <p:cNvSpPr txBox="1"/>
          <p:nvPr/>
        </p:nvSpPr>
        <p:spPr>
          <a:xfrm>
            <a:off x="5968181" y="1347964"/>
            <a:ext cx="5919020"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لیتیوم به عنوان نفت قرن ۲۱ نقشی حیاتی برای کاهش تاثیر تغییرات اقلیمی و پروسه گذار انرژی ایفا خواهد کرد</a:t>
            </a:r>
            <a:r>
              <a:rPr lang="en-US" dirty="0"/>
              <a:t>.</a:t>
            </a:r>
            <a:r>
              <a:rPr lang="fa-IR" dirty="0"/>
              <a:t>لیتیوم یک فلز قلیایی به رنگ سفید مایل به نقره‌ای است که یکی از فلزات نرمی است که می‌توان به راحتی آن را با چاقو هم برش داد. درست مانند سایر فلزات قلیایی، لیتیوم یک فلز بسیار واکنش‌پذیر و قابل اشتعال است.</a:t>
            </a:r>
            <a:endParaRPr lang="en-US" dirty="0"/>
          </a:p>
        </p:txBody>
      </p:sp>
      <p:sp>
        <p:nvSpPr>
          <p:cNvPr id="2" name="TextBox 1">
            <a:extLst>
              <a:ext uri="{FF2B5EF4-FFF2-40B4-BE49-F238E27FC236}">
                <a16:creationId xmlns:a16="http://schemas.microsoft.com/office/drawing/2014/main" id="{77B4BA4C-25CC-F207-16E1-E59E600B3BD8}"/>
              </a:ext>
            </a:extLst>
          </p:cNvPr>
          <p:cNvSpPr txBox="1"/>
          <p:nvPr/>
        </p:nvSpPr>
        <p:spPr>
          <a:xfrm>
            <a:off x="8917858" y="706068"/>
            <a:ext cx="2841524"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ذخایر لیتیوم ایران</a:t>
            </a:r>
            <a:endParaRPr lang="en-US" dirty="0"/>
          </a:p>
        </p:txBody>
      </p:sp>
      <p:pic>
        <p:nvPicPr>
          <p:cNvPr id="1028" name="Picture 4" descr="کشف معدن لیتیوم در ایران برای اولین بار | میدل ایست نیوز">
            <a:extLst>
              <a:ext uri="{FF2B5EF4-FFF2-40B4-BE49-F238E27FC236}">
                <a16:creationId xmlns:a16="http://schemas.microsoft.com/office/drawing/2014/main" id="{2E04FE74-DC80-58FA-2B3A-914B73221D0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0753" r="17970"/>
          <a:stretch/>
        </p:blipFill>
        <p:spPr bwMode="auto">
          <a:xfrm>
            <a:off x="491667" y="1251532"/>
            <a:ext cx="5368306" cy="5278980"/>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18847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5929BE5-1E96-B5E0-5ED1-A08B75E0D33F}"/>
              </a:ext>
            </a:extLst>
          </p:cNvPr>
          <p:cNvSpPr/>
          <p:nvPr/>
        </p:nvSpPr>
        <p:spPr>
          <a:xfrm>
            <a:off x="4061558" y="413055"/>
            <a:ext cx="4847303" cy="46749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114E91BD-9BC3-E3A6-6BE6-ADD443BE5122}"/>
              </a:ext>
            </a:extLst>
          </p:cNvPr>
          <p:cNvSpPr txBox="1"/>
          <p:nvPr/>
        </p:nvSpPr>
        <p:spPr>
          <a:xfrm>
            <a:off x="477700" y="1842260"/>
            <a:ext cx="6007510"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به این معنی که باید در روغن معدنی، تحت گازهای بی‌اثر یا در خلأ ذخیره شود. از محصولات مصرفی گرفته تا مکمل‌های بهداشتی، لیتیوم در صنایع مختلف استفاده می‌شود و آن را به یکی از فلزات ضروری تبدیل می‌کند. ایلان ماسک در رابطه با لیتیوم می‌گوید: باتری‌های لیتیومی نفت جدید هستند و آینده دنیا لیتیوم است. یکی از عناصر مهم تمام فناوری‌های جدید، لیتیوم و وانادیوم هستند که از عناصر نادر خاکی محسوب می‌شوند</a:t>
            </a:r>
            <a:r>
              <a:rPr lang="en-US" dirty="0"/>
              <a:t>.</a:t>
            </a:r>
            <a:endParaRPr lang="fa-IR" dirty="0"/>
          </a:p>
        </p:txBody>
      </p:sp>
      <p:sp>
        <p:nvSpPr>
          <p:cNvPr id="4" name="TextBox 3">
            <a:extLst>
              <a:ext uri="{FF2B5EF4-FFF2-40B4-BE49-F238E27FC236}">
                <a16:creationId xmlns:a16="http://schemas.microsoft.com/office/drawing/2014/main" id="{68E7107D-5353-3ED8-FD15-69F4F83927D4}"/>
              </a:ext>
            </a:extLst>
          </p:cNvPr>
          <p:cNvSpPr txBox="1"/>
          <p:nvPr/>
        </p:nvSpPr>
        <p:spPr>
          <a:xfrm>
            <a:off x="1702656" y="418882"/>
            <a:ext cx="6094324"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ذخایر لیتیوم ایران</a:t>
            </a:r>
            <a:endParaRPr lang="en-US" dirty="0"/>
          </a:p>
        </p:txBody>
      </p:sp>
      <p:pic>
        <p:nvPicPr>
          <p:cNvPr id="2050" name="Picture 2" descr="کشف دومین معدن لیتیوم هم تایید شد؟ - فردای اقتصاد">
            <a:extLst>
              <a:ext uri="{FF2B5EF4-FFF2-40B4-BE49-F238E27FC236}">
                <a16:creationId xmlns:a16="http://schemas.microsoft.com/office/drawing/2014/main" id="{E69D754D-5D1F-E3D6-FE3E-09FD6A6F66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9280" y="2008056"/>
            <a:ext cx="5065020" cy="356947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80CD8066-E5A5-FA30-A489-00AE5929108F}"/>
              </a:ext>
            </a:extLst>
          </p:cNvPr>
          <p:cNvSpPr/>
          <p:nvPr/>
        </p:nvSpPr>
        <p:spPr>
          <a:xfrm>
            <a:off x="4414684" y="1633969"/>
            <a:ext cx="7413522" cy="49161"/>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F19DF1A6-B6FA-D583-FA8F-1C0378618133}"/>
              </a:ext>
            </a:extLst>
          </p:cNvPr>
          <p:cNvSpPr/>
          <p:nvPr/>
        </p:nvSpPr>
        <p:spPr>
          <a:xfrm>
            <a:off x="383458" y="5853297"/>
            <a:ext cx="7413522" cy="49161"/>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111356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3D7484-171C-D5A1-4603-878783F12840}"/>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EF168F7E-37E3-0666-1CC6-4D1E20A79BE5}"/>
              </a:ext>
            </a:extLst>
          </p:cNvPr>
          <p:cNvSpPr/>
          <p:nvPr/>
        </p:nvSpPr>
        <p:spPr>
          <a:xfrm>
            <a:off x="5875608" y="2435228"/>
            <a:ext cx="482003" cy="4422772"/>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C7B71F20-5085-CE25-0A2F-05E1AB36686B}"/>
              </a:ext>
            </a:extLst>
          </p:cNvPr>
          <p:cNvSpPr/>
          <p:nvPr/>
        </p:nvSpPr>
        <p:spPr>
          <a:xfrm>
            <a:off x="373403" y="0"/>
            <a:ext cx="482003" cy="4422772"/>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CA70265F-61B6-88C6-FB3C-4089EA8E37AC}"/>
              </a:ext>
            </a:extLst>
          </p:cNvPr>
          <p:cNvSpPr/>
          <p:nvPr/>
        </p:nvSpPr>
        <p:spPr>
          <a:xfrm>
            <a:off x="6332811" y="1362346"/>
            <a:ext cx="4847303" cy="46749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DD6FBA44-B870-D334-2141-F6C322E32087}"/>
              </a:ext>
            </a:extLst>
          </p:cNvPr>
          <p:cNvSpPr txBox="1"/>
          <p:nvPr/>
        </p:nvSpPr>
        <p:spPr>
          <a:xfrm>
            <a:off x="6439293" y="2188386"/>
            <a:ext cx="4934118"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باتوجه به اهمیت لیتیوم در دنیا، کشف ذخایر لیتیوم در ایران، می‌تواند یک خبر بسیار امیدوارکننده باشد. همدان شهری است که میزبان این فلز گرانبها است. در اسفند 1401، مدیرکل دفتر امور اکتشافات وزارت صنعت، معدن و تجارت، از کشف ذخیره ۸ میلیون‌ و ۵۰۰ هزار تنی کانسنگ لیتیوم در همدان خبر داد. </a:t>
            </a:r>
            <a:endParaRPr lang="en-US" dirty="0"/>
          </a:p>
        </p:txBody>
      </p:sp>
      <p:sp>
        <p:nvSpPr>
          <p:cNvPr id="2" name="TextBox 1">
            <a:extLst>
              <a:ext uri="{FF2B5EF4-FFF2-40B4-BE49-F238E27FC236}">
                <a16:creationId xmlns:a16="http://schemas.microsoft.com/office/drawing/2014/main" id="{7C458F81-5C17-59BF-78B2-72057D92CC8E}"/>
              </a:ext>
            </a:extLst>
          </p:cNvPr>
          <p:cNvSpPr txBox="1"/>
          <p:nvPr/>
        </p:nvSpPr>
        <p:spPr>
          <a:xfrm>
            <a:off x="2812028" y="1368173"/>
            <a:ext cx="6094324"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ذخایر لیتیوم ایران</a:t>
            </a:r>
            <a:endParaRPr lang="en-US" dirty="0"/>
          </a:p>
        </p:txBody>
      </p:sp>
      <p:pic>
        <p:nvPicPr>
          <p:cNvPr id="3074" name="Picture 2" descr="متوسط سود سرمایه گذاری در حوزه معدن بیش از ۳۰ درصد است - پایگاه اطلاع رسانی  کالاخبر">
            <a:extLst>
              <a:ext uri="{FF2B5EF4-FFF2-40B4-BE49-F238E27FC236}">
                <a16:creationId xmlns:a16="http://schemas.microsoft.com/office/drawing/2014/main" id="{2DC7DCD1-8111-1D8E-D38E-747BAC9EAA3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3161"/>
          <a:stretch/>
        </p:blipFill>
        <p:spPr bwMode="auto">
          <a:xfrm>
            <a:off x="531556" y="1451568"/>
            <a:ext cx="5643102" cy="4422772"/>
          </a:xfrm>
          <a:prstGeom prst="rect">
            <a:avLst/>
          </a:prstGeom>
          <a:noFill/>
          <a:ln w="38100">
            <a:solidFill>
              <a:srgbClr val="FFFFFF"/>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91083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7BB5D1E-D550-7313-99EE-3F909B643BA9}"/>
              </a:ext>
            </a:extLst>
          </p:cNvPr>
          <p:cNvSpPr txBox="1"/>
          <p:nvPr/>
        </p:nvSpPr>
        <p:spPr>
          <a:xfrm>
            <a:off x="5686896" y="820919"/>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فلز و عنصر لیتیوم چیست و چه کاربردی دارد؟</a:t>
            </a:r>
            <a:endParaRPr lang="en-US" dirty="0"/>
          </a:p>
        </p:txBody>
      </p:sp>
      <p:sp>
        <p:nvSpPr>
          <p:cNvPr id="5" name="TextBox 4">
            <a:extLst>
              <a:ext uri="{FF2B5EF4-FFF2-40B4-BE49-F238E27FC236}">
                <a16:creationId xmlns:a16="http://schemas.microsoft.com/office/drawing/2014/main" id="{E40F5F32-C380-26AF-1A7C-073257A032B8}"/>
              </a:ext>
            </a:extLst>
          </p:cNvPr>
          <p:cNvSpPr txBox="1"/>
          <p:nvPr/>
        </p:nvSpPr>
        <p:spPr>
          <a:xfrm>
            <a:off x="580102" y="2343300"/>
            <a:ext cx="5348749"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لیتیوم</a:t>
            </a:r>
            <a:r>
              <a:rPr lang="en-US" dirty="0"/>
              <a:t> (Lithium) </a:t>
            </a:r>
            <a:r>
              <a:rPr lang="fa-IR" dirty="0"/>
              <a:t>اولین فلز قلیایی در جدول تناوبی است که از عناصری مانند سدیم</a:t>
            </a:r>
            <a:r>
              <a:rPr lang="en-US" dirty="0"/>
              <a:t> (Na) </a:t>
            </a:r>
            <a:r>
              <a:rPr lang="fa-IR" dirty="0"/>
              <a:t>تشکیل شده است. لیتیوم عنصر بسیار واکنش پذیر و قابل اشتعال است که در طبیعت به حالت خالص وجود ندارد، اما می‌توان آن را در مقادیر کم از سنگ، خاک رس و آب نمک استخراج کرد</a:t>
            </a:r>
            <a:r>
              <a:rPr lang="en-US" dirty="0"/>
              <a:t>.</a:t>
            </a:r>
          </a:p>
        </p:txBody>
      </p:sp>
      <p:pic>
        <p:nvPicPr>
          <p:cNvPr id="3074" name="Picture 2" descr="لیتیوم چیست و چرا کشف ذخایر آن در همدان برای ایران مهم است؟ | شهرآرانیوز">
            <a:extLst>
              <a:ext uri="{FF2B5EF4-FFF2-40B4-BE49-F238E27FC236}">
                <a16:creationId xmlns:a16="http://schemas.microsoft.com/office/drawing/2014/main" id="{51BB2E2F-CCEE-D20C-EE5C-82EE672C80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829005"/>
            <a:ext cx="5647568" cy="382166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C35ACC75-7D84-F7F4-0F41-A67BC9FB4E6E}"/>
              </a:ext>
            </a:extLst>
          </p:cNvPr>
          <p:cNvSpPr/>
          <p:nvPr/>
        </p:nvSpPr>
        <p:spPr>
          <a:xfrm>
            <a:off x="0" y="978042"/>
            <a:ext cx="6096000" cy="134806"/>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10453257-3378-CE49-4FE1-9DEA53169212}"/>
              </a:ext>
            </a:extLst>
          </p:cNvPr>
          <p:cNvSpPr/>
          <p:nvPr/>
        </p:nvSpPr>
        <p:spPr>
          <a:xfrm>
            <a:off x="294969" y="6039770"/>
            <a:ext cx="11897031" cy="134806"/>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1717813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E495643-6D9B-4EAE-4714-84D026C1B272}"/>
              </a:ext>
            </a:extLst>
          </p:cNvPr>
          <p:cNvSpPr/>
          <p:nvPr/>
        </p:nvSpPr>
        <p:spPr>
          <a:xfrm>
            <a:off x="6811909" y="3171264"/>
            <a:ext cx="1584839" cy="2964065"/>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29DFD54D-CA7F-1789-6974-53828C10B9C9}"/>
              </a:ext>
            </a:extLst>
          </p:cNvPr>
          <p:cNvSpPr/>
          <p:nvPr/>
        </p:nvSpPr>
        <p:spPr>
          <a:xfrm>
            <a:off x="9822426" y="816195"/>
            <a:ext cx="1238873" cy="35306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02577256-09AB-764B-BB3B-231BE017ECD6}"/>
              </a:ext>
            </a:extLst>
          </p:cNvPr>
          <p:cNvSpPr/>
          <p:nvPr/>
        </p:nvSpPr>
        <p:spPr>
          <a:xfrm>
            <a:off x="1838632" y="816195"/>
            <a:ext cx="4847303" cy="46749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458199B8-262C-6513-4D3A-19E298CE12C8}"/>
              </a:ext>
            </a:extLst>
          </p:cNvPr>
          <p:cNvSpPr txBox="1"/>
          <p:nvPr/>
        </p:nvSpPr>
        <p:spPr>
          <a:xfrm>
            <a:off x="483458" y="1413706"/>
            <a:ext cx="6087175" cy="500906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ایران جزو معدود کشورهایی است که به مقادیر مناسبی از ذخایر عناصر نادرخاکی و فلزات باارزش دسترسی پیدا کرده و کشف نخستین ذخیره لیتیوم در استان همدان نویدبخش کشف ذخایر دیگری در این استان است. کشف این ماده مهم معدنی در یک منطقه رسی در کشور منحصر به فرد است. البته چندی پیش، کانسنگ لیتیوم در یزد نیز کشف شده بود</a:t>
            </a:r>
            <a:r>
              <a:rPr lang="en-US" dirty="0"/>
              <a:t>.</a:t>
            </a:r>
            <a:r>
              <a:rPr lang="fa-IR" dirty="0"/>
              <a:t> در اولین نگاه و بدون توجه به آثار زیست محیطی اکتشاف و استخراج ذخایر لیتیوم کشف شده، این منابع برای آینده صنعت باتری در ایران و شاید توسعه استان همدان مسرت بخش باشد </a:t>
            </a:r>
          </a:p>
        </p:txBody>
      </p:sp>
      <p:sp>
        <p:nvSpPr>
          <p:cNvPr id="5" name="TextBox 4">
            <a:extLst>
              <a:ext uri="{FF2B5EF4-FFF2-40B4-BE49-F238E27FC236}">
                <a16:creationId xmlns:a16="http://schemas.microsoft.com/office/drawing/2014/main" id="{4552AE9E-2E53-9252-DBC8-9704534F47E4}"/>
              </a:ext>
            </a:extLst>
          </p:cNvPr>
          <p:cNvSpPr txBox="1"/>
          <p:nvPr/>
        </p:nvSpPr>
        <p:spPr>
          <a:xfrm>
            <a:off x="3736257" y="822022"/>
            <a:ext cx="2949677"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ذخایر لیتیوم ایران</a:t>
            </a:r>
            <a:endParaRPr lang="en-US" dirty="0"/>
          </a:p>
        </p:txBody>
      </p:sp>
      <p:pic>
        <p:nvPicPr>
          <p:cNvPr id="4098" name="Picture 2" descr="معادن در افغانستان: معادن لیتیوم(6) لیتیوم و توجه جامعه جهانی به افغانستان  | کلکین|اخبار افغانستان | افغانستان شناسی">
            <a:extLst>
              <a:ext uri="{FF2B5EF4-FFF2-40B4-BE49-F238E27FC236}">
                <a16:creationId xmlns:a16="http://schemas.microsoft.com/office/drawing/2014/main" id="{9A8FA8BE-849F-B13B-F510-3F5976C31B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98724" y="3660213"/>
            <a:ext cx="4762500" cy="3057525"/>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4100" name="Picture 4" descr="کشف ذخایر بزرگ لیتیوم در این منطقه">
            <a:extLst>
              <a:ext uri="{FF2B5EF4-FFF2-40B4-BE49-F238E27FC236}">
                <a16:creationId xmlns:a16="http://schemas.microsoft.com/office/drawing/2014/main" id="{5A2796A4-2C58-A105-EC36-B63E98CDEA0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665" t="11822" r="19376"/>
          <a:stretch/>
        </p:blipFill>
        <p:spPr bwMode="auto">
          <a:xfrm>
            <a:off x="6685935" y="38510"/>
            <a:ext cx="4159048" cy="3425340"/>
          </a:xfrm>
          <a:prstGeom prst="rect">
            <a:avLst/>
          </a:prstGeom>
          <a:solidFill>
            <a:schemeClr val="accent2">
              <a:lumMod val="40000"/>
              <a:lumOff val="60000"/>
            </a:schemeClr>
          </a:solidFill>
          <a:ln>
            <a:noFill/>
          </a:ln>
        </p:spPr>
      </p:pic>
    </p:spTree>
    <p:extLst>
      <p:ext uri="{BB962C8B-B14F-4D97-AF65-F5344CB8AC3E}">
        <p14:creationId xmlns:p14="http://schemas.microsoft.com/office/powerpoint/2010/main" val="34686208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E844E3-0F2A-69AA-3B72-5116C5B1E4D1}"/>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6B5ABD0E-A537-88EA-7BBB-478EBFD3D703}"/>
              </a:ext>
            </a:extLst>
          </p:cNvPr>
          <p:cNvSpPr/>
          <p:nvPr/>
        </p:nvSpPr>
        <p:spPr>
          <a:xfrm>
            <a:off x="1971370" y="2713703"/>
            <a:ext cx="550607" cy="4154129"/>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AB1CCA8F-C8DC-3590-A13D-EB882C7C1923}"/>
              </a:ext>
            </a:extLst>
          </p:cNvPr>
          <p:cNvSpPr/>
          <p:nvPr/>
        </p:nvSpPr>
        <p:spPr>
          <a:xfrm>
            <a:off x="9542207" y="2713703"/>
            <a:ext cx="550607" cy="4154129"/>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 name="Rectangle 1">
            <a:extLst>
              <a:ext uri="{FF2B5EF4-FFF2-40B4-BE49-F238E27FC236}">
                <a16:creationId xmlns:a16="http://schemas.microsoft.com/office/drawing/2014/main" id="{DF079F29-C32F-A834-B66F-68832DECEB4A}"/>
              </a:ext>
            </a:extLst>
          </p:cNvPr>
          <p:cNvSpPr/>
          <p:nvPr/>
        </p:nvSpPr>
        <p:spPr>
          <a:xfrm>
            <a:off x="6942411" y="251301"/>
            <a:ext cx="4847303" cy="46749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8276984A-70DD-5FB1-1C57-CEA04D6C947F}"/>
              </a:ext>
            </a:extLst>
          </p:cNvPr>
          <p:cNvSpPr txBox="1"/>
          <p:nvPr/>
        </p:nvSpPr>
        <p:spPr>
          <a:xfrm>
            <a:off x="481781" y="718793"/>
            <a:ext cx="11395587"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اما از دید اقتصادی و ژئوپلتیک باید به موارد دیگری نیز توجه کرد. با توجه به اعلام رسمی در مورد کشف هشت میلیون و ۵۰۰ هزار تن کانسنگ لیتیوم در همدان می‌توان نتیجه گرفت که عدد ۸ میلیون تن قطعاً وزن کل سنگ است و نه میزان لیتیوم خالص در این معدن. کارشناسان بر این اعتقاد هستند که ارزش مادی این کشف بستگی به گرید و غلظت لیتیوم موجود در این بالک سنگ دارد</a:t>
            </a:r>
            <a:r>
              <a:rPr lang="en-US" dirty="0"/>
              <a:t>.</a:t>
            </a:r>
          </a:p>
        </p:txBody>
      </p:sp>
      <p:sp>
        <p:nvSpPr>
          <p:cNvPr id="4" name="TextBox 3">
            <a:extLst>
              <a:ext uri="{FF2B5EF4-FFF2-40B4-BE49-F238E27FC236}">
                <a16:creationId xmlns:a16="http://schemas.microsoft.com/office/drawing/2014/main" id="{66292D41-C4BE-CE69-538D-B56C5FB50C6D}"/>
              </a:ext>
            </a:extLst>
          </p:cNvPr>
          <p:cNvSpPr txBox="1"/>
          <p:nvPr/>
        </p:nvSpPr>
        <p:spPr>
          <a:xfrm>
            <a:off x="7930134" y="251301"/>
            <a:ext cx="3903407"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ذخایر لیتیوم ایران</a:t>
            </a:r>
            <a:endParaRPr lang="en-US" dirty="0"/>
          </a:p>
        </p:txBody>
      </p:sp>
      <p:pic>
        <p:nvPicPr>
          <p:cNvPr id="6" name="Picture 5">
            <a:extLst>
              <a:ext uri="{FF2B5EF4-FFF2-40B4-BE49-F238E27FC236}">
                <a16:creationId xmlns:a16="http://schemas.microsoft.com/office/drawing/2014/main" id="{E6DDB0BB-F688-0BA3-644C-C4A2E1BE5835}"/>
              </a:ext>
            </a:extLst>
          </p:cNvPr>
          <p:cNvPicPr>
            <a:picLocks noChangeAspect="1"/>
          </p:cNvPicPr>
          <p:nvPr/>
        </p:nvPicPr>
        <p:blipFill>
          <a:blip r:embed="rId2"/>
          <a:stretch>
            <a:fillRect/>
          </a:stretch>
        </p:blipFill>
        <p:spPr>
          <a:xfrm>
            <a:off x="2227009" y="2905433"/>
            <a:ext cx="7620000" cy="3810000"/>
          </a:xfrm>
          <a:prstGeom prst="rect">
            <a:avLst/>
          </a:prstGeom>
          <a:ln w="28575">
            <a:solidFill>
              <a:schemeClr val="bg1"/>
            </a:solidFill>
          </a:ln>
        </p:spPr>
      </p:pic>
    </p:spTree>
    <p:extLst>
      <p:ext uri="{BB962C8B-B14F-4D97-AF65-F5344CB8AC3E}">
        <p14:creationId xmlns:p14="http://schemas.microsoft.com/office/powerpoint/2010/main" val="34389218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A9CD64A-CB37-A4DA-5F38-B5FDC00FB48B}"/>
              </a:ext>
            </a:extLst>
          </p:cNvPr>
          <p:cNvSpPr/>
          <p:nvPr/>
        </p:nvSpPr>
        <p:spPr>
          <a:xfrm>
            <a:off x="393291" y="5501938"/>
            <a:ext cx="5778438" cy="39329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4AFD0E29-BF42-B812-D94F-818A4B34E88D}"/>
              </a:ext>
            </a:extLst>
          </p:cNvPr>
          <p:cNvSpPr/>
          <p:nvPr/>
        </p:nvSpPr>
        <p:spPr>
          <a:xfrm>
            <a:off x="6164826" y="2920181"/>
            <a:ext cx="5604387" cy="39329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B786CD54-2FC7-0084-501C-C82584B79DAF}"/>
              </a:ext>
            </a:extLst>
          </p:cNvPr>
          <p:cNvSpPr/>
          <p:nvPr/>
        </p:nvSpPr>
        <p:spPr>
          <a:xfrm>
            <a:off x="6921910" y="191338"/>
            <a:ext cx="4847303" cy="46749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00576007-8CF5-115F-737D-75C1EE248869}"/>
              </a:ext>
            </a:extLst>
          </p:cNvPr>
          <p:cNvSpPr txBox="1"/>
          <p:nvPr/>
        </p:nvSpPr>
        <p:spPr>
          <a:xfrm>
            <a:off x="8091947" y="197165"/>
            <a:ext cx="3677265"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بزرگترین معدن لیتیوم ایران</a:t>
            </a:r>
            <a:endParaRPr lang="en-US" dirty="0"/>
          </a:p>
        </p:txBody>
      </p:sp>
      <p:sp>
        <p:nvSpPr>
          <p:cNvPr id="5" name="TextBox 4">
            <a:extLst>
              <a:ext uri="{FF2B5EF4-FFF2-40B4-BE49-F238E27FC236}">
                <a16:creationId xmlns:a16="http://schemas.microsoft.com/office/drawing/2014/main" id="{5E97AC34-F1CE-644A-869E-80B604831AD5}"/>
              </a:ext>
            </a:extLst>
          </p:cNvPr>
          <p:cNvSpPr txBox="1"/>
          <p:nvPr/>
        </p:nvSpPr>
        <p:spPr>
          <a:xfrm>
            <a:off x="1179871" y="750865"/>
            <a:ext cx="10726993"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بزرگترین معدن لیتیوم بزرگ ایران در استان همدان قرار گرفته که در سال 1401 کشف شده ولی هنوز به مرحله بهره‌برداری نرسیده است</a:t>
            </a:r>
            <a:r>
              <a:rPr lang="en-US" dirty="0"/>
              <a:t>.</a:t>
            </a:r>
          </a:p>
        </p:txBody>
      </p:sp>
      <p:pic>
        <p:nvPicPr>
          <p:cNvPr id="6146" name="Picture 2" descr="کشف معدن لیتیوم همدان جایگاه ایران را تغییر داد - 30.06.2023, اسپوتنیک ایران">
            <a:extLst>
              <a:ext uri="{FF2B5EF4-FFF2-40B4-BE49-F238E27FC236}">
                <a16:creationId xmlns:a16="http://schemas.microsoft.com/office/drawing/2014/main" id="{24C4E0DB-F5A5-C29C-5F12-8596D31A104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364"/>
          <a:stretch/>
        </p:blipFill>
        <p:spPr bwMode="auto">
          <a:xfrm>
            <a:off x="477012" y="1973979"/>
            <a:ext cx="5618988" cy="3734436"/>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6148" name="Picture 4" descr="ثمره اهمیت به معادن همدان؛ اشتغالزایی و فقرزدایی">
            <a:extLst>
              <a:ext uri="{FF2B5EF4-FFF2-40B4-BE49-F238E27FC236}">
                <a16:creationId xmlns:a16="http://schemas.microsoft.com/office/drawing/2014/main" id="{3F01822E-0951-7186-7C4E-58B675990F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1098" y="3042257"/>
            <a:ext cx="5458746" cy="3064878"/>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49720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8B7E815-EA24-0A0F-3253-CCCE8532C11D}"/>
              </a:ext>
            </a:extLst>
          </p:cNvPr>
          <p:cNvSpPr/>
          <p:nvPr/>
        </p:nvSpPr>
        <p:spPr>
          <a:xfrm>
            <a:off x="6336891" y="1053288"/>
            <a:ext cx="356727" cy="4983718"/>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Rectangle 3">
            <a:extLst>
              <a:ext uri="{FF2B5EF4-FFF2-40B4-BE49-F238E27FC236}">
                <a16:creationId xmlns:a16="http://schemas.microsoft.com/office/drawing/2014/main" id="{290DFAB3-433F-7F7F-487E-1B0F09FD98CA}"/>
              </a:ext>
            </a:extLst>
          </p:cNvPr>
          <p:cNvSpPr/>
          <p:nvPr/>
        </p:nvSpPr>
        <p:spPr>
          <a:xfrm>
            <a:off x="467033" y="1874282"/>
            <a:ext cx="356727" cy="4983718"/>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65C72D1A-0067-C4A7-F37A-DA343C782CE0}"/>
              </a:ext>
            </a:extLst>
          </p:cNvPr>
          <p:cNvSpPr txBox="1"/>
          <p:nvPr/>
        </p:nvSpPr>
        <p:spPr>
          <a:xfrm>
            <a:off x="3814916" y="336594"/>
            <a:ext cx="8032955"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چین و آمریکا، رقابتی سنگین در تصاحب ذخایر لیتیوم</a:t>
            </a:r>
            <a:endParaRPr lang="en-US" dirty="0"/>
          </a:p>
        </p:txBody>
      </p:sp>
      <p:sp>
        <p:nvSpPr>
          <p:cNvPr id="5" name="TextBox 4">
            <a:extLst>
              <a:ext uri="{FF2B5EF4-FFF2-40B4-BE49-F238E27FC236}">
                <a16:creationId xmlns:a16="http://schemas.microsoft.com/office/drawing/2014/main" id="{87CE1F20-C882-34BD-CD42-3B6297F2A8B9}"/>
              </a:ext>
            </a:extLst>
          </p:cNvPr>
          <p:cNvSpPr txBox="1"/>
          <p:nvPr/>
        </p:nvSpPr>
        <p:spPr>
          <a:xfrm>
            <a:off x="6741545" y="2179948"/>
            <a:ext cx="5068528"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دهه آینده با توجه به تمرکز کشورها روی پروسه گذار انرژی، رقابت روی مواد کانی و تکنولوژی‌های مورد نیاز بین آمریکا و چین افزایش خواهد یافت. تمرکز مواد معدنی و کانی استراتژیک مورد نیاز در تولید برخی مواد از جمله باطری‌ها در برخی در مناطق جهان به مسئله امنیت ملی کشورها نیز تبدیل خواهد شد. </a:t>
            </a:r>
            <a:endParaRPr lang="en-US" dirty="0"/>
          </a:p>
        </p:txBody>
      </p:sp>
      <p:pic>
        <p:nvPicPr>
          <p:cNvPr id="7170" name="Picture 2" descr="ادعای آمریکا: بزرگترین منبع ارزشمندترین ماده جدید دنیا را کشف کردیم! -  خبرآنلاین">
            <a:extLst>
              <a:ext uri="{FF2B5EF4-FFF2-40B4-BE49-F238E27FC236}">
                <a16:creationId xmlns:a16="http://schemas.microsoft.com/office/drawing/2014/main" id="{70B2579B-CC57-9ACA-8F4E-FC2387B3CE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301" y="1980396"/>
            <a:ext cx="5976480" cy="3942818"/>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72E70BE3-0B2E-5BC9-B65D-A85ABFE8B2A9}"/>
              </a:ext>
            </a:extLst>
          </p:cNvPr>
          <p:cNvSpPr/>
          <p:nvPr/>
        </p:nvSpPr>
        <p:spPr>
          <a:xfrm>
            <a:off x="0" y="567426"/>
            <a:ext cx="5212324" cy="45719"/>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689486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EFBF49A-86FD-6854-C41B-DE923E8D7311}"/>
              </a:ext>
            </a:extLst>
          </p:cNvPr>
          <p:cNvSpPr/>
          <p:nvPr/>
        </p:nvSpPr>
        <p:spPr>
          <a:xfrm>
            <a:off x="6552588" y="1687731"/>
            <a:ext cx="5212324" cy="368709"/>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B0717CE7-A7C1-3859-B5A0-0DFF280E713F}"/>
              </a:ext>
            </a:extLst>
          </p:cNvPr>
          <p:cNvSpPr/>
          <p:nvPr/>
        </p:nvSpPr>
        <p:spPr>
          <a:xfrm>
            <a:off x="6221054" y="5385603"/>
            <a:ext cx="5212324" cy="368709"/>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F6FA759F-46EF-E2F2-D4DF-35A1D9682C5C}"/>
              </a:ext>
            </a:extLst>
          </p:cNvPr>
          <p:cNvSpPr txBox="1"/>
          <p:nvPr/>
        </p:nvSpPr>
        <p:spPr>
          <a:xfrm>
            <a:off x="429853" y="1596130"/>
            <a:ext cx="5791201"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چند سال گذشته ایالات متحده میلیاردها دلار برای ساخت کارخانجات خودروهای الکتریکی – باتری های لیتیومی و تحقیق و توسعه در مورد منابع معدنی و کانی مورد نیاز در پروسه گذار انرژی سرمایه گذاری کرده است. چین نیز عقب نمانده و به دنبال تصاحب ذخایر و معادن آفریقا و افغانستان بوده است</a:t>
            </a:r>
            <a:r>
              <a:rPr lang="en-US" dirty="0"/>
              <a:t>.</a:t>
            </a:r>
            <a:endParaRPr lang="fa-IR" dirty="0"/>
          </a:p>
        </p:txBody>
      </p:sp>
      <p:sp>
        <p:nvSpPr>
          <p:cNvPr id="4" name="TextBox 3">
            <a:extLst>
              <a:ext uri="{FF2B5EF4-FFF2-40B4-BE49-F238E27FC236}">
                <a16:creationId xmlns:a16="http://schemas.microsoft.com/office/drawing/2014/main" id="{D28CACE5-2D43-00E3-892B-03E040AB8EA3}"/>
              </a:ext>
            </a:extLst>
          </p:cNvPr>
          <p:cNvSpPr txBox="1"/>
          <p:nvPr/>
        </p:nvSpPr>
        <p:spPr>
          <a:xfrm>
            <a:off x="1435510" y="543070"/>
            <a:ext cx="8032955"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چین و آمریکا، رقابتی سنگین در تصاحب ذخایر لیتیوم</a:t>
            </a:r>
            <a:endParaRPr lang="en-US" dirty="0"/>
          </a:p>
        </p:txBody>
      </p:sp>
      <p:pic>
        <p:nvPicPr>
          <p:cNvPr id="6" name="Picture 5">
            <a:extLst>
              <a:ext uri="{FF2B5EF4-FFF2-40B4-BE49-F238E27FC236}">
                <a16:creationId xmlns:a16="http://schemas.microsoft.com/office/drawing/2014/main" id="{277CF679-04E5-6510-41D7-0E741D3B76BF}"/>
              </a:ext>
            </a:extLst>
          </p:cNvPr>
          <p:cNvPicPr>
            <a:picLocks noChangeAspect="1"/>
          </p:cNvPicPr>
          <p:nvPr/>
        </p:nvPicPr>
        <p:blipFill>
          <a:blip r:embed="rId2"/>
          <a:srcRect l="9398" t="2232"/>
          <a:stretch/>
        </p:blipFill>
        <p:spPr>
          <a:xfrm>
            <a:off x="6351638" y="1824822"/>
            <a:ext cx="5312186" cy="3745136"/>
          </a:xfrm>
          <a:prstGeom prst="rect">
            <a:avLst/>
          </a:prstGeom>
          <a:ln w="28575">
            <a:solidFill>
              <a:schemeClr val="bg1"/>
            </a:solidFill>
          </a:ln>
        </p:spPr>
      </p:pic>
      <p:sp>
        <p:nvSpPr>
          <p:cNvPr id="9" name="Rectangle 8">
            <a:extLst>
              <a:ext uri="{FF2B5EF4-FFF2-40B4-BE49-F238E27FC236}">
                <a16:creationId xmlns:a16="http://schemas.microsoft.com/office/drawing/2014/main" id="{83EA525F-DFB3-EB1D-CE81-0823C6C182B0}"/>
              </a:ext>
            </a:extLst>
          </p:cNvPr>
          <p:cNvSpPr/>
          <p:nvPr/>
        </p:nvSpPr>
        <p:spPr>
          <a:xfrm>
            <a:off x="3489838" y="1085274"/>
            <a:ext cx="5212324" cy="45719"/>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1078528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F33E35-3195-8204-0340-DFF52A737A7B}"/>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FB8479C9-7559-C62C-4F57-31CC167E0E2E}"/>
              </a:ext>
            </a:extLst>
          </p:cNvPr>
          <p:cNvSpPr/>
          <p:nvPr/>
        </p:nvSpPr>
        <p:spPr>
          <a:xfrm>
            <a:off x="7933326" y="854021"/>
            <a:ext cx="3744936" cy="4473679"/>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28641890-590D-F56B-C97D-95DFA4F43D70}"/>
              </a:ext>
            </a:extLst>
          </p:cNvPr>
          <p:cNvSpPr txBox="1"/>
          <p:nvPr/>
        </p:nvSpPr>
        <p:spPr>
          <a:xfrm>
            <a:off x="599770" y="1712742"/>
            <a:ext cx="6253316"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سال گذشته میزان ذخایر شناسایی شده لیتیوم در سراسر جهان ۸۹ میلیون تن کانسنگ برآورد شده است. قیمت لیتیوم کربنات از 14 هزار دلار در هر تن در سال ۲۰۲۱ به رقم هشتاد هزار دلار در سال ۲۰۲۲ رسیده و پیش بینی می‌شود که تقاضا برای لیتیوم تا سال ۲۰۳۰ به حدود ۲.۴ میلیون تن می‌رسد. با وجود اینکه منابع لیتیوم در برخی کشورهای جهان هم وجود دارد اما در حال حاضر فقط ۱۰ معدن، توان تولید لیتیوم مورد نیاز برای تولید باطری را دارند</a:t>
            </a:r>
            <a:r>
              <a:rPr lang="en-US" dirty="0"/>
              <a:t>.</a:t>
            </a:r>
          </a:p>
        </p:txBody>
      </p:sp>
      <p:pic>
        <p:nvPicPr>
          <p:cNvPr id="10242" name="Picture 2" descr="بزرگترین ذخایر لیتیوم جهان در خاک آمریکا کشف شد!">
            <a:extLst>
              <a:ext uri="{FF2B5EF4-FFF2-40B4-BE49-F238E27FC236}">
                <a16:creationId xmlns:a16="http://schemas.microsoft.com/office/drawing/2014/main" id="{F5A66DAC-146D-2AD5-73F4-37E51827B22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5631"/>
          <a:stretch/>
        </p:blipFill>
        <p:spPr bwMode="auto">
          <a:xfrm>
            <a:off x="7359983" y="3663276"/>
            <a:ext cx="4428894" cy="2959196"/>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22EF539-CC2F-FAE4-1F5A-2C0BBDBA0AC7}"/>
              </a:ext>
            </a:extLst>
          </p:cNvPr>
          <p:cNvPicPr>
            <a:picLocks noChangeAspect="1"/>
          </p:cNvPicPr>
          <p:nvPr/>
        </p:nvPicPr>
        <p:blipFill>
          <a:blip r:embed="rId3"/>
          <a:srcRect r="25053"/>
          <a:stretch/>
        </p:blipFill>
        <p:spPr>
          <a:xfrm>
            <a:off x="7138219" y="235528"/>
            <a:ext cx="4254910" cy="3193472"/>
          </a:xfrm>
          <a:prstGeom prst="rect">
            <a:avLst/>
          </a:prstGeom>
          <a:ln w="28575">
            <a:solidFill>
              <a:schemeClr val="bg1"/>
            </a:solidFill>
          </a:ln>
        </p:spPr>
      </p:pic>
      <p:sp>
        <p:nvSpPr>
          <p:cNvPr id="5" name="TextBox 4">
            <a:extLst>
              <a:ext uri="{FF2B5EF4-FFF2-40B4-BE49-F238E27FC236}">
                <a16:creationId xmlns:a16="http://schemas.microsoft.com/office/drawing/2014/main" id="{7FF23E3B-453A-1F3A-E597-0CB969EBF359}"/>
              </a:ext>
            </a:extLst>
          </p:cNvPr>
          <p:cNvSpPr txBox="1"/>
          <p:nvPr/>
        </p:nvSpPr>
        <p:spPr>
          <a:xfrm>
            <a:off x="-1037304" y="392356"/>
            <a:ext cx="8032955"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چین و آمریکا، رقابتی سنگین در تصاحب ذخایر لیتیوم</a:t>
            </a:r>
            <a:endParaRPr lang="en-US" dirty="0"/>
          </a:p>
        </p:txBody>
      </p:sp>
    </p:spTree>
    <p:extLst>
      <p:ext uri="{BB962C8B-B14F-4D97-AF65-F5344CB8AC3E}">
        <p14:creationId xmlns:p14="http://schemas.microsoft.com/office/powerpoint/2010/main" val="32398008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1B741-494C-4075-A2D8-488A222A6C52}"/>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336A3CEA-DE06-7217-F7E6-CE49EF851395}"/>
              </a:ext>
            </a:extLst>
          </p:cNvPr>
          <p:cNvSpPr/>
          <p:nvPr/>
        </p:nvSpPr>
        <p:spPr>
          <a:xfrm>
            <a:off x="545690" y="1425817"/>
            <a:ext cx="4847303" cy="46749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776E11B6-1C59-9B15-49C3-6A3FF536C52D}"/>
              </a:ext>
            </a:extLst>
          </p:cNvPr>
          <p:cNvSpPr txBox="1"/>
          <p:nvPr/>
        </p:nvSpPr>
        <p:spPr>
          <a:xfrm>
            <a:off x="629265" y="1431644"/>
            <a:ext cx="2526889"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مصارف لیتیوم </a:t>
            </a:r>
            <a:endParaRPr lang="en-US" dirty="0"/>
          </a:p>
        </p:txBody>
      </p:sp>
      <p:sp>
        <p:nvSpPr>
          <p:cNvPr id="5" name="TextBox 4">
            <a:extLst>
              <a:ext uri="{FF2B5EF4-FFF2-40B4-BE49-F238E27FC236}">
                <a16:creationId xmlns:a16="http://schemas.microsoft.com/office/drawing/2014/main" id="{7634FF7F-291F-2451-8A83-1361E7DFC0BD}"/>
              </a:ext>
            </a:extLst>
          </p:cNvPr>
          <p:cNvSpPr txBox="1"/>
          <p:nvPr/>
        </p:nvSpPr>
        <p:spPr>
          <a:xfrm>
            <a:off x="545690" y="2166724"/>
            <a:ext cx="5220928"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لیتیوم یکی از اجزاء اساسی ساخت باتری های قابل شارژ بوده که این باتری ها در گوشی تلفن همراه، لپ تاپ و خودرو های برقی بکار می روند. به علاوه، لیتیوم به دلیل دارا بودن نیروی کششی زیاد و سبک بودن، برای ساخت باتری های کم وزن و پر انرژی بسیار مناسب است. در واقع بیشترین استفاده از این فلز در ساخت باتری های لیتیوم و لیتیوم یون سبک و با انرژی بالا می باشد</a:t>
            </a:r>
            <a:r>
              <a:rPr lang="en-US" dirty="0"/>
              <a:t>. </a:t>
            </a:r>
          </a:p>
        </p:txBody>
      </p:sp>
      <p:pic>
        <p:nvPicPr>
          <p:cNvPr id="6" name="Picture 5">
            <a:extLst>
              <a:ext uri="{FF2B5EF4-FFF2-40B4-BE49-F238E27FC236}">
                <a16:creationId xmlns:a16="http://schemas.microsoft.com/office/drawing/2014/main" id="{E847220A-F152-093B-9575-7B34B2DF6C27}"/>
              </a:ext>
            </a:extLst>
          </p:cNvPr>
          <p:cNvPicPr>
            <a:picLocks noChangeAspect="1"/>
          </p:cNvPicPr>
          <p:nvPr/>
        </p:nvPicPr>
        <p:blipFill>
          <a:blip r:embed="rId2"/>
          <a:srcRect l="32833" t="1739"/>
          <a:stretch/>
        </p:blipFill>
        <p:spPr>
          <a:xfrm>
            <a:off x="5892595" y="1425817"/>
            <a:ext cx="5885835" cy="4838760"/>
          </a:xfrm>
          <a:prstGeom prst="rect">
            <a:avLst/>
          </a:prstGeom>
        </p:spPr>
      </p:pic>
      <p:sp>
        <p:nvSpPr>
          <p:cNvPr id="7" name="Rectangle 6">
            <a:extLst>
              <a:ext uri="{FF2B5EF4-FFF2-40B4-BE49-F238E27FC236}">
                <a16:creationId xmlns:a16="http://schemas.microsoft.com/office/drawing/2014/main" id="{D196B901-CFD4-5FDE-898F-50AE603A7BB7}"/>
              </a:ext>
            </a:extLst>
          </p:cNvPr>
          <p:cNvSpPr/>
          <p:nvPr/>
        </p:nvSpPr>
        <p:spPr>
          <a:xfrm>
            <a:off x="11316929" y="884903"/>
            <a:ext cx="461500" cy="368709"/>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DE7676B4-1CEA-A75C-5A6B-64E501364794}"/>
              </a:ext>
            </a:extLst>
          </p:cNvPr>
          <p:cNvSpPr/>
          <p:nvPr/>
        </p:nvSpPr>
        <p:spPr>
          <a:xfrm>
            <a:off x="5892595" y="6435000"/>
            <a:ext cx="461500" cy="368709"/>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C2D89C9C-5459-2F47-D0D7-9E8DC3CE065F}"/>
              </a:ext>
            </a:extLst>
          </p:cNvPr>
          <p:cNvSpPr/>
          <p:nvPr/>
        </p:nvSpPr>
        <p:spPr>
          <a:xfrm>
            <a:off x="5892595" y="884902"/>
            <a:ext cx="5212324" cy="368709"/>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Rectangle 10">
            <a:extLst>
              <a:ext uri="{FF2B5EF4-FFF2-40B4-BE49-F238E27FC236}">
                <a16:creationId xmlns:a16="http://schemas.microsoft.com/office/drawing/2014/main" id="{9CB02C30-63CA-234C-965F-B4592A31BCD5}"/>
              </a:ext>
            </a:extLst>
          </p:cNvPr>
          <p:cNvSpPr/>
          <p:nvPr/>
        </p:nvSpPr>
        <p:spPr>
          <a:xfrm>
            <a:off x="6566105" y="6434999"/>
            <a:ext cx="5212324" cy="368709"/>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1037039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622E09-18D5-EB33-4BBC-3B9BE637F6DA}"/>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6F5A7679-632A-63F4-16F3-70C6750EA67B}"/>
              </a:ext>
            </a:extLst>
          </p:cNvPr>
          <p:cNvSpPr/>
          <p:nvPr/>
        </p:nvSpPr>
        <p:spPr>
          <a:xfrm>
            <a:off x="2104103" y="0"/>
            <a:ext cx="2045109" cy="57912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492A5A7B-F393-1640-958D-AD3D465BDF77}"/>
              </a:ext>
            </a:extLst>
          </p:cNvPr>
          <p:cNvSpPr txBox="1"/>
          <p:nvPr/>
        </p:nvSpPr>
        <p:spPr>
          <a:xfrm>
            <a:off x="6766416" y="1960726"/>
            <a:ext cx="5004619"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لیتیوم به دلیل دارا بودن مقاومت گرمایی بسیار بالا، در ساخت شیشه و سرامیک مقاوم به گرما، فضاپیما و زیر دریایی استفاده می گردد. اما استفاده از لیتیوم در زیر دریایی فقط محدود به ساخت شیشه های آن نمی شود بلکه برای خارج کردن دی اکسید کربن موجود در زیر دریایی از هیدروکسید لیتیوم استفاده می کنند</a:t>
            </a:r>
            <a:r>
              <a:rPr lang="en-US" dirty="0"/>
              <a:t>. </a:t>
            </a:r>
          </a:p>
        </p:txBody>
      </p:sp>
      <p:sp>
        <p:nvSpPr>
          <p:cNvPr id="2" name="TextBox 1">
            <a:extLst>
              <a:ext uri="{FF2B5EF4-FFF2-40B4-BE49-F238E27FC236}">
                <a16:creationId xmlns:a16="http://schemas.microsoft.com/office/drawing/2014/main" id="{7228C58D-610B-FD3B-2DCE-86CBB3A748F8}"/>
              </a:ext>
            </a:extLst>
          </p:cNvPr>
          <p:cNvSpPr txBox="1"/>
          <p:nvPr/>
        </p:nvSpPr>
        <p:spPr>
          <a:xfrm>
            <a:off x="9244146" y="1499061"/>
            <a:ext cx="2526889"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مصارف لیتیوم </a:t>
            </a:r>
            <a:endParaRPr lang="en-US" dirty="0"/>
          </a:p>
        </p:txBody>
      </p:sp>
      <p:pic>
        <p:nvPicPr>
          <p:cNvPr id="12290" name="Picture 2" descr="کشف ذخایر لیتیوم در ایران ؛ خوش به حال صاحبانش، روسیه و چین! - تکراتو">
            <a:extLst>
              <a:ext uri="{FF2B5EF4-FFF2-40B4-BE49-F238E27FC236}">
                <a16:creationId xmlns:a16="http://schemas.microsoft.com/office/drawing/2014/main" id="{9090093D-0EE0-2CA8-59F2-BE8521CBA7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965" y="1960726"/>
            <a:ext cx="6128028" cy="3447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28292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8A3F83-9A0D-256A-4ACE-EC078DB6FE92}"/>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765E1E04-725B-48B5-ED71-5FD82B5A145D}"/>
              </a:ext>
            </a:extLst>
          </p:cNvPr>
          <p:cNvSpPr/>
          <p:nvPr/>
        </p:nvSpPr>
        <p:spPr>
          <a:xfrm>
            <a:off x="425880" y="1491457"/>
            <a:ext cx="4847303" cy="46749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E473B3B6-F0EC-4AC8-7D14-7A9AE1EF009B}"/>
              </a:ext>
            </a:extLst>
          </p:cNvPr>
          <p:cNvSpPr txBox="1"/>
          <p:nvPr/>
        </p:nvSpPr>
        <p:spPr>
          <a:xfrm>
            <a:off x="322643" y="1956035"/>
            <a:ext cx="5938684"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صنعت داروسازی و در زمینه پزشکی نیز برای تسکین اعصاب انسان از لیتیوم استفاده می شود. در ساخت دارو از نمک های لیتیوم مانند لیتیوم کربنات و لیتیوم سیترات به عنوان دارویی برای درمان بیماران دو قطبی استفاده می شود. لیتیوم به مقدار کمی در بدن موجودات زنده نیز وجود دارد. با این حال باید به این نکته توجه نمود که مقادیر کمی از فلز لیتیوم برای بدن نیاز است و اگر از حدی بیشتر شود، در بدن ایجاد مسمومیت خواهد نمود</a:t>
            </a:r>
            <a:r>
              <a:rPr lang="en-US" dirty="0"/>
              <a:t>. </a:t>
            </a:r>
          </a:p>
        </p:txBody>
      </p:sp>
      <p:sp>
        <p:nvSpPr>
          <p:cNvPr id="2" name="TextBox 1">
            <a:extLst>
              <a:ext uri="{FF2B5EF4-FFF2-40B4-BE49-F238E27FC236}">
                <a16:creationId xmlns:a16="http://schemas.microsoft.com/office/drawing/2014/main" id="{4614313D-7A87-ED22-74D7-8C69256D8AD3}"/>
              </a:ext>
            </a:extLst>
          </p:cNvPr>
          <p:cNvSpPr txBox="1"/>
          <p:nvPr/>
        </p:nvSpPr>
        <p:spPr>
          <a:xfrm>
            <a:off x="-106332" y="1491457"/>
            <a:ext cx="2526889"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مصارف لیتیوم </a:t>
            </a:r>
            <a:endParaRPr lang="en-US" dirty="0"/>
          </a:p>
        </p:txBody>
      </p:sp>
      <p:pic>
        <p:nvPicPr>
          <p:cNvPr id="13314" name="Picture 2" descr="قرص لیتیوم (Lithium) | کاربرد، روش مصرف، عوارض و تداخلات دارویی">
            <a:extLst>
              <a:ext uri="{FF2B5EF4-FFF2-40B4-BE49-F238E27FC236}">
                <a16:creationId xmlns:a16="http://schemas.microsoft.com/office/drawing/2014/main" id="{8C45A8EF-460D-7312-3198-BA8DAAC0B00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972" t="-1" r="3931" b="1031"/>
          <a:stretch/>
        </p:blipFill>
        <p:spPr bwMode="auto">
          <a:xfrm>
            <a:off x="6352808" y="2169422"/>
            <a:ext cx="5435564" cy="347429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61A34899-C9F6-E7B8-B876-9497B4AFC3D3}"/>
              </a:ext>
            </a:extLst>
          </p:cNvPr>
          <p:cNvSpPr/>
          <p:nvPr/>
        </p:nvSpPr>
        <p:spPr>
          <a:xfrm>
            <a:off x="10265120" y="5643716"/>
            <a:ext cx="382976" cy="1214284"/>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2B8746B5-2B89-308A-CDFE-6BC4F63492FA}"/>
              </a:ext>
            </a:extLst>
          </p:cNvPr>
          <p:cNvSpPr/>
          <p:nvPr/>
        </p:nvSpPr>
        <p:spPr>
          <a:xfrm>
            <a:off x="10196537" y="1740310"/>
            <a:ext cx="382976" cy="429112"/>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2AE84C33-22B5-CD26-DDC0-6628485CF348}"/>
              </a:ext>
            </a:extLst>
          </p:cNvPr>
          <p:cNvSpPr/>
          <p:nvPr/>
        </p:nvSpPr>
        <p:spPr>
          <a:xfrm>
            <a:off x="7502586" y="5643716"/>
            <a:ext cx="382976" cy="570271"/>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82396B6B-5283-3CBE-151A-214C6862C010}"/>
              </a:ext>
            </a:extLst>
          </p:cNvPr>
          <p:cNvSpPr/>
          <p:nvPr/>
        </p:nvSpPr>
        <p:spPr>
          <a:xfrm>
            <a:off x="7029518" y="1"/>
            <a:ext cx="382976" cy="2169422"/>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6892343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74C1D44-3EB1-C07B-C43A-5BC9BC7D1B9E}"/>
              </a:ext>
            </a:extLst>
          </p:cNvPr>
          <p:cNvSpPr/>
          <p:nvPr/>
        </p:nvSpPr>
        <p:spPr>
          <a:xfrm>
            <a:off x="6823588" y="1846920"/>
            <a:ext cx="4847303" cy="46749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2F97693B-828E-ACAD-1EFE-6612BC9070C9}"/>
              </a:ext>
            </a:extLst>
          </p:cNvPr>
          <p:cNvSpPr txBox="1"/>
          <p:nvPr/>
        </p:nvSpPr>
        <p:spPr>
          <a:xfrm>
            <a:off x="6666272" y="2524077"/>
            <a:ext cx="5161936"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en-US" dirty="0"/>
              <a:t> </a:t>
            </a:r>
            <a:r>
              <a:rPr lang="fa-IR" dirty="0"/>
              <a:t>در صنایع فلز، از آلیاژ لیتیوم همراه با فلزاتی مانند آلومینیوم، مس و منگنز در ساخت هواپیما هایی که در ارتفاعات زیاد پرواز می کنند استفاده می شود و به دلیل سبک، قابل انعطاف و مقاوم بودن ماده بسیار مناسب برای ساخت این گونه هواپیما ها به شمار می آید</a:t>
            </a:r>
            <a:r>
              <a:rPr lang="en-US" dirty="0"/>
              <a:t>.</a:t>
            </a:r>
          </a:p>
        </p:txBody>
      </p:sp>
      <p:sp>
        <p:nvSpPr>
          <p:cNvPr id="2" name="TextBox 1">
            <a:extLst>
              <a:ext uri="{FF2B5EF4-FFF2-40B4-BE49-F238E27FC236}">
                <a16:creationId xmlns:a16="http://schemas.microsoft.com/office/drawing/2014/main" id="{AE3A6FB7-8ACC-655D-8274-81D55B28024B}"/>
              </a:ext>
            </a:extLst>
          </p:cNvPr>
          <p:cNvSpPr txBox="1"/>
          <p:nvPr/>
        </p:nvSpPr>
        <p:spPr>
          <a:xfrm>
            <a:off x="7718324" y="1845375"/>
            <a:ext cx="2526889"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مصارف لیتیوم </a:t>
            </a:r>
            <a:endParaRPr lang="en-US" dirty="0"/>
          </a:p>
        </p:txBody>
      </p:sp>
      <p:pic>
        <p:nvPicPr>
          <p:cNvPr id="14338" name="Picture 2" descr="در ساخت باتری از چه فلزهایی استفاده میشود">
            <a:extLst>
              <a:ext uri="{FF2B5EF4-FFF2-40B4-BE49-F238E27FC236}">
                <a16:creationId xmlns:a16="http://schemas.microsoft.com/office/drawing/2014/main" id="{71D1DE5B-5F4A-4AB3-6B5B-306429DB11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942" y="1874618"/>
            <a:ext cx="6183506" cy="3710104"/>
          </a:xfrm>
          <a:prstGeom prst="rect">
            <a:avLst/>
          </a:prstGeom>
          <a:solidFill>
            <a:schemeClr val="accent2">
              <a:lumMod val="40000"/>
              <a:lumOff val="60000"/>
            </a:schemeClr>
          </a:solidFill>
          <a:ln>
            <a:noFill/>
          </a:ln>
        </p:spPr>
      </p:pic>
      <p:sp>
        <p:nvSpPr>
          <p:cNvPr id="6" name="Rectangle 5">
            <a:extLst>
              <a:ext uri="{FF2B5EF4-FFF2-40B4-BE49-F238E27FC236}">
                <a16:creationId xmlns:a16="http://schemas.microsoft.com/office/drawing/2014/main" id="{5028D58E-B6CB-FADC-6F04-7CE8CB029E61}"/>
              </a:ext>
            </a:extLst>
          </p:cNvPr>
          <p:cNvSpPr/>
          <p:nvPr/>
        </p:nvSpPr>
        <p:spPr>
          <a:xfrm>
            <a:off x="1700984" y="5712541"/>
            <a:ext cx="4896464" cy="127821"/>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2B49F2E9-3622-7F2D-F44C-5B1081FDCCB5}"/>
              </a:ext>
            </a:extLst>
          </p:cNvPr>
          <p:cNvSpPr/>
          <p:nvPr/>
        </p:nvSpPr>
        <p:spPr>
          <a:xfrm>
            <a:off x="329384" y="1618977"/>
            <a:ext cx="4896464" cy="127821"/>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9B582586-D899-D513-07E7-8A0C954CCFAA}"/>
              </a:ext>
            </a:extLst>
          </p:cNvPr>
          <p:cNvSpPr/>
          <p:nvPr/>
        </p:nvSpPr>
        <p:spPr>
          <a:xfrm>
            <a:off x="413942" y="5968181"/>
            <a:ext cx="1587906" cy="10324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F52FCF0A-51E0-8294-4E92-4207B5A3DE97}"/>
              </a:ext>
            </a:extLst>
          </p:cNvPr>
          <p:cNvSpPr/>
          <p:nvPr/>
        </p:nvSpPr>
        <p:spPr>
          <a:xfrm>
            <a:off x="5078366" y="1410905"/>
            <a:ext cx="1587906" cy="10324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733287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FE6B71-C737-7C74-8BDC-2125013D7707}"/>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6534E92F-4642-9FCA-47BE-F53F46AA3DD0}"/>
              </a:ext>
            </a:extLst>
          </p:cNvPr>
          <p:cNvSpPr/>
          <p:nvPr/>
        </p:nvSpPr>
        <p:spPr>
          <a:xfrm>
            <a:off x="2428568" y="754939"/>
            <a:ext cx="7334864" cy="427427"/>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BD8F0EE-CD1D-D508-BD40-82AAA2EDACB4}"/>
              </a:ext>
            </a:extLst>
          </p:cNvPr>
          <p:cNvSpPr txBox="1"/>
          <p:nvPr/>
        </p:nvSpPr>
        <p:spPr>
          <a:xfrm>
            <a:off x="5882687" y="1478466"/>
            <a:ext cx="5899355" cy="3901068"/>
          </a:xfrm>
          <a:prstGeom prst="rect">
            <a:avLst/>
          </a:prstGeom>
          <a:noFill/>
        </p:spPr>
        <p:txBody>
          <a:bodyPr wrap="square">
            <a:spAutoFit/>
          </a:bodyPr>
          <a:lstStyle>
            <a:defPPr>
              <a:defRPr lang="fa-IR"/>
            </a:defPPr>
            <a:lvl1pPr algn="just" rtl="1">
              <a:lnSpc>
                <a:spcPct val="200000"/>
              </a:lnSpc>
              <a:spcAft>
                <a:spcPts val="800"/>
              </a:spcAft>
              <a:defRPr>
                <a:solidFill>
                  <a:schemeClr val="tx1"/>
                </a:solidFill>
                <a:effectLst/>
                <a:latin typeface="Vazir" panose="020B0603030804020204" pitchFamily="34" charset="-78"/>
                <a:ea typeface="Calibri" panose="020F0502020204030204" pitchFamily="34" charset="0"/>
                <a:cs typeface="Vazir" panose="020B0603030804020204" pitchFamily="34" charset="-78"/>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fa-IR" dirty="0"/>
              <a:t>لیتیوم با نشان</a:t>
            </a:r>
            <a:r>
              <a:rPr lang="en-US" dirty="0"/>
              <a:t> Li </a:t>
            </a:r>
            <a:r>
              <a:rPr lang="fa-IR" dirty="0"/>
              <a:t>و عدد اتمی ۳ که در جدول تناوبی به همراه فلزات قلیایی در گروه ۱ قرار دارد. این عنصر در حالت خالص، فلزی نرم و به رنگ سفید خاکستری می‌باشد که به‌سرعت در معرض آب و هوا اکسید شده، کدر می‌گردد</a:t>
            </a:r>
            <a:r>
              <a:rPr lang="en-US" dirty="0"/>
              <a:t>.</a:t>
            </a:r>
            <a:r>
              <a:rPr lang="fa-IR" dirty="0"/>
              <a:t> لیتیوم که در سال 1817 توسط شیمیدان سوئدی یوهان آگوست آرفودسون در کانی پتالیت کشف شد کشف شد، یکی از سه عنصری است که در طول انفجار بزرگ به همراه هیدروژن و هلیوم سنتز شده است.</a:t>
            </a:r>
            <a:endParaRPr lang="en-US" dirty="0"/>
          </a:p>
        </p:txBody>
      </p:sp>
      <p:sp>
        <p:nvSpPr>
          <p:cNvPr id="4" name="TextBox 3">
            <a:extLst>
              <a:ext uri="{FF2B5EF4-FFF2-40B4-BE49-F238E27FC236}">
                <a16:creationId xmlns:a16="http://schemas.microsoft.com/office/drawing/2014/main" id="{D92421D6-53B9-CE18-A511-26A4B3348991}"/>
              </a:ext>
            </a:extLst>
          </p:cNvPr>
          <p:cNvSpPr txBox="1"/>
          <p:nvPr/>
        </p:nvSpPr>
        <p:spPr>
          <a:xfrm>
            <a:off x="1703977" y="720701"/>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لیتیوم در جدول تناوبی</a:t>
            </a:r>
            <a:r>
              <a:rPr lang="en-US" dirty="0"/>
              <a:t>: </a:t>
            </a:r>
            <a:endParaRPr lang="fa-IR" dirty="0"/>
          </a:p>
        </p:txBody>
      </p:sp>
      <p:graphicFrame>
        <p:nvGraphicFramePr>
          <p:cNvPr id="6" name="Table 5">
            <a:extLst>
              <a:ext uri="{FF2B5EF4-FFF2-40B4-BE49-F238E27FC236}">
                <a16:creationId xmlns:a16="http://schemas.microsoft.com/office/drawing/2014/main" id="{40F90304-CAEC-E294-F94D-BE41574A4146}"/>
              </a:ext>
            </a:extLst>
          </p:cNvPr>
          <p:cNvGraphicFramePr>
            <a:graphicFrameLocks noGrp="1"/>
          </p:cNvGraphicFramePr>
          <p:nvPr>
            <p:extLst>
              <p:ext uri="{D42A27DB-BD31-4B8C-83A1-F6EECF244321}">
                <p14:modId xmlns:p14="http://schemas.microsoft.com/office/powerpoint/2010/main" val="3668396525"/>
              </p:ext>
            </p:extLst>
          </p:nvPr>
        </p:nvGraphicFramePr>
        <p:xfrm>
          <a:off x="409958" y="1742545"/>
          <a:ext cx="5354745" cy="3372909"/>
        </p:xfrm>
        <a:graphic>
          <a:graphicData uri="http://schemas.openxmlformats.org/drawingml/2006/table">
            <a:tbl>
              <a:tblPr firstRow="1" firstCol="1" bandRow="1">
                <a:tableStyleId>{5C22544A-7EE6-4342-B048-85BDC9FD1C3A}</a:tableStyleId>
              </a:tblPr>
              <a:tblGrid>
                <a:gridCol w="1782675">
                  <a:extLst>
                    <a:ext uri="{9D8B030D-6E8A-4147-A177-3AD203B41FA5}">
                      <a16:colId xmlns:a16="http://schemas.microsoft.com/office/drawing/2014/main" val="3377235858"/>
                    </a:ext>
                  </a:extLst>
                </a:gridCol>
                <a:gridCol w="3572070">
                  <a:extLst>
                    <a:ext uri="{9D8B030D-6E8A-4147-A177-3AD203B41FA5}">
                      <a16:colId xmlns:a16="http://schemas.microsoft.com/office/drawing/2014/main" val="2209209721"/>
                    </a:ext>
                  </a:extLst>
                </a:gridCol>
              </a:tblGrid>
              <a:tr h="553888">
                <a:tc>
                  <a:txBody>
                    <a:bodyPr/>
                    <a:lstStyle/>
                    <a:p>
                      <a:pPr algn="ctr" rtl="1">
                        <a:lnSpc>
                          <a:spcPct val="107000"/>
                        </a:lnSpc>
                        <a:spcAft>
                          <a:spcPts val="800"/>
                        </a:spcAft>
                      </a:pPr>
                      <a:r>
                        <a:rPr lang="fa-IR" sz="1500">
                          <a:effectLst/>
                          <a:latin typeface="Shabnam" panose="020B0603030804020204" pitchFamily="34" charset="-78"/>
                          <a:cs typeface="Shabnam" panose="020B0603030804020204" pitchFamily="34" charset="-78"/>
                        </a:rPr>
                        <a:t>عدد اتمی لیتیوم</a:t>
                      </a:r>
                      <a:endParaRPr lang="en-US" sz="1500">
                        <a:effectLst/>
                        <a:latin typeface="Shabnam" panose="020B0603030804020204" pitchFamily="34" charset="-78"/>
                        <a:ea typeface="Calibri" panose="020F0502020204030204" pitchFamily="34" charset="0"/>
                        <a:cs typeface="Shabnam" panose="020B0603030804020204" pitchFamily="34" charset="-78"/>
                      </a:endParaRPr>
                    </a:p>
                  </a:txBody>
                  <a:tcPr marL="90730" marR="90730" marT="0" marB="0"/>
                </a:tc>
                <a:tc>
                  <a:txBody>
                    <a:bodyPr/>
                    <a:lstStyle/>
                    <a:p>
                      <a:pPr algn="ctr" rtl="1">
                        <a:lnSpc>
                          <a:spcPct val="107000"/>
                        </a:lnSpc>
                        <a:spcAft>
                          <a:spcPts val="800"/>
                        </a:spcAft>
                      </a:pPr>
                      <a:r>
                        <a:rPr lang="en-US" sz="1500">
                          <a:effectLst/>
                          <a:latin typeface="Shabnam" panose="020B0603030804020204" pitchFamily="34" charset="-78"/>
                          <a:cs typeface="Shabnam" panose="020B0603030804020204" pitchFamily="34" charset="-78"/>
                        </a:rPr>
                        <a:t>3</a:t>
                      </a:r>
                      <a:endParaRPr lang="en-US" sz="1500">
                        <a:effectLst/>
                        <a:latin typeface="Shabnam" panose="020B0603030804020204" pitchFamily="34" charset="-78"/>
                        <a:ea typeface="Calibri" panose="020F0502020204030204" pitchFamily="34" charset="0"/>
                        <a:cs typeface="Shabnam" panose="020B0603030804020204" pitchFamily="34" charset="-78"/>
                      </a:endParaRPr>
                    </a:p>
                  </a:txBody>
                  <a:tcPr marL="90730" marR="90730" marT="0" marB="0"/>
                </a:tc>
                <a:extLst>
                  <a:ext uri="{0D108BD9-81ED-4DB2-BD59-A6C34878D82A}">
                    <a16:rowId xmlns:a16="http://schemas.microsoft.com/office/drawing/2014/main" val="2403086704"/>
                  </a:ext>
                </a:extLst>
              </a:tr>
              <a:tr h="528083">
                <a:tc>
                  <a:txBody>
                    <a:bodyPr/>
                    <a:lstStyle/>
                    <a:p>
                      <a:pPr algn="ctr" rtl="1">
                        <a:lnSpc>
                          <a:spcPct val="107000"/>
                        </a:lnSpc>
                        <a:spcAft>
                          <a:spcPts val="800"/>
                        </a:spcAft>
                      </a:pPr>
                      <a:r>
                        <a:rPr lang="fa-IR" sz="1500">
                          <a:effectLst/>
                          <a:latin typeface="Shabnam" panose="020B0603030804020204" pitchFamily="34" charset="-78"/>
                          <a:cs typeface="Shabnam" panose="020B0603030804020204" pitchFamily="34" charset="-78"/>
                        </a:rPr>
                        <a:t>وزن اتمی</a:t>
                      </a:r>
                      <a:endParaRPr lang="en-US" sz="1500">
                        <a:effectLst/>
                        <a:latin typeface="Shabnam" panose="020B0603030804020204" pitchFamily="34" charset="-78"/>
                        <a:ea typeface="Calibri" panose="020F0502020204030204" pitchFamily="34" charset="0"/>
                        <a:cs typeface="Shabnam" panose="020B0603030804020204" pitchFamily="34" charset="-78"/>
                      </a:endParaRPr>
                    </a:p>
                  </a:txBody>
                  <a:tcPr marL="90730" marR="90730" marT="0" marB="0"/>
                </a:tc>
                <a:tc>
                  <a:txBody>
                    <a:bodyPr/>
                    <a:lstStyle/>
                    <a:p>
                      <a:pPr algn="ctr" rtl="1">
                        <a:lnSpc>
                          <a:spcPct val="107000"/>
                        </a:lnSpc>
                        <a:spcAft>
                          <a:spcPts val="800"/>
                        </a:spcAft>
                      </a:pPr>
                      <a:r>
                        <a:rPr lang="en-US" sz="1500">
                          <a:effectLst/>
                          <a:latin typeface="Shabnam" panose="020B0603030804020204" pitchFamily="34" charset="-78"/>
                          <a:cs typeface="Shabnam" panose="020B0603030804020204" pitchFamily="34" charset="-78"/>
                        </a:rPr>
                        <a:t>6.941</a:t>
                      </a:r>
                      <a:endParaRPr lang="en-US" sz="1500">
                        <a:effectLst/>
                        <a:latin typeface="Shabnam" panose="020B0603030804020204" pitchFamily="34" charset="-78"/>
                        <a:ea typeface="Calibri" panose="020F0502020204030204" pitchFamily="34" charset="0"/>
                        <a:cs typeface="Shabnam" panose="020B0603030804020204" pitchFamily="34" charset="-78"/>
                      </a:endParaRPr>
                    </a:p>
                  </a:txBody>
                  <a:tcPr marL="90730" marR="90730" marT="0" marB="0"/>
                </a:tc>
                <a:extLst>
                  <a:ext uri="{0D108BD9-81ED-4DB2-BD59-A6C34878D82A}">
                    <a16:rowId xmlns:a16="http://schemas.microsoft.com/office/drawing/2014/main" val="3217907259"/>
                  </a:ext>
                </a:extLst>
              </a:tr>
              <a:tr h="486393">
                <a:tc>
                  <a:txBody>
                    <a:bodyPr/>
                    <a:lstStyle/>
                    <a:p>
                      <a:pPr algn="ctr" rtl="1">
                        <a:lnSpc>
                          <a:spcPct val="107000"/>
                        </a:lnSpc>
                        <a:spcAft>
                          <a:spcPts val="800"/>
                        </a:spcAft>
                      </a:pPr>
                      <a:r>
                        <a:rPr lang="fa-IR" sz="1500">
                          <a:effectLst/>
                          <a:latin typeface="Shabnam" panose="020B0603030804020204" pitchFamily="34" charset="-78"/>
                          <a:cs typeface="Shabnam" panose="020B0603030804020204" pitchFamily="34" charset="-78"/>
                        </a:rPr>
                        <a:t>نقطه ذوب</a:t>
                      </a:r>
                      <a:endParaRPr lang="en-US" sz="1500">
                        <a:effectLst/>
                        <a:latin typeface="Shabnam" panose="020B0603030804020204" pitchFamily="34" charset="-78"/>
                        <a:ea typeface="Calibri" panose="020F0502020204030204" pitchFamily="34" charset="0"/>
                        <a:cs typeface="Shabnam" panose="020B0603030804020204" pitchFamily="34" charset="-78"/>
                      </a:endParaRPr>
                    </a:p>
                  </a:txBody>
                  <a:tcPr marL="90730" marR="90730" marT="0" marB="0"/>
                </a:tc>
                <a:tc>
                  <a:txBody>
                    <a:bodyPr/>
                    <a:lstStyle/>
                    <a:p>
                      <a:pPr algn="ctr" rtl="1">
                        <a:lnSpc>
                          <a:spcPct val="107000"/>
                        </a:lnSpc>
                        <a:spcAft>
                          <a:spcPts val="800"/>
                        </a:spcAft>
                      </a:pPr>
                      <a:r>
                        <a:rPr lang="en-US" sz="1500" dirty="0">
                          <a:effectLst/>
                          <a:latin typeface="Shabnam" panose="020B0603030804020204" pitchFamily="34" charset="-78"/>
                          <a:cs typeface="Shabnam" panose="020B0603030804020204" pitchFamily="34" charset="-78"/>
                        </a:rPr>
                        <a:t>180.5 </a:t>
                      </a:r>
                      <a:r>
                        <a:rPr lang="fa-IR" sz="1500" dirty="0">
                          <a:effectLst/>
                          <a:latin typeface="Shabnam" panose="020B0603030804020204" pitchFamily="34" charset="-78"/>
                          <a:cs typeface="Shabnam" panose="020B0603030804020204" pitchFamily="34" charset="-78"/>
                        </a:rPr>
                        <a:t>درجه سانتی‌گراد</a:t>
                      </a:r>
                      <a:endParaRPr lang="en-US" sz="1500" dirty="0">
                        <a:effectLst/>
                        <a:latin typeface="Shabnam" panose="020B0603030804020204" pitchFamily="34" charset="-78"/>
                        <a:ea typeface="Calibri" panose="020F0502020204030204" pitchFamily="34" charset="0"/>
                        <a:cs typeface="Shabnam" panose="020B0603030804020204" pitchFamily="34" charset="-78"/>
                      </a:endParaRPr>
                    </a:p>
                  </a:txBody>
                  <a:tcPr marL="90730" marR="90730" marT="0" marB="0"/>
                </a:tc>
                <a:extLst>
                  <a:ext uri="{0D108BD9-81ED-4DB2-BD59-A6C34878D82A}">
                    <a16:rowId xmlns:a16="http://schemas.microsoft.com/office/drawing/2014/main" val="465640175"/>
                  </a:ext>
                </a:extLst>
              </a:tr>
              <a:tr h="430806">
                <a:tc>
                  <a:txBody>
                    <a:bodyPr/>
                    <a:lstStyle/>
                    <a:p>
                      <a:pPr algn="ctr" rtl="1">
                        <a:lnSpc>
                          <a:spcPct val="107000"/>
                        </a:lnSpc>
                        <a:spcAft>
                          <a:spcPts val="800"/>
                        </a:spcAft>
                      </a:pPr>
                      <a:r>
                        <a:rPr lang="fa-IR" sz="1500">
                          <a:effectLst/>
                          <a:latin typeface="Shabnam" panose="020B0603030804020204" pitchFamily="34" charset="-78"/>
                          <a:cs typeface="Shabnam" panose="020B0603030804020204" pitchFamily="34" charset="-78"/>
                        </a:rPr>
                        <a:t>نقطه جوش</a:t>
                      </a:r>
                      <a:endParaRPr lang="en-US" sz="1500">
                        <a:effectLst/>
                        <a:latin typeface="Shabnam" panose="020B0603030804020204" pitchFamily="34" charset="-78"/>
                        <a:ea typeface="Calibri" panose="020F0502020204030204" pitchFamily="34" charset="0"/>
                        <a:cs typeface="Shabnam" panose="020B0603030804020204" pitchFamily="34" charset="-78"/>
                      </a:endParaRPr>
                    </a:p>
                  </a:txBody>
                  <a:tcPr marL="90730" marR="90730" marT="0" marB="0"/>
                </a:tc>
                <a:tc>
                  <a:txBody>
                    <a:bodyPr/>
                    <a:lstStyle/>
                    <a:p>
                      <a:pPr algn="ctr" rtl="1">
                        <a:lnSpc>
                          <a:spcPct val="107000"/>
                        </a:lnSpc>
                        <a:spcAft>
                          <a:spcPts val="800"/>
                        </a:spcAft>
                      </a:pPr>
                      <a:r>
                        <a:rPr lang="en-US" sz="1500" dirty="0">
                          <a:effectLst/>
                          <a:latin typeface="Shabnam" panose="020B0603030804020204" pitchFamily="34" charset="-78"/>
                          <a:cs typeface="Shabnam" panose="020B0603030804020204" pitchFamily="34" charset="-78"/>
                        </a:rPr>
                        <a:t>1342 </a:t>
                      </a:r>
                      <a:r>
                        <a:rPr lang="fa-IR" sz="1500" dirty="0">
                          <a:effectLst/>
                          <a:latin typeface="Shabnam" panose="020B0603030804020204" pitchFamily="34" charset="-78"/>
                          <a:cs typeface="Shabnam" panose="020B0603030804020204" pitchFamily="34" charset="-78"/>
                        </a:rPr>
                        <a:t>درجه سانتی‌گراد</a:t>
                      </a:r>
                      <a:endParaRPr lang="en-US" sz="1500" dirty="0">
                        <a:effectLst/>
                        <a:latin typeface="Shabnam" panose="020B0603030804020204" pitchFamily="34" charset="-78"/>
                        <a:ea typeface="Calibri" panose="020F0502020204030204" pitchFamily="34" charset="0"/>
                        <a:cs typeface="Shabnam" panose="020B0603030804020204" pitchFamily="34" charset="-78"/>
                      </a:endParaRPr>
                    </a:p>
                  </a:txBody>
                  <a:tcPr marL="90730" marR="90730" marT="0" marB="0"/>
                </a:tc>
                <a:extLst>
                  <a:ext uri="{0D108BD9-81ED-4DB2-BD59-A6C34878D82A}">
                    <a16:rowId xmlns:a16="http://schemas.microsoft.com/office/drawing/2014/main" val="3032729644"/>
                  </a:ext>
                </a:extLst>
              </a:tr>
              <a:tr h="472497">
                <a:tc>
                  <a:txBody>
                    <a:bodyPr/>
                    <a:lstStyle/>
                    <a:p>
                      <a:pPr algn="ctr" rtl="1">
                        <a:lnSpc>
                          <a:spcPct val="107000"/>
                        </a:lnSpc>
                        <a:spcAft>
                          <a:spcPts val="800"/>
                        </a:spcAft>
                      </a:pPr>
                      <a:r>
                        <a:rPr lang="fa-IR" sz="1500">
                          <a:effectLst/>
                          <a:latin typeface="Shabnam" panose="020B0603030804020204" pitchFamily="34" charset="-78"/>
                          <a:cs typeface="Shabnam" panose="020B0603030804020204" pitchFamily="34" charset="-78"/>
                        </a:rPr>
                        <a:t>گروه</a:t>
                      </a:r>
                      <a:endParaRPr lang="en-US" sz="1500">
                        <a:effectLst/>
                        <a:latin typeface="Shabnam" panose="020B0603030804020204" pitchFamily="34" charset="-78"/>
                        <a:ea typeface="Calibri" panose="020F0502020204030204" pitchFamily="34" charset="0"/>
                        <a:cs typeface="Shabnam" panose="020B0603030804020204" pitchFamily="34" charset="-78"/>
                      </a:endParaRPr>
                    </a:p>
                  </a:txBody>
                  <a:tcPr marL="90730" marR="90730" marT="0" marB="0"/>
                </a:tc>
                <a:tc>
                  <a:txBody>
                    <a:bodyPr/>
                    <a:lstStyle/>
                    <a:p>
                      <a:pPr algn="ctr" rtl="1">
                        <a:lnSpc>
                          <a:spcPct val="107000"/>
                        </a:lnSpc>
                        <a:spcAft>
                          <a:spcPts val="800"/>
                        </a:spcAft>
                      </a:pPr>
                      <a:r>
                        <a:rPr lang="en-US" sz="1500" dirty="0">
                          <a:effectLst/>
                          <a:latin typeface="Shabnam" panose="020B0603030804020204" pitchFamily="34" charset="-78"/>
                          <a:cs typeface="Shabnam" panose="020B0603030804020204" pitchFamily="34" charset="-78"/>
                        </a:rPr>
                        <a:t>1</a:t>
                      </a:r>
                      <a:endParaRPr lang="en-US" sz="1500" dirty="0">
                        <a:effectLst/>
                        <a:latin typeface="Shabnam" panose="020B0603030804020204" pitchFamily="34" charset="-78"/>
                        <a:ea typeface="Calibri" panose="020F0502020204030204" pitchFamily="34" charset="0"/>
                        <a:cs typeface="Shabnam" panose="020B0603030804020204" pitchFamily="34" charset="-78"/>
                      </a:endParaRPr>
                    </a:p>
                  </a:txBody>
                  <a:tcPr marL="90730" marR="90730" marT="0" marB="0"/>
                </a:tc>
                <a:extLst>
                  <a:ext uri="{0D108BD9-81ED-4DB2-BD59-A6C34878D82A}">
                    <a16:rowId xmlns:a16="http://schemas.microsoft.com/office/drawing/2014/main" val="4162242810"/>
                  </a:ext>
                </a:extLst>
              </a:tr>
              <a:tr h="499223">
                <a:tc>
                  <a:txBody>
                    <a:bodyPr/>
                    <a:lstStyle/>
                    <a:p>
                      <a:pPr algn="ctr" rtl="1">
                        <a:lnSpc>
                          <a:spcPct val="107000"/>
                        </a:lnSpc>
                        <a:spcAft>
                          <a:spcPts val="800"/>
                        </a:spcAft>
                      </a:pPr>
                      <a:r>
                        <a:rPr lang="fa-IR" sz="1500">
                          <a:effectLst/>
                          <a:latin typeface="Shabnam" panose="020B0603030804020204" pitchFamily="34" charset="-78"/>
                          <a:cs typeface="Shabnam" panose="020B0603030804020204" pitchFamily="34" charset="-78"/>
                        </a:rPr>
                        <a:t>نماد شیمیایی</a:t>
                      </a:r>
                      <a:endParaRPr lang="en-US" sz="1500">
                        <a:effectLst/>
                        <a:latin typeface="Shabnam" panose="020B0603030804020204" pitchFamily="34" charset="-78"/>
                        <a:ea typeface="Calibri" panose="020F0502020204030204" pitchFamily="34" charset="0"/>
                        <a:cs typeface="Shabnam" panose="020B0603030804020204" pitchFamily="34" charset="-78"/>
                      </a:endParaRPr>
                    </a:p>
                  </a:txBody>
                  <a:tcPr marL="90730" marR="90730" marT="0" marB="0"/>
                </a:tc>
                <a:tc>
                  <a:txBody>
                    <a:bodyPr/>
                    <a:lstStyle/>
                    <a:p>
                      <a:pPr algn="ctr" rtl="1">
                        <a:lnSpc>
                          <a:spcPct val="107000"/>
                        </a:lnSpc>
                        <a:spcAft>
                          <a:spcPts val="800"/>
                        </a:spcAft>
                      </a:pPr>
                      <a:r>
                        <a:rPr lang="en-US" sz="1500" dirty="0">
                          <a:effectLst/>
                          <a:latin typeface="Shabnam" panose="020B0603030804020204" pitchFamily="34" charset="-78"/>
                          <a:cs typeface="Shabnam" panose="020B0603030804020204" pitchFamily="34" charset="-78"/>
                        </a:rPr>
                        <a:t>Li</a:t>
                      </a:r>
                      <a:endParaRPr lang="en-US" sz="1500" dirty="0">
                        <a:effectLst/>
                        <a:latin typeface="Shabnam" panose="020B0603030804020204" pitchFamily="34" charset="-78"/>
                        <a:ea typeface="Calibri" panose="020F0502020204030204" pitchFamily="34" charset="0"/>
                        <a:cs typeface="Shabnam" panose="020B0603030804020204" pitchFamily="34" charset="-78"/>
                      </a:endParaRPr>
                    </a:p>
                  </a:txBody>
                  <a:tcPr marL="90730" marR="90730" marT="0" marB="0"/>
                </a:tc>
                <a:extLst>
                  <a:ext uri="{0D108BD9-81ED-4DB2-BD59-A6C34878D82A}">
                    <a16:rowId xmlns:a16="http://schemas.microsoft.com/office/drawing/2014/main" val="1957916632"/>
                  </a:ext>
                </a:extLst>
              </a:tr>
              <a:tr h="402019">
                <a:tc>
                  <a:txBody>
                    <a:bodyPr/>
                    <a:lstStyle/>
                    <a:p>
                      <a:pPr algn="ctr" rtl="1">
                        <a:lnSpc>
                          <a:spcPct val="107000"/>
                        </a:lnSpc>
                        <a:spcAft>
                          <a:spcPts val="800"/>
                        </a:spcAft>
                      </a:pPr>
                      <a:r>
                        <a:rPr lang="fa-IR" sz="1500" dirty="0">
                          <a:effectLst/>
                          <a:latin typeface="Shabnam" panose="020B0603030804020204" pitchFamily="34" charset="-78"/>
                          <a:cs typeface="Shabnam" panose="020B0603030804020204" pitchFamily="34" charset="-78"/>
                        </a:rPr>
                        <a:t>رنگ</a:t>
                      </a:r>
                      <a:endParaRPr lang="en-US" sz="1500" dirty="0">
                        <a:effectLst/>
                        <a:latin typeface="Shabnam" panose="020B0603030804020204" pitchFamily="34" charset="-78"/>
                        <a:ea typeface="Calibri" panose="020F0502020204030204" pitchFamily="34" charset="0"/>
                        <a:cs typeface="Shabnam" panose="020B0603030804020204" pitchFamily="34" charset="-78"/>
                      </a:endParaRPr>
                    </a:p>
                  </a:txBody>
                  <a:tcPr marL="90730" marR="90730" marT="0" marB="0"/>
                </a:tc>
                <a:tc>
                  <a:txBody>
                    <a:bodyPr/>
                    <a:lstStyle/>
                    <a:p>
                      <a:pPr algn="ctr" rtl="1">
                        <a:lnSpc>
                          <a:spcPct val="107000"/>
                        </a:lnSpc>
                        <a:spcAft>
                          <a:spcPts val="800"/>
                        </a:spcAft>
                      </a:pPr>
                      <a:r>
                        <a:rPr lang="fa-IR" sz="1500" dirty="0">
                          <a:effectLst/>
                          <a:latin typeface="Shabnam" panose="020B0603030804020204" pitchFamily="34" charset="-78"/>
                          <a:cs typeface="Shabnam" panose="020B0603030804020204" pitchFamily="34" charset="-78"/>
                        </a:rPr>
                        <a:t>سفید خاکستری</a:t>
                      </a:r>
                      <a:endParaRPr lang="en-US" sz="1500" dirty="0">
                        <a:effectLst/>
                        <a:latin typeface="Shabnam" panose="020B0603030804020204" pitchFamily="34" charset="-78"/>
                        <a:ea typeface="Calibri" panose="020F0502020204030204" pitchFamily="34" charset="0"/>
                        <a:cs typeface="Shabnam" panose="020B0603030804020204" pitchFamily="34" charset="-78"/>
                      </a:endParaRPr>
                    </a:p>
                  </a:txBody>
                  <a:tcPr marL="90730" marR="90730" marT="0" marB="0"/>
                </a:tc>
                <a:extLst>
                  <a:ext uri="{0D108BD9-81ED-4DB2-BD59-A6C34878D82A}">
                    <a16:rowId xmlns:a16="http://schemas.microsoft.com/office/drawing/2014/main" val="2898694132"/>
                  </a:ext>
                </a:extLst>
              </a:tr>
            </a:tbl>
          </a:graphicData>
        </a:graphic>
      </p:graphicFrame>
      <p:sp>
        <p:nvSpPr>
          <p:cNvPr id="7" name="Frame 6">
            <a:extLst>
              <a:ext uri="{FF2B5EF4-FFF2-40B4-BE49-F238E27FC236}">
                <a16:creationId xmlns:a16="http://schemas.microsoft.com/office/drawing/2014/main" id="{E37317E1-9A72-6500-54D5-FAE75304C2E1}"/>
              </a:ext>
            </a:extLst>
          </p:cNvPr>
          <p:cNvSpPr/>
          <p:nvPr/>
        </p:nvSpPr>
        <p:spPr>
          <a:xfrm>
            <a:off x="5823696" y="1417133"/>
            <a:ext cx="6017338" cy="4023732"/>
          </a:xfrm>
          <a:prstGeom prst="frame">
            <a:avLst>
              <a:gd name="adj1" fmla="val 1225"/>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319DB2D0-B194-9006-8BF5-B340808C66DA}"/>
              </a:ext>
            </a:extLst>
          </p:cNvPr>
          <p:cNvSpPr/>
          <p:nvPr/>
        </p:nvSpPr>
        <p:spPr>
          <a:xfrm>
            <a:off x="409958" y="6440129"/>
            <a:ext cx="408038" cy="341709"/>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D00F437E-07EC-4D4A-7696-5F7742EDD2E2}"/>
              </a:ext>
            </a:extLst>
          </p:cNvPr>
          <p:cNvSpPr/>
          <p:nvPr/>
        </p:nvSpPr>
        <p:spPr>
          <a:xfrm>
            <a:off x="926152" y="5992761"/>
            <a:ext cx="408038" cy="341709"/>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46041044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8425A06-CD67-9A07-0C39-FD2BE7FCC771}"/>
              </a:ext>
            </a:extLst>
          </p:cNvPr>
          <p:cNvSpPr/>
          <p:nvPr/>
        </p:nvSpPr>
        <p:spPr>
          <a:xfrm>
            <a:off x="3672347" y="530511"/>
            <a:ext cx="4847303" cy="46749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26C56C04-2758-D463-9C37-DF0051312947}"/>
              </a:ext>
            </a:extLst>
          </p:cNvPr>
          <p:cNvSpPr txBox="1"/>
          <p:nvPr/>
        </p:nvSpPr>
        <p:spPr>
          <a:xfrm>
            <a:off x="6145162" y="1318425"/>
            <a:ext cx="5702709" cy="500906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همچنین در ساخت آلیاژی مخصوص به منظور ساخت بلبرینگ چرخ قطار از فلز لیتیوم استفاده می کنندبه دلیل خاصیت انتقال گرمای بالای لیتیوم (با مقاومت گرمای بالای آن اشتباه نگیرید)، در ساخت آلیاژ انتقال حرارت بکار می رود</a:t>
            </a:r>
            <a:r>
              <a:rPr lang="en-US" dirty="0"/>
              <a:t>.</a:t>
            </a:r>
            <a:r>
              <a:rPr lang="fa-IR" dirty="0"/>
              <a:t>از ترکیبات لیتیوم در ساخت ترکیبات آلی، خشک کننده ها (لیتیوم کلرید و لیتیوم برمید به این منظور بکار می روند) و لیز کننده (استارات لیتیوم برای ساخت اینگونه مواد استفاده می شود) استفاده می کنند. هم چنین این فلز به منظور ساخت تریتیوم که در همجوشی هسته ای بکار می رود، مصرف می گردد</a:t>
            </a:r>
            <a:r>
              <a:rPr lang="en-US" dirty="0"/>
              <a:t>.</a:t>
            </a:r>
            <a:endParaRPr lang="fa-IR" dirty="0"/>
          </a:p>
        </p:txBody>
      </p:sp>
      <p:pic>
        <p:nvPicPr>
          <p:cNvPr id="4" name="Picture 3">
            <a:extLst>
              <a:ext uri="{FF2B5EF4-FFF2-40B4-BE49-F238E27FC236}">
                <a16:creationId xmlns:a16="http://schemas.microsoft.com/office/drawing/2014/main" id="{F6830031-D022-4D65-E24F-64E4635D82F7}"/>
              </a:ext>
            </a:extLst>
          </p:cNvPr>
          <p:cNvPicPr>
            <a:picLocks noChangeAspect="1"/>
          </p:cNvPicPr>
          <p:nvPr/>
        </p:nvPicPr>
        <p:blipFill>
          <a:blip r:embed="rId2"/>
          <a:srcRect l="32048" t="2453" r="6578"/>
          <a:stretch/>
        </p:blipFill>
        <p:spPr>
          <a:xfrm>
            <a:off x="432620" y="1395759"/>
            <a:ext cx="5378245" cy="4803619"/>
          </a:xfrm>
          <a:prstGeom prst="rect">
            <a:avLst/>
          </a:prstGeom>
        </p:spPr>
      </p:pic>
      <p:sp>
        <p:nvSpPr>
          <p:cNvPr id="6" name="TextBox 5">
            <a:extLst>
              <a:ext uri="{FF2B5EF4-FFF2-40B4-BE49-F238E27FC236}">
                <a16:creationId xmlns:a16="http://schemas.microsoft.com/office/drawing/2014/main" id="{AE15E687-E622-8F5B-D7B8-833C6E990E82}"/>
              </a:ext>
            </a:extLst>
          </p:cNvPr>
          <p:cNvSpPr txBox="1"/>
          <p:nvPr/>
        </p:nvSpPr>
        <p:spPr>
          <a:xfrm>
            <a:off x="4685069" y="544605"/>
            <a:ext cx="2526889"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مصارف لیتیوم </a:t>
            </a:r>
            <a:endParaRPr lang="en-US" dirty="0"/>
          </a:p>
        </p:txBody>
      </p:sp>
      <p:sp>
        <p:nvSpPr>
          <p:cNvPr id="7" name="Rectangle 6">
            <a:extLst>
              <a:ext uri="{FF2B5EF4-FFF2-40B4-BE49-F238E27FC236}">
                <a16:creationId xmlns:a16="http://schemas.microsoft.com/office/drawing/2014/main" id="{55CCF8D7-0CD3-2A0E-7019-7EF784854875}"/>
              </a:ext>
            </a:extLst>
          </p:cNvPr>
          <p:cNvSpPr/>
          <p:nvPr/>
        </p:nvSpPr>
        <p:spPr>
          <a:xfrm>
            <a:off x="5889523" y="3989266"/>
            <a:ext cx="125906" cy="2210112"/>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EE3E5C9F-2B06-C776-2C6F-D8285A64D4B6}"/>
              </a:ext>
            </a:extLst>
          </p:cNvPr>
          <p:cNvSpPr/>
          <p:nvPr/>
        </p:nvSpPr>
        <p:spPr>
          <a:xfrm>
            <a:off x="5877645" y="1384445"/>
            <a:ext cx="125906" cy="2210112"/>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166749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D19C426-0197-67B3-0BF8-E1379A0C2D1D}"/>
              </a:ext>
            </a:extLst>
          </p:cNvPr>
          <p:cNvSpPr txBox="1"/>
          <p:nvPr/>
        </p:nvSpPr>
        <p:spPr>
          <a:xfrm>
            <a:off x="486696" y="2356050"/>
            <a:ext cx="3048000" cy="123367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algn="l"/>
            <a:r>
              <a:rPr lang="en-US" dirty="0">
                <a:hlinkClick r:id="rId2">
                  <a:extLst>
                    <a:ext uri="{A12FA001-AC4F-418D-AE19-62706E023703}">
                      <ahyp:hlinkClr xmlns:ahyp="http://schemas.microsoft.com/office/drawing/2018/hyperlinkcolor" val="tx"/>
                    </a:ext>
                  </a:extLst>
                </a:hlinkClick>
              </a:rPr>
              <a:t>https://sabaprofile.comhtt</a:t>
            </a:r>
            <a:endParaRPr lang="en-US" dirty="0"/>
          </a:p>
          <a:p>
            <a:pPr algn="l"/>
            <a:r>
              <a:rPr lang="en-US" dirty="0">
                <a:hlinkClick r:id="rId3">
                  <a:extLst>
                    <a:ext uri="{A12FA001-AC4F-418D-AE19-62706E023703}">
                      <ahyp:hlinkClr xmlns:ahyp="http://schemas.microsoft.com/office/drawing/2018/hyperlinkcolor" val="tx"/>
                    </a:ext>
                  </a:extLst>
                </a:hlinkClick>
              </a:rPr>
              <a:t>https://modirkharid.com</a:t>
            </a:r>
            <a:endParaRPr lang="en-US" dirty="0"/>
          </a:p>
        </p:txBody>
      </p:sp>
      <p:sp>
        <p:nvSpPr>
          <p:cNvPr id="2" name="Rectangle 1">
            <a:extLst>
              <a:ext uri="{FF2B5EF4-FFF2-40B4-BE49-F238E27FC236}">
                <a16:creationId xmlns:a16="http://schemas.microsoft.com/office/drawing/2014/main" id="{3E919067-058D-A320-8991-BED19A929FA5}"/>
              </a:ext>
            </a:extLst>
          </p:cNvPr>
          <p:cNvSpPr/>
          <p:nvPr/>
        </p:nvSpPr>
        <p:spPr>
          <a:xfrm>
            <a:off x="3672347" y="530511"/>
            <a:ext cx="4847303" cy="46749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TextBox 3">
            <a:extLst>
              <a:ext uri="{FF2B5EF4-FFF2-40B4-BE49-F238E27FC236}">
                <a16:creationId xmlns:a16="http://schemas.microsoft.com/office/drawing/2014/main" id="{D248FE17-6136-83E8-A1AD-437386288DA1}"/>
              </a:ext>
            </a:extLst>
          </p:cNvPr>
          <p:cNvSpPr txBox="1"/>
          <p:nvPr/>
        </p:nvSpPr>
        <p:spPr>
          <a:xfrm>
            <a:off x="1784555" y="530511"/>
            <a:ext cx="4847303"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منابع</a:t>
            </a:r>
          </a:p>
        </p:txBody>
      </p:sp>
    </p:spTree>
    <p:extLst>
      <p:ext uri="{BB962C8B-B14F-4D97-AF65-F5344CB8AC3E}">
        <p14:creationId xmlns:p14="http://schemas.microsoft.com/office/powerpoint/2010/main" val="29096778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13C1762-FA58-F245-F2F3-E02330FC5F2B}"/>
              </a:ext>
            </a:extLst>
          </p:cNvPr>
          <p:cNvSpPr/>
          <p:nvPr/>
        </p:nvSpPr>
        <p:spPr>
          <a:xfrm>
            <a:off x="1499419" y="2241754"/>
            <a:ext cx="9193162" cy="2556388"/>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fa-IR" sz="6000" b="1" dirty="0">
                <a:solidFill>
                  <a:schemeClr val="tx1"/>
                </a:solidFill>
                <a:latin typeface="Shabnam" panose="020B0603030804020204" pitchFamily="34" charset="-78"/>
                <a:cs typeface="Shabnam" panose="020B0603030804020204" pitchFamily="34" charset="-78"/>
              </a:rPr>
              <a:t>با تشکر از شما</a:t>
            </a:r>
          </a:p>
        </p:txBody>
      </p:sp>
    </p:spTree>
    <p:extLst>
      <p:ext uri="{BB962C8B-B14F-4D97-AF65-F5344CB8AC3E}">
        <p14:creationId xmlns:p14="http://schemas.microsoft.com/office/powerpoint/2010/main" val="35870647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91996-3034-BB38-5AFB-6B6AA265540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5E7DE54-0B22-539B-7C0F-AADC21AFF974}"/>
              </a:ext>
            </a:extLst>
          </p:cNvPr>
          <p:cNvSpPr txBox="1"/>
          <p:nvPr/>
        </p:nvSpPr>
        <p:spPr>
          <a:xfrm>
            <a:off x="658761" y="1324769"/>
            <a:ext cx="5732207"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لیتیوم در رسوبات آب نمک و به عنوان نمک در چشمه‌های معدنی یافت می‌شود .نام آن برگرفته از یک کلمه یونانی به معنای سنگ است. غلظت آن در آب دریا 0.1 قسمت در میلیون</a:t>
            </a:r>
            <a:r>
              <a:rPr lang="en-US" dirty="0"/>
              <a:t> (ppm) </a:t>
            </a:r>
            <a:r>
              <a:rPr lang="fa-IR" dirty="0"/>
              <a:t>است. لیتیوم همچنین در سنگ معدن پگماتیت، مانند اسپودومن</a:t>
            </a:r>
            <a:r>
              <a:rPr lang="en-US" dirty="0"/>
              <a:t> (LiAlSi2O6) </a:t>
            </a:r>
            <a:r>
              <a:rPr lang="fa-IR" dirty="0"/>
              <a:t>و لپیدولیت (با ساختارهای مختلف)، یا در سنگ معدن آمبلیگونیت</a:t>
            </a:r>
            <a:r>
              <a:rPr lang="en-US" dirty="0"/>
              <a:t> (LiAlFPO4)</a:t>
            </a:r>
            <a:r>
              <a:rPr lang="fa-IR" dirty="0"/>
              <a:t>، با محتوای</a:t>
            </a:r>
            <a:r>
              <a:rPr lang="en-US" dirty="0"/>
              <a:t> Li2O </a:t>
            </a:r>
            <a:r>
              <a:rPr lang="fa-IR" dirty="0"/>
              <a:t>بین 4 تا 8.5 درصد یافت می‌شود. حدود 0.002 درصد از پوسته زمین را تشکیل می‌دهد</a:t>
            </a:r>
            <a:r>
              <a:rPr lang="en-US" dirty="0"/>
              <a:t>.</a:t>
            </a:r>
          </a:p>
        </p:txBody>
      </p:sp>
      <p:pic>
        <p:nvPicPr>
          <p:cNvPr id="5122" name="Picture 2" descr="آرایش الکترونی کوانتومی فشرده عناصر جدول تناوبی :: علیرضا ناصری مود (مطالب  کمک درسی شیمی)">
            <a:extLst>
              <a:ext uri="{FF2B5EF4-FFF2-40B4-BE49-F238E27FC236}">
                <a16:creationId xmlns:a16="http://schemas.microsoft.com/office/drawing/2014/main" id="{486C4490-7B5C-038F-5F51-22CA3C4921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4508" y="-3154"/>
            <a:ext cx="5143698" cy="687098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4AB78CC3-88C5-D2E6-9691-CC2D13E31CA0}"/>
              </a:ext>
            </a:extLst>
          </p:cNvPr>
          <p:cNvSpPr/>
          <p:nvPr/>
        </p:nvSpPr>
        <p:spPr>
          <a:xfrm>
            <a:off x="0" y="527559"/>
            <a:ext cx="5309419" cy="427427"/>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F6BF7028-4AD5-030D-867E-EE490341302B}"/>
              </a:ext>
            </a:extLst>
          </p:cNvPr>
          <p:cNvSpPr txBox="1"/>
          <p:nvPr/>
        </p:nvSpPr>
        <p:spPr>
          <a:xfrm>
            <a:off x="88490" y="507895"/>
            <a:ext cx="3323304"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لیتیوم در جدول تناوبی</a:t>
            </a:r>
            <a:r>
              <a:rPr lang="en-US" dirty="0"/>
              <a:t>: </a:t>
            </a:r>
            <a:endParaRPr lang="fa-IR" dirty="0"/>
          </a:p>
        </p:txBody>
      </p:sp>
    </p:spTree>
    <p:extLst>
      <p:ext uri="{BB962C8B-B14F-4D97-AF65-F5344CB8AC3E}">
        <p14:creationId xmlns:p14="http://schemas.microsoft.com/office/powerpoint/2010/main" val="19303375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14A94-1DBD-2A7A-1349-FE92F2036582}"/>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76727F7-2193-A249-E516-D4A02ADC2955}"/>
              </a:ext>
            </a:extLst>
          </p:cNvPr>
          <p:cNvSpPr/>
          <p:nvPr/>
        </p:nvSpPr>
        <p:spPr>
          <a:xfrm>
            <a:off x="6879593" y="629704"/>
            <a:ext cx="3854245" cy="653845"/>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BB54DB7E-40AF-D7C9-61A2-90F467EDD77D}"/>
              </a:ext>
            </a:extLst>
          </p:cNvPr>
          <p:cNvSpPr/>
          <p:nvPr/>
        </p:nvSpPr>
        <p:spPr>
          <a:xfrm>
            <a:off x="304800" y="6204155"/>
            <a:ext cx="11887200" cy="653845"/>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2B79680-7D33-291D-26AB-02B13792FDD3}"/>
              </a:ext>
            </a:extLst>
          </p:cNvPr>
          <p:cNvSpPr txBox="1"/>
          <p:nvPr/>
        </p:nvSpPr>
        <p:spPr>
          <a:xfrm>
            <a:off x="5994690" y="1396618"/>
            <a:ext cx="5624052"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لیتیوم که در همه جای زمین وجود دارد، در آمریکای لاتین بیشترین فراوانی را دارد. به دلیل وزن بسیار سبک و خواص برجسته آن که در فن آوری‌های ذخیره سازی انرژی الکتروشیمیایی استفاده می‌شود، بسیار مورد درخواست صنایع مختلف است. امروزه بیش از 30 درصد از تولید آن در سراسر جهان برای تولید باتری استفاده می‌شود، اما برای ساخت شیشه و سرامیک مقاوم در برابر حرارت، روان کننده‌ها، فولاد و آلومینیوم، لاستیک و غیره نیز مورد نیاز است. </a:t>
            </a:r>
            <a:endParaRPr lang="en-US" dirty="0"/>
          </a:p>
        </p:txBody>
      </p:sp>
      <p:sp>
        <p:nvSpPr>
          <p:cNvPr id="2" name="TextBox 1">
            <a:extLst>
              <a:ext uri="{FF2B5EF4-FFF2-40B4-BE49-F238E27FC236}">
                <a16:creationId xmlns:a16="http://schemas.microsoft.com/office/drawing/2014/main" id="{D9179D34-6DFB-FD3C-976A-42BE268FFF18}"/>
              </a:ext>
            </a:extLst>
          </p:cNvPr>
          <p:cNvSpPr txBox="1"/>
          <p:nvPr/>
        </p:nvSpPr>
        <p:spPr>
          <a:xfrm>
            <a:off x="7145063" y="725793"/>
            <a:ext cx="3323304"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لیتیوم در جدول تناوبی</a:t>
            </a:r>
            <a:r>
              <a:rPr lang="en-US" dirty="0"/>
              <a:t>: </a:t>
            </a:r>
            <a:endParaRPr lang="fa-IR" dirty="0"/>
          </a:p>
        </p:txBody>
      </p:sp>
      <p:pic>
        <p:nvPicPr>
          <p:cNvPr id="6146" name="Picture 2" descr="برنامه جدول تناوبی مندلیف - دانلود | بازار">
            <a:extLst>
              <a:ext uri="{FF2B5EF4-FFF2-40B4-BE49-F238E27FC236}">
                <a16:creationId xmlns:a16="http://schemas.microsoft.com/office/drawing/2014/main" id="{F51AE9DE-924B-B79C-AF1A-D045730C40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988" y="1299788"/>
            <a:ext cx="5081346" cy="5081348"/>
          </a:xfrm>
          <a:prstGeom prst="rect">
            <a:avLst/>
          </a:prstGeom>
          <a:noFill/>
          <a:ln w="38100">
            <a:solidFill>
              <a:schemeClr val="accent2">
                <a:lumMod val="60000"/>
                <a:lumOff val="4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26123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87DB6C-68A5-07D0-2731-DEFDE4C51F76}"/>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A713392-B45E-FB03-7FC8-89744C0C9D55}"/>
              </a:ext>
            </a:extLst>
          </p:cNvPr>
          <p:cNvSpPr/>
          <p:nvPr/>
        </p:nvSpPr>
        <p:spPr>
          <a:xfrm>
            <a:off x="3038164" y="1075343"/>
            <a:ext cx="6253316" cy="461665"/>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3A34B8DC-EB6D-080E-D9F4-85E59AAD47E0}"/>
              </a:ext>
            </a:extLst>
          </p:cNvPr>
          <p:cNvSpPr txBox="1"/>
          <p:nvPr/>
        </p:nvSpPr>
        <p:spPr>
          <a:xfrm>
            <a:off x="2831688" y="1078970"/>
            <a:ext cx="6096000" cy="461665"/>
          </a:xfrm>
          <a:prstGeom prst="rect">
            <a:avLst/>
          </a:prstGeom>
          <a:noFill/>
        </p:spPr>
        <p:txBody>
          <a:bodyPr wrap="square">
            <a:spAutoFit/>
          </a:bodyPr>
          <a:lstStyle>
            <a:defPPr>
              <a:defRPr lang="fa-IR"/>
            </a:defPPr>
            <a:lvl1pPr algn="just" rtl="1">
              <a:defRPr sz="2400" b="1">
                <a:solidFill>
                  <a:schemeClr val="tx1"/>
                </a:solidFill>
                <a:effectLst/>
                <a:latin typeface="Shabnam" panose="020B0603030804020204" pitchFamily="34" charset="-78"/>
                <a:ea typeface="Calibri" panose="020F0502020204030204" pitchFamily="34" charset="0"/>
                <a:cs typeface="Shabnam" panose="020B0603030804020204" pitchFamily="34" charset="-78"/>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fa-IR" dirty="0"/>
              <a:t>روش و نحوه استخراج و تولید لیتیوم</a:t>
            </a:r>
            <a:endParaRPr lang="en-US" dirty="0"/>
          </a:p>
        </p:txBody>
      </p:sp>
      <p:sp>
        <p:nvSpPr>
          <p:cNvPr id="5" name="TextBox 4">
            <a:extLst>
              <a:ext uri="{FF2B5EF4-FFF2-40B4-BE49-F238E27FC236}">
                <a16:creationId xmlns:a16="http://schemas.microsoft.com/office/drawing/2014/main" id="{85341169-E5C0-22C7-CF65-B6F3987B67C5}"/>
              </a:ext>
            </a:extLst>
          </p:cNvPr>
          <p:cNvSpPr txBox="1"/>
          <p:nvPr/>
        </p:nvSpPr>
        <p:spPr>
          <a:xfrm>
            <a:off x="1617405" y="1881589"/>
            <a:ext cx="8957187"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تا دهه 1990، بازار مواد شیمیایی و فلزی لیتیوم تحت تسلط تولید آمریکا از ذخایر معدنی بود، اما در آغاز قرن بیست و یکم بیشتر تولیدات از منابع غیرآمریکایی مشتق می‌شد. استرالیا، شیلی و پرتغال بزرگترین تامین کنندگان جهان بودند. (بولیوی نیمی از ذخایر لیتیوم جهان را دارد اما تولیدکننده عمده لیتیوم نیست.) شکل تجاری اصلی لیتیوم کربنات، </a:t>
            </a:r>
            <a:r>
              <a:rPr lang="en-US" dirty="0"/>
              <a:t>Li2CO3 </a:t>
            </a:r>
            <a:r>
              <a:rPr lang="fa-IR" dirty="0"/>
              <a:t>است که از سنگ معدن یا آب نمک با تعدادی از فرآیندهای مختلف تولید می‌شود. افزودن اسید هیدروکلریک</a:t>
            </a:r>
            <a:r>
              <a:rPr lang="en-US" dirty="0"/>
              <a:t> (HCl) </a:t>
            </a:r>
            <a:r>
              <a:rPr lang="fa-IR" dirty="0"/>
              <a:t>کلرید لیتیوم را تولید می‌کند که ترکیبی است که برای تولید فلز لیتیوم از طریق الکترولیز استفاده می‌شود. فلز لیتیوم از الکترولیز مخلوط ذوب شده از کلریدهای لیتیوم و پتاسیم تولید می‌‎شود</a:t>
            </a:r>
            <a:r>
              <a:rPr lang="en-US" dirty="0"/>
              <a:t>.</a:t>
            </a:r>
          </a:p>
        </p:txBody>
      </p:sp>
      <p:sp>
        <p:nvSpPr>
          <p:cNvPr id="4" name="Rectangle 3">
            <a:extLst>
              <a:ext uri="{FF2B5EF4-FFF2-40B4-BE49-F238E27FC236}">
                <a16:creationId xmlns:a16="http://schemas.microsoft.com/office/drawing/2014/main" id="{65252AC8-772C-8A93-8808-FC8CBFBE31C6}"/>
              </a:ext>
            </a:extLst>
          </p:cNvPr>
          <p:cNvSpPr/>
          <p:nvPr/>
        </p:nvSpPr>
        <p:spPr>
          <a:xfrm>
            <a:off x="10704871" y="1989744"/>
            <a:ext cx="599767" cy="566643"/>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0F1E2E0B-3160-EDCB-23A4-EECEB8552E67}"/>
              </a:ext>
            </a:extLst>
          </p:cNvPr>
          <p:cNvSpPr/>
          <p:nvPr/>
        </p:nvSpPr>
        <p:spPr>
          <a:xfrm>
            <a:off x="10704874" y="2663254"/>
            <a:ext cx="599767" cy="3119403"/>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F931FC7B-050A-A0A9-48C2-F4EBA1B5ADD6}"/>
              </a:ext>
            </a:extLst>
          </p:cNvPr>
          <p:cNvSpPr/>
          <p:nvPr/>
        </p:nvSpPr>
        <p:spPr>
          <a:xfrm>
            <a:off x="887359" y="5265175"/>
            <a:ext cx="599767" cy="566643"/>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98222984-69E3-38EE-19FE-823742D82E37}"/>
              </a:ext>
            </a:extLst>
          </p:cNvPr>
          <p:cNvSpPr/>
          <p:nvPr/>
        </p:nvSpPr>
        <p:spPr>
          <a:xfrm>
            <a:off x="887356" y="2019240"/>
            <a:ext cx="599767" cy="3119403"/>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3939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B0B560-5B4B-1A55-C435-D569A80E159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9BAC59D-AADB-0C4F-8592-8F9176BEDE9C}"/>
              </a:ext>
            </a:extLst>
          </p:cNvPr>
          <p:cNvSpPr txBox="1"/>
          <p:nvPr/>
        </p:nvSpPr>
        <p:spPr>
          <a:xfrm>
            <a:off x="5904270" y="2090870"/>
            <a:ext cx="5791199"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en-US" dirty="0"/>
              <a:t> (SALAR) </a:t>
            </a:r>
            <a:r>
              <a:rPr lang="fa-IR" dirty="0"/>
              <a:t>سنگ‌های سخت و خوشه‌های کریستال معروف به اسپودومن که حاوی لیتیوم هستند در فرآیندهای سنتی از زمین استخراج می‌شوند. به‌طور کلی اسپودومن در سراسر جهان یافت می‌شود و استرالیا بزرگ‌ترین معدن اسپودومن را دارد. این روش استخراج لیتیوم پیچیده و پرهزینه است و خطرات زیست‌محیطی متعددی را به همراه دارد درحالی‌که مقادیر زیادی مواد شیمیایی مصرف و زباله زیادی تولید می‌کند</a:t>
            </a:r>
            <a:r>
              <a:rPr lang="en-US" dirty="0"/>
              <a:t>.</a:t>
            </a:r>
          </a:p>
        </p:txBody>
      </p:sp>
      <p:sp>
        <p:nvSpPr>
          <p:cNvPr id="4" name="TextBox 3">
            <a:extLst>
              <a:ext uri="{FF2B5EF4-FFF2-40B4-BE49-F238E27FC236}">
                <a16:creationId xmlns:a16="http://schemas.microsoft.com/office/drawing/2014/main" id="{D1A94A91-66B3-0FB8-F293-2388A2AD4E39}"/>
              </a:ext>
            </a:extLst>
          </p:cNvPr>
          <p:cNvSpPr txBox="1"/>
          <p:nvPr/>
        </p:nvSpPr>
        <p:spPr>
          <a:xfrm>
            <a:off x="4257366" y="661797"/>
            <a:ext cx="7620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در حال حاضر دو منبع اصلی برای لیتیوم تجاری وجود دارد</a:t>
            </a:r>
            <a:r>
              <a:rPr lang="en-US" dirty="0"/>
              <a:t>: </a:t>
            </a:r>
            <a:endParaRPr lang="fa-IR" dirty="0"/>
          </a:p>
        </p:txBody>
      </p:sp>
      <p:sp>
        <p:nvSpPr>
          <p:cNvPr id="6" name="TextBox 5">
            <a:extLst>
              <a:ext uri="{FF2B5EF4-FFF2-40B4-BE49-F238E27FC236}">
                <a16:creationId xmlns:a16="http://schemas.microsoft.com/office/drawing/2014/main" id="{85B0615E-000D-0613-2E32-7874FAC1AD65}"/>
              </a:ext>
            </a:extLst>
          </p:cNvPr>
          <p:cNvSpPr txBox="1"/>
          <p:nvPr/>
        </p:nvSpPr>
        <p:spPr>
          <a:xfrm>
            <a:off x="5599469" y="1581836"/>
            <a:ext cx="6096000" cy="43088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a:lnSpc>
                <a:spcPct val="100000"/>
              </a:lnSpc>
            </a:pPr>
            <a:r>
              <a:rPr lang="fa-IR" sz="2200" b="1" dirty="0"/>
              <a:t>1. معادن اسپودومن </a:t>
            </a:r>
          </a:p>
        </p:txBody>
      </p:sp>
      <p:pic>
        <p:nvPicPr>
          <p:cNvPr id="7170" name="Picture 2" descr="رتبه اول تنوع مواد معدنی در کشور همچنان از آن استان یزد است | پایگاه خبری  یزد فردا">
            <a:extLst>
              <a:ext uri="{FF2B5EF4-FFF2-40B4-BE49-F238E27FC236}">
                <a16:creationId xmlns:a16="http://schemas.microsoft.com/office/drawing/2014/main" id="{26C7E907-7F8B-B369-FD30-F173F701B8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3499" y="2240406"/>
            <a:ext cx="5410346" cy="360199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9A8FF442-CE74-50D8-6E12-A44228FFD819}"/>
              </a:ext>
            </a:extLst>
          </p:cNvPr>
          <p:cNvSpPr/>
          <p:nvPr/>
        </p:nvSpPr>
        <p:spPr>
          <a:xfrm>
            <a:off x="0" y="1150375"/>
            <a:ext cx="11887198" cy="589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A4EF77FA-145B-B455-BB3F-5F46B16E05EE}"/>
              </a:ext>
            </a:extLst>
          </p:cNvPr>
          <p:cNvSpPr/>
          <p:nvPr/>
        </p:nvSpPr>
        <p:spPr>
          <a:xfrm>
            <a:off x="303499" y="6223958"/>
            <a:ext cx="11965856" cy="58994"/>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933022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2802</TotalTime>
  <Words>4143</Words>
  <Application>Microsoft Office PowerPoint</Application>
  <PresentationFormat>Widescreen</PresentationFormat>
  <Paragraphs>206</Paragraphs>
  <Slides>52</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52</vt:i4>
      </vt:variant>
    </vt:vector>
  </HeadingPairs>
  <TitlesOfParts>
    <vt:vector size="57"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Mobotop</cp:lastModifiedBy>
  <cp:revision>18</cp:revision>
  <dcterms:created xsi:type="dcterms:W3CDTF">2024-11-13T23:01:33Z</dcterms:created>
  <dcterms:modified xsi:type="dcterms:W3CDTF">2025-01-25T12:35:50Z</dcterms:modified>
</cp:coreProperties>
</file>