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4" r:id="rId2"/>
    <p:sldId id="256" r:id="rId3"/>
    <p:sldId id="257" r:id="rId4"/>
    <p:sldId id="258" r:id="rId5"/>
    <p:sldId id="259" r:id="rId6"/>
    <p:sldId id="260" r:id="rId7"/>
    <p:sldId id="280" r:id="rId8"/>
    <p:sldId id="279" r:id="rId9"/>
    <p:sldId id="262" r:id="rId10"/>
    <p:sldId id="281" r:id="rId11"/>
    <p:sldId id="282"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8" r:id="rId25"/>
    <p:sldId id="277" r:id="rId26"/>
    <p:sldId id="276" r:id="rId27"/>
    <p:sldId id="283" r:id="rId28"/>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B200"/>
    <a:srgbClr val="FF5E78"/>
    <a:srgbClr val="8259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25CFDB0B-0DBB-4E01-8B42-91E9D17FA031}" type="datetimeFigureOut">
              <a:rPr lang="fa-IR" smtClean="0"/>
              <a:t>1446/07/17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629AA9E5-D627-42C2-A2AE-3B33DB15814D}" type="slidenum">
              <a:rPr lang="fa-IR" smtClean="0"/>
              <a:t>‹#›</a:t>
            </a:fld>
            <a:endParaRPr lang="fa-IR"/>
          </a:p>
        </p:txBody>
      </p:sp>
    </p:spTree>
    <p:extLst>
      <p:ext uri="{BB962C8B-B14F-4D97-AF65-F5344CB8AC3E}">
        <p14:creationId xmlns:p14="http://schemas.microsoft.com/office/powerpoint/2010/main" val="1137933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29AA9E5-D627-42C2-A2AE-3B33DB15814D}" type="slidenum">
              <a:rPr lang="fa-IR" smtClean="0"/>
              <a:t>2</a:t>
            </a:fld>
            <a:endParaRPr lang="fa-IR"/>
          </a:p>
        </p:txBody>
      </p:sp>
    </p:spTree>
    <p:extLst>
      <p:ext uri="{BB962C8B-B14F-4D97-AF65-F5344CB8AC3E}">
        <p14:creationId xmlns:p14="http://schemas.microsoft.com/office/powerpoint/2010/main" val="3449266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29AA9E5-D627-42C2-A2AE-3B33DB15814D}" type="slidenum">
              <a:rPr lang="fa-IR" smtClean="0"/>
              <a:t>9</a:t>
            </a:fld>
            <a:endParaRPr lang="fa-IR"/>
          </a:p>
        </p:txBody>
      </p:sp>
    </p:spTree>
    <p:extLst>
      <p:ext uri="{BB962C8B-B14F-4D97-AF65-F5344CB8AC3E}">
        <p14:creationId xmlns:p14="http://schemas.microsoft.com/office/powerpoint/2010/main" val="475370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29AA9E5-D627-42C2-A2AE-3B33DB15814D}" type="slidenum">
              <a:rPr lang="fa-IR" smtClean="0"/>
              <a:t>12</a:t>
            </a:fld>
            <a:endParaRPr lang="fa-IR"/>
          </a:p>
        </p:txBody>
      </p:sp>
    </p:spTree>
    <p:extLst>
      <p:ext uri="{BB962C8B-B14F-4D97-AF65-F5344CB8AC3E}">
        <p14:creationId xmlns:p14="http://schemas.microsoft.com/office/powerpoint/2010/main" val="3851026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4B084-F8AB-61A1-C7A1-9919F6AB217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285A65A3-F530-5916-4DF1-FCCB703852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650DDE99-E86F-8556-4A6B-BB7A88431807}"/>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5" name="Footer Placeholder 4">
            <a:extLst>
              <a:ext uri="{FF2B5EF4-FFF2-40B4-BE49-F238E27FC236}">
                <a16:creationId xmlns:a16="http://schemas.microsoft.com/office/drawing/2014/main" id="{31F3A7D7-62B8-A061-B1FB-6948FEB2946C}"/>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AC02482-0CB8-8B5F-23F7-F5AF74CC55D8}"/>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137704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9A08E-6EE0-786D-2E93-68F4117978FF}"/>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377EF14A-C644-3C1A-7092-2A91F55F720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612D0DCD-1796-A026-503F-F34581CFA6BA}"/>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5" name="Footer Placeholder 4">
            <a:extLst>
              <a:ext uri="{FF2B5EF4-FFF2-40B4-BE49-F238E27FC236}">
                <a16:creationId xmlns:a16="http://schemas.microsoft.com/office/drawing/2014/main" id="{3CCAC81F-A646-21C3-1040-DC43513D1B89}"/>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ABA37C51-9B2B-F1E3-1920-343CEAA3BB1C}"/>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2864123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EE3BFF-BA03-84DF-D83D-25D4EDED50D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FF05F36F-89E8-28FB-DEF6-00F36EA586D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0504256E-87D0-4AA9-B432-C561F837889F}"/>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5" name="Footer Placeholder 4">
            <a:extLst>
              <a:ext uri="{FF2B5EF4-FFF2-40B4-BE49-F238E27FC236}">
                <a16:creationId xmlns:a16="http://schemas.microsoft.com/office/drawing/2014/main" id="{86259D03-F72E-16A2-288B-5E9064EE9794}"/>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2F9FB7FC-6ED3-B647-3444-BB76A8E96318}"/>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543705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14DB-BF6E-A2BB-9941-BF8925094D32}"/>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B1CC6049-844A-2035-53DA-DAE4599372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E1D4BCCB-A2FC-6BC6-5610-22DD102CF6B3}"/>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5" name="Footer Placeholder 4">
            <a:extLst>
              <a:ext uri="{FF2B5EF4-FFF2-40B4-BE49-F238E27FC236}">
                <a16:creationId xmlns:a16="http://schemas.microsoft.com/office/drawing/2014/main" id="{6680130A-3FE6-4DA1-20E0-C0EFF93398B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AB907F0D-BF09-81C1-CD1A-3868C3622909}"/>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3013815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2001A-BFA6-1BC2-4A1C-5CC3ECB9C2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06384BB9-C7E3-33BA-1533-E695D229574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166237-A386-5117-6B15-C3579F4BDB78}"/>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5" name="Footer Placeholder 4">
            <a:extLst>
              <a:ext uri="{FF2B5EF4-FFF2-40B4-BE49-F238E27FC236}">
                <a16:creationId xmlns:a16="http://schemas.microsoft.com/office/drawing/2014/main" id="{1B57D66C-EB07-632A-E915-A890028763CE}"/>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8EB0AF1-1D88-F2BA-0B0A-55BB56E3689F}"/>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621229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DD82F-5BCC-0D1C-AAA2-8EEAC014073F}"/>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3DC36B44-0CAD-17C9-CD89-773DDA550C8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BECEDB70-BDD2-F790-5DBC-49E5A25C2E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E0688583-679A-9DB3-CD71-524C61D0A694}"/>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6" name="Footer Placeholder 5">
            <a:extLst>
              <a:ext uri="{FF2B5EF4-FFF2-40B4-BE49-F238E27FC236}">
                <a16:creationId xmlns:a16="http://schemas.microsoft.com/office/drawing/2014/main" id="{59603FBF-8EC6-26DD-A433-E80AFCDF17C5}"/>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2C734568-7361-854A-3094-BC6D856E1546}"/>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2261978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4E87C-B480-808C-8B78-56E6B96FEEE8}"/>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9F65BEE6-9B22-B249-53E2-423CFE2ADB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40786A-70C8-BF7A-4D33-88486AA0489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41994338-B83E-1BE5-0D22-642B0B82D9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3A6B44-41F0-B75D-076B-FB40C60177A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AD61F52-5ABF-AA69-8C8D-2C5BD22DE1FD}"/>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8" name="Footer Placeholder 7">
            <a:extLst>
              <a:ext uri="{FF2B5EF4-FFF2-40B4-BE49-F238E27FC236}">
                <a16:creationId xmlns:a16="http://schemas.microsoft.com/office/drawing/2014/main" id="{5885220B-C04E-7104-922C-F35A16FA4673}"/>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8A833E0E-8B1E-4339-D578-E796F66C043A}"/>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1802908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53412-4932-284C-2182-257C46A3E820}"/>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E0BBED71-6AC0-41B3-8DF3-2A231EF3BB00}"/>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4" name="Footer Placeholder 3">
            <a:extLst>
              <a:ext uri="{FF2B5EF4-FFF2-40B4-BE49-F238E27FC236}">
                <a16:creationId xmlns:a16="http://schemas.microsoft.com/office/drawing/2014/main" id="{2844C7AF-7DFC-0E40-E4C6-ACECC703B406}"/>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5EAA47DB-6916-B290-BE45-E5B109735B89}"/>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51061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99FE24-2D66-6DEB-9E5F-01C43DC00AA5}"/>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3" name="Footer Placeholder 2">
            <a:extLst>
              <a:ext uri="{FF2B5EF4-FFF2-40B4-BE49-F238E27FC236}">
                <a16:creationId xmlns:a16="http://schemas.microsoft.com/office/drawing/2014/main" id="{BD6C8248-69E3-9DC4-ABE0-FC7801514AA0}"/>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C5109E3C-90A0-AE62-233B-C0CE22031CAA}"/>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427060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B06B6-46FD-0E50-6644-7B824B32A6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D1669317-29BA-D4F0-3DAA-01E7726E12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4B4E539E-8CB2-BEED-5665-EA255E474A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4DF22A-836A-0680-A52B-BA4DA97E0DF0}"/>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6" name="Footer Placeholder 5">
            <a:extLst>
              <a:ext uri="{FF2B5EF4-FFF2-40B4-BE49-F238E27FC236}">
                <a16:creationId xmlns:a16="http://schemas.microsoft.com/office/drawing/2014/main" id="{83F0DDE2-FF41-E771-872A-0EED3784FD1F}"/>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5092B77-6D49-402A-E398-49BCB6AD1F1D}"/>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1527456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2A4D9-81A2-F243-9C37-0504496F30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E8A8FCBA-3D1D-9DFB-6BBC-3C64DD1E6F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A7E5D5CC-FCCF-2F3B-5AB0-7AFACD76B4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6075AF-AA28-DA5A-B2EB-DFA1155890AA}"/>
              </a:ext>
            </a:extLst>
          </p:cNvPr>
          <p:cNvSpPr>
            <a:spLocks noGrp="1"/>
          </p:cNvSpPr>
          <p:nvPr>
            <p:ph type="dt" sz="half" idx="10"/>
          </p:nvPr>
        </p:nvSpPr>
        <p:spPr/>
        <p:txBody>
          <a:bodyPr/>
          <a:lstStyle/>
          <a:p>
            <a:fld id="{3084019E-0A6E-460C-85A0-3ACBFD260272}" type="datetimeFigureOut">
              <a:rPr lang="fa-IR" smtClean="0"/>
              <a:t>1446/07/17</a:t>
            </a:fld>
            <a:endParaRPr lang="fa-IR"/>
          </a:p>
        </p:txBody>
      </p:sp>
      <p:sp>
        <p:nvSpPr>
          <p:cNvPr id="6" name="Footer Placeholder 5">
            <a:extLst>
              <a:ext uri="{FF2B5EF4-FFF2-40B4-BE49-F238E27FC236}">
                <a16:creationId xmlns:a16="http://schemas.microsoft.com/office/drawing/2014/main" id="{44C958AB-8E86-0A8A-E61F-6DC759267845}"/>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169F96E2-9768-F498-D5BB-1D1FB2C23BBB}"/>
              </a:ext>
            </a:extLst>
          </p:cNvPr>
          <p:cNvSpPr>
            <a:spLocks noGrp="1"/>
          </p:cNvSpPr>
          <p:nvPr>
            <p:ph type="sldNum" sz="quarter" idx="12"/>
          </p:nvPr>
        </p:nvSpPr>
        <p:spPr/>
        <p:txBody>
          <a:bodyPr/>
          <a:lstStyle/>
          <a:p>
            <a:fld id="{B25AB726-3BF2-4FB9-ADDE-DB5A21D4EC44}" type="slidenum">
              <a:rPr lang="fa-IR" smtClean="0"/>
              <a:t>‹#›</a:t>
            </a:fld>
            <a:endParaRPr lang="fa-IR"/>
          </a:p>
        </p:txBody>
      </p:sp>
    </p:spTree>
    <p:extLst>
      <p:ext uri="{BB962C8B-B14F-4D97-AF65-F5344CB8AC3E}">
        <p14:creationId xmlns:p14="http://schemas.microsoft.com/office/powerpoint/2010/main" val="3573530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8D55A8-B3AA-3D31-9151-F7C4834144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BD83191D-D428-0813-6171-A412BF2B04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B7DB5C44-601D-B7B2-D856-217E77397A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4019E-0A6E-460C-85A0-3ACBFD260272}" type="datetimeFigureOut">
              <a:rPr lang="fa-IR" smtClean="0"/>
              <a:t>1446/07/17</a:t>
            </a:fld>
            <a:endParaRPr lang="fa-IR"/>
          </a:p>
        </p:txBody>
      </p:sp>
      <p:sp>
        <p:nvSpPr>
          <p:cNvPr id="5" name="Footer Placeholder 4">
            <a:extLst>
              <a:ext uri="{FF2B5EF4-FFF2-40B4-BE49-F238E27FC236}">
                <a16:creationId xmlns:a16="http://schemas.microsoft.com/office/drawing/2014/main" id="{4A582CAD-024A-042A-3E05-2BB0A37FC6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AC2C88C0-74CD-077E-EC18-624A61D982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5AB726-3BF2-4FB9-ADDE-DB5A21D4EC44}" type="slidenum">
              <a:rPr lang="fa-IR" smtClean="0"/>
              <a:t>‹#›</a:t>
            </a:fld>
            <a:endParaRPr lang="fa-IR"/>
          </a:p>
        </p:txBody>
      </p:sp>
    </p:spTree>
    <p:extLst>
      <p:ext uri="{BB962C8B-B14F-4D97-AF65-F5344CB8AC3E}">
        <p14:creationId xmlns:p14="http://schemas.microsoft.com/office/powerpoint/2010/main" val="34707867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s://www.drseif-radiology.ir/" TargetMode="External"/><Relationship Id="rId2" Type="http://schemas.openxmlformats.org/officeDocument/2006/relationships/hyperlink" Target="https://goums.ac.ir/"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فرارو | کیست کبد؛ علائم، علل، انواع، تشخیص و درمان">
            <a:extLst>
              <a:ext uri="{FF2B5EF4-FFF2-40B4-BE49-F238E27FC236}">
                <a16:creationId xmlns:a16="http://schemas.microsoft.com/office/drawing/2014/main" id="{AD6D4255-D746-CCAF-DAFB-570E1CC73E7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000"/>
          <a:stretch/>
        </p:blipFill>
        <p:spPr bwMode="auto">
          <a:xfrm>
            <a:off x="0" y="0"/>
            <a:ext cx="7315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C3CE33F-6BA6-D2AA-DAAD-2130109FD92F}"/>
              </a:ext>
            </a:extLst>
          </p:cNvPr>
          <p:cNvSpPr/>
          <p:nvPr/>
        </p:nvSpPr>
        <p:spPr>
          <a:xfrm>
            <a:off x="6676103" y="1971117"/>
            <a:ext cx="5515897" cy="651863"/>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a:extLst>
              <a:ext uri="{FF2B5EF4-FFF2-40B4-BE49-F238E27FC236}">
                <a16:creationId xmlns:a16="http://schemas.microsoft.com/office/drawing/2014/main" id="{4105DB98-B55C-92B2-7EBE-E1586ECCBFCA}"/>
              </a:ext>
            </a:extLst>
          </p:cNvPr>
          <p:cNvSpPr/>
          <p:nvPr/>
        </p:nvSpPr>
        <p:spPr>
          <a:xfrm>
            <a:off x="8062452" y="5138384"/>
            <a:ext cx="4129548" cy="651863"/>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FCA8FAA5-F65A-3B20-781A-90C2FD5F2232}"/>
              </a:ext>
            </a:extLst>
          </p:cNvPr>
          <p:cNvSpPr/>
          <p:nvPr/>
        </p:nvSpPr>
        <p:spPr>
          <a:xfrm>
            <a:off x="7315201" y="3026873"/>
            <a:ext cx="4876799" cy="651863"/>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0AA9AC14-9F4F-9B53-039F-A297BFAD6B61}"/>
              </a:ext>
            </a:extLst>
          </p:cNvPr>
          <p:cNvSpPr/>
          <p:nvPr/>
        </p:nvSpPr>
        <p:spPr>
          <a:xfrm>
            <a:off x="7669161" y="4082629"/>
            <a:ext cx="4522837" cy="651863"/>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58F3786E-11CC-498F-1025-4DC898D4E27D}"/>
              </a:ext>
            </a:extLst>
          </p:cNvPr>
          <p:cNvSpPr txBox="1"/>
          <p:nvPr/>
        </p:nvSpPr>
        <p:spPr>
          <a:xfrm>
            <a:off x="6676102" y="2066215"/>
            <a:ext cx="551589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موضوع:پاورپوینت کیست هیداتید چیست؟ </a:t>
            </a:r>
          </a:p>
        </p:txBody>
      </p:sp>
      <p:sp>
        <p:nvSpPr>
          <p:cNvPr id="7" name="TextBox 6">
            <a:extLst>
              <a:ext uri="{FF2B5EF4-FFF2-40B4-BE49-F238E27FC236}">
                <a16:creationId xmlns:a16="http://schemas.microsoft.com/office/drawing/2014/main" id="{E30E1469-27C3-7540-2BE0-06F462973BA8}"/>
              </a:ext>
            </a:extLst>
          </p:cNvPr>
          <p:cNvSpPr txBox="1"/>
          <p:nvPr/>
        </p:nvSpPr>
        <p:spPr>
          <a:xfrm>
            <a:off x="8062452" y="3121971"/>
            <a:ext cx="4034781"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استاد راهنما:علیرضا عزیزی</a:t>
            </a:r>
          </a:p>
        </p:txBody>
      </p:sp>
      <p:sp>
        <p:nvSpPr>
          <p:cNvPr id="8" name="TextBox 7">
            <a:extLst>
              <a:ext uri="{FF2B5EF4-FFF2-40B4-BE49-F238E27FC236}">
                <a16:creationId xmlns:a16="http://schemas.microsoft.com/office/drawing/2014/main" id="{6861C0D4-1390-B3CB-B953-9308305EB80D}"/>
              </a:ext>
            </a:extLst>
          </p:cNvPr>
          <p:cNvSpPr txBox="1"/>
          <p:nvPr/>
        </p:nvSpPr>
        <p:spPr>
          <a:xfrm>
            <a:off x="8406581" y="4177727"/>
            <a:ext cx="3690653"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پژوهشگر:محمد جواد عزیزی</a:t>
            </a:r>
          </a:p>
        </p:txBody>
      </p:sp>
      <p:sp>
        <p:nvSpPr>
          <p:cNvPr id="9" name="TextBox 8">
            <a:extLst>
              <a:ext uri="{FF2B5EF4-FFF2-40B4-BE49-F238E27FC236}">
                <a16:creationId xmlns:a16="http://schemas.microsoft.com/office/drawing/2014/main" id="{AF9E1D94-ADB9-9DC7-ED07-0069C5F13BDC}"/>
              </a:ext>
            </a:extLst>
          </p:cNvPr>
          <p:cNvSpPr txBox="1"/>
          <p:nvPr/>
        </p:nvSpPr>
        <p:spPr>
          <a:xfrm>
            <a:off x="9353246" y="5233482"/>
            <a:ext cx="2743987"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تاریخ ارائه: .......</a:t>
            </a:r>
          </a:p>
        </p:txBody>
      </p:sp>
      <p:pic>
        <p:nvPicPr>
          <p:cNvPr id="10" name="Picture 2" descr="لوگو دانشگاه تهران - لوگویاب">
            <a:extLst>
              <a:ext uri="{FF2B5EF4-FFF2-40B4-BE49-F238E27FC236}">
                <a16:creationId xmlns:a16="http://schemas.microsoft.com/office/drawing/2014/main" id="{AA6F319C-7E88-C06D-9324-D8D6F8FE49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4955" y="-66606"/>
            <a:ext cx="2222090" cy="2222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891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C298A-96B8-64E6-2B58-37C254B9BD00}"/>
              </a:ext>
            </a:extLst>
          </p:cNvPr>
          <p:cNvSpPr/>
          <p:nvPr/>
        </p:nvSpPr>
        <p:spPr>
          <a:xfrm rot="2700000">
            <a:off x="1254673" y="2239519"/>
            <a:ext cx="2141152" cy="2141153"/>
          </a:xfrm>
          <a:prstGeom prst="rect">
            <a:avLst/>
          </a:prstGeom>
          <a:solidFill>
            <a:srgbClr val="FF5E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666CBE1-689C-07B3-585B-22BE0C5E3ABA}"/>
              </a:ext>
            </a:extLst>
          </p:cNvPr>
          <p:cNvSpPr/>
          <p:nvPr/>
        </p:nvSpPr>
        <p:spPr>
          <a:xfrm rot="2700000">
            <a:off x="3313591" y="2358424"/>
            <a:ext cx="2141152" cy="2141153"/>
          </a:xfrm>
          <a:prstGeom prst="rect">
            <a:avLst/>
          </a:prstGeom>
          <a:solidFill>
            <a:srgbClr val="825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42CD866-BEAD-3B28-3481-8D2D0ACB9BD7}"/>
              </a:ext>
            </a:extLst>
          </p:cNvPr>
          <p:cNvSpPr/>
          <p:nvPr/>
        </p:nvSpPr>
        <p:spPr>
          <a:xfrm rot="2700000">
            <a:off x="5251648" y="2358424"/>
            <a:ext cx="2141152" cy="21411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ED1A7FCC-16C3-7726-BEFB-0E75D887E51A}"/>
              </a:ext>
            </a:extLst>
          </p:cNvPr>
          <p:cNvSpPr/>
          <p:nvPr/>
        </p:nvSpPr>
        <p:spPr>
          <a:xfrm rot="2700000">
            <a:off x="7189705" y="2358424"/>
            <a:ext cx="2141152" cy="21411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80A6E08-875C-02E0-12DF-56182E65E1B7}"/>
              </a:ext>
            </a:extLst>
          </p:cNvPr>
          <p:cNvSpPr/>
          <p:nvPr/>
        </p:nvSpPr>
        <p:spPr>
          <a:xfrm rot="2700000">
            <a:off x="9127763" y="2358424"/>
            <a:ext cx="2141152" cy="214115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7E4E23F1-D651-22DB-B6E1-21C58EC06AAA}"/>
              </a:ext>
            </a:extLst>
          </p:cNvPr>
          <p:cNvSpPr/>
          <p:nvPr/>
        </p:nvSpPr>
        <p:spPr>
          <a:xfrm>
            <a:off x="10423674" y="2136850"/>
            <a:ext cx="510349" cy="510349"/>
          </a:xfrm>
          <a:prstGeom prst="ellipse">
            <a:avLst/>
          </a:prstGeom>
          <a:solidFill>
            <a:schemeClr val="accent5"/>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latin typeface="Poppins SemiBold" panose="00000700000000000000" pitchFamily="2" charset="0"/>
                <a:cs typeface="Poppins SemiBold" panose="00000700000000000000" pitchFamily="2" charset="0"/>
              </a:rPr>
              <a:t>1</a:t>
            </a:r>
          </a:p>
        </p:txBody>
      </p:sp>
      <p:sp>
        <p:nvSpPr>
          <p:cNvPr id="8" name="Oval 7">
            <a:extLst>
              <a:ext uri="{FF2B5EF4-FFF2-40B4-BE49-F238E27FC236}">
                <a16:creationId xmlns:a16="http://schemas.microsoft.com/office/drawing/2014/main" id="{4838368E-1A53-D652-5E3C-C02BBAC8491A}"/>
              </a:ext>
            </a:extLst>
          </p:cNvPr>
          <p:cNvSpPr/>
          <p:nvPr/>
        </p:nvSpPr>
        <p:spPr>
          <a:xfrm>
            <a:off x="8510277" y="2136850"/>
            <a:ext cx="510349" cy="510349"/>
          </a:xfrm>
          <a:prstGeom prst="ellipse">
            <a:avLst/>
          </a:prstGeom>
          <a:solidFill>
            <a:schemeClr val="accent4"/>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latin typeface="Poppins SemiBold" panose="00000700000000000000" pitchFamily="2" charset="0"/>
                <a:cs typeface="Poppins SemiBold" panose="00000700000000000000" pitchFamily="2" charset="0"/>
              </a:rPr>
              <a:t>2</a:t>
            </a:r>
          </a:p>
        </p:txBody>
      </p:sp>
      <p:sp>
        <p:nvSpPr>
          <p:cNvPr id="7" name="Oval 6">
            <a:extLst>
              <a:ext uri="{FF2B5EF4-FFF2-40B4-BE49-F238E27FC236}">
                <a16:creationId xmlns:a16="http://schemas.microsoft.com/office/drawing/2014/main" id="{5C364CB3-503E-D341-EB80-0322D19C24D7}"/>
              </a:ext>
            </a:extLst>
          </p:cNvPr>
          <p:cNvSpPr/>
          <p:nvPr/>
        </p:nvSpPr>
        <p:spPr>
          <a:xfrm>
            <a:off x="6540203" y="2136850"/>
            <a:ext cx="510349" cy="510349"/>
          </a:xfrm>
          <a:prstGeom prst="ellipse">
            <a:avLst/>
          </a:prstGeom>
          <a:solidFill>
            <a:schemeClr val="accent2"/>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latin typeface="Poppins SemiBold" panose="00000700000000000000" pitchFamily="2" charset="0"/>
                <a:cs typeface="Poppins SemiBold" panose="00000700000000000000" pitchFamily="2" charset="0"/>
              </a:rPr>
              <a:t>3</a:t>
            </a:r>
          </a:p>
        </p:txBody>
      </p:sp>
      <p:sp>
        <p:nvSpPr>
          <p:cNvPr id="6" name="Oval 5">
            <a:extLst>
              <a:ext uri="{FF2B5EF4-FFF2-40B4-BE49-F238E27FC236}">
                <a16:creationId xmlns:a16="http://schemas.microsoft.com/office/drawing/2014/main" id="{039B164E-3A73-0063-E03F-9CF4E51C69C4}"/>
              </a:ext>
            </a:extLst>
          </p:cNvPr>
          <p:cNvSpPr/>
          <p:nvPr/>
        </p:nvSpPr>
        <p:spPr>
          <a:xfrm>
            <a:off x="4617359" y="2136850"/>
            <a:ext cx="510349" cy="510349"/>
          </a:xfrm>
          <a:prstGeom prst="ellipse">
            <a:avLst/>
          </a:prstGeom>
          <a:solidFill>
            <a:srgbClr val="8259FE"/>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latin typeface="Poppins SemiBold" panose="00000700000000000000" pitchFamily="2" charset="0"/>
                <a:cs typeface="Poppins SemiBold" panose="00000700000000000000" pitchFamily="2" charset="0"/>
              </a:rPr>
              <a:t>4</a:t>
            </a:r>
          </a:p>
        </p:txBody>
      </p:sp>
      <p:sp>
        <p:nvSpPr>
          <p:cNvPr id="11" name="Oval 10">
            <a:extLst>
              <a:ext uri="{FF2B5EF4-FFF2-40B4-BE49-F238E27FC236}">
                <a16:creationId xmlns:a16="http://schemas.microsoft.com/office/drawing/2014/main" id="{0F51C489-C128-937D-523C-D3359B75D5B1}"/>
              </a:ext>
            </a:extLst>
          </p:cNvPr>
          <p:cNvSpPr/>
          <p:nvPr/>
        </p:nvSpPr>
        <p:spPr>
          <a:xfrm>
            <a:off x="2558441" y="2017945"/>
            <a:ext cx="510349" cy="510349"/>
          </a:xfrm>
          <a:prstGeom prst="ellipse">
            <a:avLst/>
          </a:prstGeom>
          <a:solidFill>
            <a:srgbClr val="FF5E7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5</a:t>
            </a:r>
          </a:p>
        </p:txBody>
      </p:sp>
      <p:sp>
        <p:nvSpPr>
          <p:cNvPr id="13" name="TextBox 12">
            <a:extLst>
              <a:ext uri="{FF2B5EF4-FFF2-40B4-BE49-F238E27FC236}">
                <a16:creationId xmlns:a16="http://schemas.microsoft.com/office/drawing/2014/main" id="{516A4BE1-8228-3238-DC4B-EBE6B8EAC378}"/>
              </a:ext>
            </a:extLst>
          </p:cNvPr>
          <p:cNvSpPr txBox="1"/>
          <p:nvPr/>
        </p:nvSpPr>
        <p:spPr>
          <a:xfrm>
            <a:off x="9321857" y="3021554"/>
            <a:ext cx="1682790" cy="630942"/>
          </a:xfrm>
          <a:prstGeom prst="rect">
            <a:avLst/>
          </a:prstGeom>
          <a:noFill/>
        </p:spPr>
        <p:txBody>
          <a:bodyPr wrap="square">
            <a:spAutoFit/>
          </a:bodyPr>
          <a:lstStyle>
            <a:defPPr>
              <a:defRPr lang="fa-IR"/>
            </a:defPPr>
            <a:lvl1pPr algn="just" rtl="1">
              <a:lnSpc>
                <a:spcPct val="200000"/>
              </a:lnSpc>
              <a:defRPr sz="20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مدفوع خونی</a:t>
            </a:r>
            <a:endParaRPr lang="en-US" dirty="0"/>
          </a:p>
        </p:txBody>
      </p:sp>
      <p:sp>
        <p:nvSpPr>
          <p:cNvPr id="15" name="TextBox 14">
            <a:extLst>
              <a:ext uri="{FF2B5EF4-FFF2-40B4-BE49-F238E27FC236}">
                <a16:creationId xmlns:a16="http://schemas.microsoft.com/office/drawing/2014/main" id="{4EE3358E-F37F-921F-2926-353D87DA1D55}"/>
              </a:ext>
            </a:extLst>
          </p:cNvPr>
          <p:cNvSpPr txBox="1"/>
          <p:nvPr/>
        </p:nvSpPr>
        <p:spPr>
          <a:xfrm>
            <a:off x="7162895" y="3021554"/>
            <a:ext cx="1434401" cy="577081"/>
          </a:xfrm>
          <a:prstGeom prst="rect">
            <a:avLst/>
          </a:prstGeom>
          <a:noFill/>
        </p:spPr>
        <p:txBody>
          <a:bodyPr wrap="square">
            <a:spAutoFit/>
          </a:bodyPr>
          <a:lstStyle>
            <a:defPPr>
              <a:defRPr lang="fa-IR"/>
            </a:defPPr>
            <a:lvl1pPr algn="just" rtl="1">
              <a:lnSpc>
                <a:spcPct val="200000"/>
              </a:lnSpc>
              <a:defRPr sz="20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سرفه کردن</a:t>
            </a:r>
            <a:endParaRPr lang="en-US" dirty="0"/>
          </a:p>
        </p:txBody>
      </p:sp>
      <p:sp>
        <p:nvSpPr>
          <p:cNvPr id="17" name="TextBox 16">
            <a:extLst>
              <a:ext uri="{FF2B5EF4-FFF2-40B4-BE49-F238E27FC236}">
                <a16:creationId xmlns:a16="http://schemas.microsoft.com/office/drawing/2014/main" id="{5CADDB7D-EC7E-FBF5-E237-5D3A341AE267}"/>
              </a:ext>
            </a:extLst>
          </p:cNvPr>
          <p:cNvSpPr txBox="1"/>
          <p:nvPr/>
        </p:nvSpPr>
        <p:spPr>
          <a:xfrm>
            <a:off x="5285432" y="3027474"/>
            <a:ext cx="1297965" cy="577081"/>
          </a:xfrm>
          <a:prstGeom prst="rect">
            <a:avLst/>
          </a:prstGeom>
          <a:noFill/>
        </p:spPr>
        <p:txBody>
          <a:bodyPr wrap="square">
            <a:spAutoFit/>
          </a:bodyPr>
          <a:lstStyle>
            <a:defPPr>
              <a:defRPr lang="fa-IR"/>
            </a:defPPr>
            <a:lvl1pPr algn="just" rtl="1">
              <a:lnSpc>
                <a:spcPct val="200000"/>
              </a:lnSpc>
              <a:defRPr sz="20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تنگی نفس</a:t>
            </a:r>
            <a:endParaRPr lang="en-US" dirty="0"/>
          </a:p>
        </p:txBody>
      </p:sp>
      <p:sp>
        <p:nvSpPr>
          <p:cNvPr id="19" name="TextBox 18">
            <a:extLst>
              <a:ext uri="{FF2B5EF4-FFF2-40B4-BE49-F238E27FC236}">
                <a16:creationId xmlns:a16="http://schemas.microsoft.com/office/drawing/2014/main" id="{D54074F2-DCE7-3430-9EB3-A906126F93E2}"/>
              </a:ext>
            </a:extLst>
          </p:cNvPr>
          <p:cNvSpPr txBox="1"/>
          <p:nvPr/>
        </p:nvSpPr>
        <p:spPr>
          <a:xfrm>
            <a:off x="2940767" y="3021554"/>
            <a:ext cx="1884032" cy="630942"/>
          </a:xfrm>
          <a:prstGeom prst="rect">
            <a:avLst/>
          </a:prstGeom>
          <a:noFill/>
        </p:spPr>
        <p:txBody>
          <a:bodyPr wrap="square">
            <a:spAutoFit/>
          </a:bodyPr>
          <a:lstStyle>
            <a:defPPr>
              <a:defRPr lang="fa-IR"/>
            </a:defPPr>
            <a:lvl1pPr algn="just" rtl="1">
              <a:lnSpc>
                <a:spcPct val="200000"/>
              </a:lnSpc>
              <a:defRPr sz="20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سردردهای مکرر</a:t>
            </a:r>
            <a:endParaRPr lang="en-US" dirty="0"/>
          </a:p>
        </p:txBody>
      </p:sp>
      <p:sp>
        <p:nvSpPr>
          <p:cNvPr id="21" name="TextBox 20">
            <a:extLst>
              <a:ext uri="{FF2B5EF4-FFF2-40B4-BE49-F238E27FC236}">
                <a16:creationId xmlns:a16="http://schemas.microsoft.com/office/drawing/2014/main" id="{4A75846D-33A8-0CE0-2FE7-1E3B69D9517E}"/>
              </a:ext>
            </a:extLst>
          </p:cNvPr>
          <p:cNvSpPr txBox="1"/>
          <p:nvPr/>
        </p:nvSpPr>
        <p:spPr>
          <a:xfrm>
            <a:off x="887592" y="2923625"/>
            <a:ext cx="1978592" cy="630942"/>
          </a:xfrm>
          <a:prstGeom prst="rect">
            <a:avLst/>
          </a:prstGeom>
          <a:noFill/>
        </p:spPr>
        <p:txBody>
          <a:bodyPr wrap="square">
            <a:spAutoFit/>
          </a:bodyPr>
          <a:lstStyle>
            <a:defPPr>
              <a:defRPr lang="fa-IR"/>
            </a:defPPr>
            <a:lvl1pPr algn="just" rtl="1">
              <a:lnSpc>
                <a:spcPct val="200000"/>
              </a:lnSpc>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تهوع و استفراغ</a:t>
            </a:r>
            <a:endParaRPr lang="en-US" sz="2000" b="1" dirty="0"/>
          </a:p>
        </p:txBody>
      </p:sp>
      <p:sp>
        <p:nvSpPr>
          <p:cNvPr id="22" name="TextBox 21">
            <a:extLst>
              <a:ext uri="{FF2B5EF4-FFF2-40B4-BE49-F238E27FC236}">
                <a16:creationId xmlns:a16="http://schemas.microsoft.com/office/drawing/2014/main" id="{E28E0D2B-7B62-3E8D-18CB-C319855B86D8}"/>
              </a:ext>
            </a:extLst>
          </p:cNvPr>
          <p:cNvSpPr txBox="1"/>
          <p:nvPr/>
        </p:nvSpPr>
        <p:spPr>
          <a:xfrm>
            <a:off x="4658167" y="184079"/>
            <a:ext cx="287566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علائم کیست هیداتید</a:t>
            </a:r>
            <a:endParaRPr lang="en-US" dirty="0"/>
          </a:p>
        </p:txBody>
      </p:sp>
      <p:sp>
        <p:nvSpPr>
          <p:cNvPr id="23" name="Rectangle 22">
            <a:extLst>
              <a:ext uri="{FF2B5EF4-FFF2-40B4-BE49-F238E27FC236}">
                <a16:creationId xmlns:a16="http://schemas.microsoft.com/office/drawing/2014/main" id="{FD90BCC5-911C-E6E0-3609-3A20523C271A}"/>
              </a:ext>
            </a:extLst>
          </p:cNvPr>
          <p:cNvSpPr/>
          <p:nvPr/>
        </p:nvSpPr>
        <p:spPr>
          <a:xfrm>
            <a:off x="117986" y="775568"/>
            <a:ext cx="11956027" cy="76674"/>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5" name="Rectangle 24">
            <a:extLst>
              <a:ext uri="{FF2B5EF4-FFF2-40B4-BE49-F238E27FC236}">
                <a16:creationId xmlns:a16="http://schemas.microsoft.com/office/drawing/2014/main" id="{26F7E39F-D505-CC88-7500-912405357674}"/>
              </a:ext>
            </a:extLst>
          </p:cNvPr>
          <p:cNvSpPr/>
          <p:nvPr/>
        </p:nvSpPr>
        <p:spPr>
          <a:xfrm>
            <a:off x="1" y="6253848"/>
            <a:ext cx="12192000" cy="420073"/>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46049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431145FA-DC27-EE04-70DB-F37DE0B4A2C1}"/>
              </a:ext>
            </a:extLst>
          </p:cNvPr>
          <p:cNvSpPr>
            <a:spLocks noChangeArrowheads="1"/>
          </p:cNvSpPr>
          <p:nvPr/>
        </p:nvSpPr>
        <p:spPr bwMode="auto">
          <a:xfrm>
            <a:off x="587239" y="1251701"/>
            <a:ext cx="3509026" cy="3522268"/>
          </a:xfrm>
          <a:custGeom>
            <a:avLst/>
            <a:gdLst>
              <a:gd name="connsiteX0" fmla="*/ 1050925 w 2103438"/>
              <a:gd name="connsiteY0" fmla="*/ 0 h 2111375"/>
              <a:gd name="connsiteX1" fmla="*/ 2103438 w 2103438"/>
              <a:gd name="connsiteY1" fmla="*/ 1055687 h 2111375"/>
              <a:gd name="connsiteX2" fmla="*/ 1730179 w 2103438"/>
              <a:gd name="connsiteY2" fmla="*/ 1430073 h 2111375"/>
              <a:gd name="connsiteX3" fmla="*/ 1730454 w 2103438"/>
              <a:gd name="connsiteY3" fmla="*/ 1430259 h 2111375"/>
              <a:gd name="connsiteX4" fmla="*/ 1782763 w 2103438"/>
              <a:gd name="connsiteY4" fmla="*/ 1556544 h 2111375"/>
              <a:gd name="connsiteX5" fmla="*/ 1604169 w 2103438"/>
              <a:gd name="connsiteY5" fmla="*/ 1735138 h 2111375"/>
              <a:gd name="connsiteX6" fmla="*/ 1534652 w 2103438"/>
              <a:gd name="connsiteY6" fmla="*/ 1721103 h 2111375"/>
              <a:gd name="connsiteX7" fmla="*/ 1478063 w 2103438"/>
              <a:gd name="connsiteY7" fmla="*/ 1682950 h 2111375"/>
              <a:gd name="connsiteX8" fmla="*/ 1050925 w 2103438"/>
              <a:gd name="connsiteY8" fmla="*/ 2111375 h 2111375"/>
              <a:gd name="connsiteX9" fmla="*/ 0 w 2103438"/>
              <a:gd name="connsiteY9" fmla="*/ 1055687 h 211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3438" h="2111375">
                <a:moveTo>
                  <a:pt x="1050925" y="0"/>
                </a:moveTo>
                <a:lnTo>
                  <a:pt x="2103438" y="1055687"/>
                </a:lnTo>
                <a:lnTo>
                  <a:pt x="1730179" y="1430073"/>
                </a:lnTo>
                <a:lnTo>
                  <a:pt x="1730454" y="1430259"/>
                </a:lnTo>
                <a:cubicBezTo>
                  <a:pt x="1762773" y="1462578"/>
                  <a:pt x="1782763" y="1507227"/>
                  <a:pt x="1782763" y="1556544"/>
                </a:cubicBezTo>
                <a:cubicBezTo>
                  <a:pt x="1782763" y="1655179"/>
                  <a:pt x="1702804" y="1735138"/>
                  <a:pt x="1604169" y="1735138"/>
                </a:cubicBezTo>
                <a:cubicBezTo>
                  <a:pt x="1579510" y="1735138"/>
                  <a:pt x="1556019" y="1730141"/>
                  <a:pt x="1534652" y="1721103"/>
                </a:cubicBezTo>
                <a:lnTo>
                  <a:pt x="1478063" y="1682950"/>
                </a:lnTo>
                <a:lnTo>
                  <a:pt x="1050925" y="2111375"/>
                </a:lnTo>
                <a:lnTo>
                  <a:pt x="0" y="1055687"/>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3" name="Freeform: Shape 2">
            <a:extLst>
              <a:ext uri="{FF2B5EF4-FFF2-40B4-BE49-F238E27FC236}">
                <a16:creationId xmlns:a16="http://schemas.microsoft.com/office/drawing/2014/main" id="{7EB91BF0-5E7C-4A7C-5EE3-02FE9B303F07}"/>
              </a:ext>
            </a:extLst>
          </p:cNvPr>
          <p:cNvSpPr>
            <a:spLocks noChangeArrowheads="1"/>
          </p:cNvSpPr>
          <p:nvPr/>
        </p:nvSpPr>
        <p:spPr bwMode="auto">
          <a:xfrm>
            <a:off x="2488525" y="3172282"/>
            <a:ext cx="3509026" cy="3524916"/>
          </a:xfrm>
          <a:custGeom>
            <a:avLst/>
            <a:gdLst>
              <a:gd name="connsiteX0" fmla="*/ 1051719 w 2103438"/>
              <a:gd name="connsiteY0" fmla="*/ 0 h 2112963"/>
              <a:gd name="connsiteX1" fmla="*/ 1408206 w 2103438"/>
              <a:gd name="connsiteY1" fmla="*/ 358101 h 2112963"/>
              <a:gd name="connsiteX2" fmla="*/ 1465639 w 2103438"/>
              <a:gd name="connsiteY2" fmla="*/ 319209 h 2112963"/>
              <a:gd name="connsiteX3" fmla="*/ 1536701 w 2103438"/>
              <a:gd name="connsiteY3" fmla="*/ 304800 h 2112963"/>
              <a:gd name="connsiteX4" fmla="*/ 1719264 w 2103438"/>
              <a:gd name="connsiteY4" fmla="*/ 488157 h 2112963"/>
              <a:gd name="connsiteX5" fmla="*/ 1704918 w 2103438"/>
              <a:gd name="connsiteY5" fmla="*/ 559528 h 2112963"/>
              <a:gd name="connsiteX6" fmla="*/ 1666176 w 2103438"/>
              <a:gd name="connsiteY6" fmla="*/ 617239 h 2112963"/>
              <a:gd name="connsiteX7" fmla="*/ 2103438 w 2103438"/>
              <a:gd name="connsiteY7" fmla="*/ 1056482 h 2112963"/>
              <a:gd name="connsiteX8" fmla="*/ 1051719 w 2103438"/>
              <a:gd name="connsiteY8" fmla="*/ 2112963 h 2112963"/>
              <a:gd name="connsiteX9" fmla="*/ 0 w 2103438"/>
              <a:gd name="connsiteY9" fmla="*/ 1056482 h 2112963"/>
              <a:gd name="connsiteX10" fmla="*/ 427818 w 2103438"/>
              <a:gd name="connsiteY10" fmla="*/ 626726 h 2112963"/>
              <a:gd name="connsiteX11" fmla="*/ 454556 w 2103438"/>
              <a:gd name="connsiteY11" fmla="*/ 626726 h 2112963"/>
              <a:gd name="connsiteX12" fmla="*/ 668465 w 2103438"/>
              <a:gd name="connsiteY12" fmla="*/ 411849 h 2112963"/>
              <a:gd name="connsiteX13" fmla="*/ 668465 w 2103438"/>
              <a:gd name="connsiteY13" fmla="*/ 384989 h 2112963"/>
              <a:gd name="connsiteX14" fmla="*/ 1051719 w 2103438"/>
              <a:gd name="connsiteY14" fmla="*/ 0 h 211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03438" h="2112963">
                <a:moveTo>
                  <a:pt x="1051719" y="0"/>
                </a:moveTo>
                <a:lnTo>
                  <a:pt x="1408206" y="358101"/>
                </a:lnTo>
                <a:lnTo>
                  <a:pt x="1465639" y="319209"/>
                </a:lnTo>
                <a:cubicBezTo>
                  <a:pt x="1487481" y="309931"/>
                  <a:pt x="1511495" y="304800"/>
                  <a:pt x="1536701" y="304800"/>
                </a:cubicBezTo>
                <a:cubicBezTo>
                  <a:pt x="1637528" y="304800"/>
                  <a:pt x="1719264" y="386892"/>
                  <a:pt x="1719264" y="488157"/>
                </a:cubicBezTo>
                <a:cubicBezTo>
                  <a:pt x="1719264" y="513473"/>
                  <a:pt x="1714156" y="537591"/>
                  <a:pt x="1704918" y="559528"/>
                </a:cubicBezTo>
                <a:lnTo>
                  <a:pt x="1666176" y="617239"/>
                </a:lnTo>
                <a:lnTo>
                  <a:pt x="2103438" y="1056482"/>
                </a:lnTo>
                <a:cubicBezTo>
                  <a:pt x="2103438" y="1056482"/>
                  <a:pt x="2103438" y="1056482"/>
                  <a:pt x="1051719" y="2112963"/>
                </a:cubicBezTo>
                <a:cubicBezTo>
                  <a:pt x="1051719" y="2112963"/>
                  <a:pt x="1051719" y="2112963"/>
                  <a:pt x="0" y="1056482"/>
                </a:cubicBezTo>
                <a:cubicBezTo>
                  <a:pt x="0" y="1056482"/>
                  <a:pt x="0" y="1056482"/>
                  <a:pt x="427818" y="626726"/>
                </a:cubicBezTo>
                <a:cubicBezTo>
                  <a:pt x="436731" y="626726"/>
                  <a:pt x="445643" y="626726"/>
                  <a:pt x="454556" y="626726"/>
                </a:cubicBezTo>
                <a:cubicBezTo>
                  <a:pt x="570424" y="626726"/>
                  <a:pt x="668465" y="528241"/>
                  <a:pt x="668465" y="411849"/>
                </a:cubicBezTo>
                <a:cubicBezTo>
                  <a:pt x="668465" y="402896"/>
                  <a:pt x="668465" y="393942"/>
                  <a:pt x="668465" y="384989"/>
                </a:cubicBezTo>
                <a:cubicBezTo>
                  <a:pt x="668465" y="384989"/>
                  <a:pt x="668465" y="384989"/>
                  <a:pt x="1051719" y="0"/>
                </a:cubicBezTo>
                <a:close/>
              </a:path>
            </a:pathLst>
          </a:custGeom>
          <a:solidFill>
            <a:srgbClr val="FF5E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 name="Freeform: Shape 3">
            <a:extLst>
              <a:ext uri="{FF2B5EF4-FFF2-40B4-BE49-F238E27FC236}">
                <a16:creationId xmlns:a16="http://schemas.microsoft.com/office/drawing/2014/main" id="{6F221667-8E88-27A1-D395-D18C31D607FE}"/>
              </a:ext>
            </a:extLst>
          </p:cNvPr>
          <p:cNvSpPr>
            <a:spLocks noChangeArrowheads="1"/>
          </p:cNvSpPr>
          <p:nvPr/>
        </p:nvSpPr>
        <p:spPr bwMode="auto">
          <a:xfrm>
            <a:off x="4407779" y="1251701"/>
            <a:ext cx="3522268" cy="3522268"/>
          </a:xfrm>
          <a:custGeom>
            <a:avLst/>
            <a:gdLst>
              <a:gd name="connsiteX0" fmla="*/ 1051233 w 2111375"/>
              <a:gd name="connsiteY0" fmla="*/ 0 h 2111375"/>
              <a:gd name="connsiteX1" fmla="*/ 2111375 w 2111375"/>
              <a:gd name="connsiteY1" fmla="*/ 1055687 h 2111375"/>
              <a:gd name="connsiteX2" fmla="*/ 1739818 w 2111375"/>
              <a:gd name="connsiteY2" fmla="*/ 1425684 h 2111375"/>
              <a:gd name="connsiteX3" fmla="*/ 1746755 w 2111375"/>
              <a:gd name="connsiteY3" fmla="*/ 1430259 h 2111375"/>
              <a:gd name="connsiteX4" fmla="*/ 1800226 w 2111375"/>
              <a:gd name="connsiteY4" fmla="*/ 1556544 h 2111375"/>
              <a:gd name="connsiteX5" fmla="*/ 1617663 w 2111375"/>
              <a:gd name="connsiteY5" fmla="*/ 1735138 h 2111375"/>
              <a:gd name="connsiteX6" fmla="*/ 1488572 w 2111375"/>
              <a:gd name="connsiteY6" fmla="*/ 1682829 h 2111375"/>
              <a:gd name="connsiteX7" fmla="*/ 1485729 w 2111375"/>
              <a:gd name="connsiteY7" fmla="*/ 1678705 h 2111375"/>
              <a:gd name="connsiteX8" fmla="*/ 1051233 w 2111375"/>
              <a:gd name="connsiteY8" fmla="*/ 2111375 h 2111375"/>
              <a:gd name="connsiteX9" fmla="*/ 605795 w 2111375"/>
              <a:gd name="connsiteY9" fmla="*/ 1655103 h 2111375"/>
              <a:gd name="connsiteX10" fmla="*/ 605795 w 2111375"/>
              <a:gd name="connsiteY10" fmla="*/ 1637210 h 2111375"/>
              <a:gd name="connsiteX11" fmla="*/ 391985 w 2111375"/>
              <a:gd name="connsiteY11" fmla="*/ 1422494 h 2111375"/>
              <a:gd name="connsiteX12" fmla="*/ 365259 w 2111375"/>
              <a:gd name="connsiteY12" fmla="*/ 1422494 h 2111375"/>
              <a:gd name="connsiteX13" fmla="*/ 0 w 2111375"/>
              <a:gd name="connsiteY13" fmla="*/ 1055687 h 2111375"/>
              <a:gd name="connsiteX14" fmla="*/ 1051233 w 2111375"/>
              <a:gd name="connsiteY14" fmla="*/ 0 h 211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1375" h="2111375">
                <a:moveTo>
                  <a:pt x="1051233" y="0"/>
                </a:moveTo>
                <a:cubicBezTo>
                  <a:pt x="1051233" y="0"/>
                  <a:pt x="1051233" y="0"/>
                  <a:pt x="2111375" y="1055687"/>
                </a:cubicBezTo>
                <a:lnTo>
                  <a:pt x="1739818" y="1425684"/>
                </a:lnTo>
                <a:lnTo>
                  <a:pt x="1746755" y="1430259"/>
                </a:lnTo>
                <a:cubicBezTo>
                  <a:pt x="1779792" y="1462578"/>
                  <a:pt x="1800226" y="1507227"/>
                  <a:pt x="1800226" y="1556544"/>
                </a:cubicBezTo>
                <a:cubicBezTo>
                  <a:pt x="1800226" y="1655179"/>
                  <a:pt x="1718490" y="1735138"/>
                  <a:pt x="1617663" y="1735138"/>
                </a:cubicBezTo>
                <a:cubicBezTo>
                  <a:pt x="1567250" y="1735138"/>
                  <a:pt x="1521609" y="1715148"/>
                  <a:pt x="1488572" y="1682829"/>
                </a:cubicBezTo>
                <a:lnTo>
                  <a:pt x="1485729" y="1678705"/>
                </a:lnTo>
                <a:lnTo>
                  <a:pt x="1051233" y="2111375"/>
                </a:lnTo>
                <a:cubicBezTo>
                  <a:pt x="1051233" y="2111375"/>
                  <a:pt x="1051233" y="2111375"/>
                  <a:pt x="605795" y="1655103"/>
                </a:cubicBezTo>
                <a:cubicBezTo>
                  <a:pt x="605795" y="1646157"/>
                  <a:pt x="605795" y="1646157"/>
                  <a:pt x="605795" y="1637210"/>
                </a:cubicBezTo>
                <a:cubicBezTo>
                  <a:pt x="605795" y="1511959"/>
                  <a:pt x="507799" y="1422494"/>
                  <a:pt x="391985" y="1422494"/>
                </a:cubicBezTo>
                <a:cubicBezTo>
                  <a:pt x="383076" y="1422494"/>
                  <a:pt x="374167" y="1422494"/>
                  <a:pt x="365259" y="1422494"/>
                </a:cubicBezTo>
                <a:cubicBezTo>
                  <a:pt x="365259" y="1422494"/>
                  <a:pt x="365259" y="1422494"/>
                  <a:pt x="0" y="1055687"/>
                </a:cubicBezTo>
                <a:cubicBezTo>
                  <a:pt x="0" y="1055687"/>
                  <a:pt x="0" y="1055687"/>
                  <a:pt x="1051233" y="0"/>
                </a:cubicBez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5" name="Freeform: Shape 4">
            <a:extLst>
              <a:ext uri="{FF2B5EF4-FFF2-40B4-BE49-F238E27FC236}">
                <a16:creationId xmlns:a16="http://schemas.microsoft.com/office/drawing/2014/main" id="{C68167A0-C246-D46A-3D1F-AAD9957A6326}"/>
              </a:ext>
            </a:extLst>
          </p:cNvPr>
          <p:cNvSpPr>
            <a:spLocks noChangeArrowheads="1"/>
          </p:cNvSpPr>
          <p:nvPr/>
        </p:nvSpPr>
        <p:spPr bwMode="auto">
          <a:xfrm>
            <a:off x="6349170" y="3172282"/>
            <a:ext cx="3506376" cy="3524916"/>
          </a:xfrm>
          <a:custGeom>
            <a:avLst/>
            <a:gdLst>
              <a:gd name="connsiteX0" fmla="*/ 1050925 w 2101850"/>
              <a:gd name="connsiteY0" fmla="*/ 0 h 2112963"/>
              <a:gd name="connsiteX1" fmla="*/ 1412322 w 2101850"/>
              <a:gd name="connsiteY1" fmla="*/ 363308 h 2112963"/>
              <a:gd name="connsiteX2" fmla="*/ 1415547 w 2101850"/>
              <a:gd name="connsiteY2" fmla="*/ 358504 h 2112963"/>
              <a:gd name="connsiteX3" fmla="*/ 1544638 w 2101850"/>
              <a:gd name="connsiteY3" fmla="*/ 304800 h 2112963"/>
              <a:gd name="connsiteX4" fmla="*/ 1727201 w 2101850"/>
              <a:gd name="connsiteY4" fmla="*/ 488157 h 2112963"/>
              <a:gd name="connsiteX5" fmla="*/ 1673730 w 2101850"/>
              <a:gd name="connsiteY5" fmla="*/ 617810 h 2112963"/>
              <a:gd name="connsiteX6" fmla="*/ 1668804 w 2101850"/>
              <a:gd name="connsiteY6" fmla="*/ 621146 h 2112963"/>
              <a:gd name="connsiteX7" fmla="*/ 2101850 w 2101850"/>
              <a:gd name="connsiteY7" fmla="*/ 1056482 h 2112963"/>
              <a:gd name="connsiteX8" fmla="*/ 1050925 w 2101850"/>
              <a:gd name="connsiteY8" fmla="*/ 2112963 h 2112963"/>
              <a:gd name="connsiteX9" fmla="*/ 0 w 2101850"/>
              <a:gd name="connsiteY9" fmla="*/ 1056482 h 2112963"/>
              <a:gd name="connsiteX10" fmla="*/ 427495 w 2101850"/>
              <a:gd name="connsiteY10" fmla="*/ 617773 h 2112963"/>
              <a:gd name="connsiteX11" fmla="*/ 463119 w 2101850"/>
              <a:gd name="connsiteY11" fmla="*/ 626726 h 2112963"/>
              <a:gd name="connsiteX12" fmla="*/ 676867 w 2101850"/>
              <a:gd name="connsiteY12" fmla="*/ 411849 h 2112963"/>
              <a:gd name="connsiteX13" fmla="*/ 667961 w 2101850"/>
              <a:gd name="connsiteY13" fmla="*/ 376036 h 2112963"/>
              <a:gd name="connsiteX14" fmla="*/ 1050925 w 2101850"/>
              <a:gd name="connsiteY14" fmla="*/ 0 h 211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01850" h="2112963">
                <a:moveTo>
                  <a:pt x="1050925" y="0"/>
                </a:moveTo>
                <a:lnTo>
                  <a:pt x="1412322" y="363308"/>
                </a:lnTo>
                <a:lnTo>
                  <a:pt x="1415547" y="358504"/>
                </a:lnTo>
                <a:cubicBezTo>
                  <a:pt x="1448584" y="325323"/>
                  <a:pt x="1494225" y="304800"/>
                  <a:pt x="1544638" y="304800"/>
                </a:cubicBezTo>
                <a:cubicBezTo>
                  <a:pt x="1645465" y="304800"/>
                  <a:pt x="1727201" y="386892"/>
                  <a:pt x="1727201" y="488157"/>
                </a:cubicBezTo>
                <a:cubicBezTo>
                  <a:pt x="1727201" y="538790"/>
                  <a:pt x="1706767" y="584629"/>
                  <a:pt x="1673730" y="617810"/>
                </a:cubicBezTo>
                <a:lnTo>
                  <a:pt x="1668804" y="621146"/>
                </a:lnTo>
                <a:lnTo>
                  <a:pt x="2101850" y="1056482"/>
                </a:lnTo>
                <a:cubicBezTo>
                  <a:pt x="2101850" y="1056482"/>
                  <a:pt x="2101850" y="1056482"/>
                  <a:pt x="1050925" y="2112963"/>
                </a:cubicBezTo>
                <a:cubicBezTo>
                  <a:pt x="1050925" y="2112963"/>
                  <a:pt x="1050925" y="2112963"/>
                  <a:pt x="0" y="1056482"/>
                </a:cubicBezTo>
                <a:cubicBezTo>
                  <a:pt x="0" y="1056482"/>
                  <a:pt x="0" y="1056482"/>
                  <a:pt x="427495" y="617773"/>
                </a:cubicBezTo>
                <a:cubicBezTo>
                  <a:pt x="436401" y="626726"/>
                  <a:pt x="454213" y="626726"/>
                  <a:pt x="463119" y="626726"/>
                </a:cubicBezTo>
                <a:cubicBezTo>
                  <a:pt x="578899" y="626726"/>
                  <a:pt x="676867" y="528241"/>
                  <a:pt x="676867" y="411849"/>
                </a:cubicBezTo>
                <a:cubicBezTo>
                  <a:pt x="676867" y="402896"/>
                  <a:pt x="676867" y="384989"/>
                  <a:pt x="667961" y="376036"/>
                </a:cubicBezTo>
                <a:cubicBezTo>
                  <a:pt x="667961" y="376036"/>
                  <a:pt x="667961" y="376036"/>
                  <a:pt x="1050925" y="0"/>
                </a:cubicBez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6" name="Freeform: Shape 5">
            <a:extLst>
              <a:ext uri="{FF2B5EF4-FFF2-40B4-BE49-F238E27FC236}">
                <a16:creationId xmlns:a16="http://schemas.microsoft.com/office/drawing/2014/main" id="{02726A19-7775-0995-98BB-6407B9569DC5}"/>
              </a:ext>
            </a:extLst>
          </p:cNvPr>
          <p:cNvSpPr>
            <a:spLocks noChangeArrowheads="1"/>
          </p:cNvSpPr>
          <p:nvPr/>
        </p:nvSpPr>
        <p:spPr bwMode="auto">
          <a:xfrm>
            <a:off x="8274669" y="1251701"/>
            <a:ext cx="3506376" cy="3522266"/>
          </a:xfrm>
          <a:custGeom>
            <a:avLst/>
            <a:gdLst>
              <a:gd name="connsiteX0" fmla="*/ 1050925 w 2101850"/>
              <a:gd name="connsiteY0" fmla="*/ 0 h 2111375"/>
              <a:gd name="connsiteX1" fmla="*/ 2101850 w 2101850"/>
              <a:gd name="connsiteY1" fmla="*/ 1055687 h 2111375"/>
              <a:gd name="connsiteX2" fmla="*/ 1651606 w 2101850"/>
              <a:gd name="connsiteY2" fmla="*/ 1507972 h 2111375"/>
              <a:gd name="connsiteX3" fmla="*/ 1687454 w 2101850"/>
              <a:gd name="connsiteY3" fmla="*/ 1561374 h 2111375"/>
              <a:gd name="connsiteX4" fmla="*/ 1701801 w 2101850"/>
              <a:gd name="connsiteY4" fmla="*/ 1632745 h 2111375"/>
              <a:gd name="connsiteX5" fmla="*/ 1519238 w 2101850"/>
              <a:gd name="connsiteY5" fmla="*/ 1816102 h 2111375"/>
              <a:gd name="connsiteX6" fmla="*/ 1448176 w 2101850"/>
              <a:gd name="connsiteY6" fmla="*/ 1801693 h 2111375"/>
              <a:gd name="connsiteX7" fmla="*/ 1395033 w 2101850"/>
              <a:gd name="connsiteY7" fmla="*/ 1765707 h 2111375"/>
              <a:gd name="connsiteX8" fmla="*/ 1050925 w 2101850"/>
              <a:gd name="connsiteY8" fmla="*/ 2111375 h 2111375"/>
              <a:gd name="connsiteX9" fmla="*/ 605618 w 2101850"/>
              <a:gd name="connsiteY9" fmla="*/ 1664050 h 2111375"/>
              <a:gd name="connsiteX10" fmla="*/ 614524 w 2101850"/>
              <a:gd name="connsiteY10" fmla="*/ 1637210 h 2111375"/>
              <a:gd name="connsiteX11" fmla="*/ 400776 w 2101850"/>
              <a:gd name="connsiteY11" fmla="*/ 1422494 h 2111375"/>
              <a:gd name="connsiteX12" fmla="*/ 365152 w 2101850"/>
              <a:gd name="connsiteY12" fmla="*/ 1422494 h 2111375"/>
              <a:gd name="connsiteX13" fmla="*/ 0 w 2101850"/>
              <a:gd name="connsiteY13" fmla="*/ 1055687 h 2111375"/>
              <a:gd name="connsiteX14" fmla="*/ 1050925 w 2101850"/>
              <a:gd name="connsiteY14" fmla="*/ 0 h 211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01850" h="2111375">
                <a:moveTo>
                  <a:pt x="1050925" y="0"/>
                </a:moveTo>
                <a:cubicBezTo>
                  <a:pt x="1050925" y="0"/>
                  <a:pt x="1050925" y="0"/>
                  <a:pt x="2101850" y="1055687"/>
                </a:cubicBezTo>
                <a:lnTo>
                  <a:pt x="1651606" y="1507972"/>
                </a:lnTo>
                <a:lnTo>
                  <a:pt x="1687454" y="1561374"/>
                </a:lnTo>
                <a:cubicBezTo>
                  <a:pt x="1696693" y="1583311"/>
                  <a:pt x="1701801" y="1607429"/>
                  <a:pt x="1701801" y="1632745"/>
                </a:cubicBezTo>
                <a:cubicBezTo>
                  <a:pt x="1701801" y="1734010"/>
                  <a:pt x="1620065" y="1816102"/>
                  <a:pt x="1519238" y="1816102"/>
                </a:cubicBezTo>
                <a:cubicBezTo>
                  <a:pt x="1494031" y="1816102"/>
                  <a:pt x="1470018" y="1810971"/>
                  <a:pt x="1448176" y="1801693"/>
                </a:cubicBezTo>
                <a:lnTo>
                  <a:pt x="1395033" y="1765707"/>
                </a:lnTo>
                <a:lnTo>
                  <a:pt x="1050925" y="2111375"/>
                </a:lnTo>
                <a:cubicBezTo>
                  <a:pt x="1050925" y="2111375"/>
                  <a:pt x="1050925" y="2111375"/>
                  <a:pt x="605618" y="1664050"/>
                </a:cubicBezTo>
                <a:cubicBezTo>
                  <a:pt x="605618" y="1655103"/>
                  <a:pt x="614524" y="1646157"/>
                  <a:pt x="614524" y="1637210"/>
                </a:cubicBezTo>
                <a:cubicBezTo>
                  <a:pt x="614524" y="1511959"/>
                  <a:pt x="516556" y="1422494"/>
                  <a:pt x="400776" y="1422494"/>
                </a:cubicBezTo>
                <a:cubicBezTo>
                  <a:pt x="382964" y="1422494"/>
                  <a:pt x="374058" y="1422494"/>
                  <a:pt x="365152" y="1422494"/>
                </a:cubicBezTo>
                <a:cubicBezTo>
                  <a:pt x="365152" y="1422494"/>
                  <a:pt x="365152" y="1422494"/>
                  <a:pt x="0" y="1055687"/>
                </a:cubicBezTo>
                <a:cubicBezTo>
                  <a:pt x="0" y="1055687"/>
                  <a:pt x="0" y="1055687"/>
                  <a:pt x="1050925" y="0"/>
                </a:cubicBezTo>
                <a:close/>
              </a:path>
            </a:pathLst>
          </a:custGeom>
          <a:solidFill>
            <a:schemeClr val="accent6"/>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8" name="TextBox 7">
            <a:extLst>
              <a:ext uri="{FF2B5EF4-FFF2-40B4-BE49-F238E27FC236}">
                <a16:creationId xmlns:a16="http://schemas.microsoft.com/office/drawing/2014/main" id="{1AB1EAE6-396C-E641-BB13-41B97DD49DC1}"/>
              </a:ext>
            </a:extLst>
          </p:cNvPr>
          <p:cNvSpPr txBox="1"/>
          <p:nvPr/>
        </p:nvSpPr>
        <p:spPr>
          <a:xfrm>
            <a:off x="1165973" y="2081810"/>
            <a:ext cx="2166043" cy="1862048"/>
          </a:xfrm>
          <a:prstGeom prst="rect">
            <a:avLst/>
          </a:prstGeom>
          <a:noFill/>
        </p:spPr>
        <p:txBody>
          <a:bodyPr wrap="square">
            <a:spAutoFit/>
          </a:bodyPr>
          <a:lstStyle>
            <a:defPPr>
              <a:defRPr lang="fa-IR"/>
            </a:defPPr>
            <a:lvl1pPr algn="just" rtl="1">
              <a:lnSpc>
                <a:spcPct val="200000"/>
              </a:lnSpc>
              <a:defRPr sz="20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10. به وجود آمدن توده به خصوص در بخش میانی بدن</a:t>
            </a:r>
            <a:endParaRPr lang="en-US" dirty="0"/>
          </a:p>
        </p:txBody>
      </p:sp>
      <p:sp>
        <p:nvSpPr>
          <p:cNvPr id="10" name="TextBox 9">
            <a:extLst>
              <a:ext uri="{FF2B5EF4-FFF2-40B4-BE49-F238E27FC236}">
                <a16:creationId xmlns:a16="http://schemas.microsoft.com/office/drawing/2014/main" id="{819B4C27-034A-BD80-C2ED-2FE030008F6A}"/>
              </a:ext>
            </a:extLst>
          </p:cNvPr>
          <p:cNvSpPr txBox="1"/>
          <p:nvPr/>
        </p:nvSpPr>
        <p:spPr>
          <a:xfrm>
            <a:off x="2959425" y="4357583"/>
            <a:ext cx="2273680" cy="1246495"/>
          </a:xfrm>
          <a:prstGeom prst="rect">
            <a:avLst/>
          </a:prstGeom>
          <a:noFill/>
        </p:spPr>
        <p:txBody>
          <a:bodyPr wrap="square">
            <a:spAutoFit/>
          </a:bodyPr>
          <a:lstStyle>
            <a:defPPr>
              <a:defRPr lang="fa-IR"/>
            </a:defPPr>
            <a:lvl1pPr algn="just" rtl="1">
              <a:lnSpc>
                <a:spcPct val="200000"/>
              </a:lnSpc>
              <a:defRPr sz="20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9. ناراحتی در شکم یا قفسه سینه</a:t>
            </a:r>
            <a:endParaRPr lang="en-US" dirty="0"/>
          </a:p>
        </p:txBody>
      </p:sp>
      <p:sp>
        <p:nvSpPr>
          <p:cNvPr id="12" name="TextBox 11">
            <a:extLst>
              <a:ext uri="{FF2B5EF4-FFF2-40B4-BE49-F238E27FC236}">
                <a16:creationId xmlns:a16="http://schemas.microsoft.com/office/drawing/2014/main" id="{7940343F-FA28-DB79-D6B9-D2CB88B55977}"/>
              </a:ext>
            </a:extLst>
          </p:cNvPr>
          <p:cNvSpPr txBox="1"/>
          <p:nvPr/>
        </p:nvSpPr>
        <p:spPr>
          <a:xfrm>
            <a:off x="4921062" y="2389586"/>
            <a:ext cx="2399041" cy="1246495"/>
          </a:xfrm>
          <a:prstGeom prst="rect">
            <a:avLst/>
          </a:prstGeom>
          <a:noFill/>
        </p:spPr>
        <p:txBody>
          <a:bodyPr wrap="square">
            <a:spAutoFit/>
          </a:bodyPr>
          <a:lstStyle>
            <a:defPPr>
              <a:defRPr lang="fa-IR"/>
            </a:defPPr>
            <a:lvl1pPr algn="just" rtl="1">
              <a:lnSpc>
                <a:spcPct val="200000"/>
              </a:lnSpc>
              <a:defRPr sz="20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8. احساس ضعف و خستگی</a:t>
            </a:r>
          </a:p>
        </p:txBody>
      </p:sp>
      <p:sp>
        <p:nvSpPr>
          <p:cNvPr id="14" name="TextBox 13">
            <a:extLst>
              <a:ext uri="{FF2B5EF4-FFF2-40B4-BE49-F238E27FC236}">
                <a16:creationId xmlns:a16="http://schemas.microsoft.com/office/drawing/2014/main" id="{3760A034-D622-B25D-FD57-5BD2D0767F4F}"/>
              </a:ext>
            </a:extLst>
          </p:cNvPr>
          <p:cNvSpPr txBox="1"/>
          <p:nvPr/>
        </p:nvSpPr>
        <p:spPr>
          <a:xfrm>
            <a:off x="6468451" y="4503776"/>
            <a:ext cx="3047162" cy="630942"/>
          </a:xfrm>
          <a:prstGeom prst="rect">
            <a:avLst/>
          </a:prstGeom>
          <a:noFill/>
        </p:spPr>
        <p:txBody>
          <a:bodyPr wrap="square">
            <a:spAutoFit/>
          </a:bodyPr>
          <a:lstStyle>
            <a:defPPr>
              <a:defRPr lang="fa-IR"/>
            </a:defPPr>
            <a:lvl1pPr algn="just" rtl="1">
              <a:lnSpc>
                <a:spcPct val="200000"/>
              </a:lnSpc>
              <a:defRPr sz="20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7. احساس ضعف و خستگی</a:t>
            </a:r>
            <a:endParaRPr lang="en-US" dirty="0"/>
          </a:p>
        </p:txBody>
      </p:sp>
      <p:sp>
        <p:nvSpPr>
          <p:cNvPr id="16" name="TextBox 15">
            <a:extLst>
              <a:ext uri="{FF2B5EF4-FFF2-40B4-BE49-F238E27FC236}">
                <a16:creationId xmlns:a16="http://schemas.microsoft.com/office/drawing/2014/main" id="{728612FC-969E-F145-6D2A-7768FB880FA8}"/>
              </a:ext>
            </a:extLst>
          </p:cNvPr>
          <p:cNvSpPr txBox="1"/>
          <p:nvPr/>
        </p:nvSpPr>
        <p:spPr>
          <a:xfrm>
            <a:off x="8702731" y="2697362"/>
            <a:ext cx="2650251" cy="630942"/>
          </a:xfrm>
          <a:prstGeom prst="rect">
            <a:avLst/>
          </a:prstGeom>
          <a:noFill/>
        </p:spPr>
        <p:txBody>
          <a:bodyPr wrap="square">
            <a:spAutoFit/>
          </a:bodyPr>
          <a:lstStyle>
            <a:defPPr>
              <a:defRPr lang="fa-IR"/>
            </a:defPPr>
            <a:lvl1pPr algn="just" rtl="1">
              <a:lnSpc>
                <a:spcPct val="200000"/>
              </a:lnSpc>
              <a:defRPr sz="20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6. کهیر یا بثورات پوستی</a:t>
            </a:r>
            <a:endParaRPr lang="en-US" dirty="0"/>
          </a:p>
        </p:txBody>
      </p:sp>
      <p:sp>
        <p:nvSpPr>
          <p:cNvPr id="17" name="TextBox 16">
            <a:extLst>
              <a:ext uri="{FF2B5EF4-FFF2-40B4-BE49-F238E27FC236}">
                <a16:creationId xmlns:a16="http://schemas.microsoft.com/office/drawing/2014/main" id="{39174EC1-54F8-E518-41A9-5B658AE9D604}"/>
              </a:ext>
            </a:extLst>
          </p:cNvPr>
          <p:cNvSpPr txBox="1"/>
          <p:nvPr/>
        </p:nvSpPr>
        <p:spPr>
          <a:xfrm>
            <a:off x="4731080" y="369901"/>
            <a:ext cx="287566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علائم کیست هیداتید</a:t>
            </a:r>
            <a:endParaRPr lang="en-US" dirty="0"/>
          </a:p>
        </p:txBody>
      </p:sp>
      <p:sp>
        <p:nvSpPr>
          <p:cNvPr id="18" name="Right Triangle 17">
            <a:extLst>
              <a:ext uri="{FF2B5EF4-FFF2-40B4-BE49-F238E27FC236}">
                <a16:creationId xmlns:a16="http://schemas.microsoft.com/office/drawing/2014/main" id="{880214B3-85A2-74F0-0A81-32B8A607C9A0}"/>
              </a:ext>
            </a:extLst>
          </p:cNvPr>
          <p:cNvSpPr/>
          <p:nvPr/>
        </p:nvSpPr>
        <p:spPr>
          <a:xfrm rot="10800000">
            <a:off x="10982848" y="0"/>
            <a:ext cx="1209152" cy="1201468"/>
          </a:xfrm>
          <a:prstGeom prst="rtTriangl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ight Triangle 18">
            <a:extLst>
              <a:ext uri="{FF2B5EF4-FFF2-40B4-BE49-F238E27FC236}">
                <a16:creationId xmlns:a16="http://schemas.microsoft.com/office/drawing/2014/main" id="{5029775E-15F1-F516-3E94-7CFAAEA2B6DB}"/>
              </a:ext>
            </a:extLst>
          </p:cNvPr>
          <p:cNvSpPr/>
          <p:nvPr/>
        </p:nvSpPr>
        <p:spPr>
          <a:xfrm>
            <a:off x="-23885" y="5656532"/>
            <a:ext cx="1209152" cy="1201468"/>
          </a:xfrm>
          <a:prstGeom prst="rtTriangl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00179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105CFC-720D-4E32-8263-03BE3E3E0A69}"/>
              </a:ext>
            </a:extLst>
          </p:cNvPr>
          <p:cNvSpPr txBox="1"/>
          <p:nvPr/>
        </p:nvSpPr>
        <p:spPr>
          <a:xfrm>
            <a:off x="8318199" y="201958"/>
            <a:ext cx="380011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rgbClr val="EAB200"/>
                </a:solidFill>
              </a:rPr>
              <a:t>علائم کیست هیداتیک کبد</a:t>
            </a:r>
            <a:endParaRPr lang="en-US" dirty="0">
              <a:solidFill>
                <a:srgbClr val="EAB200"/>
              </a:solidFill>
            </a:endParaRPr>
          </a:p>
        </p:txBody>
      </p:sp>
      <p:sp>
        <p:nvSpPr>
          <p:cNvPr id="5" name="TextBox 4">
            <a:extLst>
              <a:ext uri="{FF2B5EF4-FFF2-40B4-BE49-F238E27FC236}">
                <a16:creationId xmlns:a16="http://schemas.microsoft.com/office/drawing/2014/main" id="{4ECAC862-6DCC-925C-5B03-91EDA6D070F8}"/>
              </a:ext>
            </a:extLst>
          </p:cNvPr>
          <p:cNvSpPr txBox="1"/>
          <p:nvPr/>
        </p:nvSpPr>
        <p:spPr>
          <a:xfrm>
            <a:off x="231111" y="1840127"/>
            <a:ext cx="5161503"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صورتی که انگل وارد کبد بیمار شود فرد علائم متفاوتی را تجربه می‌کند. در ابتدا و زمانی که کیست هنوز کوچک است فرد معمولا علامت خاصی ندارد. به مرور با بزرگ شدن کیست و مصرف غذاهای چرب و ناسالم بیمار در سمت راست و بالای شکم خود دردهایی را احساس می‌کند. سپس فرد با کاهش اشتها، کاهش وزن و حالت تهوع و درد شدید شکم مواجه می‌شود</a:t>
            </a:r>
            <a:r>
              <a:rPr lang="en-US" dirty="0"/>
              <a:t>.</a:t>
            </a:r>
          </a:p>
        </p:txBody>
      </p:sp>
      <p:sp>
        <p:nvSpPr>
          <p:cNvPr id="6" name="Rectangle 5">
            <a:extLst>
              <a:ext uri="{FF2B5EF4-FFF2-40B4-BE49-F238E27FC236}">
                <a16:creationId xmlns:a16="http://schemas.microsoft.com/office/drawing/2014/main" id="{5225BA03-A07D-9650-43C8-21D4BA1C4FC0}"/>
              </a:ext>
            </a:extLst>
          </p:cNvPr>
          <p:cNvSpPr/>
          <p:nvPr/>
        </p:nvSpPr>
        <p:spPr>
          <a:xfrm>
            <a:off x="0" y="811121"/>
            <a:ext cx="12192000" cy="289015"/>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17B913DA-48EE-A552-669E-AF641EFE2BEA}"/>
              </a:ext>
            </a:extLst>
          </p:cNvPr>
          <p:cNvSpPr/>
          <p:nvPr/>
        </p:nvSpPr>
        <p:spPr>
          <a:xfrm>
            <a:off x="0" y="6481187"/>
            <a:ext cx="12192000" cy="174855"/>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AA668AEB-7EAB-29AB-A5FE-06502A109D48}"/>
              </a:ext>
            </a:extLst>
          </p:cNvPr>
          <p:cNvPicPr>
            <a:picLocks noChangeAspect="1"/>
          </p:cNvPicPr>
          <p:nvPr/>
        </p:nvPicPr>
        <p:blipFill>
          <a:blip r:embed="rId3"/>
          <a:stretch>
            <a:fillRect/>
          </a:stretch>
        </p:blipFill>
        <p:spPr>
          <a:xfrm>
            <a:off x="5392614" y="1240891"/>
            <a:ext cx="6799386" cy="5099540"/>
          </a:xfrm>
          <a:prstGeom prst="rect">
            <a:avLst/>
          </a:prstGeom>
        </p:spPr>
      </p:pic>
    </p:spTree>
    <p:extLst>
      <p:ext uri="{BB962C8B-B14F-4D97-AF65-F5344CB8AC3E}">
        <p14:creationId xmlns:p14="http://schemas.microsoft.com/office/powerpoint/2010/main" val="3579944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3ACE131-D7A0-FE2D-616C-AEFF52B2ACA2}"/>
              </a:ext>
            </a:extLst>
          </p:cNvPr>
          <p:cNvSpPr txBox="1"/>
          <p:nvPr/>
        </p:nvSpPr>
        <p:spPr>
          <a:xfrm>
            <a:off x="8535695" y="219318"/>
            <a:ext cx="357926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علائم کیست هیداتید ریه</a:t>
            </a:r>
            <a:endParaRPr lang="en-US" dirty="0"/>
          </a:p>
        </p:txBody>
      </p:sp>
      <p:sp>
        <p:nvSpPr>
          <p:cNvPr id="5" name="TextBox 4">
            <a:extLst>
              <a:ext uri="{FF2B5EF4-FFF2-40B4-BE49-F238E27FC236}">
                <a16:creationId xmlns:a16="http://schemas.microsoft.com/office/drawing/2014/main" id="{E446E141-8B94-FC65-9FB8-6974A59BD8A3}"/>
              </a:ext>
            </a:extLst>
          </p:cNvPr>
          <p:cNvSpPr txBox="1"/>
          <p:nvPr/>
        </p:nvSpPr>
        <p:spPr>
          <a:xfrm>
            <a:off x="77039" y="680983"/>
            <a:ext cx="12037923"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صورتی که انگل‌ها از طریق جریان خون وارد ریه و سیستم تنفسی بیمار شوند، کیست در ریه شروع به رشد می‌کند. در این شرایط بیمار علائمی نظیر سرفه، تنگی نفس و خطر خونی را تجربه می‌کند. رفته‌رفته درد قفسه سینه و مشکلات جدی تنفسی ایجاد می‌شود و خطر پارگی کیست نیز افزایش پیدا می‌کند. در این شرایط ممکن است فرد برجستگی را روی جدار قفسه سینه خود احساس کند</a:t>
            </a:r>
            <a:r>
              <a:rPr lang="en-US" dirty="0"/>
              <a:t>.</a:t>
            </a:r>
          </a:p>
        </p:txBody>
      </p:sp>
      <p:pic>
        <p:nvPicPr>
          <p:cNvPr id="6" name="Picture 5">
            <a:extLst>
              <a:ext uri="{FF2B5EF4-FFF2-40B4-BE49-F238E27FC236}">
                <a16:creationId xmlns:a16="http://schemas.microsoft.com/office/drawing/2014/main" id="{EC8F9078-A637-E341-2133-3C62F7D9A899}"/>
              </a:ext>
            </a:extLst>
          </p:cNvPr>
          <p:cNvPicPr>
            <a:picLocks noChangeAspect="1"/>
          </p:cNvPicPr>
          <p:nvPr/>
        </p:nvPicPr>
        <p:blipFill>
          <a:blip r:embed="rId2"/>
          <a:srcRect l="6000"/>
          <a:stretch/>
        </p:blipFill>
        <p:spPr>
          <a:xfrm>
            <a:off x="2514600" y="2581275"/>
            <a:ext cx="7162800" cy="4276725"/>
          </a:xfrm>
          <a:prstGeom prst="rect">
            <a:avLst/>
          </a:prstGeom>
        </p:spPr>
      </p:pic>
      <p:sp>
        <p:nvSpPr>
          <p:cNvPr id="7" name="Rectangle 6">
            <a:extLst>
              <a:ext uri="{FF2B5EF4-FFF2-40B4-BE49-F238E27FC236}">
                <a16:creationId xmlns:a16="http://schemas.microsoft.com/office/drawing/2014/main" id="{762EC10E-04BD-8ACD-0D64-476EE20BCEBD}"/>
              </a:ext>
            </a:extLst>
          </p:cNvPr>
          <p:cNvSpPr/>
          <p:nvPr/>
        </p:nvSpPr>
        <p:spPr>
          <a:xfrm>
            <a:off x="69355" y="422054"/>
            <a:ext cx="8753098" cy="45719"/>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ight Triangle 7">
            <a:extLst>
              <a:ext uri="{FF2B5EF4-FFF2-40B4-BE49-F238E27FC236}">
                <a16:creationId xmlns:a16="http://schemas.microsoft.com/office/drawing/2014/main" id="{1AED6E30-8C10-D17D-CFD1-925D07A91135}"/>
              </a:ext>
            </a:extLst>
          </p:cNvPr>
          <p:cNvSpPr/>
          <p:nvPr/>
        </p:nvSpPr>
        <p:spPr>
          <a:xfrm>
            <a:off x="69355" y="5580125"/>
            <a:ext cx="1209152" cy="1201468"/>
          </a:xfrm>
          <a:prstGeom prst="rtTriangl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ight Triangle 8">
            <a:extLst>
              <a:ext uri="{FF2B5EF4-FFF2-40B4-BE49-F238E27FC236}">
                <a16:creationId xmlns:a16="http://schemas.microsoft.com/office/drawing/2014/main" id="{9E052171-158F-497C-66E0-DDE6DD9E6327}"/>
              </a:ext>
            </a:extLst>
          </p:cNvPr>
          <p:cNvSpPr/>
          <p:nvPr/>
        </p:nvSpPr>
        <p:spPr>
          <a:xfrm rot="16200000">
            <a:off x="10909651" y="5576283"/>
            <a:ext cx="1209152" cy="1201468"/>
          </a:xfrm>
          <a:prstGeom prst="rtTriangl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67635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5F8B07A-C95F-BDDD-E98A-900A00F19084}"/>
              </a:ext>
            </a:extLst>
          </p:cNvPr>
          <p:cNvSpPr/>
          <p:nvPr/>
        </p:nvSpPr>
        <p:spPr>
          <a:xfrm>
            <a:off x="0" y="0"/>
            <a:ext cx="12192000" cy="461665"/>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7749E04-D3A9-2989-6486-C111A7D3540B}"/>
              </a:ext>
            </a:extLst>
          </p:cNvPr>
          <p:cNvSpPr txBox="1"/>
          <p:nvPr/>
        </p:nvSpPr>
        <p:spPr>
          <a:xfrm>
            <a:off x="140676" y="5124652"/>
            <a:ext cx="287804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درمان کیست هیداتید</a:t>
            </a:r>
            <a:endParaRPr lang="en-US" dirty="0"/>
          </a:p>
        </p:txBody>
      </p:sp>
      <p:sp>
        <p:nvSpPr>
          <p:cNvPr id="5" name="TextBox 4">
            <a:extLst>
              <a:ext uri="{FF2B5EF4-FFF2-40B4-BE49-F238E27FC236}">
                <a16:creationId xmlns:a16="http://schemas.microsoft.com/office/drawing/2014/main" id="{AE0C2204-A86E-5F9B-D4DE-F28933F43C75}"/>
              </a:ext>
            </a:extLst>
          </p:cNvPr>
          <p:cNvSpPr txBox="1"/>
          <p:nvPr/>
        </p:nvSpPr>
        <p:spPr>
          <a:xfrm>
            <a:off x="309716" y="5586317"/>
            <a:ext cx="11572568"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درمان بیماری هیداتید بستگی به اندازه و محل کیست دارد. بی‌توجهی نسبت به درمان بیماری هیداتید می‌تواند سبب مرگ بیمار شود. در این شرایط کیست‌ها آن‌قدر بزرگ می‌شود که اندام مجار آن‌ها به‌طور کامل از کار می‌افتد و زندگی فرد در خطر می‌افتد.</a:t>
            </a:r>
          </a:p>
        </p:txBody>
      </p:sp>
      <p:pic>
        <p:nvPicPr>
          <p:cNvPr id="6" name="Picture 5">
            <a:extLst>
              <a:ext uri="{FF2B5EF4-FFF2-40B4-BE49-F238E27FC236}">
                <a16:creationId xmlns:a16="http://schemas.microsoft.com/office/drawing/2014/main" id="{EBA5E237-1869-A98E-B56C-7143224B0008}"/>
              </a:ext>
            </a:extLst>
          </p:cNvPr>
          <p:cNvPicPr>
            <a:picLocks noChangeAspect="1"/>
          </p:cNvPicPr>
          <p:nvPr/>
        </p:nvPicPr>
        <p:blipFill>
          <a:blip r:embed="rId2"/>
          <a:srcRect t="3807" b="11209"/>
          <a:stretch/>
        </p:blipFill>
        <p:spPr>
          <a:xfrm>
            <a:off x="3018717" y="230832"/>
            <a:ext cx="8078742" cy="5149254"/>
          </a:xfrm>
          <a:prstGeom prst="rect">
            <a:avLst/>
          </a:prstGeom>
          <a:ln w="38100">
            <a:solidFill>
              <a:srgbClr val="EAB200"/>
            </a:solidFill>
          </a:ln>
        </p:spPr>
      </p:pic>
    </p:spTree>
    <p:extLst>
      <p:ext uri="{BB962C8B-B14F-4D97-AF65-F5344CB8AC3E}">
        <p14:creationId xmlns:p14="http://schemas.microsoft.com/office/powerpoint/2010/main" val="2604123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812DBF-597B-B8D4-B976-839E1EF77937}"/>
              </a:ext>
            </a:extLst>
          </p:cNvPr>
          <p:cNvSpPr txBox="1"/>
          <p:nvPr/>
        </p:nvSpPr>
        <p:spPr>
          <a:xfrm>
            <a:off x="11154155" y="295319"/>
            <a:ext cx="95372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دارو</a:t>
            </a:r>
            <a:endParaRPr lang="en-US" dirty="0"/>
          </a:p>
        </p:txBody>
      </p:sp>
      <p:sp>
        <p:nvSpPr>
          <p:cNvPr id="5" name="TextBox 4">
            <a:extLst>
              <a:ext uri="{FF2B5EF4-FFF2-40B4-BE49-F238E27FC236}">
                <a16:creationId xmlns:a16="http://schemas.microsoft.com/office/drawing/2014/main" id="{BFA23901-6A5B-3A11-5B73-4E389507D13B}"/>
              </a:ext>
            </a:extLst>
          </p:cNvPr>
          <p:cNvSpPr txBox="1"/>
          <p:nvPr/>
        </p:nvSpPr>
        <p:spPr>
          <a:xfrm>
            <a:off x="84116" y="860858"/>
            <a:ext cx="12037925"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کیست‌های کوچک و سطحی در یک محل ممکن است به داروهای ضد انگلی به نام بنزیمیدازول</a:t>
            </a:r>
            <a:r>
              <a:rPr lang="en-US" dirty="0"/>
              <a:t> (Benzimidazole) </a:t>
            </a:r>
            <a:r>
              <a:rPr lang="fa-IR" dirty="0"/>
              <a:t>پاسخ دهند. بنزیمیدازول ها انگل‌ها را از بین می‌برند و کیست‌ها را کوچک می‌کنند. پزشک ممکن است دارو را با آسپیراسیون یا جراحی ترکیب کند</a:t>
            </a:r>
            <a:r>
              <a:rPr lang="en-US" dirty="0"/>
              <a:t>.</a:t>
            </a:r>
          </a:p>
        </p:txBody>
      </p:sp>
      <p:pic>
        <p:nvPicPr>
          <p:cNvPr id="6" name="Picture 5">
            <a:extLst>
              <a:ext uri="{FF2B5EF4-FFF2-40B4-BE49-F238E27FC236}">
                <a16:creationId xmlns:a16="http://schemas.microsoft.com/office/drawing/2014/main" id="{5ABB9250-68DE-14A4-FB04-4932CF95D6C1}"/>
              </a:ext>
            </a:extLst>
          </p:cNvPr>
          <p:cNvPicPr>
            <a:picLocks noChangeAspect="1"/>
          </p:cNvPicPr>
          <p:nvPr/>
        </p:nvPicPr>
        <p:blipFill>
          <a:blip r:embed="rId2"/>
          <a:stretch>
            <a:fillRect/>
          </a:stretch>
        </p:blipFill>
        <p:spPr>
          <a:xfrm>
            <a:off x="2220685" y="2349382"/>
            <a:ext cx="8031982" cy="4508618"/>
          </a:xfrm>
          <a:prstGeom prst="rect">
            <a:avLst/>
          </a:prstGeom>
        </p:spPr>
      </p:pic>
      <p:sp>
        <p:nvSpPr>
          <p:cNvPr id="7" name="Rectangle 6">
            <a:extLst>
              <a:ext uri="{FF2B5EF4-FFF2-40B4-BE49-F238E27FC236}">
                <a16:creationId xmlns:a16="http://schemas.microsoft.com/office/drawing/2014/main" id="{4E804350-30E5-C5EB-D218-CE74732296B0}"/>
              </a:ext>
            </a:extLst>
          </p:cNvPr>
          <p:cNvSpPr/>
          <p:nvPr/>
        </p:nvSpPr>
        <p:spPr>
          <a:xfrm>
            <a:off x="-7079" y="526152"/>
            <a:ext cx="11492345" cy="116944"/>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52594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26B4D39-2517-16F4-55AE-777C16C85F55}"/>
              </a:ext>
            </a:extLst>
          </p:cNvPr>
          <p:cNvSpPr txBox="1"/>
          <p:nvPr/>
        </p:nvSpPr>
        <p:spPr>
          <a:xfrm>
            <a:off x="2707111" y="446247"/>
            <a:ext cx="7384782"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en-US" dirty="0">
                <a:solidFill>
                  <a:srgbClr val="EAB200"/>
                </a:solidFill>
              </a:rPr>
              <a:t>PAIR </a:t>
            </a:r>
            <a:r>
              <a:rPr lang="fa-IR" dirty="0">
                <a:solidFill>
                  <a:srgbClr val="EAB200"/>
                </a:solidFill>
              </a:rPr>
              <a:t> (پنکسیون، آسپیراسیون، تزریق، آسپیراسیون مجدد)</a:t>
            </a:r>
            <a:endParaRPr lang="en-US" dirty="0">
              <a:solidFill>
                <a:srgbClr val="EAB200"/>
              </a:solidFill>
            </a:endParaRPr>
          </a:p>
        </p:txBody>
      </p:sp>
      <p:sp>
        <p:nvSpPr>
          <p:cNvPr id="5" name="TextBox 4">
            <a:extLst>
              <a:ext uri="{FF2B5EF4-FFF2-40B4-BE49-F238E27FC236}">
                <a16:creationId xmlns:a16="http://schemas.microsoft.com/office/drawing/2014/main" id="{80A38E23-8078-6790-8EA2-3BF739B447AE}"/>
              </a:ext>
            </a:extLst>
          </p:cNvPr>
          <p:cNvSpPr txBox="1"/>
          <p:nvPr/>
        </p:nvSpPr>
        <p:spPr>
          <a:xfrm>
            <a:off x="131467" y="2593491"/>
            <a:ext cx="5377920"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روش</a:t>
            </a:r>
            <a:r>
              <a:rPr lang="en-US" dirty="0"/>
              <a:t> PAIR </a:t>
            </a:r>
            <a:r>
              <a:rPr lang="fa-IR" dirty="0"/>
              <a:t>از یک سوزن یا کاتر برای تخلیه کیست استفاده می‌شود. یک ماده شیمیایی ضد انگل قبل از تخلیه مجدد کیست به داخل کیست تزریق می‌شود. پزشک از این روش تا زمانی که کیست به‌طور کامل تخلیه شود استفاده می‌کنند و ممکن است چند مرتبه آن را تکرار کند</a:t>
            </a:r>
            <a:r>
              <a:rPr lang="en-US" dirty="0"/>
              <a:t>.</a:t>
            </a:r>
          </a:p>
        </p:txBody>
      </p:sp>
      <p:pic>
        <p:nvPicPr>
          <p:cNvPr id="6" name="Picture 5">
            <a:extLst>
              <a:ext uri="{FF2B5EF4-FFF2-40B4-BE49-F238E27FC236}">
                <a16:creationId xmlns:a16="http://schemas.microsoft.com/office/drawing/2014/main" id="{239AF9B7-1B20-B299-8CA8-311CA41F0AB0}"/>
              </a:ext>
            </a:extLst>
          </p:cNvPr>
          <p:cNvPicPr>
            <a:picLocks noChangeAspect="1"/>
          </p:cNvPicPr>
          <p:nvPr/>
        </p:nvPicPr>
        <p:blipFill>
          <a:blip r:embed="rId2"/>
          <a:srcRect l="9804"/>
          <a:stretch/>
        </p:blipFill>
        <p:spPr>
          <a:xfrm flipH="1">
            <a:off x="5556737" y="2271944"/>
            <a:ext cx="6503796" cy="4586056"/>
          </a:xfrm>
          <a:prstGeom prst="rect">
            <a:avLst/>
          </a:prstGeom>
        </p:spPr>
      </p:pic>
      <p:sp>
        <p:nvSpPr>
          <p:cNvPr id="7" name="Rectangle 6">
            <a:extLst>
              <a:ext uri="{FF2B5EF4-FFF2-40B4-BE49-F238E27FC236}">
                <a16:creationId xmlns:a16="http://schemas.microsoft.com/office/drawing/2014/main" id="{50A6F763-E55C-352D-96CF-F43083467E6B}"/>
              </a:ext>
            </a:extLst>
          </p:cNvPr>
          <p:cNvSpPr/>
          <p:nvPr/>
        </p:nvSpPr>
        <p:spPr>
          <a:xfrm>
            <a:off x="349827" y="1276902"/>
            <a:ext cx="11492345" cy="116944"/>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70471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08A1E5-499B-8CA3-4500-A553056DA75F}"/>
              </a:ext>
            </a:extLst>
          </p:cNvPr>
          <p:cNvSpPr txBox="1"/>
          <p:nvPr/>
        </p:nvSpPr>
        <p:spPr>
          <a:xfrm>
            <a:off x="11093702" y="380057"/>
            <a:ext cx="103238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جراحی</a:t>
            </a:r>
            <a:endParaRPr lang="en-US" dirty="0"/>
          </a:p>
        </p:txBody>
      </p:sp>
      <p:sp>
        <p:nvSpPr>
          <p:cNvPr id="5" name="TextBox 4">
            <a:extLst>
              <a:ext uri="{FF2B5EF4-FFF2-40B4-BE49-F238E27FC236}">
                <a16:creationId xmlns:a16="http://schemas.microsoft.com/office/drawing/2014/main" id="{86A76731-9FD4-F03C-EEDB-C37131D72DE0}"/>
              </a:ext>
            </a:extLst>
          </p:cNvPr>
          <p:cNvSpPr txBox="1"/>
          <p:nvPr/>
        </p:nvSpPr>
        <p:spPr>
          <a:xfrm>
            <a:off x="6466060" y="1777576"/>
            <a:ext cx="5619837"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کیست‌های بزرگ و عمیق ممکن است نیاز به جراحی داشته باشند. روش جراحی کیست هیداتید کبد به شرایط بیمار بستگی دارد. برداشتن کیست با جراحی شامل برداشتن بخش یا تمام کیست یا بخشی از کبد یا عضو آسیب‌دیده است. جراحی خطر ریختن انگل‌ها را در حفره شکمی شما افزایش می‌دهد، بنابراین این جراحی باید توسط یک پزشک متخصص و ماهر انجام شود</a:t>
            </a:r>
            <a:r>
              <a:rPr lang="en-US" dirty="0"/>
              <a:t>.</a:t>
            </a:r>
          </a:p>
        </p:txBody>
      </p:sp>
      <p:pic>
        <p:nvPicPr>
          <p:cNvPr id="6" name="Picture 5">
            <a:extLst>
              <a:ext uri="{FF2B5EF4-FFF2-40B4-BE49-F238E27FC236}">
                <a16:creationId xmlns:a16="http://schemas.microsoft.com/office/drawing/2014/main" id="{AA683283-5AD0-0F4E-F41C-26F5854F6986}"/>
              </a:ext>
            </a:extLst>
          </p:cNvPr>
          <p:cNvPicPr>
            <a:picLocks noChangeAspect="1"/>
          </p:cNvPicPr>
          <p:nvPr/>
        </p:nvPicPr>
        <p:blipFill>
          <a:blip r:embed="rId2"/>
          <a:stretch>
            <a:fillRect/>
          </a:stretch>
        </p:blipFill>
        <p:spPr>
          <a:xfrm>
            <a:off x="0" y="1567187"/>
            <a:ext cx="6391284" cy="4260856"/>
          </a:xfrm>
          <a:prstGeom prst="rect">
            <a:avLst/>
          </a:prstGeom>
        </p:spPr>
      </p:pic>
      <p:sp>
        <p:nvSpPr>
          <p:cNvPr id="7" name="Rectangle 6">
            <a:extLst>
              <a:ext uri="{FF2B5EF4-FFF2-40B4-BE49-F238E27FC236}">
                <a16:creationId xmlns:a16="http://schemas.microsoft.com/office/drawing/2014/main" id="{02904F20-91FC-18F4-0E7C-B8F3D3198CD8}"/>
              </a:ext>
            </a:extLst>
          </p:cNvPr>
          <p:cNvSpPr/>
          <p:nvPr/>
        </p:nvSpPr>
        <p:spPr>
          <a:xfrm>
            <a:off x="0" y="343754"/>
            <a:ext cx="663191" cy="570646"/>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65F7231E-20B0-4771-7FD7-19DA6591930F}"/>
              </a:ext>
            </a:extLst>
          </p:cNvPr>
          <p:cNvSpPr/>
          <p:nvPr/>
        </p:nvSpPr>
        <p:spPr>
          <a:xfrm flipV="1">
            <a:off x="663191" y="571826"/>
            <a:ext cx="10430511" cy="114501"/>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56BF9DA7-D4EF-B257-3E6C-DA7495279345}"/>
              </a:ext>
            </a:extLst>
          </p:cNvPr>
          <p:cNvSpPr/>
          <p:nvPr/>
        </p:nvSpPr>
        <p:spPr>
          <a:xfrm flipV="1">
            <a:off x="0" y="6459104"/>
            <a:ext cx="12192000" cy="114502"/>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03252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9D024C4-DD48-59AD-D5E0-627FE489C255}"/>
              </a:ext>
            </a:extLst>
          </p:cNvPr>
          <p:cNvSpPr/>
          <p:nvPr/>
        </p:nvSpPr>
        <p:spPr>
          <a:xfrm>
            <a:off x="6096001" y="6068588"/>
            <a:ext cx="6096000" cy="570646"/>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CCE15A3-9D20-0C98-1A26-BD382948E11A}"/>
              </a:ext>
            </a:extLst>
          </p:cNvPr>
          <p:cNvSpPr txBox="1"/>
          <p:nvPr/>
        </p:nvSpPr>
        <p:spPr>
          <a:xfrm>
            <a:off x="3655412" y="196523"/>
            <a:ext cx="509667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درمان کیست هیداتید از نظر طب سنتی</a:t>
            </a:r>
            <a:endParaRPr lang="en-US" dirty="0"/>
          </a:p>
        </p:txBody>
      </p:sp>
      <p:sp>
        <p:nvSpPr>
          <p:cNvPr id="5" name="TextBox 4">
            <a:extLst>
              <a:ext uri="{FF2B5EF4-FFF2-40B4-BE49-F238E27FC236}">
                <a16:creationId xmlns:a16="http://schemas.microsoft.com/office/drawing/2014/main" id="{4C681574-0FE3-BE31-3665-9BF8049A9FEF}"/>
              </a:ext>
            </a:extLst>
          </p:cNvPr>
          <p:cNvSpPr txBox="1"/>
          <p:nvPr/>
        </p:nvSpPr>
        <p:spPr>
          <a:xfrm>
            <a:off x="395802" y="789412"/>
            <a:ext cx="11615894"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طی سنتی برای درمان کیست هیداتید از روش‌های متفاوتی استفاده می‌شود. به خاطر داشته باشید که این روش‌های درمانی باید زیر نظر پزشک متخصص طب سنتی انجام شوند. </a:t>
            </a:r>
          </a:p>
        </p:txBody>
      </p:sp>
      <p:sp>
        <p:nvSpPr>
          <p:cNvPr id="7" name="TextBox 6">
            <a:extLst>
              <a:ext uri="{FF2B5EF4-FFF2-40B4-BE49-F238E27FC236}">
                <a16:creationId xmlns:a16="http://schemas.microsoft.com/office/drawing/2014/main" id="{1DDB819B-6F82-D520-435C-36D83E230194}"/>
              </a:ext>
            </a:extLst>
          </p:cNvPr>
          <p:cNvSpPr txBox="1"/>
          <p:nvPr/>
        </p:nvSpPr>
        <p:spPr>
          <a:xfrm>
            <a:off x="6487317" y="2586461"/>
            <a:ext cx="5524379"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مصرف تباشبر با آب سنا</a:t>
            </a:r>
            <a:endParaRPr lang="en-US" dirty="0"/>
          </a:p>
          <a:p>
            <a:pPr marL="285750" indent="-285750">
              <a:buFont typeface="Arial" panose="020B0604020202020204" pitchFamily="34" charset="0"/>
              <a:buChar char="•"/>
            </a:pPr>
            <a:r>
              <a:rPr lang="fa-IR" dirty="0"/>
              <a:t>استفاده از تباشیر با آب کاسنی</a:t>
            </a:r>
            <a:endParaRPr lang="en-US" dirty="0"/>
          </a:p>
          <a:p>
            <a:pPr marL="285750" indent="-285750">
              <a:buFont typeface="Arial" panose="020B0604020202020204" pitchFamily="34" charset="0"/>
              <a:buChar char="•"/>
            </a:pPr>
            <a:r>
              <a:rPr lang="fa-IR" dirty="0"/>
              <a:t>مصرف هر روزه نصف استکان سرکه انگور به صورت ناشتا</a:t>
            </a:r>
            <a:endParaRPr lang="en-US" dirty="0"/>
          </a:p>
        </p:txBody>
      </p:sp>
      <p:pic>
        <p:nvPicPr>
          <p:cNvPr id="8" name="Picture 7">
            <a:extLst>
              <a:ext uri="{FF2B5EF4-FFF2-40B4-BE49-F238E27FC236}">
                <a16:creationId xmlns:a16="http://schemas.microsoft.com/office/drawing/2014/main" id="{75DE0E41-DE16-9770-8356-6D06380440DB}"/>
              </a:ext>
            </a:extLst>
          </p:cNvPr>
          <p:cNvPicPr>
            <a:picLocks noChangeAspect="1"/>
          </p:cNvPicPr>
          <p:nvPr/>
        </p:nvPicPr>
        <p:blipFill>
          <a:blip r:embed="rId2"/>
          <a:stretch>
            <a:fillRect/>
          </a:stretch>
        </p:blipFill>
        <p:spPr>
          <a:xfrm>
            <a:off x="0" y="2125226"/>
            <a:ext cx="6310364" cy="4732774"/>
          </a:xfrm>
          <a:prstGeom prst="rect">
            <a:avLst/>
          </a:prstGeom>
        </p:spPr>
      </p:pic>
      <p:sp>
        <p:nvSpPr>
          <p:cNvPr id="10" name="Rectangle 9">
            <a:extLst>
              <a:ext uri="{FF2B5EF4-FFF2-40B4-BE49-F238E27FC236}">
                <a16:creationId xmlns:a16="http://schemas.microsoft.com/office/drawing/2014/main" id="{CCDC1BD6-6974-7CAE-6BB9-D288145EA1C4}"/>
              </a:ext>
            </a:extLst>
          </p:cNvPr>
          <p:cNvSpPr/>
          <p:nvPr/>
        </p:nvSpPr>
        <p:spPr>
          <a:xfrm>
            <a:off x="0" y="218766"/>
            <a:ext cx="663191" cy="570646"/>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454013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A66637-4AAF-7279-F20C-03406FD8013C}"/>
              </a:ext>
            </a:extLst>
          </p:cNvPr>
          <p:cNvSpPr txBox="1"/>
          <p:nvPr/>
        </p:nvSpPr>
        <p:spPr>
          <a:xfrm>
            <a:off x="7546311" y="252727"/>
            <a:ext cx="450425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روش‌های تشخیص کیست هیداتید</a:t>
            </a:r>
            <a:endParaRPr lang="en-US" dirty="0"/>
          </a:p>
        </p:txBody>
      </p:sp>
      <p:sp>
        <p:nvSpPr>
          <p:cNvPr id="5" name="TextBox 4">
            <a:extLst>
              <a:ext uri="{FF2B5EF4-FFF2-40B4-BE49-F238E27FC236}">
                <a16:creationId xmlns:a16="http://schemas.microsoft.com/office/drawing/2014/main" id="{2AE11E90-B28D-6AE8-9C56-F60EBC1270B1}"/>
              </a:ext>
            </a:extLst>
          </p:cNvPr>
          <p:cNvSpPr txBox="1"/>
          <p:nvPr/>
        </p:nvSpPr>
        <p:spPr>
          <a:xfrm>
            <a:off x="301451" y="714392"/>
            <a:ext cx="11749115"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آزمایش‌های تصویربرداری و آزمایش خون رایج‌ترین راه‌های تشخیص بیماری هیداتید هستند. در آزمایش خون سطوح بالایی از آنتی‌بادی‌ها که در اثر عفونت در بدن ایجاد شده‌اند، بررسی می‌شوند. در معاینات تصویربرداری نیز اندازه، شکل و محل کیست‌ها را مشخص می‌شود</a:t>
            </a:r>
            <a:r>
              <a:rPr lang="en-US" dirty="0"/>
              <a:t>.</a:t>
            </a:r>
          </a:p>
        </p:txBody>
      </p:sp>
      <p:pic>
        <p:nvPicPr>
          <p:cNvPr id="6" name="Picture 5" descr="تصویر فردی که در حال عکس‌برداری از کیست است.">
            <a:extLst>
              <a:ext uri="{FF2B5EF4-FFF2-40B4-BE49-F238E27FC236}">
                <a16:creationId xmlns:a16="http://schemas.microsoft.com/office/drawing/2014/main" id="{939932BE-C44C-EC3A-325C-A03DF2AA60E6}"/>
              </a:ext>
            </a:extLst>
          </p:cNvPr>
          <p:cNvPicPr>
            <a:picLocks noChangeAspect="1"/>
          </p:cNvPicPr>
          <p:nvPr/>
        </p:nvPicPr>
        <p:blipFill>
          <a:blip r:embed="rId2">
            <a:extLst>
              <a:ext uri="{28A0092B-C50C-407E-A947-70E740481C1C}">
                <a14:useLocalDpi xmlns:a14="http://schemas.microsoft.com/office/drawing/2010/main" val="0"/>
              </a:ext>
            </a:extLst>
          </a:blip>
          <a:srcRect l="5255" t="3636" r="16978" b="18734"/>
          <a:stretch/>
        </p:blipFill>
        <p:spPr bwMode="auto">
          <a:xfrm>
            <a:off x="2249850" y="2209790"/>
            <a:ext cx="7692300" cy="4648210"/>
          </a:xfrm>
          <a:prstGeom prst="rect">
            <a:avLst/>
          </a:prstGeom>
          <a:noFill/>
          <a:ln>
            <a:noFill/>
          </a:ln>
        </p:spPr>
      </p:pic>
      <p:sp>
        <p:nvSpPr>
          <p:cNvPr id="7" name="Rectangle 6">
            <a:extLst>
              <a:ext uri="{FF2B5EF4-FFF2-40B4-BE49-F238E27FC236}">
                <a16:creationId xmlns:a16="http://schemas.microsoft.com/office/drawing/2014/main" id="{FAB7C869-41DC-DC77-00B4-8B925BAF9E03}"/>
              </a:ext>
            </a:extLst>
          </p:cNvPr>
          <p:cNvSpPr/>
          <p:nvPr/>
        </p:nvSpPr>
        <p:spPr>
          <a:xfrm>
            <a:off x="1055076" y="714392"/>
            <a:ext cx="10430511" cy="45719"/>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53EBAE56-167D-45E9-DCE3-5BEA6F45B03C}"/>
              </a:ext>
            </a:extLst>
          </p:cNvPr>
          <p:cNvSpPr/>
          <p:nvPr/>
        </p:nvSpPr>
        <p:spPr>
          <a:xfrm>
            <a:off x="1296237" y="2858354"/>
            <a:ext cx="663191" cy="570646"/>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69277FAB-48E0-BD97-1583-D212AF3838F1}"/>
              </a:ext>
            </a:extLst>
          </p:cNvPr>
          <p:cNvSpPr/>
          <p:nvPr/>
        </p:nvSpPr>
        <p:spPr>
          <a:xfrm>
            <a:off x="10333166" y="6034627"/>
            <a:ext cx="663191" cy="570646"/>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78158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9CBC07-25B1-A19F-86CC-1ACEE0A43BBE}"/>
              </a:ext>
            </a:extLst>
          </p:cNvPr>
          <p:cNvSpPr txBox="1"/>
          <p:nvPr/>
        </p:nvSpPr>
        <p:spPr>
          <a:xfrm>
            <a:off x="8583561" y="349668"/>
            <a:ext cx="343145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کیست هیداتید چیست؟ </a:t>
            </a:r>
          </a:p>
        </p:txBody>
      </p:sp>
      <p:sp>
        <p:nvSpPr>
          <p:cNvPr id="7" name="TextBox 6">
            <a:extLst>
              <a:ext uri="{FF2B5EF4-FFF2-40B4-BE49-F238E27FC236}">
                <a16:creationId xmlns:a16="http://schemas.microsoft.com/office/drawing/2014/main" id="{C3ECAE0E-D63D-7006-BC9B-569D7327D2F1}"/>
              </a:ext>
            </a:extLst>
          </p:cNvPr>
          <p:cNvSpPr txBox="1"/>
          <p:nvPr/>
        </p:nvSpPr>
        <p:spPr>
          <a:xfrm>
            <a:off x="6646607" y="2188486"/>
            <a:ext cx="5368412"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کیست هیداتید یک نوع آلودگی انگلی است که از طریق کرمی به نام اکینوکوکوس</a:t>
            </a:r>
            <a:r>
              <a:rPr lang="en-US" dirty="0"/>
              <a:t> (Echinococcus) </a:t>
            </a:r>
            <a:r>
              <a:rPr lang="fa-IR" dirty="0"/>
              <a:t> ایجاد می‌شود و موجب بروز آسیب در کبد، ریه و سایر اندام‌های بدن می‌شود. فردی که به کیست هیداتید مبتلا می‌شود، معمولا عوارض شدیدی را تجربه می‌کند و کیست‌هایی در بدن او ایجاد می‌شوند که باید هر چه سریع‌تر درمان شوند</a:t>
            </a:r>
            <a:r>
              <a:rPr lang="en-US" dirty="0"/>
              <a:t>.</a:t>
            </a:r>
          </a:p>
        </p:txBody>
      </p:sp>
      <p:sp>
        <p:nvSpPr>
          <p:cNvPr id="8" name="Rectangle 7">
            <a:extLst>
              <a:ext uri="{FF2B5EF4-FFF2-40B4-BE49-F238E27FC236}">
                <a16:creationId xmlns:a16="http://schemas.microsoft.com/office/drawing/2014/main" id="{8813E411-686D-3539-3291-7B66A15863B3}"/>
              </a:ext>
            </a:extLst>
          </p:cNvPr>
          <p:cNvSpPr/>
          <p:nvPr/>
        </p:nvSpPr>
        <p:spPr>
          <a:xfrm>
            <a:off x="0" y="1098281"/>
            <a:ext cx="12015019" cy="214614"/>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8F2553A7-107C-C093-9B76-89098E0D9C83}"/>
              </a:ext>
            </a:extLst>
          </p:cNvPr>
          <p:cNvSpPr/>
          <p:nvPr/>
        </p:nvSpPr>
        <p:spPr>
          <a:xfrm>
            <a:off x="98323" y="6411148"/>
            <a:ext cx="12015019" cy="214614"/>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6A9BCAB3-D939-87F9-59EC-0EB140361D5E}"/>
              </a:ext>
            </a:extLst>
          </p:cNvPr>
          <p:cNvPicPr>
            <a:picLocks noChangeAspect="1"/>
          </p:cNvPicPr>
          <p:nvPr/>
        </p:nvPicPr>
        <p:blipFill>
          <a:blip r:embed="rId3"/>
          <a:srcRect l="4163" t="5680" r="4820" b="18479"/>
          <a:stretch/>
        </p:blipFill>
        <p:spPr>
          <a:xfrm>
            <a:off x="0" y="2284824"/>
            <a:ext cx="6449961" cy="3250732"/>
          </a:xfrm>
          <a:prstGeom prst="rect">
            <a:avLst/>
          </a:prstGeom>
        </p:spPr>
      </p:pic>
    </p:spTree>
    <p:extLst>
      <p:ext uri="{BB962C8B-B14F-4D97-AF65-F5344CB8AC3E}">
        <p14:creationId xmlns:p14="http://schemas.microsoft.com/office/powerpoint/2010/main" val="22138883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C7E916-86CD-FDBA-6842-912ADF2A99A2}"/>
              </a:ext>
            </a:extLst>
          </p:cNvPr>
          <p:cNvSpPr txBox="1"/>
          <p:nvPr/>
        </p:nvSpPr>
        <p:spPr>
          <a:xfrm>
            <a:off x="7587261" y="4603753"/>
            <a:ext cx="451430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روش‌های تشخیص کیست هیداتید</a:t>
            </a:r>
            <a:endParaRPr lang="en-US" dirty="0"/>
          </a:p>
        </p:txBody>
      </p:sp>
      <p:sp>
        <p:nvSpPr>
          <p:cNvPr id="4" name="TextBox 3">
            <a:extLst>
              <a:ext uri="{FF2B5EF4-FFF2-40B4-BE49-F238E27FC236}">
                <a16:creationId xmlns:a16="http://schemas.microsoft.com/office/drawing/2014/main" id="{2D4E7B35-82E9-6551-30FF-D5E0F8767BCA}"/>
              </a:ext>
            </a:extLst>
          </p:cNvPr>
          <p:cNvSpPr txBox="1"/>
          <p:nvPr/>
        </p:nvSpPr>
        <p:spPr>
          <a:xfrm>
            <a:off x="0" y="5065418"/>
            <a:ext cx="12101564"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اشعه ایکس، سی‌تی‌اسکن یا سونوگرافی برای بررسی کیست‌ها نیز از دیگر انواع آزمایش کیست هیداتید است که توسط پزشک یا ارائه‌دهنده مراقبت‌های بهداشتی انجام می‌شوند. کیست‌های هیداتیک معمولا با کیست‌های ساده متفاوت هستند و از همین رو پزشک به سادگی آن‌ها را تشخیص می‌دهد. این کیست‌ها به صورت چند لایه و ضخیم هستند و از داخل به صورت فروریخته به نظر می‌رسند</a:t>
            </a:r>
            <a:r>
              <a:rPr lang="en-US" dirty="0"/>
              <a:t>.</a:t>
            </a:r>
          </a:p>
        </p:txBody>
      </p:sp>
      <p:pic>
        <p:nvPicPr>
          <p:cNvPr id="5" name="Picture 4">
            <a:extLst>
              <a:ext uri="{FF2B5EF4-FFF2-40B4-BE49-F238E27FC236}">
                <a16:creationId xmlns:a16="http://schemas.microsoft.com/office/drawing/2014/main" id="{C8594D92-EB89-924C-DD53-7F1A7C0B5E77}"/>
              </a:ext>
            </a:extLst>
          </p:cNvPr>
          <p:cNvPicPr>
            <a:picLocks noChangeAspect="1"/>
          </p:cNvPicPr>
          <p:nvPr/>
        </p:nvPicPr>
        <p:blipFill>
          <a:blip r:embed="rId2"/>
          <a:srcRect l="3829" t="8110" r="4391" b="19560"/>
          <a:stretch/>
        </p:blipFill>
        <p:spPr>
          <a:xfrm>
            <a:off x="1647928" y="37811"/>
            <a:ext cx="8420520" cy="4432872"/>
          </a:xfrm>
          <a:prstGeom prst="rect">
            <a:avLst/>
          </a:prstGeom>
          <a:ln w="28575">
            <a:solidFill>
              <a:srgbClr val="EAB200"/>
            </a:solidFill>
          </a:ln>
        </p:spPr>
      </p:pic>
      <p:sp>
        <p:nvSpPr>
          <p:cNvPr id="6" name="Rectangle 5">
            <a:extLst>
              <a:ext uri="{FF2B5EF4-FFF2-40B4-BE49-F238E27FC236}">
                <a16:creationId xmlns:a16="http://schemas.microsoft.com/office/drawing/2014/main" id="{65E12053-F582-697C-71CB-58F651CB4AA7}"/>
              </a:ext>
            </a:extLst>
          </p:cNvPr>
          <p:cNvSpPr/>
          <p:nvPr/>
        </p:nvSpPr>
        <p:spPr>
          <a:xfrm>
            <a:off x="10068448" y="3662344"/>
            <a:ext cx="2123552" cy="570646"/>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414E045-DA2A-AEEA-831C-AB6C422C0E32}"/>
              </a:ext>
            </a:extLst>
          </p:cNvPr>
          <p:cNvSpPr/>
          <p:nvPr/>
        </p:nvSpPr>
        <p:spPr>
          <a:xfrm>
            <a:off x="0" y="669610"/>
            <a:ext cx="1647928" cy="570646"/>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830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3CF09E-4D13-0AAC-0D81-651AC162937C}"/>
              </a:ext>
            </a:extLst>
          </p:cNvPr>
          <p:cNvSpPr txBox="1"/>
          <p:nvPr/>
        </p:nvSpPr>
        <p:spPr>
          <a:xfrm>
            <a:off x="7264958" y="190398"/>
            <a:ext cx="478258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روش‌های پیشگیری از کیست هیداتید</a:t>
            </a:r>
            <a:endParaRPr lang="en-US" dirty="0"/>
          </a:p>
        </p:txBody>
      </p:sp>
      <p:sp>
        <p:nvSpPr>
          <p:cNvPr id="5" name="TextBox 4">
            <a:extLst>
              <a:ext uri="{FF2B5EF4-FFF2-40B4-BE49-F238E27FC236}">
                <a16:creationId xmlns:a16="http://schemas.microsoft.com/office/drawing/2014/main" id="{C6F0C6ED-7BC6-F407-2AD5-5C3FB85C3B09}"/>
              </a:ext>
            </a:extLst>
          </p:cNvPr>
          <p:cNvSpPr txBox="1"/>
          <p:nvPr/>
        </p:nvSpPr>
        <p:spPr>
          <a:xfrm>
            <a:off x="602901" y="652063"/>
            <a:ext cx="11444641"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جلوگیری از انتشار انگل‌ها تنها راه کنترل بیماری هیداتید است. افرادی که در معرض خطر ابتلا به عفونت هستند باید موارد زیر را رعایت کنند</a:t>
            </a:r>
            <a:r>
              <a:rPr lang="en-US" dirty="0"/>
              <a:t>.</a:t>
            </a:r>
          </a:p>
        </p:txBody>
      </p:sp>
      <p:sp>
        <p:nvSpPr>
          <p:cNvPr id="7" name="TextBox 6">
            <a:extLst>
              <a:ext uri="{FF2B5EF4-FFF2-40B4-BE49-F238E27FC236}">
                <a16:creationId xmlns:a16="http://schemas.microsoft.com/office/drawing/2014/main" id="{6E21B03F-AFDD-41EA-F3C4-494170F96D3A}"/>
              </a:ext>
            </a:extLst>
          </p:cNvPr>
          <p:cNvSpPr txBox="1"/>
          <p:nvPr/>
        </p:nvSpPr>
        <p:spPr>
          <a:xfrm>
            <a:off x="6770536" y="1918390"/>
            <a:ext cx="5277006"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 دست‌های خود را به‌طور مکرر با آب و صابون بشویید، به خصوص قبل از تهیه غذا یا بعد از دست زدن به سگ</a:t>
            </a:r>
            <a:r>
              <a:rPr lang="en-US" dirty="0"/>
              <a:t>.</a:t>
            </a:r>
          </a:p>
        </p:txBody>
      </p:sp>
      <p:sp>
        <p:nvSpPr>
          <p:cNvPr id="9" name="TextBox 8">
            <a:extLst>
              <a:ext uri="{FF2B5EF4-FFF2-40B4-BE49-F238E27FC236}">
                <a16:creationId xmlns:a16="http://schemas.microsoft.com/office/drawing/2014/main" id="{055B7859-2634-8363-417B-486C32D0F52D}"/>
              </a:ext>
            </a:extLst>
          </p:cNvPr>
          <p:cNvSpPr txBox="1"/>
          <p:nvPr/>
        </p:nvSpPr>
        <p:spPr>
          <a:xfrm>
            <a:off x="6770536" y="3291627"/>
            <a:ext cx="5277006"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2. از خوردن یا نوشیدن هر چیزی که ممکن است با مدفوع سگ تماس داشته باشد خودداری کنید</a:t>
            </a:r>
            <a:r>
              <a:rPr lang="en-US" dirty="0"/>
              <a:t>.</a:t>
            </a:r>
          </a:p>
        </p:txBody>
      </p:sp>
      <p:sp>
        <p:nvSpPr>
          <p:cNvPr id="11" name="TextBox 10">
            <a:extLst>
              <a:ext uri="{FF2B5EF4-FFF2-40B4-BE49-F238E27FC236}">
                <a16:creationId xmlns:a16="http://schemas.microsoft.com/office/drawing/2014/main" id="{F1C5D5C7-3173-F20B-4301-5B2B7C72BB5B}"/>
              </a:ext>
            </a:extLst>
          </p:cNvPr>
          <p:cNvSpPr txBox="1"/>
          <p:nvPr/>
        </p:nvSpPr>
        <p:spPr>
          <a:xfrm>
            <a:off x="6770536" y="4664864"/>
            <a:ext cx="5277006"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3. برای انگل زدایی و واکسن سگ‌ها آن‌ها را نزد دامپزشک ببرید</a:t>
            </a:r>
            <a:r>
              <a:rPr lang="en-US" dirty="0"/>
              <a:t>.</a:t>
            </a:r>
          </a:p>
        </p:txBody>
      </p:sp>
      <p:pic>
        <p:nvPicPr>
          <p:cNvPr id="12" name="Picture 11">
            <a:extLst>
              <a:ext uri="{FF2B5EF4-FFF2-40B4-BE49-F238E27FC236}">
                <a16:creationId xmlns:a16="http://schemas.microsoft.com/office/drawing/2014/main" id="{CE8B31E7-473A-5C89-3E70-289B30B5F324}"/>
              </a:ext>
            </a:extLst>
          </p:cNvPr>
          <p:cNvPicPr>
            <a:picLocks noChangeAspect="1"/>
          </p:cNvPicPr>
          <p:nvPr/>
        </p:nvPicPr>
        <p:blipFill>
          <a:blip r:embed="rId2"/>
          <a:stretch>
            <a:fillRect/>
          </a:stretch>
        </p:blipFill>
        <p:spPr>
          <a:xfrm>
            <a:off x="-14950" y="1331284"/>
            <a:ext cx="4121834" cy="2984513"/>
          </a:xfrm>
          <a:prstGeom prst="rect">
            <a:avLst/>
          </a:prstGeom>
        </p:spPr>
      </p:pic>
      <p:pic>
        <p:nvPicPr>
          <p:cNvPr id="13" name="Picture 12">
            <a:extLst>
              <a:ext uri="{FF2B5EF4-FFF2-40B4-BE49-F238E27FC236}">
                <a16:creationId xmlns:a16="http://schemas.microsoft.com/office/drawing/2014/main" id="{8E8788D8-9CB5-1137-9A33-596FED5BE511}"/>
              </a:ext>
            </a:extLst>
          </p:cNvPr>
          <p:cNvPicPr>
            <a:picLocks noChangeAspect="1"/>
          </p:cNvPicPr>
          <p:nvPr/>
        </p:nvPicPr>
        <p:blipFill>
          <a:blip r:embed="rId3"/>
          <a:srcRect l="20901" t="2879"/>
          <a:stretch/>
        </p:blipFill>
        <p:spPr>
          <a:xfrm>
            <a:off x="2704695" y="3638788"/>
            <a:ext cx="3935212" cy="3219212"/>
          </a:xfrm>
          <a:prstGeom prst="rect">
            <a:avLst/>
          </a:prstGeom>
        </p:spPr>
      </p:pic>
      <p:sp>
        <p:nvSpPr>
          <p:cNvPr id="14" name="Rectangle 13">
            <a:extLst>
              <a:ext uri="{FF2B5EF4-FFF2-40B4-BE49-F238E27FC236}">
                <a16:creationId xmlns:a16="http://schemas.microsoft.com/office/drawing/2014/main" id="{5EF511FC-99AF-1C9D-2534-34B809FAD787}"/>
              </a:ext>
            </a:extLst>
          </p:cNvPr>
          <p:cNvSpPr/>
          <p:nvPr/>
        </p:nvSpPr>
        <p:spPr>
          <a:xfrm>
            <a:off x="1625766" y="4402610"/>
            <a:ext cx="978444" cy="2287927"/>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9E496D9A-186E-490A-4F25-69FD23049BF4}"/>
              </a:ext>
            </a:extLst>
          </p:cNvPr>
          <p:cNvSpPr/>
          <p:nvPr/>
        </p:nvSpPr>
        <p:spPr>
          <a:xfrm>
            <a:off x="4197321" y="2090683"/>
            <a:ext cx="634249" cy="1465714"/>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13667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FEBCC8-AC1F-8116-D7C0-5250AD322CD0}"/>
              </a:ext>
            </a:extLst>
          </p:cNvPr>
          <p:cNvSpPr txBox="1"/>
          <p:nvPr/>
        </p:nvSpPr>
        <p:spPr>
          <a:xfrm>
            <a:off x="4752871" y="5248462"/>
            <a:ext cx="5697415"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 سگ‌هایی که ممکن است آلوده باشند تماس نداشته باشید</a:t>
            </a:r>
            <a:r>
              <a:rPr lang="en-US" dirty="0"/>
              <a:t>.</a:t>
            </a:r>
          </a:p>
        </p:txBody>
      </p:sp>
      <p:sp>
        <p:nvSpPr>
          <p:cNvPr id="4" name="TextBox 3">
            <a:extLst>
              <a:ext uri="{FF2B5EF4-FFF2-40B4-BE49-F238E27FC236}">
                <a16:creationId xmlns:a16="http://schemas.microsoft.com/office/drawing/2014/main" id="{7C8EDA67-3E2D-C533-E4FF-C831DC9F438D}"/>
              </a:ext>
            </a:extLst>
          </p:cNvPr>
          <p:cNvSpPr txBox="1"/>
          <p:nvPr/>
        </p:nvSpPr>
        <p:spPr>
          <a:xfrm>
            <a:off x="4906377" y="627664"/>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روش‌های پیشگیری از کیست هیداتید</a:t>
            </a:r>
            <a:endParaRPr lang="en-US" dirty="0"/>
          </a:p>
        </p:txBody>
      </p:sp>
      <p:sp>
        <p:nvSpPr>
          <p:cNvPr id="9" name="Hexagon 8">
            <a:extLst>
              <a:ext uri="{FF2B5EF4-FFF2-40B4-BE49-F238E27FC236}">
                <a16:creationId xmlns:a16="http://schemas.microsoft.com/office/drawing/2014/main" id="{FCC7CA92-CBC6-16E7-27E4-B974FF99932D}"/>
              </a:ext>
            </a:extLst>
          </p:cNvPr>
          <p:cNvSpPr/>
          <p:nvPr/>
        </p:nvSpPr>
        <p:spPr>
          <a:xfrm>
            <a:off x="11059838" y="2077563"/>
            <a:ext cx="890400" cy="767586"/>
          </a:xfrm>
          <a:prstGeom prst="hexagon">
            <a:avLst/>
          </a:prstGeom>
          <a:solidFill>
            <a:srgbClr val="9F61F1"/>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Hexagon 9">
            <a:extLst>
              <a:ext uri="{FF2B5EF4-FFF2-40B4-BE49-F238E27FC236}">
                <a16:creationId xmlns:a16="http://schemas.microsoft.com/office/drawing/2014/main" id="{E1A688AD-CBC2-B061-41B6-5C3855F4A2A4}"/>
              </a:ext>
            </a:extLst>
          </p:cNvPr>
          <p:cNvSpPr/>
          <p:nvPr/>
        </p:nvSpPr>
        <p:spPr>
          <a:xfrm>
            <a:off x="11059838" y="3109692"/>
            <a:ext cx="890400" cy="767586"/>
          </a:xfrm>
          <a:prstGeom prst="hexagon">
            <a:avLst/>
          </a:prstGeom>
          <a:solidFill>
            <a:srgbClr val="F35564"/>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Hexagon 10">
            <a:extLst>
              <a:ext uri="{FF2B5EF4-FFF2-40B4-BE49-F238E27FC236}">
                <a16:creationId xmlns:a16="http://schemas.microsoft.com/office/drawing/2014/main" id="{666BE34B-E522-13FF-7E22-C3740B14AAF2}"/>
              </a:ext>
            </a:extLst>
          </p:cNvPr>
          <p:cNvSpPr/>
          <p:nvPr/>
        </p:nvSpPr>
        <p:spPr>
          <a:xfrm>
            <a:off x="11119242" y="4141821"/>
            <a:ext cx="890400" cy="767586"/>
          </a:xfrm>
          <a:prstGeom prst="hexagon">
            <a:avLst/>
          </a:prstGeom>
          <a:solidFill>
            <a:schemeClr val="accent2"/>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Hexagon 11">
            <a:extLst>
              <a:ext uri="{FF2B5EF4-FFF2-40B4-BE49-F238E27FC236}">
                <a16:creationId xmlns:a16="http://schemas.microsoft.com/office/drawing/2014/main" id="{350E5347-1F33-3762-DD5F-67D353BA9994}"/>
              </a:ext>
            </a:extLst>
          </p:cNvPr>
          <p:cNvSpPr/>
          <p:nvPr/>
        </p:nvSpPr>
        <p:spPr>
          <a:xfrm>
            <a:off x="11080259" y="5261358"/>
            <a:ext cx="890400" cy="767586"/>
          </a:xfrm>
          <a:prstGeom prst="hexagon">
            <a:avLst/>
          </a:prstGeom>
          <a:solidFill>
            <a:schemeClr val="accent6"/>
          </a:solidFill>
          <a:ln>
            <a:noFill/>
          </a:ln>
        </p:spPr>
        <p:txBody>
          <a:bodyPr vert="horz" wrap="square" lIns="91440" tIns="45720" rIns="91440" bIns="45720" numCol="1" anchor="t" anchorCtr="0" compatLnSpc="1">
            <a:prstTxWarp prst="textNoShape">
              <a:avLst/>
            </a:prstTxWarp>
            <a:noAutofit/>
          </a:bodyPr>
          <a:lstStyle/>
          <a:p>
            <a:endParaRPr lang="ru-RU" dirty="0">
              <a:solidFill>
                <a:schemeClr val="tx1"/>
              </a:solidFill>
            </a:endParaRPr>
          </a:p>
        </p:txBody>
      </p:sp>
      <p:sp>
        <p:nvSpPr>
          <p:cNvPr id="13" name="Arrow: Left 12">
            <a:extLst>
              <a:ext uri="{FF2B5EF4-FFF2-40B4-BE49-F238E27FC236}">
                <a16:creationId xmlns:a16="http://schemas.microsoft.com/office/drawing/2014/main" id="{05C3A625-9E84-C985-FFD4-87DFFE37F769}"/>
              </a:ext>
            </a:extLst>
          </p:cNvPr>
          <p:cNvSpPr/>
          <p:nvPr/>
        </p:nvSpPr>
        <p:spPr>
          <a:xfrm>
            <a:off x="10450284" y="3308482"/>
            <a:ext cx="530326" cy="368434"/>
          </a:xfrm>
          <a:prstGeom prst="leftArrow">
            <a:avLst/>
          </a:prstGeom>
          <a:solidFill>
            <a:srgbClr val="F35564"/>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a:p>
        </p:txBody>
      </p:sp>
      <p:sp>
        <p:nvSpPr>
          <p:cNvPr id="15" name="Arrow: Left 14">
            <a:extLst>
              <a:ext uri="{FF2B5EF4-FFF2-40B4-BE49-F238E27FC236}">
                <a16:creationId xmlns:a16="http://schemas.microsoft.com/office/drawing/2014/main" id="{C7953310-0D75-B804-5B8D-A25377CDB88F}"/>
              </a:ext>
            </a:extLst>
          </p:cNvPr>
          <p:cNvSpPr/>
          <p:nvPr/>
        </p:nvSpPr>
        <p:spPr>
          <a:xfrm>
            <a:off x="10450282" y="2275568"/>
            <a:ext cx="530327" cy="368434"/>
          </a:xfrm>
          <a:prstGeom prst="leftArrow">
            <a:avLst/>
          </a:prstGeom>
          <a:solidFill>
            <a:srgbClr val="9F61F1"/>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a:p>
        </p:txBody>
      </p:sp>
      <p:sp>
        <p:nvSpPr>
          <p:cNvPr id="16" name="Arrow: Left 15">
            <a:extLst>
              <a:ext uri="{FF2B5EF4-FFF2-40B4-BE49-F238E27FC236}">
                <a16:creationId xmlns:a16="http://schemas.microsoft.com/office/drawing/2014/main" id="{9C2EFB67-4902-64A1-69C0-2E4941F5EA7D}"/>
              </a:ext>
            </a:extLst>
          </p:cNvPr>
          <p:cNvSpPr/>
          <p:nvPr/>
        </p:nvSpPr>
        <p:spPr>
          <a:xfrm>
            <a:off x="10450284" y="4341397"/>
            <a:ext cx="530325" cy="368434"/>
          </a:xfrm>
          <a:prstGeom prst="leftArrow">
            <a:avLst/>
          </a:prstGeom>
          <a:solidFill>
            <a:schemeClr val="accent2"/>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a:p>
        </p:txBody>
      </p:sp>
      <p:sp>
        <p:nvSpPr>
          <p:cNvPr id="17" name="Arrow: Left 16">
            <a:extLst>
              <a:ext uri="{FF2B5EF4-FFF2-40B4-BE49-F238E27FC236}">
                <a16:creationId xmlns:a16="http://schemas.microsoft.com/office/drawing/2014/main" id="{855C60B9-AD55-148A-468E-B7791C18151C}"/>
              </a:ext>
            </a:extLst>
          </p:cNvPr>
          <p:cNvSpPr/>
          <p:nvPr/>
        </p:nvSpPr>
        <p:spPr>
          <a:xfrm>
            <a:off x="10450286" y="5460934"/>
            <a:ext cx="530324" cy="368434"/>
          </a:xfrm>
          <a:prstGeom prst="leftArrow">
            <a:avLst/>
          </a:prstGeom>
          <a:solidFill>
            <a:schemeClr val="accent6"/>
          </a:solidFill>
          <a:ln>
            <a:noFill/>
          </a:ln>
        </p:spPr>
        <p:txBody>
          <a:bodyPr vert="horz" wrap="square" lIns="91440" tIns="45720" rIns="91440" bIns="45720" numCol="1" anchor="t" anchorCtr="0" compatLnSpc="1">
            <a:prstTxWarp prst="textNoShape">
              <a:avLst/>
            </a:prstTxWarp>
            <a:noAutofit/>
          </a:bodyPr>
          <a:lstStyle/>
          <a:p>
            <a:endParaRPr lang="fa-IR">
              <a:solidFill>
                <a:schemeClr val="tx1"/>
              </a:solidFill>
            </a:endParaRPr>
          </a:p>
        </p:txBody>
      </p:sp>
      <p:sp>
        <p:nvSpPr>
          <p:cNvPr id="19" name="TextBox 18">
            <a:extLst>
              <a:ext uri="{FF2B5EF4-FFF2-40B4-BE49-F238E27FC236}">
                <a16:creationId xmlns:a16="http://schemas.microsoft.com/office/drawing/2014/main" id="{4A327609-5D79-E7B0-2188-A15FBEA038E6}"/>
              </a:ext>
            </a:extLst>
          </p:cNvPr>
          <p:cNvSpPr txBox="1"/>
          <p:nvPr/>
        </p:nvSpPr>
        <p:spPr>
          <a:xfrm>
            <a:off x="6088277" y="2053976"/>
            <a:ext cx="4279333"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جلوگیری از خوردن گوسفند آلوده توسط سگ.</a:t>
            </a:r>
            <a:endParaRPr lang="en-US" dirty="0"/>
          </a:p>
        </p:txBody>
      </p:sp>
      <p:sp>
        <p:nvSpPr>
          <p:cNvPr id="21" name="TextBox 20">
            <a:extLst>
              <a:ext uri="{FF2B5EF4-FFF2-40B4-BE49-F238E27FC236}">
                <a16:creationId xmlns:a16="http://schemas.microsoft.com/office/drawing/2014/main" id="{C08A513D-DC51-8D8C-42A5-447AB25C64C6}"/>
              </a:ext>
            </a:extLst>
          </p:cNvPr>
          <p:cNvSpPr txBox="1"/>
          <p:nvPr/>
        </p:nvSpPr>
        <p:spPr>
          <a:xfrm>
            <a:off x="5602535" y="3109692"/>
            <a:ext cx="4808135"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ذبح گوسفند یا دام آلوده به انگل خودداری کنید</a:t>
            </a:r>
            <a:r>
              <a:rPr lang="en-US" dirty="0"/>
              <a:t>.</a:t>
            </a:r>
          </a:p>
        </p:txBody>
      </p:sp>
      <p:sp>
        <p:nvSpPr>
          <p:cNvPr id="23" name="TextBox 22">
            <a:extLst>
              <a:ext uri="{FF2B5EF4-FFF2-40B4-BE49-F238E27FC236}">
                <a16:creationId xmlns:a16="http://schemas.microsoft.com/office/drawing/2014/main" id="{FA27FFF7-58B8-7ABC-44E1-FA751557ECD6}"/>
              </a:ext>
            </a:extLst>
          </p:cNvPr>
          <p:cNvSpPr txBox="1"/>
          <p:nvPr/>
        </p:nvSpPr>
        <p:spPr>
          <a:xfrm>
            <a:off x="4713888" y="4141821"/>
            <a:ext cx="5775380"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میوه‌ها و سبزیجات را قبل از مصرف بشویید و ضدعفونی کنید</a:t>
            </a:r>
            <a:r>
              <a:rPr lang="en-US" dirty="0"/>
              <a:t>.</a:t>
            </a:r>
          </a:p>
        </p:txBody>
      </p:sp>
      <p:sp>
        <p:nvSpPr>
          <p:cNvPr id="24" name="TextBox 23">
            <a:extLst>
              <a:ext uri="{FF2B5EF4-FFF2-40B4-BE49-F238E27FC236}">
                <a16:creationId xmlns:a16="http://schemas.microsoft.com/office/drawing/2014/main" id="{868E7DA6-70DE-8AE7-569A-6BF95A065CFE}"/>
              </a:ext>
            </a:extLst>
          </p:cNvPr>
          <p:cNvSpPr txBox="1"/>
          <p:nvPr/>
        </p:nvSpPr>
        <p:spPr>
          <a:xfrm>
            <a:off x="11246489" y="5352763"/>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4</a:t>
            </a:r>
            <a:r>
              <a:rPr lang="en-US" sz="3200" b="1" dirty="0">
                <a:solidFill>
                  <a:schemeClr val="bg1"/>
                </a:solidFill>
                <a:latin typeface="Shabnam" panose="020B0603030804020204" pitchFamily="34" charset="-78"/>
                <a:cs typeface="B Nazanin" panose="00000400000000000000" pitchFamily="2" charset="-78"/>
              </a:rPr>
              <a:t>.</a:t>
            </a:r>
          </a:p>
        </p:txBody>
      </p:sp>
      <p:sp>
        <p:nvSpPr>
          <p:cNvPr id="25" name="TextBox 24">
            <a:extLst>
              <a:ext uri="{FF2B5EF4-FFF2-40B4-BE49-F238E27FC236}">
                <a16:creationId xmlns:a16="http://schemas.microsoft.com/office/drawing/2014/main" id="{A6C51D0F-46BA-9F35-8102-63E049D8A92C}"/>
              </a:ext>
            </a:extLst>
          </p:cNvPr>
          <p:cNvSpPr txBox="1"/>
          <p:nvPr/>
        </p:nvSpPr>
        <p:spPr>
          <a:xfrm>
            <a:off x="11119243" y="4233226"/>
            <a:ext cx="644343"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3</a:t>
            </a:r>
            <a:r>
              <a:rPr lang="en-US" sz="3200" b="1" dirty="0">
                <a:solidFill>
                  <a:schemeClr val="bg1"/>
                </a:solidFill>
                <a:latin typeface="Shabnam" panose="020B0603030804020204" pitchFamily="34" charset="-78"/>
                <a:cs typeface="B Nazanin" panose="00000400000000000000" pitchFamily="2" charset="-78"/>
              </a:rPr>
              <a:t>.</a:t>
            </a:r>
          </a:p>
        </p:txBody>
      </p:sp>
      <p:sp>
        <p:nvSpPr>
          <p:cNvPr id="26" name="TextBox 25">
            <a:extLst>
              <a:ext uri="{FF2B5EF4-FFF2-40B4-BE49-F238E27FC236}">
                <a16:creationId xmlns:a16="http://schemas.microsoft.com/office/drawing/2014/main" id="{1D8A5E98-487E-D269-A760-EF1374B01D18}"/>
              </a:ext>
            </a:extLst>
          </p:cNvPr>
          <p:cNvSpPr txBox="1"/>
          <p:nvPr/>
        </p:nvSpPr>
        <p:spPr>
          <a:xfrm>
            <a:off x="11235226" y="3218956"/>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2</a:t>
            </a:r>
            <a:r>
              <a:rPr lang="en-US" sz="3200" b="1" dirty="0">
                <a:solidFill>
                  <a:schemeClr val="bg1"/>
                </a:solidFill>
                <a:latin typeface="Shabnam" panose="020B0603030804020204" pitchFamily="34" charset="-78"/>
                <a:cs typeface="B Nazanin" panose="00000400000000000000" pitchFamily="2" charset="-78"/>
              </a:rPr>
              <a:t>.</a:t>
            </a:r>
          </a:p>
        </p:txBody>
      </p:sp>
      <p:sp>
        <p:nvSpPr>
          <p:cNvPr id="27" name="TextBox 26">
            <a:extLst>
              <a:ext uri="{FF2B5EF4-FFF2-40B4-BE49-F238E27FC236}">
                <a16:creationId xmlns:a16="http://schemas.microsoft.com/office/drawing/2014/main" id="{DA6E13A2-C928-1863-BF13-E82EF0D8919D}"/>
              </a:ext>
            </a:extLst>
          </p:cNvPr>
          <p:cNvSpPr txBox="1"/>
          <p:nvPr/>
        </p:nvSpPr>
        <p:spPr>
          <a:xfrm>
            <a:off x="11225182" y="2168969"/>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1</a:t>
            </a:r>
            <a:r>
              <a:rPr lang="en-US" sz="3200" b="1" dirty="0">
                <a:solidFill>
                  <a:schemeClr val="bg1"/>
                </a:solidFill>
                <a:latin typeface="Shabnam" panose="020B0603030804020204" pitchFamily="34" charset="-78"/>
                <a:cs typeface="B Nazanin" panose="00000400000000000000" pitchFamily="2" charset="-78"/>
              </a:rPr>
              <a:t>.</a:t>
            </a:r>
          </a:p>
        </p:txBody>
      </p:sp>
      <p:pic>
        <p:nvPicPr>
          <p:cNvPr id="30" name="Picture 29">
            <a:extLst>
              <a:ext uri="{FF2B5EF4-FFF2-40B4-BE49-F238E27FC236}">
                <a16:creationId xmlns:a16="http://schemas.microsoft.com/office/drawing/2014/main" id="{996615A0-F297-961F-C381-70DFD91C0987}"/>
              </a:ext>
            </a:extLst>
          </p:cNvPr>
          <p:cNvPicPr>
            <a:picLocks noChangeAspect="1"/>
          </p:cNvPicPr>
          <p:nvPr/>
        </p:nvPicPr>
        <p:blipFill>
          <a:blip r:embed="rId2"/>
          <a:srcRect r="39563"/>
          <a:stretch/>
        </p:blipFill>
        <p:spPr>
          <a:xfrm>
            <a:off x="0" y="752514"/>
            <a:ext cx="4789512" cy="5517658"/>
          </a:xfrm>
          <a:prstGeom prst="rect">
            <a:avLst/>
          </a:prstGeom>
        </p:spPr>
      </p:pic>
      <p:sp>
        <p:nvSpPr>
          <p:cNvPr id="31" name="Rectangle 30">
            <a:extLst>
              <a:ext uri="{FF2B5EF4-FFF2-40B4-BE49-F238E27FC236}">
                <a16:creationId xmlns:a16="http://schemas.microsoft.com/office/drawing/2014/main" id="{C4076BF1-C2BD-651F-7882-D74769988CF0}"/>
              </a:ext>
            </a:extLst>
          </p:cNvPr>
          <p:cNvSpPr/>
          <p:nvPr/>
        </p:nvSpPr>
        <p:spPr>
          <a:xfrm>
            <a:off x="4789512" y="1303126"/>
            <a:ext cx="7439129" cy="410795"/>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52699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423ACA-947D-8F0E-0332-078915E2E0B3}"/>
              </a:ext>
            </a:extLst>
          </p:cNvPr>
          <p:cNvSpPr txBox="1"/>
          <p:nvPr/>
        </p:nvSpPr>
        <p:spPr>
          <a:xfrm>
            <a:off x="4933740" y="140862"/>
            <a:ext cx="3047892"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عوارض کیست هیداتید</a:t>
            </a:r>
            <a:endParaRPr lang="en-US" dirty="0"/>
          </a:p>
        </p:txBody>
      </p:sp>
      <p:sp>
        <p:nvSpPr>
          <p:cNvPr id="5" name="TextBox 4">
            <a:extLst>
              <a:ext uri="{FF2B5EF4-FFF2-40B4-BE49-F238E27FC236}">
                <a16:creationId xmlns:a16="http://schemas.microsoft.com/office/drawing/2014/main" id="{A6A8FD79-7FB2-EFF5-81A4-1DFD141E3A70}"/>
              </a:ext>
            </a:extLst>
          </p:cNvPr>
          <p:cNvSpPr txBox="1"/>
          <p:nvPr/>
        </p:nvSpPr>
        <p:spPr>
          <a:xfrm>
            <a:off x="552660" y="692589"/>
            <a:ext cx="11424976"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بزرگ شدن کیست‌های هیداتید موجب می‌شود تا در عملکرد صحیح اندام‌های بدن اختلال ایجاد شود. از طرف دیگر اگر کیست هیداتید پاره شود معمولا زندگی فرد در خطر جدی قرار می‌گیرد و می‌تواند سبب مرگ بیمار شود. </a:t>
            </a:r>
          </a:p>
        </p:txBody>
      </p:sp>
      <p:sp>
        <p:nvSpPr>
          <p:cNvPr id="7" name="Rectangle 6">
            <a:extLst>
              <a:ext uri="{FF2B5EF4-FFF2-40B4-BE49-F238E27FC236}">
                <a16:creationId xmlns:a16="http://schemas.microsoft.com/office/drawing/2014/main" id="{7D7B84E4-0087-CA88-A00C-6A72BA88AF48}"/>
              </a:ext>
            </a:extLst>
          </p:cNvPr>
          <p:cNvSpPr/>
          <p:nvPr/>
        </p:nvSpPr>
        <p:spPr>
          <a:xfrm>
            <a:off x="0" y="5960013"/>
            <a:ext cx="12191999" cy="897987"/>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E1D723D7-2E71-5224-5594-5AB615043691}"/>
              </a:ext>
            </a:extLst>
          </p:cNvPr>
          <p:cNvPicPr>
            <a:picLocks noChangeAspect="1"/>
          </p:cNvPicPr>
          <p:nvPr/>
        </p:nvPicPr>
        <p:blipFill>
          <a:blip r:embed="rId2"/>
          <a:stretch>
            <a:fillRect/>
          </a:stretch>
        </p:blipFill>
        <p:spPr>
          <a:xfrm>
            <a:off x="2623144" y="2130062"/>
            <a:ext cx="7243814" cy="4346288"/>
          </a:xfrm>
          <a:prstGeom prst="rect">
            <a:avLst/>
          </a:prstGeom>
          <a:ln w="38100">
            <a:solidFill>
              <a:schemeClr val="bg1"/>
            </a:solidFill>
          </a:ln>
        </p:spPr>
      </p:pic>
      <p:sp>
        <p:nvSpPr>
          <p:cNvPr id="8" name="Rectangle 7">
            <a:extLst>
              <a:ext uri="{FF2B5EF4-FFF2-40B4-BE49-F238E27FC236}">
                <a16:creationId xmlns:a16="http://schemas.microsoft.com/office/drawing/2014/main" id="{280B8FE6-4E43-FBEB-0AAF-206F138F7168}"/>
              </a:ext>
            </a:extLst>
          </p:cNvPr>
          <p:cNvSpPr/>
          <p:nvPr/>
        </p:nvSpPr>
        <p:spPr>
          <a:xfrm>
            <a:off x="7981633" y="381650"/>
            <a:ext cx="4210366" cy="55140"/>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461F3C61-8CA2-7168-19D6-65C9D58F2EFB}"/>
              </a:ext>
            </a:extLst>
          </p:cNvPr>
          <p:cNvSpPr/>
          <p:nvPr/>
        </p:nvSpPr>
        <p:spPr>
          <a:xfrm>
            <a:off x="-1" y="456682"/>
            <a:ext cx="4933741" cy="55784"/>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509128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D1AEC562-E762-4B11-B393-D9D173676C17}"/>
              </a:ext>
            </a:extLst>
          </p:cNvPr>
          <p:cNvSpPr>
            <a:spLocks/>
          </p:cNvSpPr>
          <p:nvPr/>
        </p:nvSpPr>
        <p:spPr bwMode="auto">
          <a:xfrm>
            <a:off x="435935" y="2014781"/>
            <a:ext cx="11320130" cy="4103056"/>
          </a:xfrm>
          <a:custGeom>
            <a:avLst/>
            <a:gdLst>
              <a:gd name="T0" fmla="*/ 0 w 2436"/>
              <a:gd name="T1" fmla="*/ 396 h 881"/>
              <a:gd name="T2" fmla="*/ 0 w 2436"/>
              <a:gd name="T3" fmla="*/ 396 h 881"/>
              <a:gd name="T4" fmla="*/ 396 w 2436"/>
              <a:gd name="T5" fmla="*/ 0 h 881"/>
              <a:gd name="T6" fmla="*/ 416 w 2436"/>
              <a:gd name="T7" fmla="*/ 0 h 881"/>
              <a:gd name="T8" fmla="*/ 812 w 2436"/>
              <a:gd name="T9" fmla="*/ 396 h 881"/>
              <a:gd name="T10" fmla="*/ 812 w 2436"/>
              <a:gd name="T11" fmla="*/ 484 h 881"/>
              <a:gd name="T12" fmla="*/ 1208 w 2436"/>
              <a:gd name="T13" fmla="*/ 881 h 881"/>
              <a:gd name="T14" fmla="*/ 1228 w 2436"/>
              <a:gd name="T15" fmla="*/ 881 h 881"/>
              <a:gd name="T16" fmla="*/ 1624 w 2436"/>
              <a:gd name="T17" fmla="*/ 484 h 881"/>
              <a:gd name="T18" fmla="*/ 1624 w 2436"/>
              <a:gd name="T19" fmla="*/ 396 h 881"/>
              <a:gd name="T20" fmla="*/ 2020 w 2436"/>
              <a:gd name="T21" fmla="*/ 0 h 881"/>
              <a:gd name="T22" fmla="*/ 2040 w 2436"/>
              <a:gd name="T23" fmla="*/ 0 h 881"/>
              <a:gd name="T24" fmla="*/ 2436 w 2436"/>
              <a:gd name="T25" fmla="*/ 396 h 881"/>
              <a:gd name="T26" fmla="*/ 2436 w 2436"/>
              <a:gd name="T27" fmla="*/ 440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36" h="881">
                <a:moveTo>
                  <a:pt x="0" y="396"/>
                </a:moveTo>
                <a:cubicBezTo>
                  <a:pt x="0" y="396"/>
                  <a:pt x="0" y="396"/>
                  <a:pt x="0" y="396"/>
                </a:cubicBezTo>
                <a:cubicBezTo>
                  <a:pt x="0" y="177"/>
                  <a:pt x="177" y="0"/>
                  <a:pt x="396" y="0"/>
                </a:cubicBezTo>
                <a:cubicBezTo>
                  <a:pt x="416" y="0"/>
                  <a:pt x="416" y="0"/>
                  <a:pt x="416" y="0"/>
                </a:cubicBezTo>
                <a:cubicBezTo>
                  <a:pt x="635" y="0"/>
                  <a:pt x="812" y="177"/>
                  <a:pt x="812" y="396"/>
                </a:cubicBezTo>
                <a:cubicBezTo>
                  <a:pt x="812" y="484"/>
                  <a:pt x="812" y="484"/>
                  <a:pt x="812" y="484"/>
                </a:cubicBezTo>
                <a:cubicBezTo>
                  <a:pt x="812" y="703"/>
                  <a:pt x="989" y="881"/>
                  <a:pt x="1208" y="881"/>
                </a:cubicBezTo>
                <a:cubicBezTo>
                  <a:pt x="1228" y="881"/>
                  <a:pt x="1228" y="881"/>
                  <a:pt x="1228" y="881"/>
                </a:cubicBezTo>
                <a:cubicBezTo>
                  <a:pt x="1447" y="881"/>
                  <a:pt x="1624" y="703"/>
                  <a:pt x="1624" y="484"/>
                </a:cubicBezTo>
                <a:cubicBezTo>
                  <a:pt x="1624" y="396"/>
                  <a:pt x="1624" y="396"/>
                  <a:pt x="1624" y="396"/>
                </a:cubicBezTo>
                <a:cubicBezTo>
                  <a:pt x="1624" y="177"/>
                  <a:pt x="1801" y="0"/>
                  <a:pt x="2020" y="0"/>
                </a:cubicBezTo>
                <a:cubicBezTo>
                  <a:pt x="2040" y="0"/>
                  <a:pt x="2040" y="0"/>
                  <a:pt x="2040" y="0"/>
                </a:cubicBezTo>
                <a:cubicBezTo>
                  <a:pt x="2259" y="0"/>
                  <a:pt x="2436" y="177"/>
                  <a:pt x="2436" y="396"/>
                </a:cubicBezTo>
                <a:cubicBezTo>
                  <a:pt x="2436" y="440"/>
                  <a:pt x="2436" y="440"/>
                  <a:pt x="2436" y="440"/>
                </a:cubicBezTo>
              </a:path>
            </a:pathLst>
          </a:custGeom>
          <a:noFill/>
          <a:ln w="76200" cap="rnd">
            <a:solidFill>
              <a:schemeClr val="bg1">
                <a:lumMod val="8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dirty="0"/>
          </a:p>
        </p:txBody>
      </p:sp>
      <p:grpSp>
        <p:nvGrpSpPr>
          <p:cNvPr id="3" name="Group 2">
            <a:extLst>
              <a:ext uri="{FF2B5EF4-FFF2-40B4-BE49-F238E27FC236}">
                <a16:creationId xmlns:a16="http://schemas.microsoft.com/office/drawing/2014/main" id="{CE56D012-0CA3-4080-B5EB-828141271673}"/>
              </a:ext>
            </a:extLst>
          </p:cNvPr>
          <p:cNvGrpSpPr/>
          <p:nvPr/>
        </p:nvGrpSpPr>
        <p:grpSpPr>
          <a:xfrm>
            <a:off x="4604188" y="2629967"/>
            <a:ext cx="3040538" cy="3040538"/>
            <a:chOff x="8950837" y="4200578"/>
            <a:chExt cx="6475976" cy="6475976"/>
          </a:xfrm>
        </p:grpSpPr>
        <p:sp>
          <p:nvSpPr>
            <p:cNvPr id="10" name="Oval 9">
              <a:extLst>
                <a:ext uri="{FF2B5EF4-FFF2-40B4-BE49-F238E27FC236}">
                  <a16:creationId xmlns:a16="http://schemas.microsoft.com/office/drawing/2014/main" id="{6C1E56F0-5D05-471E-905B-44ACDE1194CA}"/>
                </a:ext>
              </a:extLst>
            </p:cNvPr>
            <p:cNvSpPr/>
            <p:nvPr/>
          </p:nvSpPr>
          <p:spPr>
            <a:xfrm>
              <a:off x="8950837" y="4200578"/>
              <a:ext cx="6475976" cy="6475976"/>
            </a:xfrm>
            <a:prstGeom prst="ellipse">
              <a:avLst/>
            </a:prstGeom>
            <a:solidFill>
              <a:schemeClr val="bg1"/>
            </a:solidFill>
            <a:ln>
              <a:noFill/>
            </a:ln>
            <a:effectLst>
              <a:outerShdw blurRad="4064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11" name="Oval 10">
              <a:extLst>
                <a:ext uri="{FF2B5EF4-FFF2-40B4-BE49-F238E27FC236}">
                  <a16:creationId xmlns:a16="http://schemas.microsoft.com/office/drawing/2014/main" id="{1A2F15EF-4AA8-4DF4-A426-F2B1A797B37F}"/>
                </a:ext>
              </a:extLst>
            </p:cNvPr>
            <p:cNvSpPr/>
            <p:nvPr/>
          </p:nvSpPr>
          <p:spPr>
            <a:xfrm>
              <a:off x="9334294" y="4631156"/>
              <a:ext cx="5709060" cy="57090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grpSp>
      <p:grpSp>
        <p:nvGrpSpPr>
          <p:cNvPr id="4" name="Group 3">
            <a:extLst>
              <a:ext uri="{FF2B5EF4-FFF2-40B4-BE49-F238E27FC236}">
                <a16:creationId xmlns:a16="http://schemas.microsoft.com/office/drawing/2014/main" id="{649B285D-BA6C-4330-AA00-2E6E821A9BDB}"/>
              </a:ext>
            </a:extLst>
          </p:cNvPr>
          <p:cNvGrpSpPr/>
          <p:nvPr/>
        </p:nvGrpSpPr>
        <p:grpSpPr>
          <a:xfrm>
            <a:off x="763408" y="2397169"/>
            <a:ext cx="3115422" cy="3115422"/>
            <a:chOff x="8950837" y="4200578"/>
            <a:chExt cx="6475976" cy="6475976"/>
          </a:xfrm>
        </p:grpSpPr>
        <p:sp>
          <p:nvSpPr>
            <p:cNvPr id="8" name="Oval 7">
              <a:extLst>
                <a:ext uri="{FF2B5EF4-FFF2-40B4-BE49-F238E27FC236}">
                  <a16:creationId xmlns:a16="http://schemas.microsoft.com/office/drawing/2014/main" id="{42D9DEF7-9889-472D-A773-B82700861D5F}"/>
                </a:ext>
              </a:extLst>
            </p:cNvPr>
            <p:cNvSpPr/>
            <p:nvPr/>
          </p:nvSpPr>
          <p:spPr>
            <a:xfrm>
              <a:off x="8950837" y="4200578"/>
              <a:ext cx="6475976" cy="6475976"/>
            </a:xfrm>
            <a:prstGeom prst="ellipse">
              <a:avLst/>
            </a:prstGeom>
            <a:solidFill>
              <a:schemeClr val="bg1"/>
            </a:solidFill>
            <a:ln>
              <a:noFill/>
            </a:ln>
            <a:effectLst>
              <a:outerShdw blurRad="4064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9" name="Oval 8">
              <a:extLst>
                <a:ext uri="{FF2B5EF4-FFF2-40B4-BE49-F238E27FC236}">
                  <a16:creationId xmlns:a16="http://schemas.microsoft.com/office/drawing/2014/main" id="{C110CFCC-FC4E-4C54-99D5-7631A3EE8A21}"/>
                </a:ext>
              </a:extLst>
            </p:cNvPr>
            <p:cNvSpPr/>
            <p:nvPr/>
          </p:nvSpPr>
          <p:spPr>
            <a:xfrm>
              <a:off x="9334295" y="4584036"/>
              <a:ext cx="5709060" cy="57090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grpSp>
      <p:grpSp>
        <p:nvGrpSpPr>
          <p:cNvPr id="5" name="Group 4">
            <a:extLst>
              <a:ext uri="{FF2B5EF4-FFF2-40B4-BE49-F238E27FC236}">
                <a16:creationId xmlns:a16="http://schemas.microsoft.com/office/drawing/2014/main" id="{64008F1A-D272-4A4C-9F5A-BFD03F2A00E3}"/>
              </a:ext>
            </a:extLst>
          </p:cNvPr>
          <p:cNvGrpSpPr/>
          <p:nvPr/>
        </p:nvGrpSpPr>
        <p:grpSpPr>
          <a:xfrm>
            <a:off x="8313172" y="2350682"/>
            <a:ext cx="3208392" cy="3208392"/>
            <a:chOff x="8950837" y="4200578"/>
            <a:chExt cx="6475976" cy="6475976"/>
          </a:xfrm>
        </p:grpSpPr>
        <p:sp>
          <p:nvSpPr>
            <p:cNvPr id="6" name="Oval 5">
              <a:extLst>
                <a:ext uri="{FF2B5EF4-FFF2-40B4-BE49-F238E27FC236}">
                  <a16:creationId xmlns:a16="http://schemas.microsoft.com/office/drawing/2014/main" id="{B2851FFE-756D-453F-A16C-BBE00D87DCC7}"/>
                </a:ext>
              </a:extLst>
            </p:cNvPr>
            <p:cNvSpPr/>
            <p:nvPr/>
          </p:nvSpPr>
          <p:spPr>
            <a:xfrm>
              <a:off x="8950837" y="4200578"/>
              <a:ext cx="6475976" cy="6475976"/>
            </a:xfrm>
            <a:prstGeom prst="ellipse">
              <a:avLst/>
            </a:prstGeom>
            <a:solidFill>
              <a:schemeClr val="bg1"/>
            </a:solidFill>
            <a:ln>
              <a:noFill/>
            </a:ln>
            <a:effectLst>
              <a:outerShdw blurRad="4064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7" name="Oval 6">
              <a:extLst>
                <a:ext uri="{FF2B5EF4-FFF2-40B4-BE49-F238E27FC236}">
                  <a16:creationId xmlns:a16="http://schemas.microsoft.com/office/drawing/2014/main" id="{51AD8250-27A6-47BF-A20F-677B0740E3EF}"/>
                </a:ext>
              </a:extLst>
            </p:cNvPr>
            <p:cNvSpPr/>
            <p:nvPr/>
          </p:nvSpPr>
          <p:spPr>
            <a:xfrm>
              <a:off x="9334295" y="4584036"/>
              <a:ext cx="5709060" cy="57090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grpSp>
      <p:sp>
        <p:nvSpPr>
          <p:cNvPr id="13" name="TextBox 12">
            <a:extLst>
              <a:ext uri="{FF2B5EF4-FFF2-40B4-BE49-F238E27FC236}">
                <a16:creationId xmlns:a16="http://schemas.microsoft.com/office/drawing/2014/main" id="{0948C310-BB21-D268-9059-4696A5FC9BEA}"/>
              </a:ext>
            </a:extLst>
          </p:cNvPr>
          <p:cNvSpPr txBox="1"/>
          <p:nvPr/>
        </p:nvSpPr>
        <p:spPr>
          <a:xfrm>
            <a:off x="1136750" y="3389340"/>
            <a:ext cx="2198575"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3.آنافیلاکسی (واکنش آلرژیک شدید)</a:t>
            </a:r>
            <a:endParaRPr lang="en-US" dirty="0"/>
          </a:p>
        </p:txBody>
      </p:sp>
      <p:sp>
        <p:nvSpPr>
          <p:cNvPr id="15" name="TextBox 14">
            <a:extLst>
              <a:ext uri="{FF2B5EF4-FFF2-40B4-BE49-F238E27FC236}">
                <a16:creationId xmlns:a16="http://schemas.microsoft.com/office/drawing/2014/main" id="{989593CA-7698-0FFC-41CD-68AF408B8CAC}"/>
              </a:ext>
            </a:extLst>
          </p:cNvPr>
          <p:cNvSpPr txBox="1"/>
          <p:nvPr/>
        </p:nvSpPr>
        <p:spPr>
          <a:xfrm>
            <a:off x="5214658" y="3777768"/>
            <a:ext cx="1819596"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2.درد شدید شکم</a:t>
            </a:r>
            <a:endParaRPr lang="en-US" dirty="0"/>
          </a:p>
        </p:txBody>
      </p:sp>
      <p:sp>
        <p:nvSpPr>
          <p:cNvPr id="16" name="TextBox 15">
            <a:extLst>
              <a:ext uri="{FF2B5EF4-FFF2-40B4-BE49-F238E27FC236}">
                <a16:creationId xmlns:a16="http://schemas.microsoft.com/office/drawing/2014/main" id="{D0FEF996-8282-5E98-317F-FF88423C54CF}"/>
              </a:ext>
            </a:extLst>
          </p:cNvPr>
          <p:cNvSpPr txBox="1"/>
          <p:nvPr/>
        </p:nvSpPr>
        <p:spPr>
          <a:xfrm>
            <a:off x="9065949" y="3666338"/>
            <a:ext cx="1581375"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1.مرگ ناگهانی</a:t>
            </a:r>
            <a:endParaRPr lang="en-US" dirty="0"/>
          </a:p>
        </p:txBody>
      </p:sp>
      <p:sp>
        <p:nvSpPr>
          <p:cNvPr id="17" name="TextBox 16">
            <a:extLst>
              <a:ext uri="{FF2B5EF4-FFF2-40B4-BE49-F238E27FC236}">
                <a16:creationId xmlns:a16="http://schemas.microsoft.com/office/drawing/2014/main" id="{2480145D-CB4F-D271-DB91-1EA53E620845}"/>
              </a:ext>
            </a:extLst>
          </p:cNvPr>
          <p:cNvSpPr txBox="1"/>
          <p:nvPr/>
        </p:nvSpPr>
        <p:spPr>
          <a:xfrm>
            <a:off x="4566100" y="576977"/>
            <a:ext cx="311671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عوارض کیست هیداتید</a:t>
            </a:r>
            <a:endParaRPr lang="en-US" dirty="0"/>
          </a:p>
        </p:txBody>
      </p:sp>
      <p:sp>
        <p:nvSpPr>
          <p:cNvPr id="18" name="Frame 17">
            <a:extLst>
              <a:ext uri="{FF2B5EF4-FFF2-40B4-BE49-F238E27FC236}">
                <a16:creationId xmlns:a16="http://schemas.microsoft.com/office/drawing/2014/main" id="{FCE2271E-C36C-EB63-9E1D-AD55966770CB}"/>
              </a:ext>
            </a:extLst>
          </p:cNvPr>
          <p:cNvSpPr/>
          <p:nvPr/>
        </p:nvSpPr>
        <p:spPr>
          <a:xfrm>
            <a:off x="3652119" y="316694"/>
            <a:ext cx="5172842" cy="982232"/>
          </a:xfrm>
          <a:prstGeom prst="frame">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9" name="Right Triangle 18">
            <a:extLst>
              <a:ext uri="{FF2B5EF4-FFF2-40B4-BE49-F238E27FC236}">
                <a16:creationId xmlns:a16="http://schemas.microsoft.com/office/drawing/2014/main" id="{924A4CFB-C6F1-7971-1385-71B6D33CECF7}"/>
              </a:ext>
            </a:extLst>
          </p:cNvPr>
          <p:cNvSpPr/>
          <p:nvPr/>
        </p:nvSpPr>
        <p:spPr>
          <a:xfrm>
            <a:off x="69354" y="5559074"/>
            <a:ext cx="878525" cy="1222519"/>
          </a:xfrm>
          <a:prstGeom prst="rtTriangl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ight Triangle 19">
            <a:extLst>
              <a:ext uri="{FF2B5EF4-FFF2-40B4-BE49-F238E27FC236}">
                <a16:creationId xmlns:a16="http://schemas.microsoft.com/office/drawing/2014/main" id="{31AD7B98-4220-6D6E-DA3B-F623598FACC2}"/>
              </a:ext>
            </a:extLst>
          </p:cNvPr>
          <p:cNvSpPr/>
          <p:nvPr/>
        </p:nvSpPr>
        <p:spPr>
          <a:xfrm flipH="1">
            <a:off x="11244121" y="5559074"/>
            <a:ext cx="878525" cy="1222519"/>
          </a:xfrm>
          <a:prstGeom prst="rtTriangl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64566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F9782B-55A0-6B6F-27D0-A81247802C3F}"/>
              </a:ext>
            </a:extLst>
          </p:cNvPr>
          <p:cNvSpPr txBox="1"/>
          <p:nvPr/>
        </p:nvSpPr>
        <p:spPr>
          <a:xfrm>
            <a:off x="6633007" y="1332778"/>
            <a:ext cx="182998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سخن نهایی</a:t>
            </a:r>
            <a:endParaRPr lang="en-US" dirty="0"/>
          </a:p>
        </p:txBody>
      </p:sp>
      <p:sp>
        <p:nvSpPr>
          <p:cNvPr id="5" name="TextBox 4">
            <a:extLst>
              <a:ext uri="{FF2B5EF4-FFF2-40B4-BE49-F238E27FC236}">
                <a16:creationId xmlns:a16="http://schemas.microsoft.com/office/drawing/2014/main" id="{3F954772-98B7-D019-59DE-A0C2B7773EA6}"/>
              </a:ext>
            </a:extLst>
          </p:cNvPr>
          <p:cNvSpPr txBox="1"/>
          <p:nvPr/>
        </p:nvSpPr>
        <p:spPr>
          <a:xfrm>
            <a:off x="6886470" y="1794443"/>
            <a:ext cx="5061020" cy="3347070"/>
          </a:xfrm>
          <a:prstGeom prst="rect">
            <a:avLst/>
          </a:prstGeom>
          <a:noFill/>
        </p:spPr>
        <p:txBody>
          <a:bodyPr wrap="square">
            <a:spAutoFit/>
          </a:bodyPr>
          <a:lstStyle/>
          <a:p>
            <a:pPr algn="just" rtl="1">
              <a:lnSpc>
                <a:spcPct val="200000"/>
              </a:lnSpc>
            </a:pPr>
            <a:r>
              <a:rPr lang="fa-IR" sz="1800" dirty="0">
                <a:effectLst/>
                <a:latin typeface="Vazir" panose="020B0603030804020204" pitchFamily="34" charset="-78"/>
                <a:ea typeface="Calibri" panose="020F0502020204030204" pitchFamily="34" charset="0"/>
                <a:cs typeface="Vazir" panose="020B0603030804020204" pitchFamily="34" charset="-78"/>
              </a:rPr>
              <a:t>کیست هیداتید یک بیماری خطرناک است که معمولا خطر ابتلا به آن در افرادی که در مناطق روستایی با سطح بهداشت ضعیف زندگی می‌کنند، بیشتر است. در صورتی که متوجه علائم این بیماری شده‌اید، بهتر است هر چه سریع‌تر به یک پزشک متخصص داخلی یا متخصص عفونی مراجعه کنید</a:t>
            </a:r>
            <a:r>
              <a:rPr lang="en-US" sz="1800" dirty="0">
                <a:effectLst/>
                <a:latin typeface="Vazir" panose="020B0603030804020204" pitchFamily="34" charset="-78"/>
                <a:ea typeface="Calibri" panose="020F0502020204030204" pitchFamily="34" charset="0"/>
                <a:cs typeface="Vazir" panose="020B0603030804020204" pitchFamily="34" charset="-78"/>
              </a:rPr>
              <a:t>. </a:t>
            </a:r>
            <a:endParaRPr lang="fa-IR"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43B83E3B-5DC5-A29B-A488-9DECDD79BCA0}"/>
              </a:ext>
            </a:extLst>
          </p:cNvPr>
          <p:cNvSpPr/>
          <p:nvPr/>
        </p:nvSpPr>
        <p:spPr>
          <a:xfrm>
            <a:off x="0" y="1"/>
            <a:ext cx="1045029" cy="6858000"/>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4AF8CCC4-421B-D0F4-5FB5-B239FA4B969F}"/>
              </a:ext>
            </a:extLst>
          </p:cNvPr>
          <p:cNvPicPr>
            <a:picLocks noChangeAspect="1"/>
          </p:cNvPicPr>
          <p:nvPr/>
        </p:nvPicPr>
        <p:blipFill>
          <a:blip r:embed="rId2"/>
          <a:srcRect l="15597" b="8396"/>
          <a:stretch/>
        </p:blipFill>
        <p:spPr>
          <a:xfrm>
            <a:off x="353947" y="1157398"/>
            <a:ext cx="6279060" cy="4543204"/>
          </a:xfrm>
          <a:prstGeom prst="rect">
            <a:avLst/>
          </a:prstGeom>
          <a:ln w="57150">
            <a:solidFill>
              <a:srgbClr val="EAB200"/>
            </a:solidFill>
          </a:ln>
        </p:spPr>
      </p:pic>
    </p:spTree>
    <p:extLst>
      <p:ext uri="{BB962C8B-B14F-4D97-AF65-F5344CB8AC3E}">
        <p14:creationId xmlns:p14="http://schemas.microsoft.com/office/powerpoint/2010/main" val="40170335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9D4196-0F90-4006-79AF-5286DE95C1FC}"/>
              </a:ext>
            </a:extLst>
          </p:cNvPr>
          <p:cNvSpPr txBox="1"/>
          <p:nvPr/>
        </p:nvSpPr>
        <p:spPr>
          <a:xfrm>
            <a:off x="10854812" y="796895"/>
            <a:ext cx="1052052"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
        <p:nvSpPr>
          <p:cNvPr id="5" name="TextBox 4">
            <a:extLst>
              <a:ext uri="{FF2B5EF4-FFF2-40B4-BE49-F238E27FC236}">
                <a16:creationId xmlns:a16="http://schemas.microsoft.com/office/drawing/2014/main" id="{755BBD0B-D6A9-9A8B-9E85-A80CDB8F905C}"/>
              </a:ext>
            </a:extLst>
          </p:cNvPr>
          <p:cNvSpPr txBox="1"/>
          <p:nvPr/>
        </p:nvSpPr>
        <p:spPr>
          <a:xfrm>
            <a:off x="324463" y="1868706"/>
            <a:ext cx="3470787"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algn="l"/>
            <a:r>
              <a:rPr lang="en-US" dirty="0">
                <a:hlinkClick r:id="rId2">
                  <a:extLst>
                    <a:ext uri="{A12FA001-AC4F-418D-AE19-62706E023703}">
                      <ahyp:hlinkClr xmlns:ahyp="http://schemas.microsoft.com/office/drawing/2018/hyperlinkcolor" val="tx"/>
                    </a:ext>
                  </a:extLst>
                </a:hlinkClick>
              </a:rPr>
              <a:t>https://goums.ac.ir</a:t>
            </a:r>
            <a:br>
              <a:rPr lang="en-US" dirty="0"/>
            </a:br>
            <a:br>
              <a:rPr lang="en-US" dirty="0"/>
            </a:br>
            <a:r>
              <a:rPr lang="en-US" dirty="0">
                <a:hlinkClick r:id="rId3">
                  <a:extLst>
                    <a:ext uri="{A12FA001-AC4F-418D-AE19-62706E023703}">
                      <ahyp:hlinkClr xmlns:ahyp="http://schemas.microsoft.com/office/drawing/2018/hyperlinkcolor" val="tx"/>
                    </a:ext>
                  </a:extLst>
                </a:hlinkClick>
              </a:rPr>
              <a:t>https://www.drseif-radiology.ir</a:t>
            </a:r>
            <a:endParaRPr lang="en-US" dirty="0"/>
          </a:p>
        </p:txBody>
      </p:sp>
      <p:sp>
        <p:nvSpPr>
          <p:cNvPr id="8" name="Rectangle 7">
            <a:extLst>
              <a:ext uri="{FF2B5EF4-FFF2-40B4-BE49-F238E27FC236}">
                <a16:creationId xmlns:a16="http://schemas.microsoft.com/office/drawing/2014/main" id="{D9E107C7-EB5B-5DFB-9F52-FF7E76E94749}"/>
              </a:ext>
            </a:extLst>
          </p:cNvPr>
          <p:cNvSpPr/>
          <p:nvPr/>
        </p:nvSpPr>
        <p:spPr>
          <a:xfrm>
            <a:off x="1" y="0"/>
            <a:ext cx="12192000" cy="707922"/>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A38459F0-6D7F-F831-4130-A75FA6C398CA}"/>
              </a:ext>
            </a:extLst>
          </p:cNvPr>
          <p:cNvSpPr/>
          <p:nvPr/>
        </p:nvSpPr>
        <p:spPr>
          <a:xfrm>
            <a:off x="10048567" y="1347533"/>
            <a:ext cx="2143433" cy="13765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18661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AB788D2-67FB-24BF-1173-EC7465615465}"/>
              </a:ext>
            </a:extLst>
          </p:cNvPr>
          <p:cNvSpPr/>
          <p:nvPr/>
        </p:nvSpPr>
        <p:spPr>
          <a:xfrm>
            <a:off x="1627239" y="2512756"/>
            <a:ext cx="8937522" cy="1832487"/>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2A6862D-BB21-3ADC-F8F1-83F055F88717}"/>
              </a:ext>
            </a:extLst>
          </p:cNvPr>
          <p:cNvSpPr txBox="1"/>
          <p:nvPr/>
        </p:nvSpPr>
        <p:spPr>
          <a:xfrm>
            <a:off x="2694039" y="2921167"/>
            <a:ext cx="6803922" cy="1015663"/>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3124788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A84D297-EBC7-1BA1-1B66-84109B78C482}"/>
              </a:ext>
            </a:extLst>
          </p:cNvPr>
          <p:cNvSpPr/>
          <p:nvPr/>
        </p:nvSpPr>
        <p:spPr>
          <a:xfrm>
            <a:off x="6351640" y="5788822"/>
            <a:ext cx="2654709" cy="1035319"/>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625DEF33-97ED-A3A5-3511-0CC3774C858F}"/>
              </a:ext>
            </a:extLst>
          </p:cNvPr>
          <p:cNvSpPr/>
          <p:nvPr/>
        </p:nvSpPr>
        <p:spPr>
          <a:xfrm>
            <a:off x="3165987" y="2687920"/>
            <a:ext cx="1199536" cy="3486738"/>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2FD89E6-1C57-FD60-BF70-FD43B7AB12C0}"/>
              </a:ext>
            </a:extLst>
          </p:cNvPr>
          <p:cNvSpPr txBox="1"/>
          <p:nvPr/>
        </p:nvSpPr>
        <p:spPr>
          <a:xfrm>
            <a:off x="132735" y="1437433"/>
            <a:ext cx="11926529"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آمارها نشان می‌دهد که این بیماری سالانه بین 2 تا 3 میلیون نفر در سراسر دنیا را درگیر می‌کند و شیوع آن در مناطقی که سطح بهداشت ضعیفی دارند، بیشتر است. کیست هیداتید در زنان بسیار شایع‌تر از مردان است و این بیماری بیشتر در کبد و بعد ریه‌ها ایجاد می‌شود. </a:t>
            </a:r>
            <a:endParaRPr lang="en-US" dirty="0"/>
          </a:p>
        </p:txBody>
      </p:sp>
      <p:sp>
        <p:nvSpPr>
          <p:cNvPr id="4" name="Rectangle 3">
            <a:extLst>
              <a:ext uri="{FF2B5EF4-FFF2-40B4-BE49-F238E27FC236}">
                <a16:creationId xmlns:a16="http://schemas.microsoft.com/office/drawing/2014/main" id="{6A4B3A09-E232-918E-0F15-842C4D2BC80D}"/>
              </a:ext>
            </a:extLst>
          </p:cNvPr>
          <p:cNvSpPr/>
          <p:nvPr/>
        </p:nvSpPr>
        <p:spPr>
          <a:xfrm>
            <a:off x="5565058" y="1056463"/>
            <a:ext cx="6626942" cy="297900"/>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DFF0D85A-B77E-105B-DB4C-03C80325BEBC}"/>
              </a:ext>
            </a:extLst>
          </p:cNvPr>
          <p:cNvSpPr/>
          <p:nvPr/>
        </p:nvSpPr>
        <p:spPr>
          <a:xfrm>
            <a:off x="0" y="877055"/>
            <a:ext cx="5565058" cy="96338"/>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039A5954-F337-A2DD-FDA9-83200FAA176C}"/>
              </a:ext>
            </a:extLst>
          </p:cNvPr>
          <p:cNvSpPr txBox="1"/>
          <p:nvPr/>
        </p:nvSpPr>
        <p:spPr>
          <a:xfrm>
            <a:off x="8760542" y="322431"/>
            <a:ext cx="343145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کیست هیداتید چیست؟ </a:t>
            </a:r>
          </a:p>
        </p:txBody>
      </p:sp>
      <p:pic>
        <p:nvPicPr>
          <p:cNvPr id="7" name="Picture 6">
            <a:extLst>
              <a:ext uri="{FF2B5EF4-FFF2-40B4-BE49-F238E27FC236}">
                <a16:creationId xmlns:a16="http://schemas.microsoft.com/office/drawing/2014/main" id="{6AC3B350-DC96-6393-DDB3-03FBC7456625}"/>
              </a:ext>
            </a:extLst>
          </p:cNvPr>
          <p:cNvPicPr>
            <a:picLocks noChangeAspect="1"/>
          </p:cNvPicPr>
          <p:nvPr/>
        </p:nvPicPr>
        <p:blipFill>
          <a:blip r:embed="rId2"/>
          <a:srcRect t="4020" b="4348"/>
          <a:stretch/>
        </p:blipFill>
        <p:spPr>
          <a:xfrm>
            <a:off x="3313471" y="2789427"/>
            <a:ext cx="5584722" cy="3948938"/>
          </a:xfrm>
          <a:prstGeom prst="rect">
            <a:avLst/>
          </a:prstGeom>
        </p:spPr>
      </p:pic>
    </p:spTree>
    <p:extLst>
      <p:ext uri="{BB962C8B-B14F-4D97-AF65-F5344CB8AC3E}">
        <p14:creationId xmlns:p14="http://schemas.microsoft.com/office/powerpoint/2010/main" val="1931120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C78C4E3-774B-BAC6-37C7-325863E7B94A}"/>
              </a:ext>
            </a:extLst>
          </p:cNvPr>
          <p:cNvSpPr/>
          <p:nvPr/>
        </p:nvSpPr>
        <p:spPr>
          <a:xfrm>
            <a:off x="0" y="1355282"/>
            <a:ext cx="5907974" cy="5512549"/>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55DCD4C-297F-FC24-467B-4213859C53C2}"/>
              </a:ext>
            </a:extLst>
          </p:cNvPr>
          <p:cNvSpPr txBox="1"/>
          <p:nvPr/>
        </p:nvSpPr>
        <p:spPr>
          <a:xfrm>
            <a:off x="5907974" y="1653190"/>
            <a:ext cx="328397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کیست هیداتید چیست؟</a:t>
            </a:r>
            <a:endParaRPr lang="en-US" dirty="0"/>
          </a:p>
        </p:txBody>
      </p:sp>
      <p:sp>
        <p:nvSpPr>
          <p:cNvPr id="5" name="TextBox 4">
            <a:extLst>
              <a:ext uri="{FF2B5EF4-FFF2-40B4-BE49-F238E27FC236}">
                <a16:creationId xmlns:a16="http://schemas.microsoft.com/office/drawing/2014/main" id="{46341161-E3DD-FD09-89FF-70694E3F6102}"/>
              </a:ext>
            </a:extLst>
          </p:cNvPr>
          <p:cNvSpPr txBox="1"/>
          <p:nvPr/>
        </p:nvSpPr>
        <p:spPr>
          <a:xfrm>
            <a:off x="102632" y="1884023"/>
            <a:ext cx="5702710" cy="445506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solidFill>
                  <a:schemeClr val="bg1"/>
                </a:solidFill>
              </a:rPr>
              <a:t>کیست هیداتید که به عنوان اکینوکوکوس</a:t>
            </a:r>
            <a:r>
              <a:rPr lang="en-US" dirty="0">
                <a:solidFill>
                  <a:schemeClr val="bg1"/>
                </a:solidFill>
              </a:rPr>
              <a:t> (Echinococcus) </a:t>
            </a:r>
            <a:r>
              <a:rPr lang="fa-IR" dirty="0">
                <a:solidFill>
                  <a:schemeClr val="bg1"/>
                </a:solidFill>
              </a:rPr>
              <a:t>و همچنین بیماری هیداتید کیستیک نیز شناخته می‌شود، در اثر ورود تخم‌های انگلی به نام</a:t>
            </a:r>
            <a:r>
              <a:rPr lang="en-US" dirty="0">
                <a:solidFill>
                  <a:schemeClr val="bg1"/>
                </a:solidFill>
              </a:rPr>
              <a:t> Echinococcus </a:t>
            </a:r>
            <a:r>
              <a:rPr lang="en-US" dirty="0" err="1">
                <a:solidFill>
                  <a:schemeClr val="bg1"/>
                </a:solidFill>
              </a:rPr>
              <a:t>granulosus</a:t>
            </a:r>
            <a:r>
              <a:rPr lang="en-US" dirty="0">
                <a:solidFill>
                  <a:schemeClr val="bg1"/>
                </a:solidFill>
              </a:rPr>
              <a:t> </a:t>
            </a:r>
            <a:r>
              <a:rPr lang="fa-IR" dirty="0">
                <a:solidFill>
                  <a:schemeClr val="bg1"/>
                </a:solidFill>
              </a:rPr>
              <a:t>به بدن ایجاد می‌شود. کرم نواری اکینوکوکوس معمولا بین 3 تا 6 میلی‌متر طول دارد و عرض آن در حدود نیم میلی‌متر است. این کرم به غشای مخاطی می‌چسبد  پس از 8 هفته کامل بالغ می‌شود. تصور می‌شود که عمر هر انگل حدود 5 ماه است و در این فرصت به سرعت تخم‌گذاری می‌کنند و تکثیر می‌شوند</a:t>
            </a:r>
            <a:r>
              <a:rPr lang="en-US" dirty="0">
                <a:solidFill>
                  <a:schemeClr val="bg1"/>
                </a:solidFill>
              </a:rPr>
              <a:t>.</a:t>
            </a:r>
          </a:p>
        </p:txBody>
      </p:sp>
      <p:pic>
        <p:nvPicPr>
          <p:cNvPr id="7" name="Picture 6">
            <a:extLst>
              <a:ext uri="{FF2B5EF4-FFF2-40B4-BE49-F238E27FC236}">
                <a16:creationId xmlns:a16="http://schemas.microsoft.com/office/drawing/2014/main" id="{ACC6BEAA-B80D-0ADE-9FD4-80798F661082}"/>
              </a:ext>
            </a:extLst>
          </p:cNvPr>
          <p:cNvPicPr>
            <a:picLocks noChangeAspect="1"/>
          </p:cNvPicPr>
          <p:nvPr/>
        </p:nvPicPr>
        <p:blipFill>
          <a:blip r:embed="rId2"/>
          <a:srcRect l="731" t="20903" r="1"/>
          <a:stretch/>
        </p:blipFill>
        <p:spPr>
          <a:xfrm>
            <a:off x="5907974" y="2619511"/>
            <a:ext cx="6284026" cy="3338050"/>
          </a:xfrm>
          <a:prstGeom prst="rect">
            <a:avLst/>
          </a:prstGeom>
        </p:spPr>
      </p:pic>
      <p:sp>
        <p:nvSpPr>
          <p:cNvPr id="8" name="Rectangle 7">
            <a:extLst>
              <a:ext uri="{FF2B5EF4-FFF2-40B4-BE49-F238E27FC236}">
                <a16:creationId xmlns:a16="http://schemas.microsoft.com/office/drawing/2014/main" id="{5D3AD3DA-25D0-9C11-9DC0-F34F9C52C132}"/>
              </a:ext>
            </a:extLst>
          </p:cNvPr>
          <p:cNvSpPr/>
          <p:nvPr/>
        </p:nvSpPr>
        <p:spPr>
          <a:xfrm>
            <a:off x="6096000" y="694751"/>
            <a:ext cx="6096000" cy="48169"/>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B5E785F3-8D14-5772-B000-9397839E05AF}"/>
              </a:ext>
            </a:extLst>
          </p:cNvPr>
          <p:cNvSpPr/>
          <p:nvPr/>
        </p:nvSpPr>
        <p:spPr>
          <a:xfrm>
            <a:off x="0" y="694751"/>
            <a:ext cx="6096000" cy="48169"/>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60281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887B0E-87CC-DC2C-0338-24DD75329DD6}"/>
              </a:ext>
            </a:extLst>
          </p:cNvPr>
          <p:cNvSpPr txBox="1"/>
          <p:nvPr/>
        </p:nvSpPr>
        <p:spPr>
          <a:xfrm>
            <a:off x="6258232" y="1360228"/>
            <a:ext cx="5869859" cy="445506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کیست هیداتید در اثر ورود انگلی به نام اکینوکوکوس در بدن ایجاد می‌شود</a:t>
            </a:r>
            <a:r>
              <a:rPr lang="en-US" dirty="0"/>
              <a:t>.</a:t>
            </a:r>
            <a:r>
              <a:rPr lang="fa-IR" dirty="0"/>
              <a:t>در این بیماری ممکن است فرد در ابتدا هیچ علائم خاصی نداشته باشد، اما رفته‌رفته انگل‌ها در بدن رشد می‌کنند و به کیست تبدیل می‌شوند. کیست هیداتید کبد زمانی ایجاد می‌شود که انگل‌ها به دیواره کبد می‌چسبند و کیست در این بخش از بدن شروع به رشد می‌کند. در مقابل کیست هیداتید ریه و همچنین کیست هیداتید طحال نیز در ریه و طحال رشد می‌کنند و سبب بروز اختلالاتی در عملکرد این اندام‌ها می‌شوند</a:t>
            </a:r>
            <a:r>
              <a:rPr lang="en-US" dirty="0"/>
              <a:t>.</a:t>
            </a:r>
          </a:p>
        </p:txBody>
      </p:sp>
      <p:sp>
        <p:nvSpPr>
          <p:cNvPr id="4" name="Right Triangle 3">
            <a:extLst>
              <a:ext uri="{FF2B5EF4-FFF2-40B4-BE49-F238E27FC236}">
                <a16:creationId xmlns:a16="http://schemas.microsoft.com/office/drawing/2014/main" id="{55BCE2B5-969C-609E-9548-B45F68FBACA6}"/>
              </a:ext>
            </a:extLst>
          </p:cNvPr>
          <p:cNvSpPr/>
          <p:nvPr/>
        </p:nvSpPr>
        <p:spPr>
          <a:xfrm>
            <a:off x="0" y="5656532"/>
            <a:ext cx="3805084" cy="1201468"/>
          </a:xfrm>
          <a:prstGeom prst="rtTriangle">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ight Triangle 4">
            <a:extLst>
              <a:ext uri="{FF2B5EF4-FFF2-40B4-BE49-F238E27FC236}">
                <a16:creationId xmlns:a16="http://schemas.microsoft.com/office/drawing/2014/main" id="{08C7F3A3-CF4D-D78C-EA2F-D1B796B65F17}"/>
              </a:ext>
            </a:extLst>
          </p:cNvPr>
          <p:cNvSpPr/>
          <p:nvPr/>
        </p:nvSpPr>
        <p:spPr>
          <a:xfrm rot="10800000">
            <a:off x="8386917" y="0"/>
            <a:ext cx="3805084" cy="1201468"/>
          </a:xfrm>
          <a:prstGeom prst="rtTriangl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3A130F64-6702-9361-D6BA-9408ABA6AD6F}"/>
              </a:ext>
            </a:extLst>
          </p:cNvPr>
          <p:cNvSpPr txBox="1"/>
          <p:nvPr/>
        </p:nvSpPr>
        <p:spPr>
          <a:xfrm>
            <a:off x="0" y="600733"/>
            <a:ext cx="328397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کیست هیداتید چیست؟</a:t>
            </a:r>
            <a:endParaRPr lang="en-US" dirty="0"/>
          </a:p>
        </p:txBody>
      </p:sp>
      <p:pic>
        <p:nvPicPr>
          <p:cNvPr id="7" name="Picture 6">
            <a:extLst>
              <a:ext uri="{FF2B5EF4-FFF2-40B4-BE49-F238E27FC236}">
                <a16:creationId xmlns:a16="http://schemas.microsoft.com/office/drawing/2014/main" id="{A9D314C1-3978-67D0-26D2-1A38D59F7311}"/>
              </a:ext>
            </a:extLst>
          </p:cNvPr>
          <p:cNvPicPr>
            <a:picLocks noChangeAspect="1"/>
          </p:cNvPicPr>
          <p:nvPr/>
        </p:nvPicPr>
        <p:blipFill>
          <a:blip r:embed="rId2"/>
          <a:stretch>
            <a:fillRect/>
          </a:stretch>
        </p:blipFill>
        <p:spPr>
          <a:xfrm>
            <a:off x="0" y="1426070"/>
            <a:ext cx="6168202" cy="4112134"/>
          </a:xfrm>
          <a:prstGeom prst="rect">
            <a:avLst/>
          </a:prstGeom>
        </p:spPr>
      </p:pic>
    </p:spTree>
    <p:extLst>
      <p:ext uri="{BB962C8B-B14F-4D97-AF65-F5344CB8AC3E}">
        <p14:creationId xmlns:p14="http://schemas.microsoft.com/office/powerpoint/2010/main" val="1075548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1943F91-5671-23B5-E116-800C05C6C7BB}"/>
              </a:ext>
            </a:extLst>
          </p:cNvPr>
          <p:cNvSpPr txBox="1"/>
          <p:nvPr/>
        </p:nvSpPr>
        <p:spPr>
          <a:xfrm>
            <a:off x="4114801" y="1178812"/>
            <a:ext cx="798379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چه افرادی در معرض ابتلا به کیست هیداتید قرار دارند؟</a:t>
            </a:r>
            <a:endParaRPr lang="en-US" dirty="0"/>
          </a:p>
        </p:txBody>
      </p:sp>
      <p:sp>
        <p:nvSpPr>
          <p:cNvPr id="5" name="TextBox 4">
            <a:extLst>
              <a:ext uri="{FF2B5EF4-FFF2-40B4-BE49-F238E27FC236}">
                <a16:creationId xmlns:a16="http://schemas.microsoft.com/office/drawing/2014/main" id="{502165EC-0147-4856-79E9-57AA8504E30C}"/>
              </a:ext>
            </a:extLst>
          </p:cNvPr>
          <p:cNvSpPr txBox="1"/>
          <p:nvPr/>
        </p:nvSpPr>
        <p:spPr>
          <a:xfrm>
            <a:off x="108156" y="2342688"/>
            <a:ext cx="5771535"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کیست هیداتید بیشتر در مناطق روستایی، فقیر و توسعه‌نیافته دنیا اتفاق می‌افتد. معمولا افرادی که در نزدیکی گوسفند و دام زندگی می‌کنند و یا در خانه از سگ نگهداری می‌کنند بیشتر در معرض ابتلا به این انگل قرار دارند. گوسفند میزبان اصلی این انگل است و سگ‌ها با خوردن مواد غذایی آلوده به انگل یا مصرف گوشت آلوده این بیماری را به انسان منتقل می‌کنند. </a:t>
            </a:r>
            <a:endParaRPr lang="en-US" dirty="0"/>
          </a:p>
        </p:txBody>
      </p:sp>
      <p:sp>
        <p:nvSpPr>
          <p:cNvPr id="6" name="Rectangle 5">
            <a:extLst>
              <a:ext uri="{FF2B5EF4-FFF2-40B4-BE49-F238E27FC236}">
                <a16:creationId xmlns:a16="http://schemas.microsoft.com/office/drawing/2014/main" id="{BED667C3-9B58-9121-C463-A40E5051B839}"/>
              </a:ext>
            </a:extLst>
          </p:cNvPr>
          <p:cNvSpPr/>
          <p:nvPr/>
        </p:nvSpPr>
        <p:spPr>
          <a:xfrm>
            <a:off x="108156" y="424772"/>
            <a:ext cx="5565058" cy="76674"/>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E2FB3F5F-CF00-0B10-F800-F1F3604BA1C0}"/>
              </a:ext>
            </a:extLst>
          </p:cNvPr>
          <p:cNvSpPr/>
          <p:nvPr/>
        </p:nvSpPr>
        <p:spPr>
          <a:xfrm>
            <a:off x="5673214" y="313950"/>
            <a:ext cx="6518786" cy="275986"/>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679B22FB-90EE-8D18-5035-9123EC0E31DF}"/>
              </a:ext>
            </a:extLst>
          </p:cNvPr>
          <p:cNvSpPr/>
          <p:nvPr/>
        </p:nvSpPr>
        <p:spPr>
          <a:xfrm>
            <a:off x="-1" y="6508582"/>
            <a:ext cx="11956027" cy="76674"/>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277D1B3F-9315-5560-4B59-B742E13A7DB5}"/>
              </a:ext>
            </a:extLst>
          </p:cNvPr>
          <p:cNvSpPr/>
          <p:nvPr/>
        </p:nvSpPr>
        <p:spPr>
          <a:xfrm flipH="1">
            <a:off x="11911781" y="5606013"/>
            <a:ext cx="88490" cy="979243"/>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436666EF-2ACE-4D74-BD46-B1A1125CE3B3}"/>
              </a:ext>
            </a:extLst>
          </p:cNvPr>
          <p:cNvPicPr>
            <a:picLocks noChangeAspect="1"/>
          </p:cNvPicPr>
          <p:nvPr/>
        </p:nvPicPr>
        <p:blipFill>
          <a:blip r:embed="rId2"/>
          <a:stretch>
            <a:fillRect/>
          </a:stretch>
        </p:blipFill>
        <p:spPr>
          <a:xfrm>
            <a:off x="5965724" y="2065934"/>
            <a:ext cx="5860024" cy="3900578"/>
          </a:xfrm>
          <a:prstGeom prst="rect">
            <a:avLst/>
          </a:prstGeom>
        </p:spPr>
      </p:pic>
    </p:spTree>
    <p:extLst>
      <p:ext uri="{BB962C8B-B14F-4D97-AF65-F5344CB8AC3E}">
        <p14:creationId xmlns:p14="http://schemas.microsoft.com/office/powerpoint/2010/main" val="23936468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FFC2D7E-DB6C-4A8F-86F3-7EC045BB8A64}"/>
              </a:ext>
            </a:extLst>
          </p:cNvPr>
          <p:cNvSpPr/>
          <p:nvPr/>
        </p:nvSpPr>
        <p:spPr>
          <a:xfrm rot="2700000">
            <a:off x="8987579" y="2512745"/>
            <a:ext cx="2556974" cy="2556974"/>
          </a:xfrm>
          <a:prstGeom prst="roundRect">
            <a:avLst>
              <a:gd name="adj" fmla="val 4472"/>
            </a:avLst>
          </a:prstGeom>
          <a:solidFill>
            <a:schemeClr val="bg1"/>
          </a:solidFill>
          <a:ln>
            <a:noFill/>
          </a:ln>
          <a:effectLst>
            <a:outerShdw blurRad="2921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3" name="Rectangle: Rounded Corners 2">
            <a:extLst>
              <a:ext uri="{FF2B5EF4-FFF2-40B4-BE49-F238E27FC236}">
                <a16:creationId xmlns:a16="http://schemas.microsoft.com/office/drawing/2014/main" id="{A4D3CE35-A2E7-4E9B-A778-33E4E136B7CA}"/>
              </a:ext>
            </a:extLst>
          </p:cNvPr>
          <p:cNvSpPr/>
          <p:nvPr/>
        </p:nvSpPr>
        <p:spPr>
          <a:xfrm rot="2700000">
            <a:off x="9106090" y="2631256"/>
            <a:ext cx="2319956" cy="2319956"/>
          </a:xfrm>
          <a:prstGeom prst="roundRect">
            <a:avLst>
              <a:gd name="adj" fmla="val 4472"/>
            </a:avLst>
          </a:prstGeom>
          <a:solidFill>
            <a:srgbClr val="FF5E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dirty="0"/>
          </a:p>
        </p:txBody>
      </p:sp>
      <p:sp>
        <p:nvSpPr>
          <p:cNvPr id="4" name="Rectangle: Rounded Corners 3">
            <a:extLst>
              <a:ext uri="{FF2B5EF4-FFF2-40B4-BE49-F238E27FC236}">
                <a16:creationId xmlns:a16="http://schemas.microsoft.com/office/drawing/2014/main" id="{B1D778D2-B47A-4B93-B311-2FD1B3499FC2}"/>
              </a:ext>
            </a:extLst>
          </p:cNvPr>
          <p:cNvSpPr/>
          <p:nvPr/>
        </p:nvSpPr>
        <p:spPr>
          <a:xfrm rot="2700000">
            <a:off x="4930092" y="2421423"/>
            <a:ext cx="2783784" cy="2783784"/>
          </a:xfrm>
          <a:prstGeom prst="roundRect">
            <a:avLst>
              <a:gd name="adj" fmla="val 4472"/>
            </a:avLst>
          </a:prstGeom>
          <a:solidFill>
            <a:schemeClr val="bg1"/>
          </a:solidFill>
          <a:ln>
            <a:noFill/>
          </a:ln>
          <a:effectLst>
            <a:outerShdw blurRad="2921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5" name="Rectangle: Rounded Corners 4">
            <a:extLst>
              <a:ext uri="{FF2B5EF4-FFF2-40B4-BE49-F238E27FC236}">
                <a16:creationId xmlns:a16="http://schemas.microsoft.com/office/drawing/2014/main" id="{E883BD80-2B78-4A28-911D-7A135F8D34B8}"/>
              </a:ext>
            </a:extLst>
          </p:cNvPr>
          <p:cNvSpPr/>
          <p:nvPr/>
        </p:nvSpPr>
        <p:spPr>
          <a:xfrm rot="2700000">
            <a:off x="5059114" y="2561055"/>
            <a:ext cx="2525742" cy="2525742"/>
          </a:xfrm>
          <a:prstGeom prst="roundRect">
            <a:avLst>
              <a:gd name="adj" fmla="val 4472"/>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6" name="Rectangle: Rounded Corners 5">
            <a:extLst>
              <a:ext uri="{FF2B5EF4-FFF2-40B4-BE49-F238E27FC236}">
                <a16:creationId xmlns:a16="http://schemas.microsoft.com/office/drawing/2014/main" id="{7226FF83-04C5-4409-B5B8-F909450FD7F7}"/>
              </a:ext>
            </a:extLst>
          </p:cNvPr>
          <p:cNvSpPr/>
          <p:nvPr/>
        </p:nvSpPr>
        <p:spPr>
          <a:xfrm rot="2700000">
            <a:off x="704320" y="2435651"/>
            <a:ext cx="2884282" cy="2884282"/>
          </a:xfrm>
          <a:prstGeom prst="roundRect">
            <a:avLst>
              <a:gd name="adj" fmla="val 4472"/>
            </a:avLst>
          </a:prstGeom>
          <a:solidFill>
            <a:schemeClr val="bg1"/>
          </a:solidFill>
          <a:ln>
            <a:noFill/>
          </a:ln>
          <a:effectLst>
            <a:outerShdw blurRad="2921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7" name="Rectangle: Rounded Corners 6">
            <a:extLst>
              <a:ext uri="{FF2B5EF4-FFF2-40B4-BE49-F238E27FC236}">
                <a16:creationId xmlns:a16="http://schemas.microsoft.com/office/drawing/2014/main" id="{0A1DDB1E-66F5-45A3-A70D-75BD52055E23}"/>
              </a:ext>
            </a:extLst>
          </p:cNvPr>
          <p:cNvSpPr/>
          <p:nvPr/>
        </p:nvSpPr>
        <p:spPr>
          <a:xfrm rot="2700000">
            <a:off x="855457" y="2569330"/>
            <a:ext cx="2616924" cy="2616924"/>
          </a:xfrm>
          <a:prstGeom prst="roundRect">
            <a:avLst>
              <a:gd name="adj" fmla="val 447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8" name="TextBox 7">
            <a:extLst>
              <a:ext uri="{FF2B5EF4-FFF2-40B4-BE49-F238E27FC236}">
                <a16:creationId xmlns:a16="http://schemas.microsoft.com/office/drawing/2014/main" id="{D5D13B4F-8592-0118-6D24-19B70B1D3921}"/>
              </a:ext>
            </a:extLst>
          </p:cNvPr>
          <p:cNvSpPr txBox="1"/>
          <p:nvPr/>
        </p:nvSpPr>
        <p:spPr>
          <a:xfrm>
            <a:off x="5122714" y="534753"/>
            <a:ext cx="695140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چه افرادی در معرض ابتلا به کیست هیداتید قرار دارند؟</a:t>
            </a:r>
            <a:endParaRPr lang="en-US" dirty="0"/>
          </a:p>
        </p:txBody>
      </p:sp>
      <p:sp>
        <p:nvSpPr>
          <p:cNvPr id="10" name="TextBox 9">
            <a:extLst>
              <a:ext uri="{FF2B5EF4-FFF2-40B4-BE49-F238E27FC236}">
                <a16:creationId xmlns:a16="http://schemas.microsoft.com/office/drawing/2014/main" id="{175505C3-B56E-709D-6BB8-49A6335EF9ED}"/>
              </a:ext>
            </a:extLst>
          </p:cNvPr>
          <p:cNvSpPr txBox="1"/>
          <p:nvPr/>
        </p:nvSpPr>
        <p:spPr>
          <a:xfrm>
            <a:off x="834811" y="3312252"/>
            <a:ext cx="2411604" cy="1131079"/>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t>7. نگهداری از سگ آلوده در خانه</a:t>
            </a:r>
            <a:endParaRPr lang="en-US" b="1" dirty="0"/>
          </a:p>
        </p:txBody>
      </p:sp>
      <p:sp>
        <p:nvSpPr>
          <p:cNvPr id="12" name="TextBox 11">
            <a:extLst>
              <a:ext uri="{FF2B5EF4-FFF2-40B4-BE49-F238E27FC236}">
                <a16:creationId xmlns:a16="http://schemas.microsoft.com/office/drawing/2014/main" id="{6CBAAC8B-9564-9492-A11F-2A6176811AE9}"/>
              </a:ext>
            </a:extLst>
          </p:cNvPr>
          <p:cNvSpPr txBox="1"/>
          <p:nvPr/>
        </p:nvSpPr>
        <p:spPr>
          <a:xfrm>
            <a:off x="4950384" y="3429000"/>
            <a:ext cx="2743199"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t>6. نوشیدن آب و غذای آلوده</a:t>
            </a:r>
            <a:endParaRPr lang="en-US" b="1" dirty="0"/>
          </a:p>
        </p:txBody>
      </p:sp>
      <p:sp>
        <p:nvSpPr>
          <p:cNvPr id="20" name="TextBox 19">
            <a:extLst>
              <a:ext uri="{FF2B5EF4-FFF2-40B4-BE49-F238E27FC236}">
                <a16:creationId xmlns:a16="http://schemas.microsoft.com/office/drawing/2014/main" id="{53D17787-5681-736B-F767-23834DAE8139}"/>
              </a:ext>
            </a:extLst>
          </p:cNvPr>
          <p:cNvSpPr txBox="1"/>
          <p:nvPr/>
        </p:nvSpPr>
        <p:spPr>
          <a:xfrm>
            <a:off x="9040167" y="3429000"/>
            <a:ext cx="2451798"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t>5. رعایت نکردن بهداشت</a:t>
            </a:r>
            <a:endParaRPr lang="en-US" b="1" dirty="0"/>
          </a:p>
        </p:txBody>
      </p:sp>
      <p:sp>
        <p:nvSpPr>
          <p:cNvPr id="13" name="Rectangle 12">
            <a:extLst>
              <a:ext uri="{FF2B5EF4-FFF2-40B4-BE49-F238E27FC236}">
                <a16:creationId xmlns:a16="http://schemas.microsoft.com/office/drawing/2014/main" id="{4F516C35-3F80-80F1-82D4-2926607FA73F}"/>
              </a:ext>
            </a:extLst>
          </p:cNvPr>
          <p:cNvSpPr/>
          <p:nvPr/>
        </p:nvSpPr>
        <p:spPr>
          <a:xfrm>
            <a:off x="0" y="765585"/>
            <a:ext cx="5311473" cy="10162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DE69421C-DAB7-E6E6-55A3-FEEEF8E83F8A}"/>
              </a:ext>
            </a:extLst>
          </p:cNvPr>
          <p:cNvSpPr/>
          <p:nvPr/>
        </p:nvSpPr>
        <p:spPr>
          <a:xfrm>
            <a:off x="0" y="6514308"/>
            <a:ext cx="12192000" cy="101622"/>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5959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82F7578-9693-41F8-B7B6-340CFB0E968F}"/>
              </a:ext>
            </a:extLst>
          </p:cNvPr>
          <p:cNvSpPr>
            <a:spLocks noChangeArrowheads="1"/>
          </p:cNvSpPr>
          <p:nvPr/>
        </p:nvSpPr>
        <p:spPr bwMode="auto">
          <a:xfrm>
            <a:off x="457559" y="3064394"/>
            <a:ext cx="2645218" cy="2643604"/>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dirty="0"/>
          </a:p>
        </p:txBody>
      </p:sp>
      <p:sp>
        <p:nvSpPr>
          <p:cNvPr id="3" name="Freeform 6">
            <a:extLst>
              <a:ext uri="{FF2B5EF4-FFF2-40B4-BE49-F238E27FC236}">
                <a16:creationId xmlns:a16="http://schemas.microsoft.com/office/drawing/2014/main" id="{B0C992EC-A545-48DB-BC18-6D6452C496EC}"/>
              </a:ext>
            </a:extLst>
          </p:cNvPr>
          <p:cNvSpPr>
            <a:spLocks/>
          </p:cNvSpPr>
          <p:nvPr/>
        </p:nvSpPr>
        <p:spPr bwMode="auto">
          <a:xfrm>
            <a:off x="1051555" y="5919384"/>
            <a:ext cx="825270" cy="669574"/>
          </a:xfrm>
          <a:custGeom>
            <a:avLst/>
            <a:gdLst>
              <a:gd name="T0" fmla="*/ 1009 w 1023"/>
              <a:gd name="T1" fmla="*/ 0 h 830"/>
              <a:gd name="T2" fmla="*/ 1023 w 1023"/>
              <a:gd name="T3" fmla="*/ 830 h 830"/>
              <a:gd name="T4" fmla="*/ 0 w 1023"/>
              <a:gd name="T5" fmla="*/ 375 h 830"/>
              <a:gd name="T6" fmla="*/ 1009 w 1023"/>
              <a:gd name="T7" fmla="*/ 0 h 830"/>
            </a:gdLst>
            <a:ahLst/>
            <a:cxnLst>
              <a:cxn ang="0">
                <a:pos x="T0" y="T1"/>
              </a:cxn>
              <a:cxn ang="0">
                <a:pos x="T2" y="T3"/>
              </a:cxn>
              <a:cxn ang="0">
                <a:pos x="T4" y="T5"/>
              </a:cxn>
              <a:cxn ang="0">
                <a:pos x="T6" y="T7"/>
              </a:cxn>
            </a:cxnLst>
            <a:rect l="0" t="0" r="r" b="b"/>
            <a:pathLst>
              <a:path w="1023" h="830">
                <a:moveTo>
                  <a:pt x="1009" y="0"/>
                </a:moveTo>
                <a:lnTo>
                  <a:pt x="1023" y="830"/>
                </a:lnTo>
                <a:lnTo>
                  <a:pt x="0" y="375"/>
                </a:lnTo>
                <a:lnTo>
                  <a:pt x="100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4" name="Freeform 7">
            <a:extLst>
              <a:ext uri="{FF2B5EF4-FFF2-40B4-BE49-F238E27FC236}">
                <a16:creationId xmlns:a16="http://schemas.microsoft.com/office/drawing/2014/main" id="{E6224880-F97A-4D31-9DD1-238C75E60C50}"/>
              </a:ext>
            </a:extLst>
          </p:cNvPr>
          <p:cNvSpPr>
            <a:spLocks/>
          </p:cNvSpPr>
          <p:nvPr/>
        </p:nvSpPr>
        <p:spPr bwMode="auto">
          <a:xfrm>
            <a:off x="1053722" y="5706851"/>
            <a:ext cx="2049055" cy="537272"/>
          </a:xfrm>
          <a:custGeom>
            <a:avLst/>
            <a:gdLst>
              <a:gd name="T0" fmla="*/ 0 w 2540"/>
              <a:gd name="T1" fmla="*/ 666 h 666"/>
              <a:gd name="T2" fmla="*/ 0 w 2540"/>
              <a:gd name="T3" fmla="*/ 0 h 666"/>
              <a:gd name="T4" fmla="*/ 2540 w 2540"/>
              <a:gd name="T5" fmla="*/ 0 h 666"/>
              <a:gd name="T6" fmla="*/ 0 w 2540"/>
              <a:gd name="T7" fmla="*/ 666 h 666"/>
            </a:gdLst>
            <a:ahLst/>
            <a:cxnLst>
              <a:cxn ang="0">
                <a:pos x="T0" y="T1"/>
              </a:cxn>
              <a:cxn ang="0">
                <a:pos x="T2" y="T3"/>
              </a:cxn>
              <a:cxn ang="0">
                <a:pos x="T4" y="T5"/>
              </a:cxn>
              <a:cxn ang="0">
                <a:pos x="T6" y="T7"/>
              </a:cxn>
            </a:cxnLst>
            <a:rect l="0" t="0" r="r" b="b"/>
            <a:pathLst>
              <a:path w="2540" h="666">
                <a:moveTo>
                  <a:pt x="0" y="666"/>
                </a:moveTo>
                <a:lnTo>
                  <a:pt x="0" y="0"/>
                </a:lnTo>
                <a:lnTo>
                  <a:pt x="2540" y="0"/>
                </a:lnTo>
                <a:lnTo>
                  <a:pt x="0" y="666"/>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5" name="Oval 4">
            <a:extLst>
              <a:ext uri="{FF2B5EF4-FFF2-40B4-BE49-F238E27FC236}">
                <a16:creationId xmlns:a16="http://schemas.microsoft.com/office/drawing/2014/main" id="{0AB17DBC-3BAE-40C2-A3DD-D74A827E2592}"/>
              </a:ext>
            </a:extLst>
          </p:cNvPr>
          <p:cNvSpPr>
            <a:spLocks noChangeArrowheads="1"/>
          </p:cNvSpPr>
          <p:nvPr/>
        </p:nvSpPr>
        <p:spPr bwMode="auto">
          <a:xfrm>
            <a:off x="16703" y="4375315"/>
            <a:ext cx="1176190" cy="1176190"/>
          </a:xfrm>
          <a:prstGeom prst="ellipse">
            <a:avLst/>
          </a:prstGeom>
          <a:solidFill>
            <a:srgbClr val="FFFFFF"/>
          </a:solidFill>
          <a:ln>
            <a:noFill/>
          </a:ln>
          <a:effectLst>
            <a:outerShdw blurRad="533400" sx="102000" sy="102000" algn="ct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6" name="Rectangle 5">
            <a:extLst>
              <a:ext uri="{FF2B5EF4-FFF2-40B4-BE49-F238E27FC236}">
                <a16:creationId xmlns:a16="http://schemas.microsoft.com/office/drawing/2014/main" id="{DA8D7F23-9BE9-47C3-BFBE-5DAF009B61B1}"/>
              </a:ext>
            </a:extLst>
          </p:cNvPr>
          <p:cNvSpPr>
            <a:spLocks noChangeArrowheads="1"/>
          </p:cNvSpPr>
          <p:nvPr/>
        </p:nvSpPr>
        <p:spPr bwMode="auto">
          <a:xfrm>
            <a:off x="3639296" y="1822696"/>
            <a:ext cx="2645218" cy="26436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dirty="0"/>
          </a:p>
        </p:txBody>
      </p:sp>
      <p:sp>
        <p:nvSpPr>
          <p:cNvPr id="7" name="Freeform 6">
            <a:extLst>
              <a:ext uri="{FF2B5EF4-FFF2-40B4-BE49-F238E27FC236}">
                <a16:creationId xmlns:a16="http://schemas.microsoft.com/office/drawing/2014/main" id="{3ED19288-948A-4EAD-9836-7AA8B929BC1B}"/>
              </a:ext>
            </a:extLst>
          </p:cNvPr>
          <p:cNvSpPr>
            <a:spLocks/>
          </p:cNvSpPr>
          <p:nvPr/>
        </p:nvSpPr>
        <p:spPr bwMode="auto">
          <a:xfrm>
            <a:off x="4201383" y="4690524"/>
            <a:ext cx="825270" cy="669574"/>
          </a:xfrm>
          <a:custGeom>
            <a:avLst/>
            <a:gdLst>
              <a:gd name="T0" fmla="*/ 1009 w 1023"/>
              <a:gd name="T1" fmla="*/ 0 h 830"/>
              <a:gd name="T2" fmla="*/ 1023 w 1023"/>
              <a:gd name="T3" fmla="*/ 830 h 830"/>
              <a:gd name="T4" fmla="*/ 0 w 1023"/>
              <a:gd name="T5" fmla="*/ 375 h 830"/>
              <a:gd name="T6" fmla="*/ 1009 w 1023"/>
              <a:gd name="T7" fmla="*/ 0 h 830"/>
            </a:gdLst>
            <a:ahLst/>
            <a:cxnLst>
              <a:cxn ang="0">
                <a:pos x="T0" y="T1"/>
              </a:cxn>
              <a:cxn ang="0">
                <a:pos x="T2" y="T3"/>
              </a:cxn>
              <a:cxn ang="0">
                <a:pos x="T4" y="T5"/>
              </a:cxn>
              <a:cxn ang="0">
                <a:pos x="T6" y="T7"/>
              </a:cxn>
            </a:cxnLst>
            <a:rect l="0" t="0" r="r" b="b"/>
            <a:pathLst>
              <a:path w="1023" h="830">
                <a:moveTo>
                  <a:pt x="1009" y="0"/>
                </a:moveTo>
                <a:lnTo>
                  <a:pt x="1023" y="830"/>
                </a:lnTo>
                <a:lnTo>
                  <a:pt x="0" y="375"/>
                </a:lnTo>
                <a:lnTo>
                  <a:pt x="1009"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8" name="Freeform 7">
            <a:extLst>
              <a:ext uri="{FF2B5EF4-FFF2-40B4-BE49-F238E27FC236}">
                <a16:creationId xmlns:a16="http://schemas.microsoft.com/office/drawing/2014/main" id="{988869B0-E26B-48AC-9807-63A63CB6A6F9}"/>
              </a:ext>
            </a:extLst>
          </p:cNvPr>
          <p:cNvSpPr>
            <a:spLocks/>
          </p:cNvSpPr>
          <p:nvPr/>
        </p:nvSpPr>
        <p:spPr bwMode="auto">
          <a:xfrm>
            <a:off x="4213397" y="4466300"/>
            <a:ext cx="2049055" cy="537272"/>
          </a:xfrm>
          <a:custGeom>
            <a:avLst/>
            <a:gdLst>
              <a:gd name="T0" fmla="*/ 0 w 2540"/>
              <a:gd name="T1" fmla="*/ 666 h 666"/>
              <a:gd name="T2" fmla="*/ 0 w 2540"/>
              <a:gd name="T3" fmla="*/ 0 h 666"/>
              <a:gd name="T4" fmla="*/ 2540 w 2540"/>
              <a:gd name="T5" fmla="*/ 0 h 666"/>
              <a:gd name="T6" fmla="*/ 0 w 2540"/>
              <a:gd name="T7" fmla="*/ 666 h 666"/>
            </a:gdLst>
            <a:ahLst/>
            <a:cxnLst>
              <a:cxn ang="0">
                <a:pos x="T0" y="T1"/>
              </a:cxn>
              <a:cxn ang="0">
                <a:pos x="T2" y="T3"/>
              </a:cxn>
              <a:cxn ang="0">
                <a:pos x="T4" y="T5"/>
              </a:cxn>
              <a:cxn ang="0">
                <a:pos x="T6" y="T7"/>
              </a:cxn>
            </a:cxnLst>
            <a:rect l="0" t="0" r="r" b="b"/>
            <a:pathLst>
              <a:path w="2540" h="666">
                <a:moveTo>
                  <a:pt x="0" y="666"/>
                </a:moveTo>
                <a:lnTo>
                  <a:pt x="0" y="0"/>
                </a:lnTo>
                <a:lnTo>
                  <a:pt x="2540" y="0"/>
                </a:lnTo>
                <a:lnTo>
                  <a:pt x="0" y="666"/>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9" name="Oval 8">
            <a:extLst>
              <a:ext uri="{FF2B5EF4-FFF2-40B4-BE49-F238E27FC236}">
                <a16:creationId xmlns:a16="http://schemas.microsoft.com/office/drawing/2014/main" id="{5AEE0B38-B077-46E8-9FE2-B43C9354FDFD}"/>
              </a:ext>
            </a:extLst>
          </p:cNvPr>
          <p:cNvSpPr>
            <a:spLocks noChangeArrowheads="1"/>
          </p:cNvSpPr>
          <p:nvPr/>
        </p:nvSpPr>
        <p:spPr bwMode="auto">
          <a:xfrm>
            <a:off x="3051201" y="2090603"/>
            <a:ext cx="1176190" cy="1176190"/>
          </a:xfrm>
          <a:prstGeom prst="ellipse">
            <a:avLst/>
          </a:prstGeom>
          <a:solidFill>
            <a:srgbClr val="FFFFFF"/>
          </a:solidFill>
          <a:ln>
            <a:noFill/>
          </a:ln>
          <a:effectLst>
            <a:outerShdw blurRad="533400" sx="102000" sy="102000" algn="ct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0" name="Rectangle 9">
            <a:extLst>
              <a:ext uri="{FF2B5EF4-FFF2-40B4-BE49-F238E27FC236}">
                <a16:creationId xmlns:a16="http://schemas.microsoft.com/office/drawing/2014/main" id="{82C39259-7930-4B2B-AF2C-51EDEAD7DB24}"/>
              </a:ext>
            </a:extLst>
          </p:cNvPr>
          <p:cNvSpPr>
            <a:spLocks noChangeArrowheads="1"/>
          </p:cNvSpPr>
          <p:nvPr/>
        </p:nvSpPr>
        <p:spPr bwMode="auto">
          <a:xfrm>
            <a:off x="6461945" y="3078347"/>
            <a:ext cx="2645218" cy="2643604"/>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1" name="Freeform 6">
            <a:extLst>
              <a:ext uri="{FF2B5EF4-FFF2-40B4-BE49-F238E27FC236}">
                <a16:creationId xmlns:a16="http://schemas.microsoft.com/office/drawing/2014/main" id="{A015BDB5-1A7A-4F13-898C-B457AE2B9196}"/>
              </a:ext>
            </a:extLst>
          </p:cNvPr>
          <p:cNvSpPr>
            <a:spLocks/>
          </p:cNvSpPr>
          <p:nvPr/>
        </p:nvSpPr>
        <p:spPr bwMode="auto">
          <a:xfrm>
            <a:off x="7051376" y="5919384"/>
            <a:ext cx="825270" cy="669574"/>
          </a:xfrm>
          <a:custGeom>
            <a:avLst/>
            <a:gdLst>
              <a:gd name="T0" fmla="*/ 1009 w 1023"/>
              <a:gd name="T1" fmla="*/ 0 h 830"/>
              <a:gd name="T2" fmla="*/ 1023 w 1023"/>
              <a:gd name="T3" fmla="*/ 830 h 830"/>
              <a:gd name="T4" fmla="*/ 0 w 1023"/>
              <a:gd name="T5" fmla="*/ 375 h 830"/>
              <a:gd name="T6" fmla="*/ 1009 w 1023"/>
              <a:gd name="T7" fmla="*/ 0 h 830"/>
            </a:gdLst>
            <a:ahLst/>
            <a:cxnLst>
              <a:cxn ang="0">
                <a:pos x="T0" y="T1"/>
              </a:cxn>
              <a:cxn ang="0">
                <a:pos x="T2" y="T3"/>
              </a:cxn>
              <a:cxn ang="0">
                <a:pos x="T4" y="T5"/>
              </a:cxn>
              <a:cxn ang="0">
                <a:pos x="T6" y="T7"/>
              </a:cxn>
            </a:cxnLst>
            <a:rect l="0" t="0" r="r" b="b"/>
            <a:pathLst>
              <a:path w="1023" h="830">
                <a:moveTo>
                  <a:pt x="1009" y="0"/>
                </a:moveTo>
                <a:lnTo>
                  <a:pt x="1023" y="830"/>
                </a:lnTo>
                <a:lnTo>
                  <a:pt x="0" y="375"/>
                </a:lnTo>
                <a:lnTo>
                  <a:pt x="1009"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2" name="Freeform 7">
            <a:extLst>
              <a:ext uri="{FF2B5EF4-FFF2-40B4-BE49-F238E27FC236}">
                <a16:creationId xmlns:a16="http://schemas.microsoft.com/office/drawing/2014/main" id="{10D237D1-06C4-4A43-B809-BA1E3415EA21}"/>
              </a:ext>
            </a:extLst>
          </p:cNvPr>
          <p:cNvSpPr>
            <a:spLocks/>
          </p:cNvSpPr>
          <p:nvPr/>
        </p:nvSpPr>
        <p:spPr bwMode="auto">
          <a:xfrm>
            <a:off x="7061424" y="5706851"/>
            <a:ext cx="2049055" cy="537272"/>
          </a:xfrm>
          <a:custGeom>
            <a:avLst/>
            <a:gdLst>
              <a:gd name="T0" fmla="*/ 0 w 2540"/>
              <a:gd name="T1" fmla="*/ 666 h 666"/>
              <a:gd name="T2" fmla="*/ 0 w 2540"/>
              <a:gd name="T3" fmla="*/ 0 h 666"/>
              <a:gd name="T4" fmla="*/ 2540 w 2540"/>
              <a:gd name="T5" fmla="*/ 0 h 666"/>
              <a:gd name="T6" fmla="*/ 0 w 2540"/>
              <a:gd name="T7" fmla="*/ 666 h 666"/>
            </a:gdLst>
            <a:ahLst/>
            <a:cxnLst>
              <a:cxn ang="0">
                <a:pos x="T0" y="T1"/>
              </a:cxn>
              <a:cxn ang="0">
                <a:pos x="T2" y="T3"/>
              </a:cxn>
              <a:cxn ang="0">
                <a:pos x="T4" y="T5"/>
              </a:cxn>
              <a:cxn ang="0">
                <a:pos x="T6" y="T7"/>
              </a:cxn>
            </a:cxnLst>
            <a:rect l="0" t="0" r="r" b="b"/>
            <a:pathLst>
              <a:path w="2540" h="666">
                <a:moveTo>
                  <a:pt x="0" y="666"/>
                </a:moveTo>
                <a:lnTo>
                  <a:pt x="0" y="0"/>
                </a:lnTo>
                <a:lnTo>
                  <a:pt x="2540" y="0"/>
                </a:lnTo>
                <a:lnTo>
                  <a:pt x="0" y="666"/>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3" name="Oval 12">
            <a:extLst>
              <a:ext uri="{FF2B5EF4-FFF2-40B4-BE49-F238E27FC236}">
                <a16:creationId xmlns:a16="http://schemas.microsoft.com/office/drawing/2014/main" id="{758C87FF-E84F-4F36-BBAA-08F9E0B2E1D1}"/>
              </a:ext>
            </a:extLst>
          </p:cNvPr>
          <p:cNvSpPr>
            <a:spLocks noChangeArrowheads="1"/>
          </p:cNvSpPr>
          <p:nvPr/>
        </p:nvSpPr>
        <p:spPr bwMode="auto">
          <a:xfrm>
            <a:off x="5925426" y="4407147"/>
            <a:ext cx="1176190" cy="1176190"/>
          </a:xfrm>
          <a:prstGeom prst="ellipse">
            <a:avLst/>
          </a:prstGeom>
          <a:solidFill>
            <a:srgbClr val="FFFFFF"/>
          </a:solidFill>
          <a:ln>
            <a:noFill/>
          </a:ln>
          <a:effectLst>
            <a:outerShdw blurRad="533400" sx="102000" sy="102000" algn="ct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4" name="Rectangle 13">
            <a:extLst>
              <a:ext uri="{FF2B5EF4-FFF2-40B4-BE49-F238E27FC236}">
                <a16:creationId xmlns:a16="http://schemas.microsoft.com/office/drawing/2014/main" id="{F047D81E-407C-4D54-B0D4-42F91EDC80FC}"/>
              </a:ext>
            </a:extLst>
          </p:cNvPr>
          <p:cNvSpPr>
            <a:spLocks noChangeArrowheads="1"/>
          </p:cNvSpPr>
          <p:nvPr/>
        </p:nvSpPr>
        <p:spPr bwMode="auto">
          <a:xfrm>
            <a:off x="9236718" y="1539589"/>
            <a:ext cx="2645218" cy="2643604"/>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5" name="Freeform 6">
            <a:extLst>
              <a:ext uri="{FF2B5EF4-FFF2-40B4-BE49-F238E27FC236}">
                <a16:creationId xmlns:a16="http://schemas.microsoft.com/office/drawing/2014/main" id="{087BB4C2-4C81-4A33-A218-42F704E7614F}"/>
              </a:ext>
            </a:extLst>
          </p:cNvPr>
          <p:cNvSpPr>
            <a:spLocks/>
          </p:cNvSpPr>
          <p:nvPr/>
        </p:nvSpPr>
        <p:spPr bwMode="auto">
          <a:xfrm>
            <a:off x="9886224" y="4400149"/>
            <a:ext cx="825270" cy="669574"/>
          </a:xfrm>
          <a:custGeom>
            <a:avLst/>
            <a:gdLst>
              <a:gd name="T0" fmla="*/ 1009 w 1023"/>
              <a:gd name="T1" fmla="*/ 0 h 830"/>
              <a:gd name="T2" fmla="*/ 1023 w 1023"/>
              <a:gd name="T3" fmla="*/ 830 h 830"/>
              <a:gd name="T4" fmla="*/ 0 w 1023"/>
              <a:gd name="T5" fmla="*/ 375 h 830"/>
              <a:gd name="T6" fmla="*/ 1009 w 1023"/>
              <a:gd name="T7" fmla="*/ 0 h 830"/>
            </a:gdLst>
            <a:ahLst/>
            <a:cxnLst>
              <a:cxn ang="0">
                <a:pos x="T0" y="T1"/>
              </a:cxn>
              <a:cxn ang="0">
                <a:pos x="T2" y="T3"/>
              </a:cxn>
              <a:cxn ang="0">
                <a:pos x="T4" y="T5"/>
              </a:cxn>
              <a:cxn ang="0">
                <a:pos x="T6" y="T7"/>
              </a:cxn>
            </a:cxnLst>
            <a:rect l="0" t="0" r="r" b="b"/>
            <a:pathLst>
              <a:path w="1023" h="830">
                <a:moveTo>
                  <a:pt x="1009" y="0"/>
                </a:moveTo>
                <a:lnTo>
                  <a:pt x="1023" y="830"/>
                </a:lnTo>
                <a:lnTo>
                  <a:pt x="0" y="375"/>
                </a:lnTo>
                <a:lnTo>
                  <a:pt x="1009"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6" name="Freeform 7">
            <a:extLst>
              <a:ext uri="{FF2B5EF4-FFF2-40B4-BE49-F238E27FC236}">
                <a16:creationId xmlns:a16="http://schemas.microsoft.com/office/drawing/2014/main" id="{BCD72E9E-F36D-4879-8D8F-CA8E8F6146C8}"/>
              </a:ext>
            </a:extLst>
          </p:cNvPr>
          <p:cNvSpPr>
            <a:spLocks/>
          </p:cNvSpPr>
          <p:nvPr/>
        </p:nvSpPr>
        <p:spPr bwMode="auto">
          <a:xfrm>
            <a:off x="9885310" y="4177903"/>
            <a:ext cx="2049055" cy="537272"/>
          </a:xfrm>
          <a:custGeom>
            <a:avLst/>
            <a:gdLst>
              <a:gd name="T0" fmla="*/ 0 w 2540"/>
              <a:gd name="T1" fmla="*/ 666 h 666"/>
              <a:gd name="T2" fmla="*/ 0 w 2540"/>
              <a:gd name="T3" fmla="*/ 0 h 666"/>
              <a:gd name="T4" fmla="*/ 2540 w 2540"/>
              <a:gd name="T5" fmla="*/ 0 h 666"/>
              <a:gd name="T6" fmla="*/ 0 w 2540"/>
              <a:gd name="T7" fmla="*/ 666 h 666"/>
            </a:gdLst>
            <a:ahLst/>
            <a:cxnLst>
              <a:cxn ang="0">
                <a:pos x="T0" y="T1"/>
              </a:cxn>
              <a:cxn ang="0">
                <a:pos x="T2" y="T3"/>
              </a:cxn>
              <a:cxn ang="0">
                <a:pos x="T4" y="T5"/>
              </a:cxn>
              <a:cxn ang="0">
                <a:pos x="T6" y="T7"/>
              </a:cxn>
            </a:cxnLst>
            <a:rect l="0" t="0" r="r" b="b"/>
            <a:pathLst>
              <a:path w="2540" h="666">
                <a:moveTo>
                  <a:pt x="0" y="666"/>
                </a:moveTo>
                <a:lnTo>
                  <a:pt x="0" y="0"/>
                </a:lnTo>
                <a:lnTo>
                  <a:pt x="2540" y="0"/>
                </a:lnTo>
                <a:lnTo>
                  <a:pt x="0" y="666"/>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7" name="Oval 16">
            <a:extLst>
              <a:ext uri="{FF2B5EF4-FFF2-40B4-BE49-F238E27FC236}">
                <a16:creationId xmlns:a16="http://schemas.microsoft.com/office/drawing/2014/main" id="{80FD2D67-75EE-4C31-ADE6-A670825D63C6}"/>
              </a:ext>
            </a:extLst>
          </p:cNvPr>
          <p:cNvSpPr>
            <a:spLocks noChangeArrowheads="1"/>
          </p:cNvSpPr>
          <p:nvPr/>
        </p:nvSpPr>
        <p:spPr bwMode="auto">
          <a:xfrm>
            <a:off x="8671393" y="1782882"/>
            <a:ext cx="1176190" cy="1176190"/>
          </a:xfrm>
          <a:prstGeom prst="ellipse">
            <a:avLst/>
          </a:prstGeom>
          <a:solidFill>
            <a:srgbClr val="FFFFFF"/>
          </a:solidFill>
          <a:ln>
            <a:noFill/>
          </a:ln>
          <a:effectLst>
            <a:outerShdw blurRad="533400" sx="102000" sy="102000" algn="ct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8" name="TextBox 17">
            <a:extLst>
              <a:ext uri="{FF2B5EF4-FFF2-40B4-BE49-F238E27FC236}">
                <a16:creationId xmlns:a16="http://schemas.microsoft.com/office/drawing/2014/main" id="{575B147C-872C-67E0-35C4-55BEA1CDC15E}"/>
              </a:ext>
            </a:extLst>
          </p:cNvPr>
          <p:cNvSpPr txBox="1"/>
          <p:nvPr/>
        </p:nvSpPr>
        <p:spPr>
          <a:xfrm>
            <a:off x="2745882" y="352542"/>
            <a:ext cx="695140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چه افرادی در معرض ابتلا به کیست هیداتید قرار دارند؟</a:t>
            </a:r>
            <a:endParaRPr lang="en-US" dirty="0"/>
          </a:p>
        </p:txBody>
      </p:sp>
      <p:sp>
        <p:nvSpPr>
          <p:cNvPr id="24" name="TextBox 23">
            <a:extLst>
              <a:ext uri="{FF2B5EF4-FFF2-40B4-BE49-F238E27FC236}">
                <a16:creationId xmlns:a16="http://schemas.microsoft.com/office/drawing/2014/main" id="{5F805449-17B3-C6DC-2539-98BCC326C231}"/>
              </a:ext>
            </a:extLst>
          </p:cNvPr>
          <p:cNvSpPr txBox="1"/>
          <p:nvPr/>
        </p:nvSpPr>
        <p:spPr>
          <a:xfrm>
            <a:off x="965013" y="3015628"/>
            <a:ext cx="2093305" cy="2239074"/>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solidFill>
                  <a:schemeClr val="bg1"/>
                </a:solidFill>
              </a:rPr>
              <a:t>دست زدن به مدفوع گوسفند آلوده و عدم شستشوی درست دست‌ها</a:t>
            </a:r>
            <a:endParaRPr lang="en-US" b="1" dirty="0">
              <a:solidFill>
                <a:schemeClr val="bg1"/>
              </a:solidFill>
            </a:endParaRPr>
          </a:p>
        </p:txBody>
      </p:sp>
      <p:sp>
        <p:nvSpPr>
          <p:cNvPr id="25" name="TextBox 24">
            <a:extLst>
              <a:ext uri="{FF2B5EF4-FFF2-40B4-BE49-F238E27FC236}">
                <a16:creationId xmlns:a16="http://schemas.microsoft.com/office/drawing/2014/main" id="{E1C563FB-46BA-1C8B-C3AF-186BB09EA518}"/>
              </a:ext>
            </a:extLst>
          </p:cNvPr>
          <p:cNvSpPr txBox="1"/>
          <p:nvPr/>
        </p:nvSpPr>
        <p:spPr>
          <a:xfrm>
            <a:off x="4376841" y="2142305"/>
            <a:ext cx="1699082" cy="1685077"/>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solidFill>
                  <a:schemeClr val="bg1"/>
                </a:solidFill>
              </a:rPr>
              <a:t>مصرف گوشت گوسفند آلوده به انگل</a:t>
            </a:r>
            <a:endParaRPr lang="en-US" b="1" dirty="0">
              <a:solidFill>
                <a:schemeClr val="bg1"/>
              </a:solidFill>
            </a:endParaRPr>
          </a:p>
        </p:txBody>
      </p:sp>
      <p:sp>
        <p:nvSpPr>
          <p:cNvPr id="27" name="TextBox 26">
            <a:extLst>
              <a:ext uri="{FF2B5EF4-FFF2-40B4-BE49-F238E27FC236}">
                <a16:creationId xmlns:a16="http://schemas.microsoft.com/office/drawing/2014/main" id="{B41E46BE-1EF6-54FE-7CF1-7F61446713DA}"/>
              </a:ext>
            </a:extLst>
          </p:cNvPr>
          <p:cNvSpPr txBox="1"/>
          <p:nvPr/>
        </p:nvSpPr>
        <p:spPr>
          <a:xfrm>
            <a:off x="6912986" y="3349581"/>
            <a:ext cx="1956971" cy="1685077"/>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t>مصرف سبزیجات و میوه‌های آلوده به انگل</a:t>
            </a:r>
            <a:endParaRPr lang="en-US" b="1" dirty="0"/>
          </a:p>
        </p:txBody>
      </p:sp>
      <p:sp>
        <p:nvSpPr>
          <p:cNvPr id="29" name="TextBox 28">
            <a:extLst>
              <a:ext uri="{FF2B5EF4-FFF2-40B4-BE49-F238E27FC236}">
                <a16:creationId xmlns:a16="http://schemas.microsoft.com/office/drawing/2014/main" id="{0948FE28-E2A3-D9D9-66B3-DB4B1F6C4AEE}"/>
              </a:ext>
            </a:extLst>
          </p:cNvPr>
          <p:cNvSpPr txBox="1"/>
          <p:nvPr/>
        </p:nvSpPr>
        <p:spPr>
          <a:xfrm>
            <a:off x="9763863" y="2359975"/>
            <a:ext cx="2021030" cy="1131079"/>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t>نگهداری از سگ در کنار گوسفندان</a:t>
            </a:r>
            <a:endParaRPr lang="en-US" b="1" dirty="0"/>
          </a:p>
        </p:txBody>
      </p:sp>
      <p:sp>
        <p:nvSpPr>
          <p:cNvPr id="31" name="TextBox 30">
            <a:extLst>
              <a:ext uri="{FF2B5EF4-FFF2-40B4-BE49-F238E27FC236}">
                <a16:creationId xmlns:a16="http://schemas.microsoft.com/office/drawing/2014/main" id="{A099F553-AC23-780C-1FA0-3607060EE4F5}"/>
              </a:ext>
            </a:extLst>
          </p:cNvPr>
          <p:cNvSpPr txBox="1"/>
          <p:nvPr/>
        </p:nvSpPr>
        <p:spPr>
          <a:xfrm>
            <a:off x="8869957" y="2157475"/>
            <a:ext cx="517097" cy="584775"/>
          </a:xfrm>
          <a:prstGeom prst="rect">
            <a:avLst/>
          </a:prstGeom>
          <a:noFill/>
        </p:spPr>
        <p:txBody>
          <a:bodyPr wrap="square">
            <a:spAutoFit/>
          </a:bodyPr>
          <a:lstStyle/>
          <a:p>
            <a:pPr algn="r" rtl="1"/>
            <a:r>
              <a:rPr lang="fa-IR" sz="3200" b="1">
                <a:latin typeface="Shabnam" panose="020B0603030804020204" pitchFamily="34" charset="-78"/>
                <a:cs typeface="B Nazanin" panose="00000400000000000000" pitchFamily="2" charset="-78"/>
              </a:rPr>
              <a:t>1</a:t>
            </a:r>
            <a:r>
              <a:rPr lang="en-US" sz="3200" b="1">
                <a:latin typeface="Shabnam" panose="020B0603030804020204" pitchFamily="34" charset="-78"/>
                <a:cs typeface="B Nazanin" panose="00000400000000000000" pitchFamily="2" charset="-78"/>
              </a:rPr>
              <a:t>.</a:t>
            </a:r>
            <a:endParaRPr lang="en-US" sz="3200" b="1" dirty="0">
              <a:latin typeface="Shabnam" panose="020B0603030804020204" pitchFamily="34" charset="-78"/>
              <a:cs typeface="B Nazanin" panose="00000400000000000000" pitchFamily="2" charset="-78"/>
            </a:endParaRPr>
          </a:p>
        </p:txBody>
      </p:sp>
      <p:sp>
        <p:nvSpPr>
          <p:cNvPr id="33" name="TextBox 32">
            <a:extLst>
              <a:ext uri="{FF2B5EF4-FFF2-40B4-BE49-F238E27FC236}">
                <a16:creationId xmlns:a16="http://schemas.microsoft.com/office/drawing/2014/main" id="{221A50AB-03F1-60C5-ABD9-3E618BCD3DD1}"/>
              </a:ext>
            </a:extLst>
          </p:cNvPr>
          <p:cNvSpPr txBox="1"/>
          <p:nvPr/>
        </p:nvSpPr>
        <p:spPr>
          <a:xfrm>
            <a:off x="285690" y="4702854"/>
            <a:ext cx="517097" cy="584775"/>
          </a:xfrm>
          <a:prstGeom prst="rect">
            <a:avLst/>
          </a:prstGeom>
          <a:noFill/>
        </p:spPr>
        <p:txBody>
          <a:bodyPr wrap="square">
            <a:spAutoFit/>
          </a:bodyPr>
          <a:lstStyle/>
          <a:p>
            <a:pPr algn="r" rtl="1"/>
            <a:r>
              <a:rPr lang="fa-IR" sz="3200" b="1" dirty="0">
                <a:latin typeface="Shabnam" panose="020B0603030804020204" pitchFamily="34" charset="-78"/>
                <a:cs typeface="B Nazanin" panose="00000400000000000000" pitchFamily="2" charset="-78"/>
              </a:rPr>
              <a:t>4</a:t>
            </a:r>
            <a:r>
              <a:rPr lang="en-US" sz="3200" b="1" dirty="0">
                <a:latin typeface="Shabnam" panose="020B0603030804020204" pitchFamily="34" charset="-78"/>
                <a:cs typeface="B Nazanin" panose="00000400000000000000" pitchFamily="2" charset="-78"/>
              </a:rPr>
              <a:t>.</a:t>
            </a:r>
          </a:p>
        </p:txBody>
      </p:sp>
      <p:sp>
        <p:nvSpPr>
          <p:cNvPr id="34" name="TextBox 33">
            <a:extLst>
              <a:ext uri="{FF2B5EF4-FFF2-40B4-BE49-F238E27FC236}">
                <a16:creationId xmlns:a16="http://schemas.microsoft.com/office/drawing/2014/main" id="{61A83C8E-78A2-0888-A1FA-833C1FD22719}"/>
              </a:ext>
            </a:extLst>
          </p:cNvPr>
          <p:cNvSpPr txBox="1"/>
          <p:nvPr/>
        </p:nvSpPr>
        <p:spPr>
          <a:xfrm>
            <a:off x="3146067" y="2449862"/>
            <a:ext cx="715760" cy="584775"/>
          </a:xfrm>
          <a:prstGeom prst="rect">
            <a:avLst/>
          </a:prstGeom>
          <a:noFill/>
        </p:spPr>
        <p:txBody>
          <a:bodyPr wrap="square">
            <a:spAutoFit/>
          </a:bodyPr>
          <a:lstStyle/>
          <a:p>
            <a:pPr algn="r" rtl="1"/>
            <a:r>
              <a:rPr lang="fa-IR" sz="3200" b="1" dirty="0">
                <a:latin typeface="Shabnam" panose="020B0603030804020204" pitchFamily="34" charset="-78"/>
                <a:cs typeface="B Nazanin" panose="00000400000000000000" pitchFamily="2" charset="-78"/>
              </a:rPr>
              <a:t>3</a:t>
            </a:r>
            <a:r>
              <a:rPr lang="en-US" sz="3200" b="1" dirty="0">
                <a:latin typeface="Shabnam" panose="020B0603030804020204" pitchFamily="34" charset="-78"/>
                <a:cs typeface="B Nazanin" panose="00000400000000000000" pitchFamily="2" charset="-78"/>
              </a:rPr>
              <a:t>.</a:t>
            </a:r>
          </a:p>
        </p:txBody>
      </p:sp>
      <p:sp>
        <p:nvSpPr>
          <p:cNvPr id="35" name="TextBox 34">
            <a:extLst>
              <a:ext uri="{FF2B5EF4-FFF2-40B4-BE49-F238E27FC236}">
                <a16:creationId xmlns:a16="http://schemas.microsoft.com/office/drawing/2014/main" id="{2E183819-C67D-0F50-DA94-CB35D478F47E}"/>
              </a:ext>
            </a:extLst>
          </p:cNvPr>
          <p:cNvSpPr txBox="1"/>
          <p:nvPr/>
        </p:nvSpPr>
        <p:spPr>
          <a:xfrm>
            <a:off x="6221585" y="4767579"/>
            <a:ext cx="517097" cy="584775"/>
          </a:xfrm>
          <a:prstGeom prst="rect">
            <a:avLst/>
          </a:prstGeom>
          <a:noFill/>
        </p:spPr>
        <p:txBody>
          <a:bodyPr wrap="square">
            <a:spAutoFit/>
          </a:bodyPr>
          <a:lstStyle/>
          <a:p>
            <a:pPr algn="r" rtl="1"/>
            <a:r>
              <a:rPr lang="fa-IR" sz="3200" b="1" dirty="0">
                <a:latin typeface="Shabnam" panose="020B0603030804020204" pitchFamily="34" charset="-78"/>
                <a:cs typeface="B Nazanin" panose="00000400000000000000" pitchFamily="2" charset="-78"/>
              </a:rPr>
              <a:t>2</a:t>
            </a:r>
            <a:r>
              <a:rPr lang="en-US" sz="3200" b="1" dirty="0">
                <a:latin typeface="Shabnam" panose="020B0603030804020204" pitchFamily="34" charset="-78"/>
                <a:cs typeface="B Nazanin" panose="00000400000000000000" pitchFamily="2" charset="-78"/>
              </a:rPr>
              <a:t>.</a:t>
            </a:r>
          </a:p>
        </p:txBody>
      </p:sp>
      <p:sp>
        <p:nvSpPr>
          <p:cNvPr id="36" name="Right Triangle 35">
            <a:extLst>
              <a:ext uri="{FF2B5EF4-FFF2-40B4-BE49-F238E27FC236}">
                <a16:creationId xmlns:a16="http://schemas.microsoft.com/office/drawing/2014/main" id="{BEE2F47E-1D1F-7393-D5EE-411C2470260B}"/>
              </a:ext>
            </a:extLst>
          </p:cNvPr>
          <p:cNvSpPr/>
          <p:nvPr/>
        </p:nvSpPr>
        <p:spPr>
          <a:xfrm rot="10800000">
            <a:off x="11224008" y="-2"/>
            <a:ext cx="967989" cy="1007608"/>
          </a:xfrm>
          <a:prstGeom prst="rtTriangl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7" name="Right Triangle 36">
            <a:extLst>
              <a:ext uri="{FF2B5EF4-FFF2-40B4-BE49-F238E27FC236}">
                <a16:creationId xmlns:a16="http://schemas.microsoft.com/office/drawing/2014/main" id="{D8D798CA-E64B-7B2F-6566-D0517ADFDBE0}"/>
              </a:ext>
            </a:extLst>
          </p:cNvPr>
          <p:cNvSpPr/>
          <p:nvPr/>
        </p:nvSpPr>
        <p:spPr>
          <a:xfrm rot="5400000">
            <a:off x="10132" y="-30212"/>
            <a:ext cx="967989" cy="1007608"/>
          </a:xfrm>
          <a:prstGeom prst="rtTriangl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7359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1D1FD8F-5045-9892-5047-997D6FD653B4}"/>
              </a:ext>
            </a:extLst>
          </p:cNvPr>
          <p:cNvSpPr/>
          <p:nvPr/>
        </p:nvSpPr>
        <p:spPr>
          <a:xfrm>
            <a:off x="1546990" y="2290316"/>
            <a:ext cx="4160474" cy="3882012"/>
          </a:xfrm>
          <a:prstGeom prst="rect">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C4276F4-3BFB-CBFD-9536-5F5F8D842C9F}"/>
              </a:ext>
            </a:extLst>
          </p:cNvPr>
          <p:cNvSpPr txBox="1"/>
          <p:nvPr/>
        </p:nvSpPr>
        <p:spPr>
          <a:xfrm>
            <a:off x="4913644" y="435547"/>
            <a:ext cx="2956052"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علائم کیست هیداتید</a:t>
            </a:r>
            <a:endParaRPr lang="en-US" dirty="0"/>
          </a:p>
        </p:txBody>
      </p:sp>
      <p:sp>
        <p:nvSpPr>
          <p:cNvPr id="5" name="TextBox 4">
            <a:extLst>
              <a:ext uri="{FF2B5EF4-FFF2-40B4-BE49-F238E27FC236}">
                <a16:creationId xmlns:a16="http://schemas.microsoft.com/office/drawing/2014/main" id="{CAA1C4E0-529C-1DD1-081D-51E288ECB38F}"/>
              </a:ext>
            </a:extLst>
          </p:cNvPr>
          <p:cNvSpPr txBox="1"/>
          <p:nvPr/>
        </p:nvSpPr>
        <p:spPr>
          <a:xfrm>
            <a:off x="7043896" y="1678625"/>
            <a:ext cx="4923692" cy="445506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بیماری هیداتید ممکن است برای چندین سال هیچ علامتی ایجاد نکند. اما با رشد کیست‌های هیداتید در کبد، ریه‌ها یا سایر اندام‌ها ممکن است فرد علائمی را تجربه کند. بهتر است بدانید که کیست هیداتید بارداری معمولا در کبد ایجاد می‌شود و ممکن است در این دوران تشخیص داده نشود. در این شرایط پاره شدن کیست در حفره شکمی می‌تواند موجب مسمومیت شدید و مرگ مادر و جنین شود. </a:t>
            </a:r>
            <a:endParaRPr lang="en-US" dirty="0"/>
          </a:p>
        </p:txBody>
      </p:sp>
      <p:sp>
        <p:nvSpPr>
          <p:cNvPr id="6" name="Frame 5">
            <a:extLst>
              <a:ext uri="{FF2B5EF4-FFF2-40B4-BE49-F238E27FC236}">
                <a16:creationId xmlns:a16="http://schemas.microsoft.com/office/drawing/2014/main" id="{D6780C91-595E-43D9-AD40-5890D4A26D28}"/>
              </a:ext>
            </a:extLst>
          </p:cNvPr>
          <p:cNvSpPr/>
          <p:nvPr/>
        </p:nvSpPr>
        <p:spPr>
          <a:xfrm>
            <a:off x="2551903" y="174749"/>
            <a:ext cx="7679534" cy="925365"/>
          </a:xfrm>
          <a:prstGeom prst="frame">
            <a:avLst>
              <a:gd name="adj1" fmla="val 10698"/>
            </a:avLst>
          </a:prstGeom>
          <a:solidFill>
            <a:srgbClr val="EAB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7" name="Picture 6">
            <a:extLst>
              <a:ext uri="{FF2B5EF4-FFF2-40B4-BE49-F238E27FC236}">
                <a16:creationId xmlns:a16="http://schemas.microsoft.com/office/drawing/2014/main" id="{A73DDEC5-81F3-1A7E-EFA1-F0749B3DD17A}"/>
              </a:ext>
            </a:extLst>
          </p:cNvPr>
          <p:cNvPicPr>
            <a:picLocks noChangeAspect="1"/>
          </p:cNvPicPr>
          <p:nvPr/>
        </p:nvPicPr>
        <p:blipFill>
          <a:blip r:embed="rId3"/>
          <a:srcRect r="50852"/>
          <a:stretch/>
        </p:blipFill>
        <p:spPr>
          <a:xfrm>
            <a:off x="0" y="1120210"/>
            <a:ext cx="4089324" cy="3091016"/>
          </a:xfrm>
          <a:prstGeom prst="rect">
            <a:avLst/>
          </a:prstGeom>
          <a:ln w="28575">
            <a:solidFill>
              <a:schemeClr val="bg1"/>
            </a:solidFill>
          </a:ln>
        </p:spPr>
      </p:pic>
      <p:pic>
        <p:nvPicPr>
          <p:cNvPr id="1026" name="Picture 2" descr="آشنایی با کیست هیداتید">
            <a:extLst>
              <a:ext uri="{FF2B5EF4-FFF2-40B4-BE49-F238E27FC236}">
                <a16:creationId xmlns:a16="http://schemas.microsoft.com/office/drawing/2014/main" id="{424A85C0-131A-4A3E-1D33-3FE51514914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0687"/>
          <a:stretch/>
        </p:blipFill>
        <p:spPr bwMode="auto">
          <a:xfrm>
            <a:off x="2980832" y="3945962"/>
            <a:ext cx="3865624" cy="2912038"/>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4664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TotalTime>
  <Words>1485</Words>
  <Application>Microsoft Office PowerPoint</Application>
  <PresentationFormat>Widescreen</PresentationFormat>
  <Paragraphs>95</Paragraphs>
  <Slides>27</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Calibri Light</vt:lpstr>
      <vt:lpstr>Poppins SemiBold</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5</cp:revision>
  <dcterms:created xsi:type="dcterms:W3CDTF">2025-01-13T06:54:16Z</dcterms:created>
  <dcterms:modified xsi:type="dcterms:W3CDTF">2025-01-17T06:04:59Z</dcterms:modified>
</cp:coreProperties>
</file>