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95" r:id="rId2"/>
    <p:sldId id="292" r:id="rId3"/>
    <p:sldId id="257" r:id="rId4"/>
    <p:sldId id="258" r:id="rId5"/>
    <p:sldId id="259" r:id="rId6"/>
    <p:sldId id="260" r:id="rId7"/>
    <p:sldId id="261" r:id="rId8"/>
    <p:sldId id="263" r:id="rId9"/>
    <p:sldId id="271" r:id="rId10"/>
    <p:sldId id="272" r:id="rId11"/>
    <p:sldId id="273" r:id="rId12"/>
    <p:sldId id="274" r:id="rId13"/>
    <p:sldId id="275" r:id="rId14"/>
    <p:sldId id="293" r:id="rId15"/>
    <p:sldId id="276" r:id="rId16"/>
    <p:sldId id="277" r:id="rId17"/>
    <p:sldId id="278" r:id="rId18"/>
    <p:sldId id="279" r:id="rId19"/>
    <p:sldId id="280" r:id="rId20"/>
    <p:sldId id="281" r:id="rId21"/>
    <p:sldId id="282" r:id="rId22"/>
    <p:sldId id="283" r:id="rId23"/>
    <p:sldId id="284" r:id="rId24"/>
    <p:sldId id="285" r:id="rId25"/>
    <p:sldId id="286" r:id="rId26"/>
    <p:sldId id="264" r:id="rId27"/>
    <p:sldId id="265" r:id="rId28"/>
    <p:sldId id="266" r:id="rId29"/>
    <p:sldId id="267" r:id="rId30"/>
    <p:sldId id="268" r:id="rId31"/>
    <p:sldId id="269" r:id="rId32"/>
    <p:sldId id="287" r:id="rId33"/>
    <p:sldId id="288" r:id="rId34"/>
    <p:sldId id="289" r:id="rId35"/>
    <p:sldId id="290" r:id="rId36"/>
    <p:sldId id="291" r:id="rId37"/>
    <p:sldId id="262" r:id="rId38"/>
    <p:sldId id="294" r:id="rId39"/>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983E"/>
    <a:srgbClr val="8EC26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2" d="100"/>
          <a:sy n="62" d="100"/>
        </p:scale>
        <p:origin x="1382" y="41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05126411-94B4-4320-BD13-4200F8D27230}" type="datetimeFigureOut">
              <a:rPr lang="fa-IR" smtClean="0"/>
              <a:t>1446/06/08</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A49DB566-6324-406E-99C0-B081C57B0784}" type="slidenum">
              <a:rPr lang="fa-IR" smtClean="0"/>
              <a:t>‹#›</a:t>
            </a:fld>
            <a:endParaRPr lang="fa-IR"/>
          </a:p>
        </p:txBody>
      </p:sp>
    </p:spTree>
    <p:extLst>
      <p:ext uri="{BB962C8B-B14F-4D97-AF65-F5344CB8AC3E}">
        <p14:creationId xmlns:p14="http://schemas.microsoft.com/office/powerpoint/2010/main" val="2776449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49DB566-6324-406E-99C0-B081C57B0784}" type="slidenum">
              <a:rPr lang="fa-IR" smtClean="0"/>
              <a:t>12</a:t>
            </a:fld>
            <a:endParaRPr lang="fa-IR"/>
          </a:p>
        </p:txBody>
      </p:sp>
    </p:spTree>
    <p:extLst>
      <p:ext uri="{BB962C8B-B14F-4D97-AF65-F5344CB8AC3E}">
        <p14:creationId xmlns:p14="http://schemas.microsoft.com/office/powerpoint/2010/main" val="1407038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49DB566-6324-406E-99C0-B081C57B0784}" type="slidenum">
              <a:rPr lang="fa-IR" smtClean="0"/>
              <a:t>14</a:t>
            </a:fld>
            <a:endParaRPr lang="fa-IR"/>
          </a:p>
        </p:txBody>
      </p:sp>
    </p:spTree>
    <p:extLst>
      <p:ext uri="{BB962C8B-B14F-4D97-AF65-F5344CB8AC3E}">
        <p14:creationId xmlns:p14="http://schemas.microsoft.com/office/powerpoint/2010/main" val="1166205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A49DB566-6324-406E-99C0-B081C57B0784}" type="slidenum">
              <a:rPr lang="fa-IR" smtClean="0"/>
              <a:t>17</a:t>
            </a:fld>
            <a:endParaRPr lang="fa-IR"/>
          </a:p>
        </p:txBody>
      </p:sp>
    </p:spTree>
    <p:extLst>
      <p:ext uri="{BB962C8B-B14F-4D97-AF65-F5344CB8AC3E}">
        <p14:creationId xmlns:p14="http://schemas.microsoft.com/office/powerpoint/2010/main" val="26051229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AF4A3B54-F898-3BDA-B124-D82367B24A98}"/>
              </a:ext>
            </a:extLst>
          </p:cNvPr>
          <p:cNvGrpSpPr/>
          <p:nvPr userDrawn="1"/>
        </p:nvGrpSpPr>
        <p:grpSpPr>
          <a:xfrm>
            <a:off x="3548901" y="81724"/>
            <a:ext cx="8578447" cy="1067146"/>
            <a:chOff x="3251199" y="414233"/>
            <a:chExt cx="8578447" cy="1067146"/>
          </a:xfrm>
        </p:grpSpPr>
        <p:sp>
          <p:nvSpPr>
            <p:cNvPr id="15" name="Rectangle: Diagonal Corners Snipped 14">
              <a:extLst>
                <a:ext uri="{FF2B5EF4-FFF2-40B4-BE49-F238E27FC236}">
                  <a16:creationId xmlns:a16="http://schemas.microsoft.com/office/drawing/2014/main" id="{60337245-A177-A870-3B4B-B8537B5D8476}"/>
                </a:ext>
              </a:extLst>
            </p:cNvPr>
            <p:cNvSpPr/>
            <p:nvPr userDrawn="1"/>
          </p:nvSpPr>
          <p:spPr>
            <a:xfrm>
              <a:off x="3251199" y="619915"/>
              <a:ext cx="8044873" cy="655782"/>
            </a:xfrm>
            <a:prstGeom prst="snip2Diag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4" name="Picture 2" descr="بررسی انواع کپک های قارچی و ساختار میسیلومی آنها | و روش های رنگ آمیزی این  کپک ها">
              <a:extLst>
                <a:ext uri="{FF2B5EF4-FFF2-40B4-BE49-F238E27FC236}">
                  <a16:creationId xmlns:a16="http://schemas.microsoft.com/office/drawing/2014/main" id="{B88956F0-6003-7A80-D081-CED0C01AB77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62498" y="414233"/>
              <a:ext cx="1067148" cy="1067146"/>
            </a:xfrm>
            <a:prstGeom prst="flowChartConnector">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555255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236166-6885-8A1F-F251-A202C3FB5290}"/>
              </a:ext>
            </a:extLst>
          </p:cNvPr>
          <p:cNvGrpSpPr/>
          <p:nvPr userDrawn="1"/>
        </p:nvGrpSpPr>
        <p:grpSpPr>
          <a:xfrm>
            <a:off x="3548901" y="81724"/>
            <a:ext cx="8578447" cy="1067146"/>
            <a:chOff x="3251199" y="414233"/>
            <a:chExt cx="8578447" cy="1067146"/>
          </a:xfrm>
        </p:grpSpPr>
        <p:sp>
          <p:nvSpPr>
            <p:cNvPr id="3" name="Rectangle: Diagonal Corners Snipped 2">
              <a:extLst>
                <a:ext uri="{FF2B5EF4-FFF2-40B4-BE49-F238E27FC236}">
                  <a16:creationId xmlns:a16="http://schemas.microsoft.com/office/drawing/2014/main" id="{CB9AB22B-9990-B298-AD6A-C8DF5B3721D7}"/>
                </a:ext>
              </a:extLst>
            </p:cNvPr>
            <p:cNvSpPr/>
            <p:nvPr userDrawn="1"/>
          </p:nvSpPr>
          <p:spPr>
            <a:xfrm>
              <a:off x="3251199" y="619915"/>
              <a:ext cx="8044873" cy="655782"/>
            </a:xfrm>
            <a:prstGeom prst="snip2Diag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2" descr="بررسی انواع کپک های قارچی و ساختار میسیلومی آنها | و روش های رنگ آمیزی این  کپک ها">
              <a:extLst>
                <a:ext uri="{FF2B5EF4-FFF2-40B4-BE49-F238E27FC236}">
                  <a16:creationId xmlns:a16="http://schemas.microsoft.com/office/drawing/2014/main" id="{56FF97C1-0834-248E-A3E5-D6D11C7F2F0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62498" y="414233"/>
              <a:ext cx="1067148" cy="1067146"/>
            </a:xfrm>
            <a:prstGeom prst="flowChartConnector">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61737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88E1CD58-7BD3-4B5A-27B4-FFD5052429BE}"/>
              </a:ext>
            </a:extLst>
          </p:cNvPr>
          <p:cNvSpPr>
            <a:spLocks noGrp="1"/>
          </p:cNvSpPr>
          <p:nvPr>
            <p:ph type="pic" sz="quarter" idx="10"/>
          </p:nvPr>
        </p:nvSpPr>
        <p:spPr>
          <a:xfrm>
            <a:off x="359466" y="0"/>
            <a:ext cx="7252296" cy="6400800"/>
          </a:xfrm>
          <a:custGeom>
            <a:avLst/>
            <a:gdLst>
              <a:gd name="connsiteX0" fmla="*/ 0 w 7252296"/>
              <a:gd name="connsiteY0" fmla="*/ 0 h 6400800"/>
              <a:gd name="connsiteX1" fmla="*/ 7252296 w 7252296"/>
              <a:gd name="connsiteY1" fmla="*/ 0 h 6400800"/>
              <a:gd name="connsiteX2" fmla="*/ 7252296 w 7252296"/>
              <a:gd name="connsiteY2" fmla="*/ 5323203 h 6400800"/>
              <a:gd name="connsiteX3" fmla="*/ 6043556 w 7252296"/>
              <a:gd name="connsiteY3" fmla="*/ 6400800 h 6400800"/>
              <a:gd name="connsiteX4" fmla="*/ 1208740 w 7252296"/>
              <a:gd name="connsiteY4" fmla="*/ 6400800 h 6400800"/>
              <a:gd name="connsiteX5" fmla="*/ 0 w 7252296"/>
              <a:gd name="connsiteY5" fmla="*/ 5323203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52296" h="6400800">
                <a:moveTo>
                  <a:pt x="0" y="0"/>
                </a:moveTo>
                <a:lnTo>
                  <a:pt x="7252296" y="0"/>
                </a:lnTo>
                <a:lnTo>
                  <a:pt x="7252296" y="5323203"/>
                </a:lnTo>
                <a:cubicBezTo>
                  <a:pt x="7252296" y="5918343"/>
                  <a:pt x="6711124" y="6400800"/>
                  <a:pt x="6043556" y="6400800"/>
                </a:cubicBezTo>
                <a:lnTo>
                  <a:pt x="1208740" y="6400800"/>
                </a:lnTo>
                <a:cubicBezTo>
                  <a:pt x="541172" y="6400800"/>
                  <a:pt x="0" y="5918343"/>
                  <a:pt x="0" y="5323203"/>
                </a:cubicBezTo>
                <a:close/>
              </a:path>
            </a:pathLst>
          </a:custGeom>
        </p:spPr>
        <p:txBody>
          <a:bodyPr wrap="square">
            <a:noAutofit/>
          </a:bodyPr>
          <a:lstStyle/>
          <a:p>
            <a:endParaRPr lang="fa-IR"/>
          </a:p>
        </p:txBody>
      </p:sp>
    </p:spTree>
    <p:extLst>
      <p:ext uri="{BB962C8B-B14F-4D97-AF65-F5344CB8AC3E}">
        <p14:creationId xmlns:p14="http://schemas.microsoft.com/office/powerpoint/2010/main" val="3952306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6840577"/>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www.jahaneshimi.com/" TargetMode="External"/><Relationship Id="rId2" Type="http://schemas.openxmlformats.org/officeDocument/2006/relationships/hyperlink" Target="https://www.daneshchi.ir/"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0D80AF-CB30-A266-4A7F-4D17D9A1F48A}"/>
              </a:ext>
            </a:extLst>
          </p:cNvPr>
          <p:cNvSpPr/>
          <p:nvPr/>
        </p:nvSpPr>
        <p:spPr>
          <a:xfrm flipV="1">
            <a:off x="7125729" y="1853448"/>
            <a:ext cx="4934465" cy="753828"/>
          </a:xfrm>
          <a:prstGeom prst="rect">
            <a:avLst/>
          </a:prstGeom>
          <a:solidFill>
            <a:srgbClr val="62983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B9365100-A662-9AEB-E37D-8B78EB2EE853}"/>
              </a:ext>
            </a:extLst>
          </p:cNvPr>
          <p:cNvSpPr/>
          <p:nvPr/>
        </p:nvSpPr>
        <p:spPr>
          <a:xfrm flipV="1">
            <a:off x="7125727" y="2931669"/>
            <a:ext cx="4934465" cy="753828"/>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4DA8A421-40BF-EC95-09F1-BBF3D22AF04D}"/>
              </a:ext>
            </a:extLst>
          </p:cNvPr>
          <p:cNvSpPr/>
          <p:nvPr/>
        </p:nvSpPr>
        <p:spPr>
          <a:xfrm flipV="1">
            <a:off x="7125727" y="4009890"/>
            <a:ext cx="4934465" cy="753828"/>
          </a:xfrm>
          <a:prstGeom prst="rect">
            <a:avLst/>
          </a:prstGeom>
          <a:solidFill>
            <a:srgbClr val="62983E"/>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9461F636-1AF3-E37C-3338-66C3C38048D9}"/>
              </a:ext>
            </a:extLst>
          </p:cNvPr>
          <p:cNvSpPr/>
          <p:nvPr/>
        </p:nvSpPr>
        <p:spPr>
          <a:xfrm flipV="1">
            <a:off x="7075743" y="5138475"/>
            <a:ext cx="4934465" cy="753828"/>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Placeholder 3">
            <a:extLst>
              <a:ext uri="{FF2B5EF4-FFF2-40B4-BE49-F238E27FC236}">
                <a16:creationId xmlns:a16="http://schemas.microsoft.com/office/drawing/2014/main" id="{E91D83AD-7348-5BDA-B533-9384C9B8988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227" r="12227"/>
          <a:stretch>
            <a:fillRect/>
          </a:stretch>
        </p:blipFill>
        <p:spPr/>
      </p:pic>
      <p:sp>
        <p:nvSpPr>
          <p:cNvPr id="6" name="TextBox 5">
            <a:extLst>
              <a:ext uri="{FF2B5EF4-FFF2-40B4-BE49-F238E27FC236}">
                <a16:creationId xmlns:a16="http://schemas.microsoft.com/office/drawing/2014/main" id="{6EADD3A5-C512-E06F-43EC-451779DADA58}"/>
              </a:ext>
            </a:extLst>
          </p:cNvPr>
          <p:cNvSpPr txBox="1"/>
          <p:nvPr/>
        </p:nvSpPr>
        <p:spPr>
          <a:xfrm>
            <a:off x="5205194" y="199952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موضوع: پاورپوینت کپک</a:t>
            </a:r>
          </a:p>
        </p:txBody>
      </p:sp>
      <p:sp>
        <p:nvSpPr>
          <p:cNvPr id="10" name="TextBox 9">
            <a:extLst>
              <a:ext uri="{FF2B5EF4-FFF2-40B4-BE49-F238E27FC236}">
                <a16:creationId xmlns:a16="http://schemas.microsoft.com/office/drawing/2014/main" id="{51999CC9-5982-EA6E-3C06-271EF24D255B}"/>
              </a:ext>
            </a:extLst>
          </p:cNvPr>
          <p:cNvSpPr txBox="1"/>
          <p:nvPr/>
        </p:nvSpPr>
        <p:spPr>
          <a:xfrm>
            <a:off x="5378188" y="3090092"/>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استاد راهنما:علیرضا عزیزی</a:t>
            </a:r>
          </a:p>
        </p:txBody>
      </p:sp>
      <p:sp>
        <p:nvSpPr>
          <p:cNvPr id="11" name="TextBox 10">
            <a:extLst>
              <a:ext uri="{FF2B5EF4-FFF2-40B4-BE49-F238E27FC236}">
                <a16:creationId xmlns:a16="http://schemas.microsoft.com/office/drawing/2014/main" id="{BC9B33D4-DF9A-DBD0-739B-3DF0A3370CDE}"/>
              </a:ext>
            </a:extLst>
          </p:cNvPr>
          <p:cNvSpPr txBox="1"/>
          <p:nvPr/>
        </p:nvSpPr>
        <p:spPr>
          <a:xfrm>
            <a:off x="5205194" y="4168313"/>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پژوهشگر:فاطمه عباسی</a:t>
            </a:r>
          </a:p>
        </p:txBody>
      </p:sp>
      <p:sp>
        <p:nvSpPr>
          <p:cNvPr id="12" name="TextBox 11">
            <a:extLst>
              <a:ext uri="{FF2B5EF4-FFF2-40B4-BE49-F238E27FC236}">
                <a16:creationId xmlns:a16="http://schemas.microsoft.com/office/drawing/2014/main" id="{7C0766D9-EF3F-AF56-4CD4-7F44AA3ED2B3}"/>
              </a:ext>
            </a:extLst>
          </p:cNvPr>
          <p:cNvSpPr txBox="1"/>
          <p:nvPr/>
        </p:nvSpPr>
        <p:spPr>
          <a:xfrm>
            <a:off x="4813896" y="5284556"/>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تاریخ ارائه: ..........</a:t>
            </a:r>
          </a:p>
        </p:txBody>
      </p:sp>
      <p:pic>
        <p:nvPicPr>
          <p:cNvPr id="1026" name="Picture 2" descr="لوگو دانشگاه تهران - لوگویاب">
            <a:extLst>
              <a:ext uri="{FF2B5EF4-FFF2-40B4-BE49-F238E27FC236}">
                <a16:creationId xmlns:a16="http://schemas.microsoft.com/office/drawing/2014/main" id="{48A1C22A-3CB7-CD47-ACDE-EA77D548F4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1019" y="11730"/>
            <a:ext cx="1779932" cy="1779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131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FEBBB75-B272-5904-4335-6F9A87FE7984}"/>
              </a:ext>
            </a:extLst>
          </p:cNvPr>
          <p:cNvSpPr/>
          <p:nvPr/>
        </p:nvSpPr>
        <p:spPr>
          <a:xfrm>
            <a:off x="0" y="2993004"/>
            <a:ext cx="12191999" cy="1185705"/>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8980602-F881-03B8-2198-5A4129CAAADA}"/>
              </a:ext>
            </a:extLst>
          </p:cNvPr>
          <p:cNvSpPr txBox="1"/>
          <p:nvPr/>
        </p:nvSpPr>
        <p:spPr>
          <a:xfrm>
            <a:off x="4896465" y="38390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دوش و وان حمام</a:t>
            </a:r>
          </a:p>
        </p:txBody>
      </p:sp>
      <p:sp>
        <p:nvSpPr>
          <p:cNvPr id="5" name="TextBox 4">
            <a:extLst>
              <a:ext uri="{FF2B5EF4-FFF2-40B4-BE49-F238E27FC236}">
                <a16:creationId xmlns:a16="http://schemas.microsoft.com/office/drawing/2014/main" id="{82017F86-D731-5E89-5C7A-DB4565151AE4}"/>
              </a:ext>
            </a:extLst>
          </p:cNvPr>
          <p:cNvSpPr txBox="1"/>
          <p:nvPr/>
        </p:nvSpPr>
        <p:spPr>
          <a:xfrm>
            <a:off x="216309" y="1076750"/>
            <a:ext cx="11975690"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دوش و وان از رایج‌ترین مکان‌هایی هستند که ممکن است کپک بزنند. با استفاده مکرر، این مناطق بیشتر اوقات رطوبت دارند. اگر در حین دوش گرفتن یا بعد از حمام تهویه مناسب وجود نداشته باشد، هاگ کپک رشد می‌کند اما کپک همیشه قابل مشاهده و آشکار نیست. کپک روی بطری‌ شامپوها، لیف‌های شستشو، پرده حمام، داخل و اطراف شیر آب و سر دوش و شیار کاشی‌ها را رشد می‌کند.</a:t>
            </a:r>
          </a:p>
        </p:txBody>
      </p:sp>
      <p:pic>
        <p:nvPicPr>
          <p:cNvPr id="14338" name="Picture 2" descr="قارچ حمام | از بین بردن قارچ حمام | جلوگیری از کپک حمام">
            <a:extLst>
              <a:ext uri="{FF2B5EF4-FFF2-40B4-BE49-F238E27FC236}">
                <a16:creationId xmlns:a16="http://schemas.microsoft.com/office/drawing/2014/main" id="{4ED67D54-C214-A44E-CD58-B8A5E3519B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08712"/>
            <a:ext cx="5734594" cy="3649288"/>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14340" name="Picture 4" descr="از بین بردن کپک های حمام با این راه‌های ساده | کپک کاشی را با این روش آسان  پاک کنید - همشهری آنلاین">
            <a:extLst>
              <a:ext uri="{FF2B5EF4-FFF2-40B4-BE49-F238E27FC236}">
                <a16:creationId xmlns:a16="http://schemas.microsoft.com/office/drawing/2014/main" id="{0AD3A5B2-FE3A-9B8C-CC63-A63B125824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7408" y="3133744"/>
            <a:ext cx="5742040" cy="3724256"/>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80681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FA1C6F8-9768-85BF-A876-EDA895660864}"/>
              </a:ext>
            </a:extLst>
          </p:cNvPr>
          <p:cNvSpPr/>
          <p:nvPr/>
        </p:nvSpPr>
        <p:spPr>
          <a:xfrm>
            <a:off x="0" y="2993004"/>
            <a:ext cx="6096000" cy="1824802"/>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8B9EC63-73E5-C7C5-185F-56DCD2C7A243}"/>
              </a:ext>
            </a:extLst>
          </p:cNvPr>
          <p:cNvSpPr txBox="1"/>
          <p:nvPr/>
        </p:nvSpPr>
        <p:spPr>
          <a:xfrm>
            <a:off x="4935794" y="38390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سینک روشویی و توالت</a:t>
            </a:r>
          </a:p>
        </p:txBody>
      </p:sp>
      <p:sp>
        <p:nvSpPr>
          <p:cNvPr id="5" name="TextBox 4">
            <a:extLst>
              <a:ext uri="{FF2B5EF4-FFF2-40B4-BE49-F238E27FC236}">
                <a16:creationId xmlns:a16="http://schemas.microsoft.com/office/drawing/2014/main" id="{238C3419-1BE3-5EF7-A17D-DB34DC1EADB1}"/>
              </a:ext>
            </a:extLst>
          </p:cNvPr>
          <p:cNvSpPr txBox="1"/>
          <p:nvPr/>
        </p:nvSpPr>
        <p:spPr>
          <a:xfrm>
            <a:off x="6096000" y="1657864"/>
            <a:ext cx="5761704" cy="3901068"/>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وجود آب همراه با رطوبت سرویس بهداشتی، سینک و توالت را مستعد رشد کپک می‌کند. سطح سینک و کمد‌های موجود در حمام و دستشویی، اگر تمیز و خشک نشده باشند قابل توجه‌ترین مکان‌ها برای بررسی کپک هستند. همچنین باید خمیردندان‌ها و مسواک بچه‌ها، مخزن توالت، پشت توالت، زیر سینک روشویی را که مواد تمیز کننده معمولا در آن نگه‌داری می‌شوند و همه لوله‌ها برای حضور کپک بررسی شوند.</a:t>
            </a:r>
          </a:p>
        </p:txBody>
      </p:sp>
      <p:pic>
        <p:nvPicPr>
          <p:cNvPr id="15362" name="Picture 2" descr="8 روش ساده خانگی از بین بردن قارچ و کپک حمام و سرویس بهداشتی - لوله بازکنی  سهامی">
            <a:extLst>
              <a:ext uri="{FF2B5EF4-FFF2-40B4-BE49-F238E27FC236}">
                <a16:creationId xmlns:a16="http://schemas.microsoft.com/office/drawing/2014/main" id="{EF0917FC-8896-0950-AF1C-A1526039B29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055" r="34274" b="7150"/>
          <a:stretch/>
        </p:blipFill>
        <p:spPr bwMode="auto">
          <a:xfrm>
            <a:off x="2094271" y="939694"/>
            <a:ext cx="3864078" cy="304227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15364" name="Picture 4" descr="از بین بردن کپک دستشویی و حمام‌ با چند ترفند ساده و فوری - مجله اینترنتی  شادمگ">
            <a:extLst>
              <a:ext uri="{FF2B5EF4-FFF2-40B4-BE49-F238E27FC236}">
                <a16:creationId xmlns:a16="http://schemas.microsoft.com/office/drawing/2014/main" id="{35D3FDDC-847F-25A1-FB3B-8780D183779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5469" r="23726" b="2019"/>
          <a:stretch/>
        </p:blipFill>
        <p:spPr bwMode="auto">
          <a:xfrm>
            <a:off x="0" y="3962299"/>
            <a:ext cx="3795252" cy="2960223"/>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1902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BBC703-20BD-80D6-91A5-F0F8DE1440BC}"/>
              </a:ext>
            </a:extLst>
          </p:cNvPr>
          <p:cNvSpPr txBox="1"/>
          <p:nvPr/>
        </p:nvSpPr>
        <p:spPr>
          <a:xfrm>
            <a:off x="4916129" y="38390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دیواره ها و کف</a:t>
            </a:r>
          </a:p>
        </p:txBody>
      </p:sp>
      <p:sp>
        <p:nvSpPr>
          <p:cNvPr id="5" name="TextBox 4">
            <a:extLst>
              <a:ext uri="{FF2B5EF4-FFF2-40B4-BE49-F238E27FC236}">
                <a16:creationId xmlns:a16="http://schemas.microsoft.com/office/drawing/2014/main" id="{D35606B5-2F1F-D05D-486A-DB9760788B7B}"/>
              </a:ext>
            </a:extLst>
          </p:cNvPr>
          <p:cNvSpPr txBox="1"/>
          <p:nvPr/>
        </p:nvSpPr>
        <p:spPr>
          <a:xfrm>
            <a:off x="270387" y="1011676"/>
            <a:ext cx="11651226"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در تمام نقاط سرویس‌های بهداشتی رشد کپک به احتمال زیاد اتفاق می‌افتد. علاوه بر مکان‌هایی که در بالا ذکر شد، به نشت آب از دیوارها یا کف نیز بهتر است توجه شود، این نشت‌ها می‌توانند باعث رشد سریع کپک شوند. قالیچه داخل حمام نیز اگر به طور مرتب شسته نشود می‌تواند به عنوان منبع کپک شناخته شود.</a:t>
            </a:r>
          </a:p>
        </p:txBody>
      </p:sp>
      <p:pic>
        <p:nvPicPr>
          <p:cNvPr id="8194" name="Picture 2" descr="کپک دیوار چیست و چگونه از بین می رود؟">
            <a:extLst>
              <a:ext uri="{FF2B5EF4-FFF2-40B4-BE49-F238E27FC236}">
                <a16:creationId xmlns:a16="http://schemas.microsoft.com/office/drawing/2014/main" id="{0B39A3B8-B357-9D0C-9C71-D6E97D14A3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555" y="2862856"/>
            <a:ext cx="7098890" cy="402085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AF9789C-9E17-4563-79AB-CC9EBFEB41B1}"/>
              </a:ext>
            </a:extLst>
          </p:cNvPr>
          <p:cNvSpPr/>
          <p:nvPr/>
        </p:nvSpPr>
        <p:spPr>
          <a:xfrm>
            <a:off x="167148" y="6453404"/>
            <a:ext cx="2379407" cy="4571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2F5C982C-72D4-E216-A15C-62EA34030FD4}"/>
              </a:ext>
            </a:extLst>
          </p:cNvPr>
          <p:cNvSpPr/>
          <p:nvPr/>
        </p:nvSpPr>
        <p:spPr>
          <a:xfrm>
            <a:off x="117989" y="1168073"/>
            <a:ext cx="45719" cy="5331050"/>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63A2E188-8531-A075-F46C-1C0BE0A158EF}"/>
              </a:ext>
            </a:extLst>
          </p:cNvPr>
          <p:cNvSpPr/>
          <p:nvPr/>
        </p:nvSpPr>
        <p:spPr>
          <a:xfrm>
            <a:off x="9645445" y="6440377"/>
            <a:ext cx="2379407" cy="4571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D3256B6F-2B98-88EE-5032-D73B79C0FB0E}"/>
              </a:ext>
            </a:extLst>
          </p:cNvPr>
          <p:cNvSpPr/>
          <p:nvPr/>
        </p:nvSpPr>
        <p:spPr>
          <a:xfrm>
            <a:off x="12024852" y="1151849"/>
            <a:ext cx="45719" cy="5337441"/>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7F659EA9-B816-8B2E-FC85-04140F74249B}"/>
              </a:ext>
            </a:extLst>
          </p:cNvPr>
          <p:cNvSpPr/>
          <p:nvPr/>
        </p:nvSpPr>
        <p:spPr>
          <a:xfrm flipH="1" flipV="1">
            <a:off x="114549" y="1151849"/>
            <a:ext cx="11910303" cy="4571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31184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B5683EB-8DC9-BDE6-4F42-A12B98CFCFA6}"/>
              </a:ext>
            </a:extLst>
          </p:cNvPr>
          <p:cNvSpPr/>
          <p:nvPr/>
        </p:nvSpPr>
        <p:spPr>
          <a:xfrm>
            <a:off x="0" y="6337536"/>
            <a:ext cx="3932903" cy="42104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ectangle 18">
            <a:extLst>
              <a:ext uri="{FF2B5EF4-FFF2-40B4-BE49-F238E27FC236}">
                <a16:creationId xmlns:a16="http://schemas.microsoft.com/office/drawing/2014/main" id="{A825240B-9747-D189-A552-B63E960C763D}"/>
              </a:ext>
            </a:extLst>
          </p:cNvPr>
          <p:cNvSpPr/>
          <p:nvPr/>
        </p:nvSpPr>
        <p:spPr>
          <a:xfrm>
            <a:off x="6266220" y="4186837"/>
            <a:ext cx="345976" cy="267116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15" name="Group 14">
            <a:extLst>
              <a:ext uri="{FF2B5EF4-FFF2-40B4-BE49-F238E27FC236}">
                <a16:creationId xmlns:a16="http://schemas.microsoft.com/office/drawing/2014/main" id="{C67C3E9B-AF4B-434C-64E5-72C0E969F600}"/>
              </a:ext>
            </a:extLst>
          </p:cNvPr>
          <p:cNvGrpSpPr/>
          <p:nvPr/>
        </p:nvGrpSpPr>
        <p:grpSpPr>
          <a:xfrm>
            <a:off x="1917287" y="18772"/>
            <a:ext cx="10274710" cy="1249924"/>
            <a:chOff x="1917290" y="9832"/>
            <a:chExt cx="10274710" cy="1181100"/>
          </a:xfrm>
        </p:grpSpPr>
        <p:sp>
          <p:nvSpPr>
            <p:cNvPr id="14" name="Rectangle: Diagonal Corners Snipped 13">
              <a:extLst>
                <a:ext uri="{FF2B5EF4-FFF2-40B4-BE49-F238E27FC236}">
                  <a16:creationId xmlns:a16="http://schemas.microsoft.com/office/drawing/2014/main" id="{ED6BF615-F620-BC8D-217B-4B18B80D7B4F}"/>
                </a:ext>
              </a:extLst>
            </p:cNvPr>
            <p:cNvSpPr/>
            <p:nvPr/>
          </p:nvSpPr>
          <p:spPr>
            <a:xfrm>
              <a:off x="1917290" y="256253"/>
              <a:ext cx="9350478" cy="688258"/>
            </a:xfrm>
            <a:prstGeom prst="snip2Diag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050" name="Picture 2" descr="بررسی انواع کپک های قارچی و ساختار میسیلومی آنها | و روش های رنگ آمیزی این  کپک ها">
              <a:extLst>
                <a:ext uri="{FF2B5EF4-FFF2-40B4-BE49-F238E27FC236}">
                  <a16:creationId xmlns:a16="http://schemas.microsoft.com/office/drawing/2014/main" id="{64471958-32A2-EFDD-4F63-AD91EEC872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10898" y="9832"/>
              <a:ext cx="1181102" cy="1181100"/>
            </a:xfrm>
            <a:prstGeom prst="flowChartConnector">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2EF74DE0-1E25-2430-8472-4D10FE21F9A3}"/>
              </a:ext>
            </a:extLst>
          </p:cNvPr>
          <p:cNvSpPr txBox="1"/>
          <p:nvPr/>
        </p:nvSpPr>
        <p:spPr>
          <a:xfrm>
            <a:off x="1273277" y="424907"/>
            <a:ext cx="9645445" cy="400110"/>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sz="2000" dirty="0">
                <a:solidFill>
                  <a:schemeClr val="bg1"/>
                </a:solidFill>
              </a:rPr>
              <a:t>نکاتی برای جلوگیری از کپک زدن سرویس‌های بهداشتی در ادامه ذکر شده‌اند:</a:t>
            </a:r>
          </a:p>
        </p:txBody>
      </p:sp>
      <p:sp>
        <p:nvSpPr>
          <p:cNvPr id="17" name="TextBox 16">
            <a:extLst>
              <a:ext uri="{FF2B5EF4-FFF2-40B4-BE49-F238E27FC236}">
                <a16:creationId xmlns:a16="http://schemas.microsoft.com/office/drawing/2014/main" id="{0D6C7D1A-8114-12BC-B32A-8C542E7A9A78}"/>
              </a:ext>
            </a:extLst>
          </p:cNvPr>
          <p:cNvSpPr txBox="1"/>
          <p:nvPr/>
        </p:nvSpPr>
        <p:spPr>
          <a:xfrm>
            <a:off x="127817" y="1153271"/>
            <a:ext cx="11936363"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در حین حمام یا دوش گرفتن از فن تهویه استفاده کنید و بعد از آن حداقل 30 دقیقه آن را روشن نگه دارید.</a:t>
            </a:r>
          </a:p>
          <a:p>
            <a:pPr marL="285750" indent="-285750">
              <a:buFont typeface="Arial" panose="020B0604020202020204" pitchFamily="34" charset="0"/>
              <a:buChar char="•"/>
            </a:pPr>
            <a:r>
              <a:rPr lang="fa-IR" dirty="0"/>
              <a:t>برای پایین آوردن سطح رطوبت در خانه از دستگاه رطوبت‌گیر یا تهویه هوا استفاده کنید.</a:t>
            </a:r>
          </a:p>
          <a:p>
            <a:pPr marL="285750" indent="-285750">
              <a:buFont typeface="Arial" panose="020B0604020202020204" pitchFamily="34" charset="0"/>
              <a:buChar char="•"/>
            </a:pPr>
            <a:r>
              <a:rPr lang="fa-IR" dirty="0"/>
              <a:t>تمام سطوح از جمله کمدها و کف‌ را تمیز و خشک نگه دارید.</a:t>
            </a:r>
          </a:p>
        </p:txBody>
      </p:sp>
      <p:sp>
        <p:nvSpPr>
          <p:cNvPr id="18" name="Rectangle 17">
            <a:extLst>
              <a:ext uri="{FF2B5EF4-FFF2-40B4-BE49-F238E27FC236}">
                <a16:creationId xmlns:a16="http://schemas.microsoft.com/office/drawing/2014/main" id="{1283C7F1-437F-EE00-97E4-E857A31F4BD9}"/>
              </a:ext>
            </a:extLst>
          </p:cNvPr>
          <p:cNvSpPr/>
          <p:nvPr/>
        </p:nvSpPr>
        <p:spPr>
          <a:xfrm>
            <a:off x="5837595" y="2610380"/>
            <a:ext cx="345976" cy="267116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218" name="Picture 2" descr="تمیز کردن سرویس بهداشتی [6 نکته طلایی نظافت سرویس بهداشتی]">
            <a:extLst>
              <a:ext uri="{FF2B5EF4-FFF2-40B4-BE49-F238E27FC236}">
                <a16:creationId xmlns:a16="http://schemas.microsoft.com/office/drawing/2014/main" id="{68213370-7650-11EB-4D65-443DC28DF9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10380"/>
            <a:ext cx="5976168" cy="398684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a16="http://schemas.microsoft.com/office/drawing/2014/main" id="{EE927826-8946-A834-DF89-DD1136421131}"/>
              </a:ext>
            </a:extLst>
          </p:cNvPr>
          <p:cNvSpPr/>
          <p:nvPr/>
        </p:nvSpPr>
        <p:spPr>
          <a:xfrm>
            <a:off x="8259097" y="3583951"/>
            <a:ext cx="3932903" cy="42104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220" name="Picture 4" descr="بهترین روش برای تمیز کردن روشویی سنگی | لوازم ساختمانی بهداشتی اژدری">
            <a:extLst>
              <a:ext uri="{FF2B5EF4-FFF2-40B4-BE49-F238E27FC236}">
                <a16:creationId xmlns:a16="http://schemas.microsoft.com/office/drawing/2014/main" id="{F667E627-128F-8F3B-FD02-FD5DF2A401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9962" y="3773898"/>
            <a:ext cx="5742038" cy="3084102"/>
          </a:xfrm>
          <a:prstGeom prst="rect">
            <a:avLst/>
          </a:prstGeom>
          <a:noFill/>
          <a:ln w="19050">
            <a:solidFill>
              <a:srgbClr val="FFFF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1456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4945917-4BB3-2112-DCEE-2FAC442279D0}"/>
              </a:ext>
            </a:extLst>
          </p:cNvPr>
          <p:cNvSpPr/>
          <p:nvPr/>
        </p:nvSpPr>
        <p:spPr>
          <a:xfrm>
            <a:off x="7080458" y="3017479"/>
            <a:ext cx="2821858" cy="267116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a:extLst>
              <a:ext uri="{FF2B5EF4-FFF2-40B4-BE49-F238E27FC236}">
                <a16:creationId xmlns:a16="http://schemas.microsoft.com/office/drawing/2014/main" id="{ADDF879D-C7F9-91B5-A5AC-009405ABCF57}"/>
              </a:ext>
            </a:extLst>
          </p:cNvPr>
          <p:cNvSpPr/>
          <p:nvPr/>
        </p:nvSpPr>
        <p:spPr>
          <a:xfrm>
            <a:off x="2434717" y="2222208"/>
            <a:ext cx="2821858" cy="267116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5" name="Group 4">
            <a:extLst>
              <a:ext uri="{FF2B5EF4-FFF2-40B4-BE49-F238E27FC236}">
                <a16:creationId xmlns:a16="http://schemas.microsoft.com/office/drawing/2014/main" id="{6E4E19FF-EA45-CDA0-741B-7E42CF575E74}"/>
              </a:ext>
            </a:extLst>
          </p:cNvPr>
          <p:cNvGrpSpPr/>
          <p:nvPr/>
        </p:nvGrpSpPr>
        <p:grpSpPr>
          <a:xfrm>
            <a:off x="1917287" y="18772"/>
            <a:ext cx="10274710" cy="1249924"/>
            <a:chOff x="1917290" y="9832"/>
            <a:chExt cx="10274710" cy="1181100"/>
          </a:xfrm>
        </p:grpSpPr>
        <p:sp>
          <p:nvSpPr>
            <p:cNvPr id="6" name="Rectangle: Diagonal Corners Snipped 5">
              <a:extLst>
                <a:ext uri="{FF2B5EF4-FFF2-40B4-BE49-F238E27FC236}">
                  <a16:creationId xmlns:a16="http://schemas.microsoft.com/office/drawing/2014/main" id="{EB4FE190-3336-F4F5-66B7-7EBA40376491}"/>
                </a:ext>
              </a:extLst>
            </p:cNvPr>
            <p:cNvSpPr/>
            <p:nvPr/>
          </p:nvSpPr>
          <p:spPr>
            <a:xfrm>
              <a:off x="1917290" y="256253"/>
              <a:ext cx="9350478" cy="688258"/>
            </a:xfrm>
            <a:prstGeom prst="snip2Diag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2" descr="بررسی انواع کپک های قارچی و ساختار میسیلومی آنها | و روش های رنگ آمیزی این  کپک ها">
              <a:extLst>
                <a:ext uri="{FF2B5EF4-FFF2-40B4-BE49-F238E27FC236}">
                  <a16:creationId xmlns:a16="http://schemas.microsoft.com/office/drawing/2014/main" id="{644D83BE-92BF-7F2A-7355-DF61113A38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10898" y="9832"/>
              <a:ext cx="1181102" cy="1181100"/>
            </a:xfrm>
            <a:prstGeom prst="flowChartConnector">
              <a:avLst/>
            </a:prstGeom>
            <a:noFill/>
            <a:extLst>
              <a:ext uri="{909E8E84-426E-40DD-AFC4-6F175D3DCCD1}">
                <a14:hiddenFill xmlns:a14="http://schemas.microsoft.com/office/drawing/2010/main">
                  <a:solidFill>
                    <a:srgbClr val="FFFFFF"/>
                  </a:solidFill>
                </a14:hiddenFill>
              </a:ext>
            </a:extLst>
          </p:spPr>
        </p:pic>
      </p:grpSp>
      <p:sp>
        <p:nvSpPr>
          <p:cNvPr id="3" name="TextBox 2">
            <a:extLst>
              <a:ext uri="{FF2B5EF4-FFF2-40B4-BE49-F238E27FC236}">
                <a16:creationId xmlns:a16="http://schemas.microsoft.com/office/drawing/2014/main" id="{CD4BE44C-B302-F0C7-68C8-459CD7A573D4}"/>
              </a:ext>
            </a:extLst>
          </p:cNvPr>
          <p:cNvSpPr txBox="1"/>
          <p:nvPr/>
        </p:nvSpPr>
        <p:spPr>
          <a:xfrm>
            <a:off x="5279923" y="1273755"/>
            <a:ext cx="6784257" cy="1685077"/>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i="0">
                <a:solidFill>
                  <a:srgbClr val="2C2F34"/>
                </a:solidFill>
                <a:effectLst/>
                <a:latin typeface="Vazir" panose="020B0603030804020204" pitchFamily="34" charset="-78"/>
                <a:cs typeface="Vazir" panose="020B0603030804020204" pitchFamily="34" charset="-78"/>
              </a:defRPr>
            </a:lvl1pPr>
          </a:lstStyle>
          <a:p>
            <a:r>
              <a:rPr lang="fa-IR" dirty="0"/>
              <a:t>منابع نشتی آب را برطرف کنید. ممکن است افراد در منزل برای از بین بردن نشتی آب (که به احتمال زیاد رطوبت ایجاد شده ناشی از آن رشد کپک را در پی دارد) به لوله‌کش نیاز داشته باشند.</a:t>
            </a:r>
          </a:p>
        </p:txBody>
      </p:sp>
      <p:sp>
        <p:nvSpPr>
          <p:cNvPr id="4" name="TextBox 3">
            <a:extLst>
              <a:ext uri="{FF2B5EF4-FFF2-40B4-BE49-F238E27FC236}">
                <a16:creationId xmlns:a16="http://schemas.microsoft.com/office/drawing/2014/main" id="{E193BC51-309C-F814-B709-C712E3D3FD7B}"/>
              </a:ext>
            </a:extLst>
          </p:cNvPr>
          <p:cNvSpPr txBox="1"/>
          <p:nvPr/>
        </p:nvSpPr>
        <p:spPr>
          <a:xfrm>
            <a:off x="1326124" y="443679"/>
            <a:ext cx="9645445" cy="400110"/>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sz="2000" dirty="0">
                <a:solidFill>
                  <a:schemeClr val="bg1"/>
                </a:solidFill>
              </a:rPr>
              <a:t>نکاتی برای جلوگیری از کپک زدن سرویس‌های بهداشتی در ادامه ذکر شده‌اند:</a:t>
            </a:r>
          </a:p>
        </p:txBody>
      </p:sp>
      <p:sp>
        <p:nvSpPr>
          <p:cNvPr id="9" name="TextBox 8">
            <a:extLst>
              <a:ext uri="{FF2B5EF4-FFF2-40B4-BE49-F238E27FC236}">
                <a16:creationId xmlns:a16="http://schemas.microsoft.com/office/drawing/2014/main" id="{D5E2F60A-2BDE-0B32-63FA-CC396079DBCA}"/>
              </a:ext>
            </a:extLst>
          </p:cNvPr>
          <p:cNvSpPr txBox="1"/>
          <p:nvPr/>
        </p:nvSpPr>
        <p:spPr>
          <a:xfrm>
            <a:off x="365027" y="4893371"/>
            <a:ext cx="6715431" cy="1685077"/>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i="0">
                <a:solidFill>
                  <a:srgbClr val="2C2F34"/>
                </a:solidFill>
                <a:effectLst/>
                <a:latin typeface="Vazir" panose="020B0603030804020204" pitchFamily="34" charset="-78"/>
                <a:cs typeface="Vazir" panose="020B0603030804020204" pitchFamily="34" charset="-78"/>
              </a:defRPr>
            </a:lvl1pPr>
          </a:lstStyle>
          <a:p>
            <a:r>
              <a:rPr lang="fa-IR" dirty="0"/>
              <a:t>در صورت استفاه از سفید کننده، اطمینان حاصل کنید که باعث تغییر رنگ سطوح نمی‌شود. هرگز سفید کننده را با آمونیاک یا انواع جرم‌گیر‌ها مخلوط نکنید. بخارهای سمی و بسیار خطرناک ایجاد می‌کند.</a:t>
            </a:r>
          </a:p>
        </p:txBody>
      </p:sp>
      <p:pic>
        <p:nvPicPr>
          <p:cNvPr id="10" name="Picture 9">
            <a:extLst>
              <a:ext uri="{FF2B5EF4-FFF2-40B4-BE49-F238E27FC236}">
                <a16:creationId xmlns:a16="http://schemas.microsoft.com/office/drawing/2014/main" id="{BA49EA32-2C08-499E-3358-C9023A8711BA}"/>
              </a:ext>
            </a:extLst>
          </p:cNvPr>
          <p:cNvPicPr>
            <a:picLocks noChangeAspect="1"/>
          </p:cNvPicPr>
          <p:nvPr/>
        </p:nvPicPr>
        <p:blipFill>
          <a:blip r:embed="rId4"/>
          <a:stretch>
            <a:fillRect/>
          </a:stretch>
        </p:blipFill>
        <p:spPr>
          <a:xfrm>
            <a:off x="0" y="1285172"/>
            <a:ext cx="5104738" cy="3401032"/>
          </a:xfrm>
          <a:prstGeom prst="rect">
            <a:avLst/>
          </a:prstGeom>
          <a:ln w="28575">
            <a:solidFill>
              <a:schemeClr val="bg1"/>
            </a:solidFill>
          </a:ln>
        </p:spPr>
      </p:pic>
      <p:pic>
        <p:nvPicPr>
          <p:cNvPr id="12" name="Picture 11">
            <a:extLst>
              <a:ext uri="{FF2B5EF4-FFF2-40B4-BE49-F238E27FC236}">
                <a16:creationId xmlns:a16="http://schemas.microsoft.com/office/drawing/2014/main" id="{383FD906-3C18-B433-52EE-2FF0253D8B7E}"/>
              </a:ext>
            </a:extLst>
          </p:cNvPr>
          <p:cNvPicPr>
            <a:picLocks noChangeAspect="1"/>
          </p:cNvPicPr>
          <p:nvPr/>
        </p:nvPicPr>
        <p:blipFill>
          <a:blip r:embed="rId5"/>
          <a:stretch>
            <a:fillRect/>
          </a:stretch>
        </p:blipFill>
        <p:spPr>
          <a:xfrm rot="10800000" flipV="1">
            <a:off x="7261135" y="3174637"/>
            <a:ext cx="4930862" cy="3698148"/>
          </a:xfrm>
          <a:prstGeom prst="rect">
            <a:avLst/>
          </a:prstGeom>
          <a:ln w="28575">
            <a:solidFill>
              <a:schemeClr val="bg1"/>
            </a:solidFill>
          </a:ln>
        </p:spPr>
      </p:pic>
    </p:spTree>
    <p:extLst>
      <p:ext uri="{BB962C8B-B14F-4D97-AF65-F5344CB8AC3E}">
        <p14:creationId xmlns:p14="http://schemas.microsoft.com/office/powerpoint/2010/main" val="1381477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3D6EE81-A107-D727-D468-CF95C9398530}"/>
              </a:ext>
            </a:extLst>
          </p:cNvPr>
          <p:cNvSpPr/>
          <p:nvPr/>
        </p:nvSpPr>
        <p:spPr>
          <a:xfrm>
            <a:off x="5555225" y="2284295"/>
            <a:ext cx="1425677" cy="4573705"/>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29B8ABD-FF94-534E-978F-BC1ADB9F9DA6}"/>
              </a:ext>
            </a:extLst>
          </p:cNvPr>
          <p:cNvSpPr txBox="1"/>
          <p:nvPr/>
        </p:nvSpPr>
        <p:spPr>
          <a:xfrm>
            <a:off x="4945626" y="393741"/>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زیر و روی سینک آشپزخانه</a:t>
            </a:r>
          </a:p>
        </p:txBody>
      </p:sp>
      <p:sp>
        <p:nvSpPr>
          <p:cNvPr id="5" name="TextBox 4">
            <a:extLst>
              <a:ext uri="{FF2B5EF4-FFF2-40B4-BE49-F238E27FC236}">
                <a16:creationId xmlns:a16="http://schemas.microsoft.com/office/drawing/2014/main" id="{21A4F768-EA87-71AB-F452-EEFC7DF58EF4}"/>
              </a:ext>
            </a:extLst>
          </p:cNvPr>
          <p:cNvSpPr txBox="1"/>
          <p:nvPr/>
        </p:nvSpPr>
        <p:spPr>
          <a:xfrm>
            <a:off x="78659" y="1069623"/>
            <a:ext cx="12034682"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اتفاقات زیادی در سینک ظرفشویی آشپزخانه می‌افتد. ممکن است ظروف کثیف روی هم انباشته شوند، غذاها برای دور انداختن گذاشته شوند، اسفنج‌های مرطوب در سینک ظرفشویی که محل تجمع باکتری‌ها هستند و اطراف شیر آب همگی از محل‌های حضور کپک‌ها در سینک و اطراف آن هستند.</a:t>
            </a:r>
          </a:p>
        </p:txBody>
      </p:sp>
      <p:pic>
        <p:nvPicPr>
          <p:cNvPr id="7" name="Picture 6">
            <a:extLst>
              <a:ext uri="{FF2B5EF4-FFF2-40B4-BE49-F238E27FC236}">
                <a16:creationId xmlns:a16="http://schemas.microsoft.com/office/drawing/2014/main" id="{4D6F7F32-4D6D-C2B0-0F2E-DF6629F4951D}"/>
              </a:ext>
            </a:extLst>
          </p:cNvPr>
          <p:cNvPicPr>
            <a:picLocks noChangeAspect="1"/>
          </p:cNvPicPr>
          <p:nvPr/>
        </p:nvPicPr>
        <p:blipFill>
          <a:blip r:embed="rId2"/>
          <a:stretch>
            <a:fillRect/>
          </a:stretch>
        </p:blipFill>
        <p:spPr>
          <a:xfrm rot="10800000" flipV="1">
            <a:off x="363793" y="2555623"/>
            <a:ext cx="5860026" cy="3908636"/>
          </a:xfrm>
          <a:prstGeom prst="rect">
            <a:avLst/>
          </a:prstGeom>
          <a:ln w="28575">
            <a:solidFill>
              <a:schemeClr val="bg1"/>
            </a:solidFill>
          </a:ln>
        </p:spPr>
      </p:pic>
      <p:pic>
        <p:nvPicPr>
          <p:cNvPr id="9" name="Picture 8">
            <a:extLst>
              <a:ext uri="{FF2B5EF4-FFF2-40B4-BE49-F238E27FC236}">
                <a16:creationId xmlns:a16="http://schemas.microsoft.com/office/drawing/2014/main" id="{1990DD33-06BD-BFB9-EC19-0346F0641AAE}"/>
              </a:ext>
            </a:extLst>
          </p:cNvPr>
          <p:cNvPicPr>
            <a:picLocks noChangeAspect="1"/>
          </p:cNvPicPr>
          <p:nvPr/>
        </p:nvPicPr>
        <p:blipFill>
          <a:blip r:embed="rId3"/>
          <a:stretch>
            <a:fillRect/>
          </a:stretch>
        </p:blipFill>
        <p:spPr>
          <a:xfrm>
            <a:off x="6508952" y="3052916"/>
            <a:ext cx="5073446" cy="3805084"/>
          </a:xfrm>
          <a:prstGeom prst="rect">
            <a:avLst/>
          </a:prstGeom>
          <a:ln w="28575">
            <a:solidFill>
              <a:schemeClr val="bg1"/>
            </a:solidFill>
          </a:ln>
        </p:spPr>
      </p:pic>
      <p:sp>
        <p:nvSpPr>
          <p:cNvPr id="11" name="Rectangle 10">
            <a:extLst>
              <a:ext uri="{FF2B5EF4-FFF2-40B4-BE49-F238E27FC236}">
                <a16:creationId xmlns:a16="http://schemas.microsoft.com/office/drawing/2014/main" id="{A08F8558-B4C3-14BA-53D6-36712435F73A}"/>
              </a:ext>
            </a:extLst>
          </p:cNvPr>
          <p:cNvSpPr/>
          <p:nvPr/>
        </p:nvSpPr>
        <p:spPr>
          <a:xfrm flipV="1">
            <a:off x="-11597" y="6515735"/>
            <a:ext cx="377154" cy="35701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27D5DE2E-0B4A-52FD-21ED-A9CE031E877F}"/>
              </a:ext>
            </a:extLst>
          </p:cNvPr>
          <p:cNvSpPr/>
          <p:nvPr/>
        </p:nvSpPr>
        <p:spPr>
          <a:xfrm flipV="1">
            <a:off x="11828208" y="6500986"/>
            <a:ext cx="377154" cy="35701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8251135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3AFBA7B-AA89-1C80-6878-E44F677605F2}"/>
              </a:ext>
            </a:extLst>
          </p:cNvPr>
          <p:cNvSpPr txBox="1"/>
          <p:nvPr/>
        </p:nvSpPr>
        <p:spPr>
          <a:xfrm>
            <a:off x="4906297" y="383910"/>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یخچال</a:t>
            </a:r>
          </a:p>
        </p:txBody>
      </p:sp>
      <p:sp>
        <p:nvSpPr>
          <p:cNvPr id="5" name="TextBox 4">
            <a:extLst>
              <a:ext uri="{FF2B5EF4-FFF2-40B4-BE49-F238E27FC236}">
                <a16:creationId xmlns:a16="http://schemas.microsoft.com/office/drawing/2014/main" id="{EF4859C0-7070-31F5-7C01-DF9B9B4655A6}"/>
              </a:ext>
            </a:extLst>
          </p:cNvPr>
          <p:cNvSpPr txBox="1"/>
          <p:nvPr/>
        </p:nvSpPr>
        <p:spPr>
          <a:xfrm>
            <a:off x="4975123" y="1341737"/>
            <a:ext cx="7060791" cy="2239074"/>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غذا، به خصوص اگر تاریخ انقضای آن گذشته باشد، می‌تواند باعث ایجاد کپک شود. غذای قدیمی نباید در یخچال و قفسه‌ها باقی بماند و سطح آن‌ها باید مرتباً پاک شود. علاوه بر مکان‌های در معرض دید، سینی‌های قطره‌ای یخچال و دستگاه‌های انتقال و ذخیره آب مکان مناسب برای رشد کپک‌ها هستند.</a:t>
            </a:r>
          </a:p>
        </p:txBody>
      </p:sp>
      <p:pic>
        <p:nvPicPr>
          <p:cNvPr id="7" name="Picture 6">
            <a:extLst>
              <a:ext uri="{FF2B5EF4-FFF2-40B4-BE49-F238E27FC236}">
                <a16:creationId xmlns:a16="http://schemas.microsoft.com/office/drawing/2014/main" id="{1766FCEE-B004-E7E4-5257-A2B7C3E32404}"/>
              </a:ext>
            </a:extLst>
          </p:cNvPr>
          <p:cNvPicPr>
            <a:picLocks noChangeAspect="1"/>
          </p:cNvPicPr>
          <p:nvPr/>
        </p:nvPicPr>
        <p:blipFill>
          <a:blip r:embed="rId2"/>
          <a:stretch>
            <a:fillRect/>
          </a:stretch>
        </p:blipFill>
        <p:spPr>
          <a:xfrm rot="10800000" flipV="1">
            <a:off x="2025445" y="3854730"/>
            <a:ext cx="4503174" cy="3003270"/>
          </a:xfrm>
          <a:prstGeom prst="rect">
            <a:avLst/>
          </a:prstGeom>
        </p:spPr>
      </p:pic>
      <p:pic>
        <p:nvPicPr>
          <p:cNvPr id="9" name="Picture 8">
            <a:extLst>
              <a:ext uri="{FF2B5EF4-FFF2-40B4-BE49-F238E27FC236}">
                <a16:creationId xmlns:a16="http://schemas.microsoft.com/office/drawing/2014/main" id="{065CD190-F04C-DB7A-F14E-12C2534C9438}"/>
              </a:ext>
            </a:extLst>
          </p:cNvPr>
          <p:cNvPicPr>
            <a:picLocks noChangeAspect="1"/>
          </p:cNvPicPr>
          <p:nvPr/>
        </p:nvPicPr>
        <p:blipFill>
          <a:blip r:embed="rId3"/>
          <a:stretch>
            <a:fillRect/>
          </a:stretch>
        </p:blipFill>
        <p:spPr>
          <a:xfrm>
            <a:off x="0" y="1119494"/>
            <a:ext cx="4762500" cy="3419475"/>
          </a:xfrm>
          <a:prstGeom prst="rect">
            <a:avLst/>
          </a:prstGeom>
        </p:spPr>
      </p:pic>
      <p:sp>
        <p:nvSpPr>
          <p:cNvPr id="10" name="Rectangle 9">
            <a:extLst>
              <a:ext uri="{FF2B5EF4-FFF2-40B4-BE49-F238E27FC236}">
                <a16:creationId xmlns:a16="http://schemas.microsoft.com/office/drawing/2014/main" id="{ACF4512C-00B1-9727-CC2F-8A3D9359E872}"/>
              </a:ext>
            </a:extLst>
          </p:cNvPr>
          <p:cNvSpPr/>
          <p:nvPr/>
        </p:nvSpPr>
        <p:spPr>
          <a:xfrm>
            <a:off x="6528619" y="5870248"/>
            <a:ext cx="5663381" cy="88100"/>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9142E1A7-20C9-8AC7-ADCF-406A27618E70}"/>
              </a:ext>
            </a:extLst>
          </p:cNvPr>
          <p:cNvSpPr/>
          <p:nvPr/>
        </p:nvSpPr>
        <p:spPr>
          <a:xfrm flipV="1">
            <a:off x="6528619" y="3854730"/>
            <a:ext cx="78657" cy="2015518"/>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1CE4508D-2615-FF0E-0EA7-053F648C0370}"/>
              </a:ext>
            </a:extLst>
          </p:cNvPr>
          <p:cNvSpPr/>
          <p:nvPr/>
        </p:nvSpPr>
        <p:spPr>
          <a:xfrm>
            <a:off x="4762501" y="3776462"/>
            <a:ext cx="1844776" cy="88100"/>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DD0FB0F6-2938-91E5-CB09-46D5F96381C1}"/>
              </a:ext>
            </a:extLst>
          </p:cNvPr>
          <p:cNvSpPr/>
          <p:nvPr/>
        </p:nvSpPr>
        <p:spPr>
          <a:xfrm>
            <a:off x="4762501" y="1119494"/>
            <a:ext cx="74970" cy="2672201"/>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Rectangle 13">
            <a:extLst>
              <a:ext uri="{FF2B5EF4-FFF2-40B4-BE49-F238E27FC236}">
                <a16:creationId xmlns:a16="http://schemas.microsoft.com/office/drawing/2014/main" id="{1719893E-3331-E691-43E8-93482188148D}"/>
              </a:ext>
            </a:extLst>
          </p:cNvPr>
          <p:cNvSpPr/>
          <p:nvPr/>
        </p:nvSpPr>
        <p:spPr>
          <a:xfrm>
            <a:off x="0" y="1056459"/>
            <a:ext cx="4837471" cy="63035"/>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0946146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BC85C5-A03C-704E-D92F-BF922FF81415}"/>
              </a:ext>
            </a:extLst>
          </p:cNvPr>
          <p:cNvSpPr txBox="1"/>
          <p:nvPr/>
        </p:nvSpPr>
        <p:spPr>
          <a:xfrm>
            <a:off x="4955457" y="402637"/>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مایکرو ویو و اجاق گاز</a:t>
            </a:r>
          </a:p>
        </p:txBody>
      </p:sp>
      <p:sp>
        <p:nvSpPr>
          <p:cNvPr id="5" name="TextBox 4">
            <a:extLst>
              <a:ext uri="{FF2B5EF4-FFF2-40B4-BE49-F238E27FC236}">
                <a16:creationId xmlns:a16="http://schemas.microsoft.com/office/drawing/2014/main" id="{AAAC6CFF-BB23-6EB7-3D08-1847405510FB}"/>
              </a:ext>
            </a:extLst>
          </p:cNvPr>
          <p:cNvSpPr txBox="1"/>
          <p:nvPr/>
        </p:nvSpPr>
        <p:spPr>
          <a:xfrm>
            <a:off x="167147" y="5084813"/>
            <a:ext cx="11857703"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در این محل‌ها ممکن است مقدار زیادی مواد غذایی پاشیده شده و چربی وجود داشته باشد که این محل‌ها را مستعد حضور و رشد کپک‌ها می‌کند. تمیز و خشک نگه‌ داشتن این موارد نه تنها برای داشتن خانه تمیز مهم است بلکه راهی آسان برای جلوگیری از کپک‌زدن است.</a:t>
            </a:r>
          </a:p>
        </p:txBody>
      </p:sp>
      <p:pic>
        <p:nvPicPr>
          <p:cNvPr id="7" name="Picture 6">
            <a:extLst>
              <a:ext uri="{FF2B5EF4-FFF2-40B4-BE49-F238E27FC236}">
                <a16:creationId xmlns:a16="http://schemas.microsoft.com/office/drawing/2014/main" id="{17DEC650-8D26-3FF7-67DF-705F1558A78A}"/>
              </a:ext>
            </a:extLst>
          </p:cNvPr>
          <p:cNvPicPr>
            <a:picLocks noChangeAspect="1"/>
          </p:cNvPicPr>
          <p:nvPr/>
        </p:nvPicPr>
        <p:blipFill>
          <a:blip r:embed="rId3"/>
          <a:srcRect t="6940"/>
          <a:stretch/>
        </p:blipFill>
        <p:spPr>
          <a:xfrm>
            <a:off x="2505073" y="1315571"/>
            <a:ext cx="7181850" cy="3740577"/>
          </a:xfrm>
          <a:prstGeom prst="rect">
            <a:avLst/>
          </a:prstGeom>
        </p:spPr>
      </p:pic>
      <p:sp>
        <p:nvSpPr>
          <p:cNvPr id="8" name="Rectangle 7">
            <a:extLst>
              <a:ext uri="{FF2B5EF4-FFF2-40B4-BE49-F238E27FC236}">
                <a16:creationId xmlns:a16="http://schemas.microsoft.com/office/drawing/2014/main" id="{7EAA3400-2E5A-4440-E576-A1AE1B8B816F}"/>
              </a:ext>
            </a:extLst>
          </p:cNvPr>
          <p:cNvSpPr/>
          <p:nvPr/>
        </p:nvSpPr>
        <p:spPr>
          <a:xfrm>
            <a:off x="457200" y="1352234"/>
            <a:ext cx="1946789" cy="127429"/>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01211C07-7030-2CE0-8490-7F3EE363454B}"/>
              </a:ext>
            </a:extLst>
          </p:cNvPr>
          <p:cNvSpPr/>
          <p:nvPr/>
        </p:nvSpPr>
        <p:spPr>
          <a:xfrm>
            <a:off x="152399" y="1705777"/>
            <a:ext cx="1946789" cy="12742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B2D083E8-37F7-57DB-75F2-43CD2276A7FF}"/>
              </a:ext>
            </a:extLst>
          </p:cNvPr>
          <p:cNvSpPr/>
          <p:nvPr/>
        </p:nvSpPr>
        <p:spPr>
          <a:xfrm>
            <a:off x="167147" y="2400969"/>
            <a:ext cx="1946789" cy="12742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A03EDB47-D290-C79E-6DBC-4F8AC413F493}"/>
              </a:ext>
            </a:extLst>
          </p:cNvPr>
          <p:cNvSpPr/>
          <p:nvPr/>
        </p:nvSpPr>
        <p:spPr>
          <a:xfrm>
            <a:off x="9788005" y="4305961"/>
            <a:ext cx="1946789" cy="127429"/>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5A148AE0-3A26-49D8-039C-0FB24B2B506F}"/>
              </a:ext>
            </a:extLst>
          </p:cNvPr>
          <p:cNvSpPr/>
          <p:nvPr/>
        </p:nvSpPr>
        <p:spPr>
          <a:xfrm>
            <a:off x="457200" y="2111141"/>
            <a:ext cx="1946789" cy="127429"/>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0DCEB6C3-350D-3C8D-AAF1-DBB3D6D5FE10}"/>
              </a:ext>
            </a:extLst>
          </p:cNvPr>
          <p:cNvSpPr/>
          <p:nvPr/>
        </p:nvSpPr>
        <p:spPr>
          <a:xfrm>
            <a:off x="10176382" y="4026692"/>
            <a:ext cx="1946789" cy="12742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Rectangle 13">
            <a:extLst>
              <a:ext uri="{FF2B5EF4-FFF2-40B4-BE49-F238E27FC236}">
                <a16:creationId xmlns:a16="http://schemas.microsoft.com/office/drawing/2014/main" id="{32AEF3DF-9B21-AF61-C8ED-127C64D7EDE1}"/>
              </a:ext>
            </a:extLst>
          </p:cNvPr>
          <p:cNvSpPr/>
          <p:nvPr/>
        </p:nvSpPr>
        <p:spPr>
          <a:xfrm>
            <a:off x="10092808" y="4607704"/>
            <a:ext cx="1946789" cy="12742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5" name="Rectangle 14">
            <a:extLst>
              <a:ext uri="{FF2B5EF4-FFF2-40B4-BE49-F238E27FC236}">
                <a16:creationId xmlns:a16="http://schemas.microsoft.com/office/drawing/2014/main" id="{B14A86E4-AD7D-DED9-3C9E-3BC6B328ECC2}"/>
              </a:ext>
            </a:extLst>
          </p:cNvPr>
          <p:cNvSpPr/>
          <p:nvPr/>
        </p:nvSpPr>
        <p:spPr>
          <a:xfrm>
            <a:off x="9788005" y="4911385"/>
            <a:ext cx="1946789" cy="127429"/>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3536260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F98048E2-8E4E-859C-778D-FC833CB00FF3}"/>
              </a:ext>
            </a:extLst>
          </p:cNvPr>
          <p:cNvGrpSpPr/>
          <p:nvPr/>
        </p:nvGrpSpPr>
        <p:grpSpPr>
          <a:xfrm>
            <a:off x="1917287" y="18772"/>
            <a:ext cx="10274710" cy="1249924"/>
            <a:chOff x="1917290" y="9832"/>
            <a:chExt cx="10274710" cy="1181100"/>
          </a:xfrm>
        </p:grpSpPr>
        <p:sp>
          <p:nvSpPr>
            <p:cNvPr id="7" name="Rectangle: Diagonal Corners Snipped 6">
              <a:extLst>
                <a:ext uri="{FF2B5EF4-FFF2-40B4-BE49-F238E27FC236}">
                  <a16:creationId xmlns:a16="http://schemas.microsoft.com/office/drawing/2014/main" id="{C6E9051C-5C77-0090-8443-6052D7B57D4B}"/>
                </a:ext>
              </a:extLst>
            </p:cNvPr>
            <p:cNvSpPr/>
            <p:nvPr/>
          </p:nvSpPr>
          <p:spPr>
            <a:xfrm>
              <a:off x="1917290" y="256253"/>
              <a:ext cx="9350478" cy="688258"/>
            </a:xfrm>
            <a:prstGeom prst="snip2Diag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2" descr="بررسی انواع کپک های قارچی و ساختار میسیلومی آنها | و روش های رنگ آمیزی این  کپک ها">
              <a:extLst>
                <a:ext uri="{FF2B5EF4-FFF2-40B4-BE49-F238E27FC236}">
                  <a16:creationId xmlns:a16="http://schemas.microsoft.com/office/drawing/2014/main" id="{D585C6D7-8BD1-369A-E966-EF94420C92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10898" y="9832"/>
              <a:ext cx="1181102" cy="1181100"/>
            </a:xfrm>
            <a:prstGeom prst="flowChartConnector">
              <a:avLst/>
            </a:prstGeom>
            <a:noFill/>
            <a:extLst>
              <a:ext uri="{909E8E84-426E-40DD-AFC4-6F175D3DCCD1}">
                <a14:hiddenFill xmlns:a14="http://schemas.microsoft.com/office/drawing/2010/main">
                  <a:solidFill>
                    <a:srgbClr val="FFFFFF"/>
                  </a:solidFill>
                </a14:hiddenFill>
              </a:ext>
            </a:extLst>
          </p:spPr>
        </p:pic>
      </p:grpSp>
      <p:sp>
        <p:nvSpPr>
          <p:cNvPr id="3" name="TextBox 2">
            <a:extLst>
              <a:ext uri="{FF2B5EF4-FFF2-40B4-BE49-F238E27FC236}">
                <a16:creationId xmlns:a16="http://schemas.microsoft.com/office/drawing/2014/main" id="{A3CED829-1403-CF58-93A5-1212D3223A55}"/>
              </a:ext>
            </a:extLst>
          </p:cNvPr>
          <p:cNvSpPr txBox="1"/>
          <p:nvPr/>
        </p:nvSpPr>
        <p:spPr>
          <a:xfrm>
            <a:off x="1847231" y="412901"/>
            <a:ext cx="9124336"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برای جلوگیری از کپک زدن در آشپزخانه بهتر است موارد زیر را دنبال کنید:</a:t>
            </a:r>
          </a:p>
        </p:txBody>
      </p:sp>
      <p:sp>
        <p:nvSpPr>
          <p:cNvPr id="5" name="TextBox 4">
            <a:extLst>
              <a:ext uri="{FF2B5EF4-FFF2-40B4-BE49-F238E27FC236}">
                <a16:creationId xmlns:a16="http://schemas.microsoft.com/office/drawing/2014/main" id="{B867261F-4BE5-7410-E032-D35DCA141E2D}"/>
              </a:ext>
            </a:extLst>
          </p:cNvPr>
          <p:cNvSpPr txBox="1"/>
          <p:nvPr/>
        </p:nvSpPr>
        <p:spPr>
          <a:xfrm>
            <a:off x="121217" y="2123382"/>
            <a:ext cx="11949566" cy="4455066"/>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هر روز سطل زباله را بیرون ببرید.</a:t>
            </a:r>
          </a:p>
          <a:p>
            <a:pPr marL="285750" indent="-285750">
              <a:buFont typeface="Arial" panose="020B0604020202020204" pitchFamily="34" charset="0"/>
              <a:buChar char="•"/>
            </a:pPr>
            <a:r>
              <a:rPr lang="fa-IR" dirty="0"/>
              <a:t>ظرف‌ها را هر روز بشویید، تا در ظرفشویی جمع نشوند.</a:t>
            </a:r>
          </a:p>
          <a:p>
            <a:pPr marL="285750" indent="-285750">
              <a:buFont typeface="Arial" panose="020B0604020202020204" pitchFamily="34" charset="0"/>
              <a:buChar char="•"/>
            </a:pPr>
            <a:r>
              <a:rPr lang="fa-IR" dirty="0"/>
              <a:t>داخل یخچال و سینی قطره چکان یخچال را مرتباً تمیز کنید.</a:t>
            </a:r>
          </a:p>
          <a:p>
            <a:pPr marL="285750" indent="-285750">
              <a:buFont typeface="Arial" panose="020B0604020202020204" pitchFamily="34" charset="0"/>
              <a:buChar char="•"/>
            </a:pPr>
            <a:r>
              <a:rPr lang="fa-IR" dirty="0"/>
              <a:t>قسمت بالایی اجاق گاز، مایکروویو، کمدها، کابینت‌ها و کناره پنجره‌ها را به طور مرتب تمیز و خشک کنید.</a:t>
            </a:r>
          </a:p>
          <a:p>
            <a:pPr marL="285750" indent="-285750">
              <a:buFont typeface="Arial" panose="020B0604020202020204" pitchFamily="34" charset="0"/>
              <a:buChar char="•"/>
            </a:pPr>
            <a:r>
              <a:rPr lang="fa-IR" dirty="0"/>
              <a:t>در صورت مشاهده کپک‌ها بر روی سطوح از یک اسفنج آغشته به مایع ظرفشویی یا صابون استفاده کنید.</a:t>
            </a:r>
          </a:p>
          <a:p>
            <a:pPr marL="285750" indent="-285750">
              <a:buFont typeface="Arial" panose="020B0604020202020204" pitchFamily="34" charset="0"/>
              <a:buChar char="•"/>
            </a:pPr>
            <a:r>
              <a:rPr lang="fa-IR" dirty="0"/>
              <a:t>هنگام پخت و پز و شستن ظرف‌ها با باز كردن پنجره، استفاده از هود یا تهویه از تجمع رطوبت و بخارات جلوگیری کنید.</a:t>
            </a:r>
          </a:p>
          <a:p>
            <a:pPr marL="285750" indent="-285750">
              <a:buFont typeface="Arial" panose="020B0604020202020204" pitchFamily="34" charset="0"/>
              <a:buChar char="•"/>
            </a:pPr>
            <a:r>
              <a:rPr lang="fa-IR" dirty="0"/>
              <a:t>اگر هر قسمت از کپک‌زدگی خشک است، به آرامی یک افشانه آب (با استفاده از یک آب‌پاش دستی یا شیشه پاک کن) روی آن‌ها بپاشید. این باعث می‌شود که در هنگام تمیز کردن، هاگ کپک در هوا پخش نشود.</a:t>
            </a:r>
          </a:p>
        </p:txBody>
      </p:sp>
      <p:sp>
        <p:nvSpPr>
          <p:cNvPr id="2" name="Rectangle 1">
            <a:extLst>
              <a:ext uri="{FF2B5EF4-FFF2-40B4-BE49-F238E27FC236}">
                <a16:creationId xmlns:a16="http://schemas.microsoft.com/office/drawing/2014/main" id="{14514376-A8E9-8EC0-C31C-2E84080E8B6A}"/>
              </a:ext>
            </a:extLst>
          </p:cNvPr>
          <p:cNvSpPr/>
          <p:nvPr/>
        </p:nvSpPr>
        <p:spPr>
          <a:xfrm>
            <a:off x="0" y="1798887"/>
            <a:ext cx="5171768" cy="63715"/>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7AEF1DD4-68FD-7DD2-CCB2-B5DC6062EBD7}"/>
              </a:ext>
            </a:extLst>
          </p:cNvPr>
          <p:cNvSpPr/>
          <p:nvPr/>
        </p:nvSpPr>
        <p:spPr>
          <a:xfrm>
            <a:off x="0" y="1970581"/>
            <a:ext cx="4689987" cy="63716"/>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02C54AC8-E28E-C9CB-9120-BBD8C8F7D51B}"/>
              </a:ext>
            </a:extLst>
          </p:cNvPr>
          <p:cNvSpPr/>
          <p:nvPr/>
        </p:nvSpPr>
        <p:spPr>
          <a:xfrm>
            <a:off x="0" y="2142276"/>
            <a:ext cx="4080388" cy="63716"/>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6409618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286A924-B82C-F2E8-610F-CA45A086232A}"/>
              </a:ext>
            </a:extLst>
          </p:cNvPr>
          <p:cNvSpPr/>
          <p:nvPr/>
        </p:nvSpPr>
        <p:spPr>
          <a:xfrm>
            <a:off x="4031226" y="2503056"/>
            <a:ext cx="3637933" cy="25980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3817D8D0-27A6-C24B-C2F9-9F643E93EF90}"/>
              </a:ext>
            </a:extLst>
          </p:cNvPr>
          <p:cNvSpPr/>
          <p:nvPr/>
        </p:nvSpPr>
        <p:spPr>
          <a:xfrm>
            <a:off x="7669159" y="2507226"/>
            <a:ext cx="1946789" cy="394813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BC938115-A342-4D81-5971-9FE70862C6DB}"/>
              </a:ext>
            </a:extLst>
          </p:cNvPr>
          <p:cNvSpPr/>
          <p:nvPr/>
        </p:nvSpPr>
        <p:spPr>
          <a:xfrm>
            <a:off x="2241756" y="2507226"/>
            <a:ext cx="1868130" cy="394813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09B5D701-D772-45C9-5F18-A3DEF200D450}"/>
              </a:ext>
            </a:extLst>
          </p:cNvPr>
          <p:cNvSpPr txBox="1"/>
          <p:nvPr/>
        </p:nvSpPr>
        <p:spPr>
          <a:xfrm>
            <a:off x="4866968" y="402637"/>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تشک‌ ها</a:t>
            </a:r>
          </a:p>
        </p:txBody>
      </p:sp>
      <p:sp>
        <p:nvSpPr>
          <p:cNvPr id="5" name="TextBox 4">
            <a:extLst>
              <a:ext uri="{FF2B5EF4-FFF2-40B4-BE49-F238E27FC236}">
                <a16:creationId xmlns:a16="http://schemas.microsoft.com/office/drawing/2014/main" id="{055A5AAA-9F47-6308-2277-DC53B6E3CA08}"/>
              </a:ext>
            </a:extLst>
          </p:cNvPr>
          <p:cNvSpPr txBox="1"/>
          <p:nvPr/>
        </p:nvSpPr>
        <p:spPr>
          <a:xfrm>
            <a:off x="226145" y="1050393"/>
            <a:ext cx="11838039"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تنها چیزی که برای ایجاد کپک لازم است رطوبت و مواردی است که کپک باید روی آن رشد کند. ممکن است یافتن کپک روی تشک ترسناک باشد. به طور کلی از خنک و خشک بودن تخت خواب خود اطمینان حاصل کنید و در صورت امکان از تشک‌های با پارچه ضد قارچ استفاده کنید.</a:t>
            </a:r>
          </a:p>
        </p:txBody>
      </p:sp>
      <p:pic>
        <p:nvPicPr>
          <p:cNvPr id="7" name="Picture 6">
            <a:extLst>
              <a:ext uri="{FF2B5EF4-FFF2-40B4-BE49-F238E27FC236}">
                <a16:creationId xmlns:a16="http://schemas.microsoft.com/office/drawing/2014/main" id="{5F057E58-D894-EDF9-0205-7690E7C164A2}"/>
              </a:ext>
            </a:extLst>
          </p:cNvPr>
          <p:cNvPicPr>
            <a:picLocks noChangeAspect="1"/>
          </p:cNvPicPr>
          <p:nvPr/>
        </p:nvPicPr>
        <p:blipFill>
          <a:blip r:embed="rId2"/>
          <a:stretch>
            <a:fillRect/>
          </a:stretch>
        </p:blipFill>
        <p:spPr>
          <a:xfrm>
            <a:off x="2349910" y="2601241"/>
            <a:ext cx="7157884" cy="4294730"/>
          </a:xfrm>
          <a:prstGeom prst="rect">
            <a:avLst/>
          </a:prstGeom>
          <a:ln w="28575">
            <a:solidFill>
              <a:schemeClr val="bg1"/>
            </a:solidFill>
          </a:ln>
        </p:spPr>
      </p:pic>
    </p:spTree>
    <p:extLst>
      <p:ext uri="{BB962C8B-B14F-4D97-AF65-F5344CB8AC3E}">
        <p14:creationId xmlns:p14="http://schemas.microsoft.com/office/powerpoint/2010/main" val="1980626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79E1E9-FBDD-B64B-1D0E-E092FDDB9D43}"/>
              </a:ext>
            </a:extLst>
          </p:cNvPr>
          <p:cNvSpPr/>
          <p:nvPr/>
        </p:nvSpPr>
        <p:spPr>
          <a:xfrm>
            <a:off x="3690115" y="3205316"/>
            <a:ext cx="5040930" cy="365268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70BBFDD2-263B-8869-3B28-FE17E7263C93}"/>
              </a:ext>
            </a:extLst>
          </p:cNvPr>
          <p:cNvSpPr txBox="1"/>
          <p:nvPr/>
        </p:nvSpPr>
        <p:spPr>
          <a:xfrm>
            <a:off x="117987" y="1255715"/>
            <a:ext cx="12015020" cy="1685077"/>
          </a:xfrm>
          <a:prstGeom prst="rect">
            <a:avLst/>
          </a:prstGeom>
          <a:noFill/>
        </p:spPr>
        <p:txBody>
          <a:bodyPr wrap="square">
            <a:spAutoFit/>
          </a:bodyPr>
          <a:lstStyle/>
          <a:p>
            <a:pPr algn="just" rtl="1">
              <a:lnSpc>
                <a:spcPct val="200000"/>
              </a:lnSpc>
            </a:pPr>
            <a:r>
              <a:rPr lang="fa-IR" i="0" dirty="0">
                <a:solidFill>
                  <a:srgbClr val="2C2F34"/>
                </a:solidFill>
                <a:effectLst/>
                <a:latin typeface="Vazir" panose="020B0603030804020204" pitchFamily="34" charset="-78"/>
                <a:cs typeface="Vazir" panose="020B0603030804020204" pitchFamily="34" charset="-78"/>
              </a:rPr>
              <a:t>کپک از یک سری عامل های قارچی حاصل شده که سبب فاسد شدن مواد غذایی می شود و چون پخت کردن باعث از بین رفتن آن نمی شود، این غذاها حتما باید دور ریخته شوند. عامل تکثیر و انتشار آن ها هاگ می باشد که با اندازه ۲ تا ۱۰۰ میکرونی که دارد با </a:t>
            </a:r>
            <a:r>
              <a:rPr lang="fa-IR" i="0" u="none" strike="noStrike" dirty="0">
                <a:effectLst/>
                <a:latin typeface="Vazir" panose="020B0603030804020204" pitchFamily="34" charset="-78"/>
                <a:cs typeface="Vazir" panose="020B0603030804020204" pitchFamily="34" charset="-78"/>
              </a:rPr>
              <a:t>میکروسکوپ</a:t>
            </a:r>
            <a:r>
              <a:rPr lang="fa-IR" i="0" dirty="0">
                <a:solidFill>
                  <a:srgbClr val="2C2F34"/>
                </a:solidFill>
                <a:effectLst/>
                <a:latin typeface="Vazir" panose="020B0603030804020204" pitchFamily="34" charset="-78"/>
                <a:cs typeface="Vazir" panose="020B0603030804020204" pitchFamily="34" charset="-78"/>
              </a:rPr>
              <a:t> قابل مشاهده است. </a:t>
            </a:r>
            <a:endParaRPr lang="fa-IR" dirty="0">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8ACDC515-2A6C-2A67-DDB2-6C5C1D06B612}"/>
              </a:ext>
            </a:extLst>
          </p:cNvPr>
          <p:cNvSpPr txBox="1"/>
          <p:nvPr/>
        </p:nvSpPr>
        <p:spPr>
          <a:xfrm>
            <a:off x="4778478" y="405096"/>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چیست </a:t>
            </a:r>
          </a:p>
        </p:txBody>
      </p:sp>
      <p:pic>
        <p:nvPicPr>
          <p:cNvPr id="3076" name="Picture 4" descr="اگر اشتباهی کپک مواد غذایی را بخوریم چه می‌شود؟ - خبرگزاری آنا">
            <a:extLst>
              <a:ext uri="{FF2B5EF4-FFF2-40B4-BE49-F238E27FC236}">
                <a16:creationId xmlns:a16="http://schemas.microsoft.com/office/drawing/2014/main" id="{0A6572A4-C96C-49F8-2F38-8BE9A3BE9F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923" y="3089184"/>
            <a:ext cx="5300070" cy="3524544"/>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3078" name="Picture 6" descr="کپک چیست؟ - انواع و طرز تشکیل آن | جهان شیمی فیزیک">
            <a:extLst>
              <a:ext uri="{FF2B5EF4-FFF2-40B4-BE49-F238E27FC236}">
                <a16:creationId xmlns:a16="http://schemas.microsoft.com/office/drawing/2014/main" id="{79FC835D-9282-3056-F30E-F8DC296627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500662"/>
            <a:ext cx="5040930" cy="3357338"/>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12020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2410B41-44D7-2FC1-1D0A-A545F368FC10}"/>
              </a:ext>
            </a:extLst>
          </p:cNvPr>
          <p:cNvSpPr/>
          <p:nvPr/>
        </p:nvSpPr>
        <p:spPr>
          <a:xfrm>
            <a:off x="3431459" y="1425678"/>
            <a:ext cx="1966452" cy="5260258"/>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53819399-88F8-4A25-E16F-DB77F2F76AE8}"/>
              </a:ext>
            </a:extLst>
          </p:cNvPr>
          <p:cNvSpPr txBox="1"/>
          <p:nvPr/>
        </p:nvSpPr>
        <p:spPr>
          <a:xfrm>
            <a:off x="5004619" y="366303"/>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پنجره‌ ها و کناره‌ های آن‌ ها</a:t>
            </a:r>
          </a:p>
        </p:txBody>
      </p:sp>
      <p:sp>
        <p:nvSpPr>
          <p:cNvPr id="5" name="TextBox 4">
            <a:extLst>
              <a:ext uri="{FF2B5EF4-FFF2-40B4-BE49-F238E27FC236}">
                <a16:creationId xmlns:a16="http://schemas.microsoft.com/office/drawing/2014/main" id="{84156BF1-7369-CAAD-78AA-461205B13A33}"/>
              </a:ext>
            </a:extLst>
          </p:cNvPr>
          <p:cNvSpPr txBox="1"/>
          <p:nvPr/>
        </p:nvSpPr>
        <p:spPr>
          <a:xfrm>
            <a:off x="5599473" y="1505942"/>
            <a:ext cx="6459793"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همانطور که در بالا ذکر شد، پنجره‌هایی که به دلیل رطوبت یا بارش آب را جمع می‌کنند، در صورت ورود رطوبت به داخل می‌توانند محل مناسبی برای رشد کپک‌ها باشند. بنابراین بهتر است مرتباً خشک شوند.</a:t>
            </a:r>
          </a:p>
        </p:txBody>
      </p:sp>
      <p:pic>
        <p:nvPicPr>
          <p:cNvPr id="22530" name="Picture 2" descr="بیماری های حاصل از کپک منزل و انواع آن + علائم و روش پیشگیری">
            <a:extLst>
              <a:ext uri="{FF2B5EF4-FFF2-40B4-BE49-F238E27FC236}">
                <a16:creationId xmlns:a16="http://schemas.microsoft.com/office/drawing/2014/main" id="{C6C69EFA-4C6D-6BF4-F6FC-19141ED79D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29782"/>
            <a:ext cx="4884174" cy="325611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22532" name="Picture 4" descr="نحوه رفع کپک دیوار خانه | خبرگزاری صدا و سیما">
            <a:extLst>
              <a:ext uri="{FF2B5EF4-FFF2-40B4-BE49-F238E27FC236}">
                <a16:creationId xmlns:a16="http://schemas.microsoft.com/office/drawing/2014/main" id="{5E285558-42C4-2547-E971-7B29D11735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1897" y="3868994"/>
            <a:ext cx="4483510" cy="298900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294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6F56FC9-4A68-8753-75AD-15504126D67B}"/>
              </a:ext>
            </a:extLst>
          </p:cNvPr>
          <p:cNvSpPr/>
          <p:nvPr/>
        </p:nvSpPr>
        <p:spPr>
          <a:xfrm>
            <a:off x="2113927" y="943511"/>
            <a:ext cx="1504341" cy="3859646"/>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52574931-84C9-3705-DDC0-C0A625077D35}"/>
              </a:ext>
            </a:extLst>
          </p:cNvPr>
          <p:cNvSpPr/>
          <p:nvPr/>
        </p:nvSpPr>
        <p:spPr>
          <a:xfrm>
            <a:off x="8701548" y="1791415"/>
            <a:ext cx="1366685" cy="3859646"/>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8E34FCAE-B0C8-8D8E-6E95-BBF4A333E140}"/>
              </a:ext>
            </a:extLst>
          </p:cNvPr>
          <p:cNvSpPr txBox="1"/>
          <p:nvPr/>
        </p:nvSpPr>
        <p:spPr>
          <a:xfrm>
            <a:off x="4935794" y="403573"/>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دریچه کولرها و تهویه ها</a:t>
            </a:r>
          </a:p>
        </p:txBody>
      </p:sp>
      <p:sp>
        <p:nvSpPr>
          <p:cNvPr id="5" name="TextBox 4">
            <a:extLst>
              <a:ext uri="{FF2B5EF4-FFF2-40B4-BE49-F238E27FC236}">
                <a16:creationId xmlns:a16="http://schemas.microsoft.com/office/drawing/2014/main" id="{E12578F5-469A-20CA-D0CF-7783B2F15317}"/>
              </a:ext>
            </a:extLst>
          </p:cNvPr>
          <p:cNvSpPr txBox="1"/>
          <p:nvPr/>
        </p:nvSpPr>
        <p:spPr>
          <a:xfrm>
            <a:off x="270386" y="5572402"/>
            <a:ext cx="11651225" cy="1131079"/>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دریچه‌هایی که باعث کنترل دما و ایجاد دمای مطلوب برای خواب می‌شوند نیز می‌توانند محل مناسبی برای رشد کپک‌ها باشند. </a:t>
            </a:r>
          </a:p>
          <a:p>
            <a:r>
              <a:rPr lang="fa-IR" dirty="0"/>
              <a:t>در صورت مرطوب بودن هوای ورودی از این دریچه‌ها امکان رشد کپک در آن‌ها وجود دارد.</a:t>
            </a:r>
          </a:p>
        </p:txBody>
      </p:sp>
      <p:pic>
        <p:nvPicPr>
          <p:cNvPr id="7" name="Picture 6">
            <a:extLst>
              <a:ext uri="{FF2B5EF4-FFF2-40B4-BE49-F238E27FC236}">
                <a16:creationId xmlns:a16="http://schemas.microsoft.com/office/drawing/2014/main" id="{BA293DCB-84F7-5F7F-9366-31FEA8E3CDCD}"/>
              </a:ext>
            </a:extLst>
          </p:cNvPr>
          <p:cNvPicPr>
            <a:picLocks noChangeAspect="1"/>
          </p:cNvPicPr>
          <p:nvPr/>
        </p:nvPicPr>
        <p:blipFill>
          <a:blip r:embed="rId2"/>
          <a:srcRect t="15979" b="7463"/>
          <a:stretch/>
        </p:blipFill>
        <p:spPr>
          <a:xfrm>
            <a:off x="2285998" y="1109800"/>
            <a:ext cx="7620000" cy="4375356"/>
          </a:xfrm>
          <a:prstGeom prst="rect">
            <a:avLst/>
          </a:prstGeom>
          <a:ln w="38100">
            <a:solidFill>
              <a:schemeClr val="bg1"/>
            </a:solidFill>
          </a:ln>
        </p:spPr>
      </p:pic>
    </p:spTree>
    <p:extLst>
      <p:ext uri="{BB962C8B-B14F-4D97-AF65-F5344CB8AC3E}">
        <p14:creationId xmlns:p14="http://schemas.microsoft.com/office/powerpoint/2010/main" val="1876423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995D0B4-21E5-2638-EBB9-E6803ED09408}"/>
              </a:ext>
            </a:extLst>
          </p:cNvPr>
          <p:cNvSpPr/>
          <p:nvPr/>
        </p:nvSpPr>
        <p:spPr>
          <a:xfrm>
            <a:off x="5584321" y="3103438"/>
            <a:ext cx="3156556" cy="307943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78BD3FD3-2AED-BD7E-21A7-D3E2F7397B2D}"/>
              </a:ext>
            </a:extLst>
          </p:cNvPr>
          <p:cNvSpPr txBox="1"/>
          <p:nvPr/>
        </p:nvSpPr>
        <p:spPr>
          <a:xfrm>
            <a:off x="1976282" y="376814"/>
            <a:ext cx="9055510" cy="461665"/>
          </a:xfrm>
          <a:prstGeom prst="rect">
            <a:avLst/>
          </a:prstGeom>
          <a:noFill/>
        </p:spPr>
        <p:txBody>
          <a:bodyPr wrap="square">
            <a:spAutoFit/>
          </a:bodyPr>
          <a:lstStyle>
            <a:defPPr>
              <a:defRPr lang="fa-IR"/>
            </a:defPPr>
            <a:lvl1pPr algn="just" rtl="1">
              <a:spcBef>
                <a:spcPts val="1875"/>
              </a:spcBef>
              <a:spcAft>
                <a:spcPts val="750"/>
              </a:spcAft>
              <a:defRPr sz="2400" b="1" i="0">
                <a:solidFill>
                  <a:schemeClr val="bg1"/>
                </a:solidFill>
                <a:effectLst/>
                <a:latin typeface="Shabnam" panose="020B0603030804020204" pitchFamily="34" charset="-78"/>
                <a:cs typeface="Shabnam" panose="020B0603030804020204" pitchFamily="34" charset="-78"/>
              </a:defRPr>
            </a:lvl1pPr>
          </a:lstStyle>
          <a:p>
            <a:r>
              <a:rPr lang="fa-IR" dirty="0"/>
              <a:t>برای جلوگیری از ایجاد کپک در اتاق خواب</a:t>
            </a:r>
          </a:p>
        </p:txBody>
      </p:sp>
      <p:sp>
        <p:nvSpPr>
          <p:cNvPr id="5" name="TextBox 4">
            <a:extLst>
              <a:ext uri="{FF2B5EF4-FFF2-40B4-BE49-F238E27FC236}">
                <a16:creationId xmlns:a16="http://schemas.microsoft.com/office/drawing/2014/main" id="{6BAA2200-3A28-7103-A597-281087C3E74B}"/>
              </a:ext>
            </a:extLst>
          </p:cNvPr>
          <p:cNvSpPr txBox="1"/>
          <p:nvPr/>
        </p:nvSpPr>
        <p:spPr>
          <a:xfrm>
            <a:off x="4154128" y="1128420"/>
            <a:ext cx="7964128"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هر گونه جمع‌شدگی آب ناشی از میعان بخارات را خشک کنید.</a:t>
            </a:r>
          </a:p>
          <a:p>
            <a:pPr marL="285750" indent="-285750">
              <a:buFont typeface="Arial" panose="020B0604020202020204" pitchFamily="34" charset="0"/>
              <a:buChar char="•"/>
            </a:pPr>
            <a:r>
              <a:rPr lang="fa-IR" dirty="0"/>
              <a:t>از رطوبت‌گیر استفاده کنید تا سطح رطوبت در اتاق شما پایین باشد.</a:t>
            </a:r>
          </a:p>
          <a:p>
            <a:pPr marL="285750" indent="-285750">
              <a:buFont typeface="Arial" panose="020B0604020202020204" pitchFamily="34" charset="0"/>
              <a:buChar char="•"/>
            </a:pPr>
            <a:r>
              <a:rPr lang="fa-IR" dirty="0"/>
              <a:t>یک تشک مقاوم در برابر کپک یا حداقل یک محافظ تشک ضد آب تهیه کنید.</a:t>
            </a:r>
          </a:p>
        </p:txBody>
      </p:sp>
      <p:pic>
        <p:nvPicPr>
          <p:cNvPr id="24578" name="Picture 2" descr="7 Common Window Problems And How to Fix Them - Earthwise Windows">
            <a:extLst>
              <a:ext uri="{FF2B5EF4-FFF2-40B4-BE49-F238E27FC236}">
                <a16:creationId xmlns:a16="http://schemas.microsoft.com/office/drawing/2014/main" id="{DC15F2A3-FCE0-08CF-B474-164DF2E3D3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107" y="2836845"/>
            <a:ext cx="5691434" cy="3770432"/>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24580" name="Picture 4" descr="Why You Shouldn't Ignore Drafty Windows">
            <a:extLst>
              <a:ext uri="{FF2B5EF4-FFF2-40B4-BE49-F238E27FC236}">
                <a16:creationId xmlns:a16="http://schemas.microsoft.com/office/drawing/2014/main" id="{8B3ADF24-B123-3E51-1AA1-00E43199CB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7680" y="3280588"/>
            <a:ext cx="4773682" cy="3577412"/>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4" name="Rectangle 13">
            <a:extLst>
              <a:ext uri="{FF2B5EF4-FFF2-40B4-BE49-F238E27FC236}">
                <a16:creationId xmlns:a16="http://schemas.microsoft.com/office/drawing/2014/main" id="{D8935122-8DA7-2866-C15C-16D855DA7A0E}"/>
              </a:ext>
            </a:extLst>
          </p:cNvPr>
          <p:cNvSpPr/>
          <p:nvPr/>
        </p:nvSpPr>
        <p:spPr>
          <a:xfrm flipV="1">
            <a:off x="76893" y="95271"/>
            <a:ext cx="377154" cy="35701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5" name="Rectangle 14">
            <a:extLst>
              <a:ext uri="{FF2B5EF4-FFF2-40B4-BE49-F238E27FC236}">
                <a16:creationId xmlns:a16="http://schemas.microsoft.com/office/drawing/2014/main" id="{38693075-1361-DCCD-D2D4-F4961373320D}"/>
              </a:ext>
            </a:extLst>
          </p:cNvPr>
          <p:cNvSpPr/>
          <p:nvPr/>
        </p:nvSpPr>
        <p:spPr>
          <a:xfrm flipV="1">
            <a:off x="598507" y="273778"/>
            <a:ext cx="377154" cy="35701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Rectangle 15">
            <a:extLst>
              <a:ext uri="{FF2B5EF4-FFF2-40B4-BE49-F238E27FC236}">
                <a16:creationId xmlns:a16="http://schemas.microsoft.com/office/drawing/2014/main" id="{9E7600B4-30CC-578A-352B-55B2D824AEE0}"/>
              </a:ext>
            </a:extLst>
          </p:cNvPr>
          <p:cNvSpPr/>
          <p:nvPr/>
        </p:nvSpPr>
        <p:spPr>
          <a:xfrm flipV="1">
            <a:off x="199953" y="659972"/>
            <a:ext cx="377154" cy="35701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3617089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C917F41-5B14-07AF-3B4E-D9C9C6A6AFD3}"/>
              </a:ext>
            </a:extLst>
          </p:cNvPr>
          <p:cNvSpPr/>
          <p:nvPr/>
        </p:nvSpPr>
        <p:spPr>
          <a:xfrm>
            <a:off x="0" y="2651154"/>
            <a:ext cx="3156556" cy="307943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88AFE1CE-4C59-0966-9E8E-750540772A22}"/>
              </a:ext>
            </a:extLst>
          </p:cNvPr>
          <p:cNvSpPr txBox="1"/>
          <p:nvPr/>
        </p:nvSpPr>
        <p:spPr>
          <a:xfrm>
            <a:off x="4876800" y="393740"/>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نان چیست؟</a:t>
            </a:r>
          </a:p>
        </p:txBody>
      </p:sp>
      <p:sp>
        <p:nvSpPr>
          <p:cNvPr id="5" name="TextBox 4">
            <a:extLst>
              <a:ext uri="{FF2B5EF4-FFF2-40B4-BE49-F238E27FC236}">
                <a16:creationId xmlns:a16="http://schemas.microsoft.com/office/drawing/2014/main" id="{40064F9F-D90B-58B1-2B96-BFDA9C29BE83}"/>
              </a:ext>
            </a:extLst>
          </p:cNvPr>
          <p:cNvSpPr txBox="1"/>
          <p:nvPr/>
        </p:nvSpPr>
        <p:spPr>
          <a:xfrm>
            <a:off x="6440128" y="1675356"/>
            <a:ext cx="5496233" cy="4455066"/>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اکثر مردم آگاه هستند که اگر نان را برای مدت طولانی کنار بگذارند، شروع به کپک‌زدن می‌کند. با این حال افراد ممکن است اطلاعات زیادی در مورد کپک، نحوه شکل‌گیری و دلیل آن نداشته باشند. کپکِ نان انواع مختلفی دارد که بعضی از آن‌ها نسبتاً بی‌ضرر هستند و برخی دیگر هنگام خوردن خطرناک هستند. چندین گونه کپک که به عنوان کپکِ نان شناخته شده‌اند روی نان رشد می‌کنند. آن‌ها زمانی تشکیل می‌شوند که هاگ کپک به سطح نان راه پیدا کنند.</a:t>
            </a:r>
          </a:p>
        </p:txBody>
      </p:sp>
      <p:pic>
        <p:nvPicPr>
          <p:cNvPr id="25602" name="Picture 2" descr="چه عوامل محیطی در رشد کپک روی نان نقش مثبتی دارند؟ - ستاره">
            <a:extLst>
              <a:ext uri="{FF2B5EF4-FFF2-40B4-BE49-F238E27FC236}">
                <a16:creationId xmlns:a16="http://schemas.microsoft.com/office/drawing/2014/main" id="{0CAA3700-8C34-CB56-BEDE-5E9FA83D66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639" y="1946778"/>
            <a:ext cx="5958348" cy="4183644"/>
          </a:xfrm>
          <a:prstGeom prst="rect">
            <a:avLst/>
          </a:prstGeom>
          <a:noFill/>
          <a:ln w="38100">
            <a:solidFill>
              <a:srgbClr val="8EC26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58512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58EE830-D5A0-E696-5E48-16CFA1CED38C}"/>
              </a:ext>
            </a:extLst>
          </p:cNvPr>
          <p:cNvSpPr/>
          <p:nvPr/>
        </p:nvSpPr>
        <p:spPr>
          <a:xfrm>
            <a:off x="10264878" y="3674974"/>
            <a:ext cx="1592825" cy="451140"/>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B2DAD342-2D20-60AE-AB39-88C3699635ED}"/>
              </a:ext>
            </a:extLst>
          </p:cNvPr>
          <p:cNvSpPr/>
          <p:nvPr/>
        </p:nvSpPr>
        <p:spPr>
          <a:xfrm>
            <a:off x="6462246" y="3720515"/>
            <a:ext cx="1592825" cy="451140"/>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237B7F19-8C95-C609-3BA2-359E618CDFAD}"/>
              </a:ext>
            </a:extLst>
          </p:cNvPr>
          <p:cNvSpPr/>
          <p:nvPr/>
        </p:nvSpPr>
        <p:spPr>
          <a:xfrm>
            <a:off x="10402530" y="3682029"/>
            <a:ext cx="530942" cy="307943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61C4ABB5-A628-F834-DC64-94A011075273}"/>
              </a:ext>
            </a:extLst>
          </p:cNvPr>
          <p:cNvSpPr/>
          <p:nvPr/>
        </p:nvSpPr>
        <p:spPr>
          <a:xfrm>
            <a:off x="8005093" y="1264043"/>
            <a:ext cx="530942" cy="307943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A7B04C98-9772-7DD9-5DC8-1BE3AF0B8DE8}"/>
              </a:ext>
            </a:extLst>
          </p:cNvPr>
          <p:cNvSpPr txBox="1"/>
          <p:nvPr/>
        </p:nvSpPr>
        <p:spPr>
          <a:xfrm>
            <a:off x="400664" y="1160206"/>
            <a:ext cx="5506065" cy="4455066"/>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اگرچه کپکِ نان شامل گونه‌های مختلفی است، اما همه آن‌ها چند مورد مشترک دارند به طور مثال همه کپک‌های نان با ایجاد اسپور تولید مثل می‌کنند. اسپورها ذرات ریز و غالباً میکروسکوپی هستند که در نهایت، کپک‌های بالغ از آن‌ها رشد می‌کنند. کپک‌های نان به دلیل مواد آلی غنی موجود در آن رشد می‌کنند. شکر و کربوهیدرات‌ها باعث رشد اسپورها می‌شوند. به همین دلیل رشد طی پنج تا هفت روز، کپک روی نان باقی‌مانده در فضای باز ظاهر می‌شود. </a:t>
            </a:r>
          </a:p>
        </p:txBody>
      </p:sp>
      <p:sp>
        <p:nvSpPr>
          <p:cNvPr id="4" name="TextBox 3">
            <a:extLst>
              <a:ext uri="{FF2B5EF4-FFF2-40B4-BE49-F238E27FC236}">
                <a16:creationId xmlns:a16="http://schemas.microsoft.com/office/drawing/2014/main" id="{BF79D4CF-C346-6045-189F-ABFA7987191B}"/>
              </a:ext>
            </a:extLst>
          </p:cNvPr>
          <p:cNvSpPr txBox="1"/>
          <p:nvPr/>
        </p:nvSpPr>
        <p:spPr>
          <a:xfrm>
            <a:off x="4876800" y="393740"/>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نان چیست؟</a:t>
            </a:r>
          </a:p>
        </p:txBody>
      </p:sp>
      <p:pic>
        <p:nvPicPr>
          <p:cNvPr id="6" name="Picture 5">
            <a:extLst>
              <a:ext uri="{FF2B5EF4-FFF2-40B4-BE49-F238E27FC236}">
                <a16:creationId xmlns:a16="http://schemas.microsoft.com/office/drawing/2014/main" id="{9A64904B-DC96-AA1A-ED23-3A0841D76F0E}"/>
              </a:ext>
            </a:extLst>
          </p:cNvPr>
          <p:cNvPicPr>
            <a:picLocks noChangeAspect="1"/>
          </p:cNvPicPr>
          <p:nvPr/>
        </p:nvPicPr>
        <p:blipFill>
          <a:blip r:embed="rId2"/>
          <a:srcRect b="7582"/>
          <a:stretch/>
        </p:blipFill>
        <p:spPr>
          <a:xfrm>
            <a:off x="8186990" y="1160206"/>
            <a:ext cx="4005010" cy="2776047"/>
          </a:xfrm>
          <a:prstGeom prst="rect">
            <a:avLst/>
          </a:prstGeom>
          <a:ln w="38100">
            <a:solidFill>
              <a:schemeClr val="bg1"/>
            </a:solidFill>
          </a:ln>
        </p:spPr>
      </p:pic>
      <p:pic>
        <p:nvPicPr>
          <p:cNvPr id="26628" name="Picture 4" descr="غذای کپک زده، برطرف کردن کپک غذا،مضرات کپک، کپک بر روی نان و سبزیجات و میوه">
            <a:extLst>
              <a:ext uri="{FF2B5EF4-FFF2-40B4-BE49-F238E27FC236}">
                <a16:creationId xmlns:a16="http://schemas.microsoft.com/office/drawing/2014/main" id="{70C78798-A850-F1A0-4004-B29D2DD0C5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7678" y="3916589"/>
            <a:ext cx="4719484" cy="2980018"/>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200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8B5C7C-3091-8B9F-44B9-DF15BC28404E}"/>
              </a:ext>
            </a:extLst>
          </p:cNvPr>
          <p:cNvSpPr/>
          <p:nvPr/>
        </p:nvSpPr>
        <p:spPr>
          <a:xfrm>
            <a:off x="206478" y="3942734"/>
            <a:ext cx="5478755" cy="2915266"/>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5AA30616-17F9-5D6F-DC61-28C2B12FD075}"/>
              </a:ext>
            </a:extLst>
          </p:cNvPr>
          <p:cNvSpPr/>
          <p:nvPr/>
        </p:nvSpPr>
        <p:spPr>
          <a:xfrm>
            <a:off x="6404073" y="3805084"/>
            <a:ext cx="4745707" cy="2649341"/>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7EBE5D5C-0549-C640-31A4-44513C55E73E}"/>
              </a:ext>
            </a:extLst>
          </p:cNvPr>
          <p:cNvSpPr txBox="1"/>
          <p:nvPr/>
        </p:nvSpPr>
        <p:spPr>
          <a:xfrm>
            <a:off x="4945626" y="403574"/>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میوه چیست؟</a:t>
            </a:r>
          </a:p>
        </p:txBody>
      </p:sp>
      <p:sp>
        <p:nvSpPr>
          <p:cNvPr id="5" name="TextBox 4">
            <a:extLst>
              <a:ext uri="{FF2B5EF4-FFF2-40B4-BE49-F238E27FC236}">
                <a16:creationId xmlns:a16="http://schemas.microsoft.com/office/drawing/2014/main" id="{1EFE5E0D-0301-56AD-BEA2-57667953E391}"/>
              </a:ext>
            </a:extLst>
          </p:cNvPr>
          <p:cNvSpPr txBox="1"/>
          <p:nvPr/>
        </p:nvSpPr>
        <p:spPr>
          <a:xfrm>
            <a:off x="117987" y="1189926"/>
            <a:ext cx="11956026" cy="2239074"/>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«پنی سیلیوم دیجیتاتوم» (</a:t>
            </a:r>
            <a:r>
              <a:rPr lang="en-US" dirty="0"/>
              <a:t>Penicillium </a:t>
            </a:r>
            <a:r>
              <a:rPr lang="en-US" dirty="0" err="1"/>
              <a:t>digitatum</a:t>
            </a:r>
            <a:r>
              <a:rPr lang="en-US" dirty="0"/>
              <a:t>) </a:t>
            </a:r>
            <a:r>
              <a:rPr lang="fa-IR" dirty="0"/>
              <a:t>که علت کپک سبز مرکبات است در سال 1881 توسط ساکاردو توصیف و طبقه‌بندی شد. میوه‌ها و سبزیجات علارغم دارا بودن سطوح سخت مورد حمله کپک‌ها قرا می‌گیرند زیرا بافت زنده بوده و دارای مواد آلی مورد نیاز برای رشد کپک هستند. </a:t>
            </a:r>
            <a:r>
              <a:rPr lang="en-US" dirty="0"/>
              <a:t>pH </a:t>
            </a:r>
            <a:r>
              <a:rPr lang="fa-IR" dirty="0"/>
              <a:t>اکثر میوه‌ها، خصوصا مرکبات پایین است، در مورد لیمو اسیدیته پایین به میزان 2/2، منجر به فساد این دسته از محصولات گیاهی به طور عمده توسط قارچ‌ها می‌شود. </a:t>
            </a:r>
          </a:p>
        </p:txBody>
      </p:sp>
      <p:pic>
        <p:nvPicPr>
          <p:cNvPr id="7" name="Picture 6">
            <a:extLst>
              <a:ext uri="{FF2B5EF4-FFF2-40B4-BE49-F238E27FC236}">
                <a16:creationId xmlns:a16="http://schemas.microsoft.com/office/drawing/2014/main" id="{FBF7F878-DFE4-414D-8420-A6CBEE638ED9}"/>
              </a:ext>
            </a:extLst>
          </p:cNvPr>
          <p:cNvPicPr>
            <a:picLocks noChangeAspect="1"/>
          </p:cNvPicPr>
          <p:nvPr/>
        </p:nvPicPr>
        <p:blipFill>
          <a:blip r:embed="rId2"/>
          <a:stretch>
            <a:fillRect/>
          </a:stretch>
        </p:blipFill>
        <p:spPr>
          <a:xfrm>
            <a:off x="394922" y="3429000"/>
            <a:ext cx="5123162" cy="3270104"/>
          </a:xfrm>
          <a:prstGeom prst="rect">
            <a:avLst/>
          </a:prstGeom>
          <a:ln w="38100">
            <a:solidFill>
              <a:schemeClr val="bg1"/>
            </a:solidFill>
          </a:ln>
        </p:spPr>
      </p:pic>
      <p:pic>
        <p:nvPicPr>
          <p:cNvPr id="27654" name="Picture 6" descr="میوه کپک زده را می‌توان خورد؟">
            <a:extLst>
              <a:ext uri="{FF2B5EF4-FFF2-40B4-BE49-F238E27FC236}">
                <a16:creationId xmlns:a16="http://schemas.microsoft.com/office/drawing/2014/main" id="{7E55DD83-AF89-D102-4DDE-670F6A1806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768" y="3942734"/>
            <a:ext cx="4534858" cy="2915266"/>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29211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2E3A610-0090-2791-8880-C9C0BD24C793}"/>
              </a:ext>
            </a:extLst>
          </p:cNvPr>
          <p:cNvSpPr/>
          <p:nvPr/>
        </p:nvSpPr>
        <p:spPr>
          <a:xfrm>
            <a:off x="8721212" y="1878247"/>
            <a:ext cx="3470787" cy="2838318"/>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558FE5C1-9ED6-944F-C85F-245C8CA5B2E5}"/>
              </a:ext>
            </a:extLst>
          </p:cNvPr>
          <p:cNvSpPr/>
          <p:nvPr/>
        </p:nvSpPr>
        <p:spPr>
          <a:xfrm>
            <a:off x="0" y="853913"/>
            <a:ext cx="3470787" cy="3737751"/>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C69987B4-8BBC-2369-B0FD-A2F54E1257B5}"/>
              </a:ext>
            </a:extLst>
          </p:cNvPr>
          <p:cNvSpPr txBox="1"/>
          <p:nvPr/>
        </p:nvSpPr>
        <p:spPr>
          <a:xfrm>
            <a:off x="4847304" y="38390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انواع کپک های خطرناک</a:t>
            </a:r>
          </a:p>
        </p:txBody>
      </p:sp>
      <p:sp>
        <p:nvSpPr>
          <p:cNvPr id="5" name="TextBox 4">
            <a:extLst>
              <a:ext uri="{FF2B5EF4-FFF2-40B4-BE49-F238E27FC236}">
                <a16:creationId xmlns:a16="http://schemas.microsoft.com/office/drawing/2014/main" id="{137AD3D9-D1FD-F702-9F25-56724A4CB98C}"/>
              </a:ext>
            </a:extLst>
          </p:cNvPr>
          <p:cNvSpPr txBox="1"/>
          <p:nvPr/>
        </p:nvSpPr>
        <p:spPr>
          <a:xfrm>
            <a:off x="324464" y="5104871"/>
            <a:ext cx="11543072"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کپک هایی که مایکوتوکسین ها را آزاد می کنند همیشه سمی هستند. علل رایج رشد کپک در اتاق زیر شیروانی عبارتند از تهویه ضعیف، مانند هواکش های خروجی حمام به جای بیرون رفتن به داخل اتاق زیر شیروانی. هوای مرطوب و رطوب در این قسمت برای رشد کپک مناسب است. نشتی و آب راکد نیز مقصر هستند. کپک در مواد با سلولز بالا و کم نیتروژن رشد می کند.</a:t>
            </a:r>
          </a:p>
        </p:txBody>
      </p:sp>
      <p:pic>
        <p:nvPicPr>
          <p:cNvPr id="9" name="Picture 8">
            <a:extLst>
              <a:ext uri="{FF2B5EF4-FFF2-40B4-BE49-F238E27FC236}">
                <a16:creationId xmlns:a16="http://schemas.microsoft.com/office/drawing/2014/main" id="{15435912-7C59-B0D0-8A18-80F965719878}"/>
              </a:ext>
            </a:extLst>
          </p:cNvPr>
          <p:cNvPicPr>
            <a:picLocks noChangeAspect="1"/>
          </p:cNvPicPr>
          <p:nvPr/>
        </p:nvPicPr>
        <p:blipFill>
          <a:blip r:embed="rId2"/>
          <a:stretch>
            <a:fillRect/>
          </a:stretch>
        </p:blipFill>
        <p:spPr>
          <a:xfrm>
            <a:off x="764938" y="1018363"/>
            <a:ext cx="5978012" cy="3988188"/>
          </a:xfrm>
          <a:prstGeom prst="rect">
            <a:avLst/>
          </a:prstGeom>
          <a:ln w="38100">
            <a:solidFill>
              <a:srgbClr val="8EC26A"/>
            </a:solidFill>
          </a:ln>
        </p:spPr>
      </p:pic>
      <p:pic>
        <p:nvPicPr>
          <p:cNvPr id="28676" name="Picture 4" descr="خوراکی‌های کپک‌زده را چه کنیم؟">
            <a:extLst>
              <a:ext uri="{FF2B5EF4-FFF2-40B4-BE49-F238E27FC236}">
                <a16:creationId xmlns:a16="http://schemas.microsoft.com/office/drawing/2014/main" id="{9C70762A-C715-A650-9B04-6B8B7503F2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78924" y="1260459"/>
            <a:ext cx="4448138" cy="3331206"/>
          </a:xfrm>
          <a:prstGeom prst="rect">
            <a:avLst/>
          </a:prstGeom>
          <a:noFill/>
          <a:ln w="38100">
            <a:solidFill>
              <a:srgbClr val="8EC26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2361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540EAEF-5C02-7BC1-3BEE-44E73E2F5922}"/>
              </a:ext>
            </a:extLst>
          </p:cNvPr>
          <p:cNvSpPr txBox="1"/>
          <p:nvPr/>
        </p:nvSpPr>
        <p:spPr>
          <a:xfrm>
            <a:off x="422786" y="1111629"/>
            <a:ext cx="11661058" cy="2239074"/>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قرار گرفتن در معرض کپک های سمی سیاه می تواند منجر به مشکلات جدی سلامتی شود. علائم از مشکلات تنفسی مانند سرفه و عطسه تا شرایط شدید مانند خونریزی در ریه ها متغیر است. مایکوتوکسین های کپک سمی سیاه می توانند وارد جریان خون شوند و به طور بالقوه باعث آسیب قلبی، مشکلات لخته شدن خون و مشکلات بینایی شوند. همچنین می تواند منجر به درد عضلانی و خستگی عمومی شود. راه های  پیشگیری از کپک عبارتند از:</a:t>
            </a:r>
          </a:p>
        </p:txBody>
      </p:sp>
      <p:sp>
        <p:nvSpPr>
          <p:cNvPr id="4" name="TextBox 3">
            <a:extLst>
              <a:ext uri="{FF2B5EF4-FFF2-40B4-BE49-F238E27FC236}">
                <a16:creationId xmlns:a16="http://schemas.microsoft.com/office/drawing/2014/main" id="{A8359F5D-652C-B683-0208-993636ACD919}"/>
              </a:ext>
            </a:extLst>
          </p:cNvPr>
          <p:cNvSpPr txBox="1"/>
          <p:nvPr/>
        </p:nvSpPr>
        <p:spPr>
          <a:xfrm>
            <a:off x="4847304" y="38390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انواع کپک های خطرناک</a:t>
            </a:r>
          </a:p>
        </p:txBody>
      </p:sp>
      <p:pic>
        <p:nvPicPr>
          <p:cNvPr id="1028" name="Picture 4" descr="5 راه اصولی رفع کپک دیوار">
            <a:extLst>
              <a:ext uri="{FF2B5EF4-FFF2-40B4-BE49-F238E27FC236}">
                <a16:creationId xmlns:a16="http://schemas.microsoft.com/office/drawing/2014/main" id="{CD599091-69E1-7638-42F9-5D7527DCC3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V="1">
            <a:off x="6488304" y="3623902"/>
            <a:ext cx="4857136" cy="323409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C8B73AB-CD07-528C-8956-6BA7CCE2B6FB}"/>
              </a:ext>
            </a:extLst>
          </p:cNvPr>
          <p:cNvSpPr/>
          <p:nvPr/>
        </p:nvSpPr>
        <p:spPr>
          <a:xfrm>
            <a:off x="11592232" y="4283166"/>
            <a:ext cx="373626" cy="257483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8D18AAD0-3F6C-75CA-6E6B-6619F9B5B15B}"/>
              </a:ext>
            </a:extLst>
          </p:cNvPr>
          <p:cNvSpPr/>
          <p:nvPr/>
        </p:nvSpPr>
        <p:spPr>
          <a:xfrm>
            <a:off x="-9832" y="0"/>
            <a:ext cx="373626" cy="257483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D9FD4845-82AE-A0D4-A4D1-06214B81B059}"/>
              </a:ext>
            </a:extLst>
          </p:cNvPr>
          <p:cNvPicPr>
            <a:picLocks noChangeAspect="1"/>
          </p:cNvPicPr>
          <p:nvPr/>
        </p:nvPicPr>
        <p:blipFill>
          <a:blip r:embed="rId3"/>
          <a:stretch>
            <a:fillRect/>
          </a:stretch>
        </p:blipFill>
        <p:spPr>
          <a:xfrm>
            <a:off x="4" y="3478519"/>
            <a:ext cx="6017340" cy="3384754"/>
          </a:xfrm>
          <a:prstGeom prst="rect">
            <a:avLst/>
          </a:prstGeom>
        </p:spPr>
      </p:pic>
    </p:spTree>
    <p:extLst>
      <p:ext uri="{BB962C8B-B14F-4D97-AF65-F5344CB8AC3E}">
        <p14:creationId xmlns:p14="http://schemas.microsoft.com/office/powerpoint/2010/main" val="34971303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92175D-82C4-21D2-F4C6-637D5C4BC4EC}"/>
              </a:ext>
            </a:extLst>
          </p:cNvPr>
          <p:cNvSpPr txBox="1"/>
          <p:nvPr/>
        </p:nvSpPr>
        <p:spPr>
          <a:xfrm>
            <a:off x="4876800" y="415102"/>
            <a:ext cx="6096000" cy="369332"/>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فوراً کپک را بردارید</a:t>
            </a:r>
          </a:p>
        </p:txBody>
      </p:sp>
      <p:sp>
        <p:nvSpPr>
          <p:cNvPr id="5" name="TextBox 4">
            <a:extLst>
              <a:ext uri="{FF2B5EF4-FFF2-40B4-BE49-F238E27FC236}">
                <a16:creationId xmlns:a16="http://schemas.microsoft.com/office/drawing/2014/main" id="{619D330B-A871-4D4C-112F-D3910C0A59AA}"/>
              </a:ext>
            </a:extLst>
          </p:cNvPr>
          <p:cNvSpPr txBox="1"/>
          <p:nvPr/>
        </p:nvSpPr>
        <p:spPr>
          <a:xfrm>
            <a:off x="1199536" y="5638430"/>
            <a:ext cx="10874477" cy="1131079"/>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 اگر کپک زدید، با اقدامات احتیاطی مناسب، مانند پوشیدن ماسک و پوشاندن پوست در معرض آن، آن را بردارید. </a:t>
            </a:r>
          </a:p>
          <a:p>
            <a:r>
              <a:rPr lang="fa-IR" dirty="0"/>
              <a:t>اگر مشکل گسترده است یا نگرانی های سلامتی دارید، با یک متخصص تماس بگیرید.</a:t>
            </a:r>
          </a:p>
        </p:txBody>
      </p:sp>
      <p:pic>
        <p:nvPicPr>
          <p:cNvPr id="7" name="Picture 6">
            <a:extLst>
              <a:ext uri="{FF2B5EF4-FFF2-40B4-BE49-F238E27FC236}">
                <a16:creationId xmlns:a16="http://schemas.microsoft.com/office/drawing/2014/main" id="{324E3442-0C36-F517-0AA2-F707281EB5D5}"/>
              </a:ext>
            </a:extLst>
          </p:cNvPr>
          <p:cNvPicPr>
            <a:picLocks noChangeAspect="1"/>
          </p:cNvPicPr>
          <p:nvPr/>
        </p:nvPicPr>
        <p:blipFill>
          <a:blip r:embed="rId2"/>
          <a:stretch>
            <a:fillRect/>
          </a:stretch>
        </p:blipFill>
        <p:spPr>
          <a:xfrm>
            <a:off x="2763852" y="1230268"/>
            <a:ext cx="6664296" cy="4251820"/>
          </a:xfrm>
          <a:prstGeom prst="rect">
            <a:avLst/>
          </a:prstGeom>
        </p:spPr>
      </p:pic>
      <p:sp>
        <p:nvSpPr>
          <p:cNvPr id="8" name="Rectangle 7">
            <a:extLst>
              <a:ext uri="{FF2B5EF4-FFF2-40B4-BE49-F238E27FC236}">
                <a16:creationId xmlns:a16="http://schemas.microsoft.com/office/drawing/2014/main" id="{6F4A5435-9FC3-2A30-F6AC-2BD50DF302A1}"/>
              </a:ext>
            </a:extLst>
          </p:cNvPr>
          <p:cNvSpPr/>
          <p:nvPr/>
        </p:nvSpPr>
        <p:spPr>
          <a:xfrm>
            <a:off x="9537290" y="1318758"/>
            <a:ext cx="235974" cy="3223745"/>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D8A60E7C-9C89-863B-3E8A-AACCFAC3B564}"/>
              </a:ext>
            </a:extLst>
          </p:cNvPr>
          <p:cNvSpPr/>
          <p:nvPr/>
        </p:nvSpPr>
        <p:spPr>
          <a:xfrm>
            <a:off x="2418736" y="2090590"/>
            <a:ext cx="235974" cy="3223745"/>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D87D6495-771B-A1A0-856A-FB573316B786}"/>
              </a:ext>
            </a:extLst>
          </p:cNvPr>
          <p:cNvSpPr/>
          <p:nvPr/>
        </p:nvSpPr>
        <p:spPr>
          <a:xfrm>
            <a:off x="2073620" y="1228216"/>
            <a:ext cx="235974" cy="257483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345297D8-17F5-3DDF-2843-9A4DBD119C81}"/>
              </a:ext>
            </a:extLst>
          </p:cNvPr>
          <p:cNvSpPr/>
          <p:nvPr/>
        </p:nvSpPr>
        <p:spPr>
          <a:xfrm>
            <a:off x="9882406" y="2901549"/>
            <a:ext cx="235974" cy="257483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05233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C7885A0-9C85-3320-2F69-7FFC0E50B4B9}"/>
              </a:ext>
            </a:extLst>
          </p:cNvPr>
          <p:cNvSpPr txBox="1"/>
          <p:nvPr/>
        </p:nvSpPr>
        <p:spPr>
          <a:xfrm>
            <a:off x="4935793" y="40526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رفع نشتی:</a:t>
            </a:r>
          </a:p>
        </p:txBody>
      </p:sp>
      <p:sp>
        <p:nvSpPr>
          <p:cNvPr id="5" name="TextBox 4">
            <a:extLst>
              <a:ext uri="{FF2B5EF4-FFF2-40B4-BE49-F238E27FC236}">
                <a16:creationId xmlns:a16="http://schemas.microsoft.com/office/drawing/2014/main" id="{823BC216-4417-6636-3677-1AC063E9EF59}"/>
              </a:ext>
            </a:extLst>
          </p:cNvPr>
          <p:cNvSpPr txBox="1"/>
          <p:nvPr/>
        </p:nvSpPr>
        <p:spPr>
          <a:xfrm>
            <a:off x="3244645" y="1299158"/>
            <a:ext cx="8868697" cy="577081"/>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مطمئن شوید که تمام نشتی ها به سرعت تعمیر شده و مواد آلوده به درستی دور ریخته شده اند.</a:t>
            </a:r>
          </a:p>
        </p:txBody>
      </p:sp>
      <p:pic>
        <p:nvPicPr>
          <p:cNvPr id="3074" name="Picture 2" descr="تشخیص ترکیدگی لوله با دستگاه | قیمت رفع نشتی">
            <a:extLst>
              <a:ext uri="{FF2B5EF4-FFF2-40B4-BE49-F238E27FC236}">
                <a16:creationId xmlns:a16="http://schemas.microsoft.com/office/drawing/2014/main" id="{5AACC31C-15E5-EE7B-812E-0E400873A1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594" y="1976126"/>
            <a:ext cx="4684706" cy="468470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تشخیص ترکیدگی لوله با دستگاه تهران - خدمت از ما">
            <a:extLst>
              <a:ext uri="{FF2B5EF4-FFF2-40B4-BE49-F238E27FC236}">
                <a16:creationId xmlns:a16="http://schemas.microsoft.com/office/drawing/2014/main" id="{19181726-4DBC-1B57-D795-965ACDDC983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r="33312" b="3423"/>
          <a:stretch/>
        </p:blipFill>
        <p:spPr bwMode="auto">
          <a:xfrm>
            <a:off x="6224251" y="2080176"/>
            <a:ext cx="5299155" cy="447660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BDBDACB-B061-B63C-B7F8-26ACDD0239DB}"/>
              </a:ext>
            </a:extLst>
          </p:cNvPr>
          <p:cNvSpPr/>
          <p:nvPr/>
        </p:nvSpPr>
        <p:spPr>
          <a:xfrm>
            <a:off x="5370540" y="1976126"/>
            <a:ext cx="235974" cy="257483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37D1685C-72EB-FAF1-246A-C0ABD3BA718D}"/>
              </a:ext>
            </a:extLst>
          </p:cNvPr>
          <p:cNvSpPr/>
          <p:nvPr/>
        </p:nvSpPr>
        <p:spPr>
          <a:xfrm>
            <a:off x="11572368" y="2080176"/>
            <a:ext cx="235974" cy="257483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56651635-26E3-0530-3AC8-7303D3B52A8A}"/>
              </a:ext>
            </a:extLst>
          </p:cNvPr>
          <p:cNvSpPr/>
          <p:nvPr/>
        </p:nvSpPr>
        <p:spPr>
          <a:xfrm>
            <a:off x="410828" y="4621161"/>
            <a:ext cx="207539" cy="203158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D6701F9E-395D-5BC3-9E27-18189615377B}"/>
              </a:ext>
            </a:extLst>
          </p:cNvPr>
          <p:cNvSpPr/>
          <p:nvPr/>
        </p:nvSpPr>
        <p:spPr>
          <a:xfrm>
            <a:off x="5967750" y="4525197"/>
            <a:ext cx="207539" cy="203158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35779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D05CDF-DD49-57A5-770C-FAD6A2A40210}"/>
              </a:ext>
            </a:extLst>
          </p:cNvPr>
          <p:cNvSpPr/>
          <p:nvPr/>
        </p:nvSpPr>
        <p:spPr>
          <a:xfrm>
            <a:off x="452040" y="4186837"/>
            <a:ext cx="156843" cy="267116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38440F8F-E8B0-1358-CE6C-39E65085AFF1}"/>
              </a:ext>
            </a:extLst>
          </p:cNvPr>
          <p:cNvSpPr/>
          <p:nvPr/>
        </p:nvSpPr>
        <p:spPr>
          <a:xfrm>
            <a:off x="3972232" y="1111045"/>
            <a:ext cx="324464" cy="267116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EFB112F-5BF2-C139-ECB2-CFF2265F78A5}"/>
              </a:ext>
            </a:extLst>
          </p:cNvPr>
          <p:cNvSpPr txBox="1"/>
          <p:nvPr/>
        </p:nvSpPr>
        <p:spPr>
          <a:xfrm>
            <a:off x="4552335" y="1227890"/>
            <a:ext cx="7517479" cy="3347070"/>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این میکروارگانسیم ها تحت شرایطی که حتی باکتری ها قادر به رشد نیستند، به خوبی تکثیر می یابند. ۱۲۰ هزاز نوع از کپک وجود دارد که به جز ۴۰ موردی که باعث ایجاد بیماری می شوند، بقیه مسمومیت غذایی را سبب می شوند. از انواع آن ها، برخی مفید بوده و در صنایع لبنی استفاده می شود. این مواد فاسد کننده غذا کرکی و پنبه ای شکل بوده و در دماهای متفاوتی قابلیت زندگی دارند. به این ماده کفک، کپره و یا کفره نیز می گویند.</a:t>
            </a:r>
          </a:p>
        </p:txBody>
      </p:sp>
      <p:sp>
        <p:nvSpPr>
          <p:cNvPr id="4" name="TextBox 3">
            <a:extLst>
              <a:ext uri="{FF2B5EF4-FFF2-40B4-BE49-F238E27FC236}">
                <a16:creationId xmlns:a16="http://schemas.microsoft.com/office/drawing/2014/main" id="{EDC91ABF-FE22-CB56-A7FB-2ED862D78A5B}"/>
              </a:ext>
            </a:extLst>
          </p:cNvPr>
          <p:cNvSpPr txBox="1"/>
          <p:nvPr/>
        </p:nvSpPr>
        <p:spPr>
          <a:xfrm>
            <a:off x="4886633" y="37559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چیست </a:t>
            </a:r>
          </a:p>
        </p:txBody>
      </p:sp>
      <p:pic>
        <p:nvPicPr>
          <p:cNvPr id="5122" name="Picture 2" descr="در صورت خوردن کپک چه اتفاقی در بدنتان می‌افتد؟ - همشهری آنلاین">
            <a:extLst>
              <a:ext uri="{FF2B5EF4-FFF2-40B4-BE49-F238E27FC236}">
                <a16:creationId xmlns:a16="http://schemas.microsoft.com/office/drawing/2014/main" id="{77A3AF54-52AE-ADF5-234E-96773EF412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34065"/>
            <a:ext cx="4090692" cy="2848143"/>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5124" name="Picture 4" descr="کپک‌ ها با حرارت و گرما از بین نمی‌روند">
            <a:extLst>
              <a:ext uri="{FF2B5EF4-FFF2-40B4-BE49-F238E27FC236}">
                <a16:creationId xmlns:a16="http://schemas.microsoft.com/office/drawing/2014/main" id="{95E9DCF1-422B-0361-C893-6804E877C6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967" y="3784676"/>
            <a:ext cx="3948368" cy="3073323"/>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11790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E2BAA20-288F-B8BF-78CB-BCEB7532AEF6}"/>
              </a:ext>
            </a:extLst>
          </p:cNvPr>
          <p:cNvSpPr/>
          <p:nvPr/>
        </p:nvSpPr>
        <p:spPr>
          <a:xfrm>
            <a:off x="4237702" y="4803057"/>
            <a:ext cx="7964130" cy="65624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9209E897-0289-35A3-D0BC-FF23D2B50F63}"/>
              </a:ext>
            </a:extLst>
          </p:cNvPr>
          <p:cNvSpPr/>
          <p:nvPr/>
        </p:nvSpPr>
        <p:spPr>
          <a:xfrm>
            <a:off x="1" y="1085002"/>
            <a:ext cx="8249264" cy="664318"/>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1D08F2F-C5E3-D0E8-9CDD-EAC7078B6EEE}"/>
              </a:ext>
            </a:extLst>
          </p:cNvPr>
          <p:cNvSpPr txBox="1"/>
          <p:nvPr/>
        </p:nvSpPr>
        <p:spPr>
          <a:xfrm>
            <a:off x="4945625" y="375773"/>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کنترل رطوبت: </a:t>
            </a:r>
          </a:p>
        </p:txBody>
      </p:sp>
      <p:sp>
        <p:nvSpPr>
          <p:cNvPr id="5" name="TextBox 4">
            <a:extLst>
              <a:ext uri="{FF2B5EF4-FFF2-40B4-BE49-F238E27FC236}">
                <a16:creationId xmlns:a16="http://schemas.microsoft.com/office/drawing/2014/main" id="{6070575F-94B1-7B99-3C2C-4ECE7C1FA28C}"/>
              </a:ext>
            </a:extLst>
          </p:cNvPr>
          <p:cNvSpPr txBox="1"/>
          <p:nvPr/>
        </p:nvSpPr>
        <p:spPr>
          <a:xfrm>
            <a:off x="-265470" y="5459300"/>
            <a:ext cx="12467302" cy="1131079"/>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سطح رطوبت داخل ساختمان را بین ۳۰ تا ۵۰ درصد کنترل و حفظ کنید.</a:t>
            </a:r>
          </a:p>
          <a:p>
            <a:r>
              <a:rPr lang="fa-IR" dirty="0"/>
              <a:t> از رطوبت‌گیر مخصوصاً در زیرزمین‌ها یا فضاهای خزنده استفاده کنید و از عملکرد صحیح دستگاه تهویه مطبوع خود اطمینان حاصل کنید.</a:t>
            </a:r>
          </a:p>
        </p:txBody>
      </p:sp>
      <p:pic>
        <p:nvPicPr>
          <p:cNvPr id="4100" name="Picture 4" descr="پنجره دوجداره برای سرویس بهداشتی - قیمت پنجره یوپی وی سی سرویس بهداشتی -  سایان وین">
            <a:extLst>
              <a:ext uri="{FF2B5EF4-FFF2-40B4-BE49-F238E27FC236}">
                <a16:creationId xmlns:a16="http://schemas.microsoft.com/office/drawing/2014/main" id="{36EA5B51-3EE0-330D-EF17-07EE03EF882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6435"/>
          <a:stretch/>
        </p:blipFill>
        <p:spPr bwMode="auto">
          <a:xfrm>
            <a:off x="4237702" y="1136443"/>
            <a:ext cx="4011562" cy="4279492"/>
          </a:xfrm>
          <a:prstGeom prst="rect">
            <a:avLst/>
          </a:prstGeom>
          <a:noFill/>
          <a:ln w="38100">
            <a:solidFill>
              <a:srgbClr val="8EC26A"/>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67592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7B685B2-447C-9C2E-88BB-43F23B507793}"/>
              </a:ext>
            </a:extLst>
          </p:cNvPr>
          <p:cNvSpPr/>
          <p:nvPr/>
        </p:nvSpPr>
        <p:spPr>
          <a:xfrm>
            <a:off x="1" y="0"/>
            <a:ext cx="983226" cy="6858000"/>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614A21A-50B3-5F60-01AD-B0E1699438FD}"/>
              </a:ext>
            </a:extLst>
          </p:cNvPr>
          <p:cNvSpPr txBox="1"/>
          <p:nvPr/>
        </p:nvSpPr>
        <p:spPr>
          <a:xfrm>
            <a:off x="4925961" y="375773"/>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بهبود تهویه:</a:t>
            </a:r>
          </a:p>
        </p:txBody>
      </p:sp>
      <p:sp>
        <p:nvSpPr>
          <p:cNvPr id="5" name="TextBox 4">
            <a:extLst>
              <a:ext uri="{FF2B5EF4-FFF2-40B4-BE49-F238E27FC236}">
                <a16:creationId xmlns:a16="http://schemas.microsoft.com/office/drawing/2014/main" id="{F4821DB3-F797-6372-F313-A3EE3908DD66}"/>
              </a:ext>
            </a:extLst>
          </p:cNvPr>
          <p:cNvSpPr txBox="1"/>
          <p:nvPr/>
        </p:nvSpPr>
        <p:spPr>
          <a:xfrm>
            <a:off x="6489288" y="1741465"/>
            <a:ext cx="5624056"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از پنکه های خروجی در حمام و آشپزخانه استفاده کنید و دریچه های اتاق زیر شیروانی را برای کاهش تجمع رطوبت تمیز نگه دارید.</a:t>
            </a:r>
          </a:p>
        </p:txBody>
      </p:sp>
      <p:pic>
        <p:nvPicPr>
          <p:cNvPr id="4" name="Picture 3">
            <a:extLst>
              <a:ext uri="{FF2B5EF4-FFF2-40B4-BE49-F238E27FC236}">
                <a16:creationId xmlns:a16="http://schemas.microsoft.com/office/drawing/2014/main" id="{2FF6DBE4-AA9C-3965-B9E5-45CB5C1A2D81}"/>
              </a:ext>
            </a:extLst>
          </p:cNvPr>
          <p:cNvPicPr>
            <a:picLocks noChangeAspect="1"/>
          </p:cNvPicPr>
          <p:nvPr/>
        </p:nvPicPr>
        <p:blipFill>
          <a:blip r:embed="rId2"/>
          <a:stretch>
            <a:fillRect/>
          </a:stretch>
        </p:blipFill>
        <p:spPr>
          <a:xfrm>
            <a:off x="196644" y="1938490"/>
            <a:ext cx="6096000" cy="3905250"/>
          </a:xfrm>
          <a:prstGeom prst="rect">
            <a:avLst/>
          </a:prstGeom>
          <a:ln w="57150">
            <a:solidFill>
              <a:srgbClr val="8EC26A"/>
            </a:solidFill>
          </a:ln>
        </p:spPr>
      </p:pic>
    </p:spTree>
    <p:extLst>
      <p:ext uri="{BB962C8B-B14F-4D97-AF65-F5344CB8AC3E}">
        <p14:creationId xmlns:p14="http://schemas.microsoft.com/office/powerpoint/2010/main" val="16569886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0854F7F-25CA-FDA6-6187-506C755F683B}"/>
              </a:ext>
            </a:extLst>
          </p:cNvPr>
          <p:cNvSpPr txBox="1"/>
          <p:nvPr/>
        </p:nvSpPr>
        <p:spPr>
          <a:xfrm>
            <a:off x="4935793" y="38390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با غذای کپک زده چه کنیم؟</a:t>
            </a:r>
          </a:p>
        </p:txBody>
      </p:sp>
      <p:sp>
        <p:nvSpPr>
          <p:cNvPr id="5" name="TextBox 4">
            <a:extLst>
              <a:ext uri="{FF2B5EF4-FFF2-40B4-BE49-F238E27FC236}">
                <a16:creationId xmlns:a16="http://schemas.microsoft.com/office/drawing/2014/main" id="{DA94AFF0-DACF-89F0-A2A2-0A8799533C59}"/>
              </a:ext>
            </a:extLst>
          </p:cNvPr>
          <p:cNvSpPr txBox="1"/>
          <p:nvPr/>
        </p:nvSpPr>
        <p:spPr>
          <a:xfrm>
            <a:off x="58992" y="1501082"/>
            <a:ext cx="5919018" cy="2793072"/>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کپک‌ها می‌توانند در غذاهای پر از اسید مانند مربا، ژله، ترشی، میوه و رب گوجه‌فرنگی رشد کنند. اما این قارچ‌های میکروسکوپی با جوشاندن و حرارت دادن در دمای ۱۰۰ درجه سانتی‌گراد در یک ظرف آب جوش برای مدت زمان ۲۰ دقیقه به راحتی از بین می‌روند.</a:t>
            </a:r>
          </a:p>
        </p:txBody>
      </p:sp>
      <p:pic>
        <p:nvPicPr>
          <p:cNvPr id="6146" name="Picture 2" descr="4 علت کپک زدن رب گوجه فرنگی + 9 روش پیشگیری از کپک رب | مجله کوروش">
            <a:extLst>
              <a:ext uri="{FF2B5EF4-FFF2-40B4-BE49-F238E27FC236}">
                <a16:creationId xmlns:a16="http://schemas.microsoft.com/office/drawing/2014/main" id="{E1015E9B-F85E-FEA8-F3A7-AB32F132CC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2261" y="1634617"/>
            <a:ext cx="6066496" cy="454987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DDEB749B-073D-F1F1-DDED-7C54A5E0FC1A}"/>
              </a:ext>
            </a:extLst>
          </p:cNvPr>
          <p:cNvSpPr/>
          <p:nvPr/>
        </p:nvSpPr>
        <p:spPr>
          <a:xfrm>
            <a:off x="6951406" y="6282137"/>
            <a:ext cx="5137351" cy="191954"/>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103F82B7-2E83-33FF-5C74-7A4E4FA5B5BF}"/>
              </a:ext>
            </a:extLst>
          </p:cNvPr>
          <p:cNvSpPr/>
          <p:nvPr/>
        </p:nvSpPr>
        <p:spPr>
          <a:xfrm>
            <a:off x="6022261" y="1345017"/>
            <a:ext cx="5137351" cy="191954"/>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78060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551FCE-2EF6-8116-11B4-16EC6A2C8801}"/>
              </a:ext>
            </a:extLst>
          </p:cNvPr>
          <p:cNvSpPr/>
          <p:nvPr/>
        </p:nvSpPr>
        <p:spPr>
          <a:xfrm>
            <a:off x="491613" y="3574381"/>
            <a:ext cx="4630993" cy="1223761"/>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82B0FA9-C15B-5AC7-E9EC-D326A508D473}"/>
              </a:ext>
            </a:extLst>
          </p:cNvPr>
          <p:cNvSpPr txBox="1"/>
          <p:nvPr/>
        </p:nvSpPr>
        <p:spPr>
          <a:xfrm>
            <a:off x="4739148" y="1316812"/>
            <a:ext cx="7256207" cy="2793072"/>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اما در صورتی که سم تولید شده آن‌ها در داخل مواد غذایی پخش شده باشد امکان از بین رفتن سم نیست و بهتر است غذا دور انداخته شود یا در دمای ۱۵۰ درجه و تحت فشار بالا جوشانده شود. خرید مقادیر کم مواد غذایی و استفاده سریع از آن‌ها می‌تواند از رشد کپک‌ها جلوگیری کند. در صورت مشاهده غذای کپک‌زده بهتر است اقدامات زیر را انجام داد.</a:t>
            </a:r>
          </a:p>
        </p:txBody>
      </p:sp>
      <p:sp>
        <p:nvSpPr>
          <p:cNvPr id="2" name="TextBox 1">
            <a:extLst>
              <a:ext uri="{FF2B5EF4-FFF2-40B4-BE49-F238E27FC236}">
                <a16:creationId xmlns:a16="http://schemas.microsoft.com/office/drawing/2014/main" id="{2E6379B8-7F22-D55A-CD04-D2232B09D8D0}"/>
              </a:ext>
            </a:extLst>
          </p:cNvPr>
          <p:cNvSpPr txBox="1"/>
          <p:nvPr/>
        </p:nvSpPr>
        <p:spPr>
          <a:xfrm>
            <a:off x="4935793" y="383909"/>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با غذای کپک زده چه کنیم؟</a:t>
            </a:r>
          </a:p>
        </p:txBody>
      </p:sp>
      <p:pic>
        <p:nvPicPr>
          <p:cNvPr id="7172" name="Picture 4" descr="آیا غذای کپک زده خطرناک است؟ نه همیشه">
            <a:extLst>
              <a:ext uri="{FF2B5EF4-FFF2-40B4-BE49-F238E27FC236}">
                <a16:creationId xmlns:a16="http://schemas.microsoft.com/office/drawing/2014/main" id="{1118A091-5407-8E35-89D8-C7C7BC1631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45574"/>
            <a:ext cx="4352414" cy="3264310"/>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F477E10-3AF5-A729-97E4-D3A7D2A87D03}"/>
              </a:ext>
            </a:extLst>
          </p:cNvPr>
          <p:cNvSpPr/>
          <p:nvPr/>
        </p:nvSpPr>
        <p:spPr>
          <a:xfrm flipV="1">
            <a:off x="1" y="6105832"/>
            <a:ext cx="12192000" cy="4571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170" name="Picture 2" descr="آیا کپک با جوشاندن از بین میرود؟ | کپک زدن مربا">
            <a:extLst>
              <a:ext uri="{FF2B5EF4-FFF2-40B4-BE49-F238E27FC236}">
                <a16:creationId xmlns:a16="http://schemas.microsoft.com/office/drawing/2014/main" id="{CCB7EF93-94F3-69FB-A3FA-9CCBE903E3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9367" y="4109884"/>
            <a:ext cx="5226482" cy="274811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150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4F0261-44C3-E4F0-3FDB-1161D91E7264}"/>
              </a:ext>
            </a:extLst>
          </p:cNvPr>
          <p:cNvSpPr txBox="1"/>
          <p:nvPr/>
        </p:nvSpPr>
        <p:spPr>
          <a:xfrm>
            <a:off x="4925961" y="374078"/>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مفید غذاها کدام ها هستند؟</a:t>
            </a:r>
          </a:p>
        </p:txBody>
      </p:sp>
      <p:sp>
        <p:nvSpPr>
          <p:cNvPr id="5" name="TextBox 4">
            <a:extLst>
              <a:ext uri="{FF2B5EF4-FFF2-40B4-BE49-F238E27FC236}">
                <a16:creationId xmlns:a16="http://schemas.microsoft.com/office/drawing/2014/main" id="{2CD81A04-D3D1-0228-A200-0AECAE7C0613}"/>
              </a:ext>
            </a:extLst>
          </p:cNvPr>
          <p:cNvSpPr txBox="1"/>
          <p:nvPr/>
        </p:nvSpPr>
        <p:spPr>
          <a:xfrm>
            <a:off x="206477" y="1168794"/>
            <a:ext cx="11779046"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از کپک‌ها برای تهیه انواع خاصی از پنیرها استفاده می‌شود و می‌توانند روی سطح پنیر یا در داخل آن تولید شود. پنیرهای رگه دار آبی مانند «روکوفورت»</a:t>
            </a:r>
            <a:r>
              <a:rPr lang="en-US" dirty="0"/>
              <a:t>Roquefort) </a:t>
            </a:r>
            <a:r>
              <a:rPr lang="fa-IR" dirty="0"/>
              <a:t>) و «بلو چیز» </a:t>
            </a:r>
            <a:r>
              <a:rPr lang="en-US" dirty="0"/>
              <a:t>(Blue Cheese) </a:t>
            </a:r>
            <a:r>
              <a:rPr lang="fa-IR" dirty="0"/>
              <a:t> با استفاده از اسپورهای «روکوفورتی» </a:t>
            </a:r>
            <a:r>
              <a:rPr lang="en-US" dirty="0"/>
              <a:t>(P. roqueforti) </a:t>
            </a:r>
            <a:r>
              <a:rPr lang="fa-IR" dirty="0"/>
              <a:t>یا «پنی سیلیوم روکوفورتی»</a:t>
            </a:r>
            <a:r>
              <a:rPr lang="en-US" dirty="0"/>
              <a:t>Penicillium roqueforti) </a:t>
            </a:r>
            <a:r>
              <a:rPr lang="fa-IR" dirty="0"/>
              <a:t>) ایجاد می‌شوند.</a:t>
            </a:r>
          </a:p>
        </p:txBody>
      </p:sp>
      <p:pic>
        <p:nvPicPr>
          <p:cNvPr id="8194" name="Picture 2" descr="روش درست نگهداری پنیر برای ماندگاری بیشتر | پنیر کپک زده را می‌توان خورد؟ | انواع  کپک پنیر را بشناسید ؛ راه تشخیص کپک خوردنی - همشهری آنلاین">
            <a:extLst>
              <a:ext uri="{FF2B5EF4-FFF2-40B4-BE49-F238E27FC236}">
                <a16:creationId xmlns:a16="http://schemas.microsoft.com/office/drawing/2014/main" id="{95E7656F-C000-E203-1CAB-8B08E31102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987" y="2576871"/>
            <a:ext cx="5565056" cy="371003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بلو چیز؛ از نحوه تولید تا روش مصرف و نگهداری - چطور">
            <a:extLst>
              <a:ext uri="{FF2B5EF4-FFF2-40B4-BE49-F238E27FC236}">
                <a16:creationId xmlns:a16="http://schemas.microsoft.com/office/drawing/2014/main" id="{77E2C170-709D-ADA7-6A1A-1885636E8C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0699" y="3186922"/>
            <a:ext cx="6253314" cy="359143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F88E5EF-7643-2588-8703-7A9E72852F6C}"/>
              </a:ext>
            </a:extLst>
          </p:cNvPr>
          <p:cNvSpPr/>
          <p:nvPr/>
        </p:nvSpPr>
        <p:spPr>
          <a:xfrm flipV="1">
            <a:off x="6371302" y="2904216"/>
            <a:ext cx="4925961" cy="232360"/>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4CAFD144-E498-5CAD-34F3-1B62EDE74F13}"/>
              </a:ext>
            </a:extLst>
          </p:cNvPr>
          <p:cNvSpPr/>
          <p:nvPr/>
        </p:nvSpPr>
        <p:spPr>
          <a:xfrm flipV="1">
            <a:off x="437534" y="6338246"/>
            <a:ext cx="4925961" cy="232360"/>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066144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FA6766D-23F6-B832-FC5F-1046DA47980C}"/>
              </a:ext>
            </a:extLst>
          </p:cNvPr>
          <p:cNvSpPr/>
          <p:nvPr/>
        </p:nvSpPr>
        <p:spPr>
          <a:xfrm>
            <a:off x="5791200" y="2930013"/>
            <a:ext cx="5496231" cy="276003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C8AB85FE-5EA0-98B5-C84F-98EF05C072F6}"/>
              </a:ext>
            </a:extLst>
          </p:cNvPr>
          <p:cNvSpPr/>
          <p:nvPr/>
        </p:nvSpPr>
        <p:spPr>
          <a:xfrm>
            <a:off x="2546555" y="2271253"/>
            <a:ext cx="2867509" cy="4586748"/>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12FC2E8-E2DE-6478-09D2-A624ADB0490E}"/>
              </a:ext>
            </a:extLst>
          </p:cNvPr>
          <p:cNvSpPr txBox="1"/>
          <p:nvPr/>
        </p:nvSpPr>
        <p:spPr>
          <a:xfrm>
            <a:off x="172064" y="1167948"/>
            <a:ext cx="11847872"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پنیرهایی مانند «بری» «</a:t>
            </a:r>
            <a:r>
              <a:rPr lang="en-US" dirty="0"/>
              <a:t>Brie» </a:t>
            </a:r>
            <a:r>
              <a:rPr lang="fa-IR" dirty="0"/>
              <a:t>و «کممبر» </a:t>
            </a:r>
            <a:r>
              <a:rPr lang="en-US" dirty="0"/>
              <a:t>(Camembert) </a:t>
            </a:r>
            <a:r>
              <a:rPr lang="fa-IR" dirty="0"/>
              <a:t> کپک‌هایی با سطح سفید دارند. پنیرهای دیگر هم کپک داخلی و هم کپک سطحی دارند. کپک‌هایی که برای تولید این پنیرها استفاده می‌شود برای خوردن بی‌خطر هستند و گاها باعث تقویت سیستم ایمنی می‌شوند.</a:t>
            </a:r>
          </a:p>
        </p:txBody>
      </p:sp>
      <p:sp>
        <p:nvSpPr>
          <p:cNvPr id="4" name="TextBox 3">
            <a:extLst>
              <a:ext uri="{FF2B5EF4-FFF2-40B4-BE49-F238E27FC236}">
                <a16:creationId xmlns:a16="http://schemas.microsoft.com/office/drawing/2014/main" id="{37F92FB4-684C-4895-E799-A1CFA9383277}"/>
              </a:ext>
            </a:extLst>
          </p:cNvPr>
          <p:cNvSpPr txBox="1"/>
          <p:nvPr/>
        </p:nvSpPr>
        <p:spPr>
          <a:xfrm>
            <a:off x="4994787" y="402637"/>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مفید غذاها کدام ها هستند؟</a:t>
            </a:r>
          </a:p>
        </p:txBody>
      </p:sp>
      <p:pic>
        <p:nvPicPr>
          <p:cNvPr id="9218" name="Picture 2" descr="پنیرهای فاسد را به‌جای پنیر کپک‌زده فرانسوی نخورید!+اسامی انواع پنیرهای  کپک‌زده">
            <a:extLst>
              <a:ext uri="{FF2B5EF4-FFF2-40B4-BE49-F238E27FC236}">
                <a16:creationId xmlns:a16="http://schemas.microsoft.com/office/drawing/2014/main" id="{652C675F-E912-CAB6-B97B-B279C085D8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59975"/>
            <a:ext cx="5242000" cy="4223554"/>
          </a:xfrm>
          <a:prstGeom prst="rect">
            <a:avLst/>
          </a:prstGeom>
          <a:noFill/>
          <a:ln w="38100">
            <a:solidFill>
              <a:schemeClr val="accent6">
                <a:lumMod val="60000"/>
                <a:lumOff val="40000"/>
              </a:schemeClr>
            </a:solidFill>
          </a:ln>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AFC5B56-EE30-A687-3A95-1F50220DACD1}"/>
              </a:ext>
            </a:extLst>
          </p:cNvPr>
          <p:cNvPicPr>
            <a:picLocks noChangeAspect="1"/>
          </p:cNvPicPr>
          <p:nvPr/>
        </p:nvPicPr>
        <p:blipFill>
          <a:blip r:embed="rId3"/>
          <a:stretch>
            <a:fillRect/>
          </a:stretch>
        </p:blipFill>
        <p:spPr>
          <a:xfrm>
            <a:off x="5995573" y="3125756"/>
            <a:ext cx="5095214" cy="3732244"/>
          </a:xfrm>
          <a:prstGeom prst="rect">
            <a:avLst/>
          </a:prstGeom>
          <a:ln w="28575">
            <a:solidFill>
              <a:srgbClr val="8EC26A"/>
            </a:solidFill>
          </a:ln>
        </p:spPr>
      </p:pic>
    </p:spTree>
    <p:extLst>
      <p:ext uri="{BB962C8B-B14F-4D97-AF65-F5344CB8AC3E}">
        <p14:creationId xmlns:p14="http://schemas.microsoft.com/office/powerpoint/2010/main" val="994388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C611ED-F8A2-1A3A-E489-686CC8179305}"/>
              </a:ext>
            </a:extLst>
          </p:cNvPr>
          <p:cNvSpPr txBox="1"/>
          <p:nvPr/>
        </p:nvSpPr>
        <p:spPr>
          <a:xfrm>
            <a:off x="4945625" y="383908"/>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در صورت خوردن غذای کپک زده چه باید کرد؟</a:t>
            </a:r>
          </a:p>
        </p:txBody>
      </p:sp>
      <p:sp>
        <p:nvSpPr>
          <p:cNvPr id="5" name="TextBox 4">
            <a:extLst>
              <a:ext uri="{FF2B5EF4-FFF2-40B4-BE49-F238E27FC236}">
                <a16:creationId xmlns:a16="http://schemas.microsoft.com/office/drawing/2014/main" id="{1EB85A30-4F10-708E-8A80-41F7BC8FF693}"/>
              </a:ext>
            </a:extLst>
          </p:cNvPr>
          <p:cNvSpPr txBox="1"/>
          <p:nvPr/>
        </p:nvSpPr>
        <p:spPr>
          <a:xfrm>
            <a:off x="147484" y="992802"/>
            <a:ext cx="11931445"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با استفاده از زغال فعال و «کلستیرامین» </a:t>
            </a:r>
            <a:r>
              <a:rPr lang="en-US" dirty="0"/>
              <a:t> Cholestyramine</a:t>
            </a:r>
            <a:r>
              <a:rPr lang="fa-IR" dirty="0"/>
              <a:t>می‌توان بدن را پاکسازی کرد. این مواد باعث جذب مایکوتوکسین‌ها و خروج آن‌ها از بدن می‌شوند. کلستیرامین بسیار موثر بوده اما دسترسی به آن نیازمند نسخه است. زغال فعال به راحتی قابل تهیه است. این مواد دفع کننده سم بهتر است با ۶۰ دقیقه فاصله با خوراکی‌های دیگر مصرف شوند.</a:t>
            </a:r>
          </a:p>
        </p:txBody>
      </p:sp>
      <p:sp>
        <p:nvSpPr>
          <p:cNvPr id="2" name="Rectangle 1">
            <a:extLst>
              <a:ext uri="{FF2B5EF4-FFF2-40B4-BE49-F238E27FC236}">
                <a16:creationId xmlns:a16="http://schemas.microsoft.com/office/drawing/2014/main" id="{6583FB50-DC6C-C61A-11CB-2AC9774B7D1E}"/>
              </a:ext>
            </a:extLst>
          </p:cNvPr>
          <p:cNvSpPr/>
          <p:nvPr/>
        </p:nvSpPr>
        <p:spPr>
          <a:xfrm>
            <a:off x="2829233" y="3559280"/>
            <a:ext cx="226142" cy="3151239"/>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5828F600-0A79-3823-F851-34CBC9134E12}"/>
              </a:ext>
            </a:extLst>
          </p:cNvPr>
          <p:cNvSpPr/>
          <p:nvPr/>
        </p:nvSpPr>
        <p:spPr>
          <a:xfrm>
            <a:off x="9129251" y="2962757"/>
            <a:ext cx="226142" cy="3151239"/>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42" name="Picture 2" descr="چه عوارضی بر اثر خوردن نان کپک زده ایجاد می‌شوند؟">
            <a:extLst>
              <a:ext uri="{FF2B5EF4-FFF2-40B4-BE49-F238E27FC236}">
                <a16:creationId xmlns:a16="http://schemas.microsoft.com/office/drawing/2014/main" id="{0CCD024B-8CAA-F8BA-D617-53DBCDF59F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7162" y="2859550"/>
            <a:ext cx="5997676" cy="3998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62777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CBE916-6691-D179-2A58-6A24395074B5}"/>
              </a:ext>
            </a:extLst>
          </p:cNvPr>
          <p:cNvSpPr txBox="1"/>
          <p:nvPr/>
        </p:nvSpPr>
        <p:spPr>
          <a:xfrm>
            <a:off x="162232" y="2062218"/>
            <a:ext cx="3195484" cy="577081"/>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pPr rtl="0"/>
            <a:r>
              <a:rPr lang="fa-IR" dirty="0">
                <a:solidFill>
                  <a:schemeClr val="tx1"/>
                </a:solidFill>
                <a:hlinkClick r:id="rId2">
                  <a:extLst>
                    <a:ext uri="{A12FA001-AC4F-418D-AE19-62706E023703}">
                      <ahyp:hlinkClr xmlns:ahyp="http://schemas.microsoft.com/office/drawing/2018/hyperlinkcolor" val="tx"/>
                    </a:ext>
                  </a:extLst>
                </a:hlinkClick>
              </a:rPr>
              <a:t>https://www.daneshchi.ir</a:t>
            </a:r>
            <a:endParaRPr lang="fa-IR" dirty="0">
              <a:solidFill>
                <a:schemeClr val="tx1"/>
              </a:solidFill>
            </a:endParaRPr>
          </a:p>
        </p:txBody>
      </p:sp>
      <p:sp>
        <p:nvSpPr>
          <p:cNvPr id="5" name="TextBox 4">
            <a:extLst>
              <a:ext uri="{FF2B5EF4-FFF2-40B4-BE49-F238E27FC236}">
                <a16:creationId xmlns:a16="http://schemas.microsoft.com/office/drawing/2014/main" id="{E663AD0C-0160-711D-A60F-0D827489C43B}"/>
              </a:ext>
            </a:extLst>
          </p:cNvPr>
          <p:cNvSpPr txBox="1"/>
          <p:nvPr/>
        </p:nvSpPr>
        <p:spPr>
          <a:xfrm>
            <a:off x="162232" y="2639299"/>
            <a:ext cx="3421626" cy="577081"/>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pPr rtl="0"/>
            <a:r>
              <a:rPr lang="fa-IR" dirty="0">
                <a:solidFill>
                  <a:schemeClr val="tx1"/>
                </a:solidFill>
                <a:hlinkClick r:id="rId3">
                  <a:extLst>
                    <a:ext uri="{A12FA001-AC4F-418D-AE19-62706E023703}">
                      <ahyp:hlinkClr xmlns:ahyp="http://schemas.microsoft.com/office/drawing/2018/hyperlinkcolor" val="tx"/>
                    </a:ext>
                  </a:extLst>
                </a:hlinkClick>
              </a:rPr>
              <a:t>https://www.jahaneshimi.com</a:t>
            </a:r>
            <a:endParaRPr lang="fa-IR" dirty="0">
              <a:solidFill>
                <a:schemeClr val="tx1"/>
              </a:solidFill>
            </a:endParaRPr>
          </a:p>
        </p:txBody>
      </p:sp>
      <p:sp>
        <p:nvSpPr>
          <p:cNvPr id="2" name="TextBox 1">
            <a:extLst>
              <a:ext uri="{FF2B5EF4-FFF2-40B4-BE49-F238E27FC236}">
                <a16:creationId xmlns:a16="http://schemas.microsoft.com/office/drawing/2014/main" id="{E7527A62-DE60-FC90-E148-E8F27B485B5B}"/>
              </a:ext>
            </a:extLst>
          </p:cNvPr>
          <p:cNvSpPr txBox="1"/>
          <p:nvPr/>
        </p:nvSpPr>
        <p:spPr>
          <a:xfrm>
            <a:off x="6744928" y="344129"/>
            <a:ext cx="4149213" cy="461665"/>
          </a:xfrm>
          <a:prstGeom prst="rect">
            <a:avLst/>
          </a:prstGeom>
          <a:noFill/>
        </p:spPr>
        <p:txBody>
          <a:bodyPr wrap="square">
            <a:spAutoFit/>
          </a:bodyPr>
          <a:lstStyle>
            <a:defPPr>
              <a:defRPr lang="fa-IR"/>
            </a:defPPr>
            <a:lvl1pPr algn="just" rtl="1">
              <a:spcBef>
                <a:spcPts val="1875"/>
              </a:spcBef>
              <a:spcAft>
                <a:spcPts val="750"/>
              </a:spcAft>
              <a:defRPr sz="2400" b="1" i="0">
                <a:solidFill>
                  <a:schemeClr val="bg1"/>
                </a:solidFill>
                <a:effectLst/>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3794666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068FC07-D47C-208C-E32C-B0E74541C8FD}"/>
              </a:ext>
            </a:extLst>
          </p:cNvPr>
          <p:cNvSpPr/>
          <p:nvPr/>
        </p:nvSpPr>
        <p:spPr>
          <a:xfrm>
            <a:off x="1499419" y="2150806"/>
            <a:ext cx="9193162" cy="2556388"/>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6000" b="1" dirty="0">
                <a:solidFill>
                  <a:schemeClr val="bg1"/>
                </a:solidFill>
                <a:latin typeface="Shabnam" panose="020B0603030804020204" pitchFamily="34" charset="-78"/>
                <a:cs typeface="Shabnam" panose="020B0603030804020204" pitchFamily="34" charset="-78"/>
              </a:rPr>
              <a:t>با تشکر از شما</a:t>
            </a:r>
          </a:p>
        </p:txBody>
      </p:sp>
    </p:spTree>
    <p:extLst>
      <p:ext uri="{BB962C8B-B14F-4D97-AF65-F5344CB8AC3E}">
        <p14:creationId xmlns:p14="http://schemas.microsoft.com/office/powerpoint/2010/main" val="9849086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33C403F-D404-79EF-267B-D6A6150E7B11}"/>
              </a:ext>
            </a:extLst>
          </p:cNvPr>
          <p:cNvSpPr/>
          <p:nvPr/>
        </p:nvSpPr>
        <p:spPr>
          <a:xfrm flipV="1">
            <a:off x="0" y="5748199"/>
            <a:ext cx="12192000" cy="7249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1D3DC55-AB1D-4F19-B017-CBAB79F7C2C0}"/>
              </a:ext>
            </a:extLst>
          </p:cNvPr>
          <p:cNvSpPr txBox="1"/>
          <p:nvPr/>
        </p:nvSpPr>
        <p:spPr>
          <a:xfrm>
            <a:off x="4866968" y="415102"/>
            <a:ext cx="6096000" cy="461665"/>
          </a:xfrm>
          <a:prstGeom prst="rect">
            <a:avLst/>
          </a:prstGeom>
          <a:noFill/>
        </p:spPr>
        <p:txBody>
          <a:bodyPr wrap="square">
            <a:spAutoFit/>
          </a:bodyPr>
          <a:lstStyle/>
          <a:p>
            <a:pPr algn="just" rtl="1">
              <a:spcBef>
                <a:spcPts val="1875"/>
              </a:spcBef>
              <a:spcAft>
                <a:spcPts val="750"/>
              </a:spcAft>
            </a:pPr>
            <a:r>
              <a:rPr lang="fa-IR" sz="2400" b="1" i="0" dirty="0">
                <a:solidFill>
                  <a:schemeClr val="bg1"/>
                </a:solidFill>
                <a:effectLst/>
                <a:latin typeface="Shabnam" panose="020B0603030804020204" pitchFamily="34" charset="-78"/>
                <a:cs typeface="Shabnam" panose="020B0603030804020204" pitchFamily="34" charset="-78"/>
              </a:rPr>
              <a:t>کپک چگونه تشکیل می شود؟</a:t>
            </a:r>
          </a:p>
        </p:txBody>
      </p:sp>
      <p:sp>
        <p:nvSpPr>
          <p:cNvPr id="5" name="TextBox 4">
            <a:extLst>
              <a:ext uri="{FF2B5EF4-FFF2-40B4-BE49-F238E27FC236}">
                <a16:creationId xmlns:a16="http://schemas.microsoft.com/office/drawing/2014/main" id="{64762406-2D87-34A0-DA1A-EC6B23C75D81}"/>
              </a:ext>
            </a:extLst>
          </p:cNvPr>
          <p:cNvSpPr txBox="1"/>
          <p:nvPr/>
        </p:nvSpPr>
        <p:spPr>
          <a:xfrm>
            <a:off x="117987" y="1109800"/>
            <a:ext cx="11956025" cy="1685077"/>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کپک‌ ها می‌توانند در یخچال رشد کنند. برخی کپک‌های مضر، سمومی به نام مایکوترکسین از خود ترشح می‌کنند که می‌توانند باعث ابتلا به انواع سرطان‌ها و تولد نوزادان ناقص الخلقه شوند. از آنجایی که این سم به عمق مواد غذایی نفوذ می‌کند و باعث آلودگی آن می‌شود، نمی‌توان توصیه کرد که قسمت کپک زده غذا را جدا و باقی آن را استفاده کنید.</a:t>
            </a:r>
          </a:p>
        </p:txBody>
      </p:sp>
      <p:pic>
        <p:nvPicPr>
          <p:cNvPr id="6146" name="Picture 2" descr="خوردن کپک باعث می شود چه اتفاقی در بدن رخ می دهد؟">
            <a:extLst>
              <a:ext uri="{FF2B5EF4-FFF2-40B4-BE49-F238E27FC236}">
                <a16:creationId xmlns:a16="http://schemas.microsoft.com/office/drawing/2014/main" id="{12B71C12-FFB3-660A-2184-FCDFBE8F3A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1523" y="3035710"/>
            <a:ext cx="6115664" cy="3822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405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B4ECEA6-B822-B8D3-DBBA-1352E70FE8F6}"/>
              </a:ext>
            </a:extLst>
          </p:cNvPr>
          <p:cNvSpPr txBox="1"/>
          <p:nvPr/>
        </p:nvSpPr>
        <p:spPr>
          <a:xfrm>
            <a:off x="117988" y="1749072"/>
            <a:ext cx="5093110" cy="4455066"/>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عاملی که باعث گسترش و افزایش کپک ها می گردد، مقدار بیش از حد رطوبت است و پخت آنها نیز نمی تواند سموم آنها را از بین ببرد. بنابراین برای امنیت و سلامت بیشتر، بهتر است که آن را دور بریزید. ۱۲۰ هزار جنس از گونه کپک وجود دارد که روی موادغذایی قادرند رشد کنند. ۴۰ عدد آنها بیماری زا هستند و مابقی می توانند مسمومیت غذایی ایجاد کنند. حتی بعضی ها می توانند سرطان زا باشند.</a:t>
            </a:r>
          </a:p>
        </p:txBody>
      </p:sp>
      <p:sp>
        <p:nvSpPr>
          <p:cNvPr id="4" name="TextBox 3">
            <a:extLst>
              <a:ext uri="{FF2B5EF4-FFF2-40B4-BE49-F238E27FC236}">
                <a16:creationId xmlns:a16="http://schemas.microsoft.com/office/drawing/2014/main" id="{621545D2-98F1-B622-A1E4-32595E9F1144}"/>
              </a:ext>
            </a:extLst>
          </p:cNvPr>
          <p:cNvSpPr txBox="1"/>
          <p:nvPr/>
        </p:nvSpPr>
        <p:spPr>
          <a:xfrm>
            <a:off x="4925961" y="395438"/>
            <a:ext cx="6096000" cy="461665"/>
          </a:xfrm>
          <a:prstGeom prst="rect">
            <a:avLst/>
          </a:prstGeom>
          <a:noFill/>
        </p:spPr>
        <p:txBody>
          <a:bodyPr wrap="square">
            <a:spAutoFit/>
          </a:bodyPr>
          <a:lstStyle/>
          <a:p>
            <a:pPr algn="just" rtl="1">
              <a:spcBef>
                <a:spcPts val="1875"/>
              </a:spcBef>
              <a:spcAft>
                <a:spcPts val="750"/>
              </a:spcAft>
            </a:pPr>
            <a:r>
              <a:rPr lang="fa-IR" sz="2400" b="1" i="0" dirty="0">
                <a:solidFill>
                  <a:schemeClr val="bg1"/>
                </a:solidFill>
                <a:effectLst/>
                <a:latin typeface="Shabnam" panose="020B0603030804020204" pitchFamily="34" charset="-78"/>
                <a:cs typeface="Shabnam" panose="020B0603030804020204" pitchFamily="34" charset="-78"/>
              </a:rPr>
              <a:t>کپک چگونه تشکیل می شود؟</a:t>
            </a:r>
          </a:p>
        </p:txBody>
      </p:sp>
      <p:pic>
        <p:nvPicPr>
          <p:cNvPr id="7170" name="Picture 2" descr="کپک چیست؟ - انواع و طرز تشکیل آن | جهان شیمی فیزیک">
            <a:extLst>
              <a:ext uri="{FF2B5EF4-FFF2-40B4-BE49-F238E27FC236}">
                <a16:creationId xmlns:a16="http://schemas.microsoft.com/office/drawing/2014/main" id="{83A47A95-5F38-56A9-0D3B-B5B0D8DC9C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9420" y="1620232"/>
            <a:ext cx="6882580" cy="458390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42A56A93-4AE0-B869-CF5B-75DB8A490A70}"/>
              </a:ext>
            </a:extLst>
          </p:cNvPr>
          <p:cNvSpPr/>
          <p:nvPr/>
        </p:nvSpPr>
        <p:spPr>
          <a:xfrm flipV="1">
            <a:off x="0" y="6544612"/>
            <a:ext cx="12192000" cy="7249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22639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7747625-F8AE-7A01-AD94-53DFFE0DF2CD}"/>
              </a:ext>
            </a:extLst>
          </p:cNvPr>
          <p:cNvSpPr/>
          <p:nvPr/>
        </p:nvSpPr>
        <p:spPr>
          <a:xfrm>
            <a:off x="4788311" y="3286433"/>
            <a:ext cx="1307690" cy="2947219"/>
          </a:xfrm>
          <a:prstGeom prst="rect">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A7BA24D-6717-84EF-8F7A-7BF30C204C25}"/>
              </a:ext>
            </a:extLst>
          </p:cNvPr>
          <p:cNvSpPr txBox="1"/>
          <p:nvPr/>
        </p:nvSpPr>
        <p:spPr>
          <a:xfrm>
            <a:off x="5093109" y="1284685"/>
            <a:ext cx="7030373" cy="2239074"/>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اما عده ای از آنها مفید هم هستند و در صنایع لبنی کاربرد دارند.</a:t>
            </a:r>
          </a:p>
          <a:p>
            <a:r>
              <a:rPr lang="fa-IR" dirty="0"/>
              <a:t> کپک ها در صورت مناسب بودن شرایط رشد یعنی رطوبت و حرارت به سرعت رشد می کنند و می توانند سبب تخریب و غیرقابل مصرف شدن میوه ها و غذاها شوند. </a:t>
            </a:r>
          </a:p>
        </p:txBody>
      </p:sp>
      <p:sp>
        <p:nvSpPr>
          <p:cNvPr id="4" name="TextBox 3">
            <a:extLst>
              <a:ext uri="{FF2B5EF4-FFF2-40B4-BE49-F238E27FC236}">
                <a16:creationId xmlns:a16="http://schemas.microsoft.com/office/drawing/2014/main" id="{9950EB51-0090-1992-3F6B-809998EE7224}"/>
              </a:ext>
            </a:extLst>
          </p:cNvPr>
          <p:cNvSpPr txBox="1"/>
          <p:nvPr/>
        </p:nvSpPr>
        <p:spPr>
          <a:xfrm>
            <a:off x="4955458" y="375773"/>
            <a:ext cx="6096000" cy="461665"/>
          </a:xfrm>
          <a:prstGeom prst="rect">
            <a:avLst/>
          </a:prstGeom>
          <a:noFill/>
        </p:spPr>
        <p:txBody>
          <a:bodyPr wrap="square">
            <a:spAutoFit/>
          </a:bodyPr>
          <a:lstStyle/>
          <a:p>
            <a:pPr algn="just" rtl="1">
              <a:spcBef>
                <a:spcPts val="1875"/>
              </a:spcBef>
              <a:spcAft>
                <a:spcPts val="750"/>
              </a:spcAft>
            </a:pPr>
            <a:r>
              <a:rPr lang="fa-IR" sz="2400" b="1" i="0" dirty="0">
                <a:solidFill>
                  <a:schemeClr val="bg1"/>
                </a:solidFill>
                <a:effectLst/>
                <a:latin typeface="Shabnam" panose="020B0603030804020204" pitchFamily="34" charset="-78"/>
                <a:cs typeface="Shabnam" panose="020B0603030804020204" pitchFamily="34" charset="-78"/>
              </a:rPr>
              <a:t>کپک چگونه تشکیل می شود؟</a:t>
            </a:r>
          </a:p>
        </p:txBody>
      </p:sp>
      <p:pic>
        <p:nvPicPr>
          <p:cNvPr id="6" name="Picture 5">
            <a:extLst>
              <a:ext uri="{FF2B5EF4-FFF2-40B4-BE49-F238E27FC236}">
                <a16:creationId xmlns:a16="http://schemas.microsoft.com/office/drawing/2014/main" id="{C101E78A-E158-D265-CBCB-FCA6D7C87624}"/>
              </a:ext>
            </a:extLst>
          </p:cNvPr>
          <p:cNvPicPr>
            <a:picLocks noChangeAspect="1"/>
          </p:cNvPicPr>
          <p:nvPr/>
        </p:nvPicPr>
        <p:blipFill>
          <a:blip r:embed="rId2"/>
          <a:srcRect l="28309"/>
          <a:stretch/>
        </p:blipFill>
        <p:spPr>
          <a:xfrm>
            <a:off x="217630" y="1514168"/>
            <a:ext cx="4737828" cy="4404566"/>
          </a:xfrm>
          <a:prstGeom prst="rect">
            <a:avLst/>
          </a:prstGeom>
          <a:ln w="19050">
            <a:solidFill>
              <a:schemeClr val="bg1"/>
            </a:solidFill>
          </a:ln>
        </p:spPr>
      </p:pic>
      <p:pic>
        <p:nvPicPr>
          <p:cNvPr id="10244" name="Picture 4" descr="کپک زیتون: راهنمای جامع پیشگیری و درمان">
            <a:extLst>
              <a:ext uri="{FF2B5EF4-FFF2-40B4-BE49-F238E27FC236}">
                <a16:creationId xmlns:a16="http://schemas.microsoft.com/office/drawing/2014/main" id="{0AEFB0D9-38E2-D27B-2687-32D06FB84F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5469" y="3429000"/>
            <a:ext cx="4912630" cy="3275086"/>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6B851A9-B199-4465-AB9E-DD8EAA4DFDA1}"/>
              </a:ext>
            </a:extLst>
          </p:cNvPr>
          <p:cNvSpPr/>
          <p:nvPr/>
        </p:nvSpPr>
        <p:spPr>
          <a:xfrm>
            <a:off x="79979" y="1514168"/>
            <a:ext cx="137651" cy="267116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3D9274E7-7ED5-8EE2-7852-9E479FB36249}"/>
              </a:ext>
            </a:extLst>
          </p:cNvPr>
          <p:cNvSpPr/>
          <p:nvPr/>
        </p:nvSpPr>
        <p:spPr>
          <a:xfrm>
            <a:off x="10558099" y="3286433"/>
            <a:ext cx="137651" cy="267116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3F5B3718-5E3B-A16A-C9AB-8625B8D753BD}"/>
              </a:ext>
            </a:extLst>
          </p:cNvPr>
          <p:cNvSpPr/>
          <p:nvPr/>
        </p:nvSpPr>
        <p:spPr>
          <a:xfrm>
            <a:off x="79979" y="1371601"/>
            <a:ext cx="1222795" cy="14256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9286982F-9F6D-7CB2-9DD9-26F19FE2362C}"/>
              </a:ext>
            </a:extLst>
          </p:cNvPr>
          <p:cNvSpPr/>
          <p:nvPr/>
        </p:nvSpPr>
        <p:spPr>
          <a:xfrm>
            <a:off x="9335304" y="3286433"/>
            <a:ext cx="1222795" cy="14256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12045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29E3830-ADC8-59FF-157C-AF44C5278870}"/>
              </a:ext>
            </a:extLst>
          </p:cNvPr>
          <p:cNvSpPr txBox="1"/>
          <p:nvPr/>
        </p:nvSpPr>
        <p:spPr>
          <a:xfrm>
            <a:off x="58997" y="1637478"/>
            <a:ext cx="7638570" cy="2239074"/>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کپک ها دارای رنگ های مختلفی بوده و کرکی شکل و پنبه مانند هستند و با تولید آنزیم های زیاد سبب فساد غذاها می شوند. برای فاسد شدن غذا و میوه کپک باید رشد کند و تغییرات فیزیکی و شیمیایی ایجاد کند تا با ترشح آنزیم اولا سفتی غذاها و رنگ آنها را به هم بزند و ثانیا طعم شان را تغییر دهد و آنها را ترش مزه کند.</a:t>
            </a:r>
          </a:p>
        </p:txBody>
      </p:sp>
      <p:sp>
        <p:nvSpPr>
          <p:cNvPr id="4" name="TextBox 3">
            <a:extLst>
              <a:ext uri="{FF2B5EF4-FFF2-40B4-BE49-F238E27FC236}">
                <a16:creationId xmlns:a16="http://schemas.microsoft.com/office/drawing/2014/main" id="{7B44427E-4521-5587-7E2B-62BA19FB496D}"/>
              </a:ext>
            </a:extLst>
          </p:cNvPr>
          <p:cNvSpPr txBox="1"/>
          <p:nvPr/>
        </p:nvSpPr>
        <p:spPr>
          <a:xfrm>
            <a:off x="4945626" y="405270"/>
            <a:ext cx="6096000" cy="461665"/>
          </a:xfrm>
          <a:prstGeom prst="rect">
            <a:avLst/>
          </a:prstGeom>
          <a:noFill/>
        </p:spPr>
        <p:txBody>
          <a:bodyPr wrap="square">
            <a:spAutoFit/>
          </a:bodyPr>
          <a:lstStyle/>
          <a:p>
            <a:pPr algn="just" rtl="1">
              <a:spcBef>
                <a:spcPts val="1875"/>
              </a:spcBef>
              <a:spcAft>
                <a:spcPts val="750"/>
              </a:spcAft>
            </a:pPr>
            <a:r>
              <a:rPr lang="fa-IR" sz="2400" b="1" i="0" dirty="0">
                <a:solidFill>
                  <a:schemeClr val="bg1"/>
                </a:solidFill>
                <a:effectLst/>
                <a:latin typeface="Shabnam" panose="020B0603030804020204" pitchFamily="34" charset="-78"/>
                <a:cs typeface="Shabnam" panose="020B0603030804020204" pitchFamily="34" charset="-78"/>
              </a:rPr>
              <a:t>کپک چگونه تشکیل می شود؟</a:t>
            </a:r>
          </a:p>
        </p:txBody>
      </p:sp>
      <p:pic>
        <p:nvPicPr>
          <p:cNvPr id="11266" name="Picture 2" descr="کپک زدگی در زیتون شور - صنایع غذایی بدر|  خیارشور،زیتون،ترشی،مربا،کنسرو،آبلیمو،رب گوجه">
            <a:extLst>
              <a:ext uri="{FF2B5EF4-FFF2-40B4-BE49-F238E27FC236}">
                <a16:creationId xmlns:a16="http://schemas.microsoft.com/office/drawing/2014/main" id="{D3266997-A761-CF04-C476-5FD3D09777F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05719" y="1073485"/>
            <a:ext cx="4219132" cy="523172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5CE5A3C-C1BD-4F5E-F3FB-0EFE307D11E6}"/>
              </a:ext>
            </a:extLst>
          </p:cNvPr>
          <p:cNvSpPr/>
          <p:nvPr/>
        </p:nvSpPr>
        <p:spPr>
          <a:xfrm>
            <a:off x="7805719" y="6305209"/>
            <a:ext cx="1222795" cy="14256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CB8DB6AE-9B53-355B-4EDC-F1674BDA793F}"/>
              </a:ext>
            </a:extLst>
          </p:cNvPr>
          <p:cNvSpPr/>
          <p:nvPr/>
        </p:nvSpPr>
        <p:spPr>
          <a:xfrm>
            <a:off x="7648876" y="3776613"/>
            <a:ext cx="156843" cy="2671163"/>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FA6BBC26-C73B-C42D-BCF9-BF36DC757CB2}"/>
              </a:ext>
            </a:extLst>
          </p:cNvPr>
          <p:cNvSpPr/>
          <p:nvPr/>
        </p:nvSpPr>
        <p:spPr>
          <a:xfrm>
            <a:off x="0" y="6447776"/>
            <a:ext cx="727587" cy="142567"/>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72040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89DEA9-4419-5842-55F1-6C80F12647D5}"/>
              </a:ext>
            </a:extLst>
          </p:cNvPr>
          <p:cNvSpPr/>
          <p:nvPr/>
        </p:nvSpPr>
        <p:spPr>
          <a:xfrm>
            <a:off x="0" y="1762706"/>
            <a:ext cx="4876800" cy="3684365"/>
          </a:xfrm>
          <a:prstGeom prst="rect">
            <a:avLst/>
          </a:prstGeom>
          <a:solidFill>
            <a:srgbClr val="8EC26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4C1FCE6-A4A5-0A36-DA34-C72C4FFDC2D6}"/>
              </a:ext>
            </a:extLst>
          </p:cNvPr>
          <p:cNvSpPr txBox="1"/>
          <p:nvPr/>
        </p:nvSpPr>
        <p:spPr>
          <a:xfrm>
            <a:off x="4876800" y="403573"/>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اجزای کپکها</a:t>
            </a:r>
          </a:p>
        </p:txBody>
      </p:sp>
      <p:sp>
        <p:nvSpPr>
          <p:cNvPr id="5" name="TextBox 4">
            <a:extLst>
              <a:ext uri="{FF2B5EF4-FFF2-40B4-BE49-F238E27FC236}">
                <a16:creationId xmlns:a16="http://schemas.microsoft.com/office/drawing/2014/main" id="{D2C33B40-831D-8ED2-C0FE-93F2081A3DB2}"/>
              </a:ext>
            </a:extLst>
          </p:cNvPr>
          <p:cNvSpPr txBox="1"/>
          <p:nvPr/>
        </p:nvSpPr>
        <p:spPr>
          <a:xfrm>
            <a:off x="6263149" y="1634087"/>
            <a:ext cx="5742038" cy="4455066"/>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کپکها از رشته های تاری دراز و بیرنگی تشکیل شده اند که دو شاخک دارند. قسمت های مختلف یک کپک شامل ریزوئید (ریشه) است که داخل ماده نفوذ کرده و جذب مواد غذایی را بر عهده دارد و یکی از شاخک ها می باشد. قسمت های دیگر استولون (ساقه های خوابیده)، اسپورانژیوم (کیسه حاوی هاگ) است که کروی بوده و در انتهای یکی از شاخک ها می باشد. اسپورانژیوفور (هایف رویشی) و هاگ ها (اسپورهای تولید مثلی) داخل کیسه هاگ بخش های دیگر آن می باشد.</a:t>
            </a:r>
          </a:p>
        </p:txBody>
      </p:sp>
      <p:pic>
        <p:nvPicPr>
          <p:cNvPr id="7" name="Picture 6">
            <a:extLst>
              <a:ext uri="{FF2B5EF4-FFF2-40B4-BE49-F238E27FC236}">
                <a16:creationId xmlns:a16="http://schemas.microsoft.com/office/drawing/2014/main" id="{46EA29F3-3CC2-0BE6-AEBD-144887D81F88}"/>
              </a:ext>
            </a:extLst>
          </p:cNvPr>
          <p:cNvPicPr>
            <a:picLocks noChangeAspect="1"/>
          </p:cNvPicPr>
          <p:nvPr/>
        </p:nvPicPr>
        <p:blipFill>
          <a:blip r:embed="rId2"/>
          <a:stretch>
            <a:fillRect/>
          </a:stretch>
        </p:blipFill>
        <p:spPr>
          <a:xfrm>
            <a:off x="0" y="868222"/>
            <a:ext cx="3591652" cy="2715638"/>
          </a:xfrm>
          <a:prstGeom prst="rect">
            <a:avLst/>
          </a:prstGeom>
          <a:ln w="19050">
            <a:solidFill>
              <a:schemeClr val="bg1"/>
            </a:solidFill>
          </a:ln>
        </p:spPr>
      </p:pic>
      <p:pic>
        <p:nvPicPr>
          <p:cNvPr id="12292" name="Picture 4" descr="به این دلیل مهم، هرگز غذای کپک زده را بو نکنید! | سایت انتخاب">
            <a:extLst>
              <a:ext uri="{FF2B5EF4-FFF2-40B4-BE49-F238E27FC236}">
                <a16:creationId xmlns:a16="http://schemas.microsoft.com/office/drawing/2014/main" id="{C2C33FCF-A261-7858-6616-86CC04EEE6F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4865"/>
          <a:stretch/>
        </p:blipFill>
        <p:spPr bwMode="auto">
          <a:xfrm>
            <a:off x="755241" y="3583860"/>
            <a:ext cx="4955457" cy="3274140"/>
          </a:xfrm>
          <a:prstGeom prst="rect">
            <a:avLst/>
          </a:prstGeom>
          <a:noFill/>
          <a:ln w="12700">
            <a:solidFill>
              <a:srgbClr val="FFFF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992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4D410C-367F-B88F-B0A7-29197F24C2C1}"/>
              </a:ext>
            </a:extLst>
          </p:cNvPr>
          <p:cNvSpPr txBox="1"/>
          <p:nvPr/>
        </p:nvSpPr>
        <p:spPr>
          <a:xfrm>
            <a:off x="4916128" y="395438"/>
            <a:ext cx="6096000" cy="461665"/>
          </a:xfrm>
          <a:prstGeom prst="rect">
            <a:avLst/>
          </a:prstGeom>
          <a:noFill/>
        </p:spPr>
        <p:txBody>
          <a:bodyPr wrap="square">
            <a:spAutoFit/>
          </a:bodyPr>
          <a:lstStyle>
            <a:defPPr>
              <a:defRPr lang="fa-IR"/>
            </a:defPPr>
            <a:lvl1pPr algn="just" rtl="1">
              <a:spcBef>
                <a:spcPts val="1875"/>
              </a:spcBef>
              <a:spcAft>
                <a:spcPts val="750"/>
              </a:spcAft>
              <a:defRPr sz="2400" b="1" i="0">
                <a:solidFill>
                  <a:srgbClr val="472B0F"/>
                </a:solidFill>
                <a:effectLst/>
                <a:latin typeface="Shabnam" panose="020B0603030804020204" pitchFamily="34" charset="-78"/>
                <a:cs typeface="Shabnam" panose="020B0603030804020204" pitchFamily="34" charset="-78"/>
              </a:defRPr>
            </a:lvl1pPr>
          </a:lstStyle>
          <a:p>
            <a:r>
              <a:rPr lang="fa-IR" dirty="0">
                <a:solidFill>
                  <a:schemeClr val="bg1"/>
                </a:solidFill>
              </a:rPr>
              <a:t>کپک کجاست و انواع آن </a:t>
            </a:r>
          </a:p>
        </p:txBody>
      </p:sp>
      <p:sp>
        <p:nvSpPr>
          <p:cNvPr id="5" name="TextBox 4">
            <a:extLst>
              <a:ext uri="{FF2B5EF4-FFF2-40B4-BE49-F238E27FC236}">
                <a16:creationId xmlns:a16="http://schemas.microsoft.com/office/drawing/2014/main" id="{0BB7C589-797F-048E-210E-B0916430EF5F}"/>
              </a:ext>
            </a:extLst>
          </p:cNvPr>
          <p:cNvSpPr txBox="1"/>
          <p:nvPr/>
        </p:nvSpPr>
        <p:spPr>
          <a:xfrm>
            <a:off x="78657" y="1752177"/>
            <a:ext cx="6351639" cy="3347070"/>
          </a:xfrm>
          <a:prstGeom prst="rect">
            <a:avLst/>
          </a:prstGeom>
          <a:noFill/>
        </p:spPr>
        <p:txBody>
          <a:bodyPr wrap="square">
            <a:spAutoFit/>
          </a:bodyPr>
          <a:lstStyle>
            <a:defPPr>
              <a:defRPr lang="fa-IR"/>
            </a:defPPr>
            <a:lvl1pPr algn="just" rtl="1">
              <a:lnSpc>
                <a:spcPct val="200000"/>
              </a:lnSpc>
              <a:defRPr i="0">
                <a:solidFill>
                  <a:srgbClr val="2C2F34"/>
                </a:solidFill>
                <a:effectLst/>
                <a:latin typeface="Vazir" panose="020B0603030804020204" pitchFamily="34" charset="-78"/>
                <a:cs typeface="Vazir" panose="020B0603030804020204" pitchFamily="34" charset="-78"/>
              </a:defRPr>
            </a:lvl1pPr>
          </a:lstStyle>
          <a:p>
            <a:r>
              <a:rPr lang="fa-IR" dirty="0"/>
              <a:t>کپک در همه جا وجود دارد. آن‌ها هم در داخل و هم در فضای باز، یافت می شوند. اسپورهای کپک را نمی‌توان از محیط‌های داخلی حذف کرد. کپک معمولاً در داخل خانه مشکلی ایجاد نمی‌کند، مگر اینکه هاگ کپک‌، در یک مکان خیس یا نمناک فرود بیاید و شروع به رشد کند. کپک‌ها‌، هرچه روی آن رشد کنند را هضم می‌کنند. بهترین راه برای کنترل رشد کپک، کنترل رطوبت است.</a:t>
            </a:r>
          </a:p>
        </p:txBody>
      </p:sp>
      <p:pic>
        <p:nvPicPr>
          <p:cNvPr id="13314" name="Picture 2" descr="با غذاهای کپک زده چه کنیم؟ - مجله میکروسکوپ">
            <a:extLst>
              <a:ext uri="{FF2B5EF4-FFF2-40B4-BE49-F238E27FC236}">
                <a16:creationId xmlns:a16="http://schemas.microsoft.com/office/drawing/2014/main" id="{89F76302-98E1-2190-12FE-25E3CFAB5B3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685" b="177"/>
          <a:stretch/>
        </p:blipFill>
        <p:spPr bwMode="auto">
          <a:xfrm>
            <a:off x="6393012" y="1738650"/>
            <a:ext cx="5798988" cy="387801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0070F7E8-19F7-09DB-5169-5009BCBDC8E1}"/>
              </a:ext>
            </a:extLst>
          </p:cNvPr>
          <p:cNvSpPr/>
          <p:nvPr/>
        </p:nvSpPr>
        <p:spPr>
          <a:xfrm>
            <a:off x="0" y="6259454"/>
            <a:ext cx="12192000" cy="347824"/>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123114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TotalTime>
  <Words>2521</Words>
  <Application>Microsoft Office PowerPoint</Application>
  <PresentationFormat>Widescreen</PresentationFormat>
  <Paragraphs>96</Paragraphs>
  <Slides>38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4</cp:revision>
  <dcterms:created xsi:type="dcterms:W3CDTF">2024-11-26T04:23:49Z</dcterms:created>
  <dcterms:modified xsi:type="dcterms:W3CDTF">2024-12-10T07:39:50Z</dcterms:modified>
</cp:coreProperties>
</file>