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2" r:id="rId2"/>
    <p:sldId id="256" r:id="rId3"/>
    <p:sldId id="257" r:id="rId4"/>
    <p:sldId id="258" r:id="rId5"/>
    <p:sldId id="259" r:id="rId6"/>
    <p:sldId id="260" r:id="rId7"/>
    <p:sldId id="261" r:id="rId8"/>
    <p:sldId id="262" r:id="rId9"/>
    <p:sldId id="263" r:id="rId10"/>
    <p:sldId id="264" r:id="rId11"/>
    <p:sldId id="265" r:id="rId12"/>
    <p:sldId id="267" r:id="rId13"/>
    <p:sldId id="269" r:id="rId14"/>
    <p:sldId id="268" r:id="rId15"/>
    <p:sldId id="270" r:id="rId16"/>
    <p:sldId id="284" r:id="rId17"/>
    <p:sldId id="271" r:id="rId18"/>
    <p:sldId id="272" r:id="rId19"/>
    <p:sldId id="285" r:id="rId20"/>
    <p:sldId id="273" r:id="rId21"/>
    <p:sldId id="274" r:id="rId22"/>
    <p:sldId id="275" r:id="rId23"/>
    <p:sldId id="276" r:id="rId24"/>
    <p:sldId id="277" r:id="rId25"/>
    <p:sldId id="278" r:id="rId26"/>
    <p:sldId id="279" r:id="rId27"/>
    <p:sldId id="289" r:id="rId28"/>
    <p:sldId id="290" r:id="rId29"/>
    <p:sldId id="287" r:id="rId30"/>
    <p:sldId id="288" r:id="rId31"/>
    <p:sldId id="286" r:id="rId32"/>
    <p:sldId id="282" r:id="rId33"/>
    <p:sldId id="283" r:id="rId34"/>
    <p:sldId id="266" r:id="rId35"/>
    <p:sldId id="291" r:id="rId36"/>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78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64506F5F-E82B-16EF-B8A3-353F04AF771D}"/>
              </a:ext>
            </a:extLst>
          </p:cNvPr>
          <p:cNvSpPr/>
          <p:nvPr userDrawn="1"/>
        </p:nvSpPr>
        <p:spPr>
          <a:xfrm>
            <a:off x="101600" y="6391564"/>
            <a:ext cx="12007273" cy="466436"/>
          </a:xfrm>
          <a:prstGeom prst="snip2SameRect">
            <a:avLst/>
          </a:prstGeom>
          <a:solidFill>
            <a:srgbClr val="9E78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Half Frame 2">
            <a:extLst>
              <a:ext uri="{FF2B5EF4-FFF2-40B4-BE49-F238E27FC236}">
                <a16:creationId xmlns:a16="http://schemas.microsoft.com/office/drawing/2014/main" id="{32BAAF0B-38C3-1E81-BB27-B42028D1ECFA}"/>
              </a:ext>
            </a:extLst>
          </p:cNvPr>
          <p:cNvSpPr/>
          <p:nvPr userDrawn="1"/>
        </p:nvSpPr>
        <p:spPr>
          <a:xfrm>
            <a:off x="157017" y="105266"/>
            <a:ext cx="1948874" cy="1775288"/>
          </a:xfrm>
          <a:prstGeom prst="halfFrame">
            <a:avLst>
              <a:gd name="adj1" fmla="val 12053"/>
              <a:gd name="adj2" fmla="val 12053"/>
            </a:avLst>
          </a:prstGeom>
          <a:solidFill>
            <a:srgbClr val="9E78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9" name="Half Frame 8">
            <a:extLst>
              <a:ext uri="{FF2B5EF4-FFF2-40B4-BE49-F238E27FC236}">
                <a16:creationId xmlns:a16="http://schemas.microsoft.com/office/drawing/2014/main" id="{B994EDC9-28AE-98B1-673D-CABA37E4E150}"/>
              </a:ext>
            </a:extLst>
          </p:cNvPr>
          <p:cNvSpPr/>
          <p:nvPr userDrawn="1"/>
        </p:nvSpPr>
        <p:spPr>
          <a:xfrm flipH="1">
            <a:off x="10086109" y="105266"/>
            <a:ext cx="1948874" cy="1775288"/>
          </a:xfrm>
          <a:prstGeom prst="halfFrame">
            <a:avLst>
              <a:gd name="adj1" fmla="val 12053"/>
              <a:gd name="adj2" fmla="val 12053"/>
            </a:avLst>
          </a:prstGeom>
          <a:solidFill>
            <a:srgbClr val="9E78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10" name="Rectangle 9">
            <a:extLst>
              <a:ext uri="{FF2B5EF4-FFF2-40B4-BE49-F238E27FC236}">
                <a16:creationId xmlns:a16="http://schemas.microsoft.com/office/drawing/2014/main" id="{789D4072-DF41-8F94-9C33-6D7B78F6651E}"/>
              </a:ext>
            </a:extLst>
          </p:cNvPr>
          <p:cNvSpPr/>
          <p:nvPr userDrawn="1"/>
        </p:nvSpPr>
        <p:spPr>
          <a:xfrm>
            <a:off x="3489855" y="716414"/>
            <a:ext cx="5230762" cy="49160"/>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608410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542A7AF6-E546-F16C-1432-A0BC8E34BDFA}"/>
              </a:ext>
            </a:extLst>
          </p:cNvPr>
          <p:cNvSpPr/>
          <p:nvPr userDrawn="1"/>
        </p:nvSpPr>
        <p:spPr>
          <a:xfrm>
            <a:off x="101600" y="6391564"/>
            <a:ext cx="12007273" cy="466436"/>
          </a:xfrm>
          <a:prstGeom prst="snip2SameRect">
            <a:avLst/>
          </a:prstGeom>
          <a:solidFill>
            <a:srgbClr val="9E78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Half Frame 2">
            <a:extLst>
              <a:ext uri="{FF2B5EF4-FFF2-40B4-BE49-F238E27FC236}">
                <a16:creationId xmlns:a16="http://schemas.microsoft.com/office/drawing/2014/main" id="{F2529C0A-4339-1A7D-5DD9-A8193FAAF677}"/>
              </a:ext>
            </a:extLst>
          </p:cNvPr>
          <p:cNvSpPr/>
          <p:nvPr userDrawn="1"/>
        </p:nvSpPr>
        <p:spPr>
          <a:xfrm>
            <a:off x="157017" y="105266"/>
            <a:ext cx="1948874" cy="1775288"/>
          </a:xfrm>
          <a:prstGeom prst="halfFrame">
            <a:avLst>
              <a:gd name="adj1" fmla="val 12053"/>
              <a:gd name="adj2" fmla="val 12053"/>
            </a:avLst>
          </a:prstGeom>
          <a:solidFill>
            <a:srgbClr val="9E78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4" name="Half Frame 3">
            <a:extLst>
              <a:ext uri="{FF2B5EF4-FFF2-40B4-BE49-F238E27FC236}">
                <a16:creationId xmlns:a16="http://schemas.microsoft.com/office/drawing/2014/main" id="{3F924750-21B2-1940-7CF6-07AE4F5AEFDA}"/>
              </a:ext>
            </a:extLst>
          </p:cNvPr>
          <p:cNvSpPr/>
          <p:nvPr userDrawn="1"/>
        </p:nvSpPr>
        <p:spPr>
          <a:xfrm flipH="1">
            <a:off x="10086109" y="105266"/>
            <a:ext cx="1948874" cy="1775288"/>
          </a:xfrm>
          <a:prstGeom prst="halfFrame">
            <a:avLst>
              <a:gd name="adj1" fmla="val 12053"/>
              <a:gd name="adj2" fmla="val 12053"/>
            </a:avLst>
          </a:prstGeom>
          <a:solidFill>
            <a:srgbClr val="9E78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5" name="Rectangle 4">
            <a:extLst>
              <a:ext uri="{FF2B5EF4-FFF2-40B4-BE49-F238E27FC236}">
                <a16:creationId xmlns:a16="http://schemas.microsoft.com/office/drawing/2014/main" id="{727A6CF9-17BA-8938-CD38-9A680599E01B}"/>
              </a:ext>
            </a:extLst>
          </p:cNvPr>
          <p:cNvSpPr/>
          <p:nvPr userDrawn="1"/>
        </p:nvSpPr>
        <p:spPr>
          <a:xfrm>
            <a:off x="3489855" y="716414"/>
            <a:ext cx="5230762" cy="49160"/>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61521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7EC41AC-2196-2638-3187-3D66CF3DD405}"/>
              </a:ext>
            </a:extLst>
          </p:cNvPr>
          <p:cNvSpPr>
            <a:spLocks noGrp="1"/>
          </p:cNvSpPr>
          <p:nvPr>
            <p:ph type="pic" sz="quarter" idx="10"/>
          </p:nvPr>
        </p:nvSpPr>
        <p:spPr>
          <a:xfrm>
            <a:off x="0" y="2"/>
            <a:ext cx="7305964" cy="6857999"/>
          </a:xfrm>
          <a:custGeom>
            <a:avLst/>
            <a:gdLst>
              <a:gd name="connsiteX0" fmla="*/ 0 w 6160655"/>
              <a:gd name="connsiteY0" fmla="*/ 0 h 6857999"/>
              <a:gd name="connsiteX1" fmla="*/ 6160655 w 6160655"/>
              <a:gd name="connsiteY1" fmla="*/ 0 h 6857999"/>
              <a:gd name="connsiteX2" fmla="*/ 6160655 w 6160655"/>
              <a:gd name="connsiteY2" fmla="*/ 6857999 h 6857999"/>
              <a:gd name="connsiteX3" fmla="*/ 0 w 6160655"/>
              <a:gd name="connsiteY3" fmla="*/ 6857999 h 6857999"/>
              <a:gd name="connsiteX0" fmla="*/ 0 w 6160655"/>
              <a:gd name="connsiteY0" fmla="*/ 0 h 6857999"/>
              <a:gd name="connsiteX1" fmla="*/ 4544291 w 6160655"/>
              <a:gd name="connsiteY1" fmla="*/ 0 h 6857999"/>
              <a:gd name="connsiteX2" fmla="*/ 6160655 w 6160655"/>
              <a:gd name="connsiteY2" fmla="*/ 6857999 h 6857999"/>
              <a:gd name="connsiteX3" fmla="*/ 0 w 6160655"/>
              <a:gd name="connsiteY3" fmla="*/ 6857999 h 6857999"/>
              <a:gd name="connsiteX4" fmla="*/ 0 w 6160655"/>
              <a:gd name="connsiteY4" fmla="*/ 0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60655" h="6857999">
                <a:moveTo>
                  <a:pt x="0" y="0"/>
                </a:moveTo>
                <a:lnTo>
                  <a:pt x="4544291" y="0"/>
                </a:lnTo>
                <a:lnTo>
                  <a:pt x="6160655" y="6857999"/>
                </a:lnTo>
                <a:lnTo>
                  <a:pt x="0" y="6857999"/>
                </a:lnTo>
                <a:lnTo>
                  <a:pt x="0" y="0"/>
                </a:lnTo>
                <a:close/>
              </a:path>
            </a:pathLst>
          </a:custGeom>
        </p:spPr>
        <p:txBody>
          <a:bodyPr wrap="square">
            <a:noAutofit/>
          </a:bodyPr>
          <a:lstStyle/>
          <a:p>
            <a:endParaRPr lang="fa-IR"/>
          </a:p>
        </p:txBody>
      </p:sp>
    </p:spTree>
    <p:extLst>
      <p:ext uri="{BB962C8B-B14F-4D97-AF65-F5344CB8AC3E}">
        <p14:creationId xmlns:p14="http://schemas.microsoft.com/office/powerpoint/2010/main" val="24166634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2921279"/>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jpeg"/></Relationships>
</file>

<file path=ppt/slides/_rels/slide3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s://rasekhoon.net/article/show/1640269" TargetMode="External"/><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33.xml.rels><?xml version="1.0" encoding="UTF-8" standalone="yes"?>
<Relationships xmlns="http://schemas.openxmlformats.org/package/2006/relationships"><Relationship Id="rId3" Type="http://schemas.openxmlformats.org/officeDocument/2006/relationships/hyperlink" Target="https://rasekhoon.net/article/show/1640269" TargetMode="External"/><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fa.wikipedia.org/" TargetMode="External"/><Relationship Id="rId2" Type="http://schemas.openxmlformats.org/officeDocument/2006/relationships/hyperlink" Target="https://hawzah.net/" TargetMode="External"/><Relationship Id="rId1" Type="http://schemas.openxmlformats.org/officeDocument/2006/relationships/slideLayout" Target="../slideLayouts/slideLayout2.xml"/><Relationship Id="rId4" Type="http://schemas.openxmlformats.org/officeDocument/2006/relationships/hyperlink" Target="https://negarestan.sellfile.ir/"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27">
            <a:extLst>
              <a:ext uri="{FF2B5EF4-FFF2-40B4-BE49-F238E27FC236}">
                <a16:creationId xmlns:a16="http://schemas.microsoft.com/office/drawing/2014/main" id="{9AB51145-B4F8-0C38-85DC-2B5E60D3BF41}"/>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8175" r="17654"/>
          <a:stretch/>
        </p:blipFill>
        <p:spPr>
          <a:xfrm>
            <a:off x="0" y="2"/>
            <a:ext cx="7305964" cy="6857999"/>
          </a:xfrm>
        </p:spPr>
      </p:pic>
      <p:sp>
        <p:nvSpPr>
          <p:cNvPr id="17" name="Rectangle 16">
            <a:extLst>
              <a:ext uri="{FF2B5EF4-FFF2-40B4-BE49-F238E27FC236}">
                <a16:creationId xmlns:a16="http://schemas.microsoft.com/office/drawing/2014/main" id="{A61840D4-5EAD-6665-8191-B1D2B7CD7167}"/>
              </a:ext>
            </a:extLst>
          </p:cNvPr>
          <p:cNvSpPr/>
          <p:nvPr/>
        </p:nvSpPr>
        <p:spPr>
          <a:xfrm>
            <a:off x="5614399" y="2109022"/>
            <a:ext cx="5702710" cy="619432"/>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Rectangle 17">
            <a:extLst>
              <a:ext uri="{FF2B5EF4-FFF2-40B4-BE49-F238E27FC236}">
                <a16:creationId xmlns:a16="http://schemas.microsoft.com/office/drawing/2014/main" id="{D5407AB3-1E5D-64D4-F328-0B0904F45E69}"/>
              </a:ext>
            </a:extLst>
          </p:cNvPr>
          <p:cNvSpPr/>
          <p:nvPr/>
        </p:nvSpPr>
        <p:spPr>
          <a:xfrm>
            <a:off x="5614399" y="3288892"/>
            <a:ext cx="5702710" cy="619432"/>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Rectangle 18">
            <a:extLst>
              <a:ext uri="{FF2B5EF4-FFF2-40B4-BE49-F238E27FC236}">
                <a16:creationId xmlns:a16="http://schemas.microsoft.com/office/drawing/2014/main" id="{90D3521F-FFF2-4BE1-C6B6-5C198877B2F1}"/>
              </a:ext>
            </a:extLst>
          </p:cNvPr>
          <p:cNvSpPr/>
          <p:nvPr/>
        </p:nvSpPr>
        <p:spPr>
          <a:xfrm>
            <a:off x="5614399" y="4488427"/>
            <a:ext cx="5702710" cy="619432"/>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Rectangle 19">
            <a:extLst>
              <a:ext uri="{FF2B5EF4-FFF2-40B4-BE49-F238E27FC236}">
                <a16:creationId xmlns:a16="http://schemas.microsoft.com/office/drawing/2014/main" id="{EC6F20EB-651D-B043-718E-77D065C74944}"/>
              </a:ext>
            </a:extLst>
          </p:cNvPr>
          <p:cNvSpPr/>
          <p:nvPr/>
        </p:nvSpPr>
        <p:spPr>
          <a:xfrm>
            <a:off x="5614399" y="5687962"/>
            <a:ext cx="5702710" cy="619432"/>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TextBox 20">
            <a:extLst>
              <a:ext uri="{FF2B5EF4-FFF2-40B4-BE49-F238E27FC236}">
                <a16:creationId xmlns:a16="http://schemas.microsoft.com/office/drawing/2014/main" id="{D5340D12-E1AE-070C-C8F2-FC029A406F69}"/>
              </a:ext>
            </a:extLst>
          </p:cNvPr>
          <p:cNvSpPr txBox="1"/>
          <p:nvPr/>
        </p:nvSpPr>
        <p:spPr>
          <a:xfrm>
            <a:off x="5614398" y="2187905"/>
            <a:ext cx="570271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pPr algn="ctr"/>
            <a:r>
              <a:rPr lang="fa-IR" dirty="0">
                <a:solidFill>
                  <a:schemeClr val="bg1"/>
                </a:solidFill>
              </a:rPr>
              <a:t>موضوع:پاورپوینت مدافعان حرم</a:t>
            </a:r>
          </a:p>
        </p:txBody>
      </p:sp>
      <p:sp>
        <p:nvSpPr>
          <p:cNvPr id="22" name="TextBox 21">
            <a:extLst>
              <a:ext uri="{FF2B5EF4-FFF2-40B4-BE49-F238E27FC236}">
                <a16:creationId xmlns:a16="http://schemas.microsoft.com/office/drawing/2014/main" id="{A4247823-1DB8-8D79-F4A0-3B8AD19D4ED7}"/>
              </a:ext>
            </a:extLst>
          </p:cNvPr>
          <p:cNvSpPr txBox="1"/>
          <p:nvPr/>
        </p:nvSpPr>
        <p:spPr>
          <a:xfrm>
            <a:off x="5614398" y="3387440"/>
            <a:ext cx="5702709"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pPr algn="ctr"/>
            <a:r>
              <a:rPr lang="fa-IR" dirty="0">
                <a:solidFill>
                  <a:schemeClr val="bg1"/>
                </a:solidFill>
              </a:rPr>
              <a:t>استاد راهنما:علیرضا عزیز</a:t>
            </a:r>
          </a:p>
        </p:txBody>
      </p:sp>
      <p:sp>
        <p:nvSpPr>
          <p:cNvPr id="23" name="TextBox 22">
            <a:extLst>
              <a:ext uri="{FF2B5EF4-FFF2-40B4-BE49-F238E27FC236}">
                <a16:creationId xmlns:a16="http://schemas.microsoft.com/office/drawing/2014/main" id="{D2900A24-FF2C-59EE-A173-1249B84F948D}"/>
              </a:ext>
            </a:extLst>
          </p:cNvPr>
          <p:cNvSpPr txBox="1"/>
          <p:nvPr/>
        </p:nvSpPr>
        <p:spPr>
          <a:xfrm>
            <a:off x="5614398" y="4567310"/>
            <a:ext cx="5702709"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pPr algn="ctr"/>
            <a:r>
              <a:rPr lang="fa-IR" dirty="0">
                <a:solidFill>
                  <a:schemeClr val="bg1"/>
                </a:solidFill>
              </a:rPr>
              <a:t>پژوهشگر:محمد جواد عزیزی</a:t>
            </a:r>
          </a:p>
        </p:txBody>
      </p:sp>
      <p:sp>
        <p:nvSpPr>
          <p:cNvPr id="24" name="TextBox 23">
            <a:extLst>
              <a:ext uri="{FF2B5EF4-FFF2-40B4-BE49-F238E27FC236}">
                <a16:creationId xmlns:a16="http://schemas.microsoft.com/office/drawing/2014/main" id="{CA46BD65-163D-1090-1B4A-50C81CA5E0B0}"/>
              </a:ext>
            </a:extLst>
          </p:cNvPr>
          <p:cNvSpPr txBox="1"/>
          <p:nvPr/>
        </p:nvSpPr>
        <p:spPr>
          <a:xfrm>
            <a:off x="5614398" y="5771986"/>
            <a:ext cx="5702709"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pPr algn="ctr"/>
            <a:r>
              <a:rPr lang="fa-IR" dirty="0">
                <a:solidFill>
                  <a:schemeClr val="bg1"/>
                </a:solidFill>
              </a:rPr>
              <a:t>تاریخ ارائه: ..........</a:t>
            </a:r>
          </a:p>
        </p:txBody>
      </p:sp>
      <p:pic>
        <p:nvPicPr>
          <p:cNvPr id="1026" name="Picture 2" descr="لوگو دانشگاه تهران - لوگویاب">
            <a:extLst>
              <a:ext uri="{FF2B5EF4-FFF2-40B4-BE49-F238E27FC236}">
                <a16:creationId xmlns:a16="http://schemas.microsoft.com/office/drawing/2014/main" id="{7EDF807E-BF17-82B1-7FBD-27AB9364AA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8302" y="44848"/>
            <a:ext cx="2014900" cy="2014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37213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62ADE72-9D92-29F4-078A-8AF0F97F0E3A}"/>
              </a:ext>
            </a:extLst>
          </p:cNvPr>
          <p:cNvSpPr txBox="1"/>
          <p:nvPr/>
        </p:nvSpPr>
        <p:spPr>
          <a:xfrm>
            <a:off x="245809" y="1686232"/>
            <a:ext cx="5879690" cy="3901068"/>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 هسته اولیه فاطمیون با ۲۵ نفر شکل گرفته و در اوایل سال ۱۳۹۲ش، به سوریه اعزام شد. آنها ابتدا در کنار گروه های عراقی مانند کتائب سیدالشهدا به مبارزه با معارضان سوری پرداختند. اعضای این گروه به تدریج افزایش یافت. افغانستانی های مقیم سوریه که غالبا در اطراف زینبیه زندگی می کردند هم به این جمع پیوستند. علیرضا توسلی ملقب به ابوحامد، فرمانده و بنیانگذار فاطمیون، ۹ اسفند ۱۳۹۳ در سوریه شهید شد. </a:t>
            </a:r>
          </a:p>
        </p:txBody>
      </p:sp>
      <p:sp>
        <p:nvSpPr>
          <p:cNvPr id="3" name="TextBox 2">
            <a:extLst>
              <a:ext uri="{FF2B5EF4-FFF2-40B4-BE49-F238E27FC236}">
                <a16:creationId xmlns:a16="http://schemas.microsoft.com/office/drawing/2014/main" id="{D4FDC828-9D20-AAEF-3521-88C854B69C7E}"/>
              </a:ext>
            </a:extLst>
          </p:cNvPr>
          <p:cNvSpPr txBox="1"/>
          <p:nvPr/>
        </p:nvSpPr>
        <p:spPr>
          <a:xfrm>
            <a:off x="1052052" y="165816"/>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لشکر فاطمیون</a:t>
            </a:r>
          </a:p>
        </p:txBody>
      </p:sp>
      <p:pic>
        <p:nvPicPr>
          <p:cNvPr id="7170" name="Picture 2" descr="درباره شهید علیرضا توسلی، معروف به ابوحامد، فرمانده و بنیان‌گذار تیپ فاطمیون،  به بهانه روز بزرگداشت شهدای مدافع حرم | هرکجا مرز کشیدند شما پل بزنید |  شهرآرانیوز">
            <a:extLst>
              <a:ext uri="{FF2B5EF4-FFF2-40B4-BE49-F238E27FC236}">
                <a16:creationId xmlns:a16="http://schemas.microsoft.com/office/drawing/2014/main" id="{BD858147-AACB-5E35-ED70-391B767FE0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651" y="1755528"/>
            <a:ext cx="5643714" cy="3762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1779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C53428E-3BB4-6F5F-2E9D-57A8F5C83DFD}"/>
              </a:ext>
            </a:extLst>
          </p:cNvPr>
          <p:cNvSpPr txBox="1"/>
          <p:nvPr/>
        </p:nvSpPr>
        <p:spPr>
          <a:xfrm>
            <a:off x="884904" y="147935"/>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لشکر زینبیون</a:t>
            </a:r>
          </a:p>
        </p:txBody>
      </p:sp>
      <p:sp>
        <p:nvSpPr>
          <p:cNvPr id="7" name="TextBox 6">
            <a:extLst>
              <a:ext uri="{FF2B5EF4-FFF2-40B4-BE49-F238E27FC236}">
                <a16:creationId xmlns:a16="http://schemas.microsoft.com/office/drawing/2014/main" id="{FC587D53-E4BC-302D-BE84-C0CAEF109FBC}"/>
              </a:ext>
            </a:extLst>
          </p:cNvPr>
          <p:cNvSpPr txBox="1"/>
          <p:nvPr/>
        </p:nvSpPr>
        <p:spPr>
          <a:xfrm>
            <a:off x="5850192" y="1851070"/>
            <a:ext cx="6184491" cy="3901068"/>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 لشکر زینبیون از گروه های در حال جنگ با نیروهای معارض سوری است و اعضای آن شیعیان منطقه شیعه نشین پاراچنار و برخی دیگر از مناطق پاکستان هستند. و در سال ۱۳۹۲ش ایجاد شد. هفت تن از نیروهای عضو این تیپ، فروردین ۱۳۹۴ در قم به خاک سپرده شدند. گروه های دیگر: به نظر می رسد گروه ها و نیروهایی از مسلمانان کشورهای دیگر نیز در دفاع از حرم اهل بیت (ع) حضور داشته باشند که آمار موثقی در این زمینه یافت نشده است.</a:t>
            </a:r>
          </a:p>
        </p:txBody>
      </p:sp>
      <p:pic>
        <p:nvPicPr>
          <p:cNvPr id="8202" name="Picture 10" descr="تیپ زینبیون، می‌تواند تهدید امنیتی جدیدی برای پاکستان باشد">
            <a:extLst>
              <a:ext uri="{FF2B5EF4-FFF2-40B4-BE49-F238E27FC236}">
                <a16:creationId xmlns:a16="http://schemas.microsoft.com/office/drawing/2014/main" id="{6DAEA1A3-4ACC-FCE8-2E87-EDB6BFE295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317" y="2247492"/>
            <a:ext cx="5525730" cy="3108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2628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92DDE01-CA50-DF3A-16E8-CA019D869C8B}"/>
              </a:ext>
            </a:extLst>
          </p:cNvPr>
          <p:cNvSpPr txBox="1"/>
          <p:nvPr/>
        </p:nvSpPr>
        <p:spPr>
          <a:xfrm>
            <a:off x="2025446" y="203508"/>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سپاه بین المللی مدافعان حرم</a:t>
            </a:r>
          </a:p>
        </p:txBody>
      </p:sp>
      <p:sp>
        <p:nvSpPr>
          <p:cNvPr id="5" name="TextBox 4">
            <a:extLst>
              <a:ext uri="{FF2B5EF4-FFF2-40B4-BE49-F238E27FC236}">
                <a16:creationId xmlns:a16="http://schemas.microsoft.com/office/drawing/2014/main" id="{AE2A7757-DCAF-42CB-3BB9-C53E75819E48}"/>
              </a:ext>
            </a:extLst>
          </p:cNvPr>
          <p:cNvSpPr txBox="1"/>
          <p:nvPr/>
        </p:nvSpPr>
        <p:spPr>
          <a:xfrm>
            <a:off x="147483" y="1598150"/>
            <a:ext cx="6590069" cy="3347070"/>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مدافعان حرم بزرگ ترین گروه نظامی شیعی در سوریه و عراق است که با هدف مقابله با تخریب حرم ها و مراقد اهل بیت به ویژه حضرت زینب س توسط تروریست های تکفیری شکل گرفت. معیارهای این گروه، ایمان به اسلام، مقاومت در تروریست های تکفیری و پذیرش رهبری ولی فقیه است. فرماندهی مسئولیت فعلی این گروه، با لواء ابوالفضل العباس ع است. </a:t>
            </a:r>
          </a:p>
        </p:txBody>
      </p:sp>
      <p:pic>
        <p:nvPicPr>
          <p:cNvPr id="9218" name="Picture 2" descr="مدافع حرم؟ – نسل بی پایان">
            <a:extLst>
              <a:ext uri="{FF2B5EF4-FFF2-40B4-BE49-F238E27FC236}">
                <a16:creationId xmlns:a16="http://schemas.microsoft.com/office/drawing/2014/main" id="{71CB1CE0-3F21-BC35-6282-3C44068BAAA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65373" y="1228662"/>
            <a:ext cx="4903840" cy="5116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2352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C10DACA-5B2B-8145-CBC8-DF755EE90C3F}"/>
              </a:ext>
            </a:extLst>
          </p:cNvPr>
          <p:cNvSpPr txBox="1"/>
          <p:nvPr/>
        </p:nvSpPr>
        <p:spPr>
          <a:xfrm>
            <a:off x="432620" y="774661"/>
            <a:ext cx="11366086" cy="2239074"/>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این گروه از آغاز شکل‌گیری در سال 2013 تا کنون درگیری‌های زیادی با نیروهای تکفیری داشته است که از مهم‌ترین این درگیری‌ها عملیات پاکسازی زینبیه و اطراف محله زینبیه و نبرد با تروریست های تکفیری در سوریه و عراق است. مدافعان حرم توانستند پس از این همه درگیری با تکفیری ها آنان را وادار به عقب نشستن از منطقه زینبیه و آزاد کردن مناطق شیعی نشین از دست تروریست های تکفیری نماید.</a:t>
            </a:r>
          </a:p>
        </p:txBody>
      </p:sp>
      <p:sp>
        <p:nvSpPr>
          <p:cNvPr id="4" name="TextBox 3">
            <a:extLst>
              <a:ext uri="{FF2B5EF4-FFF2-40B4-BE49-F238E27FC236}">
                <a16:creationId xmlns:a16="http://schemas.microsoft.com/office/drawing/2014/main" id="{24470671-EFFA-0367-2F9F-38DABEDD2082}"/>
              </a:ext>
            </a:extLst>
          </p:cNvPr>
          <p:cNvSpPr txBox="1"/>
          <p:nvPr/>
        </p:nvSpPr>
        <p:spPr>
          <a:xfrm>
            <a:off x="1868130" y="171804"/>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سپاه بین المللی مدافعان حرم</a:t>
            </a:r>
          </a:p>
        </p:txBody>
      </p:sp>
      <p:pic>
        <p:nvPicPr>
          <p:cNvPr id="10242" name="Picture 2" descr="ننگ و نفرین بر کسانی که می‌گویند مدافعان حرم برای پول می‌جنگند - خبرگزاری  مهر | اخبار ایران و جهان | Mehr News Agency">
            <a:extLst>
              <a:ext uri="{FF2B5EF4-FFF2-40B4-BE49-F238E27FC236}">
                <a16:creationId xmlns:a16="http://schemas.microsoft.com/office/drawing/2014/main" id="{2D0420BA-5F09-C32F-6C30-0E969C9560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827" y="2579864"/>
            <a:ext cx="5040261" cy="336017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حداقل 10 تن از فرماندهان ارتش از شهدای مدافع حرم هستند/ در ماجرای هواپیمای  اوکراینی، حدس من این است که توسط آمریکا «جنگ الکترونیک» صورت گرفت | پایگاه  خبری جماران">
            <a:extLst>
              <a:ext uri="{FF2B5EF4-FFF2-40B4-BE49-F238E27FC236}">
                <a16:creationId xmlns:a16="http://schemas.microsoft.com/office/drawing/2014/main" id="{6B8F1E96-9209-F561-D004-85FCF20FB1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V="1">
            <a:off x="6480500" y="3013735"/>
            <a:ext cx="4708794" cy="3139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9176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F0D3617-F2A7-9EBC-30BA-BCEE03AAE8DA}"/>
              </a:ext>
            </a:extLst>
          </p:cNvPr>
          <p:cNvSpPr txBox="1"/>
          <p:nvPr/>
        </p:nvSpPr>
        <p:spPr>
          <a:xfrm>
            <a:off x="521110" y="1201467"/>
            <a:ext cx="5879690" cy="4455066"/>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 این گروه علاوه بر فعالیت‌های نظامی، فعالیت‌های اجتماعی و عام المنفعه ی گسترده‌ای در زینبیه دمشق دارد و تعدادی از نیروهای مدافعان حرم در حرم و مرقد حضرت زینب س جهت خدمت حضور دارند. مدافعان حرم با ایران پیوندهای عمیقی دارد و از حمایت همه‌جانبه نظام ایران برخوردار است. ارتباط مدافعان حرم با نظام سوریه به عنوان یکی از محورهای مقاومت علیه اسرائیل همواره وجود داشته است و امروزه نیز حزب‌الله در کنار ارتش سوریه در حال نبرد با تکفیری‌ها و تروریست‌ها است.</a:t>
            </a:r>
          </a:p>
        </p:txBody>
      </p:sp>
      <p:sp>
        <p:nvSpPr>
          <p:cNvPr id="4" name="TextBox 3">
            <a:extLst>
              <a:ext uri="{FF2B5EF4-FFF2-40B4-BE49-F238E27FC236}">
                <a16:creationId xmlns:a16="http://schemas.microsoft.com/office/drawing/2014/main" id="{FD12CD25-4E09-03D9-19AC-CEE994DF059E}"/>
              </a:ext>
            </a:extLst>
          </p:cNvPr>
          <p:cNvSpPr txBox="1"/>
          <p:nvPr/>
        </p:nvSpPr>
        <p:spPr>
          <a:xfrm>
            <a:off x="2172931" y="203899"/>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سپاه بین المللی مدافعان حرم</a:t>
            </a:r>
          </a:p>
        </p:txBody>
      </p:sp>
      <p:pic>
        <p:nvPicPr>
          <p:cNvPr id="11266" name="Picture 2" descr="سپاه نیوز: جانشین سپاه امام سجاد(ع) هرمزگان از حضور بیش از 20 هزار بسیجی در  رزمایش شهدای مدافع حرم گردان‌های الی بیت‌المقدس در قلعه قاضی بندرعباس خبر  داد.">
            <a:extLst>
              <a:ext uri="{FF2B5EF4-FFF2-40B4-BE49-F238E27FC236}">
                <a16:creationId xmlns:a16="http://schemas.microsoft.com/office/drawing/2014/main" id="{95C1E30E-8F05-2986-4C2B-036A64865F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3450" y="3707580"/>
            <a:ext cx="4332034" cy="2656982"/>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روایتی از دیدار جمعی از خانواده‌های شهدای مدافع حرم با رهبر انقلاب - ایسنا">
            <a:extLst>
              <a:ext uri="{FF2B5EF4-FFF2-40B4-BE49-F238E27FC236}">
                <a16:creationId xmlns:a16="http://schemas.microsoft.com/office/drawing/2014/main" id="{6AAFF1CB-2B15-88CD-65D1-9C4E90B73BF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6479"/>
          <a:stretch/>
        </p:blipFill>
        <p:spPr bwMode="auto">
          <a:xfrm>
            <a:off x="7261572" y="787422"/>
            <a:ext cx="4478142" cy="29201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9169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9CE5C83-82E3-D96D-BE32-9F79C2EE0456}"/>
              </a:ext>
            </a:extLst>
          </p:cNvPr>
          <p:cNvSpPr txBox="1"/>
          <p:nvPr/>
        </p:nvSpPr>
        <p:spPr>
          <a:xfrm>
            <a:off x="2625213" y="139798"/>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اتهام جنایت جنگی و سرکوب مردم سوریه</a:t>
            </a:r>
          </a:p>
        </p:txBody>
      </p:sp>
      <p:sp>
        <p:nvSpPr>
          <p:cNvPr id="5" name="TextBox 4">
            <a:extLst>
              <a:ext uri="{FF2B5EF4-FFF2-40B4-BE49-F238E27FC236}">
                <a16:creationId xmlns:a16="http://schemas.microsoft.com/office/drawing/2014/main" id="{9B19430E-BB31-1A36-FE71-F031101AB989}"/>
              </a:ext>
            </a:extLst>
          </p:cNvPr>
          <p:cNvSpPr txBox="1"/>
          <p:nvPr/>
        </p:nvSpPr>
        <p:spPr>
          <a:xfrm>
            <a:off x="1194619" y="881910"/>
            <a:ext cx="9802762" cy="1685077"/>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منتقدان این حکومت جمهوری اسلامی را متهم می‌کنند که اعزام این نیروها تحت اسم «مدافع حرم» به سوریه در راستای حمایت نظامی، سیاسی، و اقتصادی جمهوری اسلامی ایران از حکومت بشار اسد و سرکوب مردم سوریه می‌باشد شورای ملی سوریه، معترضان سوری، و بعضی کشورها شامل آمریکا، اروپا، و انگلستان</a:t>
            </a:r>
          </a:p>
        </p:txBody>
      </p:sp>
      <p:pic>
        <p:nvPicPr>
          <p:cNvPr id="12292" name="Picture 4" descr="Assad regime executes dozens of civilians in Syria, video shows | Daily  Sabah">
            <a:extLst>
              <a:ext uri="{FF2B5EF4-FFF2-40B4-BE49-F238E27FC236}">
                <a16:creationId xmlns:a16="http://schemas.microsoft.com/office/drawing/2014/main" id="{4997DB9C-CB33-1CA0-00D6-11DA94E415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V="1">
            <a:off x="847955" y="2709891"/>
            <a:ext cx="5442306" cy="3628202"/>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Analysis of Syrian Uprising and Business Interests of Assad Clan - DER  SPIEGEL">
            <a:extLst>
              <a:ext uri="{FF2B5EF4-FFF2-40B4-BE49-F238E27FC236}">
                <a16:creationId xmlns:a16="http://schemas.microsoft.com/office/drawing/2014/main" id="{D3EE942E-BD80-C2A1-03F5-B456FE4CB9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V="1">
            <a:off x="6628545" y="2793468"/>
            <a:ext cx="4715500" cy="3544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90188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3824EFA-E6CA-15A4-8060-1156D4BEF857}"/>
              </a:ext>
            </a:extLst>
          </p:cNvPr>
          <p:cNvSpPr txBox="1"/>
          <p:nvPr/>
        </p:nvSpPr>
        <p:spPr>
          <a:xfrm>
            <a:off x="6341808" y="1838234"/>
            <a:ext cx="5683044" cy="2793072"/>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با ارائه مستنداتی نیروهای ایرانی در سوریه را به همدستی در جنایات علیه مردم سوریه و کشتار غیر نظامیان متهم می‌کنند.برخی کارشناسان اسرائیلی معتقدند که مدافعان حرم، مدافعان دولت بشار اسد هستند و در جنایات جنگی علیه مخالفان بشار اسد شریک نیروهای اسد می‌باشند. </a:t>
            </a:r>
          </a:p>
        </p:txBody>
      </p:sp>
      <p:sp>
        <p:nvSpPr>
          <p:cNvPr id="4" name="TextBox 3">
            <a:extLst>
              <a:ext uri="{FF2B5EF4-FFF2-40B4-BE49-F238E27FC236}">
                <a16:creationId xmlns:a16="http://schemas.microsoft.com/office/drawing/2014/main" id="{035E87ED-DC07-255B-38E0-0885DC32E411}"/>
              </a:ext>
            </a:extLst>
          </p:cNvPr>
          <p:cNvSpPr txBox="1"/>
          <p:nvPr/>
        </p:nvSpPr>
        <p:spPr>
          <a:xfrm>
            <a:off x="2625213" y="139798"/>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اتهام جنایت جنگی و سرکوب مردم سوریه</a:t>
            </a:r>
          </a:p>
        </p:txBody>
      </p:sp>
      <p:pic>
        <p:nvPicPr>
          <p:cNvPr id="14338" name="Picture 2" descr="ایران در کشتارهای رژیم اسد سهم دارد">
            <a:extLst>
              <a:ext uri="{FF2B5EF4-FFF2-40B4-BE49-F238E27FC236}">
                <a16:creationId xmlns:a16="http://schemas.microsoft.com/office/drawing/2014/main" id="{E44AC78D-25EA-EA79-7DD1-501590F2E53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52" y="2072609"/>
            <a:ext cx="6000750" cy="3381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4614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E3479EF-9B6E-B44A-E283-0CFBD7366FA3}"/>
              </a:ext>
            </a:extLst>
          </p:cNvPr>
          <p:cNvSpPr txBox="1"/>
          <p:nvPr/>
        </p:nvSpPr>
        <p:spPr>
          <a:xfrm>
            <a:off x="198335" y="4017463"/>
            <a:ext cx="11795330" cy="2239074"/>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بنابر اعتقاد کارشناسان، مدافعان حرم در کشتن غیرنظامیان بی‌دفاع و کودک‌کشی دست دارند. نظریهٔ منتقدان این است که ولایت فقیه از طریق مدافعان حرم قصد این را ندارد که از حرم دفاع کند بلکه قصد دارد مخالفان سوریه و دیگر ملت‌های اسلامی را سرکوب کند و عبارت «مدافعان حرم» یک عبارت پرواپاگاندایی و عوام‌فریبانه‌ای می‌باشد که ولایت فقیه صرفاً می‌خواهد از آن سوءاستفاده تبلیغاتی کند.جمهوری اسلامی ایران این اتهامات را رد کرده است.</a:t>
            </a:r>
          </a:p>
        </p:txBody>
      </p:sp>
      <p:sp>
        <p:nvSpPr>
          <p:cNvPr id="4" name="TextBox 3">
            <a:extLst>
              <a:ext uri="{FF2B5EF4-FFF2-40B4-BE49-F238E27FC236}">
                <a16:creationId xmlns:a16="http://schemas.microsoft.com/office/drawing/2014/main" id="{560C565B-0EE1-DB63-FF38-24FACB606180}"/>
              </a:ext>
            </a:extLst>
          </p:cNvPr>
          <p:cNvSpPr txBox="1"/>
          <p:nvPr/>
        </p:nvSpPr>
        <p:spPr>
          <a:xfrm>
            <a:off x="2585884" y="139798"/>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اتهام جنایت جنگی و سرکوب مردم سوریه</a:t>
            </a:r>
          </a:p>
        </p:txBody>
      </p:sp>
      <p:pic>
        <p:nvPicPr>
          <p:cNvPr id="6" name="Picture 5">
            <a:extLst>
              <a:ext uri="{FF2B5EF4-FFF2-40B4-BE49-F238E27FC236}">
                <a16:creationId xmlns:a16="http://schemas.microsoft.com/office/drawing/2014/main" id="{A34E9FDA-B1BA-B64B-B6A7-7A6B809D5F63}"/>
              </a:ext>
            </a:extLst>
          </p:cNvPr>
          <p:cNvPicPr>
            <a:picLocks noChangeAspect="1"/>
          </p:cNvPicPr>
          <p:nvPr/>
        </p:nvPicPr>
        <p:blipFill>
          <a:blip r:embed="rId2"/>
          <a:stretch>
            <a:fillRect/>
          </a:stretch>
        </p:blipFill>
        <p:spPr>
          <a:xfrm>
            <a:off x="701774" y="983211"/>
            <a:ext cx="5394226" cy="3034252"/>
          </a:xfrm>
          <a:prstGeom prst="rect">
            <a:avLst/>
          </a:prstGeom>
        </p:spPr>
      </p:pic>
      <p:pic>
        <p:nvPicPr>
          <p:cNvPr id="13316" name="Picture 4" descr="مناطق دیدنی سوریه قبل و بعد از جنگ + فیلم">
            <a:extLst>
              <a:ext uri="{FF2B5EF4-FFF2-40B4-BE49-F238E27FC236}">
                <a16:creationId xmlns:a16="http://schemas.microsoft.com/office/drawing/2014/main" id="{CA78997C-D505-75F7-FD59-B7EDF5727C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V="1">
            <a:off x="6425983" y="1042705"/>
            <a:ext cx="5182692" cy="2915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50214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5E0CD2-89DD-C399-D141-C2071BFBD784}"/>
              </a:ext>
            </a:extLst>
          </p:cNvPr>
          <p:cNvSpPr txBox="1"/>
          <p:nvPr/>
        </p:nvSpPr>
        <p:spPr>
          <a:xfrm>
            <a:off x="2300748" y="177432"/>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علت حضور مدافعان حرم در سوریه</a:t>
            </a:r>
          </a:p>
        </p:txBody>
      </p:sp>
      <p:sp>
        <p:nvSpPr>
          <p:cNvPr id="5" name="TextBox 4">
            <a:extLst>
              <a:ext uri="{FF2B5EF4-FFF2-40B4-BE49-F238E27FC236}">
                <a16:creationId xmlns:a16="http://schemas.microsoft.com/office/drawing/2014/main" id="{4A90198E-6A32-23B5-7F2C-ADAE45FDA665}"/>
              </a:ext>
            </a:extLst>
          </p:cNvPr>
          <p:cNvSpPr txBox="1"/>
          <p:nvPr/>
        </p:nvSpPr>
        <p:spPr>
          <a:xfrm>
            <a:off x="5565056" y="756544"/>
            <a:ext cx="6096000" cy="430887"/>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sz="2200" dirty="0"/>
              <a:t>1. از منظر عقل و منطق دفاعی</a:t>
            </a:r>
          </a:p>
        </p:txBody>
      </p:sp>
      <p:sp>
        <p:nvSpPr>
          <p:cNvPr id="9" name="TextBox 8">
            <a:extLst>
              <a:ext uri="{FF2B5EF4-FFF2-40B4-BE49-F238E27FC236}">
                <a16:creationId xmlns:a16="http://schemas.microsoft.com/office/drawing/2014/main" id="{598BB16A-1D95-CCF9-8231-8CC0658FB9D2}"/>
              </a:ext>
            </a:extLst>
          </p:cNvPr>
          <p:cNvSpPr txBox="1"/>
          <p:nvPr/>
        </p:nvSpPr>
        <p:spPr>
          <a:xfrm>
            <a:off x="530945" y="1109181"/>
            <a:ext cx="11130112" cy="1685077"/>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در هر نقطه ای از این کره خاکی جنگ یا تجاوزی اتفاق بیفتد، مردم آن کشور برای حفظ تمامیت ارضی کشورشان، جان و ناموس خود، به دفاع برمی خیزند و تمام هدف خود را دفاع از همین سرزمین قرار می دهند. حال اگر مردم کشوری بدانند دشمنی هست که در موقعیتی دورتر قرار دارد.</a:t>
            </a:r>
          </a:p>
        </p:txBody>
      </p:sp>
      <p:pic>
        <p:nvPicPr>
          <p:cNvPr id="11" name="Picture 10">
            <a:extLst>
              <a:ext uri="{FF2B5EF4-FFF2-40B4-BE49-F238E27FC236}">
                <a16:creationId xmlns:a16="http://schemas.microsoft.com/office/drawing/2014/main" id="{C6A4EF53-F9F6-8A77-CC0D-B1434759DCFC}"/>
              </a:ext>
            </a:extLst>
          </p:cNvPr>
          <p:cNvPicPr>
            <a:picLocks noChangeAspect="1"/>
          </p:cNvPicPr>
          <p:nvPr/>
        </p:nvPicPr>
        <p:blipFill>
          <a:blip r:embed="rId2"/>
          <a:stretch>
            <a:fillRect/>
          </a:stretch>
        </p:blipFill>
        <p:spPr>
          <a:xfrm>
            <a:off x="3028335" y="2871967"/>
            <a:ext cx="6135330" cy="3451124"/>
          </a:xfrm>
          <a:prstGeom prst="rect">
            <a:avLst/>
          </a:prstGeom>
        </p:spPr>
      </p:pic>
    </p:spTree>
    <p:extLst>
      <p:ext uri="{BB962C8B-B14F-4D97-AF65-F5344CB8AC3E}">
        <p14:creationId xmlns:p14="http://schemas.microsoft.com/office/powerpoint/2010/main" val="27684894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F993B3D-31D3-A479-1548-FD7090149E98}"/>
              </a:ext>
            </a:extLst>
          </p:cNvPr>
          <p:cNvSpPr txBox="1"/>
          <p:nvPr/>
        </p:nvSpPr>
        <p:spPr>
          <a:xfrm>
            <a:off x="6469626" y="2009606"/>
            <a:ext cx="5319252" cy="3347070"/>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در حال کشتار افراد دیگر کشورهاست و اگر آن کشور را اشغال کند نوبت به کشور آنها می رسد چه کاری باید انجام دهند؟ آیا باید همینطور دست روی دست بگذارند تا دشمن به مرزهای کشورشان برسد بعد شروع به دفاع بکنند؟ عقل سلیم هیچ انسانی این را نمی پذیرد که دشمن تا حد امکان نزدیک شود و بعد به مبارزه بپردازد.</a:t>
            </a:r>
          </a:p>
        </p:txBody>
      </p:sp>
      <p:sp>
        <p:nvSpPr>
          <p:cNvPr id="6" name="TextBox 5">
            <a:extLst>
              <a:ext uri="{FF2B5EF4-FFF2-40B4-BE49-F238E27FC236}">
                <a16:creationId xmlns:a16="http://schemas.microsoft.com/office/drawing/2014/main" id="{8C70AD06-408E-FC27-8C3B-7CAC8D8B5DB8}"/>
              </a:ext>
            </a:extLst>
          </p:cNvPr>
          <p:cNvSpPr txBox="1"/>
          <p:nvPr/>
        </p:nvSpPr>
        <p:spPr>
          <a:xfrm>
            <a:off x="2113935" y="220153"/>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1. از منظر عقل و منطق دفاعی</a:t>
            </a:r>
          </a:p>
        </p:txBody>
      </p:sp>
      <p:pic>
        <p:nvPicPr>
          <p:cNvPr id="15364" name="Picture 4" descr="چگونه میتوانم مدافع حرم شوم ؟">
            <a:extLst>
              <a:ext uri="{FF2B5EF4-FFF2-40B4-BE49-F238E27FC236}">
                <a16:creationId xmlns:a16="http://schemas.microsoft.com/office/drawing/2014/main" id="{D4552137-E5CC-2A25-F33E-C9CABD5C2F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354" y="1755465"/>
            <a:ext cx="5507646" cy="3855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4282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62A843-5D9A-5A36-AFA3-1AA3A7571CB5}"/>
              </a:ext>
            </a:extLst>
          </p:cNvPr>
          <p:cNvSpPr txBox="1"/>
          <p:nvPr/>
        </p:nvSpPr>
        <p:spPr>
          <a:xfrm>
            <a:off x="1249925" y="113520"/>
            <a:ext cx="6096000" cy="461665"/>
          </a:xfrm>
          <a:prstGeom prst="rect">
            <a:avLst/>
          </a:prstGeom>
          <a:noFill/>
        </p:spPr>
        <p:txBody>
          <a:bodyPr wrap="square">
            <a:spAutoFit/>
          </a:bodyPr>
          <a:lstStyle/>
          <a:p>
            <a:pPr algn="just" rtl="1"/>
            <a:r>
              <a:rPr lang="fa-IR" sz="2400" b="1" i="0" dirty="0">
                <a:solidFill>
                  <a:srgbClr val="212529"/>
                </a:solidFill>
                <a:effectLst/>
                <a:latin typeface="Shabnam" panose="020B0603030804020204" pitchFamily="34" charset="-78"/>
                <a:cs typeface="Shabnam" panose="020B0603030804020204" pitchFamily="34" charset="-78"/>
              </a:rPr>
              <a:t>مدافعان حرم</a:t>
            </a:r>
          </a:p>
        </p:txBody>
      </p:sp>
      <p:sp>
        <p:nvSpPr>
          <p:cNvPr id="7" name="TextBox 6">
            <a:extLst>
              <a:ext uri="{FF2B5EF4-FFF2-40B4-BE49-F238E27FC236}">
                <a16:creationId xmlns:a16="http://schemas.microsoft.com/office/drawing/2014/main" id="{2C9CB698-F94E-B9B1-4E8C-7452A459B838}"/>
              </a:ext>
            </a:extLst>
          </p:cNvPr>
          <p:cNvSpPr txBox="1"/>
          <p:nvPr/>
        </p:nvSpPr>
        <p:spPr>
          <a:xfrm>
            <a:off x="465803" y="816672"/>
            <a:ext cx="11260394" cy="2239074"/>
          </a:xfrm>
          <a:prstGeom prst="rect">
            <a:avLst/>
          </a:prstGeom>
          <a:noFill/>
        </p:spPr>
        <p:txBody>
          <a:bodyPr wrap="square">
            <a:spAutoFit/>
          </a:bodyPr>
          <a:lstStyle/>
          <a:p>
            <a:pPr algn="just" rtl="1">
              <a:lnSpc>
                <a:spcPct val="200000"/>
              </a:lnSpc>
            </a:pPr>
            <a:r>
              <a:rPr lang="fa-IR" b="0" i="0" dirty="0">
                <a:solidFill>
                  <a:srgbClr val="212529"/>
                </a:solidFill>
                <a:effectLst/>
                <a:latin typeface="Vazir" panose="020B0603030804020204" pitchFamily="34" charset="-78"/>
                <a:cs typeface="Vazir" panose="020B0603030804020204" pitchFamily="34" charset="-78"/>
              </a:rPr>
              <a:t>مدافعان حرم، مدافعان حرم حضرت زینب(س) یا مدافعان حرم اهل بیت، گروه هایی که عمدتا پس از تخریب مقبره حجر بن عدی توسط گروه های تکفیری ـ تروریستی و تهدید این گروه ها مبنی بر حمله به حرم حضرت زینب (س)، با هدف مقابله با داعش و دیگر گروه های مهاجم و جلوگیری از پیشروی آنها، به سوریه رفتند. عبارت مدافعان حرم، از اوایل ۱۳۹۲ش وارد ادبیات اجتماعی در ایران شد.</a:t>
            </a:r>
          </a:p>
        </p:txBody>
      </p:sp>
      <p:pic>
        <p:nvPicPr>
          <p:cNvPr id="8" name="Picture 7">
            <a:extLst>
              <a:ext uri="{FF2B5EF4-FFF2-40B4-BE49-F238E27FC236}">
                <a16:creationId xmlns:a16="http://schemas.microsoft.com/office/drawing/2014/main" id="{89087C87-4F3F-5F9B-8370-9D54F0150D1A}"/>
              </a:ext>
            </a:extLst>
          </p:cNvPr>
          <p:cNvPicPr>
            <a:picLocks noChangeAspect="1"/>
          </p:cNvPicPr>
          <p:nvPr/>
        </p:nvPicPr>
        <p:blipFill>
          <a:blip r:embed="rId2"/>
          <a:srcRect l="1" r="-65" b="17517"/>
          <a:stretch/>
        </p:blipFill>
        <p:spPr>
          <a:xfrm>
            <a:off x="2101199" y="2935524"/>
            <a:ext cx="6833080" cy="3229302"/>
          </a:xfrm>
          <a:prstGeom prst="rect">
            <a:avLst/>
          </a:prstGeom>
        </p:spPr>
      </p:pic>
    </p:spTree>
    <p:extLst>
      <p:ext uri="{BB962C8B-B14F-4D97-AF65-F5344CB8AC3E}">
        <p14:creationId xmlns:p14="http://schemas.microsoft.com/office/powerpoint/2010/main" val="13577119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3B94711-4EF8-DAA6-6D87-69F5C2FAB6C1}"/>
              </a:ext>
            </a:extLst>
          </p:cNvPr>
          <p:cNvSpPr txBox="1"/>
          <p:nvPr/>
        </p:nvSpPr>
        <p:spPr>
          <a:xfrm>
            <a:off x="6096000" y="1489832"/>
            <a:ext cx="5633883" cy="4455066"/>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بلکه باید در دورترین مکان از مرزهای کشور خود که مقدور است به دفاع و مبارزه دست بزنند. در بعد مسائل استراتژیک هم این بحث مورد قبول می باشد. در جریان سوریه و اینکه اشخاصی از ایران برای جنگ با افراد تکفیری به آنجا رفته اند، این موضوع مطرح است که جلوی آنها را باید آنجا گرفت تا به مرزهای سرزمینی ما نرسند. کلام رهبری انقلاب که فرمودند اگر مدافعان حرم در سوریه نبودند ما باید در کرمانشاه و همدان با آنها می جنگیدیم ناظر به همین موضوع می باشد.</a:t>
            </a:r>
          </a:p>
        </p:txBody>
      </p:sp>
      <p:sp>
        <p:nvSpPr>
          <p:cNvPr id="3" name="TextBox 2">
            <a:extLst>
              <a:ext uri="{FF2B5EF4-FFF2-40B4-BE49-F238E27FC236}">
                <a16:creationId xmlns:a16="http://schemas.microsoft.com/office/drawing/2014/main" id="{04FD68BD-9962-D262-730E-E0925D76AE86}"/>
              </a:ext>
            </a:extLst>
          </p:cNvPr>
          <p:cNvSpPr txBox="1"/>
          <p:nvPr/>
        </p:nvSpPr>
        <p:spPr>
          <a:xfrm>
            <a:off x="2005781" y="200489"/>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1. از منظر عقل و منطق دفاعی</a:t>
            </a:r>
          </a:p>
        </p:txBody>
      </p:sp>
      <p:pic>
        <p:nvPicPr>
          <p:cNvPr id="17410" name="Picture 2" descr="لحظاتی از تجربه یک جنگ/ ترکش‌هایی که راوی روزگار جهاد و شهامت است -  خبرگزاری مهر | اخبار ایران و جهان | Mehr News Agency">
            <a:extLst>
              <a:ext uri="{FF2B5EF4-FFF2-40B4-BE49-F238E27FC236}">
                <a16:creationId xmlns:a16="http://schemas.microsoft.com/office/drawing/2014/main" id="{D6F2D83A-1E8D-09A7-8533-E6D1C3F5B8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65" y="3328220"/>
            <a:ext cx="4070552" cy="3052914"/>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کتاب زندگینامه فرمانده نابغه مدافع حرم منتشر می‌شود - خبرگزاری مهر | اخبار  ایران و جهان | Mehr News Agency">
            <a:extLst>
              <a:ext uri="{FF2B5EF4-FFF2-40B4-BE49-F238E27FC236}">
                <a16:creationId xmlns:a16="http://schemas.microsoft.com/office/drawing/2014/main" id="{8F247D01-A52C-36D8-7203-038ADC04FB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8631" y="778384"/>
            <a:ext cx="3972234" cy="2648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02509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149788A-4FF7-C59E-7C75-DEF3785A3AC9}"/>
              </a:ext>
            </a:extLst>
          </p:cNvPr>
          <p:cNvSpPr txBox="1"/>
          <p:nvPr/>
        </p:nvSpPr>
        <p:spPr>
          <a:xfrm>
            <a:off x="1229032" y="177433"/>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2. از منظر انسانی</a:t>
            </a:r>
          </a:p>
        </p:txBody>
      </p:sp>
      <p:sp>
        <p:nvSpPr>
          <p:cNvPr id="5" name="TextBox 4">
            <a:extLst>
              <a:ext uri="{FF2B5EF4-FFF2-40B4-BE49-F238E27FC236}">
                <a16:creationId xmlns:a16="http://schemas.microsoft.com/office/drawing/2014/main" id="{BEE1F38D-AFFE-ABA5-1DFB-2DF9D6DB8671}"/>
              </a:ext>
            </a:extLst>
          </p:cNvPr>
          <p:cNvSpPr txBox="1"/>
          <p:nvPr/>
        </p:nvSpPr>
        <p:spPr>
          <a:xfrm>
            <a:off x="353961" y="4404961"/>
            <a:ext cx="11484078" cy="1685077"/>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در نهاد هر انسانی، بدون در نظر گرفتن اعتقادات، دین و مذهبی که به آن پایبند است، روحیه و خصلت نوع دوستی وجود دارد و اگر شخصی را در حال رنج و سختی و ظلم ببیند، این خصلت فطری او، نمی تواند آن شخص را بی تفاوت بگذارد، به همین خاطر او متألم می شود و از درد و رنج دیگران رنجور و ناراحت می شود و درصدد این برمی آید که این رنج و ظلم را از او دور کند. </a:t>
            </a:r>
          </a:p>
        </p:txBody>
      </p:sp>
      <p:pic>
        <p:nvPicPr>
          <p:cNvPr id="18434" name="Picture 2" descr="روایتی از زندگی شهید مدافع حرم «محمودسالاری» | شهرآرانیوز">
            <a:extLst>
              <a:ext uri="{FF2B5EF4-FFF2-40B4-BE49-F238E27FC236}">
                <a16:creationId xmlns:a16="http://schemas.microsoft.com/office/drawing/2014/main" id="{C7DE055E-AFCE-C761-50D3-51EADF0A60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5497" y="917436"/>
            <a:ext cx="5250426" cy="3497918"/>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وصیت شهید مدافع حرم رضا حاجی‌زاده +تصاویر - مشرق نیوز">
            <a:extLst>
              <a:ext uri="{FF2B5EF4-FFF2-40B4-BE49-F238E27FC236}">
                <a16:creationId xmlns:a16="http://schemas.microsoft.com/office/drawing/2014/main" id="{DA219D29-8C2C-198B-25B4-BA9255B30E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1829" y="917436"/>
            <a:ext cx="5020936" cy="3497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5549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4425D41-1AA4-D2D3-D942-B85143C31678}"/>
              </a:ext>
            </a:extLst>
          </p:cNvPr>
          <p:cNvSpPr txBox="1"/>
          <p:nvPr/>
        </p:nvSpPr>
        <p:spPr>
          <a:xfrm>
            <a:off x="462116" y="924468"/>
            <a:ext cx="7561005" cy="3901068"/>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حال اگر عده ای از انسان ها را ببینیم که بالاترین ظلم ها را به آنها می کنند و آنها را به بدترین روش ها می کشند و حتی به زنان و بچه های کوچک و شیرخواره هم رحم نمی کنند، آیا انسانی وجود دارد که بی تفاوت از این موضوع عبور کند و بگوید به من چه ارتباطی دارد. خیر ذات و فطرت هیچ انسانی این را نمی پذیرد و هرکسی با وجود شرایطی که وجو دارد در فکر کمک به این افراد می باشد. گروهی با کمک مالی، گروهی با دعا، گروهی با روشنگری از این موضوع و عده ای نیز پا را فراتر گذاشته و خود شخصاً برای دفاع از انسان ها به پا می خیزند.</a:t>
            </a:r>
          </a:p>
        </p:txBody>
      </p:sp>
      <p:sp>
        <p:nvSpPr>
          <p:cNvPr id="4" name="TextBox 3">
            <a:extLst>
              <a:ext uri="{FF2B5EF4-FFF2-40B4-BE49-F238E27FC236}">
                <a16:creationId xmlns:a16="http://schemas.microsoft.com/office/drawing/2014/main" id="{FC6BE72D-4F51-3787-8953-AF0311642D19}"/>
              </a:ext>
            </a:extLst>
          </p:cNvPr>
          <p:cNvSpPr txBox="1"/>
          <p:nvPr/>
        </p:nvSpPr>
        <p:spPr>
          <a:xfrm>
            <a:off x="1366683" y="177433"/>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2. از منظر انسانی</a:t>
            </a:r>
          </a:p>
        </p:txBody>
      </p:sp>
      <p:pic>
        <p:nvPicPr>
          <p:cNvPr id="19458" name="Picture 2" descr="مدافعان حرم سال 95 استان خراسان رضوی را بشناسید + تصاویر">
            <a:extLst>
              <a:ext uri="{FF2B5EF4-FFF2-40B4-BE49-F238E27FC236}">
                <a16:creationId xmlns:a16="http://schemas.microsoft.com/office/drawing/2014/main" id="{8D5016A1-89B5-A410-8625-0C874CD5D4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8129641" y="953964"/>
            <a:ext cx="3629738" cy="5444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51133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DF35DE7-CAE3-4555-A3CF-99EE3696D2F4}"/>
              </a:ext>
            </a:extLst>
          </p:cNvPr>
          <p:cNvSpPr txBox="1"/>
          <p:nvPr/>
        </p:nvSpPr>
        <p:spPr>
          <a:xfrm>
            <a:off x="1651820" y="147935"/>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از منظر دین و مذهب</a:t>
            </a:r>
          </a:p>
        </p:txBody>
      </p:sp>
      <p:sp>
        <p:nvSpPr>
          <p:cNvPr id="5" name="TextBox 4">
            <a:extLst>
              <a:ext uri="{FF2B5EF4-FFF2-40B4-BE49-F238E27FC236}">
                <a16:creationId xmlns:a16="http://schemas.microsoft.com/office/drawing/2014/main" id="{6AE5A510-3E13-5DBD-F7C5-8881B1C78AFE}"/>
              </a:ext>
            </a:extLst>
          </p:cNvPr>
          <p:cNvSpPr txBox="1"/>
          <p:nvPr/>
        </p:nvSpPr>
        <p:spPr>
          <a:xfrm>
            <a:off x="6341808" y="2010699"/>
            <a:ext cx="5761703" cy="3347070"/>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همه ادیان و مذاهب الهی دفاع از مظلوم را واجب می دانند، حتی مکاتب غیر الهی هم این موضوع را سفارش می کنند. این مظلوم از هر دین و آئینی می خواهد باشد مسیحی یا مسلمان، شیعه یا سنی و...لذا اگر در هر گوشه ای از عالم افرادی مورد ظلم و ستم و تعدی قرار گیرند، افرادی که توانایی دارند با در نظر گرفتن شرایط باید برای دفاع از آنها همت بگمارند.</a:t>
            </a:r>
          </a:p>
        </p:txBody>
      </p:sp>
      <p:pic>
        <p:nvPicPr>
          <p:cNvPr id="20482" name="Picture 2" descr="عکس حرم سوریه - عکس نودی">
            <a:extLst>
              <a:ext uri="{FF2B5EF4-FFF2-40B4-BE49-F238E27FC236}">
                <a16:creationId xmlns:a16="http://schemas.microsoft.com/office/drawing/2014/main" id="{950C089E-4ADA-9691-0252-BC660BA4F5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489" y="2010699"/>
            <a:ext cx="6164576" cy="39771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15822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03CBDB3-4CDC-B55B-3A29-EE63E6154C05}"/>
              </a:ext>
            </a:extLst>
          </p:cNvPr>
          <p:cNvSpPr txBox="1"/>
          <p:nvPr/>
        </p:nvSpPr>
        <p:spPr>
          <a:xfrm>
            <a:off x="6794090" y="1572563"/>
            <a:ext cx="5309419" cy="3901068"/>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 چنانکه امیرالمومنین علی (ع) در مورد زن مسلمان و زن یهودی که به آنها ظلم و تعدی شده بود و جواهرات آنها را غارت کردند و هیچ کدام از اهل آنجا به دفاع از این افراد برنخاستند، فرمودند: «و انسان اگر از درد این غصه بمیرد حق دارد». چرا از خود دفاع نکردید. در موردی که این ظلم و ستم به آبرو و ارض مسلمانان باشد این موضوع شدت و وجوب بیشتری دارد و نباید بی تفاوت از کنار آن گذشت.</a:t>
            </a:r>
          </a:p>
        </p:txBody>
      </p:sp>
      <p:sp>
        <p:nvSpPr>
          <p:cNvPr id="4" name="TextBox 3">
            <a:extLst>
              <a:ext uri="{FF2B5EF4-FFF2-40B4-BE49-F238E27FC236}">
                <a16:creationId xmlns:a16="http://schemas.microsoft.com/office/drawing/2014/main" id="{11D44C8B-7650-DFAC-CCC3-D9CE5110BED2}"/>
              </a:ext>
            </a:extLst>
          </p:cNvPr>
          <p:cNvSpPr txBox="1"/>
          <p:nvPr/>
        </p:nvSpPr>
        <p:spPr>
          <a:xfrm>
            <a:off x="1376516" y="171804"/>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از منظر دین و مذهب</a:t>
            </a:r>
          </a:p>
        </p:txBody>
      </p:sp>
      <p:pic>
        <p:nvPicPr>
          <p:cNvPr id="21506" name="Picture 2" descr="سپاه: رزمایش شهدای امنیت تا پاکسازی تروریست‌ها و اشرار ادامه دارد | سایت  انتخاب">
            <a:extLst>
              <a:ext uri="{FF2B5EF4-FFF2-40B4-BE49-F238E27FC236}">
                <a16:creationId xmlns:a16="http://schemas.microsoft.com/office/drawing/2014/main" id="{AA18D995-F6C2-4AAE-43E2-3A2B111E69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618" y="1572563"/>
            <a:ext cx="6233652" cy="40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59832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F07FEA-7D1A-897F-D782-5EE80A2A8205}"/>
              </a:ext>
            </a:extLst>
          </p:cNvPr>
          <p:cNvSpPr txBox="1"/>
          <p:nvPr/>
        </p:nvSpPr>
        <p:spPr>
          <a:xfrm>
            <a:off x="1720646" y="127820"/>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از منظر مقدسات دینی</a:t>
            </a:r>
          </a:p>
        </p:txBody>
      </p:sp>
      <p:sp>
        <p:nvSpPr>
          <p:cNvPr id="5" name="TextBox 4">
            <a:extLst>
              <a:ext uri="{FF2B5EF4-FFF2-40B4-BE49-F238E27FC236}">
                <a16:creationId xmlns:a16="http://schemas.microsoft.com/office/drawing/2014/main" id="{EEC99447-4FA2-3D1E-1A43-5F819D42F012}"/>
              </a:ext>
            </a:extLst>
          </p:cNvPr>
          <p:cNvSpPr txBox="1"/>
          <p:nvPr/>
        </p:nvSpPr>
        <p:spPr>
          <a:xfrm>
            <a:off x="412954" y="1000062"/>
            <a:ext cx="11366091" cy="1685077"/>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همینطور که دفاع از آبرو و جان و مال مسلمین واجب است، دفاع از مقدسات مسلمین که همان اعتقادات و مظاهر آنها است واجب است، لذا حرم اهل بیت پیامبر و ائمه معصومین(ع) از مقدسات همه مسلمین است و دفاع از آنها واجب و یک فریضه مهم است. </a:t>
            </a:r>
          </a:p>
        </p:txBody>
      </p:sp>
      <p:pic>
        <p:nvPicPr>
          <p:cNvPr id="22532" name="Picture 4" descr="پیامک همسر جوان و 27 ساله ی شهید مدافع حرم+عکس">
            <a:extLst>
              <a:ext uri="{FF2B5EF4-FFF2-40B4-BE49-F238E27FC236}">
                <a16:creationId xmlns:a16="http://schemas.microsoft.com/office/drawing/2014/main" id="{93DA9276-B4F0-60B4-C6F9-2AFD5C234A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5999" y="2649794"/>
            <a:ext cx="5344532" cy="37411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A2175725-C5D4-FECA-D4C1-3C7684C801D0}"/>
              </a:ext>
            </a:extLst>
          </p:cNvPr>
          <p:cNvPicPr>
            <a:picLocks noChangeAspect="1"/>
          </p:cNvPicPr>
          <p:nvPr/>
        </p:nvPicPr>
        <p:blipFill>
          <a:blip r:embed="rId3"/>
          <a:stretch>
            <a:fillRect/>
          </a:stretch>
        </p:blipFill>
        <p:spPr>
          <a:xfrm>
            <a:off x="835460" y="2250607"/>
            <a:ext cx="4838034" cy="3844510"/>
          </a:xfrm>
          <a:prstGeom prst="rect">
            <a:avLst/>
          </a:prstGeom>
        </p:spPr>
      </p:pic>
    </p:spTree>
    <p:extLst>
      <p:ext uri="{BB962C8B-B14F-4D97-AF65-F5344CB8AC3E}">
        <p14:creationId xmlns:p14="http://schemas.microsoft.com/office/powerpoint/2010/main" val="11759501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C465F3A-AE8A-28D7-0116-605EB4DD7C8C}"/>
              </a:ext>
            </a:extLst>
          </p:cNvPr>
          <p:cNvSpPr txBox="1"/>
          <p:nvPr/>
        </p:nvSpPr>
        <p:spPr>
          <a:xfrm>
            <a:off x="4817806" y="908196"/>
            <a:ext cx="6941575" cy="3347070"/>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مدافعان حرم را که در سوریه و مکان های دیگری برای دفاع از اسلام و مسلمین و حریم اهل بیت جان خود را کف دست گرفته اند و خود را برای خدمت به اسلام فدا کرده اند باید مورد تحسین قرار داد. آنهایی که گلایه می کنند و اشکال می گیرند که چرا باید افرادی از ایران برای دفاع از سوریه به آنجا بروند، بدانند که از این چند نگاه باید این کار انجام شود. عقل، انسانیت، دین و مقدسات مذهبی این موضوع را تأیید می کند.</a:t>
            </a:r>
          </a:p>
        </p:txBody>
      </p:sp>
      <p:sp>
        <p:nvSpPr>
          <p:cNvPr id="4" name="TextBox 3">
            <a:extLst>
              <a:ext uri="{FF2B5EF4-FFF2-40B4-BE49-F238E27FC236}">
                <a16:creationId xmlns:a16="http://schemas.microsoft.com/office/drawing/2014/main" id="{73C2C9C8-D866-DB03-60CD-917AF4A28846}"/>
              </a:ext>
            </a:extLst>
          </p:cNvPr>
          <p:cNvSpPr txBox="1"/>
          <p:nvPr/>
        </p:nvSpPr>
        <p:spPr>
          <a:xfrm>
            <a:off x="1740309" y="171804"/>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از منظر مقدسات دینی</a:t>
            </a:r>
          </a:p>
        </p:txBody>
      </p:sp>
      <p:pic>
        <p:nvPicPr>
          <p:cNvPr id="24578" name="Picture 2" descr="مدافعان حرم :: شهدای مدافع حرم استان خوزستان">
            <a:extLst>
              <a:ext uri="{FF2B5EF4-FFF2-40B4-BE49-F238E27FC236}">
                <a16:creationId xmlns:a16="http://schemas.microsoft.com/office/drawing/2014/main" id="{536F202B-9AEC-FB9B-C9D4-73696ABD82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32619" y="1001119"/>
            <a:ext cx="4308118" cy="53867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64064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EDD4850-79CC-B6F2-E75E-17C48CA21EC9}"/>
              </a:ext>
            </a:extLst>
          </p:cNvPr>
          <p:cNvSpPr txBox="1"/>
          <p:nvPr/>
        </p:nvSpPr>
        <p:spPr>
          <a:xfrm>
            <a:off x="1818968" y="164690"/>
            <a:ext cx="5860026"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شهید محسن حججی</a:t>
            </a:r>
          </a:p>
        </p:txBody>
      </p:sp>
      <p:sp>
        <p:nvSpPr>
          <p:cNvPr id="4" name="TextBox 3">
            <a:extLst>
              <a:ext uri="{FF2B5EF4-FFF2-40B4-BE49-F238E27FC236}">
                <a16:creationId xmlns:a16="http://schemas.microsoft.com/office/drawing/2014/main" id="{5D751FFA-A8C5-48F9-FA23-50FB775BA0FF}"/>
              </a:ext>
            </a:extLst>
          </p:cNvPr>
          <p:cNvSpPr txBox="1"/>
          <p:nvPr/>
        </p:nvSpPr>
        <p:spPr>
          <a:xfrm>
            <a:off x="589935" y="884904"/>
            <a:ext cx="11012129" cy="2239074"/>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در تاریخ دوشنبه ۱۶ مرداد ماه سال ۱۳۹۶، حججی در منطقه تنف، در منطقه مرزی سوریه، عراق و اردن اسیر می‌شود. منطبق بر فیلمی که خبرگزاری داعش آن را منتشر کرده‌است، محسن حججی در پشت سنگری است.اجساد نیمه جان تعدادی از همرزمانش در اطراف سنگر او افتاده‌است و در واپسین لحظات در برابر حمله غافلگیرانه داعش از خویش دفاع می‌کنند. صدای تیراندازی پراکنده به گوش می‌رسد. </a:t>
            </a:r>
          </a:p>
        </p:txBody>
      </p:sp>
      <p:pic>
        <p:nvPicPr>
          <p:cNvPr id="29698" name="Picture 2" descr="لغو تولید سریال «شهید حججی»">
            <a:extLst>
              <a:ext uri="{FF2B5EF4-FFF2-40B4-BE49-F238E27FC236}">
                <a16:creationId xmlns:a16="http://schemas.microsoft.com/office/drawing/2014/main" id="{DCDDAA90-F536-4FDC-968B-BB611691DF6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 r="14665" b="246"/>
          <a:stretch/>
        </p:blipFill>
        <p:spPr bwMode="auto">
          <a:xfrm>
            <a:off x="1415230" y="2735053"/>
            <a:ext cx="4524068" cy="3529042"/>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روایت «جان» از شهید محسن حججی">
            <a:extLst>
              <a:ext uri="{FF2B5EF4-FFF2-40B4-BE49-F238E27FC236}">
                <a16:creationId xmlns:a16="http://schemas.microsoft.com/office/drawing/2014/main" id="{B9895E19-F043-5D0E-4D03-FC760A4499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4826" y="3170211"/>
            <a:ext cx="4640826" cy="3093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12286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92DB1AF-8A8F-7FDE-196C-65B2620AE79E}"/>
              </a:ext>
            </a:extLst>
          </p:cNvPr>
          <p:cNvSpPr txBox="1"/>
          <p:nvPr/>
        </p:nvSpPr>
        <p:spPr>
          <a:xfrm>
            <a:off x="6213987" y="1081784"/>
            <a:ext cx="5525729" cy="5009064"/>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کمی بعد یکی از نیروهای داعش محسن حججی را اسیر می‌کند.شهید محسن حججی در سال ۱۳۹۱ ازدواج کرد، ثمر ازدواج وی پسری به‌نام علی است. وي روز دوشنبه ۱۶ مرداد ۱۳۹۶ به اسارت دشمن درآمد و در روز چهارشنبه ۱۸ مرداد ۱۳۹۶ در سوریه به درجه رفیع شهادت نائل شد.سپاه پاسداران ایران جنازهٔ محسن حججی را روز ۷ شهریور تحویل گرفت و با انجام آزمایش دی‌ان‌ای، هویت او را تأیید کرد. یک ماه بعد از تأیید هویت، در تاریخ ۳ مهر ۱۳۹۶ هم‌زمان با عزاداری‌های ماه محرّم جنازهٔ وی به ایران بازگشت.</a:t>
            </a:r>
          </a:p>
        </p:txBody>
      </p:sp>
      <p:sp>
        <p:nvSpPr>
          <p:cNvPr id="4" name="TextBox 3">
            <a:extLst>
              <a:ext uri="{FF2B5EF4-FFF2-40B4-BE49-F238E27FC236}">
                <a16:creationId xmlns:a16="http://schemas.microsoft.com/office/drawing/2014/main" id="{D1C46DDE-1F45-AA26-E3BF-08A9BB65E573}"/>
              </a:ext>
            </a:extLst>
          </p:cNvPr>
          <p:cNvSpPr txBox="1"/>
          <p:nvPr/>
        </p:nvSpPr>
        <p:spPr>
          <a:xfrm>
            <a:off x="1818968" y="204018"/>
            <a:ext cx="5860026"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شهید محسن حججی</a:t>
            </a:r>
          </a:p>
        </p:txBody>
      </p:sp>
      <p:pic>
        <p:nvPicPr>
          <p:cNvPr id="30722" name="Picture 2" descr="پخش زنده مراسم تشییع پیکر شهید حججی با ۱۱ دوربین از شبکه یک - خبرگزاری مهر  | اخبار ایران و جهان | Mehr News Agency">
            <a:extLst>
              <a:ext uri="{FF2B5EF4-FFF2-40B4-BE49-F238E27FC236}">
                <a16:creationId xmlns:a16="http://schemas.microsoft.com/office/drawing/2014/main" id="{24F7B121-7A69-5BD3-F285-9B2262458C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828800"/>
            <a:ext cx="57150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14133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FAD1E7B-B1A1-C60E-B68E-384267F9A36C}"/>
              </a:ext>
            </a:extLst>
          </p:cNvPr>
          <p:cNvSpPr/>
          <p:nvPr/>
        </p:nvSpPr>
        <p:spPr>
          <a:xfrm>
            <a:off x="474545" y="5245102"/>
            <a:ext cx="3212262" cy="577081"/>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225A3406-2ACB-678A-AA92-E2D936F05124}"/>
              </a:ext>
            </a:extLst>
          </p:cNvPr>
          <p:cNvSpPr/>
          <p:nvPr/>
        </p:nvSpPr>
        <p:spPr>
          <a:xfrm>
            <a:off x="4520022" y="5245102"/>
            <a:ext cx="3212262" cy="577081"/>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52A3F5F2-F83D-2DA5-8F33-A2D78E590705}"/>
              </a:ext>
            </a:extLst>
          </p:cNvPr>
          <p:cNvSpPr/>
          <p:nvPr/>
        </p:nvSpPr>
        <p:spPr>
          <a:xfrm>
            <a:off x="8702284" y="5245101"/>
            <a:ext cx="3212262" cy="577081"/>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7650" name="Picture 2" descr="فارس - سالگرد شهید احسان فتحی چم‌خانی در بهبهان برگزار می‌شود - صاحب‌خبر">
            <a:extLst>
              <a:ext uri="{FF2B5EF4-FFF2-40B4-BE49-F238E27FC236}">
                <a16:creationId xmlns:a16="http://schemas.microsoft.com/office/drawing/2014/main" id="{3BE6AC10-A16E-67DB-A675-28E75269D59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145" t="3629" b="23436"/>
          <a:stretch/>
        </p:blipFill>
        <p:spPr bwMode="auto">
          <a:xfrm>
            <a:off x="439684" y="1285154"/>
            <a:ext cx="3486154" cy="3534971"/>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B919221-8D50-FA39-3660-EE016450914E}"/>
              </a:ext>
            </a:extLst>
          </p:cNvPr>
          <p:cNvSpPr txBox="1"/>
          <p:nvPr/>
        </p:nvSpPr>
        <p:spPr>
          <a:xfrm>
            <a:off x="1013514" y="5123266"/>
            <a:ext cx="2133600" cy="577081"/>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b="1" dirty="0">
                <a:solidFill>
                  <a:schemeClr val="bg1"/>
                </a:solidFill>
              </a:rPr>
              <a:t>شهید احسان فتحی</a:t>
            </a:r>
          </a:p>
        </p:txBody>
      </p:sp>
      <p:pic>
        <p:nvPicPr>
          <p:cNvPr id="27652" name="Picture 4" descr="تصاویر منتشر نشده شهید مدافع حرم حجت باقری">
            <a:extLst>
              <a:ext uri="{FF2B5EF4-FFF2-40B4-BE49-F238E27FC236}">
                <a16:creationId xmlns:a16="http://schemas.microsoft.com/office/drawing/2014/main" id="{1E676FC5-91B6-C65D-BA7B-48A3DDB2377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880" t="11900" r="11632" b="34766"/>
          <a:stretch/>
        </p:blipFill>
        <p:spPr bwMode="auto">
          <a:xfrm>
            <a:off x="4559400" y="1368877"/>
            <a:ext cx="3486154" cy="3657599"/>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4CCBBFC-25D0-8725-5D27-41EC974B4148}"/>
              </a:ext>
            </a:extLst>
          </p:cNvPr>
          <p:cNvSpPr txBox="1"/>
          <p:nvPr/>
        </p:nvSpPr>
        <p:spPr>
          <a:xfrm>
            <a:off x="4410330" y="5123265"/>
            <a:ext cx="2772697" cy="577081"/>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b="1" dirty="0">
                <a:solidFill>
                  <a:schemeClr val="bg1"/>
                </a:solidFill>
              </a:rPr>
              <a:t>شهید حجت باقری</a:t>
            </a:r>
          </a:p>
        </p:txBody>
      </p:sp>
      <p:pic>
        <p:nvPicPr>
          <p:cNvPr id="4" name="Picture 3">
            <a:extLst>
              <a:ext uri="{FF2B5EF4-FFF2-40B4-BE49-F238E27FC236}">
                <a16:creationId xmlns:a16="http://schemas.microsoft.com/office/drawing/2014/main" id="{A628DAEA-CEE5-91F7-9378-C701B8343D20}"/>
              </a:ext>
            </a:extLst>
          </p:cNvPr>
          <p:cNvPicPr>
            <a:picLocks noChangeAspect="1"/>
          </p:cNvPicPr>
          <p:nvPr/>
        </p:nvPicPr>
        <p:blipFill>
          <a:blip r:embed="rId4"/>
          <a:srcRect l="22473" t="3389" r="12478" b="3792"/>
          <a:stretch/>
        </p:blipFill>
        <p:spPr>
          <a:xfrm>
            <a:off x="8581412" y="1446192"/>
            <a:ext cx="3333134" cy="350297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
        <p:nvSpPr>
          <p:cNvPr id="5" name="TextBox 4">
            <a:extLst>
              <a:ext uri="{FF2B5EF4-FFF2-40B4-BE49-F238E27FC236}">
                <a16:creationId xmlns:a16="http://schemas.microsoft.com/office/drawing/2014/main" id="{4B31765F-DD57-AA64-4F64-1F7E70B51762}"/>
              </a:ext>
            </a:extLst>
          </p:cNvPr>
          <p:cNvSpPr txBox="1"/>
          <p:nvPr/>
        </p:nvSpPr>
        <p:spPr>
          <a:xfrm>
            <a:off x="9105193" y="5123265"/>
            <a:ext cx="2285571" cy="577081"/>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b="1" dirty="0">
                <a:solidFill>
                  <a:schemeClr val="bg1"/>
                </a:solidFill>
              </a:rPr>
              <a:t>شهید عبدالله باقری</a:t>
            </a:r>
          </a:p>
        </p:txBody>
      </p:sp>
      <p:pic>
        <p:nvPicPr>
          <p:cNvPr id="12" name="Picture 11">
            <a:extLst>
              <a:ext uri="{FF2B5EF4-FFF2-40B4-BE49-F238E27FC236}">
                <a16:creationId xmlns:a16="http://schemas.microsoft.com/office/drawing/2014/main" id="{90317F3B-6BA6-7709-3F23-518FC71C4464}"/>
              </a:ext>
            </a:extLst>
          </p:cNvPr>
          <p:cNvPicPr>
            <a:picLocks noChangeAspect="1"/>
          </p:cNvPicPr>
          <p:nvPr/>
        </p:nvPicPr>
        <p:blipFill>
          <a:blip r:embed="rId5"/>
          <a:stretch>
            <a:fillRect/>
          </a:stretch>
        </p:blipFill>
        <p:spPr>
          <a:xfrm>
            <a:off x="4410330" y="97213"/>
            <a:ext cx="3432345" cy="646232"/>
          </a:xfrm>
          <a:prstGeom prst="rect">
            <a:avLst/>
          </a:prstGeom>
        </p:spPr>
      </p:pic>
    </p:spTree>
    <p:extLst>
      <p:ext uri="{BB962C8B-B14F-4D97-AF65-F5344CB8AC3E}">
        <p14:creationId xmlns:p14="http://schemas.microsoft.com/office/powerpoint/2010/main" val="2144747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26882B8-0E05-B812-EB1B-413064243C38}"/>
              </a:ext>
            </a:extLst>
          </p:cNvPr>
          <p:cNvSpPr txBox="1"/>
          <p:nvPr/>
        </p:nvSpPr>
        <p:spPr>
          <a:xfrm>
            <a:off x="422787" y="2032464"/>
            <a:ext cx="5545393" cy="2793072"/>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مدافعان حرم در واکنش به حمله گروه های تندرو تکفیری به سمت حرم حضرت زینب(س) شکل گرفت. ۱۰ اردیبهشت سال ۱۳۹۲ش، گروه تروریستی تکفیری جبهه النصره شاخه القاعده در سوریه، علاوه بر نبش قبر حجر بن عدی تهدید به تکرار این اقدام در حرم حضرت زینب (س) کرد. </a:t>
            </a:r>
          </a:p>
        </p:txBody>
      </p:sp>
      <p:sp>
        <p:nvSpPr>
          <p:cNvPr id="5" name="TextBox 4">
            <a:extLst>
              <a:ext uri="{FF2B5EF4-FFF2-40B4-BE49-F238E27FC236}">
                <a16:creationId xmlns:a16="http://schemas.microsoft.com/office/drawing/2014/main" id="{DB1CC085-425C-1DB7-EDDD-71542856D1B9}"/>
              </a:ext>
            </a:extLst>
          </p:cNvPr>
          <p:cNvSpPr txBox="1"/>
          <p:nvPr/>
        </p:nvSpPr>
        <p:spPr>
          <a:xfrm>
            <a:off x="1297857" y="187264"/>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تاریخچه شکل گیری</a:t>
            </a:r>
          </a:p>
        </p:txBody>
      </p:sp>
      <p:pic>
        <p:nvPicPr>
          <p:cNvPr id="7" name="Picture 6">
            <a:extLst>
              <a:ext uri="{FF2B5EF4-FFF2-40B4-BE49-F238E27FC236}">
                <a16:creationId xmlns:a16="http://schemas.microsoft.com/office/drawing/2014/main" id="{DD98C364-FF7C-B5AF-E14B-8BFCFBF8E788}"/>
              </a:ext>
            </a:extLst>
          </p:cNvPr>
          <p:cNvPicPr>
            <a:picLocks noChangeAspect="1"/>
          </p:cNvPicPr>
          <p:nvPr/>
        </p:nvPicPr>
        <p:blipFill>
          <a:blip r:embed="rId2"/>
          <a:stretch>
            <a:fillRect/>
          </a:stretch>
        </p:blipFill>
        <p:spPr>
          <a:xfrm>
            <a:off x="6223822" y="1742030"/>
            <a:ext cx="5358582" cy="3590250"/>
          </a:xfrm>
          <a:prstGeom prst="rect">
            <a:avLst/>
          </a:prstGeom>
        </p:spPr>
      </p:pic>
    </p:spTree>
    <p:extLst>
      <p:ext uri="{BB962C8B-B14F-4D97-AF65-F5344CB8AC3E}">
        <p14:creationId xmlns:p14="http://schemas.microsoft.com/office/powerpoint/2010/main" val="32052102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F7AB4-65EF-BF07-01F0-8E0A280F6D6F}"/>
              </a:ext>
            </a:extLst>
          </p:cNvPr>
          <p:cNvSpPr/>
          <p:nvPr/>
        </p:nvSpPr>
        <p:spPr>
          <a:xfrm>
            <a:off x="457850" y="5245104"/>
            <a:ext cx="3212262" cy="577081"/>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0D328D2F-9EDF-3AFA-7A67-313740945770}"/>
              </a:ext>
            </a:extLst>
          </p:cNvPr>
          <p:cNvSpPr/>
          <p:nvPr/>
        </p:nvSpPr>
        <p:spPr>
          <a:xfrm>
            <a:off x="4620471" y="5274819"/>
            <a:ext cx="3212262" cy="577081"/>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a:extLst>
              <a:ext uri="{FF2B5EF4-FFF2-40B4-BE49-F238E27FC236}">
                <a16:creationId xmlns:a16="http://schemas.microsoft.com/office/drawing/2014/main" id="{DCD292B8-136D-671F-8378-C8CBBB7036EC}"/>
              </a:ext>
            </a:extLst>
          </p:cNvPr>
          <p:cNvSpPr/>
          <p:nvPr/>
        </p:nvSpPr>
        <p:spPr>
          <a:xfrm>
            <a:off x="8783093" y="5221666"/>
            <a:ext cx="3212262" cy="577081"/>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6628" name="Picture 4" descr="الگوگیری شهید افغانی مدافع حرم از شهید باکری/ مادر شهید: به حضرت زینب گفتم  بی بی جان مهدی‌ام فدای سرت/ از تحصیل مهدی در رشته زمین شناسی تا مجاهدت در  دمشق">
            <a:extLst>
              <a:ext uri="{FF2B5EF4-FFF2-40B4-BE49-F238E27FC236}">
                <a16:creationId xmlns:a16="http://schemas.microsoft.com/office/drawing/2014/main" id="{0E0DFAA5-9E7F-C355-E3D7-B89CACF12C4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0000"/>
          <a:stretch/>
        </p:blipFill>
        <p:spPr bwMode="auto">
          <a:xfrm>
            <a:off x="381871" y="1831166"/>
            <a:ext cx="3364220" cy="299164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8ED6B64-B6EB-C38D-526B-F6894030F5BF}"/>
              </a:ext>
            </a:extLst>
          </p:cNvPr>
          <p:cNvSpPr txBox="1"/>
          <p:nvPr/>
        </p:nvSpPr>
        <p:spPr>
          <a:xfrm>
            <a:off x="743090" y="5119788"/>
            <a:ext cx="2172929" cy="577081"/>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b="1" dirty="0">
                <a:solidFill>
                  <a:schemeClr val="bg1"/>
                </a:solidFill>
              </a:rPr>
              <a:t>شهید مهدی صابری</a:t>
            </a:r>
          </a:p>
        </p:txBody>
      </p:sp>
      <p:pic>
        <p:nvPicPr>
          <p:cNvPr id="26630" name="Picture 6" descr="آرزویی که بر دل شهید مدافع حرم ماند و رفت +عکس | جهان نيوز">
            <a:extLst>
              <a:ext uri="{FF2B5EF4-FFF2-40B4-BE49-F238E27FC236}">
                <a16:creationId xmlns:a16="http://schemas.microsoft.com/office/drawing/2014/main" id="{5D4EA6A3-13ED-08A5-9293-A7626F4CCD8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840" r="6969"/>
          <a:stretch/>
        </p:blipFill>
        <p:spPr bwMode="auto">
          <a:xfrm>
            <a:off x="4719482" y="1904338"/>
            <a:ext cx="2910350" cy="2845304"/>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0D348EAD-A5B3-3A1A-E76F-29895E85DF1B}"/>
              </a:ext>
            </a:extLst>
          </p:cNvPr>
          <p:cNvSpPr txBox="1"/>
          <p:nvPr/>
        </p:nvSpPr>
        <p:spPr>
          <a:xfrm>
            <a:off x="5147186" y="5176497"/>
            <a:ext cx="2054942" cy="577081"/>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b="1" dirty="0">
                <a:solidFill>
                  <a:schemeClr val="bg1"/>
                </a:solidFill>
              </a:rPr>
              <a:t>شهید مهدی عزیزی</a:t>
            </a:r>
          </a:p>
        </p:txBody>
      </p:sp>
      <p:pic>
        <p:nvPicPr>
          <p:cNvPr id="26632" name="Picture 8" descr="شهید محمد کامران - موسسه میقات شهید محمد کامران در 9 اردیبهشت ماه 1367">
            <a:extLst>
              <a:ext uri="{FF2B5EF4-FFF2-40B4-BE49-F238E27FC236}">
                <a16:creationId xmlns:a16="http://schemas.microsoft.com/office/drawing/2014/main" id="{708F90D3-8ABE-2B5C-73F3-72134E51A07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93" t="-163" r="17381" b="23898"/>
          <a:stretch/>
        </p:blipFill>
        <p:spPr bwMode="auto">
          <a:xfrm>
            <a:off x="8625777" y="2087142"/>
            <a:ext cx="3042221" cy="273567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B57D850-7044-F562-106C-6CA8A4789443}"/>
              </a:ext>
            </a:extLst>
          </p:cNvPr>
          <p:cNvSpPr txBox="1"/>
          <p:nvPr/>
        </p:nvSpPr>
        <p:spPr>
          <a:xfrm>
            <a:off x="8829364" y="5122073"/>
            <a:ext cx="2635045" cy="577081"/>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b="1" dirty="0">
                <a:solidFill>
                  <a:schemeClr val="bg1"/>
                </a:solidFill>
              </a:rPr>
              <a:t>شهید محمد کامران</a:t>
            </a:r>
          </a:p>
        </p:txBody>
      </p:sp>
      <p:sp>
        <p:nvSpPr>
          <p:cNvPr id="10" name="TextBox 9">
            <a:extLst>
              <a:ext uri="{FF2B5EF4-FFF2-40B4-BE49-F238E27FC236}">
                <a16:creationId xmlns:a16="http://schemas.microsoft.com/office/drawing/2014/main" id="{A09F3E86-54CA-F608-BA6A-804FA9AFEE5F}"/>
              </a:ext>
            </a:extLst>
          </p:cNvPr>
          <p:cNvSpPr txBox="1"/>
          <p:nvPr/>
        </p:nvSpPr>
        <p:spPr>
          <a:xfrm>
            <a:off x="4620471" y="167148"/>
            <a:ext cx="3212262"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برخی از شهدا مدافع حرم</a:t>
            </a:r>
          </a:p>
        </p:txBody>
      </p:sp>
    </p:spTree>
    <p:extLst>
      <p:ext uri="{BB962C8B-B14F-4D97-AF65-F5344CB8AC3E}">
        <p14:creationId xmlns:p14="http://schemas.microsoft.com/office/powerpoint/2010/main" val="33283078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B46C172-E1C0-7614-DD18-59127181678C}"/>
              </a:ext>
            </a:extLst>
          </p:cNvPr>
          <p:cNvSpPr/>
          <p:nvPr/>
        </p:nvSpPr>
        <p:spPr>
          <a:xfrm>
            <a:off x="400911" y="5280797"/>
            <a:ext cx="3212262" cy="577081"/>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Rectangle 4">
            <a:extLst>
              <a:ext uri="{FF2B5EF4-FFF2-40B4-BE49-F238E27FC236}">
                <a16:creationId xmlns:a16="http://schemas.microsoft.com/office/drawing/2014/main" id="{814DDF0C-8CD6-055C-FAAE-88D8F6A28D38}"/>
              </a:ext>
            </a:extLst>
          </p:cNvPr>
          <p:cNvSpPr/>
          <p:nvPr/>
        </p:nvSpPr>
        <p:spPr>
          <a:xfrm>
            <a:off x="4413669" y="5295116"/>
            <a:ext cx="3212262" cy="577081"/>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3882C70B-8C69-154E-13FE-5AFF633B1A16}"/>
              </a:ext>
            </a:extLst>
          </p:cNvPr>
          <p:cNvSpPr/>
          <p:nvPr/>
        </p:nvSpPr>
        <p:spPr>
          <a:xfrm>
            <a:off x="8537288" y="5280797"/>
            <a:ext cx="3212262" cy="577081"/>
          </a:xfrm>
          <a:prstGeom prst="rect">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28674" name="Picture 2" descr="وصیت نامه شهید سید سجاد طاهرنیا">
            <a:extLst>
              <a:ext uri="{FF2B5EF4-FFF2-40B4-BE49-F238E27FC236}">
                <a16:creationId xmlns:a16="http://schemas.microsoft.com/office/drawing/2014/main" id="{1CCB59CA-AC32-C31E-8CF2-3F855AF0529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311" t="8316" r="11486" b="39641"/>
          <a:stretch/>
        </p:blipFill>
        <p:spPr bwMode="auto">
          <a:xfrm>
            <a:off x="442450" y="1865115"/>
            <a:ext cx="3205318" cy="312777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1913EF5-86CB-124A-C4F0-991AD16302C9}"/>
              </a:ext>
            </a:extLst>
          </p:cNvPr>
          <p:cNvSpPr txBox="1"/>
          <p:nvPr/>
        </p:nvSpPr>
        <p:spPr>
          <a:xfrm>
            <a:off x="254624" y="5195196"/>
            <a:ext cx="2772697" cy="577081"/>
          </a:xfrm>
          <a:prstGeom prst="rect">
            <a:avLst/>
          </a:prstGeom>
          <a:noFill/>
        </p:spPr>
        <p:txBody>
          <a:bodyPr wrap="square">
            <a:spAutoFit/>
          </a:bodyPr>
          <a:lstStyle>
            <a:defPPr>
              <a:defRPr lang="fa-IR"/>
            </a:defPPr>
            <a:lvl1pPr algn="just" rtl="1">
              <a:lnSpc>
                <a:spcPct val="200000"/>
              </a:lnSpc>
              <a:defRPr b="1" i="0">
                <a:solidFill>
                  <a:schemeClr val="bg1"/>
                </a:solidFill>
                <a:effectLst/>
                <a:latin typeface="Vazir" panose="020B0603030804020204" pitchFamily="34" charset="-78"/>
                <a:cs typeface="Vazir" panose="020B0603030804020204" pitchFamily="34" charset="-78"/>
              </a:defRPr>
            </a:lvl1pPr>
          </a:lstStyle>
          <a:p>
            <a:r>
              <a:rPr lang="fa-IR" dirty="0"/>
              <a:t>شهید سجاد طاهرنیا</a:t>
            </a:r>
          </a:p>
        </p:txBody>
      </p:sp>
      <p:pic>
        <p:nvPicPr>
          <p:cNvPr id="28676" name="Picture 4" descr="شهید مدافع حرمی که برای داعشی‌ها سرگرمی ساخت! - مشرق نیوز">
            <a:extLst>
              <a:ext uri="{FF2B5EF4-FFF2-40B4-BE49-F238E27FC236}">
                <a16:creationId xmlns:a16="http://schemas.microsoft.com/office/drawing/2014/main" id="{BE572CDC-EC8A-3E48-30A8-F0243C5D551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6398" t="-2492" r="-416" b="6820"/>
          <a:stretch/>
        </p:blipFill>
        <p:spPr bwMode="auto">
          <a:xfrm>
            <a:off x="4380416" y="1903477"/>
            <a:ext cx="3431168" cy="3058914"/>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7A8FE8D2-DF49-C63B-BCA4-4BA0AE615218}"/>
              </a:ext>
            </a:extLst>
          </p:cNvPr>
          <p:cNvSpPr txBox="1"/>
          <p:nvPr/>
        </p:nvSpPr>
        <p:spPr>
          <a:xfrm>
            <a:off x="2226643" y="5195197"/>
            <a:ext cx="4709652" cy="577081"/>
          </a:xfrm>
          <a:prstGeom prst="rect">
            <a:avLst/>
          </a:prstGeom>
          <a:noFill/>
        </p:spPr>
        <p:txBody>
          <a:bodyPr wrap="square">
            <a:spAutoFit/>
          </a:bodyPr>
          <a:lstStyle>
            <a:defPPr>
              <a:defRPr lang="fa-IR"/>
            </a:defPPr>
            <a:lvl1pPr algn="just" rtl="1">
              <a:lnSpc>
                <a:spcPct val="200000"/>
              </a:lnSpc>
              <a:defRPr b="1" i="0">
                <a:solidFill>
                  <a:schemeClr val="bg1"/>
                </a:solidFill>
                <a:effectLst/>
                <a:latin typeface="Vazir" panose="020B0603030804020204" pitchFamily="34" charset="-78"/>
                <a:cs typeface="Vazir" panose="020B0603030804020204" pitchFamily="34" charset="-78"/>
              </a:defRPr>
            </a:lvl1pPr>
          </a:lstStyle>
          <a:p>
            <a:r>
              <a:rPr lang="fa-IR" dirty="0"/>
              <a:t>شهید مصطفی عارفی</a:t>
            </a:r>
          </a:p>
        </p:txBody>
      </p:sp>
      <p:pic>
        <p:nvPicPr>
          <p:cNvPr id="28680" name="Picture 8" descr="شهید مدافع حرم کربلایی علی امرایی . بمناسبت هفتمین سالگرد شهادت . 1/4/1394  #سوریه #درعا">
            <a:extLst>
              <a:ext uri="{FF2B5EF4-FFF2-40B4-BE49-F238E27FC236}">
                <a16:creationId xmlns:a16="http://schemas.microsoft.com/office/drawing/2014/main" id="{93328FE2-66B6-07E0-C45A-50DD19E5FDB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57" t="-4329" r="-1870" b="34269"/>
          <a:stretch/>
        </p:blipFill>
        <p:spPr bwMode="auto">
          <a:xfrm>
            <a:off x="8282284" y="1895609"/>
            <a:ext cx="3467266" cy="3066782"/>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4C8E3110-2E15-9E2D-33F6-33A4584FBE08}"/>
              </a:ext>
            </a:extLst>
          </p:cNvPr>
          <p:cNvSpPr txBox="1"/>
          <p:nvPr/>
        </p:nvSpPr>
        <p:spPr>
          <a:xfrm>
            <a:off x="6184490" y="5164703"/>
            <a:ext cx="4896464" cy="577081"/>
          </a:xfrm>
          <a:prstGeom prst="rect">
            <a:avLst/>
          </a:prstGeom>
          <a:noFill/>
        </p:spPr>
        <p:txBody>
          <a:bodyPr wrap="square">
            <a:spAutoFit/>
          </a:bodyPr>
          <a:lstStyle>
            <a:defPPr>
              <a:defRPr lang="fa-IR"/>
            </a:defPPr>
            <a:lvl1pPr algn="just" rtl="1">
              <a:lnSpc>
                <a:spcPct val="200000"/>
              </a:lnSpc>
              <a:defRPr b="1" i="0">
                <a:solidFill>
                  <a:schemeClr val="bg1"/>
                </a:solidFill>
                <a:effectLst/>
                <a:latin typeface="Vazir" panose="020B0603030804020204" pitchFamily="34" charset="-78"/>
                <a:cs typeface="Vazir" panose="020B0603030804020204" pitchFamily="34" charset="-78"/>
              </a:defRPr>
            </a:lvl1pPr>
          </a:lstStyle>
          <a:p>
            <a:r>
              <a:rPr lang="fa-IR" dirty="0"/>
              <a:t>شهید علی امرایی</a:t>
            </a:r>
          </a:p>
        </p:txBody>
      </p:sp>
      <p:sp>
        <p:nvSpPr>
          <p:cNvPr id="8" name="TextBox 7">
            <a:extLst>
              <a:ext uri="{FF2B5EF4-FFF2-40B4-BE49-F238E27FC236}">
                <a16:creationId xmlns:a16="http://schemas.microsoft.com/office/drawing/2014/main" id="{B2A169F6-A4E2-EE76-7A49-2FCDAFC55204}"/>
              </a:ext>
            </a:extLst>
          </p:cNvPr>
          <p:cNvSpPr txBox="1"/>
          <p:nvPr/>
        </p:nvSpPr>
        <p:spPr>
          <a:xfrm>
            <a:off x="4620471" y="167148"/>
            <a:ext cx="3212262"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برخی از شهدا مدافع حرم</a:t>
            </a:r>
          </a:p>
        </p:txBody>
      </p:sp>
    </p:spTree>
    <p:extLst>
      <p:ext uri="{BB962C8B-B14F-4D97-AF65-F5344CB8AC3E}">
        <p14:creationId xmlns:p14="http://schemas.microsoft.com/office/powerpoint/2010/main" val="1536791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8AFF35-7DD8-9520-4C4E-5549452FE3C2}"/>
              </a:ext>
            </a:extLst>
          </p:cNvPr>
          <p:cNvSpPr txBox="1"/>
          <p:nvPr/>
        </p:nvSpPr>
        <p:spPr>
          <a:xfrm>
            <a:off x="2325329" y="209051"/>
            <a:ext cx="7541342"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مدافعین حرم از دیدگاه حضرت آیت‌الله خامنه‌ ای (حفظه الله)</a:t>
            </a:r>
            <a:endParaRPr lang="fa-IR" dirty="0">
              <a:hlinkClick r:id="rId2"/>
            </a:endParaRPr>
          </a:p>
        </p:txBody>
      </p:sp>
      <p:sp>
        <p:nvSpPr>
          <p:cNvPr id="5" name="TextBox 4">
            <a:extLst>
              <a:ext uri="{FF2B5EF4-FFF2-40B4-BE49-F238E27FC236}">
                <a16:creationId xmlns:a16="http://schemas.microsoft.com/office/drawing/2014/main" id="{F7B0D1A0-1396-9E3A-1A9D-E91FC8D1F58F}"/>
              </a:ext>
            </a:extLst>
          </p:cNvPr>
          <p:cNvSpPr txBox="1"/>
          <p:nvPr/>
        </p:nvSpPr>
        <p:spPr>
          <a:xfrm>
            <a:off x="432620" y="881620"/>
            <a:ext cx="11326761" cy="2239074"/>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مدافعین حرم به آنان اطلاق می‌شود که در دفاع ازکیان اسلام و مرزهای اسلام ومکان‌های مقدس و مذهبی، خود را فدا می‌کنند.آنها معمولاً افرادی هستند که برای حفظ امنیت و حرمت این مکان‌ها، به صورت داوطلبانه و با ایمان عمل می‌کنند.این ممکن است شامل نظامیان، نیروهای امنیتی، محافظان مساجد و همچنین افراد عادی با اراده قوی باشد که در مواقع خطر و تهدید، جان خود را در خدمت دفاع از حرم می‌گذارند.</a:t>
            </a:r>
          </a:p>
        </p:txBody>
      </p:sp>
      <p:pic>
        <p:nvPicPr>
          <p:cNvPr id="25602" name="Picture 2" descr="تأیید رهبری آیت‌الله خامنه‎ای از سوی علمای بزرگ - خبرآنلاین">
            <a:extLst>
              <a:ext uri="{FF2B5EF4-FFF2-40B4-BE49-F238E27FC236}">
                <a16:creationId xmlns:a16="http://schemas.microsoft.com/office/drawing/2014/main" id="{DB281275-6450-18EE-9B92-98C98EF3E9B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860"/>
          <a:stretch/>
        </p:blipFill>
        <p:spPr bwMode="auto">
          <a:xfrm>
            <a:off x="786580" y="2655102"/>
            <a:ext cx="5388078" cy="3737411"/>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KHAMENEI.IR">
            <a:extLst>
              <a:ext uri="{FF2B5EF4-FFF2-40B4-BE49-F238E27FC236}">
                <a16:creationId xmlns:a16="http://schemas.microsoft.com/office/drawing/2014/main" id="{B3AD4885-0C4E-BCB9-FE18-1B1510BE3F8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27353"/>
          <a:stretch/>
        </p:blipFill>
        <p:spPr bwMode="auto">
          <a:xfrm flipH="1">
            <a:off x="6528621" y="3207903"/>
            <a:ext cx="4690568" cy="31846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12613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F57F842-8A96-2D3D-2F5F-C729AEBEBE89}"/>
              </a:ext>
            </a:extLst>
          </p:cNvPr>
          <p:cNvSpPr txBox="1"/>
          <p:nvPr/>
        </p:nvSpPr>
        <p:spPr>
          <a:xfrm>
            <a:off x="98321" y="1755465"/>
            <a:ext cx="6469626" cy="3347070"/>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مدافعین حرم با شجاعت و تعهد خود، از حرمت مکان‌های مذهبی محافظت می‌کنند و در برابر تهدیدات آنها به عنوان مردان و زنانی شجاع و پرتلاش شناخته می‌شوند که در مقابل هر چالش و خطری، از جان و دست خود برای حفظ حرم‌ها و اماکن مقدس عزاداری استفاده می‌کنند. آنها نمادی از ایمان و اراده قوی هستند و به عنوان ستون‌هایی استوار در مقابل هرگونه تهدید و تجاوز در نظر گرفته می‌شوند.</a:t>
            </a:r>
          </a:p>
        </p:txBody>
      </p:sp>
      <p:pic>
        <p:nvPicPr>
          <p:cNvPr id="7" name="Picture 6">
            <a:extLst>
              <a:ext uri="{FF2B5EF4-FFF2-40B4-BE49-F238E27FC236}">
                <a16:creationId xmlns:a16="http://schemas.microsoft.com/office/drawing/2014/main" id="{A597768B-D57C-78BE-0E3E-8CA5225F6016}"/>
              </a:ext>
            </a:extLst>
          </p:cNvPr>
          <p:cNvPicPr>
            <a:picLocks noChangeAspect="1"/>
          </p:cNvPicPr>
          <p:nvPr/>
        </p:nvPicPr>
        <p:blipFill>
          <a:blip r:embed="rId2"/>
          <a:stretch>
            <a:fillRect/>
          </a:stretch>
        </p:blipFill>
        <p:spPr>
          <a:xfrm>
            <a:off x="6656438" y="1856204"/>
            <a:ext cx="5346400" cy="4015914"/>
          </a:xfrm>
          <a:prstGeom prst="rect">
            <a:avLst/>
          </a:prstGeom>
        </p:spPr>
      </p:pic>
      <p:sp>
        <p:nvSpPr>
          <p:cNvPr id="4" name="TextBox 3">
            <a:extLst>
              <a:ext uri="{FF2B5EF4-FFF2-40B4-BE49-F238E27FC236}">
                <a16:creationId xmlns:a16="http://schemas.microsoft.com/office/drawing/2014/main" id="{0EC8C552-D64D-B3BA-52C1-56E7EC3AFA73}"/>
              </a:ext>
            </a:extLst>
          </p:cNvPr>
          <p:cNvSpPr txBox="1"/>
          <p:nvPr/>
        </p:nvSpPr>
        <p:spPr>
          <a:xfrm>
            <a:off x="2325329" y="209051"/>
            <a:ext cx="7541342"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مدافعین حرم از دیدگاه حضرت آیت‌الله خامنه‌ ای (حفظه الله)</a:t>
            </a:r>
            <a:endParaRPr lang="fa-IR" dirty="0">
              <a:hlinkClick r:id="rId3"/>
            </a:endParaRPr>
          </a:p>
        </p:txBody>
      </p:sp>
    </p:spTree>
    <p:extLst>
      <p:ext uri="{BB962C8B-B14F-4D97-AF65-F5344CB8AC3E}">
        <p14:creationId xmlns:p14="http://schemas.microsoft.com/office/powerpoint/2010/main" val="9758731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7C5E1C5-3E75-CFAB-797D-A62BB909E8DA}"/>
              </a:ext>
            </a:extLst>
          </p:cNvPr>
          <p:cNvSpPr txBox="1"/>
          <p:nvPr/>
        </p:nvSpPr>
        <p:spPr>
          <a:xfrm>
            <a:off x="275303" y="2054233"/>
            <a:ext cx="6096000" cy="1685077"/>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pPr algn="l"/>
            <a:r>
              <a:rPr lang="fa-IR" dirty="0">
                <a:solidFill>
                  <a:schemeClr val="tx1"/>
                </a:solidFill>
                <a:hlinkClick r:id="rId2">
                  <a:extLst>
                    <a:ext uri="{A12FA001-AC4F-418D-AE19-62706E023703}">
                      <ahyp:hlinkClr xmlns:ahyp="http://schemas.microsoft.com/office/drawing/2018/hyperlinkcolor" val="tx"/>
                    </a:ext>
                  </a:extLst>
                </a:hlinkClick>
              </a:rPr>
              <a:t>https://hawzah.net</a:t>
            </a:r>
            <a:endParaRPr lang="fa-IR" dirty="0">
              <a:solidFill>
                <a:schemeClr val="tx1"/>
              </a:solidFill>
            </a:endParaRPr>
          </a:p>
          <a:p>
            <a:pPr algn="l"/>
            <a:r>
              <a:rPr lang="fa-IR" dirty="0">
                <a:solidFill>
                  <a:schemeClr val="tx1"/>
                </a:solidFill>
                <a:hlinkClick r:id="rId3">
                  <a:extLst>
                    <a:ext uri="{A12FA001-AC4F-418D-AE19-62706E023703}">
                      <ahyp:hlinkClr xmlns:ahyp="http://schemas.microsoft.com/office/drawing/2018/hyperlinkcolor" val="tx"/>
                    </a:ext>
                  </a:extLst>
                </a:hlinkClick>
              </a:rPr>
              <a:t>https://fa.wikipedia.org</a:t>
            </a:r>
            <a:endParaRPr lang="fa-IR" dirty="0">
              <a:solidFill>
                <a:schemeClr val="tx1"/>
              </a:solidFill>
            </a:endParaRPr>
          </a:p>
          <a:p>
            <a:pPr algn="l"/>
            <a:r>
              <a:rPr lang="fa-IR" dirty="0">
                <a:solidFill>
                  <a:schemeClr val="tx1"/>
                </a:solidFill>
                <a:hlinkClick r:id="rId4">
                  <a:extLst>
                    <a:ext uri="{A12FA001-AC4F-418D-AE19-62706E023703}">
                      <ahyp:hlinkClr xmlns:ahyp="http://schemas.microsoft.com/office/drawing/2018/hyperlinkcolor" val="tx"/>
                    </a:ext>
                  </a:extLst>
                </a:hlinkClick>
              </a:rPr>
              <a:t>https://negarestan.sellfile.ir</a:t>
            </a:r>
            <a:endParaRPr lang="fa-IR" dirty="0">
              <a:solidFill>
                <a:schemeClr val="tx1"/>
              </a:solidFill>
            </a:endParaRPr>
          </a:p>
        </p:txBody>
      </p:sp>
      <p:sp>
        <p:nvSpPr>
          <p:cNvPr id="8" name="TextBox 7">
            <a:extLst>
              <a:ext uri="{FF2B5EF4-FFF2-40B4-BE49-F238E27FC236}">
                <a16:creationId xmlns:a16="http://schemas.microsoft.com/office/drawing/2014/main" id="{6013230C-542C-A273-A4B2-02AFF4C14F7C}"/>
              </a:ext>
            </a:extLst>
          </p:cNvPr>
          <p:cNvSpPr txBox="1"/>
          <p:nvPr/>
        </p:nvSpPr>
        <p:spPr>
          <a:xfrm>
            <a:off x="3441290" y="88490"/>
            <a:ext cx="3116826"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5299140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4926D87-0675-870C-E676-8795FA1AE923}"/>
              </a:ext>
            </a:extLst>
          </p:cNvPr>
          <p:cNvSpPr/>
          <p:nvPr/>
        </p:nvSpPr>
        <p:spPr>
          <a:xfrm>
            <a:off x="1499419" y="2241754"/>
            <a:ext cx="9193162" cy="2556388"/>
          </a:xfrm>
          <a:prstGeom prst="rect">
            <a:avLst/>
          </a:prstGeom>
          <a:solidFill>
            <a:srgbClr val="9E78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6000" b="1" dirty="0">
                <a:solidFill>
                  <a:schemeClr val="bg1"/>
                </a:solidFill>
                <a:latin typeface="Shabnam" panose="020B0603030804020204" pitchFamily="34" charset="-78"/>
                <a:cs typeface="Shabnam" panose="020B0603030804020204" pitchFamily="34" charset="-78"/>
              </a:rPr>
              <a:t>با تشکر از شما</a:t>
            </a:r>
          </a:p>
        </p:txBody>
      </p:sp>
    </p:spTree>
    <p:extLst>
      <p:ext uri="{BB962C8B-B14F-4D97-AF65-F5344CB8AC3E}">
        <p14:creationId xmlns:p14="http://schemas.microsoft.com/office/powerpoint/2010/main" val="11103388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CFECF1C-CA8D-177E-E8BE-AB134760F686}"/>
              </a:ext>
            </a:extLst>
          </p:cNvPr>
          <p:cNvSpPr txBox="1"/>
          <p:nvPr/>
        </p:nvSpPr>
        <p:spPr>
          <a:xfrm>
            <a:off x="3588774" y="807721"/>
            <a:ext cx="8062452" cy="1685077"/>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 سید حسن نصرالله، در اولین واکنش ها، ضمن آنکه حمله به حرم حضرت زینب را دارای پیامدهای بسیار خطرناک دانست، از کسانی سخن گفت که در حال دفاع از حرم حضرت زینب هستند و در این راه به شهادت می رسند.</a:t>
            </a:r>
          </a:p>
        </p:txBody>
      </p:sp>
      <p:sp>
        <p:nvSpPr>
          <p:cNvPr id="4" name="TextBox 3">
            <a:extLst>
              <a:ext uri="{FF2B5EF4-FFF2-40B4-BE49-F238E27FC236}">
                <a16:creationId xmlns:a16="http://schemas.microsoft.com/office/drawing/2014/main" id="{897C378E-EC85-9F85-536A-58D531349DE2}"/>
              </a:ext>
            </a:extLst>
          </p:cNvPr>
          <p:cNvSpPr txBox="1"/>
          <p:nvPr/>
        </p:nvSpPr>
        <p:spPr>
          <a:xfrm>
            <a:off x="1524000" y="157315"/>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تاریخچه شکل گیری</a:t>
            </a:r>
          </a:p>
        </p:txBody>
      </p:sp>
      <p:pic>
        <p:nvPicPr>
          <p:cNvPr id="6" name="Picture 5">
            <a:extLst>
              <a:ext uri="{FF2B5EF4-FFF2-40B4-BE49-F238E27FC236}">
                <a16:creationId xmlns:a16="http://schemas.microsoft.com/office/drawing/2014/main" id="{E8B3C9A0-30E9-B9A9-5D0B-F0A986D0D5AE}"/>
              </a:ext>
            </a:extLst>
          </p:cNvPr>
          <p:cNvPicPr>
            <a:picLocks noChangeAspect="1"/>
          </p:cNvPicPr>
          <p:nvPr/>
        </p:nvPicPr>
        <p:blipFill>
          <a:blip r:embed="rId2"/>
          <a:stretch>
            <a:fillRect/>
          </a:stretch>
        </p:blipFill>
        <p:spPr>
          <a:xfrm>
            <a:off x="452284" y="2482399"/>
            <a:ext cx="5702710" cy="3407368"/>
          </a:xfrm>
          <a:prstGeom prst="rect">
            <a:avLst/>
          </a:prstGeom>
        </p:spPr>
      </p:pic>
      <p:pic>
        <p:nvPicPr>
          <p:cNvPr id="2052" name="Picture 4" descr="۱۸ مرداد روز بزرگداشت شهدای مدافع حرم - ایمنا">
            <a:extLst>
              <a:ext uri="{FF2B5EF4-FFF2-40B4-BE49-F238E27FC236}">
                <a16:creationId xmlns:a16="http://schemas.microsoft.com/office/drawing/2014/main" id="{977AB5E3-899F-6899-C613-494294A255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61238" y="3063731"/>
            <a:ext cx="4778478" cy="2986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8859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226A0B-B224-15DF-D26B-452ED65C34D5}"/>
              </a:ext>
            </a:extLst>
          </p:cNvPr>
          <p:cNvSpPr txBox="1"/>
          <p:nvPr/>
        </p:nvSpPr>
        <p:spPr>
          <a:xfrm>
            <a:off x="6096000" y="2359977"/>
            <a:ext cx="5643716" cy="2793072"/>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پیش از نبش قبر حجر بن عدی، در۳ شهریور ۱۳۹۱ش، مزار محسن بن حسین(ع) در منطقه المشهد حلب در سوریه، مورد حمله نیروهای مخالف دولت سوریه قرار گرفت و پس از آن بود که گروه هایی برای جلوگیری از تکرار این اقدام درباره حرم سکینه دختر امام حسین(ع)، اقدام به دفاع از آن کردند. </a:t>
            </a:r>
          </a:p>
        </p:txBody>
      </p:sp>
      <p:sp>
        <p:nvSpPr>
          <p:cNvPr id="4" name="TextBox 3">
            <a:extLst>
              <a:ext uri="{FF2B5EF4-FFF2-40B4-BE49-F238E27FC236}">
                <a16:creationId xmlns:a16="http://schemas.microsoft.com/office/drawing/2014/main" id="{DE99E701-507C-D06E-7301-F110A0127B0A}"/>
              </a:ext>
            </a:extLst>
          </p:cNvPr>
          <p:cNvSpPr txBox="1"/>
          <p:nvPr/>
        </p:nvSpPr>
        <p:spPr>
          <a:xfrm>
            <a:off x="1179870" y="177432"/>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تاریخچه شکل گیری</a:t>
            </a:r>
          </a:p>
        </p:txBody>
      </p:sp>
      <p:pic>
        <p:nvPicPr>
          <p:cNvPr id="6" name="Picture 5">
            <a:extLst>
              <a:ext uri="{FF2B5EF4-FFF2-40B4-BE49-F238E27FC236}">
                <a16:creationId xmlns:a16="http://schemas.microsoft.com/office/drawing/2014/main" id="{A4D010ED-CA7F-1EAE-60CA-1331361A1FFA}"/>
              </a:ext>
            </a:extLst>
          </p:cNvPr>
          <p:cNvPicPr>
            <a:picLocks noChangeAspect="1"/>
          </p:cNvPicPr>
          <p:nvPr/>
        </p:nvPicPr>
        <p:blipFill>
          <a:blip r:embed="rId2"/>
          <a:stretch>
            <a:fillRect/>
          </a:stretch>
        </p:blipFill>
        <p:spPr>
          <a:xfrm>
            <a:off x="570271" y="1873439"/>
            <a:ext cx="5309420" cy="3766148"/>
          </a:xfrm>
          <a:prstGeom prst="rect">
            <a:avLst/>
          </a:prstGeom>
        </p:spPr>
      </p:pic>
    </p:spTree>
    <p:extLst>
      <p:ext uri="{BB962C8B-B14F-4D97-AF65-F5344CB8AC3E}">
        <p14:creationId xmlns:p14="http://schemas.microsoft.com/office/powerpoint/2010/main" val="22376512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96BEC9E-770A-236D-FA82-42128F9148A2}"/>
              </a:ext>
            </a:extLst>
          </p:cNvPr>
          <p:cNvSpPr txBox="1"/>
          <p:nvPr/>
        </p:nvSpPr>
        <p:spPr>
          <a:xfrm>
            <a:off x="501445" y="1159810"/>
            <a:ext cx="11189109" cy="1131079"/>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تشکیل تیپ ابوالفضل العباس در عراق، و اعزام به سوریه برای دفاع از حرم حضرت زینب(س) هم اقدامی بود که در بهمن ۱۳۹۱ رخ داد، اما استفاده از عبارت «مدافعان حرم»، اواخر اردیبهشت ۱۳۹۲ش در رسانه های ایرانی و فارسی زبان رایج شد.</a:t>
            </a:r>
          </a:p>
        </p:txBody>
      </p:sp>
      <p:sp>
        <p:nvSpPr>
          <p:cNvPr id="4" name="TextBox 3">
            <a:extLst>
              <a:ext uri="{FF2B5EF4-FFF2-40B4-BE49-F238E27FC236}">
                <a16:creationId xmlns:a16="http://schemas.microsoft.com/office/drawing/2014/main" id="{F857ABD9-94D1-B196-666B-B470359F97CF}"/>
              </a:ext>
            </a:extLst>
          </p:cNvPr>
          <p:cNvSpPr txBox="1"/>
          <p:nvPr/>
        </p:nvSpPr>
        <p:spPr>
          <a:xfrm>
            <a:off x="1091381" y="197097"/>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تاریخچه شکل گیری</a:t>
            </a:r>
          </a:p>
        </p:txBody>
      </p:sp>
      <p:pic>
        <p:nvPicPr>
          <p:cNvPr id="4098" name="Picture 2" descr="مدافعان حرمی که از کربلا به دمشق آمدند +عکس | جهان نيوز">
            <a:extLst>
              <a:ext uri="{FF2B5EF4-FFF2-40B4-BE49-F238E27FC236}">
                <a16:creationId xmlns:a16="http://schemas.microsoft.com/office/drawing/2014/main" id="{D446D2C8-6552-B6A1-6341-61DB835091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883" y="2510496"/>
            <a:ext cx="5905500" cy="37147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13D002CC-6DBF-8AB2-A9F2-08A0742C78CA}"/>
              </a:ext>
            </a:extLst>
          </p:cNvPr>
          <p:cNvPicPr>
            <a:picLocks noChangeAspect="1"/>
          </p:cNvPicPr>
          <p:nvPr/>
        </p:nvPicPr>
        <p:blipFill>
          <a:blip r:embed="rId3"/>
          <a:stretch>
            <a:fillRect/>
          </a:stretch>
        </p:blipFill>
        <p:spPr>
          <a:xfrm>
            <a:off x="6630015" y="2510496"/>
            <a:ext cx="5152102" cy="3587150"/>
          </a:xfrm>
          <a:prstGeom prst="rect">
            <a:avLst/>
          </a:prstGeom>
        </p:spPr>
      </p:pic>
    </p:spTree>
    <p:extLst>
      <p:ext uri="{BB962C8B-B14F-4D97-AF65-F5344CB8AC3E}">
        <p14:creationId xmlns:p14="http://schemas.microsoft.com/office/powerpoint/2010/main" val="2117329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ED31452-B481-49FD-1BB3-9ADA46E66684}"/>
              </a:ext>
            </a:extLst>
          </p:cNvPr>
          <p:cNvSpPr txBox="1"/>
          <p:nvPr/>
        </p:nvSpPr>
        <p:spPr>
          <a:xfrm>
            <a:off x="226143" y="2112691"/>
            <a:ext cx="6096000" cy="3347070"/>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به تدریج، پایگاه های اینترنتی مختلف و برخی نهادهای رسمی و غیررسمی، برای ثبت نام از علاقمندان به حضور در سوریه و دفاع از حرم های اهل بیت، تشکیل شد. اولین همایش با عنوان «مدافعان حرم»، ۲۱ اردیبهشت ۱۳۹۲ از سوی «کنگره بین المللی امام علی النقی(ع)» و با هدف «اعلام محکومیت جنایات فوق و اعلام آمادگی برای دفاع از حرم حضرت زینب(س)» برگزار شد.</a:t>
            </a:r>
          </a:p>
        </p:txBody>
      </p:sp>
      <p:sp>
        <p:nvSpPr>
          <p:cNvPr id="4" name="TextBox 3">
            <a:extLst>
              <a:ext uri="{FF2B5EF4-FFF2-40B4-BE49-F238E27FC236}">
                <a16:creationId xmlns:a16="http://schemas.microsoft.com/office/drawing/2014/main" id="{D6A0A5BF-B351-22FF-F93B-B228F94406B6}"/>
              </a:ext>
            </a:extLst>
          </p:cNvPr>
          <p:cNvSpPr txBox="1"/>
          <p:nvPr/>
        </p:nvSpPr>
        <p:spPr>
          <a:xfrm>
            <a:off x="1317523" y="206928"/>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تاریخچه شکل گیری</a:t>
            </a:r>
          </a:p>
        </p:txBody>
      </p:sp>
      <p:pic>
        <p:nvPicPr>
          <p:cNvPr id="5" name="Picture 4">
            <a:extLst>
              <a:ext uri="{FF2B5EF4-FFF2-40B4-BE49-F238E27FC236}">
                <a16:creationId xmlns:a16="http://schemas.microsoft.com/office/drawing/2014/main" id="{30A034B0-91D7-ACCE-06CD-3E51BA5B5B6B}"/>
              </a:ext>
            </a:extLst>
          </p:cNvPr>
          <p:cNvPicPr>
            <a:picLocks noChangeAspect="1"/>
          </p:cNvPicPr>
          <p:nvPr/>
        </p:nvPicPr>
        <p:blipFill>
          <a:blip r:embed="rId2"/>
          <a:srcRect r="8710"/>
          <a:stretch/>
        </p:blipFill>
        <p:spPr>
          <a:xfrm>
            <a:off x="6435218" y="2360605"/>
            <a:ext cx="5658462" cy="3099156"/>
          </a:xfrm>
          <a:prstGeom prst="rect">
            <a:avLst/>
          </a:prstGeom>
        </p:spPr>
      </p:pic>
    </p:spTree>
    <p:extLst>
      <p:ext uri="{BB962C8B-B14F-4D97-AF65-F5344CB8AC3E}">
        <p14:creationId xmlns:p14="http://schemas.microsoft.com/office/powerpoint/2010/main" val="11343540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81CF0DE-021A-FB3C-EB50-8609C7A64847}"/>
              </a:ext>
            </a:extLst>
          </p:cNvPr>
          <p:cNvSpPr txBox="1"/>
          <p:nvPr/>
        </p:nvSpPr>
        <p:spPr>
          <a:xfrm>
            <a:off x="6394428" y="1708720"/>
            <a:ext cx="5604386" cy="3901068"/>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 برخی منابع، از حضور ده هزار نفری مردم در این همایش خبر دادند.  همایش ها و برنامه های مختلفی با عنوان «مدافعان حرم» در نقاط مختلف ایران برگزار شده است. با این حال اما هیچگاه شیوه ای رسمی برای ثبت نام اعلام نشده و دست کم در یک مورد، یک پایگاه اینترنتی که با هدف ثبت نام از داوطلبان راه اندازی شد و بر اساس اعلام مدیران آن، مورد استقبال فراوان قرار گرفت.  در ایران مسدود شد.</a:t>
            </a:r>
          </a:p>
        </p:txBody>
      </p:sp>
      <p:sp>
        <p:nvSpPr>
          <p:cNvPr id="4" name="TextBox 3">
            <a:extLst>
              <a:ext uri="{FF2B5EF4-FFF2-40B4-BE49-F238E27FC236}">
                <a16:creationId xmlns:a16="http://schemas.microsoft.com/office/drawing/2014/main" id="{373C2C65-23A8-363A-15D8-EA2914B87383}"/>
              </a:ext>
            </a:extLst>
          </p:cNvPr>
          <p:cNvSpPr txBox="1"/>
          <p:nvPr/>
        </p:nvSpPr>
        <p:spPr>
          <a:xfrm>
            <a:off x="1229033" y="197096"/>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تاریخچه شکل گیری</a:t>
            </a:r>
          </a:p>
        </p:txBody>
      </p:sp>
      <p:pic>
        <p:nvPicPr>
          <p:cNvPr id="5122" name="Picture 2" descr="حرکت مدافعان حرم برگرفته از فرهنگ دفاع مقدس بود - ایمنا">
            <a:extLst>
              <a:ext uri="{FF2B5EF4-FFF2-40B4-BE49-F238E27FC236}">
                <a16:creationId xmlns:a16="http://schemas.microsoft.com/office/drawing/2014/main" id="{9FEFF772-C42F-DA4E-01B9-ECF72B62D4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186" y="1906655"/>
            <a:ext cx="6119124" cy="3855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76779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3CF5029-E176-7FF6-FE42-FE3FE3E30C8F}"/>
              </a:ext>
            </a:extLst>
          </p:cNvPr>
          <p:cNvSpPr txBox="1"/>
          <p:nvPr/>
        </p:nvSpPr>
        <p:spPr>
          <a:xfrm>
            <a:off x="796414" y="187264"/>
            <a:ext cx="6096000" cy="461665"/>
          </a:xfrm>
          <a:prstGeom prst="rect">
            <a:avLst/>
          </a:prstGeom>
          <a:noFill/>
        </p:spPr>
        <p:txBody>
          <a:bodyPr wrap="square">
            <a:spAutoFit/>
          </a:bodyPr>
          <a:lstStyle>
            <a:defPPr>
              <a:defRPr lang="fa-IR"/>
            </a:defPPr>
            <a:lvl1pPr algn="just" rtl="1">
              <a:defRPr sz="2400" b="1" i="0">
                <a:solidFill>
                  <a:srgbClr val="212529"/>
                </a:solidFill>
                <a:effectLst/>
                <a:latin typeface="Shabnam" panose="020B0603030804020204" pitchFamily="34" charset="-78"/>
                <a:cs typeface="Shabnam" panose="020B0603030804020204" pitchFamily="34" charset="-78"/>
              </a:defRPr>
            </a:lvl1pPr>
          </a:lstStyle>
          <a:p>
            <a:r>
              <a:rPr lang="fa-IR" dirty="0"/>
              <a:t>لشکر فاطمیون</a:t>
            </a:r>
          </a:p>
        </p:txBody>
      </p:sp>
      <p:sp>
        <p:nvSpPr>
          <p:cNvPr id="5" name="TextBox 4">
            <a:extLst>
              <a:ext uri="{FF2B5EF4-FFF2-40B4-BE49-F238E27FC236}">
                <a16:creationId xmlns:a16="http://schemas.microsoft.com/office/drawing/2014/main" id="{F4F6D340-A595-5D71-7A96-7EB61225BEF5}"/>
              </a:ext>
            </a:extLst>
          </p:cNvPr>
          <p:cNvSpPr txBox="1"/>
          <p:nvPr/>
        </p:nvSpPr>
        <p:spPr>
          <a:xfrm>
            <a:off x="260555" y="4490884"/>
            <a:ext cx="11670890" cy="1685077"/>
          </a:xfrm>
          <a:prstGeom prst="rect">
            <a:avLst/>
          </a:prstGeom>
          <a:noFill/>
        </p:spPr>
        <p:txBody>
          <a:bodyPr wrap="square">
            <a:spAutoFit/>
          </a:bodyPr>
          <a:lstStyle>
            <a:defPPr>
              <a:defRPr lang="fa-IR"/>
            </a:defPPr>
            <a:lvl1pPr algn="just" rtl="1">
              <a:lnSpc>
                <a:spcPct val="200000"/>
              </a:lnSpc>
              <a:defRPr b="0" i="0">
                <a:solidFill>
                  <a:srgbClr val="212529"/>
                </a:solidFill>
                <a:effectLst/>
                <a:latin typeface="Vazir" panose="020B0603030804020204" pitchFamily="34" charset="-78"/>
                <a:cs typeface="Vazir" panose="020B0603030804020204" pitchFamily="34" charset="-78"/>
              </a:defRPr>
            </a:lvl1pPr>
          </a:lstStyle>
          <a:p>
            <a:r>
              <a:rPr lang="fa-IR" dirty="0"/>
              <a:t> لشکر فاطمیون، در سال ۱۳۹۰ش در یک گروهان شکل گرفته تدریج تبدیل به تیپ شد و از سال ۱۳۹۴ش با عنوان لشکر شناخته می شود. فاطمیون، شیعیان افغانستانی هستند و هسته اولیه آن، اعضای «سپاه محمد(ص)» و «تیپ ابوذر» و همچنین افغانستانی های مقیم سوریه بوده اند. سپاه محمد(ص)، در جریان مبارزه مردم افغانستان با نیروهای شوروی سابق شکل گرفت. </a:t>
            </a:r>
          </a:p>
        </p:txBody>
      </p:sp>
      <p:pic>
        <p:nvPicPr>
          <p:cNvPr id="7" name="Picture 6">
            <a:extLst>
              <a:ext uri="{FF2B5EF4-FFF2-40B4-BE49-F238E27FC236}">
                <a16:creationId xmlns:a16="http://schemas.microsoft.com/office/drawing/2014/main" id="{9CC9DAD6-D468-D7A2-689B-688EFEE94805}"/>
              </a:ext>
            </a:extLst>
          </p:cNvPr>
          <p:cNvPicPr>
            <a:picLocks noChangeAspect="1"/>
          </p:cNvPicPr>
          <p:nvPr/>
        </p:nvPicPr>
        <p:blipFill>
          <a:blip r:embed="rId2"/>
          <a:stretch>
            <a:fillRect/>
          </a:stretch>
        </p:blipFill>
        <p:spPr>
          <a:xfrm>
            <a:off x="620049" y="888050"/>
            <a:ext cx="5377628" cy="3602834"/>
          </a:xfrm>
          <a:prstGeom prst="rect">
            <a:avLst/>
          </a:prstGeom>
        </p:spPr>
      </p:pic>
      <p:pic>
        <p:nvPicPr>
          <p:cNvPr id="9" name="Picture 8">
            <a:extLst>
              <a:ext uri="{FF2B5EF4-FFF2-40B4-BE49-F238E27FC236}">
                <a16:creationId xmlns:a16="http://schemas.microsoft.com/office/drawing/2014/main" id="{F9547B3D-CA0D-2C71-2496-FF457FA80F10}"/>
              </a:ext>
            </a:extLst>
          </p:cNvPr>
          <p:cNvPicPr>
            <a:picLocks noChangeAspect="1"/>
          </p:cNvPicPr>
          <p:nvPr/>
        </p:nvPicPr>
        <p:blipFill>
          <a:blip r:embed="rId3"/>
          <a:stretch>
            <a:fillRect/>
          </a:stretch>
        </p:blipFill>
        <p:spPr>
          <a:xfrm rot="10800000" flipV="1">
            <a:off x="6283913" y="938980"/>
            <a:ext cx="4953256" cy="3551904"/>
          </a:xfrm>
          <a:prstGeom prst="rect">
            <a:avLst/>
          </a:prstGeom>
        </p:spPr>
      </p:pic>
    </p:spTree>
    <p:extLst>
      <p:ext uri="{BB962C8B-B14F-4D97-AF65-F5344CB8AC3E}">
        <p14:creationId xmlns:p14="http://schemas.microsoft.com/office/powerpoint/2010/main" val="30630280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TotalTime>
  <Words>2448</Words>
  <Application>Microsoft Office PowerPoint</Application>
  <PresentationFormat>Widescreen</PresentationFormat>
  <Paragraphs>79</Paragraphs>
  <Slides>35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4</cp:revision>
  <dcterms:created xsi:type="dcterms:W3CDTF">2024-11-24T04:58:37Z</dcterms:created>
  <dcterms:modified xsi:type="dcterms:W3CDTF">2025-01-27T08:47:38Z</dcterms:modified>
</cp:coreProperties>
</file>