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80" r:id="rId2"/>
    <p:sldId id="256" r:id="rId3"/>
    <p:sldId id="257" r:id="rId4"/>
    <p:sldId id="258" r:id="rId5"/>
    <p:sldId id="259" r:id="rId6"/>
    <p:sldId id="260" r:id="rId7"/>
    <p:sldId id="261" r:id="rId8"/>
    <p:sldId id="262" r:id="rId9"/>
    <p:sldId id="263" r:id="rId10"/>
    <p:sldId id="264" r:id="rId11"/>
    <p:sldId id="265" r:id="rId12"/>
    <p:sldId id="266" r:id="rId13"/>
    <p:sldId id="267" r:id="rId14"/>
    <p:sldId id="279" r:id="rId15"/>
    <p:sldId id="269" r:id="rId16"/>
    <p:sldId id="270" r:id="rId17"/>
    <p:sldId id="271" r:id="rId18"/>
    <p:sldId id="273" r:id="rId19"/>
    <p:sldId id="277" r:id="rId20"/>
    <p:sldId id="275" r:id="rId21"/>
    <p:sldId id="281" r:id="rId22"/>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0000"/>
    <a:srgbClr val="FFFFFF"/>
    <a:srgbClr val="F47A68"/>
    <a:srgbClr val="774789"/>
    <a:srgbClr val="588DA8"/>
    <a:srgbClr val="A25E8A"/>
    <a:srgbClr val="AED6D6"/>
    <a:srgbClr val="D6D839"/>
    <a:srgbClr val="FAC73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370" autoAdjust="0"/>
  </p:normalViewPr>
  <p:slideViewPr>
    <p:cSldViewPr snapToGrid="0">
      <p:cViewPr varScale="1">
        <p:scale>
          <a:sx n="77" d="100"/>
          <a:sy n="77" d="100"/>
        </p:scale>
        <p:origin x="80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A0EB9635-935B-4DFA-8E9D-824B3422E948}" type="datetimeFigureOut">
              <a:rPr lang="fa-IR" smtClean="0"/>
              <a:t>27/07/1446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D772D0D7-FF2B-486B-BBDF-CC69E6BE46C1}" type="slidenum">
              <a:rPr lang="fa-IR" smtClean="0"/>
              <a:t>‹#›</a:t>
            </a:fld>
            <a:endParaRPr lang="fa-IR"/>
          </a:p>
        </p:txBody>
      </p:sp>
    </p:spTree>
    <p:extLst>
      <p:ext uri="{BB962C8B-B14F-4D97-AF65-F5344CB8AC3E}">
        <p14:creationId xmlns:p14="http://schemas.microsoft.com/office/powerpoint/2010/main" val="1234965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772D0D7-FF2B-486B-BBDF-CC69E6BE46C1}" type="slidenum">
              <a:rPr lang="fa-IR" smtClean="0"/>
              <a:t>2</a:t>
            </a:fld>
            <a:endParaRPr lang="fa-IR"/>
          </a:p>
        </p:txBody>
      </p:sp>
    </p:spTree>
    <p:extLst>
      <p:ext uri="{BB962C8B-B14F-4D97-AF65-F5344CB8AC3E}">
        <p14:creationId xmlns:p14="http://schemas.microsoft.com/office/powerpoint/2010/main" val="2305944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772D0D7-FF2B-486B-BBDF-CC69E6BE46C1}" type="slidenum">
              <a:rPr lang="fa-IR" smtClean="0"/>
              <a:t>5</a:t>
            </a:fld>
            <a:endParaRPr lang="fa-IR"/>
          </a:p>
        </p:txBody>
      </p:sp>
    </p:spTree>
    <p:extLst>
      <p:ext uri="{BB962C8B-B14F-4D97-AF65-F5344CB8AC3E}">
        <p14:creationId xmlns:p14="http://schemas.microsoft.com/office/powerpoint/2010/main" val="839760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772D0D7-FF2B-486B-BBDF-CC69E6BE46C1}" type="slidenum">
              <a:rPr lang="fa-IR" smtClean="0"/>
              <a:t>9</a:t>
            </a:fld>
            <a:endParaRPr lang="fa-IR"/>
          </a:p>
        </p:txBody>
      </p:sp>
    </p:spTree>
    <p:extLst>
      <p:ext uri="{BB962C8B-B14F-4D97-AF65-F5344CB8AC3E}">
        <p14:creationId xmlns:p14="http://schemas.microsoft.com/office/powerpoint/2010/main" val="8720439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772D0D7-FF2B-486B-BBDF-CC69E6BE46C1}" type="slidenum">
              <a:rPr lang="fa-IR" smtClean="0"/>
              <a:t>10</a:t>
            </a:fld>
            <a:endParaRPr lang="fa-IR"/>
          </a:p>
        </p:txBody>
      </p:sp>
    </p:spTree>
    <p:extLst>
      <p:ext uri="{BB962C8B-B14F-4D97-AF65-F5344CB8AC3E}">
        <p14:creationId xmlns:p14="http://schemas.microsoft.com/office/powerpoint/2010/main" val="4558050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772D0D7-FF2B-486B-BBDF-CC69E6BE46C1}" type="slidenum">
              <a:rPr lang="fa-IR" smtClean="0"/>
              <a:t>13</a:t>
            </a:fld>
            <a:endParaRPr lang="fa-IR"/>
          </a:p>
        </p:txBody>
      </p:sp>
    </p:spTree>
    <p:extLst>
      <p:ext uri="{BB962C8B-B14F-4D97-AF65-F5344CB8AC3E}">
        <p14:creationId xmlns:p14="http://schemas.microsoft.com/office/powerpoint/2010/main" val="3701088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772D0D7-FF2B-486B-BBDF-CC69E6BE46C1}" type="slidenum">
              <a:rPr lang="fa-IR" smtClean="0"/>
              <a:t>16</a:t>
            </a:fld>
            <a:endParaRPr lang="fa-IR"/>
          </a:p>
        </p:txBody>
      </p:sp>
    </p:spTree>
    <p:extLst>
      <p:ext uri="{BB962C8B-B14F-4D97-AF65-F5344CB8AC3E}">
        <p14:creationId xmlns:p14="http://schemas.microsoft.com/office/powerpoint/2010/main" val="27607245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772D0D7-FF2B-486B-BBDF-CC69E6BE46C1}" type="slidenum">
              <a:rPr lang="fa-IR" smtClean="0"/>
              <a:t>18</a:t>
            </a:fld>
            <a:endParaRPr lang="fa-IR"/>
          </a:p>
        </p:txBody>
      </p:sp>
    </p:spTree>
    <p:extLst>
      <p:ext uri="{BB962C8B-B14F-4D97-AF65-F5344CB8AC3E}">
        <p14:creationId xmlns:p14="http://schemas.microsoft.com/office/powerpoint/2010/main" val="1564848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D772D0D7-FF2B-486B-BBDF-CC69E6BE46C1}" type="slidenum">
              <a:rPr lang="fa-IR" smtClean="0"/>
              <a:t>19</a:t>
            </a:fld>
            <a:endParaRPr lang="fa-IR"/>
          </a:p>
        </p:txBody>
      </p:sp>
    </p:spTree>
    <p:extLst>
      <p:ext uri="{BB962C8B-B14F-4D97-AF65-F5344CB8AC3E}">
        <p14:creationId xmlns:p14="http://schemas.microsoft.com/office/powerpoint/2010/main" val="28682963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9" name="Rectangle: Single Corner Snipped 8">
            <a:extLst>
              <a:ext uri="{FF2B5EF4-FFF2-40B4-BE49-F238E27FC236}">
                <a16:creationId xmlns:a16="http://schemas.microsoft.com/office/drawing/2014/main" id="{A5660F33-DFDB-10CD-0579-35420FFF785F}"/>
              </a:ext>
            </a:extLst>
          </p:cNvPr>
          <p:cNvSpPr/>
          <p:nvPr userDrawn="1"/>
        </p:nvSpPr>
        <p:spPr>
          <a:xfrm rot="10800000">
            <a:off x="2632364" y="166250"/>
            <a:ext cx="9559635" cy="628073"/>
          </a:xfrm>
          <a:prstGeom prst="snip1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Single Corner Snipped 9">
            <a:extLst>
              <a:ext uri="{FF2B5EF4-FFF2-40B4-BE49-F238E27FC236}">
                <a16:creationId xmlns:a16="http://schemas.microsoft.com/office/drawing/2014/main" id="{7CD8D624-3FF4-8B29-67B8-E4A762456E03}"/>
              </a:ext>
            </a:extLst>
          </p:cNvPr>
          <p:cNvSpPr/>
          <p:nvPr userDrawn="1"/>
        </p:nvSpPr>
        <p:spPr>
          <a:xfrm>
            <a:off x="0" y="526468"/>
            <a:ext cx="2780145" cy="572655"/>
          </a:xfrm>
          <a:prstGeom prst="snip1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448934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Single Corner Snipped 4">
            <a:extLst>
              <a:ext uri="{FF2B5EF4-FFF2-40B4-BE49-F238E27FC236}">
                <a16:creationId xmlns:a16="http://schemas.microsoft.com/office/drawing/2014/main" id="{586AA1FE-00D8-BD57-40B4-AC156D67D504}"/>
              </a:ext>
            </a:extLst>
          </p:cNvPr>
          <p:cNvSpPr/>
          <p:nvPr userDrawn="1"/>
        </p:nvSpPr>
        <p:spPr>
          <a:xfrm rot="10800000">
            <a:off x="2632364" y="166250"/>
            <a:ext cx="9559635" cy="628073"/>
          </a:xfrm>
          <a:prstGeom prst="snip1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Single Corner Snipped 5">
            <a:extLst>
              <a:ext uri="{FF2B5EF4-FFF2-40B4-BE49-F238E27FC236}">
                <a16:creationId xmlns:a16="http://schemas.microsoft.com/office/drawing/2014/main" id="{AB3144D0-5049-533F-A71D-960C90C50241}"/>
              </a:ext>
            </a:extLst>
          </p:cNvPr>
          <p:cNvSpPr/>
          <p:nvPr userDrawn="1"/>
        </p:nvSpPr>
        <p:spPr>
          <a:xfrm>
            <a:off x="0" y="526468"/>
            <a:ext cx="2780145" cy="572655"/>
          </a:xfrm>
          <a:prstGeom prst="snip1Rect">
            <a:avLst>
              <a:gd name="adj" fmla="val 50000"/>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7910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7977989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1084449"/>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www.darmankade.com/"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88C3EE8F-B274-23C1-8359-D56E65E02AE6}"/>
              </a:ext>
            </a:extLst>
          </p:cNvPr>
          <p:cNvPicPr>
            <a:picLocks noChangeAspect="1"/>
          </p:cNvPicPr>
          <p:nvPr/>
        </p:nvPicPr>
        <p:blipFill>
          <a:blip r:embed="rId2"/>
          <a:stretch>
            <a:fillRect/>
          </a:stretch>
        </p:blipFill>
        <p:spPr>
          <a:xfrm>
            <a:off x="0" y="923923"/>
            <a:ext cx="7935114" cy="5276852"/>
          </a:xfrm>
          <a:prstGeom prst="rect">
            <a:avLst/>
          </a:prstGeom>
        </p:spPr>
      </p:pic>
      <p:sp>
        <p:nvSpPr>
          <p:cNvPr id="3" name="Rectangle 2">
            <a:extLst>
              <a:ext uri="{FF2B5EF4-FFF2-40B4-BE49-F238E27FC236}">
                <a16:creationId xmlns:a16="http://schemas.microsoft.com/office/drawing/2014/main" id="{0569CE09-35AB-6198-931D-29EC3C716E40}"/>
              </a:ext>
            </a:extLst>
          </p:cNvPr>
          <p:cNvSpPr/>
          <p:nvPr/>
        </p:nvSpPr>
        <p:spPr>
          <a:xfrm>
            <a:off x="7419977" y="1967208"/>
            <a:ext cx="4772025" cy="650777"/>
          </a:xfrm>
          <a:prstGeom prst="rect">
            <a:avLst/>
          </a:prstGeom>
          <a:solidFill>
            <a:srgbClr val="C00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4773BA72-6BAB-2DF9-5D95-F2971AFC19EC}"/>
              </a:ext>
            </a:extLst>
          </p:cNvPr>
          <p:cNvSpPr txBox="1"/>
          <p:nvPr/>
        </p:nvSpPr>
        <p:spPr>
          <a:xfrm>
            <a:off x="7496175" y="2061763"/>
            <a:ext cx="4695827" cy="461665"/>
          </a:xfrm>
          <a:prstGeom prst="rect">
            <a:avLst/>
          </a:prstGeom>
          <a:noFill/>
        </p:spPr>
        <p:txBody>
          <a:bodyPr wrap="square">
            <a:spAutoFit/>
          </a:bodyPr>
          <a:lstStyle/>
          <a:p>
            <a:pPr algn="just" rtl="1"/>
            <a:r>
              <a:rPr lang="fa-IR" sz="2400" b="1" kern="1800" dirty="0">
                <a:solidFill>
                  <a:schemeClr val="bg1"/>
                </a:solidFill>
                <a:effectLst/>
                <a:latin typeface="Shabnam" panose="020B0603030804020204" pitchFamily="34" charset="-78"/>
                <a:ea typeface="Times New Roman" panose="02020603050405020304" pitchFamily="18" charset="0"/>
                <a:cs typeface="Shabnam" panose="020B0603030804020204" pitchFamily="34" charset="-78"/>
              </a:rPr>
              <a:t>موضوع:پاورپوینت مری بارت چیست؟ </a:t>
            </a:r>
            <a:endParaRPr lang="fa-IR" sz="2400" b="1" dirty="0">
              <a:solidFill>
                <a:schemeClr val="bg1"/>
              </a:solidFill>
              <a:latin typeface="Shabnam" panose="020B0603030804020204" pitchFamily="34" charset="-78"/>
              <a:cs typeface="Shabnam" panose="020B0603030804020204" pitchFamily="34" charset="-78"/>
            </a:endParaRPr>
          </a:p>
        </p:txBody>
      </p:sp>
      <p:sp>
        <p:nvSpPr>
          <p:cNvPr id="5" name="Rectangle 4">
            <a:extLst>
              <a:ext uri="{FF2B5EF4-FFF2-40B4-BE49-F238E27FC236}">
                <a16:creationId xmlns:a16="http://schemas.microsoft.com/office/drawing/2014/main" id="{CF040BF2-01AE-E05B-C9B0-1DEB2CD37966}"/>
              </a:ext>
            </a:extLst>
          </p:cNvPr>
          <p:cNvSpPr/>
          <p:nvPr/>
        </p:nvSpPr>
        <p:spPr>
          <a:xfrm>
            <a:off x="8010525" y="3481341"/>
            <a:ext cx="4181478" cy="650777"/>
          </a:xfrm>
          <a:prstGeom prst="rect">
            <a:avLst/>
          </a:prstGeom>
          <a:solidFill>
            <a:srgbClr val="C00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F2C685DD-003E-983F-3326-B190946D1E34}"/>
              </a:ext>
            </a:extLst>
          </p:cNvPr>
          <p:cNvSpPr/>
          <p:nvPr/>
        </p:nvSpPr>
        <p:spPr>
          <a:xfrm>
            <a:off x="7648578" y="2722806"/>
            <a:ext cx="4543422" cy="650777"/>
          </a:xfrm>
          <a:prstGeom prst="rect">
            <a:avLst/>
          </a:prstGeom>
          <a:solidFill>
            <a:srgbClr val="C00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C69D9F2B-A2DF-6D1B-CBF3-BA2BB2D68F7D}"/>
              </a:ext>
            </a:extLst>
          </p:cNvPr>
          <p:cNvSpPr/>
          <p:nvPr/>
        </p:nvSpPr>
        <p:spPr>
          <a:xfrm>
            <a:off x="8201024" y="4284220"/>
            <a:ext cx="3990975" cy="650777"/>
          </a:xfrm>
          <a:prstGeom prst="rect">
            <a:avLst/>
          </a:prstGeom>
          <a:solidFill>
            <a:srgbClr val="C00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9" name="TextBox 8">
            <a:extLst>
              <a:ext uri="{FF2B5EF4-FFF2-40B4-BE49-F238E27FC236}">
                <a16:creationId xmlns:a16="http://schemas.microsoft.com/office/drawing/2014/main" id="{0A164353-A65E-0220-60C9-DBF767E7F745}"/>
              </a:ext>
            </a:extLst>
          </p:cNvPr>
          <p:cNvSpPr txBox="1"/>
          <p:nvPr/>
        </p:nvSpPr>
        <p:spPr>
          <a:xfrm>
            <a:off x="8111614" y="2828130"/>
            <a:ext cx="3995452"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استاد راهنما:علیرضا عزیزی</a:t>
            </a:r>
          </a:p>
        </p:txBody>
      </p:sp>
      <p:sp>
        <p:nvSpPr>
          <p:cNvPr id="11" name="TextBox 10">
            <a:extLst>
              <a:ext uri="{FF2B5EF4-FFF2-40B4-BE49-F238E27FC236}">
                <a16:creationId xmlns:a16="http://schemas.microsoft.com/office/drawing/2014/main" id="{1278F125-02BB-D3B5-F82E-9A35ACB0FDD1}"/>
              </a:ext>
            </a:extLst>
          </p:cNvPr>
          <p:cNvSpPr txBox="1"/>
          <p:nvPr/>
        </p:nvSpPr>
        <p:spPr>
          <a:xfrm>
            <a:off x="8406581" y="3575896"/>
            <a:ext cx="3700483"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پژوهشگر:محمد جواد عزیزی</a:t>
            </a:r>
          </a:p>
        </p:txBody>
      </p:sp>
      <p:sp>
        <p:nvSpPr>
          <p:cNvPr id="13" name="TextBox 12">
            <a:extLst>
              <a:ext uri="{FF2B5EF4-FFF2-40B4-BE49-F238E27FC236}">
                <a16:creationId xmlns:a16="http://schemas.microsoft.com/office/drawing/2014/main" id="{E40695EF-1198-BC72-E29D-01A4013E5770}"/>
              </a:ext>
            </a:extLst>
          </p:cNvPr>
          <p:cNvSpPr txBox="1"/>
          <p:nvPr/>
        </p:nvSpPr>
        <p:spPr>
          <a:xfrm>
            <a:off x="9363076" y="4378775"/>
            <a:ext cx="2743987"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تاریخ ارائه: .......</a:t>
            </a:r>
          </a:p>
        </p:txBody>
      </p:sp>
      <p:pic>
        <p:nvPicPr>
          <p:cNvPr id="14" name="Picture 2" descr="لوگو دانشگاه تهران - لوگویاب">
            <a:extLst>
              <a:ext uri="{FF2B5EF4-FFF2-40B4-BE49-F238E27FC236}">
                <a16:creationId xmlns:a16="http://schemas.microsoft.com/office/drawing/2014/main" id="{B5638528-8EED-FA4D-B074-BFC390C791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6423" y="-8652"/>
            <a:ext cx="2380040" cy="23800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0966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4A5EC952-C50D-CFE8-A98E-8B6F22DDF0C3}"/>
              </a:ext>
            </a:extLst>
          </p:cNvPr>
          <p:cNvSpPr/>
          <p:nvPr/>
        </p:nvSpPr>
        <p:spPr>
          <a:xfrm flipH="1">
            <a:off x="2666999" y="4216448"/>
            <a:ext cx="6829425" cy="1971675"/>
          </a:xfrm>
          <a:prstGeom prst="rect">
            <a:avLst/>
          </a:prstGeom>
          <a:solidFill>
            <a:schemeClr val="accent1">
              <a:lumMod val="75000"/>
            </a:schemeClr>
          </a:solidFill>
          <a:ln w="38100">
            <a:solidFill>
              <a:schemeClr val="bg1"/>
            </a:solid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37F3C3FC-C5E9-DACE-426B-03131AA2C56C}"/>
              </a:ext>
            </a:extLst>
          </p:cNvPr>
          <p:cNvSpPr txBox="1"/>
          <p:nvPr/>
        </p:nvSpPr>
        <p:spPr>
          <a:xfrm>
            <a:off x="10248900" y="242970"/>
            <a:ext cx="1828800"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عوامل خطر</a:t>
            </a:r>
            <a:endParaRPr lang="en-US" dirty="0">
              <a:solidFill>
                <a:schemeClr val="bg1"/>
              </a:solidFill>
            </a:endParaRPr>
          </a:p>
        </p:txBody>
      </p:sp>
      <p:sp>
        <p:nvSpPr>
          <p:cNvPr id="7" name="TextBox 6">
            <a:extLst>
              <a:ext uri="{FF2B5EF4-FFF2-40B4-BE49-F238E27FC236}">
                <a16:creationId xmlns:a16="http://schemas.microsoft.com/office/drawing/2014/main" id="{4A408B66-7412-2517-B384-3625B6FB3CF3}"/>
              </a:ext>
            </a:extLst>
          </p:cNvPr>
          <p:cNvSpPr txBox="1"/>
          <p:nvPr/>
        </p:nvSpPr>
        <p:spPr>
          <a:xfrm>
            <a:off x="5886450" y="1121746"/>
            <a:ext cx="6096000"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ابتلای طولانی‌مدت به سوزش سر دل و رفلاکس اسید:</a:t>
            </a:r>
          </a:p>
        </p:txBody>
      </p:sp>
      <p:sp>
        <p:nvSpPr>
          <p:cNvPr id="9" name="TextBox 8">
            <a:extLst>
              <a:ext uri="{FF2B5EF4-FFF2-40B4-BE49-F238E27FC236}">
                <a16:creationId xmlns:a16="http://schemas.microsoft.com/office/drawing/2014/main" id="{21CFE433-6E35-5453-D1DF-D0FB57A09146}"/>
              </a:ext>
            </a:extLst>
          </p:cNvPr>
          <p:cNvSpPr txBox="1"/>
          <p:nvPr/>
        </p:nvSpPr>
        <p:spPr>
          <a:xfrm>
            <a:off x="180975" y="1608089"/>
            <a:ext cx="11801475"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اگر</a:t>
            </a:r>
            <a:r>
              <a:rPr lang="en-US" dirty="0"/>
              <a:t> GERD </a:t>
            </a:r>
            <a:r>
              <a:rPr lang="fa-IR" dirty="0"/>
              <a:t>با مصرف داروهای مهارکننده پمپ پروتون (مثل امپرازول و لانزوپرازول) بهبود نیابد یا به مصرف منظم دارو نیاز داشته باشد، احتمال ابتلا به مری بارت افزایش پیدا می‌کند</a:t>
            </a:r>
            <a:r>
              <a:rPr lang="en-US" dirty="0"/>
              <a:t>.</a:t>
            </a:r>
          </a:p>
        </p:txBody>
      </p:sp>
      <p:pic>
        <p:nvPicPr>
          <p:cNvPr id="8194" name="Picture 2" descr="ریفلاکس معده و راه های درمان | مجله داروکده">
            <a:extLst>
              <a:ext uri="{FF2B5EF4-FFF2-40B4-BE49-F238E27FC236}">
                <a16:creationId xmlns:a16="http://schemas.microsoft.com/office/drawing/2014/main" id="{75EEA033-44AD-B905-D777-9E511F55961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333" r="13667"/>
          <a:stretch/>
        </p:blipFill>
        <p:spPr bwMode="auto">
          <a:xfrm>
            <a:off x="3064764" y="2971800"/>
            <a:ext cx="6062472" cy="3886200"/>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371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E8F5FF5F-11DE-8010-A2BE-766E4F84107F}"/>
              </a:ext>
            </a:extLst>
          </p:cNvPr>
          <p:cNvSpPr txBox="1"/>
          <p:nvPr/>
        </p:nvSpPr>
        <p:spPr>
          <a:xfrm>
            <a:off x="8327922" y="269739"/>
            <a:ext cx="3814916"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ارتباط مری بارت با رژیم غذایی</a:t>
            </a:r>
            <a:endParaRPr lang="en-US" dirty="0">
              <a:solidFill>
                <a:schemeClr val="bg1"/>
              </a:solidFill>
            </a:endParaRPr>
          </a:p>
        </p:txBody>
      </p:sp>
      <p:sp>
        <p:nvSpPr>
          <p:cNvPr id="7" name="TextBox 6">
            <a:extLst>
              <a:ext uri="{FF2B5EF4-FFF2-40B4-BE49-F238E27FC236}">
                <a16:creationId xmlns:a16="http://schemas.microsoft.com/office/drawing/2014/main" id="{21362FC2-683B-A421-7CE2-27DB4819398B}"/>
              </a:ext>
            </a:extLst>
          </p:cNvPr>
          <p:cNvSpPr txBox="1"/>
          <p:nvPr/>
        </p:nvSpPr>
        <p:spPr>
          <a:xfrm>
            <a:off x="213698" y="1112388"/>
            <a:ext cx="11764604" cy="1685077"/>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بعضی از غذاها و نوشیدنی‌ها رفلاکس معده به مری را تحریک می‌کنند و در نهایت به تغییر بافت پوششی مری منجر می‌شوند. افرادی که این غذاها را از رژیم غذایی خود حذف می‌کنند می‌توانند علائم ناشی از مصرف آن‌ها را کاهش دهند. غذاها و نوشیدنی‌های زیر ممکن است باعث التهاب مری شوند</a:t>
            </a:r>
            <a:r>
              <a:rPr lang="en-US" dirty="0"/>
              <a:t>:</a:t>
            </a:r>
          </a:p>
        </p:txBody>
      </p:sp>
      <p:sp>
        <p:nvSpPr>
          <p:cNvPr id="11" name="TextBox 10">
            <a:extLst>
              <a:ext uri="{FF2B5EF4-FFF2-40B4-BE49-F238E27FC236}">
                <a16:creationId xmlns:a16="http://schemas.microsoft.com/office/drawing/2014/main" id="{ABA46A29-5CEC-64CD-36FC-11751429B4A2}"/>
              </a:ext>
            </a:extLst>
          </p:cNvPr>
          <p:cNvSpPr txBox="1"/>
          <p:nvPr/>
        </p:nvSpPr>
        <p:spPr>
          <a:xfrm>
            <a:off x="2299413" y="5997134"/>
            <a:ext cx="9678889"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خوردن وعده‌های غذایی کوچک و مکرر به جای سه وعده غذای بزرگ به کاهش علائم</a:t>
            </a:r>
            <a:r>
              <a:rPr lang="en-US" dirty="0"/>
              <a:t> GERD </a:t>
            </a:r>
            <a:r>
              <a:rPr lang="fa-IR" dirty="0"/>
              <a:t>کمک می‌کند</a:t>
            </a:r>
            <a:r>
              <a:rPr lang="en-US" dirty="0"/>
              <a:t>.</a:t>
            </a:r>
          </a:p>
        </p:txBody>
      </p:sp>
      <p:sp>
        <p:nvSpPr>
          <p:cNvPr id="14" name="Google Shape;283;p18">
            <a:extLst>
              <a:ext uri="{FF2B5EF4-FFF2-40B4-BE49-F238E27FC236}">
                <a16:creationId xmlns:a16="http://schemas.microsoft.com/office/drawing/2014/main" id="{D56FFDEE-BC0E-1DF6-D574-9711B2F3CD71}"/>
              </a:ext>
            </a:extLst>
          </p:cNvPr>
          <p:cNvSpPr/>
          <p:nvPr/>
        </p:nvSpPr>
        <p:spPr>
          <a:xfrm>
            <a:off x="10549869" y="3326609"/>
            <a:ext cx="1583710" cy="1583710"/>
          </a:xfrm>
          <a:prstGeom prst="ellipse">
            <a:avLst/>
          </a:prstGeom>
          <a:solidFill>
            <a:srgbClr val="A25E8A"/>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24" name="TextBox 23">
            <a:extLst>
              <a:ext uri="{FF2B5EF4-FFF2-40B4-BE49-F238E27FC236}">
                <a16:creationId xmlns:a16="http://schemas.microsoft.com/office/drawing/2014/main" id="{A509173A-D22A-DDA3-1ABA-DE4BD589EF4E}"/>
              </a:ext>
            </a:extLst>
          </p:cNvPr>
          <p:cNvSpPr txBox="1"/>
          <p:nvPr/>
        </p:nvSpPr>
        <p:spPr>
          <a:xfrm>
            <a:off x="10677249" y="3344286"/>
            <a:ext cx="1153973" cy="1508105"/>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1600" b="1" dirty="0">
                <a:solidFill>
                  <a:schemeClr val="bg1"/>
                </a:solidFill>
              </a:rPr>
              <a:t>گوجه‌فرنگی و محصولات حاوی آن</a:t>
            </a:r>
            <a:endParaRPr lang="en-US" sz="1600" b="1" dirty="0">
              <a:solidFill>
                <a:schemeClr val="bg1"/>
              </a:solidFill>
            </a:endParaRPr>
          </a:p>
        </p:txBody>
      </p:sp>
      <p:sp>
        <p:nvSpPr>
          <p:cNvPr id="25" name="Google Shape;283;p18">
            <a:extLst>
              <a:ext uri="{FF2B5EF4-FFF2-40B4-BE49-F238E27FC236}">
                <a16:creationId xmlns:a16="http://schemas.microsoft.com/office/drawing/2014/main" id="{600C775F-FEA3-6ACC-B9FD-9D93CC401086}"/>
              </a:ext>
            </a:extLst>
          </p:cNvPr>
          <p:cNvSpPr/>
          <p:nvPr/>
        </p:nvSpPr>
        <p:spPr>
          <a:xfrm>
            <a:off x="3625160" y="3268681"/>
            <a:ext cx="1583710" cy="1583710"/>
          </a:xfrm>
          <a:prstGeom prst="ellipse">
            <a:avLst/>
          </a:prstGeom>
          <a:solidFill>
            <a:srgbClr val="D6D839"/>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26" name="Google Shape;283;p18">
            <a:extLst>
              <a:ext uri="{FF2B5EF4-FFF2-40B4-BE49-F238E27FC236}">
                <a16:creationId xmlns:a16="http://schemas.microsoft.com/office/drawing/2014/main" id="{08942474-F687-DADD-17A4-FEA082B03B64}"/>
              </a:ext>
            </a:extLst>
          </p:cNvPr>
          <p:cNvSpPr/>
          <p:nvPr/>
        </p:nvSpPr>
        <p:spPr>
          <a:xfrm>
            <a:off x="5384550" y="3251584"/>
            <a:ext cx="1583710" cy="1583710"/>
          </a:xfrm>
          <a:prstGeom prst="ellipse">
            <a:avLst/>
          </a:prstGeom>
          <a:solidFill>
            <a:srgbClr val="AED6D6"/>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27" name="Google Shape;283;p18">
            <a:extLst>
              <a:ext uri="{FF2B5EF4-FFF2-40B4-BE49-F238E27FC236}">
                <a16:creationId xmlns:a16="http://schemas.microsoft.com/office/drawing/2014/main" id="{9290395F-75E1-8724-6AA3-4CB29078DB0F}"/>
              </a:ext>
            </a:extLst>
          </p:cNvPr>
          <p:cNvSpPr/>
          <p:nvPr/>
        </p:nvSpPr>
        <p:spPr>
          <a:xfrm>
            <a:off x="7111288" y="3288807"/>
            <a:ext cx="1583710" cy="1583710"/>
          </a:xfrm>
          <a:prstGeom prst="ellipse">
            <a:avLst/>
          </a:prstGeom>
          <a:solidFill>
            <a:srgbClr val="774789"/>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28" name="Google Shape;283;p18">
            <a:extLst>
              <a:ext uri="{FF2B5EF4-FFF2-40B4-BE49-F238E27FC236}">
                <a16:creationId xmlns:a16="http://schemas.microsoft.com/office/drawing/2014/main" id="{9B26DFB9-39A7-8833-4536-F99ED4BB7214}"/>
              </a:ext>
            </a:extLst>
          </p:cNvPr>
          <p:cNvSpPr/>
          <p:nvPr/>
        </p:nvSpPr>
        <p:spPr>
          <a:xfrm>
            <a:off x="8826198" y="3268681"/>
            <a:ext cx="1583710" cy="1583710"/>
          </a:xfrm>
          <a:prstGeom prst="ellipse">
            <a:avLst/>
          </a:prstGeom>
          <a:solidFill>
            <a:srgbClr val="588DA8"/>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29" name="Google Shape;283;p18">
            <a:extLst>
              <a:ext uri="{FF2B5EF4-FFF2-40B4-BE49-F238E27FC236}">
                <a16:creationId xmlns:a16="http://schemas.microsoft.com/office/drawing/2014/main" id="{972D7558-87B2-3F0A-7448-95B9A3E04A04}"/>
              </a:ext>
            </a:extLst>
          </p:cNvPr>
          <p:cNvSpPr/>
          <p:nvPr/>
        </p:nvSpPr>
        <p:spPr>
          <a:xfrm>
            <a:off x="135325" y="3288807"/>
            <a:ext cx="1583710" cy="1583710"/>
          </a:xfrm>
          <a:prstGeom prst="ellipse">
            <a:avLst/>
          </a:prstGeom>
          <a:solidFill>
            <a:srgbClr val="F47A68"/>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30" name="Google Shape;283;p18">
            <a:extLst>
              <a:ext uri="{FF2B5EF4-FFF2-40B4-BE49-F238E27FC236}">
                <a16:creationId xmlns:a16="http://schemas.microsoft.com/office/drawing/2014/main" id="{ECD349CF-CC5F-1DC4-97A4-D2E42D8F4844}"/>
              </a:ext>
            </a:extLst>
          </p:cNvPr>
          <p:cNvSpPr/>
          <p:nvPr/>
        </p:nvSpPr>
        <p:spPr>
          <a:xfrm>
            <a:off x="1818589" y="3288807"/>
            <a:ext cx="1583710" cy="1583710"/>
          </a:xfrm>
          <a:prstGeom prst="ellipse">
            <a:avLst/>
          </a:prstGeom>
          <a:solidFill>
            <a:srgbClr val="FAC730"/>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31" name="Google Shape;297;p18">
            <a:extLst>
              <a:ext uri="{FF2B5EF4-FFF2-40B4-BE49-F238E27FC236}">
                <a16:creationId xmlns:a16="http://schemas.microsoft.com/office/drawing/2014/main" id="{9A6C790F-C45E-FED1-5EEA-F9150B6A76B6}"/>
              </a:ext>
            </a:extLst>
          </p:cNvPr>
          <p:cNvSpPr/>
          <p:nvPr/>
        </p:nvSpPr>
        <p:spPr>
          <a:xfrm>
            <a:off x="351630" y="5138242"/>
            <a:ext cx="1151100" cy="404100"/>
          </a:xfrm>
          <a:prstGeom prst="roundRect">
            <a:avLst>
              <a:gd name="adj" fmla="val 26658"/>
            </a:avLst>
          </a:prstGeom>
          <a:solidFill>
            <a:srgbClr val="F47A68"/>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32" name="Google Shape;297;p18">
            <a:extLst>
              <a:ext uri="{FF2B5EF4-FFF2-40B4-BE49-F238E27FC236}">
                <a16:creationId xmlns:a16="http://schemas.microsoft.com/office/drawing/2014/main" id="{849246DB-0167-CE94-247F-8A93D81F7102}"/>
              </a:ext>
            </a:extLst>
          </p:cNvPr>
          <p:cNvSpPr/>
          <p:nvPr/>
        </p:nvSpPr>
        <p:spPr>
          <a:xfrm>
            <a:off x="1985369" y="5153626"/>
            <a:ext cx="1151100" cy="404100"/>
          </a:xfrm>
          <a:prstGeom prst="roundRect">
            <a:avLst>
              <a:gd name="adj" fmla="val 26658"/>
            </a:avLst>
          </a:prstGeom>
          <a:solidFill>
            <a:srgbClr val="FAC730"/>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33" name="Google Shape;297;p18">
            <a:extLst>
              <a:ext uri="{FF2B5EF4-FFF2-40B4-BE49-F238E27FC236}">
                <a16:creationId xmlns:a16="http://schemas.microsoft.com/office/drawing/2014/main" id="{05D37C58-D259-B00B-E401-AE6C9D39061F}"/>
              </a:ext>
            </a:extLst>
          </p:cNvPr>
          <p:cNvSpPr/>
          <p:nvPr/>
        </p:nvSpPr>
        <p:spPr>
          <a:xfrm>
            <a:off x="3779782" y="5172618"/>
            <a:ext cx="1151100" cy="404100"/>
          </a:xfrm>
          <a:prstGeom prst="roundRect">
            <a:avLst>
              <a:gd name="adj" fmla="val 26658"/>
            </a:avLst>
          </a:prstGeom>
          <a:solidFill>
            <a:srgbClr val="D6D839"/>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34" name="Google Shape;297;p18">
            <a:extLst>
              <a:ext uri="{FF2B5EF4-FFF2-40B4-BE49-F238E27FC236}">
                <a16:creationId xmlns:a16="http://schemas.microsoft.com/office/drawing/2014/main" id="{B9CF8BEC-20B7-DCC3-D907-1FFCCD3DC062}"/>
              </a:ext>
            </a:extLst>
          </p:cNvPr>
          <p:cNvSpPr/>
          <p:nvPr/>
        </p:nvSpPr>
        <p:spPr>
          <a:xfrm>
            <a:off x="9055531" y="5180896"/>
            <a:ext cx="1151100" cy="404100"/>
          </a:xfrm>
          <a:prstGeom prst="roundRect">
            <a:avLst>
              <a:gd name="adj" fmla="val 26658"/>
            </a:avLst>
          </a:prstGeom>
          <a:solidFill>
            <a:srgbClr val="588DA8"/>
          </a:solidFill>
          <a:ln>
            <a:noFill/>
          </a:ln>
        </p:spPr>
        <p:txBody>
          <a:bodyPr spcFirstLastPara="1" wrap="square" lIns="91425" tIns="91425" rIns="91425" bIns="91425" anchor="ctr" anchorCtr="0">
            <a:noAutofit/>
          </a:bodyPr>
          <a:lstStyle/>
          <a:p>
            <a:pPr algn="ctr"/>
            <a:endParaRPr lang="fa-IR" dirty="0">
              <a:latin typeface="Montserrat Medium"/>
              <a:sym typeface="Montserrat SemiBold"/>
            </a:endParaRPr>
          </a:p>
          <a:p>
            <a:pPr algn="ctr"/>
            <a:endParaRPr dirty="0">
              <a:latin typeface="Montserrat Medium"/>
              <a:sym typeface="Montserrat SemiBold"/>
            </a:endParaRPr>
          </a:p>
        </p:txBody>
      </p:sp>
      <p:sp>
        <p:nvSpPr>
          <p:cNvPr id="35" name="Google Shape;297;p18">
            <a:extLst>
              <a:ext uri="{FF2B5EF4-FFF2-40B4-BE49-F238E27FC236}">
                <a16:creationId xmlns:a16="http://schemas.microsoft.com/office/drawing/2014/main" id="{07C5291F-E71C-055B-3538-DC0E15A7A07B}"/>
              </a:ext>
            </a:extLst>
          </p:cNvPr>
          <p:cNvSpPr/>
          <p:nvPr/>
        </p:nvSpPr>
        <p:spPr>
          <a:xfrm>
            <a:off x="7327593" y="5180896"/>
            <a:ext cx="1151100" cy="404100"/>
          </a:xfrm>
          <a:prstGeom prst="roundRect">
            <a:avLst>
              <a:gd name="adj" fmla="val 26658"/>
            </a:avLst>
          </a:prstGeom>
          <a:solidFill>
            <a:srgbClr val="774789"/>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36" name="Google Shape;297;p18">
            <a:extLst>
              <a:ext uri="{FF2B5EF4-FFF2-40B4-BE49-F238E27FC236}">
                <a16:creationId xmlns:a16="http://schemas.microsoft.com/office/drawing/2014/main" id="{CDB87BE3-8182-06A4-F604-6CAD291FF19D}"/>
              </a:ext>
            </a:extLst>
          </p:cNvPr>
          <p:cNvSpPr/>
          <p:nvPr/>
        </p:nvSpPr>
        <p:spPr>
          <a:xfrm>
            <a:off x="5611232" y="5197138"/>
            <a:ext cx="1151100" cy="404100"/>
          </a:xfrm>
          <a:prstGeom prst="roundRect">
            <a:avLst>
              <a:gd name="adj" fmla="val 26658"/>
            </a:avLst>
          </a:prstGeom>
          <a:solidFill>
            <a:srgbClr val="AED6D6"/>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37" name="Google Shape;297;p18">
            <a:extLst>
              <a:ext uri="{FF2B5EF4-FFF2-40B4-BE49-F238E27FC236}">
                <a16:creationId xmlns:a16="http://schemas.microsoft.com/office/drawing/2014/main" id="{7DA58953-E63F-C35B-ADB1-D317AFA8D323}"/>
              </a:ext>
            </a:extLst>
          </p:cNvPr>
          <p:cNvSpPr/>
          <p:nvPr/>
        </p:nvSpPr>
        <p:spPr>
          <a:xfrm>
            <a:off x="10766174" y="5151914"/>
            <a:ext cx="1151100" cy="404100"/>
          </a:xfrm>
          <a:prstGeom prst="roundRect">
            <a:avLst>
              <a:gd name="adj" fmla="val 26658"/>
            </a:avLst>
          </a:prstGeom>
          <a:solidFill>
            <a:srgbClr val="A25E8A"/>
          </a:solidFill>
          <a:ln>
            <a:noFill/>
          </a:ln>
        </p:spPr>
        <p:txBody>
          <a:bodyPr spcFirstLastPara="1" wrap="square" lIns="91425" tIns="91425" rIns="91425" bIns="91425" anchor="ctr" anchorCtr="0">
            <a:noAutofit/>
          </a:bodyPr>
          <a:lstStyle/>
          <a:p>
            <a:pPr algn="ctr"/>
            <a:endParaRPr dirty="0">
              <a:latin typeface="Montserrat Medium"/>
              <a:sym typeface="Montserrat SemiBold"/>
            </a:endParaRPr>
          </a:p>
        </p:txBody>
      </p:sp>
      <p:sp>
        <p:nvSpPr>
          <p:cNvPr id="39" name="TextBox 38">
            <a:extLst>
              <a:ext uri="{FF2B5EF4-FFF2-40B4-BE49-F238E27FC236}">
                <a16:creationId xmlns:a16="http://schemas.microsoft.com/office/drawing/2014/main" id="{377532AB-891F-AB60-198D-CDEA2C9ACD65}"/>
              </a:ext>
            </a:extLst>
          </p:cNvPr>
          <p:cNvSpPr txBox="1"/>
          <p:nvPr/>
        </p:nvSpPr>
        <p:spPr>
          <a:xfrm>
            <a:off x="8703353" y="3754362"/>
            <a:ext cx="1583710" cy="523220"/>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غذاهای پرادویه</a:t>
            </a:r>
            <a:endParaRPr lang="en-US" dirty="0"/>
          </a:p>
        </p:txBody>
      </p:sp>
      <p:sp>
        <p:nvSpPr>
          <p:cNvPr id="41" name="TextBox 40">
            <a:extLst>
              <a:ext uri="{FF2B5EF4-FFF2-40B4-BE49-F238E27FC236}">
                <a16:creationId xmlns:a16="http://schemas.microsoft.com/office/drawing/2014/main" id="{00DE1910-E3D6-B1A3-78D9-37F868E3CBCB}"/>
              </a:ext>
            </a:extLst>
          </p:cNvPr>
          <p:cNvSpPr txBox="1"/>
          <p:nvPr/>
        </p:nvSpPr>
        <p:spPr>
          <a:xfrm>
            <a:off x="7108221" y="3754362"/>
            <a:ext cx="1511507" cy="523220"/>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غذاهای پرچرب</a:t>
            </a:r>
            <a:endParaRPr lang="en-US" dirty="0"/>
          </a:p>
        </p:txBody>
      </p:sp>
      <p:sp>
        <p:nvSpPr>
          <p:cNvPr id="43" name="TextBox 42">
            <a:extLst>
              <a:ext uri="{FF2B5EF4-FFF2-40B4-BE49-F238E27FC236}">
                <a16:creationId xmlns:a16="http://schemas.microsoft.com/office/drawing/2014/main" id="{96576FB9-FA7D-66FA-7C94-648F5B4285F0}"/>
              </a:ext>
            </a:extLst>
          </p:cNvPr>
          <p:cNvSpPr txBox="1"/>
          <p:nvPr/>
        </p:nvSpPr>
        <p:spPr>
          <a:xfrm>
            <a:off x="5756926" y="3781829"/>
            <a:ext cx="844653" cy="523220"/>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شکلات</a:t>
            </a:r>
          </a:p>
        </p:txBody>
      </p:sp>
      <p:sp>
        <p:nvSpPr>
          <p:cNvPr id="45" name="TextBox 44">
            <a:extLst>
              <a:ext uri="{FF2B5EF4-FFF2-40B4-BE49-F238E27FC236}">
                <a16:creationId xmlns:a16="http://schemas.microsoft.com/office/drawing/2014/main" id="{159EEAE1-DA47-C55D-647E-6A7AD4022BD6}"/>
              </a:ext>
            </a:extLst>
          </p:cNvPr>
          <p:cNvSpPr txBox="1"/>
          <p:nvPr/>
        </p:nvSpPr>
        <p:spPr>
          <a:xfrm>
            <a:off x="4057650" y="3783021"/>
            <a:ext cx="664462" cy="523220"/>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الکل</a:t>
            </a:r>
            <a:endParaRPr lang="en-US" dirty="0"/>
          </a:p>
        </p:txBody>
      </p:sp>
      <p:sp>
        <p:nvSpPr>
          <p:cNvPr id="47" name="TextBox 46">
            <a:extLst>
              <a:ext uri="{FF2B5EF4-FFF2-40B4-BE49-F238E27FC236}">
                <a16:creationId xmlns:a16="http://schemas.microsoft.com/office/drawing/2014/main" id="{0C49822A-F762-4E12-D944-55BC59113CEE}"/>
              </a:ext>
            </a:extLst>
          </p:cNvPr>
          <p:cNvSpPr txBox="1"/>
          <p:nvPr/>
        </p:nvSpPr>
        <p:spPr>
          <a:xfrm>
            <a:off x="2175129" y="3754362"/>
            <a:ext cx="771579" cy="523220"/>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نعناع</a:t>
            </a:r>
          </a:p>
        </p:txBody>
      </p:sp>
      <p:sp>
        <p:nvSpPr>
          <p:cNvPr id="49" name="TextBox 48">
            <a:extLst>
              <a:ext uri="{FF2B5EF4-FFF2-40B4-BE49-F238E27FC236}">
                <a16:creationId xmlns:a16="http://schemas.microsoft.com/office/drawing/2014/main" id="{BA1A41EA-557B-B182-5878-2752FB1E42EA}"/>
              </a:ext>
            </a:extLst>
          </p:cNvPr>
          <p:cNvSpPr txBox="1"/>
          <p:nvPr/>
        </p:nvSpPr>
        <p:spPr>
          <a:xfrm>
            <a:off x="489923" y="3763195"/>
            <a:ext cx="716125" cy="523220"/>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قهوه</a:t>
            </a:r>
          </a:p>
        </p:txBody>
      </p:sp>
      <p:sp>
        <p:nvSpPr>
          <p:cNvPr id="50" name="TextBox 49">
            <a:extLst>
              <a:ext uri="{FF2B5EF4-FFF2-40B4-BE49-F238E27FC236}">
                <a16:creationId xmlns:a16="http://schemas.microsoft.com/office/drawing/2014/main" id="{A1459107-F01D-80F2-A3AF-5C220EBE0C6F}"/>
              </a:ext>
            </a:extLst>
          </p:cNvPr>
          <p:cNvSpPr txBox="1"/>
          <p:nvPr/>
        </p:nvSpPr>
        <p:spPr>
          <a:xfrm>
            <a:off x="11132979" y="4870068"/>
            <a:ext cx="417490" cy="738664"/>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400" dirty="0"/>
              <a:t>1.</a:t>
            </a:r>
            <a:endParaRPr lang="en-US" sz="2400" dirty="0"/>
          </a:p>
        </p:txBody>
      </p:sp>
      <p:sp>
        <p:nvSpPr>
          <p:cNvPr id="51" name="TextBox 50">
            <a:extLst>
              <a:ext uri="{FF2B5EF4-FFF2-40B4-BE49-F238E27FC236}">
                <a16:creationId xmlns:a16="http://schemas.microsoft.com/office/drawing/2014/main" id="{3E130B3D-EE17-1563-9CF7-D4A5BF26F223}"/>
              </a:ext>
            </a:extLst>
          </p:cNvPr>
          <p:cNvSpPr txBox="1"/>
          <p:nvPr/>
        </p:nvSpPr>
        <p:spPr>
          <a:xfrm>
            <a:off x="4057650" y="4870068"/>
            <a:ext cx="537955" cy="738664"/>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400" dirty="0"/>
              <a:t>5.</a:t>
            </a:r>
            <a:endParaRPr lang="en-US" sz="2400" dirty="0"/>
          </a:p>
        </p:txBody>
      </p:sp>
      <p:sp>
        <p:nvSpPr>
          <p:cNvPr id="52" name="TextBox 51">
            <a:extLst>
              <a:ext uri="{FF2B5EF4-FFF2-40B4-BE49-F238E27FC236}">
                <a16:creationId xmlns:a16="http://schemas.microsoft.com/office/drawing/2014/main" id="{77FBCE39-A393-30D5-7B33-8727BB0EADED}"/>
              </a:ext>
            </a:extLst>
          </p:cNvPr>
          <p:cNvSpPr txBox="1"/>
          <p:nvPr/>
        </p:nvSpPr>
        <p:spPr>
          <a:xfrm>
            <a:off x="5809992" y="4910178"/>
            <a:ext cx="561617" cy="738664"/>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400" dirty="0"/>
              <a:t>4.</a:t>
            </a:r>
            <a:endParaRPr lang="en-US" sz="2400" dirty="0"/>
          </a:p>
        </p:txBody>
      </p:sp>
      <p:sp>
        <p:nvSpPr>
          <p:cNvPr id="53" name="TextBox 52">
            <a:extLst>
              <a:ext uri="{FF2B5EF4-FFF2-40B4-BE49-F238E27FC236}">
                <a16:creationId xmlns:a16="http://schemas.microsoft.com/office/drawing/2014/main" id="{088BE65C-9FA7-AD07-51CD-0F4EE0930877}"/>
              </a:ext>
            </a:extLst>
          </p:cNvPr>
          <p:cNvSpPr txBox="1"/>
          <p:nvPr/>
        </p:nvSpPr>
        <p:spPr>
          <a:xfrm>
            <a:off x="7619093" y="4906151"/>
            <a:ext cx="537955" cy="738664"/>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400" dirty="0"/>
              <a:t>3.</a:t>
            </a:r>
            <a:endParaRPr lang="en-US" sz="2400" dirty="0"/>
          </a:p>
        </p:txBody>
      </p:sp>
      <p:sp>
        <p:nvSpPr>
          <p:cNvPr id="54" name="TextBox 53">
            <a:extLst>
              <a:ext uri="{FF2B5EF4-FFF2-40B4-BE49-F238E27FC236}">
                <a16:creationId xmlns:a16="http://schemas.microsoft.com/office/drawing/2014/main" id="{07D7F553-D99D-3559-2C06-BD5C6C1B2DF0}"/>
              </a:ext>
            </a:extLst>
          </p:cNvPr>
          <p:cNvSpPr txBox="1"/>
          <p:nvPr/>
        </p:nvSpPr>
        <p:spPr>
          <a:xfrm>
            <a:off x="9376666" y="4932738"/>
            <a:ext cx="508829" cy="738664"/>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400" dirty="0"/>
              <a:t>2.</a:t>
            </a:r>
            <a:endParaRPr lang="en-US" sz="2400" dirty="0"/>
          </a:p>
        </p:txBody>
      </p:sp>
      <p:sp>
        <p:nvSpPr>
          <p:cNvPr id="55" name="TextBox 54">
            <a:extLst>
              <a:ext uri="{FF2B5EF4-FFF2-40B4-BE49-F238E27FC236}">
                <a16:creationId xmlns:a16="http://schemas.microsoft.com/office/drawing/2014/main" id="{F41499A6-DBC6-472C-46F0-1DD6BC194D87}"/>
              </a:ext>
            </a:extLst>
          </p:cNvPr>
          <p:cNvSpPr txBox="1"/>
          <p:nvPr/>
        </p:nvSpPr>
        <p:spPr>
          <a:xfrm>
            <a:off x="586333" y="4852391"/>
            <a:ext cx="514444" cy="738664"/>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400" dirty="0"/>
              <a:t>7.</a:t>
            </a:r>
            <a:endParaRPr lang="en-US" sz="2400" dirty="0"/>
          </a:p>
        </p:txBody>
      </p:sp>
      <p:sp>
        <p:nvSpPr>
          <p:cNvPr id="56" name="TextBox 55">
            <a:extLst>
              <a:ext uri="{FF2B5EF4-FFF2-40B4-BE49-F238E27FC236}">
                <a16:creationId xmlns:a16="http://schemas.microsoft.com/office/drawing/2014/main" id="{301B04FD-BC3E-CED4-E733-D0E9FEE9B3ED}"/>
              </a:ext>
            </a:extLst>
          </p:cNvPr>
          <p:cNvSpPr txBox="1"/>
          <p:nvPr/>
        </p:nvSpPr>
        <p:spPr>
          <a:xfrm>
            <a:off x="2248386" y="4859064"/>
            <a:ext cx="539941" cy="738664"/>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400" dirty="0"/>
              <a:t>6.</a:t>
            </a:r>
            <a:endParaRPr lang="en-US" sz="2400" dirty="0"/>
          </a:p>
        </p:txBody>
      </p:sp>
    </p:spTree>
    <p:extLst>
      <p:ext uri="{BB962C8B-B14F-4D97-AF65-F5344CB8AC3E}">
        <p14:creationId xmlns:p14="http://schemas.microsoft.com/office/powerpoint/2010/main" val="37670160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45DB1D1-86EC-B800-458B-2BA84B0C8562}"/>
              </a:ext>
            </a:extLst>
          </p:cNvPr>
          <p:cNvSpPr/>
          <p:nvPr/>
        </p:nvSpPr>
        <p:spPr>
          <a:xfrm flipH="1">
            <a:off x="304799" y="3046840"/>
            <a:ext cx="5076826" cy="1971675"/>
          </a:xfrm>
          <a:prstGeom prst="rect">
            <a:avLst/>
          </a:prstGeom>
          <a:solidFill>
            <a:schemeClr val="accent1">
              <a:lumMod val="75000"/>
            </a:schemeClr>
          </a:solidFill>
          <a:ln w="38100">
            <a:solidFill>
              <a:schemeClr val="bg1"/>
            </a:solid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EF6D36E1-DA9A-D1F4-3831-3211E2C7CB7D}"/>
              </a:ext>
            </a:extLst>
          </p:cNvPr>
          <p:cNvSpPr txBox="1"/>
          <p:nvPr/>
        </p:nvSpPr>
        <p:spPr>
          <a:xfrm>
            <a:off x="9429750" y="266846"/>
            <a:ext cx="2640576"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تشخیص مری بارت</a:t>
            </a:r>
            <a:endParaRPr lang="en-US" dirty="0">
              <a:solidFill>
                <a:schemeClr val="bg1"/>
              </a:solidFill>
            </a:endParaRPr>
          </a:p>
        </p:txBody>
      </p:sp>
      <p:sp>
        <p:nvSpPr>
          <p:cNvPr id="5" name="TextBox 4">
            <a:extLst>
              <a:ext uri="{FF2B5EF4-FFF2-40B4-BE49-F238E27FC236}">
                <a16:creationId xmlns:a16="http://schemas.microsoft.com/office/drawing/2014/main" id="{15ED9FCF-5A0F-2F67-4793-724E7E47B0F8}"/>
              </a:ext>
            </a:extLst>
          </p:cNvPr>
          <p:cNvSpPr txBox="1"/>
          <p:nvPr/>
        </p:nvSpPr>
        <p:spPr>
          <a:xfrm>
            <a:off x="5981700" y="1716125"/>
            <a:ext cx="6088626" cy="4455066"/>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معمولا مری بارت با استفاده از آندوسکوپی تشخیص داده می‌شود. در این روش، یک لوله باریک که به دوربین و نور مجهز است از طریق گلو وارد مری می‌شود تا تغییرات بافت پوششی آن را بررسی کند. بافت طبیعی مری کم‌رنگ و براق است، در حالی که مری بارت باعث می‌شود بافت آن قرمز و مخملی به نظر برسد</a:t>
            </a:r>
            <a:r>
              <a:rPr lang="en-US" dirty="0"/>
              <a:t>.</a:t>
            </a:r>
            <a:r>
              <a:rPr lang="fa-IR" dirty="0"/>
              <a:t>پزشک ممکن است در حین آندوسکوپی بیوپسی انجام دهد تا بافت مری را در زیر میکروسکوپ بررسی کند. با بیوپسی یا نمونه‌برداری می‌توان میزان تغییر بافت پوششی مری را مشخص کرد</a:t>
            </a:r>
            <a:r>
              <a:rPr lang="en-US" dirty="0"/>
              <a:t>.</a:t>
            </a:r>
          </a:p>
        </p:txBody>
      </p:sp>
      <p:pic>
        <p:nvPicPr>
          <p:cNvPr id="9218" name="Picture 2" descr="آمادگی قبل از آندوسکوپی | مراقبت های بعد از آندوسکوپی">
            <a:extLst>
              <a:ext uri="{FF2B5EF4-FFF2-40B4-BE49-F238E27FC236}">
                <a16:creationId xmlns:a16="http://schemas.microsoft.com/office/drawing/2014/main" id="{B697413C-56BD-DAA2-1E7A-796BA6913EB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3755"/>
          <a:stretch/>
        </p:blipFill>
        <p:spPr bwMode="auto">
          <a:xfrm>
            <a:off x="0" y="1093014"/>
            <a:ext cx="4581524" cy="2939664"/>
          </a:xfrm>
          <a:prstGeom prst="rect">
            <a:avLst/>
          </a:prstGeom>
          <a:noFill/>
          <a:ln w="38100">
            <a:solidFill>
              <a:schemeClr val="bg1"/>
            </a:solidFill>
          </a:ln>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6F37E554-28B0-C847-BBC7-094ADF6AEE92}"/>
              </a:ext>
            </a:extLst>
          </p:cNvPr>
          <p:cNvPicPr>
            <a:picLocks noChangeAspect="1"/>
          </p:cNvPicPr>
          <p:nvPr/>
        </p:nvPicPr>
        <p:blipFill>
          <a:blip r:embed="rId3"/>
          <a:srcRect l="5125" t="1490" r="910" b="11309"/>
          <a:stretch/>
        </p:blipFill>
        <p:spPr>
          <a:xfrm>
            <a:off x="1043771" y="4032678"/>
            <a:ext cx="4871254" cy="2825322"/>
          </a:xfrm>
          <a:prstGeom prst="rect">
            <a:avLst/>
          </a:prstGeom>
          <a:ln w="28575">
            <a:solidFill>
              <a:schemeClr val="bg1"/>
            </a:solidFill>
          </a:ln>
        </p:spPr>
      </p:pic>
    </p:spTree>
    <p:extLst>
      <p:ext uri="{BB962C8B-B14F-4D97-AF65-F5344CB8AC3E}">
        <p14:creationId xmlns:p14="http://schemas.microsoft.com/office/powerpoint/2010/main" val="32081611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BD35F5F-0481-115D-A0A1-20809FF23CD0}"/>
              </a:ext>
            </a:extLst>
          </p:cNvPr>
          <p:cNvSpPr txBox="1"/>
          <p:nvPr/>
        </p:nvSpPr>
        <p:spPr>
          <a:xfrm>
            <a:off x="5971637" y="249894"/>
            <a:ext cx="6096000"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تعیین میزان تغییر بافت</a:t>
            </a:r>
            <a:endParaRPr lang="en-US" dirty="0">
              <a:solidFill>
                <a:schemeClr val="bg1"/>
              </a:solidFill>
            </a:endParaRPr>
          </a:p>
        </p:txBody>
      </p:sp>
      <p:sp>
        <p:nvSpPr>
          <p:cNvPr id="5" name="TextBox 4">
            <a:extLst>
              <a:ext uri="{FF2B5EF4-FFF2-40B4-BE49-F238E27FC236}">
                <a16:creationId xmlns:a16="http://schemas.microsoft.com/office/drawing/2014/main" id="{C738A9D3-3B03-85B7-30E6-67E8779C52AC}"/>
              </a:ext>
            </a:extLst>
          </p:cNvPr>
          <p:cNvSpPr txBox="1"/>
          <p:nvPr/>
        </p:nvSpPr>
        <p:spPr>
          <a:xfrm>
            <a:off x="124363" y="1033246"/>
            <a:ext cx="11943274" cy="1685077"/>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در آزمایشگاه، پاتولوژیست (متخصص بررسی بافت) میزان دیسپلازی را در سلول‌های مری تعیین می‌کند. از آنجا که تشخیص دیسپلازی در مری ممکن است دشوار باشد، بهتر است 2 پاتولوژیست در مورد آن نظر بدهند</a:t>
            </a:r>
            <a:r>
              <a:rPr lang="en-US" dirty="0"/>
              <a:t>.</a:t>
            </a:r>
            <a:r>
              <a:rPr lang="fa-IR" dirty="0"/>
              <a:t> به طور کلی، بافت مری به صورت زیر طبقه‌بندی می‌شود</a:t>
            </a:r>
            <a:r>
              <a:rPr lang="en-US" dirty="0"/>
              <a:t>:</a:t>
            </a:r>
          </a:p>
        </p:txBody>
      </p:sp>
      <p:sp>
        <p:nvSpPr>
          <p:cNvPr id="9" name="TextBox 8">
            <a:extLst>
              <a:ext uri="{FF2B5EF4-FFF2-40B4-BE49-F238E27FC236}">
                <a16:creationId xmlns:a16="http://schemas.microsoft.com/office/drawing/2014/main" id="{2C4B6D4D-5B30-6878-C31A-0637041180D0}"/>
              </a:ext>
            </a:extLst>
          </p:cNvPr>
          <p:cNvSpPr txBox="1"/>
          <p:nvPr/>
        </p:nvSpPr>
        <p:spPr>
          <a:xfrm>
            <a:off x="5971637" y="3177647"/>
            <a:ext cx="6096000"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en-US" dirty="0"/>
              <a:t> </a:t>
            </a:r>
            <a:r>
              <a:rPr lang="fa-IR" dirty="0"/>
              <a:t>علائم کمی از تغییرات پیش‌سرطانی در سلول‌ها وجود دارد</a:t>
            </a:r>
            <a:r>
              <a:rPr lang="en-US" dirty="0"/>
              <a:t>.</a:t>
            </a:r>
          </a:p>
        </p:txBody>
      </p:sp>
      <p:sp>
        <p:nvSpPr>
          <p:cNvPr id="11" name="TextBox 10">
            <a:extLst>
              <a:ext uri="{FF2B5EF4-FFF2-40B4-BE49-F238E27FC236}">
                <a16:creationId xmlns:a16="http://schemas.microsoft.com/office/drawing/2014/main" id="{B77F9741-E3C4-68AF-50CF-3565A5950713}"/>
              </a:ext>
            </a:extLst>
          </p:cNvPr>
          <p:cNvSpPr txBox="1"/>
          <p:nvPr/>
        </p:nvSpPr>
        <p:spPr>
          <a:xfrm>
            <a:off x="2548474" y="4366871"/>
            <a:ext cx="9519163"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بافت پوششی مری تغییر کرده است، اما ناهنجاری یا تغییر پیش‌سرطانی در سلول‌ها مشاهده نمی‌شود</a:t>
            </a:r>
            <a:r>
              <a:rPr lang="en-US" dirty="0"/>
              <a:t>.</a:t>
            </a:r>
          </a:p>
        </p:txBody>
      </p:sp>
      <p:sp>
        <p:nvSpPr>
          <p:cNvPr id="13" name="TextBox 12">
            <a:extLst>
              <a:ext uri="{FF2B5EF4-FFF2-40B4-BE49-F238E27FC236}">
                <a16:creationId xmlns:a16="http://schemas.microsoft.com/office/drawing/2014/main" id="{51050A4F-0DDE-AAEF-6E18-A061A1659411}"/>
              </a:ext>
            </a:extLst>
          </p:cNvPr>
          <p:cNvSpPr txBox="1"/>
          <p:nvPr/>
        </p:nvSpPr>
        <p:spPr>
          <a:xfrm>
            <a:off x="10029287" y="3966761"/>
            <a:ext cx="2038350"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بدون دیسپلازی</a:t>
            </a:r>
            <a:r>
              <a:rPr lang="en-US" dirty="0"/>
              <a:t>: </a:t>
            </a:r>
            <a:endParaRPr lang="fa-IR" dirty="0"/>
          </a:p>
        </p:txBody>
      </p:sp>
      <p:sp>
        <p:nvSpPr>
          <p:cNvPr id="15" name="TextBox 14">
            <a:extLst>
              <a:ext uri="{FF2B5EF4-FFF2-40B4-BE49-F238E27FC236}">
                <a16:creationId xmlns:a16="http://schemas.microsoft.com/office/drawing/2014/main" id="{4BCD0F02-DA17-79C0-DBA0-44A4BDF98F79}"/>
              </a:ext>
            </a:extLst>
          </p:cNvPr>
          <p:cNvSpPr txBox="1"/>
          <p:nvPr/>
        </p:nvSpPr>
        <p:spPr>
          <a:xfrm>
            <a:off x="124364" y="5591157"/>
            <a:ext cx="11943274"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تغییرات زیادی در سلول‌ها دیده می‌شود. به نظر می‌رسد که دیسپلازی درجه بالا آخرین مرحله قبل از سرطانی شدن سلول‌ها باشد</a:t>
            </a:r>
          </a:p>
        </p:txBody>
      </p:sp>
      <p:sp>
        <p:nvSpPr>
          <p:cNvPr id="17" name="TextBox 16">
            <a:extLst>
              <a:ext uri="{FF2B5EF4-FFF2-40B4-BE49-F238E27FC236}">
                <a16:creationId xmlns:a16="http://schemas.microsoft.com/office/drawing/2014/main" id="{234C7DD1-DEA6-A687-E9A8-54D05F3EFB91}"/>
              </a:ext>
            </a:extLst>
          </p:cNvPr>
          <p:cNvSpPr txBox="1"/>
          <p:nvPr/>
        </p:nvSpPr>
        <p:spPr>
          <a:xfrm>
            <a:off x="9600662" y="5191047"/>
            <a:ext cx="2466975"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دیسپلازی درجه بالا</a:t>
            </a:r>
            <a:r>
              <a:rPr lang="en-US" dirty="0"/>
              <a:t>: </a:t>
            </a:r>
            <a:endParaRPr lang="fa-IR" dirty="0"/>
          </a:p>
        </p:txBody>
      </p:sp>
      <p:sp>
        <p:nvSpPr>
          <p:cNvPr id="19" name="TextBox 18">
            <a:extLst>
              <a:ext uri="{FF2B5EF4-FFF2-40B4-BE49-F238E27FC236}">
                <a16:creationId xmlns:a16="http://schemas.microsoft.com/office/drawing/2014/main" id="{63AB5464-F3CB-D81D-54AD-E25A0A5E4C6E}"/>
              </a:ext>
            </a:extLst>
          </p:cNvPr>
          <p:cNvSpPr txBox="1"/>
          <p:nvPr/>
        </p:nvSpPr>
        <p:spPr>
          <a:xfrm>
            <a:off x="9568399" y="2883752"/>
            <a:ext cx="2499238"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دیسپلازی درجه پایین:</a:t>
            </a:r>
          </a:p>
        </p:txBody>
      </p:sp>
      <p:sp>
        <p:nvSpPr>
          <p:cNvPr id="20" name="Rectangle 19">
            <a:extLst>
              <a:ext uri="{FF2B5EF4-FFF2-40B4-BE49-F238E27FC236}">
                <a16:creationId xmlns:a16="http://schemas.microsoft.com/office/drawing/2014/main" id="{9284D32C-9EBA-410F-939E-4ABD9751FB2B}"/>
              </a:ext>
            </a:extLst>
          </p:cNvPr>
          <p:cNvSpPr/>
          <p:nvPr/>
        </p:nvSpPr>
        <p:spPr>
          <a:xfrm flipH="1">
            <a:off x="104775" y="6462016"/>
            <a:ext cx="11962862" cy="260968"/>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
        <p:nvSpPr>
          <p:cNvPr id="27" name="Rectangle 26">
            <a:extLst>
              <a:ext uri="{FF2B5EF4-FFF2-40B4-BE49-F238E27FC236}">
                <a16:creationId xmlns:a16="http://schemas.microsoft.com/office/drawing/2014/main" id="{740312FF-0D5D-9EDA-0184-7DEF18E73D33}"/>
              </a:ext>
            </a:extLst>
          </p:cNvPr>
          <p:cNvSpPr/>
          <p:nvPr/>
        </p:nvSpPr>
        <p:spPr>
          <a:xfrm flipH="1">
            <a:off x="104775" y="6477622"/>
            <a:ext cx="11962862" cy="260968"/>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7261342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8FC5A7CF-7403-17A0-FCC4-D93183B1EFCD}"/>
              </a:ext>
            </a:extLst>
          </p:cNvPr>
          <p:cNvSpPr>
            <a:spLocks/>
          </p:cNvSpPr>
          <p:nvPr/>
        </p:nvSpPr>
        <p:spPr bwMode="auto">
          <a:xfrm>
            <a:off x="3330054" y="4484414"/>
            <a:ext cx="1639672" cy="1894974"/>
          </a:xfrm>
          <a:custGeom>
            <a:avLst/>
            <a:gdLst>
              <a:gd name="T0" fmla="*/ 1201 w 1201"/>
              <a:gd name="T1" fmla="*/ 348 h 1388"/>
              <a:gd name="T2" fmla="*/ 1201 w 1201"/>
              <a:gd name="T3" fmla="*/ 1041 h 1388"/>
              <a:gd name="T4" fmla="*/ 600 w 1201"/>
              <a:gd name="T5" fmla="*/ 1388 h 1388"/>
              <a:gd name="T6" fmla="*/ 0 w 1201"/>
              <a:gd name="T7" fmla="*/ 1041 h 1388"/>
              <a:gd name="T8" fmla="*/ 0 w 1201"/>
              <a:gd name="T9" fmla="*/ 348 h 1388"/>
              <a:gd name="T10" fmla="*/ 600 w 1201"/>
              <a:gd name="T11" fmla="*/ 0 h 1388"/>
              <a:gd name="T12" fmla="*/ 1201 w 1201"/>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201" h="1388">
                <a:moveTo>
                  <a:pt x="1201" y="348"/>
                </a:moveTo>
                <a:lnTo>
                  <a:pt x="1201" y="1041"/>
                </a:lnTo>
                <a:lnTo>
                  <a:pt x="600" y="1388"/>
                </a:lnTo>
                <a:lnTo>
                  <a:pt x="0" y="1041"/>
                </a:lnTo>
                <a:lnTo>
                  <a:pt x="0" y="348"/>
                </a:lnTo>
                <a:lnTo>
                  <a:pt x="600" y="0"/>
                </a:lnTo>
                <a:lnTo>
                  <a:pt x="1201" y="348"/>
                </a:lnTo>
                <a:close/>
              </a:path>
            </a:pathLst>
          </a:custGeom>
          <a:solidFill>
            <a:srgbClr val="F47A68"/>
          </a:solidFill>
          <a:ln>
            <a:noFill/>
          </a:ln>
        </p:spPr>
        <p:txBody>
          <a:bodyPr spcFirstLastPara="1" wrap="square" lIns="91425" tIns="91425" rIns="91425" bIns="91425" anchor="ctr" anchorCtr="0">
            <a:noAutofit/>
          </a:bodyPr>
          <a:lstStyle/>
          <a:p>
            <a:pPr algn="ctr"/>
            <a:endParaRPr lang="en-US">
              <a:latin typeface="Montserrat Medium"/>
            </a:endParaRPr>
          </a:p>
        </p:txBody>
      </p:sp>
      <p:sp>
        <p:nvSpPr>
          <p:cNvPr id="11" name="Freeform 6">
            <a:extLst>
              <a:ext uri="{FF2B5EF4-FFF2-40B4-BE49-F238E27FC236}">
                <a16:creationId xmlns:a16="http://schemas.microsoft.com/office/drawing/2014/main" id="{E1313FD3-1E62-3F96-0D70-12D3DAE4E651}"/>
              </a:ext>
            </a:extLst>
          </p:cNvPr>
          <p:cNvSpPr>
            <a:spLocks noEditPoints="1"/>
          </p:cNvSpPr>
          <p:nvPr/>
        </p:nvSpPr>
        <p:spPr bwMode="auto">
          <a:xfrm>
            <a:off x="3092500" y="4207267"/>
            <a:ext cx="2114781" cy="2449268"/>
          </a:xfrm>
          <a:custGeom>
            <a:avLst/>
            <a:gdLst>
              <a:gd name="T0" fmla="*/ 774 w 1549"/>
              <a:gd name="T1" fmla="*/ 1794 h 1794"/>
              <a:gd name="T2" fmla="*/ 0 w 1549"/>
              <a:gd name="T3" fmla="*/ 1345 h 1794"/>
              <a:gd name="T4" fmla="*/ 0 w 1549"/>
              <a:gd name="T5" fmla="*/ 450 h 1794"/>
              <a:gd name="T6" fmla="*/ 774 w 1549"/>
              <a:gd name="T7" fmla="*/ 0 h 1794"/>
              <a:gd name="T8" fmla="*/ 1549 w 1549"/>
              <a:gd name="T9" fmla="*/ 450 h 1794"/>
              <a:gd name="T10" fmla="*/ 1549 w 1549"/>
              <a:gd name="T11" fmla="*/ 1345 h 1794"/>
              <a:gd name="T12" fmla="*/ 774 w 1549"/>
              <a:gd name="T13" fmla="*/ 1794 h 1794"/>
              <a:gd name="T14" fmla="*/ 40 w 1549"/>
              <a:gd name="T15" fmla="*/ 1320 h 1794"/>
              <a:gd name="T16" fmla="*/ 774 w 1549"/>
              <a:gd name="T17" fmla="*/ 1744 h 1794"/>
              <a:gd name="T18" fmla="*/ 1505 w 1549"/>
              <a:gd name="T19" fmla="*/ 1320 h 1794"/>
              <a:gd name="T20" fmla="*/ 1505 w 1549"/>
              <a:gd name="T21" fmla="*/ 475 h 1794"/>
              <a:gd name="T22" fmla="*/ 774 w 1549"/>
              <a:gd name="T23" fmla="*/ 51 h 1794"/>
              <a:gd name="T24" fmla="*/ 40 w 1549"/>
              <a:gd name="T25" fmla="*/ 475 h 1794"/>
              <a:gd name="T26" fmla="*/ 40 w 1549"/>
              <a:gd name="T27" fmla="*/ 1320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9" h="1794">
                <a:moveTo>
                  <a:pt x="774" y="1794"/>
                </a:moveTo>
                <a:lnTo>
                  <a:pt x="0" y="1345"/>
                </a:lnTo>
                <a:lnTo>
                  <a:pt x="0" y="450"/>
                </a:lnTo>
                <a:lnTo>
                  <a:pt x="774" y="0"/>
                </a:lnTo>
                <a:lnTo>
                  <a:pt x="1549" y="450"/>
                </a:lnTo>
                <a:lnTo>
                  <a:pt x="1549" y="1345"/>
                </a:lnTo>
                <a:lnTo>
                  <a:pt x="774" y="1794"/>
                </a:lnTo>
                <a:close/>
                <a:moveTo>
                  <a:pt x="40" y="1320"/>
                </a:moveTo>
                <a:lnTo>
                  <a:pt x="774" y="1744"/>
                </a:lnTo>
                <a:lnTo>
                  <a:pt x="1505" y="1320"/>
                </a:lnTo>
                <a:lnTo>
                  <a:pt x="1505" y="475"/>
                </a:lnTo>
                <a:lnTo>
                  <a:pt x="774" y="51"/>
                </a:lnTo>
                <a:lnTo>
                  <a:pt x="40" y="475"/>
                </a:lnTo>
                <a:lnTo>
                  <a:pt x="40" y="132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5983CC63-E3DB-806C-C004-3457C09DDBA5}"/>
              </a:ext>
            </a:extLst>
          </p:cNvPr>
          <p:cNvSpPr>
            <a:spLocks/>
          </p:cNvSpPr>
          <p:nvPr/>
        </p:nvSpPr>
        <p:spPr bwMode="auto">
          <a:xfrm>
            <a:off x="4513357" y="2527525"/>
            <a:ext cx="1634211" cy="1894974"/>
          </a:xfrm>
          <a:custGeom>
            <a:avLst/>
            <a:gdLst>
              <a:gd name="T0" fmla="*/ 1197 w 1197"/>
              <a:gd name="T1" fmla="*/ 348 h 1388"/>
              <a:gd name="T2" fmla="*/ 1197 w 1197"/>
              <a:gd name="T3" fmla="*/ 1040 h 1388"/>
              <a:gd name="T4" fmla="*/ 597 w 1197"/>
              <a:gd name="T5" fmla="*/ 1388 h 1388"/>
              <a:gd name="T6" fmla="*/ 0 w 1197"/>
              <a:gd name="T7" fmla="*/ 1040 h 1388"/>
              <a:gd name="T8" fmla="*/ 0 w 1197"/>
              <a:gd name="T9" fmla="*/ 348 h 1388"/>
              <a:gd name="T10" fmla="*/ 597 w 1197"/>
              <a:gd name="T11" fmla="*/ 0 h 1388"/>
              <a:gd name="T12" fmla="*/ 1197 w 1197"/>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197" h="1388">
                <a:moveTo>
                  <a:pt x="1197" y="348"/>
                </a:moveTo>
                <a:lnTo>
                  <a:pt x="1197" y="1040"/>
                </a:lnTo>
                <a:lnTo>
                  <a:pt x="597" y="1388"/>
                </a:lnTo>
                <a:lnTo>
                  <a:pt x="0" y="1040"/>
                </a:lnTo>
                <a:lnTo>
                  <a:pt x="0" y="348"/>
                </a:lnTo>
                <a:lnTo>
                  <a:pt x="597" y="0"/>
                </a:lnTo>
                <a:lnTo>
                  <a:pt x="1197" y="348"/>
                </a:lnTo>
                <a:close/>
              </a:path>
            </a:pathLst>
          </a:custGeom>
          <a:solidFill>
            <a:srgbClr val="FAC730"/>
          </a:solidFill>
          <a:ln>
            <a:noFill/>
          </a:ln>
        </p:spPr>
        <p:txBody>
          <a:bodyPr spcFirstLastPara="1" wrap="square" lIns="91425" tIns="91425" rIns="91425" bIns="91425" anchor="ctr" anchorCtr="0">
            <a:noAutofit/>
          </a:bodyPr>
          <a:lstStyle/>
          <a:p>
            <a:pPr algn="ctr"/>
            <a:endParaRPr lang="en-US" dirty="0">
              <a:solidFill>
                <a:schemeClr val="bg1">
                  <a:lumMod val="95000"/>
                </a:schemeClr>
              </a:solidFill>
              <a:latin typeface="Montserrat Medium"/>
            </a:endParaRPr>
          </a:p>
        </p:txBody>
      </p:sp>
      <p:sp>
        <p:nvSpPr>
          <p:cNvPr id="13" name="Freeform 8">
            <a:extLst>
              <a:ext uri="{FF2B5EF4-FFF2-40B4-BE49-F238E27FC236}">
                <a16:creationId xmlns:a16="http://schemas.microsoft.com/office/drawing/2014/main" id="{6D3E8E86-8333-FD4A-015B-8AAA28C94F5F}"/>
              </a:ext>
            </a:extLst>
          </p:cNvPr>
          <p:cNvSpPr>
            <a:spLocks noEditPoints="1"/>
          </p:cNvSpPr>
          <p:nvPr/>
        </p:nvSpPr>
        <p:spPr bwMode="auto">
          <a:xfrm>
            <a:off x="4252967" y="2213994"/>
            <a:ext cx="2114781" cy="2443807"/>
          </a:xfrm>
          <a:custGeom>
            <a:avLst/>
            <a:gdLst>
              <a:gd name="T0" fmla="*/ 775 w 1549"/>
              <a:gd name="T1" fmla="*/ 1790 h 1790"/>
              <a:gd name="T2" fmla="*/ 0 w 1549"/>
              <a:gd name="T3" fmla="*/ 1344 h 1790"/>
              <a:gd name="T4" fmla="*/ 0 w 1549"/>
              <a:gd name="T5" fmla="*/ 449 h 1790"/>
              <a:gd name="T6" fmla="*/ 775 w 1549"/>
              <a:gd name="T7" fmla="*/ 0 h 1790"/>
              <a:gd name="T8" fmla="*/ 1549 w 1549"/>
              <a:gd name="T9" fmla="*/ 449 h 1790"/>
              <a:gd name="T10" fmla="*/ 1549 w 1549"/>
              <a:gd name="T11" fmla="*/ 1344 h 1790"/>
              <a:gd name="T12" fmla="*/ 775 w 1549"/>
              <a:gd name="T13" fmla="*/ 1790 h 1790"/>
              <a:gd name="T14" fmla="*/ 44 w 1549"/>
              <a:gd name="T15" fmla="*/ 1319 h 1790"/>
              <a:gd name="T16" fmla="*/ 775 w 1549"/>
              <a:gd name="T17" fmla="*/ 1743 h 1790"/>
              <a:gd name="T18" fmla="*/ 1509 w 1549"/>
              <a:gd name="T19" fmla="*/ 1319 h 1790"/>
              <a:gd name="T20" fmla="*/ 1509 w 1549"/>
              <a:gd name="T21" fmla="*/ 471 h 1790"/>
              <a:gd name="T22" fmla="*/ 775 w 1549"/>
              <a:gd name="T23" fmla="*/ 47 h 1790"/>
              <a:gd name="T24" fmla="*/ 44 w 1549"/>
              <a:gd name="T25" fmla="*/ 471 h 1790"/>
              <a:gd name="T26" fmla="*/ 44 w 1549"/>
              <a:gd name="T27" fmla="*/ 1319 h 1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9" h="1790">
                <a:moveTo>
                  <a:pt x="775" y="1790"/>
                </a:moveTo>
                <a:lnTo>
                  <a:pt x="0" y="1344"/>
                </a:lnTo>
                <a:lnTo>
                  <a:pt x="0" y="449"/>
                </a:lnTo>
                <a:lnTo>
                  <a:pt x="775" y="0"/>
                </a:lnTo>
                <a:lnTo>
                  <a:pt x="1549" y="449"/>
                </a:lnTo>
                <a:lnTo>
                  <a:pt x="1549" y="1344"/>
                </a:lnTo>
                <a:lnTo>
                  <a:pt x="775" y="1790"/>
                </a:lnTo>
                <a:close/>
                <a:moveTo>
                  <a:pt x="44" y="1319"/>
                </a:moveTo>
                <a:lnTo>
                  <a:pt x="775" y="1743"/>
                </a:lnTo>
                <a:lnTo>
                  <a:pt x="1509" y="1319"/>
                </a:lnTo>
                <a:lnTo>
                  <a:pt x="1509" y="471"/>
                </a:lnTo>
                <a:lnTo>
                  <a:pt x="775" y="47"/>
                </a:lnTo>
                <a:lnTo>
                  <a:pt x="44" y="471"/>
                </a:lnTo>
                <a:lnTo>
                  <a:pt x="44" y="1319"/>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Freeform 9">
            <a:extLst>
              <a:ext uri="{FF2B5EF4-FFF2-40B4-BE49-F238E27FC236}">
                <a16:creationId xmlns:a16="http://schemas.microsoft.com/office/drawing/2014/main" id="{B968D5AB-976E-DB33-2E30-7E28D6CC72F6}"/>
              </a:ext>
            </a:extLst>
          </p:cNvPr>
          <p:cNvSpPr>
            <a:spLocks/>
          </p:cNvSpPr>
          <p:nvPr/>
        </p:nvSpPr>
        <p:spPr bwMode="auto">
          <a:xfrm>
            <a:off x="5667032" y="4572471"/>
            <a:ext cx="1641037" cy="1718857"/>
          </a:xfrm>
          <a:custGeom>
            <a:avLst/>
            <a:gdLst>
              <a:gd name="T0" fmla="*/ 1202 w 1202"/>
              <a:gd name="T1" fmla="*/ 348 h 1388"/>
              <a:gd name="T2" fmla="*/ 1202 w 1202"/>
              <a:gd name="T3" fmla="*/ 1041 h 1388"/>
              <a:gd name="T4" fmla="*/ 601 w 1202"/>
              <a:gd name="T5" fmla="*/ 1388 h 1388"/>
              <a:gd name="T6" fmla="*/ 0 w 1202"/>
              <a:gd name="T7" fmla="*/ 1041 h 1388"/>
              <a:gd name="T8" fmla="*/ 0 w 1202"/>
              <a:gd name="T9" fmla="*/ 348 h 1388"/>
              <a:gd name="T10" fmla="*/ 601 w 1202"/>
              <a:gd name="T11" fmla="*/ 0 h 1388"/>
              <a:gd name="T12" fmla="*/ 1202 w 1202"/>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202" h="1388">
                <a:moveTo>
                  <a:pt x="1202" y="348"/>
                </a:moveTo>
                <a:lnTo>
                  <a:pt x="1202" y="1041"/>
                </a:lnTo>
                <a:lnTo>
                  <a:pt x="601" y="1388"/>
                </a:lnTo>
                <a:lnTo>
                  <a:pt x="0" y="1041"/>
                </a:lnTo>
                <a:lnTo>
                  <a:pt x="0" y="348"/>
                </a:lnTo>
                <a:lnTo>
                  <a:pt x="601" y="0"/>
                </a:lnTo>
                <a:lnTo>
                  <a:pt x="1202" y="348"/>
                </a:lnTo>
                <a:close/>
              </a:path>
            </a:pathLst>
          </a:custGeom>
          <a:solidFill>
            <a:srgbClr val="AED6D6"/>
          </a:solidFill>
          <a:ln>
            <a:noFill/>
          </a:ln>
        </p:spPr>
        <p:txBody>
          <a:bodyPr spcFirstLastPara="1" wrap="square" lIns="91425" tIns="91425" rIns="91425" bIns="91425" anchor="ctr" anchorCtr="0">
            <a:noAutofit/>
          </a:bodyPr>
          <a:lstStyle/>
          <a:p>
            <a:pPr lvl="0" algn="justLow" rtl="1">
              <a:lnSpc>
                <a:spcPct val="107000"/>
              </a:lnSpc>
              <a:spcAft>
                <a:spcPts val="800"/>
              </a:spcAft>
              <a:buSzPts val="1000"/>
              <a:tabLst>
                <a:tab pos="457200" algn="l"/>
              </a:tabLst>
            </a:pPr>
            <a:endParaRPr lang="en-US" dirty="0">
              <a:solidFill>
                <a:schemeClr val="bg1">
                  <a:lumMod val="95000"/>
                </a:schemeClr>
              </a:solidFill>
              <a:latin typeface="Arial" panose="020B0604020202020204" pitchFamily="34" charset="0"/>
              <a:cs typeface="B Nazanin" panose="00000400000000000000" pitchFamily="2" charset="-78"/>
            </a:endParaRPr>
          </a:p>
        </p:txBody>
      </p:sp>
      <p:sp>
        <p:nvSpPr>
          <p:cNvPr id="15" name="Freeform 10">
            <a:extLst>
              <a:ext uri="{FF2B5EF4-FFF2-40B4-BE49-F238E27FC236}">
                <a16:creationId xmlns:a16="http://schemas.microsoft.com/office/drawing/2014/main" id="{94DA8C7B-C0D0-F7D8-9355-866809A79FEE}"/>
              </a:ext>
            </a:extLst>
          </p:cNvPr>
          <p:cNvSpPr>
            <a:spLocks noEditPoints="1"/>
          </p:cNvSpPr>
          <p:nvPr/>
        </p:nvSpPr>
        <p:spPr bwMode="auto">
          <a:xfrm>
            <a:off x="5429817" y="4207267"/>
            <a:ext cx="2113415" cy="2449268"/>
          </a:xfrm>
          <a:custGeom>
            <a:avLst/>
            <a:gdLst>
              <a:gd name="T0" fmla="*/ 774 w 1548"/>
              <a:gd name="T1" fmla="*/ 1794 h 1794"/>
              <a:gd name="T2" fmla="*/ 0 w 1548"/>
              <a:gd name="T3" fmla="*/ 1345 h 1794"/>
              <a:gd name="T4" fmla="*/ 0 w 1548"/>
              <a:gd name="T5" fmla="*/ 450 h 1794"/>
              <a:gd name="T6" fmla="*/ 774 w 1548"/>
              <a:gd name="T7" fmla="*/ 0 h 1794"/>
              <a:gd name="T8" fmla="*/ 1548 w 1548"/>
              <a:gd name="T9" fmla="*/ 450 h 1794"/>
              <a:gd name="T10" fmla="*/ 1548 w 1548"/>
              <a:gd name="T11" fmla="*/ 1345 h 1794"/>
              <a:gd name="T12" fmla="*/ 774 w 1548"/>
              <a:gd name="T13" fmla="*/ 1794 h 1794"/>
              <a:gd name="T14" fmla="*/ 43 w 1548"/>
              <a:gd name="T15" fmla="*/ 1320 h 1794"/>
              <a:gd name="T16" fmla="*/ 774 w 1548"/>
              <a:gd name="T17" fmla="*/ 1744 h 1794"/>
              <a:gd name="T18" fmla="*/ 1508 w 1548"/>
              <a:gd name="T19" fmla="*/ 1320 h 1794"/>
              <a:gd name="T20" fmla="*/ 1508 w 1548"/>
              <a:gd name="T21" fmla="*/ 475 h 1794"/>
              <a:gd name="T22" fmla="*/ 774 w 1548"/>
              <a:gd name="T23" fmla="*/ 51 h 1794"/>
              <a:gd name="T24" fmla="*/ 43 w 1548"/>
              <a:gd name="T25" fmla="*/ 475 h 1794"/>
              <a:gd name="T26" fmla="*/ 43 w 1548"/>
              <a:gd name="T27" fmla="*/ 1320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8" h="1794">
                <a:moveTo>
                  <a:pt x="774" y="1794"/>
                </a:moveTo>
                <a:lnTo>
                  <a:pt x="0" y="1345"/>
                </a:lnTo>
                <a:lnTo>
                  <a:pt x="0" y="450"/>
                </a:lnTo>
                <a:lnTo>
                  <a:pt x="774" y="0"/>
                </a:lnTo>
                <a:lnTo>
                  <a:pt x="1548" y="450"/>
                </a:lnTo>
                <a:lnTo>
                  <a:pt x="1548" y="1345"/>
                </a:lnTo>
                <a:lnTo>
                  <a:pt x="774" y="1794"/>
                </a:lnTo>
                <a:close/>
                <a:moveTo>
                  <a:pt x="43" y="1320"/>
                </a:moveTo>
                <a:lnTo>
                  <a:pt x="774" y="1744"/>
                </a:lnTo>
                <a:lnTo>
                  <a:pt x="1508" y="1320"/>
                </a:lnTo>
                <a:lnTo>
                  <a:pt x="1508" y="475"/>
                </a:lnTo>
                <a:lnTo>
                  <a:pt x="774" y="51"/>
                </a:lnTo>
                <a:lnTo>
                  <a:pt x="43" y="475"/>
                </a:lnTo>
                <a:lnTo>
                  <a:pt x="43" y="132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4C74F290-830E-7385-4C43-845BBDC2CDB6}"/>
              </a:ext>
            </a:extLst>
          </p:cNvPr>
          <p:cNvSpPr>
            <a:spLocks/>
          </p:cNvSpPr>
          <p:nvPr/>
        </p:nvSpPr>
        <p:spPr bwMode="auto">
          <a:xfrm>
            <a:off x="6885452" y="2467248"/>
            <a:ext cx="1635576" cy="1894974"/>
          </a:xfrm>
          <a:custGeom>
            <a:avLst/>
            <a:gdLst>
              <a:gd name="T0" fmla="*/ 1198 w 1198"/>
              <a:gd name="T1" fmla="*/ 348 h 1388"/>
              <a:gd name="T2" fmla="*/ 1198 w 1198"/>
              <a:gd name="T3" fmla="*/ 1040 h 1388"/>
              <a:gd name="T4" fmla="*/ 601 w 1198"/>
              <a:gd name="T5" fmla="*/ 1388 h 1388"/>
              <a:gd name="T6" fmla="*/ 0 w 1198"/>
              <a:gd name="T7" fmla="*/ 1040 h 1388"/>
              <a:gd name="T8" fmla="*/ 0 w 1198"/>
              <a:gd name="T9" fmla="*/ 348 h 1388"/>
              <a:gd name="T10" fmla="*/ 601 w 1198"/>
              <a:gd name="T11" fmla="*/ 0 h 1388"/>
              <a:gd name="T12" fmla="*/ 1198 w 1198"/>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198" h="1388">
                <a:moveTo>
                  <a:pt x="1198" y="348"/>
                </a:moveTo>
                <a:lnTo>
                  <a:pt x="1198" y="1040"/>
                </a:lnTo>
                <a:lnTo>
                  <a:pt x="601" y="1388"/>
                </a:lnTo>
                <a:lnTo>
                  <a:pt x="0" y="1040"/>
                </a:lnTo>
                <a:lnTo>
                  <a:pt x="0" y="348"/>
                </a:lnTo>
                <a:lnTo>
                  <a:pt x="601" y="0"/>
                </a:lnTo>
                <a:lnTo>
                  <a:pt x="1198" y="348"/>
                </a:lnTo>
                <a:close/>
              </a:path>
            </a:pathLst>
          </a:custGeom>
          <a:solidFill>
            <a:srgbClr val="588DA8"/>
          </a:solidFill>
          <a:ln>
            <a:noFill/>
          </a:ln>
        </p:spPr>
        <p:txBody>
          <a:bodyPr spcFirstLastPara="1" wrap="square" lIns="91425" tIns="91425" rIns="91425" bIns="91425" anchor="ctr" anchorCtr="0">
            <a:noAutofit/>
          </a:bodyPr>
          <a:lstStyle/>
          <a:p>
            <a:pPr algn="ctr"/>
            <a:endParaRPr lang="en-US" dirty="0">
              <a:solidFill>
                <a:schemeClr val="bg1">
                  <a:lumMod val="95000"/>
                </a:schemeClr>
              </a:solidFill>
              <a:latin typeface="Montserrat Medium"/>
            </a:endParaRPr>
          </a:p>
        </p:txBody>
      </p:sp>
      <p:sp>
        <p:nvSpPr>
          <p:cNvPr id="17" name="Freeform 12">
            <a:extLst>
              <a:ext uri="{FF2B5EF4-FFF2-40B4-BE49-F238E27FC236}">
                <a16:creationId xmlns:a16="http://schemas.microsoft.com/office/drawing/2014/main" id="{2241A39D-F434-DECF-2525-70E70DC62901}"/>
              </a:ext>
            </a:extLst>
          </p:cNvPr>
          <p:cNvSpPr>
            <a:spLocks noEditPoints="1"/>
          </p:cNvSpPr>
          <p:nvPr/>
        </p:nvSpPr>
        <p:spPr bwMode="auto">
          <a:xfrm>
            <a:off x="6636368" y="2213994"/>
            <a:ext cx="2113415" cy="2443807"/>
          </a:xfrm>
          <a:custGeom>
            <a:avLst/>
            <a:gdLst>
              <a:gd name="T0" fmla="*/ 774 w 1548"/>
              <a:gd name="T1" fmla="*/ 1790 h 1790"/>
              <a:gd name="T2" fmla="*/ 0 w 1548"/>
              <a:gd name="T3" fmla="*/ 1344 h 1790"/>
              <a:gd name="T4" fmla="*/ 0 w 1548"/>
              <a:gd name="T5" fmla="*/ 449 h 1790"/>
              <a:gd name="T6" fmla="*/ 774 w 1548"/>
              <a:gd name="T7" fmla="*/ 0 h 1790"/>
              <a:gd name="T8" fmla="*/ 1548 w 1548"/>
              <a:gd name="T9" fmla="*/ 449 h 1790"/>
              <a:gd name="T10" fmla="*/ 1548 w 1548"/>
              <a:gd name="T11" fmla="*/ 1344 h 1790"/>
              <a:gd name="T12" fmla="*/ 774 w 1548"/>
              <a:gd name="T13" fmla="*/ 1790 h 1790"/>
              <a:gd name="T14" fmla="*/ 39 w 1548"/>
              <a:gd name="T15" fmla="*/ 1319 h 1790"/>
              <a:gd name="T16" fmla="*/ 774 w 1548"/>
              <a:gd name="T17" fmla="*/ 1743 h 1790"/>
              <a:gd name="T18" fmla="*/ 1505 w 1548"/>
              <a:gd name="T19" fmla="*/ 1319 h 1790"/>
              <a:gd name="T20" fmla="*/ 1505 w 1548"/>
              <a:gd name="T21" fmla="*/ 471 h 1790"/>
              <a:gd name="T22" fmla="*/ 774 w 1548"/>
              <a:gd name="T23" fmla="*/ 47 h 1790"/>
              <a:gd name="T24" fmla="*/ 39 w 1548"/>
              <a:gd name="T25" fmla="*/ 471 h 1790"/>
              <a:gd name="T26" fmla="*/ 39 w 1548"/>
              <a:gd name="T27" fmla="*/ 1319 h 17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8" h="1790">
                <a:moveTo>
                  <a:pt x="774" y="1790"/>
                </a:moveTo>
                <a:lnTo>
                  <a:pt x="0" y="1344"/>
                </a:lnTo>
                <a:lnTo>
                  <a:pt x="0" y="449"/>
                </a:lnTo>
                <a:lnTo>
                  <a:pt x="774" y="0"/>
                </a:lnTo>
                <a:lnTo>
                  <a:pt x="1548" y="449"/>
                </a:lnTo>
                <a:lnTo>
                  <a:pt x="1548" y="1344"/>
                </a:lnTo>
                <a:lnTo>
                  <a:pt x="774" y="1790"/>
                </a:lnTo>
                <a:close/>
                <a:moveTo>
                  <a:pt x="39" y="1319"/>
                </a:moveTo>
                <a:lnTo>
                  <a:pt x="774" y="1743"/>
                </a:lnTo>
                <a:lnTo>
                  <a:pt x="1505" y="1319"/>
                </a:lnTo>
                <a:lnTo>
                  <a:pt x="1505" y="471"/>
                </a:lnTo>
                <a:lnTo>
                  <a:pt x="774" y="47"/>
                </a:lnTo>
                <a:lnTo>
                  <a:pt x="39" y="471"/>
                </a:lnTo>
                <a:lnTo>
                  <a:pt x="39" y="1319"/>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8" name="Freeform 13">
            <a:extLst>
              <a:ext uri="{FF2B5EF4-FFF2-40B4-BE49-F238E27FC236}">
                <a16:creationId xmlns:a16="http://schemas.microsoft.com/office/drawing/2014/main" id="{E09EF37D-D57C-F12B-1664-DD5A15E87504}"/>
              </a:ext>
            </a:extLst>
          </p:cNvPr>
          <p:cNvSpPr>
            <a:spLocks/>
          </p:cNvSpPr>
          <p:nvPr/>
        </p:nvSpPr>
        <p:spPr bwMode="auto">
          <a:xfrm>
            <a:off x="8005371" y="4561624"/>
            <a:ext cx="1635575" cy="1740553"/>
          </a:xfrm>
          <a:custGeom>
            <a:avLst/>
            <a:gdLst>
              <a:gd name="T0" fmla="*/ 1201 w 1201"/>
              <a:gd name="T1" fmla="*/ 348 h 1388"/>
              <a:gd name="T2" fmla="*/ 1201 w 1201"/>
              <a:gd name="T3" fmla="*/ 1041 h 1388"/>
              <a:gd name="T4" fmla="*/ 600 w 1201"/>
              <a:gd name="T5" fmla="*/ 1388 h 1388"/>
              <a:gd name="T6" fmla="*/ 0 w 1201"/>
              <a:gd name="T7" fmla="*/ 1041 h 1388"/>
              <a:gd name="T8" fmla="*/ 0 w 1201"/>
              <a:gd name="T9" fmla="*/ 348 h 1388"/>
              <a:gd name="T10" fmla="*/ 600 w 1201"/>
              <a:gd name="T11" fmla="*/ 0 h 1388"/>
              <a:gd name="T12" fmla="*/ 1201 w 1201"/>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201" h="1388">
                <a:moveTo>
                  <a:pt x="1201" y="348"/>
                </a:moveTo>
                <a:lnTo>
                  <a:pt x="1201" y="1041"/>
                </a:lnTo>
                <a:lnTo>
                  <a:pt x="600" y="1388"/>
                </a:lnTo>
                <a:lnTo>
                  <a:pt x="0" y="1041"/>
                </a:lnTo>
                <a:lnTo>
                  <a:pt x="0" y="348"/>
                </a:lnTo>
                <a:lnTo>
                  <a:pt x="600" y="0"/>
                </a:lnTo>
                <a:lnTo>
                  <a:pt x="1201" y="348"/>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9" name="Freeform 14">
            <a:extLst>
              <a:ext uri="{FF2B5EF4-FFF2-40B4-BE49-F238E27FC236}">
                <a16:creationId xmlns:a16="http://schemas.microsoft.com/office/drawing/2014/main" id="{EC5CC296-5EF6-A3EB-CAED-21E25D7B7FDC}"/>
              </a:ext>
            </a:extLst>
          </p:cNvPr>
          <p:cNvSpPr>
            <a:spLocks noEditPoints="1"/>
          </p:cNvSpPr>
          <p:nvPr/>
        </p:nvSpPr>
        <p:spPr bwMode="auto">
          <a:xfrm>
            <a:off x="7765769" y="4207267"/>
            <a:ext cx="2114781" cy="2449268"/>
          </a:xfrm>
          <a:custGeom>
            <a:avLst/>
            <a:gdLst>
              <a:gd name="T0" fmla="*/ 774 w 1549"/>
              <a:gd name="T1" fmla="*/ 1794 h 1794"/>
              <a:gd name="T2" fmla="*/ 0 w 1549"/>
              <a:gd name="T3" fmla="*/ 1345 h 1794"/>
              <a:gd name="T4" fmla="*/ 0 w 1549"/>
              <a:gd name="T5" fmla="*/ 450 h 1794"/>
              <a:gd name="T6" fmla="*/ 774 w 1549"/>
              <a:gd name="T7" fmla="*/ 0 h 1794"/>
              <a:gd name="T8" fmla="*/ 1549 w 1549"/>
              <a:gd name="T9" fmla="*/ 450 h 1794"/>
              <a:gd name="T10" fmla="*/ 1549 w 1549"/>
              <a:gd name="T11" fmla="*/ 1345 h 1794"/>
              <a:gd name="T12" fmla="*/ 774 w 1549"/>
              <a:gd name="T13" fmla="*/ 1794 h 1794"/>
              <a:gd name="T14" fmla="*/ 44 w 1549"/>
              <a:gd name="T15" fmla="*/ 1320 h 1794"/>
              <a:gd name="T16" fmla="*/ 774 w 1549"/>
              <a:gd name="T17" fmla="*/ 1744 h 1794"/>
              <a:gd name="T18" fmla="*/ 1509 w 1549"/>
              <a:gd name="T19" fmla="*/ 1320 h 1794"/>
              <a:gd name="T20" fmla="*/ 1509 w 1549"/>
              <a:gd name="T21" fmla="*/ 475 h 1794"/>
              <a:gd name="T22" fmla="*/ 774 w 1549"/>
              <a:gd name="T23" fmla="*/ 51 h 1794"/>
              <a:gd name="T24" fmla="*/ 44 w 1549"/>
              <a:gd name="T25" fmla="*/ 475 h 1794"/>
              <a:gd name="T26" fmla="*/ 44 w 1549"/>
              <a:gd name="T27" fmla="*/ 1320 h 1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49" h="1794">
                <a:moveTo>
                  <a:pt x="774" y="1794"/>
                </a:moveTo>
                <a:lnTo>
                  <a:pt x="0" y="1345"/>
                </a:lnTo>
                <a:lnTo>
                  <a:pt x="0" y="450"/>
                </a:lnTo>
                <a:lnTo>
                  <a:pt x="774" y="0"/>
                </a:lnTo>
                <a:lnTo>
                  <a:pt x="1549" y="450"/>
                </a:lnTo>
                <a:lnTo>
                  <a:pt x="1549" y="1345"/>
                </a:lnTo>
                <a:lnTo>
                  <a:pt x="774" y="1794"/>
                </a:lnTo>
                <a:close/>
                <a:moveTo>
                  <a:pt x="44" y="1320"/>
                </a:moveTo>
                <a:lnTo>
                  <a:pt x="774" y="1744"/>
                </a:lnTo>
                <a:lnTo>
                  <a:pt x="1509" y="1320"/>
                </a:lnTo>
                <a:lnTo>
                  <a:pt x="1509" y="475"/>
                </a:lnTo>
                <a:lnTo>
                  <a:pt x="774" y="51"/>
                </a:lnTo>
                <a:lnTo>
                  <a:pt x="44" y="475"/>
                </a:lnTo>
                <a:lnTo>
                  <a:pt x="44" y="1320"/>
                </a:ln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0" name="Arrow: Right 19">
            <a:extLst>
              <a:ext uri="{FF2B5EF4-FFF2-40B4-BE49-F238E27FC236}">
                <a16:creationId xmlns:a16="http://schemas.microsoft.com/office/drawing/2014/main" id="{3354646D-8D0B-BF19-508F-5215132275F2}"/>
              </a:ext>
            </a:extLst>
          </p:cNvPr>
          <p:cNvSpPr/>
          <p:nvPr/>
        </p:nvSpPr>
        <p:spPr>
          <a:xfrm rot="18008723">
            <a:off x="4506109" y="4164802"/>
            <a:ext cx="442599" cy="388383"/>
          </a:xfrm>
          <a:prstGeom prst="rightArrow">
            <a:avLst/>
          </a:prstGeom>
          <a:solidFill>
            <a:srgbClr val="F47A68"/>
          </a:solidFill>
          <a:ln>
            <a:noFill/>
          </a:ln>
        </p:spPr>
        <p:txBody>
          <a:bodyPr spcFirstLastPara="1" wrap="square" lIns="91425" tIns="91425" rIns="91425" bIns="91425" anchor="ctr" anchorCtr="0">
            <a:noAutofit/>
          </a:bodyPr>
          <a:lstStyle/>
          <a:p>
            <a:pPr algn="ctr"/>
            <a:endParaRPr lang="en-US">
              <a:solidFill>
                <a:schemeClr val="tx1"/>
              </a:solidFill>
              <a:latin typeface="Montserrat Medium"/>
            </a:endParaRPr>
          </a:p>
        </p:txBody>
      </p:sp>
      <p:sp>
        <p:nvSpPr>
          <p:cNvPr id="21" name="Arrow: Right 20">
            <a:extLst>
              <a:ext uri="{FF2B5EF4-FFF2-40B4-BE49-F238E27FC236}">
                <a16:creationId xmlns:a16="http://schemas.microsoft.com/office/drawing/2014/main" id="{A3A4489C-4C63-E130-BF04-9A678C38E28A}"/>
              </a:ext>
            </a:extLst>
          </p:cNvPr>
          <p:cNvSpPr/>
          <p:nvPr/>
        </p:nvSpPr>
        <p:spPr>
          <a:xfrm rot="3561518">
            <a:off x="5700525" y="4302328"/>
            <a:ext cx="442599" cy="388383"/>
          </a:xfrm>
          <a:prstGeom prst="rightArrow">
            <a:avLst/>
          </a:prstGeom>
          <a:solidFill>
            <a:srgbClr val="FAC730"/>
          </a:solidFill>
          <a:ln>
            <a:noFill/>
          </a:ln>
        </p:spPr>
        <p:txBody>
          <a:bodyPr spcFirstLastPara="1" wrap="square" lIns="91425" tIns="91425" rIns="91425" bIns="91425" anchor="ctr" anchorCtr="0">
            <a:noAutofit/>
          </a:bodyPr>
          <a:lstStyle/>
          <a:p>
            <a:pPr algn="ctr"/>
            <a:endParaRPr lang="en-US">
              <a:solidFill>
                <a:schemeClr val="tx1"/>
              </a:solidFill>
              <a:latin typeface="Montserrat Medium"/>
            </a:endParaRPr>
          </a:p>
        </p:txBody>
      </p:sp>
      <p:sp>
        <p:nvSpPr>
          <p:cNvPr id="22" name="Arrow: Right 21">
            <a:extLst>
              <a:ext uri="{FF2B5EF4-FFF2-40B4-BE49-F238E27FC236}">
                <a16:creationId xmlns:a16="http://schemas.microsoft.com/office/drawing/2014/main" id="{18472ACE-8776-72CF-53E2-7BB9C4E71A91}"/>
              </a:ext>
            </a:extLst>
          </p:cNvPr>
          <p:cNvSpPr/>
          <p:nvPr/>
        </p:nvSpPr>
        <p:spPr>
          <a:xfrm rot="18008723">
            <a:off x="6846084" y="4164802"/>
            <a:ext cx="442599" cy="388383"/>
          </a:xfrm>
          <a:prstGeom prst="rightArrow">
            <a:avLst/>
          </a:prstGeom>
          <a:solidFill>
            <a:srgbClr val="AED6D6"/>
          </a:solidFill>
          <a:ln>
            <a:noFill/>
          </a:ln>
        </p:spPr>
        <p:txBody>
          <a:bodyPr spcFirstLastPara="1" wrap="square" lIns="91425" tIns="91425" rIns="91425" bIns="91425" anchor="ctr" anchorCtr="0">
            <a:noAutofit/>
          </a:bodyPr>
          <a:lstStyle/>
          <a:p>
            <a:pPr algn="ctr"/>
            <a:endParaRPr lang="en-US">
              <a:latin typeface="Montserrat Medium"/>
            </a:endParaRPr>
          </a:p>
        </p:txBody>
      </p:sp>
      <p:sp>
        <p:nvSpPr>
          <p:cNvPr id="23" name="Arrow: Right 22">
            <a:extLst>
              <a:ext uri="{FF2B5EF4-FFF2-40B4-BE49-F238E27FC236}">
                <a16:creationId xmlns:a16="http://schemas.microsoft.com/office/drawing/2014/main" id="{17A4D3D7-355B-EE76-1F57-97FEF39641CD}"/>
              </a:ext>
            </a:extLst>
          </p:cNvPr>
          <p:cNvSpPr/>
          <p:nvPr/>
        </p:nvSpPr>
        <p:spPr>
          <a:xfrm rot="3561518">
            <a:off x="8043675" y="4299153"/>
            <a:ext cx="442599" cy="388383"/>
          </a:xfrm>
          <a:prstGeom prst="rightArrow">
            <a:avLst/>
          </a:prstGeom>
          <a:solidFill>
            <a:srgbClr val="588DA8"/>
          </a:solidFill>
          <a:ln>
            <a:noFill/>
          </a:ln>
        </p:spPr>
        <p:txBody>
          <a:bodyPr spcFirstLastPara="1" wrap="square" lIns="91425" tIns="91425" rIns="91425" bIns="91425" anchor="ctr" anchorCtr="0">
            <a:noAutofit/>
          </a:bodyPr>
          <a:lstStyle/>
          <a:p>
            <a:pPr algn="ctr"/>
            <a:endParaRPr lang="en-US">
              <a:solidFill>
                <a:schemeClr val="tx1"/>
              </a:solidFill>
              <a:latin typeface="Montserrat Medium"/>
            </a:endParaRPr>
          </a:p>
        </p:txBody>
      </p:sp>
      <p:sp>
        <p:nvSpPr>
          <p:cNvPr id="24" name="Freeform 5">
            <a:extLst>
              <a:ext uri="{FF2B5EF4-FFF2-40B4-BE49-F238E27FC236}">
                <a16:creationId xmlns:a16="http://schemas.microsoft.com/office/drawing/2014/main" id="{51CACC08-A6F7-F9C1-F9AD-95A049FA71D1}"/>
              </a:ext>
            </a:extLst>
          </p:cNvPr>
          <p:cNvSpPr>
            <a:spLocks/>
          </p:cNvSpPr>
          <p:nvPr/>
        </p:nvSpPr>
        <p:spPr bwMode="auto">
          <a:xfrm>
            <a:off x="3366801" y="4471648"/>
            <a:ext cx="1639672" cy="1894974"/>
          </a:xfrm>
          <a:custGeom>
            <a:avLst/>
            <a:gdLst>
              <a:gd name="T0" fmla="*/ 1201 w 1201"/>
              <a:gd name="T1" fmla="*/ 348 h 1388"/>
              <a:gd name="T2" fmla="*/ 1201 w 1201"/>
              <a:gd name="T3" fmla="*/ 1041 h 1388"/>
              <a:gd name="T4" fmla="*/ 600 w 1201"/>
              <a:gd name="T5" fmla="*/ 1388 h 1388"/>
              <a:gd name="T6" fmla="*/ 0 w 1201"/>
              <a:gd name="T7" fmla="*/ 1041 h 1388"/>
              <a:gd name="T8" fmla="*/ 0 w 1201"/>
              <a:gd name="T9" fmla="*/ 348 h 1388"/>
              <a:gd name="T10" fmla="*/ 600 w 1201"/>
              <a:gd name="T11" fmla="*/ 0 h 1388"/>
              <a:gd name="T12" fmla="*/ 1201 w 1201"/>
              <a:gd name="T13" fmla="*/ 348 h 1388"/>
            </a:gdLst>
            <a:ahLst/>
            <a:cxnLst>
              <a:cxn ang="0">
                <a:pos x="T0" y="T1"/>
              </a:cxn>
              <a:cxn ang="0">
                <a:pos x="T2" y="T3"/>
              </a:cxn>
              <a:cxn ang="0">
                <a:pos x="T4" y="T5"/>
              </a:cxn>
              <a:cxn ang="0">
                <a:pos x="T6" y="T7"/>
              </a:cxn>
              <a:cxn ang="0">
                <a:pos x="T8" y="T9"/>
              </a:cxn>
              <a:cxn ang="0">
                <a:pos x="T10" y="T11"/>
              </a:cxn>
              <a:cxn ang="0">
                <a:pos x="T12" y="T13"/>
              </a:cxn>
            </a:cxnLst>
            <a:rect l="0" t="0" r="r" b="b"/>
            <a:pathLst>
              <a:path w="1201" h="1388">
                <a:moveTo>
                  <a:pt x="1201" y="348"/>
                </a:moveTo>
                <a:lnTo>
                  <a:pt x="1201" y="1041"/>
                </a:lnTo>
                <a:lnTo>
                  <a:pt x="600" y="1388"/>
                </a:lnTo>
                <a:lnTo>
                  <a:pt x="0" y="1041"/>
                </a:lnTo>
                <a:lnTo>
                  <a:pt x="0" y="348"/>
                </a:lnTo>
                <a:lnTo>
                  <a:pt x="600" y="0"/>
                </a:lnTo>
                <a:lnTo>
                  <a:pt x="1201" y="348"/>
                </a:lnTo>
                <a:close/>
              </a:path>
            </a:pathLst>
          </a:custGeom>
          <a:solidFill>
            <a:srgbClr val="F47A68"/>
          </a:solidFill>
          <a:ln>
            <a:noFill/>
          </a:ln>
        </p:spPr>
        <p:txBody>
          <a:bodyPr spcFirstLastPara="1" wrap="square" lIns="91425" tIns="91425" rIns="91425" bIns="91425" anchor="ctr" anchorCtr="0">
            <a:noAutofit/>
          </a:bodyPr>
          <a:lstStyle/>
          <a:p>
            <a:pPr algn="ctr"/>
            <a:endParaRPr lang="en-US">
              <a:latin typeface="Montserrat Medium"/>
            </a:endParaRPr>
          </a:p>
        </p:txBody>
      </p:sp>
      <p:sp>
        <p:nvSpPr>
          <p:cNvPr id="25" name="TextBox 24">
            <a:extLst>
              <a:ext uri="{FF2B5EF4-FFF2-40B4-BE49-F238E27FC236}">
                <a16:creationId xmlns:a16="http://schemas.microsoft.com/office/drawing/2014/main" id="{C615B553-EB7B-5E8D-DE58-3D3A3C6DCDDA}"/>
              </a:ext>
            </a:extLst>
          </p:cNvPr>
          <p:cNvSpPr txBox="1"/>
          <p:nvPr/>
        </p:nvSpPr>
        <p:spPr>
          <a:xfrm>
            <a:off x="174338" y="981812"/>
            <a:ext cx="11906250"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غربالگری ممکن است برای مردانی توصیه شود که حداقل به صورت هفتگی علائم</a:t>
            </a:r>
            <a:r>
              <a:rPr lang="en-US" dirty="0"/>
              <a:t> GERD </a:t>
            </a:r>
            <a:r>
              <a:rPr lang="fa-IR" dirty="0"/>
              <a:t>را تجربه می‌کنند، به درمان با داروهای مهارکننده پمپ پروتون پاسخ نمی‌دهند و حداقل دو عامل خطر زیر را دارند</a:t>
            </a:r>
            <a:r>
              <a:rPr lang="en-US" dirty="0"/>
              <a:t>:</a:t>
            </a:r>
          </a:p>
        </p:txBody>
      </p:sp>
      <p:sp>
        <p:nvSpPr>
          <p:cNvPr id="26" name="TextBox 25">
            <a:extLst>
              <a:ext uri="{FF2B5EF4-FFF2-40B4-BE49-F238E27FC236}">
                <a16:creationId xmlns:a16="http://schemas.microsoft.com/office/drawing/2014/main" id="{AD24A53B-350C-5E59-ED79-5BEF0AC492B8}"/>
              </a:ext>
            </a:extLst>
          </p:cNvPr>
          <p:cNvSpPr txBox="1"/>
          <p:nvPr/>
        </p:nvSpPr>
        <p:spPr>
          <a:xfrm>
            <a:off x="10791824" y="250008"/>
            <a:ext cx="1304925"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غربالگری</a:t>
            </a:r>
            <a:endParaRPr lang="en-US" dirty="0">
              <a:solidFill>
                <a:schemeClr val="bg1"/>
              </a:solidFill>
            </a:endParaRPr>
          </a:p>
        </p:txBody>
      </p:sp>
      <p:sp>
        <p:nvSpPr>
          <p:cNvPr id="28" name="TextBox 27">
            <a:extLst>
              <a:ext uri="{FF2B5EF4-FFF2-40B4-BE49-F238E27FC236}">
                <a16:creationId xmlns:a16="http://schemas.microsoft.com/office/drawing/2014/main" id="{9715D461-E0AC-E074-4A4B-C85FA8AE243B}"/>
              </a:ext>
            </a:extLst>
          </p:cNvPr>
          <p:cNvSpPr txBox="1"/>
          <p:nvPr/>
        </p:nvSpPr>
        <p:spPr>
          <a:xfrm>
            <a:off x="3368998" y="4736030"/>
            <a:ext cx="1617736" cy="1331134"/>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1400" b="1" dirty="0">
                <a:solidFill>
                  <a:schemeClr val="bg1">
                    <a:lumMod val="95000"/>
                  </a:schemeClr>
                </a:solidFill>
              </a:rPr>
              <a:t>5. سابقه خانوادگی مری بارت یا سرطان مری</a:t>
            </a:r>
            <a:endParaRPr lang="en-US" sz="1400" b="1" dirty="0">
              <a:solidFill>
                <a:schemeClr val="bg1">
                  <a:lumMod val="95000"/>
                </a:schemeClr>
              </a:solidFill>
            </a:endParaRPr>
          </a:p>
        </p:txBody>
      </p:sp>
      <p:sp>
        <p:nvSpPr>
          <p:cNvPr id="41" name="TextBox 40">
            <a:extLst>
              <a:ext uri="{FF2B5EF4-FFF2-40B4-BE49-F238E27FC236}">
                <a16:creationId xmlns:a16="http://schemas.microsoft.com/office/drawing/2014/main" id="{2962C8D4-0B90-86CA-07C3-EF535FD5942D}"/>
              </a:ext>
            </a:extLst>
          </p:cNvPr>
          <p:cNvSpPr txBox="1"/>
          <p:nvPr/>
        </p:nvSpPr>
        <p:spPr>
          <a:xfrm>
            <a:off x="5925106" y="4975942"/>
            <a:ext cx="1142277" cy="900246"/>
          </a:xfrm>
          <a:prstGeom prst="rect">
            <a:avLst/>
          </a:prstGeom>
          <a:noFill/>
        </p:spPr>
        <p:txBody>
          <a:bodyPr wrap="square">
            <a:spAutoFit/>
          </a:bodyPr>
          <a:lstStyle>
            <a:defPPr>
              <a:defRPr lang="fa-IR"/>
            </a:defPPr>
            <a:lvl1pPr algn="just" rtl="1">
              <a:lnSpc>
                <a:spcPct val="200000"/>
              </a:lnSpc>
              <a:spcAft>
                <a:spcPts val="800"/>
              </a:spcAft>
              <a:defRPr sz="1400" b="1">
                <a:solidFill>
                  <a:schemeClr val="bg1">
                    <a:lumMod val="95000"/>
                  </a:schemeClr>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4.ابتلا به چاقی شکمی</a:t>
            </a:r>
            <a:endParaRPr lang="en-US" dirty="0"/>
          </a:p>
        </p:txBody>
      </p:sp>
      <p:sp>
        <p:nvSpPr>
          <p:cNvPr id="43" name="TextBox 42">
            <a:extLst>
              <a:ext uri="{FF2B5EF4-FFF2-40B4-BE49-F238E27FC236}">
                <a16:creationId xmlns:a16="http://schemas.microsoft.com/office/drawing/2014/main" id="{95DCC8A5-24DD-1C81-8D0C-4201229AD0D7}"/>
              </a:ext>
            </a:extLst>
          </p:cNvPr>
          <p:cNvSpPr txBox="1"/>
          <p:nvPr/>
        </p:nvSpPr>
        <p:spPr>
          <a:xfrm>
            <a:off x="8222651" y="4736030"/>
            <a:ext cx="1294319" cy="1331134"/>
          </a:xfrm>
          <a:prstGeom prst="rect">
            <a:avLst/>
          </a:prstGeom>
          <a:noFill/>
        </p:spPr>
        <p:txBody>
          <a:bodyPr wrap="square">
            <a:spAutoFit/>
          </a:bodyPr>
          <a:lstStyle>
            <a:defPPr>
              <a:defRPr lang="fa-IR"/>
            </a:defPPr>
            <a:lvl1pPr algn="just" rtl="1">
              <a:lnSpc>
                <a:spcPct val="200000"/>
              </a:lnSpc>
              <a:spcAft>
                <a:spcPts val="800"/>
              </a:spcAft>
              <a:defRPr sz="1400" b="1">
                <a:solidFill>
                  <a:schemeClr val="bg1">
                    <a:lumMod val="95000"/>
                  </a:schemeClr>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3.سیگاری بودن در حال حاضر یا گذشته</a:t>
            </a:r>
            <a:endParaRPr lang="en-US" dirty="0"/>
          </a:p>
        </p:txBody>
      </p:sp>
      <p:sp>
        <p:nvSpPr>
          <p:cNvPr id="45" name="TextBox 44">
            <a:extLst>
              <a:ext uri="{FF2B5EF4-FFF2-40B4-BE49-F238E27FC236}">
                <a16:creationId xmlns:a16="http://schemas.microsoft.com/office/drawing/2014/main" id="{C3CD3205-E396-30E5-4CE5-7AEE167E69A2}"/>
              </a:ext>
            </a:extLst>
          </p:cNvPr>
          <p:cNvSpPr txBox="1"/>
          <p:nvPr/>
        </p:nvSpPr>
        <p:spPr>
          <a:xfrm>
            <a:off x="4261875" y="3164327"/>
            <a:ext cx="1875114" cy="469359"/>
          </a:xfrm>
          <a:prstGeom prst="rect">
            <a:avLst/>
          </a:prstGeom>
          <a:noFill/>
        </p:spPr>
        <p:txBody>
          <a:bodyPr wrap="square">
            <a:spAutoFit/>
          </a:bodyPr>
          <a:lstStyle>
            <a:defPPr>
              <a:defRPr lang="fa-IR"/>
            </a:defPPr>
            <a:lvl1pPr algn="just" rtl="1">
              <a:lnSpc>
                <a:spcPct val="200000"/>
              </a:lnSpc>
              <a:spcAft>
                <a:spcPts val="800"/>
              </a:spcAft>
              <a:defRPr sz="1400" b="1">
                <a:solidFill>
                  <a:schemeClr val="bg1">
                    <a:lumMod val="95000"/>
                  </a:schemeClr>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2.سفیدپوست بودن</a:t>
            </a:r>
            <a:endParaRPr lang="en-US" dirty="0"/>
          </a:p>
        </p:txBody>
      </p:sp>
      <p:sp>
        <p:nvSpPr>
          <p:cNvPr id="47" name="TextBox 46">
            <a:extLst>
              <a:ext uri="{FF2B5EF4-FFF2-40B4-BE49-F238E27FC236}">
                <a16:creationId xmlns:a16="http://schemas.microsoft.com/office/drawing/2014/main" id="{206602D5-C527-8F23-3CF8-8721E34579DB}"/>
              </a:ext>
            </a:extLst>
          </p:cNvPr>
          <p:cNvSpPr txBox="1"/>
          <p:nvPr/>
        </p:nvSpPr>
        <p:spPr>
          <a:xfrm>
            <a:off x="6886728" y="3164326"/>
            <a:ext cx="1635576" cy="469359"/>
          </a:xfrm>
          <a:prstGeom prst="rect">
            <a:avLst/>
          </a:prstGeom>
          <a:noFill/>
        </p:spPr>
        <p:txBody>
          <a:bodyPr wrap="square">
            <a:spAutoFit/>
          </a:bodyPr>
          <a:lstStyle>
            <a:defPPr>
              <a:defRPr lang="fa-IR"/>
            </a:defPPr>
            <a:lvl1pPr algn="just" rtl="1">
              <a:lnSpc>
                <a:spcPct val="200000"/>
              </a:lnSpc>
              <a:spcAft>
                <a:spcPts val="800"/>
              </a:spcAft>
              <a:defRPr sz="1400" b="1">
                <a:solidFill>
                  <a:schemeClr val="bg1">
                    <a:lumMod val="95000"/>
                  </a:schemeClr>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1.سن بالای 50 سال</a:t>
            </a:r>
            <a:endParaRPr lang="en-US" dirty="0"/>
          </a:p>
        </p:txBody>
      </p:sp>
      <p:sp>
        <p:nvSpPr>
          <p:cNvPr id="48" name="Rectangle 47">
            <a:extLst>
              <a:ext uri="{FF2B5EF4-FFF2-40B4-BE49-F238E27FC236}">
                <a16:creationId xmlns:a16="http://schemas.microsoft.com/office/drawing/2014/main" id="{A4E2DB10-3381-1491-F156-16C2C9A69B3F}"/>
              </a:ext>
            </a:extLst>
          </p:cNvPr>
          <p:cNvSpPr/>
          <p:nvPr/>
        </p:nvSpPr>
        <p:spPr>
          <a:xfrm flipH="1">
            <a:off x="0" y="6701838"/>
            <a:ext cx="12202171" cy="45719"/>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736744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F67BBAB-FF47-6BEB-43CA-63E23885BCC5}"/>
              </a:ext>
            </a:extLst>
          </p:cNvPr>
          <p:cNvSpPr txBox="1"/>
          <p:nvPr/>
        </p:nvSpPr>
        <p:spPr>
          <a:xfrm>
            <a:off x="9705975" y="250608"/>
            <a:ext cx="2311502"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lumMod val="95000"/>
                  </a:schemeClr>
                </a:solidFill>
              </a:rPr>
              <a:t>درمان مری بارت</a:t>
            </a:r>
            <a:endParaRPr lang="en-US" dirty="0">
              <a:solidFill>
                <a:schemeClr val="bg1">
                  <a:lumMod val="95000"/>
                </a:schemeClr>
              </a:solidFill>
            </a:endParaRPr>
          </a:p>
        </p:txBody>
      </p:sp>
      <p:sp>
        <p:nvSpPr>
          <p:cNvPr id="5" name="TextBox 4">
            <a:extLst>
              <a:ext uri="{FF2B5EF4-FFF2-40B4-BE49-F238E27FC236}">
                <a16:creationId xmlns:a16="http://schemas.microsoft.com/office/drawing/2014/main" id="{1504E441-6E7A-8946-CC0C-A5A1DFD96770}"/>
              </a:ext>
            </a:extLst>
          </p:cNvPr>
          <p:cNvSpPr txBox="1"/>
          <p:nvPr/>
        </p:nvSpPr>
        <p:spPr>
          <a:xfrm>
            <a:off x="4695825" y="949296"/>
            <a:ext cx="7321652"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pPr marL="285750" indent="-285750">
              <a:buFont typeface="Wingdings" panose="05000000000000000000" pitchFamily="2" charset="2"/>
              <a:buChar char="v"/>
            </a:pPr>
            <a:r>
              <a:rPr lang="fa-IR" dirty="0"/>
              <a:t>درمان مری بارت به شدت بیماری و وضعیت سلامتی شما بستگی دارد</a:t>
            </a:r>
            <a:r>
              <a:rPr lang="en-US" dirty="0"/>
              <a:t>.</a:t>
            </a:r>
          </a:p>
        </p:txBody>
      </p:sp>
      <p:sp>
        <p:nvSpPr>
          <p:cNvPr id="7" name="TextBox 6">
            <a:extLst>
              <a:ext uri="{FF2B5EF4-FFF2-40B4-BE49-F238E27FC236}">
                <a16:creationId xmlns:a16="http://schemas.microsoft.com/office/drawing/2014/main" id="{92397CC3-1C3D-6B08-0CDA-640A9E787F3E}"/>
              </a:ext>
            </a:extLst>
          </p:cNvPr>
          <p:cNvSpPr txBox="1"/>
          <p:nvPr/>
        </p:nvSpPr>
        <p:spPr>
          <a:xfrm>
            <a:off x="9286875" y="1632424"/>
            <a:ext cx="2730602"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1.</a:t>
            </a:r>
            <a:r>
              <a:rPr lang="en-US" dirty="0"/>
              <a:t> </a:t>
            </a:r>
            <a:r>
              <a:rPr lang="fa-IR" dirty="0"/>
              <a:t>بدون دیسپلازی</a:t>
            </a:r>
            <a:endParaRPr lang="en-US" dirty="0"/>
          </a:p>
        </p:txBody>
      </p:sp>
      <p:sp>
        <p:nvSpPr>
          <p:cNvPr id="9" name="TextBox 8">
            <a:extLst>
              <a:ext uri="{FF2B5EF4-FFF2-40B4-BE49-F238E27FC236}">
                <a16:creationId xmlns:a16="http://schemas.microsoft.com/office/drawing/2014/main" id="{3F804D84-20C4-BDB5-E3F8-3E5A09DE69AD}"/>
              </a:ext>
            </a:extLst>
          </p:cNvPr>
          <p:cNvSpPr txBox="1"/>
          <p:nvPr/>
        </p:nvSpPr>
        <p:spPr>
          <a:xfrm>
            <a:off x="5921477" y="2026732"/>
            <a:ext cx="6096000"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احتمالا پزشک گزینه‌های زیر را توصیه می‌کند</a:t>
            </a:r>
            <a:r>
              <a:rPr lang="en-US" dirty="0"/>
              <a:t>:</a:t>
            </a:r>
          </a:p>
        </p:txBody>
      </p:sp>
      <p:sp>
        <p:nvSpPr>
          <p:cNvPr id="11" name="TextBox 10">
            <a:extLst>
              <a:ext uri="{FF2B5EF4-FFF2-40B4-BE49-F238E27FC236}">
                <a16:creationId xmlns:a16="http://schemas.microsoft.com/office/drawing/2014/main" id="{CFE7B942-6782-4A7A-6440-4693BE5DA2E5}"/>
              </a:ext>
            </a:extLst>
          </p:cNvPr>
          <p:cNvSpPr txBox="1"/>
          <p:nvPr/>
        </p:nvSpPr>
        <p:spPr>
          <a:xfrm>
            <a:off x="5921477" y="5343164"/>
            <a:ext cx="6096000"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اگر دیسپلازی در بیوپسی مشاهده نشود، احتمالا باید یک سال بعد و سپس هر سه تا پنج سال یکبار دوباره آندوسکوپی انجام دهید</a:t>
            </a:r>
            <a:r>
              <a:rPr lang="en-US" dirty="0"/>
              <a:t>.</a:t>
            </a:r>
          </a:p>
        </p:txBody>
      </p:sp>
      <p:sp>
        <p:nvSpPr>
          <p:cNvPr id="13" name="TextBox 12">
            <a:extLst>
              <a:ext uri="{FF2B5EF4-FFF2-40B4-BE49-F238E27FC236}">
                <a16:creationId xmlns:a16="http://schemas.microsoft.com/office/drawing/2014/main" id="{4CD5A7AD-769B-482F-118D-B432CAE51469}"/>
              </a:ext>
            </a:extLst>
          </p:cNvPr>
          <p:cNvSpPr txBox="1"/>
          <p:nvPr/>
        </p:nvSpPr>
        <p:spPr>
          <a:xfrm>
            <a:off x="5921477" y="3048131"/>
            <a:ext cx="6096000" cy="1685077"/>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دارو درمانی و اصلاح سبک زندگی می‌تواند علائم و نشانه‌های شما را کاهش دهد. ممکن است برای بهبود‌ عملکرد اسفنکتر تحتانی مری، جراحی یا راه‌کار دیگری توصیه شود</a:t>
            </a:r>
            <a:r>
              <a:rPr lang="en-US" dirty="0"/>
              <a:t>.</a:t>
            </a:r>
          </a:p>
        </p:txBody>
      </p:sp>
      <p:sp>
        <p:nvSpPr>
          <p:cNvPr id="15" name="TextBox 14">
            <a:extLst>
              <a:ext uri="{FF2B5EF4-FFF2-40B4-BE49-F238E27FC236}">
                <a16:creationId xmlns:a16="http://schemas.microsoft.com/office/drawing/2014/main" id="{5D6CBD9F-8D02-BB46-7378-ECD72973416D}"/>
              </a:ext>
            </a:extLst>
          </p:cNvPr>
          <p:cNvSpPr txBox="1"/>
          <p:nvPr/>
        </p:nvSpPr>
        <p:spPr>
          <a:xfrm>
            <a:off x="5921477" y="4955367"/>
            <a:ext cx="6096000"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آندوسکوپی دوره‌ای برای بررسی سلول‌های مری</a:t>
            </a:r>
            <a:r>
              <a:rPr lang="en-US" dirty="0"/>
              <a:t>: </a:t>
            </a:r>
            <a:endParaRPr lang="fa-IR" dirty="0"/>
          </a:p>
        </p:txBody>
      </p:sp>
      <p:sp>
        <p:nvSpPr>
          <p:cNvPr id="17" name="TextBox 16">
            <a:extLst>
              <a:ext uri="{FF2B5EF4-FFF2-40B4-BE49-F238E27FC236}">
                <a16:creationId xmlns:a16="http://schemas.microsoft.com/office/drawing/2014/main" id="{D11707BB-C672-5E3F-E714-8B3C9328E638}"/>
              </a:ext>
            </a:extLst>
          </p:cNvPr>
          <p:cNvSpPr txBox="1"/>
          <p:nvPr/>
        </p:nvSpPr>
        <p:spPr>
          <a:xfrm>
            <a:off x="10395001" y="2746828"/>
            <a:ext cx="1622476"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درمان</a:t>
            </a:r>
            <a:r>
              <a:rPr lang="en-US" dirty="0"/>
              <a:t> :GERD</a:t>
            </a:r>
            <a:endParaRPr lang="fa-IR" dirty="0"/>
          </a:p>
        </p:txBody>
      </p:sp>
      <p:pic>
        <p:nvPicPr>
          <p:cNvPr id="19" name="Picture 18">
            <a:extLst>
              <a:ext uri="{FF2B5EF4-FFF2-40B4-BE49-F238E27FC236}">
                <a16:creationId xmlns:a16="http://schemas.microsoft.com/office/drawing/2014/main" id="{A1007E35-C8D2-6C1E-AFA8-9330DCAB2820}"/>
              </a:ext>
            </a:extLst>
          </p:cNvPr>
          <p:cNvPicPr>
            <a:picLocks noChangeAspect="1"/>
          </p:cNvPicPr>
          <p:nvPr/>
        </p:nvPicPr>
        <p:blipFill>
          <a:blip r:embed="rId2"/>
          <a:stretch>
            <a:fillRect/>
          </a:stretch>
        </p:blipFill>
        <p:spPr>
          <a:xfrm>
            <a:off x="0" y="1545427"/>
            <a:ext cx="5308498" cy="5308498"/>
          </a:xfrm>
          <a:prstGeom prst="rect">
            <a:avLst/>
          </a:prstGeom>
        </p:spPr>
      </p:pic>
      <p:sp>
        <p:nvSpPr>
          <p:cNvPr id="20" name="Rectangle 19">
            <a:extLst>
              <a:ext uri="{FF2B5EF4-FFF2-40B4-BE49-F238E27FC236}">
                <a16:creationId xmlns:a16="http://schemas.microsoft.com/office/drawing/2014/main" id="{1484EEC7-102D-779C-3047-515BEC70C777}"/>
              </a:ext>
            </a:extLst>
          </p:cNvPr>
          <p:cNvSpPr/>
          <p:nvPr/>
        </p:nvSpPr>
        <p:spPr>
          <a:xfrm flipH="1">
            <a:off x="1590675" y="1269099"/>
            <a:ext cx="3717823" cy="177869"/>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
        <p:nvSpPr>
          <p:cNvPr id="21" name="Rectangle 20">
            <a:extLst>
              <a:ext uri="{FF2B5EF4-FFF2-40B4-BE49-F238E27FC236}">
                <a16:creationId xmlns:a16="http://schemas.microsoft.com/office/drawing/2014/main" id="{CAFE34E8-3C55-3702-3BA8-96A1790882B9}"/>
              </a:ext>
            </a:extLst>
          </p:cNvPr>
          <p:cNvSpPr/>
          <p:nvPr/>
        </p:nvSpPr>
        <p:spPr>
          <a:xfrm>
            <a:off x="5418035" y="1549502"/>
            <a:ext cx="196952" cy="5308498"/>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1318714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8403DDA-E30C-0EC2-CAAC-0803EB95DD98}"/>
              </a:ext>
            </a:extLst>
          </p:cNvPr>
          <p:cNvSpPr/>
          <p:nvPr/>
        </p:nvSpPr>
        <p:spPr>
          <a:xfrm flipH="1">
            <a:off x="-2" y="6010274"/>
            <a:ext cx="6781801" cy="847725"/>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225B6415-8637-E103-18E5-8B20DE5E077E}"/>
              </a:ext>
            </a:extLst>
          </p:cNvPr>
          <p:cNvSpPr txBox="1"/>
          <p:nvPr/>
        </p:nvSpPr>
        <p:spPr>
          <a:xfrm>
            <a:off x="8806323" y="987765"/>
            <a:ext cx="3211154" cy="400110"/>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sz="2000" dirty="0">
                <a:solidFill>
                  <a:schemeClr val="tx1"/>
                </a:solidFill>
              </a:rPr>
              <a:t>2- دیسپلازی درجه پایین</a:t>
            </a:r>
            <a:endParaRPr lang="en-US" sz="2000" dirty="0">
              <a:solidFill>
                <a:schemeClr val="tx1"/>
              </a:solidFill>
            </a:endParaRPr>
          </a:p>
        </p:txBody>
      </p:sp>
      <p:sp>
        <p:nvSpPr>
          <p:cNvPr id="5" name="TextBox 4">
            <a:extLst>
              <a:ext uri="{FF2B5EF4-FFF2-40B4-BE49-F238E27FC236}">
                <a16:creationId xmlns:a16="http://schemas.microsoft.com/office/drawing/2014/main" id="{3456E844-D8E7-C438-3ECD-F978D0549C9C}"/>
              </a:ext>
            </a:extLst>
          </p:cNvPr>
          <p:cNvSpPr txBox="1"/>
          <p:nvPr/>
        </p:nvSpPr>
        <p:spPr>
          <a:xfrm>
            <a:off x="174523" y="1333351"/>
            <a:ext cx="11866921" cy="1685077"/>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در صورت مشاهده دیسپلازی درجه پایین، ممکن است پزشک توصیه کند 6 ماه بعد دوباره آندوسکوپی انجام دهید. معمولا این کار هر 6 تا 12 ماه یک‌بار انجام می‌شود. با این حال، به دلیل افزایش خطر ابتلا به سرطان مری، احتمال دارد تحت درمان قرار بگیرید. گزینه‌های درمانی عبارتند از</a:t>
            </a:r>
            <a:r>
              <a:rPr lang="en-US" dirty="0"/>
              <a:t>:</a:t>
            </a:r>
          </a:p>
        </p:txBody>
      </p:sp>
      <p:sp>
        <p:nvSpPr>
          <p:cNvPr id="7" name="TextBox 6">
            <a:extLst>
              <a:ext uri="{FF2B5EF4-FFF2-40B4-BE49-F238E27FC236}">
                <a16:creationId xmlns:a16="http://schemas.microsoft.com/office/drawing/2014/main" id="{29B88606-291D-180B-153B-FF9A9DC6BB4C}"/>
              </a:ext>
            </a:extLst>
          </p:cNvPr>
          <p:cNvSpPr txBox="1"/>
          <p:nvPr/>
        </p:nvSpPr>
        <p:spPr>
          <a:xfrm>
            <a:off x="7000260" y="3364014"/>
            <a:ext cx="5017217" cy="1849224"/>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000" b="1" dirty="0">
                <a:solidFill>
                  <a:schemeClr val="tx1"/>
                </a:solidFill>
              </a:rPr>
              <a:t>1. رزکسیون آندوسکوپی</a:t>
            </a:r>
            <a:r>
              <a:rPr lang="en-US" sz="2000" b="1" dirty="0">
                <a:solidFill>
                  <a:schemeClr val="tx1"/>
                </a:solidFill>
              </a:rPr>
              <a:t>: </a:t>
            </a:r>
            <a:endParaRPr lang="fa-IR" sz="2000" b="1" dirty="0">
              <a:solidFill>
                <a:schemeClr val="tx1"/>
              </a:solidFill>
            </a:endParaRPr>
          </a:p>
          <a:p>
            <a:r>
              <a:rPr lang="fa-IR" dirty="0"/>
              <a:t>از آندوسکوپ برای حذف سلول‌های آسیب‌دیده و کمک به تشخیص دیسپلازی و سرطان استفاده می‌شود</a:t>
            </a:r>
            <a:r>
              <a:rPr lang="en-US" dirty="0"/>
              <a:t>.</a:t>
            </a:r>
          </a:p>
        </p:txBody>
      </p:sp>
      <p:sp>
        <p:nvSpPr>
          <p:cNvPr id="8" name="TextBox 7">
            <a:extLst>
              <a:ext uri="{FF2B5EF4-FFF2-40B4-BE49-F238E27FC236}">
                <a16:creationId xmlns:a16="http://schemas.microsoft.com/office/drawing/2014/main" id="{31602A5E-DE41-A483-924D-13F4C0A59D10}"/>
              </a:ext>
            </a:extLst>
          </p:cNvPr>
          <p:cNvSpPr txBox="1"/>
          <p:nvPr/>
        </p:nvSpPr>
        <p:spPr>
          <a:xfrm>
            <a:off x="9705975" y="250608"/>
            <a:ext cx="2311502"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lumMod val="95000"/>
                  </a:schemeClr>
                </a:solidFill>
              </a:rPr>
              <a:t>درمان مری بارت</a:t>
            </a:r>
            <a:endParaRPr lang="en-US" dirty="0">
              <a:solidFill>
                <a:schemeClr val="bg1">
                  <a:lumMod val="95000"/>
                </a:schemeClr>
              </a:solidFill>
            </a:endParaRPr>
          </a:p>
        </p:txBody>
      </p:sp>
      <p:pic>
        <p:nvPicPr>
          <p:cNvPr id="9" name="Picture 8">
            <a:extLst>
              <a:ext uri="{FF2B5EF4-FFF2-40B4-BE49-F238E27FC236}">
                <a16:creationId xmlns:a16="http://schemas.microsoft.com/office/drawing/2014/main" id="{0E662441-5BF3-43D4-93DE-EBF27325C1BC}"/>
              </a:ext>
            </a:extLst>
          </p:cNvPr>
          <p:cNvPicPr>
            <a:picLocks noChangeAspect="1"/>
          </p:cNvPicPr>
          <p:nvPr/>
        </p:nvPicPr>
        <p:blipFill>
          <a:blip r:embed="rId3"/>
          <a:srcRect l="15938" r="13125"/>
          <a:stretch/>
        </p:blipFill>
        <p:spPr>
          <a:xfrm>
            <a:off x="369784" y="2716206"/>
            <a:ext cx="5804104" cy="3985802"/>
          </a:xfrm>
          <a:prstGeom prst="rect">
            <a:avLst/>
          </a:prstGeom>
          <a:ln w="28575">
            <a:solidFill>
              <a:schemeClr val="accent1">
                <a:lumMod val="75000"/>
              </a:schemeClr>
            </a:solidFill>
          </a:ln>
        </p:spPr>
      </p:pic>
      <p:sp>
        <p:nvSpPr>
          <p:cNvPr id="11" name="Rectangle 10">
            <a:extLst>
              <a:ext uri="{FF2B5EF4-FFF2-40B4-BE49-F238E27FC236}">
                <a16:creationId xmlns:a16="http://schemas.microsoft.com/office/drawing/2014/main" id="{00BF46B3-4987-071C-FA97-893AEF8509E3}"/>
              </a:ext>
            </a:extLst>
          </p:cNvPr>
          <p:cNvSpPr/>
          <p:nvPr/>
        </p:nvSpPr>
        <p:spPr>
          <a:xfrm flipH="1">
            <a:off x="6781798" y="6354666"/>
            <a:ext cx="5410201" cy="179483"/>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64496711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01F48BA-3C41-06DA-0327-304B7D599838}"/>
              </a:ext>
            </a:extLst>
          </p:cNvPr>
          <p:cNvSpPr txBox="1"/>
          <p:nvPr/>
        </p:nvSpPr>
        <p:spPr>
          <a:xfrm>
            <a:off x="5897204" y="1002357"/>
            <a:ext cx="6175426" cy="1849224"/>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000" b="1" dirty="0"/>
              <a:t>2. ابلیشن رادیوفرکانس</a:t>
            </a:r>
            <a:r>
              <a:rPr lang="en-US" sz="2000" b="1" dirty="0"/>
              <a:t>: </a:t>
            </a:r>
            <a:endParaRPr lang="fa-IR" sz="2000" b="1" dirty="0"/>
          </a:p>
          <a:p>
            <a:r>
              <a:rPr lang="fa-IR" dirty="0"/>
              <a:t>از گرما برای برداشتن بافت غیرطبیعی مری استفاده می‌شود. ممکن است این روش بعد از رزکسیون آندوسکوپی توصیه شود</a:t>
            </a:r>
            <a:r>
              <a:rPr lang="en-US" dirty="0"/>
              <a:t>.</a:t>
            </a:r>
          </a:p>
        </p:txBody>
      </p:sp>
      <p:sp>
        <p:nvSpPr>
          <p:cNvPr id="5" name="TextBox 4">
            <a:extLst>
              <a:ext uri="{FF2B5EF4-FFF2-40B4-BE49-F238E27FC236}">
                <a16:creationId xmlns:a16="http://schemas.microsoft.com/office/drawing/2014/main" id="{567636AA-3579-A4E1-D3A9-BF8752F8D756}"/>
              </a:ext>
            </a:extLst>
          </p:cNvPr>
          <p:cNvSpPr txBox="1"/>
          <p:nvPr/>
        </p:nvSpPr>
        <p:spPr>
          <a:xfrm>
            <a:off x="190501" y="5726921"/>
            <a:ext cx="11882130"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اگر التهاب قابل‌توجهی در مری وجود داشته باشد، ممکن است پس از سه تا چهار ماه درمان به منظور کاهش اسید معده، دوباره آندوسکوپی انجام شود</a:t>
            </a:r>
            <a:r>
              <a:rPr lang="en-US" dirty="0"/>
              <a:t>.</a:t>
            </a:r>
          </a:p>
        </p:txBody>
      </p:sp>
      <p:sp>
        <p:nvSpPr>
          <p:cNvPr id="8" name="TextBox 7">
            <a:extLst>
              <a:ext uri="{FF2B5EF4-FFF2-40B4-BE49-F238E27FC236}">
                <a16:creationId xmlns:a16="http://schemas.microsoft.com/office/drawing/2014/main" id="{A398C57F-94E4-10E4-ABF5-45BCA643350F}"/>
              </a:ext>
            </a:extLst>
          </p:cNvPr>
          <p:cNvSpPr txBox="1"/>
          <p:nvPr/>
        </p:nvSpPr>
        <p:spPr>
          <a:xfrm>
            <a:off x="8861476" y="254340"/>
            <a:ext cx="3211154"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2- دیسپلازی درجه پایین</a:t>
            </a:r>
            <a:endParaRPr lang="en-US" dirty="0">
              <a:solidFill>
                <a:schemeClr val="bg1"/>
              </a:solidFill>
            </a:endParaRPr>
          </a:p>
        </p:txBody>
      </p:sp>
      <p:sp>
        <p:nvSpPr>
          <p:cNvPr id="10" name="TextBox 9">
            <a:extLst>
              <a:ext uri="{FF2B5EF4-FFF2-40B4-BE49-F238E27FC236}">
                <a16:creationId xmlns:a16="http://schemas.microsoft.com/office/drawing/2014/main" id="{F2DA205F-3D80-190B-4FEC-73184CFC4CDA}"/>
              </a:ext>
            </a:extLst>
          </p:cNvPr>
          <p:cNvSpPr txBox="1"/>
          <p:nvPr/>
        </p:nvSpPr>
        <p:spPr>
          <a:xfrm>
            <a:off x="5897204" y="3087640"/>
            <a:ext cx="6175426" cy="2403222"/>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000" b="1" dirty="0"/>
              <a:t>3. کرایوتراپی</a:t>
            </a:r>
            <a:r>
              <a:rPr lang="en-US" sz="2000" b="1" dirty="0"/>
              <a:t>:</a:t>
            </a:r>
            <a:endParaRPr lang="fa-IR" dirty="0"/>
          </a:p>
          <a:p>
            <a:r>
              <a:rPr lang="fa-IR" dirty="0"/>
              <a:t>از آندوسکوپ برای سرد کردن سلول‌های غیرطبیعی مری استفاده می‌شود. این سلول‌ها اجازه دارند گرم و سپس دوباره منجمد شوند. چرخه انجماد و ذوب به سلول‌های غیرطبیعی آسیب می‌رساند</a:t>
            </a:r>
            <a:r>
              <a:rPr lang="en-US" dirty="0"/>
              <a:t>.</a:t>
            </a:r>
          </a:p>
        </p:txBody>
      </p:sp>
      <p:pic>
        <p:nvPicPr>
          <p:cNvPr id="11" name="Picture 10">
            <a:extLst>
              <a:ext uri="{FF2B5EF4-FFF2-40B4-BE49-F238E27FC236}">
                <a16:creationId xmlns:a16="http://schemas.microsoft.com/office/drawing/2014/main" id="{F72056E2-E8D8-9E2B-0CE8-112184FC7085}"/>
              </a:ext>
            </a:extLst>
          </p:cNvPr>
          <p:cNvPicPr>
            <a:picLocks noChangeAspect="1"/>
          </p:cNvPicPr>
          <p:nvPr/>
        </p:nvPicPr>
        <p:blipFill>
          <a:blip r:embed="rId2"/>
          <a:stretch>
            <a:fillRect/>
          </a:stretch>
        </p:blipFill>
        <p:spPr>
          <a:xfrm>
            <a:off x="0" y="1614487"/>
            <a:ext cx="5715000" cy="3800475"/>
          </a:xfrm>
          <a:prstGeom prst="rect">
            <a:avLst/>
          </a:prstGeom>
        </p:spPr>
      </p:pic>
      <p:sp>
        <p:nvSpPr>
          <p:cNvPr id="12" name="Rectangle 11">
            <a:extLst>
              <a:ext uri="{FF2B5EF4-FFF2-40B4-BE49-F238E27FC236}">
                <a16:creationId xmlns:a16="http://schemas.microsoft.com/office/drawing/2014/main" id="{06EFD3DC-74B3-A64E-5144-09EB83340B41}"/>
              </a:ext>
            </a:extLst>
          </p:cNvPr>
          <p:cNvSpPr/>
          <p:nvPr/>
        </p:nvSpPr>
        <p:spPr>
          <a:xfrm flipH="1">
            <a:off x="0" y="5543803"/>
            <a:ext cx="2609850" cy="214435"/>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E4501A4F-3DC1-097C-D2F3-0E32DC977BF4}"/>
              </a:ext>
            </a:extLst>
          </p:cNvPr>
          <p:cNvSpPr/>
          <p:nvPr/>
        </p:nvSpPr>
        <p:spPr>
          <a:xfrm flipH="1">
            <a:off x="3105150" y="1266453"/>
            <a:ext cx="2609850" cy="214435"/>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869884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1B15052-6AC4-6AE9-4471-0EB62B2DA182}"/>
              </a:ext>
            </a:extLst>
          </p:cNvPr>
          <p:cNvSpPr txBox="1"/>
          <p:nvPr/>
        </p:nvSpPr>
        <p:spPr>
          <a:xfrm>
            <a:off x="200025" y="1434492"/>
            <a:ext cx="5686425" cy="5111656"/>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دیسپلازی درجه بالا ممکن است به سرطان منجر شود. به همین دلیل، پزشک رزکسیون آندوسکوپی، ابلیشن رادیوفرکانس یا کرایوتراپی را توصیه می‌کند. گزینه دیگر ممکن است جراحی باشد که شامل برداشتن قسمت آسیب‌دیده مری است</a:t>
            </a:r>
            <a:r>
              <a:rPr lang="en-US" dirty="0"/>
              <a:t>.</a:t>
            </a:r>
            <a:r>
              <a:rPr lang="fa-IR" dirty="0"/>
              <a:t>هیچ راهی برای درمان قطعی مری بارت وجود دارد، چون این بیماری ممکن است دوباره عود کند. از پزشک خود بپرسید که هر چند وقت یک‌بار باید برای آزمایش‌های بعدی مراجعه کنید. اگر جراحی نشوید، احتمالا باید تا پایان عمر برای کاهش اسید معده و کمک به بهبودی مری دارو مصرف کنید</a:t>
            </a:r>
            <a:r>
              <a:rPr lang="en-US" dirty="0"/>
              <a:t>.</a:t>
            </a:r>
          </a:p>
        </p:txBody>
      </p:sp>
      <p:sp>
        <p:nvSpPr>
          <p:cNvPr id="4" name="TextBox 3">
            <a:extLst>
              <a:ext uri="{FF2B5EF4-FFF2-40B4-BE49-F238E27FC236}">
                <a16:creationId xmlns:a16="http://schemas.microsoft.com/office/drawing/2014/main" id="{BC084732-B1BF-7124-8934-D2FB39578E93}"/>
              </a:ext>
            </a:extLst>
          </p:cNvPr>
          <p:cNvSpPr txBox="1"/>
          <p:nvPr/>
        </p:nvSpPr>
        <p:spPr>
          <a:xfrm>
            <a:off x="5329084" y="346426"/>
            <a:ext cx="6096000" cy="388696"/>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3- دیسپلازی درجه بالا</a:t>
            </a:r>
            <a:endParaRPr lang="en-US" dirty="0"/>
          </a:p>
        </p:txBody>
      </p:sp>
      <p:pic>
        <p:nvPicPr>
          <p:cNvPr id="5" name="Picture 4">
            <a:extLst>
              <a:ext uri="{FF2B5EF4-FFF2-40B4-BE49-F238E27FC236}">
                <a16:creationId xmlns:a16="http://schemas.microsoft.com/office/drawing/2014/main" id="{B919274E-9241-C567-8912-23A67E2568AC}"/>
              </a:ext>
            </a:extLst>
          </p:cNvPr>
          <p:cNvPicPr>
            <a:picLocks noChangeAspect="1"/>
          </p:cNvPicPr>
          <p:nvPr/>
        </p:nvPicPr>
        <p:blipFill>
          <a:blip r:embed="rId3"/>
          <a:srcRect l="4531" r="3281"/>
          <a:stretch/>
        </p:blipFill>
        <p:spPr>
          <a:xfrm>
            <a:off x="6019800" y="2107276"/>
            <a:ext cx="6172200" cy="3766088"/>
          </a:xfrm>
          <a:prstGeom prst="rect">
            <a:avLst/>
          </a:prstGeom>
        </p:spPr>
      </p:pic>
      <p:sp>
        <p:nvSpPr>
          <p:cNvPr id="6" name="Rectangle 5">
            <a:extLst>
              <a:ext uri="{FF2B5EF4-FFF2-40B4-BE49-F238E27FC236}">
                <a16:creationId xmlns:a16="http://schemas.microsoft.com/office/drawing/2014/main" id="{FE5FFE0C-2445-45A5-1A42-FE7F9A08D0CD}"/>
              </a:ext>
            </a:extLst>
          </p:cNvPr>
          <p:cNvSpPr/>
          <p:nvPr/>
        </p:nvSpPr>
        <p:spPr>
          <a:xfrm flipH="1">
            <a:off x="7448550" y="1780804"/>
            <a:ext cx="4743450" cy="209922"/>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436FB938-CF95-1FD4-6F68-B133F0D0003D}"/>
              </a:ext>
            </a:extLst>
          </p:cNvPr>
          <p:cNvSpPr/>
          <p:nvPr/>
        </p:nvSpPr>
        <p:spPr>
          <a:xfrm flipH="1">
            <a:off x="6019800" y="5989914"/>
            <a:ext cx="4743450" cy="209922"/>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39EA6158-86B5-244E-7DE3-228E2A7E366D}"/>
              </a:ext>
            </a:extLst>
          </p:cNvPr>
          <p:cNvSpPr/>
          <p:nvPr/>
        </p:nvSpPr>
        <p:spPr>
          <a:xfrm flipH="1">
            <a:off x="6005359" y="1780804"/>
            <a:ext cx="1328891" cy="209922"/>
          </a:xfrm>
          <a:prstGeom prst="rect">
            <a:avLst/>
          </a:prstGeom>
          <a:solidFill>
            <a:srgbClr val="C00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
        <p:nvSpPr>
          <p:cNvPr id="9" name="Rectangle 8">
            <a:extLst>
              <a:ext uri="{FF2B5EF4-FFF2-40B4-BE49-F238E27FC236}">
                <a16:creationId xmlns:a16="http://schemas.microsoft.com/office/drawing/2014/main" id="{2DBAEFDB-B5FA-A17A-A16E-154E7758F0E3}"/>
              </a:ext>
            </a:extLst>
          </p:cNvPr>
          <p:cNvSpPr/>
          <p:nvPr/>
        </p:nvSpPr>
        <p:spPr>
          <a:xfrm flipH="1">
            <a:off x="10863109" y="5989914"/>
            <a:ext cx="1328891" cy="209922"/>
          </a:xfrm>
          <a:prstGeom prst="rect">
            <a:avLst/>
          </a:prstGeom>
          <a:solidFill>
            <a:srgbClr val="C00000"/>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0196966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Google Shape;283;p18">
            <a:extLst>
              <a:ext uri="{FF2B5EF4-FFF2-40B4-BE49-F238E27FC236}">
                <a16:creationId xmlns:a16="http://schemas.microsoft.com/office/drawing/2014/main" id="{646764DC-F321-822B-25FE-0F6D7ABDD4FA}"/>
              </a:ext>
            </a:extLst>
          </p:cNvPr>
          <p:cNvSpPr/>
          <p:nvPr/>
        </p:nvSpPr>
        <p:spPr>
          <a:xfrm>
            <a:off x="9189650" y="2437758"/>
            <a:ext cx="2667642" cy="2667642"/>
          </a:xfrm>
          <a:prstGeom prst="ellipse">
            <a:avLst/>
          </a:prstGeom>
          <a:solidFill>
            <a:srgbClr val="F47A68"/>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dirty="0">
                <a:latin typeface="Montserrat Medium"/>
                <a:ea typeface="Montserrat Medium"/>
                <a:cs typeface="Montserrat Medium"/>
                <a:sym typeface="Montserrat Medium"/>
              </a:rPr>
              <a:t> </a:t>
            </a:r>
            <a:endParaRPr dirty="0">
              <a:latin typeface="Montserrat Medium"/>
              <a:ea typeface="Montserrat Medium"/>
              <a:cs typeface="Montserrat Medium"/>
              <a:sym typeface="Montserrat Medium"/>
            </a:endParaRPr>
          </a:p>
        </p:txBody>
      </p:sp>
      <p:cxnSp>
        <p:nvCxnSpPr>
          <p:cNvPr id="6" name="Straight Connector 5">
            <a:extLst>
              <a:ext uri="{FF2B5EF4-FFF2-40B4-BE49-F238E27FC236}">
                <a16:creationId xmlns:a16="http://schemas.microsoft.com/office/drawing/2014/main" id="{55A70204-4804-514E-957C-2ED5D19990EB}"/>
              </a:ext>
            </a:extLst>
          </p:cNvPr>
          <p:cNvCxnSpPr>
            <a:cxnSpLocks/>
          </p:cNvCxnSpPr>
          <p:nvPr/>
        </p:nvCxnSpPr>
        <p:spPr>
          <a:xfrm>
            <a:off x="10523471" y="5095875"/>
            <a:ext cx="0" cy="706437"/>
          </a:xfrm>
          <a:prstGeom prst="line">
            <a:avLst/>
          </a:prstGeom>
          <a:ln w="25400">
            <a:solidFill>
              <a:srgbClr val="F47A68"/>
            </a:solidFill>
            <a:tailEnd type="oval" w="lg" len="lg"/>
          </a:ln>
        </p:spPr>
        <p:style>
          <a:lnRef idx="1">
            <a:schemeClr val="accent1"/>
          </a:lnRef>
          <a:fillRef idx="0">
            <a:schemeClr val="accent1"/>
          </a:fillRef>
          <a:effectRef idx="0">
            <a:schemeClr val="accent1"/>
          </a:effectRef>
          <a:fontRef idx="minor">
            <a:schemeClr val="tx1"/>
          </a:fontRef>
        </p:style>
      </p:cxnSp>
      <p:sp>
        <p:nvSpPr>
          <p:cNvPr id="7" name="Google Shape;283;p18">
            <a:extLst>
              <a:ext uri="{FF2B5EF4-FFF2-40B4-BE49-F238E27FC236}">
                <a16:creationId xmlns:a16="http://schemas.microsoft.com/office/drawing/2014/main" id="{2C4C8791-0A20-5D72-91DD-E19DCEDD4243}"/>
              </a:ext>
            </a:extLst>
          </p:cNvPr>
          <p:cNvSpPr/>
          <p:nvPr/>
        </p:nvSpPr>
        <p:spPr>
          <a:xfrm>
            <a:off x="500942" y="2437758"/>
            <a:ext cx="2667642" cy="2667642"/>
          </a:xfrm>
          <a:prstGeom prst="ellipse">
            <a:avLst/>
          </a:prstGeom>
          <a:solidFill>
            <a:srgbClr val="A25E8A"/>
          </a:solidFill>
          <a:ln>
            <a:noFill/>
          </a:ln>
        </p:spPr>
        <p:txBody>
          <a:bodyPr spcFirstLastPara="1" wrap="square" lIns="91425" tIns="91425" rIns="91425" bIns="91425" anchor="ctr" anchorCtr="0">
            <a:noAutofit/>
          </a:bodyPr>
          <a:lstStyle/>
          <a:p>
            <a:pPr algn="ctr"/>
            <a:r>
              <a:rPr lang="en" dirty="0">
                <a:latin typeface="Montserrat Medium"/>
                <a:sym typeface="Montserrat Medium"/>
              </a:rPr>
              <a:t> </a:t>
            </a:r>
            <a:endParaRPr dirty="0">
              <a:latin typeface="Montserrat Medium"/>
              <a:sym typeface="Montserrat Medium"/>
            </a:endParaRPr>
          </a:p>
        </p:txBody>
      </p:sp>
      <p:sp>
        <p:nvSpPr>
          <p:cNvPr id="8" name="Google Shape;283;p18">
            <a:extLst>
              <a:ext uri="{FF2B5EF4-FFF2-40B4-BE49-F238E27FC236}">
                <a16:creationId xmlns:a16="http://schemas.microsoft.com/office/drawing/2014/main" id="{3251BEDB-D40C-0F5F-6525-CD31184D2FF8}"/>
              </a:ext>
            </a:extLst>
          </p:cNvPr>
          <p:cNvSpPr/>
          <p:nvPr/>
        </p:nvSpPr>
        <p:spPr>
          <a:xfrm>
            <a:off x="3397178" y="2437758"/>
            <a:ext cx="2667642" cy="2667642"/>
          </a:xfrm>
          <a:prstGeom prst="ellipse">
            <a:avLst/>
          </a:prstGeom>
          <a:solidFill>
            <a:srgbClr val="588DA8"/>
          </a:solidFill>
          <a:ln>
            <a:noFill/>
          </a:ln>
        </p:spPr>
        <p:txBody>
          <a:bodyPr spcFirstLastPara="1" wrap="square" lIns="91425" tIns="91425" rIns="91425" bIns="91425" anchor="ctr" anchorCtr="0">
            <a:noAutofit/>
          </a:bodyPr>
          <a:lstStyle/>
          <a:p>
            <a:pPr algn="ctr"/>
            <a:r>
              <a:rPr lang="en" dirty="0">
                <a:latin typeface="Montserrat Medium"/>
                <a:sym typeface="Montserrat Medium"/>
              </a:rPr>
              <a:t> </a:t>
            </a:r>
            <a:endParaRPr dirty="0">
              <a:latin typeface="Montserrat Medium"/>
              <a:sym typeface="Montserrat Medium"/>
            </a:endParaRPr>
          </a:p>
        </p:txBody>
      </p:sp>
      <p:sp>
        <p:nvSpPr>
          <p:cNvPr id="9" name="Google Shape;283;p18">
            <a:extLst>
              <a:ext uri="{FF2B5EF4-FFF2-40B4-BE49-F238E27FC236}">
                <a16:creationId xmlns:a16="http://schemas.microsoft.com/office/drawing/2014/main" id="{2D95A181-75D3-15E4-9821-F79080637F33}"/>
              </a:ext>
            </a:extLst>
          </p:cNvPr>
          <p:cNvSpPr/>
          <p:nvPr/>
        </p:nvSpPr>
        <p:spPr>
          <a:xfrm>
            <a:off x="6293414" y="2437758"/>
            <a:ext cx="2667642" cy="2667642"/>
          </a:xfrm>
          <a:prstGeom prst="ellipse">
            <a:avLst/>
          </a:prstGeom>
          <a:solidFill>
            <a:srgbClr val="774789"/>
          </a:solidFill>
          <a:ln>
            <a:noFill/>
          </a:ln>
        </p:spPr>
        <p:txBody>
          <a:bodyPr spcFirstLastPara="1" wrap="square" lIns="91425" tIns="91425" rIns="91425" bIns="91425" anchor="ctr" anchorCtr="0">
            <a:noAutofit/>
          </a:bodyPr>
          <a:lstStyle/>
          <a:p>
            <a:pPr algn="ctr"/>
            <a:r>
              <a:rPr lang="en" dirty="0">
                <a:latin typeface="Montserrat Medium"/>
                <a:sym typeface="Montserrat Medium"/>
              </a:rPr>
              <a:t> </a:t>
            </a:r>
            <a:endParaRPr dirty="0">
              <a:latin typeface="Montserrat Medium"/>
              <a:sym typeface="Montserrat Medium"/>
            </a:endParaRPr>
          </a:p>
        </p:txBody>
      </p:sp>
      <p:cxnSp>
        <p:nvCxnSpPr>
          <p:cNvPr id="10" name="Straight Connector 9">
            <a:extLst>
              <a:ext uri="{FF2B5EF4-FFF2-40B4-BE49-F238E27FC236}">
                <a16:creationId xmlns:a16="http://schemas.microsoft.com/office/drawing/2014/main" id="{4411843B-A7ED-B788-0EB5-D42EDFEABF71}"/>
              </a:ext>
            </a:extLst>
          </p:cNvPr>
          <p:cNvCxnSpPr>
            <a:cxnSpLocks/>
          </p:cNvCxnSpPr>
          <p:nvPr/>
        </p:nvCxnSpPr>
        <p:spPr>
          <a:xfrm>
            <a:off x="1834763" y="5105400"/>
            <a:ext cx="0" cy="706437"/>
          </a:xfrm>
          <a:prstGeom prst="line">
            <a:avLst/>
          </a:prstGeom>
          <a:ln w="25400">
            <a:solidFill>
              <a:srgbClr val="A25E8A"/>
            </a:solidFill>
            <a:tailEnd type="oval" w="lg" len="lg"/>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256167CA-3C6F-5C63-E3FB-9BF7CD13D690}"/>
              </a:ext>
            </a:extLst>
          </p:cNvPr>
          <p:cNvCxnSpPr>
            <a:cxnSpLocks/>
          </p:cNvCxnSpPr>
          <p:nvPr/>
        </p:nvCxnSpPr>
        <p:spPr>
          <a:xfrm>
            <a:off x="4730999" y="5095875"/>
            <a:ext cx="0" cy="706437"/>
          </a:xfrm>
          <a:prstGeom prst="line">
            <a:avLst/>
          </a:prstGeom>
          <a:ln w="25400">
            <a:solidFill>
              <a:srgbClr val="588DA8"/>
            </a:solidFill>
            <a:tailEnd type="oval" w="lg" len="lg"/>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CFB0B51E-F5AD-4F49-A3F9-28A904BEC12B}"/>
              </a:ext>
            </a:extLst>
          </p:cNvPr>
          <p:cNvSpPr txBox="1"/>
          <p:nvPr/>
        </p:nvSpPr>
        <p:spPr>
          <a:xfrm>
            <a:off x="70223" y="1163897"/>
            <a:ext cx="12049125"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اصلاح سبک زندگی می‌تواند علائم</a:t>
            </a:r>
            <a:r>
              <a:rPr lang="en-US" dirty="0"/>
              <a:t> GERD </a:t>
            </a:r>
            <a:r>
              <a:rPr lang="fa-IR" dirty="0"/>
              <a:t>را که زمینه‌ساز مری بارت است، کاهش دهد. بنابراین، لازم است به توصیه‌های زیر عمل کنید</a:t>
            </a:r>
            <a:r>
              <a:rPr lang="en-US" dirty="0"/>
              <a:t>:</a:t>
            </a:r>
          </a:p>
        </p:txBody>
      </p:sp>
      <p:sp>
        <p:nvSpPr>
          <p:cNvPr id="14" name="Rectangle: Rounded Corners 13">
            <a:extLst>
              <a:ext uri="{FF2B5EF4-FFF2-40B4-BE49-F238E27FC236}">
                <a16:creationId xmlns:a16="http://schemas.microsoft.com/office/drawing/2014/main" id="{1349418A-DC41-88F1-0F35-FF84847C275C}"/>
              </a:ext>
            </a:extLst>
          </p:cNvPr>
          <p:cNvSpPr/>
          <p:nvPr/>
        </p:nvSpPr>
        <p:spPr>
          <a:xfrm>
            <a:off x="1243773" y="6138372"/>
            <a:ext cx="1181980" cy="311252"/>
          </a:xfrm>
          <a:prstGeom prst="roundRect">
            <a:avLst>
              <a:gd name="adj" fmla="val 50000"/>
            </a:avLst>
          </a:prstGeom>
          <a:solidFill>
            <a:schemeClr val="bg1"/>
          </a:solidFill>
          <a:ln w="19050">
            <a:solidFill>
              <a:srgbClr val="A25E8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Rounded Corners 14">
            <a:extLst>
              <a:ext uri="{FF2B5EF4-FFF2-40B4-BE49-F238E27FC236}">
                <a16:creationId xmlns:a16="http://schemas.microsoft.com/office/drawing/2014/main" id="{06300A0E-4799-EFA1-4442-B5EC27F324AF}"/>
              </a:ext>
            </a:extLst>
          </p:cNvPr>
          <p:cNvSpPr/>
          <p:nvPr/>
        </p:nvSpPr>
        <p:spPr>
          <a:xfrm>
            <a:off x="9932481" y="6138372"/>
            <a:ext cx="1181980" cy="311252"/>
          </a:xfrm>
          <a:prstGeom prst="roundRect">
            <a:avLst>
              <a:gd name="adj" fmla="val 50000"/>
            </a:avLst>
          </a:prstGeom>
          <a:solidFill>
            <a:schemeClr val="bg1"/>
          </a:solidFill>
          <a:ln w="19050">
            <a:solidFill>
              <a:srgbClr val="F47A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Rounded Corners 15">
            <a:extLst>
              <a:ext uri="{FF2B5EF4-FFF2-40B4-BE49-F238E27FC236}">
                <a16:creationId xmlns:a16="http://schemas.microsoft.com/office/drawing/2014/main" id="{15FEBAE4-590C-6A58-0BCA-A87E7B133A6A}"/>
              </a:ext>
            </a:extLst>
          </p:cNvPr>
          <p:cNvSpPr/>
          <p:nvPr/>
        </p:nvSpPr>
        <p:spPr>
          <a:xfrm>
            <a:off x="7036245" y="6138372"/>
            <a:ext cx="1181980" cy="311252"/>
          </a:xfrm>
          <a:prstGeom prst="roundRect">
            <a:avLst>
              <a:gd name="adj" fmla="val 50000"/>
            </a:avLst>
          </a:prstGeom>
          <a:solidFill>
            <a:schemeClr val="bg1"/>
          </a:solidFill>
          <a:ln w="19050">
            <a:solidFill>
              <a:srgbClr val="77478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Rounded Corners 16">
            <a:extLst>
              <a:ext uri="{FF2B5EF4-FFF2-40B4-BE49-F238E27FC236}">
                <a16:creationId xmlns:a16="http://schemas.microsoft.com/office/drawing/2014/main" id="{7AD1F65E-5A24-83A4-E91B-CAFC341D8867}"/>
              </a:ext>
            </a:extLst>
          </p:cNvPr>
          <p:cNvSpPr/>
          <p:nvPr/>
        </p:nvSpPr>
        <p:spPr>
          <a:xfrm>
            <a:off x="4140009" y="6138372"/>
            <a:ext cx="1181980" cy="311252"/>
          </a:xfrm>
          <a:prstGeom prst="roundRect">
            <a:avLst>
              <a:gd name="adj" fmla="val 50000"/>
            </a:avLst>
          </a:prstGeom>
          <a:solidFill>
            <a:schemeClr val="bg1"/>
          </a:solidFill>
          <a:ln w="19050">
            <a:solidFill>
              <a:srgbClr val="588D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C3439B5B-AEA5-05E7-678F-AE5C3303A981}"/>
              </a:ext>
            </a:extLst>
          </p:cNvPr>
          <p:cNvCxnSpPr>
            <a:cxnSpLocks/>
          </p:cNvCxnSpPr>
          <p:nvPr/>
        </p:nvCxnSpPr>
        <p:spPr>
          <a:xfrm>
            <a:off x="7627871" y="5095875"/>
            <a:ext cx="0" cy="706437"/>
          </a:xfrm>
          <a:prstGeom prst="line">
            <a:avLst/>
          </a:prstGeom>
          <a:ln w="25400">
            <a:solidFill>
              <a:srgbClr val="774789"/>
            </a:solidFill>
            <a:tailEnd type="oval" w="lg" len="lg"/>
          </a:ln>
        </p:spPr>
        <p:style>
          <a:lnRef idx="1">
            <a:schemeClr val="accent1"/>
          </a:lnRef>
          <a:fillRef idx="0">
            <a:schemeClr val="accent1"/>
          </a:fillRef>
          <a:effectRef idx="0">
            <a:schemeClr val="accent1"/>
          </a:effectRef>
          <a:fontRef idx="minor">
            <a:schemeClr val="tx1"/>
          </a:fontRef>
        </p:style>
      </p:cxnSp>
      <p:sp>
        <p:nvSpPr>
          <p:cNvPr id="50" name="TextBox 49">
            <a:extLst>
              <a:ext uri="{FF2B5EF4-FFF2-40B4-BE49-F238E27FC236}">
                <a16:creationId xmlns:a16="http://schemas.microsoft.com/office/drawing/2014/main" id="{F34E12B8-8551-1095-F997-CDE3274A3C5F}"/>
              </a:ext>
            </a:extLst>
          </p:cNvPr>
          <p:cNvSpPr txBox="1"/>
          <p:nvPr/>
        </p:nvSpPr>
        <p:spPr>
          <a:xfrm>
            <a:off x="761999" y="2685743"/>
            <a:ext cx="1998349" cy="2192908"/>
          </a:xfrm>
          <a:prstGeom prst="rect">
            <a:avLst/>
          </a:prstGeom>
          <a:noFill/>
        </p:spPr>
        <p:txBody>
          <a:bodyPr wrap="square">
            <a:spAutoFit/>
          </a:bodyPr>
          <a:lstStyle>
            <a:defPPr>
              <a:defRPr lang="fa-IR"/>
            </a:defPPr>
            <a:lvl1pPr algn="just" rtl="1">
              <a:lnSpc>
                <a:spcPct val="200000"/>
              </a:lnSpc>
              <a:spcAft>
                <a:spcPts val="800"/>
              </a:spcAft>
              <a:defRPr sz="1400" b="1">
                <a:solidFill>
                  <a:schemeClr val="bg1">
                    <a:lumMod val="95000"/>
                  </a:schemeClr>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solidFill>
                  <a:schemeClr val="bg1"/>
                </a:solidFill>
              </a:rPr>
              <a:t>از خوردن غذاها و نوشیدنی‌هایی که باعث سوزش سر دل می‌شوند (مانند شکلات، قهوه، الکل و نعناع) بپرهیزید</a:t>
            </a:r>
            <a:r>
              <a:rPr lang="en-US" dirty="0">
                <a:solidFill>
                  <a:schemeClr val="bg1"/>
                </a:solidFill>
              </a:rPr>
              <a:t>.</a:t>
            </a:r>
          </a:p>
        </p:txBody>
      </p:sp>
      <p:sp>
        <p:nvSpPr>
          <p:cNvPr id="20" name="TextBox 19">
            <a:extLst>
              <a:ext uri="{FF2B5EF4-FFF2-40B4-BE49-F238E27FC236}">
                <a16:creationId xmlns:a16="http://schemas.microsoft.com/office/drawing/2014/main" id="{5F105F6D-7269-B483-E224-30853966B79E}"/>
              </a:ext>
            </a:extLst>
          </p:cNvPr>
          <p:cNvSpPr txBox="1"/>
          <p:nvPr/>
        </p:nvSpPr>
        <p:spPr>
          <a:xfrm>
            <a:off x="3724649" y="3067829"/>
            <a:ext cx="2012699" cy="1331134"/>
          </a:xfrm>
          <a:prstGeom prst="rect">
            <a:avLst/>
          </a:prstGeom>
          <a:noFill/>
        </p:spPr>
        <p:txBody>
          <a:bodyPr wrap="square">
            <a:spAutoFit/>
          </a:bodyPr>
          <a:lstStyle>
            <a:defPPr>
              <a:defRPr lang="fa-IR"/>
            </a:defPPr>
            <a:lvl1pPr algn="just" rtl="1">
              <a:lnSpc>
                <a:spcPct val="200000"/>
              </a:lnSpc>
              <a:spcAft>
                <a:spcPts val="800"/>
              </a:spcAft>
              <a:defRPr sz="14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از خم شدن یا دراز کشیدن بلافاصله بعد از صرف غذا خودداری کنید</a:t>
            </a:r>
            <a:r>
              <a:rPr lang="en-US" dirty="0"/>
              <a:t>.</a:t>
            </a:r>
          </a:p>
        </p:txBody>
      </p:sp>
      <p:sp>
        <p:nvSpPr>
          <p:cNvPr id="22" name="TextBox 21">
            <a:extLst>
              <a:ext uri="{FF2B5EF4-FFF2-40B4-BE49-F238E27FC236}">
                <a16:creationId xmlns:a16="http://schemas.microsoft.com/office/drawing/2014/main" id="{1BAB0593-1FC6-5FEB-A368-DF49DFCBBA3C}"/>
              </a:ext>
            </a:extLst>
          </p:cNvPr>
          <p:cNvSpPr txBox="1"/>
          <p:nvPr/>
        </p:nvSpPr>
        <p:spPr>
          <a:xfrm>
            <a:off x="6689876" y="3283273"/>
            <a:ext cx="1874717" cy="900246"/>
          </a:xfrm>
          <a:prstGeom prst="rect">
            <a:avLst/>
          </a:prstGeom>
          <a:noFill/>
        </p:spPr>
        <p:txBody>
          <a:bodyPr wrap="square">
            <a:spAutoFit/>
          </a:bodyPr>
          <a:lstStyle>
            <a:defPPr>
              <a:defRPr lang="fa-IR"/>
            </a:defPPr>
            <a:lvl1pPr algn="just" rtl="1">
              <a:lnSpc>
                <a:spcPct val="200000"/>
              </a:lnSpc>
              <a:spcAft>
                <a:spcPts val="800"/>
              </a:spcAft>
              <a:defRPr sz="14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سر تخت خود را 15 تا 20 سانتی‌متر بالا ببرید</a:t>
            </a:r>
            <a:r>
              <a:rPr lang="en-US" dirty="0"/>
              <a:t>.</a:t>
            </a:r>
          </a:p>
        </p:txBody>
      </p:sp>
      <p:sp>
        <p:nvSpPr>
          <p:cNvPr id="24" name="TextBox 23">
            <a:extLst>
              <a:ext uri="{FF2B5EF4-FFF2-40B4-BE49-F238E27FC236}">
                <a16:creationId xmlns:a16="http://schemas.microsoft.com/office/drawing/2014/main" id="{91753845-441A-0D15-0A1C-D9DCCD342CF9}"/>
              </a:ext>
            </a:extLst>
          </p:cNvPr>
          <p:cNvSpPr txBox="1"/>
          <p:nvPr/>
        </p:nvSpPr>
        <p:spPr>
          <a:xfrm>
            <a:off x="9270470" y="3321456"/>
            <a:ext cx="2506002" cy="900246"/>
          </a:xfrm>
          <a:prstGeom prst="rect">
            <a:avLst/>
          </a:prstGeom>
          <a:noFill/>
        </p:spPr>
        <p:txBody>
          <a:bodyPr wrap="square">
            <a:spAutoFit/>
          </a:bodyPr>
          <a:lstStyle>
            <a:defPPr>
              <a:defRPr lang="fa-IR"/>
            </a:defPPr>
            <a:lvl1pPr algn="just" rtl="1">
              <a:lnSpc>
                <a:spcPct val="200000"/>
              </a:lnSpc>
              <a:spcAft>
                <a:spcPts val="800"/>
              </a:spcAft>
              <a:defRPr sz="14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وزن خود را در محدوده سالم حفظ کنید</a:t>
            </a:r>
            <a:r>
              <a:rPr lang="en-US" dirty="0"/>
              <a:t>.</a:t>
            </a:r>
          </a:p>
        </p:txBody>
      </p:sp>
      <p:sp>
        <p:nvSpPr>
          <p:cNvPr id="25" name="TextBox 24">
            <a:extLst>
              <a:ext uri="{FF2B5EF4-FFF2-40B4-BE49-F238E27FC236}">
                <a16:creationId xmlns:a16="http://schemas.microsoft.com/office/drawing/2014/main" id="{91B3F56A-9E91-66C9-85D8-2CC439BA08D5}"/>
              </a:ext>
            </a:extLst>
          </p:cNvPr>
          <p:cNvSpPr txBox="1"/>
          <p:nvPr/>
        </p:nvSpPr>
        <p:spPr>
          <a:xfrm>
            <a:off x="1423214" y="5896081"/>
            <a:ext cx="561617"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000" dirty="0">
                <a:solidFill>
                  <a:srgbClr val="A25E8A"/>
                </a:solidFill>
              </a:rPr>
              <a:t>4.</a:t>
            </a:r>
            <a:endParaRPr lang="en-US" sz="2000" dirty="0">
              <a:solidFill>
                <a:srgbClr val="A25E8A"/>
              </a:solidFill>
            </a:endParaRPr>
          </a:p>
        </p:txBody>
      </p:sp>
      <p:sp>
        <p:nvSpPr>
          <p:cNvPr id="26" name="TextBox 25">
            <a:extLst>
              <a:ext uri="{FF2B5EF4-FFF2-40B4-BE49-F238E27FC236}">
                <a16:creationId xmlns:a16="http://schemas.microsoft.com/office/drawing/2014/main" id="{BBFE4A53-4242-CA31-58B5-F25EC50E7194}"/>
              </a:ext>
            </a:extLst>
          </p:cNvPr>
          <p:cNvSpPr txBox="1"/>
          <p:nvPr/>
        </p:nvSpPr>
        <p:spPr>
          <a:xfrm>
            <a:off x="6028110" y="246054"/>
            <a:ext cx="6096000"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پیش‌گیری از تغییر بافت پوششی مری</a:t>
            </a:r>
            <a:endParaRPr lang="en-US" dirty="0"/>
          </a:p>
        </p:txBody>
      </p:sp>
      <p:sp>
        <p:nvSpPr>
          <p:cNvPr id="27" name="TextBox 26">
            <a:extLst>
              <a:ext uri="{FF2B5EF4-FFF2-40B4-BE49-F238E27FC236}">
                <a16:creationId xmlns:a16="http://schemas.microsoft.com/office/drawing/2014/main" id="{BD297813-A9EE-EE10-0D3D-435281FD1D54}"/>
              </a:ext>
            </a:extLst>
          </p:cNvPr>
          <p:cNvSpPr txBox="1"/>
          <p:nvPr/>
        </p:nvSpPr>
        <p:spPr>
          <a:xfrm>
            <a:off x="4413504" y="5896081"/>
            <a:ext cx="537955"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000" dirty="0">
                <a:solidFill>
                  <a:srgbClr val="588DA8"/>
                </a:solidFill>
              </a:rPr>
              <a:t>3.</a:t>
            </a:r>
            <a:endParaRPr lang="en-US" sz="2000" dirty="0">
              <a:solidFill>
                <a:srgbClr val="588DA8"/>
              </a:solidFill>
            </a:endParaRPr>
          </a:p>
        </p:txBody>
      </p:sp>
      <p:sp>
        <p:nvSpPr>
          <p:cNvPr id="28" name="TextBox 27">
            <a:extLst>
              <a:ext uri="{FF2B5EF4-FFF2-40B4-BE49-F238E27FC236}">
                <a16:creationId xmlns:a16="http://schemas.microsoft.com/office/drawing/2014/main" id="{C94E6072-56F1-0A94-42BD-15CE756CC917}"/>
              </a:ext>
            </a:extLst>
          </p:cNvPr>
          <p:cNvSpPr txBox="1"/>
          <p:nvPr/>
        </p:nvSpPr>
        <p:spPr>
          <a:xfrm>
            <a:off x="7306144" y="5896081"/>
            <a:ext cx="508829"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000" dirty="0">
                <a:solidFill>
                  <a:srgbClr val="774789"/>
                </a:solidFill>
              </a:rPr>
              <a:t>2.</a:t>
            </a:r>
            <a:endParaRPr lang="en-US" sz="2000" dirty="0">
              <a:solidFill>
                <a:srgbClr val="774789"/>
              </a:solidFill>
            </a:endParaRPr>
          </a:p>
        </p:txBody>
      </p:sp>
      <p:sp>
        <p:nvSpPr>
          <p:cNvPr id="29" name="TextBox 28">
            <a:extLst>
              <a:ext uri="{FF2B5EF4-FFF2-40B4-BE49-F238E27FC236}">
                <a16:creationId xmlns:a16="http://schemas.microsoft.com/office/drawing/2014/main" id="{0399616A-607C-352C-125C-8A1531C3D216}"/>
              </a:ext>
            </a:extLst>
          </p:cNvPr>
          <p:cNvSpPr txBox="1"/>
          <p:nvPr/>
        </p:nvSpPr>
        <p:spPr>
          <a:xfrm>
            <a:off x="10314726" y="5896081"/>
            <a:ext cx="417490" cy="630942"/>
          </a:xfrm>
          <a:prstGeom prst="rect">
            <a:avLst/>
          </a:prstGeom>
          <a:noFill/>
        </p:spPr>
        <p:txBody>
          <a:bodyPr wrap="square">
            <a:spAutoFit/>
          </a:bodyPr>
          <a:lstStyle>
            <a:defPPr>
              <a:defRPr lang="fa-IR"/>
            </a:defPPr>
            <a:lvl1pPr algn="just" rtl="1">
              <a:lnSpc>
                <a:spcPct val="200000"/>
              </a:lnSpc>
              <a:spcAft>
                <a:spcPts val="800"/>
              </a:spcAft>
              <a:defRPr sz="1600" b="1">
                <a:solidFill>
                  <a:schemeClr val="bg1"/>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sz="2000" dirty="0">
                <a:solidFill>
                  <a:srgbClr val="F47A68"/>
                </a:solidFill>
              </a:rPr>
              <a:t>1.</a:t>
            </a:r>
            <a:endParaRPr lang="en-US" sz="2000" dirty="0">
              <a:solidFill>
                <a:srgbClr val="F47A68"/>
              </a:solidFill>
            </a:endParaRPr>
          </a:p>
        </p:txBody>
      </p:sp>
    </p:spTree>
    <p:extLst>
      <p:ext uri="{BB962C8B-B14F-4D97-AF65-F5344CB8AC3E}">
        <p14:creationId xmlns:p14="http://schemas.microsoft.com/office/powerpoint/2010/main" val="31231063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44E8919-644C-3178-E7D0-25E62B29C17B}"/>
              </a:ext>
            </a:extLst>
          </p:cNvPr>
          <p:cNvSpPr/>
          <p:nvPr/>
        </p:nvSpPr>
        <p:spPr>
          <a:xfrm>
            <a:off x="6377639" y="1276350"/>
            <a:ext cx="155461" cy="2428875"/>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5" name="TextBox 4">
            <a:extLst>
              <a:ext uri="{FF2B5EF4-FFF2-40B4-BE49-F238E27FC236}">
                <a16:creationId xmlns:a16="http://schemas.microsoft.com/office/drawing/2014/main" id="{43908918-2B56-89A8-9758-5E6FE8FF786A}"/>
              </a:ext>
            </a:extLst>
          </p:cNvPr>
          <p:cNvSpPr txBox="1"/>
          <p:nvPr/>
        </p:nvSpPr>
        <p:spPr>
          <a:xfrm>
            <a:off x="9753599" y="249476"/>
            <a:ext cx="2320413" cy="461665"/>
          </a:xfrm>
          <a:prstGeom prst="rect">
            <a:avLst/>
          </a:prstGeom>
          <a:noFill/>
        </p:spPr>
        <p:txBody>
          <a:bodyPr wrap="square">
            <a:spAutoFit/>
          </a:bodyPr>
          <a:lstStyle/>
          <a:p>
            <a:pPr algn="just" rtl="1"/>
            <a:r>
              <a:rPr lang="fa-IR" sz="2400" b="1" kern="1800" dirty="0">
                <a:solidFill>
                  <a:schemeClr val="bg1"/>
                </a:solidFill>
                <a:effectLst/>
                <a:latin typeface="Shabnam" panose="020B0603030804020204" pitchFamily="34" charset="-78"/>
                <a:ea typeface="Times New Roman" panose="02020603050405020304" pitchFamily="18" charset="0"/>
                <a:cs typeface="Shabnam" panose="020B0603030804020204" pitchFamily="34" charset="-78"/>
              </a:rPr>
              <a:t>مری بارت چیست </a:t>
            </a:r>
            <a:endParaRPr lang="fa-IR" sz="2400" b="1" dirty="0">
              <a:solidFill>
                <a:schemeClr val="bg1"/>
              </a:solidFill>
              <a:latin typeface="Shabnam" panose="020B0603030804020204" pitchFamily="34" charset="-78"/>
              <a:cs typeface="Shabnam" panose="020B0603030804020204" pitchFamily="34" charset="-78"/>
            </a:endParaRPr>
          </a:p>
        </p:txBody>
      </p:sp>
      <p:sp>
        <p:nvSpPr>
          <p:cNvPr id="7" name="TextBox 6">
            <a:extLst>
              <a:ext uri="{FF2B5EF4-FFF2-40B4-BE49-F238E27FC236}">
                <a16:creationId xmlns:a16="http://schemas.microsoft.com/office/drawing/2014/main" id="{6C76062B-1856-A7FC-1116-7F25B0C78193}"/>
              </a:ext>
            </a:extLst>
          </p:cNvPr>
          <p:cNvSpPr txBox="1"/>
          <p:nvPr/>
        </p:nvSpPr>
        <p:spPr>
          <a:xfrm>
            <a:off x="6626940" y="1590951"/>
            <a:ext cx="5447072" cy="4455066"/>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مری لوله‌ای است که دهان را به معده متصل می‌کند. وقتی پوشش طبیعی مری با بافت‌های مختلف جایگزین می‌شود، به مری بارت </a:t>
            </a:r>
            <a:r>
              <a:rPr lang="en-US" dirty="0"/>
              <a:t>(Barrett’s esophagus) </a:t>
            </a:r>
            <a:r>
              <a:rPr lang="fa-IR" dirty="0"/>
              <a:t>مبتلا می‌شوید. علت دقیق این بیماری مشخص نیست، اما بر اساس شواهد، در افراد مبتلا به یک بیماری مزمن به نام رفلاکس معده به مری شایع‌تر استمری بارت خطر ابتلا به آدنوکارسینوم مری (یک نوع سرطان نادر) را افزایش می‌دهد. این سرطان سالانه 0/5 درصد افراد مبتلا به مری بارت را گرفتار می‌کند.</a:t>
            </a:r>
            <a:endParaRPr lang="en-US" dirty="0"/>
          </a:p>
        </p:txBody>
      </p:sp>
      <p:pic>
        <p:nvPicPr>
          <p:cNvPr id="13" name="Picture 12">
            <a:extLst>
              <a:ext uri="{FF2B5EF4-FFF2-40B4-BE49-F238E27FC236}">
                <a16:creationId xmlns:a16="http://schemas.microsoft.com/office/drawing/2014/main" id="{2D29DED1-F578-5AD4-C21D-8C28312DD7E5}"/>
              </a:ext>
            </a:extLst>
          </p:cNvPr>
          <p:cNvPicPr>
            <a:picLocks noChangeAspect="1"/>
          </p:cNvPicPr>
          <p:nvPr/>
        </p:nvPicPr>
        <p:blipFill>
          <a:blip r:embed="rId3"/>
          <a:stretch>
            <a:fillRect/>
          </a:stretch>
        </p:blipFill>
        <p:spPr>
          <a:xfrm>
            <a:off x="0" y="2130841"/>
            <a:ext cx="6283799" cy="4108034"/>
          </a:xfrm>
          <a:prstGeom prst="rect">
            <a:avLst/>
          </a:prstGeom>
        </p:spPr>
      </p:pic>
      <p:sp>
        <p:nvSpPr>
          <p:cNvPr id="14" name="Rectangle 13">
            <a:extLst>
              <a:ext uri="{FF2B5EF4-FFF2-40B4-BE49-F238E27FC236}">
                <a16:creationId xmlns:a16="http://schemas.microsoft.com/office/drawing/2014/main" id="{8B6C4F31-0F26-40DB-DA11-A5A151301C91}"/>
              </a:ext>
            </a:extLst>
          </p:cNvPr>
          <p:cNvSpPr/>
          <p:nvPr/>
        </p:nvSpPr>
        <p:spPr>
          <a:xfrm>
            <a:off x="6377639" y="3911698"/>
            <a:ext cx="155461" cy="2702035"/>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721174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16E805A-A652-F5A5-4741-557BFA79A774}"/>
              </a:ext>
            </a:extLst>
          </p:cNvPr>
          <p:cNvSpPr txBox="1"/>
          <p:nvPr/>
        </p:nvSpPr>
        <p:spPr>
          <a:xfrm>
            <a:off x="447675" y="2752256"/>
            <a:ext cx="3352800"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en-US" dirty="0">
                <a:solidFill>
                  <a:schemeClr val="tx1"/>
                </a:solidFill>
                <a:hlinkClick r:id="rId2">
                  <a:extLst>
                    <a:ext uri="{A12FA001-AC4F-418D-AE19-62706E023703}">
                      <ahyp:hlinkClr xmlns:ahyp="http://schemas.microsoft.com/office/drawing/2018/hyperlinkcolor" val="tx"/>
                    </a:ext>
                  </a:extLst>
                </a:hlinkClick>
              </a:rPr>
              <a:t>https://www.darmankade.com</a:t>
            </a:r>
            <a:endParaRPr lang="en-US" dirty="0">
              <a:solidFill>
                <a:schemeClr val="tx1"/>
              </a:solidFill>
            </a:endParaRPr>
          </a:p>
        </p:txBody>
      </p:sp>
      <p:sp>
        <p:nvSpPr>
          <p:cNvPr id="4" name="TextBox 3">
            <a:extLst>
              <a:ext uri="{FF2B5EF4-FFF2-40B4-BE49-F238E27FC236}">
                <a16:creationId xmlns:a16="http://schemas.microsoft.com/office/drawing/2014/main" id="{1DF62F54-0227-182B-7C8A-7F75342D530C}"/>
              </a:ext>
            </a:extLst>
          </p:cNvPr>
          <p:cNvSpPr txBox="1"/>
          <p:nvPr/>
        </p:nvSpPr>
        <p:spPr>
          <a:xfrm>
            <a:off x="10029825" y="247650"/>
            <a:ext cx="2085975" cy="461665"/>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منابع</a:t>
            </a:r>
          </a:p>
        </p:txBody>
      </p:sp>
    </p:spTree>
    <p:extLst>
      <p:ext uri="{BB962C8B-B14F-4D97-AF65-F5344CB8AC3E}">
        <p14:creationId xmlns:p14="http://schemas.microsoft.com/office/powerpoint/2010/main" val="18474588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0A1E3E7-BCA4-4B05-CA3E-89C6F567FE53}"/>
              </a:ext>
            </a:extLst>
          </p:cNvPr>
          <p:cNvSpPr/>
          <p:nvPr/>
        </p:nvSpPr>
        <p:spPr>
          <a:xfrm>
            <a:off x="1747837" y="2605087"/>
            <a:ext cx="8696325" cy="1647825"/>
          </a:xfrm>
          <a:prstGeom prst="rect">
            <a:avLst/>
          </a:prstGeom>
          <a:solidFill>
            <a:srgbClr val="C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TextBox 3">
            <a:extLst>
              <a:ext uri="{FF2B5EF4-FFF2-40B4-BE49-F238E27FC236}">
                <a16:creationId xmlns:a16="http://schemas.microsoft.com/office/drawing/2014/main" id="{A195A264-436D-A7A2-AD43-BA530C550B5F}"/>
              </a:ext>
            </a:extLst>
          </p:cNvPr>
          <p:cNvSpPr txBox="1"/>
          <p:nvPr/>
        </p:nvSpPr>
        <p:spPr>
          <a:xfrm>
            <a:off x="2726531" y="2921167"/>
            <a:ext cx="6738936" cy="1015663"/>
          </a:xfrm>
          <a:prstGeom prst="rect">
            <a:avLst/>
          </a:prstGeom>
          <a:noFill/>
        </p:spPr>
        <p:txBody>
          <a:bodyPr wrap="square">
            <a:spAutoFit/>
          </a:bodyPr>
          <a:lstStyle/>
          <a:p>
            <a:pPr algn="ctr"/>
            <a:r>
              <a:rPr lang="fa-IR" sz="6000" b="1" dirty="0">
                <a:solidFill>
                  <a:schemeClr val="bg1"/>
                </a:solidFill>
                <a:latin typeface="Shabnam" panose="020B0603030804020204" pitchFamily="34" charset="-78"/>
                <a:cs typeface="Shabnam" panose="020B0603030804020204" pitchFamily="34" charset="-78"/>
              </a:rPr>
              <a:t>با تشکر از توجه شما</a:t>
            </a:r>
          </a:p>
        </p:txBody>
      </p:sp>
    </p:spTree>
    <p:extLst>
      <p:ext uri="{BB962C8B-B14F-4D97-AF65-F5344CB8AC3E}">
        <p14:creationId xmlns:p14="http://schemas.microsoft.com/office/powerpoint/2010/main" val="28887773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A2D282F2-DD61-8306-F871-457EBFDED8F6}"/>
              </a:ext>
            </a:extLst>
          </p:cNvPr>
          <p:cNvSpPr txBox="1"/>
          <p:nvPr/>
        </p:nvSpPr>
        <p:spPr>
          <a:xfrm>
            <a:off x="5953739" y="250869"/>
            <a:ext cx="6096000"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مری بارت چیست؟</a:t>
            </a:r>
            <a:endParaRPr lang="en-US" dirty="0">
              <a:solidFill>
                <a:schemeClr val="bg1"/>
              </a:solidFill>
            </a:endParaRPr>
          </a:p>
        </p:txBody>
      </p:sp>
      <p:sp>
        <p:nvSpPr>
          <p:cNvPr id="7" name="TextBox 6">
            <a:extLst>
              <a:ext uri="{FF2B5EF4-FFF2-40B4-BE49-F238E27FC236}">
                <a16:creationId xmlns:a16="http://schemas.microsoft.com/office/drawing/2014/main" id="{A8AE16EB-190B-D91A-B36F-85D8A55416F6}"/>
              </a:ext>
            </a:extLst>
          </p:cNvPr>
          <p:cNvSpPr txBox="1"/>
          <p:nvPr/>
        </p:nvSpPr>
        <p:spPr>
          <a:xfrm>
            <a:off x="276225" y="1189926"/>
            <a:ext cx="11773514" cy="2239074"/>
          </a:xfrm>
          <a:prstGeom prst="rect">
            <a:avLst/>
          </a:prstGeom>
          <a:noFill/>
        </p:spPr>
        <p:txBody>
          <a:bodyPr wrap="square">
            <a:spAutoFit/>
          </a:bodyPr>
          <a:lstStyle/>
          <a:p>
            <a:pPr algn="just" rtl="1">
              <a:lnSpc>
                <a:spcPct val="200000"/>
              </a:lnSpc>
              <a:spcAft>
                <a:spcPts val="800"/>
              </a:spcAft>
            </a:pPr>
            <a:r>
              <a:rPr lang="fa-IR"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بین مری و معده یک دریچه بسیار مهم به نام «اسفنکتر تحتانی مری</a:t>
            </a:r>
            <a:r>
              <a:rPr lang="en-US"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 (LES) </a:t>
            </a:r>
            <a:r>
              <a:rPr lang="fa-IR"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قرار دارد. با گذشت زمان، ممکن است عملکرد</a:t>
            </a:r>
            <a:r>
              <a:rPr lang="en-US"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 LES </a:t>
            </a:r>
            <a:r>
              <a:rPr lang="fa-IR"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به دلایل مختلف مثل چاقی، مصرف بعضی از داروها و… مختل شود و اسید معده به سمت مری برگردد که به این وضعیت «بیماری رفلاکس معده به مری</a:t>
            </a:r>
            <a:r>
              <a:rPr lang="en-US"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 (GERD) </a:t>
            </a:r>
            <a:r>
              <a:rPr lang="fa-IR"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می‌گویند. در بعضی از افراد، ممکن است</a:t>
            </a:r>
            <a:r>
              <a:rPr lang="en-US"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 GERD </a:t>
            </a:r>
            <a:r>
              <a:rPr lang="fa-IR"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با تغییر دادن سلول‌های قسمت تحتانی مری به مری بارت منجر شود</a:t>
            </a:r>
            <a:r>
              <a:rPr lang="en-US" sz="1800" dirty="0">
                <a:solidFill>
                  <a:srgbClr val="212529"/>
                </a:solidFill>
                <a:effectLst/>
                <a:latin typeface="Vazir" panose="020B0603030804020204" pitchFamily="34" charset="-78"/>
                <a:ea typeface="Times New Roman" panose="02020603050405020304" pitchFamily="18" charset="0"/>
                <a:cs typeface="Vazir" panose="020B0603030804020204" pitchFamily="34" charset="-78"/>
              </a:rPr>
              <a:t>. </a:t>
            </a:r>
            <a:endParaRPr lang="en-US" sz="14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1026" name="Picture 2" descr="رفلاکس معده و درمان آن - سایت دکتر حسن اکبری">
            <a:extLst>
              <a:ext uri="{FF2B5EF4-FFF2-40B4-BE49-F238E27FC236}">
                <a16:creationId xmlns:a16="http://schemas.microsoft.com/office/drawing/2014/main" id="{FA2C03A0-41D3-EF49-3061-2B2B3F2E64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91439" y="3063238"/>
            <a:ext cx="6324600" cy="3794762"/>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2FA4AF36-9204-2DD1-6A91-B9D8958F5CDE}"/>
              </a:ext>
            </a:extLst>
          </p:cNvPr>
          <p:cNvSpPr/>
          <p:nvPr/>
        </p:nvSpPr>
        <p:spPr>
          <a:xfrm flipH="1">
            <a:off x="2392003" y="3172837"/>
            <a:ext cx="342900" cy="3156463"/>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7BC4066B-B590-9997-2363-78E7604F1BF8}"/>
              </a:ext>
            </a:extLst>
          </p:cNvPr>
          <p:cNvSpPr/>
          <p:nvPr/>
        </p:nvSpPr>
        <p:spPr>
          <a:xfrm flipH="1">
            <a:off x="9172575" y="3644387"/>
            <a:ext cx="342900" cy="3156463"/>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131904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ECE09D3-679A-81C2-1660-6A24A8D39916}"/>
              </a:ext>
            </a:extLst>
          </p:cNvPr>
          <p:cNvSpPr txBox="1"/>
          <p:nvPr/>
        </p:nvSpPr>
        <p:spPr>
          <a:xfrm>
            <a:off x="9960076" y="238546"/>
            <a:ext cx="2162175"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علائم مری بارت</a:t>
            </a:r>
            <a:endParaRPr lang="en-US" dirty="0">
              <a:solidFill>
                <a:schemeClr val="bg1"/>
              </a:solidFill>
            </a:endParaRPr>
          </a:p>
        </p:txBody>
      </p:sp>
      <p:sp>
        <p:nvSpPr>
          <p:cNvPr id="5" name="TextBox 4">
            <a:extLst>
              <a:ext uri="{FF2B5EF4-FFF2-40B4-BE49-F238E27FC236}">
                <a16:creationId xmlns:a16="http://schemas.microsoft.com/office/drawing/2014/main" id="{0BCFE746-871D-108A-1849-57CC5D90D88B}"/>
              </a:ext>
            </a:extLst>
          </p:cNvPr>
          <p:cNvSpPr txBox="1"/>
          <p:nvPr/>
        </p:nvSpPr>
        <p:spPr>
          <a:xfrm>
            <a:off x="4038600" y="828217"/>
            <a:ext cx="7985328"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بسیاری از افراد مبتلا به مری بارت علائم</a:t>
            </a:r>
            <a:r>
              <a:rPr lang="en-US" dirty="0"/>
              <a:t> GERD </a:t>
            </a:r>
            <a:r>
              <a:rPr lang="fa-IR" dirty="0"/>
              <a:t>را تجربه می‌کنند. این علائم عبارتند از</a:t>
            </a:r>
            <a:r>
              <a:rPr lang="en-US" dirty="0"/>
              <a:t>:</a:t>
            </a:r>
          </a:p>
        </p:txBody>
      </p:sp>
      <p:sp>
        <p:nvSpPr>
          <p:cNvPr id="7" name="TextBox 6">
            <a:extLst>
              <a:ext uri="{FF2B5EF4-FFF2-40B4-BE49-F238E27FC236}">
                <a16:creationId xmlns:a16="http://schemas.microsoft.com/office/drawing/2014/main" id="{D7C95FA2-5B50-1E9B-7B5F-19E553DE8E49}"/>
              </a:ext>
            </a:extLst>
          </p:cNvPr>
          <p:cNvSpPr txBox="1"/>
          <p:nvPr/>
        </p:nvSpPr>
        <p:spPr>
          <a:xfrm>
            <a:off x="3591923" y="4727543"/>
            <a:ext cx="6572250"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این بیماری می‌تواند باعث ناراحتی و سوزش در پشت قفسه سینه شود</a:t>
            </a:r>
            <a:r>
              <a:rPr lang="en-US" dirty="0"/>
              <a:t>.</a:t>
            </a:r>
          </a:p>
        </p:txBody>
      </p:sp>
      <p:sp>
        <p:nvSpPr>
          <p:cNvPr id="9" name="TextBox 8">
            <a:extLst>
              <a:ext uri="{FF2B5EF4-FFF2-40B4-BE49-F238E27FC236}">
                <a16:creationId xmlns:a16="http://schemas.microsoft.com/office/drawing/2014/main" id="{FFD3C866-84B7-F22F-FAFA-BE746B3DDEA1}"/>
              </a:ext>
            </a:extLst>
          </p:cNvPr>
          <p:cNvSpPr txBox="1"/>
          <p:nvPr/>
        </p:nvSpPr>
        <p:spPr>
          <a:xfrm>
            <a:off x="4712646" y="6110961"/>
            <a:ext cx="7311282"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_ ذکر این نکته ضروری است که اکثر افراد مبتلا به مری بارت هیچ علامتی ندارند</a:t>
            </a:r>
            <a:r>
              <a:rPr lang="en-US" dirty="0"/>
              <a:t>.</a:t>
            </a:r>
          </a:p>
        </p:txBody>
      </p:sp>
      <p:sp>
        <p:nvSpPr>
          <p:cNvPr id="11" name="TextBox 10">
            <a:extLst>
              <a:ext uri="{FF2B5EF4-FFF2-40B4-BE49-F238E27FC236}">
                <a16:creationId xmlns:a16="http://schemas.microsoft.com/office/drawing/2014/main" id="{C4C4DBDB-699B-D8F8-4709-420702348D62}"/>
              </a:ext>
            </a:extLst>
          </p:cNvPr>
          <p:cNvSpPr txBox="1"/>
          <p:nvPr/>
        </p:nvSpPr>
        <p:spPr>
          <a:xfrm>
            <a:off x="6496051" y="4072116"/>
            <a:ext cx="4430812"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en-US" dirty="0"/>
              <a:t> </a:t>
            </a:r>
            <a:r>
              <a:rPr lang="fa-IR" dirty="0"/>
              <a:t>ممکن است در بلع غذا دچار مشکل شوید</a:t>
            </a:r>
            <a:r>
              <a:rPr lang="en-US" dirty="0"/>
              <a:t>.</a:t>
            </a:r>
          </a:p>
        </p:txBody>
      </p:sp>
      <p:sp>
        <p:nvSpPr>
          <p:cNvPr id="13" name="TextBox 12">
            <a:extLst>
              <a:ext uri="{FF2B5EF4-FFF2-40B4-BE49-F238E27FC236}">
                <a16:creationId xmlns:a16="http://schemas.microsoft.com/office/drawing/2014/main" id="{4FA54F4A-9712-F920-D2AB-D1CA802EE31B}"/>
              </a:ext>
            </a:extLst>
          </p:cNvPr>
          <p:cNvSpPr txBox="1"/>
          <p:nvPr/>
        </p:nvSpPr>
        <p:spPr>
          <a:xfrm>
            <a:off x="10573748" y="4263249"/>
            <a:ext cx="1450180" cy="400110"/>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sz="2000" dirty="0">
                <a:solidFill>
                  <a:schemeClr val="tx1"/>
                </a:solidFill>
              </a:rPr>
              <a:t>دیسفاژی:</a:t>
            </a:r>
          </a:p>
        </p:txBody>
      </p:sp>
      <p:sp>
        <p:nvSpPr>
          <p:cNvPr id="15" name="TextBox 14">
            <a:extLst>
              <a:ext uri="{FF2B5EF4-FFF2-40B4-BE49-F238E27FC236}">
                <a16:creationId xmlns:a16="http://schemas.microsoft.com/office/drawing/2014/main" id="{40421175-F7EF-87A5-5BDD-5F222C7ADDEF}"/>
              </a:ext>
            </a:extLst>
          </p:cNvPr>
          <p:cNvSpPr txBox="1"/>
          <p:nvPr/>
        </p:nvSpPr>
        <p:spPr>
          <a:xfrm>
            <a:off x="5913642" y="5642263"/>
            <a:ext cx="6110286"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برگشت محتویات معده و سوزش سر دل</a:t>
            </a:r>
            <a:r>
              <a:rPr lang="en-US" dirty="0"/>
              <a:t>: </a:t>
            </a:r>
            <a:endParaRPr lang="fa-IR" dirty="0"/>
          </a:p>
        </p:txBody>
      </p:sp>
      <p:sp>
        <p:nvSpPr>
          <p:cNvPr id="17" name="TextBox 16">
            <a:extLst>
              <a:ext uri="{FF2B5EF4-FFF2-40B4-BE49-F238E27FC236}">
                <a16:creationId xmlns:a16="http://schemas.microsoft.com/office/drawing/2014/main" id="{684D73EB-1465-850E-0C71-9F59B782AFC3}"/>
              </a:ext>
            </a:extLst>
          </p:cNvPr>
          <p:cNvSpPr txBox="1"/>
          <p:nvPr/>
        </p:nvSpPr>
        <p:spPr>
          <a:xfrm>
            <a:off x="3287125" y="5465292"/>
            <a:ext cx="4430812"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با احساس سوزش در قفسه سینه همراه است</a:t>
            </a:r>
            <a:r>
              <a:rPr lang="en-US" dirty="0"/>
              <a:t>.</a:t>
            </a:r>
          </a:p>
        </p:txBody>
      </p:sp>
      <p:sp>
        <p:nvSpPr>
          <p:cNvPr id="19" name="TextBox 18">
            <a:extLst>
              <a:ext uri="{FF2B5EF4-FFF2-40B4-BE49-F238E27FC236}">
                <a16:creationId xmlns:a16="http://schemas.microsoft.com/office/drawing/2014/main" id="{55BD3CF1-2B5E-C192-9CA4-62A138BF9703}"/>
              </a:ext>
            </a:extLst>
          </p:cNvPr>
          <p:cNvSpPr txBox="1"/>
          <p:nvPr/>
        </p:nvSpPr>
        <p:spPr>
          <a:xfrm>
            <a:off x="10068923" y="4885024"/>
            <a:ext cx="1955005"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درد قفسه سینه</a:t>
            </a:r>
            <a:r>
              <a:rPr lang="en-US" dirty="0"/>
              <a:t>: </a:t>
            </a:r>
            <a:endParaRPr lang="fa-IR" dirty="0"/>
          </a:p>
        </p:txBody>
      </p:sp>
      <p:pic>
        <p:nvPicPr>
          <p:cNvPr id="20" name="Picture 19">
            <a:extLst>
              <a:ext uri="{FF2B5EF4-FFF2-40B4-BE49-F238E27FC236}">
                <a16:creationId xmlns:a16="http://schemas.microsoft.com/office/drawing/2014/main" id="{1691367C-00EF-4C47-D097-0D61C21B5B19}"/>
              </a:ext>
            </a:extLst>
          </p:cNvPr>
          <p:cNvPicPr>
            <a:picLocks noChangeAspect="1"/>
          </p:cNvPicPr>
          <p:nvPr/>
        </p:nvPicPr>
        <p:blipFill>
          <a:blip r:embed="rId2"/>
          <a:stretch>
            <a:fillRect/>
          </a:stretch>
        </p:blipFill>
        <p:spPr>
          <a:xfrm>
            <a:off x="3774130" y="1483644"/>
            <a:ext cx="5443842" cy="2721922"/>
          </a:xfrm>
          <a:prstGeom prst="rect">
            <a:avLst/>
          </a:prstGeom>
        </p:spPr>
      </p:pic>
      <p:sp>
        <p:nvSpPr>
          <p:cNvPr id="21" name="Rectangle 20">
            <a:extLst>
              <a:ext uri="{FF2B5EF4-FFF2-40B4-BE49-F238E27FC236}">
                <a16:creationId xmlns:a16="http://schemas.microsoft.com/office/drawing/2014/main" id="{D9B1CE23-C8EF-07CA-BBA0-3CA4A314FEB8}"/>
              </a:ext>
            </a:extLst>
          </p:cNvPr>
          <p:cNvSpPr/>
          <p:nvPr/>
        </p:nvSpPr>
        <p:spPr>
          <a:xfrm flipH="1">
            <a:off x="392883" y="1405298"/>
            <a:ext cx="246422" cy="3156463"/>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22" name="Rectangle 21">
            <a:extLst>
              <a:ext uri="{FF2B5EF4-FFF2-40B4-BE49-F238E27FC236}">
                <a16:creationId xmlns:a16="http://schemas.microsoft.com/office/drawing/2014/main" id="{9E0E7D42-1364-6BB0-3DFB-9F46897C259D}"/>
              </a:ext>
            </a:extLst>
          </p:cNvPr>
          <p:cNvSpPr/>
          <p:nvPr/>
        </p:nvSpPr>
        <p:spPr>
          <a:xfrm flipH="1">
            <a:off x="788619" y="3531579"/>
            <a:ext cx="246422" cy="3156463"/>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369931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0CE6D25-9CCD-9D3D-DEB2-C0F7E5CE64E9}"/>
              </a:ext>
            </a:extLst>
          </p:cNvPr>
          <p:cNvSpPr txBox="1"/>
          <p:nvPr/>
        </p:nvSpPr>
        <p:spPr>
          <a:xfrm>
            <a:off x="6011504" y="253941"/>
            <a:ext cx="6096000"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عوارض ناشی از تغییر بافت پوششی مری</a:t>
            </a:r>
            <a:endParaRPr lang="en-US" dirty="0">
              <a:solidFill>
                <a:schemeClr val="bg1"/>
              </a:solidFill>
            </a:endParaRPr>
          </a:p>
        </p:txBody>
      </p:sp>
      <p:sp>
        <p:nvSpPr>
          <p:cNvPr id="5" name="TextBox 4">
            <a:extLst>
              <a:ext uri="{FF2B5EF4-FFF2-40B4-BE49-F238E27FC236}">
                <a16:creationId xmlns:a16="http://schemas.microsoft.com/office/drawing/2014/main" id="{DF10B848-FB52-C3C9-34A3-F5233083718A}"/>
              </a:ext>
            </a:extLst>
          </p:cNvPr>
          <p:cNvSpPr txBox="1"/>
          <p:nvPr/>
        </p:nvSpPr>
        <p:spPr>
          <a:xfrm>
            <a:off x="84496" y="2137272"/>
            <a:ext cx="6096000" cy="2239074"/>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خطر ابتلا به سرطان مری در افراد مبتلا به مری بارت افزایش می‌یابد. این خطر اندک است، حتی در افرادی که ناهنجاری و تغییر پیش‌سرطانی در سلول‌های مری آن‌ها دیده می‌شود. خوشبختانه، بیشتر افراد مبتلا به مری بارت هرگز به سرطان مبتلا نمی‌شوند</a:t>
            </a:r>
            <a:r>
              <a:rPr lang="en-US" dirty="0"/>
              <a:t>.</a:t>
            </a:r>
          </a:p>
        </p:txBody>
      </p:sp>
      <p:pic>
        <p:nvPicPr>
          <p:cNvPr id="6" name="Picture 5">
            <a:extLst>
              <a:ext uri="{FF2B5EF4-FFF2-40B4-BE49-F238E27FC236}">
                <a16:creationId xmlns:a16="http://schemas.microsoft.com/office/drawing/2014/main" id="{A3E378C5-EA50-656C-BB22-A99497103869}"/>
              </a:ext>
            </a:extLst>
          </p:cNvPr>
          <p:cNvPicPr>
            <a:picLocks noChangeAspect="1"/>
          </p:cNvPicPr>
          <p:nvPr/>
        </p:nvPicPr>
        <p:blipFill>
          <a:blip r:embed="rId3"/>
          <a:stretch>
            <a:fillRect/>
          </a:stretch>
        </p:blipFill>
        <p:spPr>
          <a:xfrm>
            <a:off x="6301566" y="2061072"/>
            <a:ext cx="5805938" cy="3707406"/>
          </a:xfrm>
          <a:prstGeom prst="rect">
            <a:avLst/>
          </a:prstGeom>
        </p:spPr>
      </p:pic>
      <p:sp>
        <p:nvSpPr>
          <p:cNvPr id="8" name="Rectangle 7">
            <a:extLst>
              <a:ext uri="{FF2B5EF4-FFF2-40B4-BE49-F238E27FC236}">
                <a16:creationId xmlns:a16="http://schemas.microsoft.com/office/drawing/2014/main" id="{E2B8D263-3519-212E-5B71-10A7EE758B88}"/>
              </a:ext>
            </a:extLst>
          </p:cNvPr>
          <p:cNvSpPr/>
          <p:nvPr/>
        </p:nvSpPr>
        <p:spPr>
          <a:xfrm flipH="1">
            <a:off x="6301566" y="5866169"/>
            <a:ext cx="3492491" cy="214469"/>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1CD05735-F0A1-B0CC-D535-258B70AAEA5B}"/>
              </a:ext>
            </a:extLst>
          </p:cNvPr>
          <p:cNvSpPr/>
          <p:nvPr/>
        </p:nvSpPr>
        <p:spPr>
          <a:xfrm flipH="1">
            <a:off x="8615013" y="1748912"/>
            <a:ext cx="3492491" cy="214469"/>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13316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C567BFE-40F6-A76A-BBFA-1DCAABBD5226}"/>
              </a:ext>
            </a:extLst>
          </p:cNvPr>
          <p:cNvSpPr/>
          <p:nvPr/>
        </p:nvSpPr>
        <p:spPr>
          <a:xfrm flipH="1">
            <a:off x="0" y="6251605"/>
            <a:ext cx="7715250" cy="606395"/>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78E2CB96-738C-9BD2-A29C-0066BCDFB8D9}"/>
              </a:ext>
            </a:extLst>
          </p:cNvPr>
          <p:cNvSpPr txBox="1"/>
          <p:nvPr/>
        </p:nvSpPr>
        <p:spPr>
          <a:xfrm>
            <a:off x="9134474" y="245175"/>
            <a:ext cx="2953057"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زمان مراجعه به پزشک</a:t>
            </a:r>
            <a:endParaRPr lang="en-US" dirty="0">
              <a:solidFill>
                <a:schemeClr val="bg1"/>
              </a:solidFill>
            </a:endParaRPr>
          </a:p>
        </p:txBody>
      </p:sp>
      <p:sp>
        <p:nvSpPr>
          <p:cNvPr id="5" name="TextBox 4">
            <a:extLst>
              <a:ext uri="{FF2B5EF4-FFF2-40B4-BE49-F238E27FC236}">
                <a16:creationId xmlns:a16="http://schemas.microsoft.com/office/drawing/2014/main" id="{C8BD1D36-66F3-EDF7-E279-B4AAC8E07ED0}"/>
              </a:ext>
            </a:extLst>
          </p:cNvPr>
          <p:cNvSpPr txBox="1"/>
          <p:nvPr/>
        </p:nvSpPr>
        <p:spPr>
          <a:xfrm>
            <a:off x="1135010" y="1269005"/>
            <a:ext cx="10952521"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اگر بیش از پنج سال است که با سوزش سر دل یا برگشت اسید معده دست و پنجه نرم می‌کنید، با پزشک خود درباره تغییر بافت پوششی مری صحبت کنید. همچنین در صورت بروز علائم زیر، بلافاصله به دنبال کمک پزشکی باشید</a:t>
            </a:r>
            <a:r>
              <a:rPr lang="en-US" dirty="0"/>
              <a:t>:</a:t>
            </a:r>
          </a:p>
        </p:txBody>
      </p:sp>
      <p:sp>
        <p:nvSpPr>
          <p:cNvPr id="7" name="TextBox 6">
            <a:extLst>
              <a:ext uri="{FF2B5EF4-FFF2-40B4-BE49-F238E27FC236}">
                <a16:creationId xmlns:a16="http://schemas.microsoft.com/office/drawing/2014/main" id="{D59002FB-AC86-E3C7-DF46-3FD835A18EB0}"/>
              </a:ext>
            </a:extLst>
          </p:cNvPr>
          <p:cNvSpPr txBox="1"/>
          <p:nvPr/>
        </p:nvSpPr>
        <p:spPr>
          <a:xfrm>
            <a:off x="6509875" y="2724124"/>
            <a:ext cx="5577656" cy="320344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pPr marL="285750" indent="-285750">
              <a:buFont typeface="Arial" panose="020B0604020202020204" pitchFamily="34" charset="0"/>
              <a:buChar char="•"/>
            </a:pPr>
            <a:r>
              <a:rPr lang="fa-IR" dirty="0"/>
              <a:t>مشکل در بلع.</a:t>
            </a:r>
            <a:endParaRPr lang="en-US" dirty="0"/>
          </a:p>
          <a:p>
            <a:pPr marL="285750" indent="-285750">
              <a:buFont typeface="Arial" panose="020B0604020202020204" pitchFamily="34" charset="0"/>
              <a:buChar char="•"/>
            </a:pPr>
            <a:r>
              <a:rPr lang="fa-IR" dirty="0"/>
              <a:t>کاهش وزن ناخواسته .</a:t>
            </a:r>
          </a:p>
          <a:p>
            <a:pPr marL="285750" indent="-285750">
              <a:buFont typeface="Arial" panose="020B0604020202020204" pitchFamily="34" charset="0"/>
              <a:buChar char="•"/>
            </a:pPr>
            <a:r>
              <a:rPr lang="fa-IR" dirty="0"/>
              <a:t>مدفوع سیاه، قیری یا خون‌آلود.</a:t>
            </a:r>
          </a:p>
          <a:p>
            <a:pPr marL="285750" indent="-285750">
              <a:buFont typeface="Arial" panose="020B0604020202020204" pitchFamily="34" charset="0"/>
              <a:buChar char="•"/>
            </a:pPr>
            <a:r>
              <a:rPr lang="fa-IR" dirty="0"/>
              <a:t>استفراغ خون قرمز یا خونی که شبیه تفاله قهوه است.</a:t>
            </a:r>
          </a:p>
          <a:p>
            <a:pPr marL="285750" indent="-285750">
              <a:buFont typeface="Arial" panose="020B0604020202020204" pitchFamily="34" charset="0"/>
              <a:buChar char="•"/>
            </a:pPr>
            <a:r>
              <a:rPr lang="fa-IR" dirty="0"/>
              <a:t>درد قفسه سینه که ممکن است نشانه حمله قلبی باشد.</a:t>
            </a:r>
            <a:endParaRPr lang="en-US" dirty="0"/>
          </a:p>
        </p:txBody>
      </p:sp>
      <p:pic>
        <p:nvPicPr>
          <p:cNvPr id="8" name="Picture 7">
            <a:extLst>
              <a:ext uri="{FF2B5EF4-FFF2-40B4-BE49-F238E27FC236}">
                <a16:creationId xmlns:a16="http://schemas.microsoft.com/office/drawing/2014/main" id="{3D89CF85-4C4E-4F29-9A7A-693B92D4FB83}"/>
              </a:ext>
            </a:extLst>
          </p:cNvPr>
          <p:cNvPicPr>
            <a:picLocks noChangeAspect="1"/>
          </p:cNvPicPr>
          <p:nvPr/>
        </p:nvPicPr>
        <p:blipFill>
          <a:blip r:embed="rId2"/>
          <a:srcRect l="14375" b="1600"/>
          <a:stretch/>
        </p:blipFill>
        <p:spPr>
          <a:xfrm>
            <a:off x="259014" y="2504859"/>
            <a:ext cx="5836986" cy="4192404"/>
          </a:xfrm>
          <a:prstGeom prst="rect">
            <a:avLst/>
          </a:prstGeom>
          <a:ln w="28575">
            <a:solidFill>
              <a:schemeClr val="accent1">
                <a:lumMod val="75000"/>
              </a:schemeClr>
            </a:solidFill>
          </a:ln>
        </p:spPr>
      </p:pic>
    </p:spTree>
    <p:extLst>
      <p:ext uri="{BB962C8B-B14F-4D97-AF65-F5344CB8AC3E}">
        <p14:creationId xmlns:p14="http://schemas.microsoft.com/office/powerpoint/2010/main" val="18388370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0AB3273-6CC5-3CCA-58BF-2F68D6F62832}"/>
              </a:ext>
            </a:extLst>
          </p:cNvPr>
          <p:cNvSpPr txBox="1"/>
          <p:nvPr/>
        </p:nvSpPr>
        <p:spPr>
          <a:xfrm>
            <a:off x="8982075" y="229897"/>
            <a:ext cx="3078726"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دلایل ابتلا به مری بارت</a:t>
            </a:r>
            <a:endParaRPr lang="en-US" dirty="0">
              <a:solidFill>
                <a:schemeClr val="bg1"/>
              </a:solidFill>
            </a:endParaRPr>
          </a:p>
        </p:txBody>
      </p:sp>
      <p:sp>
        <p:nvSpPr>
          <p:cNvPr id="5" name="TextBox 4">
            <a:extLst>
              <a:ext uri="{FF2B5EF4-FFF2-40B4-BE49-F238E27FC236}">
                <a16:creationId xmlns:a16="http://schemas.microsoft.com/office/drawing/2014/main" id="{D1AFED0E-6534-8657-7530-008C3E0A28AC}"/>
              </a:ext>
            </a:extLst>
          </p:cNvPr>
          <p:cNvSpPr txBox="1"/>
          <p:nvPr/>
        </p:nvSpPr>
        <p:spPr>
          <a:xfrm>
            <a:off x="704850" y="1851173"/>
            <a:ext cx="5762625" cy="3901068"/>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دقیقا مشخص نیست که چه چیزی باعث مری بارت می‌شود. با این حال، رفلاکس اسید در بروز آن نقش دارد. در حالی که اکثر افراد مبتلا به مری بارت به رفلاکس مزمن مبتلا هستند، بسیاری از آن‌ها هیچ‌‌یک از علائم رفلاکس را تجربه نمی‌کنند (رفلاکس خاموش). فرقی ندارد که رفلاکس با علائم همراه باشد یا خیر، در هر صورت برگشت اسید معده به سمت مری به بافت آن صدمه می‌زند و بافت پوششی آن را تغییر می‌دهد</a:t>
            </a:r>
            <a:r>
              <a:rPr lang="en-US" dirty="0"/>
              <a:t>.</a:t>
            </a:r>
          </a:p>
        </p:txBody>
      </p:sp>
      <p:pic>
        <p:nvPicPr>
          <p:cNvPr id="6" name="Picture 5">
            <a:extLst>
              <a:ext uri="{FF2B5EF4-FFF2-40B4-BE49-F238E27FC236}">
                <a16:creationId xmlns:a16="http://schemas.microsoft.com/office/drawing/2014/main" id="{A72B2787-F7DA-B048-5B1D-F51A58983EED}"/>
              </a:ext>
            </a:extLst>
          </p:cNvPr>
          <p:cNvPicPr>
            <a:picLocks noChangeAspect="1"/>
          </p:cNvPicPr>
          <p:nvPr/>
        </p:nvPicPr>
        <p:blipFill>
          <a:blip r:embed="rId2"/>
          <a:srcRect l="24375" t="2000" r="22669" b="1"/>
          <a:stretch/>
        </p:blipFill>
        <p:spPr>
          <a:xfrm>
            <a:off x="7725875" y="1730019"/>
            <a:ext cx="3980350" cy="4143376"/>
          </a:xfrm>
          <a:prstGeom prst="rect">
            <a:avLst/>
          </a:prstGeom>
        </p:spPr>
      </p:pic>
      <p:sp>
        <p:nvSpPr>
          <p:cNvPr id="7" name="Rectangle 6">
            <a:extLst>
              <a:ext uri="{FF2B5EF4-FFF2-40B4-BE49-F238E27FC236}">
                <a16:creationId xmlns:a16="http://schemas.microsoft.com/office/drawing/2014/main" id="{2ABCEDCC-E66B-19B9-EB44-195F463071C1}"/>
              </a:ext>
            </a:extLst>
          </p:cNvPr>
          <p:cNvSpPr/>
          <p:nvPr/>
        </p:nvSpPr>
        <p:spPr>
          <a:xfrm flipH="1">
            <a:off x="0" y="6494753"/>
            <a:ext cx="12192000" cy="133350"/>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6028273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0056B21-628F-81BD-62BA-C23DFCB8C998}"/>
              </a:ext>
            </a:extLst>
          </p:cNvPr>
          <p:cNvSpPr txBox="1"/>
          <p:nvPr/>
        </p:nvSpPr>
        <p:spPr>
          <a:xfrm>
            <a:off x="10248900" y="242970"/>
            <a:ext cx="1828800"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عوامل خطر</a:t>
            </a:r>
            <a:endParaRPr lang="en-US" dirty="0">
              <a:solidFill>
                <a:schemeClr val="bg1"/>
              </a:solidFill>
            </a:endParaRPr>
          </a:p>
        </p:txBody>
      </p:sp>
      <p:sp>
        <p:nvSpPr>
          <p:cNvPr id="5" name="TextBox 4">
            <a:extLst>
              <a:ext uri="{FF2B5EF4-FFF2-40B4-BE49-F238E27FC236}">
                <a16:creationId xmlns:a16="http://schemas.microsoft.com/office/drawing/2014/main" id="{992C2469-B013-BAD5-D44C-9EDC2471E7A1}"/>
              </a:ext>
            </a:extLst>
          </p:cNvPr>
          <p:cNvSpPr txBox="1"/>
          <p:nvPr/>
        </p:nvSpPr>
        <p:spPr>
          <a:xfrm>
            <a:off x="5981700" y="990415"/>
            <a:ext cx="6096000"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عواملی که خطر ابتلا به مری بارت را افزایش می‌دهند عبارتند از</a:t>
            </a:r>
            <a:r>
              <a:rPr lang="en-US" dirty="0"/>
              <a:t>:</a:t>
            </a:r>
          </a:p>
        </p:txBody>
      </p:sp>
      <p:sp>
        <p:nvSpPr>
          <p:cNvPr id="7" name="TextBox 6">
            <a:extLst>
              <a:ext uri="{FF2B5EF4-FFF2-40B4-BE49-F238E27FC236}">
                <a16:creationId xmlns:a16="http://schemas.microsoft.com/office/drawing/2014/main" id="{D8C2A0C1-1ED8-C206-BF2D-EBA35D7A6685}"/>
              </a:ext>
            </a:extLst>
          </p:cNvPr>
          <p:cNvSpPr txBox="1"/>
          <p:nvPr/>
        </p:nvSpPr>
        <p:spPr>
          <a:xfrm>
            <a:off x="6629400" y="2575736"/>
            <a:ext cx="5410200" cy="577081"/>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مردان بیشتر از زنان در معرض ابتلا به این بیماری هستند</a:t>
            </a:r>
            <a:r>
              <a:rPr lang="en-US" dirty="0"/>
              <a:t>.</a:t>
            </a:r>
          </a:p>
        </p:txBody>
      </p:sp>
      <p:sp>
        <p:nvSpPr>
          <p:cNvPr id="9" name="TextBox 8">
            <a:extLst>
              <a:ext uri="{FF2B5EF4-FFF2-40B4-BE49-F238E27FC236}">
                <a16:creationId xmlns:a16="http://schemas.microsoft.com/office/drawing/2014/main" id="{159850E6-10D9-BBEA-A49B-ABC31C30BB50}"/>
              </a:ext>
            </a:extLst>
          </p:cNvPr>
          <p:cNvSpPr txBox="1"/>
          <p:nvPr/>
        </p:nvSpPr>
        <p:spPr>
          <a:xfrm>
            <a:off x="4067175" y="4972218"/>
            <a:ext cx="2028825" cy="400110"/>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sz="2000" dirty="0">
                <a:solidFill>
                  <a:schemeClr val="tx1"/>
                </a:solidFill>
              </a:rPr>
              <a:t>سابقه خانوادگی</a:t>
            </a:r>
            <a:r>
              <a:rPr lang="en-US" sz="2000" dirty="0">
                <a:solidFill>
                  <a:schemeClr val="tx1"/>
                </a:solidFill>
              </a:rPr>
              <a:t>: </a:t>
            </a:r>
            <a:endParaRPr lang="fa-IR" sz="2000" dirty="0">
              <a:solidFill>
                <a:schemeClr val="tx1"/>
              </a:solidFill>
            </a:endParaRPr>
          </a:p>
        </p:txBody>
      </p:sp>
      <p:sp>
        <p:nvSpPr>
          <p:cNvPr id="11" name="TextBox 10">
            <a:extLst>
              <a:ext uri="{FF2B5EF4-FFF2-40B4-BE49-F238E27FC236}">
                <a16:creationId xmlns:a16="http://schemas.microsoft.com/office/drawing/2014/main" id="{1E1E6596-BE30-2AAE-192C-71290C9B59EB}"/>
              </a:ext>
            </a:extLst>
          </p:cNvPr>
          <p:cNvSpPr txBox="1"/>
          <p:nvPr/>
        </p:nvSpPr>
        <p:spPr>
          <a:xfrm>
            <a:off x="438150" y="5372328"/>
            <a:ext cx="5657850"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اگر سابقه خانوادگی مری بارت یا سرطان مری را داشته باشید، احتمال بروز این بیماری در شما بیشتر می‌شود.</a:t>
            </a:r>
          </a:p>
        </p:txBody>
      </p:sp>
      <p:sp>
        <p:nvSpPr>
          <p:cNvPr id="13" name="TextBox 12">
            <a:extLst>
              <a:ext uri="{FF2B5EF4-FFF2-40B4-BE49-F238E27FC236}">
                <a16:creationId xmlns:a16="http://schemas.microsoft.com/office/drawing/2014/main" id="{C06551E8-B226-F75C-E55C-EFEB1A607985}"/>
              </a:ext>
            </a:extLst>
          </p:cNvPr>
          <p:cNvSpPr txBox="1"/>
          <p:nvPr/>
        </p:nvSpPr>
        <p:spPr>
          <a:xfrm>
            <a:off x="10820400" y="2175626"/>
            <a:ext cx="1219200" cy="400110"/>
          </a:xfrm>
          <a:prstGeom prst="rect">
            <a:avLst/>
          </a:prstGeom>
          <a:noFill/>
        </p:spPr>
        <p:txBody>
          <a:bodyPr wrap="square">
            <a:spAutoFit/>
          </a:bodyPr>
          <a:lstStyle>
            <a:defPPr>
              <a:defRPr lang="fa-IR"/>
            </a:defPPr>
            <a:lvl1pPr algn="just" rtl="1">
              <a:defRPr sz="2400" b="1" kern="1800">
                <a:solidFill>
                  <a:schemeClr val="bg1"/>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sz="2000" dirty="0">
                <a:solidFill>
                  <a:schemeClr val="tx1"/>
                </a:solidFill>
              </a:rPr>
              <a:t>جنسیت</a:t>
            </a:r>
            <a:r>
              <a:rPr lang="en-US" sz="2000" dirty="0">
                <a:solidFill>
                  <a:schemeClr val="tx1"/>
                </a:solidFill>
              </a:rPr>
              <a:t>: </a:t>
            </a:r>
            <a:endParaRPr lang="fa-IR" sz="2000" dirty="0">
              <a:solidFill>
                <a:schemeClr val="tx1"/>
              </a:solidFill>
            </a:endParaRPr>
          </a:p>
        </p:txBody>
      </p:sp>
      <p:pic>
        <p:nvPicPr>
          <p:cNvPr id="16" name="Picture 15">
            <a:extLst>
              <a:ext uri="{FF2B5EF4-FFF2-40B4-BE49-F238E27FC236}">
                <a16:creationId xmlns:a16="http://schemas.microsoft.com/office/drawing/2014/main" id="{731913A4-F14A-8B82-4A53-54E8B6BCF0F8}"/>
              </a:ext>
            </a:extLst>
          </p:cNvPr>
          <p:cNvPicPr>
            <a:picLocks noChangeAspect="1"/>
          </p:cNvPicPr>
          <p:nvPr/>
        </p:nvPicPr>
        <p:blipFill>
          <a:blip r:embed="rId2"/>
          <a:stretch>
            <a:fillRect/>
          </a:stretch>
        </p:blipFill>
        <p:spPr>
          <a:xfrm>
            <a:off x="666750" y="1278955"/>
            <a:ext cx="5200650" cy="3373920"/>
          </a:xfrm>
          <a:prstGeom prst="rect">
            <a:avLst/>
          </a:prstGeom>
        </p:spPr>
      </p:pic>
      <p:pic>
        <p:nvPicPr>
          <p:cNvPr id="17" name="Picture 16">
            <a:extLst>
              <a:ext uri="{FF2B5EF4-FFF2-40B4-BE49-F238E27FC236}">
                <a16:creationId xmlns:a16="http://schemas.microsoft.com/office/drawing/2014/main" id="{AB377748-A6BE-A631-2402-FE54BE012CE2}"/>
              </a:ext>
            </a:extLst>
          </p:cNvPr>
          <p:cNvPicPr>
            <a:picLocks noChangeAspect="1"/>
          </p:cNvPicPr>
          <p:nvPr/>
        </p:nvPicPr>
        <p:blipFill>
          <a:blip r:embed="rId3"/>
          <a:stretch>
            <a:fillRect/>
          </a:stretch>
        </p:blipFill>
        <p:spPr>
          <a:xfrm>
            <a:off x="6629400" y="3210093"/>
            <a:ext cx="4953000" cy="3524250"/>
          </a:xfrm>
          <a:prstGeom prst="rect">
            <a:avLst/>
          </a:prstGeom>
        </p:spPr>
      </p:pic>
      <p:sp>
        <p:nvSpPr>
          <p:cNvPr id="18" name="Rectangle 17">
            <a:extLst>
              <a:ext uri="{FF2B5EF4-FFF2-40B4-BE49-F238E27FC236}">
                <a16:creationId xmlns:a16="http://schemas.microsoft.com/office/drawing/2014/main" id="{BA2ADD56-F0C6-51CD-32C8-95A73B430734}"/>
              </a:ext>
            </a:extLst>
          </p:cNvPr>
          <p:cNvSpPr/>
          <p:nvPr/>
        </p:nvSpPr>
        <p:spPr>
          <a:xfrm flipH="1">
            <a:off x="0" y="1466850"/>
            <a:ext cx="438150" cy="403843"/>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19" name="Rectangle 18">
            <a:extLst>
              <a:ext uri="{FF2B5EF4-FFF2-40B4-BE49-F238E27FC236}">
                <a16:creationId xmlns:a16="http://schemas.microsoft.com/office/drawing/2014/main" id="{23A260DD-335D-E1F1-CE54-C4FA997DAA27}"/>
              </a:ext>
            </a:extLst>
          </p:cNvPr>
          <p:cNvSpPr/>
          <p:nvPr/>
        </p:nvSpPr>
        <p:spPr>
          <a:xfrm flipH="1">
            <a:off x="11753850" y="6396335"/>
            <a:ext cx="438150" cy="461665"/>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42772013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94BD11C-17CE-F2A4-B396-9262DD751CD9}"/>
              </a:ext>
            </a:extLst>
          </p:cNvPr>
          <p:cNvSpPr txBox="1"/>
          <p:nvPr/>
        </p:nvSpPr>
        <p:spPr>
          <a:xfrm>
            <a:off x="5810250" y="3406272"/>
            <a:ext cx="6096000"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این بیماری می‌تواند در هر سنی رخ دهد، اما در بزرگسالان بالای 50 سال شایع‌تر است</a:t>
            </a:r>
            <a:r>
              <a:rPr lang="en-US" dirty="0"/>
              <a:t>.</a:t>
            </a:r>
          </a:p>
        </p:txBody>
      </p:sp>
      <p:sp>
        <p:nvSpPr>
          <p:cNvPr id="5" name="TextBox 4">
            <a:extLst>
              <a:ext uri="{FF2B5EF4-FFF2-40B4-BE49-F238E27FC236}">
                <a16:creationId xmlns:a16="http://schemas.microsoft.com/office/drawing/2014/main" id="{99C82205-7486-67C7-19BA-CC6F70790A6A}"/>
              </a:ext>
            </a:extLst>
          </p:cNvPr>
          <p:cNvSpPr txBox="1"/>
          <p:nvPr/>
        </p:nvSpPr>
        <p:spPr>
          <a:xfrm>
            <a:off x="9677400" y="1215762"/>
            <a:ext cx="2305050"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سفیدپوست بودن</a:t>
            </a:r>
            <a:r>
              <a:rPr lang="en-US" dirty="0"/>
              <a:t>: </a:t>
            </a:r>
            <a:endParaRPr lang="fa-IR" dirty="0"/>
          </a:p>
        </p:txBody>
      </p:sp>
      <p:sp>
        <p:nvSpPr>
          <p:cNvPr id="7" name="TextBox 6">
            <a:extLst>
              <a:ext uri="{FF2B5EF4-FFF2-40B4-BE49-F238E27FC236}">
                <a16:creationId xmlns:a16="http://schemas.microsoft.com/office/drawing/2014/main" id="{EB982DDB-8C84-8369-B97B-504E2B2A96B0}"/>
              </a:ext>
            </a:extLst>
          </p:cNvPr>
          <p:cNvSpPr txBox="1"/>
          <p:nvPr/>
        </p:nvSpPr>
        <p:spPr>
          <a:xfrm>
            <a:off x="5810250" y="1636728"/>
            <a:ext cx="6096000"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خطر بروز این بیماری در افراد سفیدپوست نسبت به سایر نژادها بیشتر است</a:t>
            </a:r>
            <a:r>
              <a:rPr lang="en-US" dirty="0"/>
              <a:t>.</a:t>
            </a:r>
          </a:p>
        </p:txBody>
      </p:sp>
      <p:sp>
        <p:nvSpPr>
          <p:cNvPr id="9" name="TextBox 8">
            <a:extLst>
              <a:ext uri="{FF2B5EF4-FFF2-40B4-BE49-F238E27FC236}">
                <a16:creationId xmlns:a16="http://schemas.microsoft.com/office/drawing/2014/main" id="{1457D6EC-DDB3-D7D1-F6F0-A6C63607E26F}"/>
              </a:ext>
            </a:extLst>
          </p:cNvPr>
          <p:cNvSpPr txBox="1"/>
          <p:nvPr/>
        </p:nvSpPr>
        <p:spPr>
          <a:xfrm>
            <a:off x="9172575" y="2916838"/>
            <a:ext cx="2733675"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سن</a:t>
            </a:r>
            <a:r>
              <a:rPr lang="en-US" dirty="0"/>
              <a:t>: </a:t>
            </a:r>
            <a:endParaRPr lang="fa-IR" dirty="0"/>
          </a:p>
        </p:txBody>
      </p:sp>
      <p:sp>
        <p:nvSpPr>
          <p:cNvPr id="10" name="TextBox 9">
            <a:extLst>
              <a:ext uri="{FF2B5EF4-FFF2-40B4-BE49-F238E27FC236}">
                <a16:creationId xmlns:a16="http://schemas.microsoft.com/office/drawing/2014/main" id="{A573E73D-C425-2816-ED91-0B76703BED38}"/>
              </a:ext>
            </a:extLst>
          </p:cNvPr>
          <p:cNvSpPr txBox="1"/>
          <p:nvPr/>
        </p:nvSpPr>
        <p:spPr>
          <a:xfrm>
            <a:off x="10248900" y="242970"/>
            <a:ext cx="1828800" cy="461665"/>
          </a:xfrm>
          <a:prstGeom prst="rect">
            <a:avLst/>
          </a:prstGeom>
          <a:noFill/>
        </p:spPr>
        <p:txBody>
          <a:bodyPr wrap="square">
            <a:spAutoFit/>
          </a:bodyPr>
          <a:lstStyle>
            <a:defPPr>
              <a:defRPr lang="fa-IR"/>
            </a:defPPr>
            <a:lvl1pPr algn="just" rtl="1">
              <a:defRPr sz="2400" b="1" kern="1800">
                <a:solidFill>
                  <a:srgbClr val="3C3C3C"/>
                </a:solidFill>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solidFill>
                  <a:schemeClr val="bg1"/>
                </a:solidFill>
              </a:rPr>
              <a:t>عوامل خطر</a:t>
            </a:r>
            <a:endParaRPr lang="en-US" dirty="0">
              <a:solidFill>
                <a:schemeClr val="bg1"/>
              </a:solidFill>
            </a:endParaRPr>
          </a:p>
        </p:txBody>
      </p:sp>
      <p:sp>
        <p:nvSpPr>
          <p:cNvPr id="12" name="TextBox 11">
            <a:extLst>
              <a:ext uri="{FF2B5EF4-FFF2-40B4-BE49-F238E27FC236}">
                <a16:creationId xmlns:a16="http://schemas.microsoft.com/office/drawing/2014/main" id="{E2BAB765-6706-5BFA-AD64-086CFDB5D843}"/>
              </a:ext>
            </a:extLst>
          </p:cNvPr>
          <p:cNvSpPr txBox="1"/>
          <p:nvPr/>
        </p:nvSpPr>
        <p:spPr>
          <a:xfrm>
            <a:off x="5657850" y="5012342"/>
            <a:ext cx="6324600" cy="1131079"/>
          </a:xfrm>
          <a:prstGeom prst="rect">
            <a:avLst/>
          </a:prstGeom>
          <a:noFill/>
        </p:spPr>
        <p:txBody>
          <a:bodyPr wrap="square">
            <a:spAutoFit/>
          </a:bodyPr>
          <a:lstStyle>
            <a:defPPr>
              <a:defRPr lang="fa-IR"/>
            </a:defPPr>
            <a:lvl1pPr algn="just" rtl="1">
              <a:lnSpc>
                <a:spcPct val="200000"/>
              </a:lnSpc>
              <a:spcAft>
                <a:spcPts val="800"/>
              </a:spcAft>
              <a:defRPr>
                <a:solidFill>
                  <a:srgbClr val="212529"/>
                </a:solidFill>
                <a:effectLst/>
                <a:latin typeface="Vazir" panose="020B0603030804020204" pitchFamily="34" charset="-78"/>
                <a:ea typeface="Times New Roman" panose="02020603050405020304" pitchFamily="18" charset="0"/>
                <a:cs typeface="Vazir" panose="020B0603030804020204" pitchFamily="34" charset="-78"/>
              </a:defRPr>
            </a:lvl1pPr>
          </a:lstStyle>
          <a:p>
            <a:r>
              <a:rPr lang="fa-IR" dirty="0"/>
              <a:t>تجمع چربی در اطراف شکم با افزایش خطر ابتلا به این بیماری مرتبط است</a:t>
            </a:r>
            <a:r>
              <a:rPr lang="en-US" dirty="0"/>
              <a:t>.</a:t>
            </a:r>
          </a:p>
        </p:txBody>
      </p:sp>
      <p:sp>
        <p:nvSpPr>
          <p:cNvPr id="14" name="TextBox 13">
            <a:extLst>
              <a:ext uri="{FF2B5EF4-FFF2-40B4-BE49-F238E27FC236}">
                <a16:creationId xmlns:a16="http://schemas.microsoft.com/office/drawing/2014/main" id="{26850D84-DE32-48C6-315A-23A0C40373EF}"/>
              </a:ext>
            </a:extLst>
          </p:cNvPr>
          <p:cNvSpPr txBox="1"/>
          <p:nvPr/>
        </p:nvSpPr>
        <p:spPr>
          <a:xfrm>
            <a:off x="11068050" y="4739798"/>
            <a:ext cx="838200" cy="400110"/>
          </a:xfrm>
          <a:prstGeom prst="rect">
            <a:avLst/>
          </a:prstGeom>
          <a:noFill/>
        </p:spPr>
        <p:txBody>
          <a:bodyPr wrap="square">
            <a:spAutoFit/>
          </a:bodyPr>
          <a:lstStyle>
            <a:defPPr>
              <a:defRPr lang="fa-IR"/>
            </a:defPPr>
            <a:lvl1pPr algn="just" rtl="1">
              <a:defRPr sz="2000" b="1" kern="1800">
                <a:effectLst/>
                <a:latin typeface="Shabnam" panose="020B0603030804020204" pitchFamily="34" charset="-78"/>
                <a:ea typeface="Times New Roman" panose="02020603050405020304" pitchFamily="18" charset="0"/>
                <a:cs typeface="Shabnam" panose="020B0603030804020204" pitchFamily="34" charset="-78"/>
              </a:defRPr>
            </a:lvl1pPr>
          </a:lstStyle>
          <a:p>
            <a:r>
              <a:rPr lang="fa-IR" dirty="0"/>
              <a:t>چاقی:</a:t>
            </a:r>
          </a:p>
        </p:txBody>
      </p:sp>
      <p:pic>
        <p:nvPicPr>
          <p:cNvPr id="2052" name="Picture 4" descr="چاقی سریع و راحت را با این دستورالعمل‌های ارزان تجربه کنید +طبیعی‌ترین  روش‌های درمان لاغری با طب سنتی">
            <a:extLst>
              <a:ext uri="{FF2B5EF4-FFF2-40B4-BE49-F238E27FC236}">
                <a16:creationId xmlns:a16="http://schemas.microsoft.com/office/drawing/2014/main" id="{2527D24B-6BED-02BC-393E-777553B2C7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02266"/>
            <a:ext cx="5734050" cy="3992331"/>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8506DCD0-67A9-6526-C715-D2B1EB9F8AC3}"/>
              </a:ext>
            </a:extLst>
          </p:cNvPr>
          <p:cNvSpPr/>
          <p:nvPr/>
        </p:nvSpPr>
        <p:spPr>
          <a:xfrm flipH="1">
            <a:off x="104775" y="6343650"/>
            <a:ext cx="438150" cy="403843"/>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
        <p:nvSpPr>
          <p:cNvPr id="19" name="Rectangle 18">
            <a:extLst>
              <a:ext uri="{FF2B5EF4-FFF2-40B4-BE49-F238E27FC236}">
                <a16:creationId xmlns:a16="http://schemas.microsoft.com/office/drawing/2014/main" id="{0BCE6044-B403-E6CA-68EB-E7F3EFE0FFEB}"/>
              </a:ext>
            </a:extLst>
          </p:cNvPr>
          <p:cNvSpPr/>
          <p:nvPr/>
        </p:nvSpPr>
        <p:spPr>
          <a:xfrm flipH="1">
            <a:off x="11649075" y="6343650"/>
            <a:ext cx="438150" cy="403843"/>
          </a:xfrm>
          <a:prstGeom prst="rect">
            <a:avLst/>
          </a:prstGeom>
          <a:solidFill>
            <a:schemeClr val="accent1">
              <a:lumMod val="75000"/>
            </a:schemeClr>
          </a:solidFill>
          <a:ln>
            <a:noFill/>
          </a:ln>
        </p:spPr>
        <p:style>
          <a:lnRef idx="2">
            <a:schemeClr val="accent2">
              <a:shade val="15000"/>
            </a:schemeClr>
          </a:lnRef>
          <a:fillRef idx="1">
            <a:schemeClr val="accent2"/>
          </a:fillRef>
          <a:effectRef idx="0">
            <a:schemeClr val="accent2"/>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46764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TotalTime>
  <Words>1573</Words>
  <Application>Microsoft Office PowerPoint</Application>
  <PresentationFormat>Widescreen</PresentationFormat>
  <Paragraphs>131</Paragraphs>
  <Slides>21</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21</vt:i4>
      </vt:variant>
    </vt:vector>
  </HeadingPairs>
  <TitlesOfParts>
    <vt:vector size="28" baseType="lpstr">
      <vt:lpstr>Arial</vt:lpstr>
      <vt:lpstr>Calibri</vt:lpstr>
      <vt:lpstr>Montserrat Medium</vt:lpstr>
      <vt:lpstr>Shabnam</vt:lpstr>
      <vt:lpstr>Vazir</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Mobotop</cp:lastModifiedBy>
  <cp:revision>3</cp:revision>
  <dcterms:created xsi:type="dcterms:W3CDTF">2025-01-15T05:42:41Z</dcterms:created>
  <dcterms:modified xsi:type="dcterms:W3CDTF">2025-01-27T06:29:27Z</dcterms:modified>
</cp:coreProperties>
</file>