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3" r:id="rId2"/>
    <p:sldId id="256" r:id="rId3"/>
    <p:sldId id="279" r:id="rId4"/>
    <p:sldId id="280" r:id="rId5"/>
    <p:sldId id="257" r:id="rId6"/>
    <p:sldId id="272" r:id="rId7"/>
    <p:sldId id="271" r:id="rId8"/>
    <p:sldId id="275" r:id="rId9"/>
    <p:sldId id="258" r:id="rId10"/>
    <p:sldId id="276" r:id="rId11"/>
    <p:sldId id="274" r:id="rId12"/>
    <p:sldId id="277" r:id="rId13"/>
    <p:sldId id="259" r:id="rId14"/>
    <p:sldId id="260" r:id="rId15"/>
    <p:sldId id="261" r:id="rId16"/>
    <p:sldId id="262" r:id="rId17"/>
    <p:sldId id="263" r:id="rId18"/>
    <p:sldId id="264" r:id="rId19"/>
    <p:sldId id="265" r:id="rId20"/>
    <p:sldId id="278" r:id="rId21"/>
    <p:sldId id="266" r:id="rId22"/>
    <p:sldId id="268" r:id="rId23"/>
    <p:sldId id="269" r:id="rId2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97" autoAdjust="0"/>
    <p:restoredTop sz="94660"/>
  </p:normalViewPr>
  <p:slideViewPr>
    <p:cSldViewPr snapToGrid="0" showGuides="1">
      <p:cViewPr varScale="1">
        <p:scale>
          <a:sx n="78" d="100"/>
          <a:sy n="78" d="100"/>
        </p:scale>
        <p:origin x="787"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43EDB1F-6C02-4F37-9E25-E73DF20DD475}" type="datetimeFigureOut">
              <a:rPr lang="fa-IR" smtClean="0"/>
              <a:t>01/08/1446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8A7D2B3-97A5-4949-AE07-49EFDC701AAF}" type="slidenum">
              <a:rPr lang="fa-IR" smtClean="0"/>
              <a:t>‹#›</a:t>
            </a:fld>
            <a:endParaRPr lang="fa-IR"/>
          </a:p>
        </p:txBody>
      </p:sp>
    </p:spTree>
    <p:extLst>
      <p:ext uri="{BB962C8B-B14F-4D97-AF65-F5344CB8AC3E}">
        <p14:creationId xmlns:p14="http://schemas.microsoft.com/office/powerpoint/2010/main" val="95238359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E8A7D2B3-97A5-4949-AE07-49EFDC701AAF}" type="slidenum">
              <a:rPr lang="fa-IR" smtClean="0"/>
              <a:t>14</a:t>
            </a:fld>
            <a:endParaRPr lang="fa-IR"/>
          </a:p>
        </p:txBody>
      </p:sp>
    </p:spTree>
    <p:extLst>
      <p:ext uri="{BB962C8B-B14F-4D97-AF65-F5344CB8AC3E}">
        <p14:creationId xmlns:p14="http://schemas.microsoft.com/office/powerpoint/2010/main" val="1572869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E8A7D2B3-97A5-4949-AE07-49EFDC701AAF}" type="slidenum">
              <a:rPr lang="fa-IR" smtClean="0"/>
              <a:t>16</a:t>
            </a:fld>
            <a:endParaRPr lang="fa-IR"/>
          </a:p>
        </p:txBody>
      </p:sp>
    </p:spTree>
    <p:extLst>
      <p:ext uri="{BB962C8B-B14F-4D97-AF65-F5344CB8AC3E}">
        <p14:creationId xmlns:p14="http://schemas.microsoft.com/office/powerpoint/2010/main" val="2278122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6096000" y="0"/>
            <a:ext cx="6299200" cy="6858000"/>
          </a:xfrm>
          <a:custGeom>
            <a:avLst/>
            <a:gdLst>
              <a:gd name="connsiteX0" fmla="*/ 2984500 w 6299200"/>
              <a:gd name="connsiteY0" fmla="*/ 0 h 6858000"/>
              <a:gd name="connsiteX1" fmla="*/ 3048000 w 6299200"/>
              <a:gd name="connsiteY1" fmla="*/ 0 h 6858000"/>
              <a:gd name="connsiteX2" fmla="*/ 6299200 w 6299200"/>
              <a:gd name="connsiteY2" fmla="*/ 0 h 6858000"/>
              <a:gd name="connsiteX3" fmla="*/ 6299200 w 6299200"/>
              <a:gd name="connsiteY3" fmla="*/ 6858000 h 6858000"/>
              <a:gd name="connsiteX4" fmla="*/ 3048000 w 6299200"/>
              <a:gd name="connsiteY4" fmla="*/ 6858000 h 6858000"/>
              <a:gd name="connsiteX5" fmla="*/ 2984500 w 6299200"/>
              <a:gd name="connsiteY5" fmla="*/ 6858000 h 6858000"/>
              <a:gd name="connsiteX6" fmla="*/ 2984500 w 6299200"/>
              <a:gd name="connsiteY6" fmla="*/ 6856194 h 6858000"/>
              <a:gd name="connsiteX7" fmla="*/ 2891150 w 6299200"/>
              <a:gd name="connsiteY7" fmla="*/ 6853538 h 6858000"/>
              <a:gd name="connsiteX8" fmla="*/ 0 w 6299200"/>
              <a:gd name="connsiteY8" fmla="*/ 3429000 h 6858000"/>
              <a:gd name="connsiteX9" fmla="*/ 2891150 w 6299200"/>
              <a:gd name="connsiteY9" fmla="*/ 4462 h 6858000"/>
              <a:gd name="connsiteX10" fmla="*/ 2984500 w 6299200"/>
              <a:gd name="connsiteY10" fmla="*/ 18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99200" h="6858000">
                <a:moveTo>
                  <a:pt x="2984500" y="0"/>
                </a:moveTo>
                <a:lnTo>
                  <a:pt x="3048000" y="0"/>
                </a:lnTo>
                <a:lnTo>
                  <a:pt x="6299200" y="0"/>
                </a:lnTo>
                <a:lnTo>
                  <a:pt x="6299200" y="6858000"/>
                </a:lnTo>
                <a:lnTo>
                  <a:pt x="3048000" y="6858000"/>
                </a:lnTo>
                <a:lnTo>
                  <a:pt x="2984500" y="6858000"/>
                </a:lnTo>
                <a:lnTo>
                  <a:pt x="2984500" y="6856194"/>
                </a:lnTo>
                <a:lnTo>
                  <a:pt x="2891150" y="6853538"/>
                </a:lnTo>
                <a:cubicBezTo>
                  <a:pt x="1280679" y="6761699"/>
                  <a:pt x="0" y="5263603"/>
                  <a:pt x="0" y="3429000"/>
                </a:cubicBezTo>
                <a:cubicBezTo>
                  <a:pt x="0" y="1594397"/>
                  <a:pt x="1280679" y="96301"/>
                  <a:pt x="2891150" y="4462"/>
                </a:cubicBezTo>
                <a:lnTo>
                  <a:pt x="2984500" y="1806"/>
                </a:lnTo>
                <a:close/>
              </a:path>
            </a:pathLst>
          </a:custGeom>
        </p:spPr>
        <p:txBody>
          <a:bodyPr wrap="square">
            <a:noAutofit/>
          </a:bodyPr>
          <a:lstStyle/>
          <a:p>
            <a:endParaRPr lang="fa-IR"/>
          </a:p>
        </p:txBody>
      </p:sp>
    </p:spTree>
    <p:extLst>
      <p:ext uri="{BB962C8B-B14F-4D97-AF65-F5344CB8AC3E}">
        <p14:creationId xmlns:p14="http://schemas.microsoft.com/office/powerpoint/2010/main" val="2548105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08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3464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876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4764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676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4322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329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092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682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9115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636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90632" y="5075045"/>
            <a:ext cx="2505103" cy="461665"/>
          </a:xfrm>
          <a:prstGeom prst="rect">
            <a:avLst/>
          </a:prstGeom>
        </p:spPr>
      </p:pic>
      <p:pic>
        <p:nvPicPr>
          <p:cNvPr id="9" name="Picture 8"/>
          <p:cNvPicPr>
            <a:picLocks noChangeAspect="1"/>
          </p:cNvPicPr>
          <p:nvPr/>
        </p:nvPicPr>
        <p:blipFill>
          <a:blip r:embed="rId3"/>
          <a:stretch>
            <a:fillRect/>
          </a:stretch>
        </p:blipFill>
        <p:spPr>
          <a:xfrm>
            <a:off x="928047" y="4088177"/>
            <a:ext cx="3272153" cy="504623"/>
          </a:xfrm>
          <a:prstGeom prst="rect">
            <a:avLst/>
          </a:prstGeom>
        </p:spPr>
      </p:pic>
      <p:sp>
        <p:nvSpPr>
          <p:cNvPr id="8" name="Rectangle 7"/>
          <p:cNvSpPr/>
          <p:nvPr/>
        </p:nvSpPr>
        <p:spPr>
          <a:xfrm>
            <a:off x="382137" y="3002507"/>
            <a:ext cx="3913598" cy="56263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0" y="2109431"/>
            <a:ext cx="4200201" cy="54073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a:blip r:embed="rId4"/>
          <a:stretch>
            <a:fillRect/>
          </a:stretch>
        </p:blipFill>
        <p:spPr>
          <a:xfrm>
            <a:off x="3916907" y="276483"/>
            <a:ext cx="8273454" cy="5824066"/>
          </a:xfrm>
          <a:prstGeom prst="rect">
            <a:avLst/>
          </a:prstGeom>
        </p:spPr>
      </p:pic>
      <p:sp>
        <p:nvSpPr>
          <p:cNvPr id="4" name="Rectangle 3"/>
          <p:cNvSpPr/>
          <p:nvPr/>
        </p:nvSpPr>
        <p:spPr>
          <a:xfrm>
            <a:off x="-156955" y="2109431"/>
            <a:ext cx="4163320"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موضوع:پاورپوینت کریم خان زند </a:t>
            </a:r>
          </a:p>
        </p:txBody>
      </p:sp>
      <p:sp>
        <p:nvSpPr>
          <p:cNvPr id="5" name="Rectangle 4"/>
          <p:cNvSpPr/>
          <p:nvPr/>
        </p:nvSpPr>
        <p:spPr>
          <a:xfrm>
            <a:off x="510205" y="3039341"/>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6" name="Rectangle 5"/>
          <p:cNvSpPr/>
          <p:nvPr/>
        </p:nvSpPr>
        <p:spPr>
          <a:xfrm>
            <a:off x="1024769" y="4088178"/>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7" name="Rectangle 6"/>
          <p:cNvSpPr/>
          <p:nvPr/>
        </p:nvSpPr>
        <p:spPr>
          <a:xfrm>
            <a:off x="1804385" y="5075045"/>
            <a:ext cx="21259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1" name="Picture 10"/>
          <p:cNvPicPr>
            <a:picLocks noChangeAspect="1"/>
          </p:cNvPicPr>
          <p:nvPr/>
        </p:nvPicPr>
        <p:blipFill>
          <a:blip r:embed="rId5"/>
          <a:stretch>
            <a:fillRect/>
          </a:stretch>
        </p:blipFill>
        <p:spPr>
          <a:xfrm>
            <a:off x="959270" y="-115803"/>
            <a:ext cx="2225233" cy="2225233"/>
          </a:xfrm>
          <a:prstGeom prst="rect">
            <a:avLst/>
          </a:prstGeom>
        </p:spPr>
      </p:pic>
    </p:spTree>
    <p:extLst>
      <p:ext uri="{BB962C8B-B14F-4D97-AF65-F5344CB8AC3E}">
        <p14:creationId xmlns:p14="http://schemas.microsoft.com/office/powerpoint/2010/main" val="1588205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otched Right Arrow 10"/>
          <p:cNvSpPr/>
          <p:nvPr/>
        </p:nvSpPr>
        <p:spPr>
          <a:xfrm>
            <a:off x="3753132" y="5254388"/>
            <a:ext cx="2060812" cy="477672"/>
          </a:xfrm>
          <a:prstGeom prst="notched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unched Tape 11"/>
          <p:cNvSpPr/>
          <p:nvPr/>
        </p:nvSpPr>
        <p:spPr>
          <a:xfrm>
            <a:off x="10222172" y="392878"/>
            <a:ext cx="1460315" cy="600164"/>
          </a:xfrm>
          <a:prstGeom prst="flowChartPunchedTap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09433" y="795319"/>
            <a:ext cx="11245756" cy="57708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علی‌مردان‌خان به علت سن کم شاه جدید نایب السلطنه او، کریم خان زند سردار کل سپاه و ابوالفتح خان نیز حاکم اصفهان شد. </a:t>
            </a:r>
          </a:p>
        </p:txBody>
      </p:sp>
      <p:sp>
        <p:nvSpPr>
          <p:cNvPr id="3" name="Rectangle 2"/>
          <p:cNvSpPr/>
          <p:nvPr/>
        </p:nvSpPr>
        <p:spPr>
          <a:xfrm>
            <a:off x="9826391" y="427798"/>
            <a:ext cx="1828798"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پادشاهی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pic>
        <p:nvPicPr>
          <p:cNvPr id="9" name="Picture 8"/>
          <p:cNvPicPr>
            <a:picLocks noChangeAspect="1"/>
          </p:cNvPicPr>
          <p:nvPr/>
        </p:nvPicPr>
        <p:blipFill>
          <a:blip r:embed="rId2"/>
          <a:stretch>
            <a:fillRect/>
          </a:stretch>
        </p:blipFill>
        <p:spPr>
          <a:xfrm>
            <a:off x="6023585" y="2971166"/>
            <a:ext cx="5631604" cy="3754402"/>
          </a:xfrm>
          <a:prstGeom prst="rect">
            <a:avLst/>
          </a:prstGeom>
        </p:spPr>
      </p:pic>
      <p:pic>
        <p:nvPicPr>
          <p:cNvPr id="13" name="Picture 12"/>
          <p:cNvPicPr>
            <a:picLocks noChangeAspect="1"/>
          </p:cNvPicPr>
          <p:nvPr/>
        </p:nvPicPr>
        <p:blipFill rotWithShape="1">
          <a:blip r:embed="rId3"/>
          <a:srcRect b="11995"/>
          <a:stretch/>
        </p:blipFill>
        <p:spPr>
          <a:xfrm>
            <a:off x="691347" y="1856095"/>
            <a:ext cx="4257460" cy="4698430"/>
          </a:xfrm>
          <a:prstGeom prst="rect">
            <a:avLst/>
          </a:prstGeom>
        </p:spPr>
      </p:pic>
    </p:spTree>
    <p:extLst>
      <p:ext uri="{BB962C8B-B14F-4D97-AF65-F5344CB8AC3E}">
        <p14:creationId xmlns:p14="http://schemas.microsoft.com/office/powerpoint/2010/main" val="3061546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inus 8"/>
          <p:cNvSpPr/>
          <p:nvPr/>
        </p:nvSpPr>
        <p:spPr>
          <a:xfrm>
            <a:off x="2992773" y="-463854"/>
            <a:ext cx="1596788" cy="2288108"/>
          </a:xfrm>
          <a:prstGeom prst="mathMinu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29907" y="961663"/>
            <a:ext cx="3971498" cy="3970318"/>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بعد از این پیمان کریم خان عازم فتح نواحی غربی ایران گردید. هنگامی که وی مشغول فتوحات بود، علی‌مردان‌خان با استفاده از غیبت وی، ابوالفتح خان حاکم اصفهان را کور و مقتول و عمویش باباخان بختیاری را حاکم اصفهان نمود و خود عازم دفع صالح خان حاکم شیراز گشت</a:t>
            </a:r>
          </a:p>
        </p:txBody>
      </p:sp>
      <p:sp>
        <p:nvSpPr>
          <p:cNvPr id="3" name="Rectangle 2"/>
          <p:cNvSpPr/>
          <p:nvPr/>
        </p:nvSpPr>
        <p:spPr>
          <a:xfrm>
            <a:off x="2572607" y="482388"/>
            <a:ext cx="1828798"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پادشاهی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a:srcRect l="708" r="-708" b="7463"/>
          <a:stretch/>
        </p:blipFill>
        <p:spPr>
          <a:xfrm>
            <a:off x="4589561" y="509686"/>
            <a:ext cx="7216674" cy="5936102"/>
          </a:xfrm>
          <a:prstGeom prst="rect">
            <a:avLst/>
          </a:prstGeom>
        </p:spPr>
      </p:pic>
      <p:sp>
        <p:nvSpPr>
          <p:cNvPr id="7" name="Minus 6"/>
          <p:cNvSpPr/>
          <p:nvPr/>
        </p:nvSpPr>
        <p:spPr>
          <a:xfrm>
            <a:off x="-300251" y="5254388"/>
            <a:ext cx="5404514" cy="354842"/>
          </a:xfrm>
          <a:prstGeom prst="mathMinus">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Minus 7"/>
          <p:cNvSpPr/>
          <p:nvPr/>
        </p:nvSpPr>
        <p:spPr>
          <a:xfrm>
            <a:off x="-586854" y="639256"/>
            <a:ext cx="4503761" cy="111371"/>
          </a:xfrm>
          <a:prstGeom prst="mathMinu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51188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75201">
              <a:schemeClr val="accent2">
                <a:lumMod val="20000"/>
                <a:lumOff val="80000"/>
              </a:schemeClr>
            </a:gs>
            <a:gs pos="38000">
              <a:schemeClr val="accent2">
                <a:lumMod val="20000"/>
                <a:lumOff val="80000"/>
              </a:schemeClr>
            </a:gs>
            <a:gs pos="0">
              <a:schemeClr val="accent4">
                <a:lumMod val="20000"/>
                <a:lumOff val="80000"/>
              </a:schemeClr>
            </a:gs>
            <a:gs pos="100000">
              <a:schemeClr val="accent4">
                <a:lumMod val="40000"/>
                <a:lumOff val="60000"/>
              </a:schemeClr>
            </a:gs>
            <a:gs pos="0">
              <a:schemeClr val="accent4">
                <a:lumMod val="20000"/>
                <a:lumOff val="80000"/>
              </a:schemeClr>
            </a:gs>
          </a:gsLst>
          <a:lin ang="5400000" scaled="1"/>
        </a:gradFill>
        <a:effectLst/>
      </p:bgPr>
    </p:bg>
    <p:spTree>
      <p:nvGrpSpPr>
        <p:cNvPr id="1" name=""/>
        <p:cNvGrpSpPr/>
        <p:nvPr/>
      </p:nvGrpSpPr>
      <p:grpSpPr>
        <a:xfrm>
          <a:off x="0" y="0"/>
          <a:ext cx="0" cy="0"/>
          <a:chOff x="0" y="0"/>
          <a:chExt cx="0" cy="0"/>
        </a:xfrm>
      </p:grpSpPr>
      <p:sp>
        <p:nvSpPr>
          <p:cNvPr id="2" name="Rectangle 1"/>
          <p:cNvSpPr/>
          <p:nvPr/>
        </p:nvSpPr>
        <p:spPr>
          <a:xfrm>
            <a:off x="7119393" y="1277573"/>
            <a:ext cx="4666829" cy="3416320"/>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علی‌مردان‌خان خود را پادشاه واقعی ایران می‌دانست وشاه اسماعیل سوم برایش آلت دستی بیش نبود. کریم خان بعد از اطلاع از موضوع در یک شورای مشورتی با سرداران خود تصمیم گرفت با علی‌مردان‌خان بجنگد. او با ۳۰٬۰۰۰ سپاهی به اصفهان حمله برد و شهر را تصرف کرد. </a:t>
            </a:r>
          </a:p>
        </p:txBody>
      </p:sp>
      <p:pic>
        <p:nvPicPr>
          <p:cNvPr id="3" name="Picture 2"/>
          <p:cNvPicPr>
            <a:picLocks noChangeAspect="1"/>
          </p:cNvPicPr>
          <p:nvPr/>
        </p:nvPicPr>
        <p:blipFill>
          <a:blip r:embed="rId2"/>
          <a:stretch>
            <a:fillRect/>
          </a:stretch>
        </p:blipFill>
        <p:spPr>
          <a:xfrm>
            <a:off x="9859718" y="788269"/>
            <a:ext cx="1926503" cy="1436123"/>
          </a:xfrm>
          <a:prstGeom prst="rect">
            <a:avLst/>
          </a:prstGeom>
        </p:spPr>
      </p:pic>
      <p:sp>
        <p:nvSpPr>
          <p:cNvPr id="12" name="Rectangle 11"/>
          <p:cNvSpPr/>
          <p:nvPr/>
        </p:nvSpPr>
        <p:spPr>
          <a:xfrm>
            <a:off x="2688609" y="0"/>
            <a:ext cx="909851" cy="2524837"/>
          </a:xfrm>
          <a:prstGeom prst="rect">
            <a:avLst/>
          </a:prstGeom>
          <a:gradFill>
            <a:gsLst>
              <a:gs pos="75201">
                <a:schemeClr val="accent2">
                  <a:lumMod val="20000"/>
                  <a:lumOff val="80000"/>
                </a:schemeClr>
              </a:gs>
              <a:gs pos="38000">
                <a:schemeClr val="accent2">
                  <a:lumMod val="75000"/>
                </a:schemeClr>
              </a:gs>
              <a:gs pos="0">
                <a:schemeClr val="accent4">
                  <a:lumMod val="20000"/>
                  <a:lumOff val="80000"/>
                </a:schemeClr>
              </a:gs>
              <a:gs pos="100000">
                <a:schemeClr val="accent4">
                  <a:lumMod val="40000"/>
                  <a:lumOff val="60000"/>
                </a:schemeClr>
              </a:gs>
              <a:gs pos="0">
                <a:schemeClr val="accent4">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rot="5400000">
            <a:off x="8867802" y="2694996"/>
            <a:ext cx="805745" cy="5842650"/>
          </a:xfrm>
          <a:prstGeom prst="rect">
            <a:avLst/>
          </a:prstGeom>
          <a:gradFill>
            <a:gsLst>
              <a:gs pos="75201">
                <a:schemeClr val="accent2">
                  <a:lumMod val="75000"/>
                </a:schemeClr>
              </a:gs>
              <a:gs pos="38000">
                <a:schemeClr val="accent2">
                  <a:lumMod val="20000"/>
                  <a:lumOff val="80000"/>
                </a:schemeClr>
              </a:gs>
              <a:gs pos="0">
                <a:schemeClr val="accent4">
                  <a:lumMod val="20000"/>
                  <a:lumOff val="80000"/>
                </a:schemeClr>
              </a:gs>
              <a:gs pos="100000">
                <a:schemeClr val="accent4">
                  <a:lumMod val="40000"/>
                  <a:lumOff val="60000"/>
                </a:schemeClr>
              </a:gs>
              <a:gs pos="0">
                <a:schemeClr val="accent4">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p:cNvPicPr>
            <a:picLocks noChangeAspect="1"/>
          </p:cNvPicPr>
          <p:nvPr/>
        </p:nvPicPr>
        <p:blipFill>
          <a:blip r:embed="rId3"/>
          <a:stretch>
            <a:fillRect/>
          </a:stretch>
        </p:blipFill>
        <p:spPr>
          <a:xfrm>
            <a:off x="138441" y="1793902"/>
            <a:ext cx="6575174" cy="4674538"/>
          </a:xfrm>
          <a:prstGeom prst="rect">
            <a:avLst/>
          </a:prstGeom>
        </p:spPr>
      </p:pic>
    </p:spTree>
    <p:extLst>
      <p:ext uri="{BB962C8B-B14F-4D97-AF65-F5344CB8AC3E}">
        <p14:creationId xmlns:p14="http://schemas.microsoft.com/office/powerpoint/2010/main" val="626531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222462" y="1510514"/>
            <a:ext cx="5764669" cy="4323105"/>
          </a:xfrm>
          <a:prstGeom prst="rect">
            <a:avLst/>
          </a:prstGeom>
          <a:solidFill>
            <a:schemeClr val="bg1">
              <a:lumMod val="95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419366" y="1502949"/>
            <a:ext cx="5525453" cy="5078313"/>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علی‌مردان‌خان هم که شیراز را تصرف و در آنجا ستم زیادی کرده بود بعد از اطلاع از این وقایع به سوی اصفهان حرکت کرد. خان زند نیز فوراً با سپاه خود راهی جنوب شد. در چهارمحال بختیاری دو سپاه رو به روی هم صف آراستند. در آن نبرد علی‌مردان‌خان خان مغلوب شد و با به جا گذاشتن کلیهٔ لوازم خود به خوزستان گریخت تا با کمک حاکم آنجا بتواند دوباره علیه کریم خان قد علم کند.</a:t>
            </a:r>
          </a:p>
          <a:p>
            <a:pPr algn="just">
              <a:lnSpc>
                <a:spcPct val="200000"/>
              </a:lnSpc>
            </a:pPr>
            <a:br>
              <a:rPr lang="fa-IR" dirty="0">
                <a:solidFill>
                  <a:srgbClr val="000000"/>
                </a:solidFill>
                <a:latin typeface="Vazir" panose="020B0603030804020204" pitchFamily="34" charset="-78"/>
                <a:cs typeface="Vazir" panose="020B0603030804020204" pitchFamily="34" charset="-78"/>
              </a:rPr>
            </a:br>
            <a:endParaRPr lang="fa-IR" dirty="0">
              <a:solidFill>
                <a:srgbClr val="000000"/>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9799892" y="592124"/>
            <a:ext cx="1926503" cy="1436123"/>
          </a:xfrm>
          <a:prstGeom prst="rect">
            <a:avLst/>
          </a:prstGeom>
        </p:spPr>
      </p:pic>
      <p:pic>
        <p:nvPicPr>
          <p:cNvPr id="4" name="Picture 3"/>
          <p:cNvPicPr>
            <a:picLocks noChangeAspect="1"/>
          </p:cNvPicPr>
          <p:nvPr/>
        </p:nvPicPr>
        <p:blipFill>
          <a:blip r:embed="rId3"/>
          <a:stretch>
            <a:fillRect/>
          </a:stretch>
        </p:blipFill>
        <p:spPr>
          <a:xfrm>
            <a:off x="7466906" y="1310186"/>
            <a:ext cx="4136660" cy="5165676"/>
          </a:xfrm>
          <a:prstGeom prst="rect">
            <a:avLst/>
          </a:prstGeom>
        </p:spPr>
      </p:pic>
      <p:sp>
        <p:nvSpPr>
          <p:cNvPr id="5" name="Rectangle 4"/>
          <p:cNvSpPr/>
          <p:nvPr/>
        </p:nvSpPr>
        <p:spPr>
          <a:xfrm>
            <a:off x="450375" y="351174"/>
            <a:ext cx="11276020" cy="4571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4"/>
          <a:stretch>
            <a:fillRect/>
          </a:stretch>
        </p:blipFill>
        <p:spPr>
          <a:xfrm>
            <a:off x="471956" y="6581262"/>
            <a:ext cx="11278578" cy="42676"/>
          </a:xfrm>
          <a:prstGeom prst="rect">
            <a:avLst/>
          </a:prstGeom>
        </p:spPr>
      </p:pic>
      <p:sp>
        <p:nvSpPr>
          <p:cNvPr id="7" name="Rectangle 6"/>
          <p:cNvSpPr/>
          <p:nvPr/>
        </p:nvSpPr>
        <p:spPr>
          <a:xfrm>
            <a:off x="450373" y="351174"/>
            <a:ext cx="45719" cy="627276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5"/>
          <a:stretch>
            <a:fillRect/>
          </a:stretch>
        </p:blipFill>
        <p:spPr>
          <a:xfrm>
            <a:off x="11711015" y="351174"/>
            <a:ext cx="42676" cy="6273328"/>
          </a:xfrm>
          <a:prstGeom prst="rect">
            <a:avLst/>
          </a:prstGeom>
        </p:spPr>
      </p:pic>
      <p:sp>
        <p:nvSpPr>
          <p:cNvPr id="9" name="Rectangle 8"/>
          <p:cNvSpPr/>
          <p:nvPr/>
        </p:nvSpPr>
        <p:spPr>
          <a:xfrm>
            <a:off x="723331" y="887104"/>
            <a:ext cx="9608024"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67249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Bevel 12"/>
          <p:cNvSpPr/>
          <p:nvPr/>
        </p:nvSpPr>
        <p:spPr>
          <a:xfrm>
            <a:off x="10208525" y="396318"/>
            <a:ext cx="1449630" cy="954809"/>
          </a:xfrm>
          <a:prstGeom prst="bevel">
            <a:avLst/>
          </a:prstGeom>
          <a:ln/>
        </p:spPr>
        <p:style>
          <a:lnRef idx="2">
            <a:schemeClr val="accent4"/>
          </a:lnRef>
          <a:fillRef idx="1">
            <a:schemeClr val="lt1"/>
          </a:fillRef>
          <a:effectRef idx="0">
            <a:schemeClr val="accent4"/>
          </a:effectRef>
          <a:fontRef idx="minor">
            <a:schemeClr val="dk1"/>
          </a:fontRef>
        </p:style>
        <p:txBody>
          <a:bodyPr rtlCol="1" anchor="ctr"/>
          <a:lstStyle/>
          <a:p>
            <a:pPr algn="ctr"/>
            <a:endParaRPr lang="fa-IR"/>
          </a:p>
        </p:txBody>
      </p:sp>
      <p:sp>
        <p:nvSpPr>
          <p:cNvPr id="2" name="Rectangle 1"/>
          <p:cNvSpPr/>
          <p:nvPr/>
        </p:nvSpPr>
        <p:spPr>
          <a:xfrm>
            <a:off x="477671" y="1212335"/>
            <a:ext cx="11180484" cy="2862322"/>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کریم‌خان توانست پس از فروپاشی حکومت نادرشاه افشار، تمام بخش‌های مرکزی، شمالی، غربی و جنوبی ایران را تحت حکومت خود درآورد. همچنین برادر وی، صادق‌خان زند، نیز موفق شد در سال ۱۱۸۹ ه‍.ق بصره را از امپراتوری عثمانی جدا کرده و به ایران پیوست نماید و از این طریق، نفوذ ایران را بر سراسر اروندرود، بحرین و جزایر جنوبی خلیج فارس مسلم گرداند.</a:t>
            </a:r>
          </a:p>
          <a:p>
            <a:pPr algn="just">
              <a:lnSpc>
                <a:spcPct val="200000"/>
              </a:lnSpc>
            </a:pPr>
            <a:br>
              <a:rPr lang="fa-IR" dirty="0">
                <a:solidFill>
                  <a:srgbClr val="000000"/>
                </a:solidFill>
                <a:latin typeface="Vazir" panose="020B0603030804020204" pitchFamily="34" charset="-78"/>
                <a:cs typeface="Vazir" panose="020B0603030804020204" pitchFamily="34" charset="-78"/>
              </a:rPr>
            </a:br>
            <a:endParaRPr lang="fa-IR" dirty="0">
              <a:solidFill>
                <a:srgbClr val="000000"/>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3"/>
          <a:stretch>
            <a:fillRect/>
          </a:stretch>
        </p:blipFill>
        <p:spPr>
          <a:xfrm>
            <a:off x="9731652" y="633066"/>
            <a:ext cx="1926503" cy="1436123"/>
          </a:xfrm>
          <a:prstGeom prst="rect">
            <a:avLst/>
          </a:prstGeom>
        </p:spPr>
      </p:pic>
      <p:pic>
        <p:nvPicPr>
          <p:cNvPr id="4" name="Picture 3"/>
          <p:cNvPicPr>
            <a:picLocks noChangeAspect="1"/>
          </p:cNvPicPr>
          <p:nvPr/>
        </p:nvPicPr>
        <p:blipFill>
          <a:blip r:embed="rId4"/>
          <a:stretch>
            <a:fillRect/>
          </a:stretch>
        </p:blipFill>
        <p:spPr>
          <a:xfrm>
            <a:off x="613668" y="3010190"/>
            <a:ext cx="4858768" cy="3678086"/>
          </a:xfrm>
          <a:prstGeom prst="rect">
            <a:avLst/>
          </a:prstGeom>
        </p:spPr>
      </p:pic>
      <p:sp>
        <p:nvSpPr>
          <p:cNvPr id="5" name="Rectangle 4"/>
          <p:cNvSpPr/>
          <p:nvPr/>
        </p:nvSpPr>
        <p:spPr>
          <a:xfrm>
            <a:off x="5472436" y="5925448"/>
            <a:ext cx="5814263" cy="27295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5"/>
          <a:stretch>
            <a:fillRect/>
          </a:stretch>
        </p:blipFill>
        <p:spPr>
          <a:xfrm>
            <a:off x="5476707" y="4849233"/>
            <a:ext cx="5809992" cy="274344"/>
          </a:xfrm>
          <a:prstGeom prst="rect">
            <a:avLst/>
          </a:prstGeom>
        </p:spPr>
      </p:pic>
      <p:sp>
        <p:nvSpPr>
          <p:cNvPr id="8" name="Rectangle 7"/>
          <p:cNvSpPr/>
          <p:nvPr/>
        </p:nvSpPr>
        <p:spPr>
          <a:xfrm>
            <a:off x="6619164" y="5322627"/>
            <a:ext cx="5572836" cy="25930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6"/>
          <a:stretch>
            <a:fillRect/>
          </a:stretch>
        </p:blipFill>
        <p:spPr>
          <a:xfrm>
            <a:off x="6619164" y="4266156"/>
            <a:ext cx="5572227" cy="262151"/>
          </a:xfrm>
          <a:prstGeom prst="rect">
            <a:avLst/>
          </a:prstGeom>
        </p:spPr>
      </p:pic>
      <p:pic>
        <p:nvPicPr>
          <p:cNvPr id="12" name="Picture 11"/>
          <p:cNvPicPr>
            <a:picLocks noChangeAspect="1"/>
          </p:cNvPicPr>
          <p:nvPr/>
        </p:nvPicPr>
        <p:blipFill>
          <a:blip r:embed="rId7"/>
          <a:stretch>
            <a:fillRect/>
          </a:stretch>
        </p:blipFill>
        <p:spPr>
          <a:xfrm>
            <a:off x="7861109" y="2916566"/>
            <a:ext cx="3043451" cy="3771710"/>
          </a:xfrm>
          <a:prstGeom prst="rect">
            <a:avLst/>
          </a:prstGeom>
        </p:spPr>
      </p:pic>
      <p:sp>
        <p:nvSpPr>
          <p:cNvPr id="14" name="Minus 13"/>
          <p:cNvSpPr/>
          <p:nvPr/>
        </p:nvSpPr>
        <p:spPr>
          <a:xfrm>
            <a:off x="-1842448" y="841525"/>
            <a:ext cx="13879773" cy="144464"/>
          </a:xfrm>
          <a:prstGeom prst="mathMinu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22585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0276764" y="968991"/>
            <a:ext cx="1601577" cy="67417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2"/>
          <a:stretch>
            <a:fillRect/>
          </a:stretch>
        </p:blipFill>
        <p:spPr>
          <a:xfrm>
            <a:off x="3057099" y="4681183"/>
            <a:ext cx="280574" cy="2196492"/>
          </a:xfrm>
          <a:prstGeom prst="rect">
            <a:avLst/>
          </a:prstGeom>
        </p:spPr>
      </p:pic>
      <p:sp>
        <p:nvSpPr>
          <p:cNvPr id="11" name="Rectangle 10"/>
          <p:cNvSpPr/>
          <p:nvPr/>
        </p:nvSpPr>
        <p:spPr>
          <a:xfrm>
            <a:off x="3057099" y="0"/>
            <a:ext cx="210112" cy="167232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782341" y="1072158"/>
            <a:ext cx="6096000"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اوج حکومت</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6487475" y="2013706"/>
            <a:ext cx="5390866" cy="3416320"/>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کریم‌خان در دوران اوج حکومت خود تقریباً بر تمام ایران حکومت می‌کرد اما از تاج‌گذاری خودداری نمود و پس از پیروزی بر محمدحسن خان قاجار در دیوانخانه قدیم تهران بارعام داد و خود را وکیل الرعایا خواند.</a:t>
            </a:r>
          </a:p>
          <a:p>
            <a:pPr algn="just">
              <a:lnSpc>
                <a:spcPct val="200000"/>
              </a:lnSpc>
            </a:pPr>
            <a:br>
              <a:rPr lang="fa-IR" dirty="0">
                <a:solidFill>
                  <a:srgbClr val="000000"/>
                </a:solidFill>
                <a:latin typeface="Vazir" panose="020B0603030804020204" pitchFamily="34" charset="-78"/>
                <a:cs typeface="Vazir" panose="020B0603030804020204" pitchFamily="34" charset="-78"/>
              </a:rPr>
            </a:br>
            <a:endParaRPr lang="fa-IR" dirty="0">
              <a:solidFill>
                <a:srgbClr val="000000"/>
              </a:solidFill>
              <a:latin typeface="Vazir" panose="020B0603030804020204" pitchFamily="34" charset="-78"/>
              <a:cs typeface="Vazir" panose="020B0603030804020204" pitchFamily="34" charset="-78"/>
            </a:endParaRPr>
          </a:p>
        </p:txBody>
      </p:sp>
      <p:sp>
        <p:nvSpPr>
          <p:cNvPr id="5" name="Half Frame 4"/>
          <p:cNvSpPr/>
          <p:nvPr/>
        </p:nvSpPr>
        <p:spPr>
          <a:xfrm>
            <a:off x="99176" y="109182"/>
            <a:ext cx="1023583" cy="1563142"/>
          </a:xfrm>
          <a:prstGeom prst="halfFram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Half Frame 5"/>
          <p:cNvSpPr/>
          <p:nvPr/>
        </p:nvSpPr>
        <p:spPr>
          <a:xfrm flipH="1" flipV="1">
            <a:off x="11109278" y="5369003"/>
            <a:ext cx="968991" cy="1359344"/>
          </a:xfrm>
          <a:prstGeom prst="halfFram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8" name="Picture 7"/>
          <p:cNvPicPr>
            <a:picLocks noChangeAspect="1"/>
          </p:cNvPicPr>
          <p:nvPr/>
        </p:nvPicPr>
        <p:blipFill>
          <a:blip r:embed="rId3"/>
          <a:stretch>
            <a:fillRect/>
          </a:stretch>
        </p:blipFill>
        <p:spPr>
          <a:xfrm>
            <a:off x="472541" y="1643163"/>
            <a:ext cx="5589340" cy="3434628"/>
          </a:xfrm>
          <a:prstGeom prst="rect">
            <a:avLst/>
          </a:prstGeom>
        </p:spPr>
      </p:pic>
      <p:sp>
        <p:nvSpPr>
          <p:cNvPr id="9" name="Half Frame 8"/>
          <p:cNvSpPr/>
          <p:nvPr/>
        </p:nvSpPr>
        <p:spPr>
          <a:xfrm rot="10800000">
            <a:off x="11232107" y="5745707"/>
            <a:ext cx="409432" cy="545910"/>
          </a:xfrm>
          <a:prstGeom prst="halfFram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10" name="Picture 9"/>
          <p:cNvPicPr>
            <a:picLocks noChangeAspect="1"/>
          </p:cNvPicPr>
          <p:nvPr/>
        </p:nvPicPr>
        <p:blipFill>
          <a:blip r:embed="rId4"/>
          <a:stretch>
            <a:fillRect/>
          </a:stretch>
        </p:blipFill>
        <p:spPr>
          <a:xfrm rot="10800000">
            <a:off x="583671" y="560885"/>
            <a:ext cx="414564" cy="548688"/>
          </a:xfrm>
          <a:prstGeom prst="rect">
            <a:avLst/>
          </a:prstGeom>
        </p:spPr>
      </p:pic>
      <p:sp>
        <p:nvSpPr>
          <p:cNvPr id="13" name="Rectangle 12"/>
          <p:cNvSpPr/>
          <p:nvPr/>
        </p:nvSpPr>
        <p:spPr>
          <a:xfrm flipV="1">
            <a:off x="6064870" y="4635464"/>
            <a:ext cx="6130119"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p:cNvPicPr>
            <a:picLocks noChangeAspect="1"/>
          </p:cNvPicPr>
          <p:nvPr/>
        </p:nvPicPr>
        <p:blipFill>
          <a:blip r:embed="rId5"/>
          <a:stretch>
            <a:fillRect/>
          </a:stretch>
        </p:blipFill>
        <p:spPr>
          <a:xfrm>
            <a:off x="6061881" y="1869743"/>
            <a:ext cx="6133108" cy="47604"/>
          </a:xfrm>
          <a:prstGeom prst="rect">
            <a:avLst/>
          </a:prstGeom>
        </p:spPr>
      </p:pic>
    </p:spTree>
    <p:extLst>
      <p:ext uri="{BB962C8B-B14F-4D97-AF65-F5344CB8AC3E}">
        <p14:creationId xmlns:p14="http://schemas.microsoft.com/office/powerpoint/2010/main" val="3991864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107766" y="1055077"/>
            <a:ext cx="1988234" cy="74558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3"/>
          <a:stretch>
            <a:fillRect/>
          </a:stretch>
        </p:blipFill>
        <p:spPr>
          <a:xfrm>
            <a:off x="0" y="0"/>
            <a:ext cx="12192000" cy="6858000"/>
          </a:xfrm>
          <a:prstGeom prst="rect">
            <a:avLst/>
          </a:prstGeom>
        </p:spPr>
      </p:pic>
      <p:sp>
        <p:nvSpPr>
          <p:cNvPr id="2" name="Rectangle 1"/>
          <p:cNvSpPr/>
          <p:nvPr/>
        </p:nvSpPr>
        <p:spPr>
          <a:xfrm>
            <a:off x="1800665" y="1931629"/>
            <a:ext cx="4295335" cy="3416320"/>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 برخی ایل‌های لک نظیر بیرانوند و باجولوند در شکل‌گیری حکومت به کریم‌خان کمک کرده و همراه وی به شیراز رفتند. متحدان زندیه پس از انقراض سلسله زندیه به لرستان بازگشتند.</a:t>
            </a:r>
          </a:p>
          <a:p>
            <a:pPr algn="just">
              <a:lnSpc>
                <a:spcPct val="200000"/>
              </a:lnSpc>
            </a:pPr>
            <a:br>
              <a:rPr lang="fa-IR" dirty="0">
                <a:solidFill>
                  <a:srgbClr val="000000"/>
                </a:solidFill>
                <a:latin typeface="Vazir" panose="020B0603030804020204" pitchFamily="34" charset="-78"/>
                <a:cs typeface="Vazir" panose="020B0603030804020204" pitchFamily="34" charset="-78"/>
              </a:rPr>
            </a:br>
            <a:endParaRPr lang="fa-IR" dirty="0">
              <a:solidFill>
                <a:srgbClr val="000000"/>
              </a:solidFill>
              <a:latin typeface="Vazir" panose="020B0603030804020204" pitchFamily="34" charset="-78"/>
              <a:cs typeface="Vazir" panose="020B0603030804020204" pitchFamily="34" charset="-78"/>
            </a:endParaRPr>
          </a:p>
        </p:txBody>
      </p:sp>
      <p:sp>
        <p:nvSpPr>
          <p:cNvPr id="3" name="Rectangle 2"/>
          <p:cNvSpPr/>
          <p:nvPr/>
        </p:nvSpPr>
        <p:spPr>
          <a:xfrm>
            <a:off x="4303355" y="1213173"/>
            <a:ext cx="1792645" cy="830997"/>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اوج حکومت</a:t>
            </a:r>
          </a:p>
          <a:p>
            <a:endParaRPr lang="fa-IR"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a:blip r:embed="rId4"/>
          <a:stretch>
            <a:fillRect/>
          </a:stretch>
        </p:blipFill>
        <p:spPr>
          <a:xfrm>
            <a:off x="7096099" y="891243"/>
            <a:ext cx="3584404" cy="5075514"/>
          </a:xfrm>
          <a:prstGeom prst="rect">
            <a:avLst/>
          </a:prstGeom>
        </p:spPr>
      </p:pic>
      <p:sp>
        <p:nvSpPr>
          <p:cNvPr id="13" name="Rectangle 12"/>
          <p:cNvSpPr/>
          <p:nvPr/>
        </p:nvSpPr>
        <p:spPr>
          <a:xfrm>
            <a:off x="0" y="1431388"/>
            <a:ext cx="4487594" cy="4571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6095999" y="1431389"/>
            <a:ext cx="1000099" cy="4571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p:cNvPicPr>
            <a:picLocks noChangeAspect="1"/>
          </p:cNvPicPr>
          <p:nvPr/>
        </p:nvPicPr>
        <p:blipFill>
          <a:blip r:embed="rId5"/>
          <a:stretch>
            <a:fillRect/>
          </a:stretch>
        </p:blipFill>
        <p:spPr>
          <a:xfrm>
            <a:off x="10680503" y="1475350"/>
            <a:ext cx="1511497" cy="45719"/>
          </a:xfrm>
          <a:prstGeom prst="rect">
            <a:avLst/>
          </a:prstGeom>
        </p:spPr>
      </p:pic>
      <p:sp>
        <p:nvSpPr>
          <p:cNvPr id="16" name="Rectangle 15"/>
          <p:cNvSpPr/>
          <p:nvPr/>
        </p:nvSpPr>
        <p:spPr>
          <a:xfrm flipV="1">
            <a:off x="1800665" y="4628271"/>
            <a:ext cx="4295334" cy="18371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2940148" y="4965895"/>
            <a:ext cx="2180492" cy="1406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10036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evel 9"/>
          <p:cNvSpPr/>
          <p:nvPr/>
        </p:nvSpPr>
        <p:spPr>
          <a:xfrm>
            <a:off x="10100603" y="807585"/>
            <a:ext cx="1741322" cy="506012"/>
          </a:xfrm>
          <a:prstGeom prst="bevel">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a:blip r:embed="rId2"/>
          <a:stretch>
            <a:fillRect/>
          </a:stretch>
        </p:blipFill>
        <p:spPr>
          <a:xfrm>
            <a:off x="8416673" y="3278736"/>
            <a:ext cx="3425252" cy="3579264"/>
          </a:xfrm>
          <a:prstGeom prst="rect">
            <a:avLst/>
          </a:prstGeom>
        </p:spPr>
      </p:pic>
      <p:sp>
        <p:nvSpPr>
          <p:cNvPr id="2" name="Rectangle 1"/>
          <p:cNvSpPr/>
          <p:nvPr/>
        </p:nvSpPr>
        <p:spPr>
          <a:xfrm>
            <a:off x="354842" y="1313597"/>
            <a:ext cx="11487083" cy="2862322"/>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 وی پیش از به قدرت رسیدن، رئیس طایفه زند و از فرماندهان سپاه نادرشاه بود. حکومت او دوره‌ای آرام در تاریخ ایران به‌شمار می‌رود. وی اجازه داد تا بعضی از اقوام ساکن شمال ایران مستقل از حکومت باقی بمانند و یکی از همان‌ها، به نام طایفه قاجار، با شکست لطف‌علی خان زند دودمان زندیه را برانداختند.</a:t>
            </a:r>
          </a:p>
          <a:p>
            <a:pPr algn="just">
              <a:lnSpc>
                <a:spcPct val="200000"/>
              </a:lnSpc>
            </a:pPr>
            <a:br>
              <a:rPr lang="fa-IR" dirty="0">
                <a:solidFill>
                  <a:srgbClr val="000000"/>
                </a:solidFill>
                <a:latin typeface="Vazir" panose="020B0603030804020204" pitchFamily="34" charset="-78"/>
                <a:cs typeface="Vazir" panose="020B0603030804020204" pitchFamily="34" charset="-78"/>
              </a:rPr>
            </a:br>
            <a:endParaRPr lang="fa-IR" dirty="0">
              <a:solidFill>
                <a:srgbClr val="000000"/>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3"/>
          <a:stretch>
            <a:fillRect/>
          </a:stretch>
        </p:blipFill>
        <p:spPr>
          <a:xfrm>
            <a:off x="9958098" y="807585"/>
            <a:ext cx="1883827" cy="1012024"/>
          </a:xfrm>
          <a:prstGeom prst="rect">
            <a:avLst/>
          </a:prstGeom>
        </p:spPr>
      </p:pic>
      <p:pic>
        <p:nvPicPr>
          <p:cNvPr id="4" name="Picture 3"/>
          <p:cNvPicPr>
            <a:picLocks noChangeAspect="1"/>
          </p:cNvPicPr>
          <p:nvPr/>
        </p:nvPicPr>
        <p:blipFill>
          <a:blip r:embed="rId4"/>
          <a:stretch>
            <a:fillRect/>
          </a:stretch>
        </p:blipFill>
        <p:spPr>
          <a:xfrm>
            <a:off x="543771" y="2743200"/>
            <a:ext cx="3079574" cy="3877462"/>
          </a:xfrm>
          <a:prstGeom prst="rect">
            <a:avLst/>
          </a:prstGeom>
        </p:spPr>
      </p:pic>
      <p:sp>
        <p:nvSpPr>
          <p:cNvPr id="9" name="Minus 8"/>
          <p:cNvSpPr/>
          <p:nvPr/>
        </p:nvSpPr>
        <p:spPr>
          <a:xfrm>
            <a:off x="2703532" y="5023073"/>
            <a:ext cx="6632955" cy="646689"/>
          </a:xfrm>
          <a:prstGeom prst="mathMinus">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flipV="1">
            <a:off x="0" y="1009358"/>
            <a:ext cx="10135519"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4132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lded Corner 11"/>
          <p:cNvSpPr/>
          <p:nvPr/>
        </p:nvSpPr>
        <p:spPr>
          <a:xfrm>
            <a:off x="4742641" y="1458135"/>
            <a:ext cx="7349276" cy="2950091"/>
          </a:xfrm>
          <a:prstGeom prst="foldedCorner">
            <a:avLst/>
          </a:prstGeom>
          <a:solidFill>
            <a:schemeClr val="bg1"/>
          </a:solid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Oval 10"/>
          <p:cNvSpPr/>
          <p:nvPr/>
        </p:nvSpPr>
        <p:spPr>
          <a:xfrm>
            <a:off x="5955141" y="122830"/>
            <a:ext cx="2056095" cy="11573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2"/>
          <a:stretch>
            <a:fillRect/>
          </a:stretch>
        </p:blipFill>
        <p:spPr>
          <a:xfrm rot="16200000">
            <a:off x="-489643" y="2081965"/>
            <a:ext cx="4773582" cy="609653"/>
          </a:xfrm>
          <a:prstGeom prst="rect">
            <a:avLst/>
          </a:prstGeom>
        </p:spPr>
      </p:pic>
      <p:sp>
        <p:nvSpPr>
          <p:cNvPr id="8" name="Rectangle 7"/>
          <p:cNvSpPr/>
          <p:nvPr/>
        </p:nvSpPr>
        <p:spPr>
          <a:xfrm flipH="1">
            <a:off x="379820" y="0"/>
            <a:ext cx="925816" cy="469483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2647666" y="5788075"/>
            <a:ext cx="9544334" cy="58685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851903" y="1779787"/>
            <a:ext cx="7117183" cy="2308324"/>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 از آن نمونه مدارا با میر مهنا و خوانین بختیاری و مدیریت محلی او در مرکز و جنوب ایران و نیز قاجار در شمال ایران بود. کریم خان زند و لطفعلی خان زند تنها پادشاهان ایرانی هستند که پس از انقلاب ۱۳۵۷ ایران نام خیابان به نام ایشان می‌باشد.</a:t>
            </a:r>
          </a:p>
        </p:txBody>
      </p:sp>
      <p:pic>
        <p:nvPicPr>
          <p:cNvPr id="3" name="Picture 2"/>
          <p:cNvPicPr>
            <a:picLocks noChangeAspect="1"/>
          </p:cNvPicPr>
          <p:nvPr/>
        </p:nvPicPr>
        <p:blipFill>
          <a:blip r:embed="rId3"/>
          <a:stretch>
            <a:fillRect/>
          </a:stretch>
        </p:blipFill>
        <p:spPr>
          <a:xfrm>
            <a:off x="5972953" y="400857"/>
            <a:ext cx="1883827" cy="1012024"/>
          </a:xfrm>
          <a:prstGeom prst="rect">
            <a:avLst/>
          </a:prstGeom>
        </p:spPr>
      </p:pic>
      <p:pic>
        <p:nvPicPr>
          <p:cNvPr id="4" name="Picture 3"/>
          <p:cNvPicPr>
            <a:picLocks noChangeAspect="1"/>
          </p:cNvPicPr>
          <p:nvPr/>
        </p:nvPicPr>
        <p:blipFill rotWithShape="1">
          <a:blip r:embed="rId4"/>
          <a:srcRect t="5795"/>
          <a:stretch/>
        </p:blipFill>
        <p:spPr>
          <a:xfrm>
            <a:off x="202399" y="1280152"/>
            <a:ext cx="4362820" cy="5577848"/>
          </a:xfrm>
          <a:prstGeom prst="flowChartConnector">
            <a:avLst/>
          </a:prstGeom>
        </p:spPr>
      </p:pic>
      <p:sp>
        <p:nvSpPr>
          <p:cNvPr id="9" name="Rectangle 8"/>
          <p:cNvSpPr/>
          <p:nvPr/>
        </p:nvSpPr>
        <p:spPr>
          <a:xfrm>
            <a:off x="7419833" y="4999917"/>
            <a:ext cx="4772167" cy="61017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43465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75201">
              <a:schemeClr val="accent2">
                <a:lumMod val="60000"/>
                <a:lumOff val="40000"/>
              </a:schemeClr>
            </a:gs>
            <a:gs pos="38000">
              <a:schemeClr val="accent2">
                <a:lumMod val="40000"/>
                <a:lumOff val="60000"/>
              </a:schemeClr>
            </a:gs>
            <a:gs pos="0">
              <a:schemeClr val="accent4">
                <a:lumMod val="20000"/>
                <a:lumOff val="80000"/>
              </a:schemeClr>
            </a:gs>
            <a:gs pos="100000">
              <a:schemeClr val="accent4">
                <a:lumMod val="40000"/>
                <a:lumOff val="60000"/>
              </a:schemeClr>
            </a:gs>
            <a:gs pos="0">
              <a:schemeClr val="accent4">
                <a:lumMod val="20000"/>
                <a:lumOff val="80000"/>
              </a:schemeClr>
            </a:gs>
          </a:gsLst>
          <a:lin ang="5400000" scaled="1"/>
        </a:gradFill>
        <a:effectLst/>
      </p:bgPr>
    </p:bg>
    <p:spTree>
      <p:nvGrpSpPr>
        <p:cNvPr id="1" name=""/>
        <p:cNvGrpSpPr/>
        <p:nvPr/>
      </p:nvGrpSpPr>
      <p:grpSpPr>
        <a:xfrm>
          <a:off x="0" y="0"/>
          <a:ext cx="0" cy="0"/>
          <a:chOff x="0" y="0"/>
          <a:chExt cx="0" cy="0"/>
        </a:xfrm>
      </p:grpSpPr>
      <p:sp>
        <p:nvSpPr>
          <p:cNvPr id="2" name="Rectangle 1"/>
          <p:cNvSpPr/>
          <p:nvPr/>
        </p:nvSpPr>
        <p:spPr>
          <a:xfrm>
            <a:off x="1125415" y="460076"/>
            <a:ext cx="2668663"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حمام ارگ كریمخانی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354842" y="1060241"/>
            <a:ext cx="3439236" cy="5632311"/>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حمام ارگ كریمخانی در ارگ كریم خان شیراز واقع شده و به جا مانده از دوره زندیه با همان طرح و تزیینات اولیه خود است. حمام ارگ كریمخانی ۲۵۰ سال قدمت دارد و حمام شخصی كریم خان زند بوده است. حمام ارگ كریمخانی جزء اولین حمام خصوصی در ایران می‌باشد؛ و جهت استحمام خانواده سلطنتی مورد استفاده قرار می گرفته است .</a:t>
            </a:r>
          </a:p>
        </p:txBody>
      </p:sp>
      <p:pic>
        <p:nvPicPr>
          <p:cNvPr id="4" name="Picture 3"/>
          <p:cNvPicPr>
            <a:picLocks noChangeAspect="1"/>
          </p:cNvPicPr>
          <p:nvPr/>
        </p:nvPicPr>
        <p:blipFill>
          <a:blip r:embed="rId2"/>
          <a:stretch>
            <a:fillRect/>
          </a:stretch>
        </p:blipFill>
        <p:spPr>
          <a:xfrm>
            <a:off x="4010025" y="0"/>
            <a:ext cx="8181975" cy="6857999"/>
          </a:xfrm>
          <a:prstGeom prst="plaque">
            <a:avLst/>
          </a:prstGeom>
        </p:spPr>
      </p:pic>
    </p:spTree>
    <p:extLst>
      <p:ext uri="{BB962C8B-B14F-4D97-AF65-F5344CB8AC3E}">
        <p14:creationId xmlns:p14="http://schemas.microsoft.com/office/powerpoint/2010/main" val="3425221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043302"/>
            <a:ext cx="12192000" cy="113276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247934" y="793221"/>
            <a:ext cx="11696132" cy="1754326"/>
          </a:xfrm>
          <a:prstGeom prst="rect">
            <a:avLst/>
          </a:prstGeom>
        </p:spPr>
        <p:txBody>
          <a:bodyPr wrap="square">
            <a:spAutoFit/>
          </a:bodyPr>
          <a:lstStyle/>
          <a:p>
            <a:pPr algn="just">
              <a:lnSpc>
                <a:spcPct val="200000"/>
              </a:lnSpc>
            </a:pPr>
            <a:r>
              <a:rPr lang="fa-IR" i="0" dirty="0">
                <a:solidFill>
                  <a:srgbClr val="000000"/>
                </a:solidFill>
                <a:effectLst/>
                <a:latin typeface="Vazir" panose="020B0603030804020204" pitchFamily="34" charset="-78"/>
                <a:cs typeface="Vazir" panose="020B0603030804020204" pitchFamily="34" charset="-78"/>
              </a:rPr>
              <a:t>محمد کریم بهادرخان زند متولد سال ۱۰۸۶ خورشیدی در ملایر بود که در تاریخ ۱۱۵۷ خورشیدی در شیراز درگذشت. او وزیر اعظم شاه اسماعیل سوم صفوی و فرمانروای ایران از سال ۱۱۲۸ تا ۱۱۵۷ خورشیدی و بنیان‌گذار دودمان زندیه بود. وی از طوایف لک محسوب می‌شد.</a:t>
            </a:r>
          </a:p>
        </p:txBody>
      </p:sp>
      <p:sp>
        <p:nvSpPr>
          <p:cNvPr id="5" name="TextBox 4"/>
          <p:cNvSpPr txBox="1"/>
          <p:nvPr/>
        </p:nvSpPr>
        <p:spPr>
          <a:xfrm>
            <a:off x="8241612" y="406175"/>
            <a:ext cx="3794078"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کریم خان زند</a:t>
            </a:r>
          </a:p>
        </p:txBody>
      </p:sp>
      <p:pic>
        <p:nvPicPr>
          <p:cNvPr id="6" name="Picture 5"/>
          <p:cNvPicPr>
            <a:picLocks noChangeAspect="1"/>
          </p:cNvPicPr>
          <p:nvPr/>
        </p:nvPicPr>
        <p:blipFill>
          <a:blip r:embed="rId2"/>
          <a:stretch>
            <a:fillRect/>
          </a:stretch>
        </p:blipFill>
        <p:spPr>
          <a:xfrm>
            <a:off x="2849112" y="2105025"/>
            <a:ext cx="6677025" cy="4476750"/>
          </a:xfrm>
          <a:prstGeom prst="rect">
            <a:avLst/>
          </a:prstGeom>
        </p:spPr>
      </p:pic>
      <p:sp>
        <p:nvSpPr>
          <p:cNvPr id="2" name="Rectangle 1"/>
          <p:cNvSpPr/>
          <p:nvPr/>
        </p:nvSpPr>
        <p:spPr>
          <a:xfrm>
            <a:off x="0" y="586853"/>
            <a:ext cx="10263116" cy="8516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96460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9490334" y="5576157"/>
            <a:ext cx="1926503" cy="579170"/>
          </a:xfrm>
          <a:prstGeom prst="rect">
            <a:avLst/>
          </a:prstGeom>
        </p:spPr>
      </p:pic>
      <p:pic>
        <p:nvPicPr>
          <p:cNvPr id="13" name="Picture 12"/>
          <p:cNvPicPr>
            <a:picLocks noChangeAspect="1"/>
          </p:cNvPicPr>
          <p:nvPr/>
        </p:nvPicPr>
        <p:blipFill>
          <a:blip r:embed="rId3"/>
          <a:stretch>
            <a:fillRect/>
          </a:stretch>
        </p:blipFill>
        <p:spPr>
          <a:xfrm>
            <a:off x="9490334" y="4205934"/>
            <a:ext cx="1926503" cy="579170"/>
          </a:xfrm>
          <a:prstGeom prst="rect">
            <a:avLst/>
          </a:prstGeom>
        </p:spPr>
      </p:pic>
      <p:sp>
        <p:nvSpPr>
          <p:cNvPr id="12" name="Pentagon 11"/>
          <p:cNvSpPr/>
          <p:nvPr/>
        </p:nvSpPr>
        <p:spPr>
          <a:xfrm rot="10800000">
            <a:off x="9489563" y="2905091"/>
            <a:ext cx="1927274" cy="580180"/>
          </a:xfrm>
          <a:prstGeom prst="homePlat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Pentagon 10"/>
          <p:cNvSpPr/>
          <p:nvPr/>
        </p:nvSpPr>
        <p:spPr>
          <a:xfrm rot="5400000">
            <a:off x="10113152" y="704905"/>
            <a:ext cx="1069144" cy="2810500"/>
          </a:xfrm>
          <a:prstGeom prst="homePlat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Pentagon 7"/>
          <p:cNvSpPr/>
          <p:nvPr/>
        </p:nvSpPr>
        <p:spPr>
          <a:xfrm rot="5400000">
            <a:off x="10234938" y="-323038"/>
            <a:ext cx="884942" cy="2504115"/>
          </a:xfrm>
          <a:prstGeom prst="homePlat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242474" y="1371491"/>
            <a:ext cx="2859152" cy="1477328"/>
          </a:xfrm>
          <a:prstGeom prst="rect">
            <a:avLst/>
          </a:prstGeom>
        </p:spPr>
        <p:txBody>
          <a:bodyPr wrap="square">
            <a:spAutoFit/>
          </a:bodyPr>
          <a:lstStyle/>
          <a:p>
            <a:pPr algn="just">
              <a:lnSpc>
                <a:spcPct val="200000"/>
              </a:lnSpc>
            </a:pPr>
            <a:r>
              <a:rPr lang="fa-IR" sz="2400" b="1" dirty="0">
                <a:solidFill>
                  <a:schemeClr val="bg1"/>
                </a:solidFill>
                <a:latin typeface="Shabnam" panose="020B0603030804020204" pitchFamily="34" charset="-78"/>
                <a:cs typeface="Shabnam" panose="020B0603030804020204" pitchFamily="34" charset="-78"/>
              </a:rPr>
              <a:t>این حمام از سه بخش</a:t>
            </a:r>
            <a:br>
              <a:rPr lang="fa-IR" sz="2400" b="1" dirty="0">
                <a:solidFill>
                  <a:schemeClr val="bg1"/>
                </a:solidFill>
                <a:latin typeface="Shabnam" panose="020B0603030804020204" pitchFamily="34" charset="-78"/>
                <a:cs typeface="Shabnam" panose="020B0603030804020204" pitchFamily="34" charset="-78"/>
              </a:rPr>
            </a:br>
            <a:endParaRPr lang="fa-IR" sz="2400" b="1" dirty="0">
              <a:solidFill>
                <a:schemeClr val="bg1"/>
              </a:solidFill>
              <a:latin typeface="Shabnam" panose="020B0603030804020204" pitchFamily="34" charset="-78"/>
              <a:cs typeface="Shabnam" panose="020B0603030804020204" pitchFamily="34" charset="-78"/>
            </a:endParaRPr>
          </a:p>
        </p:txBody>
      </p:sp>
      <p:pic>
        <p:nvPicPr>
          <p:cNvPr id="3" name="Picture 2"/>
          <p:cNvPicPr>
            <a:picLocks noChangeAspect="1"/>
          </p:cNvPicPr>
          <p:nvPr/>
        </p:nvPicPr>
        <p:blipFill>
          <a:blip r:embed="rId4"/>
          <a:stretch>
            <a:fillRect/>
          </a:stretch>
        </p:blipFill>
        <p:spPr>
          <a:xfrm>
            <a:off x="9242474" y="486549"/>
            <a:ext cx="2686993" cy="1214544"/>
          </a:xfrm>
          <a:prstGeom prst="rect">
            <a:avLst/>
          </a:prstGeom>
        </p:spPr>
      </p:pic>
      <p:pic>
        <p:nvPicPr>
          <p:cNvPr id="4" name="Picture 3"/>
          <p:cNvPicPr>
            <a:picLocks noChangeAspect="1"/>
          </p:cNvPicPr>
          <p:nvPr/>
        </p:nvPicPr>
        <p:blipFill rotWithShape="1">
          <a:blip r:embed="rId5"/>
          <a:srcRect b="6318"/>
          <a:stretch/>
        </p:blipFill>
        <p:spPr>
          <a:xfrm>
            <a:off x="0" y="0"/>
            <a:ext cx="8995464" cy="6857999"/>
          </a:xfrm>
          <a:prstGeom prst="rect">
            <a:avLst/>
          </a:prstGeom>
        </p:spPr>
      </p:pic>
      <p:sp>
        <p:nvSpPr>
          <p:cNvPr id="6" name="Rectangle 5"/>
          <p:cNvSpPr/>
          <p:nvPr/>
        </p:nvSpPr>
        <p:spPr>
          <a:xfrm>
            <a:off x="9927263" y="2982571"/>
            <a:ext cx="1489574" cy="3139321"/>
          </a:xfrm>
          <a:prstGeom prst="rect">
            <a:avLst/>
          </a:prstGeom>
        </p:spPr>
        <p:txBody>
          <a:bodyPr wrap="none">
            <a:spAutoFit/>
          </a:bodyPr>
          <a:lstStyle/>
          <a:p>
            <a:r>
              <a:rPr lang="fa-IR" dirty="0">
                <a:solidFill>
                  <a:srgbClr val="000000"/>
                </a:solidFill>
                <a:latin typeface="Vazir" panose="020B0603030804020204" pitchFamily="34" charset="-78"/>
                <a:cs typeface="Vazir" panose="020B0603030804020204" pitchFamily="34" charset="-78"/>
              </a:rPr>
              <a:t>1.بینه (رختکن)</a:t>
            </a:r>
          </a:p>
          <a:p>
            <a:endParaRPr lang="fa-IR" dirty="0">
              <a:solidFill>
                <a:srgbClr val="000000"/>
              </a:solidFill>
              <a:latin typeface="Vazir" panose="020B0603030804020204" pitchFamily="34" charset="-78"/>
              <a:cs typeface="Vazir" panose="020B0603030804020204" pitchFamily="34" charset="-78"/>
            </a:endParaRPr>
          </a:p>
          <a:p>
            <a:endParaRPr lang="fa-IR" dirty="0">
              <a:solidFill>
                <a:srgbClr val="000000"/>
              </a:solidFill>
              <a:latin typeface="Vazir" panose="020B0603030804020204" pitchFamily="34" charset="-78"/>
              <a:cs typeface="Vazir" panose="020B0603030804020204" pitchFamily="34" charset="-78"/>
            </a:endParaRPr>
          </a:p>
          <a:p>
            <a:endParaRPr lang="fa-IR" dirty="0">
              <a:solidFill>
                <a:srgbClr val="000000"/>
              </a:solidFill>
              <a:latin typeface="Vazir" panose="020B0603030804020204" pitchFamily="34" charset="-78"/>
              <a:cs typeface="Vazir" panose="020B0603030804020204" pitchFamily="34" charset="-78"/>
            </a:endParaRPr>
          </a:p>
          <a:p>
            <a:r>
              <a:rPr lang="fa-IR" dirty="0">
                <a:solidFill>
                  <a:srgbClr val="000000"/>
                </a:solidFill>
                <a:latin typeface="Vazir" panose="020B0603030804020204" pitchFamily="34" charset="-78"/>
                <a:cs typeface="Vazir" panose="020B0603030804020204" pitchFamily="34" charset="-78"/>
              </a:rPr>
              <a:t> </a:t>
            </a:r>
          </a:p>
          <a:p>
            <a:r>
              <a:rPr lang="fa-IR" dirty="0">
                <a:solidFill>
                  <a:srgbClr val="000000"/>
                </a:solidFill>
                <a:latin typeface="Vazir" panose="020B0603030804020204" pitchFamily="34" charset="-78"/>
                <a:cs typeface="Vazir" panose="020B0603030804020204" pitchFamily="34" charset="-78"/>
              </a:rPr>
              <a:t>2. گرمخانه </a:t>
            </a:r>
          </a:p>
          <a:p>
            <a:endParaRPr lang="fa-IR" dirty="0">
              <a:solidFill>
                <a:srgbClr val="000000"/>
              </a:solidFill>
              <a:latin typeface="Vazir" panose="020B0603030804020204" pitchFamily="34" charset="-78"/>
              <a:cs typeface="Vazir" panose="020B0603030804020204" pitchFamily="34" charset="-78"/>
            </a:endParaRPr>
          </a:p>
          <a:p>
            <a:endParaRPr lang="fa-IR" dirty="0">
              <a:solidFill>
                <a:srgbClr val="000000"/>
              </a:solidFill>
              <a:latin typeface="Vazir" panose="020B0603030804020204" pitchFamily="34" charset="-78"/>
              <a:cs typeface="Vazir" panose="020B0603030804020204" pitchFamily="34" charset="-78"/>
            </a:endParaRPr>
          </a:p>
          <a:p>
            <a:endParaRPr lang="fa-IR" dirty="0">
              <a:solidFill>
                <a:srgbClr val="000000"/>
              </a:solidFill>
              <a:latin typeface="Vazir" panose="020B0603030804020204" pitchFamily="34" charset="-78"/>
              <a:cs typeface="Vazir" panose="020B0603030804020204" pitchFamily="34" charset="-78"/>
            </a:endParaRPr>
          </a:p>
          <a:p>
            <a:endParaRPr lang="fa-IR" dirty="0">
              <a:solidFill>
                <a:srgbClr val="000000"/>
              </a:solidFill>
              <a:latin typeface="Vazir" panose="020B0603030804020204" pitchFamily="34" charset="-78"/>
              <a:cs typeface="Vazir" panose="020B0603030804020204" pitchFamily="34" charset="-78"/>
            </a:endParaRPr>
          </a:p>
          <a:p>
            <a:r>
              <a:rPr lang="fa-IR" dirty="0">
                <a:solidFill>
                  <a:srgbClr val="000000"/>
                </a:solidFill>
                <a:latin typeface="Vazir" panose="020B0603030804020204" pitchFamily="34" charset="-78"/>
                <a:cs typeface="Vazir" panose="020B0603030804020204" pitchFamily="34" charset="-78"/>
              </a:rPr>
              <a:t>3. خزینه </a:t>
            </a:r>
            <a:endParaRPr lang="fa-IR" dirty="0"/>
          </a:p>
        </p:txBody>
      </p:sp>
    </p:spTree>
    <p:extLst>
      <p:ext uri="{BB962C8B-B14F-4D97-AF65-F5344CB8AC3E}">
        <p14:creationId xmlns:p14="http://schemas.microsoft.com/office/powerpoint/2010/main" val="3977818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Hexagon 11"/>
          <p:cNvSpPr/>
          <p:nvPr/>
        </p:nvSpPr>
        <p:spPr>
          <a:xfrm>
            <a:off x="5359791" y="506437"/>
            <a:ext cx="7228733" cy="719040"/>
          </a:xfrm>
          <a:prstGeom prst="hexagon">
            <a:avLst/>
          </a:prstGeom>
          <a:ln/>
        </p:spPr>
        <p:style>
          <a:lnRef idx="2">
            <a:schemeClr val="accent4"/>
          </a:lnRef>
          <a:fillRef idx="1">
            <a:schemeClr val="lt1"/>
          </a:fillRef>
          <a:effectRef idx="0">
            <a:schemeClr val="accent4"/>
          </a:effectRef>
          <a:fontRef idx="minor">
            <a:schemeClr val="dk1"/>
          </a:fontRef>
        </p:style>
        <p:txBody>
          <a:bodyPr rtlCol="1" anchor="ctr"/>
          <a:lstStyle/>
          <a:p>
            <a:pPr algn="ctr"/>
            <a:endParaRPr lang="fa-IR"/>
          </a:p>
        </p:txBody>
      </p:sp>
      <p:pic>
        <p:nvPicPr>
          <p:cNvPr id="11" name="Picture 10"/>
          <p:cNvPicPr>
            <a:picLocks noChangeAspect="1"/>
          </p:cNvPicPr>
          <p:nvPr/>
        </p:nvPicPr>
        <p:blipFill>
          <a:blip r:embed="rId2"/>
          <a:stretch>
            <a:fillRect/>
          </a:stretch>
        </p:blipFill>
        <p:spPr>
          <a:xfrm>
            <a:off x="8732450" y="3031214"/>
            <a:ext cx="2456901" cy="1725318"/>
          </a:xfrm>
          <a:prstGeom prst="rect">
            <a:avLst/>
          </a:prstGeom>
        </p:spPr>
      </p:pic>
      <p:sp>
        <p:nvSpPr>
          <p:cNvPr id="8" name="Isosceles Triangle 7"/>
          <p:cNvSpPr/>
          <p:nvPr/>
        </p:nvSpPr>
        <p:spPr>
          <a:xfrm>
            <a:off x="829451" y="2911472"/>
            <a:ext cx="2455967" cy="1730326"/>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Diamond 6"/>
          <p:cNvSpPr/>
          <p:nvPr/>
        </p:nvSpPr>
        <p:spPr>
          <a:xfrm>
            <a:off x="5003094" y="3609224"/>
            <a:ext cx="2011680" cy="3265475"/>
          </a:xfrm>
          <a:prstGeom prst="diamond">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764262" y="616858"/>
            <a:ext cx="7906883"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تنها خیابان تهران که هنوز به نام یک پادشاه است</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211015" y="1225478"/>
            <a:ext cx="11460130" cy="2862322"/>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‌خیابان کریم‌خان زند حدفاصل میدان هفت تیر تا میدان، ولی عصر (عج)، پل روگذری هم دارد به همین نام؛ پل کریم‌خان. این پل در تقاطع خیابان کریم‌خان زند و خیابان شهید سپهبد قرنی قرار دارد و همین راسته است که به دلیل داشتن کتابفروشی‌های مختلف معروف است و شده پاتوق عشق کتاب‌هایی که برای همنشینی و انس با کتاب این خیابان خاطره‌انگیز را انتخاب می‌کنند.</a:t>
            </a:r>
          </a:p>
          <a:p>
            <a:pPr algn="just">
              <a:lnSpc>
                <a:spcPct val="200000"/>
              </a:lnSpc>
            </a:pPr>
            <a:br>
              <a:rPr lang="fa-IR" dirty="0">
                <a:solidFill>
                  <a:srgbClr val="000000"/>
                </a:solidFill>
                <a:latin typeface="Vazir" panose="020B0603030804020204" pitchFamily="34" charset="-78"/>
                <a:cs typeface="Vazir" panose="020B0603030804020204" pitchFamily="34" charset="-78"/>
              </a:rPr>
            </a:br>
            <a:endParaRPr lang="fa-IR" dirty="0">
              <a:solidFill>
                <a:srgbClr val="000000"/>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56692" y="3754302"/>
            <a:ext cx="4389814" cy="2975318"/>
          </a:xfrm>
          <a:prstGeom prst="rect">
            <a:avLst/>
          </a:prstGeom>
        </p:spPr>
      </p:pic>
      <p:pic>
        <p:nvPicPr>
          <p:cNvPr id="5" name="Picture 4"/>
          <p:cNvPicPr>
            <a:picLocks noChangeAspect="1"/>
          </p:cNvPicPr>
          <p:nvPr/>
        </p:nvPicPr>
        <p:blipFill>
          <a:blip r:embed="rId4"/>
          <a:stretch>
            <a:fillRect/>
          </a:stretch>
        </p:blipFill>
        <p:spPr>
          <a:xfrm>
            <a:off x="7648699" y="3754303"/>
            <a:ext cx="4334914" cy="2975318"/>
          </a:xfrm>
          <a:prstGeom prst="rect">
            <a:avLst/>
          </a:prstGeom>
        </p:spPr>
      </p:pic>
      <p:pic>
        <p:nvPicPr>
          <p:cNvPr id="6" name="Picture 5"/>
          <p:cNvPicPr>
            <a:picLocks noChangeAspect="1"/>
          </p:cNvPicPr>
          <p:nvPr/>
        </p:nvPicPr>
        <p:blipFill>
          <a:blip r:embed="rId5"/>
          <a:stretch>
            <a:fillRect/>
          </a:stretch>
        </p:blipFill>
        <p:spPr>
          <a:xfrm>
            <a:off x="4535952" y="4213295"/>
            <a:ext cx="3035410" cy="2057334"/>
          </a:xfrm>
          <a:prstGeom prst="rect">
            <a:avLst/>
          </a:prstGeom>
        </p:spPr>
      </p:pic>
      <p:sp>
        <p:nvSpPr>
          <p:cNvPr id="13" name="Minus 12"/>
          <p:cNvSpPr/>
          <p:nvPr/>
        </p:nvSpPr>
        <p:spPr>
          <a:xfrm>
            <a:off x="-360512" y="813214"/>
            <a:ext cx="6597747" cy="94844"/>
          </a:xfrm>
          <a:prstGeom prst="mathMinus">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272324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727" y="2639424"/>
            <a:ext cx="2558714" cy="646331"/>
          </a:xfrm>
          <a:prstGeom prst="rect">
            <a:avLst/>
          </a:prstGeom>
        </p:spPr>
        <p:txBody>
          <a:bodyPr wrap="square">
            <a:spAutoFit/>
          </a:bodyPr>
          <a:lstStyle/>
          <a:p>
            <a:pPr algn="just">
              <a:lnSpc>
                <a:spcPct val="200000"/>
              </a:lnSpc>
            </a:pPr>
            <a:r>
              <a:rPr lang="en-US" dirty="0">
                <a:solidFill>
                  <a:srgbClr val="000000"/>
                </a:solidFill>
                <a:latin typeface="Vazir" panose="020B0603030804020204" pitchFamily="34" charset="-78"/>
                <a:cs typeface="Vazir" panose="020B0603030804020204" pitchFamily="34" charset="-78"/>
              </a:rPr>
              <a:t>https://www.tabnak.ir/</a:t>
            </a:r>
            <a:endParaRPr lang="fa-IR" dirty="0">
              <a:solidFill>
                <a:srgbClr val="000000"/>
              </a:solidFill>
              <a:latin typeface="Vazir" panose="020B0603030804020204" pitchFamily="34" charset="-78"/>
              <a:cs typeface="Vazir" panose="020B0603030804020204" pitchFamily="34" charset="-78"/>
            </a:endParaRPr>
          </a:p>
        </p:txBody>
      </p:sp>
      <p:sp>
        <p:nvSpPr>
          <p:cNvPr id="3" name="TextBox 2"/>
          <p:cNvSpPr txBox="1"/>
          <p:nvPr/>
        </p:nvSpPr>
        <p:spPr>
          <a:xfrm>
            <a:off x="8349280" y="958703"/>
            <a:ext cx="3343702" cy="461665"/>
          </a:xfrm>
          <a:prstGeom prst="rect">
            <a:avLst/>
          </a:prstGeom>
          <a:noFill/>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dirty="0"/>
              <a:t>منابع</a:t>
            </a:r>
          </a:p>
        </p:txBody>
      </p:sp>
      <p:sp>
        <p:nvSpPr>
          <p:cNvPr id="4" name="Round Single Corner Rectangle 3"/>
          <p:cNvSpPr/>
          <p:nvPr/>
        </p:nvSpPr>
        <p:spPr>
          <a:xfrm>
            <a:off x="0" y="1519311"/>
            <a:ext cx="12192000" cy="98473"/>
          </a:xfrm>
          <a:prstGeom prst="round1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602583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41673"/>
            <a:ext cx="12192000" cy="32355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151163" y="2405574"/>
            <a:ext cx="6443213" cy="133643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210937" y="1910687"/>
            <a:ext cx="7383439" cy="1938992"/>
          </a:xfrm>
          <a:prstGeom prst="rect">
            <a:avLst/>
          </a:prstGeom>
        </p:spPr>
        <p:txBody>
          <a:bodyPr wrap="square">
            <a:spAutoFit/>
          </a:bodyPr>
          <a:lstStyle>
            <a:defPPr>
              <a:defRPr lang="fa-IR"/>
            </a:defPPr>
            <a:lvl1pPr algn="just">
              <a:lnSpc>
                <a:spcPct val="200000"/>
              </a:lnSpc>
              <a:defRPr>
                <a:solidFill>
                  <a:srgbClr val="000000"/>
                </a:solidFill>
                <a:latin typeface="Vazir" panose="020B0603030804020204" pitchFamily="34" charset="-78"/>
                <a:cs typeface="Vazir" panose="020B0603030804020204" pitchFamily="34" charset="-78"/>
              </a:defRPr>
            </a:lvl1pPr>
          </a:lstStyle>
          <a:p>
            <a:r>
              <a:rPr lang="fa-IR" sz="6000" b="1" dirty="0">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3466530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rot="16200000">
            <a:off x="1702087" y="3456180"/>
            <a:ext cx="6316003" cy="57564"/>
          </a:xfrm>
          <a:prstGeom prst="rect">
            <a:avLst/>
          </a:prstGeom>
        </p:spPr>
      </p:pic>
      <p:pic>
        <p:nvPicPr>
          <p:cNvPr id="7" name="Picture 6"/>
          <p:cNvPicPr>
            <a:picLocks noChangeAspect="1"/>
          </p:cNvPicPr>
          <p:nvPr/>
        </p:nvPicPr>
        <p:blipFill>
          <a:blip r:embed="rId3"/>
          <a:stretch>
            <a:fillRect/>
          </a:stretch>
        </p:blipFill>
        <p:spPr>
          <a:xfrm rot="16200000">
            <a:off x="-465998" y="2764776"/>
            <a:ext cx="6303810" cy="774259"/>
          </a:xfrm>
          <a:prstGeom prst="rect">
            <a:avLst/>
          </a:prstGeom>
        </p:spPr>
      </p:pic>
      <p:sp>
        <p:nvSpPr>
          <p:cNvPr id="2" name="Rectangle 1"/>
          <p:cNvSpPr/>
          <p:nvPr/>
        </p:nvSpPr>
        <p:spPr>
          <a:xfrm>
            <a:off x="9487383" y="651260"/>
            <a:ext cx="193674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ظهور کریم‌خان</a:t>
            </a:r>
          </a:p>
        </p:txBody>
      </p:sp>
      <p:sp>
        <p:nvSpPr>
          <p:cNvPr id="3" name="Rectangle 2"/>
          <p:cNvSpPr/>
          <p:nvPr/>
        </p:nvSpPr>
        <p:spPr>
          <a:xfrm>
            <a:off x="5463653" y="1264904"/>
            <a:ext cx="6096000" cy="2308324"/>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کریم‌خان از تیرهٔ زند بگله بود. تیرهٔ زند بگله مهم‌ترین تیرهٔ طایفه زند به حساب می‌آمده است. طایفهٔ زند گروهی بودند با زندگی شبانی که از اراضی دامنهٔ زاگرس به دهستان پری و کمازان در نزدیکی ملایر کوچ کرده بودند.» زندها شاخه‌ای از طوایف لر به حساب می‌آیند. </a:t>
            </a:r>
          </a:p>
        </p:txBody>
      </p:sp>
      <p:pic>
        <p:nvPicPr>
          <p:cNvPr id="4" name="Picture 3"/>
          <p:cNvPicPr>
            <a:picLocks noChangeAspect="1"/>
          </p:cNvPicPr>
          <p:nvPr/>
        </p:nvPicPr>
        <p:blipFill>
          <a:blip r:embed="rId4"/>
          <a:stretch>
            <a:fillRect/>
          </a:stretch>
        </p:blipFill>
        <p:spPr>
          <a:xfrm>
            <a:off x="332236" y="3224200"/>
            <a:ext cx="5555492" cy="3418764"/>
          </a:xfrm>
          <a:prstGeom prst="rect">
            <a:avLst/>
          </a:prstGeom>
        </p:spPr>
      </p:pic>
      <p:sp>
        <p:nvSpPr>
          <p:cNvPr id="5" name="Rectangle 4"/>
          <p:cNvSpPr/>
          <p:nvPr/>
        </p:nvSpPr>
        <p:spPr>
          <a:xfrm>
            <a:off x="6043271" y="6078521"/>
            <a:ext cx="2342309" cy="646331"/>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زادگاه وکیل الرعایا -ملایر</a:t>
            </a:r>
          </a:p>
        </p:txBody>
      </p:sp>
      <p:sp>
        <p:nvSpPr>
          <p:cNvPr id="8" name="Rectangle 7"/>
          <p:cNvSpPr/>
          <p:nvPr/>
        </p:nvSpPr>
        <p:spPr>
          <a:xfrm>
            <a:off x="4217158" y="882092"/>
            <a:ext cx="527022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1424132" y="845008"/>
            <a:ext cx="767868"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5887728" y="4328374"/>
            <a:ext cx="6304272" cy="45719"/>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5887728" y="5323706"/>
            <a:ext cx="6304272" cy="54591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08950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4408227"/>
            <a:ext cx="12192000" cy="100993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2"/>
          <a:stretch>
            <a:fillRect/>
          </a:stretch>
        </p:blipFill>
        <p:spPr>
          <a:xfrm>
            <a:off x="3608986" y="4859661"/>
            <a:ext cx="1530229" cy="1749704"/>
          </a:xfrm>
          <a:prstGeom prst="rect">
            <a:avLst/>
          </a:prstGeom>
        </p:spPr>
      </p:pic>
      <p:pic>
        <p:nvPicPr>
          <p:cNvPr id="9" name="Picture 8"/>
          <p:cNvPicPr>
            <a:picLocks noChangeAspect="1"/>
          </p:cNvPicPr>
          <p:nvPr/>
        </p:nvPicPr>
        <p:blipFill>
          <a:blip r:embed="rId2"/>
          <a:stretch>
            <a:fillRect/>
          </a:stretch>
        </p:blipFill>
        <p:spPr>
          <a:xfrm>
            <a:off x="6785813" y="4859661"/>
            <a:ext cx="1530229" cy="1749704"/>
          </a:xfrm>
          <a:prstGeom prst="rect">
            <a:avLst/>
          </a:prstGeom>
        </p:spPr>
      </p:pic>
      <p:pic>
        <p:nvPicPr>
          <p:cNvPr id="8" name="Picture 7"/>
          <p:cNvPicPr>
            <a:picLocks noChangeAspect="1"/>
          </p:cNvPicPr>
          <p:nvPr/>
        </p:nvPicPr>
        <p:blipFill>
          <a:blip r:embed="rId2"/>
          <a:stretch>
            <a:fillRect/>
          </a:stretch>
        </p:blipFill>
        <p:spPr>
          <a:xfrm>
            <a:off x="3608512" y="3339178"/>
            <a:ext cx="1530229" cy="1749704"/>
          </a:xfrm>
          <a:prstGeom prst="rect">
            <a:avLst/>
          </a:prstGeom>
        </p:spPr>
      </p:pic>
      <p:sp>
        <p:nvSpPr>
          <p:cNvPr id="7" name="Rectangle 6"/>
          <p:cNvSpPr/>
          <p:nvPr/>
        </p:nvSpPr>
        <p:spPr>
          <a:xfrm>
            <a:off x="6782464" y="3341969"/>
            <a:ext cx="1533578" cy="174691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nip Diagonal Corner Rectangle 4"/>
          <p:cNvSpPr/>
          <p:nvPr/>
        </p:nvSpPr>
        <p:spPr>
          <a:xfrm>
            <a:off x="9678452" y="529609"/>
            <a:ext cx="2113214" cy="461665"/>
          </a:xfrm>
          <a:prstGeom prst="snip2Diag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13899" y="1215915"/>
            <a:ext cx="11301302" cy="1754326"/>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احتمالاً از نواحی شمال لرستان کوچ کرده و به وسیله شاه عباس بزرگ در پیرامون ملایر و بروجرد اسکان داده شده‌اند.[پدرش «ایناق خان» نام داشت و رئیس ایل بود. کریم‌خان در آغاز یکی از سربازان سپاه نادرشاه افشار بود که پس از مرگ نادر به محل زندگی ایل خود بازگشت.</a:t>
            </a:r>
          </a:p>
        </p:txBody>
      </p:sp>
      <p:sp>
        <p:nvSpPr>
          <p:cNvPr id="3" name="Rectangle 2"/>
          <p:cNvSpPr/>
          <p:nvPr/>
        </p:nvSpPr>
        <p:spPr>
          <a:xfrm>
            <a:off x="9678452" y="529609"/>
            <a:ext cx="193674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ظهور کریم‌خان</a:t>
            </a:r>
          </a:p>
        </p:txBody>
      </p:sp>
      <p:pic>
        <p:nvPicPr>
          <p:cNvPr id="4" name="Picture 3"/>
          <p:cNvPicPr>
            <a:picLocks noChangeAspect="1"/>
          </p:cNvPicPr>
          <p:nvPr/>
        </p:nvPicPr>
        <p:blipFill>
          <a:blip r:embed="rId3"/>
          <a:stretch>
            <a:fillRect/>
          </a:stretch>
        </p:blipFill>
        <p:spPr>
          <a:xfrm>
            <a:off x="3653528" y="3425714"/>
            <a:ext cx="4622044" cy="3077510"/>
          </a:xfrm>
          <a:prstGeom prst="rect">
            <a:avLst/>
          </a:prstGeom>
        </p:spPr>
      </p:pic>
      <p:sp>
        <p:nvSpPr>
          <p:cNvPr id="6" name="Rectangle 5"/>
          <p:cNvSpPr/>
          <p:nvPr/>
        </p:nvSpPr>
        <p:spPr>
          <a:xfrm>
            <a:off x="0" y="760442"/>
            <a:ext cx="9678452" cy="4571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508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75201">
              <a:srgbClr val="EFD173"/>
            </a:gs>
            <a:gs pos="52218">
              <a:schemeClr val="accent4">
                <a:lumMod val="20000"/>
                <a:lumOff val="80000"/>
              </a:schemeClr>
            </a:gs>
            <a:gs pos="18600">
              <a:schemeClr val="accent4">
                <a:lumMod val="40000"/>
                <a:lumOff val="60000"/>
              </a:schemeClr>
            </a:gs>
            <a:gs pos="100000">
              <a:schemeClr val="accent4">
                <a:lumMod val="60000"/>
                <a:lumOff val="40000"/>
              </a:schemeClr>
            </a:gs>
            <a:gs pos="0">
              <a:schemeClr val="accent4">
                <a:lumMod val="20000"/>
                <a:lumOff val="80000"/>
              </a:schemeClr>
            </a:gs>
          </a:gsLst>
          <a:lin ang="5400000" scaled="1"/>
        </a:gra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flipV="1">
            <a:off x="10413242" y="784686"/>
            <a:ext cx="1282890" cy="504968"/>
          </a:xfrm>
          <a:prstGeom prst="rect">
            <a:avLst/>
          </a:prstGeom>
        </p:spPr>
      </p:pic>
      <p:sp>
        <p:nvSpPr>
          <p:cNvPr id="2" name="Rectangle 1"/>
          <p:cNvSpPr/>
          <p:nvPr/>
        </p:nvSpPr>
        <p:spPr>
          <a:xfrm>
            <a:off x="5600132" y="838284"/>
            <a:ext cx="6096000"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پادشاهی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6032311" y="1418520"/>
            <a:ext cx="5663821" cy="3970318"/>
          </a:xfrm>
          <a:prstGeom prst="rect">
            <a:avLst/>
          </a:prstGeom>
          <a:gradFill>
            <a:gsLst>
              <a:gs pos="51332">
                <a:schemeClr val="accent4">
                  <a:lumMod val="20000"/>
                  <a:lumOff val="80000"/>
                </a:schemeClr>
              </a:gs>
              <a:gs pos="29000">
                <a:schemeClr val="accent4">
                  <a:lumMod val="20000"/>
                  <a:lumOff val="80000"/>
                </a:schemeClr>
              </a:gs>
              <a:gs pos="100000">
                <a:schemeClr val="accent4">
                  <a:lumMod val="20000"/>
                  <a:lumOff val="80000"/>
                </a:schemeClr>
              </a:gs>
              <a:gs pos="72600">
                <a:schemeClr val="accent4">
                  <a:lumMod val="60000"/>
                  <a:lumOff val="40000"/>
                </a:schemeClr>
              </a:gs>
              <a:gs pos="100000">
                <a:schemeClr val="accent4">
                  <a:lumMod val="60000"/>
                  <a:lumOff val="40000"/>
                </a:schemeClr>
              </a:gs>
              <a:gs pos="0">
                <a:schemeClr val="accent4">
                  <a:lumMod val="20000"/>
                  <a:lumOff val="80000"/>
                </a:schemeClr>
              </a:gs>
            </a:gsLst>
            <a:lin ang="5400000" scaled="1"/>
          </a:gradFill>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پس از مرگ نادرشاه، جانشینان او درگیری فراوانی بر سر قدرت نمودند. در این شرایط، ایران وارد مرحله‌ای از عدم ثبات سیاسی و اقتصادی شدیدی گردید و به دلیل خلع قدرت دولت مرکزی، خوانین و حکام نواحی طغیان نموده و در صدد کسب استقلال بیشتر یا رسیدن به منصب پادشاهی برآمدند. علی قلی خان، ابراهیم خان، شاهرخ و سلیمان دوم هر کدام مدت کوتاهی سلطنت کردند. </a:t>
            </a:r>
          </a:p>
        </p:txBody>
      </p:sp>
      <p:pic>
        <p:nvPicPr>
          <p:cNvPr id="8" name="Picture 7"/>
          <p:cNvPicPr>
            <a:picLocks noChangeAspect="1"/>
          </p:cNvPicPr>
          <p:nvPr/>
        </p:nvPicPr>
        <p:blipFill>
          <a:blip r:embed="rId3"/>
          <a:stretch>
            <a:fillRect/>
          </a:stretch>
        </p:blipFill>
        <p:spPr>
          <a:xfrm>
            <a:off x="693297" y="491319"/>
            <a:ext cx="4690746" cy="5957248"/>
          </a:xfrm>
          <a:prstGeom prst="rect">
            <a:avLst/>
          </a:prstGeom>
        </p:spPr>
      </p:pic>
      <p:pic>
        <p:nvPicPr>
          <p:cNvPr id="10" name="Picture 9"/>
          <p:cNvPicPr>
            <a:picLocks noChangeAspect="1"/>
          </p:cNvPicPr>
          <p:nvPr/>
        </p:nvPicPr>
        <p:blipFill>
          <a:blip r:embed="rId2"/>
          <a:stretch>
            <a:fillRect/>
          </a:stretch>
        </p:blipFill>
        <p:spPr>
          <a:xfrm>
            <a:off x="5384043" y="6212645"/>
            <a:ext cx="6312089" cy="235922"/>
          </a:xfrm>
          <a:prstGeom prst="rect">
            <a:avLst/>
          </a:prstGeom>
        </p:spPr>
      </p:pic>
    </p:spTree>
    <p:extLst>
      <p:ext uri="{BB962C8B-B14F-4D97-AF65-F5344CB8AC3E}">
        <p14:creationId xmlns:p14="http://schemas.microsoft.com/office/powerpoint/2010/main" val="3782886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922355" y="2313748"/>
            <a:ext cx="1260280" cy="34737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ectangle 21"/>
          <p:cNvSpPr/>
          <p:nvPr/>
        </p:nvSpPr>
        <p:spPr>
          <a:xfrm>
            <a:off x="5855274" y="5809463"/>
            <a:ext cx="1260280" cy="34737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p:nvSpPr>
        <p:spPr>
          <a:xfrm>
            <a:off x="10599623" y="2230554"/>
            <a:ext cx="1260280" cy="34737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413915" y="691150"/>
            <a:ext cx="8445988" cy="577081"/>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 علی قلی خان، ابراهیم خان، شاهرخ و سلیمان دوم هر کدام مدت کوتاهی سلطنت کردند.</a:t>
            </a:r>
          </a:p>
        </p:txBody>
      </p:sp>
      <p:pic>
        <p:nvPicPr>
          <p:cNvPr id="3" name="Picture 2"/>
          <p:cNvPicPr>
            <a:picLocks noChangeAspect="1"/>
          </p:cNvPicPr>
          <p:nvPr/>
        </p:nvPicPr>
        <p:blipFill>
          <a:blip r:embed="rId2"/>
          <a:stretch>
            <a:fillRect/>
          </a:stretch>
        </p:blipFill>
        <p:spPr>
          <a:xfrm>
            <a:off x="526366" y="2803539"/>
            <a:ext cx="2628470" cy="3500652"/>
          </a:xfrm>
          <a:prstGeom prst="rect">
            <a:avLst/>
          </a:prstGeom>
        </p:spPr>
      </p:pic>
      <p:pic>
        <p:nvPicPr>
          <p:cNvPr id="4" name="Picture 3"/>
          <p:cNvPicPr>
            <a:picLocks noChangeAspect="1"/>
          </p:cNvPicPr>
          <p:nvPr/>
        </p:nvPicPr>
        <p:blipFill>
          <a:blip r:embed="rId3"/>
          <a:stretch>
            <a:fillRect/>
          </a:stretch>
        </p:blipFill>
        <p:spPr>
          <a:xfrm>
            <a:off x="4445816" y="1846048"/>
            <a:ext cx="3564228" cy="3893918"/>
          </a:xfrm>
          <a:prstGeom prst="rect">
            <a:avLst/>
          </a:prstGeom>
        </p:spPr>
      </p:pic>
      <p:pic>
        <p:nvPicPr>
          <p:cNvPr id="5" name="Picture 4"/>
          <p:cNvPicPr>
            <a:picLocks noChangeAspect="1"/>
          </p:cNvPicPr>
          <p:nvPr/>
        </p:nvPicPr>
        <p:blipFill>
          <a:blip r:embed="rId4"/>
          <a:stretch>
            <a:fillRect/>
          </a:stretch>
        </p:blipFill>
        <p:spPr>
          <a:xfrm>
            <a:off x="9041825" y="2692218"/>
            <a:ext cx="2818078" cy="4066904"/>
          </a:xfrm>
          <a:prstGeom prst="rect">
            <a:avLst/>
          </a:prstGeom>
        </p:spPr>
      </p:pic>
      <p:sp>
        <p:nvSpPr>
          <p:cNvPr id="8" name="Rectangle 7"/>
          <p:cNvSpPr/>
          <p:nvPr/>
        </p:nvSpPr>
        <p:spPr>
          <a:xfrm>
            <a:off x="5763903" y="427798"/>
            <a:ext cx="6096000"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پادشاهی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11" name="Rectangle 10"/>
          <p:cNvSpPr/>
          <p:nvPr/>
        </p:nvSpPr>
        <p:spPr>
          <a:xfrm>
            <a:off x="5763903" y="5786869"/>
            <a:ext cx="1443023" cy="369332"/>
          </a:xfrm>
          <a:prstGeom prst="rect">
            <a:avLst/>
          </a:prstGeom>
        </p:spPr>
        <p:txBody>
          <a:bodyPr wrap="none">
            <a:spAutoFit/>
          </a:bodyPr>
          <a:lstStyle/>
          <a:p>
            <a:r>
              <a:rPr lang="fa-IR" dirty="0">
                <a:solidFill>
                  <a:srgbClr val="000000"/>
                </a:solidFill>
                <a:latin typeface="Vazir" panose="020B0603030804020204" pitchFamily="34" charset="-78"/>
                <a:cs typeface="Vazir" panose="020B0603030804020204" pitchFamily="34" charset="-78"/>
              </a:rPr>
              <a:t> علی قلی خان</a:t>
            </a:r>
            <a:endParaRPr lang="fa-IR" dirty="0"/>
          </a:p>
        </p:txBody>
      </p:sp>
      <p:sp>
        <p:nvSpPr>
          <p:cNvPr id="12" name="Rectangle 11"/>
          <p:cNvSpPr/>
          <p:nvPr/>
        </p:nvSpPr>
        <p:spPr>
          <a:xfrm>
            <a:off x="10599623" y="2230554"/>
            <a:ext cx="1260280" cy="369332"/>
          </a:xfrm>
          <a:prstGeom prst="rect">
            <a:avLst/>
          </a:prstGeom>
        </p:spPr>
        <p:txBody>
          <a:bodyPr wrap="none">
            <a:spAutoFit/>
          </a:bodyPr>
          <a:lstStyle/>
          <a:p>
            <a:r>
              <a:rPr lang="fa-IR" dirty="0">
                <a:solidFill>
                  <a:srgbClr val="000000"/>
                </a:solidFill>
                <a:latin typeface="Vazir" panose="020B0603030804020204" pitchFamily="34" charset="-78"/>
                <a:cs typeface="Vazir" panose="020B0603030804020204" pitchFamily="34" charset="-78"/>
              </a:rPr>
              <a:t>ابراهیم خان</a:t>
            </a:r>
            <a:endParaRPr lang="fa-IR" dirty="0"/>
          </a:p>
        </p:txBody>
      </p:sp>
      <p:sp>
        <p:nvSpPr>
          <p:cNvPr id="16" name="Rectangle 15"/>
          <p:cNvSpPr/>
          <p:nvPr/>
        </p:nvSpPr>
        <p:spPr>
          <a:xfrm>
            <a:off x="1840601" y="2322886"/>
            <a:ext cx="1342034" cy="369332"/>
          </a:xfrm>
          <a:prstGeom prst="rect">
            <a:avLst/>
          </a:prstGeom>
        </p:spPr>
        <p:txBody>
          <a:bodyPr wrap="none">
            <a:spAutoFit/>
          </a:bodyPr>
          <a:lstStyle/>
          <a:p>
            <a:r>
              <a:rPr lang="fa-IR" dirty="0">
                <a:solidFill>
                  <a:srgbClr val="000000"/>
                </a:solidFill>
                <a:latin typeface="Vazir" panose="020B0603030804020204" pitchFamily="34" charset="-78"/>
                <a:cs typeface="Vazir" panose="020B0603030804020204" pitchFamily="34" charset="-78"/>
              </a:rPr>
              <a:t>سلیمان دوم </a:t>
            </a:r>
            <a:endParaRPr lang="fa-IR" dirty="0"/>
          </a:p>
        </p:txBody>
      </p:sp>
      <p:sp>
        <p:nvSpPr>
          <p:cNvPr id="17" name="Rectangle 16"/>
          <p:cNvSpPr/>
          <p:nvPr/>
        </p:nvSpPr>
        <p:spPr>
          <a:xfrm>
            <a:off x="0" y="650206"/>
            <a:ext cx="10599623"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96711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6529601" y="646163"/>
            <a:ext cx="4926842" cy="5732059"/>
          </a:xfrm>
          <a:prstGeom prst="ellipse">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a:blip r:embed="rId2"/>
          <a:stretch>
            <a:fillRect/>
          </a:stretch>
        </p:blipFill>
        <p:spPr>
          <a:xfrm>
            <a:off x="6999596" y="946414"/>
            <a:ext cx="3986852" cy="5227656"/>
          </a:xfrm>
          <a:prstGeom prst="ellipse">
            <a:avLst/>
          </a:prstGeom>
          <a:ln>
            <a:noFill/>
          </a:ln>
          <a:effectLst>
            <a:softEdge rad="112500"/>
          </a:effectLst>
        </p:spPr>
      </p:pic>
      <p:sp>
        <p:nvSpPr>
          <p:cNvPr id="2" name="Rectangle 1"/>
          <p:cNvSpPr/>
          <p:nvPr/>
        </p:nvSpPr>
        <p:spPr>
          <a:xfrm>
            <a:off x="627797" y="1137482"/>
            <a:ext cx="4954138" cy="4524315"/>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احمدشاه درانی از سرداران افغان نادر در شرق ایران، محمدحسن‌خان قاجار در استرآباد و آزادخان افغان در نواحی شمال ایران در صدد تشکیل حکومت و کسب قدرت بودند. در میان این آشفتگی‌ها، کریم خان زند نیز به دنبال چنین هدفی بود. او تویسرکان و کزاز را تصرف کرد و توانست محمد علی خان حاکم همدان و حسنعلی خان حاکم اردلان را شکست دهد و حامیانی پیدا کند. </a:t>
            </a:r>
          </a:p>
        </p:txBody>
      </p:sp>
      <p:sp>
        <p:nvSpPr>
          <p:cNvPr id="4" name="Rectangle 3"/>
          <p:cNvSpPr/>
          <p:nvPr/>
        </p:nvSpPr>
        <p:spPr>
          <a:xfrm>
            <a:off x="3753137" y="646163"/>
            <a:ext cx="1828798"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پادشاهی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6" name="Rectangle 5"/>
          <p:cNvSpPr/>
          <p:nvPr/>
        </p:nvSpPr>
        <p:spPr>
          <a:xfrm>
            <a:off x="20473" y="873682"/>
            <a:ext cx="4339988"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42014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017420" y="2717504"/>
            <a:ext cx="1530229" cy="2633700"/>
          </a:xfrm>
          <a:prstGeom prst="rect">
            <a:avLst/>
          </a:prstGeom>
        </p:spPr>
      </p:pic>
      <p:sp>
        <p:nvSpPr>
          <p:cNvPr id="6" name="Rectangle 5"/>
          <p:cNvSpPr/>
          <p:nvPr/>
        </p:nvSpPr>
        <p:spPr>
          <a:xfrm>
            <a:off x="3019640" y="83486"/>
            <a:ext cx="1530954" cy="263401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287904" y="1400495"/>
            <a:ext cx="4339990" cy="4524315"/>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کریم خان پس از پیروزی بر دشمنان خود شهرت زیادی کسب نمود و عنوان «کریم خان» یافت. کریم خان پس از پیروزی‌های متعدد و کسب آوازه با علی‌مردان خان بختیاری متحد شد و بنا بر پیشنهاد علی‌مردان‌خان تصمیم گرفتند به ابوالفتح‌خان بختیاری حاکم اصفهان و عراق که منصوب شاهرخ‌میرزا افشار بود، حمله کرده و او را شکست دهند.</a:t>
            </a:r>
          </a:p>
        </p:txBody>
      </p:sp>
      <p:sp>
        <p:nvSpPr>
          <p:cNvPr id="3" name="Rectangle 2"/>
          <p:cNvSpPr/>
          <p:nvPr/>
        </p:nvSpPr>
        <p:spPr>
          <a:xfrm>
            <a:off x="9799096" y="782640"/>
            <a:ext cx="1828798"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پادشاهی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3"/>
          <a:stretch>
            <a:fillRect/>
          </a:stretch>
        </p:blipFill>
        <p:spPr>
          <a:xfrm>
            <a:off x="444481" y="311161"/>
            <a:ext cx="3874104" cy="4393314"/>
          </a:xfrm>
          <a:prstGeom prst="rect">
            <a:avLst/>
          </a:prstGeom>
        </p:spPr>
      </p:pic>
      <p:pic>
        <p:nvPicPr>
          <p:cNvPr id="5" name="Picture 4"/>
          <p:cNvPicPr>
            <a:picLocks noChangeAspect="1"/>
          </p:cNvPicPr>
          <p:nvPr/>
        </p:nvPicPr>
        <p:blipFill>
          <a:blip r:embed="rId4"/>
          <a:stretch>
            <a:fillRect/>
          </a:stretch>
        </p:blipFill>
        <p:spPr>
          <a:xfrm>
            <a:off x="3505940" y="2128727"/>
            <a:ext cx="3552900" cy="4521066"/>
          </a:xfrm>
          <a:prstGeom prst="rect">
            <a:avLst/>
          </a:prstGeom>
        </p:spPr>
      </p:pic>
      <p:sp>
        <p:nvSpPr>
          <p:cNvPr id="8" name="Rectangle 7"/>
          <p:cNvSpPr/>
          <p:nvPr/>
        </p:nvSpPr>
        <p:spPr>
          <a:xfrm>
            <a:off x="4547649" y="1009681"/>
            <a:ext cx="5892888" cy="545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21097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ular Callout 8"/>
          <p:cNvSpPr/>
          <p:nvPr/>
        </p:nvSpPr>
        <p:spPr>
          <a:xfrm rot="16200000">
            <a:off x="678976" y="1571513"/>
            <a:ext cx="4592472" cy="4230806"/>
          </a:xfrm>
          <a:prstGeom prst="wedgeRoundRectCallou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82638" y="1701757"/>
            <a:ext cx="3985144" cy="3970318"/>
          </a:xfrm>
          <a:prstGeom prst="rect">
            <a:avLst/>
          </a:prstGeom>
        </p:spPr>
        <p:txBody>
          <a:bodyPr wrap="square">
            <a:spAutoFit/>
          </a:bodyPr>
          <a:lstStyle/>
          <a:p>
            <a:pPr algn="just">
              <a:lnSpc>
                <a:spcPct val="200000"/>
              </a:lnSpc>
            </a:pPr>
            <a:r>
              <a:rPr lang="fa-IR" dirty="0">
                <a:solidFill>
                  <a:srgbClr val="000000"/>
                </a:solidFill>
                <a:latin typeface="Vazir" panose="020B0603030804020204" pitchFamily="34" charset="-78"/>
                <a:cs typeface="Vazir" panose="020B0603030804020204" pitchFamily="34" charset="-78"/>
              </a:rPr>
              <a:t>آن‌ها توانستند ابوالفتح را شکست دهند اما پس از این پیروزی پیمان اتحاد سه جانبه‌ای منعقد نمودند تا برای نجات ایران از هرج و مرج چاره‌ای بیندیشند. متحدین ابوتراب، نوه مادری شاه سلطان حسین را با نام شاه‌اسماعیل سوم بر تخت نشاندند و مناصب را بین خود تقسیم کردند. </a:t>
            </a:r>
          </a:p>
        </p:txBody>
      </p:sp>
      <p:sp>
        <p:nvSpPr>
          <p:cNvPr id="3" name="Rectangle 2"/>
          <p:cNvSpPr/>
          <p:nvPr/>
        </p:nvSpPr>
        <p:spPr>
          <a:xfrm>
            <a:off x="9853684" y="605217"/>
            <a:ext cx="1828798"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پادشاهی</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a:srcRect b="7885"/>
          <a:stretch/>
        </p:blipFill>
        <p:spPr>
          <a:xfrm>
            <a:off x="5842948" y="1205382"/>
            <a:ext cx="5839534" cy="5379094"/>
          </a:xfrm>
          <a:prstGeom prst="rect">
            <a:avLst/>
          </a:prstGeom>
        </p:spPr>
      </p:pic>
      <p:sp>
        <p:nvSpPr>
          <p:cNvPr id="6" name="Rectangle 5"/>
          <p:cNvSpPr/>
          <p:nvPr/>
        </p:nvSpPr>
        <p:spPr>
          <a:xfrm>
            <a:off x="0" y="850480"/>
            <a:ext cx="10385946"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354815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TotalTime>
  <Words>1154</Words>
  <Application>Microsoft Office PowerPoint</Application>
  <PresentationFormat>Widescreen</PresentationFormat>
  <Paragraphs>74</Paragraphs>
  <Slides>23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29</cp:revision>
  <dcterms:created xsi:type="dcterms:W3CDTF">2025-01-27T07:40:22Z</dcterms:created>
  <dcterms:modified xsi:type="dcterms:W3CDTF">2025-01-30T10:06:54Z</dcterms:modified>
</cp:coreProperties>
</file>