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90" r:id="rId2"/>
    <p:sldId id="256" r:id="rId3"/>
    <p:sldId id="257" r:id="rId4"/>
    <p:sldId id="258" r:id="rId5"/>
    <p:sldId id="259" r:id="rId6"/>
    <p:sldId id="260" r:id="rId7"/>
    <p:sldId id="261" r:id="rId8"/>
    <p:sldId id="262" r:id="rId9"/>
    <p:sldId id="286"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87" r:id="rId23"/>
    <p:sldId id="276" r:id="rId24"/>
    <p:sldId id="288" r:id="rId25"/>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p" initials="h" lastIdx="3" clrIdx="0">
    <p:extLst>
      <p:ext uri="{19B8F6BF-5375-455C-9EA6-DF929625EA0E}">
        <p15:presenceInfo xmlns:p15="http://schemas.microsoft.com/office/powerpoint/2012/main" userId="hp"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69090"/>
    <a:srgbClr val="B6DCDB"/>
    <a:srgbClr val="64B6B4"/>
    <a:srgbClr val="DAE3F3"/>
    <a:srgbClr val="2C9EA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778"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09DA7172-02A8-44E2-87AD-6C851EB1D923}" type="datetimeFigureOut">
              <a:rPr lang="fa-IR" smtClean="0"/>
              <a:t>01/08/1446</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FC9963A8-DFD2-49D2-B61B-442706E79750}" type="slidenum">
              <a:rPr lang="fa-IR" smtClean="0"/>
              <a:t>‹#›</a:t>
            </a:fld>
            <a:endParaRPr lang="fa-IR"/>
          </a:p>
        </p:txBody>
      </p:sp>
    </p:spTree>
    <p:extLst>
      <p:ext uri="{BB962C8B-B14F-4D97-AF65-F5344CB8AC3E}">
        <p14:creationId xmlns:p14="http://schemas.microsoft.com/office/powerpoint/2010/main" val="29166329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FC9963A8-DFD2-49D2-B61B-442706E79750}" type="slidenum">
              <a:rPr lang="fa-IR" smtClean="0"/>
              <a:t>2</a:t>
            </a:fld>
            <a:endParaRPr lang="fa-IR"/>
          </a:p>
        </p:txBody>
      </p:sp>
    </p:spTree>
    <p:extLst>
      <p:ext uri="{BB962C8B-B14F-4D97-AF65-F5344CB8AC3E}">
        <p14:creationId xmlns:p14="http://schemas.microsoft.com/office/powerpoint/2010/main" val="41981405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FC9963A8-DFD2-49D2-B61B-442706E79750}" type="slidenum">
              <a:rPr lang="fa-IR" smtClean="0"/>
              <a:t>4</a:t>
            </a:fld>
            <a:endParaRPr lang="fa-IR"/>
          </a:p>
        </p:txBody>
      </p:sp>
    </p:spTree>
    <p:extLst>
      <p:ext uri="{BB962C8B-B14F-4D97-AF65-F5344CB8AC3E}">
        <p14:creationId xmlns:p14="http://schemas.microsoft.com/office/powerpoint/2010/main" val="36285132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FC9963A8-DFD2-49D2-B61B-442706E79750}" type="slidenum">
              <a:rPr lang="fa-IR" smtClean="0"/>
              <a:t>9</a:t>
            </a:fld>
            <a:endParaRPr lang="fa-IR"/>
          </a:p>
        </p:txBody>
      </p:sp>
    </p:spTree>
    <p:extLst>
      <p:ext uri="{BB962C8B-B14F-4D97-AF65-F5344CB8AC3E}">
        <p14:creationId xmlns:p14="http://schemas.microsoft.com/office/powerpoint/2010/main" val="3045097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FC9963A8-DFD2-49D2-B61B-442706E79750}" type="slidenum">
              <a:rPr lang="fa-IR" smtClean="0"/>
              <a:t>15</a:t>
            </a:fld>
            <a:endParaRPr lang="fa-IR"/>
          </a:p>
        </p:txBody>
      </p:sp>
    </p:spTree>
    <p:extLst>
      <p:ext uri="{BB962C8B-B14F-4D97-AF65-F5344CB8AC3E}">
        <p14:creationId xmlns:p14="http://schemas.microsoft.com/office/powerpoint/2010/main" val="33184748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3" name="Rectangle: Single Corner Snipped 12">
            <a:extLst>
              <a:ext uri="{FF2B5EF4-FFF2-40B4-BE49-F238E27FC236}">
                <a16:creationId xmlns:a16="http://schemas.microsoft.com/office/drawing/2014/main" id="{1ACE1153-D872-F427-2F1C-80C6DE656A35}"/>
              </a:ext>
            </a:extLst>
          </p:cNvPr>
          <p:cNvSpPr/>
          <p:nvPr userDrawn="1"/>
        </p:nvSpPr>
        <p:spPr>
          <a:xfrm rot="10800000">
            <a:off x="2299855" y="138545"/>
            <a:ext cx="9892145" cy="628073"/>
          </a:xfrm>
          <a:prstGeom prst="snip1Rect">
            <a:avLst>
              <a:gd name="adj" fmla="val 5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Rectangle: Single Corner Snipped 13">
            <a:extLst>
              <a:ext uri="{FF2B5EF4-FFF2-40B4-BE49-F238E27FC236}">
                <a16:creationId xmlns:a16="http://schemas.microsoft.com/office/drawing/2014/main" id="{E637708F-F630-7DEC-C225-C2BDAA9E0688}"/>
              </a:ext>
            </a:extLst>
          </p:cNvPr>
          <p:cNvSpPr/>
          <p:nvPr userDrawn="1"/>
        </p:nvSpPr>
        <p:spPr>
          <a:xfrm>
            <a:off x="0" y="517237"/>
            <a:ext cx="2493818" cy="628073"/>
          </a:xfrm>
          <a:prstGeom prst="snip1Rect">
            <a:avLst>
              <a:gd name="adj" fmla="val 50000"/>
            </a:avLst>
          </a:prstGeom>
          <a:solidFill>
            <a:srgbClr val="46909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3506933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Single Corner Snipped 4">
            <a:extLst>
              <a:ext uri="{FF2B5EF4-FFF2-40B4-BE49-F238E27FC236}">
                <a16:creationId xmlns:a16="http://schemas.microsoft.com/office/drawing/2014/main" id="{80A15B6D-0858-3488-3B16-6EFA511B6CB9}"/>
              </a:ext>
            </a:extLst>
          </p:cNvPr>
          <p:cNvSpPr/>
          <p:nvPr userDrawn="1"/>
        </p:nvSpPr>
        <p:spPr>
          <a:xfrm rot="10800000">
            <a:off x="2299855" y="138545"/>
            <a:ext cx="9892145" cy="628073"/>
          </a:xfrm>
          <a:prstGeom prst="snip1Rect">
            <a:avLst>
              <a:gd name="adj" fmla="val 5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Single Corner Snipped 5">
            <a:extLst>
              <a:ext uri="{FF2B5EF4-FFF2-40B4-BE49-F238E27FC236}">
                <a16:creationId xmlns:a16="http://schemas.microsoft.com/office/drawing/2014/main" id="{491096C3-B92E-837A-2AE2-27992DDDBA7C}"/>
              </a:ext>
            </a:extLst>
          </p:cNvPr>
          <p:cNvSpPr/>
          <p:nvPr userDrawn="1"/>
        </p:nvSpPr>
        <p:spPr>
          <a:xfrm>
            <a:off x="0" y="517237"/>
            <a:ext cx="2493818" cy="628073"/>
          </a:xfrm>
          <a:prstGeom prst="snip1Rect">
            <a:avLst>
              <a:gd name="adj" fmla="val 50000"/>
            </a:avLst>
          </a:prstGeom>
          <a:solidFill>
            <a:srgbClr val="46909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lvl="0" algn="ctr"/>
            <a:endParaRPr lang="fa-IR"/>
          </a:p>
        </p:txBody>
      </p:sp>
    </p:spTree>
    <p:extLst>
      <p:ext uri="{BB962C8B-B14F-4D97-AF65-F5344CB8AC3E}">
        <p14:creationId xmlns:p14="http://schemas.microsoft.com/office/powerpoint/2010/main" val="26481465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852CCD97-5018-5B97-6902-C23A321BDB23}"/>
              </a:ext>
            </a:extLst>
          </p:cNvPr>
          <p:cNvSpPr>
            <a:spLocks noGrp="1"/>
          </p:cNvSpPr>
          <p:nvPr>
            <p:ph type="pic" sz="quarter" idx="10"/>
          </p:nvPr>
        </p:nvSpPr>
        <p:spPr>
          <a:xfrm>
            <a:off x="0" y="0"/>
            <a:ext cx="6345238" cy="6858000"/>
          </a:xfrm>
          <a:custGeom>
            <a:avLst/>
            <a:gdLst>
              <a:gd name="connsiteX0" fmla="*/ 1057585 w 6345238"/>
              <a:gd name="connsiteY0" fmla="*/ 0 h 6858000"/>
              <a:gd name="connsiteX1" fmla="*/ 5287797 w 6345238"/>
              <a:gd name="connsiteY1" fmla="*/ 0 h 6858000"/>
              <a:gd name="connsiteX2" fmla="*/ 6237250 w 6345238"/>
              <a:gd name="connsiteY2" fmla="*/ 1052125 h 6858000"/>
              <a:gd name="connsiteX3" fmla="*/ 6345238 w 6345238"/>
              <a:gd name="connsiteY3" fmla="*/ 1057578 h 6858000"/>
              <a:gd name="connsiteX4" fmla="*/ 6345238 w 6345238"/>
              <a:gd name="connsiteY4" fmla="*/ 5800423 h 6858000"/>
              <a:gd name="connsiteX5" fmla="*/ 6237250 w 6345238"/>
              <a:gd name="connsiteY5" fmla="*/ 5805876 h 6858000"/>
              <a:gd name="connsiteX6" fmla="*/ 5287797 w 6345238"/>
              <a:gd name="connsiteY6" fmla="*/ 6858000 h 6858000"/>
              <a:gd name="connsiteX7" fmla="*/ 1057585 w 6345238"/>
              <a:gd name="connsiteY7" fmla="*/ 6858000 h 6858000"/>
              <a:gd name="connsiteX8" fmla="*/ 0 w 6345238"/>
              <a:gd name="connsiteY8" fmla="*/ 5800415 h 6858000"/>
              <a:gd name="connsiteX9" fmla="*/ 0 w 6345238"/>
              <a:gd name="connsiteY9" fmla="*/ 1057585 h 6858000"/>
              <a:gd name="connsiteX10" fmla="*/ 1057585 w 6345238"/>
              <a:gd name="connsiteY10"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5238" h="6858000">
                <a:moveTo>
                  <a:pt x="1057585" y="0"/>
                </a:moveTo>
                <a:lnTo>
                  <a:pt x="5287797" y="0"/>
                </a:lnTo>
                <a:cubicBezTo>
                  <a:pt x="5287797" y="547583"/>
                  <a:pt x="5703957" y="997966"/>
                  <a:pt x="6237250" y="1052125"/>
                </a:cubicBezTo>
                <a:lnTo>
                  <a:pt x="6345238" y="1057578"/>
                </a:lnTo>
                <a:lnTo>
                  <a:pt x="6345238" y="5800423"/>
                </a:lnTo>
                <a:lnTo>
                  <a:pt x="6237250" y="5805876"/>
                </a:lnTo>
                <a:cubicBezTo>
                  <a:pt x="5703957" y="5860034"/>
                  <a:pt x="5287797" y="6310418"/>
                  <a:pt x="5287797" y="6858000"/>
                </a:cubicBezTo>
                <a:lnTo>
                  <a:pt x="1057585" y="6858000"/>
                </a:lnTo>
                <a:cubicBezTo>
                  <a:pt x="1057585" y="6273912"/>
                  <a:pt x="584088" y="5800415"/>
                  <a:pt x="0" y="5800415"/>
                </a:cubicBezTo>
                <a:lnTo>
                  <a:pt x="0" y="1057585"/>
                </a:lnTo>
                <a:cubicBezTo>
                  <a:pt x="584088" y="1057585"/>
                  <a:pt x="1057585" y="584088"/>
                  <a:pt x="1057585" y="0"/>
                </a:cubicBezTo>
                <a:close/>
              </a:path>
            </a:pathLst>
          </a:custGeom>
        </p:spPr>
        <p:txBody>
          <a:bodyPr wrap="square">
            <a:noAutofit/>
          </a:bodyPr>
          <a:lstStyle/>
          <a:p>
            <a:endParaRPr lang="fa-IR"/>
          </a:p>
        </p:txBody>
      </p:sp>
    </p:spTree>
    <p:extLst>
      <p:ext uri="{BB962C8B-B14F-4D97-AF65-F5344CB8AC3E}">
        <p14:creationId xmlns:p14="http://schemas.microsoft.com/office/powerpoint/2010/main" val="33914395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219333"/>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6"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https://namnak.com/"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6FE51669-8970-2E7F-A062-198DA1E1F24B}"/>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0701" r="20701"/>
          <a:stretch>
            <a:fillRect/>
          </a:stretch>
        </p:blipFill>
        <p:spPr/>
      </p:pic>
      <p:grpSp>
        <p:nvGrpSpPr>
          <p:cNvPr id="5" name="Group 4">
            <a:extLst>
              <a:ext uri="{FF2B5EF4-FFF2-40B4-BE49-F238E27FC236}">
                <a16:creationId xmlns:a16="http://schemas.microsoft.com/office/drawing/2014/main" id="{9758317B-A559-88FF-9C03-A64D511E2A95}"/>
              </a:ext>
            </a:extLst>
          </p:cNvPr>
          <p:cNvGrpSpPr/>
          <p:nvPr/>
        </p:nvGrpSpPr>
        <p:grpSpPr>
          <a:xfrm>
            <a:off x="7065523" y="3429000"/>
            <a:ext cx="4451841" cy="637310"/>
            <a:chOff x="7527636" y="3080249"/>
            <a:chExt cx="4553528" cy="637310"/>
          </a:xfrm>
          <a:solidFill>
            <a:srgbClr val="469090"/>
          </a:solidFill>
        </p:grpSpPr>
        <p:sp>
          <p:nvSpPr>
            <p:cNvPr id="6" name="Rectangle 5">
              <a:extLst>
                <a:ext uri="{FF2B5EF4-FFF2-40B4-BE49-F238E27FC236}">
                  <a16:creationId xmlns:a16="http://schemas.microsoft.com/office/drawing/2014/main" id="{107849DA-F72C-A7EA-DA34-0150FCD08020}"/>
                </a:ext>
              </a:extLst>
            </p:cNvPr>
            <p:cNvSpPr/>
            <p:nvPr/>
          </p:nvSpPr>
          <p:spPr>
            <a:xfrm>
              <a:off x="7527636" y="3080249"/>
              <a:ext cx="4553528" cy="63731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7" name="TextBox 6">
              <a:extLst>
                <a:ext uri="{FF2B5EF4-FFF2-40B4-BE49-F238E27FC236}">
                  <a16:creationId xmlns:a16="http://schemas.microsoft.com/office/drawing/2014/main" id="{854C7F47-E696-4540-7418-3257BDC0E7D4}"/>
                </a:ext>
              </a:extLst>
            </p:cNvPr>
            <p:cNvSpPr txBox="1"/>
            <p:nvPr/>
          </p:nvSpPr>
          <p:spPr>
            <a:xfrm>
              <a:off x="8034829" y="3168072"/>
              <a:ext cx="3573079" cy="461665"/>
            </a:xfrm>
            <a:prstGeom prst="rect">
              <a:avLst/>
            </a:prstGeom>
            <a:grpFill/>
            <a:ln>
              <a:noFill/>
            </a:ln>
          </p:spPr>
          <p:txBody>
            <a:bodyPr wrap="square">
              <a:spAutoFit/>
            </a:bodyPr>
            <a:lstStyle>
              <a:defPPr>
                <a:defRPr lang="fa-IR"/>
              </a:defPPr>
              <a:lvl1pPr algn="just" rtl="1">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استاد راهنما:علیرضا عزیزی</a:t>
              </a:r>
            </a:p>
          </p:txBody>
        </p:sp>
      </p:grpSp>
      <p:sp>
        <p:nvSpPr>
          <p:cNvPr id="11" name="Rectangle 10">
            <a:extLst>
              <a:ext uri="{FF2B5EF4-FFF2-40B4-BE49-F238E27FC236}">
                <a16:creationId xmlns:a16="http://schemas.microsoft.com/office/drawing/2014/main" id="{F9BA9CC2-3971-F87C-0691-A747862D2268}"/>
              </a:ext>
            </a:extLst>
          </p:cNvPr>
          <p:cNvSpPr/>
          <p:nvPr/>
        </p:nvSpPr>
        <p:spPr>
          <a:xfrm>
            <a:off x="7393418" y="4478267"/>
            <a:ext cx="3796053" cy="637310"/>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2" name="Rectangle 11">
            <a:extLst>
              <a:ext uri="{FF2B5EF4-FFF2-40B4-BE49-F238E27FC236}">
                <a16:creationId xmlns:a16="http://schemas.microsoft.com/office/drawing/2014/main" id="{4BBB9BC8-8568-65A0-5ADC-81A0B9031894}"/>
              </a:ext>
            </a:extLst>
          </p:cNvPr>
          <p:cNvSpPr/>
          <p:nvPr/>
        </p:nvSpPr>
        <p:spPr>
          <a:xfrm>
            <a:off x="7797826" y="5509565"/>
            <a:ext cx="2987236" cy="637310"/>
          </a:xfrm>
          <a:prstGeom prst="rect">
            <a:avLst/>
          </a:prstGeom>
          <a:solidFill>
            <a:srgbClr val="46909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Rectangle 12">
            <a:extLst>
              <a:ext uri="{FF2B5EF4-FFF2-40B4-BE49-F238E27FC236}">
                <a16:creationId xmlns:a16="http://schemas.microsoft.com/office/drawing/2014/main" id="{8480AA3A-C0C6-338E-27F6-4777080383A2}"/>
              </a:ext>
            </a:extLst>
          </p:cNvPr>
          <p:cNvSpPr/>
          <p:nvPr/>
        </p:nvSpPr>
        <p:spPr>
          <a:xfrm>
            <a:off x="6683939" y="2329218"/>
            <a:ext cx="5071630" cy="637310"/>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6" name="TextBox 15">
            <a:extLst>
              <a:ext uri="{FF2B5EF4-FFF2-40B4-BE49-F238E27FC236}">
                <a16:creationId xmlns:a16="http://schemas.microsoft.com/office/drawing/2014/main" id="{89901738-A9D4-DC3F-BEBF-523DAA43214A}"/>
              </a:ext>
            </a:extLst>
          </p:cNvPr>
          <p:cNvSpPr txBox="1"/>
          <p:nvPr/>
        </p:nvSpPr>
        <p:spPr>
          <a:xfrm>
            <a:off x="7489031" y="4576163"/>
            <a:ext cx="3638010" cy="461665"/>
          </a:xfrm>
          <a:prstGeom prst="rect">
            <a:avLst/>
          </a:prstGeom>
          <a:grpFill/>
          <a:ln>
            <a:noFill/>
          </a:ln>
        </p:spPr>
        <p:txBody>
          <a:bodyPr wrap="square">
            <a:spAutoFit/>
          </a:bodyPr>
          <a:lstStyle>
            <a:defPPr>
              <a:defRPr lang="fa-IR"/>
            </a:defPPr>
            <a:lvl1pPr algn="just" rtl="1">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a:t>پژوهشگر: فاطمه عباسی</a:t>
            </a:r>
            <a:endParaRPr lang="fa-IR" dirty="0"/>
          </a:p>
        </p:txBody>
      </p:sp>
      <p:sp>
        <p:nvSpPr>
          <p:cNvPr id="17" name="TextBox 16">
            <a:extLst>
              <a:ext uri="{FF2B5EF4-FFF2-40B4-BE49-F238E27FC236}">
                <a16:creationId xmlns:a16="http://schemas.microsoft.com/office/drawing/2014/main" id="{5C56E4E8-EF10-C9F9-3E47-F3B67531E663}"/>
              </a:ext>
            </a:extLst>
          </p:cNvPr>
          <p:cNvSpPr txBox="1"/>
          <p:nvPr/>
        </p:nvSpPr>
        <p:spPr>
          <a:xfrm>
            <a:off x="6880263" y="5597387"/>
            <a:ext cx="3638010" cy="461665"/>
          </a:xfrm>
          <a:prstGeom prst="rect">
            <a:avLst/>
          </a:prstGeom>
          <a:grpFill/>
          <a:ln>
            <a:noFill/>
          </a:ln>
        </p:spPr>
        <p:txBody>
          <a:bodyPr wrap="square">
            <a:spAutoFit/>
          </a:bodyPr>
          <a:lstStyle>
            <a:defPPr>
              <a:defRPr lang="fa-IR"/>
            </a:defPPr>
            <a:lvl1pPr algn="just" rtl="1">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تاریخ ارائه: ......</a:t>
            </a:r>
          </a:p>
        </p:txBody>
      </p:sp>
      <p:sp>
        <p:nvSpPr>
          <p:cNvPr id="19" name="TextBox 18">
            <a:extLst>
              <a:ext uri="{FF2B5EF4-FFF2-40B4-BE49-F238E27FC236}">
                <a16:creationId xmlns:a16="http://schemas.microsoft.com/office/drawing/2014/main" id="{4E950D34-15B6-CBF6-71BF-9E4FA46C646E}"/>
              </a:ext>
            </a:extLst>
          </p:cNvPr>
          <p:cNvSpPr txBox="1"/>
          <p:nvPr/>
        </p:nvSpPr>
        <p:spPr>
          <a:xfrm>
            <a:off x="7174521" y="2417041"/>
            <a:ext cx="4130659" cy="461665"/>
          </a:xfrm>
          <a:prstGeom prst="rect">
            <a:avLst/>
          </a:prstGeom>
          <a:grpFill/>
          <a:ln>
            <a:noFill/>
          </a:ln>
        </p:spPr>
        <p:txBody>
          <a:bodyPr wrap="square">
            <a:spAutoFit/>
          </a:bodyPr>
          <a:lstStyle>
            <a:defPPr>
              <a:defRPr lang="fa-IR"/>
            </a:defPPr>
            <a:lvl1pPr algn="just" rtl="1">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موضوع: پاورپوینت نیما یوشیج</a:t>
            </a:r>
          </a:p>
        </p:txBody>
      </p:sp>
      <p:pic>
        <p:nvPicPr>
          <p:cNvPr id="20" name="Picture 2" descr="لوگو دانشگاه تهران - لوگویاب">
            <a:extLst>
              <a:ext uri="{FF2B5EF4-FFF2-40B4-BE49-F238E27FC236}">
                <a16:creationId xmlns:a16="http://schemas.microsoft.com/office/drawing/2014/main" id="{0A9B1CC4-D11C-C0A7-169F-E2D374D194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16955" y="-104655"/>
            <a:ext cx="2521696" cy="25216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7393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E345385-A601-5EC1-A14D-CE006CB32BE3}"/>
              </a:ext>
            </a:extLst>
          </p:cNvPr>
          <p:cNvSpPr/>
          <p:nvPr/>
        </p:nvSpPr>
        <p:spPr>
          <a:xfrm>
            <a:off x="0" y="3750197"/>
            <a:ext cx="4498955" cy="809882"/>
          </a:xfrm>
          <a:prstGeom prst="rect">
            <a:avLst/>
          </a:prstGeom>
          <a:solidFill>
            <a:srgbClr val="46909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Frame 8">
            <a:extLst>
              <a:ext uri="{FF2B5EF4-FFF2-40B4-BE49-F238E27FC236}">
                <a16:creationId xmlns:a16="http://schemas.microsoft.com/office/drawing/2014/main" id="{B93971D8-6D05-7D38-49C0-A74A37A3F6DF}"/>
              </a:ext>
            </a:extLst>
          </p:cNvPr>
          <p:cNvSpPr/>
          <p:nvPr/>
        </p:nvSpPr>
        <p:spPr>
          <a:xfrm>
            <a:off x="223777" y="3945032"/>
            <a:ext cx="4275178" cy="420212"/>
          </a:xfrm>
          <a:prstGeom prst="frame">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6" name="Rectangle 5">
            <a:extLst>
              <a:ext uri="{FF2B5EF4-FFF2-40B4-BE49-F238E27FC236}">
                <a16:creationId xmlns:a16="http://schemas.microsoft.com/office/drawing/2014/main" id="{1CDB4F6E-D2C0-EF79-F09C-8D772E816274}"/>
              </a:ext>
            </a:extLst>
          </p:cNvPr>
          <p:cNvSpPr/>
          <p:nvPr/>
        </p:nvSpPr>
        <p:spPr>
          <a:xfrm>
            <a:off x="7492419" y="1616381"/>
            <a:ext cx="4699581" cy="740779"/>
          </a:xfrm>
          <a:prstGeom prst="rect">
            <a:avLst/>
          </a:prstGeom>
          <a:solidFill>
            <a:srgbClr val="46909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E18C4EC1-119F-55A2-BA33-2FA6B665E04F}"/>
              </a:ext>
            </a:extLst>
          </p:cNvPr>
          <p:cNvSpPr txBox="1"/>
          <p:nvPr/>
        </p:nvSpPr>
        <p:spPr>
          <a:xfrm>
            <a:off x="131180" y="5506362"/>
            <a:ext cx="11960507" cy="1131079"/>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با چاپ شدن اشعار نیما برخی از شاعران سبک کهن شعر فارسی مانند ملک الشعرای بهار و مهدی حمیدی او را مورد انتقاد قرار دادند و حتی برخی از شاعران سنتی به مسخره کردن و آزار او پرداختند.</a:t>
            </a:r>
          </a:p>
        </p:txBody>
      </p:sp>
      <p:sp>
        <p:nvSpPr>
          <p:cNvPr id="4" name="TextBox 3">
            <a:extLst>
              <a:ext uri="{FF2B5EF4-FFF2-40B4-BE49-F238E27FC236}">
                <a16:creationId xmlns:a16="http://schemas.microsoft.com/office/drawing/2014/main" id="{67E3EAA5-40DD-5162-7101-734B2EF7BAE5}"/>
              </a:ext>
            </a:extLst>
          </p:cNvPr>
          <p:cNvSpPr txBox="1"/>
          <p:nvPr/>
        </p:nvSpPr>
        <p:spPr>
          <a:xfrm>
            <a:off x="7461552" y="220559"/>
            <a:ext cx="4614702" cy="461665"/>
          </a:xfrm>
          <a:prstGeom prst="rect">
            <a:avLst/>
          </a:prstGeom>
          <a:noFill/>
        </p:spPr>
        <p:txBody>
          <a:bodyPr wrap="square">
            <a:spAutoFit/>
          </a:bodyPr>
          <a:lstStyle>
            <a:defPPr>
              <a:defRPr lang="fa-IR"/>
            </a:defPPr>
            <a:lvl1pPr algn="just" rtl="1">
              <a:defRPr sz="2400" b="1" i="0">
                <a:effectLst/>
                <a:latin typeface="Shabnam" panose="020B0603030804020204" pitchFamily="34" charset="-78"/>
                <a:cs typeface="Shabnam" panose="020B0603030804020204" pitchFamily="34" charset="-78"/>
              </a:defRPr>
            </a:lvl1pPr>
          </a:lstStyle>
          <a:p>
            <a:r>
              <a:rPr lang="fa-IR" dirty="0">
                <a:solidFill>
                  <a:schemeClr val="bg1"/>
                </a:solidFill>
              </a:rPr>
              <a:t>شغل و گرایش سیاسی نیما یوشیج</a:t>
            </a:r>
          </a:p>
        </p:txBody>
      </p:sp>
      <p:sp>
        <p:nvSpPr>
          <p:cNvPr id="8" name="Frame 7">
            <a:extLst>
              <a:ext uri="{FF2B5EF4-FFF2-40B4-BE49-F238E27FC236}">
                <a16:creationId xmlns:a16="http://schemas.microsoft.com/office/drawing/2014/main" id="{5FDFB056-9096-82CB-F400-CC881F8BE1D8}"/>
              </a:ext>
            </a:extLst>
          </p:cNvPr>
          <p:cNvSpPr/>
          <p:nvPr/>
        </p:nvSpPr>
        <p:spPr>
          <a:xfrm>
            <a:off x="7742805" y="1776665"/>
            <a:ext cx="4225418" cy="420212"/>
          </a:xfrm>
          <a:prstGeom prst="frame">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pic>
        <p:nvPicPr>
          <p:cNvPr id="5" name="Picture 4">
            <a:extLst>
              <a:ext uri="{FF2B5EF4-FFF2-40B4-BE49-F238E27FC236}">
                <a16:creationId xmlns:a16="http://schemas.microsoft.com/office/drawing/2014/main" id="{013A3A92-DD15-EAAD-E878-CE6D845D3378}"/>
              </a:ext>
            </a:extLst>
          </p:cNvPr>
          <p:cNvPicPr>
            <a:picLocks noChangeAspect="1"/>
          </p:cNvPicPr>
          <p:nvPr/>
        </p:nvPicPr>
        <p:blipFill>
          <a:blip r:embed="rId2"/>
          <a:srcRect r="33919"/>
          <a:stretch/>
        </p:blipFill>
        <p:spPr>
          <a:xfrm>
            <a:off x="4044081" y="948516"/>
            <a:ext cx="4103838" cy="4476750"/>
          </a:xfrm>
          <a:prstGeom prst="ellipse">
            <a:avLst/>
          </a:prstGeom>
          <a:ln w="76200">
            <a:solidFill>
              <a:schemeClr val="accent1">
                <a:lumMod val="50000"/>
              </a:schemeClr>
            </a:solidFill>
          </a:ln>
        </p:spPr>
      </p:pic>
    </p:spTree>
    <p:extLst>
      <p:ext uri="{BB962C8B-B14F-4D97-AF65-F5344CB8AC3E}">
        <p14:creationId xmlns:p14="http://schemas.microsoft.com/office/powerpoint/2010/main" val="34597501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lowchart: Manual Input 14">
            <a:extLst>
              <a:ext uri="{FF2B5EF4-FFF2-40B4-BE49-F238E27FC236}">
                <a16:creationId xmlns:a16="http://schemas.microsoft.com/office/drawing/2014/main" id="{E2247E86-9EDC-0718-1C56-02578D20DA7B}"/>
              </a:ext>
            </a:extLst>
          </p:cNvPr>
          <p:cNvSpPr/>
          <p:nvPr/>
        </p:nvSpPr>
        <p:spPr>
          <a:xfrm>
            <a:off x="0" y="6099858"/>
            <a:ext cx="12192000" cy="758142"/>
          </a:xfrm>
          <a:prstGeom prst="flowChartManualInput">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Flowchart: Connector 9">
            <a:extLst>
              <a:ext uri="{FF2B5EF4-FFF2-40B4-BE49-F238E27FC236}">
                <a16:creationId xmlns:a16="http://schemas.microsoft.com/office/drawing/2014/main" id="{C883B49D-DB12-D901-F46C-91A593907745}"/>
              </a:ext>
            </a:extLst>
          </p:cNvPr>
          <p:cNvSpPr/>
          <p:nvPr/>
        </p:nvSpPr>
        <p:spPr>
          <a:xfrm>
            <a:off x="2219570" y="4069127"/>
            <a:ext cx="2341808" cy="2341808"/>
          </a:xfrm>
          <a:prstGeom prst="flowChartConnector">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Flowchart: Connector 8">
            <a:extLst>
              <a:ext uri="{FF2B5EF4-FFF2-40B4-BE49-F238E27FC236}">
                <a16:creationId xmlns:a16="http://schemas.microsoft.com/office/drawing/2014/main" id="{D30FF83A-B201-0EEA-4885-970A0FD56165}"/>
              </a:ext>
            </a:extLst>
          </p:cNvPr>
          <p:cNvSpPr/>
          <p:nvPr/>
        </p:nvSpPr>
        <p:spPr>
          <a:xfrm>
            <a:off x="7630622" y="2962089"/>
            <a:ext cx="2341808" cy="2341808"/>
          </a:xfrm>
          <a:prstGeom prst="flowChartConnector">
            <a:avLst/>
          </a:prstGeom>
          <a:solidFill>
            <a:srgbClr val="46909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13BA1627-0771-1683-FAD6-654C35F06D76}"/>
              </a:ext>
            </a:extLst>
          </p:cNvPr>
          <p:cNvSpPr txBox="1"/>
          <p:nvPr/>
        </p:nvSpPr>
        <p:spPr>
          <a:xfrm>
            <a:off x="6979535" y="225971"/>
            <a:ext cx="5128830" cy="461665"/>
          </a:xfrm>
          <a:prstGeom prst="rect">
            <a:avLst/>
          </a:prstGeom>
          <a:noFill/>
        </p:spPr>
        <p:txBody>
          <a:bodyPr wrap="square">
            <a:spAutoFit/>
          </a:bodyPr>
          <a:lstStyle>
            <a:defPPr>
              <a:defRPr lang="fa-IR"/>
            </a:defPPr>
            <a:lvl1pPr algn="just" rtl="1">
              <a:defRPr sz="2400" b="1" i="0">
                <a:effectLst/>
                <a:latin typeface="Shabnam" panose="020B0603030804020204" pitchFamily="34" charset="-78"/>
                <a:cs typeface="Shabnam" panose="020B0603030804020204" pitchFamily="34" charset="-78"/>
              </a:defRPr>
            </a:lvl1pPr>
          </a:lstStyle>
          <a:p>
            <a:r>
              <a:rPr lang="fa-IR" dirty="0">
                <a:solidFill>
                  <a:schemeClr val="bg1"/>
                </a:solidFill>
              </a:rPr>
              <a:t>ازدواج و تشکیل خانواده نیما یوشیج</a:t>
            </a:r>
          </a:p>
        </p:txBody>
      </p:sp>
      <p:sp>
        <p:nvSpPr>
          <p:cNvPr id="5" name="TextBox 4">
            <a:extLst>
              <a:ext uri="{FF2B5EF4-FFF2-40B4-BE49-F238E27FC236}">
                <a16:creationId xmlns:a16="http://schemas.microsoft.com/office/drawing/2014/main" id="{A17AC52F-C627-BCCA-D0D7-7A22A5616783}"/>
              </a:ext>
            </a:extLst>
          </p:cNvPr>
          <p:cNvSpPr txBox="1"/>
          <p:nvPr/>
        </p:nvSpPr>
        <p:spPr>
          <a:xfrm>
            <a:off x="189053" y="1106489"/>
            <a:ext cx="11813894" cy="1685077"/>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نیما در اوایل جوانی عاشق دختری شد که با او اختلاف مذهبی داشت و عشق و عاشقی او منجر به ازدواج نشد. او بعد از گذشت مدت زمان دیگری عاشق یک دختر روستایی به نام صفورا شد که قبول نکرد به شهر نقل مکان کند، بنابرای این عشق نیز به شکست مبدل شد.</a:t>
            </a:r>
          </a:p>
        </p:txBody>
      </p:sp>
      <p:pic>
        <p:nvPicPr>
          <p:cNvPr id="8" name="Picture 7">
            <a:extLst>
              <a:ext uri="{FF2B5EF4-FFF2-40B4-BE49-F238E27FC236}">
                <a16:creationId xmlns:a16="http://schemas.microsoft.com/office/drawing/2014/main" id="{B8747B2E-DF0A-A23C-0A07-EF0867BC397D}"/>
              </a:ext>
            </a:extLst>
          </p:cNvPr>
          <p:cNvPicPr>
            <a:picLocks noChangeAspect="1"/>
          </p:cNvPicPr>
          <p:nvPr/>
        </p:nvPicPr>
        <p:blipFill>
          <a:blip r:embed="rId2"/>
          <a:stretch>
            <a:fillRect/>
          </a:stretch>
        </p:blipFill>
        <p:spPr>
          <a:xfrm>
            <a:off x="2985814" y="2447916"/>
            <a:ext cx="6220372" cy="4410084"/>
          </a:xfrm>
          <a:prstGeom prst="plaque">
            <a:avLst>
              <a:gd name="adj" fmla="val 6431"/>
            </a:avLst>
          </a:prstGeom>
          <a:ln w="38100">
            <a:solidFill>
              <a:schemeClr val="bg1"/>
            </a:solidFill>
          </a:ln>
        </p:spPr>
      </p:pic>
    </p:spTree>
    <p:extLst>
      <p:ext uri="{BB962C8B-B14F-4D97-AF65-F5344CB8AC3E}">
        <p14:creationId xmlns:p14="http://schemas.microsoft.com/office/powerpoint/2010/main" val="11851787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F137D65-16B7-F59F-487A-32AE0E4E24DD}"/>
              </a:ext>
            </a:extLst>
          </p:cNvPr>
          <p:cNvSpPr/>
          <p:nvPr/>
        </p:nvSpPr>
        <p:spPr>
          <a:xfrm>
            <a:off x="509288" y="2523281"/>
            <a:ext cx="4606724" cy="4334718"/>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4D7E89F0-2AFC-52DB-C524-3B25B3DECA55}"/>
              </a:ext>
            </a:extLst>
          </p:cNvPr>
          <p:cNvSpPr txBox="1"/>
          <p:nvPr/>
        </p:nvSpPr>
        <p:spPr>
          <a:xfrm>
            <a:off x="677122" y="2688019"/>
            <a:ext cx="4271056" cy="3901068"/>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solidFill>
                  <a:schemeClr val="bg1"/>
                </a:solidFill>
              </a:rPr>
              <a:t>نیما یوشیج در ششم اردیبهشت ماه سال 1305 برای رهایی از افکار پریشان خود با عالیه جهانگیری، دختر میرزا اسماعیل شیرازی و خواهر زاده ی جهانگیرخان صوراسرافیل، ازدواج کرد. یک ماه پس از ازدواجش، پدرش ابراهیم نوری فوت کرد و او عملا خانه نشین شد و به سرودن شعردر تنهایی پرداخت.</a:t>
            </a:r>
          </a:p>
        </p:txBody>
      </p:sp>
      <p:sp>
        <p:nvSpPr>
          <p:cNvPr id="4" name="TextBox 3">
            <a:extLst>
              <a:ext uri="{FF2B5EF4-FFF2-40B4-BE49-F238E27FC236}">
                <a16:creationId xmlns:a16="http://schemas.microsoft.com/office/drawing/2014/main" id="{AA6673E6-3B40-3090-3263-278045E93EF4}"/>
              </a:ext>
            </a:extLst>
          </p:cNvPr>
          <p:cNvSpPr txBox="1"/>
          <p:nvPr/>
        </p:nvSpPr>
        <p:spPr>
          <a:xfrm>
            <a:off x="6979535" y="225971"/>
            <a:ext cx="5128830" cy="461665"/>
          </a:xfrm>
          <a:prstGeom prst="rect">
            <a:avLst/>
          </a:prstGeom>
          <a:noFill/>
        </p:spPr>
        <p:txBody>
          <a:bodyPr wrap="square">
            <a:spAutoFit/>
          </a:bodyPr>
          <a:lstStyle>
            <a:defPPr>
              <a:defRPr lang="fa-IR"/>
            </a:defPPr>
            <a:lvl1pPr algn="just" rtl="1">
              <a:defRPr sz="2400" b="1" i="0">
                <a:effectLst/>
                <a:latin typeface="Shabnam" panose="020B0603030804020204" pitchFamily="34" charset="-78"/>
                <a:cs typeface="Shabnam" panose="020B0603030804020204" pitchFamily="34" charset="-78"/>
              </a:defRPr>
            </a:lvl1pPr>
          </a:lstStyle>
          <a:p>
            <a:r>
              <a:rPr lang="fa-IR" dirty="0">
                <a:solidFill>
                  <a:schemeClr val="bg1"/>
                </a:solidFill>
              </a:rPr>
              <a:t>ازدواج و تشکیل خانواده نیما یوشیج</a:t>
            </a:r>
          </a:p>
        </p:txBody>
      </p:sp>
      <p:pic>
        <p:nvPicPr>
          <p:cNvPr id="7" name="Picture 6">
            <a:extLst>
              <a:ext uri="{FF2B5EF4-FFF2-40B4-BE49-F238E27FC236}">
                <a16:creationId xmlns:a16="http://schemas.microsoft.com/office/drawing/2014/main" id="{DDBD4EB9-7DCB-79D8-93A9-810E2D13E540}"/>
              </a:ext>
            </a:extLst>
          </p:cNvPr>
          <p:cNvPicPr>
            <a:picLocks noChangeAspect="1"/>
          </p:cNvPicPr>
          <p:nvPr/>
        </p:nvPicPr>
        <p:blipFill>
          <a:blip r:embed="rId2"/>
          <a:srcRect l="11103" r="19249" b="6003"/>
          <a:stretch/>
        </p:blipFill>
        <p:spPr>
          <a:xfrm>
            <a:off x="5652304" y="757086"/>
            <a:ext cx="6539696" cy="6100914"/>
          </a:xfrm>
          <a:prstGeom prst="rect">
            <a:avLst/>
          </a:prstGeom>
        </p:spPr>
      </p:pic>
    </p:spTree>
    <p:extLst>
      <p:ext uri="{BB962C8B-B14F-4D97-AF65-F5344CB8AC3E}">
        <p14:creationId xmlns:p14="http://schemas.microsoft.com/office/powerpoint/2010/main" val="3760281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6A234A9-C891-C564-D21D-3249C22B013A}"/>
              </a:ext>
            </a:extLst>
          </p:cNvPr>
          <p:cNvSpPr txBox="1"/>
          <p:nvPr/>
        </p:nvSpPr>
        <p:spPr>
          <a:xfrm>
            <a:off x="6386695" y="1780796"/>
            <a:ext cx="5604678" cy="4455066"/>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همسر نیما مدیر مدرسه بود که در سال 1307 محل کارش به شهر بابل منتقل شد، نیما همراه او به بابل رفت و پس از یک سال به شهر رشت نقل مکان کردند. عالیه همسر نیما با آنکه اهل ذوق و سواد بود از اینکه شوهرش کاری نمیکرد و نه مقام و منصبی دارد و نه حقوق قابلی بسیار دلخور بود و او را تحقیر میکرد.پس از گذشت 16 سال از زندگی مشترک نیما و عالیه آنها در سال 1321 صاحب پسری شدند و نام او را «شراگیم» نهادند. پسر نیما هم اکنون در آمریکا اقامت دارد.</a:t>
            </a:r>
          </a:p>
        </p:txBody>
      </p:sp>
      <p:sp>
        <p:nvSpPr>
          <p:cNvPr id="4" name="TextBox 3">
            <a:extLst>
              <a:ext uri="{FF2B5EF4-FFF2-40B4-BE49-F238E27FC236}">
                <a16:creationId xmlns:a16="http://schemas.microsoft.com/office/drawing/2014/main" id="{30A8FA7F-F8F2-A26C-E0A5-DB508DE2E187}"/>
              </a:ext>
            </a:extLst>
          </p:cNvPr>
          <p:cNvSpPr txBox="1"/>
          <p:nvPr/>
        </p:nvSpPr>
        <p:spPr>
          <a:xfrm>
            <a:off x="6979535" y="214396"/>
            <a:ext cx="5128830" cy="461665"/>
          </a:xfrm>
          <a:prstGeom prst="rect">
            <a:avLst/>
          </a:prstGeom>
          <a:noFill/>
        </p:spPr>
        <p:txBody>
          <a:bodyPr wrap="square">
            <a:spAutoFit/>
          </a:bodyPr>
          <a:lstStyle>
            <a:defPPr>
              <a:defRPr lang="fa-IR"/>
            </a:defPPr>
            <a:lvl1pPr algn="just" rtl="1">
              <a:defRPr sz="2400" b="1" i="0">
                <a:effectLst/>
                <a:latin typeface="Shabnam" panose="020B0603030804020204" pitchFamily="34" charset="-78"/>
                <a:cs typeface="Shabnam" panose="020B0603030804020204" pitchFamily="34" charset="-78"/>
              </a:defRPr>
            </a:lvl1pPr>
          </a:lstStyle>
          <a:p>
            <a:r>
              <a:rPr lang="fa-IR" dirty="0">
                <a:solidFill>
                  <a:schemeClr val="bg1"/>
                </a:solidFill>
              </a:rPr>
              <a:t>ازدواج و تشکیل خانواده نیما یوشیج</a:t>
            </a:r>
          </a:p>
        </p:txBody>
      </p:sp>
      <p:pic>
        <p:nvPicPr>
          <p:cNvPr id="5" name="Picture 4">
            <a:extLst>
              <a:ext uri="{FF2B5EF4-FFF2-40B4-BE49-F238E27FC236}">
                <a16:creationId xmlns:a16="http://schemas.microsoft.com/office/drawing/2014/main" id="{975EE826-0699-185B-34CC-3AA0041FD75B}"/>
              </a:ext>
            </a:extLst>
          </p:cNvPr>
          <p:cNvPicPr>
            <a:picLocks noChangeAspect="1"/>
          </p:cNvPicPr>
          <p:nvPr/>
        </p:nvPicPr>
        <p:blipFill>
          <a:blip r:embed="rId2"/>
          <a:srcRect b="8508"/>
          <a:stretch/>
        </p:blipFill>
        <p:spPr>
          <a:xfrm>
            <a:off x="0" y="1158658"/>
            <a:ext cx="6143625" cy="5699342"/>
          </a:xfrm>
          <a:prstGeom prst="rect">
            <a:avLst/>
          </a:prstGeom>
        </p:spPr>
      </p:pic>
      <p:sp>
        <p:nvSpPr>
          <p:cNvPr id="6" name="Rectangle 5">
            <a:extLst>
              <a:ext uri="{FF2B5EF4-FFF2-40B4-BE49-F238E27FC236}">
                <a16:creationId xmlns:a16="http://schemas.microsoft.com/office/drawing/2014/main" id="{CB7825C6-7F4A-071F-F881-22742D43A374}"/>
              </a:ext>
            </a:extLst>
          </p:cNvPr>
          <p:cNvSpPr/>
          <p:nvPr/>
        </p:nvSpPr>
        <p:spPr>
          <a:xfrm>
            <a:off x="7488820" y="1485338"/>
            <a:ext cx="4703180" cy="174136"/>
          </a:xfrm>
          <a:prstGeom prst="rect">
            <a:avLst/>
          </a:prstGeom>
          <a:solidFill>
            <a:srgbClr val="46909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9E29388D-B4A8-4884-D87B-391A8F7BDB3A}"/>
              </a:ext>
            </a:extLst>
          </p:cNvPr>
          <p:cNvSpPr/>
          <p:nvPr/>
        </p:nvSpPr>
        <p:spPr>
          <a:xfrm>
            <a:off x="6143625" y="6395937"/>
            <a:ext cx="4703180" cy="197035"/>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9720134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2CB39FF-4FBE-66CA-73BB-0E4C099F8B2D}"/>
              </a:ext>
            </a:extLst>
          </p:cNvPr>
          <p:cNvSpPr/>
          <p:nvPr/>
        </p:nvSpPr>
        <p:spPr>
          <a:xfrm>
            <a:off x="0" y="5926238"/>
            <a:ext cx="12192000" cy="931762"/>
          </a:xfrm>
          <a:prstGeom prst="rect">
            <a:avLst/>
          </a:pr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3074" name="Picture 2" descr="نیما یوشیج">
            <a:extLst>
              <a:ext uri="{FF2B5EF4-FFF2-40B4-BE49-F238E27FC236}">
                <a16:creationId xmlns:a16="http://schemas.microsoft.com/office/drawing/2014/main" id="{6144AF43-4D38-0821-65E1-ACBA4ABD5CC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933"/>
          <a:stretch/>
        </p:blipFill>
        <p:spPr bwMode="auto">
          <a:xfrm>
            <a:off x="6544658" y="763929"/>
            <a:ext cx="5647342" cy="6094071"/>
          </a:xfrm>
          <a:prstGeom prst="plaque">
            <a:avLst/>
          </a:prstGeom>
          <a:noFill/>
          <a:ln w="57150">
            <a:solidFill>
              <a:schemeClr val="bg1"/>
            </a:solidFill>
          </a:ln>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6DF2DB7C-EB8A-AD65-0C64-DB2143A30C92}"/>
              </a:ext>
            </a:extLst>
          </p:cNvPr>
          <p:cNvSpPr txBox="1"/>
          <p:nvPr/>
        </p:nvSpPr>
        <p:spPr>
          <a:xfrm>
            <a:off x="218543" y="1571890"/>
            <a:ext cx="6107573" cy="2239074"/>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نیما یوشیج به دلیل سرمای شدید روستای یوش، به بیماری ذات الریه مبتلا شد و برای درمان به تهران رفت اما معالجات تاثیری نداشت و بهبودی حاصل نشد.سرانجام او در سیزدهم دی ماه 1338 از دنیا رفت و در امامزاده عبدالله تهران به خاک سپرده شد.</a:t>
            </a:r>
          </a:p>
        </p:txBody>
      </p:sp>
      <p:sp>
        <p:nvSpPr>
          <p:cNvPr id="4" name="TextBox 3">
            <a:extLst>
              <a:ext uri="{FF2B5EF4-FFF2-40B4-BE49-F238E27FC236}">
                <a16:creationId xmlns:a16="http://schemas.microsoft.com/office/drawing/2014/main" id="{1915F218-ED8C-63BD-E4A9-CCC659632B92}"/>
              </a:ext>
            </a:extLst>
          </p:cNvPr>
          <p:cNvSpPr txBox="1"/>
          <p:nvPr/>
        </p:nvSpPr>
        <p:spPr>
          <a:xfrm>
            <a:off x="6979535" y="214396"/>
            <a:ext cx="5128830" cy="461665"/>
          </a:xfrm>
          <a:prstGeom prst="rect">
            <a:avLst/>
          </a:prstGeom>
          <a:noFill/>
        </p:spPr>
        <p:txBody>
          <a:bodyPr wrap="square">
            <a:spAutoFit/>
          </a:bodyPr>
          <a:lstStyle>
            <a:defPPr>
              <a:defRPr lang="fa-IR"/>
            </a:defPPr>
            <a:lvl1pPr algn="just" rtl="1">
              <a:defRPr sz="2400" b="1" i="0">
                <a:effectLst/>
                <a:latin typeface="Shabnam" panose="020B0603030804020204" pitchFamily="34" charset="-78"/>
                <a:cs typeface="Shabnam" panose="020B0603030804020204" pitchFamily="34" charset="-78"/>
              </a:defRPr>
            </a:lvl1pPr>
          </a:lstStyle>
          <a:p>
            <a:r>
              <a:rPr lang="fa-IR" dirty="0">
                <a:solidFill>
                  <a:schemeClr val="bg1"/>
                </a:solidFill>
              </a:rPr>
              <a:t>علت فوت نیما یوشیج</a:t>
            </a:r>
          </a:p>
        </p:txBody>
      </p:sp>
    </p:spTree>
    <p:extLst>
      <p:ext uri="{BB962C8B-B14F-4D97-AF65-F5344CB8AC3E}">
        <p14:creationId xmlns:p14="http://schemas.microsoft.com/office/powerpoint/2010/main" val="21352691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1180355-60E4-1FF5-29C7-E2F6FD5243CD}"/>
              </a:ext>
            </a:extLst>
          </p:cNvPr>
          <p:cNvSpPr/>
          <p:nvPr/>
        </p:nvSpPr>
        <p:spPr>
          <a:xfrm flipV="1">
            <a:off x="6839320" y="5784993"/>
            <a:ext cx="4535542" cy="347133"/>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C0A548C6-A15E-7607-9D7A-CD3E76E3A0D5}"/>
              </a:ext>
            </a:extLst>
          </p:cNvPr>
          <p:cNvSpPr/>
          <p:nvPr/>
        </p:nvSpPr>
        <p:spPr>
          <a:xfrm flipV="1">
            <a:off x="9387069" y="5059834"/>
            <a:ext cx="2804932" cy="347133"/>
          </a:xfrm>
          <a:prstGeom prst="rect">
            <a:avLst/>
          </a:prstGeom>
          <a:solidFill>
            <a:srgbClr val="46909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8D9E09C5-353A-D01A-2388-A819F5B1FA58}"/>
              </a:ext>
            </a:extLst>
          </p:cNvPr>
          <p:cNvSpPr txBox="1"/>
          <p:nvPr/>
        </p:nvSpPr>
        <p:spPr>
          <a:xfrm>
            <a:off x="7698791" y="1834123"/>
            <a:ext cx="4313537" cy="2793072"/>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او وصیت نموده بود که بعد از مرگش پیکرش به خانه اش در یوش منتقل شود. در سال 1372 پیکر او در حیاط خانه و در کنار آرامگاه خواهرش بهجت الزمان اسفندیاری و سیروس طاهباز نویسنده و مترجم ایرانی آرام گرفت.</a:t>
            </a:r>
          </a:p>
        </p:txBody>
      </p:sp>
      <p:sp>
        <p:nvSpPr>
          <p:cNvPr id="5" name="TextBox 4">
            <a:extLst>
              <a:ext uri="{FF2B5EF4-FFF2-40B4-BE49-F238E27FC236}">
                <a16:creationId xmlns:a16="http://schemas.microsoft.com/office/drawing/2014/main" id="{6D99E3C7-BDC4-C7C3-3C70-F815270FFCB6}"/>
              </a:ext>
            </a:extLst>
          </p:cNvPr>
          <p:cNvSpPr txBox="1"/>
          <p:nvPr/>
        </p:nvSpPr>
        <p:spPr>
          <a:xfrm>
            <a:off x="9387068" y="214660"/>
            <a:ext cx="2705582" cy="461665"/>
          </a:xfrm>
          <a:prstGeom prst="rect">
            <a:avLst/>
          </a:prstGeom>
          <a:noFill/>
        </p:spPr>
        <p:txBody>
          <a:bodyPr wrap="square">
            <a:spAutoFit/>
          </a:bodyPr>
          <a:lstStyle>
            <a:defPPr>
              <a:defRPr lang="fa-IR"/>
            </a:defPPr>
            <a:lvl1pPr algn="just" rtl="1">
              <a:defRPr sz="2400" b="1" i="0">
                <a:solidFill>
                  <a:schemeClr val="bg1"/>
                </a:solidFill>
                <a:effectLst/>
                <a:latin typeface="Shabnam" panose="020B0603030804020204" pitchFamily="34" charset="-78"/>
                <a:cs typeface="Shabnam" panose="020B0603030804020204" pitchFamily="34" charset="-78"/>
              </a:defRPr>
            </a:lvl1pPr>
          </a:lstStyle>
          <a:p>
            <a:r>
              <a:rPr lang="fa-IR" dirty="0"/>
              <a:t>وصیت نیما یوشیج</a:t>
            </a:r>
          </a:p>
        </p:txBody>
      </p:sp>
      <p:pic>
        <p:nvPicPr>
          <p:cNvPr id="2" name="Picture 1">
            <a:extLst>
              <a:ext uri="{FF2B5EF4-FFF2-40B4-BE49-F238E27FC236}">
                <a16:creationId xmlns:a16="http://schemas.microsoft.com/office/drawing/2014/main" id="{043467CB-5ADF-507E-882D-DD0BC01B9EFC}"/>
              </a:ext>
            </a:extLst>
          </p:cNvPr>
          <p:cNvPicPr>
            <a:picLocks noChangeAspect="1"/>
          </p:cNvPicPr>
          <p:nvPr/>
        </p:nvPicPr>
        <p:blipFill>
          <a:blip r:embed="rId3"/>
          <a:stretch>
            <a:fillRect/>
          </a:stretch>
        </p:blipFill>
        <p:spPr>
          <a:xfrm>
            <a:off x="0" y="1227916"/>
            <a:ext cx="7620832" cy="5630084"/>
          </a:xfrm>
          <a:prstGeom prst="rect">
            <a:avLst/>
          </a:prstGeom>
        </p:spPr>
      </p:pic>
    </p:spTree>
    <p:extLst>
      <p:ext uri="{BB962C8B-B14F-4D97-AF65-F5344CB8AC3E}">
        <p14:creationId xmlns:p14="http://schemas.microsoft.com/office/powerpoint/2010/main" val="36675192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078399E-27E8-7514-CE36-B4D304A0ABEB}"/>
              </a:ext>
            </a:extLst>
          </p:cNvPr>
          <p:cNvPicPr>
            <a:picLocks noChangeAspect="1"/>
          </p:cNvPicPr>
          <p:nvPr/>
        </p:nvPicPr>
        <p:blipFill>
          <a:blip r:embed="rId2"/>
          <a:srcRect l="172" r="927" b="13462"/>
          <a:stretch/>
        </p:blipFill>
        <p:spPr>
          <a:xfrm>
            <a:off x="0" y="0"/>
            <a:ext cx="12192001" cy="6858000"/>
          </a:xfrm>
          <a:prstGeom prst="rect">
            <a:avLst/>
          </a:prstGeom>
        </p:spPr>
      </p:pic>
      <p:sp>
        <p:nvSpPr>
          <p:cNvPr id="9" name="Arrow: Pentagon 8">
            <a:extLst>
              <a:ext uri="{FF2B5EF4-FFF2-40B4-BE49-F238E27FC236}">
                <a16:creationId xmlns:a16="http://schemas.microsoft.com/office/drawing/2014/main" id="{1B7625A6-76A9-901B-EBF3-7D58914CB211}"/>
              </a:ext>
            </a:extLst>
          </p:cNvPr>
          <p:cNvSpPr/>
          <p:nvPr/>
        </p:nvSpPr>
        <p:spPr>
          <a:xfrm flipH="1">
            <a:off x="10414000" y="199698"/>
            <a:ext cx="1778000" cy="876300"/>
          </a:xfrm>
          <a:prstGeom prst="homePlate">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F3F498F6-C6E2-C13E-A5C5-9F8AFE5EE07C}"/>
              </a:ext>
            </a:extLst>
          </p:cNvPr>
          <p:cNvSpPr/>
          <p:nvPr/>
        </p:nvSpPr>
        <p:spPr>
          <a:xfrm>
            <a:off x="0" y="5364480"/>
            <a:ext cx="12192000" cy="1493520"/>
          </a:xfrm>
          <a:prstGeom prst="rect">
            <a:avLst/>
          </a:prstGeom>
          <a:solidFill>
            <a:srgbClr val="46909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7BD43869-4827-28CB-72D3-693A2DE457DB}"/>
              </a:ext>
            </a:extLst>
          </p:cNvPr>
          <p:cNvSpPr txBox="1"/>
          <p:nvPr/>
        </p:nvSpPr>
        <p:spPr>
          <a:xfrm>
            <a:off x="10759440" y="407015"/>
            <a:ext cx="1432560" cy="461665"/>
          </a:xfrm>
          <a:prstGeom prst="rect">
            <a:avLst/>
          </a:prstGeom>
          <a:noFill/>
        </p:spPr>
        <p:txBody>
          <a:bodyPr wrap="square">
            <a:spAutoFit/>
          </a:bodyPr>
          <a:lstStyle>
            <a:defPPr>
              <a:defRPr lang="fa-IR"/>
            </a:defPPr>
            <a:lvl1pPr algn="just" rtl="1">
              <a:defRPr sz="2400" b="1" i="0">
                <a:effectLst/>
                <a:latin typeface="Shabnam" panose="020B0603030804020204" pitchFamily="34" charset="-78"/>
                <a:cs typeface="Shabnam" panose="020B0603030804020204" pitchFamily="34" charset="-78"/>
              </a:defRPr>
            </a:lvl1pPr>
          </a:lstStyle>
          <a:p>
            <a:r>
              <a:rPr lang="fa-IR" dirty="0">
                <a:solidFill>
                  <a:schemeClr val="bg1"/>
                </a:solidFill>
              </a:rPr>
              <a:t>خانه نیما</a:t>
            </a:r>
          </a:p>
        </p:txBody>
      </p:sp>
      <p:sp>
        <p:nvSpPr>
          <p:cNvPr id="5" name="TextBox 4">
            <a:extLst>
              <a:ext uri="{FF2B5EF4-FFF2-40B4-BE49-F238E27FC236}">
                <a16:creationId xmlns:a16="http://schemas.microsoft.com/office/drawing/2014/main" id="{758C0070-226C-E7B6-B3CC-6EE3AFD8674C}"/>
              </a:ext>
            </a:extLst>
          </p:cNvPr>
          <p:cNvSpPr txBox="1"/>
          <p:nvPr/>
        </p:nvSpPr>
        <p:spPr>
          <a:xfrm>
            <a:off x="287542" y="5545700"/>
            <a:ext cx="11785600" cy="1131079"/>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خانه نیما در یوش بنایی قدیمی است که قدمت آن به زمان قاجار بر می گردد. این بنا به عنوان اثر ملی از طرف سازمان میراث فرهنگی ثبت شده است و از آن محافظت می شود و بازدید آن برای عموم مردم آزاد است.</a:t>
            </a:r>
          </a:p>
        </p:txBody>
      </p:sp>
    </p:spTree>
    <p:extLst>
      <p:ext uri="{BB962C8B-B14F-4D97-AF65-F5344CB8AC3E}">
        <p14:creationId xmlns:p14="http://schemas.microsoft.com/office/powerpoint/2010/main" val="36427189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535E501-6529-33B1-314A-111C47CC70EC}"/>
              </a:ext>
            </a:extLst>
          </p:cNvPr>
          <p:cNvSpPr/>
          <p:nvPr/>
        </p:nvSpPr>
        <p:spPr>
          <a:xfrm>
            <a:off x="1213748" y="1826845"/>
            <a:ext cx="4882252" cy="223520"/>
          </a:xfrm>
          <a:prstGeom prst="rect">
            <a:avLst/>
          </a:prstGeom>
          <a:solidFill>
            <a:srgbClr val="46909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828F49C9-939D-D0B2-8972-747DAB1668F4}"/>
              </a:ext>
            </a:extLst>
          </p:cNvPr>
          <p:cNvSpPr/>
          <p:nvPr/>
        </p:nvSpPr>
        <p:spPr>
          <a:xfrm>
            <a:off x="4988560" y="6307405"/>
            <a:ext cx="1107440" cy="223520"/>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2" name="Picture 1">
            <a:extLst>
              <a:ext uri="{FF2B5EF4-FFF2-40B4-BE49-F238E27FC236}">
                <a16:creationId xmlns:a16="http://schemas.microsoft.com/office/drawing/2014/main" id="{7A468BD7-7500-3B4D-CEC2-7CAA476BC3A0}"/>
              </a:ext>
            </a:extLst>
          </p:cNvPr>
          <p:cNvPicPr>
            <a:picLocks noChangeAspect="1"/>
          </p:cNvPicPr>
          <p:nvPr/>
        </p:nvPicPr>
        <p:blipFill>
          <a:blip r:embed="rId2"/>
          <a:stretch>
            <a:fillRect/>
          </a:stretch>
        </p:blipFill>
        <p:spPr>
          <a:xfrm>
            <a:off x="6030332" y="1137918"/>
            <a:ext cx="6161668" cy="5720082"/>
          </a:xfrm>
          <a:prstGeom prst="rect">
            <a:avLst/>
          </a:prstGeom>
        </p:spPr>
      </p:pic>
      <p:sp>
        <p:nvSpPr>
          <p:cNvPr id="3" name="TextBox 2">
            <a:extLst>
              <a:ext uri="{FF2B5EF4-FFF2-40B4-BE49-F238E27FC236}">
                <a16:creationId xmlns:a16="http://schemas.microsoft.com/office/drawing/2014/main" id="{F4C8BC99-41F4-689E-E72B-31BAB254DB23}"/>
              </a:ext>
            </a:extLst>
          </p:cNvPr>
          <p:cNvSpPr txBox="1"/>
          <p:nvPr/>
        </p:nvSpPr>
        <p:spPr>
          <a:xfrm>
            <a:off x="8503920" y="209550"/>
            <a:ext cx="3567799" cy="461665"/>
          </a:xfrm>
          <a:prstGeom prst="rect">
            <a:avLst/>
          </a:prstGeom>
          <a:noFill/>
        </p:spPr>
        <p:txBody>
          <a:bodyPr wrap="square">
            <a:spAutoFit/>
          </a:bodyPr>
          <a:lstStyle>
            <a:defPPr>
              <a:defRPr lang="fa-IR"/>
            </a:defPPr>
            <a:lvl1pPr algn="just" rtl="1">
              <a:defRPr sz="2400" b="1" i="0">
                <a:effectLst/>
                <a:latin typeface="Shabnam" panose="020B0603030804020204" pitchFamily="34" charset="-78"/>
                <a:cs typeface="Shabnam" panose="020B0603030804020204" pitchFamily="34" charset="-78"/>
              </a:defRPr>
            </a:lvl1pPr>
          </a:lstStyle>
          <a:p>
            <a:r>
              <a:rPr lang="fa-IR" dirty="0">
                <a:solidFill>
                  <a:schemeClr val="bg1"/>
                </a:solidFill>
              </a:rPr>
              <a:t>تحولات نیما در شعر:</a:t>
            </a:r>
          </a:p>
        </p:txBody>
      </p:sp>
      <p:sp>
        <p:nvSpPr>
          <p:cNvPr id="5" name="TextBox 4">
            <a:extLst>
              <a:ext uri="{FF2B5EF4-FFF2-40B4-BE49-F238E27FC236}">
                <a16:creationId xmlns:a16="http://schemas.microsoft.com/office/drawing/2014/main" id="{5BEBBBD2-42F4-AD0B-0194-318A063EAA35}"/>
              </a:ext>
            </a:extLst>
          </p:cNvPr>
          <p:cNvSpPr txBox="1"/>
          <p:nvPr/>
        </p:nvSpPr>
        <p:spPr>
          <a:xfrm>
            <a:off x="162560" y="2171956"/>
            <a:ext cx="5709920" cy="3901068"/>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نیما توانست شعر کهن فارسی را که در شمار پیشروترین شعرهای جهان بود اما در چند قرن اخیر کارش به دنباله روی و تکرار رسیده بود را با شعر جهان پیوند زند.او از نظر زبانشناسی با بهره برداری از زبان رایج و جاری فارسی را گسترش داد و چنانچه در بخش فرهنگ و هنر نمناک اشاره شده است جملات و اصطلاحات متداول فارسی و صنایع ادبی بدیهی و تکراری را کنار نهاد تا از فرسودگی بیشتر زبان پیشگیری کند.</a:t>
            </a:r>
          </a:p>
        </p:txBody>
      </p:sp>
      <p:sp>
        <p:nvSpPr>
          <p:cNvPr id="6" name="Rectangle 5">
            <a:extLst>
              <a:ext uri="{FF2B5EF4-FFF2-40B4-BE49-F238E27FC236}">
                <a16:creationId xmlns:a16="http://schemas.microsoft.com/office/drawing/2014/main" id="{D7C3DA63-AA0B-27E6-0B4C-837028A7BEE3}"/>
              </a:ext>
            </a:extLst>
          </p:cNvPr>
          <p:cNvSpPr/>
          <p:nvPr/>
        </p:nvSpPr>
        <p:spPr>
          <a:xfrm>
            <a:off x="0" y="6307405"/>
            <a:ext cx="4882252" cy="223520"/>
          </a:xfrm>
          <a:prstGeom prst="rect">
            <a:avLst/>
          </a:prstGeom>
          <a:solidFill>
            <a:srgbClr val="46909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4578C1DD-2CDE-6ACD-C51A-1A76970D21CA}"/>
              </a:ext>
            </a:extLst>
          </p:cNvPr>
          <p:cNvSpPr/>
          <p:nvPr/>
        </p:nvSpPr>
        <p:spPr>
          <a:xfrm>
            <a:off x="0" y="1825815"/>
            <a:ext cx="1107440" cy="223520"/>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4869720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3FF272F-85F1-49D5-13D9-332BB546C66C}"/>
              </a:ext>
            </a:extLst>
          </p:cNvPr>
          <p:cNvSpPr/>
          <p:nvPr/>
        </p:nvSpPr>
        <p:spPr>
          <a:xfrm>
            <a:off x="7020152" y="6347994"/>
            <a:ext cx="3779520" cy="258633"/>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B675FC5F-7C4F-0F3B-AF78-FBFA8137FB73}"/>
              </a:ext>
            </a:extLst>
          </p:cNvPr>
          <p:cNvSpPr txBox="1"/>
          <p:nvPr/>
        </p:nvSpPr>
        <p:spPr>
          <a:xfrm>
            <a:off x="6795362" y="1370816"/>
            <a:ext cx="4229100" cy="3347070"/>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او همچون مالارمه ناب ترین معنی را به کلمات بدوی بخشید و همچون ورلن تخیل و خیال پردازی را در شعر به اوج خود رساند.نیما بر «وزن» شعر نیز بسیار تأکید داشت و وزن را پوششی مناسب برای مفهومات و احساسات شاعر می دانست.</a:t>
            </a:r>
          </a:p>
        </p:txBody>
      </p:sp>
      <p:sp>
        <p:nvSpPr>
          <p:cNvPr id="4" name="TextBox 3">
            <a:extLst>
              <a:ext uri="{FF2B5EF4-FFF2-40B4-BE49-F238E27FC236}">
                <a16:creationId xmlns:a16="http://schemas.microsoft.com/office/drawing/2014/main" id="{90C9F3DD-2D11-2E89-4182-436911166B5F}"/>
              </a:ext>
            </a:extLst>
          </p:cNvPr>
          <p:cNvSpPr txBox="1"/>
          <p:nvPr/>
        </p:nvSpPr>
        <p:spPr>
          <a:xfrm>
            <a:off x="8544559" y="219710"/>
            <a:ext cx="3557639" cy="461665"/>
          </a:xfrm>
          <a:prstGeom prst="rect">
            <a:avLst/>
          </a:prstGeom>
          <a:noFill/>
        </p:spPr>
        <p:txBody>
          <a:bodyPr wrap="square">
            <a:spAutoFit/>
          </a:bodyPr>
          <a:lstStyle>
            <a:defPPr>
              <a:defRPr lang="fa-IR"/>
            </a:defPPr>
            <a:lvl1pPr algn="just" rtl="1">
              <a:defRPr sz="2400" b="1" i="0">
                <a:effectLst/>
                <a:latin typeface="Shabnam" panose="020B0603030804020204" pitchFamily="34" charset="-78"/>
                <a:cs typeface="Shabnam" panose="020B0603030804020204" pitchFamily="34" charset="-78"/>
              </a:defRPr>
            </a:lvl1pPr>
          </a:lstStyle>
          <a:p>
            <a:r>
              <a:rPr lang="fa-IR" dirty="0">
                <a:solidFill>
                  <a:schemeClr val="bg1"/>
                </a:solidFill>
              </a:rPr>
              <a:t>تحولات نیما در شعر:</a:t>
            </a:r>
          </a:p>
        </p:txBody>
      </p:sp>
      <p:pic>
        <p:nvPicPr>
          <p:cNvPr id="8" name="Picture 7">
            <a:extLst>
              <a:ext uri="{FF2B5EF4-FFF2-40B4-BE49-F238E27FC236}">
                <a16:creationId xmlns:a16="http://schemas.microsoft.com/office/drawing/2014/main" id="{BA6AB9CC-7154-543B-F196-4BA620363F58}"/>
              </a:ext>
            </a:extLst>
          </p:cNvPr>
          <p:cNvPicPr>
            <a:picLocks noChangeAspect="1"/>
          </p:cNvPicPr>
          <p:nvPr/>
        </p:nvPicPr>
        <p:blipFill>
          <a:blip r:embed="rId2"/>
          <a:srcRect b="2419"/>
          <a:stretch/>
        </p:blipFill>
        <p:spPr>
          <a:xfrm>
            <a:off x="0" y="1120140"/>
            <a:ext cx="5880100" cy="5737860"/>
          </a:xfrm>
          <a:prstGeom prst="rect">
            <a:avLst/>
          </a:prstGeom>
        </p:spPr>
      </p:pic>
      <p:sp>
        <p:nvSpPr>
          <p:cNvPr id="9" name="Frame 8">
            <a:extLst>
              <a:ext uri="{FF2B5EF4-FFF2-40B4-BE49-F238E27FC236}">
                <a16:creationId xmlns:a16="http://schemas.microsoft.com/office/drawing/2014/main" id="{CB01D8D9-7D50-DE5A-0911-21E5FD0C74EF}"/>
              </a:ext>
            </a:extLst>
          </p:cNvPr>
          <p:cNvSpPr/>
          <p:nvPr/>
        </p:nvSpPr>
        <p:spPr>
          <a:xfrm>
            <a:off x="6311902" y="978224"/>
            <a:ext cx="5196020" cy="4132255"/>
          </a:xfrm>
          <a:prstGeom prst="frame">
            <a:avLst>
              <a:gd name="adj1" fmla="val 4278"/>
            </a:avLst>
          </a:prstGeom>
          <a:solidFill>
            <a:srgbClr val="46909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solidFill>
                <a:schemeClr val="tx1"/>
              </a:solidFill>
            </a:endParaRPr>
          </a:p>
        </p:txBody>
      </p:sp>
      <p:sp>
        <p:nvSpPr>
          <p:cNvPr id="11" name="Rectangle 10">
            <a:extLst>
              <a:ext uri="{FF2B5EF4-FFF2-40B4-BE49-F238E27FC236}">
                <a16:creationId xmlns:a16="http://schemas.microsoft.com/office/drawing/2014/main" id="{7AD98F08-90DA-6A81-897D-53999713AA40}"/>
              </a:ext>
            </a:extLst>
          </p:cNvPr>
          <p:cNvSpPr/>
          <p:nvPr/>
        </p:nvSpPr>
        <p:spPr>
          <a:xfrm>
            <a:off x="7634186" y="5922185"/>
            <a:ext cx="2793138" cy="258633"/>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Rectangle 11">
            <a:extLst>
              <a:ext uri="{FF2B5EF4-FFF2-40B4-BE49-F238E27FC236}">
                <a16:creationId xmlns:a16="http://schemas.microsoft.com/office/drawing/2014/main" id="{3D1F0378-BF3D-41F8-17CA-986A48749A92}"/>
              </a:ext>
            </a:extLst>
          </p:cNvPr>
          <p:cNvSpPr/>
          <p:nvPr/>
        </p:nvSpPr>
        <p:spPr>
          <a:xfrm>
            <a:off x="8065147" y="5470603"/>
            <a:ext cx="1689529" cy="258633"/>
          </a:xfrm>
          <a:prstGeom prst="rect">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6344227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8B44652-22B9-5541-75BB-DE7D61D62E98}"/>
              </a:ext>
            </a:extLst>
          </p:cNvPr>
          <p:cNvPicPr>
            <a:picLocks noChangeAspect="1"/>
          </p:cNvPicPr>
          <p:nvPr/>
        </p:nvPicPr>
        <p:blipFill>
          <a:blip r:embed="rId2"/>
          <a:srcRect l="444" t="7557" r="2763" b="21245"/>
          <a:stretch/>
        </p:blipFill>
        <p:spPr>
          <a:xfrm>
            <a:off x="0" y="0"/>
            <a:ext cx="12192000" cy="6858000"/>
          </a:xfrm>
          <a:prstGeom prst="rect">
            <a:avLst/>
          </a:prstGeom>
        </p:spPr>
      </p:pic>
      <p:sp>
        <p:nvSpPr>
          <p:cNvPr id="3" name="TextBox 2">
            <a:extLst>
              <a:ext uri="{FF2B5EF4-FFF2-40B4-BE49-F238E27FC236}">
                <a16:creationId xmlns:a16="http://schemas.microsoft.com/office/drawing/2014/main" id="{B7C424E4-4287-4AAB-2A7D-320B054AAF47}"/>
              </a:ext>
            </a:extLst>
          </p:cNvPr>
          <p:cNvSpPr txBox="1"/>
          <p:nvPr/>
        </p:nvSpPr>
        <p:spPr>
          <a:xfrm>
            <a:off x="7425642" y="997805"/>
            <a:ext cx="4583143" cy="461665"/>
          </a:xfrm>
          <a:prstGeom prst="rect">
            <a:avLst/>
          </a:prstGeom>
          <a:noFill/>
        </p:spPr>
        <p:txBody>
          <a:bodyPr wrap="square">
            <a:spAutoFit/>
          </a:bodyPr>
          <a:lstStyle>
            <a:defPPr>
              <a:defRPr lang="fa-IR"/>
            </a:defPPr>
            <a:lvl1pPr algn="just" rtl="1">
              <a:defRPr sz="2400" b="1" i="0">
                <a:effectLst/>
                <a:latin typeface="Shabnam" panose="020B0603030804020204" pitchFamily="34" charset="-78"/>
                <a:cs typeface="Shabnam" panose="020B0603030804020204" pitchFamily="34" charset="-78"/>
              </a:defRPr>
            </a:lvl1pPr>
          </a:lstStyle>
          <a:p>
            <a:r>
              <a:rPr lang="fa-IR" dirty="0">
                <a:solidFill>
                  <a:schemeClr val="bg1"/>
                </a:solidFill>
              </a:rPr>
              <a:t>آثار نیما یوشیج</a:t>
            </a:r>
          </a:p>
        </p:txBody>
      </p:sp>
      <p:sp>
        <p:nvSpPr>
          <p:cNvPr id="5" name="TextBox 4">
            <a:extLst>
              <a:ext uri="{FF2B5EF4-FFF2-40B4-BE49-F238E27FC236}">
                <a16:creationId xmlns:a16="http://schemas.microsoft.com/office/drawing/2014/main" id="{09B9B0D7-AAB7-CFC8-506D-36992A5B861B}"/>
              </a:ext>
            </a:extLst>
          </p:cNvPr>
          <p:cNvSpPr txBox="1"/>
          <p:nvPr/>
        </p:nvSpPr>
        <p:spPr>
          <a:xfrm>
            <a:off x="5586883" y="1743923"/>
            <a:ext cx="6421902" cy="1685077"/>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solidFill>
                  <a:schemeClr val="bg1"/>
                </a:solidFill>
              </a:rPr>
              <a:t>نخستین اثر منظوم نیمایی منظومه قصه رنگ پریده است که در قالب مثنوی سروده شده است. سپس نیما افسانه را سرود که در آن روحی رمانتیک حاکم است. انتشار افسانه دنیای ادبیات آن زمان را برآشفت.</a:t>
            </a:r>
          </a:p>
        </p:txBody>
      </p:sp>
    </p:spTree>
    <p:extLst>
      <p:ext uri="{BB962C8B-B14F-4D97-AF65-F5344CB8AC3E}">
        <p14:creationId xmlns:p14="http://schemas.microsoft.com/office/powerpoint/2010/main" val="18912928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629EEE8-D99B-E616-FE8F-20F254436E7E}"/>
              </a:ext>
            </a:extLst>
          </p:cNvPr>
          <p:cNvPicPr>
            <a:picLocks noChangeAspect="1"/>
          </p:cNvPicPr>
          <p:nvPr/>
        </p:nvPicPr>
        <p:blipFill>
          <a:blip r:embed="rId3"/>
          <a:srcRect l="10255" t="13867" r="4095" b="13866"/>
          <a:stretch/>
        </p:blipFill>
        <p:spPr>
          <a:xfrm>
            <a:off x="0" y="0"/>
            <a:ext cx="12192000" cy="6858000"/>
          </a:xfrm>
          <a:prstGeom prst="rect">
            <a:avLst/>
          </a:prstGeom>
        </p:spPr>
      </p:pic>
      <p:sp>
        <p:nvSpPr>
          <p:cNvPr id="5" name="TextBox 4">
            <a:extLst>
              <a:ext uri="{FF2B5EF4-FFF2-40B4-BE49-F238E27FC236}">
                <a16:creationId xmlns:a16="http://schemas.microsoft.com/office/drawing/2014/main" id="{EF04A71C-6C91-36F6-0B7F-7580E6EB31D4}"/>
              </a:ext>
            </a:extLst>
          </p:cNvPr>
          <p:cNvSpPr txBox="1"/>
          <p:nvPr/>
        </p:nvSpPr>
        <p:spPr>
          <a:xfrm>
            <a:off x="1128618" y="2919142"/>
            <a:ext cx="3116825" cy="3347070"/>
          </a:xfrm>
          <a:prstGeom prst="rect">
            <a:avLst/>
          </a:prstGeom>
          <a:noFill/>
        </p:spPr>
        <p:txBody>
          <a:bodyPr wrap="square">
            <a:spAutoFit/>
          </a:bodyPr>
          <a:lstStyle/>
          <a:p>
            <a:pPr algn="r" rtl="1">
              <a:lnSpc>
                <a:spcPct val="200000"/>
              </a:lnSpc>
            </a:pPr>
            <a:r>
              <a:rPr lang="fa-IR" dirty="0">
                <a:solidFill>
                  <a:schemeClr val="bg1"/>
                </a:solidFill>
                <a:latin typeface="Vazir" panose="020B0603030804020204" pitchFamily="34" charset="-78"/>
                <a:cs typeface="Vazir" panose="020B0603030804020204" pitchFamily="34" charset="-78"/>
              </a:rPr>
              <a:t>نام:علی</a:t>
            </a:r>
          </a:p>
          <a:p>
            <a:pPr algn="r" rtl="1">
              <a:lnSpc>
                <a:spcPct val="200000"/>
              </a:lnSpc>
            </a:pPr>
            <a:r>
              <a:rPr lang="fa-IR" dirty="0">
                <a:solidFill>
                  <a:schemeClr val="bg1"/>
                </a:solidFill>
                <a:latin typeface="Vazir" panose="020B0603030804020204" pitchFamily="34" charset="-78"/>
                <a:cs typeface="Vazir" panose="020B0603030804020204" pitchFamily="34" charset="-78"/>
              </a:rPr>
              <a:t>نام خانوادگی:اسفندیاری</a:t>
            </a:r>
          </a:p>
          <a:p>
            <a:pPr algn="r" rtl="1">
              <a:lnSpc>
                <a:spcPct val="200000"/>
              </a:lnSpc>
            </a:pPr>
            <a:r>
              <a:rPr lang="fa-IR" dirty="0">
                <a:solidFill>
                  <a:schemeClr val="bg1"/>
                </a:solidFill>
                <a:latin typeface="Vazir" panose="020B0603030804020204" pitchFamily="34" charset="-78"/>
                <a:cs typeface="Vazir" panose="020B0603030804020204" pitchFamily="34" charset="-78"/>
              </a:rPr>
              <a:t>تخلص:نیما یوشیج</a:t>
            </a:r>
          </a:p>
          <a:p>
            <a:pPr algn="r" rtl="1">
              <a:lnSpc>
                <a:spcPct val="200000"/>
              </a:lnSpc>
            </a:pPr>
            <a:r>
              <a:rPr lang="fa-IR" dirty="0">
                <a:solidFill>
                  <a:schemeClr val="bg1"/>
                </a:solidFill>
                <a:latin typeface="Vazir" panose="020B0603030804020204" pitchFamily="34" charset="-78"/>
                <a:cs typeface="Vazir" panose="020B0603030804020204" pitchFamily="34" charset="-78"/>
              </a:rPr>
              <a:t>لقب:پدر شعر نو</a:t>
            </a:r>
          </a:p>
          <a:p>
            <a:pPr algn="r" rtl="1">
              <a:lnSpc>
                <a:spcPct val="200000"/>
              </a:lnSpc>
            </a:pPr>
            <a:r>
              <a:rPr lang="fa-IR" dirty="0">
                <a:solidFill>
                  <a:schemeClr val="bg1"/>
                </a:solidFill>
                <a:latin typeface="Vazir" panose="020B0603030804020204" pitchFamily="34" charset="-78"/>
                <a:cs typeface="Vazir" panose="020B0603030804020204" pitchFamily="34" charset="-78"/>
              </a:rPr>
              <a:t>تاریخ تولد:21 آبان 1276</a:t>
            </a:r>
          </a:p>
          <a:p>
            <a:pPr algn="r" rtl="1">
              <a:lnSpc>
                <a:spcPct val="200000"/>
              </a:lnSpc>
            </a:pPr>
            <a:r>
              <a:rPr lang="fa-IR" dirty="0">
                <a:solidFill>
                  <a:schemeClr val="bg1"/>
                </a:solidFill>
                <a:latin typeface="Vazir" panose="020B0603030804020204" pitchFamily="34" charset="-78"/>
                <a:cs typeface="Vazir" panose="020B0603030804020204" pitchFamily="34" charset="-78"/>
              </a:rPr>
              <a:t>تاریخ درگذشت:13 دی 1338</a:t>
            </a:r>
          </a:p>
        </p:txBody>
      </p:sp>
      <p:sp>
        <p:nvSpPr>
          <p:cNvPr id="7" name="TextBox 6">
            <a:extLst>
              <a:ext uri="{FF2B5EF4-FFF2-40B4-BE49-F238E27FC236}">
                <a16:creationId xmlns:a16="http://schemas.microsoft.com/office/drawing/2014/main" id="{01D94BAD-DAE9-CD13-4829-CFBAE2A0B669}"/>
              </a:ext>
            </a:extLst>
          </p:cNvPr>
          <p:cNvSpPr txBox="1"/>
          <p:nvPr/>
        </p:nvSpPr>
        <p:spPr>
          <a:xfrm>
            <a:off x="1439065" y="1887588"/>
            <a:ext cx="2890684" cy="461665"/>
          </a:xfrm>
          <a:prstGeom prst="rect">
            <a:avLst/>
          </a:prstGeom>
          <a:noFill/>
        </p:spPr>
        <p:txBody>
          <a:bodyPr wrap="square">
            <a:spAutoFit/>
          </a:bodyPr>
          <a:lstStyle/>
          <a:p>
            <a:pPr algn="just" rtl="1"/>
            <a:r>
              <a:rPr lang="fa-IR" sz="2400" b="1" i="0" dirty="0">
                <a:solidFill>
                  <a:schemeClr val="bg1"/>
                </a:solidFill>
                <a:effectLst/>
                <a:latin typeface="Shabnam" panose="020B0603030804020204" pitchFamily="34" charset="-78"/>
                <a:cs typeface="Shabnam" panose="020B0603030804020204" pitchFamily="34" charset="-78"/>
              </a:rPr>
              <a:t>بیوگرافی </a:t>
            </a:r>
            <a:r>
              <a:rPr lang="fa-IR" sz="2400" b="1" i="0" u="none" strike="noStrike" dirty="0">
                <a:solidFill>
                  <a:schemeClr val="bg1"/>
                </a:solidFill>
                <a:effectLst/>
                <a:latin typeface="Shabnam" panose="020B0603030804020204" pitchFamily="34" charset="-78"/>
                <a:cs typeface="Shabnam" panose="020B0603030804020204" pitchFamily="34" charset="-78"/>
              </a:rPr>
              <a:t>نیما یوشیج</a:t>
            </a:r>
            <a:endParaRPr lang="fa-IR" sz="2400" b="1" i="0" dirty="0">
              <a:solidFill>
                <a:schemeClr val="bg1"/>
              </a:solidFill>
              <a:effectLst/>
              <a:latin typeface="Shabnam" panose="020B0603030804020204" pitchFamily="34" charset="-78"/>
              <a:cs typeface="Shabnam" panose="020B0603030804020204" pitchFamily="34" charset="-78"/>
            </a:endParaRPr>
          </a:p>
        </p:txBody>
      </p:sp>
      <p:sp>
        <p:nvSpPr>
          <p:cNvPr id="10" name="Rectangle 9">
            <a:extLst>
              <a:ext uri="{FF2B5EF4-FFF2-40B4-BE49-F238E27FC236}">
                <a16:creationId xmlns:a16="http://schemas.microsoft.com/office/drawing/2014/main" id="{75DE1E7D-7BAE-C4A5-EFEE-23D1AFAB42BF}"/>
              </a:ext>
            </a:extLst>
          </p:cNvPr>
          <p:cNvSpPr/>
          <p:nvPr/>
        </p:nvSpPr>
        <p:spPr>
          <a:xfrm>
            <a:off x="0" y="2617584"/>
            <a:ext cx="4250987" cy="301558"/>
          </a:xfrm>
          <a:prstGeom prst="rect">
            <a:avLst/>
          </a:prstGeom>
          <a:solidFill>
            <a:srgbClr val="46909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8016790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tar: 6 Points 6">
            <a:extLst>
              <a:ext uri="{FF2B5EF4-FFF2-40B4-BE49-F238E27FC236}">
                <a16:creationId xmlns:a16="http://schemas.microsoft.com/office/drawing/2014/main" id="{89D55586-55DF-EC31-988C-C126EA23B3D2}"/>
              </a:ext>
            </a:extLst>
          </p:cNvPr>
          <p:cNvSpPr/>
          <p:nvPr/>
        </p:nvSpPr>
        <p:spPr>
          <a:xfrm>
            <a:off x="5828006" y="2799080"/>
            <a:ext cx="2754774" cy="2754774"/>
          </a:xfrm>
          <a:prstGeom prst="star6">
            <a:avLst>
              <a:gd name="adj" fmla="val 19830"/>
              <a:gd name="hf" fmla="val 115470"/>
            </a:avLst>
          </a:prstGeom>
          <a:solidFill>
            <a:srgbClr val="469090"/>
          </a:solidFill>
          <a:ln w="57150"/>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a:extLst>
              <a:ext uri="{FF2B5EF4-FFF2-40B4-BE49-F238E27FC236}">
                <a16:creationId xmlns:a16="http://schemas.microsoft.com/office/drawing/2014/main" id="{53A4ECEE-4766-33F8-1858-89E15E5B19E2}"/>
              </a:ext>
            </a:extLst>
          </p:cNvPr>
          <p:cNvSpPr>
            <a:spLocks noChangeArrowheads="1"/>
          </p:cNvSpPr>
          <p:nvPr/>
        </p:nvSpPr>
        <p:spPr bwMode="auto">
          <a:xfrm>
            <a:off x="8768079" y="226637"/>
            <a:ext cx="3323305" cy="461665"/>
          </a:xfrm>
          <a:prstGeom prst="rect">
            <a:avLst/>
          </a:prstGeom>
          <a:noFill/>
        </p:spPr>
        <p:txBody>
          <a:bodyPr wrap="square">
            <a:spAutoFit/>
          </a:bodyPr>
          <a:lstStyle/>
          <a:p>
            <a:pPr algn="just" rtl="1"/>
            <a:r>
              <a:rPr lang="ar-SA" altLang="fa-IR" sz="2400" b="1" dirty="0">
                <a:solidFill>
                  <a:schemeClr val="bg1"/>
                </a:solidFill>
                <a:latin typeface="Shabnam" panose="020B0603030804020204" pitchFamily="34" charset="-78"/>
                <a:cs typeface="Shabnam" panose="020B0603030804020204" pitchFamily="34" charset="-78"/>
              </a:rPr>
              <a:t>اشعار فارسی نیما یوشیج</a:t>
            </a:r>
            <a:endParaRPr lang="fa-IR" altLang="fa-IR" sz="2400" b="1" dirty="0">
              <a:solidFill>
                <a:schemeClr val="bg1"/>
              </a:solidFill>
              <a:latin typeface="Shabnam" panose="020B0603030804020204" pitchFamily="34" charset="-78"/>
              <a:cs typeface="Shabnam" panose="020B0603030804020204" pitchFamily="34" charset="-78"/>
            </a:endParaRPr>
          </a:p>
        </p:txBody>
      </p:sp>
      <p:sp>
        <p:nvSpPr>
          <p:cNvPr id="4" name="TextBox 3">
            <a:extLst>
              <a:ext uri="{FF2B5EF4-FFF2-40B4-BE49-F238E27FC236}">
                <a16:creationId xmlns:a16="http://schemas.microsoft.com/office/drawing/2014/main" id="{CC16A1FA-FFFE-EEC7-4A0A-AF8D622153B9}"/>
              </a:ext>
            </a:extLst>
          </p:cNvPr>
          <p:cNvSpPr txBox="1"/>
          <p:nvPr/>
        </p:nvSpPr>
        <p:spPr>
          <a:xfrm>
            <a:off x="8999060" y="1465356"/>
            <a:ext cx="2367607" cy="5009064"/>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pPr marL="342900" indent="-342900">
              <a:buFont typeface="+mj-lt"/>
              <a:buAutoNum type="arabicPeriod"/>
            </a:pPr>
            <a:r>
              <a:rPr lang="fa-IR" dirty="0"/>
              <a:t>قصه رنگ پریده</a:t>
            </a:r>
          </a:p>
          <a:p>
            <a:pPr marL="342900" indent="-342900">
              <a:buFont typeface="+mj-lt"/>
              <a:buAutoNum type="arabicPeriod"/>
            </a:pPr>
            <a:r>
              <a:rPr lang="fa-IR" dirty="0"/>
              <a:t>منظومه نیما</a:t>
            </a:r>
          </a:p>
          <a:p>
            <a:pPr marL="342900" indent="-342900">
              <a:buFont typeface="+mj-lt"/>
              <a:buAutoNum type="arabicPeriod"/>
            </a:pPr>
            <a:r>
              <a:rPr lang="fa-IR" dirty="0"/>
              <a:t>خانواده سرباز</a:t>
            </a:r>
          </a:p>
          <a:p>
            <a:pPr marL="342900" indent="-342900">
              <a:buFont typeface="+mj-lt"/>
              <a:buAutoNum type="arabicPeriod"/>
            </a:pPr>
            <a:r>
              <a:rPr lang="fa-IR" dirty="0"/>
              <a:t>ای شب</a:t>
            </a:r>
          </a:p>
          <a:p>
            <a:pPr marL="342900" indent="-342900">
              <a:buFont typeface="+mj-lt"/>
              <a:buAutoNum type="arabicPeriod"/>
            </a:pPr>
            <a:r>
              <a:rPr lang="fa-IR" dirty="0"/>
              <a:t>افسانه</a:t>
            </a:r>
          </a:p>
          <a:p>
            <a:pPr marL="342900" indent="-342900">
              <a:buFont typeface="+mj-lt"/>
              <a:buAutoNum type="arabicPeriod"/>
            </a:pPr>
            <a:r>
              <a:rPr lang="fa-IR" dirty="0"/>
              <a:t>مانلی</a:t>
            </a:r>
          </a:p>
          <a:p>
            <a:pPr marL="342900" indent="-342900">
              <a:buFont typeface="+mj-lt"/>
              <a:buAutoNum type="arabicPeriod"/>
            </a:pPr>
            <a:r>
              <a:rPr lang="fa-IR" dirty="0"/>
              <a:t>افسانه و رباعیات</a:t>
            </a:r>
          </a:p>
          <a:p>
            <a:pPr marL="342900" indent="-342900">
              <a:buFont typeface="+mj-lt"/>
              <a:buAutoNum type="arabicPeriod"/>
            </a:pPr>
            <a:r>
              <a:rPr lang="fa-IR" dirty="0"/>
              <a:t>ماخ اولا</a:t>
            </a:r>
          </a:p>
          <a:p>
            <a:pPr marL="342900" indent="-342900">
              <a:buFont typeface="+mj-lt"/>
              <a:buAutoNum type="arabicPeriod"/>
            </a:pPr>
            <a:r>
              <a:rPr lang="fa-IR" dirty="0"/>
              <a:t>شعر من</a:t>
            </a:r>
          </a:p>
        </p:txBody>
      </p:sp>
      <p:sp>
        <p:nvSpPr>
          <p:cNvPr id="6" name="TextBox 5">
            <a:extLst>
              <a:ext uri="{FF2B5EF4-FFF2-40B4-BE49-F238E27FC236}">
                <a16:creationId xmlns:a16="http://schemas.microsoft.com/office/drawing/2014/main" id="{BDB9C7ED-68B9-65F9-43C2-01B6BFD06899}"/>
              </a:ext>
            </a:extLst>
          </p:cNvPr>
          <p:cNvSpPr txBox="1"/>
          <p:nvPr/>
        </p:nvSpPr>
        <p:spPr>
          <a:xfrm>
            <a:off x="825333" y="1465356"/>
            <a:ext cx="4443200" cy="5009064"/>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10. ناقوس قلم انداز</a:t>
            </a:r>
          </a:p>
          <a:p>
            <a:r>
              <a:rPr lang="fa-IR" dirty="0"/>
              <a:t>11. آب در خوابگه مورچگان</a:t>
            </a:r>
          </a:p>
          <a:p>
            <a:r>
              <a:rPr lang="fa-IR" dirty="0"/>
              <a:t>12. مانلی و خانه سریویلی</a:t>
            </a:r>
          </a:p>
          <a:p>
            <a:r>
              <a:rPr lang="fa-IR" dirty="0"/>
              <a:t>13. مرقد آقا (داستان)</a:t>
            </a:r>
          </a:p>
          <a:p>
            <a:r>
              <a:rPr lang="fa-IR" dirty="0"/>
              <a:t>14. کندوهای شکسته (داستان)</a:t>
            </a:r>
          </a:p>
          <a:p>
            <a:r>
              <a:rPr lang="fa-IR" dirty="0"/>
              <a:t>15.  شهر شب و شهر صبح</a:t>
            </a:r>
          </a:p>
          <a:p>
            <a:r>
              <a:rPr lang="fa-IR" dirty="0"/>
              <a:t>16. فریادهای دیگر و عنکبوت رنگ</a:t>
            </a:r>
          </a:p>
          <a:p>
            <a:r>
              <a:rPr lang="fa-IR" dirty="0"/>
              <a:t>17. آهو و پرنده ها (شعر و قصه برای کودکان)</a:t>
            </a:r>
          </a:p>
          <a:p>
            <a:r>
              <a:rPr lang="fa-IR" dirty="0"/>
              <a:t>18. توکایی در قفس (شعر و قصه برای کودکان)</a:t>
            </a:r>
          </a:p>
        </p:txBody>
      </p:sp>
      <p:sp>
        <p:nvSpPr>
          <p:cNvPr id="3" name="Frame 2">
            <a:extLst>
              <a:ext uri="{FF2B5EF4-FFF2-40B4-BE49-F238E27FC236}">
                <a16:creationId xmlns:a16="http://schemas.microsoft.com/office/drawing/2014/main" id="{77F34BAB-1D1C-8513-C874-83D686C3213D}"/>
              </a:ext>
            </a:extLst>
          </p:cNvPr>
          <p:cNvSpPr/>
          <p:nvPr/>
        </p:nvSpPr>
        <p:spPr>
          <a:xfrm>
            <a:off x="8812485" y="1239112"/>
            <a:ext cx="2885440" cy="5479372"/>
          </a:xfrm>
          <a:prstGeom prst="frame">
            <a:avLst>
              <a:gd name="adj1" fmla="val 6866"/>
            </a:avLst>
          </a:prstGeom>
          <a:solidFill>
            <a:srgbClr val="46909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5" name="Frame 4">
            <a:extLst>
              <a:ext uri="{FF2B5EF4-FFF2-40B4-BE49-F238E27FC236}">
                <a16:creationId xmlns:a16="http://schemas.microsoft.com/office/drawing/2014/main" id="{421547B7-E5FD-93A1-3869-8038A7D392B0}"/>
              </a:ext>
            </a:extLst>
          </p:cNvPr>
          <p:cNvSpPr/>
          <p:nvPr/>
        </p:nvSpPr>
        <p:spPr>
          <a:xfrm>
            <a:off x="480151" y="1230202"/>
            <a:ext cx="5161280" cy="5479372"/>
          </a:xfrm>
          <a:prstGeom prst="frame">
            <a:avLst>
              <a:gd name="adj1" fmla="val 3758"/>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8" name="Star: 6 Points 7">
            <a:extLst>
              <a:ext uri="{FF2B5EF4-FFF2-40B4-BE49-F238E27FC236}">
                <a16:creationId xmlns:a16="http://schemas.microsoft.com/office/drawing/2014/main" id="{65E1488F-8787-D91B-B942-3F676D81B2DC}"/>
              </a:ext>
            </a:extLst>
          </p:cNvPr>
          <p:cNvSpPr/>
          <p:nvPr/>
        </p:nvSpPr>
        <p:spPr>
          <a:xfrm rot="3514953">
            <a:off x="6672958" y="3598006"/>
            <a:ext cx="1064871" cy="1192192"/>
          </a:xfrm>
          <a:prstGeom prst="star6">
            <a:avLst/>
          </a:prstGeom>
          <a:solidFill>
            <a:schemeClr val="bg1">
              <a:lumMod val="50000"/>
            </a:schemeClr>
          </a:solidFill>
          <a:ln w="57150"/>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1201409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5D11474-DCA2-7D74-1D77-F8C5A8A79183}"/>
              </a:ext>
            </a:extLst>
          </p:cNvPr>
          <p:cNvSpPr txBox="1"/>
          <p:nvPr/>
        </p:nvSpPr>
        <p:spPr>
          <a:xfrm>
            <a:off x="6017014" y="226593"/>
            <a:ext cx="6096000" cy="461665"/>
          </a:xfrm>
          <a:prstGeom prst="rect">
            <a:avLst/>
          </a:prstGeom>
          <a:noFill/>
        </p:spPr>
        <p:txBody>
          <a:bodyPr wrap="square">
            <a:spAutoFit/>
          </a:bodyPr>
          <a:lstStyle>
            <a:defPPr>
              <a:defRPr lang="fa-IR"/>
            </a:defPPr>
            <a:lvl1pPr algn="just" rtl="1">
              <a:defRPr sz="2400" b="1" i="0">
                <a:effectLst/>
                <a:latin typeface="Shabnam" panose="020B0603030804020204" pitchFamily="34" charset="-78"/>
                <a:cs typeface="Shabnam" panose="020B0603030804020204" pitchFamily="34" charset="-78"/>
              </a:defRPr>
            </a:lvl1pPr>
          </a:lstStyle>
          <a:p>
            <a:r>
              <a:rPr lang="fa-IR" dirty="0">
                <a:solidFill>
                  <a:schemeClr val="bg1"/>
                </a:solidFill>
              </a:rPr>
              <a:t>آثار تحقیقی، نامه ها و یادداشت های نیما یوشیج</a:t>
            </a:r>
          </a:p>
        </p:txBody>
      </p:sp>
      <p:sp>
        <p:nvSpPr>
          <p:cNvPr id="5" name="TextBox 4">
            <a:extLst>
              <a:ext uri="{FF2B5EF4-FFF2-40B4-BE49-F238E27FC236}">
                <a16:creationId xmlns:a16="http://schemas.microsoft.com/office/drawing/2014/main" id="{DB332A72-D6B6-222D-C8DB-D288754FD882}"/>
              </a:ext>
            </a:extLst>
          </p:cNvPr>
          <p:cNvSpPr txBox="1"/>
          <p:nvPr/>
        </p:nvSpPr>
        <p:spPr>
          <a:xfrm>
            <a:off x="6017014" y="1857464"/>
            <a:ext cx="5899027" cy="3347070"/>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pPr marL="285750" indent="-285750">
              <a:buFont typeface="Arial" panose="020B0604020202020204" pitchFamily="34" charset="0"/>
              <a:buChar char="•"/>
            </a:pPr>
            <a:r>
              <a:rPr lang="fa-IR" dirty="0"/>
              <a:t>تعریف و تبصره</a:t>
            </a:r>
          </a:p>
          <a:p>
            <a:pPr marL="285750" indent="-285750">
              <a:buFont typeface="Arial" panose="020B0604020202020204" pitchFamily="34" charset="0"/>
              <a:buChar char="•"/>
            </a:pPr>
            <a:r>
              <a:rPr lang="fa-IR" dirty="0"/>
              <a:t>حرف های همسایه</a:t>
            </a:r>
          </a:p>
          <a:p>
            <a:pPr marL="285750" indent="-285750">
              <a:buFont typeface="Arial" panose="020B0604020202020204" pitchFamily="34" charset="0"/>
              <a:buChar char="•"/>
            </a:pPr>
            <a:r>
              <a:rPr lang="fa-IR" dirty="0"/>
              <a:t>مقدمه خانواده سرباز</a:t>
            </a:r>
          </a:p>
          <a:p>
            <a:pPr marL="285750" indent="-285750">
              <a:buFont typeface="Arial" panose="020B0604020202020204" pitchFamily="34" charset="0"/>
              <a:buChar char="•"/>
            </a:pPr>
            <a:r>
              <a:rPr lang="fa-IR" dirty="0"/>
              <a:t>نامه به شین پرتو</a:t>
            </a:r>
          </a:p>
          <a:p>
            <a:pPr marL="285750" indent="-285750">
              <a:buFont typeface="Arial" panose="020B0604020202020204" pitchFamily="34" charset="0"/>
              <a:buChar char="•"/>
            </a:pPr>
            <a:r>
              <a:rPr lang="fa-IR" dirty="0"/>
              <a:t>ارزش احساسات در زندگی هنر پیشگان</a:t>
            </a:r>
          </a:p>
          <a:p>
            <a:pPr marL="285750" indent="-285750">
              <a:buFont typeface="Arial" panose="020B0604020202020204" pitchFamily="34" charset="0"/>
              <a:buChar char="•"/>
            </a:pPr>
            <a:r>
              <a:rPr lang="fa-IR" dirty="0"/>
              <a:t>مقدمهٔ «آخرین نبرد» شعرهای اسماعیل شاهرودی «آینده»</a:t>
            </a:r>
          </a:p>
        </p:txBody>
      </p:sp>
      <p:sp>
        <p:nvSpPr>
          <p:cNvPr id="7" name="TextBox 6">
            <a:extLst>
              <a:ext uri="{FF2B5EF4-FFF2-40B4-BE49-F238E27FC236}">
                <a16:creationId xmlns:a16="http://schemas.microsoft.com/office/drawing/2014/main" id="{7C4AF97A-8CAE-C562-0025-873EE3040557}"/>
              </a:ext>
            </a:extLst>
          </p:cNvPr>
          <p:cNvSpPr txBox="1"/>
          <p:nvPr/>
        </p:nvSpPr>
        <p:spPr>
          <a:xfrm>
            <a:off x="731112" y="1857464"/>
            <a:ext cx="4582160" cy="3347070"/>
          </a:xfrm>
          <a:prstGeom prst="rect">
            <a:avLst/>
          </a:prstGeom>
          <a:noFill/>
        </p:spPr>
        <p:txBody>
          <a:bodyPr wrap="square">
            <a:spAutoFit/>
          </a:bodyPr>
          <a:lstStyle>
            <a:defPPr>
              <a:defRPr lang="fa-IR"/>
            </a:defPPr>
            <a:lvl1pPr marL="285750" indent="-285750" algn="just" rtl="1">
              <a:lnSpc>
                <a:spcPct val="200000"/>
              </a:lnSpc>
              <a:buFont typeface="Arial" panose="020B0604020202020204" pitchFamily="34" charset="0"/>
              <a:buChar char="•"/>
              <a:defRPr>
                <a:latin typeface="Vazir" panose="020B0603030804020204" pitchFamily="34" charset="-78"/>
                <a:cs typeface="Vazir" panose="020B0603030804020204" pitchFamily="34" charset="-78"/>
              </a:defRPr>
            </a:lvl1pPr>
          </a:lstStyle>
          <a:p>
            <a:r>
              <a:rPr lang="fa-IR" dirty="0"/>
              <a:t>یک دیدار</a:t>
            </a:r>
          </a:p>
          <a:p>
            <a:r>
              <a:rPr lang="fa-IR" dirty="0"/>
              <a:t>شعر چیست؟</a:t>
            </a:r>
          </a:p>
          <a:p>
            <a:r>
              <a:rPr lang="fa-IR" dirty="0"/>
              <a:t>از یک مقدمه</a:t>
            </a:r>
          </a:p>
          <a:p>
            <a:r>
              <a:rPr lang="fa-IR" dirty="0"/>
              <a:t>یک مصاحبه </a:t>
            </a:r>
          </a:p>
          <a:p>
            <a:r>
              <a:rPr lang="fa-IR" dirty="0"/>
              <a:t>درباره جعفرخان از فرنگ آمده</a:t>
            </a:r>
          </a:p>
          <a:p>
            <a:r>
              <a:rPr lang="fa-IR" dirty="0"/>
              <a:t>یادداشت برای مجموعه شعر منوچهر شیبانی</a:t>
            </a:r>
          </a:p>
        </p:txBody>
      </p:sp>
      <p:sp>
        <p:nvSpPr>
          <p:cNvPr id="8" name="Rectangle 7">
            <a:extLst>
              <a:ext uri="{FF2B5EF4-FFF2-40B4-BE49-F238E27FC236}">
                <a16:creationId xmlns:a16="http://schemas.microsoft.com/office/drawing/2014/main" id="{9D49FECC-1010-F71F-B7F2-789B922A7BEC}"/>
              </a:ext>
            </a:extLst>
          </p:cNvPr>
          <p:cNvSpPr/>
          <p:nvPr/>
        </p:nvSpPr>
        <p:spPr>
          <a:xfrm>
            <a:off x="1" y="6052287"/>
            <a:ext cx="9987280" cy="579120"/>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a:extLst>
              <a:ext uri="{FF2B5EF4-FFF2-40B4-BE49-F238E27FC236}">
                <a16:creationId xmlns:a16="http://schemas.microsoft.com/office/drawing/2014/main" id="{88BB183F-7816-FEA0-4B1C-D8435909C4E8}"/>
              </a:ext>
            </a:extLst>
          </p:cNvPr>
          <p:cNvSpPr/>
          <p:nvPr/>
        </p:nvSpPr>
        <p:spPr>
          <a:xfrm>
            <a:off x="10099039" y="6052287"/>
            <a:ext cx="2092959" cy="579120"/>
          </a:xfrm>
          <a:prstGeom prst="rect">
            <a:avLst/>
          </a:prstGeom>
          <a:solidFill>
            <a:srgbClr val="46909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0385573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11;p21">
            <a:extLst>
              <a:ext uri="{FF2B5EF4-FFF2-40B4-BE49-F238E27FC236}">
                <a16:creationId xmlns:a16="http://schemas.microsoft.com/office/drawing/2014/main" id="{7347B727-DA76-23BF-A63C-9C567DF761E5}"/>
              </a:ext>
            </a:extLst>
          </p:cNvPr>
          <p:cNvSpPr/>
          <p:nvPr/>
        </p:nvSpPr>
        <p:spPr>
          <a:xfrm rot="10800000" flipH="1">
            <a:off x="2556971" y="5439652"/>
            <a:ext cx="4414974" cy="1103252"/>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Montserrat Medium"/>
              <a:ea typeface="Montserrat Medium"/>
              <a:cs typeface="Montserrat Medium"/>
              <a:sym typeface="Montserrat Medium"/>
            </a:endParaRPr>
          </a:p>
        </p:txBody>
      </p:sp>
      <p:sp>
        <p:nvSpPr>
          <p:cNvPr id="3" name="Google Shape;512;p21">
            <a:extLst>
              <a:ext uri="{FF2B5EF4-FFF2-40B4-BE49-F238E27FC236}">
                <a16:creationId xmlns:a16="http://schemas.microsoft.com/office/drawing/2014/main" id="{8DE1B775-AB05-F1E2-75CA-2650400DE8FB}"/>
              </a:ext>
            </a:extLst>
          </p:cNvPr>
          <p:cNvSpPr/>
          <p:nvPr/>
        </p:nvSpPr>
        <p:spPr>
          <a:xfrm rot="10800000" flipH="1">
            <a:off x="6189152" y="3999794"/>
            <a:ext cx="4414974" cy="1103252"/>
          </a:xfrm>
          <a:prstGeom prst="roundRect">
            <a:avLst>
              <a:gd name="adj" fmla="val 50000"/>
            </a:avLst>
          </a:prstGeom>
          <a:solidFill>
            <a:srgbClr val="2C9EA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Montserrat Medium"/>
              <a:ea typeface="Montserrat Medium"/>
              <a:cs typeface="Montserrat Medium"/>
              <a:sym typeface="Montserrat Medium"/>
            </a:endParaRPr>
          </a:p>
        </p:txBody>
      </p:sp>
      <p:sp>
        <p:nvSpPr>
          <p:cNvPr id="4" name="Google Shape;513;p21">
            <a:extLst>
              <a:ext uri="{FF2B5EF4-FFF2-40B4-BE49-F238E27FC236}">
                <a16:creationId xmlns:a16="http://schemas.microsoft.com/office/drawing/2014/main" id="{20ECE282-59AC-3759-6D97-AB3C2D2BB077}"/>
              </a:ext>
            </a:extLst>
          </p:cNvPr>
          <p:cNvSpPr/>
          <p:nvPr/>
        </p:nvSpPr>
        <p:spPr>
          <a:xfrm rot="10800000" flipH="1">
            <a:off x="2556971" y="2579645"/>
            <a:ext cx="4414974" cy="1103252"/>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algn="ctr"/>
            <a:endParaRPr>
              <a:latin typeface="Montserrat Medium"/>
              <a:sym typeface="Montserrat Medium"/>
            </a:endParaRPr>
          </a:p>
        </p:txBody>
      </p:sp>
      <p:sp>
        <p:nvSpPr>
          <p:cNvPr id="5" name="Google Shape;514;p21">
            <a:extLst>
              <a:ext uri="{FF2B5EF4-FFF2-40B4-BE49-F238E27FC236}">
                <a16:creationId xmlns:a16="http://schemas.microsoft.com/office/drawing/2014/main" id="{91CD0AA5-0BFA-A57A-084B-8451207E7F18}"/>
              </a:ext>
            </a:extLst>
          </p:cNvPr>
          <p:cNvSpPr/>
          <p:nvPr/>
        </p:nvSpPr>
        <p:spPr>
          <a:xfrm rot="10800000" flipH="1">
            <a:off x="5254351" y="1139787"/>
            <a:ext cx="4414974" cy="1103252"/>
          </a:xfrm>
          <a:prstGeom prst="roundRect">
            <a:avLst>
              <a:gd name="adj" fmla="val 50000"/>
            </a:avLst>
          </a:prstGeom>
          <a:solidFill>
            <a:srgbClr val="2C9EAA"/>
          </a:solidFill>
          <a:ln>
            <a:noFill/>
          </a:ln>
        </p:spPr>
        <p:txBody>
          <a:bodyPr spcFirstLastPara="1" wrap="square" lIns="91425" tIns="91425" rIns="91425" bIns="91425" anchor="ctr" anchorCtr="0">
            <a:noAutofit/>
          </a:bodyPr>
          <a:lstStyle/>
          <a:p>
            <a:pPr algn="ctr"/>
            <a:endParaRPr>
              <a:latin typeface="Montserrat Medium"/>
              <a:sym typeface="Montserrat Medium"/>
            </a:endParaRPr>
          </a:p>
        </p:txBody>
      </p:sp>
      <p:sp>
        <p:nvSpPr>
          <p:cNvPr id="6" name="Google Shape;515;p21">
            <a:extLst>
              <a:ext uri="{FF2B5EF4-FFF2-40B4-BE49-F238E27FC236}">
                <a16:creationId xmlns:a16="http://schemas.microsoft.com/office/drawing/2014/main" id="{53317E3C-02E8-D381-BE9C-2BA0FEAB2614}"/>
              </a:ext>
            </a:extLst>
          </p:cNvPr>
          <p:cNvSpPr/>
          <p:nvPr/>
        </p:nvSpPr>
        <p:spPr>
          <a:xfrm rot="10800000" flipH="1">
            <a:off x="7461838" y="2452887"/>
            <a:ext cx="1416738" cy="921058"/>
          </a:xfrm>
          <a:custGeom>
            <a:avLst/>
            <a:gdLst/>
            <a:ahLst/>
            <a:cxnLst/>
            <a:rect l="l" t="t" r="r" b="b"/>
            <a:pathLst>
              <a:path w="3641570" h="2367477" extrusionOk="0">
                <a:moveTo>
                  <a:pt x="1310802" y="8035"/>
                </a:moveTo>
                <a:cubicBezTo>
                  <a:pt x="1343572" y="-12446"/>
                  <a:pt x="1388631" y="8035"/>
                  <a:pt x="1388631" y="48997"/>
                </a:cubicBezTo>
                <a:lnTo>
                  <a:pt x="1388631" y="339832"/>
                </a:lnTo>
                <a:cubicBezTo>
                  <a:pt x="1388631" y="364409"/>
                  <a:pt x="1409112" y="388987"/>
                  <a:pt x="1433689" y="388987"/>
                </a:cubicBezTo>
                <a:cubicBezTo>
                  <a:pt x="3526876" y="483201"/>
                  <a:pt x="3641571" y="2367478"/>
                  <a:pt x="3641571" y="2367478"/>
                </a:cubicBezTo>
                <a:cubicBezTo>
                  <a:pt x="2920630" y="1429436"/>
                  <a:pt x="1851507" y="1363895"/>
                  <a:pt x="1433689" y="1376184"/>
                </a:cubicBezTo>
                <a:cubicBezTo>
                  <a:pt x="1409112" y="1376184"/>
                  <a:pt x="1384534" y="1396665"/>
                  <a:pt x="1384534" y="1425339"/>
                </a:cubicBezTo>
                <a:lnTo>
                  <a:pt x="1384534" y="1761232"/>
                </a:lnTo>
                <a:cubicBezTo>
                  <a:pt x="1384534" y="1802195"/>
                  <a:pt x="1339475" y="1822676"/>
                  <a:pt x="1306705" y="1802195"/>
                </a:cubicBezTo>
                <a:lnTo>
                  <a:pt x="0" y="884634"/>
                </a:lnTo>
                <a:lnTo>
                  <a:pt x="1310802" y="8035"/>
                </a:lnTo>
                <a:close/>
              </a:path>
            </a:pathLst>
          </a:custGeom>
          <a:solidFill>
            <a:srgbClr val="2C9EAA"/>
          </a:solidFill>
          <a:ln>
            <a:noFill/>
          </a:ln>
        </p:spPr>
        <p:txBody>
          <a:bodyPr spcFirstLastPara="1" wrap="square" lIns="91425" tIns="91425" rIns="91425" bIns="91425" anchor="ctr" anchorCtr="0">
            <a:noAutofit/>
          </a:bodyPr>
          <a:lstStyle/>
          <a:p>
            <a:pPr algn="ctr"/>
            <a:endParaRPr>
              <a:latin typeface="Montserrat Medium"/>
              <a:sym typeface="Calibri"/>
            </a:endParaRPr>
          </a:p>
        </p:txBody>
      </p:sp>
      <p:sp>
        <p:nvSpPr>
          <p:cNvPr id="7" name="Google Shape;516;p21">
            <a:extLst>
              <a:ext uri="{FF2B5EF4-FFF2-40B4-BE49-F238E27FC236}">
                <a16:creationId xmlns:a16="http://schemas.microsoft.com/office/drawing/2014/main" id="{B1C89660-28E6-9276-AAF5-522E122FA8CD}"/>
              </a:ext>
            </a:extLst>
          </p:cNvPr>
          <p:cNvSpPr/>
          <p:nvPr/>
        </p:nvSpPr>
        <p:spPr>
          <a:xfrm rot="10800000" flipH="1">
            <a:off x="7256961" y="5383600"/>
            <a:ext cx="1416738" cy="921058"/>
          </a:xfrm>
          <a:custGeom>
            <a:avLst/>
            <a:gdLst/>
            <a:ahLst/>
            <a:cxnLst/>
            <a:rect l="l" t="t" r="r" b="b"/>
            <a:pathLst>
              <a:path w="3641570" h="2367477" extrusionOk="0">
                <a:moveTo>
                  <a:pt x="1310802" y="8035"/>
                </a:moveTo>
                <a:cubicBezTo>
                  <a:pt x="1343572" y="-12446"/>
                  <a:pt x="1388631" y="8035"/>
                  <a:pt x="1388631" y="48997"/>
                </a:cubicBezTo>
                <a:lnTo>
                  <a:pt x="1388631" y="339832"/>
                </a:lnTo>
                <a:cubicBezTo>
                  <a:pt x="1388631" y="364409"/>
                  <a:pt x="1409112" y="388987"/>
                  <a:pt x="1433689" y="388987"/>
                </a:cubicBezTo>
                <a:cubicBezTo>
                  <a:pt x="3526876" y="483201"/>
                  <a:pt x="3641571" y="2367478"/>
                  <a:pt x="3641571" y="2367478"/>
                </a:cubicBezTo>
                <a:cubicBezTo>
                  <a:pt x="2920630" y="1429436"/>
                  <a:pt x="1851507" y="1363895"/>
                  <a:pt x="1433689" y="1376184"/>
                </a:cubicBezTo>
                <a:cubicBezTo>
                  <a:pt x="1409112" y="1376184"/>
                  <a:pt x="1384534" y="1396665"/>
                  <a:pt x="1384534" y="1425339"/>
                </a:cubicBezTo>
                <a:lnTo>
                  <a:pt x="1384534" y="1761232"/>
                </a:lnTo>
                <a:cubicBezTo>
                  <a:pt x="1384534" y="1802195"/>
                  <a:pt x="1339475" y="1822676"/>
                  <a:pt x="1306705" y="1802195"/>
                </a:cubicBezTo>
                <a:lnTo>
                  <a:pt x="0" y="884634"/>
                </a:lnTo>
                <a:lnTo>
                  <a:pt x="1310802" y="8035"/>
                </a:lnTo>
                <a:close/>
              </a:path>
            </a:pathLst>
          </a:custGeom>
          <a:solidFill>
            <a:srgbClr val="2C9EAA"/>
          </a:solidFill>
          <a:ln>
            <a:noFill/>
          </a:ln>
        </p:spPr>
        <p:txBody>
          <a:bodyPr spcFirstLastPara="1" wrap="square" lIns="91425" tIns="91425" rIns="91425" bIns="91425" anchor="ctr" anchorCtr="0">
            <a:noAutofit/>
          </a:bodyPr>
          <a:lstStyle/>
          <a:p>
            <a:pPr algn="ctr"/>
            <a:endParaRPr>
              <a:latin typeface="Montserrat Medium"/>
              <a:sym typeface="Calibri"/>
            </a:endParaRPr>
          </a:p>
        </p:txBody>
      </p:sp>
      <p:sp>
        <p:nvSpPr>
          <p:cNvPr id="8" name="Google Shape;517;p21">
            <a:extLst>
              <a:ext uri="{FF2B5EF4-FFF2-40B4-BE49-F238E27FC236}">
                <a16:creationId xmlns:a16="http://schemas.microsoft.com/office/drawing/2014/main" id="{7480A323-5603-6DB7-AAD4-D6ABBB895F3C}"/>
              </a:ext>
            </a:extLst>
          </p:cNvPr>
          <p:cNvSpPr/>
          <p:nvPr/>
        </p:nvSpPr>
        <p:spPr>
          <a:xfrm rot="10800000">
            <a:off x="4534190" y="4059883"/>
            <a:ext cx="1416740" cy="921058"/>
          </a:xfrm>
          <a:custGeom>
            <a:avLst/>
            <a:gdLst/>
            <a:ahLst/>
            <a:cxnLst/>
            <a:rect l="l" t="t" r="r" b="b"/>
            <a:pathLst>
              <a:path w="3641570" h="2367477" extrusionOk="0">
                <a:moveTo>
                  <a:pt x="1310802" y="8035"/>
                </a:moveTo>
                <a:cubicBezTo>
                  <a:pt x="1343572" y="-12446"/>
                  <a:pt x="1388631" y="8035"/>
                  <a:pt x="1388631" y="48997"/>
                </a:cubicBezTo>
                <a:lnTo>
                  <a:pt x="1388631" y="339832"/>
                </a:lnTo>
                <a:cubicBezTo>
                  <a:pt x="1388631" y="364409"/>
                  <a:pt x="1409112" y="388987"/>
                  <a:pt x="1433689" y="388987"/>
                </a:cubicBezTo>
                <a:cubicBezTo>
                  <a:pt x="3526876" y="483201"/>
                  <a:pt x="3641571" y="2367478"/>
                  <a:pt x="3641571" y="2367478"/>
                </a:cubicBezTo>
                <a:cubicBezTo>
                  <a:pt x="2920630" y="1429436"/>
                  <a:pt x="1851507" y="1363895"/>
                  <a:pt x="1433689" y="1376184"/>
                </a:cubicBezTo>
                <a:cubicBezTo>
                  <a:pt x="1409112" y="1376184"/>
                  <a:pt x="1384534" y="1396665"/>
                  <a:pt x="1384534" y="1425339"/>
                </a:cubicBezTo>
                <a:lnTo>
                  <a:pt x="1384534" y="1761232"/>
                </a:lnTo>
                <a:cubicBezTo>
                  <a:pt x="1384534" y="1802195"/>
                  <a:pt x="1339475" y="1822676"/>
                  <a:pt x="1306705" y="1802195"/>
                </a:cubicBezTo>
                <a:lnTo>
                  <a:pt x="0" y="884634"/>
                </a:lnTo>
                <a:lnTo>
                  <a:pt x="1310802" y="8035"/>
                </a:lnTo>
                <a:close/>
              </a:path>
            </a:pathLst>
          </a:custGeom>
          <a:solidFill>
            <a:schemeClr val="accent5">
              <a:lumMod val="50000"/>
            </a:schemeClr>
          </a:solidFill>
          <a:ln>
            <a:noFill/>
          </a:ln>
        </p:spPr>
        <p:txBody>
          <a:bodyPr spcFirstLastPara="1" wrap="square" lIns="91425" tIns="91425" rIns="91425" bIns="91425" anchor="ctr" anchorCtr="0">
            <a:noAutofit/>
          </a:bodyPr>
          <a:lstStyle/>
          <a:p>
            <a:pPr algn="ctr"/>
            <a:endParaRPr>
              <a:latin typeface="Montserrat Medium"/>
              <a:sym typeface="Calibri"/>
            </a:endParaRPr>
          </a:p>
        </p:txBody>
      </p:sp>
      <p:sp>
        <p:nvSpPr>
          <p:cNvPr id="11" name="Google Shape;520;p21">
            <a:extLst>
              <a:ext uri="{FF2B5EF4-FFF2-40B4-BE49-F238E27FC236}">
                <a16:creationId xmlns:a16="http://schemas.microsoft.com/office/drawing/2014/main" id="{C6E3E059-2EFB-3D73-108D-D2AD2B0F479B}"/>
              </a:ext>
            </a:extLst>
          </p:cNvPr>
          <p:cNvSpPr/>
          <p:nvPr/>
        </p:nvSpPr>
        <p:spPr>
          <a:xfrm>
            <a:off x="5962720" y="2659536"/>
            <a:ext cx="939542" cy="939542"/>
          </a:xfrm>
          <a:prstGeom prst="ellipse">
            <a:avLst/>
          </a:prstGeom>
          <a:solidFill>
            <a:schemeClr val="lt1"/>
          </a:solidFill>
          <a:ln>
            <a:noFill/>
          </a:ln>
        </p:spPr>
        <p:txBody>
          <a:bodyPr spcFirstLastPara="1" wrap="square" lIns="91425" tIns="91425" rIns="91425" bIns="91425" anchor="ctr" anchorCtr="0">
            <a:noAutofit/>
          </a:bodyPr>
          <a:lstStyle/>
          <a:p>
            <a:pPr marL="0" lvl="0" indent="0" algn="ctr">
              <a:spcBef>
                <a:spcPts val="0"/>
              </a:spcBef>
              <a:spcAft>
                <a:spcPts val="0"/>
              </a:spcAft>
              <a:buNone/>
            </a:pPr>
            <a:endParaRPr dirty="0">
              <a:latin typeface="Montserrat Medium"/>
              <a:ea typeface="Montserrat Medium"/>
              <a:cs typeface="Montserrat Medium"/>
              <a:sym typeface="Montserrat Medium"/>
            </a:endParaRPr>
          </a:p>
        </p:txBody>
      </p:sp>
      <p:sp>
        <p:nvSpPr>
          <p:cNvPr id="13" name="Google Shape;520;p21">
            <a:extLst>
              <a:ext uri="{FF2B5EF4-FFF2-40B4-BE49-F238E27FC236}">
                <a16:creationId xmlns:a16="http://schemas.microsoft.com/office/drawing/2014/main" id="{537E125F-7116-F928-A7F6-CF7837DEE4D0}"/>
              </a:ext>
            </a:extLst>
          </p:cNvPr>
          <p:cNvSpPr/>
          <p:nvPr/>
        </p:nvSpPr>
        <p:spPr>
          <a:xfrm>
            <a:off x="5343289" y="1223843"/>
            <a:ext cx="939542" cy="939542"/>
          </a:xfrm>
          <a:prstGeom prst="ellipse">
            <a:avLst/>
          </a:prstGeom>
          <a:solidFill>
            <a:schemeClr val="lt1"/>
          </a:solidFill>
          <a:ln>
            <a:noFill/>
          </a:ln>
        </p:spPr>
        <p:txBody>
          <a:bodyPr spcFirstLastPara="1" wrap="square" lIns="91425" tIns="91425" rIns="91425" bIns="91425" anchor="ctr" anchorCtr="0">
            <a:noAutofit/>
          </a:bodyPr>
          <a:lstStyle/>
          <a:p>
            <a:pPr marL="0" lvl="0" indent="0" algn="ctr">
              <a:spcBef>
                <a:spcPts val="0"/>
              </a:spcBef>
              <a:spcAft>
                <a:spcPts val="0"/>
              </a:spcAft>
              <a:buNone/>
            </a:pPr>
            <a:endParaRPr dirty="0">
              <a:latin typeface="Montserrat Medium"/>
              <a:ea typeface="Montserrat Medium"/>
              <a:cs typeface="Montserrat Medium"/>
              <a:sym typeface="Montserrat Medium"/>
            </a:endParaRPr>
          </a:p>
        </p:txBody>
      </p:sp>
      <p:sp>
        <p:nvSpPr>
          <p:cNvPr id="14" name="Google Shape;520;p21">
            <a:extLst>
              <a:ext uri="{FF2B5EF4-FFF2-40B4-BE49-F238E27FC236}">
                <a16:creationId xmlns:a16="http://schemas.microsoft.com/office/drawing/2014/main" id="{9CA9C7BE-2C6C-F50A-D856-948C2163F32E}"/>
              </a:ext>
            </a:extLst>
          </p:cNvPr>
          <p:cNvSpPr/>
          <p:nvPr/>
        </p:nvSpPr>
        <p:spPr>
          <a:xfrm>
            <a:off x="6282831" y="4081649"/>
            <a:ext cx="939542" cy="939542"/>
          </a:xfrm>
          <a:prstGeom prst="ellipse">
            <a:avLst/>
          </a:prstGeom>
          <a:solidFill>
            <a:schemeClr val="lt1"/>
          </a:solidFill>
          <a:ln>
            <a:noFill/>
          </a:ln>
        </p:spPr>
        <p:txBody>
          <a:bodyPr spcFirstLastPara="1" wrap="square" lIns="91425" tIns="91425" rIns="91425" bIns="91425" anchor="ctr" anchorCtr="0">
            <a:noAutofit/>
          </a:bodyPr>
          <a:lstStyle/>
          <a:p>
            <a:pPr marL="0" lvl="0" indent="0" algn="ctr">
              <a:spcBef>
                <a:spcPts val="0"/>
              </a:spcBef>
              <a:spcAft>
                <a:spcPts val="0"/>
              </a:spcAft>
              <a:buNone/>
            </a:pPr>
            <a:endParaRPr dirty="0">
              <a:latin typeface="Montserrat Medium"/>
              <a:ea typeface="Montserrat Medium"/>
              <a:cs typeface="Montserrat Medium"/>
              <a:sym typeface="Montserrat Medium"/>
            </a:endParaRPr>
          </a:p>
        </p:txBody>
      </p:sp>
      <p:sp>
        <p:nvSpPr>
          <p:cNvPr id="15" name="Google Shape;520;p21">
            <a:extLst>
              <a:ext uri="{FF2B5EF4-FFF2-40B4-BE49-F238E27FC236}">
                <a16:creationId xmlns:a16="http://schemas.microsoft.com/office/drawing/2014/main" id="{BCAD747A-58D8-FBBC-C61D-1DB850A7EF5F}"/>
              </a:ext>
            </a:extLst>
          </p:cNvPr>
          <p:cNvSpPr/>
          <p:nvPr/>
        </p:nvSpPr>
        <p:spPr>
          <a:xfrm>
            <a:off x="5944585" y="5521507"/>
            <a:ext cx="939542" cy="939542"/>
          </a:xfrm>
          <a:prstGeom prst="ellipse">
            <a:avLst/>
          </a:prstGeom>
          <a:solidFill>
            <a:schemeClr val="lt1"/>
          </a:solidFill>
          <a:ln>
            <a:noFill/>
          </a:ln>
        </p:spPr>
        <p:txBody>
          <a:bodyPr spcFirstLastPara="1" wrap="square" lIns="91425" tIns="91425" rIns="91425" bIns="91425" anchor="ctr" anchorCtr="0">
            <a:noAutofit/>
          </a:bodyPr>
          <a:lstStyle/>
          <a:p>
            <a:pPr marL="0" lvl="0" indent="0" algn="ctr">
              <a:spcBef>
                <a:spcPts val="0"/>
              </a:spcBef>
              <a:spcAft>
                <a:spcPts val="0"/>
              </a:spcAft>
              <a:buNone/>
            </a:pPr>
            <a:endParaRPr dirty="0">
              <a:latin typeface="Montserrat Medium"/>
              <a:ea typeface="Montserrat Medium"/>
              <a:cs typeface="Montserrat Medium"/>
              <a:sym typeface="Montserrat Medium"/>
            </a:endParaRPr>
          </a:p>
        </p:txBody>
      </p:sp>
      <p:sp>
        <p:nvSpPr>
          <p:cNvPr id="17" name="TextBox 16">
            <a:extLst>
              <a:ext uri="{FF2B5EF4-FFF2-40B4-BE49-F238E27FC236}">
                <a16:creationId xmlns:a16="http://schemas.microsoft.com/office/drawing/2014/main" id="{58258E99-EAA4-D23B-8910-4BCF182D354F}"/>
              </a:ext>
            </a:extLst>
          </p:cNvPr>
          <p:cNvSpPr txBox="1"/>
          <p:nvPr/>
        </p:nvSpPr>
        <p:spPr>
          <a:xfrm>
            <a:off x="2747015" y="2497789"/>
            <a:ext cx="3229681" cy="1131079"/>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solidFill>
                  <a:schemeClr val="bg1"/>
                </a:solidFill>
              </a:rPr>
              <a:t>نامه های نیما به همسرش – عالیه جهانگیر</a:t>
            </a:r>
          </a:p>
        </p:txBody>
      </p:sp>
      <p:sp>
        <p:nvSpPr>
          <p:cNvPr id="19" name="TextBox 18">
            <a:extLst>
              <a:ext uri="{FF2B5EF4-FFF2-40B4-BE49-F238E27FC236}">
                <a16:creationId xmlns:a16="http://schemas.microsoft.com/office/drawing/2014/main" id="{B9724E0C-6194-DEA1-D4CB-2EEBD6955F58}"/>
              </a:ext>
            </a:extLst>
          </p:cNvPr>
          <p:cNvSpPr txBox="1"/>
          <p:nvPr/>
        </p:nvSpPr>
        <p:spPr>
          <a:xfrm>
            <a:off x="3210560" y="5338047"/>
            <a:ext cx="2646207" cy="1131079"/>
          </a:xfrm>
          <a:prstGeom prst="rect">
            <a:avLst/>
          </a:prstGeom>
          <a:noFill/>
        </p:spPr>
        <p:txBody>
          <a:bodyPr wrap="square">
            <a:spAutoFit/>
          </a:bodyPr>
          <a:lstStyle>
            <a:defPPr>
              <a:defRPr lang="fa-IR"/>
            </a:defPPr>
            <a:lvl1pPr algn="just" rtl="1">
              <a:lnSpc>
                <a:spcPct val="200000"/>
              </a:lnSpc>
              <a:defRPr>
                <a:solidFill>
                  <a:schemeClr val="bg1"/>
                </a:solidFill>
                <a:latin typeface="Vazir" panose="020B0603030804020204" pitchFamily="34" charset="-78"/>
                <a:cs typeface="Vazir" panose="020B0603030804020204" pitchFamily="34" charset="-78"/>
              </a:defRPr>
            </a:lvl1pPr>
          </a:lstStyle>
          <a:p>
            <a:r>
              <a:rPr lang="fa-IR" dirty="0"/>
              <a:t>مجموعه کامل اشعار(تدوین توسط سیروس طاهباز)</a:t>
            </a:r>
          </a:p>
        </p:txBody>
      </p:sp>
      <p:sp>
        <p:nvSpPr>
          <p:cNvPr id="21" name="TextBox 20">
            <a:extLst>
              <a:ext uri="{FF2B5EF4-FFF2-40B4-BE49-F238E27FC236}">
                <a16:creationId xmlns:a16="http://schemas.microsoft.com/office/drawing/2014/main" id="{D828E771-0A7D-72F9-DA11-322828E19714}"/>
              </a:ext>
            </a:extLst>
          </p:cNvPr>
          <p:cNvSpPr txBox="1"/>
          <p:nvPr/>
        </p:nvSpPr>
        <p:spPr>
          <a:xfrm>
            <a:off x="6371769" y="1319243"/>
            <a:ext cx="2301930" cy="577081"/>
          </a:xfrm>
          <a:prstGeom prst="rect">
            <a:avLst/>
          </a:prstGeom>
          <a:noFill/>
        </p:spPr>
        <p:txBody>
          <a:bodyPr wrap="square">
            <a:spAutoFit/>
          </a:bodyPr>
          <a:lstStyle>
            <a:defPPr>
              <a:defRPr lang="fa-IR"/>
            </a:defPPr>
            <a:lvl1pPr algn="just" rtl="1">
              <a:lnSpc>
                <a:spcPct val="200000"/>
              </a:lnSpc>
              <a:defRPr>
                <a:solidFill>
                  <a:schemeClr val="bg1"/>
                </a:solidFill>
                <a:latin typeface="Vazir" panose="020B0603030804020204" pitchFamily="34" charset="-78"/>
                <a:cs typeface="Vazir" panose="020B0603030804020204" pitchFamily="34" charset="-78"/>
              </a:defRPr>
            </a:lvl1pPr>
          </a:lstStyle>
          <a:p>
            <a:r>
              <a:rPr lang="fa-IR" dirty="0"/>
              <a:t>دنیا خانه من است</a:t>
            </a:r>
          </a:p>
        </p:txBody>
      </p:sp>
      <p:sp>
        <p:nvSpPr>
          <p:cNvPr id="22" name="TextBox 21">
            <a:extLst>
              <a:ext uri="{FF2B5EF4-FFF2-40B4-BE49-F238E27FC236}">
                <a16:creationId xmlns:a16="http://schemas.microsoft.com/office/drawing/2014/main" id="{3CB8F18C-8791-1272-7D2E-40E3FFDDDEB5}"/>
              </a:ext>
            </a:extLst>
          </p:cNvPr>
          <p:cNvSpPr txBox="1"/>
          <p:nvPr/>
        </p:nvSpPr>
        <p:spPr>
          <a:xfrm>
            <a:off x="7455623" y="4173089"/>
            <a:ext cx="1882031" cy="577081"/>
          </a:xfrm>
          <a:prstGeom prst="rect">
            <a:avLst/>
          </a:prstGeom>
          <a:noFill/>
        </p:spPr>
        <p:txBody>
          <a:bodyPr wrap="square">
            <a:spAutoFit/>
          </a:bodyPr>
          <a:lstStyle>
            <a:defPPr>
              <a:defRPr lang="fa-IR"/>
            </a:defPPr>
            <a:lvl1pPr algn="just" rtl="1">
              <a:lnSpc>
                <a:spcPct val="200000"/>
              </a:lnSpc>
              <a:defRPr>
                <a:solidFill>
                  <a:schemeClr val="bg1"/>
                </a:solidFill>
                <a:latin typeface="Vazir" panose="020B0603030804020204" pitchFamily="34" charset="-78"/>
                <a:cs typeface="Vazir" panose="020B0603030804020204" pitchFamily="34" charset="-78"/>
              </a:defRPr>
            </a:lvl1pPr>
          </a:lstStyle>
          <a:p>
            <a:r>
              <a:rPr lang="fa-IR" dirty="0"/>
              <a:t>کشتی توفان</a:t>
            </a:r>
          </a:p>
        </p:txBody>
      </p:sp>
      <p:sp>
        <p:nvSpPr>
          <p:cNvPr id="23" name="TextBox 22">
            <a:extLst>
              <a:ext uri="{FF2B5EF4-FFF2-40B4-BE49-F238E27FC236}">
                <a16:creationId xmlns:a16="http://schemas.microsoft.com/office/drawing/2014/main" id="{86FC8B26-4EA7-234E-06BD-796C153438F7}"/>
              </a:ext>
            </a:extLst>
          </p:cNvPr>
          <p:cNvSpPr txBox="1"/>
          <p:nvPr/>
        </p:nvSpPr>
        <p:spPr>
          <a:xfrm>
            <a:off x="5135047" y="977250"/>
            <a:ext cx="841649" cy="1061829"/>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sz="3600" dirty="0"/>
              <a:t>1.</a:t>
            </a:r>
          </a:p>
        </p:txBody>
      </p:sp>
      <p:sp>
        <p:nvSpPr>
          <p:cNvPr id="24" name="TextBox 23">
            <a:extLst>
              <a:ext uri="{FF2B5EF4-FFF2-40B4-BE49-F238E27FC236}">
                <a16:creationId xmlns:a16="http://schemas.microsoft.com/office/drawing/2014/main" id="{DB585928-C6EA-343F-CBD2-A41FB7E81A29}"/>
              </a:ext>
            </a:extLst>
          </p:cNvPr>
          <p:cNvSpPr txBox="1"/>
          <p:nvPr/>
        </p:nvSpPr>
        <p:spPr>
          <a:xfrm>
            <a:off x="5856767" y="2460045"/>
            <a:ext cx="841649" cy="1061829"/>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sz="3600" dirty="0"/>
              <a:t>2.</a:t>
            </a:r>
          </a:p>
        </p:txBody>
      </p:sp>
      <p:sp>
        <p:nvSpPr>
          <p:cNvPr id="25" name="TextBox 24">
            <a:extLst>
              <a:ext uri="{FF2B5EF4-FFF2-40B4-BE49-F238E27FC236}">
                <a16:creationId xmlns:a16="http://schemas.microsoft.com/office/drawing/2014/main" id="{4CD9F61A-FC6F-4631-06C3-3A77ABB6AA98}"/>
              </a:ext>
            </a:extLst>
          </p:cNvPr>
          <p:cNvSpPr txBox="1"/>
          <p:nvPr/>
        </p:nvSpPr>
        <p:spPr>
          <a:xfrm>
            <a:off x="6277591" y="3880544"/>
            <a:ext cx="841649" cy="1061829"/>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sz="3600" dirty="0"/>
              <a:t>3.</a:t>
            </a:r>
          </a:p>
        </p:txBody>
      </p:sp>
      <p:sp>
        <p:nvSpPr>
          <p:cNvPr id="26" name="TextBox 25">
            <a:extLst>
              <a:ext uri="{FF2B5EF4-FFF2-40B4-BE49-F238E27FC236}">
                <a16:creationId xmlns:a16="http://schemas.microsoft.com/office/drawing/2014/main" id="{298A40BF-95D2-0FCB-97C6-D72DA4032508}"/>
              </a:ext>
            </a:extLst>
          </p:cNvPr>
          <p:cNvSpPr txBox="1"/>
          <p:nvPr/>
        </p:nvSpPr>
        <p:spPr>
          <a:xfrm>
            <a:off x="5859383" y="5317547"/>
            <a:ext cx="841649" cy="1061829"/>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sz="3600" dirty="0"/>
              <a:t>4.</a:t>
            </a:r>
          </a:p>
        </p:txBody>
      </p:sp>
      <p:sp>
        <p:nvSpPr>
          <p:cNvPr id="27" name="Right Triangle 26">
            <a:extLst>
              <a:ext uri="{FF2B5EF4-FFF2-40B4-BE49-F238E27FC236}">
                <a16:creationId xmlns:a16="http://schemas.microsoft.com/office/drawing/2014/main" id="{96B79859-CF54-7CF8-7BEE-189843C2247B}"/>
              </a:ext>
            </a:extLst>
          </p:cNvPr>
          <p:cNvSpPr/>
          <p:nvPr/>
        </p:nvSpPr>
        <p:spPr>
          <a:xfrm>
            <a:off x="-5992" y="1544320"/>
            <a:ext cx="2197077" cy="5313680"/>
          </a:xfrm>
          <a:prstGeom prst="rtTriangle">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8" name="Right Triangle 27">
            <a:extLst>
              <a:ext uri="{FF2B5EF4-FFF2-40B4-BE49-F238E27FC236}">
                <a16:creationId xmlns:a16="http://schemas.microsoft.com/office/drawing/2014/main" id="{652AFD50-35D6-E362-E079-0E52586858A9}"/>
              </a:ext>
            </a:extLst>
          </p:cNvPr>
          <p:cNvSpPr/>
          <p:nvPr/>
        </p:nvSpPr>
        <p:spPr>
          <a:xfrm flipH="1">
            <a:off x="10028981" y="1544320"/>
            <a:ext cx="2197077" cy="5313680"/>
          </a:xfrm>
          <a:prstGeom prst="rtTriangle">
            <a:avLst/>
          </a:prstGeom>
          <a:solidFill>
            <a:srgbClr val="B6DCD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9" name="Rectangle 28">
            <a:extLst>
              <a:ext uri="{FF2B5EF4-FFF2-40B4-BE49-F238E27FC236}">
                <a16:creationId xmlns:a16="http://schemas.microsoft.com/office/drawing/2014/main" id="{81195754-448A-B6CB-CF83-FC6B1FB3E78A}"/>
              </a:ext>
            </a:extLst>
          </p:cNvPr>
          <p:cNvSpPr>
            <a:spLocks noChangeArrowheads="1"/>
          </p:cNvSpPr>
          <p:nvPr/>
        </p:nvSpPr>
        <p:spPr bwMode="auto">
          <a:xfrm>
            <a:off x="6979920" y="209194"/>
            <a:ext cx="5074756" cy="461665"/>
          </a:xfrm>
          <a:prstGeom prst="rect">
            <a:avLst/>
          </a:prstGeom>
          <a:noFill/>
        </p:spPr>
        <p:txBody>
          <a:bodyPr wrap="square">
            <a:spAutoFit/>
          </a:bodyPr>
          <a:lstStyle/>
          <a:p>
            <a:pPr algn="just" rtl="1"/>
            <a:r>
              <a:rPr lang="ar-SA" altLang="fa-IR" sz="2400" b="1" dirty="0">
                <a:solidFill>
                  <a:schemeClr val="bg1"/>
                </a:solidFill>
                <a:latin typeface="Shabnam" panose="020B0603030804020204" pitchFamily="34" charset="-78"/>
                <a:cs typeface="Shabnam" panose="020B0603030804020204" pitchFamily="34" charset="-78"/>
              </a:rPr>
              <a:t>سایر آثار نیما یوشیج</a:t>
            </a:r>
            <a:endParaRPr lang="fa-IR" altLang="fa-IR" sz="24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8583881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06976AF-3829-F4E9-12F1-92E3B79F8C9A}"/>
              </a:ext>
            </a:extLst>
          </p:cNvPr>
          <p:cNvSpPr txBox="1"/>
          <p:nvPr/>
        </p:nvSpPr>
        <p:spPr>
          <a:xfrm>
            <a:off x="396240" y="2464472"/>
            <a:ext cx="2377440" cy="1131079"/>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pPr algn="l"/>
            <a:r>
              <a:rPr lang="fa-IR" dirty="0">
                <a:hlinkClick r:id="rId2">
                  <a:extLst>
                    <a:ext uri="{A12FA001-AC4F-418D-AE19-62706E023703}">
                      <ahyp:hlinkClr xmlns:ahyp="http://schemas.microsoft.com/office/drawing/2018/hyperlinkcolor" val="tx"/>
                    </a:ext>
                  </a:extLst>
                </a:hlinkClick>
              </a:rPr>
              <a:t>https://namnak.com</a:t>
            </a:r>
          </a:p>
          <a:p>
            <a:pPr algn="l"/>
            <a:endParaRPr lang="fa-IR" dirty="0"/>
          </a:p>
        </p:txBody>
      </p:sp>
      <p:sp>
        <p:nvSpPr>
          <p:cNvPr id="2" name="TextBox 1">
            <a:extLst>
              <a:ext uri="{FF2B5EF4-FFF2-40B4-BE49-F238E27FC236}">
                <a16:creationId xmlns:a16="http://schemas.microsoft.com/office/drawing/2014/main" id="{9F9323CE-1751-16F0-3E0E-18F59AFCD779}"/>
              </a:ext>
            </a:extLst>
          </p:cNvPr>
          <p:cNvSpPr txBox="1"/>
          <p:nvPr/>
        </p:nvSpPr>
        <p:spPr>
          <a:xfrm>
            <a:off x="10444480" y="218440"/>
            <a:ext cx="1615440" cy="461665"/>
          </a:xfrm>
          <a:prstGeom prst="rect">
            <a:avLst/>
          </a:prstGeom>
          <a:noFill/>
        </p:spPr>
        <p:txBody>
          <a:bodyPr wrap="square">
            <a:spAutoFit/>
          </a:bodyPr>
          <a:lstStyle>
            <a:defPPr>
              <a:defRPr lang="fa-IR"/>
            </a:defPPr>
            <a:lvl1pPr algn="just" rtl="1">
              <a:defRPr sz="2400" b="1">
                <a:solidFill>
                  <a:schemeClr val="bg1"/>
                </a:solidFill>
                <a:latin typeface="Shabnam" panose="020B0603030804020204" pitchFamily="34" charset="-78"/>
                <a:cs typeface="Shabnam" panose="020B0603030804020204" pitchFamily="34" charset="-78"/>
              </a:defRPr>
            </a:lvl1pPr>
          </a:lstStyle>
          <a:p>
            <a:r>
              <a:rPr lang="fa-IR" dirty="0"/>
              <a:t>منابع</a:t>
            </a:r>
          </a:p>
        </p:txBody>
      </p:sp>
    </p:spTree>
    <p:extLst>
      <p:ext uri="{BB962C8B-B14F-4D97-AF65-F5344CB8AC3E}">
        <p14:creationId xmlns:p14="http://schemas.microsoft.com/office/powerpoint/2010/main" val="30840792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A54745C-1874-AA3E-8D7B-B2DABA6BB18A}"/>
              </a:ext>
            </a:extLst>
          </p:cNvPr>
          <p:cNvSpPr/>
          <p:nvPr/>
        </p:nvSpPr>
        <p:spPr>
          <a:xfrm>
            <a:off x="1308798" y="2434213"/>
            <a:ext cx="9574404" cy="1989574"/>
          </a:xfrm>
          <a:prstGeom prst="rect">
            <a:avLst/>
          </a:prstGeom>
          <a:solidFill>
            <a:srgbClr val="46909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F2AAAAF8-A78E-3F76-5757-5F3D04719D4F}"/>
              </a:ext>
            </a:extLst>
          </p:cNvPr>
          <p:cNvSpPr txBox="1"/>
          <p:nvPr/>
        </p:nvSpPr>
        <p:spPr>
          <a:xfrm>
            <a:off x="2563893" y="2921168"/>
            <a:ext cx="7064214" cy="1015663"/>
          </a:xfrm>
          <a:prstGeom prst="rect">
            <a:avLst/>
          </a:prstGeom>
          <a:noFill/>
        </p:spPr>
        <p:txBody>
          <a:bodyPr wrap="square">
            <a:spAutoFit/>
          </a:bodyPr>
          <a:lstStyle>
            <a:defPPr>
              <a:defRPr lang="fa-IR"/>
            </a:defPPr>
            <a:lvl1pPr algn="just" rtl="1">
              <a:defRPr sz="2400" b="1">
                <a:solidFill>
                  <a:schemeClr val="bg1"/>
                </a:solidFill>
                <a:latin typeface="Shabnam" panose="020B0603030804020204" pitchFamily="34" charset="-78"/>
                <a:cs typeface="Shabnam" panose="020B0603030804020204" pitchFamily="34" charset="-78"/>
              </a:defRPr>
            </a:lvl1pPr>
          </a:lstStyle>
          <a:p>
            <a:r>
              <a:rPr lang="fa-IR" sz="6000" dirty="0">
                <a:solidFill>
                  <a:schemeClr val="accent1">
                    <a:lumMod val="50000"/>
                  </a:schemeClr>
                </a:solidFill>
              </a:rPr>
              <a:t>با تشکر از توجه شما</a:t>
            </a:r>
          </a:p>
        </p:txBody>
      </p:sp>
    </p:spTree>
    <p:extLst>
      <p:ext uri="{BB962C8B-B14F-4D97-AF65-F5344CB8AC3E}">
        <p14:creationId xmlns:p14="http://schemas.microsoft.com/office/powerpoint/2010/main" val="16456410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C093388-C403-D063-5438-36DC7DEDDEA9}"/>
              </a:ext>
            </a:extLst>
          </p:cNvPr>
          <p:cNvSpPr txBox="1"/>
          <p:nvPr/>
        </p:nvSpPr>
        <p:spPr>
          <a:xfrm>
            <a:off x="175098" y="1294324"/>
            <a:ext cx="11846824" cy="1685077"/>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21 آبان زادروز علی اسفندیاری مشهور به نیما یوشیج، شاعر و بنیان گذار شعر نو است که انقلاب بزرگی در فضای راکد شعر و شاعری ایران ایجاد کرد. نیما یوشیج با به چالش کشیدن اساس و پایه شعر کهن فارسی، اشعاری سرود و نام اشعار خود را شعر نو نهاد به همین دلیل پدر شعر نو می نامند. </a:t>
            </a:r>
          </a:p>
        </p:txBody>
      </p:sp>
      <p:sp>
        <p:nvSpPr>
          <p:cNvPr id="4" name="TextBox 3">
            <a:extLst>
              <a:ext uri="{FF2B5EF4-FFF2-40B4-BE49-F238E27FC236}">
                <a16:creationId xmlns:a16="http://schemas.microsoft.com/office/drawing/2014/main" id="{1773E25C-7614-760C-AB19-066D4847D433}"/>
              </a:ext>
            </a:extLst>
          </p:cNvPr>
          <p:cNvSpPr txBox="1"/>
          <p:nvPr/>
        </p:nvSpPr>
        <p:spPr>
          <a:xfrm>
            <a:off x="9143999" y="218143"/>
            <a:ext cx="2877923" cy="461665"/>
          </a:xfrm>
          <a:prstGeom prst="rect">
            <a:avLst/>
          </a:prstGeom>
          <a:noFill/>
        </p:spPr>
        <p:txBody>
          <a:bodyPr wrap="square">
            <a:spAutoFit/>
          </a:bodyPr>
          <a:lstStyle>
            <a:defPPr>
              <a:defRPr lang="fa-IR"/>
            </a:defPPr>
            <a:lvl1pPr algn="just" rtl="1">
              <a:defRPr sz="2400" b="1" i="0">
                <a:effectLst/>
                <a:latin typeface="Shabnam" panose="020B0603030804020204" pitchFamily="34" charset="-78"/>
                <a:cs typeface="Shabnam" panose="020B0603030804020204" pitchFamily="34" charset="-78"/>
              </a:defRPr>
            </a:lvl1pPr>
          </a:lstStyle>
          <a:p>
            <a:r>
              <a:rPr lang="fa-IR" dirty="0">
                <a:solidFill>
                  <a:schemeClr val="bg1"/>
                </a:solidFill>
              </a:rPr>
              <a:t>بیوگرافی نیما یوشیج</a:t>
            </a:r>
          </a:p>
        </p:txBody>
      </p:sp>
      <p:pic>
        <p:nvPicPr>
          <p:cNvPr id="5" name="Picture 4">
            <a:extLst>
              <a:ext uri="{FF2B5EF4-FFF2-40B4-BE49-F238E27FC236}">
                <a16:creationId xmlns:a16="http://schemas.microsoft.com/office/drawing/2014/main" id="{4652BB98-0C3D-552F-B52F-312AAED7203E}"/>
              </a:ext>
            </a:extLst>
          </p:cNvPr>
          <p:cNvPicPr>
            <a:picLocks noChangeAspect="1"/>
          </p:cNvPicPr>
          <p:nvPr/>
        </p:nvPicPr>
        <p:blipFill>
          <a:blip r:embed="rId2"/>
          <a:stretch>
            <a:fillRect/>
          </a:stretch>
        </p:blipFill>
        <p:spPr>
          <a:xfrm>
            <a:off x="3084844" y="3073358"/>
            <a:ext cx="5676964" cy="3784642"/>
          </a:xfrm>
          <a:prstGeom prst="rect">
            <a:avLst/>
          </a:prstGeom>
        </p:spPr>
      </p:pic>
      <p:sp>
        <p:nvSpPr>
          <p:cNvPr id="6" name="Isosceles Triangle 5">
            <a:extLst>
              <a:ext uri="{FF2B5EF4-FFF2-40B4-BE49-F238E27FC236}">
                <a16:creationId xmlns:a16="http://schemas.microsoft.com/office/drawing/2014/main" id="{57811AB9-BE4C-CF7D-9177-6ADE5BBA74C2}"/>
              </a:ext>
            </a:extLst>
          </p:cNvPr>
          <p:cNvSpPr/>
          <p:nvPr/>
        </p:nvSpPr>
        <p:spPr>
          <a:xfrm>
            <a:off x="8514945" y="3100962"/>
            <a:ext cx="3677055" cy="3757038"/>
          </a:xfrm>
          <a:prstGeom prst="triangle">
            <a:avLst>
              <a:gd name="adj" fmla="val 100000"/>
            </a:avLst>
          </a:prstGeom>
          <a:blipFill>
            <a:blip r:embed="rId3"/>
            <a:tile tx="0" ty="0" sx="100000" sy="100000" flip="none" algn="tl"/>
          </a:blip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Isosceles Triangle 1">
            <a:extLst>
              <a:ext uri="{FF2B5EF4-FFF2-40B4-BE49-F238E27FC236}">
                <a16:creationId xmlns:a16="http://schemas.microsoft.com/office/drawing/2014/main" id="{E2C6C4EB-3731-3812-B84E-932869B919F0}"/>
              </a:ext>
            </a:extLst>
          </p:cNvPr>
          <p:cNvSpPr/>
          <p:nvPr/>
        </p:nvSpPr>
        <p:spPr>
          <a:xfrm flipH="1">
            <a:off x="0" y="3100962"/>
            <a:ext cx="3677055" cy="3757038"/>
          </a:xfrm>
          <a:prstGeom prst="triangle">
            <a:avLst>
              <a:gd name="adj" fmla="val 100000"/>
            </a:avLst>
          </a:prstGeom>
          <a:blipFill>
            <a:blip r:embed="rId3"/>
            <a:tile tx="0" ty="0" sx="100000" sy="100000" flip="none" algn="tl"/>
          </a:blip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1112577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539F5FA-D4B3-7055-0E42-24C78DBD4EE7}"/>
              </a:ext>
            </a:extLst>
          </p:cNvPr>
          <p:cNvSpPr txBox="1"/>
          <p:nvPr/>
        </p:nvSpPr>
        <p:spPr>
          <a:xfrm>
            <a:off x="5973307" y="209648"/>
            <a:ext cx="6096000" cy="461665"/>
          </a:xfrm>
          <a:prstGeom prst="rect">
            <a:avLst/>
          </a:prstGeom>
          <a:noFill/>
        </p:spPr>
        <p:txBody>
          <a:bodyPr wrap="square">
            <a:spAutoFit/>
          </a:bodyPr>
          <a:lstStyle>
            <a:defPPr>
              <a:defRPr lang="fa-IR"/>
            </a:defPPr>
            <a:lvl1pPr algn="just" rtl="1">
              <a:defRPr sz="2400" b="1" i="0">
                <a:effectLst/>
                <a:latin typeface="Shabnam" panose="020B0603030804020204" pitchFamily="34" charset="-78"/>
                <a:cs typeface="Shabnam" panose="020B0603030804020204" pitchFamily="34" charset="-78"/>
              </a:defRPr>
            </a:lvl1pPr>
          </a:lstStyle>
          <a:p>
            <a:r>
              <a:rPr lang="fa-IR" dirty="0">
                <a:solidFill>
                  <a:schemeClr val="bg1"/>
                </a:solidFill>
              </a:rPr>
              <a:t>تولد و دوران کودکی نیما یوشیج</a:t>
            </a:r>
          </a:p>
        </p:txBody>
      </p:sp>
      <p:sp>
        <p:nvSpPr>
          <p:cNvPr id="5" name="TextBox 4">
            <a:extLst>
              <a:ext uri="{FF2B5EF4-FFF2-40B4-BE49-F238E27FC236}">
                <a16:creationId xmlns:a16="http://schemas.microsoft.com/office/drawing/2014/main" id="{C24301CD-ADB3-8C59-7CE7-C0F8988C9A2C}"/>
              </a:ext>
            </a:extLst>
          </p:cNvPr>
          <p:cNvSpPr txBox="1"/>
          <p:nvPr/>
        </p:nvSpPr>
        <p:spPr>
          <a:xfrm>
            <a:off x="381811" y="1731521"/>
            <a:ext cx="8453335" cy="4455066"/>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نیما یوشیج در 21 آبان سال 1276 مصادف با 11 نوامبر 1897 در منطقه ای به نام یوش که در نزدیکی کوه البرز از توابع شهر نور مازندران است، متولد شد.پدر او ابراهیم خان اعظام السلطنه نام داشت که شغل او گله داری و کشاورزی بود. اولین معلم نیا پدرش بود که از او اسب سواری، تیراندازی و روش زندگی روستایی را آموخت نیما یوشیج در 21 آبان سال 1276 مصادف با 11 نوامبر 1897 در منطقه ای به نام یوش که در نزدیکی کوه البرز از توابع شهر نور مازندران است، متولد شد.پدر او ابراهیم خان اعظام السلطنه نام داشت که شغل او گله داری و کشاورزی بود. اولین معلم نیا پدرش بود که از او اسب سواری، تیراندازی و روش زندگی روستایی را آموخت.</a:t>
            </a:r>
          </a:p>
        </p:txBody>
      </p:sp>
      <p:pic>
        <p:nvPicPr>
          <p:cNvPr id="6" name="Picture 5">
            <a:extLst>
              <a:ext uri="{FF2B5EF4-FFF2-40B4-BE49-F238E27FC236}">
                <a16:creationId xmlns:a16="http://schemas.microsoft.com/office/drawing/2014/main" id="{0828989D-F30B-C401-EA15-51D3B90C19B3}"/>
              </a:ext>
            </a:extLst>
          </p:cNvPr>
          <p:cNvPicPr>
            <a:picLocks noChangeAspect="1"/>
          </p:cNvPicPr>
          <p:nvPr/>
        </p:nvPicPr>
        <p:blipFill>
          <a:blip r:embed="rId3"/>
          <a:srcRect t="24366" r="44565"/>
          <a:stretch/>
        </p:blipFill>
        <p:spPr>
          <a:xfrm flipH="1">
            <a:off x="9144000" y="758756"/>
            <a:ext cx="3048000" cy="6099243"/>
          </a:xfrm>
          <a:prstGeom prst="rect">
            <a:avLst/>
          </a:prstGeom>
        </p:spPr>
      </p:pic>
      <p:sp>
        <p:nvSpPr>
          <p:cNvPr id="7" name="Frame 6">
            <a:extLst>
              <a:ext uri="{FF2B5EF4-FFF2-40B4-BE49-F238E27FC236}">
                <a16:creationId xmlns:a16="http://schemas.microsoft.com/office/drawing/2014/main" id="{D61F0D0E-DAD7-57A8-04C7-E7E2C4D0449E}"/>
              </a:ext>
            </a:extLst>
          </p:cNvPr>
          <p:cNvSpPr/>
          <p:nvPr/>
        </p:nvSpPr>
        <p:spPr>
          <a:xfrm>
            <a:off x="233464" y="1548774"/>
            <a:ext cx="8745165" cy="4781650"/>
          </a:xfrm>
          <a:prstGeom prst="frame">
            <a:avLst>
              <a:gd name="adj1" fmla="val 2236"/>
            </a:avLst>
          </a:prstGeom>
          <a:solidFill>
            <a:schemeClr val="accent3">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Tree>
    <p:extLst>
      <p:ext uri="{BB962C8B-B14F-4D97-AF65-F5344CB8AC3E}">
        <p14:creationId xmlns:p14="http://schemas.microsoft.com/office/powerpoint/2010/main" val="15061775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ABA7ED5-C2D8-4D9D-AFCE-5C5E6BA5DC5C}"/>
              </a:ext>
            </a:extLst>
          </p:cNvPr>
          <p:cNvSpPr txBox="1"/>
          <p:nvPr/>
        </p:nvSpPr>
        <p:spPr>
          <a:xfrm>
            <a:off x="6237789" y="1395360"/>
            <a:ext cx="5591044" cy="5009064"/>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نیما خواندن و نوشتن را در روستای خود در نزد آخوند روستا یاد گرفت، اما او از معلم خود به دلیل آزار و اذیت های او، راضی نبود. او در یازده سالگی همراه خانواده به تهران نقل مکان نمود و در دبستان حیات جاوید به تحصیل پرداخت اما بعد از مدتی به مدرسه «سن لویی» رفت و در آنجا مورد تربیت و تشویق معلم خود نظام وفا ( شاعر بنام امروز) قرار گرفت. نظام وفا نیما را به سرودن شعر ترغیب نمود. نیما، شعر بلند «افسانه» که سنگ بنای شعر نو در زبان فارسی است را به معلم خود نظام وفا تقدیم کرده است.</a:t>
            </a:r>
          </a:p>
        </p:txBody>
      </p:sp>
      <p:sp>
        <p:nvSpPr>
          <p:cNvPr id="4" name="TextBox 3">
            <a:extLst>
              <a:ext uri="{FF2B5EF4-FFF2-40B4-BE49-F238E27FC236}">
                <a16:creationId xmlns:a16="http://schemas.microsoft.com/office/drawing/2014/main" id="{A0380819-0483-71C0-878C-D88E46E401B9}"/>
              </a:ext>
            </a:extLst>
          </p:cNvPr>
          <p:cNvSpPr txBox="1"/>
          <p:nvPr/>
        </p:nvSpPr>
        <p:spPr>
          <a:xfrm>
            <a:off x="7869677" y="190193"/>
            <a:ext cx="4238540" cy="461665"/>
          </a:xfrm>
          <a:prstGeom prst="rect">
            <a:avLst/>
          </a:prstGeom>
          <a:noFill/>
        </p:spPr>
        <p:txBody>
          <a:bodyPr wrap="square">
            <a:spAutoFit/>
          </a:bodyPr>
          <a:lstStyle>
            <a:defPPr>
              <a:defRPr lang="fa-IR"/>
            </a:defPPr>
            <a:lvl1pPr algn="just" rtl="1">
              <a:defRPr sz="2400" b="1" i="0">
                <a:effectLst/>
                <a:latin typeface="Shabnam" panose="020B0603030804020204" pitchFamily="34" charset="-78"/>
                <a:cs typeface="Shabnam" panose="020B0603030804020204" pitchFamily="34" charset="-78"/>
              </a:defRPr>
            </a:lvl1pPr>
          </a:lstStyle>
          <a:p>
            <a:r>
              <a:rPr lang="fa-IR" dirty="0">
                <a:solidFill>
                  <a:schemeClr val="bg1"/>
                </a:solidFill>
              </a:rPr>
              <a:t>تولد و دوران کودکی نیما یوشیج</a:t>
            </a:r>
          </a:p>
        </p:txBody>
      </p:sp>
      <p:pic>
        <p:nvPicPr>
          <p:cNvPr id="5" name="Picture 4">
            <a:extLst>
              <a:ext uri="{FF2B5EF4-FFF2-40B4-BE49-F238E27FC236}">
                <a16:creationId xmlns:a16="http://schemas.microsoft.com/office/drawing/2014/main" id="{3B8CD76F-AA38-6778-ADAF-3667D031D791}"/>
              </a:ext>
            </a:extLst>
          </p:cNvPr>
          <p:cNvPicPr>
            <a:picLocks noChangeAspect="1"/>
          </p:cNvPicPr>
          <p:nvPr/>
        </p:nvPicPr>
        <p:blipFill>
          <a:blip r:embed="rId2"/>
          <a:srcRect l="23492" r="19818" b="600"/>
          <a:stretch/>
        </p:blipFill>
        <p:spPr>
          <a:xfrm flipH="1">
            <a:off x="0" y="1126132"/>
            <a:ext cx="5905574" cy="5731868"/>
          </a:xfrm>
          <a:prstGeom prst="rect">
            <a:avLst/>
          </a:prstGeom>
        </p:spPr>
      </p:pic>
      <p:sp>
        <p:nvSpPr>
          <p:cNvPr id="6" name="Half Frame 5">
            <a:extLst>
              <a:ext uri="{FF2B5EF4-FFF2-40B4-BE49-F238E27FC236}">
                <a16:creationId xmlns:a16="http://schemas.microsoft.com/office/drawing/2014/main" id="{E3C62A1D-4FDA-06AD-AB8B-EF6BD615F1F0}"/>
              </a:ext>
            </a:extLst>
          </p:cNvPr>
          <p:cNvSpPr/>
          <p:nvPr/>
        </p:nvSpPr>
        <p:spPr>
          <a:xfrm>
            <a:off x="5966299" y="1126132"/>
            <a:ext cx="1511030" cy="1177047"/>
          </a:xfrm>
          <a:prstGeom prst="halfFrame">
            <a:avLst>
              <a:gd name="adj1" fmla="val 19530"/>
              <a:gd name="adj2" fmla="val 19277"/>
            </a:avLst>
          </a:prstGeom>
          <a:solidFill>
            <a:srgbClr val="46909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7" name="Half Frame 6">
            <a:extLst>
              <a:ext uri="{FF2B5EF4-FFF2-40B4-BE49-F238E27FC236}">
                <a16:creationId xmlns:a16="http://schemas.microsoft.com/office/drawing/2014/main" id="{F6ECD583-0FFA-60C1-FDE5-7B6EB8517E18}"/>
              </a:ext>
            </a:extLst>
          </p:cNvPr>
          <p:cNvSpPr/>
          <p:nvPr/>
        </p:nvSpPr>
        <p:spPr>
          <a:xfrm rot="10800000">
            <a:off x="10597187" y="5462639"/>
            <a:ext cx="1511030" cy="1177047"/>
          </a:xfrm>
          <a:prstGeom prst="halfFrame">
            <a:avLst>
              <a:gd name="adj1" fmla="val 19530"/>
              <a:gd name="adj2" fmla="val 19277"/>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Tree>
    <p:extLst>
      <p:ext uri="{BB962C8B-B14F-4D97-AF65-F5344CB8AC3E}">
        <p14:creationId xmlns:p14="http://schemas.microsoft.com/office/powerpoint/2010/main" val="18383654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Isosceles Triangle 8">
            <a:extLst>
              <a:ext uri="{FF2B5EF4-FFF2-40B4-BE49-F238E27FC236}">
                <a16:creationId xmlns:a16="http://schemas.microsoft.com/office/drawing/2014/main" id="{8CADE151-F496-BD4B-319A-B8DCC27C9D70}"/>
              </a:ext>
            </a:extLst>
          </p:cNvPr>
          <p:cNvSpPr/>
          <p:nvPr/>
        </p:nvSpPr>
        <p:spPr>
          <a:xfrm rot="10800000">
            <a:off x="8407317" y="849922"/>
            <a:ext cx="3362660" cy="2898844"/>
          </a:xfrm>
          <a:prstGeom prst="triangle">
            <a:avLst>
              <a:gd name="adj" fmla="val 0"/>
            </a:avLst>
          </a:prstGeom>
          <a:solidFill>
            <a:srgbClr val="46909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Isosceles Triangle 7">
            <a:extLst>
              <a:ext uri="{FF2B5EF4-FFF2-40B4-BE49-F238E27FC236}">
                <a16:creationId xmlns:a16="http://schemas.microsoft.com/office/drawing/2014/main" id="{5C63E8A7-B831-336B-45AA-F510A6A84F91}"/>
              </a:ext>
            </a:extLst>
          </p:cNvPr>
          <p:cNvSpPr/>
          <p:nvPr/>
        </p:nvSpPr>
        <p:spPr>
          <a:xfrm>
            <a:off x="854491" y="2138319"/>
            <a:ext cx="3362660" cy="2898844"/>
          </a:xfrm>
          <a:prstGeom prst="triangle">
            <a:avLst>
              <a:gd name="adj" fmla="val 0"/>
            </a:avLst>
          </a:pr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D18FD77E-A54F-9E54-307F-5583325616C8}"/>
              </a:ext>
            </a:extLst>
          </p:cNvPr>
          <p:cNvSpPr txBox="1"/>
          <p:nvPr/>
        </p:nvSpPr>
        <p:spPr>
          <a:xfrm>
            <a:off x="5898206" y="223312"/>
            <a:ext cx="6096000" cy="461665"/>
          </a:xfrm>
          <a:prstGeom prst="rect">
            <a:avLst/>
          </a:prstGeom>
          <a:noFill/>
        </p:spPr>
        <p:txBody>
          <a:bodyPr wrap="square">
            <a:spAutoFit/>
          </a:bodyPr>
          <a:lstStyle>
            <a:defPPr>
              <a:defRPr lang="fa-IR"/>
            </a:defPPr>
            <a:lvl1pPr algn="just" rtl="1">
              <a:defRPr sz="2400" b="1" i="0">
                <a:effectLst/>
                <a:latin typeface="Shabnam" panose="020B0603030804020204" pitchFamily="34" charset="-78"/>
                <a:cs typeface="Shabnam" panose="020B0603030804020204" pitchFamily="34" charset="-78"/>
              </a:defRPr>
            </a:lvl1pPr>
          </a:lstStyle>
          <a:p>
            <a:r>
              <a:rPr lang="fa-IR" dirty="0">
                <a:solidFill>
                  <a:schemeClr val="bg1"/>
                </a:solidFill>
              </a:rPr>
              <a:t>آغاز فعالیت حرفه ای نیما یوشیج</a:t>
            </a:r>
          </a:p>
        </p:txBody>
      </p:sp>
      <p:sp>
        <p:nvSpPr>
          <p:cNvPr id="5" name="TextBox 4">
            <a:extLst>
              <a:ext uri="{FF2B5EF4-FFF2-40B4-BE49-F238E27FC236}">
                <a16:creationId xmlns:a16="http://schemas.microsoft.com/office/drawing/2014/main" id="{867CEDC3-C26B-C461-69C3-712D36E08BF8}"/>
              </a:ext>
            </a:extLst>
          </p:cNvPr>
          <p:cNvSpPr txBox="1"/>
          <p:nvPr/>
        </p:nvSpPr>
        <p:spPr>
          <a:xfrm>
            <a:off x="196174" y="5046464"/>
            <a:ext cx="11799652" cy="1685077"/>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نیما در 23 سالگی نخستین شعرش را که همان مثنوی بلند «قصه ی رنگ پریده» است را می نویسد.در سال 1300، او اسم خود را عوض کرد و نام نیما را به معنی کمان بزرگ را برگزید و پس از سرودن«افسانه» در دی ماه 1301 شعرهایش را با نام نیما امضا کرد و این شعر را به معلم خود تقدیم نمود.</a:t>
            </a:r>
          </a:p>
        </p:txBody>
      </p:sp>
      <p:pic>
        <p:nvPicPr>
          <p:cNvPr id="6" name="Picture 5">
            <a:extLst>
              <a:ext uri="{FF2B5EF4-FFF2-40B4-BE49-F238E27FC236}">
                <a16:creationId xmlns:a16="http://schemas.microsoft.com/office/drawing/2014/main" id="{64DB46BE-4ED5-DA2E-4191-0EFCF7BAAF09}"/>
              </a:ext>
            </a:extLst>
          </p:cNvPr>
          <p:cNvPicPr>
            <a:picLocks noChangeAspect="1"/>
          </p:cNvPicPr>
          <p:nvPr/>
        </p:nvPicPr>
        <p:blipFill>
          <a:blip r:embed="rId2"/>
          <a:srcRect b="12468"/>
          <a:stretch/>
        </p:blipFill>
        <p:spPr>
          <a:xfrm>
            <a:off x="6912489" y="1053402"/>
            <a:ext cx="4631638" cy="4054160"/>
          </a:xfrm>
          <a:prstGeom prst="rect">
            <a:avLst/>
          </a:prstGeom>
          <a:ln w="38100">
            <a:solidFill>
              <a:srgbClr val="469090"/>
            </a:solidFill>
          </a:ln>
        </p:spPr>
      </p:pic>
      <p:pic>
        <p:nvPicPr>
          <p:cNvPr id="7" name="Picture 6">
            <a:extLst>
              <a:ext uri="{FF2B5EF4-FFF2-40B4-BE49-F238E27FC236}">
                <a16:creationId xmlns:a16="http://schemas.microsoft.com/office/drawing/2014/main" id="{E05DC2CE-9634-B65F-995C-A404A69BA16A}"/>
              </a:ext>
            </a:extLst>
          </p:cNvPr>
          <p:cNvPicPr>
            <a:picLocks noChangeAspect="1"/>
          </p:cNvPicPr>
          <p:nvPr/>
        </p:nvPicPr>
        <p:blipFill>
          <a:blip r:embed="rId3"/>
          <a:stretch>
            <a:fillRect/>
          </a:stretch>
        </p:blipFill>
        <p:spPr>
          <a:xfrm>
            <a:off x="1090297" y="1318357"/>
            <a:ext cx="5286375" cy="3524250"/>
          </a:xfrm>
          <a:prstGeom prst="rect">
            <a:avLst/>
          </a:prstGeom>
          <a:ln w="38100">
            <a:solidFill>
              <a:schemeClr val="accent1">
                <a:lumMod val="50000"/>
              </a:schemeClr>
            </a:solidFill>
          </a:ln>
        </p:spPr>
      </p:pic>
    </p:spTree>
    <p:extLst>
      <p:ext uri="{BB962C8B-B14F-4D97-AF65-F5344CB8AC3E}">
        <p14:creationId xmlns:p14="http://schemas.microsoft.com/office/powerpoint/2010/main" val="28451356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EFF7F0-7EA2-EC09-093B-F8C96F4327FD}"/>
              </a:ext>
            </a:extLst>
          </p:cNvPr>
          <p:cNvSpPr/>
          <p:nvPr/>
        </p:nvSpPr>
        <p:spPr>
          <a:xfrm>
            <a:off x="0" y="5781782"/>
            <a:ext cx="12192000" cy="311285"/>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C154A53C-1A3C-5521-A25E-522FE40E4098}"/>
              </a:ext>
            </a:extLst>
          </p:cNvPr>
          <p:cNvSpPr/>
          <p:nvPr/>
        </p:nvSpPr>
        <p:spPr>
          <a:xfrm>
            <a:off x="7188740" y="764933"/>
            <a:ext cx="492869" cy="2317380"/>
          </a:xfrm>
          <a:prstGeom prst="rect">
            <a:avLst/>
          </a:prstGeom>
          <a:solidFill>
            <a:srgbClr val="46909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AFE5DC8E-862F-28C1-56FB-9C3746117AB0}"/>
              </a:ext>
            </a:extLst>
          </p:cNvPr>
          <p:cNvSpPr txBox="1"/>
          <p:nvPr/>
        </p:nvSpPr>
        <p:spPr>
          <a:xfrm>
            <a:off x="6006150" y="226801"/>
            <a:ext cx="6096000" cy="461665"/>
          </a:xfrm>
          <a:prstGeom prst="rect">
            <a:avLst/>
          </a:prstGeom>
          <a:noFill/>
        </p:spPr>
        <p:txBody>
          <a:bodyPr wrap="square">
            <a:spAutoFit/>
          </a:bodyPr>
          <a:lstStyle>
            <a:defPPr>
              <a:defRPr lang="fa-IR"/>
            </a:defPPr>
            <a:lvl1pPr algn="just" rtl="1">
              <a:defRPr sz="2400" b="1" i="0">
                <a:effectLst/>
                <a:latin typeface="Shabnam" panose="020B0603030804020204" pitchFamily="34" charset="-78"/>
                <a:cs typeface="Shabnam" panose="020B0603030804020204" pitchFamily="34" charset="-78"/>
              </a:defRPr>
            </a:lvl1pPr>
          </a:lstStyle>
          <a:p>
            <a:r>
              <a:rPr lang="fa-IR" dirty="0">
                <a:solidFill>
                  <a:schemeClr val="bg1"/>
                </a:solidFill>
              </a:rPr>
              <a:t>شغل و گرایش سیاسی نیما یوشیج</a:t>
            </a:r>
          </a:p>
        </p:txBody>
      </p:sp>
      <p:sp>
        <p:nvSpPr>
          <p:cNvPr id="5" name="TextBox 4">
            <a:extLst>
              <a:ext uri="{FF2B5EF4-FFF2-40B4-BE49-F238E27FC236}">
                <a16:creationId xmlns:a16="http://schemas.microsoft.com/office/drawing/2014/main" id="{4701C23C-2D38-CC10-F2DE-067C5C02E114}"/>
              </a:ext>
            </a:extLst>
          </p:cNvPr>
          <p:cNvSpPr txBox="1"/>
          <p:nvPr/>
        </p:nvSpPr>
        <p:spPr>
          <a:xfrm>
            <a:off x="129703" y="1685777"/>
            <a:ext cx="5671224" cy="2793072"/>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نیما یوشیج در 22 سالگی و در سال 1298 به استخدام وزارت مالیه درمی آید و دو سال بعد، با گرایش به مبارزه ی مسلحانه علیه حکومت قاجار و اقدام به تهیه ی اسلحه می کند تا به نهضت مبارزان جنگلی بپیوندد و به میرزا کوچک خان جنگلی ملحق شود و با او به جنگ برود ؛ اما بعدا منصرف می شود.</a:t>
            </a:r>
          </a:p>
        </p:txBody>
      </p:sp>
      <p:pic>
        <p:nvPicPr>
          <p:cNvPr id="6" name="Picture 5">
            <a:extLst>
              <a:ext uri="{FF2B5EF4-FFF2-40B4-BE49-F238E27FC236}">
                <a16:creationId xmlns:a16="http://schemas.microsoft.com/office/drawing/2014/main" id="{3884AEE9-0616-2D70-7E8F-DF3FC669623F}"/>
              </a:ext>
            </a:extLst>
          </p:cNvPr>
          <p:cNvPicPr>
            <a:picLocks noChangeAspect="1"/>
          </p:cNvPicPr>
          <p:nvPr/>
        </p:nvPicPr>
        <p:blipFill>
          <a:blip r:embed="rId2"/>
          <a:stretch>
            <a:fillRect/>
          </a:stretch>
        </p:blipFill>
        <p:spPr>
          <a:xfrm>
            <a:off x="7808068" y="764933"/>
            <a:ext cx="4383932" cy="3580212"/>
          </a:xfrm>
          <a:prstGeom prst="rect">
            <a:avLst/>
          </a:prstGeom>
        </p:spPr>
      </p:pic>
      <p:pic>
        <p:nvPicPr>
          <p:cNvPr id="7" name="Picture 6">
            <a:extLst>
              <a:ext uri="{FF2B5EF4-FFF2-40B4-BE49-F238E27FC236}">
                <a16:creationId xmlns:a16="http://schemas.microsoft.com/office/drawing/2014/main" id="{E5C7CB2A-AB6D-1AB8-53CA-B694A7765DA0}"/>
              </a:ext>
            </a:extLst>
          </p:cNvPr>
          <p:cNvPicPr>
            <a:picLocks noChangeAspect="1"/>
          </p:cNvPicPr>
          <p:nvPr/>
        </p:nvPicPr>
        <p:blipFill>
          <a:blip r:embed="rId3"/>
          <a:srcRect t="7391" r="8361" b="8511"/>
          <a:stretch/>
        </p:blipFill>
        <p:spPr>
          <a:xfrm>
            <a:off x="5927386" y="3005846"/>
            <a:ext cx="3625176" cy="3852153"/>
          </a:xfrm>
          <a:prstGeom prst="rect">
            <a:avLst/>
          </a:prstGeom>
        </p:spPr>
      </p:pic>
    </p:spTree>
    <p:extLst>
      <p:ext uri="{BB962C8B-B14F-4D97-AF65-F5344CB8AC3E}">
        <p14:creationId xmlns:p14="http://schemas.microsoft.com/office/powerpoint/2010/main" val="29841565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2289D9B-EAC5-531C-051E-1907C71A59B5}"/>
              </a:ext>
            </a:extLst>
          </p:cNvPr>
          <p:cNvPicPr>
            <a:picLocks noChangeAspect="1"/>
          </p:cNvPicPr>
          <p:nvPr/>
        </p:nvPicPr>
        <p:blipFill>
          <a:blip r:embed="rId2"/>
          <a:srcRect t="18986" r="13414" b="7336"/>
          <a:stretch/>
        </p:blipFill>
        <p:spPr>
          <a:xfrm>
            <a:off x="0" y="0"/>
            <a:ext cx="12192000" cy="6916261"/>
          </a:xfrm>
          <a:prstGeom prst="rect">
            <a:avLst/>
          </a:prstGeom>
        </p:spPr>
      </p:pic>
      <p:sp>
        <p:nvSpPr>
          <p:cNvPr id="8" name="Rectangle 7">
            <a:extLst>
              <a:ext uri="{FF2B5EF4-FFF2-40B4-BE49-F238E27FC236}">
                <a16:creationId xmlns:a16="http://schemas.microsoft.com/office/drawing/2014/main" id="{D84BAD3F-5C03-6212-DC4C-11078C955546}"/>
              </a:ext>
            </a:extLst>
          </p:cNvPr>
          <p:cNvSpPr/>
          <p:nvPr/>
        </p:nvSpPr>
        <p:spPr>
          <a:xfrm>
            <a:off x="4699322" y="-17863"/>
            <a:ext cx="4965539" cy="3446863"/>
          </a:xfrm>
          <a:prstGeom prst="rect">
            <a:avLst/>
          </a:prstGeom>
          <a:solidFill>
            <a:srgbClr val="46909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BAF6F4BB-72D4-DA18-EE15-E6989FA7DEE9}"/>
              </a:ext>
            </a:extLst>
          </p:cNvPr>
          <p:cNvSpPr txBox="1"/>
          <p:nvPr/>
        </p:nvSpPr>
        <p:spPr>
          <a:xfrm>
            <a:off x="4993789" y="1188374"/>
            <a:ext cx="4376603" cy="1685077"/>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solidFill>
                  <a:schemeClr val="bg1"/>
                </a:solidFill>
              </a:rPr>
              <a:t>او از نظر سیاسی طرز فکری چپ گرایانه داشت و با نشریه ایران سرخ یکی از نشریه های حزب کمونیست ایران همکاری قلمی داشت.</a:t>
            </a:r>
          </a:p>
        </p:txBody>
      </p:sp>
      <p:sp>
        <p:nvSpPr>
          <p:cNvPr id="4" name="TextBox 3">
            <a:extLst>
              <a:ext uri="{FF2B5EF4-FFF2-40B4-BE49-F238E27FC236}">
                <a16:creationId xmlns:a16="http://schemas.microsoft.com/office/drawing/2014/main" id="{05E72DC6-D353-2E58-30D2-594FEFC0D156}"/>
              </a:ext>
            </a:extLst>
          </p:cNvPr>
          <p:cNvSpPr txBox="1"/>
          <p:nvPr/>
        </p:nvSpPr>
        <p:spPr>
          <a:xfrm>
            <a:off x="4874740" y="334078"/>
            <a:ext cx="4614702" cy="461665"/>
          </a:xfrm>
          <a:prstGeom prst="rect">
            <a:avLst/>
          </a:prstGeom>
          <a:noFill/>
        </p:spPr>
        <p:txBody>
          <a:bodyPr wrap="square">
            <a:spAutoFit/>
          </a:bodyPr>
          <a:lstStyle>
            <a:defPPr>
              <a:defRPr lang="fa-IR"/>
            </a:defPPr>
            <a:lvl1pPr algn="just" rtl="1">
              <a:defRPr sz="2400" b="1" i="0">
                <a:effectLst/>
                <a:latin typeface="Shabnam" panose="020B0603030804020204" pitchFamily="34" charset="-78"/>
                <a:cs typeface="Shabnam" panose="020B0603030804020204" pitchFamily="34" charset="-78"/>
              </a:defRPr>
            </a:lvl1pPr>
          </a:lstStyle>
          <a:p>
            <a:r>
              <a:rPr lang="fa-IR" dirty="0">
                <a:solidFill>
                  <a:schemeClr val="bg1"/>
                </a:solidFill>
              </a:rPr>
              <a:t>شغل و گرایش سیاسی نیما یوشیج</a:t>
            </a:r>
          </a:p>
        </p:txBody>
      </p:sp>
      <p:sp>
        <p:nvSpPr>
          <p:cNvPr id="9" name="Rectangle 8">
            <a:extLst>
              <a:ext uri="{FF2B5EF4-FFF2-40B4-BE49-F238E27FC236}">
                <a16:creationId xmlns:a16="http://schemas.microsoft.com/office/drawing/2014/main" id="{5BEF3092-C890-F784-5646-81A723BCDD83}"/>
              </a:ext>
            </a:extLst>
          </p:cNvPr>
          <p:cNvSpPr/>
          <p:nvPr/>
        </p:nvSpPr>
        <p:spPr>
          <a:xfrm>
            <a:off x="4874740" y="1042118"/>
            <a:ext cx="4614702" cy="87703"/>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7642952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6A3E2F6-3F38-3784-5769-CEF3ED6C7778}"/>
              </a:ext>
            </a:extLst>
          </p:cNvPr>
          <p:cNvSpPr txBox="1"/>
          <p:nvPr/>
        </p:nvSpPr>
        <p:spPr>
          <a:xfrm>
            <a:off x="5235617" y="1276108"/>
            <a:ext cx="6748039" cy="2793072"/>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نیما یوشیج در سال 1317 عضو هیات تحریریه مجله ی موسیقی شد و به فعالیت های مطبوعاتی در کنار افراد شاخصی مانند محمد ضیاء هشترودی، عبدالحسین نوشین و صادق هدایت پرداخت و دو شعر «غراب» و «ققنوس» و مقاله ی بلند «ارزش احساسات در زندگی هنرپیشگان» را به چاپ رساند.</a:t>
            </a:r>
          </a:p>
        </p:txBody>
      </p:sp>
      <p:sp>
        <p:nvSpPr>
          <p:cNvPr id="4" name="TextBox 3">
            <a:extLst>
              <a:ext uri="{FF2B5EF4-FFF2-40B4-BE49-F238E27FC236}">
                <a16:creationId xmlns:a16="http://schemas.microsoft.com/office/drawing/2014/main" id="{657E64F1-894B-7336-A16D-22FE6DC0D1C7}"/>
              </a:ext>
            </a:extLst>
          </p:cNvPr>
          <p:cNvSpPr txBox="1"/>
          <p:nvPr/>
        </p:nvSpPr>
        <p:spPr>
          <a:xfrm>
            <a:off x="7461552" y="220559"/>
            <a:ext cx="4614702" cy="461665"/>
          </a:xfrm>
          <a:prstGeom prst="rect">
            <a:avLst/>
          </a:prstGeom>
          <a:noFill/>
        </p:spPr>
        <p:txBody>
          <a:bodyPr wrap="square">
            <a:spAutoFit/>
          </a:bodyPr>
          <a:lstStyle>
            <a:defPPr>
              <a:defRPr lang="fa-IR"/>
            </a:defPPr>
            <a:lvl1pPr algn="just" rtl="1">
              <a:defRPr sz="2400" b="1" i="0">
                <a:effectLst/>
                <a:latin typeface="Shabnam" panose="020B0603030804020204" pitchFamily="34" charset="-78"/>
                <a:cs typeface="Shabnam" panose="020B0603030804020204" pitchFamily="34" charset="-78"/>
              </a:defRPr>
            </a:lvl1pPr>
          </a:lstStyle>
          <a:p>
            <a:r>
              <a:rPr lang="fa-IR" dirty="0">
                <a:solidFill>
                  <a:schemeClr val="bg1"/>
                </a:solidFill>
              </a:rPr>
              <a:t>شغل و گرایش سیاسی نیما یوشیج</a:t>
            </a:r>
          </a:p>
        </p:txBody>
      </p:sp>
      <p:pic>
        <p:nvPicPr>
          <p:cNvPr id="5" name="Picture 4">
            <a:extLst>
              <a:ext uri="{FF2B5EF4-FFF2-40B4-BE49-F238E27FC236}">
                <a16:creationId xmlns:a16="http://schemas.microsoft.com/office/drawing/2014/main" id="{2DF65DF7-E6D1-218E-43D8-21ACB94C33B9}"/>
              </a:ext>
            </a:extLst>
          </p:cNvPr>
          <p:cNvPicPr>
            <a:picLocks noChangeAspect="1"/>
          </p:cNvPicPr>
          <p:nvPr/>
        </p:nvPicPr>
        <p:blipFill>
          <a:blip r:embed="rId3"/>
          <a:srcRect t="-25" b="-1"/>
          <a:stretch/>
        </p:blipFill>
        <p:spPr>
          <a:xfrm>
            <a:off x="0" y="1099596"/>
            <a:ext cx="5043860" cy="5758404"/>
          </a:xfrm>
          <a:prstGeom prst="rect">
            <a:avLst/>
          </a:prstGeom>
        </p:spPr>
      </p:pic>
      <p:sp>
        <p:nvSpPr>
          <p:cNvPr id="6" name="Isosceles Triangle 5">
            <a:extLst>
              <a:ext uri="{FF2B5EF4-FFF2-40B4-BE49-F238E27FC236}">
                <a16:creationId xmlns:a16="http://schemas.microsoft.com/office/drawing/2014/main" id="{A23A4A87-D296-F4E5-354E-A2E9B5B51B53}"/>
              </a:ext>
            </a:extLst>
          </p:cNvPr>
          <p:cNvSpPr/>
          <p:nvPr/>
        </p:nvSpPr>
        <p:spPr>
          <a:xfrm>
            <a:off x="5114595" y="4525700"/>
            <a:ext cx="1058309" cy="2332299"/>
          </a:xfrm>
          <a:prstGeom prst="triangle">
            <a:avLst>
              <a:gd name="adj" fmla="val 0"/>
            </a:avLst>
          </a:prstGeom>
          <a:solidFill>
            <a:srgbClr val="46909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Isosceles Triangle 6">
            <a:extLst>
              <a:ext uri="{FF2B5EF4-FFF2-40B4-BE49-F238E27FC236}">
                <a16:creationId xmlns:a16="http://schemas.microsoft.com/office/drawing/2014/main" id="{8606F333-AF29-C0AE-E6A8-50DDDCD01E7F}"/>
              </a:ext>
            </a:extLst>
          </p:cNvPr>
          <p:cNvSpPr/>
          <p:nvPr/>
        </p:nvSpPr>
        <p:spPr>
          <a:xfrm rot="16200000">
            <a:off x="10435479" y="5217222"/>
            <a:ext cx="2332300" cy="949254"/>
          </a:xfrm>
          <a:prstGeom prst="triangle">
            <a:avLst>
              <a:gd name="adj" fmla="val 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Star: 6 Points 8">
            <a:extLst>
              <a:ext uri="{FF2B5EF4-FFF2-40B4-BE49-F238E27FC236}">
                <a16:creationId xmlns:a16="http://schemas.microsoft.com/office/drawing/2014/main" id="{E21DF517-9880-560C-AD23-EFB31F6EDD20}"/>
              </a:ext>
            </a:extLst>
          </p:cNvPr>
          <p:cNvSpPr/>
          <p:nvPr/>
        </p:nvSpPr>
        <p:spPr>
          <a:xfrm>
            <a:off x="7232249" y="3978798"/>
            <a:ext cx="2754774" cy="2754774"/>
          </a:xfrm>
          <a:prstGeom prst="star6">
            <a:avLst>
              <a:gd name="adj" fmla="val 21305"/>
              <a:gd name="hf" fmla="val 115470"/>
            </a:avLst>
          </a:prstGeom>
          <a:solidFill>
            <a:srgbClr val="469090"/>
          </a:solidFill>
          <a:ln w="57150"/>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Star: 6 Points 9">
            <a:extLst>
              <a:ext uri="{FF2B5EF4-FFF2-40B4-BE49-F238E27FC236}">
                <a16:creationId xmlns:a16="http://schemas.microsoft.com/office/drawing/2014/main" id="{8460A41F-678A-0612-A839-2DD0128763C6}"/>
              </a:ext>
            </a:extLst>
          </p:cNvPr>
          <p:cNvSpPr/>
          <p:nvPr/>
        </p:nvSpPr>
        <p:spPr>
          <a:xfrm rot="3514953">
            <a:off x="8077200" y="4805280"/>
            <a:ext cx="1064871" cy="1192192"/>
          </a:xfrm>
          <a:prstGeom prst="star6">
            <a:avLst/>
          </a:prstGeom>
          <a:solidFill>
            <a:schemeClr val="bg1">
              <a:lumMod val="50000"/>
            </a:schemeClr>
          </a:solidFill>
          <a:ln w="57150"/>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07232110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TotalTime>
  <Words>1434</Words>
  <Application>Microsoft Office PowerPoint</Application>
  <PresentationFormat>Widescreen</PresentationFormat>
  <Paragraphs>93</Paragraphs>
  <Slides>24</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Arial</vt:lpstr>
      <vt:lpstr>Calibri</vt:lpstr>
      <vt:lpstr>Montserrat Medium</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Mobotop</cp:lastModifiedBy>
  <cp:revision>5</cp:revision>
  <dcterms:created xsi:type="dcterms:W3CDTF">2025-01-26T06:22:27Z</dcterms:created>
  <dcterms:modified xsi:type="dcterms:W3CDTF">2025-01-30T15:46:47Z</dcterms:modified>
</cp:coreProperties>
</file>