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9"/>
  </p:notesMasterIdLst>
  <p:sldIdLst>
    <p:sldId id="290" r:id="rId2"/>
    <p:sldId id="256" r:id="rId3"/>
    <p:sldId id="257" r:id="rId4"/>
    <p:sldId id="289" r:id="rId5"/>
    <p:sldId id="258" r:id="rId6"/>
    <p:sldId id="259" r:id="rId7"/>
    <p:sldId id="260" r:id="rId8"/>
    <p:sldId id="261" r:id="rId9"/>
    <p:sldId id="262" r:id="rId10"/>
    <p:sldId id="268" r:id="rId11"/>
    <p:sldId id="269" r:id="rId12"/>
    <p:sldId id="270" r:id="rId13"/>
    <p:sldId id="272" r:id="rId14"/>
    <p:sldId id="273" r:id="rId15"/>
    <p:sldId id="274" r:id="rId16"/>
    <p:sldId id="275" r:id="rId17"/>
    <p:sldId id="291" r:id="rId18"/>
    <p:sldId id="277" r:id="rId19"/>
    <p:sldId id="278" r:id="rId20"/>
    <p:sldId id="279" r:id="rId21"/>
    <p:sldId id="281" r:id="rId22"/>
    <p:sldId id="283" r:id="rId23"/>
    <p:sldId id="284" r:id="rId24"/>
    <p:sldId id="285" r:id="rId25"/>
    <p:sldId id="286" r:id="rId26"/>
    <p:sldId id="287" r:id="rId27"/>
    <p:sldId id="288" r:id="rId28"/>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varScale="1">
        <p:scale>
          <a:sx n="70" d="100"/>
          <a:sy n="70" d="100"/>
        </p:scale>
        <p:origin x="70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D2587C6B-BED5-40DB-89B0-8A4225EB6683}" type="datetimeFigureOut">
              <a:rPr lang="fa-IR" smtClean="0"/>
              <a:t>1446/07/22</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289054D1-3160-483B-A335-858D2CE088BC}" type="slidenum">
              <a:rPr lang="fa-IR" smtClean="0"/>
              <a:t>‹#›</a:t>
            </a:fld>
            <a:endParaRPr lang="fa-IR"/>
          </a:p>
        </p:txBody>
      </p:sp>
    </p:spTree>
    <p:extLst>
      <p:ext uri="{BB962C8B-B14F-4D97-AF65-F5344CB8AC3E}">
        <p14:creationId xmlns:p14="http://schemas.microsoft.com/office/powerpoint/2010/main" val="1983212367"/>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289054D1-3160-483B-A335-858D2CE088BC}" type="slidenum">
              <a:rPr lang="fa-IR" smtClean="0"/>
              <a:t>9</a:t>
            </a:fld>
            <a:endParaRPr lang="fa-IR"/>
          </a:p>
        </p:txBody>
      </p:sp>
    </p:spTree>
    <p:extLst>
      <p:ext uri="{BB962C8B-B14F-4D97-AF65-F5344CB8AC3E}">
        <p14:creationId xmlns:p14="http://schemas.microsoft.com/office/powerpoint/2010/main" val="3366511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289054D1-3160-483B-A335-858D2CE088BC}" type="slidenum">
              <a:rPr lang="fa-IR" smtClean="0"/>
              <a:t>17</a:t>
            </a:fld>
            <a:endParaRPr lang="fa-IR"/>
          </a:p>
        </p:txBody>
      </p:sp>
    </p:spTree>
    <p:extLst>
      <p:ext uri="{BB962C8B-B14F-4D97-AF65-F5344CB8AC3E}">
        <p14:creationId xmlns:p14="http://schemas.microsoft.com/office/powerpoint/2010/main" val="3607174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4339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596130" y="-7603"/>
            <a:ext cx="6595871" cy="6865603"/>
          </a:xfrm>
          <a:custGeom>
            <a:avLst/>
            <a:gdLst>
              <a:gd name="connsiteX0" fmla="*/ 1883663 w 6595871"/>
              <a:gd name="connsiteY0" fmla="*/ 0 h 6865603"/>
              <a:gd name="connsiteX1" fmla="*/ 1883663 w 6595871"/>
              <a:gd name="connsiteY1" fmla="*/ 7656 h 6865603"/>
              <a:gd name="connsiteX2" fmla="*/ 6583726 w 6595871"/>
              <a:gd name="connsiteY2" fmla="*/ 7656 h 6865603"/>
              <a:gd name="connsiteX3" fmla="*/ 6591253 w 6595871"/>
              <a:gd name="connsiteY3" fmla="*/ 12364 h 6865603"/>
              <a:gd name="connsiteX4" fmla="*/ 6595871 w 6595871"/>
              <a:gd name="connsiteY4" fmla="*/ 15610 h 6865603"/>
              <a:gd name="connsiteX5" fmla="*/ 6595871 w 6595871"/>
              <a:gd name="connsiteY5" fmla="*/ 6849995 h 6865603"/>
              <a:gd name="connsiteX6" fmla="*/ 6591253 w 6595871"/>
              <a:gd name="connsiteY6" fmla="*/ 6853239 h 6865603"/>
              <a:gd name="connsiteX7" fmla="*/ 6583726 w 6595871"/>
              <a:gd name="connsiteY7" fmla="*/ 6857948 h 6865603"/>
              <a:gd name="connsiteX8" fmla="*/ 1883663 w 6595871"/>
              <a:gd name="connsiteY8" fmla="*/ 6857948 h 6865603"/>
              <a:gd name="connsiteX9" fmla="*/ 1883663 w 6595871"/>
              <a:gd name="connsiteY9" fmla="*/ 6865603 h 6865603"/>
              <a:gd name="connsiteX10" fmla="*/ 1863897 w 6595871"/>
              <a:gd name="connsiteY10" fmla="*/ 6853239 h 6865603"/>
              <a:gd name="connsiteX11" fmla="*/ 8577 w 6595871"/>
              <a:gd name="connsiteY11" fmla="*/ 3697711 h 6865603"/>
              <a:gd name="connsiteX12" fmla="*/ 0 w 6595871"/>
              <a:gd name="connsiteY12" fmla="*/ 3432832 h 6865603"/>
              <a:gd name="connsiteX13" fmla="*/ 0 w 6595871"/>
              <a:gd name="connsiteY13" fmla="*/ 3432771 h 6865603"/>
              <a:gd name="connsiteX14" fmla="*/ 8577 w 6595871"/>
              <a:gd name="connsiteY14" fmla="*/ 3167893 h 6865603"/>
              <a:gd name="connsiteX15" fmla="*/ 1863897 w 6595871"/>
              <a:gd name="connsiteY15" fmla="*/ 12364 h 6865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95871" h="6865603">
                <a:moveTo>
                  <a:pt x="1883663" y="0"/>
                </a:moveTo>
                <a:lnTo>
                  <a:pt x="1883663" y="7656"/>
                </a:lnTo>
                <a:lnTo>
                  <a:pt x="6583726" y="7656"/>
                </a:lnTo>
                <a:lnTo>
                  <a:pt x="6591253" y="12364"/>
                </a:lnTo>
                <a:lnTo>
                  <a:pt x="6595871" y="15610"/>
                </a:lnTo>
                <a:lnTo>
                  <a:pt x="6595871" y="6849995"/>
                </a:lnTo>
                <a:lnTo>
                  <a:pt x="6591253" y="6853239"/>
                </a:lnTo>
                <a:lnTo>
                  <a:pt x="6583726" y="6857948"/>
                </a:lnTo>
                <a:lnTo>
                  <a:pt x="1883663" y="6857948"/>
                </a:lnTo>
                <a:lnTo>
                  <a:pt x="1883663" y="6865603"/>
                </a:lnTo>
                <a:lnTo>
                  <a:pt x="1863897" y="6853239"/>
                </a:lnTo>
                <a:cubicBezTo>
                  <a:pt x="809639" y="6158294"/>
                  <a:pt x="93924" y="5011538"/>
                  <a:pt x="8577" y="3697711"/>
                </a:cubicBezTo>
                <a:lnTo>
                  <a:pt x="0" y="3432832"/>
                </a:lnTo>
                <a:lnTo>
                  <a:pt x="0" y="3432771"/>
                </a:lnTo>
                <a:lnTo>
                  <a:pt x="8577" y="3167893"/>
                </a:lnTo>
                <a:cubicBezTo>
                  <a:pt x="93924" y="1854067"/>
                  <a:pt x="809639" y="707310"/>
                  <a:pt x="1863897" y="12364"/>
                </a:cubicBezTo>
                <a:close/>
              </a:path>
            </a:pathLst>
          </a:custGeom>
        </p:spPr>
        <p:txBody>
          <a:bodyPr wrap="square">
            <a:noAutofit/>
          </a:bodyPr>
          <a:lstStyle/>
          <a:p>
            <a:endParaRPr lang="fa-IR"/>
          </a:p>
        </p:txBody>
      </p:sp>
    </p:spTree>
    <p:extLst>
      <p:ext uri="{BB962C8B-B14F-4D97-AF65-F5344CB8AC3E}">
        <p14:creationId xmlns:p14="http://schemas.microsoft.com/office/powerpoint/2010/main" val="29892890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4402596"/>
      </p:ext>
    </p:extLst>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9978" r="19978"/>
          <a:stretch>
            <a:fillRect/>
          </a:stretch>
        </p:blipFill>
        <p:spPr/>
      </p:pic>
      <p:sp>
        <p:nvSpPr>
          <p:cNvPr id="4" name="Rectangle 3"/>
          <p:cNvSpPr/>
          <p:nvPr/>
        </p:nvSpPr>
        <p:spPr>
          <a:xfrm>
            <a:off x="1060704" y="5496876"/>
            <a:ext cx="5636526" cy="72884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0" y="4484958"/>
            <a:ext cx="5636526" cy="759286"/>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822966" y="3425198"/>
            <a:ext cx="5636526" cy="62872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3822" y="2389359"/>
            <a:ext cx="5636526" cy="628728"/>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211619" y="2411903"/>
            <a:ext cx="5213287" cy="584775"/>
          </a:xfrm>
          <a:prstGeom prst="rect">
            <a:avLst/>
          </a:prstGeom>
        </p:spPr>
        <p:txBody>
          <a:bodyPr wrap="none">
            <a:spAutoFit/>
          </a:bodyPr>
          <a:lstStyle/>
          <a:p>
            <a:pPr algn="just"/>
            <a:r>
              <a:rPr lang="fa-IR" sz="3200" b="1" dirty="0" smtClean="0">
                <a:solidFill>
                  <a:schemeClr val="bg1"/>
                </a:solidFill>
                <a:latin typeface="Shabnam" panose="020B0603030804020204" pitchFamily="34" charset="-78"/>
                <a:cs typeface="Shabnam" panose="020B0603030804020204" pitchFamily="34" charset="-78"/>
              </a:rPr>
              <a:t>موضوع:پاورپوینت حق طلاق زن</a:t>
            </a:r>
            <a:endParaRPr lang="fa-IR" sz="3200" b="1" dirty="0">
              <a:solidFill>
                <a:schemeClr val="bg1"/>
              </a:solidFill>
              <a:latin typeface="Shabnam" panose="020B0603030804020204" pitchFamily="34" charset="-78"/>
              <a:cs typeface="Shabnam" panose="020B0603030804020204" pitchFamily="34" charset="-78"/>
            </a:endParaRPr>
          </a:p>
        </p:txBody>
      </p:sp>
      <p:sp>
        <p:nvSpPr>
          <p:cNvPr id="9" name="Rectangle 8"/>
          <p:cNvSpPr/>
          <p:nvPr/>
        </p:nvSpPr>
        <p:spPr>
          <a:xfrm>
            <a:off x="1399269" y="3465086"/>
            <a:ext cx="4483920" cy="584775"/>
          </a:xfrm>
          <a:prstGeom prst="rect">
            <a:avLst/>
          </a:prstGeom>
        </p:spPr>
        <p:txBody>
          <a:bodyPr wrap="none">
            <a:spAutoFit/>
          </a:bodyPr>
          <a:lstStyle/>
          <a:p>
            <a:pPr algn="just"/>
            <a:r>
              <a:rPr lang="fa-IR" sz="3200" b="1" dirty="0" smtClean="0">
                <a:solidFill>
                  <a:schemeClr val="bg1"/>
                </a:solidFill>
                <a:latin typeface="Shabnam" panose="020B0603030804020204" pitchFamily="34" charset="-78"/>
                <a:cs typeface="Shabnam" panose="020B0603030804020204" pitchFamily="34" charset="-78"/>
              </a:rPr>
              <a:t>استاد راهنما:علیرضا عزیزی</a:t>
            </a:r>
            <a:endParaRPr lang="fa-IR" sz="3200" b="1" dirty="0">
              <a:solidFill>
                <a:schemeClr val="bg1"/>
              </a:solidFill>
              <a:latin typeface="Shabnam" panose="020B0603030804020204" pitchFamily="34" charset="-78"/>
              <a:cs typeface="Shabnam" panose="020B0603030804020204" pitchFamily="34" charset="-78"/>
            </a:endParaRPr>
          </a:p>
        </p:txBody>
      </p:sp>
      <p:sp>
        <p:nvSpPr>
          <p:cNvPr id="10" name="Rectangle 9"/>
          <p:cNvSpPr/>
          <p:nvPr/>
        </p:nvSpPr>
        <p:spPr>
          <a:xfrm>
            <a:off x="920146" y="4572213"/>
            <a:ext cx="3796232" cy="584775"/>
          </a:xfrm>
          <a:prstGeom prst="rect">
            <a:avLst/>
          </a:prstGeom>
        </p:spPr>
        <p:txBody>
          <a:bodyPr wrap="none">
            <a:spAutoFit/>
          </a:bodyPr>
          <a:lstStyle/>
          <a:p>
            <a:pPr algn="just"/>
            <a:r>
              <a:rPr lang="fa-IR" sz="3200" b="1" dirty="0" smtClean="0">
                <a:solidFill>
                  <a:schemeClr val="bg1"/>
                </a:solidFill>
                <a:latin typeface="Shabnam" panose="020B0603030804020204" pitchFamily="34" charset="-78"/>
                <a:cs typeface="Shabnam" panose="020B0603030804020204" pitchFamily="34" charset="-78"/>
              </a:rPr>
              <a:t>پژوهشگر:فرزانه توکلی</a:t>
            </a:r>
            <a:endParaRPr lang="fa-IR" sz="3200" b="1" dirty="0">
              <a:solidFill>
                <a:schemeClr val="bg1"/>
              </a:solidFill>
              <a:latin typeface="Shabnam" panose="020B0603030804020204" pitchFamily="34" charset="-78"/>
              <a:cs typeface="Shabnam" panose="020B0603030804020204" pitchFamily="34" charset="-78"/>
            </a:endParaRPr>
          </a:p>
        </p:txBody>
      </p:sp>
      <p:sp>
        <p:nvSpPr>
          <p:cNvPr id="11" name="Rectangle 10"/>
          <p:cNvSpPr/>
          <p:nvPr/>
        </p:nvSpPr>
        <p:spPr>
          <a:xfrm>
            <a:off x="2489003" y="5568912"/>
            <a:ext cx="2779928" cy="584775"/>
          </a:xfrm>
          <a:prstGeom prst="rect">
            <a:avLst/>
          </a:prstGeom>
        </p:spPr>
        <p:txBody>
          <a:bodyPr wrap="none">
            <a:spAutoFit/>
          </a:bodyPr>
          <a:lstStyle/>
          <a:p>
            <a:pPr algn="just"/>
            <a:r>
              <a:rPr lang="fa-IR" sz="3200" b="1" dirty="0" smtClean="0">
                <a:solidFill>
                  <a:schemeClr val="bg1"/>
                </a:solidFill>
                <a:latin typeface="Shabnam" panose="020B0603030804020204" pitchFamily="34" charset="-78"/>
                <a:cs typeface="Shabnam" panose="020B0603030804020204" pitchFamily="34" charset="-78"/>
              </a:rPr>
              <a:t>تاریخ ارائه: ......</a:t>
            </a:r>
            <a:endParaRPr lang="fa-IR" sz="3200" b="1" dirty="0">
              <a:solidFill>
                <a:schemeClr val="bg1"/>
              </a:solidFill>
              <a:latin typeface="Shabnam" panose="020B0603030804020204" pitchFamily="34" charset="-78"/>
              <a:cs typeface="Shabnam" panose="020B0603030804020204" pitchFamily="34" charset="-78"/>
            </a:endParaRPr>
          </a:p>
        </p:txBody>
      </p:sp>
      <p:pic>
        <p:nvPicPr>
          <p:cNvPr id="1026" name="Picture 2" descr="لوگو دانشگاه تهران - لوگویاب"/>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8504" y="20730"/>
            <a:ext cx="2437356" cy="2437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14309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12127"/>
          <a:stretch/>
        </p:blipFill>
        <p:spPr>
          <a:xfrm>
            <a:off x="323557" y="1265905"/>
            <a:ext cx="6421969" cy="4518538"/>
          </a:xfrm>
          <a:prstGeom prst="rect">
            <a:avLst/>
          </a:prstGeom>
        </p:spPr>
      </p:pic>
      <p:sp>
        <p:nvSpPr>
          <p:cNvPr id="2" name="Rectangle 1"/>
          <p:cNvSpPr/>
          <p:nvPr/>
        </p:nvSpPr>
        <p:spPr>
          <a:xfrm>
            <a:off x="8682667" y="472998"/>
            <a:ext cx="3180679" cy="461665"/>
          </a:xfrm>
          <a:prstGeom prst="rect">
            <a:avLst/>
          </a:prstGeom>
        </p:spPr>
        <p:txBody>
          <a:bodyPr wrap="none">
            <a:spAutoFit/>
          </a:bodyPr>
          <a:lstStyle/>
          <a:p>
            <a:pPr algn="just"/>
            <a:r>
              <a:rPr lang="fa-IR" sz="2400" b="1" dirty="0">
                <a:latin typeface="Shabnam" panose="020B0603030804020204" pitchFamily="34" charset="-78"/>
                <a:cs typeface="Shabnam" panose="020B0603030804020204" pitchFamily="34" charset="-78"/>
              </a:rPr>
              <a:t>حق طلاق در طلاق توافقی</a:t>
            </a:r>
          </a:p>
        </p:txBody>
      </p:sp>
      <p:sp>
        <p:nvSpPr>
          <p:cNvPr id="3" name="Rectangle 2"/>
          <p:cNvSpPr/>
          <p:nvPr/>
        </p:nvSpPr>
        <p:spPr>
          <a:xfrm>
            <a:off x="6077243" y="1268202"/>
            <a:ext cx="5786103" cy="3416320"/>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پس از این که زن حق طلاق را از همسرش اخذ می کند، میتواند مراحل طلاق توافقی با وکالتنامه طلاق را با داشتن حق طلاق طی نماید،در طلاق توافقی با وکالتنامه طلاق اخذ وکیل طلاق توافقی برای شوهر اجباری است</a:t>
            </a:r>
            <a:r>
              <a:rPr lang="fa-IR" dirty="0" smtClean="0">
                <a:latin typeface="Vazir" panose="020B0603030804020204" pitchFamily="34" charset="-78"/>
                <a:cs typeface="Vazir" panose="020B0603030804020204" pitchFamily="34" charset="-78"/>
              </a:rPr>
              <a:t>. با مراجعه زن به شوهر و امضاء وکالتنامه، وکیل دادگستری با توجه به وکالتی که زن از شوهرش دارد وکیل مع الواسطه زوج می شود.</a:t>
            </a:r>
          </a:p>
        </p:txBody>
      </p:sp>
      <p:sp>
        <p:nvSpPr>
          <p:cNvPr id="7" name="Rectangle 6"/>
          <p:cNvSpPr/>
          <p:nvPr/>
        </p:nvSpPr>
        <p:spPr>
          <a:xfrm>
            <a:off x="0" y="689317"/>
            <a:ext cx="8682667"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0" y="6133514"/>
            <a:ext cx="11282289" cy="281354"/>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6364458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871002"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2152356" y="-1"/>
            <a:ext cx="3297115" cy="685800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161648" y="769595"/>
            <a:ext cx="5809957" cy="5632311"/>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حق طلاقی که به واسطه شرط ضمن عقد براساس ماده 1119 قانون مدنی به زن داده شده است تنها شرطی که دارد این است که تحقق شرط در محکمه به اثیات برسد .در صورتی که زن به واسطه وکالت نامه حق طلاق را از مرد دریافت کرده باشد نیاز به مراجعه به دادگاه وجود ندارد و حتی زن می تواند بدون حضور مرد خود را مطلقه سازد.بنابراین داشتن وکالت در طلاق این مزیت را دارد که زن بتواند به راحتی و بدون اثبات امری نسبت به طلاق اقدام نماید.لازم به ذکر است که زوج برای اینکه به راحتی بتواند نسبت به اعمال طلاق اقدام نماید می بایست در </a:t>
            </a:r>
            <a:r>
              <a:rPr lang="fa-IR" dirty="0" smtClean="0">
                <a:latin typeface="Vazir" panose="020B0603030804020204" pitchFamily="34" charset="-78"/>
                <a:cs typeface="Vazir" panose="020B0603030804020204" pitchFamily="34" charset="-78"/>
              </a:rPr>
              <a:t>وکالت </a:t>
            </a:r>
            <a:r>
              <a:rPr lang="fa-IR" dirty="0">
                <a:latin typeface="Vazir" panose="020B0603030804020204" pitchFamily="34" charset="-78"/>
                <a:cs typeface="Vazir" panose="020B0603030804020204" pitchFamily="34" charset="-78"/>
              </a:rPr>
              <a:t>نامه دریافتی نکات ذیل را  رعایت کند:</a:t>
            </a:r>
          </a:p>
        </p:txBody>
      </p:sp>
      <p:pic>
        <p:nvPicPr>
          <p:cNvPr id="3" name="Picture 2"/>
          <p:cNvPicPr>
            <a:picLocks noChangeAspect="1"/>
          </p:cNvPicPr>
          <p:nvPr/>
        </p:nvPicPr>
        <p:blipFill>
          <a:blip r:embed="rId2"/>
          <a:stretch>
            <a:fillRect/>
          </a:stretch>
        </p:blipFill>
        <p:spPr>
          <a:xfrm>
            <a:off x="427306" y="3926227"/>
            <a:ext cx="4594860" cy="2625634"/>
          </a:xfrm>
          <a:prstGeom prst="rect">
            <a:avLst/>
          </a:prstGeom>
        </p:spPr>
      </p:pic>
      <p:pic>
        <p:nvPicPr>
          <p:cNvPr id="4" name="Picture 3"/>
          <p:cNvPicPr>
            <a:picLocks noChangeAspect="1"/>
          </p:cNvPicPr>
          <p:nvPr/>
        </p:nvPicPr>
        <p:blipFill>
          <a:blip r:embed="rId3"/>
          <a:stretch>
            <a:fillRect/>
          </a:stretch>
        </p:blipFill>
        <p:spPr>
          <a:xfrm>
            <a:off x="624254" y="769595"/>
            <a:ext cx="4200964" cy="2800642"/>
          </a:xfrm>
          <a:prstGeom prst="rect">
            <a:avLst/>
          </a:prstGeom>
        </p:spPr>
      </p:pic>
      <p:pic>
        <p:nvPicPr>
          <p:cNvPr id="7" name="Picture 6"/>
          <p:cNvPicPr>
            <a:picLocks noChangeAspect="1"/>
          </p:cNvPicPr>
          <p:nvPr/>
        </p:nvPicPr>
        <p:blipFill>
          <a:blip r:embed="rId4"/>
          <a:stretch>
            <a:fillRect/>
          </a:stretch>
        </p:blipFill>
        <p:spPr>
          <a:xfrm>
            <a:off x="10447473" y="334548"/>
            <a:ext cx="1524132" cy="646232"/>
          </a:xfrm>
          <a:prstGeom prst="rect">
            <a:avLst/>
          </a:prstGeom>
        </p:spPr>
      </p:pic>
    </p:spTree>
    <p:extLst>
      <p:ext uri="{BB962C8B-B14F-4D97-AF65-F5344CB8AC3E}">
        <p14:creationId xmlns:p14="http://schemas.microsoft.com/office/powerpoint/2010/main" val="15958154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710265" y="1352046"/>
            <a:ext cx="8044477" cy="646331"/>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ضمن اینکه وکالت در طلاق را دریافت می کند ،حق توکیل به غیر را نیز لحاظ نماید. </a:t>
            </a:r>
            <a:endParaRPr lang="en-US" dirty="0">
              <a:latin typeface="Vazir" panose="020B0603030804020204" pitchFamily="34" charset="-78"/>
              <a:cs typeface="Vazir" panose="020B0603030804020204" pitchFamily="34" charset="-78"/>
            </a:endParaRPr>
          </a:p>
        </p:txBody>
      </p:sp>
      <p:sp>
        <p:nvSpPr>
          <p:cNvPr id="4" name="Rectangle 3"/>
          <p:cNvSpPr/>
          <p:nvPr/>
        </p:nvSpPr>
        <p:spPr>
          <a:xfrm>
            <a:off x="3580394" y="2033027"/>
            <a:ext cx="8174348" cy="646331"/>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حق تجدید نظرخواهی و فرجام خواهی را ساقط نماید تا روند طلاق به سهولت پیش رود.</a:t>
            </a:r>
            <a:endParaRPr lang="en-US" dirty="0">
              <a:latin typeface="Vazir" panose="020B0603030804020204" pitchFamily="34" charset="-78"/>
              <a:cs typeface="Vazir" panose="020B0603030804020204" pitchFamily="34" charset="-78"/>
            </a:endParaRPr>
          </a:p>
        </p:txBody>
      </p:sp>
      <p:sp>
        <p:nvSpPr>
          <p:cNvPr id="6" name="Rectangle 5"/>
          <p:cNvSpPr/>
          <p:nvPr/>
        </p:nvSpPr>
        <p:spPr>
          <a:xfrm>
            <a:off x="2082018" y="2661431"/>
            <a:ext cx="9672724" cy="646331"/>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در خصوص حضانت و مهریه و نفقه و سایر حقوق خود در ازای دریافت وکالت در طلاق با مرد توافق نماید.</a:t>
            </a:r>
          </a:p>
        </p:txBody>
      </p:sp>
      <p:sp>
        <p:nvSpPr>
          <p:cNvPr id="7" name="Rectangle 6"/>
          <p:cNvSpPr/>
          <p:nvPr/>
        </p:nvSpPr>
        <p:spPr>
          <a:xfrm>
            <a:off x="2954215" y="3358772"/>
            <a:ext cx="8800527" cy="646331"/>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نسبت به بذل بخشی از مهریه  یا تما م مهر جهت دریافت حق طلاق با مرد  به توافق برسد.</a:t>
            </a:r>
          </a:p>
        </p:txBody>
      </p:sp>
      <p:sp>
        <p:nvSpPr>
          <p:cNvPr id="8" name="Rectangle 7"/>
          <p:cNvSpPr/>
          <p:nvPr/>
        </p:nvSpPr>
        <p:spPr>
          <a:xfrm>
            <a:off x="5451242" y="4056113"/>
            <a:ext cx="6303500" cy="646331"/>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وکالت نامه را به صورت بلاعزل تنطیم نماید.</a:t>
            </a:r>
          </a:p>
        </p:txBody>
      </p:sp>
      <p:sp>
        <p:nvSpPr>
          <p:cNvPr id="10" name="Rectangle 9"/>
          <p:cNvSpPr/>
          <p:nvPr/>
        </p:nvSpPr>
        <p:spPr>
          <a:xfrm>
            <a:off x="286603" y="86335"/>
            <a:ext cx="11727206" cy="1154162"/>
          </a:xfrm>
          <a:prstGeom prst="rect">
            <a:avLst/>
          </a:prstGeom>
        </p:spPr>
        <p:txBody>
          <a:bodyPr wrap="square">
            <a:spAutoFit/>
          </a:bodyPr>
          <a:lstStyle/>
          <a:p>
            <a:pPr algn="just">
              <a:lnSpc>
                <a:spcPct val="150000"/>
              </a:lnSpc>
            </a:pPr>
            <a:r>
              <a:rPr lang="fa-IR" sz="2400" b="1" dirty="0">
                <a:latin typeface="Shabnam" panose="020B0603030804020204" pitchFamily="34" charset="-78"/>
                <a:cs typeface="Shabnam" panose="020B0603030804020204" pitchFamily="34" charset="-78"/>
              </a:rPr>
              <a:t>لازم به ذکر است که زوج برای اینکه به راحتی بتواند نسبت به اعمال طلاق اقدام نماید می بایست در وکالت نامه دریافتی نکات ذیل را  رعایت کند:</a:t>
            </a:r>
          </a:p>
        </p:txBody>
      </p:sp>
      <p:sp>
        <p:nvSpPr>
          <p:cNvPr id="11" name="Oval 10"/>
          <p:cNvSpPr/>
          <p:nvPr/>
        </p:nvSpPr>
        <p:spPr>
          <a:xfrm>
            <a:off x="11754742" y="1631853"/>
            <a:ext cx="259067" cy="21101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2" name="Picture 11"/>
          <p:cNvPicPr>
            <a:picLocks noChangeAspect="1"/>
          </p:cNvPicPr>
          <p:nvPr/>
        </p:nvPicPr>
        <p:blipFill>
          <a:blip r:embed="rId2"/>
          <a:stretch>
            <a:fillRect/>
          </a:stretch>
        </p:blipFill>
        <p:spPr>
          <a:xfrm>
            <a:off x="11734666" y="2955748"/>
            <a:ext cx="262151" cy="207282"/>
          </a:xfrm>
          <a:prstGeom prst="rect">
            <a:avLst/>
          </a:prstGeom>
        </p:spPr>
      </p:pic>
      <p:pic>
        <p:nvPicPr>
          <p:cNvPr id="13" name="Picture 12"/>
          <p:cNvPicPr>
            <a:picLocks noChangeAspect="1"/>
          </p:cNvPicPr>
          <p:nvPr/>
        </p:nvPicPr>
        <p:blipFill>
          <a:blip r:embed="rId2"/>
          <a:stretch>
            <a:fillRect/>
          </a:stretch>
        </p:blipFill>
        <p:spPr>
          <a:xfrm>
            <a:off x="11754742" y="4360396"/>
            <a:ext cx="262151" cy="207282"/>
          </a:xfrm>
          <a:prstGeom prst="rect">
            <a:avLst/>
          </a:prstGeom>
        </p:spPr>
      </p:pic>
      <p:sp>
        <p:nvSpPr>
          <p:cNvPr id="14" name="Oval 13"/>
          <p:cNvSpPr/>
          <p:nvPr/>
        </p:nvSpPr>
        <p:spPr>
          <a:xfrm>
            <a:off x="11754742" y="2283643"/>
            <a:ext cx="259067" cy="239995"/>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5" name="Picture 14"/>
          <p:cNvPicPr>
            <a:picLocks noChangeAspect="1"/>
          </p:cNvPicPr>
          <p:nvPr/>
        </p:nvPicPr>
        <p:blipFill>
          <a:blip r:embed="rId3"/>
          <a:stretch>
            <a:fillRect/>
          </a:stretch>
        </p:blipFill>
        <p:spPr>
          <a:xfrm>
            <a:off x="11751658" y="3620570"/>
            <a:ext cx="262151" cy="237765"/>
          </a:xfrm>
          <a:prstGeom prst="rect">
            <a:avLst/>
          </a:prstGeom>
        </p:spPr>
      </p:pic>
      <p:pic>
        <p:nvPicPr>
          <p:cNvPr id="16" name="Picture 15"/>
          <p:cNvPicPr>
            <a:picLocks noChangeAspect="1"/>
          </p:cNvPicPr>
          <p:nvPr/>
        </p:nvPicPr>
        <p:blipFill rotWithShape="1">
          <a:blip r:embed="rId4"/>
          <a:srcRect t="-3898" r="23845" b="1"/>
          <a:stretch/>
        </p:blipFill>
        <p:spPr>
          <a:xfrm>
            <a:off x="617827" y="4005103"/>
            <a:ext cx="3363330" cy="2592576"/>
          </a:xfrm>
          <a:prstGeom prst="rect">
            <a:avLst/>
          </a:prstGeom>
        </p:spPr>
      </p:pic>
      <p:sp>
        <p:nvSpPr>
          <p:cNvPr id="18" name="Rectangle 17"/>
          <p:cNvSpPr/>
          <p:nvPr/>
        </p:nvSpPr>
        <p:spPr>
          <a:xfrm>
            <a:off x="600734" y="3858335"/>
            <a:ext cx="2962567" cy="109754"/>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Rectangle 18"/>
          <p:cNvSpPr/>
          <p:nvPr/>
        </p:nvSpPr>
        <p:spPr>
          <a:xfrm>
            <a:off x="4262511" y="5890402"/>
            <a:ext cx="7929489" cy="90026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Rectangle 19"/>
          <p:cNvSpPr/>
          <p:nvPr/>
        </p:nvSpPr>
        <p:spPr>
          <a:xfrm>
            <a:off x="4262510" y="4814004"/>
            <a:ext cx="7929489" cy="1009107"/>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5998223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09103" y="530580"/>
            <a:ext cx="3940502" cy="461665"/>
          </a:xfrm>
          <a:prstGeom prst="rect">
            <a:avLst/>
          </a:prstGeom>
        </p:spPr>
        <p:txBody>
          <a:bodyPr wrap="none">
            <a:spAutoFit/>
          </a:bodyPr>
          <a:lstStyle/>
          <a:p>
            <a:r>
              <a:rPr lang="fa-IR" sz="2400" b="1" dirty="0" smtClean="0">
                <a:latin typeface="Shabnam" panose="020B0603030804020204" pitchFamily="34" charset="-78"/>
                <a:cs typeface="Shabnam" panose="020B0603030804020204" pitchFamily="34" charset="-78"/>
              </a:rPr>
              <a:t>شروط </a:t>
            </a:r>
            <a:r>
              <a:rPr lang="fa-IR" sz="2400" b="1" dirty="0" smtClean="0">
                <a:latin typeface="Shabnam" panose="020B0603030804020204" pitchFamily="34" charset="-78"/>
                <a:cs typeface="Shabnam" panose="020B0603030804020204" pitchFamily="34" charset="-78"/>
              </a:rPr>
              <a:t>12 </a:t>
            </a:r>
            <a:r>
              <a:rPr lang="fa-IR" sz="2400" b="1" dirty="0" smtClean="0">
                <a:latin typeface="Shabnam" panose="020B0603030804020204" pitchFamily="34" charset="-78"/>
                <a:cs typeface="Shabnam" panose="020B0603030804020204" pitchFamily="34" charset="-78"/>
              </a:rPr>
              <a:t>گانه از قرار ذیل است:</a:t>
            </a: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945469" y="992245"/>
            <a:ext cx="6096000" cy="3347070"/>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1.استنکاف </a:t>
            </a:r>
            <a:r>
              <a:rPr lang="fa-IR" dirty="0">
                <a:latin typeface="Vazir" panose="020B0603030804020204" pitchFamily="34" charset="-78"/>
                <a:cs typeface="Vazir" panose="020B0603030804020204" pitchFamily="34" charset="-78"/>
              </a:rPr>
              <a:t>شوهر از دادن نفقه زن به مدت شش ماه به هر عنوان و عدم امکان الزام او به تائید نفقه و همچنین در موردی که شوهر سایر حقوق واجبه زن را به مدت شش ماه وفا نکند و اجبارا ایفا هم ممکن نباشد</a:t>
            </a:r>
            <a:r>
              <a:rPr lang="fa-IR" dirty="0" smtClean="0">
                <a:latin typeface="Vazir" panose="020B0603030804020204" pitchFamily="34" charset="-78"/>
                <a:cs typeface="Vazir" panose="020B0603030804020204" pitchFamily="34" charset="-78"/>
              </a:rPr>
              <a:t>. ابتلاء زوج به امراض صعب العلاج به نحوی که دوام زناشویی برای زوجه مخاطره آمیز باشد. جنون زوج در مواردی که فسخ نکاح شرعا ممکن نباشد.</a:t>
            </a:r>
            <a:endParaRPr lang="fa-IR" dirty="0">
              <a:latin typeface="Vazir" panose="020B0603030804020204" pitchFamily="34" charset="-78"/>
              <a:cs typeface="Vazir" panose="020B0603030804020204" pitchFamily="34" charset="-78"/>
            </a:endParaRPr>
          </a:p>
        </p:txBody>
      </p:sp>
      <p:pic>
        <p:nvPicPr>
          <p:cNvPr id="7" name="Picture 6"/>
          <p:cNvPicPr>
            <a:picLocks noChangeAspect="1"/>
          </p:cNvPicPr>
          <p:nvPr/>
        </p:nvPicPr>
        <p:blipFill>
          <a:blip r:embed="rId2"/>
          <a:stretch>
            <a:fillRect/>
          </a:stretch>
        </p:blipFill>
        <p:spPr>
          <a:xfrm flipH="1">
            <a:off x="7041469" y="2769858"/>
            <a:ext cx="4972554" cy="3729416"/>
          </a:xfrm>
          <a:prstGeom prst="rect">
            <a:avLst/>
          </a:prstGeom>
        </p:spPr>
      </p:pic>
      <p:sp>
        <p:nvSpPr>
          <p:cNvPr id="9" name="Rectangle 8"/>
          <p:cNvSpPr/>
          <p:nvPr/>
        </p:nvSpPr>
        <p:spPr>
          <a:xfrm flipV="1">
            <a:off x="0" y="708661"/>
            <a:ext cx="7709095" cy="5275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0" y="5289452"/>
            <a:ext cx="7041469" cy="3516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9383150" y="1113584"/>
            <a:ext cx="560109" cy="165627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816223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2298907" y="3142772"/>
            <a:ext cx="7740240" cy="3706836"/>
          </a:xfrm>
          <a:prstGeom prst="rect">
            <a:avLst/>
          </a:prstGeom>
        </p:spPr>
      </p:pic>
      <p:sp>
        <p:nvSpPr>
          <p:cNvPr id="2" name="Rectangle 1"/>
          <p:cNvSpPr/>
          <p:nvPr/>
        </p:nvSpPr>
        <p:spPr>
          <a:xfrm>
            <a:off x="1405719" y="834448"/>
            <a:ext cx="4356644" cy="1685077"/>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3.عدم </a:t>
            </a:r>
            <a:r>
              <a:rPr lang="fa-IR" dirty="0">
                <a:latin typeface="Vazir" panose="020B0603030804020204" pitchFamily="34" charset="-78"/>
                <a:cs typeface="Vazir" panose="020B0603030804020204" pitchFamily="34" charset="-78"/>
              </a:rPr>
              <a:t>رعایت دستور دادگاه در مورد منع اشتغال زوج به شغلی که طبق نظر دادگاه صالح منافی با مصالح خانوادگی و حیثیت زوجه باشد.</a:t>
            </a:r>
          </a:p>
        </p:txBody>
      </p:sp>
      <p:sp>
        <p:nvSpPr>
          <p:cNvPr id="3" name="Rectangle 2"/>
          <p:cNvSpPr/>
          <p:nvPr/>
        </p:nvSpPr>
        <p:spPr>
          <a:xfrm>
            <a:off x="7287904" y="834448"/>
            <a:ext cx="4506071" cy="3416320"/>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2.محکومیت </a:t>
            </a:r>
            <a:r>
              <a:rPr lang="fa-IR" dirty="0">
                <a:latin typeface="Vazir" panose="020B0603030804020204" pitchFamily="34" charset="-78"/>
                <a:cs typeface="Vazir" panose="020B0603030804020204" pitchFamily="34" charset="-78"/>
              </a:rPr>
              <a:t>شوهر به حکم قطعی به مجازات پنج سال حبس یا بیشتر یا به جزای نقدی که بر اثرعجز از پرداخت منجر به پنج سال بازداشت شود یا به حبس و جزای نقدی که مجموعا منتهی به پنج سال یا بیشتر باز داشت شود و حکم مجازات در حال اجرا باشد.</a:t>
            </a:r>
          </a:p>
        </p:txBody>
      </p:sp>
      <p:pic>
        <p:nvPicPr>
          <p:cNvPr id="4" name="Picture 3"/>
          <p:cNvPicPr>
            <a:picLocks noChangeAspect="1"/>
          </p:cNvPicPr>
          <p:nvPr/>
        </p:nvPicPr>
        <p:blipFill>
          <a:blip r:embed="rId3"/>
          <a:stretch>
            <a:fillRect/>
          </a:stretch>
        </p:blipFill>
        <p:spPr>
          <a:xfrm>
            <a:off x="7623950" y="259069"/>
            <a:ext cx="4170025" cy="646232"/>
          </a:xfrm>
          <a:prstGeom prst="rect">
            <a:avLst/>
          </a:prstGeom>
        </p:spPr>
      </p:pic>
      <p:sp>
        <p:nvSpPr>
          <p:cNvPr id="9" name="Rectangle 8"/>
          <p:cNvSpPr/>
          <p:nvPr/>
        </p:nvSpPr>
        <p:spPr>
          <a:xfrm>
            <a:off x="10466364" y="5162843"/>
            <a:ext cx="1547446" cy="146304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p:cNvPicPr>
            <a:picLocks noChangeAspect="1"/>
          </p:cNvPicPr>
          <p:nvPr/>
        </p:nvPicPr>
        <p:blipFill>
          <a:blip r:embed="rId4"/>
          <a:stretch>
            <a:fillRect/>
          </a:stretch>
        </p:blipFill>
        <p:spPr>
          <a:xfrm>
            <a:off x="254977" y="5162844"/>
            <a:ext cx="1616713" cy="1463040"/>
          </a:xfrm>
          <a:prstGeom prst="rect">
            <a:avLst/>
          </a:prstGeom>
        </p:spPr>
      </p:pic>
      <p:sp>
        <p:nvSpPr>
          <p:cNvPr id="11" name="Rectangle 10"/>
          <p:cNvSpPr/>
          <p:nvPr/>
        </p:nvSpPr>
        <p:spPr>
          <a:xfrm>
            <a:off x="1063333" y="4628271"/>
            <a:ext cx="1378634" cy="1266092"/>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2" name="Picture 11"/>
          <p:cNvPicPr>
            <a:picLocks noChangeAspect="1"/>
          </p:cNvPicPr>
          <p:nvPr/>
        </p:nvPicPr>
        <p:blipFill>
          <a:blip r:embed="rId5"/>
          <a:stretch>
            <a:fillRect/>
          </a:stretch>
        </p:blipFill>
        <p:spPr>
          <a:xfrm>
            <a:off x="10039147" y="4628271"/>
            <a:ext cx="1377815" cy="1268078"/>
          </a:xfrm>
          <a:prstGeom prst="rect">
            <a:avLst/>
          </a:prstGeom>
        </p:spPr>
      </p:pic>
      <p:sp>
        <p:nvSpPr>
          <p:cNvPr id="13" name="Rectangle 12"/>
          <p:cNvSpPr/>
          <p:nvPr/>
        </p:nvSpPr>
        <p:spPr>
          <a:xfrm>
            <a:off x="2124222" y="3927210"/>
            <a:ext cx="1126101" cy="99880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4" name="Picture 13"/>
          <p:cNvPicPr>
            <a:picLocks noChangeAspect="1"/>
          </p:cNvPicPr>
          <p:nvPr/>
        </p:nvPicPr>
        <p:blipFill>
          <a:blip r:embed="rId6"/>
          <a:stretch>
            <a:fillRect/>
          </a:stretch>
        </p:blipFill>
        <p:spPr>
          <a:xfrm>
            <a:off x="9174600" y="4115620"/>
            <a:ext cx="1127858" cy="999831"/>
          </a:xfrm>
          <a:prstGeom prst="rect">
            <a:avLst/>
          </a:prstGeom>
        </p:spPr>
      </p:pic>
    </p:spTree>
    <p:extLst>
      <p:ext uri="{BB962C8B-B14F-4D97-AF65-F5344CB8AC3E}">
        <p14:creationId xmlns:p14="http://schemas.microsoft.com/office/powerpoint/2010/main" val="2704006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0" y="0"/>
            <a:ext cx="12192000" cy="6858000"/>
          </a:xfrm>
          <a:prstGeom prst="rect">
            <a:avLst/>
          </a:prstGeom>
        </p:spPr>
      </p:pic>
      <p:sp>
        <p:nvSpPr>
          <p:cNvPr id="2" name="Rectangle 1"/>
          <p:cNvSpPr/>
          <p:nvPr/>
        </p:nvSpPr>
        <p:spPr>
          <a:xfrm>
            <a:off x="223563" y="1349589"/>
            <a:ext cx="5795889" cy="1685077"/>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5.ابتلاء </a:t>
            </a:r>
            <a:r>
              <a:rPr lang="fa-IR" dirty="0">
                <a:latin typeface="Vazir" panose="020B0603030804020204" pitchFamily="34" charset="-78"/>
                <a:cs typeface="Vazir" panose="020B0603030804020204" pitchFamily="34" charset="-78"/>
              </a:rPr>
              <a:t>زوج به هر گونه اعتیاد مضری که به تشخیص دادگاه به اساس زندگی خانوادگی خلل آورد و ادامه زندگی برای زوجه دشوار باشد.</a:t>
            </a:r>
          </a:p>
        </p:txBody>
      </p:sp>
      <p:sp>
        <p:nvSpPr>
          <p:cNvPr id="3" name="Rectangle 2"/>
          <p:cNvSpPr/>
          <p:nvPr/>
        </p:nvSpPr>
        <p:spPr>
          <a:xfrm>
            <a:off x="6385562" y="1246807"/>
            <a:ext cx="5440328" cy="2308324"/>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4.زوج </a:t>
            </a:r>
            <a:r>
              <a:rPr lang="fa-IR" dirty="0">
                <a:latin typeface="Vazir" panose="020B0603030804020204" pitchFamily="34" charset="-78"/>
                <a:cs typeface="Vazir" panose="020B0603030804020204" pitchFamily="34" charset="-78"/>
              </a:rPr>
              <a:t>زندگی خانوادگی را بدون عذر موجه ترک کند.تشخیص ترک زندگی خانوادگی و تشخیص عذر موجه با دادگاه است و یا شش ماه متوالی بدون عذر موجه از نظر دادگاه غیبت نماید.</a:t>
            </a:r>
          </a:p>
        </p:txBody>
      </p:sp>
      <p:sp>
        <p:nvSpPr>
          <p:cNvPr id="4" name="Rectangle 3"/>
          <p:cNvSpPr/>
          <p:nvPr/>
        </p:nvSpPr>
        <p:spPr>
          <a:xfrm>
            <a:off x="5978769" y="3555131"/>
            <a:ext cx="5847121" cy="2862322"/>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6.محکومیت </a:t>
            </a:r>
            <a:r>
              <a:rPr lang="fa-IR" dirty="0">
                <a:latin typeface="Vazir" panose="020B0603030804020204" pitchFamily="34" charset="-78"/>
                <a:cs typeface="Vazir" panose="020B0603030804020204" pitchFamily="34" charset="-78"/>
              </a:rPr>
              <a:t>قطعی زوج در اثرارتکاب جرم و انجام هر گونه مجازات اعم از حد وتعزیر در اثرارتکاب جرمی که مغایر با حیثیت خانوادگی وشئون زوجه باشد .تشخیص اینکه مجازات مغایر با حیثیت وشئون خانوادگی  است با توجه به وضع و موقعیت زوجه و عرف وموازین دیگر با دادگاه است.</a:t>
            </a:r>
          </a:p>
        </p:txBody>
      </p:sp>
      <p:pic>
        <p:nvPicPr>
          <p:cNvPr id="5" name="Picture 4"/>
          <p:cNvPicPr>
            <a:picLocks noChangeAspect="1"/>
          </p:cNvPicPr>
          <p:nvPr/>
        </p:nvPicPr>
        <p:blipFill>
          <a:blip r:embed="rId3"/>
          <a:stretch>
            <a:fillRect/>
          </a:stretch>
        </p:blipFill>
        <p:spPr>
          <a:xfrm>
            <a:off x="7880948" y="697260"/>
            <a:ext cx="4170025" cy="652329"/>
          </a:xfrm>
          <a:prstGeom prst="rect">
            <a:avLst/>
          </a:prstGeom>
        </p:spPr>
      </p:pic>
      <p:pic>
        <p:nvPicPr>
          <p:cNvPr id="10" name="Picture 9"/>
          <p:cNvPicPr>
            <a:picLocks noChangeAspect="1"/>
          </p:cNvPicPr>
          <p:nvPr/>
        </p:nvPicPr>
        <p:blipFill>
          <a:blip r:embed="rId4"/>
          <a:stretch>
            <a:fillRect/>
          </a:stretch>
        </p:blipFill>
        <p:spPr>
          <a:xfrm>
            <a:off x="366111" y="3555131"/>
            <a:ext cx="5246548" cy="2959592"/>
          </a:xfrm>
          <a:prstGeom prst="rect">
            <a:avLst/>
          </a:prstGeom>
        </p:spPr>
      </p:pic>
      <p:sp>
        <p:nvSpPr>
          <p:cNvPr id="11" name="Rectangle 10"/>
          <p:cNvSpPr/>
          <p:nvPr/>
        </p:nvSpPr>
        <p:spPr>
          <a:xfrm>
            <a:off x="0" y="955235"/>
            <a:ext cx="8119228"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6175195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53685" y="1108223"/>
            <a:ext cx="5739620" cy="1685077"/>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7.در </a:t>
            </a:r>
            <a:r>
              <a:rPr lang="fa-IR" dirty="0">
                <a:latin typeface="Vazir" panose="020B0603030804020204" pitchFamily="34" charset="-78"/>
                <a:cs typeface="Vazir" panose="020B0603030804020204" pitchFamily="34" charset="-78"/>
              </a:rPr>
              <a:t>صورتیکه پس از گذشت پنج سال زوجه از شوهر خود به جهت عقیم بودن و یا عوارض جسمی دیگر زوج صاحب فرزند نشود.</a:t>
            </a:r>
          </a:p>
        </p:txBody>
      </p:sp>
      <p:sp>
        <p:nvSpPr>
          <p:cNvPr id="3" name="Rectangle 2"/>
          <p:cNvSpPr/>
          <p:nvPr/>
        </p:nvSpPr>
        <p:spPr>
          <a:xfrm>
            <a:off x="5753684" y="2828837"/>
            <a:ext cx="5739619" cy="1131079"/>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8.در </a:t>
            </a:r>
            <a:r>
              <a:rPr lang="fa-IR" dirty="0">
                <a:latin typeface="Vazir" panose="020B0603030804020204" pitchFamily="34" charset="-78"/>
                <a:cs typeface="Vazir" panose="020B0603030804020204" pitchFamily="34" charset="-78"/>
              </a:rPr>
              <a:t>صورتیکه زوج مفقودالاثر شود وظرف شش ماه پس از مراجعه زوجه به دادگاه پیدا نشود.</a:t>
            </a:r>
          </a:p>
        </p:txBody>
      </p:sp>
      <p:sp>
        <p:nvSpPr>
          <p:cNvPr id="4" name="Rectangle 3"/>
          <p:cNvSpPr/>
          <p:nvPr/>
        </p:nvSpPr>
        <p:spPr>
          <a:xfrm>
            <a:off x="5807318" y="4135427"/>
            <a:ext cx="5739620" cy="1131079"/>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9.زوج </a:t>
            </a:r>
            <a:r>
              <a:rPr lang="fa-IR" dirty="0">
                <a:latin typeface="Vazir" panose="020B0603030804020204" pitchFamily="34" charset="-78"/>
                <a:cs typeface="Vazir" panose="020B0603030804020204" pitchFamily="34" charset="-78"/>
              </a:rPr>
              <a:t>همسر دیگری بدون رضایت زوجه اختیار کند یا به تشخیص دادگاه نسبت به همسران خود اجرای عدالت ننماید.</a:t>
            </a:r>
          </a:p>
        </p:txBody>
      </p:sp>
      <p:pic>
        <p:nvPicPr>
          <p:cNvPr id="5" name="Picture 4"/>
          <p:cNvPicPr>
            <a:picLocks noChangeAspect="1"/>
          </p:cNvPicPr>
          <p:nvPr/>
        </p:nvPicPr>
        <p:blipFill>
          <a:blip r:embed="rId2"/>
          <a:stretch>
            <a:fillRect/>
          </a:stretch>
        </p:blipFill>
        <p:spPr>
          <a:xfrm>
            <a:off x="7323280" y="454981"/>
            <a:ext cx="4170025" cy="652329"/>
          </a:xfrm>
          <a:prstGeom prst="rect">
            <a:avLst/>
          </a:prstGeom>
        </p:spPr>
      </p:pic>
      <p:pic>
        <p:nvPicPr>
          <p:cNvPr id="6" name="Picture 5"/>
          <p:cNvPicPr>
            <a:picLocks noChangeAspect="1"/>
          </p:cNvPicPr>
          <p:nvPr/>
        </p:nvPicPr>
        <p:blipFill>
          <a:blip r:embed="rId3"/>
          <a:stretch>
            <a:fillRect/>
          </a:stretch>
        </p:blipFill>
        <p:spPr>
          <a:xfrm>
            <a:off x="225083" y="781145"/>
            <a:ext cx="5057336" cy="5057336"/>
          </a:xfrm>
          <a:prstGeom prst="rect">
            <a:avLst/>
          </a:prstGeom>
        </p:spPr>
      </p:pic>
      <p:sp>
        <p:nvSpPr>
          <p:cNvPr id="7" name="Rectangle 6"/>
          <p:cNvSpPr/>
          <p:nvPr/>
        </p:nvSpPr>
        <p:spPr>
          <a:xfrm flipV="1">
            <a:off x="5518575" y="735426"/>
            <a:ext cx="2039815"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flipH="1">
            <a:off x="5495192" y="781145"/>
            <a:ext cx="45719" cy="5057336"/>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ounded Rectangle 8"/>
          <p:cNvSpPr/>
          <p:nvPr/>
        </p:nvSpPr>
        <p:spPr>
          <a:xfrm>
            <a:off x="11859065" y="781145"/>
            <a:ext cx="45719" cy="5057336"/>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5495192" y="6147582"/>
            <a:ext cx="6363873"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2556606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7887426" y="691540"/>
            <a:ext cx="4170025" cy="652329"/>
          </a:xfrm>
          <a:prstGeom prst="rect">
            <a:avLst/>
          </a:prstGeom>
        </p:spPr>
      </p:pic>
      <p:sp>
        <p:nvSpPr>
          <p:cNvPr id="7" name="Rectangle 6"/>
          <p:cNvSpPr/>
          <p:nvPr/>
        </p:nvSpPr>
        <p:spPr>
          <a:xfrm>
            <a:off x="225406" y="2642152"/>
            <a:ext cx="5247782" cy="1131079"/>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11.</a:t>
            </a:r>
            <a:r>
              <a:rPr lang="fa-IR" dirty="0">
                <a:latin typeface="Vazir" panose="020B0603030804020204" pitchFamily="34" charset="-78"/>
                <a:cs typeface="Vazir" panose="020B0603030804020204" pitchFamily="34" charset="-78"/>
              </a:rPr>
              <a:t> سوء رفتار و یا سوء معاشرت زوج به حدی که ادامه زندگی را برای زوجه غیر قابل تحمل نماید.</a:t>
            </a:r>
          </a:p>
        </p:txBody>
      </p:sp>
      <p:sp>
        <p:nvSpPr>
          <p:cNvPr id="8" name="Rectangle 7"/>
          <p:cNvSpPr/>
          <p:nvPr/>
        </p:nvSpPr>
        <p:spPr>
          <a:xfrm>
            <a:off x="225406" y="4731286"/>
            <a:ext cx="5247782" cy="1131079"/>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12.</a:t>
            </a:r>
            <a:r>
              <a:rPr lang="fa-IR" dirty="0">
                <a:latin typeface="Vazir" panose="020B0603030804020204" pitchFamily="34" charset="-78"/>
                <a:cs typeface="Vazir" panose="020B0603030804020204" pitchFamily="34" charset="-78"/>
              </a:rPr>
              <a:t> ابتلاء زوج به امراض صعب العلاج به نحوی که دوام زناشویی برای زوجه مخاطره آمیز باشد</a:t>
            </a:r>
            <a:r>
              <a:rPr lang="fa-IR" dirty="0" smtClean="0">
                <a:latin typeface="Vazir" panose="020B0603030804020204" pitchFamily="34" charset="-78"/>
                <a:cs typeface="Vazir" panose="020B0603030804020204" pitchFamily="34" charset="-78"/>
              </a:rPr>
              <a:t>.</a:t>
            </a:r>
            <a:endParaRPr lang="fa-IR" dirty="0">
              <a:latin typeface="Vazir" panose="020B0603030804020204" pitchFamily="34" charset="-78"/>
              <a:cs typeface="Vazir" panose="020B0603030804020204" pitchFamily="34" charset="-78"/>
            </a:endParaRPr>
          </a:p>
        </p:txBody>
      </p:sp>
      <p:sp>
        <p:nvSpPr>
          <p:cNvPr id="9" name="Rectangle 8"/>
          <p:cNvSpPr/>
          <p:nvPr/>
        </p:nvSpPr>
        <p:spPr>
          <a:xfrm>
            <a:off x="-622812" y="1343869"/>
            <a:ext cx="6096000" cy="577081"/>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10.</a:t>
            </a:r>
            <a:r>
              <a:rPr lang="fa-IR" dirty="0">
                <a:latin typeface="Vazir" panose="020B0603030804020204" pitchFamily="34" charset="-78"/>
                <a:cs typeface="Vazir" panose="020B0603030804020204" pitchFamily="34" charset="-78"/>
              </a:rPr>
              <a:t> جنون زوج در مواردی که فسخ نکاح شرعا ممکن نباشد</a:t>
            </a:r>
            <a:r>
              <a:rPr lang="fa-IR" dirty="0" smtClean="0">
                <a:latin typeface="Vazir" panose="020B0603030804020204" pitchFamily="34" charset="-78"/>
                <a:cs typeface="Vazir" panose="020B0603030804020204" pitchFamily="34" charset="-78"/>
              </a:rPr>
              <a:t>.</a:t>
            </a:r>
            <a:endParaRPr lang="fa-IR" dirty="0">
              <a:latin typeface="Vazir" panose="020B0603030804020204" pitchFamily="34" charset="-78"/>
              <a:cs typeface="Vazir" panose="020B0603030804020204" pitchFamily="34" charset="-78"/>
            </a:endParaRPr>
          </a:p>
        </p:txBody>
      </p:sp>
      <p:pic>
        <p:nvPicPr>
          <p:cNvPr id="10" name="Picture 9"/>
          <p:cNvPicPr>
            <a:picLocks noChangeAspect="1"/>
          </p:cNvPicPr>
          <p:nvPr/>
        </p:nvPicPr>
        <p:blipFill rotWithShape="1">
          <a:blip r:embed="rId4"/>
          <a:srcRect r="14798" b="7861"/>
          <a:stretch/>
        </p:blipFill>
        <p:spPr>
          <a:xfrm>
            <a:off x="5714777" y="1486856"/>
            <a:ext cx="6342674" cy="4572750"/>
          </a:xfrm>
          <a:prstGeom prst="rect">
            <a:avLst/>
          </a:prstGeom>
        </p:spPr>
      </p:pic>
      <p:sp>
        <p:nvSpPr>
          <p:cNvPr id="12" name="Rounded Rectangle 11"/>
          <p:cNvSpPr/>
          <p:nvPr/>
        </p:nvSpPr>
        <p:spPr>
          <a:xfrm>
            <a:off x="1" y="1002270"/>
            <a:ext cx="225406" cy="5057336"/>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flipV="1">
            <a:off x="1296537" y="931670"/>
            <a:ext cx="6799464" cy="5159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p:cNvSpPr/>
          <p:nvPr/>
        </p:nvSpPr>
        <p:spPr>
          <a:xfrm flipV="1">
            <a:off x="0" y="6761005"/>
            <a:ext cx="12191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987966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r="16127" b="10666"/>
          <a:stretch/>
        </p:blipFill>
        <p:spPr>
          <a:xfrm>
            <a:off x="6475829" y="1646284"/>
            <a:ext cx="5716172" cy="4729008"/>
          </a:xfrm>
          <a:prstGeom prst="rect">
            <a:avLst/>
          </a:prstGeom>
        </p:spPr>
      </p:pic>
      <p:sp>
        <p:nvSpPr>
          <p:cNvPr id="3" name="Rectangle 2"/>
          <p:cNvSpPr/>
          <p:nvPr/>
        </p:nvSpPr>
        <p:spPr>
          <a:xfrm>
            <a:off x="3472177" y="661791"/>
            <a:ext cx="3603872" cy="461665"/>
          </a:xfrm>
          <a:prstGeom prst="rect">
            <a:avLst/>
          </a:prstGeom>
        </p:spPr>
        <p:txBody>
          <a:bodyPr wrap="none">
            <a:spAutoFit/>
          </a:bodyPr>
          <a:lstStyle/>
          <a:p>
            <a:r>
              <a:rPr lang="fa-IR" sz="2400" dirty="0" smtClean="0">
                <a:latin typeface="Shabnam" panose="020B0603030804020204" pitchFamily="34" charset="-78"/>
                <a:cs typeface="Shabnam" panose="020B0603030804020204" pitchFamily="34" charset="-78"/>
              </a:rPr>
              <a:t>معایب دادن حق طلاق به زن</a:t>
            </a:r>
            <a:endParaRPr lang="fa-IR" sz="2400" dirty="0">
              <a:latin typeface="Shabnam" panose="020B0603030804020204" pitchFamily="34" charset="-78"/>
              <a:cs typeface="Shabnam" panose="020B0603030804020204" pitchFamily="34" charset="-78"/>
            </a:endParaRPr>
          </a:p>
        </p:txBody>
      </p:sp>
      <p:sp>
        <p:nvSpPr>
          <p:cNvPr id="4" name="Rectangle 3"/>
          <p:cNvSpPr/>
          <p:nvPr/>
        </p:nvSpPr>
        <p:spPr>
          <a:xfrm>
            <a:off x="980049" y="1438310"/>
            <a:ext cx="6096000" cy="3416320"/>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درکنار </a:t>
            </a:r>
            <a:r>
              <a:rPr lang="fa-IR" dirty="0">
                <a:latin typeface="Vazir" panose="020B0603030804020204" pitchFamily="34" charset="-78"/>
                <a:cs typeface="Vazir" panose="020B0603030804020204" pitchFamily="34" charset="-78"/>
              </a:rPr>
              <a:t>داشتن مزیت حق طلاق برای زن ،دادن حق طلاق به زن برای مرد این عیب را دارد که زن بتواند هر زمان که بخواهد نسبت به طلاق اقدام کند بدون لینکه مرد از این امر آگاه شود از سوی دیگر دادن این حق برای مرد بار مالی دارد و براین اساس زن می تواند همزمان با طلاق تمامی حقوق خود از جمله مهریه و اجرت المثل را مطالبه نماید. </a:t>
            </a:r>
          </a:p>
        </p:txBody>
      </p:sp>
      <p:sp>
        <p:nvSpPr>
          <p:cNvPr id="6" name="Rectangle 5"/>
          <p:cNvSpPr/>
          <p:nvPr/>
        </p:nvSpPr>
        <p:spPr>
          <a:xfrm>
            <a:off x="7076050" y="869763"/>
            <a:ext cx="5017476"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0" y="869763"/>
            <a:ext cx="3472177"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1" y="6288258"/>
            <a:ext cx="12192000" cy="281354"/>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233758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73136" y="487067"/>
            <a:ext cx="3823483" cy="461665"/>
          </a:xfrm>
          <a:prstGeom prst="rect">
            <a:avLst/>
          </a:prstGeom>
        </p:spPr>
        <p:txBody>
          <a:bodyPr wrap="none">
            <a:spAutoFit/>
          </a:bodyPr>
          <a:lstStyle/>
          <a:p>
            <a:r>
              <a:rPr lang="fa-IR" sz="2400" dirty="0" smtClean="0">
                <a:latin typeface="Shabnam" panose="020B0603030804020204" pitchFamily="34" charset="-78"/>
                <a:cs typeface="Shabnam" panose="020B0603030804020204" pitchFamily="34" charset="-78"/>
              </a:rPr>
              <a:t>تفاوت حق طلاق و وکالت طلاق</a:t>
            </a:r>
            <a:endParaRPr lang="fa-IR" sz="2400" dirty="0">
              <a:latin typeface="Shabnam" panose="020B0603030804020204" pitchFamily="34" charset="-78"/>
              <a:cs typeface="Shabnam" panose="020B0603030804020204" pitchFamily="34" charset="-78"/>
            </a:endParaRPr>
          </a:p>
        </p:txBody>
      </p:sp>
      <p:sp>
        <p:nvSpPr>
          <p:cNvPr id="3" name="Rectangle 2"/>
          <p:cNvSpPr/>
          <p:nvPr/>
        </p:nvSpPr>
        <p:spPr>
          <a:xfrm>
            <a:off x="6223979" y="1168373"/>
            <a:ext cx="5572640" cy="3970318"/>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حق طلاق براساس شرع و قانون در اختیار مرد است و حقی که زن براساس وکالت نامه یا شرط ضمن عقد برای اجرای طلاق از مرد دریافت می کند در بیان عامه حق طلاق گفته می شود در حالی که در حقیقت وکالت در طلاق است.تفاوت وکالت در طلاق به صورت شرط ضمن عقد نکاح ، عقد لازم دیگر با وکالت در قالب وکالت نامه رسمی در مطلق و مقید بودن آنها می باشد.</a:t>
            </a:r>
          </a:p>
        </p:txBody>
      </p:sp>
      <p:pic>
        <p:nvPicPr>
          <p:cNvPr id="5" name="Picture 4"/>
          <p:cNvPicPr>
            <a:picLocks noChangeAspect="1"/>
          </p:cNvPicPr>
          <p:nvPr/>
        </p:nvPicPr>
        <p:blipFill>
          <a:blip r:embed="rId2"/>
          <a:stretch>
            <a:fillRect/>
          </a:stretch>
        </p:blipFill>
        <p:spPr>
          <a:xfrm>
            <a:off x="318869" y="1168373"/>
            <a:ext cx="3057378" cy="3057376"/>
          </a:xfrm>
          <a:prstGeom prst="rect">
            <a:avLst/>
          </a:prstGeom>
        </p:spPr>
      </p:pic>
      <p:pic>
        <p:nvPicPr>
          <p:cNvPr id="6" name="Picture 5"/>
          <p:cNvPicPr>
            <a:picLocks noChangeAspect="1"/>
          </p:cNvPicPr>
          <p:nvPr/>
        </p:nvPicPr>
        <p:blipFill>
          <a:blip r:embed="rId3"/>
          <a:stretch>
            <a:fillRect/>
          </a:stretch>
        </p:blipFill>
        <p:spPr>
          <a:xfrm>
            <a:off x="2041300" y="3383252"/>
            <a:ext cx="4072484" cy="2704130"/>
          </a:xfrm>
          <a:prstGeom prst="rect">
            <a:avLst/>
          </a:prstGeom>
        </p:spPr>
      </p:pic>
      <p:pic>
        <p:nvPicPr>
          <p:cNvPr id="8" name="Picture 7"/>
          <p:cNvPicPr>
            <a:picLocks noChangeAspect="1"/>
          </p:cNvPicPr>
          <p:nvPr/>
        </p:nvPicPr>
        <p:blipFill>
          <a:blip r:embed="rId4"/>
          <a:stretch>
            <a:fillRect/>
          </a:stretch>
        </p:blipFill>
        <p:spPr>
          <a:xfrm>
            <a:off x="5454196" y="4735317"/>
            <a:ext cx="3282462" cy="1976292"/>
          </a:xfrm>
          <a:prstGeom prst="rect">
            <a:avLst/>
          </a:prstGeom>
        </p:spPr>
      </p:pic>
      <p:sp>
        <p:nvSpPr>
          <p:cNvPr id="9" name="Rectangle 8"/>
          <p:cNvSpPr/>
          <p:nvPr/>
        </p:nvSpPr>
        <p:spPr>
          <a:xfrm>
            <a:off x="11895093" y="0"/>
            <a:ext cx="104649" cy="637093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p:cNvPicPr>
            <a:picLocks noChangeAspect="1"/>
          </p:cNvPicPr>
          <p:nvPr/>
        </p:nvPicPr>
        <p:blipFill>
          <a:blip r:embed="rId5"/>
          <a:stretch>
            <a:fillRect/>
          </a:stretch>
        </p:blipFill>
        <p:spPr>
          <a:xfrm>
            <a:off x="114171" y="496800"/>
            <a:ext cx="103641" cy="6370872"/>
          </a:xfrm>
          <a:prstGeom prst="rect">
            <a:avLst/>
          </a:prstGeom>
        </p:spPr>
      </p:pic>
      <p:sp>
        <p:nvSpPr>
          <p:cNvPr id="11" name="Rectangle 10"/>
          <p:cNvSpPr/>
          <p:nvPr/>
        </p:nvSpPr>
        <p:spPr>
          <a:xfrm>
            <a:off x="872197" y="695039"/>
            <a:ext cx="7100939" cy="45719"/>
          </a:xfrm>
          <a:prstGeom prst="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5010998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6705" y="531149"/>
            <a:ext cx="7753106" cy="5739462"/>
          </a:xfrm>
          <a:prstGeom prst="rect">
            <a:avLst/>
          </a:prstGeom>
        </p:spPr>
      </p:pic>
      <p:sp>
        <p:nvSpPr>
          <p:cNvPr id="9" name="Rectangle 8"/>
          <p:cNvSpPr/>
          <p:nvPr/>
        </p:nvSpPr>
        <p:spPr>
          <a:xfrm>
            <a:off x="0" y="6477613"/>
            <a:ext cx="5636526" cy="25930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5336275" y="6005015"/>
            <a:ext cx="6855725" cy="27860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9245207" y="270556"/>
            <a:ext cx="2472151" cy="461665"/>
          </a:xfrm>
          <a:prstGeom prst="rect">
            <a:avLst/>
          </a:prstGeom>
        </p:spPr>
        <p:txBody>
          <a:bodyPr wrap="none">
            <a:spAutoFit/>
          </a:bodyPr>
          <a:lstStyle/>
          <a:p>
            <a:pPr algn="just"/>
            <a:r>
              <a:rPr lang="fa-IR" sz="2400" b="1" dirty="0" smtClean="0">
                <a:latin typeface="Shabnam" panose="020B0603030804020204" pitchFamily="34" charset="-78"/>
                <a:cs typeface="Shabnam" panose="020B0603030804020204" pitchFamily="34" charset="-78"/>
              </a:rPr>
              <a:t>حق طلاق چیست؟ </a:t>
            </a: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6541041" y="1084449"/>
            <a:ext cx="5404513" cy="3416320"/>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طلاق به معنای جدایی زوجین از همدیگر می باشد که می تواند ناشی از دلایل متعدد باشد براساس شرع و قانون طلاق ایقاعی می باشد که حق مرد است،بنابراین مرد می تواند هر زمان که بخواهد با پرداخت حقوق مالی زن نسبت به طلاق  او اقدام کند  لازم به ذکر است که طلاق ویژه نکاح دائم می باشد و در خصوص نکاح موقت طلاق جاری نمی شود..</a:t>
            </a:r>
            <a:endParaRPr lang="fa-IR" dirty="0">
              <a:latin typeface="Vazir" panose="020B0603030804020204" pitchFamily="34" charset="-78"/>
              <a:cs typeface="Vazir" panose="020B0603030804020204" pitchFamily="34" charset="-78"/>
            </a:endParaRPr>
          </a:p>
        </p:txBody>
      </p:sp>
      <p:sp>
        <p:nvSpPr>
          <p:cNvPr id="12" name="Rectangle 11"/>
          <p:cNvSpPr/>
          <p:nvPr/>
        </p:nvSpPr>
        <p:spPr>
          <a:xfrm rot="5400000">
            <a:off x="6566684" y="5350643"/>
            <a:ext cx="272968" cy="213328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p:cNvSpPr/>
          <p:nvPr/>
        </p:nvSpPr>
        <p:spPr>
          <a:xfrm>
            <a:off x="150125" y="441835"/>
            <a:ext cx="9253182" cy="73026"/>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Flowchart: Decision 14"/>
          <p:cNvSpPr/>
          <p:nvPr/>
        </p:nvSpPr>
        <p:spPr>
          <a:xfrm>
            <a:off x="11710799" y="270556"/>
            <a:ext cx="469507" cy="469146"/>
          </a:xfrm>
          <a:prstGeom prst="flowChartDecisi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dirty="0"/>
          </a:p>
        </p:txBody>
      </p:sp>
    </p:spTree>
    <p:extLst>
      <p:ext uri="{BB962C8B-B14F-4D97-AF65-F5344CB8AC3E}">
        <p14:creationId xmlns:p14="http://schemas.microsoft.com/office/powerpoint/2010/main" val="23031700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3495374" y="4373245"/>
            <a:ext cx="2334970" cy="646232"/>
          </a:xfrm>
          <a:prstGeom prst="rect">
            <a:avLst/>
          </a:prstGeom>
        </p:spPr>
      </p:pic>
      <p:sp>
        <p:nvSpPr>
          <p:cNvPr id="8" name="Rectangle 7"/>
          <p:cNvSpPr/>
          <p:nvPr/>
        </p:nvSpPr>
        <p:spPr>
          <a:xfrm>
            <a:off x="9589392" y="1659909"/>
            <a:ext cx="2336952" cy="64711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021655" y="487066"/>
            <a:ext cx="3698448" cy="461665"/>
          </a:xfrm>
          <a:prstGeom prst="rect">
            <a:avLst/>
          </a:prstGeom>
        </p:spPr>
        <p:txBody>
          <a:bodyPr wrap="none">
            <a:spAutoFit/>
          </a:bodyPr>
          <a:lstStyle/>
          <a:p>
            <a:r>
              <a:rPr lang="fa-IR" sz="2400" dirty="0" smtClean="0">
                <a:latin typeface="Shabnam" panose="020B0603030804020204" pitchFamily="34" charset="-78"/>
                <a:cs typeface="Shabnam" panose="020B0603030804020204" pitchFamily="34" charset="-78"/>
              </a:rPr>
              <a:t>نحوه واگذاری حق طلاق به زن</a:t>
            </a:r>
            <a:endParaRPr lang="fa-IR" sz="2400" dirty="0">
              <a:latin typeface="Shabnam" panose="020B0603030804020204" pitchFamily="34" charset="-78"/>
              <a:cs typeface="Shabnam" panose="020B0603030804020204" pitchFamily="34" charset="-78"/>
            </a:endParaRPr>
          </a:p>
        </p:txBody>
      </p:sp>
      <p:sp>
        <p:nvSpPr>
          <p:cNvPr id="3" name="Rectangle 2"/>
          <p:cNvSpPr/>
          <p:nvPr/>
        </p:nvSpPr>
        <p:spPr>
          <a:xfrm>
            <a:off x="5338227" y="948731"/>
            <a:ext cx="6381876" cy="646331"/>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واگذاری حق طلاق از سوی مرد به زن می تواند به دو صورت انجام شود:</a:t>
            </a:r>
          </a:p>
        </p:txBody>
      </p:sp>
      <p:sp>
        <p:nvSpPr>
          <p:cNvPr id="4" name="Rectangle 3"/>
          <p:cNvSpPr/>
          <p:nvPr/>
        </p:nvSpPr>
        <p:spPr>
          <a:xfrm>
            <a:off x="9870879" y="1595062"/>
            <a:ext cx="2013693" cy="646331"/>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 1   . شرط ضمن عقد</a:t>
            </a:r>
          </a:p>
        </p:txBody>
      </p:sp>
      <p:sp>
        <p:nvSpPr>
          <p:cNvPr id="5" name="Rectangle 4"/>
          <p:cNvSpPr/>
          <p:nvPr/>
        </p:nvSpPr>
        <p:spPr>
          <a:xfrm>
            <a:off x="5830344" y="2221517"/>
            <a:ext cx="6096000" cy="2308324"/>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زن می تواند در هنگام عقد و به صورت شرط ضمن عقد، در سند نکاح درخواست حق طلاق کند و یا این که شرایطی را قید کند که در صورت بروز آن ها ،حق طلاق به زن داده شود .  ماد ه 1119 قانون مدنی این مسأله مطرح شده است.</a:t>
            </a:r>
          </a:p>
        </p:txBody>
      </p:sp>
      <p:sp>
        <p:nvSpPr>
          <p:cNvPr id="6" name="Rectangle 5"/>
          <p:cNvSpPr/>
          <p:nvPr/>
        </p:nvSpPr>
        <p:spPr>
          <a:xfrm>
            <a:off x="3699633" y="4373146"/>
            <a:ext cx="2130711" cy="646331"/>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 2   . وکالت حق طلاق</a:t>
            </a:r>
          </a:p>
        </p:txBody>
      </p:sp>
      <p:sp>
        <p:nvSpPr>
          <p:cNvPr id="7" name="Rectangle 6"/>
          <p:cNvSpPr/>
          <p:nvPr/>
        </p:nvSpPr>
        <p:spPr>
          <a:xfrm>
            <a:off x="260629" y="4927144"/>
            <a:ext cx="5569715" cy="1754326"/>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برای اینکه زن بتواند این حق را به دست آورد می بایست به همراه زوج به دفترخانه استاد رسمی مراجعه نموده و وکالت در طلاق را دریافت کند.</a:t>
            </a:r>
          </a:p>
        </p:txBody>
      </p:sp>
      <p:sp>
        <p:nvSpPr>
          <p:cNvPr id="10" name="Rectangle 9"/>
          <p:cNvSpPr/>
          <p:nvPr/>
        </p:nvSpPr>
        <p:spPr>
          <a:xfrm>
            <a:off x="0" y="717898"/>
            <a:ext cx="8021655"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1" name="Picture 10"/>
          <p:cNvPicPr>
            <a:picLocks noChangeAspect="1"/>
          </p:cNvPicPr>
          <p:nvPr/>
        </p:nvPicPr>
        <p:blipFill>
          <a:blip r:embed="rId3"/>
          <a:stretch>
            <a:fillRect/>
          </a:stretch>
        </p:blipFill>
        <p:spPr>
          <a:xfrm>
            <a:off x="838927" y="1136203"/>
            <a:ext cx="3823932" cy="2864258"/>
          </a:xfrm>
          <a:prstGeom prst="rect">
            <a:avLst/>
          </a:prstGeom>
        </p:spPr>
      </p:pic>
      <p:pic>
        <p:nvPicPr>
          <p:cNvPr id="12" name="Picture 11"/>
          <p:cNvPicPr>
            <a:picLocks noChangeAspect="1"/>
          </p:cNvPicPr>
          <p:nvPr/>
        </p:nvPicPr>
        <p:blipFill>
          <a:blip r:embed="rId4"/>
          <a:stretch>
            <a:fillRect/>
          </a:stretch>
        </p:blipFill>
        <p:spPr>
          <a:xfrm>
            <a:off x="6997829" y="4379816"/>
            <a:ext cx="4611576" cy="2342386"/>
          </a:xfrm>
          <a:prstGeom prst="rect">
            <a:avLst/>
          </a:prstGeom>
        </p:spPr>
      </p:pic>
    </p:spTree>
    <p:extLst>
      <p:ext uri="{BB962C8B-B14F-4D97-AF65-F5344CB8AC3E}">
        <p14:creationId xmlns:p14="http://schemas.microsoft.com/office/powerpoint/2010/main" val="23600618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entagon 13"/>
          <p:cNvSpPr/>
          <p:nvPr/>
        </p:nvSpPr>
        <p:spPr>
          <a:xfrm rot="10800000">
            <a:off x="7004355" y="5417823"/>
            <a:ext cx="2116653" cy="890104"/>
          </a:xfrm>
          <a:prstGeom prst="homePlat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Pentagon 12"/>
          <p:cNvSpPr/>
          <p:nvPr/>
        </p:nvSpPr>
        <p:spPr>
          <a:xfrm rot="10800000">
            <a:off x="7004357" y="2725259"/>
            <a:ext cx="2116652" cy="897811"/>
          </a:xfrm>
          <a:prstGeom prst="homePlat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p:cNvPicPr>
            <a:picLocks noChangeAspect="1"/>
          </p:cNvPicPr>
          <p:nvPr/>
        </p:nvPicPr>
        <p:blipFill>
          <a:blip r:embed="rId2"/>
          <a:stretch>
            <a:fillRect/>
          </a:stretch>
        </p:blipFill>
        <p:spPr>
          <a:xfrm>
            <a:off x="9797469" y="4224109"/>
            <a:ext cx="2091109" cy="877900"/>
          </a:xfrm>
          <a:prstGeom prst="rect">
            <a:avLst/>
          </a:prstGeom>
        </p:spPr>
      </p:pic>
      <p:sp>
        <p:nvSpPr>
          <p:cNvPr id="9" name="Pentagon 8"/>
          <p:cNvSpPr/>
          <p:nvPr/>
        </p:nvSpPr>
        <p:spPr>
          <a:xfrm rot="10800000">
            <a:off x="9793366" y="1111819"/>
            <a:ext cx="2095212" cy="875401"/>
          </a:xfrm>
          <a:prstGeom prst="homePlat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807285" y="189224"/>
            <a:ext cx="3081293" cy="646331"/>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مدارک لازم برای گرفتن حق طلاق</a:t>
            </a:r>
            <a:endParaRPr lang="en-US" dirty="0">
              <a:latin typeface="Vazir" panose="020B0603030804020204" pitchFamily="34" charset="-78"/>
              <a:cs typeface="Vazir" panose="020B0603030804020204" pitchFamily="34" charset="-78"/>
            </a:endParaRPr>
          </a:p>
        </p:txBody>
      </p:sp>
      <p:sp>
        <p:nvSpPr>
          <p:cNvPr id="3" name="Rectangle 2"/>
          <p:cNvSpPr/>
          <p:nvPr/>
        </p:nvSpPr>
        <p:spPr>
          <a:xfrm>
            <a:off x="6854334" y="2749372"/>
            <a:ext cx="2181956" cy="646331"/>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2.شناسنامه </a:t>
            </a:r>
            <a:r>
              <a:rPr lang="fa-IR" dirty="0">
                <a:latin typeface="Vazir" panose="020B0603030804020204" pitchFamily="34" charset="-78"/>
                <a:cs typeface="Vazir" panose="020B0603030804020204" pitchFamily="34" charset="-78"/>
              </a:rPr>
              <a:t>زوجین</a:t>
            </a:r>
            <a:endParaRPr lang="en-US" dirty="0">
              <a:latin typeface="Vazir" panose="020B0603030804020204" pitchFamily="34" charset="-78"/>
              <a:cs typeface="Vazir" panose="020B0603030804020204" pitchFamily="34" charset="-78"/>
            </a:endParaRPr>
          </a:p>
        </p:txBody>
      </p:sp>
      <p:sp>
        <p:nvSpPr>
          <p:cNvPr id="4" name="Rectangle 3"/>
          <p:cNvSpPr/>
          <p:nvPr/>
        </p:nvSpPr>
        <p:spPr>
          <a:xfrm>
            <a:off x="9603850" y="4339893"/>
            <a:ext cx="2284728" cy="646331"/>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3.کارت </a:t>
            </a:r>
            <a:r>
              <a:rPr lang="fa-IR" dirty="0">
                <a:latin typeface="Vazir" panose="020B0603030804020204" pitchFamily="34" charset="-78"/>
                <a:cs typeface="Vazir" panose="020B0603030804020204" pitchFamily="34" charset="-78"/>
              </a:rPr>
              <a:t>ملی زوجین</a:t>
            </a:r>
            <a:endParaRPr lang="en-US" dirty="0">
              <a:latin typeface="Vazir" panose="020B0603030804020204" pitchFamily="34" charset="-78"/>
              <a:cs typeface="Vazir" panose="020B0603030804020204" pitchFamily="34" charset="-78"/>
            </a:endParaRPr>
          </a:p>
        </p:txBody>
      </p:sp>
      <p:sp>
        <p:nvSpPr>
          <p:cNvPr id="5" name="Rectangle 4"/>
          <p:cNvSpPr/>
          <p:nvPr/>
        </p:nvSpPr>
        <p:spPr>
          <a:xfrm>
            <a:off x="10347931" y="1226354"/>
            <a:ext cx="1314664" cy="646331"/>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1.عقدنامه</a:t>
            </a:r>
            <a:endParaRPr lang="fa-IR" dirty="0">
              <a:latin typeface="Vazir" panose="020B0603030804020204" pitchFamily="34" charset="-78"/>
              <a:cs typeface="Vazir" panose="020B0603030804020204" pitchFamily="34" charset="-78"/>
            </a:endParaRPr>
          </a:p>
        </p:txBody>
      </p:sp>
      <p:sp>
        <p:nvSpPr>
          <p:cNvPr id="6" name="Rectangle 5"/>
          <p:cNvSpPr/>
          <p:nvPr/>
        </p:nvSpPr>
        <p:spPr>
          <a:xfrm>
            <a:off x="7315200" y="5262710"/>
            <a:ext cx="1805808" cy="1200329"/>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4.نقش وکیل در </a:t>
            </a:r>
            <a:r>
              <a:rPr lang="fa-IR" dirty="0">
                <a:latin typeface="Vazir" panose="020B0603030804020204" pitchFamily="34" charset="-78"/>
                <a:cs typeface="Vazir" panose="020B0603030804020204" pitchFamily="34" charset="-78"/>
              </a:rPr>
              <a:t>دریافت حق طلاق</a:t>
            </a:r>
            <a:endParaRPr lang="en-US" dirty="0">
              <a:latin typeface="Vazir" panose="020B0603030804020204" pitchFamily="34" charset="-78"/>
              <a:cs typeface="Vazir" panose="020B0603030804020204" pitchFamily="34" charset="-78"/>
            </a:endParaRPr>
          </a:p>
        </p:txBody>
      </p:sp>
      <p:pic>
        <p:nvPicPr>
          <p:cNvPr id="7" name="Picture 6"/>
          <p:cNvPicPr>
            <a:picLocks noChangeAspect="1"/>
          </p:cNvPicPr>
          <p:nvPr/>
        </p:nvPicPr>
        <p:blipFill>
          <a:blip r:embed="rId3"/>
          <a:stretch>
            <a:fillRect/>
          </a:stretch>
        </p:blipFill>
        <p:spPr>
          <a:xfrm>
            <a:off x="0" y="347074"/>
            <a:ext cx="6097258" cy="6097258"/>
          </a:xfrm>
          <a:prstGeom prst="rect">
            <a:avLst/>
          </a:prstGeom>
        </p:spPr>
      </p:pic>
      <p:sp>
        <p:nvSpPr>
          <p:cNvPr id="15" name="Rounded Rectangle 14"/>
          <p:cNvSpPr/>
          <p:nvPr/>
        </p:nvSpPr>
        <p:spPr>
          <a:xfrm>
            <a:off x="0" y="491319"/>
            <a:ext cx="8807285" cy="54591"/>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Rectangle 15"/>
          <p:cNvSpPr/>
          <p:nvPr/>
        </p:nvSpPr>
        <p:spPr>
          <a:xfrm>
            <a:off x="11888578" y="545910"/>
            <a:ext cx="45719" cy="631209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228625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9485496" y="22294"/>
            <a:ext cx="786452" cy="1365622"/>
          </a:xfrm>
          <a:prstGeom prst="rect">
            <a:avLst/>
          </a:prstGeom>
        </p:spPr>
      </p:pic>
      <p:sp>
        <p:nvSpPr>
          <p:cNvPr id="2" name="Rectangle 1"/>
          <p:cNvSpPr/>
          <p:nvPr/>
        </p:nvSpPr>
        <p:spPr>
          <a:xfrm>
            <a:off x="3192658" y="734992"/>
            <a:ext cx="3773790" cy="461665"/>
          </a:xfrm>
          <a:prstGeom prst="rect">
            <a:avLst/>
          </a:prstGeom>
        </p:spPr>
        <p:txBody>
          <a:bodyPr wrap="none">
            <a:spAutoFit/>
          </a:bodyPr>
          <a:lstStyle/>
          <a:p>
            <a:r>
              <a:rPr lang="fa-IR" sz="2400" b="1" dirty="0">
                <a:latin typeface="Shabnam" panose="020B0603030804020204" pitchFamily="34" charset="-78"/>
                <a:cs typeface="Shabnam" panose="020B0603030804020204" pitchFamily="34" charset="-78"/>
              </a:rPr>
              <a:t>حق طلاق بهتر است یا مهریه؟</a:t>
            </a:r>
          </a:p>
        </p:txBody>
      </p:sp>
      <p:sp>
        <p:nvSpPr>
          <p:cNvPr id="3" name="Rectangle 2"/>
          <p:cNvSpPr/>
          <p:nvPr/>
        </p:nvSpPr>
        <p:spPr>
          <a:xfrm>
            <a:off x="870448" y="1196657"/>
            <a:ext cx="6096000" cy="2793072"/>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مهریه، عبارت است از مالی که به موجب عقد نکاح دایم یا موقت، به ملکیت زن در  آمده و او می تواند، در آن تصرف نموده و یا هر زمان که بخواهد، آن را مطالبه کند. در مقابل حق طلاق حقی است که زن ضمن وکالت نامه یا سند نکاحیه دریافت می کند که بتواند خود را مطلقه سازد </a:t>
            </a:r>
            <a:r>
              <a:rPr lang="fa-IR" dirty="0" smtClean="0">
                <a:latin typeface="Vazir" panose="020B0603030804020204" pitchFamily="34" charset="-78"/>
                <a:cs typeface="Vazir" panose="020B0603030804020204" pitchFamily="34" charset="-78"/>
              </a:rPr>
              <a:t>.</a:t>
            </a:r>
            <a:endParaRPr lang="fa-IR" dirty="0">
              <a:latin typeface="Vazir" panose="020B0603030804020204" pitchFamily="34" charset="-78"/>
              <a:cs typeface="Vazir" panose="020B0603030804020204" pitchFamily="34" charset="-78"/>
            </a:endParaRPr>
          </a:p>
        </p:txBody>
      </p:sp>
      <p:pic>
        <p:nvPicPr>
          <p:cNvPr id="7" name="Picture 6"/>
          <p:cNvPicPr>
            <a:picLocks noChangeAspect="1"/>
          </p:cNvPicPr>
          <p:nvPr/>
        </p:nvPicPr>
        <p:blipFill rotWithShape="1">
          <a:blip r:embed="rId3"/>
          <a:srcRect r="20156" b="8515"/>
          <a:stretch/>
        </p:blipFill>
        <p:spPr>
          <a:xfrm>
            <a:off x="7061982" y="559848"/>
            <a:ext cx="4847028" cy="4628040"/>
          </a:xfrm>
          <a:prstGeom prst="rect">
            <a:avLst/>
          </a:prstGeom>
        </p:spPr>
      </p:pic>
      <p:sp>
        <p:nvSpPr>
          <p:cNvPr id="8" name="Rectangle 7"/>
          <p:cNvSpPr/>
          <p:nvPr/>
        </p:nvSpPr>
        <p:spPr>
          <a:xfrm>
            <a:off x="9485496" y="5187889"/>
            <a:ext cx="783919" cy="951114"/>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0" y="5880294"/>
            <a:ext cx="9485496" cy="25870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8475697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64124" y="2684212"/>
            <a:ext cx="6124134" cy="3936944"/>
          </a:xfrm>
          <a:prstGeom prst="rect">
            <a:avLst/>
          </a:prstGeom>
        </p:spPr>
      </p:pic>
      <p:sp>
        <p:nvSpPr>
          <p:cNvPr id="4" name="Rectangle 3"/>
          <p:cNvSpPr/>
          <p:nvPr/>
        </p:nvSpPr>
        <p:spPr>
          <a:xfrm>
            <a:off x="4811908" y="304631"/>
            <a:ext cx="7033089" cy="717452"/>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4811908" y="388592"/>
            <a:ext cx="6811480" cy="461665"/>
          </a:xfrm>
          <a:prstGeom prst="rect">
            <a:avLst/>
          </a:prstGeom>
        </p:spPr>
        <p:txBody>
          <a:bodyPr wrap="none">
            <a:spAutoFit/>
          </a:bodyPr>
          <a:lstStyle/>
          <a:p>
            <a:r>
              <a:rPr lang="fa-IR" sz="2400" dirty="0" smtClean="0">
                <a:latin typeface="Shabnam" panose="020B0603030804020204" pitchFamily="34" charset="-78"/>
                <a:cs typeface="Shabnam" panose="020B0603030804020204" pitchFamily="34" charset="-78"/>
              </a:rPr>
              <a:t>در صورت داشتن حق طلاق مهریه به زن تعلق می گیرد؟</a:t>
            </a:r>
            <a:endParaRPr lang="fa-IR" sz="2400" dirty="0">
              <a:latin typeface="Shabnam" panose="020B0603030804020204" pitchFamily="34" charset="-78"/>
              <a:cs typeface="Shabnam" panose="020B0603030804020204" pitchFamily="34" charset="-78"/>
            </a:endParaRPr>
          </a:p>
        </p:txBody>
      </p:sp>
      <p:sp>
        <p:nvSpPr>
          <p:cNvPr id="3" name="Rectangle 2"/>
          <p:cNvSpPr/>
          <p:nvPr/>
        </p:nvSpPr>
        <p:spPr>
          <a:xfrm>
            <a:off x="4954137" y="1253051"/>
            <a:ext cx="6808798" cy="2308324"/>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به محض وقوع نکاح زن مالک مهر می شود و طلاق مانع از تعلق مهریه به زن نمی باشد.در خصوص حق طلاق هم وضع به همین منوال است و زن می تواند با اعمال حق طلاق خود،مهریه را نیز طلب کند مگر اینکه ضمن وکالت نامه تمام یا بخشی از مهریه را در ازای دریافت حق طلاق بخشیده باشد.</a:t>
            </a:r>
          </a:p>
        </p:txBody>
      </p:sp>
      <p:sp>
        <p:nvSpPr>
          <p:cNvPr id="6" name="Rectangle 5"/>
          <p:cNvSpPr/>
          <p:nvPr/>
        </p:nvSpPr>
        <p:spPr>
          <a:xfrm>
            <a:off x="5088945" y="6316394"/>
            <a:ext cx="6972886" cy="7033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1364566" y="-1"/>
            <a:ext cx="70339" cy="378420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2420530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796585" y="382179"/>
            <a:ext cx="5049672" cy="504968"/>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a:blip r:embed="rId2"/>
          <a:stretch>
            <a:fillRect/>
          </a:stretch>
        </p:blipFill>
        <p:spPr>
          <a:xfrm>
            <a:off x="0" y="-135848"/>
            <a:ext cx="12198024" cy="6858000"/>
          </a:xfrm>
          <a:prstGeom prst="rect">
            <a:avLst/>
          </a:prstGeom>
        </p:spPr>
      </p:pic>
      <p:sp>
        <p:nvSpPr>
          <p:cNvPr id="2" name="Rectangle 1"/>
          <p:cNvSpPr/>
          <p:nvPr/>
        </p:nvSpPr>
        <p:spPr>
          <a:xfrm>
            <a:off x="5948488" y="382179"/>
            <a:ext cx="5897769" cy="461665"/>
          </a:xfrm>
          <a:prstGeom prst="rect">
            <a:avLst/>
          </a:prstGeom>
        </p:spPr>
        <p:txBody>
          <a:bodyPr wrap="none">
            <a:spAutoFit/>
          </a:bodyPr>
          <a:lstStyle/>
          <a:p>
            <a:r>
              <a:rPr lang="fa-IR" sz="2400" dirty="0">
                <a:latin typeface="Shabnam" panose="020B0603030804020204" pitchFamily="34" charset="-78"/>
                <a:cs typeface="Shabnam" panose="020B0603030804020204" pitchFamily="34" charset="-78"/>
              </a:rPr>
              <a:t>آیا زن با داشتن حق طلاق می تواند طلاق بگیرد؟</a:t>
            </a:r>
          </a:p>
        </p:txBody>
      </p:sp>
      <p:sp>
        <p:nvSpPr>
          <p:cNvPr id="3" name="Rectangle 2"/>
          <p:cNvSpPr/>
          <p:nvPr/>
        </p:nvSpPr>
        <p:spPr>
          <a:xfrm>
            <a:off x="3277772" y="1120676"/>
            <a:ext cx="8568485" cy="1754326"/>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درست است که طلاق حق مرد می باشد اما اگر زن وکالت در طلاق داشته باشد می تواند نسبت به طلاق اقدام نماید .البته داشتن حق طلاق از سوی زن مسقط حق مرد نمی باشد و مرد می تواند در هرحال نسبت به اعمال حق خود اقدام نماید.</a:t>
            </a:r>
          </a:p>
        </p:txBody>
      </p:sp>
      <p:pic>
        <p:nvPicPr>
          <p:cNvPr id="7" name="Picture 6"/>
          <p:cNvPicPr>
            <a:picLocks noChangeAspect="1"/>
          </p:cNvPicPr>
          <p:nvPr/>
        </p:nvPicPr>
        <p:blipFill>
          <a:blip r:embed="rId3"/>
          <a:stretch>
            <a:fillRect/>
          </a:stretch>
        </p:blipFill>
        <p:spPr>
          <a:xfrm>
            <a:off x="1569147" y="3036418"/>
            <a:ext cx="7752274" cy="3391620"/>
          </a:xfrm>
          <a:prstGeom prst="rect">
            <a:avLst/>
          </a:prstGeom>
        </p:spPr>
      </p:pic>
      <p:sp>
        <p:nvSpPr>
          <p:cNvPr id="8" name="Half Frame 7"/>
          <p:cNvSpPr/>
          <p:nvPr/>
        </p:nvSpPr>
        <p:spPr>
          <a:xfrm rot="10800000">
            <a:off x="8964543" y="5091879"/>
            <a:ext cx="659470" cy="1642086"/>
          </a:xfrm>
          <a:prstGeom prst="halfFram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10" name="Picture 9"/>
          <p:cNvPicPr>
            <a:picLocks noChangeAspect="1"/>
          </p:cNvPicPr>
          <p:nvPr/>
        </p:nvPicPr>
        <p:blipFill>
          <a:blip r:embed="rId4"/>
          <a:stretch>
            <a:fillRect/>
          </a:stretch>
        </p:blipFill>
        <p:spPr>
          <a:xfrm rot="10800000">
            <a:off x="1309674" y="2730491"/>
            <a:ext cx="658425" cy="1646063"/>
          </a:xfrm>
          <a:prstGeom prst="rect">
            <a:avLst/>
          </a:prstGeom>
        </p:spPr>
      </p:pic>
      <p:sp>
        <p:nvSpPr>
          <p:cNvPr id="11" name="Rectangle 10"/>
          <p:cNvSpPr/>
          <p:nvPr/>
        </p:nvSpPr>
        <p:spPr>
          <a:xfrm>
            <a:off x="3229481" y="588944"/>
            <a:ext cx="2825460"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7823809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204716"/>
            <a:ext cx="12192000" cy="6448568"/>
          </a:xfrm>
          <a:prstGeom prst="rect">
            <a:avLst/>
          </a:prstGeom>
        </p:spPr>
      </p:pic>
      <p:sp>
        <p:nvSpPr>
          <p:cNvPr id="2" name="Rectangle 1"/>
          <p:cNvSpPr/>
          <p:nvPr/>
        </p:nvSpPr>
        <p:spPr>
          <a:xfrm>
            <a:off x="10229933" y="621282"/>
            <a:ext cx="1646606" cy="461665"/>
          </a:xfrm>
          <a:prstGeom prst="rect">
            <a:avLst/>
          </a:prstGeom>
        </p:spPr>
        <p:txBody>
          <a:bodyPr wrap="none">
            <a:spAutoFit/>
          </a:bodyPr>
          <a:lstStyle/>
          <a:p>
            <a:r>
              <a:rPr lang="fa-IR" sz="2400" b="1" dirty="0">
                <a:latin typeface="Shabnam" panose="020B0603030804020204" pitchFamily="34" charset="-78"/>
                <a:cs typeface="Shabnam" panose="020B0603030804020204" pitchFamily="34" charset="-78"/>
              </a:rPr>
              <a:t>سخن پایانی</a:t>
            </a:r>
          </a:p>
        </p:txBody>
      </p:sp>
      <p:sp>
        <p:nvSpPr>
          <p:cNvPr id="3" name="Rectangle 2"/>
          <p:cNvSpPr/>
          <p:nvPr/>
        </p:nvSpPr>
        <p:spPr>
          <a:xfrm>
            <a:off x="1760560" y="3429000"/>
            <a:ext cx="10090246" cy="2308324"/>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داشتن حق طلاق با وکالت در طلاق متفاوت می باشد در حالی که در بیان عامه به یک معنی و در کنار هم به کار برده می شوند،در صورتی که زنی وکالت در طلاق داشته باشد می تواند به راحتی نسبت به طلاق اقدام نماید.شروط 12 گانه مندرج در سند نکاح درست است که به زن این حق را می دهد که بتواند با اثبات اموری از دادگاه تقاضای طلاق نماید اما به معنای حق طلاق یا وکالت در طلاق به معنای مطلق نمی باشد.رند.</a:t>
            </a:r>
          </a:p>
        </p:txBody>
      </p:sp>
      <p:sp>
        <p:nvSpPr>
          <p:cNvPr id="5" name="Rectangle 4"/>
          <p:cNvSpPr/>
          <p:nvPr/>
        </p:nvSpPr>
        <p:spPr>
          <a:xfrm>
            <a:off x="0" y="1037228"/>
            <a:ext cx="10474450"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11561079" y="1037228"/>
            <a:ext cx="630921"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4072695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82819" y="1615211"/>
            <a:ext cx="2659702" cy="577081"/>
          </a:xfrm>
          <a:prstGeom prst="rect">
            <a:avLst/>
          </a:prstGeom>
        </p:spPr>
        <p:txBody>
          <a:bodyPr wrap="square">
            <a:spAutoFit/>
          </a:bodyPr>
          <a:lstStyle/>
          <a:p>
            <a:pPr>
              <a:lnSpc>
                <a:spcPct val="200000"/>
              </a:lnSpc>
            </a:pPr>
            <a:r>
              <a:rPr lang="en-US" dirty="0">
                <a:latin typeface="Vazir" panose="020B0603030804020204" pitchFamily="34" charset="-78"/>
                <a:cs typeface="Vazir" panose="020B0603030804020204" pitchFamily="34" charset="-78"/>
              </a:rPr>
              <a:t>https://www.daadapp.ir</a:t>
            </a:r>
            <a:endParaRPr lang="fa-IR" dirty="0">
              <a:latin typeface="Vazir" panose="020B0603030804020204" pitchFamily="34" charset="-78"/>
              <a:cs typeface="Vazir" panose="020B0603030804020204" pitchFamily="34" charset="-78"/>
            </a:endParaRPr>
          </a:p>
        </p:txBody>
      </p:sp>
      <p:sp>
        <p:nvSpPr>
          <p:cNvPr id="4" name="TextBox 3"/>
          <p:cNvSpPr txBox="1"/>
          <p:nvPr/>
        </p:nvSpPr>
        <p:spPr>
          <a:xfrm>
            <a:off x="10051546" y="351482"/>
            <a:ext cx="1949385" cy="461665"/>
          </a:xfrm>
          <a:prstGeom prst="rect">
            <a:avLst/>
          </a:prstGeom>
        </p:spPr>
        <p:txBody>
          <a:bodyPr wrap="square">
            <a:spAutoFit/>
          </a:bodyPr>
          <a:lstStyle>
            <a:defPPr>
              <a:defRPr lang="fa-IR"/>
            </a:defPPr>
            <a:lvl1pPr algn="ctr">
              <a:defRPr sz="2400" b="1">
                <a:latin typeface="Shabnam" panose="020B0603030804020204" pitchFamily="34" charset="-78"/>
                <a:cs typeface="Shabnam" panose="020B0603030804020204" pitchFamily="34" charset="-78"/>
              </a:defRPr>
            </a:lvl1pPr>
          </a:lstStyle>
          <a:p>
            <a:pPr algn="r"/>
            <a:r>
              <a:rPr lang="fa-IR" dirty="0"/>
              <a:t>منابع</a:t>
            </a:r>
          </a:p>
        </p:txBody>
      </p:sp>
      <p:sp>
        <p:nvSpPr>
          <p:cNvPr id="5" name="Rectangle 4"/>
          <p:cNvSpPr/>
          <p:nvPr/>
        </p:nvSpPr>
        <p:spPr>
          <a:xfrm>
            <a:off x="0" y="600500"/>
            <a:ext cx="11215670" cy="5215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16107948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ded Corner 2"/>
          <p:cNvSpPr/>
          <p:nvPr/>
        </p:nvSpPr>
        <p:spPr>
          <a:xfrm>
            <a:off x="2504050" y="1477108"/>
            <a:ext cx="7216726" cy="2686929"/>
          </a:xfrm>
          <a:prstGeom prst="foldedCorner">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extBox 1"/>
          <p:cNvSpPr txBox="1"/>
          <p:nvPr/>
        </p:nvSpPr>
        <p:spPr>
          <a:xfrm>
            <a:off x="3882684" y="2589739"/>
            <a:ext cx="4459457" cy="461665"/>
          </a:xfrm>
          <a:prstGeom prst="rect">
            <a:avLst/>
          </a:prstGeom>
        </p:spPr>
        <p:txBody>
          <a:bodyPr wrap="square">
            <a:spAutoFit/>
          </a:bodyPr>
          <a:lstStyle>
            <a:defPPr>
              <a:defRPr lang="fa-IR"/>
            </a:defPPr>
            <a:lvl1pPr>
              <a:defRPr sz="2400">
                <a:latin typeface="Shabnam" panose="020B0603030804020204" pitchFamily="34" charset="-78"/>
                <a:cs typeface="Shabnam" panose="020B0603030804020204" pitchFamily="34" charset="-78"/>
              </a:defRPr>
            </a:lvl1pPr>
          </a:lstStyle>
          <a:p>
            <a:pPr algn="ctr"/>
            <a:r>
              <a:rPr lang="fa-IR" b="1" dirty="0"/>
              <a:t>با تشکر از توجه شما</a:t>
            </a:r>
          </a:p>
        </p:txBody>
      </p:sp>
      <p:sp>
        <p:nvSpPr>
          <p:cNvPr id="4" name="Rectangle 3"/>
          <p:cNvSpPr/>
          <p:nvPr/>
        </p:nvSpPr>
        <p:spPr>
          <a:xfrm>
            <a:off x="9720776" y="2532185"/>
            <a:ext cx="2471224" cy="59084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4"/>
          <p:cNvPicPr>
            <a:picLocks noChangeAspect="1"/>
          </p:cNvPicPr>
          <p:nvPr/>
        </p:nvPicPr>
        <p:blipFill>
          <a:blip r:embed="rId2"/>
          <a:stretch>
            <a:fillRect/>
          </a:stretch>
        </p:blipFill>
        <p:spPr>
          <a:xfrm>
            <a:off x="13853" y="2589739"/>
            <a:ext cx="2469094" cy="591363"/>
          </a:xfrm>
          <a:prstGeom prst="rect">
            <a:avLst/>
          </a:prstGeom>
        </p:spPr>
      </p:pic>
    </p:spTree>
    <p:extLst>
      <p:ext uri="{BB962C8B-B14F-4D97-AF65-F5344CB8AC3E}">
        <p14:creationId xmlns:p14="http://schemas.microsoft.com/office/powerpoint/2010/main" val="30342797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flipH="1">
            <a:off x="12004475" y="182436"/>
            <a:ext cx="45719" cy="6509982"/>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rotWithShape="1">
          <a:blip r:embed="rId2"/>
          <a:srcRect l="522" t="11660" r="11343"/>
          <a:stretch/>
        </p:blipFill>
        <p:spPr>
          <a:xfrm>
            <a:off x="1448557" y="2101755"/>
            <a:ext cx="10745337" cy="4756245"/>
          </a:xfrm>
          <a:prstGeom prst="rect">
            <a:avLst/>
          </a:prstGeom>
        </p:spPr>
      </p:pic>
      <p:sp>
        <p:nvSpPr>
          <p:cNvPr id="2" name="Rectangle 1"/>
          <p:cNvSpPr/>
          <p:nvPr/>
        </p:nvSpPr>
        <p:spPr>
          <a:xfrm>
            <a:off x="138043" y="291618"/>
            <a:ext cx="5020031" cy="3970318"/>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بنابراین زن براساس قانون و شرع اصولا حق طلاق ندارد مگر اینکه ضمن عقد وکالت مرد به زن وکالت داده باشد و یا اینکه  به صورت شرط ضمن عقد به زن این حق داده شد باشد.حقی که زن به این واسطه به دست می آورد در بیان عامه به حق طلاق یاد می شود براین اساس در صورتی که زن به واسطه کراهت دادخواست طلاق خلع بدهد نمی توان از حق طلاق صحبت به میان آورد </a:t>
            </a:r>
            <a:r>
              <a:rPr lang="fa-IR" dirty="0" smtClean="0">
                <a:latin typeface="Vazir" panose="020B0603030804020204" pitchFamily="34" charset="-78"/>
                <a:cs typeface="Vazir" panose="020B0603030804020204" pitchFamily="34" charset="-78"/>
              </a:rPr>
              <a:t>.</a:t>
            </a:r>
            <a:endParaRPr lang="fa-IR" dirty="0">
              <a:latin typeface="Vazir" panose="020B0603030804020204" pitchFamily="34" charset="-78"/>
              <a:cs typeface="Vazir" panose="020B0603030804020204" pitchFamily="34" charset="-78"/>
            </a:endParaRPr>
          </a:p>
        </p:txBody>
      </p:sp>
      <p:sp>
        <p:nvSpPr>
          <p:cNvPr id="3" name="TextBox 2"/>
          <p:cNvSpPr txBox="1"/>
          <p:nvPr/>
        </p:nvSpPr>
        <p:spPr>
          <a:xfrm>
            <a:off x="10699845" y="182436"/>
            <a:ext cx="1350349" cy="461665"/>
          </a:xfrm>
          <a:prstGeom prst="rect">
            <a:avLst/>
          </a:prstGeom>
        </p:spPr>
        <p:txBody>
          <a:bodyPr wrap="square">
            <a:spAutoFit/>
          </a:bodyPr>
          <a:lstStyle>
            <a:defPPr>
              <a:defRPr lang="fa-IR"/>
            </a:defPPr>
            <a:lvl1pPr algn="just">
              <a:defRPr sz="2400" b="1">
                <a:latin typeface="Shabnam" panose="020B0603030804020204" pitchFamily="34" charset="-78"/>
                <a:cs typeface="Shabnam" panose="020B0603030804020204" pitchFamily="34" charset="-78"/>
              </a:defRPr>
            </a:lvl1pPr>
          </a:lstStyle>
          <a:p>
            <a:r>
              <a:rPr lang="fa-IR" dirty="0"/>
              <a:t>حق طلاق</a:t>
            </a:r>
          </a:p>
        </p:txBody>
      </p:sp>
      <p:sp>
        <p:nvSpPr>
          <p:cNvPr id="11" name="Rectangle 10"/>
          <p:cNvSpPr/>
          <p:nvPr/>
        </p:nvSpPr>
        <p:spPr>
          <a:xfrm>
            <a:off x="5158074" y="621242"/>
            <a:ext cx="7033925"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322623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3516922" y="6583680"/>
            <a:ext cx="8675077" cy="20435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a:off x="343322" y="0"/>
            <a:ext cx="232012"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951774" y="0"/>
            <a:ext cx="354841" cy="201168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p:cNvPicPr>
            <a:picLocks noChangeAspect="1"/>
          </p:cNvPicPr>
          <p:nvPr/>
        </p:nvPicPr>
        <p:blipFill rotWithShape="1">
          <a:blip r:embed="rId2"/>
          <a:srcRect l="16388" b="14179"/>
          <a:stretch/>
        </p:blipFill>
        <p:spPr>
          <a:xfrm>
            <a:off x="150125" y="2419278"/>
            <a:ext cx="6371230" cy="4438722"/>
          </a:xfrm>
          <a:prstGeom prst="rect">
            <a:avLst/>
          </a:prstGeom>
        </p:spPr>
      </p:pic>
      <p:sp>
        <p:nvSpPr>
          <p:cNvPr id="2" name="Rectangle 1"/>
          <p:cNvSpPr/>
          <p:nvPr/>
        </p:nvSpPr>
        <p:spPr>
          <a:xfrm>
            <a:off x="4599295" y="1054248"/>
            <a:ext cx="7372063" cy="4524315"/>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در صورتی که زن از مرد وکالت اخذ نماید که هر وقت بخواهد خود را مطلقه کند ، در این صورت نیازی به حضور مرد برای طلاق وجود ندارد و زن می تواند به راحتی خود را مطلقه سازد. هر چند وجود چنین وکالتی روند طلاق را برای زن بسیار راحت می نماید اما این عیب را نیز دارد که به دلیل اینکه چنین طلاقی نیازبه حضور مرد ندارد ،مرد از طلاق بی اطلاع بوده و از طرفی زن می تواند  همزمان با طلاق تمامی حقوق خود از جمله مهریه و اجرت المثل را مطالبه نماید،البته ممکن است داد ن حق طلاق به زن با گذشتن زن از برخی از حقوق مالی اش همراه باشد آنچه اهمیت دارد توافق ضمن وکالت نامه فی مابین طرفین می باشد.</a:t>
            </a:r>
          </a:p>
        </p:txBody>
      </p:sp>
      <p:sp>
        <p:nvSpPr>
          <p:cNvPr id="10" name="Rectangle 9"/>
          <p:cNvSpPr/>
          <p:nvPr/>
        </p:nvSpPr>
        <p:spPr>
          <a:xfrm>
            <a:off x="6521354" y="5622877"/>
            <a:ext cx="5670645" cy="39578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1" name="Picture 10"/>
          <p:cNvPicPr>
            <a:picLocks noChangeAspect="1"/>
          </p:cNvPicPr>
          <p:nvPr/>
        </p:nvPicPr>
        <p:blipFill>
          <a:blip r:embed="rId3"/>
          <a:stretch>
            <a:fillRect/>
          </a:stretch>
        </p:blipFill>
        <p:spPr>
          <a:xfrm>
            <a:off x="10447226" y="581048"/>
            <a:ext cx="1524132" cy="646232"/>
          </a:xfrm>
          <a:prstGeom prst="rect">
            <a:avLst/>
          </a:prstGeom>
        </p:spPr>
      </p:pic>
    </p:spTree>
    <p:extLst>
      <p:ext uri="{BB962C8B-B14F-4D97-AF65-F5344CB8AC3E}">
        <p14:creationId xmlns:p14="http://schemas.microsoft.com/office/powerpoint/2010/main" val="13691601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8925635" y="415518"/>
            <a:ext cx="3266365" cy="52617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p:cNvPicPr>
            <a:picLocks noChangeAspect="1"/>
          </p:cNvPicPr>
          <p:nvPr/>
        </p:nvPicPr>
        <p:blipFill>
          <a:blip r:embed="rId2"/>
          <a:stretch>
            <a:fillRect/>
          </a:stretch>
        </p:blipFill>
        <p:spPr>
          <a:xfrm>
            <a:off x="0" y="931276"/>
            <a:ext cx="12179468" cy="5779042"/>
          </a:xfrm>
          <a:prstGeom prst="rect">
            <a:avLst/>
          </a:prstGeom>
        </p:spPr>
      </p:pic>
      <p:sp>
        <p:nvSpPr>
          <p:cNvPr id="2" name="Rectangle 1"/>
          <p:cNvSpPr/>
          <p:nvPr/>
        </p:nvSpPr>
        <p:spPr>
          <a:xfrm>
            <a:off x="3407556" y="434073"/>
            <a:ext cx="5386316" cy="2308324"/>
          </a:xfrm>
          <a:prstGeom prst="rect">
            <a:avLst/>
          </a:prstGeom>
        </p:spPr>
        <p:txBody>
          <a:bodyPr wrap="square">
            <a:spAutoFit/>
          </a:bodyPr>
          <a:lstStyle/>
          <a:p>
            <a:pPr algn="just">
              <a:lnSpc>
                <a:spcPct val="200000"/>
              </a:lnSpc>
            </a:pPr>
            <a:endParaRPr lang="fa-IR" dirty="0">
              <a:latin typeface="Vazir" panose="020B0603030804020204" pitchFamily="34" charset="-78"/>
              <a:cs typeface="Vazir" panose="020B0603030804020204" pitchFamily="34" charset="-78"/>
            </a:endParaRPr>
          </a:p>
          <a:p>
            <a:pPr algn="just">
              <a:lnSpc>
                <a:spcPct val="200000"/>
              </a:lnSpc>
            </a:pPr>
            <a:r>
              <a:rPr lang="fa-IR" dirty="0">
                <a:latin typeface="Vazir" panose="020B0603030804020204" pitchFamily="34" charset="-78"/>
                <a:cs typeface="Vazir" panose="020B0603030804020204" pitchFamily="34" charset="-78"/>
              </a:rPr>
              <a:t>براساس ماده 1133 قانون مدنی مرد هر وقت که بخواهد می تواند زن را طلاق دهد و طبق قانون ایران حق طلاق با مرد است </a:t>
            </a:r>
          </a:p>
        </p:txBody>
      </p:sp>
      <p:sp>
        <p:nvSpPr>
          <p:cNvPr id="3" name="Rectangle 2"/>
          <p:cNvSpPr/>
          <p:nvPr/>
        </p:nvSpPr>
        <p:spPr>
          <a:xfrm>
            <a:off x="9233367" y="415519"/>
            <a:ext cx="2805576" cy="461665"/>
          </a:xfrm>
          <a:prstGeom prst="rect">
            <a:avLst/>
          </a:prstGeom>
        </p:spPr>
        <p:txBody>
          <a:bodyPr wrap="square">
            <a:spAutoFit/>
          </a:bodyPr>
          <a:lstStyle/>
          <a:p>
            <a:pPr algn="just"/>
            <a:r>
              <a:rPr lang="fa-IR" sz="2400" b="1" dirty="0">
                <a:latin typeface="Shabnam" panose="020B0603030804020204" pitchFamily="34" charset="-78"/>
                <a:cs typeface="Shabnam" panose="020B0603030804020204" pitchFamily="34" charset="-78"/>
              </a:rPr>
              <a:t>حق طلاق زن چیست؟</a:t>
            </a:r>
          </a:p>
        </p:txBody>
      </p:sp>
      <p:sp>
        <p:nvSpPr>
          <p:cNvPr id="10" name="Rectangle 9"/>
          <p:cNvSpPr/>
          <p:nvPr/>
        </p:nvSpPr>
        <p:spPr>
          <a:xfrm>
            <a:off x="-1" y="623491"/>
            <a:ext cx="8925635"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5724738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9809" y="1067770"/>
            <a:ext cx="10972800" cy="3416320"/>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قانون و شرع حق طلاق را به مرد داده است ،حق طلاق مرد فضولی ناپذیر و تعلیق ناپذیر است اما امکان وکالت دادن در آن وجود دارد و مرد می تواند به زن یا شخص ثالثی وکالت در طلاق بدهد.اگر مرد به زن  وکالت در طلاق بدهد برای اینکه زن نسبت به اجرای این حق اقدام کند نیاز به حضور مرد نمی باشد.مواد 1119،1129 و 1130 قانون مدنی مواردی که در آن زن می تواند نسبت به طلاق اقدام نماید را بیان کرده اند.تفاوت وکالت در طلاق با حقی به واسطه شروط 12 گانه  به زن داده شده است در این است که در وکالت در طلاق که عقدی جایز می باشد زن نیاز به اثبات امر خارجی ندارد و می تواند هر زمان که بخواهد نسبت به اعمال حق طلاق خود اقدام </a:t>
            </a:r>
            <a:r>
              <a:rPr lang="fa-IR" dirty="0" smtClean="0">
                <a:latin typeface="Vazir" panose="020B0603030804020204" pitchFamily="34" charset="-78"/>
                <a:cs typeface="Vazir" panose="020B0603030804020204" pitchFamily="34" charset="-78"/>
              </a:rPr>
              <a:t>نماید</a:t>
            </a:r>
            <a:endParaRPr lang="fa-IR"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10308477" y="421538"/>
            <a:ext cx="1524132" cy="646232"/>
          </a:xfrm>
          <a:prstGeom prst="rect">
            <a:avLst/>
          </a:prstGeom>
        </p:spPr>
      </p:pic>
      <p:sp>
        <p:nvSpPr>
          <p:cNvPr id="7" name="Pentagon 6"/>
          <p:cNvSpPr/>
          <p:nvPr/>
        </p:nvSpPr>
        <p:spPr>
          <a:xfrm rot="16200000">
            <a:off x="1072721" y="5635317"/>
            <a:ext cx="1681089" cy="764275"/>
          </a:xfrm>
          <a:prstGeom prst="homePlat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p:cNvPicPr>
            <a:picLocks noChangeAspect="1"/>
          </p:cNvPicPr>
          <p:nvPr/>
        </p:nvPicPr>
        <p:blipFill>
          <a:blip r:embed="rId3"/>
          <a:stretch>
            <a:fillRect/>
          </a:stretch>
        </p:blipFill>
        <p:spPr>
          <a:xfrm>
            <a:off x="2733272" y="5711483"/>
            <a:ext cx="762066" cy="1146516"/>
          </a:xfrm>
          <a:prstGeom prst="rect">
            <a:avLst/>
          </a:prstGeom>
        </p:spPr>
      </p:pic>
      <p:pic>
        <p:nvPicPr>
          <p:cNvPr id="11" name="Picture 10"/>
          <p:cNvPicPr>
            <a:picLocks noChangeAspect="1"/>
          </p:cNvPicPr>
          <p:nvPr/>
        </p:nvPicPr>
        <p:blipFill>
          <a:blip r:embed="rId3"/>
          <a:stretch>
            <a:fillRect/>
          </a:stretch>
        </p:blipFill>
        <p:spPr>
          <a:xfrm>
            <a:off x="331192" y="4626671"/>
            <a:ext cx="762066" cy="2231329"/>
          </a:xfrm>
          <a:prstGeom prst="rect">
            <a:avLst/>
          </a:prstGeom>
        </p:spPr>
      </p:pic>
      <p:sp>
        <p:nvSpPr>
          <p:cNvPr id="12" name="Rectangle 11"/>
          <p:cNvSpPr/>
          <p:nvPr/>
        </p:nvSpPr>
        <p:spPr>
          <a:xfrm>
            <a:off x="0" y="721794"/>
            <a:ext cx="10522424"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p:cNvSpPr/>
          <p:nvPr/>
        </p:nvSpPr>
        <p:spPr>
          <a:xfrm>
            <a:off x="3812346" y="6443003"/>
            <a:ext cx="8379654" cy="26728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6409687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5884058"/>
            <a:ext cx="12192000" cy="6550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p:cNvPicPr>
            <a:picLocks noChangeAspect="1"/>
          </p:cNvPicPr>
          <p:nvPr/>
        </p:nvPicPr>
        <p:blipFill>
          <a:blip r:embed="rId2"/>
          <a:stretch>
            <a:fillRect/>
          </a:stretch>
        </p:blipFill>
        <p:spPr>
          <a:xfrm>
            <a:off x="2456795" y="0"/>
            <a:ext cx="859611" cy="1292464"/>
          </a:xfrm>
          <a:prstGeom prst="rect">
            <a:avLst/>
          </a:prstGeom>
        </p:spPr>
      </p:pic>
      <p:sp>
        <p:nvSpPr>
          <p:cNvPr id="2" name="Rectangle 1"/>
          <p:cNvSpPr/>
          <p:nvPr/>
        </p:nvSpPr>
        <p:spPr>
          <a:xfrm>
            <a:off x="6810233" y="686137"/>
            <a:ext cx="4822208" cy="3970318"/>
          </a:xfrm>
          <a:prstGeom prst="rect">
            <a:avLst/>
          </a:prstGeom>
        </p:spPr>
        <p:txBody>
          <a:bodyPr wrap="square">
            <a:spAutoFit/>
          </a:bodyPr>
          <a:lstStyle/>
          <a:p>
            <a:pPr algn="just">
              <a:lnSpc>
                <a:spcPct val="200000"/>
              </a:lnSpc>
            </a:pPr>
            <a:endParaRPr lang="fa-IR" dirty="0" smtClean="0">
              <a:latin typeface="Vazir" panose="020B0603030804020204" pitchFamily="34" charset="-78"/>
              <a:cs typeface="Vazir" panose="020B0603030804020204" pitchFamily="34" charset="-78"/>
            </a:endParaRPr>
          </a:p>
          <a:p>
            <a:pPr algn="just">
              <a:lnSpc>
                <a:spcPct val="200000"/>
              </a:lnSpc>
            </a:pPr>
            <a:r>
              <a:rPr lang="fa-IR" dirty="0" smtClean="0">
                <a:latin typeface="Vazir" panose="020B0603030804020204" pitchFamily="34" charset="-78"/>
                <a:cs typeface="Vazir" panose="020B0603030804020204" pitchFamily="34" charset="-78"/>
              </a:rPr>
              <a:t>حق </a:t>
            </a:r>
            <a:r>
              <a:rPr lang="fa-IR" dirty="0">
                <a:latin typeface="Vazir" panose="020B0603030804020204" pitchFamily="34" charset="-78"/>
                <a:cs typeface="Vazir" panose="020B0603030804020204" pitchFamily="34" charset="-78"/>
              </a:rPr>
              <a:t>طلاق مانع از آن نمی شود که زن از حقوق خود مثل مهریه مهریه محروم شود زیرا با وقوع نکاح زن مالک مهر می شود و وکالت در طلاق مانع از دریافت مهر نمی شود مگر اینکه ضمن وکالت در طلاق در خصوص عدم پرداخت مهر یا پرداخت میزان کمتر بین زوجین توافق شده باشد.</a:t>
            </a:r>
          </a:p>
        </p:txBody>
      </p:sp>
      <p:pic>
        <p:nvPicPr>
          <p:cNvPr id="4" name="Picture 3"/>
          <p:cNvPicPr>
            <a:picLocks noChangeAspect="1"/>
          </p:cNvPicPr>
          <p:nvPr/>
        </p:nvPicPr>
        <p:blipFill>
          <a:blip r:embed="rId3"/>
          <a:stretch>
            <a:fillRect/>
          </a:stretch>
        </p:blipFill>
        <p:spPr>
          <a:xfrm>
            <a:off x="517639" y="454125"/>
            <a:ext cx="5068844" cy="5111084"/>
          </a:xfrm>
          <a:prstGeom prst="rect">
            <a:avLst/>
          </a:prstGeom>
        </p:spPr>
      </p:pic>
      <p:pic>
        <p:nvPicPr>
          <p:cNvPr id="5" name="Picture 4"/>
          <p:cNvPicPr>
            <a:picLocks noChangeAspect="1"/>
          </p:cNvPicPr>
          <p:nvPr/>
        </p:nvPicPr>
        <p:blipFill>
          <a:blip r:embed="rId4"/>
          <a:stretch>
            <a:fillRect/>
          </a:stretch>
        </p:blipFill>
        <p:spPr>
          <a:xfrm>
            <a:off x="10108309" y="686137"/>
            <a:ext cx="1524132" cy="646232"/>
          </a:xfrm>
          <a:prstGeom prst="rect">
            <a:avLst/>
          </a:prstGeom>
        </p:spPr>
      </p:pic>
      <p:sp>
        <p:nvSpPr>
          <p:cNvPr id="6" name="Rectangle 5"/>
          <p:cNvSpPr/>
          <p:nvPr/>
        </p:nvSpPr>
        <p:spPr>
          <a:xfrm>
            <a:off x="2456795" y="5565209"/>
            <a:ext cx="859809" cy="31885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11764370" y="0"/>
            <a:ext cx="68239" cy="588405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3316406" y="163773"/>
            <a:ext cx="8447964"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156932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15779" b="26254"/>
          <a:stretch/>
        </p:blipFill>
        <p:spPr>
          <a:xfrm>
            <a:off x="447081" y="3009332"/>
            <a:ext cx="5754805" cy="3848668"/>
          </a:xfrm>
          <a:prstGeom prst="rect">
            <a:avLst/>
          </a:prstGeom>
        </p:spPr>
      </p:pic>
      <p:sp>
        <p:nvSpPr>
          <p:cNvPr id="2" name="Rectangle 1"/>
          <p:cNvSpPr/>
          <p:nvPr/>
        </p:nvSpPr>
        <p:spPr>
          <a:xfrm>
            <a:off x="295421" y="1016957"/>
            <a:ext cx="5920532" cy="1754326"/>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حق طلاق در صورتی که مطابق شرایط تنظیم نشده باشد قابل ابطال است.حق طلاق اگر به صورت وکالت بلاعزل باشد و یا ضمن سند نکاح تازمانی که نکاح باقی است قابل ابطال نیست.</a:t>
            </a:r>
          </a:p>
        </p:txBody>
      </p:sp>
      <p:sp>
        <p:nvSpPr>
          <p:cNvPr id="4" name="Rectangle 3"/>
          <p:cNvSpPr/>
          <p:nvPr/>
        </p:nvSpPr>
        <p:spPr>
          <a:xfrm>
            <a:off x="6341546" y="246459"/>
            <a:ext cx="45719" cy="601866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a:blip r:embed="rId3"/>
          <a:stretch>
            <a:fillRect/>
          </a:stretch>
        </p:blipFill>
        <p:spPr>
          <a:xfrm>
            <a:off x="6591870" y="385538"/>
            <a:ext cx="5531890" cy="5955424"/>
          </a:xfrm>
          <a:prstGeom prst="rect">
            <a:avLst/>
          </a:prstGeom>
        </p:spPr>
      </p:pic>
      <p:pic>
        <p:nvPicPr>
          <p:cNvPr id="7" name="Picture 6"/>
          <p:cNvPicPr>
            <a:picLocks noChangeAspect="1"/>
          </p:cNvPicPr>
          <p:nvPr/>
        </p:nvPicPr>
        <p:blipFill>
          <a:blip r:embed="rId4"/>
          <a:stretch>
            <a:fillRect/>
          </a:stretch>
        </p:blipFill>
        <p:spPr>
          <a:xfrm>
            <a:off x="4817414" y="385538"/>
            <a:ext cx="1524132" cy="646232"/>
          </a:xfrm>
          <a:prstGeom prst="rect">
            <a:avLst/>
          </a:prstGeom>
        </p:spPr>
      </p:pic>
    </p:spTree>
    <p:extLst>
      <p:ext uri="{BB962C8B-B14F-4D97-AF65-F5344CB8AC3E}">
        <p14:creationId xmlns:p14="http://schemas.microsoft.com/office/powerpoint/2010/main" val="37854362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lded Corner 10"/>
          <p:cNvSpPr/>
          <p:nvPr/>
        </p:nvSpPr>
        <p:spPr>
          <a:xfrm>
            <a:off x="5529617" y="1030766"/>
            <a:ext cx="6455391" cy="2547256"/>
          </a:xfrm>
          <a:prstGeom prst="foldedCorner">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9241071" y="282457"/>
            <a:ext cx="2592377" cy="461665"/>
          </a:xfrm>
          <a:prstGeom prst="rect">
            <a:avLst/>
          </a:prstGeom>
        </p:spPr>
        <p:txBody>
          <a:bodyPr wrap="none">
            <a:spAutoFit/>
          </a:bodyPr>
          <a:lstStyle/>
          <a:p>
            <a:pPr algn="just"/>
            <a:r>
              <a:rPr lang="fa-IR" sz="2400" b="1" dirty="0" smtClean="0">
                <a:latin typeface="Shabnam" panose="020B0603030804020204" pitchFamily="34" charset="-78"/>
                <a:cs typeface="Shabnam" panose="020B0603030804020204" pitchFamily="34" charset="-78"/>
              </a:rPr>
              <a:t>حق طلاق با کیست؟</a:t>
            </a: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5709312" y="1086118"/>
            <a:ext cx="6096000" cy="2308324"/>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در خصوص حق طلاق ،علاوه بر تاکید شرع ،ماده  1133 قانون مدنی هم این حق را به مرد داده است .براساس ماده 1133 قانون مدنی:مرد می تواند با رعایت شرایط مقرر در این قانون،با مراجعه به دادگاه تقاضای طلاق همسرش را بنماید.</a:t>
            </a:r>
          </a:p>
        </p:txBody>
      </p:sp>
      <p:pic>
        <p:nvPicPr>
          <p:cNvPr id="7" name="Picture 6"/>
          <p:cNvPicPr>
            <a:picLocks noChangeAspect="1"/>
          </p:cNvPicPr>
          <p:nvPr/>
        </p:nvPicPr>
        <p:blipFill>
          <a:blip r:embed="rId3"/>
          <a:stretch>
            <a:fillRect/>
          </a:stretch>
        </p:blipFill>
        <p:spPr>
          <a:xfrm>
            <a:off x="4309894" y="3677090"/>
            <a:ext cx="4447418" cy="2964946"/>
          </a:xfrm>
          <a:prstGeom prst="rect">
            <a:avLst/>
          </a:prstGeom>
        </p:spPr>
      </p:pic>
      <p:pic>
        <p:nvPicPr>
          <p:cNvPr id="8" name="Picture 7"/>
          <p:cNvPicPr>
            <a:picLocks noChangeAspect="1"/>
          </p:cNvPicPr>
          <p:nvPr/>
        </p:nvPicPr>
        <p:blipFill>
          <a:blip r:embed="rId4"/>
          <a:stretch>
            <a:fillRect/>
          </a:stretch>
        </p:blipFill>
        <p:spPr>
          <a:xfrm>
            <a:off x="0" y="350176"/>
            <a:ext cx="5119048" cy="3271562"/>
          </a:xfrm>
          <a:prstGeom prst="rect">
            <a:avLst/>
          </a:prstGeom>
        </p:spPr>
      </p:pic>
      <p:sp>
        <p:nvSpPr>
          <p:cNvPr id="12" name="Frame 11"/>
          <p:cNvSpPr/>
          <p:nvPr/>
        </p:nvSpPr>
        <p:spPr>
          <a:xfrm>
            <a:off x="9172135" y="168986"/>
            <a:ext cx="2812874" cy="678200"/>
          </a:xfrm>
          <a:prstGeom prst="fram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13" name="Rectangle 12"/>
          <p:cNvSpPr/>
          <p:nvPr/>
        </p:nvSpPr>
        <p:spPr>
          <a:xfrm>
            <a:off x="0" y="3942718"/>
            <a:ext cx="3193366" cy="31979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p:cNvSpPr/>
          <p:nvPr/>
        </p:nvSpPr>
        <p:spPr>
          <a:xfrm>
            <a:off x="9172135" y="5739619"/>
            <a:ext cx="3019865" cy="33971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9669108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TotalTime>
  <Words>1841</Words>
  <Application>Microsoft Office PowerPoint</Application>
  <PresentationFormat>Widescreen</PresentationFormat>
  <Paragraphs>68</Paragraphs>
  <Slides>27</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paytakht</dc:creator>
  <cp:lastModifiedBy>paytakht</cp:lastModifiedBy>
  <cp:revision>30</cp:revision>
  <dcterms:created xsi:type="dcterms:W3CDTF">2025-01-20T04:49:59Z</dcterms:created>
  <dcterms:modified xsi:type="dcterms:W3CDTF">2025-01-21T05:04:04Z</dcterms:modified>
</cp:coreProperties>
</file>