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0"/>
  </p:notesMasterIdLst>
  <p:sldIdLst>
    <p:sldId id="290" r:id="rId2"/>
    <p:sldId id="256" r:id="rId3"/>
    <p:sldId id="257" r:id="rId4"/>
    <p:sldId id="258" r:id="rId5"/>
    <p:sldId id="259" r:id="rId6"/>
    <p:sldId id="261" r:id="rId7"/>
    <p:sldId id="262" r:id="rId8"/>
    <p:sldId id="263" r:id="rId9"/>
    <p:sldId id="264" r:id="rId10"/>
    <p:sldId id="278" r:id="rId11"/>
    <p:sldId id="265" r:id="rId12"/>
    <p:sldId id="266" r:id="rId13"/>
    <p:sldId id="267" r:id="rId14"/>
    <p:sldId id="279" r:id="rId15"/>
    <p:sldId id="280" r:id="rId16"/>
    <p:sldId id="281" r:id="rId17"/>
    <p:sldId id="282" r:id="rId18"/>
    <p:sldId id="283" r:id="rId19"/>
    <p:sldId id="284" r:id="rId20"/>
    <p:sldId id="285" r:id="rId21"/>
    <p:sldId id="273" r:id="rId22"/>
    <p:sldId id="286" r:id="rId23"/>
    <p:sldId id="287" r:id="rId24"/>
    <p:sldId id="288" r:id="rId25"/>
    <p:sldId id="274" r:id="rId26"/>
    <p:sldId id="275" r:id="rId27"/>
    <p:sldId id="271" r:id="rId28"/>
    <p:sldId id="289" r:id="rId29"/>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E5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p:cViewPr>
        <p:scale>
          <a:sx n="68" d="100"/>
          <a:sy n="68" d="100"/>
        </p:scale>
        <p:origin x="780"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EB09FE61-0E12-4DF7-84AB-105EDB319B54}" type="datetimeFigureOut">
              <a:rPr lang="fa-IR" smtClean="0"/>
              <a:t>1446/07/24</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8CBE9501-61C4-42D5-AF99-4CEB7E2AD34B}" type="slidenum">
              <a:rPr lang="fa-IR" smtClean="0"/>
              <a:t>‹#›</a:t>
            </a:fld>
            <a:endParaRPr lang="fa-IR"/>
          </a:p>
        </p:txBody>
      </p:sp>
    </p:spTree>
    <p:extLst>
      <p:ext uri="{BB962C8B-B14F-4D97-AF65-F5344CB8AC3E}">
        <p14:creationId xmlns:p14="http://schemas.microsoft.com/office/powerpoint/2010/main" val="184555631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8CBE9501-61C4-42D5-AF99-4CEB7E2AD34B}" type="slidenum">
              <a:rPr lang="fa-IR" smtClean="0"/>
              <a:t>28</a:t>
            </a:fld>
            <a:endParaRPr lang="fa-IR"/>
          </a:p>
        </p:txBody>
      </p:sp>
    </p:spTree>
    <p:extLst>
      <p:ext uri="{BB962C8B-B14F-4D97-AF65-F5344CB8AC3E}">
        <p14:creationId xmlns:p14="http://schemas.microsoft.com/office/powerpoint/2010/main" val="1392573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014027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56272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238382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8" name="Freeform 17"/>
          <p:cNvSpPr>
            <a:spLocks noGrp="1"/>
          </p:cNvSpPr>
          <p:nvPr>
            <p:ph type="pic" sz="quarter" idx="10"/>
          </p:nvPr>
        </p:nvSpPr>
        <p:spPr>
          <a:xfrm>
            <a:off x="1" y="0"/>
            <a:ext cx="7193739" cy="6858000"/>
          </a:xfrm>
          <a:custGeom>
            <a:avLst/>
            <a:gdLst>
              <a:gd name="connsiteX0" fmla="*/ 0 w 7193739"/>
              <a:gd name="connsiteY0" fmla="*/ 0 h 6858000"/>
              <a:gd name="connsiteX1" fmla="*/ 5674824 w 7193739"/>
              <a:gd name="connsiteY1" fmla="*/ 0 h 6858000"/>
              <a:gd name="connsiteX2" fmla="*/ 5714244 w 7193739"/>
              <a:gd name="connsiteY2" fmla="*/ 34147 h 6858000"/>
              <a:gd name="connsiteX3" fmla="*/ 7193739 w 7193739"/>
              <a:gd name="connsiteY3" fmla="*/ 3376863 h 6858000"/>
              <a:gd name="connsiteX4" fmla="*/ 5714244 w 7193739"/>
              <a:gd name="connsiteY4" fmla="*/ 6719580 h 6858000"/>
              <a:gd name="connsiteX5" fmla="*/ 5554446 w 7193739"/>
              <a:gd name="connsiteY5" fmla="*/ 6858000 h 6858000"/>
              <a:gd name="connsiteX6" fmla="*/ 0 w 719373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93739" h="6858000">
                <a:moveTo>
                  <a:pt x="0" y="0"/>
                </a:moveTo>
                <a:lnTo>
                  <a:pt x="5674824" y="0"/>
                </a:lnTo>
                <a:lnTo>
                  <a:pt x="5714244" y="34147"/>
                </a:lnTo>
                <a:cubicBezTo>
                  <a:pt x="6623129" y="860222"/>
                  <a:pt x="7193739" y="2051906"/>
                  <a:pt x="7193739" y="3376863"/>
                </a:cubicBezTo>
                <a:cubicBezTo>
                  <a:pt x="7193739" y="4701820"/>
                  <a:pt x="6623129" y="5893504"/>
                  <a:pt x="5714244" y="6719580"/>
                </a:cubicBezTo>
                <a:lnTo>
                  <a:pt x="5554446" y="6858000"/>
                </a:lnTo>
                <a:lnTo>
                  <a:pt x="0" y="6858000"/>
                </a:lnTo>
                <a:close/>
              </a:path>
            </a:pathLst>
          </a:custGeom>
        </p:spPr>
        <p:txBody>
          <a:bodyPr wrap="square">
            <a:noAutofit/>
          </a:bodyPr>
          <a:lstStyle/>
          <a:p>
            <a:endParaRPr lang="fa-IR"/>
          </a:p>
        </p:txBody>
      </p:sp>
    </p:spTree>
    <p:extLst>
      <p:ext uri="{BB962C8B-B14F-4D97-AF65-F5344CB8AC3E}">
        <p14:creationId xmlns:p14="http://schemas.microsoft.com/office/powerpoint/2010/main" val="7851149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18792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Lst>
  <p:timing>
    <p:tnLst>
      <p:par>
        <p:cTn id="1" dur="indefinite" restart="never" nodeType="tmRoot"/>
      </p:par>
    </p:tnLst>
  </p:timing>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3.xml"/><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3.xml"/><Relationship Id="rId5" Type="http://schemas.openxmlformats.org/officeDocument/2006/relationships/image" Target="../media/image50.png"/><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3.xml"/><Relationship Id="rId4" Type="http://schemas.openxmlformats.org/officeDocument/2006/relationships/image" Target="../media/image53.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6.png"/><Relationship Id="rId1" Type="http://schemas.openxmlformats.org/officeDocument/2006/relationships/slideLayout" Target="../slideLayouts/slideLayout3.xml"/><Relationship Id="rId4" Type="http://schemas.openxmlformats.org/officeDocument/2006/relationships/image" Target="../media/image57.png"/></Relationships>
</file>

<file path=ppt/slides/_rels/slide2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393054" y="2430579"/>
            <a:ext cx="5170589" cy="54381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6393054" y="3467827"/>
            <a:ext cx="4453137" cy="54381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6696222" y="4612347"/>
            <a:ext cx="3432516" cy="54381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5359791" y="5599221"/>
            <a:ext cx="3770141" cy="54381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0668" r="10668"/>
          <a:stretch>
            <a:fillRect/>
          </a:stretch>
        </p:blipFill>
        <p:spPr>
          <a:xfrm>
            <a:off x="0" y="0"/>
            <a:ext cx="7193739" cy="6858000"/>
          </a:xfrm>
        </p:spPr>
      </p:pic>
      <p:sp>
        <p:nvSpPr>
          <p:cNvPr id="12" name="Rectangle 11"/>
          <p:cNvSpPr/>
          <p:nvPr/>
        </p:nvSpPr>
        <p:spPr>
          <a:xfrm>
            <a:off x="7193739" y="3507769"/>
            <a:ext cx="3406702" cy="461665"/>
          </a:xfrm>
          <a:prstGeom prst="rect">
            <a:avLst/>
          </a:prstGeom>
        </p:spPr>
        <p:txBody>
          <a:bodyPr wrap="none">
            <a:spAutoFit/>
          </a:bodyPr>
          <a:lstStyle/>
          <a:p>
            <a:pPr algn="just"/>
            <a:r>
              <a:rPr lang="fa-IR" sz="2400" b="1" dirty="0" smtClean="0">
                <a:solidFill>
                  <a:schemeClr val="bg1"/>
                </a:solidFill>
                <a:latin typeface="Shabnam" panose="020B0603030804020204" pitchFamily="34" charset="-78"/>
                <a:cs typeface="Shabnam" panose="020B0603030804020204" pitchFamily="34" charset="-78"/>
              </a:rPr>
              <a:t>استاد راهنما:علیرضا عزیزی</a:t>
            </a:r>
            <a:endParaRPr lang="fa-IR" sz="2400" b="1" dirty="0">
              <a:solidFill>
                <a:schemeClr val="bg1"/>
              </a:solidFill>
              <a:latin typeface="Shabnam" panose="020B0603030804020204" pitchFamily="34" charset="-78"/>
              <a:cs typeface="Shabnam" panose="020B0603030804020204" pitchFamily="34" charset="-78"/>
            </a:endParaRPr>
          </a:p>
        </p:txBody>
      </p:sp>
      <p:sp>
        <p:nvSpPr>
          <p:cNvPr id="13" name="Rectangle 12"/>
          <p:cNvSpPr/>
          <p:nvPr/>
        </p:nvSpPr>
        <p:spPr>
          <a:xfrm>
            <a:off x="6988971" y="4654551"/>
            <a:ext cx="2892138" cy="461665"/>
          </a:xfrm>
          <a:prstGeom prst="rect">
            <a:avLst/>
          </a:prstGeom>
        </p:spPr>
        <p:txBody>
          <a:bodyPr wrap="none">
            <a:spAutoFit/>
          </a:bodyPr>
          <a:lstStyle/>
          <a:p>
            <a:pPr algn="just"/>
            <a:r>
              <a:rPr lang="fa-IR" sz="2400" b="1" dirty="0" smtClean="0">
                <a:solidFill>
                  <a:schemeClr val="bg1"/>
                </a:solidFill>
                <a:latin typeface="Shabnam" panose="020B0603030804020204" pitchFamily="34" charset="-78"/>
                <a:cs typeface="Shabnam" panose="020B0603030804020204" pitchFamily="34" charset="-78"/>
              </a:rPr>
              <a:t>پژوهشگر:فرزانه توکلی</a:t>
            </a:r>
            <a:endParaRPr lang="fa-IR" sz="2400" b="1" dirty="0">
              <a:solidFill>
                <a:schemeClr val="bg1"/>
              </a:solidFill>
              <a:latin typeface="Shabnam" panose="020B0603030804020204" pitchFamily="34" charset="-78"/>
              <a:cs typeface="Shabnam" panose="020B0603030804020204" pitchFamily="34" charset="-78"/>
            </a:endParaRPr>
          </a:p>
        </p:txBody>
      </p:sp>
      <p:sp>
        <p:nvSpPr>
          <p:cNvPr id="15" name="Rectangle 14"/>
          <p:cNvSpPr/>
          <p:nvPr/>
        </p:nvSpPr>
        <p:spPr>
          <a:xfrm>
            <a:off x="6535336" y="5640293"/>
            <a:ext cx="2125902" cy="461665"/>
          </a:xfrm>
          <a:prstGeom prst="rect">
            <a:avLst/>
          </a:prstGeom>
        </p:spPr>
        <p:txBody>
          <a:bodyPr wrap="none">
            <a:spAutoFit/>
          </a:bodyPr>
          <a:lstStyle/>
          <a:p>
            <a:pPr algn="just"/>
            <a:r>
              <a:rPr lang="fa-IR" sz="2400" b="1" dirty="0" smtClean="0">
                <a:solidFill>
                  <a:schemeClr val="bg1"/>
                </a:solidFill>
                <a:latin typeface="Shabnam" panose="020B0603030804020204" pitchFamily="34" charset="-78"/>
                <a:cs typeface="Shabnam" panose="020B0603030804020204" pitchFamily="34" charset="-78"/>
              </a:rPr>
              <a:t>تاریخ ارائه: ......</a:t>
            </a:r>
            <a:endParaRPr lang="fa-IR" sz="2400" b="1" dirty="0">
              <a:solidFill>
                <a:schemeClr val="bg1"/>
              </a:solidFill>
              <a:latin typeface="Shabnam" panose="020B0603030804020204" pitchFamily="34" charset="-78"/>
              <a:cs typeface="Shabnam" panose="020B0603030804020204" pitchFamily="34" charset="-78"/>
            </a:endParaRPr>
          </a:p>
        </p:txBody>
      </p:sp>
      <p:sp>
        <p:nvSpPr>
          <p:cNvPr id="16" name="Rectangle 15"/>
          <p:cNvSpPr/>
          <p:nvPr/>
        </p:nvSpPr>
        <p:spPr>
          <a:xfrm>
            <a:off x="7193739" y="2467243"/>
            <a:ext cx="3934090" cy="461665"/>
          </a:xfrm>
          <a:prstGeom prst="rect">
            <a:avLst/>
          </a:prstGeom>
        </p:spPr>
        <p:txBody>
          <a:bodyPr wrap="none">
            <a:spAutoFit/>
          </a:bodyPr>
          <a:lstStyle/>
          <a:p>
            <a:pPr algn="just"/>
            <a:r>
              <a:rPr lang="fa-IR" sz="2400" b="1" dirty="0" smtClean="0">
                <a:solidFill>
                  <a:schemeClr val="bg1"/>
                </a:solidFill>
                <a:latin typeface="Shabnam" panose="020B0603030804020204" pitchFamily="34" charset="-78"/>
                <a:cs typeface="Shabnam" panose="020B0603030804020204" pitchFamily="34" charset="-78"/>
              </a:rPr>
              <a:t>موضوع:پاورپوینت </a:t>
            </a:r>
            <a:r>
              <a:rPr lang="fa-IR" sz="2400" b="1" dirty="0" smtClean="0">
                <a:solidFill>
                  <a:schemeClr val="bg1"/>
                </a:solidFill>
                <a:latin typeface="Shabnam" panose="020B0603030804020204" pitchFamily="34" charset="-78"/>
                <a:cs typeface="Shabnam" panose="020B0603030804020204" pitchFamily="34" charset="-78"/>
              </a:rPr>
              <a:t>امنیت روانی</a:t>
            </a:r>
            <a:endParaRPr lang="fa-IR" sz="2400" b="1" dirty="0">
              <a:solidFill>
                <a:schemeClr val="bg1"/>
              </a:solidFill>
              <a:latin typeface="Shabnam" panose="020B0603030804020204" pitchFamily="34" charset="-78"/>
              <a:cs typeface="Shabnam" panose="020B0603030804020204" pitchFamily="34" charset="-78"/>
            </a:endParaRPr>
          </a:p>
        </p:txBody>
      </p:sp>
      <p:pic>
        <p:nvPicPr>
          <p:cNvPr id="17" name="Picture 2" descr="لوگو دانشگاه تهران - لوگویاب"/>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01287" y="-27879"/>
            <a:ext cx="2437356" cy="2437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64004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0502" y="1062488"/>
            <a:ext cx="8945730" cy="2862322"/>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تأثیری که احساس ناایمنی بر انسان دارد، ایجاد حالت تنش و برانگیختگی و عدم تعادل است. نگرانی، ترس، وحشت و اضطراب، تنش و عصبیت، جملگی از پیامدهای نا ایمنی هستند. فردی که نیازهای ایمنی او ارضا شده باشد همواره احساس دوستی و عشق، تعلق، آسودگی و راحتی، پذیرش خود و دیگران، عزت نفس، قدرت، دلگرمی، ثبات هیجانی، خوشنودی، علاقه اجتماعی، مهربانی، همدلی، فقدان تمایلات روان رنجوری و روان پریشی دارد.</a:t>
            </a:r>
            <a:endParaRPr lang="fa-IR"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9430682" y="649287"/>
            <a:ext cx="2365453" cy="646232"/>
          </a:xfrm>
          <a:prstGeom prst="rect">
            <a:avLst/>
          </a:prstGeom>
        </p:spPr>
      </p:pic>
      <p:sp>
        <p:nvSpPr>
          <p:cNvPr id="10" name="Flowchart: Decision 9"/>
          <p:cNvSpPr/>
          <p:nvPr/>
        </p:nvSpPr>
        <p:spPr>
          <a:xfrm>
            <a:off x="10613408" y="5805357"/>
            <a:ext cx="855100" cy="907636"/>
          </a:xfrm>
          <a:prstGeom prst="flowChartDecisi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Flowchart: Decision 11"/>
          <p:cNvSpPr/>
          <p:nvPr/>
        </p:nvSpPr>
        <p:spPr>
          <a:xfrm>
            <a:off x="7909098" y="3983064"/>
            <a:ext cx="849088" cy="1044574"/>
          </a:xfrm>
          <a:prstGeom prst="flowChartDecisi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3" name="Picture 12"/>
          <p:cNvPicPr>
            <a:picLocks noChangeAspect="1"/>
          </p:cNvPicPr>
          <p:nvPr/>
        </p:nvPicPr>
        <p:blipFill>
          <a:blip r:embed="rId3"/>
          <a:stretch>
            <a:fillRect/>
          </a:stretch>
        </p:blipFill>
        <p:spPr>
          <a:xfrm>
            <a:off x="136194" y="5112793"/>
            <a:ext cx="2857500" cy="1600200"/>
          </a:xfrm>
          <a:prstGeom prst="rect">
            <a:avLst/>
          </a:prstGeom>
        </p:spPr>
      </p:pic>
      <p:pic>
        <p:nvPicPr>
          <p:cNvPr id="14" name="Picture 13"/>
          <p:cNvPicPr>
            <a:picLocks noChangeAspect="1"/>
          </p:cNvPicPr>
          <p:nvPr/>
        </p:nvPicPr>
        <p:blipFill rotWithShape="1">
          <a:blip r:embed="rId4"/>
          <a:srcRect b="9803"/>
          <a:stretch/>
        </p:blipFill>
        <p:spPr>
          <a:xfrm>
            <a:off x="3646455" y="4041318"/>
            <a:ext cx="2705100" cy="1520647"/>
          </a:xfrm>
          <a:prstGeom prst="rect">
            <a:avLst/>
          </a:prstGeom>
        </p:spPr>
      </p:pic>
      <p:pic>
        <p:nvPicPr>
          <p:cNvPr id="15" name="Picture 14"/>
          <p:cNvPicPr>
            <a:picLocks noChangeAspect="1"/>
          </p:cNvPicPr>
          <p:nvPr/>
        </p:nvPicPr>
        <p:blipFill>
          <a:blip r:embed="rId5"/>
          <a:stretch>
            <a:fillRect/>
          </a:stretch>
        </p:blipFill>
        <p:spPr>
          <a:xfrm>
            <a:off x="7004316" y="5085892"/>
            <a:ext cx="2412992" cy="1607376"/>
          </a:xfrm>
          <a:prstGeom prst="rect">
            <a:avLst/>
          </a:prstGeom>
        </p:spPr>
      </p:pic>
      <p:pic>
        <p:nvPicPr>
          <p:cNvPr id="16" name="Picture 15"/>
          <p:cNvPicPr>
            <a:picLocks noChangeAspect="1"/>
          </p:cNvPicPr>
          <p:nvPr/>
        </p:nvPicPr>
        <p:blipFill rotWithShape="1">
          <a:blip r:embed="rId6"/>
          <a:srcRect l="21045" t="17260" r="25223" b="2006"/>
          <a:stretch/>
        </p:blipFill>
        <p:spPr>
          <a:xfrm>
            <a:off x="10035167" y="3924810"/>
            <a:ext cx="1760968" cy="1653718"/>
          </a:xfrm>
          <a:prstGeom prst="rect">
            <a:avLst/>
          </a:prstGeom>
        </p:spPr>
      </p:pic>
      <p:pic>
        <p:nvPicPr>
          <p:cNvPr id="17" name="Picture 16"/>
          <p:cNvPicPr>
            <a:picLocks noChangeAspect="1"/>
          </p:cNvPicPr>
          <p:nvPr/>
        </p:nvPicPr>
        <p:blipFill>
          <a:blip r:embed="rId7"/>
          <a:stretch>
            <a:fillRect/>
          </a:stretch>
        </p:blipFill>
        <p:spPr>
          <a:xfrm>
            <a:off x="4646610" y="5804610"/>
            <a:ext cx="853514" cy="908383"/>
          </a:xfrm>
          <a:prstGeom prst="rect">
            <a:avLst/>
          </a:prstGeom>
        </p:spPr>
      </p:pic>
      <p:pic>
        <p:nvPicPr>
          <p:cNvPr id="18" name="Picture 17"/>
          <p:cNvPicPr>
            <a:picLocks noChangeAspect="1"/>
          </p:cNvPicPr>
          <p:nvPr/>
        </p:nvPicPr>
        <p:blipFill>
          <a:blip r:embed="rId8"/>
          <a:stretch>
            <a:fillRect/>
          </a:stretch>
        </p:blipFill>
        <p:spPr>
          <a:xfrm>
            <a:off x="1138187" y="3979035"/>
            <a:ext cx="853514" cy="1048603"/>
          </a:xfrm>
          <a:prstGeom prst="rect">
            <a:avLst/>
          </a:prstGeom>
        </p:spPr>
      </p:pic>
      <p:pic>
        <p:nvPicPr>
          <p:cNvPr id="19" name="Picture 18"/>
          <p:cNvPicPr>
            <a:picLocks noChangeAspect="1"/>
          </p:cNvPicPr>
          <p:nvPr/>
        </p:nvPicPr>
        <p:blipFill>
          <a:blip r:embed="rId8"/>
          <a:stretch>
            <a:fillRect/>
          </a:stretch>
        </p:blipFill>
        <p:spPr>
          <a:xfrm>
            <a:off x="10182888" y="2602379"/>
            <a:ext cx="976591" cy="1048603"/>
          </a:xfrm>
          <a:prstGeom prst="rect">
            <a:avLst/>
          </a:prstGeom>
          <a:ln>
            <a:noFill/>
          </a:ln>
          <a:effectLst>
            <a:outerShdw blurRad="292100" dist="139700" dir="2700000" algn="tl" rotWithShape="0">
              <a:srgbClr val="333333">
                <a:alpha val="65000"/>
              </a:srgbClr>
            </a:outerShdw>
          </a:effectLst>
        </p:spPr>
      </p:pic>
      <p:pic>
        <p:nvPicPr>
          <p:cNvPr id="20" name="Picture 19"/>
          <p:cNvPicPr>
            <a:picLocks noChangeAspect="1"/>
          </p:cNvPicPr>
          <p:nvPr/>
        </p:nvPicPr>
        <p:blipFill>
          <a:blip r:embed="rId7"/>
          <a:stretch>
            <a:fillRect/>
          </a:stretch>
        </p:blipFill>
        <p:spPr>
          <a:xfrm>
            <a:off x="10691210" y="1716741"/>
            <a:ext cx="936538" cy="996743"/>
          </a:xfrm>
          <a:prstGeom prst="rect">
            <a:avLst/>
          </a:prstGeom>
          <a:ln>
            <a:noFill/>
          </a:ln>
          <a:effectLst>
            <a:outerShdw blurRad="190500" algn="tl" rotWithShape="0">
              <a:srgbClr val="000000">
                <a:alpha val="70000"/>
              </a:srgbClr>
            </a:outerShdw>
          </a:effectLst>
        </p:spPr>
      </p:pic>
      <p:sp>
        <p:nvSpPr>
          <p:cNvPr id="21" name="Rectangle 20"/>
          <p:cNvSpPr/>
          <p:nvPr/>
        </p:nvSpPr>
        <p:spPr>
          <a:xfrm>
            <a:off x="0" y="842365"/>
            <a:ext cx="9744501"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1865279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37232" y="1175434"/>
            <a:ext cx="5036023" cy="3347070"/>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مزلو نیازهای انسان را در هرمی از سلسله مراتب نیازها مطرح می کند. این نیازها بر اساس یک سلسله مراتب قرار دارند به این ترتیب که تا نیازهای پایین تر ارضا نشود به نیازهای بالاتر نمی رسد. مزلو توجه کرده که این نیازها درنتیجه کمبودها در زندگی شخص به وجود می آیند و رفتارها در تلاش برای پر کردن این نیازها هستند.</a:t>
            </a:r>
          </a:p>
        </p:txBody>
      </p:sp>
      <p:pic>
        <p:nvPicPr>
          <p:cNvPr id="3" name="Picture 2"/>
          <p:cNvPicPr>
            <a:picLocks noChangeAspect="1"/>
          </p:cNvPicPr>
          <p:nvPr/>
        </p:nvPicPr>
        <p:blipFill>
          <a:blip r:embed="rId2"/>
          <a:stretch>
            <a:fillRect/>
          </a:stretch>
        </p:blipFill>
        <p:spPr>
          <a:xfrm>
            <a:off x="3707802" y="640778"/>
            <a:ext cx="2365453" cy="646232"/>
          </a:xfrm>
          <a:prstGeom prst="rect">
            <a:avLst/>
          </a:prstGeom>
        </p:spPr>
      </p:pic>
      <p:pic>
        <p:nvPicPr>
          <p:cNvPr id="6" name="Picture 5"/>
          <p:cNvPicPr>
            <a:picLocks noChangeAspect="1"/>
          </p:cNvPicPr>
          <p:nvPr/>
        </p:nvPicPr>
        <p:blipFill>
          <a:blip r:embed="rId3"/>
          <a:stretch>
            <a:fillRect/>
          </a:stretch>
        </p:blipFill>
        <p:spPr>
          <a:xfrm>
            <a:off x="7053972" y="95534"/>
            <a:ext cx="4962525" cy="6762466"/>
          </a:xfrm>
          <a:prstGeom prst="rect">
            <a:avLst/>
          </a:prstGeom>
        </p:spPr>
      </p:pic>
      <p:sp>
        <p:nvSpPr>
          <p:cNvPr id="7" name="Flowchart: Process 6"/>
          <p:cNvSpPr/>
          <p:nvPr/>
        </p:nvSpPr>
        <p:spPr>
          <a:xfrm>
            <a:off x="0" y="6237028"/>
            <a:ext cx="12192000" cy="395784"/>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flipV="1">
            <a:off x="1" y="840064"/>
            <a:ext cx="3985146" cy="45719"/>
          </a:xfrm>
          <a:prstGeom prst="flowChartProcess">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2549627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8606"/>
          <a:stretch/>
        </p:blipFill>
        <p:spPr>
          <a:xfrm>
            <a:off x="0" y="1951629"/>
            <a:ext cx="6875260" cy="4701654"/>
          </a:xfrm>
          <a:prstGeom prst="rect">
            <a:avLst/>
          </a:prstGeom>
        </p:spPr>
      </p:pic>
      <p:sp>
        <p:nvSpPr>
          <p:cNvPr id="2" name="Rectangle 1"/>
          <p:cNvSpPr/>
          <p:nvPr/>
        </p:nvSpPr>
        <p:spPr>
          <a:xfrm>
            <a:off x="6105020" y="1268223"/>
            <a:ext cx="5595581" cy="3416320"/>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زمانی که نیازهای فیزیولوژیک و جسمانی به طور نسبی ارضا شدند یک دسته از نیازهای تازه پدیدار می گردند که می توان آنها را به عنوان نیازهای ایمنی طبقه بندی نمود(امنیت، ثبات، وابستگی، اتکاء، حمایت، رهایی از ترس و اضطراب و آشفتگی، نیاز به سازمان، نظم، قانون، محدودیت، و اطمینان به نیروی پشتیبان یا داشتن حامی مقتدر).</a:t>
            </a:r>
          </a:p>
        </p:txBody>
      </p:sp>
      <p:pic>
        <p:nvPicPr>
          <p:cNvPr id="6" name="Picture 5"/>
          <p:cNvPicPr>
            <a:picLocks noChangeAspect="1"/>
          </p:cNvPicPr>
          <p:nvPr/>
        </p:nvPicPr>
        <p:blipFill>
          <a:blip r:embed="rId3"/>
          <a:stretch>
            <a:fillRect/>
          </a:stretch>
        </p:blipFill>
        <p:spPr>
          <a:xfrm>
            <a:off x="9335148" y="621991"/>
            <a:ext cx="2365453" cy="646232"/>
          </a:xfrm>
          <a:prstGeom prst="rect">
            <a:avLst/>
          </a:prstGeom>
        </p:spPr>
      </p:pic>
      <p:sp>
        <p:nvSpPr>
          <p:cNvPr id="10" name="Rectangle 9"/>
          <p:cNvSpPr/>
          <p:nvPr/>
        </p:nvSpPr>
        <p:spPr>
          <a:xfrm flipV="1">
            <a:off x="532515" y="211710"/>
            <a:ext cx="11168338" cy="4571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1" name="Picture 10"/>
          <p:cNvPicPr>
            <a:picLocks noChangeAspect="1"/>
          </p:cNvPicPr>
          <p:nvPr/>
        </p:nvPicPr>
        <p:blipFill>
          <a:blip r:embed="rId4"/>
          <a:stretch>
            <a:fillRect/>
          </a:stretch>
        </p:blipFill>
        <p:spPr>
          <a:xfrm>
            <a:off x="532515" y="6653283"/>
            <a:ext cx="11168840" cy="42676"/>
          </a:xfrm>
          <a:prstGeom prst="rect">
            <a:avLst/>
          </a:prstGeom>
        </p:spPr>
      </p:pic>
      <p:sp>
        <p:nvSpPr>
          <p:cNvPr id="12" name="Round Single Corner Rectangle 11"/>
          <p:cNvSpPr/>
          <p:nvPr/>
        </p:nvSpPr>
        <p:spPr>
          <a:xfrm>
            <a:off x="0" y="862717"/>
            <a:ext cx="9594376" cy="45719"/>
          </a:xfrm>
          <a:prstGeom prst="round1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2315258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a:off x="3059714" y="1721090"/>
            <a:ext cx="9132286" cy="5136910"/>
          </a:xfrm>
          <a:prstGeom prst="rect">
            <a:avLst/>
          </a:prstGeom>
        </p:spPr>
      </p:pic>
      <p:sp>
        <p:nvSpPr>
          <p:cNvPr id="2" name="Rectangle 1"/>
          <p:cNvSpPr/>
          <p:nvPr/>
        </p:nvSpPr>
        <p:spPr>
          <a:xfrm>
            <a:off x="1091821" y="1154925"/>
            <a:ext cx="5131557" cy="3416320"/>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این نیازها نیز می توانند مانند نیازهای جسمانی ارگانیسم را یک سره به زیرسلطه کشند. آنها می توانند به عنوان سازمان گران تقریباً منحصر به فرد رفتار، همه قابلیت های ارگانیسم را به خدمت خود فراخوانند. در این صورت می توان ارگانیسم را به صورت ماشینی تصور کرد که کارش جست و جوی ایمنی است. </a:t>
            </a:r>
          </a:p>
        </p:txBody>
      </p:sp>
      <p:pic>
        <p:nvPicPr>
          <p:cNvPr id="3" name="Picture 2"/>
          <p:cNvPicPr>
            <a:picLocks noChangeAspect="1"/>
          </p:cNvPicPr>
          <p:nvPr/>
        </p:nvPicPr>
        <p:blipFill>
          <a:blip r:embed="rId3"/>
          <a:stretch>
            <a:fillRect/>
          </a:stretch>
        </p:blipFill>
        <p:spPr>
          <a:xfrm>
            <a:off x="3857925" y="508693"/>
            <a:ext cx="2365453" cy="646232"/>
          </a:xfrm>
          <a:prstGeom prst="rect">
            <a:avLst/>
          </a:prstGeom>
        </p:spPr>
      </p:pic>
      <p:sp>
        <p:nvSpPr>
          <p:cNvPr id="18" name="Frame 17"/>
          <p:cNvSpPr/>
          <p:nvPr/>
        </p:nvSpPr>
        <p:spPr>
          <a:xfrm>
            <a:off x="3971499" y="457828"/>
            <a:ext cx="2251879" cy="646232"/>
          </a:xfrm>
          <a:prstGeom prst="frame">
            <a:avLst/>
          </a:prstGeom>
          <a:ln/>
        </p:spPr>
        <p:style>
          <a:lnRef idx="2">
            <a:schemeClr val="accent5"/>
          </a:lnRef>
          <a:fillRef idx="1">
            <a:schemeClr val="lt1"/>
          </a:fillRef>
          <a:effectRef idx="0">
            <a:schemeClr val="accent5"/>
          </a:effectRef>
          <a:fontRef idx="minor">
            <a:schemeClr val="dk1"/>
          </a:fontRef>
        </p:style>
        <p:txBody>
          <a:bodyPr rtlCol="1" anchor="ctr"/>
          <a:lstStyle/>
          <a:p>
            <a:pPr algn="ctr"/>
            <a:endParaRPr lang="fa-IR">
              <a:solidFill>
                <a:schemeClr val="tx1"/>
              </a:solidFill>
            </a:endParaRPr>
          </a:p>
        </p:txBody>
      </p:sp>
      <p:sp>
        <p:nvSpPr>
          <p:cNvPr id="19" name="Rectangle 18"/>
          <p:cNvSpPr/>
          <p:nvPr/>
        </p:nvSpPr>
        <p:spPr>
          <a:xfrm>
            <a:off x="6223378" y="805217"/>
            <a:ext cx="5968622" cy="4571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Rectangle 20"/>
          <p:cNvSpPr/>
          <p:nvPr/>
        </p:nvSpPr>
        <p:spPr>
          <a:xfrm>
            <a:off x="0" y="805217"/>
            <a:ext cx="3971499" cy="45719"/>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2" name="Right Triangle 21"/>
          <p:cNvSpPr/>
          <p:nvPr/>
        </p:nvSpPr>
        <p:spPr>
          <a:xfrm>
            <a:off x="1" y="5977719"/>
            <a:ext cx="996286" cy="880281"/>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4" name="Right Triangle 23"/>
          <p:cNvSpPr/>
          <p:nvPr/>
        </p:nvSpPr>
        <p:spPr>
          <a:xfrm rot="10800000">
            <a:off x="11313992" y="-1"/>
            <a:ext cx="878007" cy="80521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1253375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192000" cy="6858000"/>
          </a:xfrm>
          <a:prstGeom prst="rect">
            <a:avLst/>
          </a:prstGeom>
        </p:spPr>
      </p:pic>
      <p:sp>
        <p:nvSpPr>
          <p:cNvPr id="7" name="Rectangle 6"/>
          <p:cNvSpPr/>
          <p:nvPr/>
        </p:nvSpPr>
        <p:spPr>
          <a:xfrm>
            <a:off x="272956" y="3657600"/>
            <a:ext cx="3916908" cy="2770496"/>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4244454" y="1252773"/>
            <a:ext cx="6960358" cy="3416320"/>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از طرف دیگر می توان گفت که گیرنده ها، تاًثیرگذارنده ها، هوش و دیگر قابلیت ها، ابزارهای اصلی این جست و جویند. این نیاز مسلط نه تنها تعیین کننده فلسفه و دیدگاه زمان حال فرد یا شخص است. بلکه ارزش ها و فلسفه ی آینده او را نیز تعیین می کند. در واقع هر چیزی کمتر از ایمنی می نماید. در چنین شرایطی به شرط آن که به قدر کافی مدام و سخت باشد، می توان گفت که انسان تنها به خاطر ایمنی زندگی می کند.</a:t>
            </a:r>
            <a:endParaRPr lang="fa-IR"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3"/>
          <a:stretch>
            <a:fillRect/>
          </a:stretch>
        </p:blipFill>
        <p:spPr>
          <a:xfrm>
            <a:off x="8839359" y="606541"/>
            <a:ext cx="2365453" cy="64623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Picture 4"/>
          <p:cNvPicPr>
            <a:picLocks noChangeAspect="1"/>
          </p:cNvPicPr>
          <p:nvPr/>
        </p:nvPicPr>
        <p:blipFill>
          <a:blip r:embed="rId4"/>
          <a:stretch>
            <a:fillRect/>
          </a:stretch>
        </p:blipFill>
        <p:spPr>
          <a:xfrm>
            <a:off x="395582" y="3821372"/>
            <a:ext cx="3698746" cy="2463422"/>
          </a:xfrm>
          <a:prstGeom prst="rect">
            <a:avLst/>
          </a:prstGeom>
        </p:spPr>
      </p:pic>
    </p:spTree>
    <p:extLst>
      <p:ext uri="{BB962C8B-B14F-4D97-AF65-F5344CB8AC3E}">
        <p14:creationId xmlns:p14="http://schemas.microsoft.com/office/powerpoint/2010/main" val="2292179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 y="0"/>
            <a:ext cx="12192000" cy="6858000"/>
          </a:xfrm>
          <a:prstGeom prst="rect">
            <a:avLst/>
          </a:prstGeom>
        </p:spPr>
      </p:pic>
      <p:sp>
        <p:nvSpPr>
          <p:cNvPr id="2" name="Rectangle 1"/>
          <p:cNvSpPr/>
          <p:nvPr/>
        </p:nvSpPr>
        <p:spPr>
          <a:xfrm>
            <a:off x="7342496" y="1566523"/>
            <a:ext cx="4426687" cy="2308324"/>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بامشاهده اطفال و کودکان که ارضای نیازهای ایمنی در آنان بسیار ساده تر و مشهودتر از بزرگسالان است، می توان به طور کارآمدی به درک نیازهای ایمنی در بزرگسالان دست یافت. </a:t>
            </a:r>
          </a:p>
        </p:txBody>
      </p:sp>
      <p:pic>
        <p:nvPicPr>
          <p:cNvPr id="4" name="Picture 3"/>
          <p:cNvPicPr>
            <a:picLocks noChangeAspect="1"/>
          </p:cNvPicPr>
          <p:nvPr/>
        </p:nvPicPr>
        <p:blipFill>
          <a:blip r:embed="rId3"/>
          <a:stretch>
            <a:fillRect/>
          </a:stretch>
        </p:blipFill>
        <p:spPr>
          <a:xfrm>
            <a:off x="9403730" y="920291"/>
            <a:ext cx="2365453" cy="646232"/>
          </a:xfrm>
          <a:prstGeom prst="rect">
            <a:avLst/>
          </a:prstGeom>
        </p:spPr>
      </p:pic>
      <p:sp>
        <p:nvSpPr>
          <p:cNvPr id="8" name="Rectangle 7"/>
          <p:cNvSpPr/>
          <p:nvPr/>
        </p:nvSpPr>
        <p:spPr>
          <a:xfrm>
            <a:off x="6155140" y="1160061"/>
            <a:ext cx="3507475" cy="6048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021035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2000" cy="6858000"/>
          </a:xfrm>
          <a:prstGeom prst="rect">
            <a:avLst/>
          </a:prstGeom>
        </p:spPr>
      </p:pic>
      <p:sp>
        <p:nvSpPr>
          <p:cNvPr id="2" name="Rectangle 1"/>
          <p:cNvSpPr/>
          <p:nvPr/>
        </p:nvSpPr>
        <p:spPr>
          <a:xfrm>
            <a:off x="6206626" y="1508883"/>
            <a:ext cx="5504438" cy="3416320"/>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یکی از آشکارترین واکنش های کودکان در برابر تهدید و خطر این است که آنان به هیچ وجه مانع از این واکنش نمی شوند. در حالی که به بزرگسالان آموخته شده است که به هر قیمتی مانع از آن شوند. بنابر این حتی زمانی که بزرگسالان احساس می کنند ایمنی شان در معرض تهدید قرار دارد، این احساس را نمی توان در ظاهر آنها دید. </a:t>
            </a:r>
          </a:p>
        </p:txBody>
      </p:sp>
      <p:pic>
        <p:nvPicPr>
          <p:cNvPr id="3" name="Picture 2"/>
          <p:cNvPicPr>
            <a:picLocks noChangeAspect="1"/>
          </p:cNvPicPr>
          <p:nvPr/>
        </p:nvPicPr>
        <p:blipFill>
          <a:blip r:embed="rId3"/>
          <a:stretch>
            <a:fillRect/>
          </a:stretch>
        </p:blipFill>
        <p:spPr>
          <a:xfrm>
            <a:off x="9398212" y="1020016"/>
            <a:ext cx="2365453" cy="646232"/>
          </a:xfrm>
          <a:prstGeom prst="rect">
            <a:avLst/>
          </a:prstGeom>
        </p:spPr>
      </p:pic>
      <p:sp>
        <p:nvSpPr>
          <p:cNvPr id="6" name="Rectangle 5"/>
          <p:cNvSpPr/>
          <p:nvPr/>
        </p:nvSpPr>
        <p:spPr>
          <a:xfrm flipV="1">
            <a:off x="4607298" y="1320273"/>
            <a:ext cx="4869896" cy="4571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11816267" y="1365992"/>
            <a:ext cx="45719" cy="370210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6755727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13343" r="5343"/>
          <a:stretch/>
        </p:blipFill>
        <p:spPr>
          <a:xfrm>
            <a:off x="6032304" y="2095500"/>
            <a:ext cx="6159696" cy="4762500"/>
          </a:xfrm>
          <a:prstGeom prst="rect">
            <a:avLst/>
          </a:prstGeom>
        </p:spPr>
      </p:pic>
      <p:sp>
        <p:nvSpPr>
          <p:cNvPr id="2" name="Rectangle 1"/>
          <p:cNvSpPr/>
          <p:nvPr/>
        </p:nvSpPr>
        <p:spPr>
          <a:xfrm>
            <a:off x="491320" y="626778"/>
            <a:ext cx="5773001" cy="5632311"/>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همچنین می توان در اطفال واکنش های بسیار مستقیم تر نسبت به انواع گوناگون بیماری های جسمی مشاهده کرد. به نظر می رسد گاهی اوقات این بیماری ها به گونه ای بی واسطه و به خودی خود تهدید کننده باشند و باعث شوند که کودک احساس ناامنی کند. مثلاً، استفراغ، قولنج و دیگر دردهای شدید ظاهراً کودک را وادار می کنند که دنیا را به گونه ای دیگر ببیند. کودکی که با خوردن غذای نامناسب بیمار شده است ممکن است به مدت یک یا دو روز چنان دچار ترس و کابوس شود و چنان نیاز به حمایت و قوت قلب پیدا کند که هرگز قبل از بیماری اش در او دیده نشده است. </a:t>
            </a:r>
          </a:p>
        </p:txBody>
      </p:sp>
      <p:pic>
        <p:nvPicPr>
          <p:cNvPr id="3" name="Picture 2"/>
          <p:cNvPicPr>
            <a:picLocks noChangeAspect="1"/>
          </p:cNvPicPr>
          <p:nvPr/>
        </p:nvPicPr>
        <p:blipFill>
          <a:blip r:embed="rId3"/>
          <a:stretch>
            <a:fillRect/>
          </a:stretch>
        </p:blipFill>
        <p:spPr>
          <a:xfrm>
            <a:off x="9712814" y="391791"/>
            <a:ext cx="2365453" cy="646232"/>
          </a:xfrm>
          <a:prstGeom prst="rect">
            <a:avLst/>
          </a:prstGeom>
        </p:spPr>
      </p:pic>
      <p:sp>
        <p:nvSpPr>
          <p:cNvPr id="6" name="Flowchart: Process 5"/>
          <p:cNvSpPr/>
          <p:nvPr/>
        </p:nvSpPr>
        <p:spPr>
          <a:xfrm>
            <a:off x="0" y="626778"/>
            <a:ext cx="10058399" cy="45719"/>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6892037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4306958"/>
            <a:ext cx="5068072" cy="2551042"/>
          </a:xfrm>
          <a:prstGeom prst="rect">
            <a:avLst/>
          </a:prstGeom>
        </p:spPr>
      </p:pic>
      <p:pic>
        <p:nvPicPr>
          <p:cNvPr id="4" name="Picture 3"/>
          <p:cNvPicPr>
            <a:picLocks noChangeAspect="1"/>
          </p:cNvPicPr>
          <p:nvPr/>
        </p:nvPicPr>
        <p:blipFill>
          <a:blip r:embed="rId3"/>
          <a:stretch>
            <a:fillRect/>
          </a:stretch>
        </p:blipFill>
        <p:spPr>
          <a:xfrm>
            <a:off x="7556706" y="4377142"/>
            <a:ext cx="3961450" cy="2480858"/>
          </a:xfrm>
          <a:prstGeom prst="rect">
            <a:avLst/>
          </a:prstGeom>
        </p:spPr>
      </p:pic>
      <p:sp>
        <p:nvSpPr>
          <p:cNvPr id="2" name="Rectangle 1"/>
          <p:cNvSpPr/>
          <p:nvPr/>
        </p:nvSpPr>
        <p:spPr>
          <a:xfrm>
            <a:off x="372959" y="1058740"/>
            <a:ext cx="11368585" cy="2793072"/>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تحقیقات(لوی،1945) در مورد اثرات روان شناختی جراحی بر کودکان تاحد زیادی این مطلب را ثابت کرده است. نشانه دیگر نیاز کودک به ایمنی این است که او انواع فعالیت های عادی و یکنواختی را ترجیح می دهد که آرامش او را بر هم نزند، زیرا او خواستار دنیایی است قابل پیش بینی، قانونمند و منظم. مثلاً بی عدالتی، بی انصافی و ناسازگاری در والدین باعث می شود کودک احساس نگرانی و ناامنی کند. این نگرش ممکن است نه به علت بی عدالتی یا تحمل دردهای خاص باشد، بلکه به این علت است که طرز رفتار تهدید به شمار می آید و سبب می گردد دنیا برای کودک غیرقابل اعتماد، ناایمن و غیر قابل پیش بین به نظر آید.</a:t>
            </a:r>
          </a:p>
        </p:txBody>
      </p:sp>
      <p:pic>
        <p:nvPicPr>
          <p:cNvPr id="3" name="Picture 2"/>
          <p:cNvPicPr>
            <a:picLocks noChangeAspect="1"/>
          </p:cNvPicPr>
          <p:nvPr/>
        </p:nvPicPr>
        <p:blipFill>
          <a:blip r:embed="rId4"/>
          <a:stretch>
            <a:fillRect/>
          </a:stretch>
        </p:blipFill>
        <p:spPr>
          <a:xfrm>
            <a:off x="9376091" y="454806"/>
            <a:ext cx="2365453" cy="646232"/>
          </a:xfrm>
          <a:prstGeom prst="rect">
            <a:avLst/>
          </a:prstGeom>
        </p:spPr>
      </p:pic>
      <p:sp>
        <p:nvSpPr>
          <p:cNvPr id="7" name="Rectangle 6"/>
          <p:cNvSpPr/>
          <p:nvPr/>
        </p:nvSpPr>
        <p:spPr>
          <a:xfrm>
            <a:off x="11872443" y="777922"/>
            <a:ext cx="81886" cy="578665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p:cNvPicPr>
            <a:picLocks noChangeAspect="1"/>
          </p:cNvPicPr>
          <p:nvPr/>
        </p:nvPicPr>
        <p:blipFill>
          <a:blip r:embed="rId5"/>
          <a:stretch>
            <a:fillRect/>
          </a:stretch>
        </p:blipFill>
        <p:spPr>
          <a:xfrm>
            <a:off x="222158" y="777922"/>
            <a:ext cx="85351" cy="5785605"/>
          </a:xfrm>
          <a:prstGeom prst="rect">
            <a:avLst/>
          </a:prstGeom>
        </p:spPr>
      </p:pic>
      <p:sp>
        <p:nvSpPr>
          <p:cNvPr id="9" name="Rectangle 8"/>
          <p:cNvSpPr/>
          <p:nvPr/>
        </p:nvSpPr>
        <p:spPr>
          <a:xfrm>
            <a:off x="4258101" y="6672709"/>
            <a:ext cx="4230806" cy="185291"/>
          </a:xfrm>
          <a:prstGeom prst="rect">
            <a:avLst/>
          </a:prstGeom>
          <a:gradFill flip="none" rotWithShape="1">
            <a:gsLst>
              <a:gs pos="0">
                <a:schemeClr val="bg1">
                  <a:lumMod val="75000"/>
                  <a:tint val="66000"/>
                  <a:satMod val="160000"/>
                </a:schemeClr>
              </a:gs>
              <a:gs pos="50000">
                <a:schemeClr val="bg1">
                  <a:lumMod val="75000"/>
                  <a:tint val="44500"/>
                  <a:satMod val="160000"/>
                </a:schemeClr>
              </a:gs>
              <a:gs pos="100000">
                <a:schemeClr val="bg1">
                  <a:lumMod val="7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ound Single Corner Rectangle 9"/>
          <p:cNvSpPr/>
          <p:nvPr/>
        </p:nvSpPr>
        <p:spPr>
          <a:xfrm>
            <a:off x="641445" y="688195"/>
            <a:ext cx="9059759" cy="45719"/>
          </a:xfrm>
          <a:prstGeom prst="round1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258110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830118"/>
            <a:ext cx="6469036" cy="516909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a:blip r:embed="rId2"/>
          <a:stretch>
            <a:fillRect/>
          </a:stretch>
        </p:blipFill>
        <p:spPr>
          <a:xfrm>
            <a:off x="0" y="1549694"/>
            <a:ext cx="6476738" cy="3704694"/>
          </a:xfrm>
          <a:prstGeom prst="rect">
            <a:avLst/>
          </a:prstGeom>
        </p:spPr>
      </p:pic>
      <p:sp>
        <p:nvSpPr>
          <p:cNvPr id="2" name="Rectangle 1"/>
          <p:cNvSpPr/>
          <p:nvPr/>
        </p:nvSpPr>
        <p:spPr>
          <a:xfrm>
            <a:off x="6509980" y="1298265"/>
            <a:ext cx="5090615" cy="3901068"/>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روبه روکردن کودک معمولی با موقعیت ها یا محرک های عجیب، ناآشنا و جدیدی که نتواند بر آنها غلبه کند اکثر اوقات موجب واکنش احساس خطریا وحشت می شود، درست مانند این که مثلاً برای مدتی کوتاه گم شده یا حتی از والدینش جدا شده باشد و یا با چهره های جدید، موقعیت ها یا وظایف جدید، اشیاء عجیب یا ناآشنا، یا غیر قابل کنترل، بیماری و یا مرگ مواجه شده باشد. </a:t>
            </a:r>
          </a:p>
        </p:txBody>
      </p:sp>
      <p:pic>
        <p:nvPicPr>
          <p:cNvPr id="3" name="Picture 2"/>
          <p:cNvPicPr>
            <a:picLocks noChangeAspect="1"/>
          </p:cNvPicPr>
          <p:nvPr/>
        </p:nvPicPr>
        <p:blipFill>
          <a:blip r:embed="rId3"/>
          <a:stretch>
            <a:fillRect/>
          </a:stretch>
        </p:blipFill>
        <p:spPr>
          <a:xfrm>
            <a:off x="9235142" y="772116"/>
            <a:ext cx="2365453" cy="646232"/>
          </a:xfrm>
          <a:prstGeom prst="rect">
            <a:avLst/>
          </a:prstGeom>
        </p:spPr>
      </p:pic>
      <p:sp>
        <p:nvSpPr>
          <p:cNvPr id="8" name="Rectangle 7"/>
          <p:cNvSpPr/>
          <p:nvPr/>
        </p:nvSpPr>
        <p:spPr>
          <a:xfrm>
            <a:off x="2306472" y="5254388"/>
            <a:ext cx="1160059" cy="160361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p:cNvPicPr>
            <a:picLocks noChangeAspect="1"/>
          </p:cNvPicPr>
          <p:nvPr/>
        </p:nvPicPr>
        <p:blipFill>
          <a:blip r:embed="rId4"/>
          <a:stretch>
            <a:fillRect/>
          </a:stretch>
        </p:blipFill>
        <p:spPr>
          <a:xfrm>
            <a:off x="2306472" y="-53693"/>
            <a:ext cx="1164437" cy="1603387"/>
          </a:xfrm>
          <a:prstGeom prst="rect">
            <a:avLst/>
          </a:prstGeom>
        </p:spPr>
      </p:pic>
    </p:spTree>
    <p:extLst>
      <p:ext uri="{BB962C8B-B14F-4D97-AF65-F5344CB8AC3E}">
        <p14:creationId xmlns:p14="http://schemas.microsoft.com/office/powerpoint/2010/main" val="41910498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6083766" y="0"/>
            <a:ext cx="6108234" cy="6858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0" y="0"/>
            <a:ext cx="6086901"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a:blip r:embed="rId2"/>
          <a:stretch>
            <a:fillRect/>
          </a:stretch>
        </p:blipFill>
        <p:spPr>
          <a:xfrm>
            <a:off x="364398" y="1501254"/>
            <a:ext cx="5354970" cy="356998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Rectangle 3"/>
          <p:cNvSpPr/>
          <p:nvPr/>
        </p:nvSpPr>
        <p:spPr>
          <a:xfrm>
            <a:off x="6285980" y="642401"/>
            <a:ext cx="5703806" cy="461665"/>
          </a:xfrm>
          <a:prstGeom prst="rect">
            <a:avLst/>
          </a:prstGeom>
        </p:spPr>
        <p:txBody>
          <a:bodyPr wrap="none">
            <a:spAutoFit/>
          </a:bodyPr>
          <a:lstStyle/>
          <a:p>
            <a:pPr algn="just"/>
            <a:r>
              <a:rPr lang="fa-IR" sz="2400" b="1" dirty="0" smtClean="0">
                <a:latin typeface="Shabnam" panose="020B0603030804020204" pitchFamily="34" charset="-78"/>
                <a:cs typeface="Shabnam" panose="020B0603030804020204" pitchFamily="34" charset="-78"/>
              </a:rPr>
              <a:t>امنیت روانی چیست و چگونه شکل می گیرد؟!</a:t>
            </a:r>
            <a:endParaRPr lang="fa-IR" sz="2400" b="1" dirty="0">
              <a:latin typeface="Shabnam" panose="020B0603030804020204" pitchFamily="34" charset="-78"/>
              <a:cs typeface="Shabnam" panose="020B0603030804020204" pitchFamily="34" charset="-78"/>
            </a:endParaRPr>
          </a:p>
        </p:txBody>
      </p:sp>
      <p:sp>
        <p:nvSpPr>
          <p:cNvPr id="5" name="Rectangle 4"/>
          <p:cNvSpPr/>
          <p:nvPr/>
        </p:nvSpPr>
        <p:spPr>
          <a:xfrm>
            <a:off x="6594143" y="1284617"/>
            <a:ext cx="5090615" cy="4524315"/>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امنیت یكی از نیازهای اولیه هر زندگی است. امنیت به دو بخش فیزیكی و روانی تقسیم می شود. امنیت فیزیكی یعنی شكل عینی امنیت؛ اینكه یك نفر بتواند به راحتی در خیابان راه برود و تأمین امنیت فیزیكی، كار چندان پیچیده ای نیست ولی در كنار آن تأمین امنیت روانی جامعه و فرد، آنچنان ساده نیست. گاهی یك فرد واقعاً از جانب كسی یا چیزی تهدید نمی ود، ولی همیشه در هراس است.</a:t>
            </a:r>
            <a:endParaRPr lang="fa-IR"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3027448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63776" y="-835160"/>
            <a:ext cx="12355776" cy="7932240"/>
          </a:xfrm>
          <a:prstGeom prst="rect">
            <a:avLst/>
          </a:prstGeom>
        </p:spPr>
      </p:pic>
      <p:sp>
        <p:nvSpPr>
          <p:cNvPr id="2" name="Rectangle 1"/>
          <p:cNvSpPr/>
          <p:nvPr/>
        </p:nvSpPr>
        <p:spPr>
          <a:xfrm>
            <a:off x="7055893" y="1711593"/>
            <a:ext cx="4808482" cy="3416320"/>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کودکانی که در خانوادهای پر از مهر و محبت و دور از تهدید رشد می یابند در حالت عادی از خود واکنش نشان نمی دهند. در چنین کودکانی، واکنش های احساس خطر اکثراً نسبت به موقعیت ها و اشیایی بروز می کند که بزرگسالان نیز آنها را خطرناک می دانند.</a:t>
            </a:r>
          </a:p>
        </p:txBody>
      </p:sp>
      <p:pic>
        <p:nvPicPr>
          <p:cNvPr id="3" name="Picture 2"/>
          <p:cNvPicPr>
            <a:picLocks noChangeAspect="1"/>
          </p:cNvPicPr>
          <p:nvPr/>
        </p:nvPicPr>
        <p:blipFill>
          <a:blip r:embed="rId3"/>
          <a:stretch>
            <a:fillRect/>
          </a:stretch>
        </p:blipFill>
        <p:spPr>
          <a:xfrm>
            <a:off x="9594456" y="826932"/>
            <a:ext cx="2365453" cy="646232"/>
          </a:xfrm>
          <a:prstGeom prst="rect">
            <a:avLst/>
          </a:prstGeom>
        </p:spPr>
      </p:pic>
      <p:sp>
        <p:nvSpPr>
          <p:cNvPr id="5" name="Rectangle 4"/>
          <p:cNvSpPr/>
          <p:nvPr/>
        </p:nvSpPr>
        <p:spPr>
          <a:xfrm>
            <a:off x="7219665" y="5486400"/>
            <a:ext cx="4740243" cy="45719"/>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7219665" y="468445"/>
            <a:ext cx="4740243" cy="4571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937372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r="525" b="5412"/>
          <a:stretch/>
        </p:blipFill>
        <p:spPr>
          <a:xfrm>
            <a:off x="-2394" y="0"/>
            <a:ext cx="12178352" cy="6858002"/>
          </a:xfrm>
          <a:prstGeom prst="rect">
            <a:avLst/>
          </a:prstGeom>
        </p:spPr>
      </p:pic>
      <p:sp>
        <p:nvSpPr>
          <p:cNvPr id="2" name="Rectangle 1"/>
          <p:cNvSpPr/>
          <p:nvPr/>
        </p:nvSpPr>
        <p:spPr>
          <a:xfrm>
            <a:off x="797517" y="1070482"/>
            <a:ext cx="5167952" cy="3416320"/>
          </a:xfrm>
          <a:prstGeom prst="rect">
            <a:avLst/>
          </a:prstGeom>
        </p:spPr>
        <p:txBody>
          <a:bodyPr wrap="square">
            <a:spAutoFit/>
          </a:bodyPr>
          <a:lstStyle/>
          <a:p>
            <a:pPr algn="just">
              <a:lnSpc>
                <a:spcPct val="200000"/>
              </a:lnSpc>
            </a:pPr>
            <a:r>
              <a:rPr lang="fa-IR" dirty="0">
                <a:latin typeface="Shabnam" panose="020B0603030804020204" pitchFamily="34" charset="-78"/>
                <a:cs typeface="Shabnam" panose="020B0603030804020204" pitchFamily="34" charset="-78"/>
              </a:rPr>
              <a:t>مزلو(1937) گرایش به داشتن دین یا فلسفه ای جهانی که جهان و مردم آن را به شکل </a:t>
            </a:r>
            <a:r>
              <a:rPr lang="fa-IR" dirty="0" smtClean="0">
                <a:latin typeface="Shabnam" panose="020B0603030804020204" pitchFamily="34" charset="-78"/>
                <a:cs typeface="Shabnam" panose="020B0603030804020204" pitchFamily="34" charset="-78"/>
              </a:rPr>
              <a:t>کلیتی معنی </a:t>
            </a:r>
            <a:r>
              <a:rPr lang="fa-IR" dirty="0">
                <a:latin typeface="Shabnam" panose="020B0603030804020204" pitchFamily="34" charset="-78"/>
                <a:cs typeface="Shabnam" panose="020B0603030804020204" pitchFamily="34" charset="-78"/>
              </a:rPr>
              <a:t>دار، منسجم و رضایت بخش سازمان می دهد را تا حدودی مربوط به انگیزه امنیت طلبی می داند. در این جا هم چنین می توان به طور کلی علم و فلسفه را نیز تا حدودی جزو انگیزه نیازهای ایمنی به شمار آورد. </a:t>
            </a:r>
          </a:p>
        </p:txBody>
      </p:sp>
      <p:pic>
        <p:nvPicPr>
          <p:cNvPr id="4" name="Picture 3"/>
          <p:cNvPicPr>
            <a:picLocks noChangeAspect="1"/>
          </p:cNvPicPr>
          <p:nvPr/>
        </p:nvPicPr>
        <p:blipFill>
          <a:blip r:embed="rId3"/>
          <a:stretch>
            <a:fillRect/>
          </a:stretch>
        </p:blipFill>
        <p:spPr>
          <a:xfrm>
            <a:off x="9437147" y="586945"/>
            <a:ext cx="2365453" cy="646232"/>
          </a:xfrm>
          <a:prstGeom prst="rect">
            <a:avLst/>
          </a:prstGeom>
        </p:spPr>
      </p:pic>
      <p:sp>
        <p:nvSpPr>
          <p:cNvPr id="5" name="Rectangle 4"/>
          <p:cNvSpPr/>
          <p:nvPr/>
        </p:nvSpPr>
        <p:spPr>
          <a:xfrm flipV="1">
            <a:off x="6765379" y="1187458"/>
            <a:ext cx="5037221" cy="4571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a:blip r:embed="rId4"/>
          <a:stretch>
            <a:fillRect/>
          </a:stretch>
        </p:blipFill>
        <p:spPr>
          <a:xfrm>
            <a:off x="6660747" y="1546758"/>
            <a:ext cx="5246484" cy="2752526"/>
          </a:xfrm>
          <a:prstGeom prst="rect">
            <a:avLst/>
          </a:prstGeom>
        </p:spPr>
      </p:pic>
    </p:spTree>
    <p:extLst>
      <p:ext uri="{BB962C8B-B14F-4D97-AF65-F5344CB8AC3E}">
        <p14:creationId xmlns:p14="http://schemas.microsoft.com/office/powerpoint/2010/main" val="16131135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12192000" cy="6858000"/>
          </a:xfrm>
          <a:prstGeom prst="rect">
            <a:avLst/>
          </a:prstGeom>
        </p:spPr>
      </p:pic>
      <p:sp>
        <p:nvSpPr>
          <p:cNvPr id="2" name="Rectangle 1"/>
          <p:cNvSpPr/>
          <p:nvPr/>
        </p:nvSpPr>
        <p:spPr>
          <a:xfrm>
            <a:off x="6529137" y="1698727"/>
            <a:ext cx="5117432" cy="3416320"/>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در غیر این صورت، نیاز به ایمنی، به عنوان محرک اصلی و فعال ارگانیزم، تنها در موارد واقعاً ضروری مانند جنگ، شیوع بیماری، فجایع طبیعی، رواج جنایات، از هم پاشیدگی نظام اجتماعی، روان نژندی، آسیب مغزی، از هم پاشیدگی مراجع قدرت و اوضاع به شدت نامساعد دیده می شود.</a:t>
            </a:r>
            <a:endParaRPr lang="fa-IR"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3"/>
          <a:stretch>
            <a:fillRect/>
          </a:stretch>
        </p:blipFill>
        <p:spPr>
          <a:xfrm>
            <a:off x="9281116" y="1052495"/>
            <a:ext cx="2365453" cy="646232"/>
          </a:xfrm>
          <a:prstGeom prst="rect">
            <a:avLst/>
          </a:prstGeom>
        </p:spPr>
      </p:pic>
      <p:sp>
        <p:nvSpPr>
          <p:cNvPr id="7" name="Rectangle 6"/>
          <p:cNvSpPr/>
          <p:nvPr/>
        </p:nvSpPr>
        <p:spPr>
          <a:xfrm>
            <a:off x="6730421" y="5454316"/>
            <a:ext cx="5101389" cy="53220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6866021" y="5639555"/>
            <a:ext cx="4780548" cy="12172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3104208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7234991" y="4229432"/>
            <a:ext cx="4090737" cy="239067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2069431" y="431704"/>
            <a:ext cx="9865895" cy="830997"/>
          </a:xfrm>
          <a:prstGeom prst="rect">
            <a:avLst/>
          </a:prstGeom>
        </p:spPr>
        <p:txBody>
          <a:bodyPr wrap="square">
            <a:spAutoFit/>
          </a:bodyPr>
          <a:lstStyle/>
          <a:p>
            <a:pPr algn="just">
              <a:lnSpc>
                <a:spcPct val="200000"/>
              </a:lnSpc>
            </a:pPr>
            <a:r>
              <a:rPr lang="fa-IR" sz="2400" b="1" dirty="0">
                <a:latin typeface="Vazir" panose="020B0603030804020204" pitchFamily="34" charset="-78"/>
                <a:cs typeface="Vazir" panose="020B0603030804020204" pitchFamily="34" charset="-78"/>
              </a:rPr>
              <a:t>فرد ناایمن چنان رفتار می کند که گویی یک فاجعه عظیم در شرف وقوع است؟ </a:t>
            </a:r>
          </a:p>
        </p:txBody>
      </p:sp>
      <p:sp>
        <p:nvSpPr>
          <p:cNvPr id="4" name="Rectangle 3"/>
          <p:cNvSpPr/>
          <p:nvPr/>
        </p:nvSpPr>
        <p:spPr>
          <a:xfrm>
            <a:off x="360947" y="1838758"/>
            <a:ext cx="6874044" cy="1754326"/>
          </a:xfrm>
          <a:prstGeom prst="rect">
            <a:avLst/>
          </a:prstGeom>
        </p:spPr>
        <p:txBody>
          <a:bodyPr wrap="square">
            <a:spAutoFit/>
          </a:bodyPr>
          <a:lstStyle/>
          <a:p>
            <a:pPr algn="just">
              <a:lnSpc>
                <a:spcPct val="200000"/>
              </a:lnSpc>
            </a:pPr>
            <a:r>
              <a:rPr lang="fa-IR" dirty="0" smtClean="0">
                <a:latin typeface="Shabnam" panose="020B0603030804020204" pitchFamily="34" charset="-78"/>
                <a:cs typeface="Shabnam" panose="020B0603030804020204" pitchFamily="34" charset="-78"/>
              </a:rPr>
              <a:t>به عبارتی دیگر، گویی او همواره به حالتی اضطراری واکنش نشان می دهد. نیازهای ایمنی او اغلب در جست و جویش برای یک حامی، یا یک شخص نیرومند که بتواند به او متکی باشد و شاید یک پیشوا خلاصه می شود.</a:t>
            </a:r>
            <a:endParaRPr lang="fa-IR" dirty="0">
              <a:latin typeface="Shabnam" panose="020B0603030804020204" pitchFamily="34" charset="-78"/>
              <a:cs typeface="Shabnam" panose="020B0603030804020204" pitchFamily="34" charset="-78"/>
            </a:endParaRPr>
          </a:p>
        </p:txBody>
      </p:sp>
      <p:pic>
        <p:nvPicPr>
          <p:cNvPr id="5" name="Picture 4"/>
          <p:cNvPicPr>
            <a:picLocks noChangeAspect="1"/>
          </p:cNvPicPr>
          <p:nvPr/>
        </p:nvPicPr>
        <p:blipFill>
          <a:blip r:embed="rId2"/>
          <a:stretch>
            <a:fillRect/>
          </a:stretch>
        </p:blipFill>
        <p:spPr>
          <a:xfrm>
            <a:off x="7315200" y="1974612"/>
            <a:ext cx="4010528" cy="2254820"/>
          </a:xfrm>
          <a:prstGeom prst="rect">
            <a:avLst/>
          </a:prstGeom>
        </p:spPr>
      </p:pic>
      <p:pic>
        <p:nvPicPr>
          <p:cNvPr id="6" name="Picture 5"/>
          <p:cNvPicPr>
            <a:picLocks noChangeAspect="1"/>
          </p:cNvPicPr>
          <p:nvPr/>
        </p:nvPicPr>
        <p:blipFill>
          <a:blip r:embed="rId3"/>
          <a:stretch>
            <a:fillRect/>
          </a:stretch>
        </p:blipFill>
        <p:spPr>
          <a:xfrm>
            <a:off x="3330742" y="4229432"/>
            <a:ext cx="3984458" cy="2390674"/>
          </a:xfrm>
          <a:prstGeom prst="rect">
            <a:avLst/>
          </a:prstGeom>
        </p:spPr>
      </p:pic>
      <p:sp>
        <p:nvSpPr>
          <p:cNvPr id="9" name="Rectangle 8"/>
          <p:cNvSpPr/>
          <p:nvPr/>
        </p:nvSpPr>
        <p:spPr>
          <a:xfrm>
            <a:off x="0" y="4229432"/>
            <a:ext cx="3330742" cy="239067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123899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363670"/>
            <a:ext cx="12192000" cy="65199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8357938" y="0"/>
            <a:ext cx="2759242"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946485" y="1480444"/>
            <a:ext cx="6416842" cy="4524315"/>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به نظر هورنای(1937) افراد گرفتار به روان نژندی وسواسی - اجباری با عصبانیت تلاش می کنند تا دنیا را چنان باثبات و منظم سازند که خطرات غیر منتظره، غیر قابل کنترل یا ناآشنا هرگز پدیدار نگردند. آنان با انواع قوانین، احکام و آداب، دیواری گرداگرد خود می کشند چنان که بتوانند هر امر محتمل الوقوعی را بتوانند پیش بینی و خنثی کنند. آنان برای حفظ تعادل خود از هرچیز ناآشنا و غریب دوری می جویند. هرگاه در صحنه اجتماع ، قانون، نظم و امنیت مورد تهدید جدی قرارگیرد، نیازهای ایمنی به نیازهای مبرم و اصلی بدل می شوند. </a:t>
            </a:r>
          </a:p>
        </p:txBody>
      </p:sp>
      <p:pic>
        <p:nvPicPr>
          <p:cNvPr id="3" name="Picture 2"/>
          <p:cNvPicPr>
            <a:picLocks noChangeAspect="1"/>
          </p:cNvPicPr>
          <p:nvPr/>
        </p:nvPicPr>
        <p:blipFill>
          <a:blip r:embed="rId2"/>
          <a:stretch>
            <a:fillRect/>
          </a:stretch>
        </p:blipFill>
        <p:spPr>
          <a:xfrm>
            <a:off x="7716254" y="1656907"/>
            <a:ext cx="4042610" cy="3907856"/>
          </a:xfrm>
          <a:prstGeom prst="rect">
            <a:avLst/>
          </a:prstGeom>
        </p:spPr>
      </p:pic>
      <p:sp>
        <p:nvSpPr>
          <p:cNvPr id="8" name="TextBox 7"/>
          <p:cNvSpPr txBox="1"/>
          <p:nvPr/>
        </p:nvSpPr>
        <p:spPr>
          <a:xfrm>
            <a:off x="1596189" y="184663"/>
            <a:ext cx="6705601" cy="830997"/>
          </a:xfrm>
          <a:prstGeom prst="rect">
            <a:avLst/>
          </a:prstGeom>
        </p:spPr>
        <p:txBody>
          <a:bodyPr wrap="square">
            <a:spAutoFit/>
          </a:bodyPr>
          <a:lstStyle>
            <a:defPPr>
              <a:defRPr lang="fa-IR"/>
            </a:defPPr>
            <a:lvl1pPr algn="just">
              <a:lnSpc>
                <a:spcPct val="200000"/>
              </a:lnSpc>
              <a:defRPr sz="2400" b="1">
                <a:latin typeface="Vazir" panose="020B0603030804020204" pitchFamily="34" charset="-78"/>
                <a:cs typeface="Vazir" panose="020B0603030804020204" pitchFamily="34" charset="-78"/>
              </a:defRPr>
            </a:lvl1pPr>
          </a:lstStyle>
          <a:p>
            <a:r>
              <a:rPr lang="fa-IR" dirty="0"/>
              <a:t>هورنای</a:t>
            </a:r>
          </a:p>
        </p:txBody>
      </p:sp>
    </p:spTree>
    <p:extLst>
      <p:ext uri="{BB962C8B-B14F-4D97-AF65-F5344CB8AC3E}">
        <p14:creationId xmlns:p14="http://schemas.microsoft.com/office/powerpoint/2010/main" val="381530015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695073" y="1178096"/>
            <a:ext cx="8983579" cy="3416320"/>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مزلو اعتقاد دارد که رفتار افراد روان آزرده ناشی از عدم ارضای نیازهای ایمنی است. افراد ناامن نامتعادلند. شخصی که دایماً احساس عدم امنیت، ترس وخطر از درون و بیرون خود می کند، نمی تواند انسان سالمی باشد. و با پرخاشگری واضطراب واکنش نشان می دهد و در دنیای ذهنی خود مدام در حال دفع کردن خطرات احتمالی است. احساس عدم امنیت دایم شخص را در حال بسیج مداوم قوا و تلاطم و بهم ریختگی متابولیسم بدن قرار می دهد و اگر ادامه یابد موجود را به سوی بیماری های جسمی و روانی سوق خواهد داد.</a:t>
            </a:r>
          </a:p>
        </p:txBody>
      </p:sp>
      <p:pic>
        <p:nvPicPr>
          <p:cNvPr id="6" name="Picture 5"/>
          <p:cNvPicPr>
            <a:picLocks noChangeAspect="1"/>
          </p:cNvPicPr>
          <p:nvPr/>
        </p:nvPicPr>
        <p:blipFill>
          <a:blip r:embed="rId2"/>
          <a:stretch>
            <a:fillRect/>
          </a:stretch>
        </p:blipFill>
        <p:spPr>
          <a:xfrm>
            <a:off x="609602" y="4102435"/>
            <a:ext cx="3914272" cy="2609514"/>
          </a:xfrm>
          <a:prstGeom prst="rect">
            <a:avLst/>
          </a:prstGeom>
        </p:spPr>
      </p:pic>
      <p:sp>
        <p:nvSpPr>
          <p:cNvPr id="7" name="Rectangle 6"/>
          <p:cNvSpPr/>
          <p:nvPr/>
        </p:nvSpPr>
        <p:spPr>
          <a:xfrm>
            <a:off x="1443789" y="0"/>
            <a:ext cx="497306" cy="410677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4523874" y="5407192"/>
            <a:ext cx="7668126" cy="5604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1941094" y="915973"/>
            <a:ext cx="9079831" cy="4655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TextBox 9"/>
          <p:cNvSpPr txBox="1"/>
          <p:nvPr/>
        </p:nvSpPr>
        <p:spPr>
          <a:xfrm>
            <a:off x="4732419" y="395317"/>
            <a:ext cx="7042484" cy="830997"/>
          </a:xfrm>
          <a:prstGeom prst="rect">
            <a:avLst/>
          </a:prstGeom>
        </p:spPr>
        <p:txBody>
          <a:bodyPr wrap="square">
            <a:spAutoFit/>
          </a:bodyPr>
          <a:lstStyle>
            <a:defPPr>
              <a:defRPr lang="fa-IR"/>
            </a:defPPr>
            <a:lvl1pPr algn="just">
              <a:lnSpc>
                <a:spcPct val="200000"/>
              </a:lnSpc>
              <a:defRPr sz="2400" b="1">
                <a:latin typeface="Vazir" panose="020B0603030804020204" pitchFamily="34" charset="-78"/>
                <a:cs typeface="Vazir" panose="020B0603030804020204" pitchFamily="34" charset="-78"/>
              </a:defRPr>
            </a:lvl1pPr>
          </a:lstStyle>
          <a:p>
            <a:r>
              <a:rPr lang="fa-IR" dirty="0"/>
              <a:t>مزلو</a:t>
            </a:r>
          </a:p>
        </p:txBody>
      </p:sp>
    </p:spTree>
    <p:extLst>
      <p:ext uri="{BB962C8B-B14F-4D97-AF65-F5344CB8AC3E}">
        <p14:creationId xmlns:p14="http://schemas.microsoft.com/office/powerpoint/2010/main" val="207758768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77979" y="295966"/>
            <a:ext cx="9454068" cy="830997"/>
          </a:xfrm>
          <a:prstGeom prst="rect">
            <a:avLst/>
          </a:prstGeom>
        </p:spPr>
        <p:txBody>
          <a:bodyPr wrap="square">
            <a:spAutoFit/>
          </a:bodyPr>
          <a:lstStyle/>
          <a:p>
            <a:pPr algn="just">
              <a:lnSpc>
                <a:spcPct val="200000"/>
              </a:lnSpc>
            </a:pPr>
            <a:r>
              <a:rPr lang="fa-IR" sz="2400" b="1" dirty="0">
                <a:latin typeface="Shabnam" panose="020B0603030804020204" pitchFamily="34" charset="-78"/>
                <a:cs typeface="Shabnam" panose="020B0603030804020204" pitchFamily="34" charset="-78"/>
              </a:rPr>
              <a:t>احساس عدم امنیت در ارتباط با دیگران به سه شکل ممکن است </a:t>
            </a:r>
            <a:r>
              <a:rPr lang="fa-IR" sz="2400" b="1" dirty="0" smtClean="0">
                <a:latin typeface="Shabnam" panose="020B0603030804020204" pitchFamily="34" charset="-78"/>
                <a:cs typeface="Shabnam" panose="020B0603030804020204" pitchFamily="34" charset="-78"/>
              </a:rPr>
              <a:t>بروزنماید</a:t>
            </a:r>
            <a:r>
              <a:rPr lang="fa-IR" sz="2400" b="1" dirty="0" smtClean="0">
                <a:latin typeface="Shabnam" panose="020B0603030804020204" pitchFamily="34" charset="-78"/>
                <a:cs typeface="Shabnam" panose="020B0603030804020204" pitchFamily="34" charset="-78"/>
              </a:rPr>
              <a:t>:</a:t>
            </a: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5636047" y="1126963"/>
            <a:ext cx="6096000" cy="2862322"/>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 1- اشتیاق فراوان به محبّت</a:t>
            </a:r>
          </a:p>
          <a:p>
            <a:pPr algn="just">
              <a:lnSpc>
                <a:spcPct val="200000"/>
              </a:lnSpc>
            </a:pPr>
            <a:endParaRPr lang="fa-IR" dirty="0">
              <a:latin typeface="Vazir" panose="020B0603030804020204" pitchFamily="34" charset="-78"/>
              <a:cs typeface="Vazir" panose="020B0603030804020204" pitchFamily="34" charset="-78"/>
            </a:endParaRPr>
          </a:p>
          <a:p>
            <a:pPr algn="just">
              <a:lnSpc>
                <a:spcPct val="200000"/>
              </a:lnSpc>
            </a:pPr>
            <a:r>
              <a:rPr lang="fa-IR" dirty="0">
                <a:latin typeface="Vazir" panose="020B0603030804020204" pitchFamily="34" charset="-78"/>
                <a:cs typeface="Vazir" panose="020B0603030804020204" pitchFamily="34" charset="-78"/>
              </a:rPr>
              <a:t> 2- عدم قدرت، نسبت به پذیرش عواطف </a:t>
            </a:r>
          </a:p>
          <a:p>
            <a:pPr algn="just">
              <a:lnSpc>
                <a:spcPct val="200000"/>
              </a:lnSpc>
            </a:pPr>
            <a:endParaRPr lang="fa-IR" dirty="0">
              <a:latin typeface="Vazir" panose="020B0603030804020204" pitchFamily="34" charset="-78"/>
              <a:cs typeface="Vazir" panose="020B0603030804020204" pitchFamily="34" charset="-78"/>
            </a:endParaRPr>
          </a:p>
          <a:p>
            <a:pPr algn="just">
              <a:lnSpc>
                <a:spcPct val="200000"/>
              </a:lnSpc>
            </a:pPr>
            <a:r>
              <a:rPr lang="fa-IR" dirty="0">
                <a:latin typeface="Vazir" panose="020B0603030804020204" pitchFamily="34" charset="-78"/>
                <a:cs typeface="Vazir" panose="020B0603030804020204" pitchFamily="34" charset="-78"/>
              </a:rPr>
              <a:t>3- عدم احترام به شخصیت دیگران.</a:t>
            </a:r>
            <a:endParaRPr lang="fa-IR"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1652337" y="2326378"/>
            <a:ext cx="3818020" cy="3883846"/>
          </a:xfrm>
          <a:prstGeom prst="rect">
            <a:avLst/>
          </a:prstGeom>
        </p:spPr>
      </p:pic>
      <p:sp>
        <p:nvSpPr>
          <p:cNvPr id="6" name="Rectangle 5"/>
          <p:cNvSpPr/>
          <p:nvPr/>
        </p:nvSpPr>
        <p:spPr>
          <a:xfrm>
            <a:off x="5470357" y="4480142"/>
            <a:ext cx="6721643" cy="49291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5470357" y="5502443"/>
            <a:ext cx="5678906" cy="529390"/>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0" y="743548"/>
            <a:ext cx="2598821" cy="45719"/>
          </a:xfrm>
          <a:prstGeom prst="flowChartProcess">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5816623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8766" y="3148082"/>
            <a:ext cx="2404826" cy="646331"/>
          </a:xfrm>
          <a:prstGeom prst="rect">
            <a:avLst/>
          </a:prstGeom>
        </p:spPr>
        <p:txBody>
          <a:bodyPr wrap="square">
            <a:spAutoFit/>
          </a:bodyPr>
          <a:lstStyle/>
          <a:p>
            <a:pPr algn="just">
              <a:lnSpc>
                <a:spcPct val="200000"/>
              </a:lnSpc>
            </a:pPr>
            <a:r>
              <a:rPr lang="en-US" dirty="0">
                <a:latin typeface="Vazir" panose="020B0603030804020204" pitchFamily="34" charset="-78"/>
                <a:cs typeface="Vazir" panose="020B0603030804020204" pitchFamily="34" charset="-78"/>
              </a:rPr>
              <a:t>https://www.migna.ir</a:t>
            </a:r>
            <a:endParaRPr lang="fa-IR" dirty="0">
              <a:latin typeface="Vazir" panose="020B0603030804020204" pitchFamily="34" charset="-78"/>
              <a:cs typeface="Vazir" panose="020B0603030804020204" pitchFamily="34" charset="-78"/>
            </a:endParaRPr>
          </a:p>
        </p:txBody>
      </p:sp>
      <p:sp>
        <p:nvSpPr>
          <p:cNvPr id="3" name="TextBox 2"/>
          <p:cNvSpPr txBox="1"/>
          <p:nvPr/>
        </p:nvSpPr>
        <p:spPr>
          <a:xfrm>
            <a:off x="8422105" y="834189"/>
            <a:ext cx="2999874" cy="523220"/>
          </a:xfrm>
          <a:prstGeom prst="rect">
            <a:avLst/>
          </a:prstGeom>
        </p:spPr>
        <p:txBody>
          <a:bodyPr wrap="square" rtlCol="1">
            <a:spAutoFit/>
          </a:bodyPr>
          <a:lstStyle/>
          <a:p>
            <a:r>
              <a:rPr lang="fa-IR" sz="2800" b="1" dirty="0" smtClean="0">
                <a:latin typeface="Shabnam" panose="020B0603030804020204" pitchFamily="34" charset="-78"/>
                <a:cs typeface="Shabnam" panose="020B0603030804020204" pitchFamily="34" charset="-78"/>
              </a:rPr>
              <a:t>منابع</a:t>
            </a:r>
            <a:endParaRPr lang="fa-IR" sz="2800" b="1" dirty="0">
              <a:latin typeface="Shabnam" panose="020B0603030804020204" pitchFamily="34" charset="-78"/>
              <a:cs typeface="Shabnam" panose="020B0603030804020204" pitchFamily="34" charset="-78"/>
            </a:endParaRPr>
          </a:p>
        </p:txBody>
      </p:sp>
      <p:sp>
        <p:nvSpPr>
          <p:cNvPr id="4" name="Rectangle 3"/>
          <p:cNvSpPr/>
          <p:nvPr/>
        </p:nvSpPr>
        <p:spPr>
          <a:xfrm>
            <a:off x="0" y="1556084"/>
            <a:ext cx="11421979" cy="12833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7690515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84422" y="2406314"/>
            <a:ext cx="9111915" cy="176463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p:cNvSpPr txBox="1"/>
          <p:nvPr/>
        </p:nvSpPr>
        <p:spPr>
          <a:xfrm>
            <a:off x="2999874" y="2780798"/>
            <a:ext cx="6481010" cy="1015663"/>
          </a:xfrm>
          <a:prstGeom prst="rect">
            <a:avLst/>
          </a:prstGeom>
        </p:spPr>
        <p:txBody>
          <a:bodyPr wrap="square" rtlCol="1">
            <a:spAutoFit/>
          </a:bodyPr>
          <a:lstStyle/>
          <a:p>
            <a:r>
              <a:rPr lang="fa-IR" sz="6000" b="1" dirty="0" smtClean="0">
                <a:solidFill>
                  <a:schemeClr val="bg1"/>
                </a:solidFill>
                <a:latin typeface="Shabnam" panose="020B0603030804020204" pitchFamily="34" charset="-78"/>
                <a:cs typeface="Shabnam" panose="020B0603030804020204" pitchFamily="34" charset="-78"/>
              </a:rPr>
              <a:t>با تشکر از توجه شما</a:t>
            </a:r>
            <a:endParaRPr lang="fa-IR" sz="6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8047415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12192000" cy="6858000"/>
          </a:xfrm>
          <a:prstGeom prst="rect">
            <a:avLst/>
          </a:prstGeom>
        </p:spPr>
      </p:pic>
      <p:pic>
        <p:nvPicPr>
          <p:cNvPr id="13" name="Picture 12"/>
          <p:cNvPicPr>
            <a:picLocks noChangeAspect="1"/>
          </p:cNvPicPr>
          <p:nvPr/>
        </p:nvPicPr>
        <p:blipFill>
          <a:blip r:embed="rId3"/>
          <a:stretch>
            <a:fillRect/>
          </a:stretch>
        </p:blipFill>
        <p:spPr>
          <a:xfrm>
            <a:off x="968990" y="4891859"/>
            <a:ext cx="5356177" cy="257912"/>
          </a:xfrm>
          <a:prstGeom prst="rect">
            <a:avLst/>
          </a:prstGeom>
        </p:spPr>
      </p:pic>
      <p:sp>
        <p:nvSpPr>
          <p:cNvPr id="10" name="Rectangle 9"/>
          <p:cNvSpPr/>
          <p:nvPr/>
        </p:nvSpPr>
        <p:spPr>
          <a:xfrm>
            <a:off x="5773003" y="3957851"/>
            <a:ext cx="5445455" cy="25930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Content Placeholder 2"/>
          <p:cNvSpPr>
            <a:spLocks noGrp="1"/>
          </p:cNvSpPr>
          <p:nvPr>
            <p:ph idx="4294967295"/>
          </p:nvPr>
        </p:nvSpPr>
        <p:spPr>
          <a:xfrm>
            <a:off x="1187356" y="1825625"/>
            <a:ext cx="10166444" cy="1328569"/>
          </a:xfrm>
          <a:prstGeom prst="rect">
            <a:avLst/>
          </a:prstGeom>
        </p:spPr>
        <p:txBody>
          <a:bodyPr wrap="square">
            <a:spAutoFit/>
          </a:bodyPr>
          <a:lstStyle/>
          <a:p>
            <a:pPr marL="0" algn="just">
              <a:lnSpc>
                <a:spcPct val="200000"/>
              </a:lnSpc>
            </a:pPr>
            <a:endParaRPr lang="fa-IR" sz="1800" dirty="0">
              <a:latin typeface="Shabnam" panose="020B0603030804020204" pitchFamily="34" charset="-78"/>
              <a:cs typeface="Shabnam" panose="020B0603030804020204" pitchFamily="34" charset="-78"/>
            </a:endParaRPr>
          </a:p>
          <a:p>
            <a:pPr marL="0" algn="just">
              <a:lnSpc>
                <a:spcPct val="200000"/>
              </a:lnSpc>
            </a:pPr>
            <a:endParaRPr lang="fa-IR" sz="1800" dirty="0">
              <a:latin typeface="Shabnam" panose="020B0603030804020204" pitchFamily="34" charset="-78"/>
              <a:cs typeface="Shabnam" panose="020B0603030804020204" pitchFamily="34" charset="-78"/>
            </a:endParaRPr>
          </a:p>
        </p:txBody>
      </p:sp>
      <p:sp>
        <p:nvSpPr>
          <p:cNvPr id="4" name="Rectangle 3"/>
          <p:cNvSpPr/>
          <p:nvPr/>
        </p:nvSpPr>
        <p:spPr>
          <a:xfrm>
            <a:off x="1187356" y="1514486"/>
            <a:ext cx="9945808" cy="1131079"/>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ازجمله نیازهای اساسی بشر که در بیشتر نظریه های روان شناسان و نیز پژوهش های آنان درباره خصوصیات انسان، مشاهده می گردد، نیاز به امنیت است. امنیت عبارت است از آزادی نسبی از خطر. </a:t>
            </a:r>
          </a:p>
        </p:txBody>
      </p:sp>
      <p:sp>
        <p:nvSpPr>
          <p:cNvPr id="5" name="Rectangle 4"/>
          <p:cNvSpPr/>
          <p:nvPr/>
        </p:nvSpPr>
        <p:spPr>
          <a:xfrm>
            <a:off x="9383966" y="1001412"/>
            <a:ext cx="1749198" cy="461665"/>
          </a:xfrm>
          <a:prstGeom prst="rect">
            <a:avLst/>
          </a:prstGeom>
        </p:spPr>
        <p:txBody>
          <a:bodyPr wrap="none">
            <a:spAutoFit/>
          </a:bodyPr>
          <a:lstStyle/>
          <a:p>
            <a:pPr algn="just"/>
            <a:r>
              <a:rPr lang="fa-IR" sz="2400" b="1" dirty="0">
                <a:latin typeface="Shabnam" panose="020B0603030804020204" pitchFamily="34" charset="-78"/>
                <a:cs typeface="Shabnam" panose="020B0603030804020204" pitchFamily="34" charset="-78"/>
              </a:rPr>
              <a:t>امنیت روانی </a:t>
            </a:r>
          </a:p>
        </p:txBody>
      </p:sp>
      <p:pic>
        <p:nvPicPr>
          <p:cNvPr id="9" name="Picture 8"/>
          <p:cNvPicPr>
            <a:picLocks noChangeAspect="1"/>
          </p:cNvPicPr>
          <p:nvPr/>
        </p:nvPicPr>
        <p:blipFill>
          <a:blip r:embed="rId4"/>
          <a:stretch>
            <a:fillRect/>
          </a:stretch>
        </p:blipFill>
        <p:spPr>
          <a:xfrm>
            <a:off x="1853253" y="2766224"/>
            <a:ext cx="4540154" cy="3629484"/>
          </a:xfrm>
          <a:prstGeom prst="rect">
            <a:avLst/>
          </a:prstGeom>
          <a:ln>
            <a:noFill/>
          </a:ln>
          <a:effectLst>
            <a:softEdge rad="112500"/>
          </a:effectLst>
        </p:spPr>
      </p:pic>
    </p:spTree>
    <p:extLst>
      <p:ext uri="{BB962C8B-B14F-4D97-AF65-F5344CB8AC3E}">
        <p14:creationId xmlns:p14="http://schemas.microsoft.com/office/powerpoint/2010/main" val="18044700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0" y="1307404"/>
            <a:ext cx="12192000" cy="5768051"/>
          </a:xfrm>
          <a:prstGeom prst="rect">
            <a:avLst/>
          </a:prstGeom>
        </p:spPr>
      </p:pic>
      <p:pic>
        <p:nvPicPr>
          <p:cNvPr id="10" name="Picture 9"/>
          <p:cNvPicPr>
            <a:picLocks noChangeAspect="1"/>
          </p:cNvPicPr>
          <p:nvPr/>
        </p:nvPicPr>
        <p:blipFill>
          <a:blip r:embed="rId3"/>
          <a:stretch>
            <a:fillRect/>
          </a:stretch>
        </p:blipFill>
        <p:spPr>
          <a:xfrm>
            <a:off x="5661787" y="1546446"/>
            <a:ext cx="286537" cy="475529"/>
          </a:xfrm>
          <a:prstGeom prst="rect">
            <a:avLst/>
          </a:prstGeom>
        </p:spPr>
      </p:pic>
      <p:sp>
        <p:nvSpPr>
          <p:cNvPr id="6" name="Teardrop 5"/>
          <p:cNvSpPr/>
          <p:nvPr/>
        </p:nvSpPr>
        <p:spPr>
          <a:xfrm>
            <a:off x="11627893" y="1501254"/>
            <a:ext cx="283197" cy="474554"/>
          </a:xfrm>
          <a:prstGeom prst="teardrop">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9179252" y="555720"/>
            <a:ext cx="2731838" cy="461665"/>
          </a:xfrm>
          <a:prstGeom prst="rect">
            <a:avLst/>
          </a:prstGeom>
        </p:spPr>
        <p:txBody>
          <a:bodyPr wrap="none">
            <a:spAutoFit/>
          </a:bodyPr>
          <a:lstStyle/>
          <a:p>
            <a:pPr algn="just"/>
            <a:r>
              <a:rPr lang="fa-IR" sz="2400" b="1" dirty="0" smtClean="0">
                <a:latin typeface="Shabnam" panose="020B0603030804020204" pitchFamily="34" charset="-78"/>
                <a:cs typeface="Shabnam" panose="020B0603030804020204" pitchFamily="34" charset="-78"/>
              </a:rPr>
              <a:t>ایمنی </a:t>
            </a:r>
            <a:r>
              <a:rPr lang="fa-IR" sz="2400" b="1" dirty="0">
                <a:latin typeface="Shabnam" panose="020B0603030804020204" pitchFamily="34" charset="-78"/>
                <a:cs typeface="Shabnam" panose="020B0603030804020204" pitchFamily="34" charset="-78"/>
              </a:rPr>
              <a:t>عبارت است از:</a:t>
            </a:r>
          </a:p>
        </p:txBody>
      </p:sp>
      <p:sp>
        <p:nvSpPr>
          <p:cNvPr id="3" name="Rectangle 2"/>
          <p:cNvSpPr/>
          <p:nvPr/>
        </p:nvSpPr>
        <p:spPr>
          <a:xfrm>
            <a:off x="7792872" y="1375644"/>
            <a:ext cx="4118218" cy="1131079"/>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1- آسایش خاطر ناشی از اطمینان شخص به ارضای نیازمندی ها و خواهش های خود.</a:t>
            </a:r>
          </a:p>
        </p:txBody>
      </p:sp>
      <p:sp>
        <p:nvSpPr>
          <p:cNvPr id="4" name="Rectangle 3"/>
          <p:cNvSpPr/>
          <p:nvPr/>
        </p:nvSpPr>
        <p:spPr>
          <a:xfrm>
            <a:off x="1140249" y="1375644"/>
            <a:ext cx="4838184" cy="577081"/>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2- اطمینان از این که هیچ کس او را تهدید نمی کند.</a:t>
            </a:r>
          </a:p>
        </p:txBody>
      </p:sp>
      <p:sp>
        <p:nvSpPr>
          <p:cNvPr id="9" name="Rectangle 8"/>
          <p:cNvSpPr/>
          <p:nvPr/>
        </p:nvSpPr>
        <p:spPr>
          <a:xfrm>
            <a:off x="0" y="763692"/>
            <a:ext cx="9179252" cy="45719"/>
          </a:xfrm>
          <a:prstGeom prst="rect">
            <a:avLst/>
          </a:prstGeom>
          <a:solidFill>
            <a:schemeClr val="accent1">
              <a:lumMod val="40000"/>
              <a:lumOff val="6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0" y="6578221"/>
            <a:ext cx="12192000" cy="4571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Flowchart: Process 11"/>
          <p:cNvSpPr/>
          <p:nvPr/>
        </p:nvSpPr>
        <p:spPr>
          <a:xfrm>
            <a:off x="8004431" y="4851380"/>
            <a:ext cx="595913" cy="456377"/>
          </a:xfrm>
          <a:prstGeom prst="flowChartProcess">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3" name="Picture 12"/>
          <p:cNvPicPr>
            <a:picLocks noChangeAspect="1"/>
          </p:cNvPicPr>
          <p:nvPr/>
        </p:nvPicPr>
        <p:blipFill>
          <a:blip r:embed="rId4"/>
          <a:stretch>
            <a:fillRect/>
          </a:stretch>
        </p:blipFill>
        <p:spPr>
          <a:xfrm>
            <a:off x="8004431" y="5365657"/>
            <a:ext cx="595913" cy="487733"/>
          </a:xfrm>
          <a:prstGeom prst="rect">
            <a:avLst/>
          </a:prstGeom>
        </p:spPr>
      </p:pic>
      <p:sp>
        <p:nvSpPr>
          <p:cNvPr id="14" name="Flowchart: Process 13"/>
          <p:cNvSpPr/>
          <p:nvPr/>
        </p:nvSpPr>
        <p:spPr>
          <a:xfrm>
            <a:off x="8700387" y="4851380"/>
            <a:ext cx="586894" cy="456377"/>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Flowchart: Process 14"/>
          <p:cNvSpPr/>
          <p:nvPr/>
        </p:nvSpPr>
        <p:spPr>
          <a:xfrm>
            <a:off x="8700387" y="5365656"/>
            <a:ext cx="586894" cy="487733"/>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7835629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stretch>
            <a:fillRect/>
          </a:stretch>
        </p:blipFill>
        <p:spPr>
          <a:xfrm>
            <a:off x="0" y="-1"/>
            <a:ext cx="12192000" cy="6858001"/>
          </a:xfrm>
          <a:prstGeom prst="rect">
            <a:avLst/>
          </a:prstGeom>
        </p:spPr>
      </p:pic>
      <p:pic>
        <p:nvPicPr>
          <p:cNvPr id="5" name="Picture 4"/>
          <p:cNvPicPr>
            <a:picLocks noChangeAspect="1"/>
          </p:cNvPicPr>
          <p:nvPr/>
        </p:nvPicPr>
        <p:blipFill>
          <a:blip r:embed="rId3"/>
          <a:stretch>
            <a:fillRect/>
          </a:stretch>
        </p:blipFill>
        <p:spPr>
          <a:xfrm>
            <a:off x="0" y="2952146"/>
            <a:ext cx="7632732" cy="3744808"/>
          </a:xfrm>
          <a:prstGeom prst="rect">
            <a:avLst/>
          </a:prstGeom>
        </p:spPr>
      </p:pic>
      <p:sp>
        <p:nvSpPr>
          <p:cNvPr id="2" name="Rectangle 1"/>
          <p:cNvSpPr/>
          <p:nvPr/>
        </p:nvSpPr>
        <p:spPr>
          <a:xfrm>
            <a:off x="10637961" y="702971"/>
            <a:ext cx="1140056" cy="461665"/>
          </a:xfrm>
          <a:prstGeom prst="rect">
            <a:avLst/>
          </a:prstGeom>
        </p:spPr>
        <p:txBody>
          <a:bodyPr wrap="none">
            <a:spAutoFit/>
          </a:bodyPr>
          <a:lstStyle/>
          <a:p>
            <a:pPr algn="just"/>
            <a:r>
              <a:rPr lang="fa-IR" sz="2400" b="1" dirty="0">
                <a:latin typeface="Shabnam" panose="020B0603030804020204" pitchFamily="34" charset="-78"/>
                <a:cs typeface="Shabnam" panose="020B0603030804020204" pitchFamily="34" charset="-78"/>
              </a:rPr>
              <a:t> امنیت:</a:t>
            </a:r>
          </a:p>
        </p:txBody>
      </p:sp>
      <p:sp>
        <p:nvSpPr>
          <p:cNvPr id="3" name="Rectangle 2"/>
          <p:cNvSpPr/>
          <p:nvPr/>
        </p:nvSpPr>
        <p:spPr>
          <a:xfrm>
            <a:off x="3130926" y="1288156"/>
            <a:ext cx="8578853" cy="577081"/>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الف- حالتی است که درآن، ارضای احتیاجات و خواسته های شخصی انجام می یابند.</a:t>
            </a:r>
          </a:p>
        </p:txBody>
      </p:sp>
      <p:sp>
        <p:nvSpPr>
          <p:cNvPr id="4" name="Rectangle 3"/>
          <p:cNvSpPr/>
          <p:nvPr/>
        </p:nvSpPr>
        <p:spPr>
          <a:xfrm>
            <a:off x="2033516" y="1816712"/>
            <a:ext cx="9676263" cy="1131079"/>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ب- احساس ارزش شخصی، اطمینان خاطر، اعتماد به نفس و پذیرش از طرف گروه است. برخلاف احساس امنیت، ناایمنی وضع یا حالتی است که درآن آسایش خاطر و امنیت شخصی، دست خوش تهدید است.</a:t>
            </a:r>
          </a:p>
        </p:txBody>
      </p:sp>
      <p:sp>
        <p:nvSpPr>
          <p:cNvPr id="6" name="Frame 5"/>
          <p:cNvSpPr/>
          <p:nvPr/>
        </p:nvSpPr>
        <p:spPr>
          <a:xfrm>
            <a:off x="10521720" y="523374"/>
            <a:ext cx="1256297" cy="791571"/>
          </a:xfrm>
          <a:prstGeom prst="fram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10" name="Rectangle 9"/>
          <p:cNvSpPr/>
          <p:nvPr/>
        </p:nvSpPr>
        <p:spPr>
          <a:xfrm flipV="1">
            <a:off x="0" y="6651235"/>
            <a:ext cx="12192000"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Flowchart: Process 16"/>
          <p:cNvSpPr/>
          <p:nvPr/>
        </p:nvSpPr>
        <p:spPr>
          <a:xfrm>
            <a:off x="7632732" y="4572000"/>
            <a:ext cx="3858683" cy="341194"/>
          </a:xfrm>
          <a:prstGeom prst="flowChartProcess">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8" name="Picture 17"/>
          <p:cNvPicPr>
            <a:picLocks noChangeAspect="1"/>
          </p:cNvPicPr>
          <p:nvPr/>
        </p:nvPicPr>
        <p:blipFill>
          <a:blip r:embed="rId4"/>
          <a:stretch>
            <a:fillRect/>
          </a:stretch>
        </p:blipFill>
        <p:spPr>
          <a:xfrm>
            <a:off x="8233482" y="5014034"/>
            <a:ext cx="3859102" cy="341406"/>
          </a:xfrm>
          <a:prstGeom prst="rect">
            <a:avLst/>
          </a:prstGeom>
        </p:spPr>
      </p:pic>
      <p:pic>
        <p:nvPicPr>
          <p:cNvPr id="20" name="Picture 19"/>
          <p:cNvPicPr>
            <a:picLocks noChangeAspect="1"/>
          </p:cNvPicPr>
          <p:nvPr/>
        </p:nvPicPr>
        <p:blipFill>
          <a:blip r:embed="rId4"/>
          <a:stretch>
            <a:fillRect/>
          </a:stretch>
        </p:blipFill>
        <p:spPr>
          <a:xfrm>
            <a:off x="7632523" y="5491228"/>
            <a:ext cx="3859102" cy="341406"/>
          </a:xfrm>
          <a:prstGeom prst="rect">
            <a:avLst/>
          </a:prstGeom>
        </p:spPr>
      </p:pic>
      <p:sp>
        <p:nvSpPr>
          <p:cNvPr id="21" name="Flowchart: Process 20"/>
          <p:cNvSpPr/>
          <p:nvPr/>
        </p:nvSpPr>
        <p:spPr>
          <a:xfrm flipV="1">
            <a:off x="0" y="855034"/>
            <a:ext cx="10521720" cy="45719"/>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8415104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460310" y="857791"/>
            <a:ext cx="243386" cy="226375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a:blip r:embed="rId2"/>
          <a:stretch>
            <a:fillRect/>
          </a:stretch>
        </p:blipFill>
        <p:spPr>
          <a:xfrm>
            <a:off x="1621289" y="83617"/>
            <a:ext cx="10471982" cy="6153150"/>
          </a:xfrm>
          <a:prstGeom prst="rect">
            <a:avLst/>
          </a:prstGeom>
        </p:spPr>
      </p:pic>
      <p:sp>
        <p:nvSpPr>
          <p:cNvPr id="2" name="Rectangle 1"/>
          <p:cNvSpPr/>
          <p:nvPr/>
        </p:nvSpPr>
        <p:spPr>
          <a:xfrm>
            <a:off x="4940490" y="1809298"/>
            <a:ext cx="6779999" cy="1131079"/>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امنیت عاطفی، نیز حالتی را گویند که در آن شخص از ارضای نیازها عاطفی خود، به ویژه ارضای نیاز خود به محبوب بودن، احساس اطمینان کند.</a:t>
            </a:r>
          </a:p>
        </p:txBody>
      </p:sp>
      <p:pic>
        <p:nvPicPr>
          <p:cNvPr id="3" name="Picture 2"/>
          <p:cNvPicPr>
            <a:picLocks noChangeAspect="1"/>
          </p:cNvPicPr>
          <p:nvPr/>
        </p:nvPicPr>
        <p:blipFill>
          <a:blip r:embed="rId3"/>
          <a:stretch>
            <a:fillRect/>
          </a:stretch>
        </p:blipFill>
        <p:spPr>
          <a:xfrm>
            <a:off x="96930" y="5455798"/>
            <a:ext cx="2444708" cy="1402202"/>
          </a:xfrm>
          <a:prstGeom prst="rect">
            <a:avLst/>
          </a:prstGeom>
        </p:spPr>
      </p:pic>
      <p:sp>
        <p:nvSpPr>
          <p:cNvPr id="4" name="Rectangle 3"/>
          <p:cNvSpPr/>
          <p:nvPr/>
        </p:nvSpPr>
        <p:spPr>
          <a:xfrm>
            <a:off x="9899157" y="571629"/>
            <a:ext cx="1821332" cy="461665"/>
          </a:xfrm>
          <a:prstGeom prst="rect">
            <a:avLst/>
          </a:prstGeom>
        </p:spPr>
        <p:txBody>
          <a:bodyPr wrap="none">
            <a:spAutoFit/>
          </a:bodyPr>
          <a:lstStyle/>
          <a:p>
            <a:pPr algn="just"/>
            <a:r>
              <a:rPr lang="fa-IR" sz="2400" b="1" dirty="0">
                <a:latin typeface="Shabnam" panose="020B0603030804020204" pitchFamily="34" charset="-78"/>
                <a:cs typeface="Shabnam" panose="020B0603030804020204" pitchFamily="34" charset="-78"/>
              </a:rPr>
              <a:t>امنیت عاطفی</a:t>
            </a:r>
          </a:p>
        </p:txBody>
      </p:sp>
      <p:sp>
        <p:nvSpPr>
          <p:cNvPr id="7" name="Rectangle 6"/>
          <p:cNvSpPr/>
          <p:nvPr/>
        </p:nvSpPr>
        <p:spPr>
          <a:xfrm>
            <a:off x="1460310" y="6587093"/>
            <a:ext cx="10731690" cy="4571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p:cNvPicPr>
            <a:picLocks noChangeAspect="1"/>
          </p:cNvPicPr>
          <p:nvPr/>
        </p:nvPicPr>
        <p:blipFill>
          <a:blip r:embed="rId4"/>
          <a:stretch>
            <a:fillRect/>
          </a:stretch>
        </p:blipFill>
        <p:spPr>
          <a:xfrm>
            <a:off x="0" y="5577655"/>
            <a:ext cx="10729890" cy="42676"/>
          </a:xfrm>
          <a:prstGeom prst="rect">
            <a:avLst/>
          </a:prstGeom>
        </p:spPr>
      </p:pic>
      <p:sp>
        <p:nvSpPr>
          <p:cNvPr id="10" name="Rectangle 9"/>
          <p:cNvSpPr/>
          <p:nvPr/>
        </p:nvSpPr>
        <p:spPr>
          <a:xfrm>
            <a:off x="1460311" y="6115954"/>
            <a:ext cx="10731690" cy="4571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0" y="818866"/>
            <a:ext cx="9899157"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2" name="Picture 11"/>
          <p:cNvPicPr>
            <a:picLocks noChangeAspect="1"/>
          </p:cNvPicPr>
          <p:nvPr/>
        </p:nvPicPr>
        <p:blipFill>
          <a:blip r:embed="rId5"/>
          <a:stretch>
            <a:fillRect/>
          </a:stretch>
        </p:blipFill>
        <p:spPr>
          <a:xfrm>
            <a:off x="144535" y="2679105"/>
            <a:ext cx="2953508" cy="2293312"/>
          </a:xfrm>
          <a:prstGeom prst="rect">
            <a:avLst/>
          </a:prstGeom>
        </p:spPr>
      </p:pic>
    </p:spTree>
    <p:extLst>
      <p:ext uri="{BB962C8B-B14F-4D97-AF65-F5344CB8AC3E}">
        <p14:creationId xmlns:p14="http://schemas.microsoft.com/office/powerpoint/2010/main" val="13655608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05217" y="953532"/>
            <a:ext cx="5527343" cy="4524315"/>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امنیت حالتی است که در آن قدرت یا پیروزی بدون مبارزه، حاصل می شود. هم چنین، امنیت حالتی است که در آن نیازها و تمایلات تضمین شده است. احساس امنیت بستگی دارد به محبت و عطوفت، مقبولیت و ثبات روابط. شخص پیوسته می بایست بین اشتیاق به سلامت و ایمنی از یک سو و اشتیاق به رشد از سوی دیگر، میان استقلال و وابستگی، میان بازپس گرایی و فراگرایی، یکی را انتخاب کند.</a:t>
            </a:r>
          </a:p>
          <a:p>
            <a:pPr algn="just">
              <a:lnSpc>
                <a:spcPct val="200000"/>
              </a:lnSpc>
            </a:pPr>
            <a:endParaRPr lang="fa-IR" dirty="0">
              <a:latin typeface="Vazir" panose="020B0603030804020204" pitchFamily="34" charset="-78"/>
              <a:cs typeface="Vazir" panose="020B0603030804020204" pitchFamily="34" charset="-78"/>
            </a:endParaRPr>
          </a:p>
        </p:txBody>
      </p:sp>
      <p:sp>
        <p:nvSpPr>
          <p:cNvPr id="4" name="Rectangle 3"/>
          <p:cNvSpPr/>
          <p:nvPr/>
        </p:nvSpPr>
        <p:spPr>
          <a:xfrm>
            <a:off x="5372040" y="491867"/>
            <a:ext cx="960520" cy="461665"/>
          </a:xfrm>
          <a:prstGeom prst="rect">
            <a:avLst/>
          </a:prstGeom>
        </p:spPr>
        <p:txBody>
          <a:bodyPr wrap="none">
            <a:spAutoFit/>
          </a:bodyPr>
          <a:lstStyle/>
          <a:p>
            <a:pPr algn="just"/>
            <a:r>
              <a:rPr lang="fa-IR" sz="2400" b="1" dirty="0">
                <a:latin typeface="Shabnam" panose="020B0603030804020204" pitchFamily="34" charset="-78"/>
                <a:cs typeface="Shabnam" panose="020B0603030804020204" pitchFamily="34" charset="-78"/>
              </a:rPr>
              <a:t>امنیت</a:t>
            </a:r>
          </a:p>
        </p:txBody>
      </p:sp>
      <p:pic>
        <p:nvPicPr>
          <p:cNvPr id="6" name="Picture 5"/>
          <p:cNvPicPr>
            <a:picLocks noChangeAspect="1"/>
          </p:cNvPicPr>
          <p:nvPr/>
        </p:nvPicPr>
        <p:blipFill>
          <a:blip r:embed="rId2"/>
          <a:stretch>
            <a:fillRect/>
          </a:stretch>
        </p:blipFill>
        <p:spPr>
          <a:xfrm>
            <a:off x="6578220" y="1542197"/>
            <a:ext cx="5451948" cy="3410434"/>
          </a:xfrm>
          <a:prstGeom prst="rect">
            <a:avLst/>
          </a:prstGeom>
        </p:spPr>
      </p:pic>
      <p:pic>
        <p:nvPicPr>
          <p:cNvPr id="10" name="Picture 9"/>
          <p:cNvPicPr>
            <a:picLocks noChangeAspect="1"/>
          </p:cNvPicPr>
          <p:nvPr/>
        </p:nvPicPr>
        <p:blipFill>
          <a:blip r:embed="rId3"/>
          <a:stretch>
            <a:fillRect/>
          </a:stretch>
        </p:blipFill>
        <p:spPr>
          <a:xfrm>
            <a:off x="8966581" y="2128592"/>
            <a:ext cx="2993408" cy="1991974"/>
          </a:xfrm>
          <a:prstGeom prst="rect">
            <a:avLst/>
          </a:prstGeom>
        </p:spPr>
      </p:pic>
      <p:sp>
        <p:nvSpPr>
          <p:cNvPr id="12" name="Pentagon 11"/>
          <p:cNvSpPr/>
          <p:nvPr/>
        </p:nvSpPr>
        <p:spPr>
          <a:xfrm rot="5400000">
            <a:off x="8775994" y="420659"/>
            <a:ext cx="1360228" cy="604081"/>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Pentagon 12"/>
          <p:cNvSpPr/>
          <p:nvPr/>
        </p:nvSpPr>
        <p:spPr>
          <a:xfrm rot="16200000">
            <a:off x="8756260" y="5539430"/>
            <a:ext cx="1395654" cy="600039"/>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p:cNvSpPr/>
          <p:nvPr/>
        </p:nvSpPr>
        <p:spPr>
          <a:xfrm>
            <a:off x="423081" y="699839"/>
            <a:ext cx="4817659" cy="4571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p:cNvSpPr/>
          <p:nvPr/>
        </p:nvSpPr>
        <p:spPr>
          <a:xfrm>
            <a:off x="409432" y="700178"/>
            <a:ext cx="45719" cy="444144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516209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stretch>
            <a:fillRect/>
          </a:stretch>
        </p:blipFill>
        <p:spPr>
          <a:xfrm>
            <a:off x="310401" y="4928633"/>
            <a:ext cx="2050267" cy="1620399"/>
          </a:xfrm>
          <a:prstGeom prst="rect">
            <a:avLst/>
          </a:prstGeom>
        </p:spPr>
      </p:pic>
      <p:pic>
        <p:nvPicPr>
          <p:cNvPr id="16" name="Picture 15"/>
          <p:cNvPicPr>
            <a:picLocks noChangeAspect="1"/>
          </p:cNvPicPr>
          <p:nvPr/>
        </p:nvPicPr>
        <p:blipFill>
          <a:blip r:embed="rId2"/>
          <a:stretch>
            <a:fillRect/>
          </a:stretch>
        </p:blipFill>
        <p:spPr>
          <a:xfrm>
            <a:off x="2351951" y="3479247"/>
            <a:ext cx="1914310" cy="1676545"/>
          </a:xfrm>
          <a:prstGeom prst="rect">
            <a:avLst/>
          </a:prstGeom>
        </p:spPr>
      </p:pic>
      <p:pic>
        <p:nvPicPr>
          <p:cNvPr id="15" name="Picture 14"/>
          <p:cNvPicPr>
            <a:picLocks noChangeAspect="1"/>
          </p:cNvPicPr>
          <p:nvPr/>
        </p:nvPicPr>
        <p:blipFill>
          <a:blip r:embed="rId2"/>
          <a:stretch>
            <a:fillRect/>
          </a:stretch>
        </p:blipFill>
        <p:spPr>
          <a:xfrm>
            <a:off x="1468196" y="1964608"/>
            <a:ext cx="1914310" cy="1676545"/>
          </a:xfrm>
          <a:prstGeom prst="rect">
            <a:avLst/>
          </a:prstGeom>
        </p:spPr>
      </p:pic>
      <p:sp>
        <p:nvSpPr>
          <p:cNvPr id="14" name="Oval 13"/>
          <p:cNvSpPr/>
          <p:nvPr/>
        </p:nvSpPr>
        <p:spPr>
          <a:xfrm>
            <a:off x="803546" y="721925"/>
            <a:ext cx="1916350" cy="1674314"/>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Oval 12"/>
          <p:cNvSpPr/>
          <p:nvPr/>
        </p:nvSpPr>
        <p:spPr>
          <a:xfrm>
            <a:off x="-62389" y="1002621"/>
            <a:ext cx="2347416" cy="170217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Oval 11"/>
          <p:cNvSpPr/>
          <p:nvPr/>
        </p:nvSpPr>
        <p:spPr>
          <a:xfrm>
            <a:off x="1111319" y="5026358"/>
            <a:ext cx="2614519" cy="16002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Oval 10"/>
          <p:cNvSpPr/>
          <p:nvPr/>
        </p:nvSpPr>
        <p:spPr>
          <a:xfrm>
            <a:off x="1111320" y="3333458"/>
            <a:ext cx="2737350" cy="19358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Oval 9"/>
          <p:cNvSpPr/>
          <p:nvPr/>
        </p:nvSpPr>
        <p:spPr>
          <a:xfrm>
            <a:off x="2538485" y="1788160"/>
            <a:ext cx="2127273" cy="19358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340824" y="1077879"/>
            <a:ext cx="6096000" cy="3901068"/>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احساس ناایمنی می تواند فرد درگیر را درفشار قرار دهد و مسائل و مشکلاتی را برای او ایجاد کند و حتی پیامدهای سویی هم در بهداشت روانی فردی و ارتباطات اجتماعی او به ارمغان آورد. احساس ناایمنی می تواند از جنبه های مختلف زندگی، شغلی، تحصیلی، خانوادگی و اجتماعی نمود پیدا کند و با متغیرهای سن، جنس، دین، تأهل، شغل، رشته تحصیلی، شدت یا کاهش یابد. احساس ناایمنی را می توان در دوره های مختلف سنی مشاهده کرد.</a:t>
            </a:r>
          </a:p>
        </p:txBody>
      </p:sp>
      <p:pic>
        <p:nvPicPr>
          <p:cNvPr id="3" name="Picture 2"/>
          <p:cNvPicPr>
            <a:picLocks noChangeAspect="1"/>
          </p:cNvPicPr>
          <p:nvPr/>
        </p:nvPicPr>
        <p:blipFill>
          <a:blip r:embed="rId3"/>
          <a:stretch>
            <a:fillRect/>
          </a:stretch>
        </p:blipFill>
        <p:spPr>
          <a:xfrm>
            <a:off x="10217518" y="431647"/>
            <a:ext cx="1219306" cy="646232"/>
          </a:xfrm>
          <a:prstGeom prst="rect">
            <a:avLst/>
          </a:prstGeom>
        </p:spPr>
      </p:pic>
      <p:pic>
        <p:nvPicPr>
          <p:cNvPr id="4" name="Picture 3"/>
          <p:cNvPicPr>
            <a:picLocks noChangeAspect="1"/>
          </p:cNvPicPr>
          <p:nvPr/>
        </p:nvPicPr>
        <p:blipFill>
          <a:blip r:embed="rId4"/>
          <a:stretch>
            <a:fillRect/>
          </a:stretch>
        </p:blipFill>
        <p:spPr>
          <a:xfrm>
            <a:off x="71010" y="841822"/>
            <a:ext cx="2619375" cy="1743075"/>
          </a:xfrm>
          <a:prstGeom prst="ellipse">
            <a:avLst/>
          </a:prstGeom>
        </p:spPr>
      </p:pic>
      <p:sp>
        <p:nvSpPr>
          <p:cNvPr id="5" name="Flowchart: Process 4"/>
          <p:cNvSpPr/>
          <p:nvPr/>
        </p:nvSpPr>
        <p:spPr>
          <a:xfrm flipV="1">
            <a:off x="0" y="640466"/>
            <a:ext cx="10358651" cy="45719"/>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a:blip r:embed="rId5"/>
          <a:stretch>
            <a:fillRect/>
          </a:stretch>
        </p:blipFill>
        <p:spPr>
          <a:xfrm>
            <a:off x="1696869" y="1788160"/>
            <a:ext cx="2820540" cy="1935868"/>
          </a:xfrm>
          <a:prstGeom prst="ellipse">
            <a:avLst/>
          </a:prstGeom>
        </p:spPr>
      </p:pic>
      <p:pic>
        <p:nvPicPr>
          <p:cNvPr id="8" name="Picture 7"/>
          <p:cNvPicPr>
            <a:picLocks noChangeAspect="1"/>
          </p:cNvPicPr>
          <p:nvPr/>
        </p:nvPicPr>
        <p:blipFill>
          <a:blip r:embed="rId6"/>
          <a:stretch>
            <a:fillRect/>
          </a:stretch>
        </p:blipFill>
        <p:spPr>
          <a:xfrm>
            <a:off x="1335535" y="3309862"/>
            <a:ext cx="2680070" cy="1893916"/>
          </a:xfrm>
          <a:prstGeom prst="ellipse">
            <a:avLst/>
          </a:prstGeom>
        </p:spPr>
      </p:pic>
      <p:pic>
        <p:nvPicPr>
          <p:cNvPr id="9" name="Picture 8"/>
          <p:cNvPicPr>
            <a:picLocks noChangeAspect="1"/>
          </p:cNvPicPr>
          <p:nvPr/>
        </p:nvPicPr>
        <p:blipFill>
          <a:blip r:embed="rId7"/>
          <a:stretch>
            <a:fillRect/>
          </a:stretch>
        </p:blipFill>
        <p:spPr>
          <a:xfrm>
            <a:off x="507951" y="5026357"/>
            <a:ext cx="2857500" cy="1600200"/>
          </a:xfrm>
          <a:prstGeom prst="ellipse">
            <a:avLst/>
          </a:prstGeom>
        </p:spPr>
      </p:pic>
      <p:sp>
        <p:nvSpPr>
          <p:cNvPr id="18" name="Flowchart: Process 17"/>
          <p:cNvSpPr/>
          <p:nvPr/>
        </p:nvSpPr>
        <p:spPr>
          <a:xfrm>
            <a:off x="3848670" y="5928743"/>
            <a:ext cx="8120417" cy="252696"/>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5423213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3900" y="881968"/>
            <a:ext cx="11464120" cy="1685077"/>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احساس امنیت برای سالم بودن جسمی و روانی انسان لازم و ضروری است، احساس عدم امنیت دائم شخص را در حال بسیج قوا و به هم ریختگی سوخت و ساز بدن قرار می دهد و اگر ادامه یابد موجود را به سوی بیماری های جسمی و روانی سوق خواهد داد. زیرا ساختمان بدن انسان قدرت تحمل تنش دائمی را ندارد. </a:t>
            </a:r>
          </a:p>
        </p:txBody>
      </p:sp>
      <p:sp>
        <p:nvSpPr>
          <p:cNvPr id="3" name="Rectangle 2"/>
          <p:cNvSpPr/>
          <p:nvPr/>
        </p:nvSpPr>
        <p:spPr>
          <a:xfrm>
            <a:off x="9701234" y="410030"/>
            <a:ext cx="2111476" cy="461665"/>
          </a:xfrm>
          <a:prstGeom prst="rect">
            <a:avLst/>
          </a:prstGeom>
        </p:spPr>
        <p:txBody>
          <a:bodyPr wrap="none">
            <a:spAutoFit/>
          </a:bodyPr>
          <a:lstStyle/>
          <a:p>
            <a:r>
              <a:rPr lang="fa-IR" sz="2400" b="1" dirty="0" smtClean="0">
                <a:latin typeface="Shabnam" panose="020B0603030804020204" pitchFamily="34" charset="-78"/>
                <a:cs typeface="Shabnam" panose="020B0603030804020204" pitchFamily="34" charset="-78"/>
              </a:rPr>
              <a:t>احساس امنیت </a:t>
            </a:r>
            <a:endParaRPr lang="fa-IR" sz="2400" b="1" dirty="0">
              <a:latin typeface="Shabnam" panose="020B0603030804020204" pitchFamily="34" charset="-78"/>
              <a:cs typeface="Shabnam" panose="020B0603030804020204" pitchFamily="34" charset="-78"/>
            </a:endParaRPr>
          </a:p>
        </p:txBody>
      </p:sp>
      <p:pic>
        <p:nvPicPr>
          <p:cNvPr id="4" name="Picture 3"/>
          <p:cNvPicPr>
            <a:picLocks noChangeAspect="1"/>
          </p:cNvPicPr>
          <p:nvPr/>
        </p:nvPicPr>
        <p:blipFill>
          <a:blip r:embed="rId2"/>
          <a:stretch>
            <a:fillRect/>
          </a:stretch>
        </p:blipFill>
        <p:spPr>
          <a:xfrm>
            <a:off x="605052" y="2988777"/>
            <a:ext cx="4594744" cy="3446058"/>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rotWithShape="1">
          <a:blip r:embed="rId3"/>
          <a:srcRect r="21543" b="1745"/>
          <a:stretch/>
        </p:blipFill>
        <p:spPr>
          <a:xfrm>
            <a:off x="6646464" y="2837421"/>
            <a:ext cx="5131556" cy="3748770"/>
          </a:xfrm>
          <a:prstGeom prst="rect">
            <a:avLst/>
          </a:prstGeom>
          <a:ln>
            <a:noFill/>
          </a:ln>
          <a:effectLst>
            <a:outerShdw blurRad="292100" dist="139700" dir="2700000" algn="tl" rotWithShape="0">
              <a:srgbClr val="333333">
                <a:alpha val="65000"/>
              </a:srgbClr>
            </a:outerShdw>
          </a:effectLst>
        </p:spPr>
      </p:pic>
      <p:sp>
        <p:nvSpPr>
          <p:cNvPr id="6" name="Chevron 5"/>
          <p:cNvSpPr/>
          <p:nvPr/>
        </p:nvSpPr>
        <p:spPr>
          <a:xfrm rot="10800000">
            <a:off x="5670646" y="4377436"/>
            <a:ext cx="504967" cy="668740"/>
          </a:xfrm>
          <a:prstGeom prst="chevr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7" name="Flowchart: Process 6"/>
          <p:cNvSpPr/>
          <p:nvPr/>
        </p:nvSpPr>
        <p:spPr>
          <a:xfrm>
            <a:off x="0" y="595143"/>
            <a:ext cx="9796768" cy="45719"/>
          </a:xfrm>
          <a:prstGeom prst="flowChartProcess">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56727005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TotalTime>
  <Words>1809</Words>
  <Application>Microsoft Office PowerPoint</Application>
  <PresentationFormat>Widescreen</PresentationFormat>
  <Paragraphs>50</Paragraphs>
  <Slides>28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paytakht</dc:creator>
  <cp:lastModifiedBy>paytakht</cp:lastModifiedBy>
  <cp:revision>34</cp:revision>
  <dcterms:created xsi:type="dcterms:W3CDTF">2025-01-23T05:47:17Z</dcterms:created>
  <dcterms:modified xsi:type="dcterms:W3CDTF">2025-01-23T11:03:59Z</dcterms:modified>
</cp:coreProperties>
</file>