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6"/>
  </p:notesMasterIdLst>
  <p:sldIdLst>
    <p:sldId id="282" r:id="rId2"/>
    <p:sldId id="256" r:id="rId3"/>
    <p:sldId id="276" r:id="rId4"/>
    <p:sldId id="257" r:id="rId5"/>
    <p:sldId id="258" r:id="rId6"/>
    <p:sldId id="259" r:id="rId7"/>
    <p:sldId id="261" r:id="rId8"/>
    <p:sldId id="262" r:id="rId9"/>
    <p:sldId id="263" r:id="rId10"/>
    <p:sldId id="277" r:id="rId11"/>
    <p:sldId id="278" r:id="rId12"/>
    <p:sldId id="264" r:id="rId13"/>
    <p:sldId id="266" r:id="rId14"/>
    <p:sldId id="267" r:id="rId15"/>
    <p:sldId id="268" r:id="rId16"/>
    <p:sldId id="269" r:id="rId17"/>
    <p:sldId id="270" r:id="rId18"/>
    <p:sldId id="280" r:id="rId19"/>
    <p:sldId id="279" r:id="rId20"/>
    <p:sldId id="281" r:id="rId21"/>
    <p:sldId id="271" r:id="rId22"/>
    <p:sldId id="272" r:id="rId23"/>
    <p:sldId id="273" r:id="rId24"/>
    <p:sldId id="274" r:id="rId25"/>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6F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42" d="100"/>
          <a:sy n="42" d="100"/>
        </p:scale>
        <p:origin x="20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70ED9641-5ED2-4939-8720-1EE6A8D2E5E1}" type="datetimeFigureOut">
              <a:rPr lang="fa-IR" smtClean="0"/>
              <a:t>1446/07/27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D87D14C2-E6AE-4282-9CD1-31900A194F3C}" type="slidenum">
              <a:rPr lang="fa-IR" smtClean="0"/>
              <a:t>‹#›</a:t>
            </a:fld>
            <a:endParaRPr lang="fa-IR"/>
          </a:p>
        </p:txBody>
      </p:sp>
    </p:spTree>
    <p:extLst>
      <p:ext uri="{BB962C8B-B14F-4D97-AF65-F5344CB8AC3E}">
        <p14:creationId xmlns:p14="http://schemas.microsoft.com/office/powerpoint/2010/main" val="25503832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D87D14C2-E6AE-4282-9CD1-31900A194F3C}" type="slidenum">
              <a:rPr lang="fa-IR" smtClean="0"/>
              <a:t>2</a:t>
            </a:fld>
            <a:endParaRPr lang="fa-IR"/>
          </a:p>
        </p:txBody>
      </p:sp>
    </p:spTree>
    <p:extLst>
      <p:ext uri="{BB962C8B-B14F-4D97-AF65-F5344CB8AC3E}">
        <p14:creationId xmlns:p14="http://schemas.microsoft.com/office/powerpoint/2010/main" val="2092700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7D14C2-E6AE-4282-9CD1-31900A194F3C}" type="slidenum">
              <a:rPr lang="fa-IR" smtClean="0"/>
              <a:t>4</a:t>
            </a:fld>
            <a:endParaRPr lang="fa-IR"/>
          </a:p>
        </p:txBody>
      </p:sp>
    </p:spTree>
    <p:extLst>
      <p:ext uri="{BB962C8B-B14F-4D97-AF65-F5344CB8AC3E}">
        <p14:creationId xmlns:p14="http://schemas.microsoft.com/office/powerpoint/2010/main" val="3747661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87D14C2-E6AE-4282-9CD1-31900A194F3C}" type="slidenum">
              <a:rPr lang="fa-IR" smtClean="0"/>
              <a:t>10</a:t>
            </a:fld>
            <a:endParaRPr lang="fa-IR"/>
          </a:p>
        </p:txBody>
      </p:sp>
    </p:spTree>
    <p:extLst>
      <p:ext uri="{BB962C8B-B14F-4D97-AF65-F5344CB8AC3E}">
        <p14:creationId xmlns:p14="http://schemas.microsoft.com/office/powerpoint/2010/main" val="2433266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045200" y="0"/>
            <a:ext cx="6629400" cy="6858000"/>
          </a:xfrm>
          <a:custGeom>
            <a:avLst/>
            <a:gdLst>
              <a:gd name="connsiteX0" fmla="*/ 3251200 w 6629400"/>
              <a:gd name="connsiteY0" fmla="*/ 0 h 6858000"/>
              <a:gd name="connsiteX1" fmla="*/ 6629400 w 6629400"/>
              <a:gd name="connsiteY1" fmla="*/ 0 h 6858000"/>
              <a:gd name="connsiteX2" fmla="*/ 6629400 w 6629400"/>
              <a:gd name="connsiteY2" fmla="*/ 6858000 h 6858000"/>
              <a:gd name="connsiteX3" fmla="*/ 3251200 w 6629400"/>
              <a:gd name="connsiteY3" fmla="*/ 6858000 h 6858000"/>
              <a:gd name="connsiteX4" fmla="*/ 0 w 6629400"/>
              <a:gd name="connsiteY4" fmla="*/ 3429000 h 6858000"/>
              <a:gd name="connsiteX5" fmla="*/ 3251200 w 66294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9400" h="6858000">
                <a:moveTo>
                  <a:pt x="3251200" y="0"/>
                </a:moveTo>
                <a:lnTo>
                  <a:pt x="6629400" y="0"/>
                </a:lnTo>
                <a:lnTo>
                  <a:pt x="6629400" y="6858000"/>
                </a:lnTo>
                <a:lnTo>
                  <a:pt x="3251200" y="6858000"/>
                </a:lnTo>
                <a:cubicBezTo>
                  <a:pt x="1455612" y="6858000"/>
                  <a:pt x="0" y="5322784"/>
                  <a:pt x="0" y="3429000"/>
                </a:cubicBezTo>
                <a:cubicBezTo>
                  <a:pt x="0" y="1535216"/>
                  <a:pt x="1455612" y="0"/>
                  <a:pt x="3251200" y="0"/>
                </a:cubicBezTo>
                <a:close/>
              </a:path>
            </a:pathLst>
          </a:custGeom>
        </p:spPr>
        <p:txBody>
          <a:bodyPr wrap="square">
            <a:noAutofit/>
          </a:bodyPr>
          <a:lstStyle/>
          <a:p>
            <a:endParaRPr lang="fa-IR"/>
          </a:p>
        </p:txBody>
      </p:sp>
    </p:spTree>
    <p:extLst>
      <p:ext uri="{BB962C8B-B14F-4D97-AF65-F5344CB8AC3E}">
        <p14:creationId xmlns:p14="http://schemas.microsoft.com/office/powerpoint/2010/main" val="4354725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719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6763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654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iming>
    <p:tnLst>
      <p:par>
        <p:cTn id="1" dur="indefinite" restart="never" nodeType="tmRoot"/>
      </p:par>
    </p:tnLst>
  </p:timing>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7297" y="3058524"/>
            <a:ext cx="3753133" cy="6483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2"/>
          <a:stretch>
            <a:fillRect/>
          </a:stretch>
        </p:blipFill>
        <p:spPr>
          <a:xfrm>
            <a:off x="2565005" y="4415132"/>
            <a:ext cx="3906792" cy="671168"/>
          </a:xfrm>
          <a:prstGeom prst="rect">
            <a:avLst/>
          </a:prstGeom>
        </p:spPr>
      </p:pic>
      <p:pic>
        <p:nvPicPr>
          <p:cNvPr id="7" name="Picture Placeholder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523" r="14523"/>
          <a:stretch>
            <a:fillRect/>
          </a:stretch>
        </p:blipFill>
        <p:spPr>
          <a:xfrm>
            <a:off x="5754427" y="0"/>
            <a:ext cx="6437573" cy="6858000"/>
          </a:xfrm>
          <a:prstGeom prst="rect">
            <a:avLst/>
          </a:prstGeom>
          <a:ln>
            <a:noFill/>
          </a:ln>
          <a:effectLst>
            <a:softEdge rad="112500"/>
          </a:effectLst>
        </p:spPr>
      </p:pic>
      <p:sp>
        <p:nvSpPr>
          <p:cNvPr id="8" name="Rectangle 7"/>
          <p:cNvSpPr/>
          <p:nvPr/>
        </p:nvSpPr>
        <p:spPr>
          <a:xfrm>
            <a:off x="1932850" y="1760561"/>
            <a:ext cx="3909741" cy="74370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250181" y="3190584"/>
            <a:ext cx="34067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4" name="Rectangle 13"/>
          <p:cNvSpPr/>
          <p:nvPr/>
        </p:nvSpPr>
        <p:spPr>
          <a:xfrm>
            <a:off x="-15373" y="5472033"/>
            <a:ext cx="2949641" cy="6603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1932851" y="1858086"/>
            <a:ext cx="402546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موضوع:پاورپوینت </a:t>
            </a:r>
            <a:r>
              <a:rPr lang="fa-IR" sz="2400" b="1" dirty="0" smtClean="0">
                <a:solidFill>
                  <a:schemeClr val="bg1"/>
                </a:solidFill>
                <a:latin typeface="Shabnam" panose="020B0603030804020204" pitchFamily="34" charset="-78"/>
                <a:cs typeface="Shabnam" panose="020B0603030804020204" pitchFamily="34" charset="-78"/>
              </a:rPr>
              <a:t>کهیرچیست؟</a:t>
            </a:r>
            <a:endParaRPr lang="fa-IR" sz="2400" b="1" dirty="0">
              <a:solidFill>
                <a:schemeClr val="bg1"/>
              </a:solidFill>
              <a:latin typeface="Shabnam" panose="020B0603030804020204" pitchFamily="34" charset="-78"/>
              <a:cs typeface="Shabnam" panose="020B0603030804020204" pitchFamily="34" charset="-78"/>
            </a:endParaRPr>
          </a:p>
        </p:txBody>
      </p:sp>
      <p:sp>
        <p:nvSpPr>
          <p:cNvPr id="17" name="Rectangle 16"/>
          <p:cNvSpPr/>
          <p:nvPr/>
        </p:nvSpPr>
        <p:spPr>
          <a:xfrm>
            <a:off x="2713647" y="4559053"/>
            <a:ext cx="289213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پژوهشگر:فرزانه توکلی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8" name="Rectangle 17"/>
          <p:cNvSpPr/>
          <p:nvPr/>
        </p:nvSpPr>
        <p:spPr>
          <a:xfrm>
            <a:off x="396496" y="5571389"/>
            <a:ext cx="21259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21" name="Picture 2" descr="لوگو دانشگاه تهران - لوگویاب"/>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224901" cy="2224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6460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
            <a:ext cx="12192000" cy="6857998"/>
          </a:xfrm>
          <a:prstGeom prst="rect">
            <a:avLst/>
          </a:prstGeom>
        </p:spPr>
      </p:pic>
      <p:sp>
        <p:nvSpPr>
          <p:cNvPr id="2" name="Rectangle 1"/>
          <p:cNvSpPr/>
          <p:nvPr/>
        </p:nvSpPr>
        <p:spPr>
          <a:xfrm>
            <a:off x="553452" y="484658"/>
            <a:ext cx="11085095"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مصرف داروهای ضدهیستامین می‌تواند در درمان کهیر سودمند </a:t>
            </a:r>
            <a:r>
              <a:rPr lang="fa-IR" dirty="0" smtClean="0">
                <a:solidFill>
                  <a:schemeClr val="bg1"/>
                </a:solidFill>
                <a:latin typeface="Vazir" panose="020B0603030804020204" pitchFamily="34" charset="-78"/>
                <a:cs typeface="Vazir" panose="020B0603030804020204" pitchFamily="34" charset="-78"/>
              </a:rPr>
              <a:t>باشد.علائم </a:t>
            </a:r>
            <a:r>
              <a:rPr lang="fa-IR" dirty="0">
                <a:solidFill>
                  <a:schemeClr val="bg1"/>
                </a:solidFill>
                <a:latin typeface="Vazir" panose="020B0603030804020204" pitchFamily="34" charset="-78"/>
                <a:cs typeface="Vazir" panose="020B0603030804020204" pitchFamily="34" charset="-78"/>
              </a:rPr>
              <a:t>شایع کهیر جوش‌های خارش‌دار است که این جوش‌ها متورم شده و تبدیل به ضایعات صورتی یا قرمز رنگ می‌شوند. این ضایعات کهیری حاشیه کاملاً مشخص دارند و مسطح هستند. قطر آن‌ها یک تا ۵ سانتیمتر است. </a:t>
            </a:r>
          </a:p>
        </p:txBody>
      </p:sp>
      <p:pic>
        <p:nvPicPr>
          <p:cNvPr id="3" name="Picture 2"/>
          <p:cNvPicPr>
            <a:picLocks noChangeAspect="1"/>
          </p:cNvPicPr>
          <p:nvPr/>
        </p:nvPicPr>
        <p:blipFill>
          <a:blip r:embed="rId4"/>
          <a:stretch>
            <a:fillRect/>
          </a:stretch>
        </p:blipFill>
        <p:spPr>
          <a:xfrm>
            <a:off x="10750837" y="175177"/>
            <a:ext cx="1164437" cy="646232"/>
          </a:xfrm>
          <a:prstGeom prst="rect">
            <a:avLst/>
          </a:prstGeom>
        </p:spPr>
      </p:pic>
      <p:sp>
        <p:nvSpPr>
          <p:cNvPr id="5" name="Rectangle 4"/>
          <p:cNvSpPr/>
          <p:nvPr/>
        </p:nvSpPr>
        <p:spPr>
          <a:xfrm flipV="1">
            <a:off x="110911" y="452574"/>
            <a:ext cx="1080975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1846696" y="498293"/>
            <a:ext cx="68578" cy="631042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31656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722159" y="4450332"/>
            <a:ext cx="136831" cy="2030435"/>
          </a:xfrm>
          <a:prstGeom prst="rect">
            <a:avLst/>
          </a:prstGeom>
        </p:spPr>
      </p:pic>
      <p:sp>
        <p:nvSpPr>
          <p:cNvPr id="9" name="Rectangle 8"/>
          <p:cNvSpPr/>
          <p:nvPr/>
        </p:nvSpPr>
        <p:spPr>
          <a:xfrm rot="16200000">
            <a:off x="5572973" y="5432233"/>
            <a:ext cx="2030435" cy="112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00832" y="1377970"/>
            <a:ext cx="6031832"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ضایعات کهیری یا پلاک‌ها مرتباً تغییر شکل می‌دهند و ممکن است در عرض چند دقیقه یا چند ساعت ناپدید شده و دوباره ظاهر شوند. تغییراتی به این سرعت مشخص کهیر است. در واقع کهیر بیماری شایعی است که ۱۰ تا ۲۰ درصد مردم در طول زندگی خود دستکم یک بار دچار آن می‌شوند</a:t>
            </a:r>
          </a:p>
        </p:txBody>
      </p:sp>
      <p:pic>
        <p:nvPicPr>
          <p:cNvPr id="3" name="Picture 2"/>
          <p:cNvPicPr>
            <a:picLocks noChangeAspect="1"/>
          </p:cNvPicPr>
          <p:nvPr/>
        </p:nvPicPr>
        <p:blipFill>
          <a:blip r:embed="rId3"/>
          <a:stretch>
            <a:fillRect/>
          </a:stretch>
        </p:blipFill>
        <p:spPr>
          <a:xfrm>
            <a:off x="5700832" y="718739"/>
            <a:ext cx="1164437" cy="646232"/>
          </a:xfrm>
          <a:prstGeom prst="rect">
            <a:avLst/>
          </a:prstGeom>
        </p:spPr>
      </p:pic>
      <p:pic>
        <p:nvPicPr>
          <p:cNvPr id="5" name="Picture 4"/>
          <p:cNvPicPr>
            <a:picLocks noChangeAspect="1"/>
          </p:cNvPicPr>
          <p:nvPr/>
        </p:nvPicPr>
        <p:blipFill>
          <a:blip r:embed="rId4"/>
          <a:stretch>
            <a:fillRect/>
          </a:stretch>
        </p:blipFill>
        <p:spPr>
          <a:xfrm>
            <a:off x="271212" y="1429138"/>
            <a:ext cx="5038726" cy="3357010"/>
          </a:xfrm>
          <a:prstGeom prst="rect">
            <a:avLst/>
          </a:prstGeom>
          <a:ln w="76200">
            <a:solidFill>
              <a:schemeClr val="tx1"/>
            </a:solidFill>
          </a:ln>
          <a:effectLst>
            <a:softEdge rad="112500"/>
          </a:effectLst>
        </p:spPr>
      </p:pic>
      <p:sp>
        <p:nvSpPr>
          <p:cNvPr id="7" name="Rectangle 6"/>
          <p:cNvSpPr/>
          <p:nvPr/>
        </p:nvSpPr>
        <p:spPr>
          <a:xfrm flipV="1">
            <a:off x="2722159" y="6416841"/>
            <a:ext cx="3922179" cy="109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865269" y="965307"/>
            <a:ext cx="5261811" cy="6491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5"/>
          <a:stretch>
            <a:fillRect/>
          </a:stretch>
        </p:blipFill>
        <p:spPr>
          <a:xfrm flipV="1">
            <a:off x="0" y="1234795"/>
            <a:ext cx="5855368" cy="67849"/>
          </a:xfrm>
          <a:prstGeom prst="rect">
            <a:avLst/>
          </a:prstGeom>
        </p:spPr>
      </p:pic>
      <p:sp>
        <p:nvSpPr>
          <p:cNvPr id="12" name="Rectangle 11"/>
          <p:cNvSpPr/>
          <p:nvPr/>
        </p:nvSpPr>
        <p:spPr>
          <a:xfrm>
            <a:off x="5325980" y="4461807"/>
            <a:ext cx="1318358" cy="1262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5360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38006" y="1142790"/>
            <a:ext cx="1164437" cy="6462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0" y="0"/>
            <a:ext cx="12246764" cy="6858000"/>
          </a:xfrm>
          <a:prstGeom prst="rect">
            <a:avLst/>
          </a:prstGeom>
        </p:spPr>
      </p:pic>
      <p:sp>
        <p:nvSpPr>
          <p:cNvPr id="2" name="Rectangle 1"/>
          <p:cNvSpPr/>
          <p:nvPr/>
        </p:nvSpPr>
        <p:spPr>
          <a:xfrm>
            <a:off x="648321" y="1789022"/>
            <a:ext cx="4716380" cy="3416320"/>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کهیر در اطراف چشم، لب و دستگاه تناسلی ورم شدید ایجاد می‌کند که در این حال، ظاهر ضایعات ناراحت‌کننده است ولی با درمان معمولاً ظرف ۲۴ ساعت برطرف می‌شود.</a:t>
            </a:r>
          </a:p>
          <a:p>
            <a:pPr algn="just">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Rectangle 5"/>
          <p:cNvSpPr/>
          <p:nvPr/>
        </p:nvSpPr>
        <p:spPr>
          <a:xfrm>
            <a:off x="4209670" y="1142790"/>
            <a:ext cx="1164437" cy="646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3"/>
          <a:stretch>
            <a:fillRect/>
          </a:stretch>
        </p:blipFill>
        <p:spPr>
          <a:xfrm>
            <a:off x="4200264" y="1162633"/>
            <a:ext cx="1164437" cy="646232"/>
          </a:xfrm>
          <a:prstGeom prst="rect">
            <a:avLst/>
          </a:prstGeom>
        </p:spPr>
      </p:pic>
      <p:sp>
        <p:nvSpPr>
          <p:cNvPr id="8" name="Rectangle 7"/>
          <p:cNvSpPr/>
          <p:nvPr/>
        </p:nvSpPr>
        <p:spPr>
          <a:xfrm>
            <a:off x="497305" y="1485749"/>
            <a:ext cx="3702959"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4"/>
          <a:stretch>
            <a:fillRect/>
          </a:stretch>
        </p:blipFill>
        <p:spPr>
          <a:xfrm>
            <a:off x="497305" y="4340584"/>
            <a:ext cx="4876802" cy="56240"/>
          </a:xfrm>
          <a:prstGeom prst="rect">
            <a:avLst/>
          </a:prstGeom>
        </p:spPr>
      </p:pic>
    </p:spTree>
    <p:extLst>
      <p:ext uri="{BB962C8B-B14F-4D97-AF65-F5344CB8AC3E}">
        <p14:creationId xmlns:p14="http://schemas.microsoft.com/office/powerpoint/2010/main" val="1960932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170941" y="3872819"/>
            <a:ext cx="5667708" cy="2985181"/>
          </a:xfrm>
          <a:prstGeom prst="rect">
            <a:avLst/>
          </a:prstGeom>
        </p:spPr>
      </p:pic>
      <p:sp>
        <p:nvSpPr>
          <p:cNvPr id="3" name="Rectangle 2"/>
          <p:cNvSpPr/>
          <p:nvPr/>
        </p:nvSpPr>
        <p:spPr>
          <a:xfrm>
            <a:off x="288758" y="1151474"/>
            <a:ext cx="11149264"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کهیر حاد، کهیری است که کمتر از ۶ هفته طول کشیده باشد. در اکثر موارد تعیین علت این نوع کهیر آسان بوده و با رفع این علت کهیر بهبود می‌یابد. از اصلی‌ترین علت‌های ایجاد کهیر می‌توان به مواد غذایی مانند آجیل، شکلات، ماهی، گوجه فرنگی، تخم مرغ، توت فرنگی، شیر و افزودنی‌های غذایی و میوه‌های تازه بخصوص مرکبات و داروها از قبیل: آنتی‌بیوتیک‌ها مثل پنی‌سیلین، مسکن‌ها مثل آسپیرین، کدئین، ایندومتاسین، خواب‌آورها، ویتامین‌ها، ملین‌ها و عفونت‌ها شامل نیش حشرات؛ گاه بیماری‌های داخلی مثل بیماری تیروئید، محرک‌های فیزیکی مثل فشار، سرما و نور خورشید نیز از عوامل دیگر ایجاد کهیر هستند.</a:t>
            </a:r>
          </a:p>
          <a:p>
            <a:pPr algn="just">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Rectangle 4"/>
          <p:cNvSpPr/>
          <p:nvPr/>
        </p:nvSpPr>
        <p:spPr>
          <a:xfrm>
            <a:off x="10312495" y="657724"/>
            <a:ext cx="1385316" cy="461665"/>
          </a:xfrm>
          <a:prstGeom prst="rect">
            <a:avLst/>
          </a:prstGeom>
        </p:spPr>
        <p:txBody>
          <a:bodyPr wrap="none">
            <a:spAutoFit/>
          </a:bodyPr>
          <a:lstStyle/>
          <a:p>
            <a:r>
              <a:rPr lang="fa-IR" sz="2400" b="1" i="0" dirty="0" smtClean="0">
                <a:solidFill>
                  <a:srgbClr val="101418"/>
                </a:solidFill>
                <a:effectLst/>
                <a:latin typeface="Shabnam" panose="020B0603030804020204" pitchFamily="34" charset="-78"/>
                <a:cs typeface="Shabnam" panose="020B0603030804020204" pitchFamily="34" charset="-78"/>
              </a:rPr>
              <a:t>انواع کهیر</a:t>
            </a:r>
            <a:endParaRPr lang="fa-IR" sz="2400" b="1" dirty="0">
              <a:latin typeface="Shabnam" panose="020B0603030804020204" pitchFamily="34" charset="-78"/>
              <a:cs typeface="Shabnam" panose="020B0603030804020204" pitchFamily="34" charset="-78"/>
            </a:endParaRPr>
          </a:p>
        </p:txBody>
      </p:sp>
      <p:sp>
        <p:nvSpPr>
          <p:cNvPr id="6" name="Rectangle 5"/>
          <p:cNvSpPr/>
          <p:nvPr/>
        </p:nvSpPr>
        <p:spPr>
          <a:xfrm>
            <a:off x="-1" y="888557"/>
            <a:ext cx="10312495"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3"/>
          <a:stretch>
            <a:fillRect/>
          </a:stretch>
        </p:blipFill>
        <p:spPr>
          <a:xfrm>
            <a:off x="1291366" y="3978441"/>
            <a:ext cx="4700384" cy="2687052"/>
          </a:xfrm>
          <a:prstGeom prst="rect">
            <a:avLst/>
          </a:prstGeom>
        </p:spPr>
      </p:pic>
      <p:sp>
        <p:nvSpPr>
          <p:cNvPr id="10" name="Rectangle 9"/>
          <p:cNvSpPr/>
          <p:nvPr/>
        </p:nvSpPr>
        <p:spPr>
          <a:xfrm>
            <a:off x="11957600" y="888557"/>
            <a:ext cx="92796" cy="596944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47471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304674" y="946484"/>
            <a:ext cx="2855494" cy="44115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7878510" y="2179990"/>
            <a:ext cx="3737809" cy="3970318"/>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کهیری </a:t>
            </a:r>
            <a:r>
              <a:rPr lang="fa-IR" dirty="0">
                <a:latin typeface="Vazir" panose="020B0603030804020204" pitchFamily="34" charset="-78"/>
                <a:cs typeface="Vazir" panose="020B0603030804020204" pitchFamily="34" charset="-78"/>
              </a:rPr>
              <a:t>است که بیش از ۶ هفته طول بکشد. تشخیص علت این نوع کهیر بسیار مشکل است و فقط در تعداد خیلی کمی از بیماران می‌توان به علت آن پی برد. هیچ آزمایش تشخیصی اختصاصی برای این نوع کهیر وجود ندارد.</a:t>
            </a:r>
          </a:p>
          <a:p>
            <a:pPr algn="just">
              <a:lnSpc>
                <a:spcPct val="200000"/>
              </a:lnSpc>
            </a:pP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9976353" y="763737"/>
            <a:ext cx="1639966" cy="646232"/>
          </a:xfrm>
          <a:prstGeom prst="rect">
            <a:avLst/>
          </a:prstGeom>
        </p:spPr>
      </p:pic>
      <p:pic>
        <p:nvPicPr>
          <p:cNvPr id="5" name="Picture 4"/>
          <p:cNvPicPr>
            <a:picLocks noChangeAspect="1"/>
          </p:cNvPicPr>
          <p:nvPr/>
        </p:nvPicPr>
        <p:blipFill>
          <a:blip r:embed="rId3"/>
          <a:stretch>
            <a:fillRect/>
          </a:stretch>
        </p:blipFill>
        <p:spPr>
          <a:xfrm>
            <a:off x="258510" y="0"/>
            <a:ext cx="7620000" cy="6667500"/>
          </a:xfrm>
          <a:prstGeom prst="rect">
            <a:avLst/>
          </a:prstGeom>
        </p:spPr>
      </p:pic>
      <p:sp>
        <p:nvSpPr>
          <p:cNvPr id="6" name="Rectangle 5"/>
          <p:cNvSpPr/>
          <p:nvPr/>
        </p:nvSpPr>
        <p:spPr>
          <a:xfrm>
            <a:off x="9779184" y="1564147"/>
            <a:ext cx="1843774" cy="461665"/>
          </a:xfrm>
          <a:prstGeom prst="rect">
            <a:avLst/>
          </a:prstGeom>
        </p:spPr>
        <p:txBody>
          <a:bodyPr wrap="none">
            <a:spAutoFit/>
          </a:bodyPr>
          <a:lstStyle/>
          <a:p>
            <a:r>
              <a:rPr lang="fa-IR" sz="2400" dirty="0" smtClean="0">
                <a:latin typeface="Shabnam" panose="020B0603030804020204" pitchFamily="34" charset="-78"/>
                <a:cs typeface="Shabnam" panose="020B0603030804020204" pitchFamily="34" charset="-78"/>
              </a:rPr>
              <a:t>1.کهیر مزمن: </a:t>
            </a:r>
            <a:endParaRPr lang="fa-IR" sz="2400"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4"/>
          <a:srcRect l="37649"/>
          <a:stretch/>
        </p:blipFill>
        <p:spPr>
          <a:xfrm>
            <a:off x="258510" y="3614990"/>
            <a:ext cx="3046164" cy="3052510"/>
          </a:xfrm>
          <a:prstGeom prst="rect">
            <a:avLst/>
          </a:prstGeom>
        </p:spPr>
      </p:pic>
      <p:sp>
        <p:nvSpPr>
          <p:cNvPr id="10" name="Rectangle 9"/>
          <p:cNvSpPr/>
          <p:nvPr/>
        </p:nvSpPr>
        <p:spPr>
          <a:xfrm>
            <a:off x="6078119" y="2179990"/>
            <a:ext cx="818148" cy="245617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3272589" y="848916"/>
            <a:ext cx="2101515" cy="70716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3304674" y="4620126"/>
            <a:ext cx="721894" cy="49730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2294021" y="2550695"/>
            <a:ext cx="657725" cy="108033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7878510" y="1044276"/>
            <a:ext cx="2292185"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7885149" y="6104589"/>
            <a:ext cx="373780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163673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6252221" y="6352675"/>
            <a:ext cx="5827484" cy="96251"/>
          </a:xfrm>
          <a:prstGeom prst="rect">
            <a:avLst/>
          </a:prstGeom>
        </p:spPr>
      </p:pic>
      <p:pic>
        <p:nvPicPr>
          <p:cNvPr id="9" name="Picture 8"/>
          <p:cNvPicPr>
            <a:picLocks noChangeAspect="1"/>
          </p:cNvPicPr>
          <p:nvPr/>
        </p:nvPicPr>
        <p:blipFill>
          <a:blip r:embed="rId3"/>
          <a:stretch>
            <a:fillRect/>
          </a:stretch>
        </p:blipFill>
        <p:spPr>
          <a:xfrm>
            <a:off x="3994308" y="5021858"/>
            <a:ext cx="3003971" cy="1761897"/>
          </a:xfrm>
          <a:prstGeom prst="rect">
            <a:avLst/>
          </a:prstGeom>
        </p:spPr>
      </p:pic>
      <p:sp>
        <p:nvSpPr>
          <p:cNvPr id="8" name="Rectangle 7"/>
          <p:cNvSpPr/>
          <p:nvPr/>
        </p:nvSpPr>
        <p:spPr>
          <a:xfrm>
            <a:off x="8454190" y="1490083"/>
            <a:ext cx="3096126" cy="169132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368715" y="3609474"/>
            <a:ext cx="4427622" cy="2181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443790" y="1246071"/>
            <a:ext cx="4924925" cy="341632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حملات </a:t>
            </a:r>
            <a:r>
              <a:rPr lang="fa-IR" dirty="0">
                <a:latin typeface="Vazir" panose="020B0603030804020204" pitchFamily="34" charset="-78"/>
                <a:cs typeface="Vazir" panose="020B0603030804020204" pitchFamily="34" charset="-78"/>
              </a:rPr>
              <a:t>مکرر کهیر در افراد می‌تواند ناشی از تماس عوامل فیزیکی مثل نور آفتاب، سرما، گرما، آب، تعریق و فشار موضعی باشد. معمولاً در این حالت بیماران خود متوجه عامل ایجادکننده می‌شوند.</a:t>
            </a:r>
          </a:p>
          <a:p>
            <a:pPr algn="ctr">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3" name="Rectangle 2"/>
          <p:cNvSpPr/>
          <p:nvPr/>
        </p:nvSpPr>
        <p:spPr>
          <a:xfrm>
            <a:off x="4515855" y="582324"/>
            <a:ext cx="1967206" cy="461665"/>
          </a:xfrm>
          <a:prstGeom prst="rect">
            <a:avLst/>
          </a:prstGeom>
        </p:spPr>
        <p:txBody>
          <a:bodyPr wrap="none">
            <a:spAutoFit/>
          </a:bodyPr>
          <a:lstStyle/>
          <a:p>
            <a:r>
              <a:rPr lang="fa-IR" sz="2400" b="1" dirty="0" smtClean="0">
                <a:latin typeface="Shabnam" panose="020B0603030804020204" pitchFamily="34" charset="-78"/>
                <a:cs typeface="Shabnam" panose="020B0603030804020204" pitchFamily="34" charset="-78"/>
              </a:rPr>
              <a:t>2.کهیر فیزیکی</a:t>
            </a:r>
            <a:endParaRPr lang="fa-IR" sz="2400" b="1" dirty="0">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a:blip r:embed="rId4"/>
          <a:stretch>
            <a:fillRect/>
          </a:stretch>
        </p:blipFill>
        <p:spPr>
          <a:xfrm>
            <a:off x="6998280" y="1635516"/>
            <a:ext cx="4343488" cy="3240910"/>
          </a:xfrm>
          <a:prstGeom prst="rect">
            <a:avLst/>
          </a:prstGeom>
        </p:spPr>
      </p:pic>
      <p:pic>
        <p:nvPicPr>
          <p:cNvPr id="6" name="Picture 5"/>
          <p:cNvPicPr>
            <a:picLocks noChangeAspect="1"/>
          </p:cNvPicPr>
          <p:nvPr/>
        </p:nvPicPr>
        <p:blipFill>
          <a:blip r:embed="rId5"/>
          <a:stretch>
            <a:fillRect/>
          </a:stretch>
        </p:blipFill>
        <p:spPr>
          <a:xfrm>
            <a:off x="4250982" y="4876426"/>
            <a:ext cx="2747298" cy="1833820"/>
          </a:xfrm>
          <a:prstGeom prst="rect">
            <a:avLst/>
          </a:prstGeom>
        </p:spPr>
      </p:pic>
      <p:sp>
        <p:nvSpPr>
          <p:cNvPr id="10" name="Rectangle 9"/>
          <p:cNvSpPr/>
          <p:nvPr/>
        </p:nvSpPr>
        <p:spPr>
          <a:xfrm>
            <a:off x="0" y="790296"/>
            <a:ext cx="4513804"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6418893" y="813155"/>
            <a:ext cx="582328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0" y="5647500"/>
            <a:ext cx="3994308" cy="143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844930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11019" y="757808"/>
            <a:ext cx="2765502" cy="461665"/>
          </a:xfrm>
          <a:prstGeom prst="rect">
            <a:avLst/>
          </a:prstGeom>
        </p:spPr>
        <p:txBody>
          <a:bodyPr wrap="none">
            <a:spAutoFit/>
          </a:bodyPr>
          <a:lstStyle/>
          <a:p>
            <a:r>
              <a:rPr lang="fa-IR" sz="2400" b="1" i="0" dirty="0" smtClean="0">
                <a:solidFill>
                  <a:srgbClr val="101418"/>
                </a:solidFill>
                <a:effectLst/>
                <a:latin typeface="Shabnam" panose="020B0603030804020204" pitchFamily="34" charset="-78"/>
                <a:cs typeface="Shabnam" panose="020B0603030804020204" pitchFamily="34" charset="-78"/>
              </a:rPr>
              <a:t>ارتباط استرس با کهیر</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834189" y="1471243"/>
            <a:ext cx="10842332" cy="1754326"/>
          </a:xfrm>
          <a:prstGeom prst="rect">
            <a:avLst/>
          </a:prstGeom>
        </p:spPr>
        <p:txBody>
          <a:bodyPr wrap="square">
            <a:spAutoFit/>
          </a:bodyPr>
          <a:lstStyle/>
          <a:p>
            <a:pPr>
              <a:lnSpc>
                <a:spcPct val="200000"/>
              </a:lnSpc>
            </a:pPr>
            <a:r>
              <a:rPr lang="fa-IR" dirty="0">
                <a:latin typeface="Vazir" panose="020B0603030804020204" pitchFamily="34" charset="-78"/>
                <a:cs typeface="Vazir" panose="020B0603030804020204" pitchFamily="34" charset="-78"/>
              </a:rPr>
              <a:t>استرس‌های روحی و افسردگی باعث تشدید بیماری کهیر مبتلایان می‌شود و موجب افزایش خارش و گسترش آن می‌شود.</a:t>
            </a:r>
          </a:p>
          <a:p>
            <a:pPr>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280985" y="3031959"/>
            <a:ext cx="4395536" cy="3296652"/>
          </a:xfrm>
          <a:prstGeom prst="rect">
            <a:avLst/>
          </a:prstGeom>
        </p:spPr>
      </p:pic>
      <p:pic>
        <p:nvPicPr>
          <p:cNvPr id="5" name="Picture 4"/>
          <p:cNvPicPr>
            <a:picLocks noChangeAspect="1"/>
          </p:cNvPicPr>
          <p:nvPr/>
        </p:nvPicPr>
        <p:blipFill>
          <a:blip r:embed="rId3"/>
          <a:stretch>
            <a:fillRect/>
          </a:stretch>
        </p:blipFill>
        <p:spPr>
          <a:xfrm>
            <a:off x="1122947" y="3031959"/>
            <a:ext cx="4980430" cy="3296652"/>
          </a:xfrm>
          <a:prstGeom prst="rect">
            <a:avLst/>
          </a:prstGeom>
        </p:spPr>
      </p:pic>
      <p:sp>
        <p:nvSpPr>
          <p:cNvPr id="6" name="Rectangle 5"/>
          <p:cNvSpPr/>
          <p:nvPr/>
        </p:nvSpPr>
        <p:spPr>
          <a:xfrm>
            <a:off x="6641432" y="3031960"/>
            <a:ext cx="144379" cy="329665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473490" y="6464969"/>
            <a:ext cx="4010526" cy="4812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4"/>
          <a:stretch>
            <a:fillRect/>
          </a:stretch>
        </p:blipFill>
        <p:spPr>
          <a:xfrm>
            <a:off x="1607404" y="6464323"/>
            <a:ext cx="4011516" cy="48772"/>
          </a:xfrm>
          <a:prstGeom prst="rect">
            <a:avLst/>
          </a:prstGeom>
        </p:spPr>
      </p:pic>
      <p:sp>
        <p:nvSpPr>
          <p:cNvPr id="9" name="Rectangle 8"/>
          <p:cNvSpPr/>
          <p:nvPr/>
        </p:nvSpPr>
        <p:spPr>
          <a:xfrm flipV="1">
            <a:off x="0" y="942921"/>
            <a:ext cx="891101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5"/>
          <a:stretch>
            <a:fillRect/>
          </a:stretch>
        </p:blipFill>
        <p:spPr>
          <a:xfrm>
            <a:off x="1607404" y="2842060"/>
            <a:ext cx="4011516" cy="42676"/>
          </a:xfrm>
          <a:prstGeom prst="rect">
            <a:avLst/>
          </a:prstGeom>
        </p:spPr>
      </p:pic>
      <p:pic>
        <p:nvPicPr>
          <p:cNvPr id="11" name="Picture 10"/>
          <p:cNvPicPr>
            <a:picLocks noChangeAspect="1"/>
          </p:cNvPicPr>
          <p:nvPr/>
        </p:nvPicPr>
        <p:blipFill>
          <a:blip r:embed="rId5"/>
          <a:stretch>
            <a:fillRect/>
          </a:stretch>
        </p:blipFill>
        <p:spPr>
          <a:xfrm>
            <a:off x="7472500" y="2849008"/>
            <a:ext cx="4011516" cy="42676"/>
          </a:xfrm>
          <a:prstGeom prst="rect">
            <a:avLst/>
          </a:prstGeom>
        </p:spPr>
      </p:pic>
    </p:spTree>
    <p:extLst>
      <p:ext uri="{BB962C8B-B14F-4D97-AF65-F5344CB8AC3E}">
        <p14:creationId xmlns:p14="http://schemas.microsoft.com/office/powerpoint/2010/main" val="23825908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3761" b="18486"/>
          <a:stretch/>
        </p:blipFill>
        <p:spPr>
          <a:xfrm>
            <a:off x="0" y="-1"/>
            <a:ext cx="12192000" cy="6858000"/>
          </a:xfrm>
          <a:prstGeom prst="rect">
            <a:avLst/>
          </a:prstGeom>
        </p:spPr>
      </p:pic>
      <p:sp>
        <p:nvSpPr>
          <p:cNvPr id="2" name="Rectangle 1"/>
          <p:cNvSpPr/>
          <p:nvPr/>
        </p:nvSpPr>
        <p:spPr>
          <a:xfrm>
            <a:off x="9977414" y="705177"/>
            <a:ext cx="1920719" cy="461665"/>
          </a:xfrm>
          <a:prstGeom prst="rect">
            <a:avLst/>
          </a:prstGeom>
        </p:spPr>
        <p:txBody>
          <a:bodyPr wrap="none">
            <a:spAutoFit/>
          </a:bodyPr>
          <a:lstStyle/>
          <a:p>
            <a:r>
              <a:rPr lang="fa-IR" sz="2400" b="1" i="0" dirty="0" smtClean="0">
                <a:solidFill>
                  <a:srgbClr val="101418"/>
                </a:solidFill>
                <a:effectLst/>
                <a:latin typeface="Shabnam" panose="020B0603030804020204" pitchFamily="34" charset="-78"/>
                <a:cs typeface="Shabnam" panose="020B0603030804020204" pitchFamily="34" charset="-78"/>
              </a:rPr>
              <a:t>تشخیص کهیر</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9111915" y="1166842"/>
            <a:ext cx="2786218" cy="279307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بعضی از کهیرها بر اساس دلایل ثانویه ایجاد می‌شوند؛ کهیر ناشی از عوامل محیطی مانند سرما، آب سرد و آفتاب جزو این گروه هستند. </a:t>
            </a:r>
          </a:p>
        </p:txBody>
      </p:sp>
    </p:spTree>
    <p:extLst>
      <p:ext uri="{BB962C8B-B14F-4D97-AF65-F5344CB8AC3E}">
        <p14:creationId xmlns:p14="http://schemas.microsoft.com/office/powerpoint/2010/main" val="20835617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22832" y="1620254"/>
            <a:ext cx="10318950" cy="3938334"/>
          </a:xfrm>
          <a:prstGeom prst="rect">
            <a:avLst/>
          </a:prstGeom>
        </p:spPr>
      </p:pic>
      <p:sp>
        <p:nvSpPr>
          <p:cNvPr id="4" name="Google Shape;1186;p47"/>
          <p:cNvSpPr/>
          <p:nvPr/>
        </p:nvSpPr>
        <p:spPr>
          <a:xfrm>
            <a:off x="9778720" y="2951747"/>
            <a:ext cx="1932017" cy="1884946"/>
          </a:xfrm>
          <a:prstGeom prst="ellipse">
            <a:avLst/>
          </a:prstGeom>
          <a:solidFill>
            <a:srgbClr val="8EBEA0">
              <a:alpha val="64040"/>
            </a:srgb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 name="Rectangle 4"/>
          <p:cNvSpPr/>
          <p:nvPr/>
        </p:nvSpPr>
        <p:spPr>
          <a:xfrm>
            <a:off x="928648" y="862626"/>
            <a:ext cx="2608406" cy="461665"/>
          </a:xfrm>
          <a:prstGeom prst="rect">
            <a:avLst/>
          </a:prstGeom>
        </p:spPr>
        <p:txBody>
          <a:bodyPr wrap="none">
            <a:spAutoFit/>
          </a:bodyPr>
          <a:lstStyle/>
          <a:p>
            <a:r>
              <a:rPr lang="fa-IR" sz="2400" b="1" dirty="0" smtClean="0">
                <a:latin typeface="Shabnam" panose="020B0603030804020204" pitchFamily="34" charset="-78"/>
                <a:cs typeface="Shabnam" panose="020B0603030804020204" pitchFamily="34" charset="-78"/>
              </a:rPr>
              <a:t>نشانه‌های این کهیر </a:t>
            </a:r>
            <a:endParaRPr lang="fa-IR" sz="2400" b="1" dirty="0">
              <a:latin typeface="Shabnam" panose="020B0603030804020204" pitchFamily="34" charset="-78"/>
              <a:cs typeface="Shabnam" panose="020B0603030804020204" pitchFamily="34" charset="-78"/>
            </a:endParaRPr>
          </a:p>
        </p:txBody>
      </p:sp>
      <p:sp>
        <p:nvSpPr>
          <p:cNvPr id="7" name="TextBox 6"/>
          <p:cNvSpPr txBox="1"/>
          <p:nvPr/>
        </p:nvSpPr>
        <p:spPr>
          <a:xfrm>
            <a:off x="922832" y="3384884"/>
            <a:ext cx="1507959" cy="577081"/>
          </a:xfrm>
          <a:prstGeom prst="rect">
            <a:avLst/>
          </a:prstGeom>
        </p:spPr>
        <p:txBody>
          <a:bodyPr wrap="square">
            <a:spAutoFit/>
          </a:bodyPr>
          <a:lstStyle>
            <a:defPPr>
              <a:defRPr lang="fa-IR"/>
            </a:defPPr>
            <a:lvl1pPr algn="just">
              <a:lnSpc>
                <a:spcPct val="200000"/>
              </a:lnSpc>
              <a:defRPr>
                <a:latin typeface="Vazir" panose="020B0603030804020204" pitchFamily="34" charset="-78"/>
                <a:cs typeface="Vazir" panose="020B0603030804020204" pitchFamily="34" charset="-78"/>
              </a:defRPr>
            </a:lvl1pPr>
          </a:lstStyle>
          <a:p>
            <a:r>
              <a:rPr lang="fa-IR" b="1" dirty="0"/>
              <a:t>قرمزی پوست</a:t>
            </a:r>
          </a:p>
        </p:txBody>
      </p:sp>
      <p:sp>
        <p:nvSpPr>
          <p:cNvPr id="8" name="Rectangle 7"/>
          <p:cNvSpPr/>
          <p:nvPr/>
        </p:nvSpPr>
        <p:spPr>
          <a:xfrm>
            <a:off x="5727032" y="3507995"/>
            <a:ext cx="1074821" cy="523220"/>
          </a:xfrm>
          <a:prstGeom prst="rect">
            <a:avLst/>
          </a:prstGeom>
        </p:spPr>
        <p:txBody>
          <a:bodyPr wrap="square">
            <a:spAutoFit/>
          </a:bodyPr>
          <a:lstStyle/>
          <a:p>
            <a:r>
              <a:rPr lang="fa-IR" sz="2800" dirty="0" smtClean="0"/>
              <a:t> تورم </a:t>
            </a:r>
            <a:endParaRPr lang="fa-IR" sz="2800" dirty="0"/>
          </a:p>
        </p:txBody>
      </p:sp>
      <p:sp>
        <p:nvSpPr>
          <p:cNvPr id="11" name="Rectangle 10"/>
          <p:cNvSpPr/>
          <p:nvPr/>
        </p:nvSpPr>
        <p:spPr>
          <a:xfrm>
            <a:off x="9926420" y="3507995"/>
            <a:ext cx="1549839" cy="707886"/>
          </a:xfrm>
          <a:prstGeom prst="rect">
            <a:avLst/>
          </a:prstGeom>
        </p:spPr>
        <p:txBody>
          <a:bodyPr wrap="square">
            <a:spAutoFit/>
          </a:bodyPr>
          <a:lstStyle/>
          <a:p>
            <a:r>
              <a:rPr lang="fa-IR" sz="2000" b="1" dirty="0" smtClean="0"/>
              <a:t>خارش دار شدن سطح پوست</a:t>
            </a:r>
            <a:endParaRPr lang="fa-IR" sz="2000" b="1" dirty="0"/>
          </a:p>
        </p:txBody>
      </p:sp>
      <p:sp>
        <p:nvSpPr>
          <p:cNvPr id="12" name="Rectangle 11"/>
          <p:cNvSpPr/>
          <p:nvPr/>
        </p:nvSpPr>
        <p:spPr>
          <a:xfrm>
            <a:off x="3537055" y="1093458"/>
            <a:ext cx="8654946"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0" y="6039665"/>
            <a:ext cx="7636042" cy="571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0" y="6242786"/>
            <a:ext cx="12192000" cy="6683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303939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entagon 6"/>
          <p:cNvSpPr/>
          <p:nvPr/>
        </p:nvSpPr>
        <p:spPr>
          <a:xfrm rot="10800000">
            <a:off x="3721768" y="641565"/>
            <a:ext cx="2294020" cy="646232"/>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235241" y="1287797"/>
            <a:ext cx="4780547" cy="4524315"/>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روش ساده‌ای برای تشخیص این نوع کهیرها وجود دارد؛ معمولاً با فشار ملایم توسط نوک انگشتان قرمزی پوست برطرف می‌شود و سفتی قابل لمس حس نمی‌شود. همچنین به محض کاهش فشار، دوباره قرمزی ظاهر می‌شود. معمولاً ضایعه‌های کهیر پس از ۴۸ ساعت برطرف می‌شوند و کمتر کهیری وجود دارد که در یک نقطه ثابت بیش از چند روز باقی بماند. </a:t>
            </a: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845424" y="641565"/>
            <a:ext cx="2170364" cy="646232"/>
          </a:xfrm>
          <a:prstGeom prst="rect">
            <a:avLst/>
          </a:prstGeom>
        </p:spPr>
      </p:pic>
      <p:pic>
        <p:nvPicPr>
          <p:cNvPr id="4" name="Picture 3"/>
          <p:cNvPicPr>
            <a:picLocks noChangeAspect="1"/>
          </p:cNvPicPr>
          <p:nvPr/>
        </p:nvPicPr>
        <p:blipFill rotWithShape="1">
          <a:blip r:embed="rId3"/>
          <a:srcRect b="3188"/>
          <a:stretch/>
        </p:blipFill>
        <p:spPr>
          <a:xfrm>
            <a:off x="6658923" y="1351966"/>
            <a:ext cx="4524314" cy="4380094"/>
          </a:xfrm>
          <a:prstGeom prst="rect">
            <a:avLst/>
          </a:prstGeom>
        </p:spPr>
      </p:pic>
      <p:sp>
        <p:nvSpPr>
          <p:cNvPr id="5" name="Rectangle 4"/>
          <p:cNvSpPr/>
          <p:nvPr/>
        </p:nvSpPr>
        <p:spPr>
          <a:xfrm>
            <a:off x="11678653" y="0"/>
            <a:ext cx="16042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4"/>
          <a:stretch>
            <a:fillRect/>
          </a:stretch>
        </p:blipFill>
        <p:spPr>
          <a:xfrm>
            <a:off x="273678" y="0"/>
            <a:ext cx="158496" cy="6858000"/>
          </a:xfrm>
          <a:prstGeom prst="rect">
            <a:avLst/>
          </a:prstGeom>
        </p:spPr>
      </p:pic>
      <p:sp>
        <p:nvSpPr>
          <p:cNvPr id="9" name="Rectangle 8"/>
          <p:cNvSpPr/>
          <p:nvPr/>
        </p:nvSpPr>
        <p:spPr>
          <a:xfrm>
            <a:off x="6015788" y="948892"/>
            <a:ext cx="566286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432174" y="926032"/>
            <a:ext cx="3413250"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451888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547" y="17595"/>
            <a:ext cx="12187453" cy="6997512"/>
          </a:xfrm>
          <a:prstGeom prst="rect">
            <a:avLst/>
          </a:prstGeom>
        </p:spPr>
      </p:pic>
      <p:sp>
        <p:nvSpPr>
          <p:cNvPr id="10" name="Rectangle 9"/>
          <p:cNvSpPr/>
          <p:nvPr/>
        </p:nvSpPr>
        <p:spPr>
          <a:xfrm>
            <a:off x="10817785" y="818147"/>
            <a:ext cx="1073423" cy="650210"/>
          </a:xfrm>
          <a:prstGeom prst="rect">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8079475" y="1578801"/>
            <a:ext cx="3811733" cy="3416320"/>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به انگلیسی</a:t>
            </a:r>
            <a:r>
              <a:rPr lang="fa-IR" dirty="0" smtClean="0">
                <a:latin typeface="Vazir" panose="020B0603030804020204" pitchFamily="34" charset="-78"/>
                <a:cs typeface="Vazir" panose="020B0603030804020204" pitchFamily="34" charset="-78"/>
                <a:sym typeface="Wingdings" panose="05000000000000000000" pitchFamily="2" charset="2"/>
              </a:rPr>
              <a:t>: </a:t>
            </a:r>
            <a:r>
              <a:rPr lang="en-US" dirty="0" smtClean="0">
                <a:latin typeface="Vazir" panose="020B0603030804020204" pitchFamily="34" charset="-78"/>
                <a:cs typeface="Vazir" panose="020B0603030804020204" pitchFamily="34" charset="-78"/>
                <a:sym typeface="Wingdings" panose="05000000000000000000" pitchFamily="2" charset="2"/>
              </a:rPr>
              <a:t>(</a:t>
            </a:r>
            <a:r>
              <a:rPr lang="en-US" dirty="0" err="1" smtClean="0">
                <a:latin typeface="Vazir" panose="020B0603030804020204" pitchFamily="34" charset="-78"/>
                <a:cs typeface="Vazir" panose="020B0603030804020204" pitchFamily="34" charset="-78"/>
              </a:rPr>
              <a:t>urticaria</a:t>
            </a:r>
            <a:r>
              <a:rPr lang="en-US" dirty="0" smtClean="0">
                <a:latin typeface="Vazir" panose="020B0603030804020204" pitchFamily="34" charset="-78"/>
                <a:cs typeface="Vazir" panose="020B0603030804020204" pitchFamily="34" charset="-78"/>
              </a:rPr>
              <a:t>)</a:t>
            </a:r>
            <a:r>
              <a:rPr lang="fa-IR" dirty="0" smtClean="0">
                <a:latin typeface="Vazir" panose="020B0603030804020204" pitchFamily="34" charset="-78"/>
                <a:cs typeface="Vazir" panose="020B0603030804020204" pitchFamily="34" charset="-78"/>
              </a:rPr>
              <a:t> واکنش آلرژیک به شکل ورم‌دانه‌های گرد سرخ بر روی پوست که با خارش زیاد همراه است. کهیر آماس و ورمی است در پوست بدن که شبیه به آماسی که از برخورد گزنه پدید می آید.</a:t>
            </a:r>
            <a:endParaRPr lang="fa-IR" dirty="0">
              <a:latin typeface="Vazir" panose="020B0603030804020204" pitchFamily="34" charset="-78"/>
              <a:cs typeface="Vazir" panose="020B0603030804020204" pitchFamily="34" charset="-78"/>
            </a:endParaRPr>
          </a:p>
        </p:txBody>
      </p:sp>
      <p:sp>
        <p:nvSpPr>
          <p:cNvPr id="5" name="Rectangle 4"/>
          <p:cNvSpPr/>
          <p:nvPr/>
        </p:nvSpPr>
        <p:spPr>
          <a:xfrm>
            <a:off x="10973239" y="912420"/>
            <a:ext cx="736100"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ک</a:t>
            </a:r>
            <a:r>
              <a:rPr lang="fa-IR" sz="2400" b="1" dirty="0" smtClean="0">
                <a:latin typeface="Shabnam" panose="020B0603030804020204" pitchFamily="34" charset="-78"/>
                <a:cs typeface="Shabnam" panose="020B0603030804020204" pitchFamily="34" charset="-78"/>
              </a:rPr>
              <a:t>هیر</a:t>
            </a:r>
            <a:endParaRPr lang="fa-IR" sz="2400" b="1" dirty="0">
              <a:latin typeface="Shabnam" panose="020B0603030804020204" pitchFamily="34" charset="-78"/>
              <a:cs typeface="Shabnam" panose="020B0603030804020204" pitchFamily="34" charset="-78"/>
            </a:endParaRPr>
          </a:p>
        </p:txBody>
      </p:sp>
      <p:sp>
        <p:nvSpPr>
          <p:cNvPr id="11" name="Rectangle 10"/>
          <p:cNvSpPr/>
          <p:nvPr/>
        </p:nvSpPr>
        <p:spPr>
          <a:xfrm>
            <a:off x="11991978" y="772736"/>
            <a:ext cx="45719" cy="54872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518215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179" y="1290392"/>
            <a:ext cx="11293640" cy="2308324"/>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برای </a:t>
            </a:r>
            <a:r>
              <a:rPr lang="fa-IR" dirty="0">
                <a:latin typeface="Vazir" panose="020B0603030804020204" pitchFamily="34" charset="-78"/>
                <a:cs typeface="Vazir" panose="020B0603030804020204" pitchFamily="34" charset="-78"/>
              </a:rPr>
              <a:t>مثال فشار کش جوراب موجب ایجاد کهیر در زیر آن می‌شود. اگر کهیر در اثر فشار ایجاد شده است از پوشیدن لباس‌های تنگ خودداری کنید کهیر ناشی از سرما نیز آزمایش آسان و ساده‌ای دارد. تکه‌ای یخ را برای مدتی روی پوست قرار دهید، سپس آن را بردارید. اگر نشانه‌های کهیر ظاهر شد به کهیر مبتلا شده‌اید. به‌طور کلی درمان این کهیرها جلوگیری از رویارویی با عامل ایجادکننده است؛ یعنی باید کاملاً در برابر سرما از خود محافظت کنید.</a:t>
            </a:r>
          </a:p>
        </p:txBody>
      </p:sp>
      <p:sp>
        <p:nvSpPr>
          <p:cNvPr id="3" name="Rectangle 2"/>
          <p:cNvSpPr/>
          <p:nvPr/>
        </p:nvSpPr>
        <p:spPr>
          <a:xfrm>
            <a:off x="5266366" y="629472"/>
            <a:ext cx="6476453"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نوع دیگری از کهیرها در اثر فشارها به وجود </a:t>
            </a:r>
            <a:r>
              <a:rPr lang="fa-IR" sz="2400" b="1" dirty="0" smtClean="0">
                <a:latin typeface="Shabnam" panose="020B0603030804020204" pitchFamily="34" charset="-78"/>
                <a:cs typeface="Shabnam" panose="020B0603030804020204" pitchFamily="34" charset="-78"/>
              </a:rPr>
              <a:t>می‌آیند</a:t>
            </a:r>
            <a:endParaRPr lang="fa-IR" sz="2400" b="1" dirty="0">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866274" y="3797971"/>
            <a:ext cx="4620126" cy="2954684"/>
          </a:xfrm>
          <a:prstGeom prst="rect">
            <a:avLst/>
          </a:prstGeom>
        </p:spPr>
      </p:pic>
      <p:pic>
        <p:nvPicPr>
          <p:cNvPr id="5" name="Picture 4"/>
          <p:cNvPicPr>
            <a:picLocks noChangeAspect="1"/>
          </p:cNvPicPr>
          <p:nvPr/>
        </p:nvPicPr>
        <p:blipFill>
          <a:blip r:embed="rId3"/>
          <a:stretch>
            <a:fillRect/>
          </a:stretch>
        </p:blipFill>
        <p:spPr>
          <a:xfrm>
            <a:off x="6327385" y="3797971"/>
            <a:ext cx="5252772" cy="2954684"/>
          </a:xfrm>
          <a:prstGeom prst="rect">
            <a:avLst/>
          </a:prstGeom>
        </p:spPr>
      </p:pic>
      <p:sp>
        <p:nvSpPr>
          <p:cNvPr id="7" name="Rectangle 6"/>
          <p:cNvSpPr/>
          <p:nvPr/>
        </p:nvSpPr>
        <p:spPr>
          <a:xfrm>
            <a:off x="0" y="772428"/>
            <a:ext cx="54864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5486401" y="3797971"/>
            <a:ext cx="304800" cy="295468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4"/>
          <a:stretch>
            <a:fillRect/>
          </a:stretch>
        </p:blipFill>
        <p:spPr>
          <a:xfrm>
            <a:off x="6022559" y="3797971"/>
            <a:ext cx="304826" cy="2956816"/>
          </a:xfrm>
          <a:prstGeom prst="rect">
            <a:avLst/>
          </a:prstGeom>
        </p:spPr>
      </p:pic>
      <p:pic>
        <p:nvPicPr>
          <p:cNvPr id="10" name="Picture 9"/>
          <p:cNvPicPr>
            <a:picLocks noChangeAspect="1"/>
          </p:cNvPicPr>
          <p:nvPr/>
        </p:nvPicPr>
        <p:blipFill>
          <a:blip r:embed="rId4"/>
          <a:stretch>
            <a:fillRect/>
          </a:stretch>
        </p:blipFill>
        <p:spPr>
          <a:xfrm>
            <a:off x="11567513" y="3795839"/>
            <a:ext cx="304826" cy="2956816"/>
          </a:xfrm>
          <a:prstGeom prst="rect">
            <a:avLst/>
          </a:prstGeom>
        </p:spPr>
      </p:pic>
      <p:pic>
        <p:nvPicPr>
          <p:cNvPr id="11" name="Picture 10"/>
          <p:cNvPicPr>
            <a:picLocks noChangeAspect="1"/>
          </p:cNvPicPr>
          <p:nvPr/>
        </p:nvPicPr>
        <p:blipFill>
          <a:blip r:embed="rId4"/>
          <a:stretch>
            <a:fillRect/>
          </a:stretch>
        </p:blipFill>
        <p:spPr>
          <a:xfrm>
            <a:off x="558049" y="3795839"/>
            <a:ext cx="304826" cy="2956816"/>
          </a:xfrm>
          <a:prstGeom prst="rect">
            <a:avLst/>
          </a:prstGeom>
        </p:spPr>
      </p:pic>
    </p:spTree>
    <p:extLst>
      <p:ext uri="{BB962C8B-B14F-4D97-AF65-F5344CB8AC3E}">
        <p14:creationId xmlns:p14="http://schemas.microsoft.com/office/powerpoint/2010/main" val="418292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12304295" cy="6858000"/>
          </a:xfrm>
          <a:prstGeom prst="rect">
            <a:avLst/>
          </a:prstGeom>
        </p:spPr>
      </p:pic>
      <p:sp>
        <p:nvSpPr>
          <p:cNvPr id="2" name="Rectangle 1"/>
          <p:cNvSpPr/>
          <p:nvPr/>
        </p:nvSpPr>
        <p:spPr>
          <a:xfrm>
            <a:off x="10515252" y="723107"/>
            <a:ext cx="865942" cy="461665"/>
          </a:xfrm>
          <a:prstGeom prst="rect">
            <a:avLst/>
          </a:prstGeom>
        </p:spPr>
        <p:txBody>
          <a:bodyPr wrap="none">
            <a:spAutoFit/>
          </a:bodyPr>
          <a:lstStyle/>
          <a:p>
            <a:r>
              <a:rPr lang="fa-IR" sz="2400" b="1" dirty="0" smtClean="0">
                <a:latin typeface="Shabnam" panose="020B0603030804020204" pitchFamily="34" charset="-78"/>
                <a:cs typeface="Shabnam" panose="020B0603030804020204" pitchFamily="34" charset="-78"/>
              </a:rPr>
              <a:t>درمان</a:t>
            </a: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3160295" y="953940"/>
            <a:ext cx="3304674"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بهترین درمان کهیر شناسایی عامل مسوول و دوری از تماس دوباره با آن است. تغییر محل زندگی برای یک تا ۲ هفته گاهی باعث بهبود کهیر می‌شود.</a:t>
            </a:r>
          </a:p>
          <a:p>
            <a:pPr algn="ctr">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Rectangle 4"/>
          <p:cNvSpPr/>
          <p:nvPr/>
        </p:nvSpPr>
        <p:spPr>
          <a:xfrm>
            <a:off x="0" y="5678905"/>
            <a:ext cx="5582653" cy="2566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9512969" y="1184772"/>
            <a:ext cx="2791326" cy="9625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03738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3838444" y="4234778"/>
            <a:ext cx="1524132" cy="1944793"/>
          </a:xfrm>
          <a:prstGeom prst="rect">
            <a:avLst/>
          </a:prstGeom>
        </p:spPr>
      </p:pic>
      <p:sp>
        <p:nvSpPr>
          <p:cNvPr id="10" name="Rectangle 9"/>
          <p:cNvSpPr/>
          <p:nvPr/>
        </p:nvSpPr>
        <p:spPr>
          <a:xfrm>
            <a:off x="139867" y="3565855"/>
            <a:ext cx="1524000" cy="1944608"/>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2021305" y="0"/>
            <a:ext cx="497306" cy="3818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652210" y="5309937"/>
            <a:ext cx="7539790" cy="4010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982076" y="969400"/>
            <a:ext cx="6830417" cy="334707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افرادی که مبتلا به کهیر هستند بایستی مواردی را رعایت کنند، مثلاً حذف برخی از مواد غذایی مثل آجیل، موز، توت فرنگی، پیاز، گوجه فرنگی، بادمجان، تخم مرغ، مرکبات، شیر، ماهی، پنیر، ادویه، مواد رنگی (نوشابه ژله آدامس بستنی)، غذاهای حاوی مواد محافظ (کنسرو، سوسیس و کالباس، مربا، ترشی، مایونز) قطع مصرف داروهایی که لزومی به مصرف آن نیست مانند مسکن‌ها، ویتامین‌ها و ملین‌ها نیز در درمان آن مؤثر است. </a:t>
            </a:r>
          </a:p>
        </p:txBody>
      </p:sp>
      <p:pic>
        <p:nvPicPr>
          <p:cNvPr id="3" name="Picture 2"/>
          <p:cNvPicPr>
            <a:picLocks noChangeAspect="1"/>
          </p:cNvPicPr>
          <p:nvPr/>
        </p:nvPicPr>
        <p:blipFill>
          <a:blip r:embed="rId3"/>
          <a:stretch>
            <a:fillRect/>
          </a:stretch>
        </p:blipFill>
        <p:spPr>
          <a:xfrm>
            <a:off x="10678539" y="449205"/>
            <a:ext cx="1133954" cy="646232"/>
          </a:xfrm>
          <a:prstGeom prst="rect">
            <a:avLst/>
          </a:prstGeom>
        </p:spPr>
      </p:pic>
      <p:pic>
        <p:nvPicPr>
          <p:cNvPr id="5" name="Picture 4"/>
          <p:cNvPicPr>
            <a:picLocks noChangeAspect="1"/>
          </p:cNvPicPr>
          <p:nvPr/>
        </p:nvPicPr>
        <p:blipFill rotWithShape="1">
          <a:blip r:embed="rId4"/>
          <a:srcRect l="9700" t="-1141" r="-372" b="33126"/>
          <a:stretch/>
        </p:blipFill>
        <p:spPr>
          <a:xfrm>
            <a:off x="240631" y="3612639"/>
            <a:ext cx="5037223" cy="2468522"/>
          </a:xfrm>
          <a:prstGeom prst="rect">
            <a:avLst/>
          </a:prstGeom>
        </p:spPr>
      </p:pic>
      <p:sp>
        <p:nvSpPr>
          <p:cNvPr id="9" name="Rectangle 8"/>
          <p:cNvSpPr/>
          <p:nvPr/>
        </p:nvSpPr>
        <p:spPr>
          <a:xfrm>
            <a:off x="3048000" y="737937"/>
            <a:ext cx="781250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526186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8939" y="1809203"/>
            <a:ext cx="2715808" cy="646331"/>
          </a:xfrm>
          <a:prstGeom prst="rect">
            <a:avLst/>
          </a:prstGeom>
        </p:spPr>
        <p:txBody>
          <a:bodyPr>
            <a:spAutoFit/>
          </a:bodyPr>
          <a:lstStyle/>
          <a:p>
            <a:pPr algn="ctr">
              <a:lnSpc>
                <a:spcPct val="200000"/>
              </a:lnSpc>
            </a:pPr>
            <a:r>
              <a:rPr lang="en-US" dirty="0">
                <a:latin typeface="Vazir" panose="020B0603030804020204" pitchFamily="34" charset="-78"/>
                <a:cs typeface="Vazir" panose="020B0603030804020204" pitchFamily="34" charset="-78"/>
              </a:rPr>
              <a:t>https://fa.wikipedia.org/</a:t>
            </a:r>
            <a:endParaRPr lang="fa-IR" dirty="0">
              <a:latin typeface="Vazir" panose="020B0603030804020204" pitchFamily="34" charset="-78"/>
              <a:cs typeface="Vazir" panose="020B0603030804020204" pitchFamily="34" charset="-78"/>
            </a:endParaRPr>
          </a:p>
        </p:txBody>
      </p:sp>
      <p:sp>
        <p:nvSpPr>
          <p:cNvPr id="3" name="TextBox 2"/>
          <p:cNvSpPr txBox="1"/>
          <p:nvPr/>
        </p:nvSpPr>
        <p:spPr>
          <a:xfrm>
            <a:off x="8406063" y="802107"/>
            <a:ext cx="3080084" cy="461665"/>
          </a:xfrm>
          <a:prstGeom prst="rect">
            <a:avLst/>
          </a:prstGeom>
        </p:spPr>
        <p:txBody>
          <a:bodyPr wrap="square" rtlCol="1">
            <a:spAutoFit/>
          </a:bodyPr>
          <a:lstStyle/>
          <a:p>
            <a:r>
              <a:rPr lang="fa-IR" sz="2400" b="1" dirty="0" smtClean="0">
                <a:latin typeface="Shabnam" panose="020B0603030804020204" pitchFamily="34" charset="-78"/>
                <a:cs typeface="Shabnam" panose="020B0603030804020204" pitchFamily="34" charset="-78"/>
              </a:rPr>
              <a:t>منابع</a:t>
            </a:r>
            <a:endParaRPr lang="fa-IR" sz="2400" b="1" dirty="0">
              <a:latin typeface="Shabnam" panose="020B0603030804020204" pitchFamily="34" charset="-78"/>
              <a:cs typeface="Shabnam" panose="020B0603030804020204" pitchFamily="34" charset="-78"/>
            </a:endParaRPr>
          </a:p>
        </p:txBody>
      </p:sp>
      <p:sp>
        <p:nvSpPr>
          <p:cNvPr id="4" name="Rectangle 3"/>
          <p:cNvSpPr/>
          <p:nvPr/>
        </p:nvSpPr>
        <p:spPr>
          <a:xfrm>
            <a:off x="0" y="1263772"/>
            <a:ext cx="10491537" cy="83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386248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696325"/>
            <a:ext cx="12192000" cy="6898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983832" y="1925053"/>
            <a:ext cx="6657473" cy="210151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662988" y="2533398"/>
            <a:ext cx="7443537" cy="1015663"/>
          </a:xfrm>
          <a:prstGeom prst="rect">
            <a:avLst/>
          </a:prstGeom>
          <a:noFill/>
        </p:spPr>
        <p:txBody>
          <a:bodyPr wrap="square" rtlCol="1">
            <a:spAutoFit/>
          </a:bodyPr>
          <a:lstStyle/>
          <a:p>
            <a:pPr algn="ctr"/>
            <a:r>
              <a:rPr lang="fa-IR" sz="6000" dirty="0" smtClean="0">
                <a:latin typeface="Shabnam" panose="020B0603030804020204" pitchFamily="34" charset="-78"/>
                <a:cs typeface="Shabnam" panose="020B0603030804020204" pitchFamily="34" charset="-78"/>
              </a:rPr>
              <a:t>با تشکر از توجه شما</a:t>
            </a:r>
            <a:endParaRPr lang="fa-IR" sz="60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48022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8358" y="1201043"/>
            <a:ext cx="5085346"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م</a:t>
            </a:r>
            <a:r>
              <a:rPr lang="fa-IR" dirty="0" smtClean="0">
                <a:latin typeface="Vazir" panose="020B0603030804020204" pitchFamily="34" charset="-78"/>
                <a:cs typeface="Vazir" panose="020B0603030804020204" pitchFamily="34" charset="-78"/>
              </a:rPr>
              <a:t>مکن است این بثورات پوستی با برآمدگی‌های قرمز خارش‌دار، سوزش نیز داشته باشند و در قسمت‌های گوناگون بدن پدیدار شوند. مدت آن از چند دقیقه تا چند روز متغیر است و هیچ تغییر طولانی‌مدتی در پوست ایجاد نمی‌کند. کمتر از ۵ درصد مواردبیش از شش هفته طول می‌کشد.</a:t>
            </a:r>
          </a:p>
          <a:p>
            <a:pPr algn="just">
              <a:lnSpc>
                <a:spcPct val="200000"/>
              </a:lnSpc>
            </a:pP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421" t="9429" r="421" b="5800"/>
          <a:stretch/>
        </p:blipFill>
        <p:spPr>
          <a:xfrm>
            <a:off x="6483620" y="1545623"/>
            <a:ext cx="5325978" cy="2887579"/>
          </a:xfrm>
          <a:prstGeom prst="rect">
            <a:avLst/>
          </a:prstGeom>
        </p:spPr>
      </p:pic>
      <p:sp>
        <p:nvSpPr>
          <p:cNvPr id="7" name="Rectangle 6"/>
          <p:cNvSpPr/>
          <p:nvPr/>
        </p:nvSpPr>
        <p:spPr>
          <a:xfrm>
            <a:off x="6483620" y="4192570"/>
            <a:ext cx="5325978" cy="240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5871408" y="877927"/>
            <a:ext cx="6320591"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0" y="5171361"/>
            <a:ext cx="9689432" cy="44337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2999874" y="6097562"/>
            <a:ext cx="9192126" cy="4636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3"/>
          <a:stretch>
            <a:fillRect/>
          </a:stretch>
        </p:blipFill>
        <p:spPr>
          <a:xfrm>
            <a:off x="-14942" y="1222376"/>
            <a:ext cx="6322100" cy="48772"/>
          </a:xfrm>
          <a:prstGeom prst="rect">
            <a:avLst/>
          </a:prstGeom>
        </p:spPr>
      </p:pic>
      <p:pic>
        <p:nvPicPr>
          <p:cNvPr id="14" name="Picture 13"/>
          <p:cNvPicPr>
            <a:picLocks noChangeAspect="1"/>
          </p:cNvPicPr>
          <p:nvPr/>
        </p:nvPicPr>
        <p:blipFill>
          <a:blip r:embed="rId4"/>
          <a:stretch>
            <a:fillRect/>
          </a:stretch>
        </p:blipFill>
        <p:spPr>
          <a:xfrm>
            <a:off x="4969139" y="576144"/>
            <a:ext cx="999831" cy="646232"/>
          </a:xfrm>
          <a:prstGeom prst="rect">
            <a:avLst/>
          </a:prstGeom>
        </p:spPr>
      </p:pic>
    </p:spTree>
    <p:extLst>
      <p:ext uri="{BB962C8B-B14F-4D97-AF65-F5344CB8AC3E}">
        <p14:creationId xmlns:p14="http://schemas.microsoft.com/office/powerpoint/2010/main" val="10547487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476500"/>
            <a:ext cx="6667500" cy="4381500"/>
          </a:xfrm>
          <a:prstGeom prst="rect">
            <a:avLst/>
          </a:prstGeom>
        </p:spPr>
      </p:pic>
      <p:sp>
        <p:nvSpPr>
          <p:cNvPr id="2" name="Rectangle 1"/>
          <p:cNvSpPr/>
          <p:nvPr/>
        </p:nvSpPr>
        <p:spPr>
          <a:xfrm>
            <a:off x="673768" y="1345801"/>
            <a:ext cx="10911242"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کهیر بیماری کوتاه‌مدتی است که با سرخی پوست و خارش بسیار در تمام بدن همراه است. این عارضه پوستی به صورت دانه‌های کوچک صورتی رنگ یا به شکل برجستگی‌های وسیع‌تر و گاهی به صورت تاول دیده می‌شود و با خارش شدید همراه است</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Rectangle 5"/>
          <p:cNvSpPr/>
          <p:nvPr/>
        </p:nvSpPr>
        <p:spPr>
          <a:xfrm>
            <a:off x="0" y="990601"/>
            <a:ext cx="10716126"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4"/>
          <a:stretch>
            <a:fillRect/>
          </a:stretch>
        </p:blipFill>
        <p:spPr>
          <a:xfrm>
            <a:off x="6534150" y="3048194"/>
            <a:ext cx="5657850" cy="3500324"/>
          </a:xfrm>
          <a:prstGeom prst="rect">
            <a:avLst/>
          </a:prstGeom>
        </p:spPr>
      </p:pic>
      <p:sp>
        <p:nvSpPr>
          <p:cNvPr id="5" name="Rectangle 4"/>
          <p:cNvSpPr/>
          <p:nvPr/>
        </p:nvSpPr>
        <p:spPr>
          <a:xfrm>
            <a:off x="128338" y="6548518"/>
            <a:ext cx="11871158" cy="114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5"/>
          <a:stretch>
            <a:fillRect/>
          </a:stretch>
        </p:blipFill>
        <p:spPr>
          <a:xfrm>
            <a:off x="10585179" y="713204"/>
            <a:ext cx="999831" cy="646232"/>
          </a:xfrm>
          <a:prstGeom prst="rect">
            <a:avLst/>
          </a:prstGeom>
        </p:spPr>
      </p:pic>
    </p:spTree>
    <p:extLst>
      <p:ext uri="{BB962C8B-B14F-4D97-AF65-F5344CB8AC3E}">
        <p14:creationId xmlns:p14="http://schemas.microsoft.com/office/powerpoint/2010/main" val="1239238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83000">
              <a:schemeClr val="bg1"/>
            </a:gs>
            <a:gs pos="46000">
              <a:schemeClr val="accent2">
                <a:lumMod val="20000"/>
                <a:lumOff val="80000"/>
              </a:schemeClr>
            </a:gs>
            <a:gs pos="99000">
              <a:srgbClr val="FBE5D6"/>
            </a:gs>
            <a:gs pos="100000">
              <a:schemeClr val="bg1"/>
            </a:gs>
          </a:gsLst>
          <a:lin ang="5400000" scaled="1"/>
        </a:gradFill>
        <a:effectLst/>
      </p:bgPr>
    </p:bg>
    <p:spTree>
      <p:nvGrpSpPr>
        <p:cNvPr id="1" name=""/>
        <p:cNvGrpSpPr/>
        <p:nvPr/>
      </p:nvGrpSpPr>
      <p:grpSpPr>
        <a:xfrm>
          <a:off x="0" y="0"/>
          <a:ext cx="0" cy="0"/>
          <a:chOff x="0" y="0"/>
          <a:chExt cx="0" cy="0"/>
        </a:xfrm>
      </p:grpSpPr>
      <p:sp>
        <p:nvSpPr>
          <p:cNvPr id="18" name="Rectangle 17"/>
          <p:cNvSpPr/>
          <p:nvPr/>
        </p:nvSpPr>
        <p:spPr>
          <a:xfrm>
            <a:off x="9432758" y="0"/>
            <a:ext cx="83418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 name="Picture 16"/>
          <p:cNvPicPr>
            <a:picLocks noChangeAspect="1"/>
          </p:cNvPicPr>
          <p:nvPr/>
        </p:nvPicPr>
        <p:blipFill>
          <a:blip r:embed="rId2"/>
          <a:stretch>
            <a:fillRect/>
          </a:stretch>
        </p:blipFill>
        <p:spPr>
          <a:xfrm>
            <a:off x="-4138" y="4213916"/>
            <a:ext cx="4602879" cy="719390"/>
          </a:xfrm>
          <a:prstGeom prst="rect">
            <a:avLst/>
          </a:prstGeom>
        </p:spPr>
      </p:pic>
      <p:sp>
        <p:nvSpPr>
          <p:cNvPr id="2" name="Rectangle 1"/>
          <p:cNvSpPr/>
          <p:nvPr/>
        </p:nvSpPr>
        <p:spPr>
          <a:xfrm>
            <a:off x="1122947" y="1101783"/>
            <a:ext cx="5408801"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کهیر معمولاً بر اثر واکنش بدن در برابر آزاد شدن مواد هیستامینی یا ترکیباتی نزدیک به هیستامین پدید </a:t>
            </a:r>
            <a:r>
              <a:rPr lang="fa-IR" dirty="0" smtClean="0">
                <a:latin typeface="Vazir" panose="020B0603030804020204" pitchFamily="34" charset="-78"/>
                <a:cs typeface="Vazir" panose="020B0603030804020204" pitchFamily="34" charset="-78"/>
              </a:rPr>
              <a:t>می‌آید.</a:t>
            </a: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14" name="Picture 13"/>
          <p:cNvPicPr>
            <a:picLocks noChangeAspect="1"/>
          </p:cNvPicPr>
          <p:nvPr/>
        </p:nvPicPr>
        <p:blipFill>
          <a:blip r:embed="rId3"/>
          <a:stretch>
            <a:fillRect/>
          </a:stretch>
        </p:blipFill>
        <p:spPr>
          <a:xfrm>
            <a:off x="3471656" y="3204293"/>
            <a:ext cx="4120522" cy="3252212"/>
          </a:xfrm>
          <a:prstGeom prst="rect">
            <a:avLst/>
          </a:prstGeom>
        </p:spPr>
      </p:pic>
      <p:pic>
        <p:nvPicPr>
          <p:cNvPr id="8" name="Picture 7"/>
          <p:cNvPicPr>
            <a:picLocks noChangeAspect="1"/>
          </p:cNvPicPr>
          <p:nvPr/>
        </p:nvPicPr>
        <p:blipFill>
          <a:blip r:embed="rId4"/>
          <a:stretch>
            <a:fillRect/>
          </a:stretch>
        </p:blipFill>
        <p:spPr>
          <a:xfrm>
            <a:off x="7654695" y="544077"/>
            <a:ext cx="4256344" cy="2660216"/>
          </a:xfrm>
          <a:prstGeom prst="rect">
            <a:avLst/>
          </a:prstGeom>
        </p:spPr>
      </p:pic>
      <p:sp>
        <p:nvSpPr>
          <p:cNvPr id="16" name="Rectangle 15"/>
          <p:cNvSpPr/>
          <p:nvPr/>
        </p:nvSpPr>
        <p:spPr>
          <a:xfrm>
            <a:off x="7592178" y="4395537"/>
            <a:ext cx="4599822" cy="7218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p:nvSpPr>
        <p:spPr>
          <a:xfrm>
            <a:off x="-4138" y="717749"/>
            <a:ext cx="5667001"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Picture 19"/>
          <p:cNvPicPr>
            <a:picLocks noChangeAspect="1"/>
          </p:cNvPicPr>
          <p:nvPr/>
        </p:nvPicPr>
        <p:blipFill>
          <a:blip r:embed="rId5"/>
          <a:stretch>
            <a:fillRect/>
          </a:stretch>
        </p:blipFill>
        <p:spPr>
          <a:xfrm>
            <a:off x="5642905" y="417492"/>
            <a:ext cx="999831" cy="646232"/>
          </a:xfrm>
          <a:prstGeom prst="rect">
            <a:avLst/>
          </a:prstGeom>
        </p:spPr>
      </p:pic>
    </p:spTree>
    <p:extLst>
      <p:ext uri="{BB962C8B-B14F-4D97-AF65-F5344CB8AC3E}">
        <p14:creationId xmlns:p14="http://schemas.microsoft.com/office/powerpoint/2010/main" val="20600397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2491" y="670778"/>
            <a:ext cx="904415" cy="461665"/>
          </a:xfrm>
          <a:prstGeom prst="rect">
            <a:avLst/>
          </a:prstGeom>
        </p:spPr>
        <p:txBody>
          <a:bodyPr wrap="none">
            <a:spAutoFit/>
          </a:bodyPr>
          <a:lstStyle/>
          <a:p>
            <a:r>
              <a:rPr lang="fa-IR" sz="2400" b="1" dirty="0">
                <a:latin typeface="Shabnam" panose="020B0603030804020204" pitchFamily="34" charset="-78"/>
                <a:cs typeface="Shabnam" panose="020B0603030804020204" pitchFamily="34" charset="-78"/>
              </a:rPr>
              <a:t>عوامل</a:t>
            </a:r>
          </a:p>
        </p:txBody>
      </p:sp>
      <p:sp>
        <p:nvSpPr>
          <p:cNvPr id="4" name="Rectangle 3"/>
          <p:cNvSpPr/>
          <p:nvPr/>
        </p:nvSpPr>
        <p:spPr>
          <a:xfrm>
            <a:off x="6593305" y="1139262"/>
            <a:ext cx="5063601" cy="5632311"/>
          </a:xfrm>
          <a:prstGeom prst="rect">
            <a:avLst/>
          </a:prstGeom>
        </p:spPr>
        <p:txBody>
          <a:bodyPr wrap="square">
            <a:spAutoFit/>
          </a:bodyPr>
          <a:lstStyle/>
          <a:p>
            <a:pPr algn="justLow">
              <a:lnSpc>
                <a:spcPct val="200000"/>
              </a:lnSpc>
            </a:pPr>
            <a:r>
              <a:rPr lang="fa-IR" dirty="0">
                <a:latin typeface="Vazir" panose="020B0603030804020204" pitchFamily="34" charset="-78"/>
                <a:cs typeface="Vazir" panose="020B0603030804020204" pitchFamily="34" charset="-78"/>
              </a:rPr>
              <a:t>موادی از قبیل آجیل، شکلات، ماهی، گوجه فرنگی، تخم مرغ، توت فرنگی، شیر و افزودنی‌های غذایی و میوه‌های تازه به‌ویژه مرکبات و داروهایی از قبیل پادزیستها (آنتی‌بیوتیک‌ها) مانند پنی‌سیلین، مسکن‌ها </a:t>
            </a:r>
            <a:r>
              <a:rPr lang="fa-IR" dirty="0" smtClean="0">
                <a:latin typeface="Vazir" panose="020B0603030804020204" pitchFamily="34" charset="-78"/>
                <a:cs typeface="Vazir" panose="020B0603030804020204" pitchFamily="34" charset="-78"/>
              </a:rPr>
              <a:t>مثل آسپیرین،کدئین،ایندومتاسین</a:t>
            </a:r>
            <a:r>
              <a:rPr lang="fa-IR" dirty="0">
                <a:latin typeface="Vazir" panose="020B0603030804020204" pitchFamily="34" charset="-78"/>
                <a:cs typeface="Vazir" panose="020B0603030804020204" pitchFamily="34" charset="-78"/>
              </a:rPr>
              <a:t>، خواب‌آورها، ویتامینها و تقریباً هر نوع دارویی می‌تواند ایجاد کهیر </a:t>
            </a:r>
            <a:r>
              <a:rPr lang="fa-IR" dirty="0" smtClean="0">
                <a:latin typeface="Vazir" panose="020B0603030804020204" pitchFamily="34" charset="-78"/>
                <a:cs typeface="Vazir" panose="020B0603030804020204" pitchFamily="34" charset="-78"/>
              </a:rPr>
              <a:t>کند.مصرف </a:t>
            </a:r>
            <a:r>
              <a:rPr lang="fa-IR" dirty="0">
                <a:latin typeface="Vazir" panose="020B0603030804020204" pitchFamily="34" charset="-78"/>
                <a:cs typeface="Vazir" panose="020B0603030804020204" pitchFamily="34" charset="-78"/>
              </a:rPr>
              <a:t>مداوم آسپیرین می‌تواند ایجاد کهیر مزمن کند</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a:p>
            <a:pPr algn="just">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138989" y="1139262"/>
            <a:ext cx="4588042" cy="4588042"/>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0" y="6352673"/>
            <a:ext cx="12192000" cy="641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0" y="862710"/>
            <a:ext cx="10752492"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96211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0147" y="1408564"/>
            <a:ext cx="6096000" cy="5078313"/>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در یک سوم موارد کهیر علت مشخصی یافت نمی‌شود (ایدیوپاتیک). تراوش مایع پلاسمای خون از درون رگ‌ها به فضای میان‌بافتی در پوست باعث کهیر زدن می‌شود. یک عامل شیمیایی که هیستامین نامیده می‌شود از یاختههای ویژه‌ای در پوست به نام ماستوسیت‌ها که در پیرامون رگ‌ها قرار دارند ترشّح می‌شود و باعث گشادشدن رگ‌ها و بازشدن فضاهای میان‌یاخته‌ای در آن‌ها و به‌دنبال آن خروج مایع از درون رگ‌ها می‌شود.</a:t>
            </a:r>
          </a:p>
          <a:p>
            <a:pPr algn="ctr">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10321710" y="908115"/>
            <a:ext cx="1164437" cy="646232"/>
          </a:xfrm>
          <a:prstGeom prst="rect">
            <a:avLst/>
          </a:prstGeom>
        </p:spPr>
      </p:pic>
      <p:pic>
        <p:nvPicPr>
          <p:cNvPr id="4" name="Picture 3"/>
          <p:cNvPicPr>
            <a:picLocks noChangeAspect="1"/>
          </p:cNvPicPr>
          <p:nvPr/>
        </p:nvPicPr>
        <p:blipFill>
          <a:blip r:embed="rId3"/>
          <a:stretch>
            <a:fillRect/>
          </a:stretch>
        </p:blipFill>
        <p:spPr>
          <a:xfrm>
            <a:off x="272072" y="1554347"/>
            <a:ext cx="4741102" cy="3686206"/>
          </a:xfrm>
          <a:prstGeom prst="rect">
            <a:avLst/>
          </a:prstGeom>
        </p:spPr>
      </p:pic>
      <p:sp>
        <p:nvSpPr>
          <p:cNvPr id="5" name="Rectangle 4"/>
          <p:cNvSpPr/>
          <p:nvPr/>
        </p:nvSpPr>
        <p:spPr>
          <a:xfrm>
            <a:off x="2261937" y="0"/>
            <a:ext cx="930442" cy="15543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4"/>
          <a:stretch>
            <a:fillRect/>
          </a:stretch>
        </p:blipFill>
        <p:spPr>
          <a:xfrm>
            <a:off x="2261937" y="5240553"/>
            <a:ext cx="930442" cy="1602741"/>
          </a:xfrm>
          <a:prstGeom prst="rect">
            <a:avLst/>
          </a:prstGeom>
        </p:spPr>
      </p:pic>
      <p:sp>
        <p:nvSpPr>
          <p:cNvPr id="8" name="Rectangle 7"/>
          <p:cNvSpPr/>
          <p:nvPr/>
        </p:nvSpPr>
        <p:spPr>
          <a:xfrm flipV="1">
            <a:off x="5390147" y="1168668"/>
            <a:ext cx="5149515"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5"/>
          <a:stretch>
            <a:fillRect/>
          </a:stretch>
        </p:blipFill>
        <p:spPr>
          <a:xfrm flipV="1">
            <a:off x="5390146" y="5707493"/>
            <a:ext cx="6096001" cy="50500"/>
          </a:xfrm>
          <a:prstGeom prst="rect">
            <a:avLst/>
          </a:prstGeom>
        </p:spPr>
      </p:pic>
    </p:spTree>
    <p:extLst>
      <p:ext uri="{BB962C8B-B14F-4D97-AF65-F5344CB8AC3E}">
        <p14:creationId xmlns:p14="http://schemas.microsoft.com/office/powerpoint/2010/main" val="3710765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012" y="1490179"/>
            <a:ext cx="11266260"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بیشتر بیماران، کهیر بی‌ضرر بوده و هیچ نشانه پایداری بر جای نمی‌گذارد. کهیر حاد می‌تواند کمتر از یک تا ۶ هفته به طول بینجامد، در حالی که کهیر مزمن بیش از ۶ هفته طول می‌کشد و گاهی نیز ماه‌ها و سال‌ها ادامه می‌یابد</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a:p>
            <a:pPr algn="ctr">
              <a:lnSpc>
                <a:spcPct val="200000"/>
              </a:lnSpc>
            </a:pPr>
            <a:r>
              <a:rPr lang="fa-IR" dirty="0">
                <a:latin typeface="Vazir" panose="020B0603030804020204" pitchFamily="34" charset="-78"/>
                <a:cs typeface="Vazir" panose="020B0603030804020204" pitchFamily="34" charset="-78"/>
              </a:rPr>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10486834" y="763404"/>
            <a:ext cx="1164437" cy="646232"/>
          </a:xfrm>
          <a:prstGeom prst="rect">
            <a:avLst/>
          </a:prstGeom>
        </p:spPr>
      </p:pic>
      <p:pic>
        <p:nvPicPr>
          <p:cNvPr id="6" name="Picture 5"/>
          <p:cNvPicPr>
            <a:picLocks noChangeAspect="1"/>
          </p:cNvPicPr>
          <p:nvPr/>
        </p:nvPicPr>
        <p:blipFill>
          <a:blip r:embed="rId3"/>
          <a:stretch>
            <a:fillRect/>
          </a:stretch>
        </p:blipFill>
        <p:spPr>
          <a:xfrm>
            <a:off x="2900363" y="2887578"/>
            <a:ext cx="6583778" cy="3705728"/>
          </a:xfrm>
          <a:prstGeom prst="rect">
            <a:avLst/>
          </a:prstGeom>
          <a:ln w="12700">
            <a:solidFill>
              <a:schemeClr val="accent2"/>
            </a:solidFill>
          </a:ln>
          <a:effectLst>
            <a:glow rad="139700">
              <a:schemeClr val="accent2">
                <a:satMod val="175000"/>
                <a:alpha val="40000"/>
              </a:schemeClr>
            </a:glow>
          </a:effectLst>
        </p:spPr>
      </p:pic>
      <p:sp>
        <p:nvSpPr>
          <p:cNvPr id="13" name="Flowchart: Decision 12"/>
          <p:cNvSpPr/>
          <p:nvPr/>
        </p:nvSpPr>
        <p:spPr>
          <a:xfrm>
            <a:off x="10748208" y="5759116"/>
            <a:ext cx="903063" cy="986589"/>
          </a:xfrm>
          <a:prstGeom prst="flowChartDecision">
            <a:avLst/>
          </a:prstGeom>
          <a:gradFill>
            <a:gsLst>
              <a:gs pos="0">
                <a:schemeClr val="bg1"/>
              </a:gs>
              <a:gs pos="83000">
                <a:schemeClr val="bg1"/>
              </a:gs>
              <a:gs pos="46000">
                <a:schemeClr val="accent2">
                  <a:lumMod val="20000"/>
                  <a:lumOff val="80000"/>
                </a:schemeClr>
              </a:gs>
              <a:gs pos="99000">
                <a:srgbClr val="FBE5D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4"/>
          <a:stretch>
            <a:fillRect/>
          </a:stretch>
        </p:blipFill>
        <p:spPr>
          <a:xfrm>
            <a:off x="517996" y="4284466"/>
            <a:ext cx="902286" cy="987638"/>
          </a:xfrm>
          <a:prstGeom prst="rect">
            <a:avLst/>
          </a:prstGeom>
          <a:gradFill>
            <a:gsLst>
              <a:gs pos="0">
                <a:schemeClr val="bg1"/>
              </a:gs>
              <a:gs pos="83000">
                <a:schemeClr val="bg1"/>
              </a:gs>
              <a:gs pos="46000">
                <a:schemeClr val="accent2">
                  <a:lumMod val="20000"/>
                  <a:lumOff val="80000"/>
                </a:schemeClr>
              </a:gs>
              <a:gs pos="99000">
                <a:srgbClr val="FBE5D6"/>
              </a:gs>
              <a:gs pos="100000">
                <a:schemeClr val="bg1"/>
              </a:gs>
            </a:gsLst>
            <a:lin ang="5400000" scaled="1"/>
          </a:gradFill>
        </p:spPr>
      </p:pic>
      <p:pic>
        <p:nvPicPr>
          <p:cNvPr id="16" name="Picture 15"/>
          <p:cNvPicPr>
            <a:picLocks noChangeAspect="1"/>
          </p:cNvPicPr>
          <p:nvPr/>
        </p:nvPicPr>
        <p:blipFill>
          <a:blip r:embed="rId4"/>
          <a:stretch>
            <a:fillRect/>
          </a:stretch>
        </p:blipFill>
        <p:spPr>
          <a:xfrm>
            <a:off x="10748985" y="4284466"/>
            <a:ext cx="902286" cy="987638"/>
          </a:xfrm>
          <a:prstGeom prst="rect">
            <a:avLst/>
          </a:prstGeom>
          <a:gradFill>
            <a:gsLst>
              <a:gs pos="0">
                <a:schemeClr val="bg1"/>
              </a:gs>
              <a:gs pos="83000">
                <a:schemeClr val="bg1"/>
              </a:gs>
              <a:gs pos="46000">
                <a:schemeClr val="accent2">
                  <a:lumMod val="20000"/>
                  <a:lumOff val="80000"/>
                </a:schemeClr>
              </a:gs>
              <a:gs pos="99000">
                <a:srgbClr val="FBE5D6"/>
              </a:gs>
              <a:gs pos="100000">
                <a:schemeClr val="bg1"/>
              </a:gs>
            </a:gsLst>
            <a:lin ang="5400000" scaled="1"/>
          </a:gradFill>
        </p:spPr>
      </p:pic>
      <p:sp>
        <p:nvSpPr>
          <p:cNvPr id="18" name="Diamond 17"/>
          <p:cNvSpPr/>
          <p:nvPr/>
        </p:nvSpPr>
        <p:spPr>
          <a:xfrm>
            <a:off x="10134570" y="4953535"/>
            <a:ext cx="866273" cy="94193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 name="Picture 18"/>
          <p:cNvPicPr>
            <a:picLocks noChangeAspect="1"/>
          </p:cNvPicPr>
          <p:nvPr/>
        </p:nvPicPr>
        <p:blipFill>
          <a:blip r:embed="rId5"/>
          <a:stretch>
            <a:fillRect/>
          </a:stretch>
        </p:blipFill>
        <p:spPr>
          <a:xfrm>
            <a:off x="1168425" y="4953535"/>
            <a:ext cx="871804" cy="938865"/>
          </a:xfrm>
          <a:prstGeom prst="rect">
            <a:avLst/>
          </a:prstGeom>
        </p:spPr>
      </p:pic>
      <p:pic>
        <p:nvPicPr>
          <p:cNvPr id="20" name="Picture 19"/>
          <p:cNvPicPr>
            <a:picLocks noChangeAspect="1"/>
          </p:cNvPicPr>
          <p:nvPr/>
        </p:nvPicPr>
        <p:blipFill>
          <a:blip r:embed="rId5"/>
          <a:stretch>
            <a:fillRect/>
          </a:stretch>
        </p:blipFill>
        <p:spPr>
          <a:xfrm>
            <a:off x="10131804" y="3633871"/>
            <a:ext cx="871804" cy="938865"/>
          </a:xfrm>
          <a:prstGeom prst="rect">
            <a:avLst/>
          </a:prstGeom>
        </p:spPr>
      </p:pic>
      <p:pic>
        <p:nvPicPr>
          <p:cNvPr id="21" name="Picture 20"/>
          <p:cNvPicPr>
            <a:picLocks noChangeAspect="1"/>
          </p:cNvPicPr>
          <p:nvPr/>
        </p:nvPicPr>
        <p:blipFill>
          <a:blip r:embed="rId5"/>
          <a:stretch>
            <a:fillRect/>
          </a:stretch>
        </p:blipFill>
        <p:spPr>
          <a:xfrm>
            <a:off x="1162590" y="3633871"/>
            <a:ext cx="871804" cy="938865"/>
          </a:xfrm>
          <a:prstGeom prst="rect">
            <a:avLst/>
          </a:prstGeom>
        </p:spPr>
      </p:pic>
      <p:sp>
        <p:nvSpPr>
          <p:cNvPr id="22" name="Rectangle 21"/>
          <p:cNvSpPr/>
          <p:nvPr/>
        </p:nvSpPr>
        <p:spPr>
          <a:xfrm>
            <a:off x="80212" y="1063661"/>
            <a:ext cx="1048683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3" name="Picture 22"/>
          <p:cNvPicPr>
            <a:picLocks noChangeAspect="1"/>
          </p:cNvPicPr>
          <p:nvPr/>
        </p:nvPicPr>
        <p:blipFill>
          <a:blip r:embed="rId6"/>
          <a:stretch>
            <a:fillRect/>
          </a:stretch>
        </p:blipFill>
        <p:spPr>
          <a:xfrm>
            <a:off x="529333" y="5758067"/>
            <a:ext cx="902286" cy="987638"/>
          </a:xfrm>
          <a:prstGeom prst="rect">
            <a:avLst/>
          </a:prstGeom>
        </p:spPr>
      </p:pic>
    </p:spTree>
    <p:extLst>
      <p:ext uri="{BB962C8B-B14F-4D97-AF65-F5344CB8AC3E}">
        <p14:creationId xmlns:p14="http://schemas.microsoft.com/office/powerpoint/2010/main" val="15126182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389866" y="561474"/>
            <a:ext cx="1005950" cy="824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10860505" y="3497180"/>
            <a:ext cx="1331495" cy="658425"/>
          </a:xfrm>
          <a:prstGeom prst="rect">
            <a:avLst/>
          </a:prstGeom>
        </p:spPr>
      </p:pic>
      <p:sp>
        <p:nvSpPr>
          <p:cNvPr id="5" name="Rectangle 4"/>
          <p:cNvSpPr/>
          <p:nvPr/>
        </p:nvSpPr>
        <p:spPr>
          <a:xfrm>
            <a:off x="5475056" y="3497180"/>
            <a:ext cx="1427752" cy="658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8452253" y="0"/>
            <a:ext cx="995579"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475874" y="1385824"/>
            <a:ext cx="3871816"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بیماری کهیر در تمام سنین مشاهده می‌شود و مردان و زنان به‌طور تقریبی به نسبت برابر به این بیماری دچار می‌شوندضایعات کهیری سریعاً به یکدیگر می‌پیوندند و پلاک‌های بزرگ و مسطح به رنگ پوست تشکیل می‌دهند. </a:t>
            </a:r>
          </a:p>
        </p:txBody>
      </p:sp>
      <p:pic>
        <p:nvPicPr>
          <p:cNvPr id="3" name="Picture 2"/>
          <p:cNvPicPr>
            <a:picLocks noChangeAspect="1"/>
          </p:cNvPicPr>
          <p:nvPr/>
        </p:nvPicPr>
        <p:blipFill>
          <a:blip r:embed="rId3"/>
          <a:stretch>
            <a:fillRect/>
          </a:stretch>
        </p:blipFill>
        <p:spPr>
          <a:xfrm>
            <a:off x="6592321" y="1269682"/>
            <a:ext cx="4599412" cy="4318636"/>
          </a:xfrm>
          <a:prstGeom prst="rect">
            <a:avLst/>
          </a:prstGeom>
        </p:spPr>
      </p:pic>
      <p:pic>
        <p:nvPicPr>
          <p:cNvPr id="4" name="Picture 3"/>
          <p:cNvPicPr>
            <a:picLocks noChangeAspect="1"/>
          </p:cNvPicPr>
          <p:nvPr/>
        </p:nvPicPr>
        <p:blipFill>
          <a:blip r:embed="rId4"/>
          <a:stretch>
            <a:fillRect/>
          </a:stretch>
        </p:blipFill>
        <p:spPr>
          <a:xfrm>
            <a:off x="4325698" y="739592"/>
            <a:ext cx="1164437" cy="646232"/>
          </a:xfrm>
          <a:prstGeom prst="rect">
            <a:avLst/>
          </a:prstGeom>
        </p:spPr>
      </p:pic>
      <p:sp>
        <p:nvSpPr>
          <p:cNvPr id="10" name="Rectangle 9"/>
          <p:cNvSpPr/>
          <p:nvPr/>
        </p:nvSpPr>
        <p:spPr>
          <a:xfrm>
            <a:off x="0" y="927930"/>
            <a:ext cx="4389440" cy="457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4666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874</Words>
  <Application>Microsoft Office PowerPoint</Application>
  <PresentationFormat>Widescreen</PresentationFormat>
  <Paragraphs>53</Paragraphs>
  <Slides>24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paytakht</cp:lastModifiedBy>
  <cp:revision>32</cp:revision>
  <dcterms:created xsi:type="dcterms:W3CDTF">2025-01-25T04:41:16Z</dcterms:created>
  <dcterms:modified xsi:type="dcterms:W3CDTF">2025-01-26T05:14:44Z</dcterms:modified>
</cp:coreProperties>
</file>