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7" r:id="rId2"/>
    <p:sldId id="256" r:id="rId3"/>
    <p:sldId id="257" r:id="rId4"/>
    <p:sldId id="258" r:id="rId5"/>
    <p:sldId id="259" r:id="rId6"/>
    <p:sldId id="260" r:id="rId7"/>
    <p:sldId id="261" r:id="rId8"/>
    <p:sldId id="262" r:id="rId9"/>
    <p:sldId id="263" r:id="rId10"/>
    <p:sldId id="264" r:id="rId11"/>
    <p:sldId id="265" r:id="rId12"/>
    <p:sldId id="267" r:id="rId13"/>
    <p:sldId id="268" r:id="rId14"/>
    <p:sldId id="269" r:id="rId15"/>
    <p:sldId id="270" r:id="rId16"/>
    <p:sldId id="271" r:id="rId17"/>
    <p:sldId id="273" r:id="rId18"/>
    <p:sldId id="274" r:id="rId19"/>
    <p:sldId id="275" r:id="rId20"/>
    <p:sldId id="276" r:id="rId21"/>
    <p:sldId id="277" r:id="rId22"/>
    <p:sldId id="280" r:id="rId23"/>
    <p:sldId id="295" r:id="rId24"/>
    <p:sldId id="281" r:id="rId25"/>
    <p:sldId id="284" r:id="rId26"/>
    <p:sldId id="285" r:id="rId27"/>
    <p:sldId id="286" r:id="rId28"/>
    <p:sldId id="287" r:id="rId29"/>
    <p:sldId id="288" r:id="rId30"/>
    <p:sldId id="289" r:id="rId31"/>
    <p:sldId id="290" r:id="rId32"/>
    <p:sldId id="291" r:id="rId33"/>
    <p:sldId id="292" r:id="rId34"/>
    <p:sldId id="294" r:id="rId35"/>
    <p:sldId id="296" r:id="rId36"/>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8" d="100"/>
          <a:sy n="78" d="100"/>
        </p:scale>
        <p:origin x="77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4BA88104-FB6D-4BEE-B82D-16A38B17685A}" type="datetimeFigureOut">
              <a:rPr lang="fa-IR" smtClean="0"/>
              <a:t>05/08/1446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2A4103E0-E513-410C-9F15-249A143608F9}" type="slidenum">
              <a:rPr lang="fa-IR" smtClean="0"/>
              <a:t>‹#›</a:t>
            </a:fld>
            <a:endParaRPr lang="fa-IR"/>
          </a:p>
        </p:txBody>
      </p:sp>
    </p:spTree>
    <p:extLst>
      <p:ext uri="{BB962C8B-B14F-4D97-AF65-F5344CB8AC3E}">
        <p14:creationId xmlns:p14="http://schemas.microsoft.com/office/powerpoint/2010/main" val="20836181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2A4103E0-E513-410C-9F15-249A143608F9}" type="slidenum">
              <a:rPr lang="fa-IR" smtClean="0"/>
              <a:t>3</a:t>
            </a:fld>
            <a:endParaRPr lang="fa-IR"/>
          </a:p>
        </p:txBody>
      </p:sp>
    </p:spTree>
    <p:extLst>
      <p:ext uri="{BB962C8B-B14F-4D97-AF65-F5344CB8AC3E}">
        <p14:creationId xmlns:p14="http://schemas.microsoft.com/office/powerpoint/2010/main" val="1412121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2A4103E0-E513-410C-9F15-249A143608F9}" type="slidenum">
              <a:rPr lang="fa-IR" smtClean="0"/>
              <a:t>14</a:t>
            </a:fld>
            <a:endParaRPr lang="fa-IR"/>
          </a:p>
        </p:txBody>
      </p:sp>
    </p:spTree>
    <p:extLst>
      <p:ext uri="{BB962C8B-B14F-4D97-AF65-F5344CB8AC3E}">
        <p14:creationId xmlns:p14="http://schemas.microsoft.com/office/powerpoint/2010/main" val="3858031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Freeform 11"/>
          <p:cNvSpPr>
            <a:spLocks noGrp="1"/>
          </p:cNvSpPr>
          <p:nvPr>
            <p:ph type="pic" sz="quarter" idx="10"/>
          </p:nvPr>
        </p:nvSpPr>
        <p:spPr>
          <a:xfrm>
            <a:off x="5983704" y="0"/>
            <a:ext cx="6208296" cy="6858000"/>
          </a:xfrm>
          <a:custGeom>
            <a:avLst/>
            <a:gdLst>
              <a:gd name="connsiteX0" fmla="*/ 3104148 w 6208296"/>
              <a:gd name="connsiteY0" fmla="*/ 0 h 6858000"/>
              <a:gd name="connsiteX1" fmla="*/ 3208423 w 6208296"/>
              <a:gd name="connsiteY1" fmla="*/ 2913 h 6858000"/>
              <a:gd name="connsiteX2" fmla="*/ 3208423 w 6208296"/>
              <a:gd name="connsiteY2" fmla="*/ 0 h 6858000"/>
              <a:gd name="connsiteX3" fmla="*/ 6208296 w 6208296"/>
              <a:gd name="connsiteY3" fmla="*/ 0 h 6858000"/>
              <a:gd name="connsiteX4" fmla="*/ 6208296 w 6208296"/>
              <a:gd name="connsiteY4" fmla="*/ 6858000 h 6858000"/>
              <a:gd name="connsiteX5" fmla="*/ 3208423 w 6208296"/>
              <a:gd name="connsiteY5" fmla="*/ 6858000 h 6858000"/>
              <a:gd name="connsiteX6" fmla="*/ 3208423 w 6208296"/>
              <a:gd name="connsiteY6" fmla="*/ 6855088 h 6858000"/>
              <a:gd name="connsiteX7" fmla="*/ 3104148 w 6208296"/>
              <a:gd name="connsiteY7" fmla="*/ 6858000 h 6858000"/>
              <a:gd name="connsiteX8" fmla="*/ 0 w 6208296"/>
              <a:gd name="connsiteY8" fmla="*/ 3429000 h 6858000"/>
              <a:gd name="connsiteX9" fmla="*/ 3104148 w 620829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08296" h="6858000">
                <a:moveTo>
                  <a:pt x="3104148" y="0"/>
                </a:moveTo>
                <a:lnTo>
                  <a:pt x="3208423" y="2913"/>
                </a:lnTo>
                <a:lnTo>
                  <a:pt x="3208423" y="0"/>
                </a:lnTo>
                <a:lnTo>
                  <a:pt x="6208296" y="0"/>
                </a:lnTo>
                <a:lnTo>
                  <a:pt x="6208296" y="6858000"/>
                </a:lnTo>
                <a:lnTo>
                  <a:pt x="3208423" y="6858000"/>
                </a:lnTo>
                <a:lnTo>
                  <a:pt x="3208423" y="6855088"/>
                </a:lnTo>
                <a:lnTo>
                  <a:pt x="3104148" y="6858000"/>
                </a:lnTo>
                <a:cubicBezTo>
                  <a:pt x="1389774" y="6858000"/>
                  <a:pt x="0" y="5322784"/>
                  <a:pt x="0" y="3429000"/>
                </a:cubicBezTo>
                <a:cubicBezTo>
                  <a:pt x="0" y="1535216"/>
                  <a:pt x="1389774" y="0"/>
                  <a:pt x="3104148" y="0"/>
                </a:cubicBezTo>
                <a:close/>
              </a:path>
            </a:pathLst>
          </a:custGeom>
        </p:spPr>
        <p:txBody>
          <a:bodyPr wrap="square">
            <a:noAutofit/>
          </a:bodyPr>
          <a:lstStyle/>
          <a:p>
            <a:endParaRPr lang="fa-IR"/>
          </a:p>
        </p:txBody>
      </p:sp>
    </p:spTree>
    <p:extLst>
      <p:ext uri="{BB962C8B-B14F-4D97-AF65-F5344CB8AC3E}">
        <p14:creationId xmlns:p14="http://schemas.microsoft.com/office/powerpoint/2010/main" val="710121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28210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85F0C51-2C80-460F-8C5C-255267102E5A}" type="datetimeFigureOut">
              <a:rPr lang="fa-IR" smtClean="0"/>
              <a:t>05/08/1446</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E8BFE123-716F-4F12-8813-E37164AC004B}" type="slidenum">
              <a:rPr lang="fa-IR" smtClean="0"/>
              <a:t>‹#›</a:t>
            </a:fld>
            <a:endParaRPr lang="fa-IR"/>
          </a:p>
        </p:txBody>
      </p:sp>
    </p:spTree>
    <p:extLst>
      <p:ext uri="{BB962C8B-B14F-4D97-AF65-F5344CB8AC3E}">
        <p14:creationId xmlns:p14="http://schemas.microsoft.com/office/powerpoint/2010/main" val="1640349937"/>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971423" y="358942"/>
            <a:ext cx="7755356" cy="6204284"/>
          </a:xfrm>
          <a:prstGeom prst="rect">
            <a:avLst/>
          </a:prstGeom>
        </p:spPr>
      </p:pic>
      <p:sp>
        <p:nvSpPr>
          <p:cNvPr id="6" name="Rectangle 5"/>
          <p:cNvSpPr/>
          <p:nvPr/>
        </p:nvSpPr>
        <p:spPr>
          <a:xfrm>
            <a:off x="0" y="2454950"/>
            <a:ext cx="4764506" cy="6479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320842" y="3483652"/>
            <a:ext cx="3650581" cy="689810"/>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3"/>
          <a:stretch>
            <a:fillRect/>
          </a:stretch>
        </p:blipFill>
        <p:spPr>
          <a:xfrm>
            <a:off x="-11588" y="4582496"/>
            <a:ext cx="4765211" cy="659812"/>
          </a:xfrm>
          <a:prstGeom prst="rect">
            <a:avLst/>
          </a:prstGeom>
        </p:spPr>
      </p:pic>
      <p:pic>
        <p:nvPicPr>
          <p:cNvPr id="9" name="Picture 8"/>
          <p:cNvPicPr>
            <a:picLocks noChangeAspect="1"/>
          </p:cNvPicPr>
          <p:nvPr/>
        </p:nvPicPr>
        <p:blipFill>
          <a:blip r:embed="rId4"/>
          <a:stretch>
            <a:fillRect/>
          </a:stretch>
        </p:blipFill>
        <p:spPr>
          <a:xfrm>
            <a:off x="388433" y="5846571"/>
            <a:ext cx="3582990" cy="688908"/>
          </a:xfrm>
          <a:prstGeom prst="rect">
            <a:avLst/>
          </a:prstGeom>
        </p:spPr>
      </p:pic>
      <p:sp>
        <p:nvSpPr>
          <p:cNvPr id="10" name="Rectangle 9"/>
          <p:cNvSpPr/>
          <p:nvPr/>
        </p:nvSpPr>
        <p:spPr>
          <a:xfrm>
            <a:off x="-216187" y="2589412"/>
            <a:ext cx="4764506"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موضوع:پاورپوینت شخصیت هیجانی</a:t>
            </a:r>
          </a:p>
        </p:txBody>
      </p:sp>
      <p:pic>
        <p:nvPicPr>
          <p:cNvPr id="11" name="Picture 10"/>
          <p:cNvPicPr>
            <a:picLocks noChangeAspect="1"/>
          </p:cNvPicPr>
          <p:nvPr/>
        </p:nvPicPr>
        <p:blipFill>
          <a:blip r:embed="rId5"/>
          <a:stretch>
            <a:fillRect/>
          </a:stretch>
        </p:blipFill>
        <p:spPr>
          <a:xfrm>
            <a:off x="360708" y="3527230"/>
            <a:ext cx="3651821" cy="646232"/>
          </a:xfrm>
          <a:prstGeom prst="rect">
            <a:avLst/>
          </a:prstGeom>
        </p:spPr>
      </p:pic>
      <p:pic>
        <p:nvPicPr>
          <p:cNvPr id="12" name="Picture 11"/>
          <p:cNvPicPr>
            <a:picLocks noChangeAspect="1"/>
          </p:cNvPicPr>
          <p:nvPr/>
        </p:nvPicPr>
        <p:blipFill>
          <a:blip r:embed="rId6"/>
          <a:stretch>
            <a:fillRect/>
          </a:stretch>
        </p:blipFill>
        <p:spPr>
          <a:xfrm>
            <a:off x="651232" y="4609950"/>
            <a:ext cx="3133616" cy="646232"/>
          </a:xfrm>
          <a:prstGeom prst="rect">
            <a:avLst/>
          </a:prstGeom>
        </p:spPr>
      </p:pic>
      <p:sp>
        <p:nvSpPr>
          <p:cNvPr id="13" name="Rectangle 12"/>
          <p:cNvSpPr/>
          <p:nvPr/>
        </p:nvSpPr>
        <p:spPr>
          <a:xfrm>
            <a:off x="1155089" y="5960192"/>
            <a:ext cx="2125902"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تاریخ ارائه: ......</a:t>
            </a:r>
          </a:p>
        </p:txBody>
      </p:sp>
      <p:pic>
        <p:nvPicPr>
          <p:cNvPr id="14" name="Picture 13"/>
          <p:cNvPicPr>
            <a:picLocks noChangeAspect="1"/>
          </p:cNvPicPr>
          <p:nvPr/>
        </p:nvPicPr>
        <p:blipFill>
          <a:blip r:embed="rId7"/>
          <a:stretch>
            <a:fillRect/>
          </a:stretch>
        </p:blipFill>
        <p:spPr>
          <a:xfrm>
            <a:off x="829710" y="-132479"/>
            <a:ext cx="2632844" cy="2632844"/>
          </a:xfrm>
          <a:prstGeom prst="rect">
            <a:avLst/>
          </a:prstGeom>
        </p:spPr>
      </p:pic>
    </p:spTree>
    <p:extLst>
      <p:ext uri="{BB962C8B-B14F-4D97-AF65-F5344CB8AC3E}">
        <p14:creationId xmlns:p14="http://schemas.microsoft.com/office/powerpoint/2010/main" val="1031904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10209814" y="4373167"/>
            <a:ext cx="1333558" cy="29468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368968" y="3766782"/>
            <a:ext cx="11174404" cy="34607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6073254" y="3102676"/>
            <a:ext cx="5470118" cy="3365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7698654" y="2413722"/>
            <a:ext cx="3844718" cy="27067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9253182" y="1616085"/>
            <a:ext cx="2290190" cy="34119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2"/>
          <a:stretch>
            <a:fillRect/>
          </a:stretch>
        </p:blipFill>
        <p:spPr>
          <a:xfrm>
            <a:off x="0" y="4585225"/>
            <a:ext cx="4029892" cy="2261218"/>
          </a:xfrm>
          <a:prstGeom prst="rect">
            <a:avLst/>
          </a:prstGeom>
        </p:spPr>
      </p:pic>
      <p:sp>
        <p:nvSpPr>
          <p:cNvPr id="2" name="Rectangle 1"/>
          <p:cNvSpPr/>
          <p:nvPr/>
        </p:nvSpPr>
        <p:spPr>
          <a:xfrm>
            <a:off x="3737811" y="689636"/>
            <a:ext cx="7921686" cy="1200329"/>
          </a:xfrm>
          <a:prstGeom prst="rect">
            <a:avLst/>
          </a:prstGeom>
        </p:spPr>
        <p:txBody>
          <a:bodyPr wrap="square">
            <a:spAutoFit/>
          </a:bodyPr>
          <a:lstStyle/>
          <a:p>
            <a:pPr algn="just"/>
            <a:r>
              <a:rPr lang="fa-IR" sz="2400" b="1" dirty="0">
                <a:latin typeface="Shabnam" panose="020B0603030804020204" pitchFamily="34" charset="-78"/>
                <a:cs typeface="Shabnam" panose="020B0603030804020204" pitchFamily="34" charset="-78"/>
              </a:rPr>
              <a:t>علائم دیگری که گاهی در این افراد دیده می‌شوند، عبارتند از:</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177808" y="2900148"/>
            <a:ext cx="11418866" cy="1685077"/>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3.نسبت به انتقاد یا عدم پذیرش، بیش از حد حساس هستند.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4" name="Rectangle 3"/>
          <p:cNvSpPr/>
          <p:nvPr/>
        </p:nvSpPr>
        <p:spPr>
          <a:xfrm>
            <a:off x="5474023" y="1417599"/>
            <a:ext cx="6096000" cy="1685077"/>
          </a:xfrm>
          <a:prstGeom prst="rect">
            <a:avLst/>
          </a:prstGeom>
        </p:spPr>
        <p:txBody>
          <a:bodyPr>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1.سریعا نا‌امید می‌شوند.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5" name="Rectangle 4"/>
          <p:cNvSpPr/>
          <p:nvPr/>
        </p:nvSpPr>
        <p:spPr>
          <a:xfrm>
            <a:off x="300728" y="3589102"/>
            <a:ext cx="11290529" cy="2308324"/>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4.به‌سرعت از روال عادی هر کاری خسته می‌شوند و در اغلب موارد، پروژه‌ها را بدون اتمام رها می‌کنند و از شاخه‌ای به شاخه دیگر می‌پرند.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6" name="Rectangle 5"/>
          <p:cNvSpPr/>
          <p:nvPr/>
        </p:nvSpPr>
        <p:spPr>
          <a:xfrm>
            <a:off x="5522553" y="2214810"/>
            <a:ext cx="6096000" cy="1131079"/>
          </a:xfrm>
          <a:prstGeom prst="rect">
            <a:avLst/>
          </a:prstGeom>
        </p:spPr>
        <p:txBody>
          <a:bodyPr>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2.قبل از انجام هر عمل به آن فکر نمی‌کنند.</a:t>
            </a:r>
          </a:p>
          <a:p>
            <a:pPr algn="just">
              <a:lnSpc>
                <a:spcPct val="200000"/>
              </a:lnSpc>
            </a:pPr>
            <a:endParaRPr lang="fa-IR" dirty="0">
              <a:latin typeface="Vazir" panose="020B0603030804020204" pitchFamily="34" charset="-78"/>
              <a:cs typeface="Vazir" panose="020B0603030804020204" pitchFamily="34" charset="-78"/>
            </a:endParaRPr>
          </a:p>
        </p:txBody>
      </p:sp>
      <p:sp>
        <p:nvSpPr>
          <p:cNvPr id="17" name="Rectangle 16"/>
          <p:cNvSpPr/>
          <p:nvPr/>
        </p:nvSpPr>
        <p:spPr>
          <a:xfrm>
            <a:off x="4022811" y="1140353"/>
            <a:ext cx="7547212" cy="4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p:cNvSpPr/>
          <p:nvPr/>
        </p:nvSpPr>
        <p:spPr>
          <a:xfrm>
            <a:off x="4029892" y="6157734"/>
            <a:ext cx="7629605" cy="15012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ectangle 18"/>
          <p:cNvSpPr/>
          <p:nvPr/>
        </p:nvSpPr>
        <p:spPr>
          <a:xfrm>
            <a:off x="4275303" y="6500450"/>
            <a:ext cx="6846701" cy="13543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 name="Picture 19"/>
          <p:cNvPicPr>
            <a:picLocks noChangeAspect="1"/>
          </p:cNvPicPr>
          <p:nvPr/>
        </p:nvPicPr>
        <p:blipFill>
          <a:blip r:embed="rId3"/>
          <a:stretch>
            <a:fillRect/>
          </a:stretch>
        </p:blipFill>
        <p:spPr>
          <a:xfrm>
            <a:off x="4275303" y="5709827"/>
            <a:ext cx="6846401" cy="140220"/>
          </a:xfrm>
          <a:prstGeom prst="rect">
            <a:avLst/>
          </a:prstGeom>
        </p:spPr>
      </p:pic>
    </p:spTree>
    <p:extLst>
      <p:ext uri="{BB962C8B-B14F-4D97-AF65-F5344CB8AC3E}">
        <p14:creationId xmlns:p14="http://schemas.microsoft.com/office/powerpoint/2010/main" val="3923966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 y="861780"/>
            <a:ext cx="12192001" cy="5996219"/>
          </a:xfrm>
          <a:prstGeom prst="rect">
            <a:avLst/>
          </a:prstGeom>
        </p:spPr>
      </p:pic>
      <p:sp>
        <p:nvSpPr>
          <p:cNvPr id="2" name="Rectangle 1"/>
          <p:cNvSpPr/>
          <p:nvPr/>
        </p:nvSpPr>
        <p:spPr>
          <a:xfrm>
            <a:off x="5694947" y="1106911"/>
            <a:ext cx="6096000" cy="1685077"/>
          </a:xfrm>
          <a:prstGeom prst="rect">
            <a:avLst/>
          </a:prstGeom>
        </p:spPr>
        <p:txBody>
          <a:bodyPr>
            <a:spAutoFit/>
          </a:bodyPr>
          <a:lstStyle/>
          <a:p>
            <a:pPr algn="just">
              <a:lnSpc>
                <a:spcPct val="200000"/>
              </a:lnSpc>
            </a:pPr>
            <a:r>
              <a:rPr lang="fa-IR" dirty="0">
                <a:latin typeface="Vazir" panose="020B0603030804020204" pitchFamily="34" charset="-78"/>
                <a:cs typeface="Vazir" panose="020B0603030804020204" pitchFamily="34" charset="-78"/>
              </a:rPr>
              <a:t>5.تصمیمات عجولانه می‌گیرند.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3" name="Rectangle 2"/>
          <p:cNvSpPr/>
          <p:nvPr/>
        </p:nvSpPr>
        <p:spPr>
          <a:xfrm>
            <a:off x="465094" y="1081861"/>
            <a:ext cx="4123541" cy="2308324"/>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6.خود‌محور هستند و به‌ندرت برای دیگران نگران می‌شوند.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4" name="Rectangle 3"/>
          <p:cNvSpPr/>
          <p:nvPr/>
        </p:nvSpPr>
        <p:spPr>
          <a:xfrm>
            <a:off x="9024510" y="2936513"/>
            <a:ext cx="2885927" cy="286232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7.به‌خاطراحساسات کم‌عمق و نمایشی،درحفظ روابط خود با دیگران مشکل دارند.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3"/>
          <a:stretch>
            <a:fillRect/>
          </a:stretch>
        </p:blipFill>
        <p:spPr>
          <a:xfrm>
            <a:off x="4000301" y="209078"/>
            <a:ext cx="8016935" cy="1377815"/>
          </a:xfrm>
          <a:prstGeom prst="rect">
            <a:avLst/>
          </a:prstGeom>
        </p:spPr>
      </p:pic>
      <p:sp>
        <p:nvSpPr>
          <p:cNvPr id="7" name="Rectangle 6"/>
          <p:cNvSpPr/>
          <p:nvPr/>
        </p:nvSpPr>
        <p:spPr>
          <a:xfrm>
            <a:off x="31832" y="4620331"/>
            <a:ext cx="3385135" cy="34223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4"/>
          <a:stretch>
            <a:fillRect/>
          </a:stretch>
        </p:blipFill>
        <p:spPr>
          <a:xfrm>
            <a:off x="8742947" y="5479008"/>
            <a:ext cx="3449054" cy="319827"/>
          </a:xfrm>
          <a:prstGeom prst="rect">
            <a:avLst/>
          </a:prstGeom>
        </p:spPr>
      </p:pic>
      <p:sp>
        <p:nvSpPr>
          <p:cNvPr id="9" name="Rectangle 8"/>
          <p:cNvSpPr/>
          <p:nvPr/>
        </p:nvSpPr>
        <p:spPr>
          <a:xfrm flipV="1">
            <a:off x="0" y="521966"/>
            <a:ext cx="4395034" cy="4571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529389" y="2312006"/>
            <a:ext cx="3994952" cy="1200329"/>
          </a:xfrm>
          <a:prstGeom prst="rect">
            <a:avLst/>
          </a:prstGeom>
        </p:spPr>
        <p:txBody>
          <a:bodyPr wrap="square">
            <a:spAutoFit/>
          </a:bodyPr>
          <a:lstStyle/>
          <a:p>
            <a:pPr algn="just">
              <a:lnSpc>
                <a:spcPct val="200000"/>
              </a:lnSpc>
            </a:pPr>
            <a:r>
              <a:rPr lang="fa-IR" altLang="fa-IR" dirty="0">
                <a:latin typeface="Vazir" panose="020B0603030804020204" pitchFamily="34" charset="-78"/>
                <a:cs typeface="Vazir" panose="020B0603030804020204" pitchFamily="34" charset="-78"/>
              </a:rPr>
              <a:t>8.</a:t>
            </a:r>
            <a:r>
              <a:rPr lang="ar-SA" altLang="fa-IR" dirty="0">
                <a:latin typeface="Vazir" panose="020B0603030804020204" pitchFamily="34" charset="-78"/>
                <a:cs typeface="Vazir" panose="020B0603030804020204" pitchFamily="34" charset="-78"/>
              </a:rPr>
              <a:t>جلب‌توجه دیگران تهدید یا اقدام به خودکشی کنند</a:t>
            </a:r>
            <a:r>
              <a:rPr lang="fa-IR" altLang="fa-IR" dirty="0">
                <a:latin typeface="Vazir" panose="020B0603030804020204" pitchFamily="34" charset="-78"/>
                <a:cs typeface="Vazir" panose="020B0603030804020204" pitchFamily="34" charset="-78"/>
              </a:rPr>
              <a:t>.</a:t>
            </a:r>
          </a:p>
        </p:txBody>
      </p:sp>
    </p:spTree>
    <p:extLst>
      <p:ext uri="{BB962C8B-B14F-4D97-AF65-F5344CB8AC3E}">
        <p14:creationId xmlns:p14="http://schemas.microsoft.com/office/powerpoint/2010/main" val="2992787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5030"/>
          <a:stretch/>
        </p:blipFill>
        <p:spPr>
          <a:xfrm>
            <a:off x="-204202" y="0"/>
            <a:ext cx="12396202" cy="7202904"/>
          </a:xfrm>
          <a:prstGeom prst="rect">
            <a:avLst/>
          </a:prstGeom>
        </p:spPr>
      </p:pic>
      <p:sp>
        <p:nvSpPr>
          <p:cNvPr id="3" name="Rectangle 2"/>
          <p:cNvSpPr/>
          <p:nvPr/>
        </p:nvSpPr>
        <p:spPr>
          <a:xfrm>
            <a:off x="3400926" y="771890"/>
            <a:ext cx="8213558" cy="1685077"/>
          </a:xfrm>
          <a:prstGeom prst="rect">
            <a:avLst/>
          </a:prstGeom>
        </p:spPr>
        <p:txBody>
          <a:bodyPr wrap="square">
            <a:spAutoFit/>
          </a:bodyPr>
          <a:lstStyle/>
          <a:p>
            <a:pPr algn="just">
              <a:lnSpc>
                <a:spcPct val="200000"/>
              </a:lnSpc>
            </a:pPr>
            <a:r>
              <a:rPr lang="fa-IR" dirty="0">
                <a:solidFill>
                  <a:schemeClr val="accent1">
                    <a:lumMod val="50000"/>
                  </a:schemeClr>
                </a:solidFill>
                <a:latin typeface="Vazir" panose="020B0603030804020204" pitchFamily="34" charset="-78"/>
                <a:cs typeface="Vazir" panose="020B0603030804020204" pitchFamily="34" charset="-78"/>
              </a:rPr>
              <a:t>افراد مبتلا به اختلال شخصیت نمایشی با توجه نوع رفتار به چند گروه تقسیم می‌شوند: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4" name="Rectangle 3"/>
          <p:cNvSpPr/>
          <p:nvPr/>
        </p:nvSpPr>
        <p:spPr>
          <a:xfrm>
            <a:off x="5518484" y="414099"/>
            <a:ext cx="6096000" cy="1200329"/>
          </a:xfrm>
          <a:prstGeom prst="rect">
            <a:avLst/>
          </a:prstGeom>
        </p:spPr>
        <p:txBody>
          <a:bodyPr>
            <a:spAutoFit/>
          </a:bodyPr>
          <a:lstStyle/>
          <a:p>
            <a:pPr algn="just"/>
            <a:r>
              <a:rPr lang="fa-IR" sz="2400" b="1" dirty="0">
                <a:solidFill>
                  <a:schemeClr val="bg1">
                    <a:lumMod val="50000"/>
                  </a:schemeClr>
                </a:solidFill>
                <a:latin typeface="Shabnam" panose="020B0603030804020204" pitchFamily="34" charset="-78"/>
                <a:cs typeface="Shabnam" panose="020B0603030804020204" pitchFamily="34" charset="-78"/>
              </a:rPr>
              <a:t>شخصیت نمایشی کودک</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02010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872" r="1" b="14123"/>
          <a:stretch/>
        </p:blipFill>
        <p:spPr>
          <a:xfrm>
            <a:off x="240631" y="315813"/>
            <a:ext cx="11673912" cy="61132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Rectangle 1"/>
          <p:cNvSpPr/>
          <p:nvPr/>
        </p:nvSpPr>
        <p:spPr>
          <a:xfrm>
            <a:off x="112294" y="960698"/>
            <a:ext cx="6096000" cy="1200329"/>
          </a:xfrm>
          <a:prstGeom prst="rect">
            <a:avLst/>
          </a:prstGeom>
        </p:spPr>
        <p:txBody>
          <a:bodyPr>
            <a:spAutoFit/>
          </a:bodyPr>
          <a:lstStyle/>
          <a:p>
            <a:pPr algn="just"/>
            <a:r>
              <a:rPr lang="fa-IR" sz="2400" b="1" dirty="0">
                <a:latin typeface="Shabnam" panose="020B0603030804020204" pitchFamily="34" charset="-78"/>
                <a:cs typeface="Shabnam" panose="020B0603030804020204" pitchFamily="34" charset="-78"/>
              </a:rPr>
              <a:t>شخصیت نمایشی کودک</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561473" y="1792637"/>
            <a:ext cx="5646821"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این نوع شخصیت نمایشی با وابستگی و رفتار‌های اغراق‌آمیز کودکانه مشخص می‌شود. این گروه همانند کودکان گریه می‌کنند یا می‌خندند و احساسات شدیدا متغیری داشته و نظرشان در رابطه با دیگران سریعا تغییر می‌کند.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6" name="Rectangle 5"/>
          <p:cNvSpPr/>
          <p:nvPr/>
        </p:nvSpPr>
        <p:spPr>
          <a:xfrm>
            <a:off x="401052" y="1122947"/>
            <a:ext cx="2679031" cy="4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313802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0"/>
            <a:ext cx="12174052" cy="6858000"/>
          </a:xfrm>
          <a:prstGeom prst="rect">
            <a:avLst/>
          </a:prstGeom>
        </p:spPr>
      </p:pic>
      <p:sp>
        <p:nvSpPr>
          <p:cNvPr id="2" name="Rectangle 1"/>
          <p:cNvSpPr/>
          <p:nvPr/>
        </p:nvSpPr>
        <p:spPr>
          <a:xfrm>
            <a:off x="5427020" y="693427"/>
            <a:ext cx="6096000" cy="1200329"/>
          </a:xfrm>
          <a:prstGeom prst="rect">
            <a:avLst/>
          </a:prstGeom>
        </p:spPr>
        <p:txBody>
          <a:bodyPr>
            <a:spAutoFit/>
          </a:bodyPr>
          <a:lstStyle/>
          <a:p>
            <a:pPr algn="just"/>
            <a:r>
              <a:rPr lang="fa-IR" sz="2400" b="1" dirty="0">
                <a:latin typeface="Shabnam" panose="020B0603030804020204" pitchFamily="34" charset="-78"/>
                <a:cs typeface="Shabnam" panose="020B0603030804020204" pitchFamily="34" charset="-78"/>
              </a:rPr>
              <a:t>شخصیت نمایشی سرزنده</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8021052" y="1293591"/>
            <a:ext cx="3501967" cy="5078313"/>
          </a:xfrm>
          <a:prstGeom prst="rect">
            <a:avLst/>
          </a:prstGeom>
          <a:solidFill>
            <a:schemeClr val="bg1">
              <a:lumMod val="95000"/>
            </a:schemeClr>
          </a:solidFill>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این افراد در نگاه اول عادی به‌نظر می‌رسند. خود را خوش‌برخورد، اجتماعی، صمیمی، گرم و مهربان نشان داده و پرتکاپو و پرهیجان هستند. اما پس از مدتی تغییر رویه داده و زیر حرف‌های خود می‌زنند و روابط را به تلخی می‌کشانند.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4" name="Rectangle 3"/>
          <p:cNvSpPr/>
          <p:nvPr/>
        </p:nvSpPr>
        <p:spPr>
          <a:xfrm>
            <a:off x="4459706" y="901158"/>
            <a:ext cx="3801979" cy="4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11474893" y="947790"/>
            <a:ext cx="343349"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11774905" y="970649"/>
            <a:ext cx="45719" cy="53302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898105" y="6300919"/>
            <a:ext cx="4920137" cy="7098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904998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388768" y="4323260"/>
            <a:ext cx="2402306" cy="95459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582652" y="769567"/>
            <a:ext cx="6096000" cy="1200329"/>
          </a:xfrm>
          <a:prstGeom prst="rect">
            <a:avLst/>
          </a:prstGeom>
        </p:spPr>
        <p:txBody>
          <a:bodyPr>
            <a:spAutoFit/>
          </a:bodyPr>
          <a:lstStyle/>
          <a:p>
            <a:pPr algn="just"/>
            <a:r>
              <a:rPr lang="fa-IR" sz="2400" b="1" dirty="0">
                <a:latin typeface="Shabnam" panose="020B0603030804020204" pitchFamily="34" charset="-78"/>
                <a:cs typeface="Shabnam" panose="020B0603030804020204" pitchFamily="34" charset="-78"/>
              </a:rPr>
              <a:t>شخصیت نمایشی موافق</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497305" y="1245721"/>
            <a:ext cx="11181347" cy="286232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این افراد تمام زندگی خود را وقف خوشنود ساختن دیگران می‌سازند و نیاز شدید دارند که دیگران آن‌ها را دوست داشته باشند. تحسین، چاپلوسی و موافقت با تمام افکار دیگران از مشخصه‌های آن‌ها است. این گروه مخالفت یا خشم خود را پشت چهره مهربان و آرام خود پنهان می‌کنند.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4" name="Rectangle 3"/>
          <p:cNvSpPr/>
          <p:nvPr/>
        </p:nvSpPr>
        <p:spPr>
          <a:xfrm>
            <a:off x="0" y="984785"/>
            <a:ext cx="8582526" cy="4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a:blip r:embed="rId2"/>
          <a:stretch>
            <a:fillRect/>
          </a:stretch>
        </p:blipFill>
        <p:spPr>
          <a:xfrm>
            <a:off x="673768" y="2679197"/>
            <a:ext cx="5715000" cy="3810000"/>
          </a:xfrm>
          <a:prstGeom prst="rect">
            <a:avLst/>
          </a:prstGeom>
        </p:spPr>
      </p:pic>
      <p:pic>
        <p:nvPicPr>
          <p:cNvPr id="6" name="Picture 5"/>
          <p:cNvPicPr>
            <a:picLocks noChangeAspect="1"/>
          </p:cNvPicPr>
          <p:nvPr/>
        </p:nvPicPr>
        <p:blipFill rotWithShape="1">
          <a:blip r:embed="rId3"/>
          <a:srcRect l="1924" t="-2504" r="32901" b="1399"/>
          <a:stretch/>
        </p:blipFill>
        <p:spPr>
          <a:xfrm>
            <a:off x="8102105" y="2938863"/>
            <a:ext cx="3352120" cy="3550334"/>
          </a:xfrm>
          <a:prstGeom prst="rect">
            <a:avLst/>
          </a:prstGeom>
        </p:spPr>
      </p:pic>
    </p:spTree>
    <p:extLst>
      <p:ext uri="{BB962C8B-B14F-4D97-AF65-F5344CB8AC3E}">
        <p14:creationId xmlns:p14="http://schemas.microsoft.com/office/powerpoint/2010/main" val="35769659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00798" y="2759241"/>
            <a:ext cx="5652807" cy="319490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775097" y="764980"/>
            <a:ext cx="6096000" cy="1200329"/>
          </a:xfrm>
          <a:prstGeom prst="rect">
            <a:avLst/>
          </a:prstGeom>
        </p:spPr>
        <p:txBody>
          <a:bodyPr>
            <a:spAutoFit/>
          </a:bodyPr>
          <a:lstStyle/>
          <a:p>
            <a:pPr algn="just"/>
            <a:r>
              <a:rPr lang="fa-IR" sz="2400" b="1" dirty="0">
                <a:latin typeface="Shabnam" panose="020B0603030804020204" pitchFamily="34" charset="-78"/>
                <a:cs typeface="Shabnam" panose="020B0603030804020204" pitchFamily="34" charset="-78"/>
              </a:rPr>
              <a:t>تفاوت اختلال شخصیت نمایشی و خودشیفته</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936428" y="1389125"/>
            <a:ext cx="4668253" cy="3970318"/>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اختلال شخصیت خودشیفته نوعی اختلال است که در آن فرد احساس بزرگی و اهمیت زیادی نسبت به خود دارد و به طرز اغراق‌آمیزی احساس توانایی و لیاقت می‌کند. اما خیلی از افراد این اختلال را با اختلال شخصیت نمایشی اشتباه می‌گیرند.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4" name="Rounded Rectangle 3"/>
          <p:cNvSpPr/>
          <p:nvPr/>
        </p:nvSpPr>
        <p:spPr>
          <a:xfrm>
            <a:off x="639649" y="1244747"/>
            <a:ext cx="5261810" cy="3368842"/>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0" y="939085"/>
            <a:ext cx="6294491"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rotWithShape="1">
          <a:blip r:embed="rId2"/>
          <a:srcRect b="17052"/>
          <a:stretch/>
        </p:blipFill>
        <p:spPr>
          <a:xfrm>
            <a:off x="6400799" y="2929168"/>
            <a:ext cx="5470298" cy="3024978"/>
          </a:xfrm>
          <a:prstGeom prst="rect">
            <a:avLst/>
          </a:prstGeom>
        </p:spPr>
      </p:pic>
      <p:sp>
        <p:nvSpPr>
          <p:cNvPr id="7" name="Rectangle 6"/>
          <p:cNvSpPr/>
          <p:nvPr/>
        </p:nvSpPr>
        <p:spPr>
          <a:xfrm>
            <a:off x="0" y="5117432"/>
            <a:ext cx="6400799" cy="44917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48126" y="5954146"/>
            <a:ext cx="12240126" cy="90385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77313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124668" y="0"/>
            <a:ext cx="593558"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rotWithShape="1">
          <a:blip r:embed="rId2"/>
          <a:srcRect l="13621" r="8908" b="14876"/>
          <a:stretch/>
        </p:blipFill>
        <p:spPr>
          <a:xfrm>
            <a:off x="191595" y="2064517"/>
            <a:ext cx="5053263" cy="3209600"/>
          </a:xfrm>
          <a:prstGeom prst="rect">
            <a:avLst/>
          </a:prstGeom>
        </p:spPr>
      </p:pic>
      <p:sp>
        <p:nvSpPr>
          <p:cNvPr id="3" name="Wave 2"/>
          <p:cNvSpPr/>
          <p:nvPr/>
        </p:nvSpPr>
        <p:spPr>
          <a:xfrm>
            <a:off x="5342931" y="497305"/>
            <a:ext cx="6335722" cy="878304"/>
          </a:xfrm>
          <a:prstGeom prst="wav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5342931" y="1375609"/>
            <a:ext cx="6096000" cy="5078313"/>
          </a:xfrm>
          <a:prstGeom prst="rect">
            <a:avLst/>
          </a:prstGeom>
        </p:spPr>
        <p:txBody>
          <a:bodyPr>
            <a:spAutoFit/>
          </a:bodyPr>
          <a:lstStyle/>
          <a:p>
            <a:pPr algn="just">
              <a:lnSpc>
                <a:spcPct val="200000"/>
              </a:lnSpc>
            </a:pPr>
            <a:r>
              <a:rPr lang="fa-IR" dirty="0">
                <a:latin typeface="Vazir" panose="020B0603030804020204" pitchFamily="34" charset="-78"/>
                <a:cs typeface="Vazir" panose="020B0603030804020204" pitchFamily="34" charset="-78"/>
              </a:rPr>
              <a:t>در هر دوی این اختلال‌ها فرد در حال تلاش برای جلب توجه از سایر افراد است؛ اما فرد مبتلا به اختلال خودشیفته نیاز به یک نوع توجه ستایشگرانه و اغراق‌آمیز دارد. در واقع ویژگی اصلی در اختلال شخصیت خودشیفته، عدم توانایی فرد در همدلی و همراهی با احساسات سایر افراد است. در صورتی که همدلی و همراهی نکردن یکی از ویژگی‌های شخصیت نمایشی نیست و فرد مبتلا به اختلال نمایشی در بیشتر مواقع احساس خود را بروز می‌دهد و تنها در بعضی مواقع ممکن است رفتار آن‌ها سرد و بی‌احساس باشد.</a:t>
            </a:r>
          </a:p>
          <a:p>
            <a:pPr algn="just">
              <a:lnSpc>
                <a:spcPct val="200000"/>
              </a:lnSpc>
            </a:pPr>
            <a:endParaRPr lang="fa-IR"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3"/>
          <a:stretch>
            <a:fillRect/>
          </a:stretch>
        </p:blipFill>
        <p:spPr>
          <a:xfrm>
            <a:off x="5293895" y="686702"/>
            <a:ext cx="6194073" cy="1377815"/>
          </a:xfrm>
          <a:prstGeom prst="rect">
            <a:avLst/>
          </a:prstGeom>
        </p:spPr>
      </p:pic>
      <p:sp>
        <p:nvSpPr>
          <p:cNvPr id="5" name="Rectangle 4"/>
          <p:cNvSpPr/>
          <p:nvPr/>
        </p:nvSpPr>
        <p:spPr>
          <a:xfrm flipV="1">
            <a:off x="2718227" y="960116"/>
            <a:ext cx="2624704"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95915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253435" y="3150093"/>
            <a:ext cx="6689558" cy="359343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560386" y="375791"/>
            <a:ext cx="6096000" cy="1200329"/>
          </a:xfrm>
          <a:prstGeom prst="rect">
            <a:avLst/>
          </a:prstGeom>
        </p:spPr>
        <p:txBody>
          <a:bodyPr>
            <a:spAutoFit/>
          </a:bodyPr>
          <a:lstStyle/>
          <a:p>
            <a:pPr algn="just"/>
            <a:r>
              <a:rPr lang="fa-IR" sz="2400" b="1" dirty="0">
                <a:latin typeface="Shabnam" panose="020B0603030804020204" pitchFamily="34" charset="-78"/>
                <a:cs typeface="Shabnam" panose="020B0603030804020204" pitchFamily="34" charset="-78"/>
              </a:rPr>
              <a:t>دلایل ایجاد اختلال شخصیت نمایشی</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962527" y="832824"/>
            <a:ext cx="10693859"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علت دقیق اختلال شخصیت نمایشی مشخص نیست، اما بسیاری از متخصصان بهداشت روان اعتقاد دارند که هر دو عامل محیط و وراثت در بروز آن نقش دارند. مبتلا شدن فرزندان به این اختلال در خانواده‌هایی که سابقه </a:t>
            </a:r>
            <a:r>
              <a:rPr lang="en-US" dirty="0">
                <a:latin typeface="Vazir" panose="020B0603030804020204" pitchFamily="34" charset="-78"/>
                <a:cs typeface="Vazir" panose="020B0603030804020204" pitchFamily="34" charset="-78"/>
              </a:rPr>
              <a:t>HPD  </a:t>
            </a:r>
            <a:r>
              <a:rPr lang="fa-IR" dirty="0">
                <a:latin typeface="Vazir" panose="020B0603030804020204" pitchFamily="34" charset="-78"/>
                <a:cs typeface="Vazir" panose="020B0603030804020204" pitchFamily="34" charset="-78"/>
              </a:rPr>
              <a:t>دارند، به این فرضیه اعتبار می‌دهد که ممکن است این بیماری متأثر از عوامل ژنتیکی باشد. از سوی دیگر، این احتمال وجود دارد که فرزندانِ والدین مبتلا به شخصیت نمایشی، رفتاری را که از والدین خود آموخته‌اند، به نمایش می‌گذارند.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10" name="Picture 9"/>
          <p:cNvPicPr>
            <a:picLocks noChangeAspect="1"/>
          </p:cNvPicPr>
          <p:nvPr/>
        </p:nvPicPr>
        <p:blipFill>
          <a:blip r:embed="rId2"/>
          <a:stretch>
            <a:fillRect/>
          </a:stretch>
        </p:blipFill>
        <p:spPr>
          <a:xfrm>
            <a:off x="3394702" y="3264709"/>
            <a:ext cx="6407024" cy="3364200"/>
          </a:xfrm>
          <a:prstGeom prst="rect">
            <a:avLst/>
          </a:prstGeom>
        </p:spPr>
      </p:pic>
      <p:sp>
        <p:nvSpPr>
          <p:cNvPr id="12" name="Rectangle 11"/>
          <p:cNvSpPr/>
          <p:nvPr/>
        </p:nvSpPr>
        <p:spPr>
          <a:xfrm>
            <a:off x="16043" y="581448"/>
            <a:ext cx="7074568"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877298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5390147" y="0"/>
            <a:ext cx="6801853" cy="6858000"/>
          </a:xfrm>
          <a:prstGeom prst="rect">
            <a:avLst/>
          </a:prstGeom>
        </p:spPr>
      </p:pic>
      <p:sp>
        <p:nvSpPr>
          <p:cNvPr id="11" name="Flowchart: Document 10"/>
          <p:cNvSpPr/>
          <p:nvPr/>
        </p:nvSpPr>
        <p:spPr>
          <a:xfrm>
            <a:off x="1010653" y="240632"/>
            <a:ext cx="4828673" cy="962526"/>
          </a:xfrm>
          <a:prstGeom prst="flowChartDocumen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25641" y="1359567"/>
            <a:ext cx="5005137" cy="4524315"/>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همچنین ممکن است عدم وجود انضباط یا تقویت رفتارهای نمایشی در کودکی باعث بروز این اختلال شود و یا احتمال دارد که کودک رفتارهای نمایشی را به‌عنوان روشی برای جلب‌توجه والدینش بیاموزد. صرف‌نظر از اینکه علت این اختلال چه چیزی می‌تواند باشد، </a:t>
            </a:r>
            <a:r>
              <a:rPr lang="en-US" dirty="0">
                <a:latin typeface="Vazir" panose="020B0603030804020204" pitchFamily="34" charset="-78"/>
                <a:cs typeface="Vazir" panose="020B0603030804020204" pitchFamily="34" charset="-78"/>
              </a:rPr>
              <a:t>HPD </a:t>
            </a:r>
            <a:r>
              <a:rPr lang="fa-IR" dirty="0">
                <a:latin typeface="Vazir" panose="020B0603030804020204" pitchFamily="34" charset="-78"/>
                <a:cs typeface="Vazir" panose="020B0603030804020204" pitchFamily="34" charset="-78"/>
              </a:rPr>
              <a:t>معمولا خود را در اوایل بزرگسالی نشان می‌دهد.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354747" y="320402"/>
            <a:ext cx="6194073" cy="1377815"/>
          </a:xfrm>
          <a:prstGeom prst="rect">
            <a:avLst/>
          </a:prstGeom>
        </p:spPr>
      </p:pic>
      <p:sp>
        <p:nvSpPr>
          <p:cNvPr id="6" name="Rounded Rectangular Callout 5"/>
          <p:cNvSpPr/>
          <p:nvPr/>
        </p:nvSpPr>
        <p:spPr>
          <a:xfrm>
            <a:off x="417094" y="1359567"/>
            <a:ext cx="5422232" cy="3485150"/>
          </a:xfrm>
          <a:prstGeom prst="wedgeRoundRectCallou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69786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54722" y="504860"/>
            <a:ext cx="6096000" cy="1015663"/>
          </a:xfrm>
          <a:prstGeom prst="rect">
            <a:avLst/>
          </a:prstGeom>
        </p:spPr>
        <p:txBody>
          <a:bodyPr>
            <a:spAutoFit/>
          </a:bodyPr>
          <a:lstStyle/>
          <a:p>
            <a:pPr algn="just"/>
            <a:r>
              <a:rPr lang="fa-IR" sz="2400" b="1" i="0" dirty="0">
                <a:effectLst/>
                <a:latin typeface="Shabnam" panose="020B0603030804020204" pitchFamily="34" charset="-78"/>
                <a:cs typeface="Shabnam" panose="020B0603030804020204" pitchFamily="34" charset="-78"/>
              </a:rPr>
              <a:t>اختلال شخصیت نمایشی: از تشخیص تا درمان</a:t>
            </a:r>
          </a:p>
          <a:p>
            <a:br>
              <a:rPr lang="fa-IR" dirty="0"/>
            </a:br>
            <a:endParaRPr lang="fa-IR" dirty="0"/>
          </a:p>
        </p:txBody>
      </p:sp>
      <p:sp>
        <p:nvSpPr>
          <p:cNvPr id="5" name="Rectangle 4"/>
          <p:cNvSpPr/>
          <p:nvPr/>
        </p:nvSpPr>
        <p:spPr>
          <a:xfrm>
            <a:off x="6741995" y="1387058"/>
            <a:ext cx="5008727" cy="4524315"/>
          </a:xfrm>
          <a:prstGeom prst="rect">
            <a:avLst/>
          </a:prstGeom>
        </p:spPr>
        <p:txBody>
          <a:bodyPr wrap="square">
            <a:spAutoFit/>
          </a:bodyPr>
          <a:lstStyle/>
          <a:p>
            <a:pPr algn="just">
              <a:lnSpc>
                <a:spcPct val="200000"/>
              </a:lnSpc>
            </a:pPr>
            <a:r>
              <a:rPr lang="fa-IR" b="0" i="0" dirty="0">
                <a:effectLst/>
                <a:latin typeface="Vazir" panose="020B0603030804020204" pitchFamily="34" charset="-78"/>
                <a:cs typeface="Vazir" panose="020B0603030804020204" pitchFamily="34" charset="-78"/>
              </a:rPr>
              <a:t>اغلب انسان‌ها دوست دارند که مورد توجه قرار بگیرند و بسیاری از تلاش‌های یک انسان در طول زندگی از تحصیل گرفته تا رسیدگی به ‌ظاهر نیز به‌نوعی برای جلب‌توجه و تأیید دیگران است.</a:t>
            </a:r>
            <a:r>
              <a:rPr lang="fa-IR" b="0" i="0" dirty="0">
                <a:solidFill>
                  <a:srgbClr val="008000"/>
                </a:solidFill>
                <a:effectLst/>
                <a:latin typeface="Vazir" panose="020B0603030804020204" pitchFamily="34" charset="-78"/>
                <a:cs typeface="Vazir" panose="020B0603030804020204" pitchFamily="34" charset="-78"/>
              </a:rPr>
              <a:t> </a:t>
            </a:r>
            <a:r>
              <a:rPr lang="fa-IR" b="0" i="0" dirty="0">
                <a:solidFill>
                  <a:srgbClr val="141617"/>
                </a:solidFill>
                <a:effectLst/>
                <a:latin typeface="Vazir" panose="020B0603030804020204" pitchFamily="34" charset="-78"/>
                <a:cs typeface="Vazir" panose="020B0603030804020204" pitchFamily="34" charset="-78"/>
              </a:rPr>
              <a:t>اما گاهی این امر در برخی افراد شدت گرفته و به یک اختلال روانشناختی به‌نام اختلال شخصیت نمایشی تبدیل می‌شود.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srcRect l="25014" t="-1" b="453"/>
          <a:stretch/>
        </p:blipFill>
        <p:spPr>
          <a:xfrm>
            <a:off x="270111" y="1163546"/>
            <a:ext cx="6187554" cy="5364112"/>
          </a:xfrm>
          <a:prstGeom prst="rect">
            <a:avLst/>
          </a:prstGeom>
        </p:spPr>
      </p:pic>
      <p:sp>
        <p:nvSpPr>
          <p:cNvPr id="7" name="Rectangle 6"/>
          <p:cNvSpPr/>
          <p:nvPr/>
        </p:nvSpPr>
        <p:spPr>
          <a:xfrm>
            <a:off x="6457665" y="5868533"/>
            <a:ext cx="5734335" cy="39131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2702257" y="0"/>
            <a:ext cx="661631" cy="116354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6457665" y="5295331"/>
            <a:ext cx="5734335" cy="43672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3616657" y="0"/>
            <a:ext cx="764274" cy="116354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31358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2086" y="1"/>
            <a:ext cx="12224085" cy="6858000"/>
          </a:xfrm>
          <a:prstGeom prst="rect">
            <a:avLst/>
          </a:prstGeom>
        </p:spPr>
      </p:pic>
      <p:sp>
        <p:nvSpPr>
          <p:cNvPr id="2" name="Rectangle 1"/>
          <p:cNvSpPr/>
          <p:nvPr/>
        </p:nvSpPr>
        <p:spPr>
          <a:xfrm>
            <a:off x="5694946" y="1133940"/>
            <a:ext cx="6096000" cy="1200329"/>
          </a:xfrm>
          <a:prstGeom prst="rect">
            <a:avLst/>
          </a:prstGeom>
        </p:spPr>
        <p:txBody>
          <a:bodyPr>
            <a:spAutoFit/>
          </a:bodyPr>
          <a:lstStyle/>
          <a:p>
            <a:pPr algn="just"/>
            <a:r>
              <a:rPr lang="fa-IR" sz="2400" b="1" dirty="0">
                <a:latin typeface="Shabnam" panose="020B0603030804020204" pitchFamily="34" charset="-78"/>
                <a:cs typeface="Shabnam" panose="020B0603030804020204" pitchFamily="34" charset="-78"/>
              </a:rPr>
              <a:t>نحوه تشخیص اختلال شخصیت نمایشی</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5694946" y="1734104"/>
            <a:ext cx="6096000" cy="4524315"/>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در صورت وجود علائم اختلال شخصیت نمایشی در فرد، پزشک به ارزیابی تاریخچه کامل پزشکی و روانپزشکی شخص می‌پردازد. اگر علائم جسمی در فرد مشاهده شوند، ممکن است معاینه فیزیکی و تست‌های آزمایشگاهی (مانند تصویر‌برداری عصبی یا آزمایشات خون) تجویز شوند تا اطمینان حاصل شود که یک بیماری جسمی باعث ایجاد علائم موجود نمی‌شود.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917297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9898" y="1183103"/>
            <a:ext cx="5919992" cy="5078313"/>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اگر پزشک هیچ دلیل جسمی برای علائم پیدا نکند، ممکن است فرد را به یک روانپزشک یا روانشناس ارجاع دهد. روانپزشکان و روانشناسان با استفاده از ابزار‌های طراحی‌شده برای مصاحبه و ارزیابی افراد، آن‌ها را از نظر اختلالات شخصیتی بررسی می‌کنند.معمولا بسیاری از افرادی که </a:t>
            </a:r>
            <a:r>
              <a:rPr lang="en-US" dirty="0">
                <a:latin typeface="Vazir" panose="020B0603030804020204" pitchFamily="34" charset="-78"/>
                <a:cs typeface="Vazir" panose="020B0603030804020204" pitchFamily="34" charset="-78"/>
              </a:rPr>
              <a:t>HPD </a:t>
            </a:r>
            <a:r>
              <a:rPr lang="fa-IR" dirty="0">
                <a:latin typeface="Vazir" panose="020B0603030804020204" pitchFamily="34" charset="-78"/>
                <a:cs typeface="Vazir" panose="020B0603030804020204" pitchFamily="34" charset="-78"/>
              </a:rPr>
              <a:t>دارند، برای درمان افسردگی یا اضطراب ناشی از یک رابطه ناموفق یا درگیری‌های شخصی دیگر به متخصص مراجعه می‌کنند.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5485489" y="494196"/>
            <a:ext cx="6194073" cy="1377815"/>
          </a:xfrm>
          <a:prstGeom prst="rect">
            <a:avLst/>
          </a:prstGeom>
        </p:spPr>
      </p:pic>
      <p:pic>
        <p:nvPicPr>
          <p:cNvPr id="5" name="Picture 4"/>
          <p:cNvPicPr>
            <a:picLocks noChangeAspect="1"/>
          </p:cNvPicPr>
          <p:nvPr/>
        </p:nvPicPr>
        <p:blipFill rotWithShape="1">
          <a:blip r:embed="rId3"/>
          <a:srcRect l="14872" t="-2662" r="7654" b="-1"/>
          <a:stretch/>
        </p:blipFill>
        <p:spPr>
          <a:xfrm>
            <a:off x="7551111" y="1183106"/>
            <a:ext cx="3854370" cy="5078310"/>
          </a:xfrm>
          <a:prstGeom prst="rect">
            <a:avLst/>
          </a:prstGeom>
        </p:spPr>
      </p:pic>
      <p:sp>
        <p:nvSpPr>
          <p:cNvPr id="6" name="Flowchart: Process 5"/>
          <p:cNvSpPr/>
          <p:nvPr/>
        </p:nvSpPr>
        <p:spPr>
          <a:xfrm>
            <a:off x="0" y="705853"/>
            <a:ext cx="6399890" cy="45719"/>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0" y="6261416"/>
            <a:ext cx="12192000" cy="315847"/>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365809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728712"/>
            <a:ext cx="5959642" cy="6152147"/>
          </a:xfrm>
          <a:prstGeom prst="rect">
            <a:avLst/>
          </a:prstGeom>
        </p:spPr>
      </p:pic>
      <p:sp>
        <p:nvSpPr>
          <p:cNvPr id="2" name="Rectangle 1"/>
          <p:cNvSpPr/>
          <p:nvPr/>
        </p:nvSpPr>
        <p:spPr>
          <a:xfrm>
            <a:off x="5743073" y="579526"/>
            <a:ext cx="6096000" cy="1200329"/>
          </a:xfrm>
          <a:prstGeom prst="rect">
            <a:avLst/>
          </a:prstGeom>
        </p:spPr>
        <p:txBody>
          <a:bodyPr>
            <a:spAutoFit/>
          </a:bodyPr>
          <a:lstStyle/>
          <a:p>
            <a:pPr algn="just"/>
            <a:r>
              <a:rPr lang="fa-IR" sz="2400" b="1" dirty="0">
                <a:latin typeface="Shabnam" panose="020B0603030804020204" pitchFamily="34" charset="-78"/>
                <a:cs typeface="Shabnam" panose="020B0603030804020204" pitchFamily="34" charset="-78"/>
              </a:rPr>
              <a:t>عوارض ابتلا به اختلال شخصیت نمایشی</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6176211" y="1179690"/>
            <a:ext cx="5518484" cy="5078313"/>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اختلال شخصیتی نمایشی از جمله اختلالاتی است که بسیاری از افراد را درگیر خود کرده؛ حتی ممکن است در همین لحظه تعداد زیادی از افراد اطراف ما دارای این اختلال باشند. اما به راستی که این اختلال چگونه در افراد ظاهر می‌شود؟ افرادی که مبتلا به این اختلال هستند در واقع تلاش می‌کنند تا به هر قیمتی که شده خود را در مرکز توجه سایر افراد قرار دهند و نگاه دیگران را به خود جلب کنند. افراد مبتلا به این اختلال هر کاری را برای رسیدن به اهداف خود می‌کنند. </a:t>
            </a: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5" name="Flowchart: Process 4"/>
          <p:cNvSpPr/>
          <p:nvPr/>
        </p:nvSpPr>
        <p:spPr>
          <a:xfrm>
            <a:off x="112295" y="811030"/>
            <a:ext cx="6769768" cy="45719"/>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252610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Process 7"/>
          <p:cNvSpPr/>
          <p:nvPr/>
        </p:nvSpPr>
        <p:spPr>
          <a:xfrm>
            <a:off x="658390" y="3131552"/>
            <a:ext cx="11261751" cy="3493838"/>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912262" y="1525142"/>
            <a:ext cx="10748211" cy="1200329"/>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 آرایش‌های خاص و جلب توجه کننده، خال کوبی‌های بسیار عجیب، رفتار‌های نامتعارف و پوشیدن لباس‌های خیره کننده برخی از رفتار‌های فرد مبتلا به این اختلال است.</a:t>
            </a:r>
          </a:p>
        </p:txBody>
      </p:sp>
      <p:pic>
        <p:nvPicPr>
          <p:cNvPr id="4" name="Picture 3"/>
          <p:cNvPicPr>
            <a:picLocks noChangeAspect="1"/>
          </p:cNvPicPr>
          <p:nvPr/>
        </p:nvPicPr>
        <p:blipFill>
          <a:blip r:embed="rId2"/>
          <a:stretch>
            <a:fillRect/>
          </a:stretch>
        </p:blipFill>
        <p:spPr>
          <a:xfrm>
            <a:off x="5472497" y="836235"/>
            <a:ext cx="6187976" cy="1377815"/>
          </a:xfrm>
          <a:prstGeom prst="rect">
            <a:avLst/>
          </a:prstGeom>
        </p:spPr>
      </p:pic>
      <p:pic>
        <p:nvPicPr>
          <p:cNvPr id="5" name="Picture 4"/>
          <p:cNvPicPr>
            <a:picLocks noChangeAspect="1"/>
          </p:cNvPicPr>
          <p:nvPr/>
        </p:nvPicPr>
        <p:blipFill>
          <a:blip r:embed="rId3"/>
          <a:stretch>
            <a:fillRect/>
          </a:stretch>
        </p:blipFill>
        <p:spPr>
          <a:xfrm>
            <a:off x="658390" y="4438583"/>
            <a:ext cx="3176338" cy="2186806"/>
          </a:xfrm>
          <a:prstGeom prst="rect">
            <a:avLst/>
          </a:prstGeom>
        </p:spPr>
      </p:pic>
      <p:pic>
        <p:nvPicPr>
          <p:cNvPr id="6" name="Picture 5"/>
          <p:cNvPicPr>
            <a:picLocks noChangeAspect="1"/>
          </p:cNvPicPr>
          <p:nvPr/>
        </p:nvPicPr>
        <p:blipFill rotWithShape="1">
          <a:blip r:embed="rId4"/>
          <a:srcRect b="14203"/>
          <a:stretch/>
        </p:blipFill>
        <p:spPr>
          <a:xfrm>
            <a:off x="4190750" y="3131552"/>
            <a:ext cx="4191234" cy="2400434"/>
          </a:xfrm>
          <a:prstGeom prst="rect">
            <a:avLst/>
          </a:prstGeom>
        </p:spPr>
      </p:pic>
      <p:pic>
        <p:nvPicPr>
          <p:cNvPr id="7" name="Picture 6"/>
          <p:cNvPicPr>
            <a:picLocks noChangeAspect="1"/>
          </p:cNvPicPr>
          <p:nvPr/>
        </p:nvPicPr>
        <p:blipFill>
          <a:blip r:embed="rId5"/>
          <a:stretch>
            <a:fillRect/>
          </a:stretch>
        </p:blipFill>
        <p:spPr>
          <a:xfrm>
            <a:off x="8613609" y="4438583"/>
            <a:ext cx="3306532" cy="2186806"/>
          </a:xfrm>
          <a:prstGeom prst="rect">
            <a:avLst/>
          </a:prstGeom>
        </p:spPr>
      </p:pic>
      <p:sp>
        <p:nvSpPr>
          <p:cNvPr id="10" name="Flowchart: Process 9"/>
          <p:cNvSpPr/>
          <p:nvPr/>
        </p:nvSpPr>
        <p:spPr>
          <a:xfrm>
            <a:off x="0" y="1119061"/>
            <a:ext cx="6513095" cy="62532"/>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65636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368772" y="2448791"/>
            <a:ext cx="5182049" cy="3164098"/>
          </a:xfrm>
          <a:prstGeom prst="rect">
            <a:avLst/>
          </a:prstGeom>
        </p:spPr>
      </p:pic>
      <p:sp>
        <p:nvSpPr>
          <p:cNvPr id="9" name="Flowchart: Process 8"/>
          <p:cNvSpPr/>
          <p:nvPr/>
        </p:nvSpPr>
        <p:spPr>
          <a:xfrm>
            <a:off x="2317322" y="1504014"/>
            <a:ext cx="5181600" cy="3168103"/>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3850105" y="559078"/>
            <a:ext cx="7812506" cy="70044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3"/>
          <a:stretch>
            <a:fillRect/>
          </a:stretch>
        </p:blipFill>
        <p:spPr>
          <a:xfrm>
            <a:off x="628828" y="1609935"/>
            <a:ext cx="6610038" cy="3718146"/>
          </a:xfrm>
          <a:prstGeom prst="rect">
            <a:avLst/>
          </a:prstGeom>
        </p:spPr>
      </p:pic>
      <p:sp>
        <p:nvSpPr>
          <p:cNvPr id="2" name="Rectangle 1"/>
          <p:cNvSpPr/>
          <p:nvPr/>
        </p:nvSpPr>
        <p:spPr>
          <a:xfrm>
            <a:off x="2021305" y="365827"/>
            <a:ext cx="9641306" cy="1938992"/>
          </a:xfrm>
          <a:prstGeom prst="rect">
            <a:avLst/>
          </a:prstGeom>
          <a:ln>
            <a:noFill/>
          </a:ln>
        </p:spPr>
        <p:txBody>
          <a:bodyPr wrap="square">
            <a:spAutoFit/>
          </a:bodyPr>
          <a:lstStyle/>
          <a:p>
            <a:pPr algn="just">
              <a:lnSpc>
                <a:spcPct val="200000"/>
              </a:lnSpc>
            </a:pPr>
            <a:r>
              <a:rPr lang="fa-IR" sz="2400" b="1" dirty="0">
                <a:solidFill>
                  <a:schemeClr val="bg1"/>
                </a:solidFill>
                <a:latin typeface="Shabnam" panose="020B0603030804020204" pitchFamily="34" charset="-78"/>
                <a:cs typeface="Shabnam" panose="020B0603030804020204" pitchFamily="34" charset="-78"/>
              </a:rPr>
              <a:t>در ادامه به برخی از عوارض افراد مبتلا به این اختلال می‌پردازیم:</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4" name="Rectangle 3"/>
          <p:cNvSpPr/>
          <p:nvPr/>
        </p:nvSpPr>
        <p:spPr>
          <a:xfrm>
            <a:off x="10535379" y="1451035"/>
            <a:ext cx="1127232" cy="577081"/>
          </a:xfrm>
          <a:prstGeom prst="rect">
            <a:avLst/>
          </a:prstGeom>
        </p:spPr>
        <p:txBody>
          <a:bodyPr wrap="none">
            <a:spAutoFit/>
          </a:bodyPr>
          <a:lstStyle/>
          <a:p>
            <a:pPr algn="just">
              <a:lnSpc>
                <a:spcPct val="200000"/>
              </a:lnSpc>
            </a:pPr>
            <a:r>
              <a:rPr lang="fa-IR" dirty="0">
                <a:latin typeface="Vazir" panose="020B0603030804020204" pitchFamily="34" charset="-78"/>
                <a:cs typeface="Vazir" panose="020B0603030804020204" pitchFamily="34" charset="-78"/>
              </a:rPr>
              <a:t>1.افسردگی</a:t>
            </a:r>
          </a:p>
        </p:txBody>
      </p:sp>
      <p:sp>
        <p:nvSpPr>
          <p:cNvPr id="5" name="Rectangle 4"/>
          <p:cNvSpPr/>
          <p:nvPr/>
        </p:nvSpPr>
        <p:spPr>
          <a:xfrm>
            <a:off x="7758977" y="3196776"/>
            <a:ext cx="3903634" cy="577081"/>
          </a:xfrm>
          <a:prstGeom prst="rect">
            <a:avLst/>
          </a:prstGeom>
        </p:spPr>
        <p:txBody>
          <a:bodyPr wrap="none">
            <a:spAutoFit/>
          </a:bodyPr>
          <a:lstStyle/>
          <a:p>
            <a:pPr algn="just">
              <a:lnSpc>
                <a:spcPct val="200000"/>
              </a:lnSpc>
            </a:pPr>
            <a:r>
              <a:rPr lang="fa-IR" dirty="0">
                <a:latin typeface="Vazir" panose="020B0603030804020204" pitchFamily="34" charset="-78"/>
                <a:cs typeface="Vazir" panose="020B0603030804020204" pitchFamily="34" charset="-78"/>
              </a:rPr>
              <a:t>2.واکنش نامناسب در برابر ترس و شکست</a:t>
            </a:r>
          </a:p>
        </p:txBody>
      </p:sp>
      <p:sp>
        <p:nvSpPr>
          <p:cNvPr id="6" name="Rectangle 5"/>
          <p:cNvSpPr/>
          <p:nvPr/>
        </p:nvSpPr>
        <p:spPr>
          <a:xfrm>
            <a:off x="6192844" y="5389957"/>
            <a:ext cx="5469767" cy="577081"/>
          </a:xfrm>
          <a:prstGeom prst="rect">
            <a:avLst/>
          </a:prstGeom>
        </p:spPr>
        <p:txBody>
          <a:bodyPr wrap="none">
            <a:spAutoFit/>
          </a:bodyPr>
          <a:lstStyle/>
          <a:p>
            <a:pPr algn="just">
              <a:lnSpc>
                <a:spcPct val="200000"/>
              </a:lnSpc>
            </a:pPr>
            <a:r>
              <a:rPr lang="fa-IR" dirty="0">
                <a:latin typeface="Vazir" panose="020B0603030804020204" pitchFamily="34" charset="-78"/>
                <a:cs typeface="Vazir" panose="020B0603030804020204" pitchFamily="34" charset="-78"/>
              </a:rPr>
              <a:t>3.عدم توانایی در انجام برخی از کارهای روتین و زندگی عادی</a:t>
            </a:r>
          </a:p>
        </p:txBody>
      </p:sp>
    </p:spTree>
    <p:extLst>
      <p:ext uri="{BB962C8B-B14F-4D97-AF65-F5344CB8AC3E}">
        <p14:creationId xmlns:p14="http://schemas.microsoft.com/office/powerpoint/2010/main" val="37540749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93583" y="859583"/>
            <a:ext cx="9464450" cy="461665"/>
          </a:xfrm>
          <a:prstGeom prst="rect">
            <a:avLst/>
          </a:prstGeom>
        </p:spPr>
        <p:txBody>
          <a:bodyPr>
            <a:spAutoFit/>
          </a:bodyPr>
          <a:lstStyle/>
          <a:p>
            <a:pPr algn="just"/>
            <a:r>
              <a:rPr lang="fa-IR" sz="2400" b="1" dirty="0">
                <a:latin typeface="Shabnam" panose="020B0603030804020204" pitchFamily="34" charset="-78"/>
                <a:cs typeface="Shabnam" panose="020B0603030804020204" pitchFamily="34" charset="-78"/>
              </a:rPr>
              <a:t>۲- برای رسیدن به خودشناسی، به افراد مبتلا به شخصیت نمایشی کمک کنید</a:t>
            </a:r>
          </a:p>
        </p:txBody>
      </p:sp>
      <p:sp>
        <p:nvSpPr>
          <p:cNvPr id="3" name="Rectangle 2"/>
          <p:cNvSpPr/>
          <p:nvPr/>
        </p:nvSpPr>
        <p:spPr>
          <a:xfrm>
            <a:off x="433136" y="1386110"/>
            <a:ext cx="6096000" cy="5632311"/>
          </a:xfrm>
          <a:prstGeom prst="rect">
            <a:avLst/>
          </a:prstGeom>
        </p:spPr>
        <p:txBody>
          <a:bodyPr>
            <a:spAutoFit/>
          </a:bodyPr>
          <a:lstStyle/>
          <a:p>
            <a:pPr algn="just">
              <a:lnSpc>
                <a:spcPct val="200000"/>
              </a:lnSpc>
            </a:pPr>
            <a:r>
              <a:rPr lang="fa-IR" dirty="0">
                <a:latin typeface="Vazir" panose="020B0603030804020204" pitchFamily="34" charset="-78"/>
                <a:cs typeface="Vazir" panose="020B0603030804020204" pitchFamily="34" charset="-78"/>
              </a:rPr>
              <a:t>هر فرد با شناخت خود می‌تواند نسبت به قدرت‌ها، ضعف‌ها، علایق، ترس‌ها و خواسته‌های خود آگاهی پیدا کند و در زندگی مسیر و هدف خود را مشخص کند. خودشناسی به فرد مبتلا به شخصیت نمایشی کمک می‌کند تا افکار مخرب و منفی و عادت‌های ناسالم خود را شناسایی کند و در مسیر اصلاح آن‌ها گام بردارد. فرد مبتلا با تقویت مهارت‌ها و رفع ویژگی‌های منفی خود می‌تواند واکنش‌های عاقلانه‌تری از خود نشان دهد و در مسیری درست گام بردارد و تصمیمات مناسبی برای خود بگیرد.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5663960" y="170675"/>
            <a:ext cx="6194073" cy="1377815"/>
          </a:xfrm>
          <a:prstGeom prst="rect">
            <a:avLst/>
          </a:prstGeom>
        </p:spPr>
      </p:pic>
      <p:pic>
        <p:nvPicPr>
          <p:cNvPr id="6" name="Picture 5"/>
          <p:cNvPicPr>
            <a:picLocks noChangeAspect="1"/>
          </p:cNvPicPr>
          <p:nvPr/>
        </p:nvPicPr>
        <p:blipFill>
          <a:blip r:embed="rId3"/>
          <a:stretch>
            <a:fillRect/>
          </a:stretch>
        </p:blipFill>
        <p:spPr>
          <a:xfrm>
            <a:off x="6817895" y="1780674"/>
            <a:ext cx="5040138" cy="3798232"/>
          </a:xfrm>
          <a:prstGeom prst="rect">
            <a:avLst/>
          </a:prstGeom>
        </p:spPr>
      </p:pic>
      <p:sp>
        <p:nvSpPr>
          <p:cNvPr id="7" name="Flowchart: Process 6"/>
          <p:cNvSpPr/>
          <p:nvPr/>
        </p:nvSpPr>
        <p:spPr>
          <a:xfrm>
            <a:off x="160421" y="6128084"/>
            <a:ext cx="12031579" cy="128337"/>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435544"/>
            <a:ext cx="6272463"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1074821"/>
            <a:ext cx="2534653" cy="45719"/>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798648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21444" y="529389"/>
            <a:ext cx="10653461" cy="640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753979" y="3786487"/>
            <a:ext cx="4267200" cy="19496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50232" y="631068"/>
            <a:ext cx="10924673" cy="1200329"/>
          </a:xfrm>
          <a:prstGeom prst="rect">
            <a:avLst/>
          </a:prstGeom>
        </p:spPr>
        <p:txBody>
          <a:bodyPr wrap="square">
            <a:spAutoFit/>
          </a:bodyPr>
          <a:lstStyle/>
          <a:p>
            <a:pPr algn="just"/>
            <a:r>
              <a:rPr lang="fa-IR" sz="2400" b="1" dirty="0">
                <a:solidFill>
                  <a:schemeClr val="bg1"/>
                </a:solidFill>
                <a:latin typeface="Shabnam" panose="020B0603030804020204" pitchFamily="34" charset="-78"/>
                <a:cs typeface="Shabnam" panose="020B0603030804020204" pitchFamily="34" charset="-78"/>
              </a:rPr>
              <a:t>۳- در برخورد با فرد مبتلا به شخصیت نمایشی، ویژپی خوداتکایی را در او تقویت کنید</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5678905" y="1430344"/>
            <a:ext cx="6096000" cy="5632311"/>
          </a:xfrm>
          <a:prstGeom prst="rect">
            <a:avLst/>
          </a:prstGeom>
        </p:spPr>
        <p:txBody>
          <a:bodyPr>
            <a:spAutoFit/>
          </a:bodyPr>
          <a:lstStyle/>
          <a:p>
            <a:pPr algn="just">
              <a:lnSpc>
                <a:spcPct val="200000"/>
              </a:lnSpc>
            </a:pPr>
            <a:r>
              <a:rPr lang="fa-IR" dirty="0">
                <a:latin typeface="Vazir" panose="020B0603030804020204" pitchFamily="34" charset="-78"/>
                <a:cs typeface="Vazir" panose="020B0603030804020204" pitchFamily="34" charset="-78"/>
              </a:rPr>
              <a:t>افراد مبتلا به این اختلال دارای شخصیتی وابسته هستند که تمایلی به وابستگی دیگران به خود و داشتن انتظارات از او ندارند. این افراد علاقمند به جلب واکنش و توجه دیگران هستند؛ اما طاقت بی‌توجهی را ندارند، پس تا زمانی که از آن‌ها مراقبت شود دارای احوالاتی خوب و مساعد هستند. این افراد توقع دارند که برای آن‌ها رفتاری همچون یک قهرمان داشته باشید؛ پس با رفتار و برخورد خود به آن‌ها کمک کنید تا از شدت وابستگی‌هایشان کم کنند و بیشتر به خودشان فکر کنند.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l="5548" r="4892"/>
          <a:stretch/>
        </p:blipFill>
        <p:spPr>
          <a:xfrm>
            <a:off x="1121444" y="1169521"/>
            <a:ext cx="3532270" cy="2616966"/>
          </a:xfrm>
          <a:prstGeom prst="rect">
            <a:avLst/>
          </a:prstGeom>
        </p:spPr>
      </p:pic>
      <p:pic>
        <p:nvPicPr>
          <p:cNvPr id="5" name="Picture 4"/>
          <p:cNvPicPr>
            <a:picLocks noChangeAspect="1"/>
          </p:cNvPicPr>
          <p:nvPr/>
        </p:nvPicPr>
        <p:blipFill rotWithShape="1">
          <a:blip r:embed="rId3"/>
          <a:srcRect r="37836"/>
          <a:stretch/>
        </p:blipFill>
        <p:spPr>
          <a:xfrm>
            <a:off x="1121444" y="3981450"/>
            <a:ext cx="3532270" cy="2841100"/>
          </a:xfrm>
          <a:prstGeom prst="rect">
            <a:avLst/>
          </a:prstGeom>
        </p:spPr>
      </p:pic>
    </p:spTree>
    <p:extLst>
      <p:ext uri="{BB962C8B-B14F-4D97-AF65-F5344CB8AC3E}">
        <p14:creationId xmlns:p14="http://schemas.microsoft.com/office/powerpoint/2010/main" val="20600481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Process 5"/>
          <p:cNvSpPr/>
          <p:nvPr/>
        </p:nvSpPr>
        <p:spPr>
          <a:xfrm>
            <a:off x="1700463" y="256674"/>
            <a:ext cx="9881937" cy="588092"/>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rotWithShape="1">
          <a:blip r:embed="rId2"/>
          <a:srcRect b="11579"/>
          <a:stretch/>
        </p:blipFill>
        <p:spPr>
          <a:xfrm>
            <a:off x="0" y="0"/>
            <a:ext cx="12192000" cy="6858000"/>
          </a:xfrm>
          <a:prstGeom prst="rect">
            <a:avLst/>
          </a:prstGeom>
        </p:spPr>
      </p:pic>
      <p:sp>
        <p:nvSpPr>
          <p:cNvPr id="2" name="Rectangle 1"/>
          <p:cNvSpPr/>
          <p:nvPr/>
        </p:nvSpPr>
        <p:spPr>
          <a:xfrm>
            <a:off x="770021" y="437108"/>
            <a:ext cx="10924674" cy="1200329"/>
          </a:xfrm>
          <a:prstGeom prst="rect">
            <a:avLst/>
          </a:prstGeom>
        </p:spPr>
        <p:txBody>
          <a:bodyPr wrap="square">
            <a:spAutoFit/>
          </a:bodyPr>
          <a:lstStyle/>
          <a:p>
            <a:pPr algn="just"/>
            <a:r>
              <a:rPr lang="fa-IR" sz="2400" b="1" dirty="0">
                <a:solidFill>
                  <a:schemeClr val="bg1"/>
                </a:solidFill>
                <a:latin typeface="Shabnam" panose="020B0603030804020204" pitchFamily="34" charset="-78"/>
                <a:cs typeface="Shabnam" panose="020B0603030804020204" pitchFamily="34" charset="-78"/>
              </a:rPr>
              <a:t>۴- در هنگام برخورد با فرد مبتلا به شخصیت نمایشی، بر توانای‌های او تاکید کنید</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360947" y="844766"/>
            <a:ext cx="11470106" cy="286232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با دقت بر شخصیت رفتاری فرد مبتلا به این اختلال، توانایی‌های او را شناسایی کنید و در تقویت توانایی‌های وجودی او محکم گام بردارید. در واقع باید به جای تاکید بر ویژگی‌های ظاهری فرد مانند تیپ و زیبایی عجیب و غریب بر استعداد و عملکرد او تاکید کنید و او را نسبت به این توانایی‌ها آگاه سازید.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7" name="Rectangle 6"/>
          <p:cNvSpPr/>
          <p:nvPr/>
        </p:nvSpPr>
        <p:spPr>
          <a:xfrm>
            <a:off x="-32085" y="609600"/>
            <a:ext cx="1925053" cy="5671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286939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Process 6"/>
          <p:cNvSpPr/>
          <p:nvPr/>
        </p:nvSpPr>
        <p:spPr>
          <a:xfrm>
            <a:off x="2245893" y="0"/>
            <a:ext cx="1074821" cy="6858000"/>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614863" y="534406"/>
            <a:ext cx="8935453" cy="1200329"/>
          </a:xfrm>
          <a:prstGeom prst="rect">
            <a:avLst/>
          </a:prstGeom>
        </p:spPr>
        <p:txBody>
          <a:bodyPr wrap="square">
            <a:spAutoFit/>
          </a:bodyPr>
          <a:lstStyle/>
          <a:p>
            <a:pPr algn="just"/>
            <a:r>
              <a:rPr lang="fa-IR" sz="2400" b="1" dirty="0">
                <a:latin typeface="Shabnam" panose="020B0603030804020204" pitchFamily="34" charset="-78"/>
                <a:cs typeface="Shabnam" panose="020B0603030804020204" pitchFamily="34" charset="-78"/>
              </a:rPr>
              <a:t>۵- عزت نفس فرد مبتلا به شخصیت نمایشی را تقویت کنید</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5454316" y="889843"/>
            <a:ext cx="6096000" cy="5078313"/>
          </a:xfrm>
          <a:prstGeom prst="rect">
            <a:avLst/>
          </a:prstGeom>
        </p:spPr>
        <p:txBody>
          <a:bodyPr>
            <a:spAutoFit/>
          </a:bodyPr>
          <a:lstStyle/>
          <a:p>
            <a:pPr algn="just">
              <a:lnSpc>
                <a:spcPct val="200000"/>
              </a:lnSpc>
            </a:pPr>
            <a:r>
              <a:rPr lang="fa-IR" dirty="0">
                <a:latin typeface="Vazir" panose="020B0603030804020204" pitchFamily="34" charset="-78"/>
                <a:cs typeface="Vazir" panose="020B0603030804020204" pitchFamily="34" charset="-78"/>
              </a:rPr>
              <a:t>فرد مبتلا به شخصیت نمایشی برعکس غرور و اعتماد به نفس ظاهری خود، احساس عمیق خلا و پوچی می‌کنند و از عزت نفس بسیار پایینی برخوردار هستند. افراد دارای این اختلال از ویژگی‌هایی چون اغواگری و فریبندگی جنسیی برای جلب توجه و تایید گرفتن از سایر اطرافیان خود استفاده می‌کنند. تقویت عزت نفس در بعد شخصیتی آن‌ها باعث می‌شود تا به جنبه‌های دیگری از شخصیت وجودی خود توجه کنند.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193089" y="1134571"/>
            <a:ext cx="5180428" cy="4553676"/>
          </a:xfrm>
          <a:prstGeom prst="rect">
            <a:avLst/>
          </a:prstGeom>
        </p:spPr>
      </p:pic>
      <p:sp>
        <p:nvSpPr>
          <p:cNvPr id="8" name="Rectangle 7"/>
          <p:cNvSpPr/>
          <p:nvPr/>
        </p:nvSpPr>
        <p:spPr>
          <a:xfrm>
            <a:off x="5454316" y="5213684"/>
            <a:ext cx="6625389" cy="3048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94691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1707" t="857" r="14063" b="-857"/>
          <a:stretch/>
        </p:blipFill>
        <p:spPr>
          <a:xfrm>
            <a:off x="6504143" y="1295180"/>
            <a:ext cx="5687857" cy="4312055"/>
          </a:xfrm>
          <a:prstGeom prst="rect">
            <a:avLst/>
          </a:prstGeom>
        </p:spPr>
      </p:pic>
      <p:sp>
        <p:nvSpPr>
          <p:cNvPr id="2" name="Rectangle 1"/>
          <p:cNvSpPr/>
          <p:nvPr/>
        </p:nvSpPr>
        <p:spPr>
          <a:xfrm>
            <a:off x="2149642" y="566678"/>
            <a:ext cx="9909712" cy="1200329"/>
          </a:xfrm>
          <a:prstGeom prst="rect">
            <a:avLst/>
          </a:prstGeom>
        </p:spPr>
        <p:txBody>
          <a:bodyPr wrap="square">
            <a:spAutoFit/>
          </a:bodyPr>
          <a:lstStyle/>
          <a:p>
            <a:pPr algn="just"/>
            <a:r>
              <a:rPr lang="fa-IR" sz="2400" b="1" dirty="0">
                <a:latin typeface="Shabnam" panose="020B0603030804020204" pitchFamily="34" charset="-78"/>
                <a:cs typeface="Shabnam" panose="020B0603030804020204" pitchFamily="34" charset="-78"/>
              </a:rPr>
              <a:t>۶- در برخورد با فرد مبتلا به شخصیت نمایشی، از انتقاد پرهیز کنید</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408143" y="1166843"/>
            <a:ext cx="6096000" cy="5632311"/>
          </a:xfrm>
          <a:prstGeom prst="rect">
            <a:avLst/>
          </a:prstGeom>
        </p:spPr>
        <p:txBody>
          <a:bodyPr>
            <a:spAutoFit/>
          </a:bodyPr>
          <a:lstStyle/>
          <a:p>
            <a:pPr algn="just">
              <a:lnSpc>
                <a:spcPct val="200000"/>
              </a:lnSpc>
            </a:pPr>
            <a:r>
              <a:rPr lang="fa-IR" dirty="0">
                <a:latin typeface="Vazir" panose="020B0603030804020204" pitchFamily="34" charset="-78"/>
                <a:cs typeface="Vazir" panose="020B0603030804020204" pitchFamily="34" charset="-78"/>
              </a:rPr>
              <a:t>افراد مبتلا به اختلال در تمامی لحظات نسبت به انتقاد گارد دارند و در شنیدن آن بسیار حساس و شکننده هستند. این افراد به دلیل داشتن آگاهی کم نسبت به بعد شخصیتی خود، هیچگاه پذیرای انتقاد از سمت سایر افراد نیستند. زمانی که نسبت به رفتار ناشایست و نامتعارف آن‌ها واکنش نشان می‌دهید و از آن‌ها انتقاد می‌کنید؛ به سرعت عصبانی می‌شوند. احساسات این افراد ناخودآگاه است و درک درستی از هیجانات نا به هنگام خود ندارند و همواره دارای یک خشم پنهان هستند.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6" name="Flowchart: Process 5"/>
          <p:cNvSpPr/>
          <p:nvPr/>
        </p:nvSpPr>
        <p:spPr>
          <a:xfrm>
            <a:off x="0" y="721895"/>
            <a:ext cx="3866147" cy="45719"/>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0" y="6208295"/>
            <a:ext cx="12192000" cy="144379"/>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36478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0" y="1190457"/>
            <a:ext cx="12192000" cy="5667543"/>
          </a:xfrm>
          <a:prstGeom prst="rect">
            <a:avLst/>
          </a:prstGeom>
        </p:spPr>
      </p:pic>
      <p:sp>
        <p:nvSpPr>
          <p:cNvPr id="2" name="Rectangle 1"/>
          <p:cNvSpPr/>
          <p:nvPr/>
        </p:nvSpPr>
        <p:spPr>
          <a:xfrm>
            <a:off x="5668371" y="538032"/>
            <a:ext cx="6096000" cy="1200329"/>
          </a:xfrm>
          <a:prstGeom prst="rect">
            <a:avLst/>
          </a:prstGeom>
        </p:spPr>
        <p:txBody>
          <a:bodyPr>
            <a:spAutoFit/>
          </a:bodyPr>
          <a:lstStyle/>
          <a:p>
            <a:pPr algn="just"/>
            <a:r>
              <a:rPr lang="fa-IR" sz="2400" b="1" dirty="0">
                <a:latin typeface="Shabnam" panose="020B0603030804020204" pitchFamily="34" charset="-78"/>
                <a:cs typeface="Shabnam" panose="020B0603030804020204" pitchFamily="34" charset="-78"/>
              </a:rPr>
              <a:t>اختلال شخصیت نمایشی چیست؟</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723331" y="1301970"/>
            <a:ext cx="11041040" cy="286232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اختلال شخصیت نمایشی یا </a:t>
            </a:r>
            <a:r>
              <a:rPr lang="en-US" dirty="0">
                <a:latin typeface="Vazir" panose="020B0603030804020204" pitchFamily="34" charset="-78"/>
                <a:cs typeface="Vazir" panose="020B0603030804020204" pitchFamily="34" charset="-78"/>
              </a:rPr>
              <a:t>Histrionic personality disorder </a:t>
            </a:r>
            <a:r>
              <a:rPr lang="fa-IR" dirty="0">
                <a:latin typeface="Vazir" panose="020B0603030804020204" pitchFamily="34" charset="-78"/>
                <a:cs typeface="Vazir" panose="020B0603030804020204" pitchFamily="34" charset="-78"/>
              </a:rPr>
              <a:t>که به‌اختصار </a:t>
            </a:r>
            <a:r>
              <a:rPr lang="en-US" dirty="0">
                <a:latin typeface="Vazir" panose="020B0603030804020204" pitchFamily="34" charset="-78"/>
                <a:cs typeface="Vazir" panose="020B0603030804020204" pitchFamily="34" charset="-78"/>
              </a:rPr>
              <a:t>HPD </a:t>
            </a:r>
            <a:r>
              <a:rPr lang="fa-IR" dirty="0">
                <a:latin typeface="Vazir" panose="020B0603030804020204" pitchFamily="34" charset="-78"/>
                <a:cs typeface="Vazir" panose="020B0603030804020204" pitchFamily="34" charset="-78"/>
              </a:rPr>
              <a:t>نامیده می‌شود، بخشی از یک گروه بزرگتر از اختلالات روانشناختی به نام اختلالات شخصیتی «خوشه </a:t>
            </a:r>
            <a:r>
              <a:rPr lang="en-US" dirty="0">
                <a:latin typeface="Vazir" panose="020B0603030804020204" pitchFamily="34" charset="-78"/>
                <a:cs typeface="Vazir" panose="020B0603030804020204" pitchFamily="34" charset="-78"/>
              </a:rPr>
              <a:t>B» </a:t>
            </a:r>
            <a:r>
              <a:rPr lang="fa-IR" dirty="0">
                <a:latin typeface="Vazir" panose="020B0603030804020204" pitchFamily="34" charset="-78"/>
                <a:cs typeface="Vazir" panose="020B0603030804020204" pitchFamily="34" charset="-78"/>
              </a:rPr>
              <a:t>است. اختلالاتی که در این دسته قرار می‌گیرند، به‌طور‌کلی نمایشی، هیجانی و متغیر هستند.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9" name="Rectangle 8"/>
          <p:cNvSpPr/>
          <p:nvPr/>
        </p:nvSpPr>
        <p:spPr>
          <a:xfrm>
            <a:off x="0" y="718556"/>
            <a:ext cx="7560860"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1" y="6264322"/>
            <a:ext cx="7001301" cy="3548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5472752" y="5773003"/>
            <a:ext cx="6719248" cy="32754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067656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Process 4"/>
          <p:cNvSpPr/>
          <p:nvPr/>
        </p:nvSpPr>
        <p:spPr>
          <a:xfrm>
            <a:off x="0" y="4411579"/>
            <a:ext cx="12192000" cy="545432"/>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0" y="518772"/>
            <a:ext cx="11710736" cy="1200329"/>
          </a:xfrm>
          <a:prstGeom prst="rect">
            <a:avLst/>
          </a:prstGeom>
        </p:spPr>
        <p:txBody>
          <a:bodyPr wrap="square">
            <a:spAutoFit/>
          </a:bodyPr>
          <a:lstStyle/>
          <a:p>
            <a:pPr algn="just"/>
            <a:r>
              <a:rPr lang="fa-IR" sz="2400" b="1" dirty="0">
                <a:latin typeface="Shabnam" panose="020B0603030804020204" pitchFamily="34" charset="-78"/>
                <a:cs typeface="Shabnam" panose="020B0603030804020204" pitchFamily="34" charset="-78"/>
              </a:rPr>
              <a:t>۷- در برقراری ارتباط با فرد مبتلا با اختلال شخصیت نمایشی، حد و مرز خود را مشخص کنید.</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753979" y="1118936"/>
            <a:ext cx="10956757" cy="2862322"/>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افراد مبتلا به این اختلال، متاسفانه به هیچ وجه حد و مرز خود را تشخیص نمی‌دهند و دست به هر کاری برای جلب توجه می‌زنند. این افراد با رفتار‌هایی چون فریبندگی، بازی کردن نقش قربانی و رفتار‌های کودکانه تمایل به تحت تاثیر قرار دادن شما دارند. هنگام برخورد با این افراد، به آن‌ها نشان دهید که در رفتار خود دارای حد و مرز هستید.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496818" y="3176337"/>
            <a:ext cx="11213918" cy="3098928"/>
          </a:xfrm>
          <a:prstGeom prst="rect">
            <a:avLst/>
          </a:prstGeom>
        </p:spPr>
      </p:pic>
    </p:spTree>
    <p:extLst>
      <p:ext uri="{BB962C8B-B14F-4D97-AF65-F5344CB8AC3E}">
        <p14:creationId xmlns:p14="http://schemas.microsoft.com/office/powerpoint/2010/main" val="2206289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25146"/>
          <a:stretch/>
        </p:blipFill>
        <p:spPr>
          <a:xfrm>
            <a:off x="141382" y="1724525"/>
            <a:ext cx="10048352" cy="5133474"/>
          </a:xfrm>
          <a:prstGeom prst="rect">
            <a:avLst/>
          </a:prstGeom>
        </p:spPr>
      </p:pic>
      <p:sp>
        <p:nvSpPr>
          <p:cNvPr id="2" name="Rectangle 1"/>
          <p:cNvSpPr/>
          <p:nvPr/>
        </p:nvSpPr>
        <p:spPr>
          <a:xfrm>
            <a:off x="409073" y="579358"/>
            <a:ext cx="11373853" cy="1200329"/>
          </a:xfrm>
          <a:prstGeom prst="rect">
            <a:avLst/>
          </a:prstGeom>
        </p:spPr>
        <p:txBody>
          <a:bodyPr wrap="square">
            <a:spAutoFit/>
          </a:bodyPr>
          <a:lstStyle/>
          <a:p>
            <a:pPr algn="just"/>
            <a:r>
              <a:rPr lang="fa-IR" sz="2400" b="1" dirty="0">
                <a:latin typeface="Shabnam" panose="020B0603030804020204" pitchFamily="34" charset="-78"/>
                <a:cs typeface="Shabnam" panose="020B0603030804020204" pitchFamily="34" charset="-78"/>
              </a:rPr>
              <a:t>۸- در برخورد با فرد مبتلا به اختلال شخصیت نمایشی، توقع واقع بینانه از آنها داشته باشید.</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1106906" y="1179522"/>
            <a:ext cx="10676020" cy="3416320"/>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شخصیت فرد مبتلا به این اختلال متاسفانه از سنین کودکی شکل گرفته است؛ پس در رفتار با آن‌ها صبور باشید چرا که تغییر رفتار آن‌ها کمی سخت و دشوار است. دنیای این افراد همچون صحنه نمایش است و از گرفتن توجه بسیار لذت می‌برند؛ پس انتظار یک شب متحول شدن را از آن‌ها نداشته باشید. سعی کنید که تغییرات جزئی ان‌ها را از قلم نیندازید و پذیرای تغییرات نسبی این افراد باشید.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7" name="Rectangle 6"/>
          <p:cNvSpPr/>
          <p:nvPr/>
        </p:nvSpPr>
        <p:spPr>
          <a:xfrm>
            <a:off x="11976659" y="772170"/>
            <a:ext cx="45719" cy="258277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3"/>
          <a:stretch>
            <a:fillRect/>
          </a:stretch>
        </p:blipFill>
        <p:spPr>
          <a:xfrm>
            <a:off x="602806" y="770021"/>
            <a:ext cx="42676" cy="2584928"/>
          </a:xfrm>
          <a:prstGeom prst="rect">
            <a:avLst/>
          </a:prstGeom>
        </p:spPr>
      </p:pic>
    </p:spTree>
    <p:extLst>
      <p:ext uri="{BB962C8B-B14F-4D97-AF65-F5344CB8AC3E}">
        <p14:creationId xmlns:p14="http://schemas.microsoft.com/office/powerpoint/2010/main" val="40413501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1895" y="470647"/>
            <a:ext cx="11229473" cy="1200329"/>
          </a:xfrm>
          <a:prstGeom prst="rect">
            <a:avLst/>
          </a:prstGeom>
        </p:spPr>
        <p:txBody>
          <a:bodyPr wrap="square">
            <a:spAutoFit/>
          </a:bodyPr>
          <a:lstStyle/>
          <a:p>
            <a:pPr algn="just"/>
            <a:r>
              <a:rPr lang="fa-IR" sz="2400" b="1" dirty="0">
                <a:latin typeface="Shabnam" panose="020B0603030804020204" pitchFamily="34" charset="-78"/>
                <a:cs typeface="Shabnam" panose="020B0603030804020204" pitchFamily="34" charset="-78"/>
              </a:rPr>
              <a:t>۹- از روش روان درمانی برای رفتار با فرد مبتلا به شخصیت نمایشی کمک بگیرید</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7186863" y="1070811"/>
            <a:ext cx="4764505" cy="5632311"/>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تکنیک‌های شناخت درمانی همواره یکی از بهترین روش‌های درمانی برای افراد مبتلا به اختلال شخصیتی بوده است؛ پس با بکارگیری این تکنیک‌ها به فرد مبتلا کمک کنید تا بین احساس خود و واقعیت تمایز قائل شوند. با درمان این اختلال، فرد مبتلا نسبت به احساسات خود به یک شناخت صحیح و منطقی می‌رسد و در دراز مدت آن‌ها را کنترل و مدیریت می‌کند.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721895" y="1503946"/>
            <a:ext cx="5598694" cy="3308685"/>
          </a:xfrm>
          <a:prstGeom prst="rect">
            <a:avLst/>
          </a:prstGeom>
        </p:spPr>
      </p:pic>
      <p:sp>
        <p:nvSpPr>
          <p:cNvPr id="7" name="Flowchart: Process 6"/>
          <p:cNvSpPr/>
          <p:nvPr/>
        </p:nvSpPr>
        <p:spPr>
          <a:xfrm>
            <a:off x="2999874" y="4828674"/>
            <a:ext cx="352926" cy="1540042"/>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2999874" y="6224337"/>
            <a:ext cx="9192126" cy="272717"/>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625642"/>
            <a:ext cx="2326105" cy="48126"/>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834652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5168"/>
          <a:stretch/>
        </p:blipFill>
        <p:spPr>
          <a:xfrm>
            <a:off x="6096000" y="2161310"/>
            <a:ext cx="5887452" cy="4136276"/>
          </a:xfrm>
          <a:prstGeom prst="rect">
            <a:avLst/>
          </a:prstGeom>
        </p:spPr>
      </p:pic>
      <p:sp>
        <p:nvSpPr>
          <p:cNvPr id="2" name="Rectangle 1"/>
          <p:cNvSpPr/>
          <p:nvPr/>
        </p:nvSpPr>
        <p:spPr>
          <a:xfrm>
            <a:off x="0" y="761869"/>
            <a:ext cx="6096000" cy="1200329"/>
          </a:xfrm>
          <a:prstGeom prst="rect">
            <a:avLst/>
          </a:prstGeom>
        </p:spPr>
        <p:txBody>
          <a:bodyPr>
            <a:spAutoFit/>
          </a:bodyPr>
          <a:lstStyle/>
          <a:p>
            <a:pPr algn="just"/>
            <a:r>
              <a:rPr lang="fa-IR" sz="2400" b="1" dirty="0">
                <a:latin typeface="Shabnam" panose="020B0603030804020204" pitchFamily="34" charset="-78"/>
                <a:cs typeface="Shabnam" panose="020B0603030804020204" pitchFamily="34" charset="-78"/>
              </a:rPr>
              <a:t>ازدواج با فرد مبتلا به شخصیت نمایشی</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866275" y="1313907"/>
            <a:ext cx="5229726" cy="3970318"/>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این افراد هم‌زمان با اینکه به شما به‌عنوان همسر خود بسیار وابسته هستند، سعی در جلب‌توجه اطرافیان دارند. این افراد کوچک‌ترین بی‌توجهی را از سوی شما تاب نمی‌آورند و باید انرژی مضاعفی را برای رسیدگی به آن‌ها و نیاز‌هایشان صرف کنید.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6" name="Flowchart: Process 5"/>
          <p:cNvSpPr/>
          <p:nvPr/>
        </p:nvSpPr>
        <p:spPr>
          <a:xfrm>
            <a:off x="6096000" y="994611"/>
            <a:ext cx="5887452" cy="45719"/>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 y="948892"/>
            <a:ext cx="1299411"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6128084"/>
            <a:ext cx="12192000" cy="5133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711181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9379" y="2586608"/>
            <a:ext cx="2943434" cy="646331"/>
          </a:xfrm>
          <a:prstGeom prst="rect">
            <a:avLst/>
          </a:prstGeom>
        </p:spPr>
        <p:txBody>
          <a:bodyPr>
            <a:spAutoFit/>
          </a:bodyPr>
          <a:lstStyle/>
          <a:p>
            <a:pPr algn="just">
              <a:lnSpc>
                <a:spcPct val="200000"/>
              </a:lnSpc>
            </a:pPr>
            <a:r>
              <a:rPr lang="en-US" dirty="0">
                <a:latin typeface="Vazir" panose="020B0603030804020204" pitchFamily="34" charset="-78"/>
                <a:cs typeface="Vazir" panose="020B0603030804020204" pitchFamily="34" charset="-78"/>
              </a:rPr>
              <a:t>https://ravandarman.com/</a:t>
            </a:r>
            <a:endParaRPr lang="fa-IR" dirty="0">
              <a:latin typeface="Vazir" panose="020B0603030804020204" pitchFamily="34" charset="-78"/>
              <a:cs typeface="Vazir" panose="020B0603030804020204" pitchFamily="34" charset="-78"/>
            </a:endParaRPr>
          </a:p>
        </p:txBody>
      </p:sp>
      <p:sp>
        <p:nvSpPr>
          <p:cNvPr id="3" name="TextBox 2"/>
          <p:cNvSpPr txBox="1"/>
          <p:nvPr/>
        </p:nvSpPr>
        <p:spPr>
          <a:xfrm>
            <a:off x="7719598" y="1171074"/>
            <a:ext cx="4007180" cy="461665"/>
          </a:xfrm>
          <a:prstGeom prst="rect">
            <a:avLst/>
          </a:prstGeom>
        </p:spPr>
        <p:txBody>
          <a:bodyPr wrap="square" rtlCol="1">
            <a:spAutoFit/>
          </a:bodyPr>
          <a:lstStyle/>
          <a:p>
            <a:r>
              <a:rPr lang="fa-IR" sz="2400" b="1" dirty="0">
                <a:latin typeface="Shabnam" panose="020B0603030804020204" pitchFamily="34" charset="-78"/>
                <a:cs typeface="Shabnam" panose="020B0603030804020204" pitchFamily="34" charset="-78"/>
              </a:rPr>
              <a:t>منابع</a:t>
            </a:r>
          </a:p>
        </p:txBody>
      </p:sp>
      <p:sp>
        <p:nvSpPr>
          <p:cNvPr id="4" name="Rectangle 3"/>
          <p:cNvSpPr/>
          <p:nvPr/>
        </p:nvSpPr>
        <p:spPr>
          <a:xfrm>
            <a:off x="0" y="1443789"/>
            <a:ext cx="10876547" cy="8021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843762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2751223"/>
            <a:ext cx="12192000" cy="6096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205790" y="2101518"/>
            <a:ext cx="7972926" cy="1909011"/>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2951748" y="1892970"/>
            <a:ext cx="6481010" cy="3554819"/>
          </a:xfrm>
          <a:prstGeom prst="rect">
            <a:avLst/>
          </a:prstGeom>
        </p:spPr>
        <p:txBody>
          <a:bodyPr>
            <a:spAutoFit/>
          </a:bodyPr>
          <a:lstStyle>
            <a:defPPr>
              <a:defRPr lang="fa-IR"/>
            </a:defPPr>
            <a:lvl1pPr algn="just">
              <a:lnSpc>
                <a:spcPct val="200000"/>
              </a:lnSpc>
              <a:defRPr>
                <a:latin typeface="Vazir" panose="020B0603030804020204" pitchFamily="34" charset="-78"/>
                <a:cs typeface="Vazir" panose="020B0603030804020204" pitchFamily="34" charset="-78"/>
              </a:defRPr>
            </a:lvl1pPr>
          </a:lstStyle>
          <a:p>
            <a:pPr algn="ctr"/>
            <a:r>
              <a:rPr lang="fa-IR" sz="6000" b="1" dirty="0">
                <a:solidFill>
                  <a:schemeClr val="bg1"/>
                </a:solidFill>
                <a:latin typeface="Shabnam" panose="020B0603030804020204" pitchFamily="34" charset="-78"/>
                <a:cs typeface="Shabnam" panose="020B0603030804020204" pitchFamily="34" charset="-78"/>
              </a:rPr>
              <a:t>با تشکر از توجه شما</a:t>
            </a:r>
          </a:p>
          <a:p>
            <a:endParaRPr lang="fa-IR" sz="60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802720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065095" y="6573536"/>
            <a:ext cx="8905573" cy="11321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0970668" y="2839013"/>
            <a:ext cx="128336" cy="37354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2"/>
          <a:stretch>
            <a:fillRect/>
          </a:stretch>
        </p:blipFill>
        <p:spPr>
          <a:xfrm>
            <a:off x="176464" y="5283328"/>
            <a:ext cx="2519474" cy="1574672"/>
          </a:xfrm>
          <a:prstGeom prst="rect">
            <a:avLst/>
          </a:prstGeom>
        </p:spPr>
      </p:pic>
      <p:pic>
        <p:nvPicPr>
          <p:cNvPr id="5" name="Picture 4"/>
          <p:cNvPicPr>
            <a:picLocks noChangeAspect="1"/>
          </p:cNvPicPr>
          <p:nvPr/>
        </p:nvPicPr>
        <p:blipFill rotWithShape="1">
          <a:blip r:embed="rId3"/>
          <a:srcRect l="11896" t="40956" r="8744" b="953"/>
          <a:stretch/>
        </p:blipFill>
        <p:spPr>
          <a:xfrm>
            <a:off x="7461261" y="958420"/>
            <a:ext cx="4724020" cy="1661360"/>
          </a:xfrm>
          <a:prstGeom prst="rect">
            <a:avLst/>
          </a:prstGeom>
        </p:spPr>
      </p:pic>
      <p:sp>
        <p:nvSpPr>
          <p:cNvPr id="2" name="Rectangle 1"/>
          <p:cNvSpPr/>
          <p:nvPr/>
        </p:nvSpPr>
        <p:spPr>
          <a:xfrm>
            <a:off x="474433" y="1710172"/>
            <a:ext cx="4663264" cy="3970318"/>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افرادی که از اختلال شخصیت نمایشی رنج می‌برند،دارای احساسات شدیدو ناپایدار بوده و تصویر ذهنی تحریف‌شده‌ای از خود دارند. عزت نفس و خود‌باوری این افراد ناشی از احساس ارزش درونی نبوده و به تأیید دیگران بستگی دارد.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4"/>
          <a:stretch>
            <a:fillRect/>
          </a:stretch>
        </p:blipFill>
        <p:spPr>
          <a:xfrm>
            <a:off x="5186631" y="579786"/>
            <a:ext cx="6187976" cy="1377815"/>
          </a:xfrm>
          <a:prstGeom prst="rect">
            <a:avLst/>
          </a:prstGeom>
        </p:spPr>
      </p:pic>
      <p:pic>
        <p:nvPicPr>
          <p:cNvPr id="8" name="Picture 7"/>
          <p:cNvPicPr>
            <a:picLocks noChangeAspect="1"/>
          </p:cNvPicPr>
          <p:nvPr/>
        </p:nvPicPr>
        <p:blipFill>
          <a:blip r:embed="rId5"/>
          <a:stretch>
            <a:fillRect/>
          </a:stretch>
        </p:blipFill>
        <p:spPr>
          <a:xfrm>
            <a:off x="5584386" y="1924829"/>
            <a:ext cx="4939592" cy="3175993"/>
          </a:xfrm>
          <a:prstGeom prst="rect">
            <a:avLst/>
          </a:prstGeom>
        </p:spPr>
      </p:pic>
      <p:sp>
        <p:nvSpPr>
          <p:cNvPr id="11" name="Rectangle 10"/>
          <p:cNvSpPr/>
          <p:nvPr/>
        </p:nvSpPr>
        <p:spPr>
          <a:xfrm>
            <a:off x="0" y="785043"/>
            <a:ext cx="6978316" cy="4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36737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12192000" cy="6858000"/>
          </a:xfrm>
          <a:prstGeom prst="rect">
            <a:avLst/>
          </a:prstGeom>
        </p:spPr>
      </p:pic>
      <p:sp>
        <p:nvSpPr>
          <p:cNvPr id="2" name="Rectangle 1"/>
          <p:cNvSpPr/>
          <p:nvPr/>
        </p:nvSpPr>
        <p:spPr>
          <a:xfrm>
            <a:off x="723330" y="1627833"/>
            <a:ext cx="5090615" cy="6740307"/>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این امر سبب می‌شود که این افراد نیاز شدیدی به توجه دیگران داشته باشند و برای به‌دست آوردن این توجه دست به هر کاری بزنند.این اختلال در زنان شایع‌تر از مردان است و معمولا در زمان بلوغ یا اوایل جوانی مشهود می‌گردد. انواع اختلال های شخصیت در خوشه </a:t>
            </a:r>
            <a:r>
              <a:rPr lang="en-US" dirty="0">
                <a:solidFill>
                  <a:schemeClr val="bg1"/>
                </a:solidFill>
                <a:latin typeface="Vazir" panose="020B0603030804020204" pitchFamily="34" charset="-78"/>
                <a:cs typeface="Vazir" panose="020B0603030804020204" pitchFamily="34" charset="-78"/>
              </a:rPr>
              <a:t>B </a:t>
            </a:r>
            <a:r>
              <a:rPr lang="fa-IR" dirty="0">
                <a:solidFill>
                  <a:schemeClr val="bg1"/>
                </a:solidFill>
                <a:latin typeface="Vazir" panose="020B0603030804020204" pitchFamily="34" charset="-78"/>
                <a:cs typeface="Vazir" panose="020B0603030804020204" pitchFamily="34" charset="-78"/>
              </a:rPr>
              <a:t>شامل: اختلال شخصیت مرزی، اختلال شخصیت ضداجتماعی، اختلال شخصیت خودشیفته و اختلات شخصیت نمایشی است.</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196610" y="938925"/>
            <a:ext cx="6187976" cy="1377815"/>
          </a:xfrm>
          <a:prstGeom prst="rect">
            <a:avLst/>
          </a:prstGeom>
        </p:spPr>
      </p:pic>
      <p:sp>
        <p:nvSpPr>
          <p:cNvPr id="5" name="Rectangle 4"/>
          <p:cNvSpPr/>
          <p:nvPr/>
        </p:nvSpPr>
        <p:spPr>
          <a:xfrm>
            <a:off x="723330" y="1459832"/>
            <a:ext cx="5090615" cy="4812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94227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0665" t="3274" r="10414" b="-3274"/>
          <a:stretch/>
        </p:blipFill>
        <p:spPr>
          <a:xfrm>
            <a:off x="-73867" y="-195429"/>
            <a:ext cx="12265867" cy="7382292"/>
          </a:xfrm>
          <a:prstGeom prst="rect">
            <a:avLst/>
          </a:prstGeom>
        </p:spPr>
      </p:pic>
      <p:sp>
        <p:nvSpPr>
          <p:cNvPr id="2" name="Rectangle 1"/>
          <p:cNvSpPr/>
          <p:nvPr/>
        </p:nvSpPr>
        <p:spPr>
          <a:xfrm>
            <a:off x="913203" y="593461"/>
            <a:ext cx="6096000" cy="1200329"/>
          </a:xfrm>
          <a:prstGeom prst="rect">
            <a:avLst/>
          </a:prstGeom>
        </p:spPr>
        <p:txBody>
          <a:bodyPr>
            <a:spAutoFit/>
          </a:bodyPr>
          <a:lstStyle/>
          <a:p>
            <a:pPr algn="just"/>
            <a:r>
              <a:rPr lang="fa-IR" sz="2400" b="1" dirty="0">
                <a:solidFill>
                  <a:schemeClr val="bg1"/>
                </a:solidFill>
                <a:latin typeface="Shabnam" panose="020B0603030804020204" pitchFamily="34" charset="-78"/>
                <a:cs typeface="Shabnam" panose="020B0603030804020204" pitchFamily="34" charset="-78"/>
              </a:rPr>
              <a:t>علائم اختلال شخصیت نمایشی</a:t>
            </a:r>
          </a:p>
          <a:p>
            <a:pPr algn="just"/>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5373148" y="3783009"/>
            <a:ext cx="6096000" cy="3970318"/>
          </a:xfrm>
          <a:prstGeom prst="rect">
            <a:avLst/>
          </a:prstGeom>
        </p:spPr>
        <p:txBody>
          <a:bodyPr>
            <a:spAutoFit/>
          </a:bodyPr>
          <a:lstStyle/>
          <a:p>
            <a:pPr algn="just">
              <a:lnSpc>
                <a:spcPct val="200000"/>
              </a:lnSpc>
            </a:pPr>
            <a:r>
              <a:rPr lang="fa-IR" dirty="0">
                <a:latin typeface="Vazir" panose="020B0603030804020204" pitchFamily="34" charset="-78"/>
                <a:cs typeface="Vazir" panose="020B0603030804020204" pitchFamily="34" charset="-78"/>
              </a:rPr>
              <a:t>اختلال شخصیت نمایشی یک اختلال ویرانگر نیست و در بسیاری از موارد، افراد مبتلا به این اختلال، مهارت‌های اجتماعی خوبی دارند و در محیط کار موفق هستند. با این حال، برای آنکه در مرکز توجه باشند، به تخریب و آزار دیگران می‌پردازند و یا پس از مدتی خود دچار سقوط می‌شوند.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5" name="Rectangle 4"/>
          <p:cNvSpPr/>
          <p:nvPr/>
        </p:nvSpPr>
        <p:spPr>
          <a:xfrm>
            <a:off x="-73867" y="770022"/>
            <a:ext cx="3186036" cy="4812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31230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srcRect l="17028" r="-1"/>
          <a:stretch/>
        </p:blipFill>
        <p:spPr>
          <a:xfrm>
            <a:off x="32085" y="2476500"/>
            <a:ext cx="4836694" cy="4381500"/>
          </a:xfrm>
          <a:prstGeom prst="rect">
            <a:avLst/>
          </a:prstGeom>
        </p:spPr>
      </p:pic>
      <p:sp>
        <p:nvSpPr>
          <p:cNvPr id="10" name="Rectangle 9"/>
          <p:cNvSpPr/>
          <p:nvPr/>
        </p:nvSpPr>
        <p:spPr>
          <a:xfrm>
            <a:off x="7331241" y="770021"/>
            <a:ext cx="4379496" cy="88510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4122821" y="4151206"/>
            <a:ext cx="7587916" cy="66142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6689558" y="2999874"/>
            <a:ext cx="5021179" cy="529389"/>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93558" y="1655129"/>
            <a:ext cx="11117179" cy="1754326"/>
          </a:xfrm>
          <a:prstGeom prst="rect">
            <a:avLst/>
          </a:prstGeom>
        </p:spPr>
        <p:txBody>
          <a:bodyPr wrap="square">
            <a:spAutoFit/>
          </a:bodyPr>
          <a:lstStyle/>
          <a:p>
            <a:pPr algn="just">
              <a:lnSpc>
                <a:spcPct val="200000"/>
              </a:lnSpc>
            </a:pPr>
            <a:r>
              <a:rPr lang="fa-IR" b="1" dirty="0">
                <a:latin typeface="Shabnam" panose="020B0603030804020204" pitchFamily="34" charset="-78"/>
                <a:cs typeface="Shabnam" panose="020B0603030804020204" pitchFamily="34" charset="-78"/>
              </a:rPr>
              <a:t>بر اساس راهنمای دی‌اس‌ام-۵، افراد مبتلا به اختلال شخصیت نمایشی حداقل پنج علامت از علائم زیر را نشان می‌دهند: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5" name="Rectangle 4"/>
          <p:cNvSpPr/>
          <p:nvPr/>
        </p:nvSpPr>
        <p:spPr>
          <a:xfrm>
            <a:off x="3806289" y="4151206"/>
            <a:ext cx="7904448" cy="1685077"/>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2.مشخصه رفتار آن‌ها با دیگران، رفتار نامناسب جنسی اغوا‌کننده یا تحریک‌آمیز است.</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6" name="Rectangle 5"/>
          <p:cNvSpPr/>
          <p:nvPr/>
        </p:nvSpPr>
        <p:spPr>
          <a:xfrm>
            <a:off x="5614737" y="2826352"/>
            <a:ext cx="6096000" cy="1685077"/>
          </a:xfrm>
          <a:prstGeom prst="rect">
            <a:avLst/>
          </a:prstGeom>
        </p:spPr>
        <p:txBody>
          <a:bodyPr>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1.احساسات کم‌عمقی دارند که به‌سرعت تغییر می‌کند.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a:blip r:embed="rId3"/>
          <a:stretch>
            <a:fillRect/>
          </a:stretch>
        </p:blipFill>
        <p:spPr>
          <a:xfrm>
            <a:off x="5568749" y="913378"/>
            <a:ext cx="6187976" cy="1377815"/>
          </a:xfrm>
          <a:prstGeom prst="rect">
            <a:avLst/>
          </a:prstGeom>
        </p:spPr>
      </p:pic>
      <p:sp>
        <p:nvSpPr>
          <p:cNvPr id="13" name="Rectangle 12"/>
          <p:cNvSpPr/>
          <p:nvPr/>
        </p:nvSpPr>
        <p:spPr>
          <a:xfrm>
            <a:off x="32085" y="1097110"/>
            <a:ext cx="7299156"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16987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lowchart: Process 10"/>
          <p:cNvSpPr/>
          <p:nvPr/>
        </p:nvSpPr>
        <p:spPr>
          <a:xfrm>
            <a:off x="7491663" y="507225"/>
            <a:ext cx="4455994" cy="599680"/>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4572000" y="3915937"/>
            <a:ext cx="7375657" cy="556423"/>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6128084" y="2999874"/>
            <a:ext cx="5615302" cy="458518"/>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6384758" y="1909011"/>
            <a:ext cx="5358628" cy="445063"/>
          </a:xfrm>
          <a:prstGeom prst="flowChartProcess">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647386" y="2793820"/>
            <a:ext cx="6096000" cy="1685077"/>
          </a:xfrm>
          <a:prstGeom prst="rect">
            <a:avLst/>
          </a:prstGeom>
        </p:spPr>
        <p:txBody>
          <a:bodyPr>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4.به‌طور مداوم از جسم خود برای جلب‌توجه استفاده می‌کنند.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3" name="Rectangle 2"/>
          <p:cNvSpPr/>
          <p:nvPr/>
        </p:nvSpPr>
        <p:spPr>
          <a:xfrm>
            <a:off x="2410027" y="3807788"/>
            <a:ext cx="9537630" cy="1685077"/>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5.دارای سبکی از گفتار هستند که بیش از حد چشمگیر بوده ولی فاقد جزئیات است.</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4" name="Rectangle 3"/>
          <p:cNvSpPr/>
          <p:nvPr/>
        </p:nvSpPr>
        <p:spPr>
          <a:xfrm>
            <a:off x="5647386" y="1773315"/>
            <a:ext cx="6096000" cy="1685077"/>
          </a:xfrm>
          <a:prstGeom prst="rect">
            <a:avLst/>
          </a:prstGeom>
        </p:spPr>
        <p:txBody>
          <a:bodyPr>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3.احساسات آن‌ها نمایشی است و در بروز آن اغراق می‌کنند.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5759681" y="507225"/>
            <a:ext cx="6187976" cy="1377815"/>
          </a:xfrm>
          <a:prstGeom prst="rect">
            <a:avLst/>
          </a:prstGeom>
        </p:spPr>
      </p:pic>
      <p:sp>
        <p:nvSpPr>
          <p:cNvPr id="12" name="Flowchart: Process 11"/>
          <p:cNvSpPr/>
          <p:nvPr/>
        </p:nvSpPr>
        <p:spPr>
          <a:xfrm flipV="1">
            <a:off x="-1" y="770021"/>
            <a:ext cx="7491663" cy="45719"/>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12"/>
          <p:cNvPicPr>
            <a:picLocks noChangeAspect="1"/>
          </p:cNvPicPr>
          <p:nvPr/>
        </p:nvPicPr>
        <p:blipFill>
          <a:blip r:embed="rId3"/>
          <a:stretch>
            <a:fillRect/>
          </a:stretch>
        </p:blipFill>
        <p:spPr>
          <a:xfrm>
            <a:off x="308511" y="3909234"/>
            <a:ext cx="4203032" cy="2586482"/>
          </a:xfrm>
          <a:prstGeom prst="rect">
            <a:avLst/>
          </a:prstGeom>
        </p:spPr>
      </p:pic>
      <p:sp>
        <p:nvSpPr>
          <p:cNvPr id="14" name="Flowchart: Process 13"/>
          <p:cNvSpPr/>
          <p:nvPr/>
        </p:nvSpPr>
        <p:spPr>
          <a:xfrm>
            <a:off x="2069432" y="815740"/>
            <a:ext cx="513347" cy="3100197"/>
          </a:xfrm>
          <a:prstGeom prst="flowChartProcess">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Flowchart: Process 14"/>
          <p:cNvSpPr/>
          <p:nvPr/>
        </p:nvSpPr>
        <p:spPr>
          <a:xfrm>
            <a:off x="4419601" y="5562114"/>
            <a:ext cx="7772400" cy="349396"/>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13464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40632" y="3003275"/>
            <a:ext cx="7338904" cy="3738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5486400" y="1662120"/>
            <a:ext cx="6513095" cy="49685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p:cNvPicPr>
            <a:picLocks noChangeAspect="1"/>
          </p:cNvPicPr>
          <p:nvPr/>
        </p:nvPicPr>
        <p:blipFill>
          <a:blip r:embed="rId2"/>
          <a:stretch>
            <a:fillRect/>
          </a:stretch>
        </p:blipFill>
        <p:spPr>
          <a:xfrm>
            <a:off x="7315200" y="2701406"/>
            <a:ext cx="4876800" cy="4010025"/>
          </a:xfrm>
          <a:prstGeom prst="rect">
            <a:avLst/>
          </a:prstGeom>
        </p:spPr>
      </p:pic>
      <p:sp>
        <p:nvSpPr>
          <p:cNvPr id="2" name="Rectangle 1"/>
          <p:cNvSpPr/>
          <p:nvPr/>
        </p:nvSpPr>
        <p:spPr>
          <a:xfrm>
            <a:off x="-152041" y="2817776"/>
            <a:ext cx="7467241" cy="1685077"/>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7.تلقین‌پذیر هستند، یعنی اینکه به‌راحتی تحت تأثیر دیگران یا شرایط قرار می‌گیرند.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sp>
        <p:nvSpPr>
          <p:cNvPr id="3" name="Rectangle 2"/>
          <p:cNvSpPr/>
          <p:nvPr/>
        </p:nvSpPr>
        <p:spPr>
          <a:xfrm>
            <a:off x="4644549" y="1553086"/>
            <a:ext cx="7354946" cy="1685077"/>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6.در روابط، خود را از آنچه در واقعیت هستند، صمیمی‌تر نشان می‌دهند.</a:t>
            </a:r>
          </a:p>
          <a:p>
            <a:pPr algn="just">
              <a:lnSpc>
                <a:spcPct val="200000"/>
              </a:lnSpc>
            </a:pPr>
            <a:br>
              <a:rPr lang="fa-IR" dirty="0">
                <a:latin typeface="Vazir" panose="020B0603030804020204" pitchFamily="34" charset="-78"/>
                <a:cs typeface="Vazir" panose="020B0603030804020204" pitchFamily="34" charset="-78"/>
              </a:rPr>
            </a:br>
            <a:endParaRPr lang="fa-IR"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5811519" y="692462"/>
            <a:ext cx="6187976" cy="1377815"/>
          </a:xfrm>
          <a:prstGeom prst="rect">
            <a:avLst/>
          </a:prstGeom>
        </p:spPr>
      </p:pic>
      <p:sp>
        <p:nvSpPr>
          <p:cNvPr id="10" name="Flowchart: Process 9"/>
          <p:cNvSpPr/>
          <p:nvPr/>
        </p:nvSpPr>
        <p:spPr>
          <a:xfrm>
            <a:off x="36275" y="962526"/>
            <a:ext cx="7663936" cy="48127"/>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ight Arrow 10"/>
          <p:cNvSpPr/>
          <p:nvPr/>
        </p:nvSpPr>
        <p:spPr>
          <a:xfrm>
            <a:off x="36275" y="5541325"/>
            <a:ext cx="6096000" cy="449179"/>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ight Arrow 11"/>
          <p:cNvSpPr/>
          <p:nvPr/>
        </p:nvSpPr>
        <p:spPr>
          <a:xfrm>
            <a:off x="112295" y="3749960"/>
            <a:ext cx="3831968" cy="4845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809732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TotalTime>
  <Words>2169</Words>
  <Application>Microsoft Office PowerPoint</Application>
  <PresentationFormat>Widescreen</PresentationFormat>
  <Paragraphs>133</Paragraphs>
  <Slides>35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Calibri Light</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35</cp:revision>
  <dcterms:created xsi:type="dcterms:W3CDTF">2025-01-26T06:21:42Z</dcterms:created>
  <dcterms:modified xsi:type="dcterms:W3CDTF">2025-02-03T14:45:43Z</dcterms:modified>
</cp:coreProperties>
</file>