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5" r:id="rId2"/>
    <p:sldId id="256" r:id="rId3"/>
    <p:sldId id="261" r:id="rId4"/>
    <p:sldId id="262" r:id="rId5"/>
    <p:sldId id="257" r:id="rId6"/>
    <p:sldId id="282" r:id="rId7"/>
    <p:sldId id="258" r:id="rId8"/>
    <p:sldId id="259" r:id="rId9"/>
    <p:sldId id="260" r:id="rId10"/>
    <p:sldId id="263" r:id="rId11"/>
    <p:sldId id="264" r:id="rId12"/>
    <p:sldId id="265" r:id="rId13"/>
    <p:sldId id="266" r:id="rId14"/>
    <p:sldId id="280" r:id="rId15"/>
    <p:sldId id="267" r:id="rId16"/>
    <p:sldId id="268" r:id="rId17"/>
    <p:sldId id="281" r:id="rId18"/>
    <p:sldId id="269" r:id="rId19"/>
    <p:sldId id="270" r:id="rId20"/>
    <p:sldId id="271" r:id="rId21"/>
    <p:sldId id="283" r:id="rId22"/>
    <p:sldId id="272" r:id="rId23"/>
    <p:sldId id="274" r:id="rId24"/>
    <p:sldId id="275" r:id="rId25"/>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579B"/>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3ECD4FC4-AF2D-438F-8655-5E59917104EC}" type="datetimeFigureOut">
              <a:rPr lang="fa-IR" smtClean="0"/>
              <a:t>05/08/1446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6C9ECA3A-9BB8-4887-8399-682B5F48ED04}" type="slidenum">
              <a:rPr lang="fa-IR" smtClean="0"/>
              <a:t>‹#›</a:t>
            </a:fld>
            <a:endParaRPr lang="fa-IR"/>
          </a:p>
        </p:txBody>
      </p:sp>
    </p:spTree>
    <p:extLst>
      <p:ext uri="{BB962C8B-B14F-4D97-AF65-F5344CB8AC3E}">
        <p14:creationId xmlns:p14="http://schemas.microsoft.com/office/powerpoint/2010/main" val="2437631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C9ECA3A-9BB8-4887-8399-682B5F48ED04}" type="slidenum">
              <a:rPr lang="fa-IR" smtClean="0"/>
              <a:t>1</a:t>
            </a:fld>
            <a:endParaRPr lang="fa-IR"/>
          </a:p>
        </p:txBody>
      </p:sp>
    </p:spTree>
    <p:extLst>
      <p:ext uri="{BB962C8B-B14F-4D97-AF65-F5344CB8AC3E}">
        <p14:creationId xmlns:p14="http://schemas.microsoft.com/office/powerpoint/2010/main" val="1767366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C9ECA3A-9BB8-4887-8399-682B5F48ED04}" type="slidenum">
              <a:rPr lang="fa-IR" smtClean="0"/>
              <a:t>3</a:t>
            </a:fld>
            <a:endParaRPr lang="fa-IR"/>
          </a:p>
        </p:txBody>
      </p:sp>
    </p:spTree>
    <p:extLst>
      <p:ext uri="{BB962C8B-B14F-4D97-AF65-F5344CB8AC3E}">
        <p14:creationId xmlns:p14="http://schemas.microsoft.com/office/powerpoint/2010/main" val="3217998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C9ECA3A-9BB8-4887-8399-682B5F48ED04}" type="slidenum">
              <a:rPr lang="fa-IR" smtClean="0"/>
              <a:t>4</a:t>
            </a:fld>
            <a:endParaRPr lang="fa-IR"/>
          </a:p>
        </p:txBody>
      </p:sp>
    </p:spTree>
    <p:extLst>
      <p:ext uri="{BB962C8B-B14F-4D97-AF65-F5344CB8AC3E}">
        <p14:creationId xmlns:p14="http://schemas.microsoft.com/office/powerpoint/2010/main" val="614507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C9ECA3A-9BB8-4887-8399-682B5F48ED04}" type="slidenum">
              <a:rPr lang="fa-IR" smtClean="0"/>
              <a:t>10</a:t>
            </a:fld>
            <a:endParaRPr lang="fa-IR"/>
          </a:p>
        </p:txBody>
      </p:sp>
    </p:spTree>
    <p:extLst>
      <p:ext uri="{BB962C8B-B14F-4D97-AF65-F5344CB8AC3E}">
        <p14:creationId xmlns:p14="http://schemas.microsoft.com/office/powerpoint/2010/main" val="1906006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C9ECA3A-9BB8-4887-8399-682B5F48ED04}" type="slidenum">
              <a:rPr lang="fa-IR" smtClean="0"/>
              <a:t>14</a:t>
            </a:fld>
            <a:endParaRPr lang="fa-IR"/>
          </a:p>
        </p:txBody>
      </p:sp>
    </p:spTree>
    <p:extLst>
      <p:ext uri="{BB962C8B-B14F-4D97-AF65-F5344CB8AC3E}">
        <p14:creationId xmlns:p14="http://schemas.microsoft.com/office/powerpoint/2010/main" val="2328160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C9ECA3A-9BB8-4887-8399-682B5F48ED04}" type="slidenum">
              <a:rPr lang="fa-IR" smtClean="0"/>
              <a:t>16</a:t>
            </a:fld>
            <a:endParaRPr lang="fa-IR"/>
          </a:p>
        </p:txBody>
      </p:sp>
    </p:spTree>
    <p:extLst>
      <p:ext uri="{BB962C8B-B14F-4D97-AF65-F5344CB8AC3E}">
        <p14:creationId xmlns:p14="http://schemas.microsoft.com/office/powerpoint/2010/main" val="467012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2535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3896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EAF73B4-FDA4-D1CE-306D-4E1523181762}"/>
              </a:ext>
            </a:extLst>
          </p:cNvPr>
          <p:cNvSpPr>
            <a:spLocks noGrp="1"/>
          </p:cNvSpPr>
          <p:nvPr>
            <p:ph type="pic" sz="quarter" idx="10"/>
          </p:nvPr>
        </p:nvSpPr>
        <p:spPr>
          <a:xfrm>
            <a:off x="0" y="0"/>
            <a:ext cx="6920382" cy="6858000"/>
          </a:xfrm>
          <a:custGeom>
            <a:avLst/>
            <a:gdLst>
              <a:gd name="connsiteX0" fmla="*/ 1143000 w 6920382"/>
              <a:gd name="connsiteY0" fmla="*/ 0 h 6858000"/>
              <a:gd name="connsiteX1" fmla="*/ 5777382 w 6920382"/>
              <a:gd name="connsiteY1" fmla="*/ 0 h 6858000"/>
              <a:gd name="connsiteX2" fmla="*/ 6920382 w 6920382"/>
              <a:gd name="connsiteY2" fmla="*/ 1143000 h 6858000"/>
              <a:gd name="connsiteX3" fmla="*/ 6920382 w 6920382"/>
              <a:gd name="connsiteY3" fmla="*/ 5715000 h 6858000"/>
              <a:gd name="connsiteX4" fmla="*/ 5777382 w 6920382"/>
              <a:gd name="connsiteY4" fmla="*/ 6858000 h 6858000"/>
              <a:gd name="connsiteX5" fmla="*/ 1143000 w 6920382"/>
              <a:gd name="connsiteY5" fmla="*/ 6858000 h 6858000"/>
              <a:gd name="connsiteX6" fmla="*/ 0 w 6920382"/>
              <a:gd name="connsiteY6" fmla="*/ 5715000 h 6858000"/>
              <a:gd name="connsiteX7" fmla="*/ 0 w 6920382"/>
              <a:gd name="connsiteY7" fmla="*/ 1143000 h 6858000"/>
              <a:gd name="connsiteX8" fmla="*/ 1143000 w 692038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20382" h="6858000">
                <a:moveTo>
                  <a:pt x="1143000" y="0"/>
                </a:moveTo>
                <a:lnTo>
                  <a:pt x="5777382" y="0"/>
                </a:lnTo>
                <a:cubicBezTo>
                  <a:pt x="6408643" y="0"/>
                  <a:pt x="6920382" y="511739"/>
                  <a:pt x="6920382" y="1143000"/>
                </a:cubicBezTo>
                <a:lnTo>
                  <a:pt x="6920382" y="5715000"/>
                </a:lnTo>
                <a:cubicBezTo>
                  <a:pt x="6920382" y="6346261"/>
                  <a:pt x="6408643" y="6858000"/>
                  <a:pt x="5777382" y="6858000"/>
                </a:cubicBezTo>
                <a:lnTo>
                  <a:pt x="1143000" y="6858000"/>
                </a:lnTo>
                <a:cubicBezTo>
                  <a:pt x="511739" y="6858000"/>
                  <a:pt x="0" y="6346261"/>
                  <a:pt x="0" y="5715000"/>
                </a:cubicBezTo>
                <a:lnTo>
                  <a:pt x="0" y="1143000"/>
                </a:lnTo>
                <a:cubicBezTo>
                  <a:pt x="0" y="511739"/>
                  <a:pt x="511739" y="0"/>
                  <a:pt x="1143000" y="0"/>
                </a:cubicBezTo>
                <a:close/>
              </a:path>
            </a:pathLst>
          </a:custGeom>
        </p:spPr>
        <p:txBody>
          <a:bodyPr wrap="square">
            <a:noAutofit/>
          </a:bodyPr>
          <a:lstStyle/>
          <a:p>
            <a:endParaRPr lang="fa-IR"/>
          </a:p>
        </p:txBody>
      </p:sp>
    </p:spTree>
    <p:extLst>
      <p:ext uri="{BB962C8B-B14F-4D97-AF65-F5344CB8AC3E}">
        <p14:creationId xmlns:p14="http://schemas.microsoft.com/office/powerpoint/2010/main" val="33339297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40533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emroozkojaberim.com/" TargetMode="External"/><Relationship Id="rId2" Type="http://schemas.openxmlformats.org/officeDocument/2006/relationships/hyperlink" Target="https://almastrip.com/"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0D0DE23-462A-ADB6-0797-77264B2C37A1}"/>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576" r="16576"/>
          <a:stretch>
            <a:fillRect/>
          </a:stretch>
        </p:blipFill>
        <p:spPr/>
      </p:pic>
      <p:sp>
        <p:nvSpPr>
          <p:cNvPr id="5" name="Rectangle 4">
            <a:extLst>
              <a:ext uri="{FF2B5EF4-FFF2-40B4-BE49-F238E27FC236}">
                <a16:creationId xmlns:a16="http://schemas.microsoft.com/office/drawing/2014/main" id="{BC60165E-D25E-28FE-57F2-C2ED661876D8}"/>
              </a:ext>
            </a:extLst>
          </p:cNvPr>
          <p:cNvSpPr/>
          <p:nvPr/>
        </p:nvSpPr>
        <p:spPr>
          <a:xfrm>
            <a:off x="7295534" y="5502382"/>
            <a:ext cx="4896465" cy="570273"/>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5086ED7D-6F09-0267-0B4E-CC3230341242}"/>
              </a:ext>
            </a:extLst>
          </p:cNvPr>
          <p:cNvSpPr/>
          <p:nvPr/>
        </p:nvSpPr>
        <p:spPr>
          <a:xfrm>
            <a:off x="6920381" y="4499481"/>
            <a:ext cx="4896465" cy="570273"/>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BAC2806C-A9DD-1AF3-0955-4D5C4A438997}"/>
              </a:ext>
            </a:extLst>
          </p:cNvPr>
          <p:cNvSpPr/>
          <p:nvPr/>
        </p:nvSpPr>
        <p:spPr>
          <a:xfrm>
            <a:off x="7295535" y="3429000"/>
            <a:ext cx="4896465" cy="570273"/>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1646AFA3-ACA5-1752-3339-0EC17EFAFCF5}"/>
              </a:ext>
            </a:extLst>
          </p:cNvPr>
          <p:cNvSpPr/>
          <p:nvPr/>
        </p:nvSpPr>
        <p:spPr>
          <a:xfrm>
            <a:off x="6920381" y="2426099"/>
            <a:ext cx="4896465" cy="570273"/>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2" descr="لوگو دانشگاه تهران - لوگویاب">
            <a:extLst>
              <a:ext uri="{FF2B5EF4-FFF2-40B4-BE49-F238E27FC236}">
                <a16:creationId xmlns:a16="http://schemas.microsoft.com/office/drawing/2014/main" id="{7F0576ED-CF4D-1344-0ACC-01B5A447DC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1610" y="0"/>
            <a:ext cx="2312386" cy="231238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2CE2DAFF-C43A-C165-DF88-18EC9B6D78C1}"/>
              </a:ext>
            </a:extLst>
          </p:cNvPr>
          <p:cNvSpPr txBox="1"/>
          <p:nvPr/>
        </p:nvSpPr>
        <p:spPr>
          <a:xfrm>
            <a:off x="8297628" y="3533796"/>
            <a:ext cx="3519218" cy="477054"/>
          </a:xfrm>
          <a:prstGeom prst="rect">
            <a:avLst/>
          </a:prstGeom>
          <a:noFill/>
        </p:spPr>
        <p:txBody>
          <a:bodyPr wrap="square">
            <a:spAutoFit/>
          </a:bodyPr>
          <a:lstStyle/>
          <a:p>
            <a:pPr algn="just" rtl="1"/>
            <a:r>
              <a:rPr lang="fa-IR" sz="2500" b="1" dirty="0">
                <a:solidFill>
                  <a:schemeClr val="bg1"/>
                </a:solidFill>
                <a:latin typeface="Shabnam" panose="020B0603030804020204" pitchFamily="34" charset="-78"/>
                <a:cs typeface="Shabnam" panose="020B0603030804020204" pitchFamily="34" charset="-78"/>
              </a:rPr>
              <a:t>استاد راهنما:علیرضا عزیزی </a:t>
            </a:r>
            <a:endParaRPr lang="fa-IR" sz="2500" dirty="0">
              <a:solidFill>
                <a:schemeClr val="bg1"/>
              </a:solidFill>
              <a:latin typeface="Shabnam" panose="020B0603030804020204" pitchFamily="34" charset="-78"/>
              <a:cs typeface="Shabnam" panose="020B0603030804020204" pitchFamily="34" charset="-78"/>
            </a:endParaRPr>
          </a:p>
        </p:txBody>
      </p:sp>
      <p:sp>
        <p:nvSpPr>
          <p:cNvPr id="11" name="TextBox 10">
            <a:extLst>
              <a:ext uri="{FF2B5EF4-FFF2-40B4-BE49-F238E27FC236}">
                <a16:creationId xmlns:a16="http://schemas.microsoft.com/office/drawing/2014/main" id="{CBA6AEAF-CD35-E48B-99E8-4A7D5A419241}"/>
              </a:ext>
            </a:extLst>
          </p:cNvPr>
          <p:cNvSpPr txBox="1"/>
          <p:nvPr/>
        </p:nvSpPr>
        <p:spPr>
          <a:xfrm>
            <a:off x="7025148" y="4574901"/>
            <a:ext cx="4231600" cy="461665"/>
          </a:xfrm>
          <a:prstGeom prst="rect">
            <a:avLst/>
          </a:prstGeom>
          <a:noFill/>
        </p:spPr>
        <p:txBody>
          <a:bodyPr wrap="square">
            <a:spAutoFit/>
          </a:bodyPr>
          <a:lstStyle/>
          <a:p>
            <a:pPr algn="just" rtl="1"/>
            <a:r>
              <a:rPr lang="fa-IR" sz="2400" b="1">
                <a:solidFill>
                  <a:schemeClr val="bg1"/>
                </a:solidFill>
                <a:latin typeface="Shabnam" panose="020B0603030804020204" pitchFamily="34" charset="-78"/>
                <a:cs typeface="Shabnam" panose="020B0603030804020204" pitchFamily="34" charset="-78"/>
              </a:rPr>
              <a:t>پژوهشگر: فاطمه عباسی</a:t>
            </a:r>
            <a:endParaRPr lang="fa-IR" sz="2400" dirty="0">
              <a:solidFill>
                <a:schemeClr val="bg1"/>
              </a:solidFill>
              <a:latin typeface="Shabnam" panose="020B0603030804020204" pitchFamily="34" charset="-78"/>
              <a:cs typeface="Shabnam" panose="020B0603030804020204" pitchFamily="34" charset="-78"/>
            </a:endParaRPr>
          </a:p>
        </p:txBody>
      </p:sp>
      <p:sp>
        <p:nvSpPr>
          <p:cNvPr id="12" name="TextBox 11">
            <a:extLst>
              <a:ext uri="{FF2B5EF4-FFF2-40B4-BE49-F238E27FC236}">
                <a16:creationId xmlns:a16="http://schemas.microsoft.com/office/drawing/2014/main" id="{6773B25C-3808-5EEC-75C5-C7587A8BF7FF}"/>
              </a:ext>
            </a:extLst>
          </p:cNvPr>
          <p:cNvSpPr txBox="1"/>
          <p:nvPr/>
        </p:nvSpPr>
        <p:spPr>
          <a:xfrm>
            <a:off x="7482348" y="5569962"/>
            <a:ext cx="3774400"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تاریخ ارائه: ......</a:t>
            </a:r>
            <a:endParaRPr lang="fa-IR" sz="2400" dirty="0">
              <a:solidFill>
                <a:schemeClr val="bg1"/>
              </a:solidFill>
              <a:latin typeface="Shabnam" panose="020B0603030804020204" pitchFamily="34" charset="-78"/>
              <a:cs typeface="Shabnam" panose="020B0603030804020204" pitchFamily="34" charset="-78"/>
            </a:endParaRPr>
          </a:p>
        </p:txBody>
      </p:sp>
      <p:sp>
        <p:nvSpPr>
          <p:cNvPr id="13" name="TextBox 12">
            <a:extLst>
              <a:ext uri="{FF2B5EF4-FFF2-40B4-BE49-F238E27FC236}">
                <a16:creationId xmlns:a16="http://schemas.microsoft.com/office/drawing/2014/main" id="{07157F04-1E63-5546-7270-B6BC6710BCC3}"/>
              </a:ext>
            </a:extLst>
          </p:cNvPr>
          <p:cNvSpPr txBox="1"/>
          <p:nvPr/>
        </p:nvSpPr>
        <p:spPr>
          <a:xfrm>
            <a:off x="6420577" y="2472708"/>
            <a:ext cx="5440741" cy="477054"/>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sz="2500" dirty="0"/>
              <a:t>موضوع:پاورپوینت کاخ آپادانا کجاست؟</a:t>
            </a:r>
          </a:p>
        </p:txBody>
      </p:sp>
    </p:spTree>
    <p:extLst>
      <p:ext uri="{BB962C8B-B14F-4D97-AF65-F5344CB8AC3E}">
        <p14:creationId xmlns:p14="http://schemas.microsoft.com/office/powerpoint/2010/main" val="32054062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2BB4B08-1821-9A2D-E5B4-D4BF3517F98F}"/>
              </a:ext>
            </a:extLst>
          </p:cNvPr>
          <p:cNvSpPr/>
          <p:nvPr/>
        </p:nvSpPr>
        <p:spPr>
          <a:xfrm>
            <a:off x="-4916" y="0"/>
            <a:ext cx="3048000" cy="6857999"/>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7287D4E-37E1-B87C-259E-2110631396E8}"/>
              </a:ext>
            </a:extLst>
          </p:cNvPr>
          <p:cNvSpPr txBox="1"/>
          <p:nvPr/>
        </p:nvSpPr>
        <p:spPr>
          <a:xfrm>
            <a:off x="5212329" y="1147006"/>
            <a:ext cx="3608439"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بخش‌های‌ مختلف کاخ آپادانا</a:t>
            </a:r>
          </a:p>
        </p:txBody>
      </p:sp>
      <p:sp>
        <p:nvSpPr>
          <p:cNvPr id="5" name="TextBox 4">
            <a:extLst>
              <a:ext uri="{FF2B5EF4-FFF2-40B4-BE49-F238E27FC236}">
                <a16:creationId xmlns:a16="http://schemas.microsoft.com/office/drawing/2014/main" id="{E8A6AF60-0AA7-07A8-104D-049E3E42CCFD}"/>
              </a:ext>
            </a:extLst>
          </p:cNvPr>
          <p:cNvSpPr txBox="1"/>
          <p:nvPr/>
        </p:nvSpPr>
        <p:spPr>
          <a:xfrm>
            <a:off x="5368416" y="1671288"/>
            <a:ext cx="6341807" cy="4455066"/>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احتمالاً این موضوع را شنیده‌اید که کاخ آپادانا اولین بنای ایرانی است که با سنگ ساخته شده است. آپادانا دارای بخش‌های مختلفی است که هر کدام از آن‌ها قطعاً با معماری باشکوهی که دارند، می‌توانند نظر همه مخاطبان را به خود جلب کنند. آپادانا تالاری مرکزی، سه ایوان در شمال شرق و غرب، چهار برج در چهار گوشه، تعدادی اتاق در جنوب بنا و دو پلکان ورودی را دارا است. تمامی محوطه آپادانا ۷۲ ستون داشته و وزن هر کدام از این ستون‌ها هم 20 تن است و از جمله قسمت‌های این تالار می‌توانیم به موارد زیر اشاره داشته باشیم.</a:t>
            </a:r>
          </a:p>
        </p:txBody>
      </p:sp>
      <p:pic>
        <p:nvPicPr>
          <p:cNvPr id="11266" name="Picture 2" descr="کاخ آپادانا - تخت جمشید">
            <a:extLst>
              <a:ext uri="{FF2B5EF4-FFF2-40B4-BE49-F238E27FC236}">
                <a16:creationId xmlns:a16="http://schemas.microsoft.com/office/drawing/2014/main" id="{04F1BC66-5268-53FD-9AEA-CB30DFBA94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4" y="704553"/>
            <a:ext cx="4188540" cy="5621152"/>
          </a:xfrm>
          <a:prstGeom prst="rect">
            <a:avLst/>
          </a:prstGeom>
          <a:noFill/>
          <a:ln w="57150">
            <a:solidFill>
              <a:srgbClr val="31579B"/>
            </a:solidFill>
          </a:ln>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A2959B2D-5781-D099-2B90-863D68441570}"/>
              </a:ext>
            </a:extLst>
          </p:cNvPr>
          <p:cNvSpPr/>
          <p:nvPr/>
        </p:nvSpPr>
        <p:spPr>
          <a:xfrm>
            <a:off x="8820768" y="1317836"/>
            <a:ext cx="3274142" cy="93074"/>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871272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EDE5AF-0739-BF55-DA74-EE0C632463F9}"/>
              </a:ext>
            </a:extLst>
          </p:cNvPr>
          <p:cNvSpPr/>
          <p:nvPr/>
        </p:nvSpPr>
        <p:spPr>
          <a:xfrm>
            <a:off x="4188541" y="1740310"/>
            <a:ext cx="3382297" cy="5117690"/>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700B0EE-58A0-8E65-82CD-8BEE9C154203}"/>
              </a:ext>
            </a:extLst>
          </p:cNvPr>
          <p:cNvSpPr txBox="1"/>
          <p:nvPr/>
        </p:nvSpPr>
        <p:spPr>
          <a:xfrm>
            <a:off x="6705599" y="1671927"/>
            <a:ext cx="2487561"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تالار مرکزی</a:t>
            </a:r>
          </a:p>
        </p:txBody>
      </p:sp>
      <p:sp>
        <p:nvSpPr>
          <p:cNvPr id="5" name="TextBox 4">
            <a:extLst>
              <a:ext uri="{FF2B5EF4-FFF2-40B4-BE49-F238E27FC236}">
                <a16:creationId xmlns:a16="http://schemas.microsoft.com/office/drawing/2014/main" id="{98ECC07F-D2AE-A519-97FB-BD5F49410C36}"/>
              </a:ext>
            </a:extLst>
          </p:cNvPr>
          <p:cNvSpPr txBox="1"/>
          <p:nvPr/>
        </p:nvSpPr>
        <p:spPr>
          <a:xfrm>
            <a:off x="206477" y="1113611"/>
            <a:ext cx="5397909" cy="5009064"/>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بنای کاخ آپادانا شکلی مربع گونه دارد و به ضلع 60/5 متر مربع است. تالار مرکزی دارای ۶ ردیف ۶ تایی و در مجموع ۳۶ ستون بوده و ارتفاع هر کدام از این ستون‌ها ۲۰ متر است. سقف را از چوب سرو یا سدر درست کرده بودند. برای اینکه باران نتواند سقف را خراب کند و درون دیوارهای کاخ به وسیله ملات قیر آبراه‌های را به وجود آورده بودند که به کمک آن این آب به سوی کانال‌های زیرزمینی راه پیدا کند. دیوارهای تالار دارای پهنای 5/32 متری بوده و به وسیله خشت خام احداث شدند.</a:t>
            </a:r>
          </a:p>
        </p:txBody>
      </p:sp>
      <p:pic>
        <p:nvPicPr>
          <p:cNvPr id="6" name="Picture 5">
            <a:extLst>
              <a:ext uri="{FF2B5EF4-FFF2-40B4-BE49-F238E27FC236}">
                <a16:creationId xmlns:a16="http://schemas.microsoft.com/office/drawing/2014/main" id="{4887FE73-EF7B-7A29-2667-4C2714DC016A}"/>
              </a:ext>
            </a:extLst>
          </p:cNvPr>
          <p:cNvPicPr>
            <a:picLocks noChangeAspect="1"/>
          </p:cNvPicPr>
          <p:nvPr/>
        </p:nvPicPr>
        <p:blipFill>
          <a:blip r:embed="rId2"/>
          <a:srcRect l="4968" b="9527"/>
          <a:stretch/>
        </p:blipFill>
        <p:spPr>
          <a:xfrm>
            <a:off x="5791199" y="2232376"/>
            <a:ext cx="6096000" cy="4352662"/>
          </a:xfrm>
          <a:prstGeom prst="rect">
            <a:avLst/>
          </a:prstGeom>
          <a:ln w="57150">
            <a:solidFill>
              <a:schemeClr val="bg1">
                <a:lumMod val="65000"/>
              </a:schemeClr>
            </a:solidFill>
          </a:ln>
        </p:spPr>
      </p:pic>
      <p:sp>
        <p:nvSpPr>
          <p:cNvPr id="8" name="Rectangle 7">
            <a:extLst>
              <a:ext uri="{FF2B5EF4-FFF2-40B4-BE49-F238E27FC236}">
                <a16:creationId xmlns:a16="http://schemas.microsoft.com/office/drawing/2014/main" id="{350FC98B-505C-AE1F-996C-F371A6187FD1}"/>
              </a:ext>
            </a:extLst>
          </p:cNvPr>
          <p:cNvSpPr/>
          <p:nvPr/>
        </p:nvSpPr>
        <p:spPr>
          <a:xfrm>
            <a:off x="3706761" y="607023"/>
            <a:ext cx="8485239" cy="271558"/>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3FE21A3B-0B5F-248A-D49C-941CD033E490}"/>
              </a:ext>
            </a:extLst>
          </p:cNvPr>
          <p:cNvSpPr/>
          <p:nvPr/>
        </p:nvSpPr>
        <p:spPr>
          <a:xfrm>
            <a:off x="1" y="260682"/>
            <a:ext cx="6027174" cy="250359"/>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055617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ame 6">
            <a:extLst>
              <a:ext uri="{FF2B5EF4-FFF2-40B4-BE49-F238E27FC236}">
                <a16:creationId xmlns:a16="http://schemas.microsoft.com/office/drawing/2014/main" id="{E75404A4-0542-641C-C0EF-C4EDB29C14C9}"/>
              </a:ext>
            </a:extLst>
          </p:cNvPr>
          <p:cNvSpPr/>
          <p:nvPr/>
        </p:nvSpPr>
        <p:spPr>
          <a:xfrm>
            <a:off x="1887794" y="1497090"/>
            <a:ext cx="8525472" cy="5090912"/>
          </a:xfrm>
          <a:prstGeom prst="frame">
            <a:avLst>
              <a:gd name="adj1" fmla="val 1298"/>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 name="TextBox 2">
            <a:extLst>
              <a:ext uri="{FF2B5EF4-FFF2-40B4-BE49-F238E27FC236}">
                <a16:creationId xmlns:a16="http://schemas.microsoft.com/office/drawing/2014/main" id="{4A8C3CF7-B64A-D947-5E7C-15A16BDE928F}"/>
              </a:ext>
            </a:extLst>
          </p:cNvPr>
          <p:cNvSpPr txBox="1"/>
          <p:nvPr/>
        </p:nvSpPr>
        <p:spPr>
          <a:xfrm>
            <a:off x="7266037" y="1688430"/>
            <a:ext cx="4768645" cy="5009064"/>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 درهایی که برای این کار در نظر گرفته شده دارای ارتفاع ۱۵ متر بوده که به صورت دو لنگه و البته با در‌های کوچکتری که در آن‌ها تعبیه شده قابل رفت و آمد بودند. جنس درها هم چوب سرو یا سدر بوده و به وسیله روکش طلا مزین شده بود. در کاوش‌هایی که در این مجموعه صورت گرفته بود در سال ۱۳۲۰ نمونه‌ای از این روکش‌ها که دارای سه گاو بالدار بود را در قسمت اتاق جنوبی کاخ توانستند کشف کنند.</a:t>
            </a:r>
          </a:p>
        </p:txBody>
      </p:sp>
      <p:sp>
        <p:nvSpPr>
          <p:cNvPr id="4" name="TextBox 3">
            <a:extLst>
              <a:ext uri="{FF2B5EF4-FFF2-40B4-BE49-F238E27FC236}">
                <a16:creationId xmlns:a16="http://schemas.microsoft.com/office/drawing/2014/main" id="{D909D176-2FB1-80F5-298F-C72765B1E3B3}"/>
              </a:ext>
            </a:extLst>
          </p:cNvPr>
          <p:cNvSpPr txBox="1"/>
          <p:nvPr/>
        </p:nvSpPr>
        <p:spPr>
          <a:xfrm>
            <a:off x="-2716" y="1279723"/>
            <a:ext cx="1781450"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تالار مرکزی</a:t>
            </a:r>
          </a:p>
        </p:txBody>
      </p:sp>
      <p:pic>
        <p:nvPicPr>
          <p:cNvPr id="12290" name="Picture 2" descr="کاخ آپادانا در تخت جمشید - شیراز گشت">
            <a:extLst>
              <a:ext uri="{FF2B5EF4-FFF2-40B4-BE49-F238E27FC236}">
                <a16:creationId xmlns:a16="http://schemas.microsoft.com/office/drawing/2014/main" id="{586DA74E-9DC0-9A37-F6D3-B65EE40BFA9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4538"/>
          <a:stretch/>
        </p:blipFill>
        <p:spPr bwMode="auto">
          <a:xfrm>
            <a:off x="0" y="1767088"/>
            <a:ext cx="7110534" cy="509091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F3C8274-C19D-5446-68E1-458FC0AFDAE5}"/>
              </a:ext>
            </a:extLst>
          </p:cNvPr>
          <p:cNvSpPr/>
          <p:nvPr/>
        </p:nvSpPr>
        <p:spPr>
          <a:xfrm>
            <a:off x="1" y="233397"/>
            <a:ext cx="12192000" cy="336874"/>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685423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B6E75E-2C20-C2C5-7A37-C853B3D12BCB}"/>
              </a:ext>
            </a:extLst>
          </p:cNvPr>
          <p:cNvSpPr txBox="1"/>
          <p:nvPr/>
        </p:nvSpPr>
        <p:spPr>
          <a:xfrm>
            <a:off x="9527458" y="5003573"/>
            <a:ext cx="2664542"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ایوان و پلکان شرقی</a:t>
            </a:r>
          </a:p>
        </p:txBody>
      </p:sp>
      <p:sp>
        <p:nvSpPr>
          <p:cNvPr id="5" name="TextBox 4">
            <a:extLst>
              <a:ext uri="{FF2B5EF4-FFF2-40B4-BE49-F238E27FC236}">
                <a16:creationId xmlns:a16="http://schemas.microsoft.com/office/drawing/2014/main" id="{667834D6-46F3-82AC-84A4-42CC13AC98AC}"/>
              </a:ext>
            </a:extLst>
          </p:cNvPr>
          <p:cNvSpPr txBox="1"/>
          <p:nvPr/>
        </p:nvSpPr>
        <p:spPr>
          <a:xfrm>
            <a:off x="191728" y="5368434"/>
            <a:ext cx="11808543" cy="1131079"/>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 از جمله وسیع‌ترین و باشکوه‌ترین قسمت‌های کاخ آپادانا را می‌توانیم ایوان شرقی و پلکانی که به صورت کاملا قرینه در آن زمان ساخته شده است، بدانیم. عظمت این پلکان جایی برای حرف و حدیثی از فرهنگ غنی و تمدن باشکوه ایرانیان را بر جای نمی‌گذارد. </a:t>
            </a:r>
          </a:p>
        </p:txBody>
      </p:sp>
      <p:sp>
        <p:nvSpPr>
          <p:cNvPr id="6" name="Rectangle 5">
            <a:extLst>
              <a:ext uri="{FF2B5EF4-FFF2-40B4-BE49-F238E27FC236}">
                <a16:creationId xmlns:a16="http://schemas.microsoft.com/office/drawing/2014/main" id="{B89C1999-8379-C03C-2622-CA440DE73A34}"/>
              </a:ext>
            </a:extLst>
          </p:cNvPr>
          <p:cNvSpPr/>
          <p:nvPr/>
        </p:nvSpPr>
        <p:spPr>
          <a:xfrm>
            <a:off x="0" y="5102943"/>
            <a:ext cx="9694606" cy="235995"/>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338" name="Picture 2" descr="کاخ آپادانای تخت جمشید | اطلاعات، آدرس و راهنمای بازدید">
            <a:extLst>
              <a:ext uri="{FF2B5EF4-FFF2-40B4-BE49-F238E27FC236}">
                <a16:creationId xmlns:a16="http://schemas.microsoft.com/office/drawing/2014/main" id="{0792FB96-8EA6-AA6A-41D4-C85283BFA9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980554" cy="510384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6BBD49BE-91C4-599B-E8B1-41A7B8D03B28}"/>
              </a:ext>
            </a:extLst>
          </p:cNvPr>
          <p:cNvSpPr/>
          <p:nvPr/>
        </p:nvSpPr>
        <p:spPr>
          <a:xfrm>
            <a:off x="10225548" y="533046"/>
            <a:ext cx="1853381" cy="434734"/>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1C9E9076-1513-79EB-5035-2BF8F717978F}"/>
              </a:ext>
            </a:extLst>
          </p:cNvPr>
          <p:cNvSpPr/>
          <p:nvPr/>
        </p:nvSpPr>
        <p:spPr>
          <a:xfrm>
            <a:off x="8372167" y="1453408"/>
            <a:ext cx="1853381" cy="434734"/>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33687A73-FE58-EC6A-9B5A-A68959156A32}"/>
              </a:ext>
            </a:extLst>
          </p:cNvPr>
          <p:cNvSpPr/>
          <p:nvPr/>
        </p:nvSpPr>
        <p:spPr>
          <a:xfrm>
            <a:off x="10146890" y="2550942"/>
            <a:ext cx="1853381" cy="434734"/>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8152D70F-66E2-B040-7E72-9009D6AABF0E}"/>
              </a:ext>
            </a:extLst>
          </p:cNvPr>
          <p:cNvSpPr/>
          <p:nvPr/>
        </p:nvSpPr>
        <p:spPr>
          <a:xfrm>
            <a:off x="8600767" y="3965214"/>
            <a:ext cx="1853381" cy="434734"/>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82033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6F8507B-B5DC-62C0-AE28-4AE83A3B3FB6}"/>
              </a:ext>
            </a:extLst>
          </p:cNvPr>
          <p:cNvSpPr/>
          <p:nvPr/>
        </p:nvSpPr>
        <p:spPr>
          <a:xfrm>
            <a:off x="1103617" y="3802469"/>
            <a:ext cx="4326193" cy="305553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1A1607C5-759A-BF77-65E4-1AC084FB6B6E}"/>
              </a:ext>
            </a:extLst>
          </p:cNvPr>
          <p:cNvSpPr/>
          <p:nvPr/>
        </p:nvSpPr>
        <p:spPr>
          <a:xfrm>
            <a:off x="5646120" y="2324853"/>
            <a:ext cx="4326193" cy="305553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40DC1D1-7BBE-5D6C-5C75-34B8016E5BE8}"/>
              </a:ext>
            </a:extLst>
          </p:cNvPr>
          <p:cNvSpPr txBox="1"/>
          <p:nvPr/>
        </p:nvSpPr>
        <p:spPr>
          <a:xfrm>
            <a:off x="137652" y="537796"/>
            <a:ext cx="11916696" cy="1685077"/>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ایوان شرقی همچون ایوان‌های شمالی و غربی دارای ۱۲ ستون بوده و ۲۰ متر عرض دارد. سرستون‌هایی که در این ایوان به کار رفته شکل شیر دو سر بوده و با دیگر ستون‌ها کاملاً تفاوت دارد. دیوان شرقی با کمال درایت رو به طلوع آفتاب بوده و در ایران باستان شیر را به عنوان نمادی از قدرت و خورشید ایزدمهر می‌پنداشتند.</a:t>
            </a:r>
          </a:p>
        </p:txBody>
      </p:sp>
      <p:sp>
        <p:nvSpPr>
          <p:cNvPr id="4" name="TextBox 3">
            <a:extLst>
              <a:ext uri="{FF2B5EF4-FFF2-40B4-BE49-F238E27FC236}">
                <a16:creationId xmlns:a16="http://schemas.microsoft.com/office/drawing/2014/main" id="{57F21F29-C4D9-ECDA-411E-E320C5BD8124}"/>
              </a:ext>
            </a:extLst>
          </p:cNvPr>
          <p:cNvSpPr txBox="1"/>
          <p:nvPr/>
        </p:nvSpPr>
        <p:spPr>
          <a:xfrm>
            <a:off x="5958348" y="151762"/>
            <a:ext cx="6096000"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ایوان و پلکان شرقی</a:t>
            </a:r>
          </a:p>
        </p:txBody>
      </p:sp>
      <p:pic>
        <p:nvPicPr>
          <p:cNvPr id="15362" name="Picture 2" descr="نگاره های هدیه آورندگان در نقش برجسته های کاخ آپادانا تخت جمشید">
            <a:extLst>
              <a:ext uri="{FF2B5EF4-FFF2-40B4-BE49-F238E27FC236}">
                <a16:creationId xmlns:a16="http://schemas.microsoft.com/office/drawing/2014/main" id="{791EF2C0-253D-091D-5D3C-A03385E22E7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275"/>
          <a:stretch/>
        </p:blipFill>
        <p:spPr bwMode="auto">
          <a:xfrm>
            <a:off x="0" y="1858297"/>
            <a:ext cx="5147080" cy="4803058"/>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pic>
        <p:nvPicPr>
          <p:cNvPr id="15364" name="Picture 4" descr="یک شبانه با تخت‌جمشید/ شکوه پارسی در یک معماری جهانی (عکس)">
            <a:extLst>
              <a:ext uri="{FF2B5EF4-FFF2-40B4-BE49-F238E27FC236}">
                <a16:creationId xmlns:a16="http://schemas.microsoft.com/office/drawing/2014/main" id="{D50D486C-550D-8438-628D-89621BB041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8850" y="2663724"/>
            <a:ext cx="6291416" cy="4194276"/>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5B878ED5-5B51-F850-4762-C1A8252556D2}"/>
              </a:ext>
            </a:extLst>
          </p:cNvPr>
          <p:cNvSpPr/>
          <p:nvPr/>
        </p:nvSpPr>
        <p:spPr>
          <a:xfrm>
            <a:off x="0" y="302442"/>
            <a:ext cx="9458631" cy="133374"/>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831888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60B19B1-4B5D-6A75-F23D-BEB165C6491C}"/>
              </a:ext>
            </a:extLst>
          </p:cNvPr>
          <p:cNvSpPr txBox="1"/>
          <p:nvPr/>
        </p:nvSpPr>
        <p:spPr>
          <a:xfrm>
            <a:off x="-119370" y="1387670"/>
            <a:ext cx="3667432"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سنگ نگاره‌های پلکان شرقی</a:t>
            </a:r>
          </a:p>
        </p:txBody>
      </p:sp>
      <p:sp>
        <p:nvSpPr>
          <p:cNvPr id="5" name="TextBox 4">
            <a:extLst>
              <a:ext uri="{FF2B5EF4-FFF2-40B4-BE49-F238E27FC236}">
                <a16:creationId xmlns:a16="http://schemas.microsoft.com/office/drawing/2014/main" id="{6C26E7B5-D426-4F79-C98A-A8F9FEA249BE}"/>
              </a:ext>
            </a:extLst>
          </p:cNvPr>
          <p:cNvSpPr txBox="1"/>
          <p:nvPr/>
        </p:nvSpPr>
        <p:spPr>
          <a:xfrm>
            <a:off x="7226710" y="647469"/>
            <a:ext cx="4847303" cy="5563061"/>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سنگ نگاره‌هایی که در قسمت پلکان جلویی قابل مشاهده است به سربازان مادی و پارسی تعلق دارد. در پشت هر کدام از سرباز‌ها یک شیر و گاو نقش بسته که با یکدیگر در حال جنگ هستند. برای این اشکال تفاسیر و تعابیر بسیار مختلف وجود دارد که از همه مقبول‌تر، تفسیر نجومی آن است. به این صورت می‌توانیم بگوییم که این نگاره بخشی از صحنه‌هایی که در مراسمات سالانه رخ داده را رقم می‌زند. در بخش پلکان عقبی سربازانی را می‌توانید ببینید که برای شاه پیشکش‌هایی را آورده‌اند.</a:t>
            </a:r>
          </a:p>
        </p:txBody>
      </p:sp>
      <p:sp>
        <p:nvSpPr>
          <p:cNvPr id="6" name="Rectangle: Diagonal Corners Snipped 5">
            <a:extLst>
              <a:ext uri="{FF2B5EF4-FFF2-40B4-BE49-F238E27FC236}">
                <a16:creationId xmlns:a16="http://schemas.microsoft.com/office/drawing/2014/main" id="{DD9F4371-7A99-A3BC-969F-91020A528341}"/>
              </a:ext>
            </a:extLst>
          </p:cNvPr>
          <p:cNvSpPr/>
          <p:nvPr/>
        </p:nvSpPr>
        <p:spPr>
          <a:xfrm>
            <a:off x="0" y="6246032"/>
            <a:ext cx="12192000" cy="434734"/>
          </a:xfrm>
          <a:prstGeom prst="snip2DiagRect">
            <a:avLst>
              <a:gd name="adj1" fmla="val 0"/>
              <a:gd name="adj2" fmla="val 50000"/>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6386" name="Picture 2" descr="پلکان آپادانا شیراز-ایران | سپهرسیر">
            <a:extLst>
              <a:ext uri="{FF2B5EF4-FFF2-40B4-BE49-F238E27FC236}">
                <a16:creationId xmlns:a16="http://schemas.microsoft.com/office/drawing/2014/main" id="{A5950E94-0F9B-51B7-9467-B7EC5CD741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85685"/>
            <a:ext cx="7096125" cy="3571875"/>
          </a:xfrm>
          <a:prstGeom prst="rect">
            <a:avLst/>
          </a:prstGeom>
          <a:noFill/>
          <a:extLst>
            <a:ext uri="{909E8E84-426E-40DD-AFC4-6F175D3DCCD1}">
              <a14:hiddenFill xmlns:a14="http://schemas.microsoft.com/office/drawing/2010/main">
                <a:solidFill>
                  <a:srgbClr val="FFFFFF"/>
                </a:solidFill>
              </a14:hiddenFill>
            </a:ext>
          </a:extLst>
        </p:spPr>
      </p:pic>
      <p:sp>
        <p:nvSpPr>
          <p:cNvPr id="8" name="Star: 4 Points 7">
            <a:extLst>
              <a:ext uri="{FF2B5EF4-FFF2-40B4-BE49-F238E27FC236}">
                <a16:creationId xmlns:a16="http://schemas.microsoft.com/office/drawing/2014/main" id="{A107602B-CD00-8AA3-B151-7E2F7D6E7BEB}"/>
              </a:ext>
            </a:extLst>
          </p:cNvPr>
          <p:cNvSpPr/>
          <p:nvPr/>
        </p:nvSpPr>
        <p:spPr>
          <a:xfrm>
            <a:off x="245806" y="177234"/>
            <a:ext cx="530942" cy="530942"/>
          </a:xfrm>
          <a:prstGeom prst="star4">
            <a:avLst>
              <a:gd name="adj" fmla="val 21710"/>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Star: 4 Points 8">
            <a:extLst>
              <a:ext uri="{FF2B5EF4-FFF2-40B4-BE49-F238E27FC236}">
                <a16:creationId xmlns:a16="http://schemas.microsoft.com/office/drawing/2014/main" id="{70F6EEC9-3DCD-CAFE-BB4E-F9AE8FDEB45B}"/>
              </a:ext>
            </a:extLst>
          </p:cNvPr>
          <p:cNvSpPr/>
          <p:nvPr/>
        </p:nvSpPr>
        <p:spPr>
          <a:xfrm>
            <a:off x="641862" y="345704"/>
            <a:ext cx="530942" cy="530942"/>
          </a:xfrm>
          <a:prstGeom prst="star4">
            <a:avLst>
              <a:gd name="adj" fmla="val 21710"/>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8" name="Rectangle 27">
            <a:extLst>
              <a:ext uri="{FF2B5EF4-FFF2-40B4-BE49-F238E27FC236}">
                <a16:creationId xmlns:a16="http://schemas.microsoft.com/office/drawing/2014/main" id="{354F537A-3E2E-D8B0-E2BD-E3EDB3E30CCB}"/>
              </a:ext>
            </a:extLst>
          </p:cNvPr>
          <p:cNvSpPr/>
          <p:nvPr/>
        </p:nvSpPr>
        <p:spPr>
          <a:xfrm>
            <a:off x="4316362" y="1572302"/>
            <a:ext cx="2779763" cy="160398"/>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4" name="Rectangle 43">
            <a:extLst>
              <a:ext uri="{FF2B5EF4-FFF2-40B4-BE49-F238E27FC236}">
                <a16:creationId xmlns:a16="http://schemas.microsoft.com/office/drawing/2014/main" id="{571E8ACD-33BD-E70B-A111-F51094A80BAD}"/>
              </a:ext>
            </a:extLst>
          </p:cNvPr>
          <p:cNvSpPr/>
          <p:nvPr/>
        </p:nvSpPr>
        <p:spPr>
          <a:xfrm>
            <a:off x="3510117" y="1572226"/>
            <a:ext cx="737418" cy="160473"/>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494475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7D3AB2-3457-E11C-84DF-7D56F0CA69AF}"/>
              </a:ext>
            </a:extLst>
          </p:cNvPr>
          <p:cNvSpPr txBox="1"/>
          <p:nvPr/>
        </p:nvSpPr>
        <p:spPr>
          <a:xfrm>
            <a:off x="3480618" y="2185895"/>
            <a:ext cx="2752725"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محوطه جنوبی کاخ</a:t>
            </a:r>
          </a:p>
        </p:txBody>
      </p:sp>
      <p:sp>
        <p:nvSpPr>
          <p:cNvPr id="5" name="TextBox 4">
            <a:extLst>
              <a:ext uri="{FF2B5EF4-FFF2-40B4-BE49-F238E27FC236}">
                <a16:creationId xmlns:a16="http://schemas.microsoft.com/office/drawing/2014/main" id="{C153E295-08EF-2FD3-76EE-C7353F0B323B}"/>
              </a:ext>
            </a:extLst>
          </p:cNvPr>
          <p:cNvSpPr txBox="1"/>
          <p:nvPr/>
        </p:nvSpPr>
        <p:spPr>
          <a:xfrm>
            <a:off x="722364" y="2757948"/>
            <a:ext cx="5510980" cy="3347070"/>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در بخش جنوبی تالار شاهد اتاق‌های دراز و البته باریک هستیم که از آن‌ها برای انبار و سربازخانه بهره می‌گرفتند. درب‌های جنوبی هم به دو دالان بسیار بزرگ راه دارند. هر کدام از این دالان‌ها به حیاط رواق‌داری که دارای ۱۳ ستون هستند، راه دارند. سطح حیاط‌ها ۸۴ سانتی‌متر نسبت به کف آپادانا بالاتر است. </a:t>
            </a:r>
          </a:p>
        </p:txBody>
      </p:sp>
      <p:sp>
        <p:nvSpPr>
          <p:cNvPr id="6" name="Rectangle 5">
            <a:extLst>
              <a:ext uri="{FF2B5EF4-FFF2-40B4-BE49-F238E27FC236}">
                <a16:creationId xmlns:a16="http://schemas.microsoft.com/office/drawing/2014/main" id="{E2EA93F6-1AEA-DDC4-8D4A-AF3A34DE94AF}"/>
              </a:ext>
            </a:extLst>
          </p:cNvPr>
          <p:cNvSpPr/>
          <p:nvPr/>
        </p:nvSpPr>
        <p:spPr>
          <a:xfrm>
            <a:off x="309716" y="0"/>
            <a:ext cx="280220" cy="6858000"/>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4145459F-8DBD-ECE5-B094-B29532EF091A}"/>
              </a:ext>
            </a:extLst>
          </p:cNvPr>
          <p:cNvSpPr/>
          <p:nvPr/>
        </p:nvSpPr>
        <p:spPr>
          <a:xfrm>
            <a:off x="0" y="6444594"/>
            <a:ext cx="12192000" cy="261006"/>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7410" name="Picture 2" descr="کاخ آپادانای تخت جمشید | اطلاعات، آدرس و راهنمای بازدید">
            <a:extLst>
              <a:ext uri="{FF2B5EF4-FFF2-40B4-BE49-F238E27FC236}">
                <a16:creationId xmlns:a16="http://schemas.microsoft.com/office/drawing/2014/main" id="{1F4CED9B-F5A5-109D-DA39-7B74E49A567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8394" b="-346"/>
          <a:stretch/>
        </p:blipFill>
        <p:spPr bwMode="auto">
          <a:xfrm>
            <a:off x="6326444" y="1200231"/>
            <a:ext cx="5865556" cy="525687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FB012004-DF38-0014-1B81-475868EBEDCC}"/>
              </a:ext>
            </a:extLst>
          </p:cNvPr>
          <p:cNvSpPr/>
          <p:nvPr/>
        </p:nvSpPr>
        <p:spPr>
          <a:xfrm>
            <a:off x="11680723" y="316860"/>
            <a:ext cx="511277" cy="475722"/>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934468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8F4B93C-2926-ADC6-0E0F-0AFBC3E5A473}"/>
              </a:ext>
            </a:extLst>
          </p:cNvPr>
          <p:cNvSpPr txBox="1"/>
          <p:nvPr/>
        </p:nvSpPr>
        <p:spPr>
          <a:xfrm>
            <a:off x="943897" y="610756"/>
            <a:ext cx="10697497" cy="1685077"/>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به این حیاط‌ها ایوان شاهان می‌گفتند. اما دلیل این نامگذاری را می‌توانیم این بدانیم که از سمت شمال به کاخ آپادانا راه دارند، از سمت جنوب به کاج، از قسمت غربی به کاخ تچر و از قسمت شرقی به حیاط کاخ هدیش و کاخ د پیوند خواهند خورد.</a:t>
            </a:r>
          </a:p>
        </p:txBody>
      </p:sp>
      <p:sp>
        <p:nvSpPr>
          <p:cNvPr id="4" name="TextBox 3">
            <a:extLst>
              <a:ext uri="{FF2B5EF4-FFF2-40B4-BE49-F238E27FC236}">
                <a16:creationId xmlns:a16="http://schemas.microsoft.com/office/drawing/2014/main" id="{4A1222E3-8E95-65EA-08A2-CF4696F9CD73}"/>
              </a:ext>
            </a:extLst>
          </p:cNvPr>
          <p:cNvSpPr txBox="1"/>
          <p:nvPr/>
        </p:nvSpPr>
        <p:spPr>
          <a:xfrm>
            <a:off x="405527" y="2994266"/>
            <a:ext cx="3126662"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محوطه جنوبی کاخ</a:t>
            </a:r>
          </a:p>
        </p:txBody>
      </p:sp>
      <p:sp>
        <p:nvSpPr>
          <p:cNvPr id="5" name="Frame 4">
            <a:extLst>
              <a:ext uri="{FF2B5EF4-FFF2-40B4-BE49-F238E27FC236}">
                <a16:creationId xmlns:a16="http://schemas.microsoft.com/office/drawing/2014/main" id="{530C6BCF-5206-C656-79E8-2162D42C5606}"/>
              </a:ext>
            </a:extLst>
          </p:cNvPr>
          <p:cNvSpPr/>
          <p:nvPr/>
        </p:nvSpPr>
        <p:spPr>
          <a:xfrm>
            <a:off x="235974" y="226142"/>
            <a:ext cx="11759381" cy="6440129"/>
          </a:xfrm>
          <a:prstGeom prst="frame">
            <a:avLst>
              <a:gd name="adj1" fmla="val 2500"/>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122D74C0-4A0D-189E-1793-7DE34D7F9B1E}"/>
              </a:ext>
            </a:extLst>
          </p:cNvPr>
          <p:cNvPicPr>
            <a:picLocks noChangeAspect="1"/>
          </p:cNvPicPr>
          <p:nvPr/>
        </p:nvPicPr>
        <p:blipFill>
          <a:blip r:embed="rId2"/>
          <a:stretch>
            <a:fillRect/>
          </a:stretch>
        </p:blipFill>
        <p:spPr>
          <a:xfrm>
            <a:off x="4129550" y="2457573"/>
            <a:ext cx="7708490" cy="4046958"/>
          </a:xfrm>
          <a:prstGeom prst="rect">
            <a:avLst/>
          </a:prstGeom>
        </p:spPr>
      </p:pic>
      <p:sp>
        <p:nvSpPr>
          <p:cNvPr id="7" name="Rectangle 6">
            <a:extLst>
              <a:ext uri="{FF2B5EF4-FFF2-40B4-BE49-F238E27FC236}">
                <a16:creationId xmlns:a16="http://schemas.microsoft.com/office/drawing/2014/main" id="{9809AAB6-2939-2B30-268C-6FF60B827E72}"/>
              </a:ext>
            </a:extLst>
          </p:cNvPr>
          <p:cNvSpPr/>
          <p:nvPr/>
        </p:nvSpPr>
        <p:spPr>
          <a:xfrm>
            <a:off x="3610846" y="2680447"/>
            <a:ext cx="361389" cy="305553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52882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B0E9B7B-989A-9E67-018B-93EAACB49365}"/>
              </a:ext>
            </a:extLst>
          </p:cNvPr>
          <p:cNvSpPr/>
          <p:nvPr/>
        </p:nvSpPr>
        <p:spPr>
          <a:xfrm>
            <a:off x="7443020" y="2863239"/>
            <a:ext cx="2035278" cy="1818968"/>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11">
            <a:extLst>
              <a:ext uri="{FF2B5EF4-FFF2-40B4-BE49-F238E27FC236}">
                <a16:creationId xmlns:a16="http://schemas.microsoft.com/office/drawing/2014/main" id="{677F878D-E7AB-AC9B-7F2A-7F012786B8A6}"/>
              </a:ext>
            </a:extLst>
          </p:cNvPr>
          <p:cNvSpPr/>
          <p:nvPr/>
        </p:nvSpPr>
        <p:spPr>
          <a:xfrm>
            <a:off x="9022325" y="2169847"/>
            <a:ext cx="868928" cy="1389430"/>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4184796A-61ED-C0CB-27AA-46DF1AE83C2F}"/>
              </a:ext>
            </a:extLst>
          </p:cNvPr>
          <p:cNvSpPr/>
          <p:nvPr/>
        </p:nvSpPr>
        <p:spPr>
          <a:xfrm>
            <a:off x="11697309" y="77404"/>
            <a:ext cx="249495" cy="6780596"/>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3E2899E3-0ACD-533D-F308-4C599D98B5EF}"/>
              </a:ext>
            </a:extLst>
          </p:cNvPr>
          <p:cNvSpPr/>
          <p:nvPr/>
        </p:nvSpPr>
        <p:spPr>
          <a:xfrm>
            <a:off x="8388820" y="75211"/>
            <a:ext cx="3433908" cy="691705"/>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99D325EF-F2FC-A461-AF6E-F08BBCD9389F}"/>
              </a:ext>
            </a:extLst>
          </p:cNvPr>
          <p:cNvSpPr/>
          <p:nvPr/>
        </p:nvSpPr>
        <p:spPr>
          <a:xfrm>
            <a:off x="1" y="0"/>
            <a:ext cx="5535564" cy="4995314"/>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48D5AECA-334B-8C51-2F24-D2831D4CE028}"/>
              </a:ext>
            </a:extLst>
          </p:cNvPr>
          <p:cNvSpPr txBox="1"/>
          <p:nvPr/>
        </p:nvSpPr>
        <p:spPr>
          <a:xfrm>
            <a:off x="8512896" y="201852"/>
            <a:ext cx="3170900"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solidFill>
                  <a:schemeClr val="bg1"/>
                </a:solidFill>
              </a:rPr>
              <a:t>کتیبه‌های کاخ آپادانا</a:t>
            </a:r>
          </a:p>
        </p:txBody>
      </p:sp>
      <p:sp>
        <p:nvSpPr>
          <p:cNvPr id="7" name="TextBox 6">
            <a:extLst>
              <a:ext uri="{FF2B5EF4-FFF2-40B4-BE49-F238E27FC236}">
                <a16:creationId xmlns:a16="http://schemas.microsoft.com/office/drawing/2014/main" id="{4C3E8ABF-A6A4-4B23-EA0D-D0487048B568}"/>
              </a:ext>
            </a:extLst>
          </p:cNvPr>
          <p:cNvSpPr txBox="1"/>
          <p:nvPr/>
        </p:nvSpPr>
        <p:spPr>
          <a:xfrm>
            <a:off x="269161" y="354413"/>
            <a:ext cx="4997243" cy="3901068"/>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همانطور که پیش‌تر هم به این مبحث اشاره داشتیم، داریوش شاه ساخت این بنا را کاری بسیار مهم می‌دانست؛ از این رو دستور داد که نام خود و قلمرو امپراطوریش را روی لوح‌هایی به سه زبان حک کنند. چهار صندوق سنگی هم به همراه این کتیبه‌ها ساخته شده و هر کدام از این لوح‌ها یعنی یک لوح زرین و یک لوح سیمین در این صندوق‌ها قرار گرفتند. </a:t>
            </a:r>
          </a:p>
        </p:txBody>
      </p:sp>
      <p:pic>
        <p:nvPicPr>
          <p:cNvPr id="18434" name="Picture 2" descr="عکسکتیبه داریوش در کاخ آپادانا | کافه تاریخ">
            <a:extLst>
              <a:ext uri="{FF2B5EF4-FFF2-40B4-BE49-F238E27FC236}">
                <a16:creationId xmlns:a16="http://schemas.microsoft.com/office/drawing/2014/main" id="{D71EC35E-05E7-422E-0E9D-A69EF3201B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1174" y="-18122"/>
            <a:ext cx="3581150" cy="298429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39B51ECB-2148-14DF-5DC9-BBA36E561AAC}"/>
              </a:ext>
            </a:extLst>
          </p:cNvPr>
          <p:cNvSpPr/>
          <p:nvPr/>
        </p:nvSpPr>
        <p:spPr>
          <a:xfrm flipV="1">
            <a:off x="132735" y="6347096"/>
            <a:ext cx="12059265" cy="230869"/>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8436" name="Picture 4" descr="مرکز دائرةالمعارف بزرگ اسلامی">
            <a:extLst>
              <a:ext uri="{FF2B5EF4-FFF2-40B4-BE49-F238E27FC236}">
                <a16:creationId xmlns:a16="http://schemas.microsoft.com/office/drawing/2014/main" id="{60D1B04D-7A63-BF17-D504-51241E357D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9081" y="2986101"/>
            <a:ext cx="2661472" cy="3412144"/>
          </a:xfrm>
          <a:prstGeom prst="rect">
            <a:avLst/>
          </a:prstGeom>
          <a:noFill/>
          <a:extLst>
            <a:ext uri="{909E8E84-426E-40DD-AFC4-6F175D3DCCD1}">
              <a14:hiddenFill xmlns:a14="http://schemas.microsoft.com/office/drawing/2010/main">
                <a:solidFill>
                  <a:srgbClr val="FFFFFF"/>
                </a:solidFill>
              </a14:hiddenFill>
            </a:ext>
          </a:extLst>
        </p:spPr>
      </p:pic>
      <p:sp>
        <p:nvSpPr>
          <p:cNvPr id="13" name="Star: 4 Points 12">
            <a:extLst>
              <a:ext uri="{FF2B5EF4-FFF2-40B4-BE49-F238E27FC236}">
                <a16:creationId xmlns:a16="http://schemas.microsoft.com/office/drawing/2014/main" id="{56801587-3903-75A5-4DE4-8130A2C9EEAD}"/>
              </a:ext>
            </a:extLst>
          </p:cNvPr>
          <p:cNvSpPr/>
          <p:nvPr/>
        </p:nvSpPr>
        <p:spPr>
          <a:xfrm>
            <a:off x="968077" y="5226182"/>
            <a:ext cx="822408" cy="822408"/>
          </a:xfrm>
          <a:prstGeom prst="star4">
            <a:avLst>
              <a:gd name="adj" fmla="val 21710"/>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4" name="Star: 4 Points 13">
            <a:extLst>
              <a:ext uri="{FF2B5EF4-FFF2-40B4-BE49-F238E27FC236}">
                <a16:creationId xmlns:a16="http://schemas.microsoft.com/office/drawing/2014/main" id="{081CBE80-F442-C51A-6C48-76FCBC3D225E}"/>
              </a:ext>
            </a:extLst>
          </p:cNvPr>
          <p:cNvSpPr/>
          <p:nvPr/>
        </p:nvSpPr>
        <p:spPr>
          <a:xfrm>
            <a:off x="1618020" y="5401010"/>
            <a:ext cx="822408" cy="822408"/>
          </a:xfrm>
          <a:prstGeom prst="star4">
            <a:avLst>
              <a:gd name="adj" fmla="val 21710"/>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4735033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D2B5F68-445C-B2F7-945C-195ED859CD42}"/>
              </a:ext>
            </a:extLst>
          </p:cNvPr>
          <p:cNvSpPr/>
          <p:nvPr/>
        </p:nvSpPr>
        <p:spPr>
          <a:xfrm>
            <a:off x="9252156" y="3085089"/>
            <a:ext cx="2939844" cy="434734"/>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CC5C0082-4C92-CB15-2429-53A5820AC79F}"/>
              </a:ext>
            </a:extLst>
          </p:cNvPr>
          <p:cNvSpPr/>
          <p:nvPr/>
        </p:nvSpPr>
        <p:spPr>
          <a:xfrm>
            <a:off x="0" y="5879877"/>
            <a:ext cx="9252156" cy="434734"/>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56CD2BD4-90FE-05ED-3EC9-FFB625A53F74}"/>
              </a:ext>
            </a:extLst>
          </p:cNvPr>
          <p:cNvSpPr txBox="1"/>
          <p:nvPr/>
        </p:nvSpPr>
        <p:spPr>
          <a:xfrm>
            <a:off x="294968" y="782924"/>
            <a:ext cx="11769213" cy="1685077"/>
          </a:xfrm>
          <a:prstGeom prst="rect">
            <a:avLst/>
          </a:prstGeom>
          <a:noFill/>
        </p:spPr>
        <p:txBody>
          <a:bodyPr wrap="square">
            <a:spAutoFit/>
          </a:bodyPr>
          <a:lstStyle>
            <a:defPPr>
              <a:defRPr lang="fa-IR"/>
            </a:defPPr>
            <a:lvl1pPr algn="just" rtl="1">
              <a:lnSpc>
                <a:spcPct val="200000"/>
              </a:lnSpc>
              <a:defRPr>
                <a:solidFill>
                  <a:srgbClr val="333333"/>
                </a:solidFill>
                <a:latin typeface="Vazir" panose="020B0603030804020204" pitchFamily="34" charset="-78"/>
                <a:cs typeface="Vazir" panose="020B0603030804020204" pitchFamily="34" charset="-78"/>
              </a:defRPr>
            </a:lvl1pPr>
          </a:lstStyle>
          <a:p>
            <a:r>
              <a:rPr lang="fa-IR" dirty="0"/>
              <a:t>البته همراه هر کدام از آن‌ها چند سکه هم که بسیار رایج بود قرار دادند. هر کدام از این چهار صندوق به دستور داریوش بزرگ در چهار قسمت آپادانا و زیر پی دیوار‌ها مدفون گشتند. در ادامه ترجمه کتیبه‌ای که دارای متن مشترک با سه زبان پارسی باستان، بابلی و عیلامی هستند را بیان می‌کنیم:</a:t>
            </a:r>
          </a:p>
        </p:txBody>
      </p:sp>
      <p:sp>
        <p:nvSpPr>
          <p:cNvPr id="4" name="TextBox 3">
            <a:extLst>
              <a:ext uri="{FF2B5EF4-FFF2-40B4-BE49-F238E27FC236}">
                <a16:creationId xmlns:a16="http://schemas.microsoft.com/office/drawing/2014/main" id="{040558BB-886A-195C-1AB2-761B349004D2}"/>
              </a:ext>
            </a:extLst>
          </p:cNvPr>
          <p:cNvSpPr txBox="1"/>
          <p:nvPr/>
        </p:nvSpPr>
        <p:spPr>
          <a:xfrm>
            <a:off x="5968181" y="290301"/>
            <a:ext cx="6096000"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کتیبه‌های کاخ آپادانا</a:t>
            </a:r>
          </a:p>
        </p:txBody>
      </p:sp>
      <p:sp>
        <p:nvSpPr>
          <p:cNvPr id="5" name="Rectangle 4">
            <a:extLst>
              <a:ext uri="{FF2B5EF4-FFF2-40B4-BE49-F238E27FC236}">
                <a16:creationId xmlns:a16="http://schemas.microsoft.com/office/drawing/2014/main" id="{5769A173-0BB7-AD4F-825E-966A37E358F6}"/>
              </a:ext>
            </a:extLst>
          </p:cNvPr>
          <p:cNvSpPr/>
          <p:nvPr/>
        </p:nvSpPr>
        <p:spPr>
          <a:xfrm flipV="1">
            <a:off x="0" y="377686"/>
            <a:ext cx="9379974" cy="165703"/>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482" name="Picture 2" descr="زندگینامه کوروش کبیر">
            <a:extLst>
              <a:ext uri="{FF2B5EF4-FFF2-40B4-BE49-F238E27FC236}">
                <a16:creationId xmlns:a16="http://schemas.microsoft.com/office/drawing/2014/main" id="{80BD934E-706B-A209-057D-2F8D669DF5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4206" y="2497497"/>
            <a:ext cx="6567950" cy="4364040"/>
          </a:xfrm>
          <a:prstGeom prst="rect">
            <a:avLst/>
          </a:prstGeom>
          <a:noFill/>
          <a:ln w="57150">
            <a:solidFill>
              <a:srgbClr val="31579B"/>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6995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1231C62-F1B2-BF0B-28AD-FF6AFDBBC75B}"/>
              </a:ext>
            </a:extLst>
          </p:cNvPr>
          <p:cNvSpPr txBox="1"/>
          <p:nvPr/>
        </p:nvSpPr>
        <p:spPr>
          <a:xfrm>
            <a:off x="9281651" y="249857"/>
            <a:ext cx="2910349" cy="434734"/>
          </a:xfrm>
          <a:prstGeom prst="rect">
            <a:avLst/>
          </a:prstGeom>
          <a:noFill/>
        </p:spPr>
        <p:txBody>
          <a:bodyPr wrap="square">
            <a:spAutoFit/>
          </a:bodyPr>
          <a:lstStyle/>
          <a:p>
            <a:pPr algn="just" rtl="1">
              <a:lnSpc>
                <a:spcPts val="2625"/>
              </a:lnSpc>
              <a:spcBef>
                <a:spcPts val="3000"/>
              </a:spcBef>
              <a:spcAft>
                <a:spcPts val="750"/>
              </a:spcAft>
            </a:pPr>
            <a:r>
              <a:rPr lang="fa-IR" sz="2400" b="1" i="0" u="none" strike="noStrike" dirty="0">
                <a:solidFill>
                  <a:srgbClr val="333333"/>
                </a:solidFill>
                <a:effectLst/>
                <a:latin typeface="Shabnam" panose="020B0603030804020204" pitchFamily="34" charset="-78"/>
                <a:cs typeface="Shabnam" panose="020B0603030804020204" pitchFamily="34" charset="-78"/>
              </a:rPr>
              <a:t>تاریخچه کاخ آپادانا</a:t>
            </a:r>
          </a:p>
        </p:txBody>
      </p:sp>
      <p:sp>
        <p:nvSpPr>
          <p:cNvPr id="7" name="TextBox 6">
            <a:extLst>
              <a:ext uri="{FF2B5EF4-FFF2-40B4-BE49-F238E27FC236}">
                <a16:creationId xmlns:a16="http://schemas.microsoft.com/office/drawing/2014/main" id="{B91C92B5-77D2-3F2A-242E-12A183DB7955}"/>
              </a:ext>
            </a:extLst>
          </p:cNvPr>
          <p:cNvSpPr txBox="1"/>
          <p:nvPr/>
        </p:nvSpPr>
        <p:spPr>
          <a:xfrm>
            <a:off x="363794" y="632982"/>
            <a:ext cx="11729885" cy="2793072"/>
          </a:xfrm>
          <a:prstGeom prst="rect">
            <a:avLst/>
          </a:prstGeom>
          <a:noFill/>
        </p:spPr>
        <p:txBody>
          <a:bodyPr wrap="square">
            <a:spAutoFit/>
          </a:bodyPr>
          <a:lstStyle/>
          <a:p>
            <a:pPr algn="just" rtl="1">
              <a:lnSpc>
                <a:spcPct val="200000"/>
              </a:lnSpc>
            </a:pPr>
            <a:r>
              <a:rPr lang="fa-IR" b="0" i="0" u="none" strike="noStrike" dirty="0">
                <a:solidFill>
                  <a:srgbClr val="333333"/>
                </a:solidFill>
                <a:effectLst/>
                <a:latin typeface="Vazir" panose="020B0603030804020204" pitchFamily="34" charset="-78"/>
                <a:cs typeface="Vazir" panose="020B0603030804020204" pitchFamily="34" charset="-78"/>
              </a:rPr>
              <a:t>کاخ باستانی آپادانا بین سال‌های ۵۲۱ تا ۵۱۵ قبل از میلاد به دستور داریوش بزرگ، پادشاه هخامنشی، در شهر شوش ساخته شد. این کاخ بر روی بقایای تمدن عیلامی‌ها بنا شد و به‌عنوان کاخ زمستانی پادشاهان هخامنشی مورد استفاده قرار می‌گرفت. در دوران اردشیر اول، بخشی از کاخ در اثر حریق آسیب دید ولی در زمان اردشیر دوم بازسازی شد. بااین‌حال، کاخ تا زمان حمله اسکندر مقدونی به ایران در سال ۳۳۰ قبل از میلاد فعال بود و رونق داشت. پس از حمله اسکندر و نیروهایش، این کاخ به‌طور کامل ویران شد و برای مدت‌ها به‌صورت خرابه باقی ماند.</a:t>
            </a:r>
            <a:endParaRPr lang="en-US" b="0" i="0" u="none" strike="noStrike" dirty="0">
              <a:solidFill>
                <a:srgbClr val="333333"/>
              </a:solidFill>
              <a:effectLst/>
              <a:latin typeface="Vazir" panose="020B0603030804020204" pitchFamily="34" charset="-78"/>
              <a:cs typeface="Vazir" panose="020B0603030804020204" pitchFamily="34" charset="-78"/>
            </a:endParaRPr>
          </a:p>
        </p:txBody>
      </p:sp>
      <p:sp>
        <p:nvSpPr>
          <p:cNvPr id="9" name="Rectangle 8">
            <a:extLst>
              <a:ext uri="{FF2B5EF4-FFF2-40B4-BE49-F238E27FC236}">
                <a16:creationId xmlns:a16="http://schemas.microsoft.com/office/drawing/2014/main" id="{C283E3F8-4633-C222-EAF4-81AF380B20E5}"/>
              </a:ext>
            </a:extLst>
          </p:cNvPr>
          <p:cNvSpPr/>
          <p:nvPr/>
        </p:nvSpPr>
        <p:spPr>
          <a:xfrm>
            <a:off x="0" y="249857"/>
            <a:ext cx="9674942" cy="278194"/>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BCC0ED39-9CE5-AA48-6F14-289AE00B4C24}"/>
              </a:ext>
            </a:extLst>
          </p:cNvPr>
          <p:cNvSpPr/>
          <p:nvPr/>
        </p:nvSpPr>
        <p:spPr>
          <a:xfrm>
            <a:off x="6916992" y="6183529"/>
            <a:ext cx="5284841" cy="550934"/>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50" name="Picture 2" descr="همه‌چیز درباره کاخ آپادانا+راهنمای جامع بازدید|امروزکجابریم؟!">
            <a:extLst>
              <a:ext uri="{FF2B5EF4-FFF2-40B4-BE49-F238E27FC236}">
                <a16:creationId xmlns:a16="http://schemas.microsoft.com/office/drawing/2014/main" id="{B9B46294-AC2F-5085-BFBF-B41C483710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75" y="2997064"/>
            <a:ext cx="7354166" cy="3860936"/>
          </a:xfrm>
          <a:prstGeom prst="rect">
            <a:avLst/>
          </a:prstGeom>
          <a:noFill/>
          <a:ln w="38100">
            <a:solidFill>
              <a:srgbClr val="FFFFFF"/>
            </a:solidFill>
          </a:ln>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2236F29-8498-7F67-C35A-D8AD56BDF453}"/>
              </a:ext>
            </a:extLst>
          </p:cNvPr>
          <p:cNvPicPr>
            <a:picLocks noChangeAspect="1"/>
          </p:cNvPicPr>
          <p:nvPr/>
        </p:nvPicPr>
        <p:blipFill>
          <a:blip r:embed="rId3"/>
          <a:srcRect l="14645" r="13613"/>
          <a:stretch/>
        </p:blipFill>
        <p:spPr>
          <a:xfrm>
            <a:off x="8265748" y="3685940"/>
            <a:ext cx="3641116" cy="3172060"/>
          </a:xfrm>
          <a:prstGeom prst="flowChartConnector">
            <a:avLst/>
          </a:prstGeom>
          <a:ln w="57150">
            <a:solidFill>
              <a:schemeClr val="bg1"/>
            </a:solidFill>
          </a:ln>
        </p:spPr>
      </p:pic>
    </p:spTree>
    <p:extLst>
      <p:ext uri="{BB962C8B-B14F-4D97-AF65-F5344CB8AC3E}">
        <p14:creationId xmlns:p14="http://schemas.microsoft.com/office/powerpoint/2010/main" val="875943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DBCD19-AA28-A5B8-82A1-E951DFF2DDD7}"/>
              </a:ext>
            </a:extLst>
          </p:cNvPr>
          <p:cNvSpPr txBox="1"/>
          <p:nvPr/>
        </p:nvSpPr>
        <p:spPr>
          <a:xfrm>
            <a:off x="5643716" y="1673599"/>
            <a:ext cx="6454877" cy="2793072"/>
          </a:xfrm>
          <a:prstGeom prst="rect">
            <a:avLst/>
          </a:prstGeom>
          <a:noFill/>
        </p:spPr>
        <p:txBody>
          <a:bodyPr wrap="square">
            <a:spAutoFit/>
          </a:bodyPr>
          <a:lstStyle>
            <a:defPPr>
              <a:defRPr lang="fa-IR"/>
            </a:defPPr>
            <a:lvl1pPr algn="just" rtl="1">
              <a:lnSpc>
                <a:spcPct val="200000"/>
              </a:lnSpc>
              <a:defRPr>
                <a:solidFill>
                  <a:srgbClr val="333333"/>
                </a:solidFill>
                <a:latin typeface="Vazir" panose="020B0603030804020204" pitchFamily="34" charset="-78"/>
                <a:cs typeface="Vazir" panose="020B0603030804020204" pitchFamily="34" charset="-78"/>
              </a:defRPr>
            </a:lvl1pPr>
          </a:lstStyle>
          <a:p>
            <a:r>
              <a:rPr lang="fa-IR" dirty="0"/>
              <a:t>“داریوش شاه بزرگ، شاه شاهان، شاه کشورها، پسر ویشتاسپه، از ریشه هخامنشی، داریوش شاه گوید: این است کشوری که من دارم، از جایگاه سکا‌هایی که آن سوی سغدند تا برسد به حبشه، از هندوستان تا برسد به لودیه، که آن را اهورامزدا، بزرگترین خدایان، به من بخشیده شده است. اهورامزدا مرا و این خاندان شاهی‌ام را نگه دار”</a:t>
            </a:r>
          </a:p>
        </p:txBody>
      </p:sp>
      <p:sp>
        <p:nvSpPr>
          <p:cNvPr id="4" name="TextBox 3">
            <a:extLst>
              <a:ext uri="{FF2B5EF4-FFF2-40B4-BE49-F238E27FC236}">
                <a16:creationId xmlns:a16="http://schemas.microsoft.com/office/drawing/2014/main" id="{5CDB57C1-0963-7063-7DAB-909A495D8EF4}"/>
              </a:ext>
            </a:extLst>
          </p:cNvPr>
          <p:cNvSpPr txBox="1"/>
          <p:nvPr/>
        </p:nvSpPr>
        <p:spPr>
          <a:xfrm>
            <a:off x="5447342" y="1115823"/>
            <a:ext cx="2880852"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کتیبه‌های کاخ آپادانا</a:t>
            </a:r>
          </a:p>
        </p:txBody>
      </p:sp>
      <p:pic>
        <p:nvPicPr>
          <p:cNvPr id="5" name="Picture 4">
            <a:extLst>
              <a:ext uri="{FF2B5EF4-FFF2-40B4-BE49-F238E27FC236}">
                <a16:creationId xmlns:a16="http://schemas.microsoft.com/office/drawing/2014/main" id="{42F508FA-8947-7C9A-1B6D-E6B90BDC4A9A}"/>
              </a:ext>
            </a:extLst>
          </p:cNvPr>
          <p:cNvPicPr>
            <a:picLocks noChangeAspect="1"/>
          </p:cNvPicPr>
          <p:nvPr/>
        </p:nvPicPr>
        <p:blipFill>
          <a:blip r:embed="rId2"/>
          <a:stretch>
            <a:fillRect/>
          </a:stretch>
        </p:blipFill>
        <p:spPr>
          <a:xfrm>
            <a:off x="0" y="0"/>
            <a:ext cx="5304234" cy="6858000"/>
          </a:xfrm>
          <a:prstGeom prst="rect">
            <a:avLst/>
          </a:prstGeom>
        </p:spPr>
      </p:pic>
      <p:sp>
        <p:nvSpPr>
          <p:cNvPr id="6" name="Rectangle 5">
            <a:extLst>
              <a:ext uri="{FF2B5EF4-FFF2-40B4-BE49-F238E27FC236}">
                <a16:creationId xmlns:a16="http://schemas.microsoft.com/office/drawing/2014/main" id="{E8CBF8C6-6E7F-C181-91C2-6DF3F36B06CD}"/>
              </a:ext>
            </a:extLst>
          </p:cNvPr>
          <p:cNvSpPr/>
          <p:nvPr/>
        </p:nvSpPr>
        <p:spPr>
          <a:xfrm>
            <a:off x="5304235" y="422787"/>
            <a:ext cx="339482" cy="609830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D66A990C-2366-BEBA-3EFE-DD78B4DB3224}"/>
              </a:ext>
            </a:extLst>
          </p:cNvPr>
          <p:cNvSpPr/>
          <p:nvPr/>
        </p:nvSpPr>
        <p:spPr>
          <a:xfrm flipV="1">
            <a:off x="8328194" y="1238865"/>
            <a:ext cx="3863806" cy="127818"/>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91F89046-86E3-CE99-C2EC-2FF14047EC7D}"/>
              </a:ext>
            </a:extLst>
          </p:cNvPr>
          <p:cNvSpPr/>
          <p:nvPr/>
        </p:nvSpPr>
        <p:spPr>
          <a:xfrm flipV="1">
            <a:off x="5643716" y="6501424"/>
            <a:ext cx="452284" cy="368222"/>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017EDA1C-5E81-ED00-44DE-3FA0D19A2A6B}"/>
              </a:ext>
            </a:extLst>
          </p:cNvPr>
          <p:cNvSpPr/>
          <p:nvPr/>
        </p:nvSpPr>
        <p:spPr>
          <a:xfrm flipV="1">
            <a:off x="5643716" y="-1"/>
            <a:ext cx="442451" cy="422787"/>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306180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FC77FF7-BB4A-EFAA-AD44-057F63D3FA4F}"/>
              </a:ext>
            </a:extLst>
          </p:cNvPr>
          <p:cNvSpPr txBox="1"/>
          <p:nvPr/>
        </p:nvSpPr>
        <p:spPr>
          <a:xfrm>
            <a:off x="6095999" y="2585055"/>
            <a:ext cx="6096000"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موقعیت مکانی و دسترسی</a:t>
            </a:r>
          </a:p>
        </p:txBody>
      </p:sp>
      <p:sp>
        <p:nvSpPr>
          <p:cNvPr id="7" name="TextBox 6">
            <a:extLst>
              <a:ext uri="{FF2B5EF4-FFF2-40B4-BE49-F238E27FC236}">
                <a16:creationId xmlns:a16="http://schemas.microsoft.com/office/drawing/2014/main" id="{E2B1F764-2CDF-27AB-92ED-FC5CA182128F}"/>
              </a:ext>
            </a:extLst>
          </p:cNvPr>
          <p:cNvSpPr txBox="1"/>
          <p:nvPr/>
        </p:nvSpPr>
        <p:spPr>
          <a:xfrm>
            <a:off x="206477" y="415806"/>
            <a:ext cx="11779045" cy="1131079"/>
          </a:xfrm>
          <a:prstGeom prst="rect">
            <a:avLst/>
          </a:prstGeom>
          <a:noFill/>
        </p:spPr>
        <p:txBody>
          <a:bodyPr wrap="square">
            <a:spAutoFit/>
          </a:bodyPr>
          <a:lstStyle>
            <a:defPPr>
              <a:defRPr lang="fa-IR"/>
            </a:defPPr>
            <a:lvl1pPr algn="just" rtl="1">
              <a:lnSpc>
                <a:spcPct val="200000"/>
              </a:lnSpc>
              <a:defRPr>
                <a:solidFill>
                  <a:srgbClr val="333333"/>
                </a:solidFill>
                <a:latin typeface="Vazir" panose="020B0603030804020204" pitchFamily="34" charset="-78"/>
                <a:cs typeface="Vazir" panose="020B0603030804020204" pitchFamily="34" charset="-78"/>
              </a:defRPr>
            </a:lvl1pPr>
          </a:lstStyle>
          <a:p>
            <a:r>
              <a:rPr lang="fa-IR" dirty="0"/>
              <a:t>این کاخ در شهر باستانی شوش و در نزدیکی قلعه شوش واقع شده است. شوش در فاصله ۴۰ کیلومتری شهر اندیمشک و ۱۱۷ کیلومتری اهواز، مرکز استان خوزستان، قرار دارد. این کاخ به‌راحتی با خودرو شخصی یا وسایل نقلیه عمومی قابل‌دسترسی است.</a:t>
            </a:r>
          </a:p>
        </p:txBody>
      </p:sp>
      <p:pic>
        <p:nvPicPr>
          <p:cNvPr id="12" name="Picture 11">
            <a:extLst>
              <a:ext uri="{FF2B5EF4-FFF2-40B4-BE49-F238E27FC236}">
                <a16:creationId xmlns:a16="http://schemas.microsoft.com/office/drawing/2014/main" id="{383F7B93-76DF-5CF4-9623-31F4B0D135AE}"/>
              </a:ext>
            </a:extLst>
          </p:cNvPr>
          <p:cNvPicPr>
            <a:picLocks noChangeAspect="1"/>
          </p:cNvPicPr>
          <p:nvPr/>
        </p:nvPicPr>
        <p:blipFill>
          <a:blip r:embed="rId2"/>
          <a:stretch>
            <a:fillRect/>
          </a:stretch>
        </p:blipFill>
        <p:spPr>
          <a:xfrm>
            <a:off x="0" y="2254145"/>
            <a:ext cx="8754454" cy="4596088"/>
          </a:xfrm>
          <a:prstGeom prst="rect">
            <a:avLst/>
          </a:prstGeom>
        </p:spPr>
      </p:pic>
      <p:sp>
        <p:nvSpPr>
          <p:cNvPr id="13" name="Rectangle 12">
            <a:extLst>
              <a:ext uri="{FF2B5EF4-FFF2-40B4-BE49-F238E27FC236}">
                <a16:creationId xmlns:a16="http://schemas.microsoft.com/office/drawing/2014/main" id="{10159AAF-682C-1D09-78EA-DC8219005BCA}"/>
              </a:ext>
            </a:extLst>
          </p:cNvPr>
          <p:cNvSpPr/>
          <p:nvPr/>
        </p:nvSpPr>
        <p:spPr>
          <a:xfrm flipV="1">
            <a:off x="0" y="1882167"/>
            <a:ext cx="12192000" cy="221935"/>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7DE7B26F-A526-1A5D-2D30-AD3AAAFB67D8}"/>
              </a:ext>
            </a:extLst>
          </p:cNvPr>
          <p:cNvSpPr/>
          <p:nvPr/>
        </p:nvSpPr>
        <p:spPr>
          <a:xfrm flipV="1">
            <a:off x="8754454" y="3794366"/>
            <a:ext cx="871328" cy="257638"/>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a:extLst>
              <a:ext uri="{FF2B5EF4-FFF2-40B4-BE49-F238E27FC236}">
                <a16:creationId xmlns:a16="http://schemas.microsoft.com/office/drawing/2014/main" id="{F51B3F8C-C783-1477-8948-C998AB98468C}"/>
              </a:ext>
            </a:extLst>
          </p:cNvPr>
          <p:cNvSpPr/>
          <p:nvPr/>
        </p:nvSpPr>
        <p:spPr>
          <a:xfrm flipV="1">
            <a:off x="9625782" y="3350699"/>
            <a:ext cx="2566218" cy="221934"/>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1506" name="Picture 2" descr="آشنایی با تاریخچه اختراع قطب نما - ساختمون 24">
            <a:extLst>
              <a:ext uri="{FF2B5EF4-FFF2-40B4-BE49-F238E27FC236}">
                <a16:creationId xmlns:a16="http://schemas.microsoft.com/office/drawing/2014/main" id="{BDBD629A-DABC-E75C-E5F7-D23D2DA1A3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2542" y="3903543"/>
            <a:ext cx="2772698" cy="3217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40232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28C0BFA-86AE-2104-2A19-BE16F6A35D31}"/>
              </a:ext>
            </a:extLst>
          </p:cNvPr>
          <p:cNvSpPr txBox="1"/>
          <p:nvPr/>
        </p:nvSpPr>
        <p:spPr>
          <a:xfrm>
            <a:off x="10333702" y="4533121"/>
            <a:ext cx="1700981"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جمع بندی</a:t>
            </a:r>
          </a:p>
        </p:txBody>
      </p:sp>
      <p:sp>
        <p:nvSpPr>
          <p:cNvPr id="5" name="Rectangle 2">
            <a:extLst>
              <a:ext uri="{FF2B5EF4-FFF2-40B4-BE49-F238E27FC236}">
                <a16:creationId xmlns:a16="http://schemas.microsoft.com/office/drawing/2014/main" id="{0B632EA2-529D-1F95-D043-CCE15F17A07D}"/>
              </a:ext>
            </a:extLst>
          </p:cNvPr>
          <p:cNvSpPr>
            <a:spLocks noChangeArrowheads="1"/>
          </p:cNvSpPr>
          <p:nvPr/>
        </p:nvSpPr>
        <p:spPr bwMode="auto">
          <a:xfrm flipH="1">
            <a:off x="176981" y="5025893"/>
            <a:ext cx="11857702" cy="1685077"/>
          </a:xfrm>
          <a:prstGeom prst="rect">
            <a:avLst/>
          </a:prstGeom>
          <a:noFill/>
        </p:spPr>
        <p:txBody>
          <a:bodyPr wrap="square">
            <a:spAutoFit/>
          </a:bodyPr>
          <a:lstStyle/>
          <a:p>
            <a:pPr algn="just" rtl="1">
              <a:lnSpc>
                <a:spcPct val="200000"/>
              </a:lnSpc>
            </a:pPr>
            <a:r>
              <a:rPr lang="ar-SA" altLang="fa-IR" dirty="0">
                <a:solidFill>
                  <a:srgbClr val="333333"/>
                </a:solidFill>
                <a:latin typeface="Vazir" panose="020B0603030804020204" pitchFamily="34" charset="-78"/>
                <a:cs typeface="Vazir" panose="020B0603030804020204" pitchFamily="34" charset="-78"/>
              </a:rPr>
              <a:t>از باغ ارم شیراز گرفته تا تخت جمشید و حافظیه و سعدی هر کدام می‌توانند نشاط و سرزندگی دو چندانی را بازدیدکنندگان انتقال دهند. سفر به تاریخ هزاران ساله‌ای که ایرانیان از آن برخوردار هستند، قطعاً می‌تواند همراه با کشف رموز مختلفی باشد که در کاخ آپادانا توانسته به زیباترین شکل ممکن شگفتی آفرین شود. </a:t>
            </a:r>
            <a:endParaRPr lang="fa-IR" altLang="fa-IR" dirty="0">
              <a:solidFill>
                <a:srgbClr val="333333"/>
              </a:solidFill>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F25AC2B8-0A2D-08E4-7EF5-B6879E785381}"/>
              </a:ext>
            </a:extLst>
          </p:cNvPr>
          <p:cNvSpPr/>
          <p:nvPr/>
        </p:nvSpPr>
        <p:spPr>
          <a:xfrm flipV="1">
            <a:off x="0" y="4712219"/>
            <a:ext cx="10559846" cy="127818"/>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0B1FED42-EDE6-671D-88C0-826083582E5E}"/>
              </a:ext>
            </a:extLst>
          </p:cNvPr>
          <p:cNvPicPr>
            <a:picLocks noChangeAspect="1"/>
          </p:cNvPicPr>
          <p:nvPr/>
        </p:nvPicPr>
        <p:blipFill>
          <a:blip r:embed="rId2"/>
          <a:stretch>
            <a:fillRect/>
          </a:stretch>
        </p:blipFill>
        <p:spPr>
          <a:xfrm>
            <a:off x="2391082" y="92159"/>
            <a:ext cx="7429500" cy="4572000"/>
          </a:xfrm>
          <a:prstGeom prst="rect">
            <a:avLst/>
          </a:prstGeom>
          <a:solidFill>
            <a:schemeClr val="bg1">
              <a:lumMod val="65000"/>
            </a:schemeClr>
          </a:solidFill>
          <a:ln>
            <a:noFill/>
          </a:ln>
        </p:spPr>
      </p:pic>
      <p:sp>
        <p:nvSpPr>
          <p:cNvPr id="9" name="Rectangle 8">
            <a:extLst>
              <a:ext uri="{FF2B5EF4-FFF2-40B4-BE49-F238E27FC236}">
                <a16:creationId xmlns:a16="http://schemas.microsoft.com/office/drawing/2014/main" id="{9B53CB03-F91B-4235-208D-7F434643F8BF}"/>
              </a:ext>
            </a:extLst>
          </p:cNvPr>
          <p:cNvSpPr/>
          <p:nvPr/>
        </p:nvSpPr>
        <p:spPr>
          <a:xfrm>
            <a:off x="9920746" y="177774"/>
            <a:ext cx="432620" cy="3057832"/>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10" name="AutoShape 6" descr="توضیحات کامل درباره باغ ارم و هر انچه باید در مورد این باغ بدانید">
            <a:extLst>
              <a:ext uri="{FF2B5EF4-FFF2-40B4-BE49-F238E27FC236}">
                <a16:creationId xmlns:a16="http://schemas.microsoft.com/office/drawing/2014/main" id="{2A716BB3-F60F-96E9-89A8-8D383AEBEC7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b="1"/>
          </a:p>
        </p:txBody>
      </p:sp>
      <p:sp>
        <p:nvSpPr>
          <p:cNvPr id="12" name="Rectangle 11">
            <a:extLst>
              <a:ext uri="{FF2B5EF4-FFF2-40B4-BE49-F238E27FC236}">
                <a16:creationId xmlns:a16="http://schemas.microsoft.com/office/drawing/2014/main" id="{703DCA7A-00C2-B2CB-29AF-E86425727EDF}"/>
              </a:ext>
            </a:extLst>
          </p:cNvPr>
          <p:cNvSpPr/>
          <p:nvPr/>
        </p:nvSpPr>
        <p:spPr>
          <a:xfrm>
            <a:off x="1858298" y="1521505"/>
            <a:ext cx="432620" cy="3057832"/>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13" name="Rectangle 12">
            <a:extLst>
              <a:ext uri="{FF2B5EF4-FFF2-40B4-BE49-F238E27FC236}">
                <a16:creationId xmlns:a16="http://schemas.microsoft.com/office/drawing/2014/main" id="{5B602B16-0696-9048-1031-66887A337F0C}"/>
              </a:ext>
            </a:extLst>
          </p:cNvPr>
          <p:cNvSpPr/>
          <p:nvPr/>
        </p:nvSpPr>
        <p:spPr>
          <a:xfrm>
            <a:off x="10453530" y="3057832"/>
            <a:ext cx="432620" cy="1521505"/>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14" name="Rectangle 13">
            <a:extLst>
              <a:ext uri="{FF2B5EF4-FFF2-40B4-BE49-F238E27FC236}">
                <a16:creationId xmlns:a16="http://schemas.microsoft.com/office/drawing/2014/main" id="{DA45EE5D-6A25-857D-DC59-D18305CECD7E}"/>
              </a:ext>
            </a:extLst>
          </p:cNvPr>
          <p:cNvSpPr/>
          <p:nvPr/>
        </p:nvSpPr>
        <p:spPr>
          <a:xfrm>
            <a:off x="1325514" y="0"/>
            <a:ext cx="432620" cy="1691148"/>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Tree>
    <p:extLst>
      <p:ext uri="{BB962C8B-B14F-4D97-AF65-F5344CB8AC3E}">
        <p14:creationId xmlns:p14="http://schemas.microsoft.com/office/powerpoint/2010/main" val="12650751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CF7453-B5FC-788F-BEA3-05AFCC5138DB}"/>
              </a:ext>
            </a:extLst>
          </p:cNvPr>
          <p:cNvSpPr txBox="1"/>
          <p:nvPr/>
        </p:nvSpPr>
        <p:spPr>
          <a:xfrm>
            <a:off x="235974" y="1693294"/>
            <a:ext cx="3392129" cy="1131079"/>
          </a:xfrm>
          <a:prstGeom prst="rect">
            <a:avLst/>
          </a:prstGeom>
          <a:noFill/>
        </p:spPr>
        <p:txBody>
          <a:bodyPr wrap="square">
            <a:spAutoFit/>
          </a:bodyPr>
          <a:lstStyle>
            <a:defPPr>
              <a:defRPr lang="fa-IR"/>
            </a:defPPr>
            <a:lvl1pPr algn="just" rtl="1">
              <a:lnSpc>
                <a:spcPct val="200000"/>
              </a:lnSpc>
              <a:defRPr>
                <a:solidFill>
                  <a:srgbClr val="333333"/>
                </a:solidFill>
                <a:latin typeface="Vazir" panose="020B0603030804020204" pitchFamily="34" charset="-78"/>
                <a:cs typeface="Vazir" panose="020B0603030804020204" pitchFamily="34" charset="-78"/>
              </a:defRPr>
            </a:lvl1pPr>
          </a:lstStyle>
          <a:p>
            <a:pPr algn="l"/>
            <a:r>
              <a:rPr lang="fa-IR" dirty="0">
                <a:solidFill>
                  <a:schemeClr val="tx1"/>
                </a:solidFill>
                <a:hlinkClick r:id="rId2">
                  <a:extLst>
                    <a:ext uri="{A12FA001-AC4F-418D-AE19-62706E023703}">
                      <ahyp:hlinkClr xmlns:ahyp="http://schemas.microsoft.com/office/drawing/2018/hyperlinkcolor" val="tx"/>
                    </a:ext>
                  </a:extLst>
                </a:hlinkClick>
              </a:rPr>
              <a:t>https://almastrip.com</a:t>
            </a:r>
            <a:endParaRPr lang="fa-IR" dirty="0">
              <a:solidFill>
                <a:schemeClr val="tx1"/>
              </a:solidFill>
            </a:endParaRPr>
          </a:p>
          <a:p>
            <a:pPr algn="l"/>
            <a:r>
              <a:rPr lang="fa-IR" dirty="0">
                <a:solidFill>
                  <a:schemeClr val="tx1"/>
                </a:solidFill>
                <a:hlinkClick r:id="rId3">
                  <a:extLst>
                    <a:ext uri="{A12FA001-AC4F-418D-AE19-62706E023703}">
                      <ahyp:hlinkClr xmlns:ahyp="http://schemas.microsoft.com/office/drawing/2018/hyperlinkcolor" val="tx"/>
                    </a:ext>
                  </a:extLst>
                </a:hlinkClick>
              </a:rPr>
              <a:t>https://emroozkojaberim.com</a:t>
            </a:r>
            <a:endParaRPr lang="fa-IR" dirty="0">
              <a:solidFill>
                <a:schemeClr val="tx1"/>
              </a:solidFill>
            </a:endParaRPr>
          </a:p>
        </p:txBody>
      </p:sp>
      <p:sp>
        <p:nvSpPr>
          <p:cNvPr id="6" name="TextBox 5">
            <a:extLst>
              <a:ext uri="{FF2B5EF4-FFF2-40B4-BE49-F238E27FC236}">
                <a16:creationId xmlns:a16="http://schemas.microsoft.com/office/drawing/2014/main" id="{FF5F054E-CEC5-A493-D093-1E7D6E19D8E7}"/>
              </a:ext>
            </a:extLst>
          </p:cNvPr>
          <p:cNvSpPr txBox="1"/>
          <p:nvPr/>
        </p:nvSpPr>
        <p:spPr>
          <a:xfrm>
            <a:off x="7531512" y="346246"/>
            <a:ext cx="4493341"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منابع</a:t>
            </a:r>
          </a:p>
        </p:txBody>
      </p:sp>
      <p:sp>
        <p:nvSpPr>
          <p:cNvPr id="7" name="Rectangle 6">
            <a:extLst>
              <a:ext uri="{FF2B5EF4-FFF2-40B4-BE49-F238E27FC236}">
                <a16:creationId xmlns:a16="http://schemas.microsoft.com/office/drawing/2014/main" id="{DE3CD8FC-3609-44D2-CAB3-3410CDCEE5F1}"/>
              </a:ext>
            </a:extLst>
          </p:cNvPr>
          <p:cNvSpPr/>
          <p:nvPr/>
        </p:nvSpPr>
        <p:spPr>
          <a:xfrm flipV="1">
            <a:off x="0" y="1006935"/>
            <a:ext cx="12192000" cy="142131"/>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709302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4E198A-3EFC-E36D-E52F-B7AB46A18FCE}"/>
              </a:ext>
            </a:extLst>
          </p:cNvPr>
          <p:cNvSpPr/>
          <p:nvPr/>
        </p:nvSpPr>
        <p:spPr>
          <a:xfrm flipV="1">
            <a:off x="1764890" y="2383148"/>
            <a:ext cx="8662220" cy="2091703"/>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84E883C-285A-B6DC-B599-0A03EE95E12A}"/>
              </a:ext>
            </a:extLst>
          </p:cNvPr>
          <p:cNvSpPr txBox="1"/>
          <p:nvPr/>
        </p:nvSpPr>
        <p:spPr>
          <a:xfrm>
            <a:off x="2556387" y="2921168"/>
            <a:ext cx="7079226" cy="1015663"/>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sz="6000" dirty="0"/>
              <a:t>با تشکر از توجه شما</a:t>
            </a:r>
          </a:p>
        </p:txBody>
      </p:sp>
    </p:spTree>
    <p:extLst>
      <p:ext uri="{BB962C8B-B14F-4D97-AF65-F5344CB8AC3E}">
        <p14:creationId xmlns:p14="http://schemas.microsoft.com/office/powerpoint/2010/main" val="158617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BE54962-6879-4182-27B5-F99C2BF01B46}"/>
              </a:ext>
            </a:extLst>
          </p:cNvPr>
          <p:cNvSpPr/>
          <p:nvPr/>
        </p:nvSpPr>
        <p:spPr>
          <a:xfrm>
            <a:off x="4768645" y="255639"/>
            <a:ext cx="7423355" cy="240858"/>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Delay 5">
            <a:extLst>
              <a:ext uri="{FF2B5EF4-FFF2-40B4-BE49-F238E27FC236}">
                <a16:creationId xmlns:a16="http://schemas.microsoft.com/office/drawing/2014/main" id="{6FA4583D-0D75-D8AE-14E2-DC5E4DA5E716}"/>
              </a:ext>
            </a:extLst>
          </p:cNvPr>
          <p:cNvSpPr/>
          <p:nvPr/>
        </p:nvSpPr>
        <p:spPr>
          <a:xfrm>
            <a:off x="0" y="-23839"/>
            <a:ext cx="6905678" cy="6905678"/>
          </a:xfrm>
          <a:prstGeom prst="flowChartDelay">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6FA72C7-95E6-447B-43FB-9B41E5B69BDB}"/>
              </a:ext>
            </a:extLst>
          </p:cNvPr>
          <p:cNvSpPr txBox="1"/>
          <p:nvPr/>
        </p:nvSpPr>
        <p:spPr>
          <a:xfrm>
            <a:off x="226142" y="2292632"/>
            <a:ext cx="6096000" cy="2793072"/>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solidFill>
                  <a:schemeClr val="tx1"/>
                </a:solidFill>
              </a:rPr>
              <a:t>حکومت و قلمرو امپراطوری او سراسر جهان بود؛ از این رو به فکر افتاد که یک کاخ بسیار مجلل را برای اینکه بتواند از مهمانان خود پذیرایی کند، بسازد. برای اینکه کاخ آپادانا تکمیل شود ۳۰ سال زمان لازم بود و از این رو داریوش اول نتوانست پایان کار کاخ را مشاهده کند و اتمام کار به وسیله خشایارشا صورت گرفت. </a:t>
            </a:r>
          </a:p>
        </p:txBody>
      </p:sp>
      <p:sp>
        <p:nvSpPr>
          <p:cNvPr id="5" name="TextBox 4">
            <a:extLst>
              <a:ext uri="{FF2B5EF4-FFF2-40B4-BE49-F238E27FC236}">
                <a16:creationId xmlns:a16="http://schemas.microsoft.com/office/drawing/2014/main" id="{762FE252-B3D9-15AA-6205-7D141F77871E}"/>
              </a:ext>
            </a:extLst>
          </p:cNvPr>
          <p:cNvSpPr txBox="1"/>
          <p:nvPr/>
        </p:nvSpPr>
        <p:spPr>
          <a:xfrm>
            <a:off x="-278736" y="1857898"/>
            <a:ext cx="2959510"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تاریخچه کاخ آپادانا</a:t>
            </a:r>
          </a:p>
        </p:txBody>
      </p:sp>
      <p:pic>
        <p:nvPicPr>
          <p:cNvPr id="4100" name="Picture 4" descr="کاخ آپادانا شوش | فرصتی برای تماشای جلال‌و‌شکوه تمدن ایران | ره بال آسمان">
            <a:extLst>
              <a:ext uri="{FF2B5EF4-FFF2-40B4-BE49-F238E27FC236}">
                <a16:creationId xmlns:a16="http://schemas.microsoft.com/office/drawing/2014/main" id="{A3F0DFFF-336F-35D6-14A7-1892F92ADC8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796" r="7282" b="9527"/>
          <a:stretch/>
        </p:blipFill>
        <p:spPr bwMode="auto">
          <a:xfrm>
            <a:off x="6937932" y="725744"/>
            <a:ext cx="5254068" cy="5406512"/>
          </a:xfrm>
          <a:prstGeom prst="round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5770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551CE00-627F-B569-7DD7-3ACB705AB0CE}"/>
              </a:ext>
            </a:extLst>
          </p:cNvPr>
          <p:cNvSpPr/>
          <p:nvPr/>
        </p:nvSpPr>
        <p:spPr>
          <a:xfrm>
            <a:off x="0" y="0"/>
            <a:ext cx="12192000" cy="6858000"/>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122" name="Picture 2" descr="همه‌چیز درباره کاخ آپادانا+راهنمای جامع بازدید|امروزکجابریم؟!">
            <a:extLst>
              <a:ext uri="{FF2B5EF4-FFF2-40B4-BE49-F238E27FC236}">
                <a16:creationId xmlns:a16="http://schemas.microsoft.com/office/drawing/2014/main" id="{89FA2CC3-C2DB-CBB3-6172-3CBCA3002D9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785" r="18430"/>
          <a:stretch/>
        </p:blipFill>
        <p:spPr bwMode="auto">
          <a:xfrm>
            <a:off x="403121" y="1145360"/>
            <a:ext cx="6112504" cy="4734184"/>
          </a:xfrm>
          <a:prstGeom prst="rect">
            <a:avLst/>
          </a:prstGeom>
          <a:noFill/>
          <a:extLst>
            <a:ext uri="{909E8E84-426E-40DD-AFC4-6F175D3DCCD1}">
              <a14:hiddenFill xmlns:a14="http://schemas.microsoft.com/office/drawing/2010/main">
                <a:solidFill>
                  <a:srgbClr val="FFFFFF"/>
                </a:solidFill>
              </a14:hiddenFill>
            </a:ext>
          </a:extLst>
        </p:spPr>
      </p:pic>
      <p:sp>
        <p:nvSpPr>
          <p:cNvPr id="7" name="Frame 6">
            <a:extLst>
              <a:ext uri="{FF2B5EF4-FFF2-40B4-BE49-F238E27FC236}">
                <a16:creationId xmlns:a16="http://schemas.microsoft.com/office/drawing/2014/main" id="{B0BC27D4-211D-A978-D286-6321AB2278AD}"/>
              </a:ext>
            </a:extLst>
          </p:cNvPr>
          <p:cNvSpPr/>
          <p:nvPr/>
        </p:nvSpPr>
        <p:spPr>
          <a:xfrm>
            <a:off x="147484" y="314632"/>
            <a:ext cx="11936361" cy="6395641"/>
          </a:xfrm>
          <a:prstGeom prst="frame">
            <a:avLst>
              <a:gd name="adj1" fmla="val 1258"/>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8" name="Rectangle 7">
            <a:extLst>
              <a:ext uri="{FF2B5EF4-FFF2-40B4-BE49-F238E27FC236}">
                <a16:creationId xmlns:a16="http://schemas.microsoft.com/office/drawing/2014/main" id="{3FC91A62-5B64-94ED-50B1-5CE21FCF3946}"/>
              </a:ext>
            </a:extLst>
          </p:cNvPr>
          <p:cNvSpPr/>
          <p:nvPr/>
        </p:nvSpPr>
        <p:spPr>
          <a:xfrm>
            <a:off x="6703231" y="0"/>
            <a:ext cx="5174137" cy="6858000"/>
          </a:xfrm>
          <a:prstGeom prst="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2D3E1746-BC7E-17D4-31B7-E0FF4F42A95B}"/>
              </a:ext>
            </a:extLst>
          </p:cNvPr>
          <p:cNvSpPr txBox="1"/>
          <p:nvPr/>
        </p:nvSpPr>
        <p:spPr>
          <a:xfrm>
            <a:off x="8937524" y="538681"/>
            <a:ext cx="2851355"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تاریخچه کاخ آپادانا</a:t>
            </a:r>
          </a:p>
        </p:txBody>
      </p:sp>
      <p:sp>
        <p:nvSpPr>
          <p:cNvPr id="3" name="TextBox 2">
            <a:extLst>
              <a:ext uri="{FF2B5EF4-FFF2-40B4-BE49-F238E27FC236}">
                <a16:creationId xmlns:a16="http://schemas.microsoft.com/office/drawing/2014/main" id="{248AA754-1AB4-E3D6-9675-5FEB395262E1}"/>
              </a:ext>
            </a:extLst>
          </p:cNvPr>
          <p:cNvSpPr txBox="1"/>
          <p:nvPr/>
        </p:nvSpPr>
        <p:spPr>
          <a:xfrm>
            <a:off x="6939997" y="1197464"/>
            <a:ext cx="4848882" cy="5009064"/>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آپادانا در زمره اولین سازه‌هایی است که در تخت جمشید بنا شد و برای اینکه این کاخ ساخته شود از ملیت‌ها و اقشار مختلف از سراسر دنیا کمک گرفتند. داریوش شاه ساخت کاخ آپادانا را یکی از کارهای بسیار مهم می‌دانست و از این رو دستور داد نام و نشان خود و البته قلمرو حکومتش را در ۸ کتیبه حک کنند. این هشت کتیبه شامل چهار کتیبه زرین و چهار کتیبه سیمین است؛ پس از آن این الواح را در پی بنای کاخ و در چهار گوشه آن مدفون کردند.</a:t>
            </a:r>
          </a:p>
        </p:txBody>
      </p:sp>
      <p:sp>
        <p:nvSpPr>
          <p:cNvPr id="9" name="Rectangle 8">
            <a:extLst>
              <a:ext uri="{FF2B5EF4-FFF2-40B4-BE49-F238E27FC236}">
                <a16:creationId xmlns:a16="http://schemas.microsoft.com/office/drawing/2014/main" id="{255BCC01-6D16-B203-9DAC-9801C492EA42}"/>
              </a:ext>
            </a:extLst>
          </p:cNvPr>
          <p:cNvSpPr/>
          <p:nvPr/>
        </p:nvSpPr>
        <p:spPr>
          <a:xfrm>
            <a:off x="9290299" y="1039720"/>
            <a:ext cx="2467898" cy="45719"/>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67672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E481865-E2F7-3EF1-376E-D0293FFCEF3E}"/>
              </a:ext>
            </a:extLst>
          </p:cNvPr>
          <p:cNvSpPr/>
          <p:nvPr/>
        </p:nvSpPr>
        <p:spPr>
          <a:xfrm>
            <a:off x="0" y="0"/>
            <a:ext cx="12192000" cy="748967"/>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1C73F58-9FD6-79AB-116C-14027CBF7061}"/>
              </a:ext>
            </a:extLst>
          </p:cNvPr>
          <p:cNvSpPr txBox="1"/>
          <p:nvPr/>
        </p:nvSpPr>
        <p:spPr>
          <a:xfrm>
            <a:off x="8780207" y="199987"/>
            <a:ext cx="3254477"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solidFill>
                  <a:schemeClr val="bg1"/>
                </a:solidFill>
              </a:rPr>
              <a:t>تاریخچه کاخ آپادانا</a:t>
            </a:r>
          </a:p>
        </p:txBody>
      </p:sp>
      <p:sp>
        <p:nvSpPr>
          <p:cNvPr id="5" name="TextBox 4">
            <a:extLst>
              <a:ext uri="{FF2B5EF4-FFF2-40B4-BE49-F238E27FC236}">
                <a16:creationId xmlns:a16="http://schemas.microsoft.com/office/drawing/2014/main" id="{A5EAFA02-0EA8-6E3B-DA73-E7981CE9035A}"/>
              </a:ext>
            </a:extLst>
          </p:cNvPr>
          <p:cNvSpPr txBox="1"/>
          <p:nvPr/>
        </p:nvSpPr>
        <p:spPr>
          <a:xfrm>
            <a:off x="159140" y="1274993"/>
            <a:ext cx="5093109" cy="3347070"/>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در اواخر قرن نوزدهم و اوایل قرن بیستم، کاوش‌های باستان‌شناسی توسط باستان‌شناسان فرانسوی از جمله ژان دیولافوا آغاز شد. این کاوش‌ها منجر به کشف بخش‌های مهمی از کاخ و آثار باستانی مرتبط با آن شد. بسیاری از این آثار مانند نقش شیر و گریفین کاخ آپادانای شوش به موزه لوور در فرانسه منتقل شدند. </a:t>
            </a:r>
          </a:p>
        </p:txBody>
      </p:sp>
      <p:sp>
        <p:nvSpPr>
          <p:cNvPr id="7" name="Rectangle 6">
            <a:extLst>
              <a:ext uri="{FF2B5EF4-FFF2-40B4-BE49-F238E27FC236}">
                <a16:creationId xmlns:a16="http://schemas.microsoft.com/office/drawing/2014/main" id="{2814D1AD-BC4E-2CD8-6E6B-3F762CA04F7D}"/>
              </a:ext>
            </a:extLst>
          </p:cNvPr>
          <p:cNvSpPr/>
          <p:nvPr/>
        </p:nvSpPr>
        <p:spPr>
          <a:xfrm>
            <a:off x="11786419" y="748967"/>
            <a:ext cx="248265" cy="5642001"/>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D2F8E529-FCB6-AB80-8B5E-85E3C28D7E05}"/>
              </a:ext>
            </a:extLst>
          </p:cNvPr>
          <p:cNvSpPr/>
          <p:nvPr/>
        </p:nvSpPr>
        <p:spPr>
          <a:xfrm>
            <a:off x="1356852" y="6110749"/>
            <a:ext cx="10677832" cy="280219"/>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146" name="Picture 2" descr="کاخ آپادانا؛ یک عظمت به تاراج رفته | وبلاگ اسنپ تریپ">
            <a:extLst>
              <a:ext uri="{FF2B5EF4-FFF2-40B4-BE49-F238E27FC236}">
                <a16:creationId xmlns:a16="http://schemas.microsoft.com/office/drawing/2014/main" id="{22AC0048-750C-9A22-A6B1-4DC4A8ECF8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9565" y="1435163"/>
            <a:ext cx="6219538" cy="414956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24135163-2B91-D227-B6A1-54F05DEA7ECA}"/>
              </a:ext>
            </a:extLst>
          </p:cNvPr>
          <p:cNvSpPr/>
          <p:nvPr/>
        </p:nvSpPr>
        <p:spPr>
          <a:xfrm>
            <a:off x="0" y="6464709"/>
            <a:ext cx="1494503" cy="280219"/>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10396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596A4DE-A5E2-5DA3-34BA-51E92E51B155}"/>
              </a:ext>
            </a:extLst>
          </p:cNvPr>
          <p:cNvSpPr/>
          <p:nvPr/>
        </p:nvSpPr>
        <p:spPr>
          <a:xfrm>
            <a:off x="6975990" y="5039926"/>
            <a:ext cx="4984955" cy="523163"/>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D2123B07-4440-661D-6DCD-70CD1A3423FD}"/>
              </a:ext>
            </a:extLst>
          </p:cNvPr>
          <p:cNvSpPr/>
          <p:nvPr/>
        </p:nvSpPr>
        <p:spPr>
          <a:xfrm>
            <a:off x="6985820" y="639097"/>
            <a:ext cx="4984955" cy="4223964"/>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237C5C2-E930-3A9A-8735-A2D46AFF429D}"/>
              </a:ext>
            </a:extLst>
          </p:cNvPr>
          <p:cNvSpPr txBox="1"/>
          <p:nvPr/>
        </p:nvSpPr>
        <p:spPr>
          <a:xfrm>
            <a:off x="7283244" y="1077544"/>
            <a:ext cx="4490885" cy="3347070"/>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solidFill>
                  <a:schemeClr val="bg1"/>
                </a:solidFill>
              </a:rPr>
              <a:t>این کاخ در سال ۱۳۸۰ در فهرست آثار ملی ایران ثبت شد و در سال ۲۰۱۵ نیز به ثبت جهانی یونسکو رسید. امروزه، بازدید از کاخ باستانی آپادانا امکان‌پذیر است و می‌توانید از بقایای آن دیدن کرده و با تاریخ و معماری دوران هخامنشی آشنا شوید.</a:t>
            </a:r>
          </a:p>
        </p:txBody>
      </p:sp>
      <p:sp>
        <p:nvSpPr>
          <p:cNvPr id="4" name="TextBox 3">
            <a:extLst>
              <a:ext uri="{FF2B5EF4-FFF2-40B4-BE49-F238E27FC236}">
                <a16:creationId xmlns:a16="http://schemas.microsoft.com/office/drawing/2014/main" id="{4702E738-8A7A-AAD6-735A-F5250FD061A3}"/>
              </a:ext>
            </a:extLst>
          </p:cNvPr>
          <p:cNvSpPr txBox="1"/>
          <p:nvPr/>
        </p:nvSpPr>
        <p:spPr>
          <a:xfrm>
            <a:off x="7737987" y="5126271"/>
            <a:ext cx="3048000"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solidFill>
                  <a:schemeClr val="bg1"/>
                </a:solidFill>
              </a:rPr>
              <a:t>تاریخچه کاخ آپادانا</a:t>
            </a:r>
          </a:p>
        </p:txBody>
      </p:sp>
      <p:sp>
        <p:nvSpPr>
          <p:cNvPr id="5" name="Right Triangle 4">
            <a:extLst>
              <a:ext uri="{FF2B5EF4-FFF2-40B4-BE49-F238E27FC236}">
                <a16:creationId xmlns:a16="http://schemas.microsoft.com/office/drawing/2014/main" id="{1218FB93-B753-43FE-858B-FCC268308331}"/>
              </a:ext>
            </a:extLst>
          </p:cNvPr>
          <p:cNvSpPr/>
          <p:nvPr/>
        </p:nvSpPr>
        <p:spPr>
          <a:xfrm>
            <a:off x="0" y="0"/>
            <a:ext cx="5968182" cy="6931709"/>
          </a:xfrm>
          <a:prstGeom prst="rtTriangle">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57B0F3AD-FC91-F641-DBEA-8D7FEC350D01}"/>
              </a:ext>
            </a:extLst>
          </p:cNvPr>
          <p:cNvPicPr>
            <a:picLocks noChangeAspect="1"/>
          </p:cNvPicPr>
          <p:nvPr/>
        </p:nvPicPr>
        <p:blipFill>
          <a:blip r:embed="rId2"/>
          <a:stretch>
            <a:fillRect/>
          </a:stretch>
        </p:blipFill>
        <p:spPr>
          <a:xfrm>
            <a:off x="624350" y="1836663"/>
            <a:ext cx="5978012" cy="4487390"/>
          </a:xfrm>
          <a:prstGeom prst="rect">
            <a:avLst/>
          </a:prstGeom>
          <a:ln w="57150">
            <a:solidFill>
              <a:schemeClr val="bg1"/>
            </a:solidFill>
          </a:ln>
        </p:spPr>
      </p:pic>
    </p:spTree>
    <p:extLst>
      <p:ext uri="{BB962C8B-B14F-4D97-AF65-F5344CB8AC3E}">
        <p14:creationId xmlns:p14="http://schemas.microsoft.com/office/powerpoint/2010/main" val="469818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2E5CC3-A9D8-D800-AE2A-CE8F19BAF071}"/>
              </a:ext>
            </a:extLst>
          </p:cNvPr>
          <p:cNvSpPr txBox="1"/>
          <p:nvPr/>
        </p:nvSpPr>
        <p:spPr>
          <a:xfrm>
            <a:off x="9699522" y="4042083"/>
            <a:ext cx="2418735"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معماری کاخ آپادانا</a:t>
            </a:r>
          </a:p>
        </p:txBody>
      </p:sp>
      <p:sp>
        <p:nvSpPr>
          <p:cNvPr id="5" name="TextBox 4">
            <a:extLst>
              <a:ext uri="{FF2B5EF4-FFF2-40B4-BE49-F238E27FC236}">
                <a16:creationId xmlns:a16="http://schemas.microsoft.com/office/drawing/2014/main" id="{4BA454C7-95BC-0DA4-A7B1-C5E5FF65DFA5}"/>
              </a:ext>
            </a:extLst>
          </p:cNvPr>
          <p:cNvSpPr txBox="1"/>
          <p:nvPr/>
        </p:nvSpPr>
        <p:spPr>
          <a:xfrm>
            <a:off x="260553" y="4476817"/>
            <a:ext cx="11670891" cy="2239074"/>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کاخ شامل بخش‌های مختلفی از جمله تالار بار عام، حرم‌سرا، دروازه، کاخ پذیرایی و سه حیاط مرکزی بود. دیوارهای داخلی کاخ با آجرهای لعاب‌دار پوشیده شده بودند که با نقش‌های برجسته‌ای از سپاه جاودان، شیر بالدار و گل نیلوفر آبی تزئین شده بودند. ستون‌های سنگی کاخ از چندین قسمت شامل زیرستون، پایه ستون، شالی‌ستون، ساقه ستون، گل ستون و سرستون کله‌گاوی تشکیل شده بودند و ارتفاع آن‌ها به حدود ۲۰ متر می‌رسید.</a:t>
            </a:r>
          </a:p>
        </p:txBody>
      </p:sp>
      <p:sp>
        <p:nvSpPr>
          <p:cNvPr id="6" name="Rectangle 5">
            <a:extLst>
              <a:ext uri="{FF2B5EF4-FFF2-40B4-BE49-F238E27FC236}">
                <a16:creationId xmlns:a16="http://schemas.microsoft.com/office/drawing/2014/main" id="{EB982B4E-F4AF-6BED-EF55-252620537BF6}"/>
              </a:ext>
            </a:extLst>
          </p:cNvPr>
          <p:cNvSpPr/>
          <p:nvPr/>
        </p:nvSpPr>
        <p:spPr>
          <a:xfrm>
            <a:off x="0" y="4149283"/>
            <a:ext cx="9812594" cy="176911"/>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7" name="Picture 6">
            <a:extLst>
              <a:ext uri="{FF2B5EF4-FFF2-40B4-BE49-F238E27FC236}">
                <a16:creationId xmlns:a16="http://schemas.microsoft.com/office/drawing/2014/main" id="{1346A6F7-A1C2-8A12-3C08-8469BC97E209}"/>
              </a:ext>
            </a:extLst>
          </p:cNvPr>
          <p:cNvPicPr>
            <a:picLocks noChangeAspect="1"/>
          </p:cNvPicPr>
          <p:nvPr/>
        </p:nvPicPr>
        <p:blipFill>
          <a:blip r:embed="rId2"/>
          <a:srcRect t="5448" b="6081"/>
          <a:stretch/>
        </p:blipFill>
        <p:spPr>
          <a:xfrm>
            <a:off x="2335168" y="0"/>
            <a:ext cx="7079218" cy="4149283"/>
          </a:xfrm>
          <a:prstGeom prst="rect">
            <a:avLst/>
          </a:prstGeom>
        </p:spPr>
      </p:pic>
      <p:sp>
        <p:nvSpPr>
          <p:cNvPr id="8" name="Rectangle 7">
            <a:extLst>
              <a:ext uri="{FF2B5EF4-FFF2-40B4-BE49-F238E27FC236}">
                <a16:creationId xmlns:a16="http://schemas.microsoft.com/office/drawing/2014/main" id="{86547172-E642-FB88-7B5E-56D020CE4061}"/>
              </a:ext>
            </a:extLst>
          </p:cNvPr>
          <p:cNvSpPr/>
          <p:nvPr/>
        </p:nvSpPr>
        <p:spPr>
          <a:xfrm>
            <a:off x="2050032" y="588436"/>
            <a:ext cx="186813" cy="349045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9DE35BBB-BC49-217C-498B-984EA8847B78}"/>
              </a:ext>
            </a:extLst>
          </p:cNvPr>
          <p:cNvSpPr/>
          <p:nvPr/>
        </p:nvSpPr>
        <p:spPr>
          <a:xfrm>
            <a:off x="9512709" y="57783"/>
            <a:ext cx="186813" cy="3490451"/>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64091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AFD9571-64C5-F456-E6D0-18A9ED34D9D6}"/>
              </a:ext>
            </a:extLst>
          </p:cNvPr>
          <p:cNvSpPr/>
          <p:nvPr/>
        </p:nvSpPr>
        <p:spPr>
          <a:xfrm>
            <a:off x="0" y="0"/>
            <a:ext cx="2762865" cy="6858000"/>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1CD5065-24F7-4D09-0C45-A082D8F146BD}"/>
              </a:ext>
            </a:extLst>
          </p:cNvPr>
          <p:cNvSpPr txBox="1"/>
          <p:nvPr/>
        </p:nvSpPr>
        <p:spPr>
          <a:xfrm>
            <a:off x="5982929" y="1694683"/>
            <a:ext cx="6066503" cy="3347070"/>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یک عنصر شگرف در معماری این کاخ، سکوی عظیمی بود که کل بنا بر روی آن ساخته شده بود. این سکو از جنس سنگ و بدون استفاده از ملات ساخته شده و تمامی کانال‌کشی‌ها و زیرسازی‌های بنا بر روی این صخره انجام شده بود که نشان‌دهنده هنر و مهارت بالای معماران هخامنشی بود. علاوه بر این، معماری کاخ دارای ویژگی‌های درون‌گرایی و دیوارهای جداکننده خشتی بود.</a:t>
            </a:r>
          </a:p>
        </p:txBody>
      </p:sp>
      <p:sp>
        <p:nvSpPr>
          <p:cNvPr id="4" name="TextBox 3">
            <a:extLst>
              <a:ext uri="{FF2B5EF4-FFF2-40B4-BE49-F238E27FC236}">
                <a16:creationId xmlns:a16="http://schemas.microsoft.com/office/drawing/2014/main" id="{AD01BAAC-A87A-2C2E-7ADD-71337903470E}"/>
              </a:ext>
            </a:extLst>
          </p:cNvPr>
          <p:cNvSpPr txBox="1"/>
          <p:nvPr/>
        </p:nvSpPr>
        <p:spPr>
          <a:xfrm>
            <a:off x="9630697" y="1112467"/>
            <a:ext cx="2418735"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معماری کاخ آپادانا</a:t>
            </a:r>
          </a:p>
        </p:txBody>
      </p:sp>
      <p:pic>
        <p:nvPicPr>
          <p:cNvPr id="8194" name="Picture 2" descr="کاخ آپادانا شوش | فرصتی برای تماشای جلال‌و‌شکوه تمدن ایران | ره بال آسمان">
            <a:extLst>
              <a:ext uri="{FF2B5EF4-FFF2-40B4-BE49-F238E27FC236}">
                <a16:creationId xmlns:a16="http://schemas.microsoft.com/office/drawing/2014/main" id="{AD62ADF2-FD7E-E185-FCBA-EF4F23B26A4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0215"/>
          <a:stretch/>
        </p:blipFill>
        <p:spPr bwMode="auto">
          <a:xfrm>
            <a:off x="0" y="996287"/>
            <a:ext cx="5715000" cy="5131210"/>
          </a:xfrm>
          <a:prstGeom prst="rect">
            <a:avLst/>
          </a:prstGeom>
          <a:noFill/>
          <a:ln w="57150">
            <a:solidFill>
              <a:schemeClr val="bg1">
                <a:lumMod val="65000"/>
              </a:schemeClr>
            </a:solidFill>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DB2D8278-5660-12C1-CCF7-837D299B8392}"/>
              </a:ext>
            </a:extLst>
          </p:cNvPr>
          <p:cNvSpPr/>
          <p:nvPr/>
        </p:nvSpPr>
        <p:spPr>
          <a:xfrm>
            <a:off x="2499852" y="236562"/>
            <a:ext cx="526026" cy="523163"/>
          </a:xfrm>
          <a:prstGeom prst="rect">
            <a:avLst/>
          </a:prstGeom>
          <a:solidFill>
            <a:srgbClr val="31579B"/>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ln w="57150">
                <a:solidFill>
                  <a:schemeClr val="bg1"/>
                </a:solidFill>
              </a:ln>
              <a:solidFill>
                <a:schemeClr val="bg1"/>
              </a:solidFill>
            </a:endParaRPr>
          </a:p>
        </p:txBody>
      </p:sp>
      <p:sp>
        <p:nvSpPr>
          <p:cNvPr id="8" name="Rectangle 7">
            <a:extLst>
              <a:ext uri="{FF2B5EF4-FFF2-40B4-BE49-F238E27FC236}">
                <a16:creationId xmlns:a16="http://schemas.microsoft.com/office/drawing/2014/main" id="{BD20C296-3916-26AA-8920-D81A50B110E5}"/>
              </a:ext>
            </a:extLst>
          </p:cNvPr>
          <p:cNvSpPr/>
          <p:nvPr/>
        </p:nvSpPr>
        <p:spPr>
          <a:xfrm>
            <a:off x="2499852" y="6234083"/>
            <a:ext cx="526026" cy="523163"/>
          </a:xfrm>
          <a:prstGeom prst="rect">
            <a:avLst/>
          </a:prstGeom>
          <a:solidFill>
            <a:srgbClr val="31579B"/>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ln w="57150">
                <a:solidFill>
                  <a:schemeClr val="bg1"/>
                </a:solidFill>
              </a:ln>
              <a:solidFill>
                <a:schemeClr val="bg1"/>
              </a:solidFill>
            </a:endParaRPr>
          </a:p>
        </p:txBody>
      </p:sp>
      <p:sp>
        <p:nvSpPr>
          <p:cNvPr id="9" name="Rectangle 8">
            <a:extLst>
              <a:ext uri="{FF2B5EF4-FFF2-40B4-BE49-F238E27FC236}">
                <a16:creationId xmlns:a16="http://schemas.microsoft.com/office/drawing/2014/main" id="{F1527598-861E-310E-9361-CF3E1999D08F}"/>
              </a:ext>
            </a:extLst>
          </p:cNvPr>
          <p:cNvSpPr/>
          <p:nvPr/>
        </p:nvSpPr>
        <p:spPr>
          <a:xfrm>
            <a:off x="9488129" y="1596361"/>
            <a:ext cx="2561303" cy="98322"/>
          </a:xfrm>
          <a:prstGeom prst="rect">
            <a:avLst/>
          </a:prstGeom>
          <a:solidFill>
            <a:srgbClr val="31579B"/>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ln w="57150">
                <a:solidFill>
                  <a:schemeClr val="bg1"/>
                </a:solidFill>
              </a:ln>
              <a:solidFill>
                <a:schemeClr val="bg1"/>
              </a:solidFill>
            </a:endParaRPr>
          </a:p>
        </p:txBody>
      </p:sp>
    </p:spTree>
    <p:extLst>
      <p:ext uri="{BB962C8B-B14F-4D97-AF65-F5344CB8AC3E}">
        <p14:creationId xmlns:p14="http://schemas.microsoft.com/office/powerpoint/2010/main" val="32639381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8113EEC-2989-144F-5B4C-171F9D87C1F9}"/>
              </a:ext>
            </a:extLst>
          </p:cNvPr>
          <p:cNvSpPr/>
          <p:nvPr/>
        </p:nvSpPr>
        <p:spPr>
          <a:xfrm>
            <a:off x="0" y="3028333"/>
            <a:ext cx="12192000" cy="3551315"/>
          </a:xfrm>
          <a:prstGeom prst="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CB475DB-4050-DD4F-4934-962364261EB0}"/>
              </a:ext>
            </a:extLst>
          </p:cNvPr>
          <p:cNvSpPr txBox="1"/>
          <p:nvPr/>
        </p:nvSpPr>
        <p:spPr>
          <a:xfrm>
            <a:off x="208679" y="3091127"/>
            <a:ext cx="5358581" cy="3347070"/>
          </a:xfrm>
          <a:prstGeom prst="rect">
            <a:avLst/>
          </a:prstGeom>
          <a:noFill/>
        </p:spPr>
        <p:txBody>
          <a:bodyPr wrap="square">
            <a:spAutoFit/>
          </a:bodyPr>
          <a:lstStyle>
            <a:defPPr>
              <a:defRPr lang="fa-IR"/>
            </a:defPPr>
            <a:lvl1pPr algn="just" rtl="1">
              <a:lnSpc>
                <a:spcPct val="200000"/>
              </a:lnSpc>
              <a:defRPr b="0" i="0" u="none" strike="noStrike">
                <a:solidFill>
                  <a:srgbClr val="333333"/>
                </a:solidFill>
                <a:effectLst/>
                <a:latin typeface="Vazir" panose="020B0603030804020204" pitchFamily="34" charset="-78"/>
                <a:cs typeface="Vazir" panose="020B0603030804020204" pitchFamily="34" charset="-78"/>
              </a:defRPr>
            </a:lvl1pPr>
          </a:lstStyle>
          <a:p>
            <a:r>
              <a:rPr lang="fa-IR" dirty="0"/>
              <a:t> این کاخ با مساحتی بالغ بر ۱۰۴۳۴ مترمربع، یکی از بزرگ‌ترین و مهم‌ترین بناهای تاریخی ایران بود و شباهت‌های زیادی به کاخ تخت جمشید داشت. این کاخ نشان‌دهنده شکوه و عظمت معماری دوران هخامنشی بود و همچنان به‌عنوان یکی از ارزشمندترین آثار باستانی ایران شناخته می‌شود.</a:t>
            </a:r>
          </a:p>
        </p:txBody>
      </p:sp>
      <p:pic>
        <p:nvPicPr>
          <p:cNvPr id="10242" name="Picture 2" descr="کاخ آپادانا و چغازنبیل">
            <a:extLst>
              <a:ext uri="{FF2B5EF4-FFF2-40B4-BE49-F238E27FC236}">
                <a16:creationId xmlns:a16="http://schemas.microsoft.com/office/drawing/2014/main" id="{97F686E3-4043-7B33-BE4D-5D16AFDFE1F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288" b="7096"/>
          <a:stretch/>
        </p:blipFill>
        <p:spPr bwMode="auto">
          <a:xfrm>
            <a:off x="5736610" y="1304928"/>
            <a:ext cx="6455390" cy="46610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2C7BCE67-0FB5-A3ED-3313-2DDA1DB19E70}"/>
              </a:ext>
            </a:extLst>
          </p:cNvPr>
          <p:cNvSpPr/>
          <p:nvPr/>
        </p:nvSpPr>
        <p:spPr>
          <a:xfrm>
            <a:off x="432619" y="594507"/>
            <a:ext cx="11326761" cy="193597"/>
          </a:xfrm>
          <a:prstGeom prst="rect">
            <a:avLst/>
          </a:prstGeom>
          <a:solidFill>
            <a:srgbClr val="31579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TextBox 5">
            <a:extLst>
              <a:ext uri="{FF2B5EF4-FFF2-40B4-BE49-F238E27FC236}">
                <a16:creationId xmlns:a16="http://schemas.microsoft.com/office/drawing/2014/main" id="{ABCC5EFA-C05F-3310-AC26-B52B6B050D39}"/>
              </a:ext>
            </a:extLst>
          </p:cNvPr>
          <p:cNvSpPr txBox="1"/>
          <p:nvPr/>
        </p:nvSpPr>
        <p:spPr>
          <a:xfrm>
            <a:off x="3128861" y="2542538"/>
            <a:ext cx="2418735" cy="434734"/>
          </a:xfrm>
          <a:prstGeom prst="rect">
            <a:avLst/>
          </a:prstGeom>
          <a:noFill/>
        </p:spPr>
        <p:txBody>
          <a:bodyPr wrap="square">
            <a:spAutoFit/>
          </a:bodyPr>
          <a:lstStyle>
            <a:defPPr>
              <a:defRPr lang="fa-IR"/>
            </a:defPPr>
            <a:lvl1pPr algn="just" rtl="1">
              <a:lnSpc>
                <a:spcPts val="2625"/>
              </a:lnSpc>
              <a:spcBef>
                <a:spcPts val="3000"/>
              </a:spcBef>
              <a:spcAft>
                <a:spcPts val="750"/>
              </a:spcAft>
              <a:defRPr sz="2400" b="1" i="0" u="none" strike="noStrike">
                <a:solidFill>
                  <a:srgbClr val="333333"/>
                </a:solidFill>
                <a:effectLst/>
                <a:latin typeface="Shabnam" panose="020B0603030804020204" pitchFamily="34" charset="-78"/>
                <a:cs typeface="Shabnam" panose="020B0603030804020204" pitchFamily="34" charset="-78"/>
              </a:defRPr>
            </a:lvl1pPr>
          </a:lstStyle>
          <a:p>
            <a:r>
              <a:rPr lang="fa-IR" dirty="0"/>
              <a:t>معماری کاخ آپادانا</a:t>
            </a:r>
          </a:p>
        </p:txBody>
      </p:sp>
    </p:spTree>
    <p:extLst>
      <p:ext uri="{BB962C8B-B14F-4D97-AF65-F5344CB8AC3E}">
        <p14:creationId xmlns:p14="http://schemas.microsoft.com/office/powerpoint/2010/main" val="26698461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TotalTime>
  <Words>1606</Words>
  <Application>Microsoft Office PowerPoint</Application>
  <PresentationFormat>Widescreen</PresentationFormat>
  <Paragraphs>56</Paragraphs>
  <Slides>24</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2</cp:revision>
  <dcterms:created xsi:type="dcterms:W3CDTF">2025-01-20T08:03:59Z</dcterms:created>
  <dcterms:modified xsi:type="dcterms:W3CDTF">2025-02-03T12:15:37Z</dcterms:modified>
</cp:coreProperties>
</file>