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9" r:id="rId2"/>
    <p:sldId id="256" r:id="rId3"/>
    <p:sldId id="276" r:id="rId4"/>
    <p:sldId id="277" r:id="rId5"/>
    <p:sldId id="278"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70" r:id="rId19"/>
    <p:sldId id="271" r:id="rId20"/>
    <p:sldId id="274" r:id="rId21"/>
    <p:sldId id="275" r:id="rId22"/>
    <p:sldId id="272" r:id="rId23"/>
    <p:sldId id="273" r:id="rId2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D11B2155-D5E6-4978-8FD3-C51D0FAF5C6C}" type="datetimeFigureOut">
              <a:rPr lang="fa-IR" smtClean="0"/>
              <a:t>10/08/1446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134D7308-3088-48EE-88DA-1E6A6AE9A973}" type="slidenum">
              <a:rPr lang="fa-IR" smtClean="0"/>
              <a:t>‹#›</a:t>
            </a:fld>
            <a:endParaRPr lang="fa-IR"/>
          </a:p>
        </p:txBody>
      </p:sp>
    </p:spTree>
    <p:extLst>
      <p:ext uri="{BB962C8B-B14F-4D97-AF65-F5344CB8AC3E}">
        <p14:creationId xmlns:p14="http://schemas.microsoft.com/office/powerpoint/2010/main" val="395961685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134D7308-3088-48EE-88DA-1E6A6AE9A973}" type="slidenum">
              <a:rPr lang="fa-IR" smtClean="0"/>
              <a:t>20</a:t>
            </a:fld>
            <a:endParaRPr lang="fa-IR"/>
          </a:p>
        </p:txBody>
      </p:sp>
    </p:spTree>
    <p:extLst>
      <p:ext uri="{BB962C8B-B14F-4D97-AF65-F5344CB8AC3E}">
        <p14:creationId xmlns:p14="http://schemas.microsoft.com/office/powerpoint/2010/main" val="2473728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3" name="Freeform 22"/>
          <p:cNvSpPr>
            <a:spLocks noGrp="1"/>
          </p:cNvSpPr>
          <p:nvPr>
            <p:ph type="pic" sz="quarter" idx="10"/>
          </p:nvPr>
        </p:nvSpPr>
        <p:spPr>
          <a:xfrm>
            <a:off x="5422232" y="0"/>
            <a:ext cx="6769768" cy="6857999"/>
          </a:xfrm>
          <a:custGeom>
            <a:avLst/>
            <a:gdLst>
              <a:gd name="connsiteX0" fmla="*/ 3283025 w 6769768"/>
              <a:gd name="connsiteY0" fmla="*/ 0 h 6857999"/>
              <a:gd name="connsiteX1" fmla="*/ 3306530 w 6769768"/>
              <a:gd name="connsiteY1" fmla="*/ 621 h 6857999"/>
              <a:gd name="connsiteX2" fmla="*/ 3306530 w 6769768"/>
              <a:gd name="connsiteY2" fmla="*/ 0 h 6857999"/>
              <a:gd name="connsiteX3" fmla="*/ 5171350 w 6769768"/>
              <a:gd name="connsiteY3" fmla="*/ 0 h 6857999"/>
              <a:gd name="connsiteX4" fmla="*/ 6769768 w 6769768"/>
              <a:gd name="connsiteY4" fmla="*/ 0 h 6857999"/>
              <a:gd name="connsiteX5" fmla="*/ 6769768 w 6769768"/>
              <a:gd name="connsiteY5" fmla="*/ 5743074 h 6857999"/>
              <a:gd name="connsiteX6" fmla="*/ 6769768 w 6769768"/>
              <a:gd name="connsiteY6" fmla="*/ 6448926 h 6857999"/>
              <a:gd name="connsiteX7" fmla="*/ 6769768 w 6769768"/>
              <a:gd name="connsiteY7" fmla="*/ 6857999 h 6857999"/>
              <a:gd name="connsiteX8" fmla="*/ 3345707 w 6769768"/>
              <a:gd name="connsiteY8" fmla="*/ 6857999 h 6857999"/>
              <a:gd name="connsiteX9" fmla="*/ 3345707 w 6769768"/>
              <a:gd name="connsiteY9" fmla="*/ 6855519 h 6857999"/>
              <a:gd name="connsiteX10" fmla="*/ 3283051 w 6769768"/>
              <a:gd name="connsiteY10" fmla="*/ 6857999 h 6857999"/>
              <a:gd name="connsiteX11" fmla="*/ 3282986 w 6769768"/>
              <a:gd name="connsiteY11" fmla="*/ 6857999 h 6857999"/>
              <a:gd name="connsiteX12" fmla="*/ 3114081 w 6769768"/>
              <a:gd name="connsiteY12" fmla="*/ 6853538 h 6857999"/>
              <a:gd name="connsiteX13" fmla="*/ 0 w 6769768"/>
              <a:gd name="connsiteY13" fmla="*/ 3429000 h 6857999"/>
              <a:gd name="connsiteX14" fmla="*/ 3283025 w 6769768"/>
              <a:gd name="connsiteY14"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69768" h="6857999">
                <a:moveTo>
                  <a:pt x="3283025" y="0"/>
                </a:moveTo>
                <a:lnTo>
                  <a:pt x="3306530" y="621"/>
                </a:lnTo>
                <a:lnTo>
                  <a:pt x="3306530" y="0"/>
                </a:lnTo>
                <a:lnTo>
                  <a:pt x="5171350" y="0"/>
                </a:lnTo>
                <a:lnTo>
                  <a:pt x="6769768" y="0"/>
                </a:lnTo>
                <a:lnTo>
                  <a:pt x="6769768" y="5743074"/>
                </a:lnTo>
                <a:lnTo>
                  <a:pt x="6769768" y="6448926"/>
                </a:lnTo>
                <a:lnTo>
                  <a:pt x="6769768" y="6857999"/>
                </a:lnTo>
                <a:lnTo>
                  <a:pt x="3345707" y="6857999"/>
                </a:lnTo>
                <a:lnTo>
                  <a:pt x="3345707" y="6855519"/>
                </a:lnTo>
                <a:lnTo>
                  <a:pt x="3283051" y="6857999"/>
                </a:lnTo>
                <a:lnTo>
                  <a:pt x="3282986" y="6857999"/>
                </a:lnTo>
                <a:lnTo>
                  <a:pt x="3114081" y="6853538"/>
                </a:lnTo>
                <a:cubicBezTo>
                  <a:pt x="1379430" y="6761699"/>
                  <a:pt x="0" y="5263603"/>
                  <a:pt x="0" y="3429000"/>
                </a:cubicBezTo>
                <a:cubicBezTo>
                  <a:pt x="0" y="1535216"/>
                  <a:pt x="1469861" y="0"/>
                  <a:pt x="3283025" y="0"/>
                </a:cubicBezTo>
                <a:close/>
              </a:path>
            </a:pathLst>
          </a:custGeom>
        </p:spPr>
        <p:txBody>
          <a:bodyPr wrap="square">
            <a:noAutofit/>
          </a:bodyPr>
          <a:lstStyle/>
          <a:p>
            <a:endParaRPr lang="fa-IR" dirty="0"/>
          </a:p>
        </p:txBody>
      </p:sp>
    </p:spTree>
    <p:extLst>
      <p:ext uri="{BB962C8B-B14F-4D97-AF65-F5344CB8AC3E}">
        <p14:creationId xmlns:p14="http://schemas.microsoft.com/office/powerpoint/2010/main" val="1512267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9946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433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41745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hemeOverride" Target="../theme/themeOverride1.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xml"/><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505038-223D-EF28-23F0-CC73D4BFC576}"/>
              </a:ext>
            </a:extLst>
          </p:cNvPr>
          <p:cNvPicPr>
            <a:picLocks noChangeAspect="1"/>
          </p:cNvPicPr>
          <p:nvPr/>
        </p:nvPicPr>
        <p:blipFill rotWithShape="1">
          <a:blip r:embed="rId2">
            <a:extLst>
              <a:ext uri="{28A0092B-C50C-407E-A947-70E740481C1C}">
                <a14:useLocalDpi xmlns:a14="http://schemas.microsoft.com/office/drawing/2010/main" val="0"/>
              </a:ext>
            </a:extLst>
          </a:blip>
          <a:srcRect l="26527" r="12135"/>
          <a:stretch/>
        </p:blipFill>
        <p:spPr>
          <a:xfrm>
            <a:off x="6233652" y="617052"/>
            <a:ext cx="5358580" cy="5820539"/>
          </a:xfrm>
          <a:prstGeom prst="roundRect">
            <a:avLst>
              <a:gd name="adj" fmla="val 12897"/>
            </a:avLst>
          </a:prstGeom>
        </p:spPr>
      </p:pic>
      <p:sp>
        <p:nvSpPr>
          <p:cNvPr id="9" name="Rectangle 8">
            <a:extLst>
              <a:ext uri="{FF2B5EF4-FFF2-40B4-BE49-F238E27FC236}">
                <a16:creationId xmlns:a16="http://schemas.microsoft.com/office/drawing/2014/main" id="{F6789091-43D8-1E83-D35C-7F98F4430553}"/>
              </a:ext>
            </a:extLst>
          </p:cNvPr>
          <p:cNvSpPr/>
          <p:nvPr/>
        </p:nvSpPr>
        <p:spPr>
          <a:xfrm>
            <a:off x="737420" y="2103310"/>
            <a:ext cx="6017342" cy="730839"/>
          </a:xfrm>
          <a:prstGeom prst="rect">
            <a:avLst/>
          </a:prstGeom>
          <a:solidFill>
            <a:srgbClr val="A6A6A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400" b="1" dirty="0">
                <a:latin typeface="Shabnam" panose="020B0603030804020204" pitchFamily="34" charset="-78"/>
                <a:cs typeface="Shabnam" panose="020B0603030804020204" pitchFamily="34" charset="-78"/>
              </a:rPr>
              <a:t>موضوع:پاورپوینت معاونت در جرم</a:t>
            </a:r>
          </a:p>
        </p:txBody>
      </p:sp>
      <p:sp>
        <p:nvSpPr>
          <p:cNvPr id="10" name="Rectangle 9">
            <a:extLst>
              <a:ext uri="{FF2B5EF4-FFF2-40B4-BE49-F238E27FC236}">
                <a16:creationId xmlns:a16="http://schemas.microsoft.com/office/drawing/2014/main" id="{08B505DD-2344-4062-682E-33718A3F0603}"/>
              </a:ext>
            </a:extLst>
          </p:cNvPr>
          <p:cNvSpPr/>
          <p:nvPr/>
        </p:nvSpPr>
        <p:spPr>
          <a:xfrm>
            <a:off x="737420" y="3147445"/>
            <a:ext cx="6017342" cy="730839"/>
          </a:xfrm>
          <a:prstGeom prst="rect">
            <a:avLst/>
          </a:prstGeom>
          <a:solidFill>
            <a:srgbClr val="A6A6A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400" b="1" dirty="0">
                <a:latin typeface="Shabnam" panose="020B0603030804020204" pitchFamily="34" charset="-78"/>
                <a:cs typeface="Shabnam" panose="020B0603030804020204" pitchFamily="34" charset="-78"/>
              </a:rPr>
              <a:t>استاد راهنما: علیرضا عزیزی</a:t>
            </a:r>
          </a:p>
        </p:txBody>
      </p:sp>
      <p:sp>
        <p:nvSpPr>
          <p:cNvPr id="13" name="Rectangle 12">
            <a:extLst>
              <a:ext uri="{FF2B5EF4-FFF2-40B4-BE49-F238E27FC236}">
                <a16:creationId xmlns:a16="http://schemas.microsoft.com/office/drawing/2014/main" id="{51BB6EF9-0D45-3CEE-1ECD-AB1620CB631F}"/>
              </a:ext>
            </a:extLst>
          </p:cNvPr>
          <p:cNvSpPr/>
          <p:nvPr/>
        </p:nvSpPr>
        <p:spPr>
          <a:xfrm>
            <a:off x="737420" y="4191580"/>
            <a:ext cx="6017342" cy="730839"/>
          </a:xfrm>
          <a:prstGeom prst="rect">
            <a:avLst/>
          </a:prstGeom>
          <a:solidFill>
            <a:srgbClr val="A6A6A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400" b="1" dirty="0">
                <a:latin typeface="Shabnam" panose="020B0603030804020204" pitchFamily="34" charset="-78"/>
                <a:cs typeface="Shabnam" panose="020B0603030804020204" pitchFamily="34" charset="-78"/>
              </a:rPr>
              <a:t>پژوهشکر: فرزانه توکلی</a:t>
            </a:r>
          </a:p>
        </p:txBody>
      </p:sp>
      <p:sp>
        <p:nvSpPr>
          <p:cNvPr id="16" name="Rectangle 15">
            <a:extLst>
              <a:ext uri="{FF2B5EF4-FFF2-40B4-BE49-F238E27FC236}">
                <a16:creationId xmlns:a16="http://schemas.microsoft.com/office/drawing/2014/main" id="{F0EA2C8A-A367-48BE-E690-61C90CAC302C}"/>
              </a:ext>
            </a:extLst>
          </p:cNvPr>
          <p:cNvSpPr/>
          <p:nvPr/>
        </p:nvSpPr>
        <p:spPr>
          <a:xfrm>
            <a:off x="737420" y="5235715"/>
            <a:ext cx="6017342" cy="730839"/>
          </a:xfrm>
          <a:prstGeom prst="rect">
            <a:avLst/>
          </a:prstGeom>
          <a:solidFill>
            <a:srgbClr val="A6A6A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400" b="1" dirty="0">
                <a:latin typeface="Shabnam" panose="020B0603030804020204" pitchFamily="34" charset="-78"/>
                <a:cs typeface="Shabnam" panose="020B0603030804020204" pitchFamily="34" charset="-78"/>
              </a:rPr>
              <a:t>سال تحصیلی: ................</a:t>
            </a:r>
          </a:p>
        </p:txBody>
      </p:sp>
      <p:pic>
        <p:nvPicPr>
          <p:cNvPr id="17" name="Picture 16">
            <a:extLst>
              <a:ext uri="{FF2B5EF4-FFF2-40B4-BE49-F238E27FC236}">
                <a16:creationId xmlns:a16="http://schemas.microsoft.com/office/drawing/2014/main" id="{72170776-79DC-2D58-22E7-C8699852F4FF}"/>
              </a:ext>
            </a:extLst>
          </p:cNvPr>
          <p:cNvPicPr>
            <a:picLocks noChangeAspect="1"/>
          </p:cNvPicPr>
          <p:nvPr/>
        </p:nvPicPr>
        <p:blipFill>
          <a:blip r:embed="rId3"/>
          <a:stretch>
            <a:fillRect/>
          </a:stretch>
        </p:blipFill>
        <p:spPr>
          <a:xfrm>
            <a:off x="2759609" y="37702"/>
            <a:ext cx="1972964" cy="1972962"/>
          </a:xfrm>
          <a:prstGeom prst="rect">
            <a:avLst/>
          </a:prstGeom>
        </p:spPr>
      </p:pic>
    </p:spTree>
    <p:extLst>
      <p:ext uri="{BB962C8B-B14F-4D97-AF65-F5344CB8AC3E}">
        <p14:creationId xmlns:p14="http://schemas.microsoft.com/office/powerpoint/2010/main" val="762534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00131" y="1186674"/>
            <a:ext cx="6096000" cy="2862322"/>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4) تقدم یا اقتران زمانی بین عمل معاون و مباشر جرم: در صورتی که اقدام معاون در مساعدت به مباشر پس از وقوع جرم توسط مرتکب اصلی صورت بگیرد، معاونت در جرم تلقی نمی شود. بلکه جرم خاصی است که در قانون پیش بینی شده است؛ مانند موضوع ماده 553 قانون مجازات اسلامی.</a:t>
            </a:r>
          </a:p>
        </p:txBody>
      </p:sp>
      <p:pic>
        <p:nvPicPr>
          <p:cNvPr id="3" name="Picture 2"/>
          <p:cNvPicPr>
            <a:picLocks noChangeAspect="1"/>
          </p:cNvPicPr>
          <p:nvPr/>
        </p:nvPicPr>
        <p:blipFill>
          <a:blip r:embed="rId2"/>
          <a:stretch>
            <a:fillRect/>
          </a:stretch>
        </p:blipFill>
        <p:spPr>
          <a:xfrm>
            <a:off x="9629408" y="530543"/>
            <a:ext cx="2066723" cy="646232"/>
          </a:xfrm>
          <a:prstGeom prst="rect">
            <a:avLst/>
          </a:prstGeom>
        </p:spPr>
      </p:pic>
      <p:pic>
        <p:nvPicPr>
          <p:cNvPr id="5" name="Picture 4"/>
          <p:cNvPicPr>
            <a:picLocks noChangeAspect="1"/>
          </p:cNvPicPr>
          <p:nvPr/>
        </p:nvPicPr>
        <p:blipFill>
          <a:blip r:embed="rId3"/>
          <a:stretch>
            <a:fillRect/>
          </a:stretch>
        </p:blipFill>
        <p:spPr>
          <a:xfrm>
            <a:off x="796119" y="1186674"/>
            <a:ext cx="4158020" cy="4158016"/>
          </a:xfrm>
          <a:prstGeom prst="rect">
            <a:avLst/>
          </a:prstGeom>
        </p:spPr>
      </p:pic>
      <p:pic>
        <p:nvPicPr>
          <p:cNvPr id="8" name="Picture 7"/>
          <p:cNvPicPr>
            <a:picLocks noChangeAspect="1"/>
          </p:cNvPicPr>
          <p:nvPr/>
        </p:nvPicPr>
        <p:blipFill>
          <a:blip r:embed="rId4"/>
          <a:stretch>
            <a:fillRect/>
          </a:stretch>
        </p:blipFill>
        <p:spPr>
          <a:xfrm>
            <a:off x="5233918" y="4048996"/>
            <a:ext cx="3857768" cy="2567166"/>
          </a:xfrm>
          <a:prstGeom prst="rect">
            <a:avLst/>
          </a:prstGeom>
        </p:spPr>
      </p:pic>
      <p:sp>
        <p:nvSpPr>
          <p:cNvPr id="9" name="Round Single Corner Rectangle 8"/>
          <p:cNvSpPr/>
          <p:nvPr/>
        </p:nvSpPr>
        <p:spPr>
          <a:xfrm>
            <a:off x="9089410" y="5344690"/>
            <a:ext cx="3102590" cy="278188"/>
          </a:xfrm>
          <a:prstGeom prst="round1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ound Single Corner Rectangle 9"/>
          <p:cNvSpPr/>
          <p:nvPr/>
        </p:nvSpPr>
        <p:spPr>
          <a:xfrm>
            <a:off x="245660" y="5909480"/>
            <a:ext cx="4988258" cy="341194"/>
          </a:xfrm>
          <a:prstGeom prst="round1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ound Single Corner Rectangle 10"/>
          <p:cNvSpPr/>
          <p:nvPr/>
        </p:nvSpPr>
        <p:spPr>
          <a:xfrm>
            <a:off x="245660" y="0"/>
            <a:ext cx="270681" cy="5909480"/>
          </a:xfrm>
          <a:prstGeom prst="round1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ound Single Corner Rectangle 12"/>
          <p:cNvSpPr/>
          <p:nvPr/>
        </p:nvSpPr>
        <p:spPr>
          <a:xfrm>
            <a:off x="796119" y="793611"/>
            <a:ext cx="9063707" cy="45719"/>
          </a:xfrm>
          <a:prstGeom prst="round1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98704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Diamond 10"/>
          <p:cNvSpPr/>
          <p:nvPr/>
        </p:nvSpPr>
        <p:spPr>
          <a:xfrm>
            <a:off x="2129051" y="1596788"/>
            <a:ext cx="7987222" cy="488363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116273" y="501134"/>
            <a:ext cx="1922322" cy="461665"/>
          </a:xfrm>
          <a:prstGeom prst="rect">
            <a:avLst/>
          </a:prstGeom>
        </p:spPr>
        <p:txBody>
          <a:bodyPr wrap="none">
            <a:spAutoFit/>
          </a:bodyPr>
          <a:lstStyle/>
          <a:p>
            <a:pPr algn="just"/>
            <a:r>
              <a:rPr lang="fa-IR" sz="2400" dirty="0">
                <a:latin typeface="Shabnam" panose="020B0603030804020204" pitchFamily="34" charset="-78"/>
                <a:cs typeface="Shabnam" panose="020B0603030804020204" pitchFamily="34" charset="-78"/>
              </a:rPr>
              <a:t>ج) رکن معنوی</a:t>
            </a:r>
          </a:p>
        </p:txBody>
      </p:sp>
      <p:sp>
        <p:nvSpPr>
          <p:cNvPr id="3" name="Rectangle 2"/>
          <p:cNvSpPr/>
          <p:nvPr/>
        </p:nvSpPr>
        <p:spPr>
          <a:xfrm>
            <a:off x="982639" y="1083943"/>
            <a:ext cx="10896679" cy="1200329"/>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معاون جرم باید قصد مجرمانه یا سوء نیت داشته باشد و عالما و عامدا یکی از مصادیق معاونت در جرم را انجام بدهد.</a:t>
            </a:r>
          </a:p>
          <a:p>
            <a:pPr algn="justLow">
              <a:lnSpc>
                <a:spcPct val="200000"/>
              </a:lnSpc>
            </a:pPr>
            <a:endParaRPr lang="fa-IR"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3563999" y="2284272"/>
            <a:ext cx="5309666" cy="4482752"/>
          </a:xfrm>
          <a:prstGeom prst="rect">
            <a:avLst/>
          </a:prstGeom>
        </p:spPr>
      </p:pic>
      <p:sp>
        <p:nvSpPr>
          <p:cNvPr id="13" name="Round Single Corner Rectangle 12"/>
          <p:cNvSpPr/>
          <p:nvPr/>
        </p:nvSpPr>
        <p:spPr>
          <a:xfrm>
            <a:off x="11750722" y="1960719"/>
            <a:ext cx="128596" cy="4897281"/>
          </a:xfrm>
          <a:prstGeom prst="round1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ound Single Corner Rectangle 13"/>
          <p:cNvSpPr/>
          <p:nvPr/>
        </p:nvSpPr>
        <p:spPr>
          <a:xfrm>
            <a:off x="11409528" y="2284272"/>
            <a:ext cx="122830" cy="4573728"/>
          </a:xfrm>
          <a:prstGeom prst="round1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ound Single Corner Rectangle 14"/>
          <p:cNvSpPr/>
          <p:nvPr/>
        </p:nvSpPr>
        <p:spPr>
          <a:xfrm>
            <a:off x="11077434" y="2947916"/>
            <a:ext cx="141026" cy="3910084"/>
          </a:xfrm>
          <a:prstGeom prst="round1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6" name="Picture 15"/>
          <p:cNvPicPr>
            <a:picLocks noChangeAspect="1"/>
          </p:cNvPicPr>
          <p:nvPr/>
        </p:nvPicPr>
        <p:blipFill>
          <a:blip r:embed="rId3"/>
          <a:stretch>
            <a:fillRect/>
          </a:stretch>
        </p:blipFill>
        <p:spPr>
          <a:xfrm>
            <a:off x="255853" y="1962488"/>
            <a:ext cx="128027" cy="4895512"/>
          </a:xfrm>
          <a:prstGeom prst="rect">
            <a:avLst/>
          </a:prstGeom>
        </p:spPr>
      </p:pic>
      <p:pic>
        <p:nvPicPr>
          <p:cNvPr id="17" name="Picture 16"/>
          <p:cNvPicPr>
            <a:picLocks noChangeAspect="1"/>
          </p:cNvPicPr>
          <p:nvPr/>
        </p:nvPicPr>
        <p:blipFill>
          <a:blip r:embed="rId4"/>
          <a:stretch>
            <a:fillRect/>
          </a:stretch>
        </p:blipFill>
        <p:spPr>
          <a:xfrm>
            <a:off x="622294" y="2285604"/>
            <a:ext cx="121931" cy="4572396"/>
          </a:xfrm>
          <a:prstGeom prst="rect">
            <a:avLst/>
          </a:prstGeom>
        </p:spPr>
      </p:pic>
      <p:pic>
        <p:nvPicPr>
          <p:cNvPr id="18" name="Picture 17"/>
          <p:cNvPicPr>
            <a:picLocks noChangeAspect="1"/>
          </p:cNvPicPr>
          <p:nvPr/>
        </p:nvPicPr>
        <p:blipFill>
          <a:blip r:embed="rId5"/>
          <a:stretch>
            <a:fillRect/>
          </a:stretch>
        </p:blipFill>
        <p:spPr>
          <a:xfrm>
            <a:off x="963147" y="2950125"/>
            <a:ext cx="140220" cy="3907875"/>
          </a:xfrm>
          <a:prstGeom prst="rect">
            <a:avLst/>
          </a:prstGeom>
        </p:spPr>
      </p:pic>
      <p:sp>
        <p:nvSpPr>
          <p:cNvPr id="19" name="Round Single Corner Rectangle 18"/>
          <p:cNvSpPr/>
          <p:nvPr/>
        </p:nvSpPr>
        <p:spPr>
          <a:xfrm>
            <a:off x="10701484" y="4038605"/>
            <a:ext cx="150126" cy="2819395"/>
          </a:xfrm>
          <a:prstGeom prst="round1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 name="Picture 19"/>
          <p:cNvPicPr>
            <a:picLocks noChangeAspect="1"/>
          </p:cNvPicPr>
          <p:nvPr/>
        </p:nvPicPr>
        <p:blipFill>
          <a:blip r:embed="rId6"/>
          <a:stretch>
            <a:fillRect/>
          </a:stretch>
        </p:blipFill>
        <p:spPr>
          <a:xfrm>
            <a:off x="1338419" y="4038605"/>
            <a:ext cx="146317" cy="2816596"/>
          </a:xfrm>
          <a:prstGeom prst="rect">
            <a:avLst/>
          </a:prstGeom>
        </p:spPr>
      </p:pic>
    </p:spTree>
    <p:extLst>
      <p:ext uri="{BB962C8B-B14F-4D97-AF65-F5344CB8AC3E}">
        <p14:creationId xmlns:p14="http://schemas.microsoft.com/office/powerpoint/2010/main" val="3320933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11448480" y="3416213"/>
            <a:ext cx="408467" cy="353599"/>
          </a:xfrm>
          <a:prstGeom prst="rect">
            <a:avLst/>
          </a:prstGeom>
        </p:spPr>
      </p:pic>
      <p:pic>
        <p:nvPicPr>
          <p:cNvPr id="13" name="Picture 12"/>
          <p:cNvPicPr>
            <a:picLocks noChangeAspect="1"/>
          </p:cNvPicPr>
          <p:nvPr/>
        </p:nvPicPr>
        <p:blipFill>
          <a:blip r:embed="rId2"/>
          <a:stretch>
            <a:fillRect/>
          </a:stretch>
        </p:blipFill>
        <p:spPr>
          <a:xfrm>
            <a:off x="5856505" y="3416212"/>
            <a:ext cx="408467" cy="353599"/>
          </a:xfrm>
          <a:prstGeom prst="rect">
            <a:avLst/>
          </a:prstGeom>
        </p:spPr>
      </p:pic>
      <p:pic>
        <p:nvPicPr>
          <p:cNvPr id="12" name="Picture 11"/>
          <p:cNvPicPr>
            <a:picLocks noChangeAspect="1"/>
          </p:cNvPicPr>
          <p:nvPr/>
        </p:nvPicPr>
        <p:blipFill>
          <a:blip r:embed="rId2"/>
          <a:stretch>
            <a:fillRect/>
          </a:stretch>
        </p:blipFill>
        <p:spPr>
          <a:xfrm>
            <a:off x="5842857" y="2087721"/>
            <a:ext cx="408467" cy="353599"/>
          </a:xfrm>
          <a:prstGeom prst="rect">
            <a:avLst/>
          </a:prstGeom>
        </p:spPr>
      </p:pic>
      <p:sp>
        <p:nvSpPr>
          <p:cNvPr id="8" name="Rectangle 7"/>
          <p:cNvSpPr/>
          <p:nvPr/>
        </p:nvSpPr>
        <p:spPr>
          <a:xfrm>
            <a:off x="11447515" y="2083530"/>
            <a:ext cx="409432" cy="35779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p:cNvSpPr/>
          <p:nvPr/>
        </p:nvSpPr>
        <p:spPr>
          <a:xfrm>
            <a:off x="8746800" y="441677"/>
            <a:ext cx="3110147" cy="461665"/>
          </a:xfrm>
          <a:prstGeom prst="rect">
            <a:avLst/>
          </a:prstGeom>
        </p:spPr>
        <p:txBody>
          <a:bodyPr wrap="none">
            <a:spAutoFit/>
          </a:bodyPr>
          <a:lstStyle/>
          <a:p>
            <a:pPr algn="just"/>
            <a:r>
              <a:rPr lang="fa-IR" sz="2400" dirty="0">
                <a:latin typeface="Shabnam" panose="020B0603030804020204" pitchFamily="34" charset="-78"/>
                <a:cs typeface="Shabnam" panose="020B0603030804020204" pitchFamily="34" charset="-78"/>
              </a:rPr>
              <a:t>مصادیق معاونت در جرم</a:t>
            </a:r>
          </a:p>
        </p:txBody>
      </p:sp>
      <p:sp>
        <p:nvSpPr>
          <p:cNvPr id="3" name="Rectangle 2"/>
          <p:cNvSpPr/>
          <p:nvPr/>
        </p:nvSpPr>
        <p:spPr>
          <a:xfrm>
            <a:off x="6384653" y="884407"/>
            <a:ext cx="5472294" cy="577081"/>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 1)معاونت از طریق تحریک، ترغیب، تهدید یا تطمیع:</a:t>
            </a:r>
          </a:p>
        </p:txBody>
      </p:sp>
      <p:sp>
        <p:nvSpPr>
          <p:cNvPr id="4" name="Rectangle 3"/>
          <p:cNvSpPr/>
          <p:nvPr/>
        </p:nvSpPr>
        <p:spPr>
          <a:xfrm>
            <a:off x="5842857" y="1314955"/>
            <a:ext cx="6096000" cy="1200329"/>
          </a:xfrm>
          <a:prstGeom prst="rect">
            <a:avLst/>
          </a:prstGeom>
        </p:spPr>
        <p:txBody>
          <a:bodyPr wrap="square">
            <a:spAutoFit/>
          </a:bodyPr>
          <a:lstStyle/>
          <a:p>
            <a:pPr algn="justLow">
              <a:lnSpc>
                <a:spcPct val="200000"/>
              </a:lnSpc>
            </a:pPr>
            <a:endParaRPr lang="fa-IR" dirty="0">
              <a:latin typeface="Vazir" panose="020B0603030804020204" pitchFamily="34" charset="-78"/>
              <a:cs typeface="Vazir" panose="020B0603030804020204" pitchFamily="34" charset="-78"/>
            </a:endParaRPr>
          </a:p>
          <a:p>
            <a:pPr algn="justLow">
              <a:lnSpc>
                <a:spcPct val="200000"/>
              </a:lnSpc>
            </a:pPr>
            <a:r>
              <a:rPr lang="fa-IR" dirty="0">
                <a:latin typeface="Vazir" panose="020B0603030804020204" pitchFamily="34" charset="-78"/>
                <a:cs typeface="Vazir" panose="020B0603030804020204" pitchFamily="34" charset="-78"/>
              </a:rPr>
              <a:t>الف) تحریک: توصیه و تشویق و فرمان به ارتکاب جرم.</a:t>
            </a:r>
          </a:p>
        </p:txBody>
      </p:sp>
      <p:sp>
        <p:nvSpPr>
          <p:cNvPr id="5" name="Rectangle 4"/>
          <p:cNvSpPr/>
          <p:nvPr/>
        </p:nvSpPr>
        <p:spPr>
          <a:xfrm>
            <a:off x="2064782" y="1890204"/>
            <a:ext cx="4200189" cy="646331"/>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ب) ترغیب: ایجاد میل و علاقه به ارتکاب جرم.</a:t>
            </a:r>
          </a:p>
        </p:txBody>
      </p:sp>
      <p:sp>
        <p:nvSpPr>
          <p:cNvPr id="6" name="Rectangle 5"/>
          <p:cNvSpPr/>
          <p:nvPr/>
        </p:nvSpPr>
        <p:spPr>
          <a:xfrm>
            <a:off x="6858732" y="3198469"/>
            <a:ext cx="4998215" cy="2308324"/>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ج) تهدید: که شخص را وادار به ارتکاب عملی برخلاف میل باطنی خود می کند که در صورت امتناع، احتمال خطر جانی یا مالی یا آبرویی برای تهدید شونده وجود دارد.</a:t>
            </a:r>
          </a:p>
        </p:txBody>
      </p:sp>
      <p:sp>
        <p:nvSpPr>
          <p:cNvPr id="7" name="Rectangle 6"/>
          <p:cNvSpPr/>
          <p:nvPr/>
        </p:nvSpPr>
        <p:spPr>
          <a:xfrm>
            <a:off x="536708" y="3236478"/>
            <a:ext cx="5673348" cy="577081"/>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د) تطمیع: که انگیزه ارتکاب جرم بیشتر جنبه مادی و مالی دارد.</a:t>
            </a:r>
          </a:p>
        </p:txBody>
      </p:sp>
      <p:sp>
        <p:nvSpPr>
          <p:cNvPr id="20" name="Frame 19"/>
          <p:cNvSpPr/>
          <p:nvPr/>
        </p:nvSpPr>
        <p:spPr>
          <a:xfrm flipH="1">
            <a:off x="6540704" y="1519542"/>
            <a:ext cx="45719" cy="4967796"/>
          </a:xfrm>
          <a:prstGeom prst="frame">
            <a:avLst/>
          </a:prstGeom>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26" name="Minus 25"/>
          <p:cNvSpPr/>
          <p:nvPr/>
        </p:nvSpPr>
        <p:spPr>
          <a:xfrm flipV="1">
            <a:off x="540464" y="2834016"/>
            <a:ext cx="6045959" cy="45719"/>
          </a:xfrm>
          <a:prstGeom prst="mathMinus">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7" name="Picture 26"/>
          <p:cNvPicPr>
            <a:picLocks noChangeAspect="1"/>
          </p:cNvPicPr>
          <p:nvPr/>
        </p:nvPicPr>
        <p:blipFill>
          <a:blip r:embed="rId3"/>
          <a:stretch>
            <a:fillRect/>
          </a:stretch>
        </p:blipFill>
        <p:spPr>
          <a:xfrm>
            <a:off x="7034359" y="2841635"/>
            <a:ext cx="4456562" cy="30483"/>
          </a:xfrm>
          <a:prstGeom prst="rect">
            <a:avLst/>
          </a:prstGeom>
        </p:spPr>
      </p:pic>
      <p:sp>
        <p:nvSpPr>
          <p:cNvPr id="28" name="Minus 27"/>
          <p:cNvSpPr/>
          <p:nvPr/>
        </p:nvSpPr>
        <p:spPr>
          <a:xfrm>
            <a:off x="-1678431" y="6529524"/>
            <a:ext cx="15774257" cy="328476"/>
          </a:xfrm>
          <a:prstGeom prst="mathMinus">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9" name="Picture 28"/>
          <p:cNvPicPr>
            <a:picLocks noChangeAspect="1"/>
          </p:cNvPicPr>
          <p:nvPr/>
        </p:nvPicPr>
        <p:blipFill>
          <a:blip r:embed="rId4"/>
          <a:stretch>
            <a:fillRect/>
          </a:stretch>
        </p:blipFill>
        <p:spPr>
          <a:xfrm rot="5400000" flipV="1">
            <a:off x="-2888899" y="3332102"/>
            <a:ext cx="6540853" cy="83112"/>
          </a:xfrm>
          <a:prstGeom prst="rect">
            <a:avLst/>
          </a:prstGeom>
        </p:spPr>
      </p:pic>
      <p:pic>
        <p:nvPicPr>
          <p:cNvPr id="33" name="Picture 32"/>
          <p:cNvPicPr>
            <a:picLocks noChangeAspect="1"/>
          </p:cNvPicPr>
          <p:nvPr/>
        </p:nvPicPr>
        <p:blipFill rotWithShape="1">
          <a:blip r:embed="rId5"/>
          <a:srcRect l="-956" t="8774" r="6156" b="3412"/>
          <a:stretch/>
        </p:blipFill>
        <p:spPr>
          <a:xfrm>
            <a:off x="1333851" y="4091672"/>
            <a:ext cx="4079062" cy="2115992"/>
          </a:xfrm>
          <a:prstGeom prst="rect">
            <a:avLst/>
          </a:prstGeom>
        </p:spPr>
      </p:pic>
    </p:spTree>
    <p:extLst>
      <p:ext uri="{BB962C8B-B14F-4D97-AF65-F5344CB8AC3E}">
        <p14:creationId xmlns:p14="http://schemas.microsoft.com/office/powerpoint/2010/main" val="2877050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2764" y="899733"/>
            <a:ext cx="10563367" cy="1200329"/>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2) معاونت از طریق دسیسه، فریب و نیرنگ: اعمالی که شخص با صحنه سازی و توسل به کاری خدعه آمیز، قصد ارتکاب جرم را در دل مباشر پرورش دهد.</a:t>
            </a:r>
          </a:p>
        </p:txBody>
      </p:sp>
      <p:pic>
        <p:nvPicPr>
          <p:cNvPr id="3" name="Picture 2"/>
          <p:cNvPicPr>
            <a:picLocks noChangeAspect="1"/>
          </p:cNvPicPr>
          <p:nvPr/>
        </p:nvPicPr>
        <p:blipFill>
          <a:blip r:embed="rId2"/>
          <a:stretch>
            <a:fillRect/>
          </a:stretch>
        </p:blipFill>
        <p:spPr>
          <a:xfrm>
            <a:off x="8330847" y="253501"/>
            <a:ext cx="3365284" cy="646232"/>
          </a:xfrm>
          <a:prstGeom prst="rect">
            <a:avLst/>
          </a:prstGeom>
        </p:spPr>
      </p:pic>
      <p:pic>
        <p:nvPicPr>
          <p:cNvPr id="4" name="Picture 3"/>
          <p:cNvPicPr>
            <a:picLocks noChangeAspect="1"/>
          </p:cNvPicPr>
          <p:nvPr/>
        </p:nvPicPr>
        <p:blipFill rotWithShape="1">
          <a:blip r:embed="rId3"/>
          <a:srcRect l="381" b="21691"/>
          <a:stretch/>
        </p:blipFill>
        <p:spPr>
          <a:xfrm>
            <a:off x="1774209" y="2641340"/>
            <a:ext cx="8539802" cy="3841348"/>
          </a:xfrm>
          <a:prstGeom prst="rect">
            <a:avLst/>
          </a:prstGeom>
        </p:spPr>
      </p:pic>
      <p:sp>
        <p:nvSpPr>
          <p:cNvPr id="6" name="Frame 5"/>
          <p:cNvSpPr/>
          <p:nvPr/>
        </p:nvSpPr>
        <p:spPr>
          <a:xfrm>
            <a:off x="1368827" y="2292825"/>
            <a:ext cx="9350565" cy="4189864"/>
          </a:xfrm>
          <a:prstGeom prst="fram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8" name="Minus 7"/>
          <p:cNvSpPr/>
          <p:nvPr/>
        </p:nvSpPr>
        <p:spPr>
          <a:xfrm>
            <a:off x="10670523" y="4028629"/>
            <a:ext cx="524514" cy="4519102"/>
          </a:xfrm>
          <a:prstGeom prst="mathMinu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p:cNvPicPr>
            <a:picLocks noChangeAspect="1"/>
          </p:cNvPicPr>
          <p:nvPr/>
        </p:nvPicPr>
        <p:blipFill>
          <a:blip r:embed="rId4"/>
          <a:stretch>
            <a:fillRect/>
          </a:stretch>
        </p:blipFill>
        <p:spPr>
          <a:xfrm>
            <a:off x="951323" y="1831028"/>
            <a:ext cx="390178" cy="1066892"/>
          </a:xfrm>
          <a:prstGeom prst="rect">
            <a:avLst/>
          </a:prstGeom>
        </p:spPr>
      </p:pic>
    </p:spTree>
    <p:extLst>
      <p:ext uri="{BB962C8B-B14F-4D97-AF65-F5344CB8AC3E}">
        <p14:creationId xmlns:p14="http://schemas.microsoft.com/office/powerpoint/2010/main" val="943394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132763" y="6673755"/>
            <a:ext cx="10331356" cy="5459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p:cNvPicPr>
            <a:picLocks noChangeAspect="1"/>
          </p:cNvPicPr>
          <p:nvPr/>
        </p:nvPicPr>
        <p:blipFill>
          <a:blip r:embed="rId2"/>
          <a:stretch>
            <a:fillRect/>
          </a:stretch>
        </p:blipFill>
        <p:spPr>
          <a:xfrm>
            <a:off x="0" y="629091"/>
            <a:ext cx="12192000" cy="6228909"/>
          </a:xfrm>
          <a:prstGeom prst="rect">
            <a:avLst/>
          </a:prstGeom>
        </p:spPr>
      </p:pic>
      <p:sp>
        <p:nvSpPr>
          <p:cNvPr id="2" name="Rectangle 1"/>
          <p:cNvSpPr/>
          <p:nvPr/>
        </p:nvSpPr>
        <p:spPr>
          <a:xfrm>
            <a:off x="1132763" y="688208"/>
            <a:ext cx="5905513" cy="1200329"/>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3) معاونت از طریق تهیه وسائل ارتکاب جرم: مانند تهیه اسلحه با علم به این که اسلحه برای ارتکاب جرم به کار برده خواهد شد.</a:t>
            </a:r>
          </a:p>
        </p:txBody>
      </p:sp>
      <p:pic>
        <p:nvPicPr>
          <p:cNvPr id="3" name="Picture 2"/>
          <p:cNvPicPr>
            <a:picLocks noChangeAspect="1"/>
          </p:cNvPicPr>
          <p:nvPr/>
        </p:nvPicPr>
        <p:blipFill>
          <a:blip r:embed="rId3"/>
          <a:stretch>
            <a:fillRect/>
          </a:stretch>
        </p:blipFill>
        <p:spPr>
          <a:xfrm>
            <a:off x="3672992" y="181852"/>
            <a:ext cx="3365284" cy="646232"/>
          </a:xfrm>
          <a:prstGeom prst="rect">
            <a:avLst/>
          </a:prstGeom>
        </p:spPr>
      </p:pic>
      <p:sp>
        <p:nvSpPr>
          <p:cNvPr id="13" name="Rectangle 12"/>
          <p:cNvSpPr/>
          <p:nvPr/>
        </p:nvSpPr>
        <p:spPr>
          <a:xfrm>
            <a:off x="6876248" y="459249"/>
            <a:ext cx="531575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1446663" y="6517721"/>
            <a:ext cx="9935571"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0" y="629091"/>
            <a:ext cx="3930555"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304285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2956" y="1774208"/>
            <a:ext cx="8472986" cy="5083792"/>
          </a:xfrm>
          <a:prstGeom prst="rect">
            <a:avLst/>
          </a:prstGeom>
        </p:spPr>
      </p:pic>
      <p:sp>
        <p:nvSpPr>
          <p:cNvPr id="2" name="Rectangle 1"/>
          <p:cNvSpPr/>
          <p:nvPr/>
        </p:nvSpPr>
        <p:spPr>
          <a:xfrm>
            <a:off x="6318912" y="975843"/>
            <a:ext cx="5486401" cy="1754326"/>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4) معاونت به واسطه ارائه طریق: روش و راه ارتکاب جرم را مستقیم یا غیرمستقیم به مباشر یاد بدهد با علم و عمد در ارائه اطلاعات برای ارتکاب جرم.</a:t>
            </a:r>
          </a:p>
        </p:txBody>
      </p:sp>
      <p:pic>
        <p:nvPicPr>
          <p:cNvPr id="3" name="Picture 2"/>
          <p:cNvPicPr>
            <a:picLocks noChangeAspect="1"/>
          </p:cNvPicPr>
          <p:nvPr/>
        </p:nvPicPr>
        <p:blipFill>
          <a:blip r:embed="rId4"/>
          <a:stretch>
            <a:fillRect/>
          </a:stretch>
        </p:blipFill>
        <p:spPr>
          <a:xfrm>
            <a:off x="8440030" y="560542"/>
            <a:ext cx="3365284" cy="646232"/>
          </a:xfrm>
          <a:prstGeom prst="rect">
            <a:avLst/>
          </a:prstGeom>
        </p:spPr>
      </p:pic>
      <p:sp>
        <p:nvSpPr>
          <p:cNvPr id="8" name="Rectangle 7"/>
          <p:cNvSpPr/>
          <p:nvPr/>
        </p:nvSpPr>
        <p:spPr>
          <a:xfrm flipH="1">
            <a:off x="11805313" y="0"/>
            <a:ext cx="4571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32956" y="354842"/>
            <a:ext cx="12224956" cy="4571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54489221"/>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4003" y="874798"/>
            <a:ext cx="6096000" cy="1754326"/>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5) معاونت به وسیله تسهیل ارتکاب جرم: مانند کسی که دست های دیگری را از پشت بگیرد تا شخص دیگر با زدن ضربه ای او را به قتل برساند. یا آگاه ساختن سارقین به وجود پلیس یا صاحب خانه.</a:t>
            </a:r>
          </a:p>
        </p:txBody>
      </p:sp>
      <p:pic>
        <p:nvPicPr>
          <p:cNvPr id="3" name="Picture 2"/>
          <p:cNvPicPr>
            <a:picLocks noChangeAspect="1"/>
          </p:cNvPicPr>
          <p:nvPr/>
        </p:nvPicPr>
        <p:blipFill>
          <a:blip r:embed="rId2"/>
          <a:stretch>
            <a:fillRect/>
          </a:stretch>
        </p:blipFill>
        <p:spPr>
          <a:xfrm>
            <a:off x="8524719" y="228566"/>
            <a:ext cx="3365284" cy="646232"/>
          </a:xfrm>
          <a:prstGeom prst="rect">
            <a:avLst/>
          </a:prstGeom>
        </p:spPr>
      </p:pic>
      <p:pic>
        <p:nvPicPr>
          <p:cNvPr id="5" name="Picture 4"/>
          <p:cNvPicPr>
            <a:picLocks noChangeAspect="1"/>
          </p:cNvPicPr>
          <p:nvPr/>
        </p:nvPicPr>
        <p:blipFill>
          <a:blip r:embed="rId3"/>
          <a:stretch>
            <a:fillRect/>
          </a:stretch>
        </p:blipFill>
        <p:spPr>
          <a:xfrm>
            <a:off x="508379" y="479307"/>
            <a:ext cx="4242180" cy="2545308"/>
          </a:xfrm>
          <a:prstGeom prst="rect">
            <a:avLst/>
          </a:prstGeom>
        </p:spPr>
      </p:pic>
      <p:pic>
        <p:nvPicPr>
          <p:cNvPr id="6" name="Picture 5"/>
          <p:cNvPicPr>
            <a:picLocks noChangeAspect="1"/>
          </p:cNvPicPr>
          <p:nvPr/>
        </p:nvPicPr>
        <p:blipFill rotWithShape="1">
          <a:blip r:embed="rId4"/>
          <a:srcRect l="17543" t="1293" r="941" b="5447"/>
          <a:stretch/>
        </p:blipFill>
        <p:spPr>
          <a:xfrm>
            <a:off x="1395519" y="3166173"/>
            <a:ext cx="5230998" cy="3488446"/>
          </a:xfrm>
          <a:prstGeom prst="rect">
            <a:avLst/>
          </a:prstGeom>
        </p:spPr>
      </p:pic>
      <p:pic>
        <p:nvPicPr>
          <p:cNvPr id="7" name="Picture 6"/>
          <p:cNvPicPr>
            <a:picLocks noChangeAspect="1"/>
          </p:cNvPicPr>
          <p:nvPr/>
        </p:nvPicPr>
        <p:blipFill>
          <a:blip r:embed="rId5"/>
          <a:stretch>
            <a:fillRect/>
          </a:stretch>
        </p:blipFill>
        <p:spPr>
          <a:xfrm>
            <a:off x="6758283" y="3160684"/>
            <a:ext cx="5249136" cy="3499424"/>
          </a:xfrm>
          <a:prstGeom prst="rect">
            <a:avLst/>
          </a:prstGeom>
        </p:spPr>
      </p:pic>
      <p:sp>
        <p:nvSpPr>
          <p:cNvPr id="8" name="Rectangle 7"/>
          <p:cNvSpPr/>
          <p:nvPr/>
        </p:nvSpPr>
        <p:spPr>
          <a:xfrm>
            <a:off x="508379" y="3160684"/>
            <a:ext cx="638033" cy="34939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4750559" y="483104"/>
            <a:ext cx="3970360"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940658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6737445" y="4244454"/>
            <a:ext cx="2392907" cy="40093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611900" y="510739"/>
            <a:ext cx="3015569" cy="461665"/>
          </a:xfrm>
          <a:prstGeom prst="rect">
            <a:avLst/>
          </a:prstGeom>
        </p:spPr>
        <p:txBody>
          <a:bodyPr wrap="none">
            <a:spAutoFit/>
          </a:bodyPr>
          <a:lstStyle/>
          <a:p>
            <a:pPr algn="just"/>
            <a:r>
              <a:rPr lang="fa-IR" sz="2400" dirty="0">
                <a:latin typeface="Shabnam" panose="020B0603030804020204" pitchFamily="34" charset="-78"/>
                <a:cs typeface="Shabnam" panose="020B0603030804020204" pitchFamily="34" charset="-78"/>
              </a:rPr>
              <a:t>مجازات معاونت در جرم</a:t>
            </a:r>
          </a:p>
        </p:txBody>
      </p:sp>
      <p:sp>
        <p:nvSpPr>
          <p:cNvPr id="3" name="Rectangle 2"/>
          <p:cNvSpPr/>
          <p:nvPr/>
        </p:nvSpPr>
        <p:spPr>
          <a:xfrm>
            <a:off x="3647365" y="1304542"/>
            <a:ext cx="7980104" cy="646331"/>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در قوانین موضوعه ایران مجازات معاونت به یکی از سه صورت ذیل تعیین شده است:</a:t>
            </a:r>
          </a:p>
        </p:txBody>
      </p:sp>
      <p:sp>
        <p:nvSpPr>
          <p:cNvPr id="4" name="Rectangle 3"/>
          <p:cNvSpPr/>
          <p:nvPr/>
        </p:nvSpPr>
        <p:spPr>
          <a:xfrm>
            <a:off x="3125337" y="1960286"/>
            <a:ext cx="8502132" cy="646331"/>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الف) مجازات معاونت در جرایم خاص که میزان آن حسب نوع جرم اصلی معین شده است.</a:t>
            </a:r>
          </a:p>
        </p:txBody>
      </p:sp>
      <p:sp>
        <p:nvSpPr>
          <p:cNvPr id="5" name="Rectangle 4"/>
          <p:cNvSpPr/>
          <p:nvPr/>
        </p:nvSpPr>
        <p:spPr>
          <a:xfrm>
            <a:off x="5795682" y="2682922"/>
            <a:ext cx="5812810" cy="646331"/>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ب) مجازات معاونت به موجب قانون مجازات اسلامی (تعزیرات)؛</a:t>
            </a:r>
          </a:p>
        </p:txBody>
      </p:sp>
      <p:pic>
        <p:nvPicPr>
          <p:cNvPr id="7" name="Picture 6"/>
          <p:cNvPicPr>
            <a:picLocks noChangeAspect="1"/>
          </p:cNvPicPr>
          <p:nvPr/>
        </p:nvPicPr>
        <p:blipFill rotWithShape="1">
          <a:blip r:embed="rId2"/>
          <a:srcRect l="8955" r="3649"/>
          <a:stretch/>
        </p:blipFill>
        <p:spPr>
          <a:xfrm>
            <a:off x="412844" y="4468251"/>
            <a:ext cx="3261816" cy="2230454"/>
          </a:xfrm>
          <a:prstGeom prst="rect">
            <a:avLst/>
          </a:prstGeom>
        </p:spPr>
      </p:pic>
      <p:pic>
        <p:nvPicPr>
          <p:cNvPr id="6" name="Picture 5"/>
          <p:cNvPicPr>
            <a:picLocks noChangeAspect="1"/>
          </p:cNvPicPr>
          <p:nvPr/>
        </p:nvPicPr>
        <p:blipFill>
          <a:blip r:embed="rId3"/>
          <a:stretch>
            <a:fillRect/>
          </a:stretch>
        </p:blipFill>
        <p:spPr>
          <a:xfrm>
            <a:off x="3125337" y="3812507"/>
            <a:ext cx="3612108" cy="2031810"/>
          </a:xfrm>
          <a:prstGeom prst="rect">
            <a:avLst/>
          </a:prstGeom>
        </p:spPr>
      </p:pic>
      <p:pic>
        <p:nvPicPr>
          <p:cNvPr id="8" name="Picture 7"/>
          <p:cNvPicPr>
            <a:picLocks noChangeAspect="1"/>
          </p:cNvPicPr>
          <p:nvPr/>
        </p:nvPicPr>
        <p:blipFill rotWithShape="1">
          <a:blip r:embed="rId4"/>
          <a:srcRect t="6232" r="9491"/>
          <a:stretch/>
        </p:blipFill>
        <p:spPr>
          <a:xfrm>
            <a:off x="6164327" y="4645391"/>
            <a:ext cx="3539231" cy="2053314"/>
          </a:xfrm>
          <a:prstGeom prst="rect">
            <a:avLst/>
          </a:prstGeom>
        </p:spPr>
      </p:pic>
      <p:pic>
        <p:nvPicPr>
          <p:cNvPr id="11" name="Picture 10"/>
          <p:cNvPicPr>
            <a:picLocks noChangeAspect="1"/>
          </p:cNvPicPr>
          <p:nvPr/>
        </p:nvPicPr>
        <p:blipFill>
          <a:blip r:embed="rId5"/>
          <a:stretch>
            <a:fillRect/>
          </a:stretch>
        </p:blipFill>
        <p:spPr>
          <a:xfrm>
            <a:off x="8980388" y="3832550"/>
            <a:ext cx="3015570" cy="1839498"/>
          </a:xfrm>
          <a:prstGeom prst="rect">
            <a:avLst/>
          </a:prstGeom>
        </p:spPr>
      </p:pic>
      <p:sp>
        <p:nvSpPr>
          <p:cNvPr id="12" name="Rectangle 11"/>
          <p:cNvSpPr/>
          <p:nvPr/>
        </p:nvSpPr>
        <p:spPr>
          <a:xfrm>
            <a:off x="1255594" y="0"/>
            <a:ext cx="163773" cy="44682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1651379" y="0"/>
            <a:ext cx="163773" cy="446825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0" y="705027"/>
            <a:ext cx="86119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7" name="Picture 16"/>
          <p:cNvPicPr>
            <a:picLocks noChangeAspect="1"/>
          </p:cNvPicPr>
          <p:nvPr/>
        </p:nvPicPr>
        <p:blipFill>
          <a:blip r:embed="rId6"/>
          <a:stretch>
            <a:fillRect/>
          </a:stretch>
        </p:blipFill>
        <p:spPr>
          <a:xfrm>
            <a:off x="3647365" y="5837747"/>
            <a:ext cx="2516962" cy="422696"/>
          </a:xfrm>
          <a:prstGeom prst="rect">
            <a:avLst/>
          </a:prstGeom>
        </p:spPr>
      </p:pic>
    </p:spTree>
    <p:extLst>
      <p:ext uri="{BB962C8B-B14F-4D97-AF65-F5344CB8AC3E}">
        <p14:creationId xmlns:p14="http://schemas.microsoft.com/office/powerpoint/2010/main" val="2849428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3256129" y="1864982"/>
            <a:ext cx="8115869" cy="4565176"/>
          </a:xfrm>
          <a:prstGeom prst="rect">
            <a:avLst/>
          </a:prstGeom>
        </p:spPr>
      </p:pic>
      <p:sp>
        <p:nvSpPr>
          <p:cNvPr id="3" name="Rectangle 2"/>
          <p:cNvSpPr/>
          <p:nvPr/>
        </p:nvSpPr>
        <p:spPr>
          <a:xfrm>
            <a:off x="570985" y="1280852"/>
            <a:ext cx="11062144" cy="1200329"/>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پژوهشی که در زمینه معاونت درجرم در حقوق کیفری ایران انجام شده است، خاطرنشان می کند که معاونت در جرایم غیرعمدی قابل تصور نیست در نتیجه قابل مجازات هم نمی باشد.</a:t>
            </a:r>
          </a:p>
        </p:txBody>
      </p:sp>
      <p:pic>
        <p:nvPicPr>
          <p:cNvPr id="5" name="Picture 4"/>
          <p:cNvPicPr>
            <a:picLocks noChangeAspect="1"/>
          </p:cNvPicPr>
          <p:nvPr/>
        </p:nvPicPr>
        <p:blipFill>
          <a:blip r:embed="rId3"/>
          <a:stretch>
            <a:fillRect/>
          </a:stretch>
        </p:blipFill>
        <p:spPr>
          <a:xfrm>
            <a:off x="8501867" y="634620"/>
            <a:ext cx="3267739" cy="646232"/>
          </a:xfrm>
          <a:prstGeom prst="rect">
            <a:avLst/>
          </a:prstGeom>
        </p:spPr>
      </p:pic>
      <p:pic>
        <p:nvPicPr>
          <p:cNvPr id="7" name="Picture 6"/>
          <p:cNvPicPr>
            <a:picLocks noChangeAspect="1"/>
          </p:cNvPicPr>
          <p:nvPr/>
        </p:nvPicPr>
        <p:blipFill>
          <a:blip r:embed="rId4"/>
          <a:stretch>
            <a:fillRect/>
          </a:stretch>
        </p:blipFill>
        <p:spPr>
          <a:xfrm>
            <a:off x="56351" y="3531637"/>
            <a:ext cx="3714412" cy="2736284"/>
          </a:xfrm>
          <a:prstGeom prst="rect">
            <a:avLst/>
          </a:prstGeom>
        </p:spPr>
      </p:pic>
      <p:sp>
        <p:nvSpPr>
          <p:cNvPr id="8" name="Rectangle 7"/>
          <p:cNvSpPr/>
          <p:nvPr/>
        </p:nvSpPr>
        <p:spPr>
          <a:xfrm>
            <a:off x="2879677" y="6455391"/>
            <a:ext cx="9089409"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12" name="Straight Arrow Connector 11"/>
          <p:cNvCxnSpPr/>
          <p:nvPr/>
        </p:nvCxnSpPr>
        <p:spPr>
          <a:xfrm flipV="1">
            <a:off x="7738281" y="3534770"/>
            <a:ext cx="436728" cy="298566"/>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7629653" y="4026090"/>
            <a:ext cx="545356" cy="27295"/>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738281" y="4263252"/>
            <a:ext cx="559558" cy="431578"/>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956645" y="5038599"/>
            <a:ext cx="313898" cy="339646"/>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flipV="1">
            <a:off x="6892119" y="3261815"/>
            <a:ext cx="177421" cy="272955"/>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6322353" y="3384645"/>
            <a:ext cx="528823" cy="299408"/>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6441743" y="3902907"/>
            <a:ext cx="450376" cy="0"/>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6441743" y="4053385"/>
            <a:ext cx="539086" cy="641445"/>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6322353" y="5103236"/>
            <a:ext cx="344578" cy="298566"/>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a:off x="7113896" y="5162597"/>
            <a:ext cx="131928" cy="275009"/>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7424381" y="5103236"/>
            <a:ext cx="205272" cy="105186"/>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flipV="1">
            <a:off x="723042" y="245132"/>
            <a:ext cx="11198621" cy="45719"/>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4" name="Rectangle 53"/>
          <p:cNvSpPr/>
          <p:nvPr/>
        </p:nvSpPr>
        <p:spPr>
          <a:xfrm>
            <a:off x="11921663" y="0"/>
            <a:ext cx="47423"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6" name="Rectangle 55"/>
          <p:cNvSpPr/>
          <p:nvPr/>
        </p:nvSpPr>
        <p:spPr>
          <a:xfrm flipV="1">
            <a:off x="373859" y="885042"/>
            <a:ext cx="8325134"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97940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230212" y="0"/>
            <a:ext cx="985757"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335680" y="383736"/>
            <a:ext cx="5551520" cy="461665"/>
          </a:xfrm>
          <a:prstGeom prst="rect">
            <a:avLst/>
          </a:prstGeom>
        </p:spPr>
        <p:txBody>
          <a:bodyPr wrap="none">
            <a:spAutoFit/>
          </a:bodyPr>
          <a:lstStyle/>
          <a:p>
            <a:pPr algn="just"/>
            <a:r>
              <a:rPr lang="fa-IR" sz="2400" dirty="0">
                <a:latin typeface="Shabnam" panose="020B0603030804020204" pitchFamily="34" charset="-78"/>
                <a:cs typeface="Shabnam" panose="020B0603030804020204" pitchFamily="34" charset="-78"/>
              </a:rPr>
              <a:t>سه شرط ضروری برای تحقق معاونت در جرم </a:t>
            </a:r>
          </a:p>
        </p:txBody>
      </p:sp>
      <p:sp>
        <p:nvSpPr>
          <p:cNvPr id="3" name="Rectangle 2"/>
          <p:cNvSpPr/>
          <p:nvPr/>
        </p:nvSpPr>
        <p:spPr>
          <a:xfrm>
            <a:off x="6381888" y="845401"/>
            <a:ext cx="5459104" cy="1754326"/>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اولین شرط : باید یک جرم اصلی ارتکاب یافته یا شروع به اجرای آن شده باشد؛ زیرا مجرمیت معاون ماخوذ از مرتکب اصلی است.</a:t>
            </a:r>
          </a:p>
        </p:txBody>
      </p:sp>
      <p:sp>
        <p:nvSpPr>
          <p:cNvPr id="4" name="Rectangle 3"/>
          <p:cNvSpPr/>
          <p:nvPr/>
        </p:nvSpPr>
        <p:spPr>
          <a:xfrm>
            <a:off x="6605517" y="2445895"/>
            <a:ext cx="5281684" cy="2308324"/>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دومین شرط : معاون باید یکی از مصادیق حصری معاونت را که در قانون احصا شده است، مرتکب شده باشد. مانند تحریک، تهدید، تطمیع کمک یا مساعدت، دادن آموزش برای ارتکاب جرم و تسهیل وقوع جرم... .</a:t>
            </a:r>
          </a:p>
        </p:txBody>
      </p:sp>
      <p:sp>
        <p:nvSpPr>
          <p:cNvPr id="5" name="Rectangle 4"/>
          <p:cNvSpPr/>
          <p:nvPr/>
        </p:nvSpPr>
        <p:spPr>
          <a:xfrm>
            <a:off x="9072285" y="4754219"/>
            <a:ext cx="2768707" cy="646331"/>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سومین شرط : قصد مجرمانه.</a:t>
            </a:r>
          </a:p>
        </p:txBody>
      </p:sp>
      <p:sp>
        <p:nvSpPr>
          <p:cNvPr id="6" name="Rectangle 5"/>
          <p:cNvSpPr/>
          <p:nvPr/>
        </p:nvSpPr>
        <p:spPr>
          <a:xfrm>
            <a:off x="1351128" y="0"/>
            <a:ext cx="109182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2565779" y="0"/>
            <a:ext cx="1201003"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0"/>
            <a:ext cx="1241946"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3857052" y="0"/>
            <a:ext cx="128289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2"/>
          <a:stretch>
            <a:fillRect/>
          </a:stretch>
        </p:blipFill>
        <p:spPr>
          <a:xfrm>
            <a:off x="480778" y="1487606"/>
            <a:ext cx="5371004" cy="3005644"/>
          </a:xfrm>
          <a:prstGeom prst="rect">
            <a:avLst/>
          </a:prstGeom>
        </p:spPr>
      </p:pic>
    </p:spTree>
    <p:extLst>
      <p:ext uri="{BB962C8B-B14F-4D97-AF65-F5344CB8AC3E}">
        <p14:creationId xmlns:p14="http://schemas.microsoft.com/office/powerpoint/2010/main" val="17461401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694660" y="364657"/>
            <a:ext cx="2055371" cy="461665"/>
          </a:xfrm>
          <a:prstGeom prst="rect">
            <a:avLst/>
          </a:prstGeom>
        </p:spPr>
        <p:txBody>
          <a:bodyPr wrap="none">
            <a:spAutoFit/>
          </a:bodyPr>
          <a:lstStyle/>
          <a:p>
            <a:pPr algn="just"/>
            <a:r>
              <a:rPr lang="fa-IR" sz="2400" dirty="0">
                <a:latin typeface="Shabnam" panose="020B0603030804020204" pitchFamily="34" charset="-78"/>
                <a:cs typeface="Shabnam" panose="020B0603030804020204" pitchFamily="34" charset="-78"/>
              </a:rPr>
              <a:t>معاونت در جرم</a:t>
            </a:r>
          </a:p>
        </p:txBody>
      </p:sp>
      <p:sp>
        <p:nvSpPr>
          <p:cNvPr id="7" name="Rectangle 6"/>
          <p:cNvSpPr/>
          <p:nvPr/>
        </p:nvSpPr>
        <p:spPr>
          <a:xfrm>
            <a:off x="423081" y="1029353"/>
            <a:ext cx="11326950" cy="1131079"/>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معاون جرم کسی است که بدون آن که خودش در عملیات اجرایی جرم منتسب به مباشر دخالت داشته باشد، با رفتار خود عمدا وقوع جرم را تسهیل کرده یا مباشر را به ارتکاب آن برانگیخته است.</a:t>
            </a:r>
          </a:p>
        </p:txBody>
      </p:sp>
      <p:pic>
        <p:nvPicPr>
          <p:cNvPr id="8" name="Picture 7"/>
          <p:cNvPicPr>
            <a:picLocks noChangeAspect="1"/>
          </p:cNvPicPr>
          <p:nvPr/>
        </p:nvPicPr>
        <p:blipFill>
          <a:blip r:embed="rId2"/>
          <a:stretch>
            <a:fillRect/>
          </a:stretch>
        </p:blipFill>
        <p:spPr>
          <a:xfrm>
            <a:off x="3029803" y="2714857"/>
            <a:ext cx="6886188" cy="301629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2" name="Rounded Rectangle 11"/>
          <p:cNvSpPr/>
          <p:nvPr/>
        </p:nvSpPr>
        <p:spPr>
          <a:xfrm>
            <a:off x="1205552" y="6523628"/>
            <a:ext cx="10986448" cy="95535"/>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p:cNvPicPr>
            <a:picLocks noChangeAspect="1"/>
          </p:cNvPicPr>
          <p:nvPr/>
        </p:nvPicPr>
        <p:blipFill>
          <a:blip r:embed="rId3"/>
          <a:stretch>
            <a:fillRect/>
          </a:stretch>
        </p:blipFill>
        <p:spPr>
          <a:xfrm>
            <a:off x="177420" y="5356746"/>
            <a:ext cx="1501254" cy="1501254"/>
          </a:xfrm>
          <a:prstGeom prst="rect">
            <a:avLst/>
          </a:prstGeom>
        </p:spPr>
      </p:pic>
      <p:sp>
        <p:nvSpPr>
          <p:cNvPr id="15" name="Rectangle 14"/>
          <p:cNvSpPr/>
          <p:nvPr/>
        </p:nvSpPr>
        <p:spPr>
          <a:xfrm flipV="1">
            <a:off x="177420" y="587395"/>
            <a:ext cx="9517240" cy="45719"/>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46452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Single Corner Rectangle 9"/>
          <p:cNvSpPr/>
          <p:nvPr/>
        </p:nvSpPr>
        <p:spPr>
          <a:xfrm>
            <a:off x="7104185" y="285970"/>
            <a:ext cx="4494564" cy="553998"/>
          </a:xfrm>
          <a:prstGeom prst="round1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6696222" y="378303"/>
            <a:ext cx="5190978"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3"/>
          <a:stretch>
            <a:fillRect/>
          </a:stretch>
        </p:blipFill>
        <p:spPr>
          <a:xfrm>
            <a:off x="0" y="0"/>
            <a:ext cx="12192000" cy="6858000"/>
          </a:xfrm>
          <a:prstGeom prst="rect">
            <a:avLst/>
          </a:prstGeom>
        </p:spPr>
      </p:pic>
      <p:sp>
        <p:nvSpPr>
          <p:cNvPr id="2" name="Rectangle 1"/>
          <p:cNvSpPr/>
          <p:nvPr/>
        </p:nvSpPr>
        <p:spPr>
          <a:xfrm>
            <a:off x="7744934" y="671554"/>
            <a:ext cx="4227440" cy="461665"/>
          </a:xfrm>
          <a:prstGeom prst="rect">
            <a:avLst/>
          </a:prstGeom>
        </p:spPr>
        <p:txBody>
          <a:bodyPr wrap="none">
            <a:spAutoFit/>
          </a:bodyPr>
          <a:lstStyle/>
          <a:p>
            <a:pPr algn="just"/>
            <a:r>
              <a:rPr lang="fa-IR" sz="2400" b="1" dirty="0">
                <a:latin typeface="Shabnam" panose="020B0603030804020204" pitchFamily="34" charset="-78"/>
                <a:cs typeface="Shabnam" panose="020B0603030804020204" pitchFamily="34" charset="-78"/>
              </a:rPr>
              <a:t>نکات مهم در خصوص معاون جرم</a:t>
            </a:r>
          </a:p>
        </p:txBody>
      </p:sp>
      <p:sp>
        <p:nvSpPr>
          <p:cNvPr id="3" name="Rectangle 2"/>
          <p:cNvSpPr/>
          <p:nvPr/>
        </p:nvSpPr>
        <p:spPr>
          <a:xfrm>
            <a:off x="6263148" y="1199334"/>
            <a:ext cx="5709226" cy="2308324"/>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نکته اول: در برخی از موارد قانونگذار برخی از معانین جرم را به طور مستقل جرم انگاری کرده است که در صورت ارتکاب این اعمال مجرمانه شخص به طور مستقل به مجازات جرک ارتکابی محکوم خواهد شد و نه به مجازات معاونت در جرم.</a:t>
            </a:r>
          </a:p>
        </p:txBody>
      </p:sp>
      <p:sp>
        <p:nvSpPr>
          <p:cNvPr id="4" name="Rectangle 3"/>
          <p:cNvSpPr/>
          <p:nvPr/>
        </p:nvSpPr>
        <p:spPr>
          <a:xfrm>
            <a:off x="6263148" y="3615485"/>
            <a:ext cx="5709226" cy="2862322"/>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نکته دوم: هرگاه کسی از افراد نابالغ یا محجور به عنوان وسیله ارتکاب جرم استفاده نماید شاید در ظاهر در نقش معاون جرم باشد اما به دلیل اینکه صغیر یا مجنون به صورت یک وسیله برای ارتکاب جرم محسوب میشوند، شخص به حداکثر مجازات قانونی همان جرم محکوم خواهد شد.</a:t>
            </a:r>
          </a:p>
        </p:txBody>
      </p:sp>
    </p:spTree>
    <p:extLst>
      <p:ext uri="{BB962C8B-B14F-4D97-AF65-F5344CB8AC3E}">
        <p14:creationId xmlns:p14="http://schemas.microsoft.com/office/powerpoint/2010/main" val="3835325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a:stretch>
            <a:fillRect/>
          </a:stretch>
        </p:blipFill>
        <p:spPr>
          <a:xfrm>
            <a:off x="2230927" y="1103932"/>
            <a:ext cx="9992210" cy="4383404"/>
          </a:xfrm>
          <a:prstGeom prst="rect">
            <a:avLst/>
          </a:prstGeom>
        </p:spPr>
      </p:pic>
      <p:pic>
        <p:nvPicPr>
          <p:cNvPr id="10" name="Picture 9"/>
          <p:cNvPicPr>
            <a:picLocks noChangeAspect="1"/>
          </p:cNvPicPr>
          <p:nvPr/>
        </p:nvPicPr>
        <p:blipFill>
          <a:blip r:embed="rId3"/>
          <a:stretch>
            <a:fillRect/>
          </a:stretch>
        </p:blipFill>
        <p:spPr>
          <a:xfrm>
            <a:off x="10415268" y="4894890"/>
            <a:ext cx="1714165" cy="1963110"/>
          </a:xfrm>
          <a:prstGeom prst="rect">
            <a:avLst/>
          </a:prstGeom>
        </p:spPr>
      </p:pic>
      <p:sp>
        <p:nvSpPr>
          <p:cNvPr id="2" name="Rectangle 1"/>
          <p:cNvSpPr/>
          <p:nvPr/>
        </p:nvSpPr>
        <p:spPr>
          <a:xfrm>
            <a:off x="9980817" y="555726"/>
            <a:ext cx="1612942" cy="461665"/>
          </a:xfrm>
          <a:prstGeom prst="rect">
            <a:avLst/>
          </a:prstGeom>
        </p:spPr>
        <p:txBody>
          <a:bodyPr wrap="none">
            <a:spAutoFit/>
          </a:bodyPr>
          <a:lstStyle/>
          <a:p>
            <a:pPr algn="just"/>
            <a:r>
              <a:rPr lang="fa-IR" sz="2400" dirty="0">
                <a:latin typeface="Shabnam" panose="020B0603030804020204" pitchFamily="34" charset="-78"/>
                <a:cs typeface="Shabnam" panose="020B0603030804020204" pitchFamily="34" charset="-78"/>
              </a:rPr>
              <a:t>نتیجه گیری</a:t>
            </a:r>
          </a:p>
        </p:txBody>
      </p:sp>
      <p:sp>
        <p:nvSpPr>
          <p:cNvPr id="3" name="Rectangle 2"/>
          <p:cNvSpPr/>
          <p:nvPr/>
        </p:nvSpPr>
        <p:spPr>
          <a:xfrm>
            <a:off x="5497759" y="1017391"/>
            <a:ext cx="6096000" cy="2308324"/>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مبحث معاونت از دسته مسائل پیچیده در حوزه حقوق کیفری میباشد که در بسیاری از مطالب ارائه شده نیز همواره میان حقوقدانان و فقها اختلاف نظر وجود دارد.</a:t>
            </a:r>
          </a:p>
          <a:p>
            <a:pPr algn="justLow">
              <a:lnSpc>
                <a:spcPct val="200000"/>
              </a:lnSpc>
            </a:pPr>
            <a:endParaRPr lang="fa-IR" dirty="0">
              <a:latin typeface="Vazir" panose="020B0603030804020204" pitchFamily="34" charset="-78"/>
              <a:cs typeface="Vazir" panose="020B0603030804020204" pitchFamily="34" charset="-78"/>
            </a:endParaRPr>
          </a:p>
        </p:txBody>
      </p:sp>
      <p:pic>
        <p:nvPicPr>
          <p:cNvPr id="9" name="Picture 8"/>
          <p:cNvPicPr>
            <a:picLocks noChangeAspect="1"/>
          </p:cNvPicPr>
          <p:nvPr/>
        </p:nvPicPr>
        <p:blipFill>
          <a:blip r:embed="rId4"/>
          <a:stretch>
            <a:fillRect/>
          </a:stretch>
        </p:blipFill>
        <p:spPr>
          <a:xfrm>
            <a:off x="5332624" y="2673654"/>
            <a:ext cx="6261135" cy="2316681"/>
          </a:xfrm>
          <a:prstGeom prst="rect">
            <a:avLst/>
          </a:prstGeom>
        </p:spPr>
      </p:pic>
      <p:pic>
        <p:nvPicPr>
          <p:cNvPr id="22" name="Picture 21"/>
          <p:cNvPicPr>
            <a:picLocks noChangeAspect="1"/>
          </p:cNvPicPr>
          <p:nvPr/>
        </p:nvPicPr>
        <p:blipFill rotWithShape="1">
          <a:blip r:embed="rId5"/>
          <a:srcRect t="35565"/>
          <a:stretch/>
        </p:blipFill>
        <p:spPr>
          <a:xfrm rot="5400000">
            <a:off x="-2246577" y="2345698"/>
            <a:ext cx="6871421" cy="2378267"/>
          </a:xfrm>
          <a:prstGeom prst="rect">
            <a:avLst/>
          </a:prstGeom>
        </p:spPr>
      </p:pic>
      <p:sp>
        <p:nvSpPr>
          <p:cNvPr id="23" name="Half Frame 22"/>
          <p:cNvSpPr/>
          <p:nvPr/>
        </p:nvSpPr>
        <p:spPr>
          <a:xfrm>
            <a:off x="4609194" y="267286"/>
            <a:ext cx="2406623" cy="2216580"/>
          </a:xfrm>
          <a:prstGeom prst="halfFram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24" name="Half Frame 23"/>
          <p:cNvSpPr/>
          <p:nvPr/>
        </p:nvSpPr>
        <p:spPr>
          <a:xfrm rot="16200000">
            <a:off x="4538953" y="3496452"/>
            <a:ext cx="2351574" cy="2307101"/>
          </a:xfrm>
          <a:prstGeom prst="halfFram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25" name="Rectangle 24"/>
          <p:cNvSpPr/>
          <p:nvPr/>
        </p:nvSpPr>
        <p:spPr>
          <a:xfrm flipV="1">
            <a:off x="2378268" y="6632257"/>
            <a:ext cx="8705293" cy="4571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720102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57922" y="2425469"/>
            <a:ext cx="2291012" cy="577081"/>
          </a:xfrm>
          <a:prstGeom prst="rect">
            <a:avLst/>
          </a:prstGeom>
        </p:spPr>
        <p:txBody>
          <a:bodyPr wrap="square">
            <a:spAutoFit/>
          </a:bodyPr>
          <a:lstStyle/>
          <a:p>
            <a:pPr algn="justLow">
              <a:lnSpc>
                <a:spcPct val="200000"/>
              </a:lnSpc>
            </a:pPr>
            <a:r>
              <a:rPr lang="en-US" dirty="0">
                <a:latin typeface="Vazir" panose="020B0603030804020204" pitchFamily="34" charset="-78"/>
                <a:cs typeface="Vazir" panose="020B0603030804020204" pitchFamily="34" charset="-78"/>
              </a:rPr>
              <a:t>https://civilica.com</a:t>
            </a:r>
            <a:endParaRPr lang="fa-IR" dirty="0">
              <a:latin typeface="Vazir" panose="020B0603030804020204" pitchFamily="34" charset="-78"/>
              <a:cs typeface="Vazir" panose="020B0603030804020204" pitchFamily="34" charset="-78"/>
            </a:endParaRPr>
          </a:p>
        </p:txBody>
      </p:sp>
      <p:sp>
        <p:nvSpPr>
          <p:cNvPr id="3" name="TextBox 2"/>
          <p:cNvSpPr txBox="1"/>
          <p:nvPr/>
        </p:nvSpPr>
        <p:spPr>
          <a:xfrm>
            <a:off x="9072036" y="1639682"/>
            <a:ext cx="819456" cy="461665"/>
          </a:xfrm>
          <a:prstGeom prst="rect">
            <a:avLst/>
          </a:prstGeom>
        </p:spPr>
        <p:txBody>
          <a:bodyPr wrap="none">
            <a:spAutoFit/>
          </a:bodyPr>
          <a:lstStyle>
            <a:defPPr>
              <a:defRPr lang="fa-IR"/>
            </a:defPPr>
            <a:lvl1pPr algn="just">
              <a:defRPr sz="2400">
                <a:latin typeface="Shabnam" panose="020B0603030804020204" pitchFamily="34" charset="-78"/>
                <a:cs typeface="Shabnam" panose="020B0603030804020204" pitchFamily="34" charset="-78"/>
              </a:defRPr>
            </a:lvl1pPr>
          </a:lstStyle>
          <a:p>
            <a:r>
              <a:rPr lang="fa-IR" b="1" dirty="0"/>
              <a:t>منابع</a:t>
            </a:r>
          </a:p>
        </p:txBody>
      </p:sp>
      <p:sp>
        <p:nvSpPr>
          <p:cNvPr id="4" name="Rectangle 3"/>
          <p:cNvSpPr/>
          <p:nvPr/>
        </p:nvSpPr>
        <p:spPr>
          <a:xfrm>
            <a:off x="3299362" y="2887134"/>
            <a:ext cx="1697901" cy="646331"/>
          </a:xfrm>
          <a:prstGeom prst="rect">
            <a:avLst/>
          </a:prstGeom>
        </p:spPr>
        <p:txBody>
          <a:bodyPr wrap="square">
            <a:spAutoFit/>
          </a:bodyPr>
          <a:lstStyle/>
          <a:p>
            <a:pPr algn="justLow">
              <a:lnSpc>
                <a:spcPct val="200000"/>
              </a:lnSpc>
            </a:pPr>
            <a:r>
              <a:rPr lang="en-US" dirty="0">
                <a:latin typeface="Vazir" panose="020B0603030804020204" pitchFamily="34" charset="-78"/>
                <a:cs typeface="Vazir" panose="020B0603030804020204" pitchFamily="34" charset="-78"/>
              </a:rPr>
              <a:t>https://atras.ir</a:t>
            </a:r>
            <a:endParaRPr lang="fa-IR"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80212" y="1870515"/>
            <a:ext cx="8991824" cy="48078"/>
          </a:xfrm>
          <a:prstGeom prst="rect">
            <a:avLst/>
          </a:prstGeom>
        </p:spPr>
      </p:pic>
      <p:sp>
        <p:nvSpPr>
          <p:cNvPr id="6" name="Rectangle 5"/>
          <p:cNvSpPr/>
          <p:nvPr/>
        </p:nvSpPr>
        <p:spPr>
          <a:xfrm>
            <a:off x="9891492" y="1870514"/>
            <a:ext cx="2300508" cy="480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966156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20751" y="2268678"/>
            <a:ext cx="6362640" cy="1015663"/>
          </a:xfrm>
          <a:prstGeom prst="rect">
            <a:avLst/>
          </a:prstGeom>
        </p:spPr>
        <p:txBody>
          <a:bodyPr wrap="none">
            <a:spAutoFit/>
          </a:bodyPr>
          <a:lstStyle/>
          <a:p>
            <a:pPr algn="just"/>
            <a:r>
              <a:rPr lang="fa-IR" sz="6000" b="1" dirty="0">
                <a:latin typeface="Shabnam" panose="020B0603030804020204" pitchFamily="34" charset="-78"/>
                <a:cs typeface="Shabnam" panose="020B0603030804020204" pitchFamily="34" charset="-78"/>
              </a:rPr>
              <a:t>با تشکر از توجه شما</a:t>
            </a:r>
          </a:p>
        </p:txBody>
      </p:sp>
      <p:sp>
        <p:nvSpPr>
          <p:cNvPr id="4" name="Frame 3"/>
          <p:cNvSpPr/>
          <p:nvPr/>
        </p:nvSpPr>
        <p:spPr>
          <a:xfrm>
            <a:off x="2208628" y="1871003"/>
            <a:ext cx="8088923" cy="1828800"/>
          </a:xfrm>
          <a:prstGeom prst="fram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1029637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847462" y="1227280"/>
            <a:ext cx="3939653" cy="4524315"/>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معاونت در جرم از اصطلاحات علم حقوق بوده و به معنای حضور تاثیرگذار عوامل دیگری علاوه بر مجرم در ارتکاب جرایم عمدی است. معاونت در جرم در صورتی قابل مجازات است که شخصی به غیر از مرتکب اصلی، جرمی را که در قانون برای آن مجازات تعیین شده است، یاری و مساعدت کند.</a:t>
            </a:r>
          </a:p>
        </p:txBody>
      </p:sp>
      <p:pic>
        <p:nvPicPr>
          <p:cNvPr id="5" name="Picture 4"/>
          <p:cNvPicPr>
            <a:picLocks noChangeAspect="1"/>
          </p:cNvPicPr>
          <p:nvPr/>
        </p:nvPicPr>
        <p:blipFill>
          <a:blip r:embed="rId2"/>
          <a:stretch>
            <a:fillRect/>
          </a:stretch>
        </p:blipFill>
        <p:spPr>
          <a:xfrm>
            <a:off x="9470434" y="581048"/>
            <a:ext cx="2316681" cy="646232"/>
          </a:xfrm>
          <a:prstGeom prst="rect">
            <a:avLst/>
          </a:prstGeom>
        </p:spPr>
      </p:pic>
      <p:pic>
        <p:nvPicPr>
          <p:cNvPr id="2" name="Picture 1"/>
          <p:cNvPicPr>
            <a:picLocks noChangeAspect="1"/>
          </p:cNvPicPr>
          <p:nvPr/>
        </p:nvPicPr>
        <p:blipFill>
          <a:blip r:embed="rId3"/>
          <a:stretch>
            <a:fillRect/>
          </a:stretch>
        </p:blipFill>
        <p:spPr>
          <a:xfrm>
            <a:off x="788841" y="1227280"/>
            <a:ext cx="6465400" cy="4128448"/>
          </a:xfrm>
          <a:prstGeom prst="rect">
            <a:avLst/>
          </a:prstGeom>
        </p:spPr>
      </p:pic>
      <p:sp>
        <p:nvSpPr>
          <p:cNvPr id="12" name="Rectangle 11"/>
          <p:cNvSpPr/>
          <p:nvPr/>
        </p:nvSpPr>
        <p:spPr>
          <a:xfrm>
            <a:off x="0" y="858445"/>
            <a:ext cx="9689910"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70379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865754" y="401053"/>
            <a:ext cx="2406315" cy="8406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8" name="Picture 17"/>
          <p:cNvPicPr>
            <a:picLocks noChangeAspect="1"/>
          </p:cNvPicPr>
          <p:nvPr/>
        </p:nvPicPr>
        <p:blipFill rotWithShape="1">
          <a:blip r:embed="rId2"/>
          <a:srcRect t="8582" r="14975"/>
          <a:stretch/>
        </p:blipFill>
        <p:spPr>
          <a:xfrm>
            <a:off x="6188234" y="185465"/>
            <a:ext cx="6003766" cy="6468842"/>
          </a:xfrm>
          <a:prstGeom prst="rect">
            <a:avLst/>
          </a:prstGeom>
        </p:spPr>
      </p:pic>
      <p:sp>
        <p:nvSpPr>
          <p:cNvPr id="4" name="Rectangle 3"/>
          <p:cNvSpPr/>
          <p:nvPr/>
        </p:nvSpPr>
        <p:spPr>
          <a:xfrm>
            <a:off x="545911" y="1241654"/>
            <a:ext cx="5636524" cy="4524315"/>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ارکان تشکیل دهنده معاونت در جرم شامل رکن قانونی، رکن مادی و رکن معنوی است. رکن قانونی ماده ۴۳ قانون مجازات اسلامی است که مجازات‌هایی را برای این جرم در نظر گرفته است. رکن مادی که چهار عامل در تحقق این رکن دخالت دارند: اول تحقق عمل مادی مثبت، دوم تحقق فعل مجرمانه در خارج، سوم وحدت وجود قصد و چهارم تقدم یا اقتران زمانی بین عمل معاون و مباشر جرم. رکن معنوی که همان قصد مجرمانه یا سوء نیت است.</a:t>
            </a:r>
          </a:p>
        </p:txBody>
      </p:sp>
      <p:pic>
        <p:nvPicPr>
          <p:cNvPr id="2" name="Picture 1"/>
          <p:cNvPicPr>
            <a:picLocks noChangeAspect="1"/>
          </p:cNvPicPr>
          <p:nvPr/>
        </p:nvPicPr>
        <p:blipFill>
          <a:blip r:embed="rId3"/>
          <a:stretch>
            <a:fillRect/>
          </a:stretch>
        </p:blipFill>
        <p:spPr>
          <a:xfrm>
            <a:off x="3865754" y="595422"/>
            <a:ext cx="2316681" cy="646232"/>
          </a:xfrm>
          <a:prstGeom prst="rect">
            <a:avLst/>
          </a:prstGeom>
        </p:spPr>
      </p:pic>
      <p:pic>
        <p:nvPicPr>
          <p:cNvPr id="19" name="Picture 18"/>
          <p:cNvPicPr>
            <a:picLocks noChangeAspect="1"/>
          </p:cNvPicPr>
          <p:nvPr/>
        </p:nvPicPr>
        <p:blipFill>
          <a:blip r:embed="rId4"/>
          <a:stretch>
            <a:fillRect/>
          </a:stretch>
        </p:blipFill>
        <p:spPr>
          <a:xfrm flipV="1">
            <a:off x="1464858" y="6654307"/>
            <a:ext cx="8920897" cy="45719"/>
          </a:xfrm>
          <a:prstGeom prst="rect">
            <a:avLst/>
          </a:prstGeom>
        </p:spPr>
      </p:pic>
      <p:sp>
        <p:nvSpPr>
          <p:cNvPr id="24" name="Rectangle 23"/>
          <p:cNvSpPr/>
          <p:nvPr/>
        </p:nvSpPr>
        <p:spPr>
          <a:xfrm>
            <a:off x="0" y="854370"/>
            <a:ext cx="3865754"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5" name="Rectangle 24"/>
          <p:cNvSpPr/>
          <p:nvPr/>
        </p:nvSpPr>
        <p:spPr>
          <a:xfrm flipV="1">
            <a:off x="6182435" y="854369"/>
            <a:ext cx="5768933"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10149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r="12368"/>
          <a:stretch/>
        </p:blipFill>
        <p:spPr>
          <a:xfrm>
            <a:off x="3716021" y="1720936"/>
            <a:ext cx="8021054" cy="5137064"/>
          </a:xfrm>
          <a:prstGeom prst="rect">
            <a:avLst/>
          </a:prstGeom>
        </p:spPr>
      </p:pic>
      <p:pic>
        <p:nvPicPr>
          <p:cNvPr id="2" name="Picture 1"/>
          <p:cNvPicPr>
            <a:picLocks noChangeAspect="1"/>
          </p:cNvPicPr>
          <p:nvPr/>
        </p:nvPicPr>
        <p:blipFill>
          <a:blip r:embed="rId3"/>
          <a:stretch>
            <a:fillRect/>
          </a:stretch>
        </p:blipFill>
        <p:spPr>
          <a:xfrm rot="10800000" flipV="1">
            <a:off x="1" y="4289468"/>
            <a:ext cx="3670950" cy="2447298"/>
          </a:xfrm>
          <a:prstGeom prst="rect">
            <a:avLst/>
          </a:prstGeom>
        </p:spPr>
      </p:pic>
      <p:sp>
        <p:nvSpPr>
          <p:cNvPr id="4" name="Rectangle 3"/>
          <p:cNvSpPr/>
          <p:nvPr/>
        </p:nvSpPr>
        <p:spPr>
          <a:xfrm>
            <a:off x="10012709" y="550438"/>
            <a:ext cx="1815153" cy="738664"/>
          </a:xfrm>
          <a:prstGeom prst="rect">
            <a:avLst/>
          </a:prstGeom>
        </p:spPr>
        <p:txBody>
          <a:bodyPr wrap="square">
            <a:spAutoFit/>
          </a:bodyPr>
          <a:lstStyle/>
          <a:p>
            <a:r>
              <a:rPr lang="fa-IR" dirty="0"/>
              <a:t> </a:t>
            </a:r>
            <a:r>
              <a:rPr lang="fa-IR" sz="2400" dirty="0">
                <a:latin typeface="Shabnam" panose="020B0603030804020204" pitchFamily="34" charset="-78"/>
                <a:cs typeface="Shabnam" panose="020B0603030804020204" pitchFamily="34" charset="-78"/>
              </a:rPr>
              <a:t>معاون</a:t>
            </a:r>
            <a:r>
              <a:rPr lang="fa-IR" dirty="0"/>
              <a:t> </a:t>
            </a:r>
            <a:r>
              <a:rPr lang="fa-IR" sz="2400" dirty="0">
                <a:latin typeface="Shabnam" panose="020B0603030804020204" pitchFamily="34" charset="-78"/>
                <a:cs typeface="Shabnam" panose="020B0603030804020204" pitchFamily="34" charset="-78"/>
              </a:rPr>
              <a:t>جرم</a:t>
            </a:r>
          </a:p>
          <a:p>
            <a:endParaRPr lang="fa-IR" dirty="0"/>
          </a:p>
        </p:txBody>
      </p:sp>
      <p:sp>
        <p:nvSpPr>
          <p:cNvPr id="5" name="Rectangle 4"/>
          <p:cNvSpPr/>
          <p:nvPr/>
        </p:nvSpPr>
        <p:spPr>
          <a:xfrm>
            <a:off x="491319" y="1059514"/>
            <a:ext cx="11245756" cy="1200329"/>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معاون جرم کسی است که بدون آن‌که خودش در عملیات اجرایی جرمِ منتَسَب به مباشر دخالت داشته باشد، با رفتار خود عمداً وقوع جرم را تسهیل کرده یا مباشر را به ارتکاب آن برانگیخته است.</a:t>
            </a:r>
          </a:p>
        </p:txBody>
      </p:sp>
      <p:pic>
        <p:nvPicPr>
          <p:cNvPr id="3" name="Picture 2"/>
          <p:cNvPicPr>
            <a:picLocks noChangeAspect="1"/>
          </p:cNvPicPr>
          <p:nvPr/>
        </p:nvPicPr>
        <p:blipFill>
          <a:blip r:embed="rId4"/>
          <a:stretch>
            <a:fillRect/>
          </a:stretch>
        </p:blipFill>
        <p:spPr>
          <a:xfrm>
            <a:off x="1" y="761757"/>
            <a:ext cx="10240012" cy="45719"/>
          </a:xfrm>
          <a:prstGeom prst="rect">
            <a:avLst/>
          </a:prstGeom>
        </p:spPr>
      </p:pic>
      <p:sp>
        <p:nvSpPr>
          <p:cNvPr id="9" name="Rectangle 8"/>
          <p:cNvSpPr/>
          <p:nvPr/>
        </p:nvSpPr>
        <p:spPr>
          <a:xfrm>
            <a:off x="11814227" y="793841"/>
            <a:ext cx="45719" cy="606415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42434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95273" y="259329"/>
            <a:ext cx="4225837" cy="461665"/>
          </a:xfrm>
          <a:prstGeom prst="rect">
            <a:avLst/>
          </a:prstGeom>
        </p:spPr>
        <p:txBody>
          <a:bodyPr wrap="none">
            <a:spAutoFit/>
          </a:bodyPr>
          <a:lstStyle/>
          <a:p>
            <a:pPr algn="just"/>
            <a:r>
              <a:rPr lang="fa-IR" sz="2400" dirty="0">
                <a:latin typeface="Shabnam" panose="020B0603030804020204" pitchFamily="34" charset="-78"/>
                <a:cs typeface="Shabnam" panose="020B0603030804020204" pitchFamily="34" charset="-78"/>
              </a:rPr>
              <a:t>ارکان تشکیل دهنده جرم معاونت</a:t>
            </a:r>
          </a:p>
        </p:txBody>
      </p:sp>
      <p:sp>
        <p:nvSpPr>
          <p:cNvPr id="5" name="Rectangle 4"/>
          <p:cNvSpPr/>
          <p:nvPr/>
        </p:nvSpPr>
        <p:spPr>
          <a:xfrm>
            <a:off x="9769559" y="950877"/>
            <a:ext cx="2151551" cy="461665"/>
          </a:xfrm>
          <a:prstGeom prst="rect">
            <a:avLst/>
          </a:prstGeom>
        </p:spPr>
        <p:txBody>
          <a:bodyPr wrap="none">
            <a:spAutoFit/>
          </a:bodyPr>
          <a:lstStyle/>
          <a:p>
            <a:pPr algn="just"/>
            <a:r>
              <a:rPr lang="fa-IR" sz="2400" dirty="0">
                <a:latin typeface="Shabnam" panose="020B0603030804020204" pitchFamily="34" charset="-78"/>
                <a:cs typeface="Shabnam" panose="020B0603030804020204" pitchFamily="34" charset="-78"/>
              </a:rPr>
              <a:t>الف) رکن قانونی</a:t>
            </a:r>
          </a:p>
        </p:txBody>
      </p:sp>
      <p:sp>
        <p:nvSpPr>
          <p:cNvPr id="7" name="Rectangle 6"/>
          <p:cNvSpPr/>
          <p:nvPr/>
        </p:nvSpPr>
        <p:spPr>
          <a:xfrm>
            <a:off x="5622878" y="1412542"/>
            <a:ext cx="6298231" cy="5078313"/>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معاونت در جرم در صورتی قابل مجازات است که شخص، مرتکب اصلی جرمی را که در قانون برای آن مجازات تعیین شده است، یاری و مساعدت نماید. ر کن قانونی این جرم ماده 43 قانون مجازات اسلامی می­باشد. در این که آیا معاونت، جرم مستقل است یا نه اختلاف عقیده وجود دارد برخی (طرف­داران مکتب تحققی) آن را جرم مستقل دانسته و معتقدند که به تعداد شرکت کنندگان در جرم، جرائم مستقل پیدا می شوند و برخی دیگر (طرف­داران نظام یگانگی جرم)معاونت را وابسته به جرم اصلی دانسته و معتقدند که معاون جرم از مجرم اصلی یا مباشر جرم، «اکتساب مجرمیت» می کند.</a:t>
            </a:r>
          </a:p>
        </p:txBody>
      </p:sp>
      <p:pic>
        <p:nvPicPr>
          <p:cNvPr id="8" name="Picture 7"/>
          <p:cNvPicPr>
            <a:picLocks noChangeAspect="1"/>
          </p:cNvPicPr>
          <p:nvPr/>
        </p:nvPicPr>
        <p:blipFill>
          <a:blip r:embed="rId2"/>
          <a:stretch>
            <a:fillRect/>
          </a:stretch>
        </p:blipFill>
        <p:spPr>
          <a:xfrm>
            <a:off x="536302" y="1412542"/>
            <a:ext cx="5493524" cy="400897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Flowchart: Process 8"/>
          <p:cNvSpPr/>
          <p:nvPr/>
        </p:nvSpPr>
        <p:spPr>
          <a:xfrm flipV="1">
            <a:off x="0" y="458429"/>
            <a:ext cx="7695273" cy="46538"/>
          </a:xfrm>
          <a:prstGeom prst="flowChartProcess">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flipH="1">
            <a:off x="254532" y="504967"/>
            <a:ext cx="45719" cy="6353033"/>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54424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028873" y="3947878"/>
            <a:ext cx="3284560" cy="2189706"/>
          </a:xfrm>
          <a:prstGeom prst="rect">
            <a:avLst/>
          </a:prstGeom>
        </p:spPr>
      </p:pic>
      <p:pic>
        <p:nvPicPr>
          <p:cNvPr id="8" name="Picture 7"/>
          <p:cNvPicPr>
            <a:picLocks noChangeAspect="1"/>
          </p:cNvPicPr>
          <p:nvPr/>
        </p:nvPicPr>
        <p:blipFill>
          <a:blip r:embed="rId3"/>
          <a:stretch>
            <a:fillRect/>
          </a:stretch>
        </p:blipFill>
        <p:spPr>
          <a:xfrm>
            <a:off x="4521585" y="2999010"/>
            <a:ext cx="3499862" cy="2330324"/>
          </a:xfrm>
          <a:prstGeom prst="rect">
            <a:avLst/>
          </a:prstGeom>
        </p:spPr>
      </p:pic>
      <p:sp>
        <p:nvSpPr>
          <p:cNvPr id="4" name="Rectangle 3"/>
          <p:cNvSpPr/>
          <p:nvPr/>
        </p:nvSpPr>
        <p:spPr>
          <a:xfrm>
            <a:off x="10015879" y="573028"/>
            <a:ext cx="1802096" cy="461665"/>
          </a:xfrm>
          <a:prstGeom prst="rect">
            <a:avLst/>
          </a:prstGeom>
        </p:spPr>
        <p:txBody>
          <a:bodyPr wrap="none">
            <a:spAutoFit/>
          </a:bodyPr>
          <a:lstStyle/>
          <a:p>
            <a:pPr algn="just"/>
            <a:r>
              <a:rPr lang="fa-IR" sz="2400" dirty="0">
                <a:latin typeface="Shabnam" panose="020B0603030804020204" pitchFamily="34" charset="-78"/>
                <a:cs typeface="Shabnam" panose="020B0603030804020204" pitchFamily="34" charset="-78"/>
              </a:rPr>
              <a:t>ب) رکن مادی</a:t>
            </a:r>
          </a:p>
        </p:txBody>
      </p:sp>
      <p:sp>
        <p:nvSpPr>
          <p:cNvPr id="5" name="Rectangle 4"/>
          <p:cNvSpPr/>
          <p:nvPr/>
        </p:nvSpPr>
        <p:spPr>
          <a:xfrm>
            <a:off x="8030334" y="1034693"/>
            <a:ext cx="3889206" cy="646331"/>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چهار عامل در تحقق این رکن دخالت دارند:</a:t>
            </a:r>
          </a:p>
        </p:txBody>
      </p:sp>
      <p:sp>
        <p:nvSpPr>
          <p:cNvPr id="6" name="Rectangle 5"/>
          <p:cNvSpPr/>
          <p:nvPr/>
        </p:nvSpPr>
        <p:spPr>
          <a:xfrm>
            <a:off x="470055" y="1681024"/>
            <a:ext cx="11449485" cy="1200329"/>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الف) تحقق عمل مادی مثبت: یعنی ترک فعل نمی تواند عنصر مادی جرم معاونت قرار گیرد، بنابراین هرگاه کسی که مطلع از وقوع جرم است مرتکب آن را معرفی نکند یا از ارتکاب آن ممانعت به عمل نیاورد؛ معاون جرم محسوب نمی شود.</a:t>
            </a:r>
          </a:p>
        </p:txBody>
      </p:sp>
      <p:pic>
        <p:nvPicPr>
          <p:cNvPr id="9" name="Picture 8"/>
          <p:cNvPicPr>
            <a:picLocks noChangeAspect="1"/>
          </p:cNvPicPr>
          <p:nvPr/>
        </p:nvPicPr>
        <p:blipFill>
          <a:blip r:embed="rId4"/>
          <a:stretch>
            <a:fillRect/>
          </a:stretch>
        </p:blipFill>
        <p:spPr>
          <a:xfrm>
            <a:off x="8159297" y="3794078"/>
            <a:ext cx="3420166" cy="2473302"/>
          </a:xfrm>
          <a:prstGeom prst="rect">
            <a:avLst/>
          </a:prstGeom>
        </p:spPr>
      </p:pic>
      <p:sp>
        <p:nvSpPr>
          <p:cNvPr id="11" name="Rectangle 10"/>
          <p:cNvSpPr/>
          <p:nvPr/>
        </p:nvSpPr>
        <p:spPr>
          <a:xfrm flipV="1">
            <a:off x="4681182" y="5446991"/>
            <a:ext cx="3207224" cy="54591"/>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ound Single Corner Rectangle 11"/>
          <p:cNvSpPr/>
          <p:nvPr/>
        </p:nvSpPr>
        <p:spPr>
          <a:xfrm>
            <a:off x="11748789" y="3963728"/>
            <a:ext cx="101565" cy="2343506"/>
          </a:xfrm>
          <a:prstGeom prst="round1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p:cNvPicPr>
            <a:picLocks noChangeAspect="1"/>
          </p:cNvPicPr>
          <p:nvPr/>
        </p:nvPicPr>
        <p:blipFill>
          <a:blip r:embed="rId5"/>
          <a:stretch>
            <a:fillRect/>
          </a:stretch>
        </p:blipFill>
        <p:spPr>
          <a:xfrm>
            <a:off x="8259896" y="3561541"/>
            <a:ext cx="3218967" cy="60965"/>
          </a:xfrm>
          <a:prstGeom prst="rect">
            <a:avLst/>
          </a:prstGeom>
        </p:spPr>
      </p:pic>
      <p:pic>
        <p:nvPicPr>
          <p:cNvPr id="15" name="Picture 14"/>
          <p:cNvPicPr>
            <a:picLocks noChangeAspect="1"/>
          </p:cNvPicPr>
          <p:nvPr/>
        </p:nvPicPr>
        <p:blipFill>
          <a:blip r:embed="rId5"/>
          <a:stretch>
            <a:fillRect/>
          </a:stretch>
        </p:blipFill>
        <p:spPr>
          <a:xfrm>
            <a:off x="1028873" y="3616271"/>
            <a:ext cx="3218967" cy="60965"/>
          </a:xfrm>
          <a:prstGeom prst="rect">
            <a:avLst/>
          </a:prstGeom>
        </p:spPr>
      </p:pic>
      <p:pic>
        <p:nvPicPr>
          <p:cNvPr id="16" name="Picture 15"/>
          <p:cNvPicPr>
            <a:picLocks noChangeAspect="1"/>
          </p:cNvPicPr>
          <p:nvPr/>
        </p:nvPicPr>
        <p:blipFill>
          <a:blip r:embed="rId6"/>
          <a:stretch>
            <a:fillRect/>
          </a:stretch>
        </p:blipFill>
        <p:spPr>
          <a:xfrm>
            <a:off x="609303" y="3947878"/>
            <a:ext cx="103641" cy="2347163"/>
          </a:xfrm>
          <a:prstGeom prst="rect">
            <a:avLst/>
          </a:prstGeom>
        </p:spPr>
      </p:pic>
      <p:pic>
        <p:nvPicPr>
          <p:cNvPr id="2" name="Picture 1"/>
          <p:cNvPicPr>
            <a:picLocks noChangeAspect="1"/>
          </p:cNvPicPr>
          <p:nvPr/>
        </p:nvPicPr>
        <p:blipFill>
          <a:blip r:embed="rId7"/>
          <a:stretch>
            <a:fillRect/>
          </a:stretch>
        </p:blipFill>
        <p:spPr>
          <a:xfrm>
            <a:off x="499198" y="782265"/>
            <a:ext cx="9516681" cy="48772"/>
          </a:xfrm>
          <a:prstGeom prst="rect">
            <a:avLst/>
          </a:prstGeom>
        </p:spPr>
      </p:pic>
    </p:spTree>
    <p:extLst>
      <p:ext uri="{BB962C8B-B14F-4D97-AF65-F5344CB8AC3E}">
        <p14:creationId xmlns:p14="http://schemas.microsoft.com/office/powerpoint/2010/main" val="1556317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3904" y="886086"/>
            <a:ext cx="6096000" cy="2862322"/>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تحقق فعل مجرمانه در خارج: اگر شخص معاون پس از شروع به معاونت، به دلیل عوامل خارجی که اراده او در آن دخالت ندارد، از عمل خود منصرف شده و معاونت واقع نشود، صرف شروع به معاونت قابل مجازات نیست، هر چند که معاونت در شروع به جرم قابل مجازات است</a:t>
            </a:r>
          </a:p>
        </p:txBody>
      </p:sp>
      <p:pic>
        <p:nvPicPr>
          <p:cNvPr id="6" name="Picture 5"/>
          <p:cNvPicPr>
            <a:picLocks noChangeAspect="1"/>
          </p:cNvPicPr>
          <p:nvPr/>
        </p:nvPicPr>
        <p:blipFill>
          <a:blip r:embed="rId2"/>
          <a:stretch>
            <a:fillRect/>
          </a:stretch>
        </p:blipFill>
        <p:spPr>
          <a:xfrm>
            <a:off x="9799277" y="239854"/>
            <a:ext cx="2060627" cy="646232"/>
          </a:xfrm>
          <a:prstGeom prst="rect">
            <a:avLst/>
          </a:prstGeom>
        </p:spPr>
      </p:pic>
      <p:pic>
        <p:nvPicPr>
          <p:cNvPr id="8" name="Picture 7"/>
          <p:cNvPicPr>
            <a:picLocks noChangeAspect="1"/>
          </p:cNvPicPr>
          <p:nvPr/>
        </p:nvPicPr>
        <p:blipFill rotWithShape="1">
          <a:blip r:embed="rId3"/>
          <a:srcRect b="2732"/>
          <a:stretch/>
        </p:blipFill>
        <p:spPr>
          <a:xfrm>
            <a:off x="657795" y="3043452"/>
            <a:ext cx="4871811" cy="3643951"/>
          </a:xfrm>
          <a:prstGeom prst="rect">
            <a:avLst/>
          </a:prstGeom>
        </p:spPr>
      </p:pic>
      <p:sp>
        <p:nvSpPr>
          <p:cNvPr id="9" name="Flowchart: Process 8"/>
          <p:cNvSpPr/>
          <p:nvPr/>
        </p:nvSpPr>
        <p:spPr>
          <a:xfrm>
            <a:off x="2265529" y="0"/>
            <a:ext cx="1132764" cy="3043452"/>
          </a:xfrm>
          <a:prstGeom prst="flowChartProcess">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5515958" y="4667534"/>
            <a:ext cx="6662394" cy="982639"/>
          </a:xfrm>
          <a:prstGeom prst="flowChartProcess">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02129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loud 5"/>
          <p:cNvSpPr/>
          <p:nvPr/>
        </p:nvSpPr>
        <p:spPr>
          <a:xfrm>
            <a:off x="368489" y="387352"/>
            <a:ext cx="5172502" cy="6032311"/>
          </a:xfrm>
          <a:prstGeom prst="cloud">
            <a:avLst/>
          </a:prstGeom>
          <a:solidFill>
            <a:schemeClr val="accent4"/>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82636" y="1418348"/>
            <a:ext cx="3725839" cy="3970318"/>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3) وحدت وجود قصد:در ارتکاب جرم معاونت، لازم است که معاون، آشنایی با چگونگی عمل و کیفیت مجرمانه آن داشته باشد و با تهیه مقدمات، همکاری در فعل ارتکابی را اراده نموده و خواستار حصول نتیجه مجرمانه از طرف مباشر جرم نیز باشد.</a:t>
            </a:r>
          </a:p>
        </p:txBody>
      </p:sp>
      <p:pic>
        <p:nvPicPr>
          <p:cNvPr id="3" name="Picture 2"/>
          <p:cNvPicPr>
            <a:picLocks noChangeAspect="1"/>
          </p:cNvPicPr>
          <p:nvPr/>
        </p:nvPicPr>
        <p:blipFill>
          <a:blip r:embed="rId2"/>
          <a:stretch>
            <a:fillRect/>
          </a:stretch>
        </p:blipFill>
        <p:spPr>
          <a:xfrm>
            <a:off x="2771405" y="772116"/>
            <a:ext cx="2066723" cy="646232"/>
          </a:xfrm>
          <a:prstGeom prst="rect">
            <a:avLst/>
          </a:prstGeom>
        </p:spPr>
      </p:pic>
      <p:pic>
        <p:nvPicPr>
          <p:cNvPr id="5" name="Picture 4"/>
          <p:cNvPicPr>
            <a:picLocks noChangeAspect="1"/>
          </p:cNvPicPr>
          <p:nvPr/>
        </p:nvPicPr>
        <p:blipFill rotWithShape="1">
          <a:blip r:embed="rId3"/>
          <a:srcRect l="33428" t="1647" r="189" b="-1647"/>
          <a:stretch/>
        </p:blipFill>
        <p:spPr>
          <a:xfrm>
            <a:off x="5882182" y="387352"/>
            <a:ext cx="6157906" cy="6388236"/>
          </a:xfrm>
          <a:prstGeom prst="rect">
            <a:avLst/>
          </a:prstGeom>
        </p:spPr>
      </p:pic>
      <p:sp>
        <p:nvSpPr>
          <p:cNvPr id="4" name="Round Single Corner Rectangle 3"/>
          <p:cNvSpPr/>
          <p:nvPr/>
        </p:nvSpPr>
        <p:spPr>
          <a:xfrm>
            <a:off x="5647784" y="387352"/>
            <a:ext cx="45719" cy="6032311"/>
          </a:xfrm>
          <a:prstGeom prst="round1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1892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1842</TotalTime>
  <Words>1182</Words>
  <Application>Microsoft Office PowerPoint</Application>
  <PresentationFormat>Widescreen</PresentationFormat>
  <Paragraphs>51</Paragraphs>
  <Slides>23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58</cp:revision>
  <dcterms:created xsi:type="dcterms:W3CDTF">2025-01-18T05:44:46Z</dcterms:created>
  <dcterms:modified xsi:type="dcterms:W3CDTF">2025-02-08T16:41:27Z</dcterms:modified>
</cp:coreProperties>
</file>