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82" r:id="rId2"/>
    <p:sldId id="256" r:id="rId3"/>
    <p:sldId id="275" r:id="rId4"/>
    <p:sldId id="276" r:id="rId5"/>
    <p:sldId id="279" r:id="rId6"/>
    <p:sldId id="280" r:id="rId7"/>
    <p:sldId id="281" r:id="rId8"/>
    <p:sldId id="277" r:id="rId9"/>
    <p:sldId id="257" r:id="rId10"/>
    <p:sldId id="258" r:id="rId11"/>
    <p:sldId id="259" r:id="rId12"/>
    <p:sldId id="260" r:id="rId13"/>
    <p:sldId id="262" r:id="rId14"/>
    <p:sldId id="266" r:id="rId15"/>
    <p:sldId id="267" r:id="rId16"/>
    <p:sldId id="272" r:id="rId17"/>
    <p:sldId id="268" r:id="rId18"/>
    <p:sldId id="269" r:id="rId19"/>
    <p:sldId id="270" r:id="rId20"/>
    <p:sldId id="264" r:id="rId21"/>
    <p:sldId id="265" r:id="rId22"/>
    <p:sldId id="273" r:id="rId23"/>
    <p:sldId id="261" r:id="rId24"/>
    <p:sldId id="274" r:id="rId25"/>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ytakht" initials="p" lastIdx="1" clrIdx="0">
    <p:extLst>
      <p:ext uri="{19B8F6BF-5375-455C-9EA6-DF929625EA0E}">
        <p15:presenceInfo xmlns:p15="http://schemas.microsoft.com/office/powerpoint/2012/main" userId="paytakh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07C8"/>
    <a:srgbClr val="41EF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82" d="100"/>
          <a:sy n="82" d="100"/>
        </p:scale>
        <p:origin x="643"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13BE79D3-38C2-45CF-8856-8E1035E90550}" type="datetimeFigureOut">
              <a:rPr lang="fa-IR" smtClean="0"/>
              <a:t>10/08/1446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044A5816-1AF5-4A66-AD88-28433ED50153}" type="slidenum">
              <a:rPr lang="fa-IR" smtClean="0"/>
              <a:t>‹#›</a:t>
            </a:fld>
            <a:endParaRPr lang="fa-IR"/>
          </a:p>
        </p:txBody>
      </p:sp>
    </p:spTree>
    <p:extLst>
      <p:ext uri="{BB962C8B-B14F-4D97-AF65-F5344CB8AC3E}">
        <p14:creationId xmlns:p14="http://schemas.microsoft.com/office/powerpoint/2010/main" val="199063130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044A5816-1AF5-4A66-AD88-28433ED50153}" type="slidenum">
              <a:rPr lang="fa-IR" smtClean="0"/>
              <a:t>14</a:t>
            </a:fld>
            <a:endParaRPr lang="fa-IR"/>
          </a:p>
        </p:txBody>
      </p:sp>
    </p:spTree>
    <p:extLst>
      <p:ext uri="{BB962C8B-B14F-4D97-AF65-F5344CB8AC3E}">
        <p14:creationId xmlns:p14="http://schemas.microsoft.com/office/powerpoint/2010/main" val="885954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044A5816-1AF5-4A66-AD88-28433ED50153}" type="slidenum">
              <a:rPr lang="fa-IR" smtClean="0"/>
              <a:t>21</a:t>
            </a:fld>
            <a:endParaRPr lang="fa-IR"/>
          </a:p>
        </p:txBody>
      </p:sp>
    </p:spTree>
    <p:extLst>
      <p:ext uri="{BB962C8B-B14F-4D97-AF65-F5344CB8AC3E}">
        <p14:creationId xmlns:p14="http://schemas.microsoft.com/office/powerpoint/2010/main" val="2226127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3784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5728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6984807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5548745" y="0"/>
            <a:ext cx="6643254" cy="6858000"/>
          </a:xfrm>
          <a:custGeom>
            <a:avLst/>
            <a:gdLst>
              <a:gd name="connsiteX0" fmla="*/ 2575885 w 6643254"/>
              <a:gd name="connsiteY0" fmla="*/ 0 h 6858000"/>
              <a:gd name="connsiteX1" fmla="*/ 6643254 w 6643254"/>
              <a:gd name="connsiteY1" fmla="*/ 0 h 6858000"/>
              <a:gd name="connsiteX2" fmla="*/ 6643254 w 6643254"/>
              <a:gd name="connsiteY2" fmla="*/ 6858000 h 6858000"/>
              <a:gd name="connsiteX3" fmla="*/ 2546004 w 6643254"/>
              <a:gd name="connsiteY3" fmla="*/ 6858000 h 6858000"/>
              <a:gd name="connsiteX4" fmla="*/ 2414840 w 6643254"/>
              <a:gd name="connsiteY4" fmla="*/ 6802255 h 6858000"/>
              <a:gd name="connsiteX5" fmla="*/ 0 w 6643254"/>
              <a:gd name="connsiteY5" fmla="*/ 3435350 h 6858000"/>
              <a:gd name="connsiteX6" fmla="*/ 2414840 w 6643254"/>
              <a:gd name="connsiteY6" fmla="*/ 684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43254" h="6858000">
                <a:moveTo>
                  <a:pt x="2575885" y="0"/>
                </a:moveTo>
                <a:lnTo>
                  <a:pt x="6643254" y="0"/>
                </a:lnTo>
                <a:lnTo>
                  <a:pt x="6643254" y="6858000"/>
                </a:lnTo>
                <a:lnTo>
                  <a:pt x="2546004" y="6858000"/>
                </a:lnTo>
                <a:lnTo>
                  <a:pt x="2414840" y="6802255"/>
                </a:lnTo>
                <a:cubicBezTo>
                  <a:pt x="976454" y="6153846"/>
                  <a:pt x="0" y="4889224"/>
                  <a:pt x="0" y="3435350"/>
                </a:cubicBezTo>
                <a:cubicBezTo>
                  <a:pt x="0" y="1981476"/>
                  <a:pt x="976454" y="716855"/>
                  <a:pt x="2414840" y="68446"/>
                </a:cubicBezTo>
                <a:close/>
              </a:path>
            </a:pathLst>
          </a:custGeom>
        </p:spPr>
        <p:txBody>
          <a:bodyPr wrap="square">
            <a:noAutofit/>
          </a:bodyPr>
          <a:lstStyle/>
          <a:p>
            <a:endParaRPr lang="fa-IR"/>
          </a:p>
        </p:txBody>
      </p:sp>
    </p:spTree>
    <p:extLst>
      <p:ext uri="{BB962C8B-B14F-4D97-AF65-F5344CB8AC3E}">
        <p14:creationId xmlns:p14="http://schemas.microsoft.com/office/powerpoint/2010/main" val="325614443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206151"/>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0" r:id="rId3"/>
    <p:sldLayoutId id="2147483655" r:id="rId4"/>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 Id="rId5" Type="http://schemas.openxmlformats.org/officeDocument/2006/relationships/image" Target="../media/image38.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4.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4.xml"/><Relationship Id="rId5" Type="http://schemas.openxmlformats.org/officeDocument/2006/relationships/image" Target="../media/image58.png"/><Relationship Id="rId4" Type="http://schemas.openxmlformats.org/officeDocument/2006/relationships/image" Target="../media/image57.png"/></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4.xml"/><Relationship Id="rId5" Type="http://schemas.openxmlformats.org/officeDocument/2006/relationships/image" Target="../media/image64.png"/><Relationship Id="rId4" Type="http://schemas.openxmlformats.org/officeDocument/2006/relationships/image" Target="../media/image63.png"/></Relationships>
</file>

<file path=ppt/slides/_rels/slide2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67.png"/><Relationship Id="rId4" Type="http://schemas.openxmlformats.org/officeDocument/2006/relationships/image" Target="../media/image66.png"/></Relationships>
</file>

<file path=ppt/slides/_rels/slide2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2429691" y="4565082"/>
            <a:ext cx="3459662" cy="774988"/>
          </a:xfrm>
          <a:prstGeom prst="rect">
            <a:avLst/>
          </a:prstGeom>
        </p:spPr>
      </p:pic>
      <p:sp>
        <p:nvSpPr>
          <p:cNvPr id="6" name="Rectangle 5"/>
          <p:cNvSpPr/>
          <p:nvPr/>
        </p:nvSpPr>
        <p:spPr>
          <a:xfrm>
            <a:off x="187036" y="1776549"/>
            <a:ext cx="5756566" cy="840484"/>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2754" r="22754"/>
          <a:stretch>
            <a:fillRect/>
          </a:stretch>
        </p:blipFill>
        <p:spPr>
          <a:xfrm>
            <a:off x="5208518" y="0"/>
            <a:ext cx="6975763" cy="6858000"/>
          </a:xfrm>
        </p:spPr>
      </p:pic>
      <p:sp>
        <p:nvSpPr>
          <p:cNvPr id="7" name="TextBox 6"/>
          <p:cNvSpPr txBox="1"/>
          <p:nvPr/>
        </p:nvSpPr>
        <p:spPr>
          <a:xfrm>
            <a:off x="-364194" y="1792411"/>
            <a:ext cx="5806737" cy="630942"/>
          </a:xfrm>
          <a:prstGeom prst="rect">
            <a:avLst/>
          </a:prstGeom>
        </p:spPr>
        <p:txBody>
          <a:bodyPr wrap="square">
            <a:spAutoFit/>
          </a:bodyPr>
          <a:lstStyle>
            <a:defPPr>
              <a:defRPr lang="fa-IR"/>
            </a:defPPr>
            <a:lvl1pPr algn="just">
              <a:defRPr sz="2400" b="1">
                <a:latin typeface="Shabnam" panose="020B0603030804020204" pitchFamily="34" charset="-78"/>
                <a:cs typeface="Shabnam" panose="020B0603030804020204" pitchFamily="34" charset="-78"/>
              </a:defRPr>
            </a:lvl1pPr>
          </a:lstStyle>
          <a:p>
            <a:pPr algn="r">
              <a:lnSpc>
                <a:spcPct val="200000"/>
              </a:lnSpc>
            </a:pPr>
            <a:r>
              <a:rPr lang="fa-IR" sz="2000" dirty="0">
                <a:solidFill>
                  <a:schemeClr val="bg1"/>
                </a:solidFill>
              </a:rPr>
              <a:t>موضوع:پاورپوینت ارتباط خواب با جسم انسان</a:t>
            </a:r>
          </a:p>
        </p:txBody>
      </p:sp>
      <p:sp>
        <p:nvSpPr>
          <p:cNvPr id="8" name="Rectangle 7"/>
          <p:cNvSpPr/>
          <p:nvPr/>
        </p:nvSpPr>
        <p:spPr>
          <a:xfrm>
            <a:off x="1776306" y="3225612"/>
            <a:ext cx="3730336" cy="7241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TextBox 8"/>
          <p:cNvSpPr txBox="1"/>
          <p:nvPr/>
        </p:nvSpPr>
        <p:spPr>
          <a:xfrm>
            <a:off x="1478182" y="3161496"/>
            <a:ext cx="3730336" cy="630942"/>
          </a:xfrm>
          <a:prstGeom prst="rect">
            <a:avLst/>
          </a:prstGeom>
        </p:spPr>
        <p:txBody>
          <a:bodyPr wrap="square">
            <a:spAutoFit/>
          </a:bodyPr>
          <a:lstStyle>
            <a:defPPr>
              <a:defRPr lang="fa-IR"/>
            </a:defPPr>
            <a:lvl1pPr>
              <a:lnSpc>
                <a:spcPct val="200000"/>
              </a:lnSpc>
              <a:defRPr sz="2000" b="1">
                <a:solidFill>
                  <a:schemeClr val="bg1"/>
                </a:solidFill>
                <a:latin typeface="Shabnam" panose="020B0603030804020204" pitchFamily="34" charset="-78"/>
                <a:cs typeface="Shabnam" panose="020B0603030804020204" pitchFamily="34" charset="-78"/>
              </a:defRPr>
            </a:lvl1pPr>
          </a:lstStyle>
          <a:p>
            <a:r>
              <a:rPr lang="fa-IR" dirty="0"/>
              <a:t>استاد راهنما:علیرضا عزیزی</a:t>
            </a:r>
          </a:p>
        </p:txBody>
      </p:sp>
      <p:sp>
        <p:nvSpPr>
          <p:cNvPr id="11" name="TextBox 10"/>
          <p:cNvSpPr txBox="1"/>
          <p:nvPr/>
        </p:nvSpPr>
        <p:spPr>
          <a:xfrm>
            <a:off x="2261804" y="4558310"/>
            <a:ext cx="3221182" cy="630942"/>
          </a:xfrm>
          <a:prstGeom prst="rect">
            <a:avLst/>
          </a:prstGeom>
        </p:spPr>
        <p:txBody>
          <a:bodyPr wrap="square">
            <a:spAutoFit/>
          </a:bodyPr>
          <a:lstStyle>
            <a:defPPr>
              <a:defRPr lang="fa-IR"/>
            </a:defPPr>
            <a:lvl1pPr>
              <a:lnSpc>
                <a:spcPct val="200000"/>
              </a:lnSpc>
              <a:defRPr sz="2000" b="1">
                <a:solidFill>
                  <a:schemeClr val="bg1"/>
                </a:solidFill>
                <a:latin typeface="Shabnam" panose="020B0603030804020204" pitchFamily="34" charset="-78"/>
                <a:cs typeface="Shabnam" panose="020B0603030804020204" pitchFamily="34" charset="-78"/>
              </a:defRPr>
            </a:lvl1pPr>
          </a:lstStyle>
          <a:p>
            <a:r>
              <a:rPr lang="fa-IR" dirty="0"/>
              <a:t>پژوهشگر:فرزانه توکلی</a:t>
            </a:r>
          </a:p>
        </p:txBody>
      </p:sp>
      <p:pic>
        <p:nvPicPr>
          <p:cNvPr id="12" name="Picture 11"/>
          <p:cNvPicPr>
            <a:picLocks noChangeAspect="1"/>
          </p:cNvPicPr>
          <p:nvPr/>
        </p:nvPicPr>
        <p:blipFill>
          <a:blip r:embed="rId4"/>
          <a:stretch>
            <a:fillRect/>
          </a:stretch>
        </p:blipFill>
        <p:spPr>
          <a:xfrm>
            <a:off x="4362994" y="5811619"/>
            <a:ext cx="2753029" cy="658960"/>
          </a:xfrm>
          <a:prstGeom prst="rect">
            <a:avLst/>
          </a:prstGeom>
        </p:spPr>
      </p:pic>
      <p:sp>
        <p:nvSpPr>
          <p:cNvPr id="13" name="TextBox 12"/>
          <p:cNvSpPr txBox="1"/>
          <p:nvPr/>
        </p:nvSpPr>
        <p:spPr>
          <a:xfrm>
            <a:off x="4028258" y="5724308"/>
            <a:ext cx="2825438" cy="630942"/>
          </a:xfrm>
          <a:prstGeom prst="rect">
            <a:avLst/>
          </a:prstGeom>
        </p:spPr>
        <p:txBody>
          <a:bodyPr wrap="square">
            <a:spAutoFit/>
          </a:bodyPr>
          <a:lstStyle>
            <a:defPPr>
              <a:defRPr lang="fa-IR"/>
            </a:defPPr>
            <a:lvl1pPr>
              <a:lnSpc>
                <a:spcPct val="200000"/>
              </a:lnSpc>
              <a:defRPr sz="2000" b="1">
                <a:solidFill>
                  <a:schemeClr val="bg1"/>
                </a:solidFill>
                <a:latin typeface="Shabnam" panose="020B0603030804020204" pitchFamily="34" charset="-78"/>
                <a:cs typeface="Shabnam" panose="020B0603030804020204" pitchFamily="34" charset="-78"/>
              </a:defRPr>
            </a:lvl1pPr>
          </a:lstStyle>
          <a:p>
            <a:r>
              <a:rPr lang="fa-IR" dirty="0"/>
              <a:t>تاریخ ارائه: .....</a:t>
            </a:r>
          </a:p>
        </p:txBody>
      </p:sp>
      <p:pic>
        <p:nvPicPr>
          <p:cNvPr id="1026" name="Picture 2" descr="لوگو دانشگاه تهران - لوگویاب"/>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82002" y="98235"/>
            <a:ext cx="1646256" cy="1646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6763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50878" y="1354877"/>
            <a:ext cx="4572000" cy="3416320"/>
          </a:xfrm>
          <a:prstGeom prst="rect">
            <a:avLst/>
          </a:prstGeom>
          <a:solidFill>
            <a:schemeClr val="bg1"/>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در روایات آمده که انسان‌های پیشین (آدم‌های اوّلی) خواب نمی‌دیدند، وقتی انبیای الهی به آنها از خدا و امور آخرت می‌گفتند، آنها انکار می‌نمودند تا اینکه خداوند رؤیا را نصیب آنها (انسان‌های اولی) کرد و آنان در عالم رؤیا چیزهایی را می‌دیدند، اما نمی‌فهمیدند چیست؟ و چگونه حاصل می‌شود؟</a:t>
            </a:r>
          </a:p>
        </p:txBody>
      </p:sp>
      <p:pic>
        <p:nvPicPr>
          <p:cNvPr id="3" name="Picture 2"/>
          <p:cNvPicPr>
            <a:picLocks noChangeAspect="1"/>
          </p:cNvPicPr>
          <p:nvPr/>
        </p:nvPicPr>
        <p:blipFill>
          <a:blip r:embed="rId2"/>
          <a:stretch>
            <a:fillRect/>
          </a:stretch>
        </p:blipFill>
        <p:spPr>
          <a:xfrm>
            <a:off x="3233039" y="684259"/>
            <a:ext cx="2389839" cy="670618"/>
          </a:xfrm>
          <a:prstGeom prst="rect">
            <a:avLst/>
          </a:prstGeom>
        </p:spPr>
      </p:pic>
      <p:pic>
        <p:nvPicPr>
          <p:cNvPr id="4" name="Picture 3"/>
          <p:cNvPicPr>
            <a:picLocks noChangeAspect="1"/>
          </p:cNvPicPr>
          <p:nvPr/>
        </p:nvPicPr>
        <p:blipFill>
          <a:blip r:embed="rId3"/>
          <a:stretch>
            <a:fillRect/>
          </a:stretch>
        </p:blipFill>
        <p:spPr>
          <a:xfrm>
            <a:off x="5914651" y="1354877"/>
            <a:ext cx="6073458" cy="3416320"/>
          </a:xfrm>
          <a:prstGeom prst="rect">
            <a:avLst/>
          </a:prstGeom>
        </p:spPr>
      </p:pic>
      <p:sp>
        <p:nvSpPr>
          <p:cNvPr id="5" name="Rectangle 4"/>
          <p:cNvSpPr/>
          <p:nvPr/>
        </p:nvSpPr>
        <p:spPr>
          <a:xfrm>
            <a:off x="0" y="327546"/>
            <a:ext cx="12192000" cy="45719"/>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4"/>
          <a:stretch>
            <a:fillRect/>
          </a:stretch>
        </p:blipFill>
        <p:spPr>
          <a:xfrm>
            <a:off x="0" y="6308633"/>
            <a:ext cx="12192000" cy="42672"/>
          </a:xfrm>
          <a:prstGeom prst="rect">
            <a:avLst/>
          </a:prstGeom>
        </p:spPr>
      </p:pic>
      <p:sp>
        <p:nvSpPr>
          <p:cNvPr id="8" name="Rectangle 7"/>
          <p:cNvSpPr/>
          <p:nvPr/>
        </p:nvSpPr>
        <p:spPr>
          <a:xfrm>
            <a:off x="5745905" y="655606"/>
            <a:ext cx="45719" cy="54722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11"/>
          <p:cNvPicPr>
            <a:picLocks noChangeAspect="1"/>
          </p:cNvPicPr>
          <p:nvPr/>
        </p:nvPicPr>
        <p:blipFill>
          <a:blip r:embed="rId5"/>
          <a:stretch>
            <a:fillRect/>
          </a:stretch>
        </p:blipFill>
        <p:spPr>
          <a:xfrm flipV="1">
            <a:off x="4748139" y="131167"/>
            <a:ext cx="7443861" cy="45719"/>
          </a:xfrm>
          <a:prstGeom prst="rect">
            <a:avLst/>
          </a:prstGeom>
        </p:spPr>
      </p:pic>
      <p:pic>
        <p:nvPicPr>
          <p:cNvPr id="13" name="Picture 12"/>
          <p:cNvPicPr>
            <a:picLocks noChangeAspect="1"/>
          </p:cNvPicPr>
          <p:nvPr/>
        </p:nvPicPr>
        <p:blipFill>
          <a:blip r:embed="rId5"/>
          <a:stretch>
            <a:fillRect/>
          </a:stretch>
        </p:blipFill>
        <p:spPr>
          <a:xfrm>
            <a:off x="0" y="6532107"/>
            <a:ext cx="7443861" cy="42676"/>
          </a:xfrm>
          <a:prstGeom prst="rect">
            <a:avLst/>
          </a:prstGeom>
        </p:spPr>
      </p:pic>
    </p:spTree>
    <p:extLst>
      <p:ext uri="{BB962C8B-B14F-4D97-AF65-F5344CB8AC3E}">
        <p14:creationId xmlns:p14="http://schemas.microsoft.com/office/powerpoint/2010/main" val="1879952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412158" y="660443"/>
            <a:ext cx="1338828" cy="646331"/>
          </a:xfrm>
          <a:prstGeom prst="rect">
            <a:avLst/>
          </a:prstGeom>
          <a:solidFill>
            <a:schemeClr val="bg1"/>
          </a:solidFill>
        </p:spPr>
        <p:txBody>
          <a:bodyPr wrap="square">
            <a:spAutoFit/>
          </a:bodyPr>
          <a:lstStyle/>
          <a:p>
            <a:pPr>
              <a:lnSpc>
                <a:spcPct val="200000"/>
              </a:lnSpc>
            </a:pPr>
            <a:r>
              <a:rPr lang="fa-IR" b="1" dirty="0">
                <a:latin typeface="Shabnam" panose="020B0603030804020204" pitchFamily="34" charset="-78"/>
                <a:cs typeface="Shabnam" panose="020B0603030804020204" pitchFamily="34" charset="-78"/>
              </a:rPr>
              <a:t>رجوع به انبیا</a:t>
            </a:r>
          </a:p>
        </p:txBody>
      </p:sp>
      <p:sp>
        <p:nvSpPr>
          <p:cNvPr id="5" name="Rectangle 4"/>
          <p:cNvSpPr/>
          <p:nvPr/>
        </p:nvSpPr>
        <p:spPr>
          <a:xfrm>
            <a:off x="2388358" y="1507026"/>
            <a:ext cx="9362628" cy="1754326"/>
          </a:xfrm>
          <a:prstGeom prst="rect">
            <a:avLst/>
          </a:prstGeom>
          <a:solidFill>
            <a:schemeClr val="bg1"/>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مجبور می‌شدند به انبیا مراجعه کنند و بپرسند که آنچه در خواب می‌بینند چیست؟ </a:t>
            </a:r>
          </a:p>
          <a:p>
            <a:pPr algn="just">
              <a:lnSpc>
                <a:spcPct val="200000"/>
              </a:lnSpc>
            </a:pPr>
            <a:r>
              <a:rPr lang="fa-IR" dirty="0">
                <a:latin typeface="Vazir" panose="020B0603030804020204" pitchFamily="34" charset="-78"/>
                <a:cs typeface="Vazir" panose="020B0603030804020204" pitchFamily="34" charset="-78"/>
              </a:rPr>
              <a:t>انبیا (علیهم‌السلام) می‌فرمود: چیزهای که ما به شما وعده می‌دهیم که پس از مرگ می‌بینید، شبیه همان چیزهایی است که در خواب می‌بینید. </a:t>
            </a:r>
          </a:p>
        </p:txBody>
      </p:sp>
      <p:sp>
        <p:nvSpPr>
          <p:cNvPr id="9" name="AutoShape 2" descr="چگونه خواب عمیق داشته باشیم: راهکارهای خواب آرام - کلینیک سلامت مغز دانا"/>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sp>
        <p:nvSpPr>
          <p:cNvPr id="14" name="Rectangle 13"/>
          <p:cNvSpPr/>
          <p:nvPr/>
        </p:nvSpPr>
        <p:spPr>
          <a:xfrm>
            <a:off x="155575" y="146982"/>
            <a:ext cx="1185374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5" name="Picture 14"/>
          <p:cNvPicPr>
            <a:picLocks noChangeAspect="1"/>
          </p:cNvPicPr>
          <p:nvPr/>
        </p:nvPicPr>
        <p:blipFill>
          <a:blip r:embed="rId2"/>
          <a:stretch>
            <a:fillRect/>
          </a:stretch>
        </p:blipFill>
        <p:spPr>
          <a:xfrm>
            <a:off x="156619" y="6697589"/>
            <a:ext cx="11851651" cy="48772"/>
          </a:xfrm>
          <a:prstGeom prst="rect">
            <a:avLst/>
          </a:prstGeom>
        </p:spPr>
      </p:pic>
      <p:pic>
        <p:nvPicPr>
          <p:cNvPr id="16" name="Picture 15"/>
          <p:cNvPicPr>
            <a:picLocks noChangeAspect="1"/>
          </p:cNvPicPr>
          <p:nvPr/>
        </p:nvPicPr>
        <p:blipFill>
          <a:blip r:embed="rId3"/>
          <a:stretch>
            <a:fillRect/>
          </a:stretch>
        </p:blipFill>
        <p:spPr>
          <a:xfrm>
            <a:off x="879805" y="3029803"/>
            <a:ext cx="5087202" cy="3391468"/>
          </a:xfrm>
          <a:prstGeom prst="rect">
            <a:avLst/>
          </a:prstGeom>
        </p:spPr>
      </p:pic>
      <p:pic>
        <p:nvPicPr>
          <p:cNvPr id="18" name="Picture 17"/>
          <p:cNvPicPr>
            <a:picLocks noChangeAspect="1"/>
          </p:cNvPicPr>
          <p:nvPr/>
        </p:nvPicPr>
        <p:blipFill>
          <a:blip r:embed="rId4"/>
          <a:stretch>
            <a:fillRect/>
          </a:stretch>
        </p:blipFill>
        <p:spPr>
          <a:xfrm>
            <a:off x="6261371" y="3461604"/>
            <a:ext cx="5195250" cy="2909340"/>
          </a:xfrm>
          <a:prstGeom prst="rect">
            <a:avLst/>
          </a:prstGeom>
        </p:spPr>
      </p:pic>
      <p:sp>
        <p:nvSpPr>
          <p:cNvPr id="19" name="Flowchart: Process 18"/>
          <p:cNvSpPr/>
          <p:nvPr/>
        </p:nvSpPr>
        <p:spPr>
          <a:xfrm flipH="1">
            <a:off x="155575" y="212770"/>
            <a:ext cx="48450" cy="6400024"/>
          </a:xfrm>
          <a:prstGeom prst="flowChartProcess">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Flowchart: Process 19"/>
          <p:cNvSpPr/>
          <p:nvPr/>
        </p:nvSpPr>
        <p:spPr>
          <a:xfrm>
            <a:off x="708398" y="1010904"/>
            <a:ext cx="9703760" cy="45719"/>
          </a:xfrm>
          <a:prstGeom prst="flowChartProcess">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40414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1582505" y="3599388"/>
            <a:ext cx="1024217" cy="755970"/>
          </a:xfrm>
          <a:prstGeom prst="rect">
            <a:avLst/>
          </a:prstGeom>
        </p:spPr>
      </p:pic>
      <p:sp>
        <p:nvSpPr>
          <p:cNvPr id="8" name="Rectangle 7"/>
          <p:cNvSpPr/>
          <p:nvPr/>
        </p:nvSpPr>
        <p:spPr>
          <a:xfrm>
            <a:off x="1583140" y="733540"/>
            <a:ext cx="1023582" cy="75683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p:cNvPicPr>
            <a:picLocks noChangeAspect="1"/>
          </p:cNvPicPr>
          <p:nvPr/>
        </p:nvPicPr>
        <p:blipFill rotWithShape="1">
          <a:blip r:embed="rId3"/>
          <a:srcRect l="15234" r="9721" b="1082"/>
          <a:stretch/>
        </p:blipFill>
        <p:spPr>
          <a:xfrm>
            <a:off x="422795" y="1287074"/>
            <a:ext cx="3398578" cy="2508658"/>
          </a:xfrm>
          <a:prstGeom prst="rect">
            <a:avLst/>
          </a:prstGeom>
        </p:spPr>
      </p:pic>
      <p:pic>
        <p:nvPicPr>
          <p:cNvPr id="10" name="Picture 9"/>
          <p:cNvPicPr>
            <a:picLocks noChangeAspect="1"/>
          </p:cNvPicPr>
          <p:nvPr/>
        </p:nvPicPr>
        <p:blipFill>
          <a:blip r:embed="rId2"/>
          <a:stretch>
            <a:fillRect/>
          </a:stretch>
        </p:blipFill>
        <p:spPr>
          <a:xfrm>
            <a:off x="1582504" y="6102030"/>
            <a:ext cx="1024217" cy="755970"/>
          </a:xfrm>
          <a:prstGeom prst="rect">
            <a:avLst/>
          </a:prstGeom>
        </p:spPr>
      </p:pic>
      <p:sp>
        <p:nvSpPr>
          <p:cNvPr id="2" name="Rectangle 1"/>
          <p:cNvSpPr/>
          <p:nvPr/>
        </p:nvSpPr>
        <p:spPr>
          <a:xfrm>
            <a:off x="9372770" y="323711"/>
            <a:ext cx="2406428" cy="646331"/>
          </a:xfrm>
          <a:prstGeom prst="rect">
            <a:avLst/>
          </a:prstGeom>
          <a:solidFill>
            <a:schemeClr val="bg1"/>
          </a:solidFill>
        </p:spPr>
        <p:txBody>
          <a:bodyPr wrap="square">
            <a:spAutoFit/>
          </a:bodyPr>
          <a:lstStyle/>
          <a:p>
            <a:pPr>
              <a:lnSpc>
                <a:spcPct val="200000"/>
              </a:lnSpc>
            </a:pPr>
            <a:r>
              <a:rPr lang="fa-IR" b="1" dirty="0">
                <a:latin typeface="Shabnam" panose="020B0603030804020204" pitchFamily="34" charset="-78"/>
                <a:cs typeface="Shabnam" panose="020B0603030804020204" pitchFamily="34" charset="-78"/>
              </a:rPr>
              <a:t>رابطه رؤیا با جسم انسان</a:t>
            </a:r>
          </a:p>
        </p:txBody>
      </p:sp>
      <p:sp>
        <p:nvSpPr>
          <p:cNvPr id="3" name="Rectangle 2"/>
          <p:cNvSpPr/>
          <p:nvPr/>
        </p:nvSpPr>
        <p:spPr>
          <a:xfrm>
            <a:off x="4686385" y="970042"/>
            <a:ext cx="7029776" cy="5078313"/>
          </a:xfrm>
          <a:prstGeom prst="rect">
            <a:avLst/>
          </a:prstGeom>
          <a:solidFill>
            <a:schemeClr val="bg1"/>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آن‌گونه که رؤیا با نفس و روح انسان ارتباط دارد با جسم و بدن او نیز مرتبط است؛ لذا شرایط مختلف بدن (مانند گرمی، سردی، انواع مریضی‌ها، پر بودن معده، خستگی‌ها، انحرافات مزاجی‌ و مانند آن) بر قوه متخلیه اثر می‌گذارد؛ و قوه متخلیه بر رؤیا (خواب دیدن) انسان اثر می‌گذارد؛ مثلاً کسی که در شرایط گرمای شدید قرار دارد، در عالم رؤیا آتش‌های سوزناک خواب می‌بیند. اگر کسی در شرایط سرمای شدید قرار دارد، در خواب برف، و باران می‌بیند و کسی که با معده پر خوابیده یا گرفتار انحرافات مزاجی است، خواب‌های آشفته می‌بیند و حتی حالات روحی و اخلاقی انسان بر رؤیای او اثرگذار است؛ مثلاً انسان دروغ‌گو خواب راست نمی‌بیند. بنابراین رؤیا با روح و بدن ارتباط نزدیک دارد.</a:t>
            </a:r>
          </a:p>
        </p:txBody>
      </p:sp>
      <p:sp>
        <p:nvSpPr>
          <p:cNvPr id="4" name="Rectangle 3"/>
          <p:cNvSpPr/>
          <p:nvPr/>
        </p:nvSpPr>
        <p:spPr>
          <a:xfrm>
            <a:off x="0" y="687821"/>
            <a:ext cx="9372770" cy="45719"/>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p:cNvPicPr>
            <a:picLocks noChangeAspect="1"/>
          </p:cNvPicPr>
          <p:nvPr/>
        </p:nvPicPr>
        <p:blipFill>
          <a:blip r:embed="rId4"/>
          <a:stretch>
            <a:fillRect/>
          </a:stretch>
        </p:blipFill>
        <p:spPr>
          <a:xfrm>
            <a:off x="422795" y="4355359"/>
            <a:ext cx="3398578" cy="1911700"/>
          </a:xfrm>
          <a:prstGeom prst="rect">
            <a:avLst/>
          </a:prstGeom>
        </p:spPr>
      </p:pic>
    </p:spTree>
    <p:extLst>
      <p:ext uri="{BB962C8B-B14F-4D97-AF65-F5344CB8AC3E}">
        <p14:creationId xmlns:p14="http://schemas.microsoft.com/office/powerpoint/2010/main" val="38013677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lowchart: Internal Storage 16"/>
          <p:cNvSpPr/>
          <p:nvPr/>
        </p:nvSpPr>
        <p:spPr>
          <a:xfrm>
            <a:off x="854444" y="961482"/>
            <a:ext cx="5259754" cy="3534539"/>
          </a:xfrm>
          <a:prstGeom prst="flowChartInternalStorag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ular Callout 3"/>
          <p:cNvSpPr/>
          <p:nvPr/>
        </p:nvSpPr>
        <p:spPr>
          <a:xfrm>
            <a:off x="7861432" y="1008333"/>
            <a:ext cx="3875322" cy="4150520"/>
          </a:xfrm>
          <a:prstGeom prst="wedgeRectCallout">
            <a:avLst/>
          </a:prstGeom>
          <a:solidFill>
            <a:srgbClr val="D707C8"/>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8021472" y="1297591"/>
            <a:ext cx="3555242" cy="2862322"/>
          </a:xfrm>
          <a:prstGeom prst="rect">
            <a:avLst/>
          </a:prstGeom>
        </p:spPr>
        <p:txBody>
          <a:bodyPr wrap="square">
            <a:spAutoFit/>
          </a:bodyPr>
          <a:lstStyle/>
          <a:p>
            <a:pPr algn="just">
              <a:lnSpc>
                <a:spcPct val="200000"/>
              </a:lnSpc>
            </a:pPr>
            <a:r>
              <a:rPr lang="fa-IR" b="1" dirty="0">
                <a:solidFill>
                  <a:schemeClr val="bg1"/>
                </a:solidFill>
                <a:latin typeface="Vazir" panose="020B0603030804020204" pitchFamily="34" charset="-78"/>
                <a:cs typeface="Vazir" panose="020B0603030804020204" pitchFamily="34" charset="-78"/>
              </a:rPr>
              <a:t>به طور کلی اشیایی را که انسان در عالم رؤیا می‌بیند، از طریق ارتباط نفس و روح انسان با وجود عینی و خارجی آن اشیاست. یا به وسیله بازی‌های قوه متخلیه انسان پدید می‌آید.</a:t>
            </a:r>
          </a:p>
        </p:txBody>
      </p:sp>
      <p:pic>
        <p:nvPicPr>
          <p:cNvPr id="7" name="Picture 6"/>
          <p:cNvPicPr>
            <a:picLocks noChangeAspect="1"/>
          </p:cNvPicPr>
          <p:nvPr/>
        </p:nvPicPr>
        <p:blipFill>
          <a:blip r:embed="rId2"/>
          <a:stretch>
            <a:fillRect/>
          </a:stretch>
        </p:blipFill>
        <p:spPr>
          <a:xfrm>
            <a:off x="8356816" y="218963"/>
            <a:ext cx="3379938" cy="789370"/>
          </a:xfrm>
          <a:prstGeom prst="rect">
            <a:avLst/>
          </a:prstGeom>
        </p:spPr>
      </p:pic>
      <p:pic>
        <p:nvPicPr>
          <p:cNvPr id="14" name="Picture 13"/>
          <p:cNvPicPr>
            <a:picLocks noChangeAspect="1"/>
          </p:cNvPicPr>
          <p:nvPr/>
        </p:nvPicPr>
        <p:blipFill>
          <a:blip r:embed="rId3"/>
          <a:stretch>
            <a:fillRect/>
          </a:stretch>
        </p:blipFill>
        <p:spPr>
          <a:xfrm>
            <a:off x="1014484" y="1115743"/>
            <a:ext cx="6232476" cy="4149790"/>
          </a:xfrm>
          <a:prstGeom prst="rect">
            <a:avLst/>
          </a:prstGeom>
        </p:spPr>
      </p:pic>
      <p:sp>
        <p:nvSpPr>
          <p:cNvPr id="15" name="Rectangle 14"/>
          <p:cNvSpPr/>
          <p:nvPr/>
        </p:nvSpPr>
        <p:spPr>
          <a:xfrm>
            <a:off x="0" y="6164013"/>
            <a:ext cx="11736754"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Round Single Corner Rectangle 17"/>
          <p:cNvSpPr/>
          <p:nvPr/>
        </p:nvSpPr>
        <p:spPr>
          <a:xfrm>
            <a:off x="0" y="665024"/>
            <a:ext cx="8534237" cy="54050"/>
          </a:xfrm>
          <a:prstGeom prst="round1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909668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6200120" y="1576018"/>
            <a:ext cx="5714890" cy="3971498"/>
          </a:xfrm>
          <a:prstGeom prst="ellipse">
            <a:avLst/>
          </a:prstGeom>
          <a:solidFill>
            <a:srgbClr val="D707C8"/>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 name="Picture 1"/>
          <p:cNvPicPr>
            <a:picLocks noChangeAspect="1"/>
          </p:cNvPicPr>
          <p:nvPr/>
        </p:nvPicPr>
        <p:blipFill>
          <a:blip r:embed="rId3"/>
          <a:stretch>
            <a:fillRect/>
          </a:stretch>
        </p:blipFill>
        <p:spPr>
          <a:xfrm>
            <a:off x="6200120" y="1562372"/>
            <a:ext cx="5714890" cy="3971498"/>
          </a:xfrm>
          <a:prstGeom prst="ellipse">
            <a:avLst/>
          </a:prstGeom>
          <a:ln>
            <a:noFill/>
          </a:ln>
          <a:effectLst>
            <a:softEdge rad="112500"/>
          </a:effectLst>
        </p:spPr>
      </p:pic>
      <p:sp>
        <p:nvSpPr>
          <p:cNvPr id="6" name="Rectangle 5"/>
          <p:cNvSpPr/>
          <p:nvPr/>
        </p:nvSpPr>
        <p:spPr>
          <a:xfrm>
            <a:off x="10426719" y="283946"/>
            <a:ext cx="1229825" cy="461665"/>
          </a:xfrm>
          <a:prstGeom prst="rect">
            <a:avLst/>
          </a:prstGeom>
        </p:spPr>
        <p:txBody>
          <a:bodyPr wrap="none">
            <a:spAutoFit/>
          </a:bodyPr>
          <a:lstStyle/>
          <a:p>
            <a:r>
              <a:rPr lang="fa-IR" sz="2400" b="1" dirty="0">
                <a:latin typeface="Shabnam" panose="020B0603030804020204" pitchFamily="34" charset="-78"/>
                <a:cs typeface="Shabnam" panose="020B0603030804020204" pitchFamily="34" charset="-78"/>
              </a:rPr>
              <a:t>نکته اول</a:t>
            </a:r>
          </a:p>
        </p:txBody>
      </p:sp>
      <p:sp>
        <p:nvSpPr>
          <p:cNvPr id="7" name="Rectangle 6"/>
          <p:cNvSpPr/>
          <p:nvPr/>
        </p:nvSpPr>
        <p:spPr>
          <a:xfrm>
            <a:off x="427117" y="731966"/>
            <a:ext cx="5472752" cy="5632311"/>
          </a:xfrm>
          <a:prstGeom prst="rect">
            <a:avLst/>
          </a:prstGeom>
          <a:solidFill>
            <a:schemeClr val="bg1"/>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نفس انسان چون موجود مجرد و غیر مادی است، لذا با عالم مثال که فوق عالم طبیعت است و عالم عقل که بالاتر از عالم مثال است هم‌سنخ‌اند. وقتی انسان می‌خوابد و حواس او از گرفتاری‌های تدبیر بدن و مانند آن فارغ می‌شود، در این حالت نفس انسان توجه خود را به عالم بالاتر از ماده و طبیعت و بدن معطوف می‌کند و حقایقی که در عالم مثال یا عقل است، برابر استعداد خود مشاهده می‌کند؛ اما وقتی از آن‌جا برگشت، قوه متخیله او صورت‌های مناسب برای مشهودات او می‌سازد</a:t>
            </a:r>
          </a:p>
          <a:p>
            <a:pPr algn="just">
              <a:lnSpc>
                <a:spcPct val="200000"/>
              </a:lnSpc>
            </a:pPr>
            <a:endParaRPr lang="fa-IR" dirty="0">
              <a:latin typeface="Vazir" panose="020B0603030804020204" pitchFamily="34" charset="-78"/>
              <a:cs typeface="Vazir" panose="020B0603030804020204" pitchFamily="34" charset="-78"/>
            </a:endParaRPr>
          </a:p>
        </p:txBody>
      </p:sp>
      <p:sp>
        <p:nvSpPr>
          <p:cNvPr id="13" name="Rectangle 12"/>
          <p:cNvSpPr/>
          <p:nvPr/>
        </p:nvSpPr>
        <p:spPr>
          <a:xfrm>
            <a:off x="9057565" y="5547516"/>
            <a:ext cx="222913" cy="1044353"/>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p:cNvSpPr/>
          <p:nvPr/>
        </p:nvSpPr>
        <p:spPr>
          <a:xfrm>
            <a:off x="-1" y="6364277"/>
            <a:ext cx="9057565" cy="227592"/>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Rectangle 17"/>
          <p:cNvSpPr/>
          <p:nvPr/>
        </p:nvSpPr>
        <p:spPr>
          <a:xfrm>
            <a:off x="0" y="491319"/>
            <a:ext cx="10426719"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077376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60529" y="1047677"/>
            <a:ext cx="4892722" cy="4892722"/>
          </a:xfrm>
          <a:prstGeom prst="rect">
            <a:avLst/>
          </a:prstGeom>
        </p:spPr>
      </p:pic>
      <p:sp>
        <p:nvSpPr>
          <p:cNvPr id="3" name="Rectangle 2"/>
          <p:cNvSpPr/>
          <p:nvPr/>
        </p:nvSpPr>
        <p:spPr>
          <a:xfrm>
            <a:off x="10549498" y="396460"/>
            <a:ext cx="1306769" cy="461665"/>
          </a:xfrm>
          <a:prstGeom prst="rect">
            <a:avLst/>
          </a:prstGeom>
        </p:spPr>
        <p:txBody>
          <a:bodyPr wrap="none">
            <a:spAutoFit/>
          </a:bodyPr>
          <a:lstStyle/>
          <a:p>
            <a:r>
              <a:rPr lang="fa-IR" sz="2400" b="1" dirty="0">
                <a:latin typeface="Shabnam" panose="020B0603030804020204" pitchFamily="34" charset="-78"/>
                <a:cs typeface="Shabnam" panose="020B0603030804020204" pitchFamily="34" charset="-78"/>
              </a:rPr>
              <a:t>نکته دوم</a:t>
            </a:r>
          </a:p>
        </p:txBody>
      </p:sp>
      <p:sp>
        <p:nvSpPr>
          <p:cNvPr id="4" name="Rectangle 3"/>
          <p:cNvSpPr/>
          <p:nvPr/>
        </p:nvSpPr>
        <p:spPr>
          <a:xfrm>
            <a:off x="5950424" y="975141"/>
            <a:ext cx="5897957" cy="5078313"/>
          </a:xfrm>
          <a:prstGeom prst="rect">
            <a:avLst/>
          </a:prstGeom>
          <a:solidFill>
            <a:schemeClr val="bg1"/>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اگر نفس انسان از ادراک موجودات مجرد کامل، ‌عاجز بود، فقط در عالم مثال توقف کند و چه‌بسا حوادثی که در آینده پدید می‌آید، از طریق علل و اسباب آنها (یعنی از طریق علت به معلول) از وقوعشان آگاه می‌شود و گاهی آن‌چه را مشاهده کرده، با صورت‌های مورد اُنس و علاقه او برایش متمثل می‌شود؛ مثلاً جریان ازدواج به صورت پوشیدن لباس، علم به صورت نور، جهل به صورت ظلمت و تاریکی، فخر و مباهات به صورت تاج‌گذاری و مانند آن برای او متمثل می‌گردد. (البته ممکن است با توجه به حالات انسان این تمثلات فرق کند). </a:t>
            </a:r>
          </a:p>
        </p:txBody>
      </p:sp>
      <p:pic>
        <p:nvPicPr>
          <p:cNvPr id="5" name="Picture 4"/>
          <p:cNvPicPr>
            <a:picLocks noChangeAspect="1"/>
          </p:cNvPicPr>
          <p:nvPr/>
        </p:nvPicPr>
        <p:blipFill>
          <a:blip r:embed="rId3"/>
          <a:stretch>
            <a:fillRect/>
          </a:stretch>
        </p:blipFill>
        <p:spPr>
          <a:xfrm flipH="1">
            <a:off x="2101678" y="1269241"/>
            <a:ext cx="1410424" cy="1242014"/>
          </a:xfrm>
          <a:prstGeom prst="rect">
            <a:avLst/>
          </a:prstGeom>
        </p:spPr>
      </p:pic>
      <p:pic>
        <p:nvPicPr>
          <p:cNvPr id="8" name="Picture 7"/>
          <p:cNvPicPr>
            <a:picLocks noChangeAspect="1"/>
          </p:cNvPicPr>
          <p:nvPr/>
        </p:nvPicPr>
        <p:blipFill rotWithShape="1">
          <a:blip r:embed="rId4"/>
          <a:srcRect r="14622"/>
          <a:stretch/>
        </p:blipFill>
        <p:spPr>
          <a:xfrm>
            <a:off x="1971817" y="4364083"/>
            <a:ext cx="1670145" cy="1562668"/>
          </a:xfrm>
          <a:prstGeom prst="rect">
            <a:avLst/>
          </a:prstGeom>
        </p:spPr>
      </p:pic>
      <p:pic>
        <p:nvPicPr>
          <p:cNvPr id="12" name="Picture 11"/>
          <p:cNvPicPr>
            <a:picLocks noChangeAspect="1"/>
          </p:cNvPicPr>
          <p:nvPr/>
        </p:nvPicPr>
        <p:blipFill rotWithShape="1">
          <a:blip r:embed="rId5"/>
          <a:srcRect r="35248"/>
          <a:stretch/>
        </p:blipFill>
        <p:spPr>
          <a:xfrm>
            <a:off x="3628314" y="2661314"/>
            <a:ext cx="1612426" cy="1706392"/>
          </a:xfrm>
          <a:prstGeom prst="rect">
            <a:avLst/>
          </a:prstGeom>
        </p:spPr>
      </p:pic>
      <p:pic>
        <p:nvPicPr>
          <p:cNvPr id="13" name="Picture 12"/>
          <p:cNvPicPr>
            <a:picLocks noChangeAspect="1"/>
          </p:cNvPicPr>
          <p:nvPr/>
        </p:nvPicPr>
        <p:blipFill rotWithShape="1">
          <a:blip r:embed="rId6"/>
          <a:srcRect l="-24502" b="7428"/>
          <a:stretch/>
        </p:blipFill>
        <p:spPr>
          <a:xfrm>
            <a:off x="-48049" y="2661314"/>
            <a:ext cx="2047162" cy="1705970"/>
          </a:xfrm>
          <a:prstGeom prst="rect">
            <a:avLst/>
          </a:prstGeom>
        </p:spPr>
      </p:pic>
      <p:sp>
        <p:nvSpPr>
          <p:cNvPr id="14" name="Rectangle 13"/>
          <p:cNvSpPr/>
          <p:nvPr/>
        </p:nvSpPr>
        <p:spPr>
          <a:xfrm>
            <a:off x="5304" y="604432"/>
            <a:ext cx="10495893"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p:cNvSpPr/>
          <p:nvPr/>
        </p:nvSpPr>
        <p:spPr>
          <a:xfrm>
            <a:off x="11864153" y="581574"/>
            <a:ext cx="45719" cy="570201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17920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Internal Storage 4"/>
          <p:cNvSpPr/>
          <p:nvPr/>
        </p:nvSpPr>
        <p:spPr>
          <a:xfrm>
            <a:off x="10276764" y="215134"/>
            <a:ext cx="1665027" cy="535489"/>
          </a:xfrm>
          <a:prstGeom prst="flowChartInternalStorage">
            <a:avLst/>
          </a:prstGeom>
          <a:solidFill>
            <a:srgbClr val="D707C8"/>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 name="Picture 1"/>
          <p:cNvPicPr>
            <a:picLocks noChangeAspect="1"/>
          </p:cNvPicPr>
          <p:nvPr/>
        </p:nvPicPr>
        <p:blipFill>
          <a:blip r:embed="rId2"/>
          <a:stretch>
            <a:fillRect/>
          </a:stretch>
        </p:blipFill>
        <p:spPr>
          <a:xfrm>
            <a:off x="832513" y="758688"/>
            <a:ext cx="9416956" cy="6023158"/>
          </a:xfrm>
          <a:prstGeom prst="rect">
            <a:avLst/>
          </a:prstGeom>
        </p:spPr>
      </p:pic>
      <p:sp>
        <p:nvSpPr>
          <p:cNvPr id="3" name="Rectangle 2"/>
          <p:cNvSpPr/>
          <p:nvPr/>
        </p:nvSpPr>
        <p:spPr>
          <a:xfrm>
            <a:off x="10454186" y="297023"/>
            <a:ext cx="1407758" cy="461665"/>
          </a:xfrm>
          <a:prstGeom prst="rect">
            <a:avLst/>
          </a:prstGeom>
        </p:spPr>
        <p:txBody>
          <a:bodyPr wrap="none">
            <a:spAutoFit/>
          </a:bodyPr>
          <a:lstStyle/>
          <a:p>
            <a:r>
              <a:rPr lang="fa-IR" sz="2400" b="1" dirty="0">
                <a:latin typeface="Shabnam" panose="020B0603030804020204" pitchFamily="34" charset="-78"/>
                <a:cs typeface="Shabnam" panose="020B0603030804020204" pitchFamily="34" charset="-78"/>
              </a:rPr>
              <a:t>نکته سوم</a:t>
            </a:r>
          </a:p>
        </p:txBody>
      </p:sp>
      <p:sp>
        <p:nvSpPr>
          <p:cNvPr id="4" name="Rectangle 3"/>
          <p:cNvSpPr/>
          <p:nvPr/>
        </p:nvSpPr>
        <p:spPr>
          <a:xfrm>
            <a:off x="1433014" y="758688"/>
            <a:ext cx="8434317" cy="1754326"/>
          </a:xfrm>
          <a:prstGeom prst="rect">
            <a:avLst/>
          </a:prstGeom>
          <a:solidFill>
            <a:schemeClr val="bg1"/>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گاهی رؤیا براساس خیالات و بازی‌های نفسانی برای انسان پدید می‌آید که پیشامدها و سجایای زشت اخلاقی و مانند آن در پدید آمدن آنها نقش دارد و نفس انسان در واقع کیفیت کار آن سجایای اخلاقی خود را منعکس می‌کند که گاهی هم واقعیت عینی ندارد. </a:t>
            </a:r>
          </a:p>
        </p:txBody>
      </p:sp>
      <p:sp>
        <p:nvSpPr>
          <p:cNvPr id="6" name="Round Same Side Corner Rectangle 5"/>
          <p:cNvSpPr/>
          <p:nvPr/>
        </p:nvSpPr>
        <p:spPr>
          <a:xfrm>
            <a:off x="354842" y="460018"/>
            <a:ext cx="9942393" cy="45719"/>
          </a:xfrm>
          <a:prstGeom prst="round2Same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11068334" y="758688"/>
            <a:ext cx="373432" cy="6031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049080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8773" y="0"/>
            <a:ext cx="12173713" cy="6858000"/>
          </a:xfrm>
          <a:prstGeom prst="rect">
            <a:avLst/>
          </a:prstGeom>
        </p:spPr>
      </p:pic>
      <p:sp>
        <p:nvSpPr>
          <p:cNvPr id="3" name="Rectangle 2"/>
          <p:cNvSpPr/>
          <p:nvPr/>
        </p:nvSpPr>
        <p:spPr>
          <a:xfrm>
            <a:off x="5518570" y="460191"/>
            <a:ext cx="6061276" cy="461665"/>
          </a:xfrm>
          <a:prstGeom prst="rect">
            <a:avLst/>
          </a:prstGeom>
        </p:spPr>
        <p:txBody>
          <a:bodyPr wrap="none">
            <a:spAutoFit/>
          </a:bodyPr>
          <a:lstStyle/>
          <a:p>
            <a:r>
              <a:rPr lang="fa-IR" sz="2400" b="1" dirty="0">
                <a:solidFill>
                  <a:schemeClr val="bg1"/>
                </a:solidFill>
                <a:latin typeface="Shabnam" panose="020B0603030804020204" pitchFamily="34" charset="-78"/>
                <a:cs typeface="Shabnam" panose="020B0603030804020204" pitchFamily="34" charset="-78"/>
              </a:rPr>
              <a:t>به طور کلی رؤیاها به سه دسته تقسیم می‌شوند:</a:t>
            </a:r>
          </a:p>
        </p:txBody>
      </p:sp>
      <p:sp>
        <p:nvSpPr>
          <p:cNvPr id="4" name="Rectangle 3"/>
          <p:cNvSpPr/>
          <p:nvPr/>
        </p:nvSpPr>
        <p:spPr>
          <a:xfrm>
            <a:off x="9490813" y="1101635"/>
            <a:ext cx="2089033" cy="461665"/>
          </a:xfrm>
          <a:prstGeom prst="rect">
            <a:avLst/>
          </a:prstGeom>
        </p:spPr>
        <p:txBody>
          <a:bodyPr wrap="none">
            <a:spAutoFit/>
          </a:bodyPr>
          <a:lstStyle/>
          <a:p>
            <a:r>
              <a:rPr lang="fa-IR" sz="2400" b="1" dirty="0">
                <a:solidFill>
                  <a:schemeClr val="bg1"/>
                </a:solidFill>
                <a:latin typeface="Shabnam" panose="020B0603030804020204" pitchFamily="34" charset="-78"/>
                <a:cs typeface="Shabnam" panose="020B0603030804020204" pitchFamily="34" charset="-78"/>
              </a:rPr>
              <a:t>1.رؤیاهای صریح</a:t>
            </a:r>
          </a:p>
        </p:txBody>
      </p:sp>
      <p:sp>
        <p:nvSpPr>
          <p:cNvPr id="5" name="Rectangle 4"/>
          <p:cNvSpPr/>
          <p:nvPr/>
        </p:nvSpPr>
        <p:spPr>
          <a:xfrm>
            <a:off x="2638254" y="1743079"/>
            <a:ext cx="8941592" cy="1200329"/>
          </a:xfrm>
          <a:prstGeom prst="rect">
            <a:avLst/>
          </a:prstGeom>
          <a:solidFill>
            <a:schemeClr val="bg1"/>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یک دسته آنها رؤیاهای صریح است که نیاز به تعبیر ندارد و هر‌ اندازه نفس انسان پاک‌تر باشد، حقایق را زلال‌تر می‌بیند و عین آن‌چه دیده، واقع می‌شود. </a:t>
            </a:r>
          </a:p>
        </p:txBody>
      </p:sp>
    </p:spTree>
    <p:extLst>
      <p:ext uri="{BB962C8B-B14F-4D97-AF65-F5344CB8AC3E}">
        <p14:creationId xmlns:p14="http://schemas.microsoft.com/office/powerpoint/2010/main" val="36769089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7843662" y="1791785"/>
            <a:ext cx="2700762" cy="5066215"/>
          </a:xfrm>
          <a:prstGeom prst="rect">
            <a:avLst/>
          </a:prstGeom>
        </p:spPr>
      </p:pic>
      <p:pic>
        <p:nvPicPr>
          <p:cNvPr id="2" name="Picture 1"/>
          <p:cNvPicPr>
            <a:picLocks noChangeAspect="1"/>
          </p:cNvPicPr>
          <p:nvPr/>
        </p:nvPicPr>
        <p:blipFill>
          <a:blip r:embed="rId3"/>
          <a:stretch>
            <a:fillRect/>
          </a:stretch>
        </p:blipFill>
        <p:spPr>
          <a:xfrm rot="5400000" flipH="1">
            <a:off x="7183273" y="1122012"/>
            <a:ext cx="4735854" cy="2522918"/>
          </a:xfrm>
          <a:prstGeom prst="rect">
            <a:avLst/>
          </a:prstGeom>
        </p:spPr>
      </p:pic>
      <p:sp>
        <p:nvSpPr>
          <p:cNvPr id="3" name="Rectangle 2"/>
          <p:cNvSpPr/>
          <p:nvPr/>
        </p:nvSpPr>
        <p:spPr>
          <a:xfrm>
            <a:off x="2526200" y="771054"/>
            <a:ext cx="3983783" cy="461665"/>
          </a:xfrm>
          <a:prstGeom prst="rect">
            <a:avLst/>
          </a:prstGeom>
        </p:spPr>
        <p:txBody>
          <a:bodyPr wrap="none">
            <a:spAutoFit/>
          </a:bodyPr>
          <a:lstStyle/>
          <a:p>
            <a:r>
              <a:rPr lang="fa-IR" sz="2400" b="1" dirty="0">
                <a:latin typeface="Shabnam" panose="020B0603030804020204" pitchFamily="34" charset="-78"/>
                <a:cs typeface="Shabnam" panose="020B0603030804020204" pitchFamily="34" charset="-78"/>
              </a:rPr>
              <a:t>متمثل کردن رؤیا به گونه مشابه</a:t>
            </a:r>
          </a:p>
        </p:txBody>
      </p:sp>
      <p:sp>
        <p:nvSpPr>
          <p:cNvPr id="4" name="Rectangle 3"/>
          <p:cNvSpPr/>
          <p:nvPr/>
        </p:nvSpPr>
        <p:spPr>
          <a:xfrm>
            <a:off x="413983" y="1233686"/>
            <a:ext cx="6096000" cy="3416320"/>
          </a:xfrm>
          <a:prstGeom prst="rect">
            <a:avLst/>
          </a:prstGeom>
          <a:solidFill>
            <a:schemeClr val="bg1"/>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دسته دوم از رؤیاها به گونه‌ای است که بعد از مشاهده قوای نفس انسان در آن مداخله و تصرف می‌کند که گاهی آنچه دیده، به صورت مشابه متمثل می‌کند؛ مثلاً علم را به صورت نور، حیات را به گشایش در زندگی و برطرف مشکلات یا به ضد آن صورت می‌دهد؛ مثلاً مرگ را به زندگی، آتش را به سیخ، فقر را به توانگری، و مانند آن، این نوع رؤیاها نیاز به تعبیر دارد.</a:t>
            </a:r>
          </a:p>
        </p:txBody>
      </p:sp>
      <p:pic>
        <p:nvPicPr>
          <p:cNvPr id="7" name="Picture 6"/>
          <p:cNvPicPr>
            <a:picLocks noChangeAspect="1"/>
          </p:cNvPicPr>
          <p:nvPr/>
        </p:nvPicPr>
        <p:blipFill rotWithShape="1">
          <a:blip r:embed="rId4"/>
          <a:srcRect l="16020" b="17214"/>
          <a:stretch/>
        </p:blipFill>
        <p:spPr>
          <a:xfrm>
            <a:off x="6696626" y="1001886"/>
            <a:ext cx="5247840" cy="3879920"/>
          </a:xfrm>
          <a:prstGeom prst="rect">
            <a:avLst/>
          </a:prstGeom>
        </p:spPr>
      </p:pic>
      <p:sp>
        <p:nvSpPr>
          <p:cNvPr id="9" name="Rectangle 8"/>
          <p:cNvSpPr/>
          <p:nvPr/>
        </p:nvSpPr>
        <p:spPr>
          <a:xfrm>
            <a:off x="-14958" y="6305265"/>
            <a:ext cx="7506269" cy="5459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p:cNvPicPr>
            <a:picLocks noChangeAspect="1"/>
          </p:cNvPicPr>
          <p:nvPr/>
        </p:nvPicPr>
        <p:blipFill>
          <a:blip r:embed="rId5"/>
          <a:stretch>
            <a:fillRect/>
          </a:stretch>
        </p:blipFill>
        <p:spPr>
          <a:xfrm flipH="1" flipV="1">
            <a:off x="0" y="6041605"/>
            <a:ext cx="6253389" cy="45719"/>
          </a:xfrm>
          <a:prstGeom prst="rect">
            <a:avLst/>
          </a:prstGeom>
        </p:spPr>
      </p:pic>
      <p:sp>
        <p:nvSpPr>
          <p:cNvPr id="11" name="Rectangle 10"/>
          <p:cNvSpPr/>
          <p:nvPr/>
        </p:nvSpPr>
        <p:spPr>
          <a:xfrm>
            <a:off x="0" y="956167"/>
            <a:ext cx="2526200" cy="45719"/>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0961609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8321" y="2325049"/>
            <a:ext cx="6341660" cy="4227772"/>
          </a:xfrm>
          <a:prstGeom prst="rect">
            <a:avLst/>
          </a:prstGeom>
        </p:spPr>
      </p:pic>
      <p:sp>
        <p:nvSpPr>
          <p:cNvPr id="3" name="Rectangle 2"/>
          <p:cNvSpPr/>
          <p:nvPr/>
        </p:nvSpPr>
        <p:spPr>
          <a:xfrm>
            <a:off x="9807003" y="514782"/>
            <a:ext cx="1962397" cy="461665"/>
          </a:xfrm>
          <a:prstGeom prst="rect">
            <a:avLst/>
          </a:prstGeom>
        </p:spPr>
        <p:txBody>
          <a:bodyPr wrap="none">
            <a:spAutoFit/>
          </a:bodyPr>
          <a:lstStyle/>
          <a:p>
            <a:r>
              <a:rPr lang="fa-IR" sz="2400" b="1" dirty="0">
                <a:latin typeface="Shabnam" panose="020B0603030804020204" pitchFamily="34" charset="-78"/>
                <a:cs typeface="Shabnam" panose="020B0603030804020204" pitchFamily="34" charset="-78"/>
              </a:rPr>
              <a:t>رؤیا‌های آشفته</a:t>
            </a:r>
          </a:p>
        </p:txBody>
      </p:sp>
      <p:sp>
        <p:nvSpPr>
          <p:cNvPr id="4" name="Rectangle 3"/>
          <p:cNvSpPr/>
          <p:nvPr/>
        </p:nvSpPr>
        <p:spPr>
          <a:xfrm>
            <a:off x="122831" y="1161787"/>
            <a:ext cx="11646570" cy="1754326"/>
          </a:xfrm>
          <a:prstGeom prst="rect">
            <a:avLst/>
          </a:prstGeom>
          <a:solidFill>
            <a:schemeClr val="bg1"/>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دسته سوم، گاهی رؤیا به گونه‌ای است که نفس به‌ اندازه‌ای در آن تصرف می‌کند که چندین صورت متضاد و متعدد برای آن می‌سازد، مثلاً آتش را به سیخ، آب را به آتش، گرما را به سرما و گاهی چند مرتبه به ضد آن تغییر می‌دهد، این نوع رؤیا را در اصطلاح اضعاث احلام (خواب‌های آشفته) می‌گویند که قابل تعبیر نیست. </a:t>
            </a:r>
          </a:p>
        </p:txBody>
      </p:sp>
      <p:pic>
        <p:nvPicPr>
          <p:cNvPr id="5" name="Picture 4"/>
          <p:cNvPicPr>
            <a:picLocks noChangeAspect="1"/>
          </p:cNvPicPr>
          <p:nvPr/>
        </p:nvPicPr>
        <p:blipFill>
          <a:blip r:embed="rId3"/>
          <a:stretch>
            <a:fillRect/>
          </a:stretch>
        </p:blipFill>
        <p:spPr>
          <a:xfrm>
            <a:off x="6614106" y="2916113"/>
            <a:ext cx="5455062" cy="3636708"/>
          </a:xfrm>
          <a:prstGeom prst="rect">
            <a:avLst/>
          </a:prstGeom>
        </p:spPr>
      </p:pic>
      <p:sp>
        <p:nvSpPr>
          <p:cNvPr id="6" name="Rectangle 5"/>
          <p:cNvSpPr/>
          <p:nvPr/>
        </p:nvSpPr>
        <p:spPr>
          <a:xfrm>
            <a:off x="0" y="745614"/>
            <a:ext cx="9807003" cy="45719"/>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655092" y="6552821"/>
            <a:ext cx="10918209" cy="14823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63023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2"/>
          <a:stretch>
            <a:fillRect/>
          </a:stretch>
        </p:blipFill>
        <p:spPr>
          <a:xfrm>
            <a:off x="0" y="0"/>
            <a:ext cx="12192000" cy="6858000"/>
          </a:xfrm>
          <a:prstGeom prst="rect">
            <a:avLst/>
          </a:prstGeom>
        </p:spPr>
      </p:pic>
      <p:sp>
        <p:nvSpPr>
          <p:cNvPr id="4" name="Rectangle 3"/>
          <p:cNvSpPr/>
          <p:nvPr/>
        </p:nvSpPr>
        <p:spPr>
          <a:xfrm>
            <a:off x="627168" y="188181"/>
            <a:ext cx="11341937" cy="1131079"/>
          </a:xfrm>
          <a:prstGeom prst="rect">
            <a:avLst/>
          </a:prstGeom>
          <a:solidFill>
            <a:schemeClr val="bg1"/>
          </a:solidFill>
        </p:spPr>
        <p:txBody>
          <a:bodyPr wrap="square">
            <a:spAutoFit/>
          </a:bodyPr>
          <a:lstStyle/>
          <a:p>
            <a:pPr>
              <a:lnSpc>
                <a:spcPct val="200000"/>
              </a:lnSpc>
            </a:pPr>
            <a:r>
              <a:rPr lang="fa-IR" b="1" dirty="0">
                <a:latin typeface="Shabnam" panose="020B0603030804020204" pitchFamily="34" charset="-78"/>
                <a:cs typeface="Shabnam" panose="020B0603030804020204" pitchFamily="34" charset="-78"/>
              </a:rPr>
              <a:t>ارتباط رؤیا و خواب با روح و جسم انسان چگونه ارتباطی است؟ چرا برخی خواب‌ها به حقیقت می‌پیوندد و بعضی به شکل مشابه و برخی برعکس و برخی اصلاً پدید نمی‌آید؟</a:t>
            </a:r>
          </a:p>
        </p:txBody>
      </p:sp>
      <p:sp>
        <p:nvSpPr>
          <p:cNvPr id="5" name="Rectangle 4"/>
          <p:cNvSpPr/>
          <p:nvPr/>
        </p:nvSpPr>
        <p:spPr>
          <a:xfrm>
            <a:off x="630872" y="2175518"/>
            <a:ext cx="11341937" cy="1685077"/>
          </a:xfrm>
          <a:prstGeom prst="rect">
            <a:avLst/>
          </a:prstGeom>
          <a:solidFill>
            <a:schemeClr val="bg1"/>
          </a:solidFill>
          <a:ln>
            <a:noFill/>
          </a:ln>
        </p:spPr>
        <p:txBody>
          <a:bodyPr wrap="square">
            <a:spAutoFit/>
          </a:bodyPr>
          <a:lstStyle/>
          <a:p>
            <a:pPr>
              <a:lnSpc>
                <a:spcPct val="200000"/>
              </a:lnSpc>
            </a:pPr>
            <a:r>
              <a:rPr lang="fa-IR" dirty="0">
                <a:latin typeface="Vazir" panose="020B0603030804020204" pitchFamily="34" charset="-78"/>
                <a:cs typeface="Vazir" panose="020B0603030804020204" pitchFamily="34" charset="-78"/>
              </a:rPr>
              <a:t>پاسخ: بی‌تردید رؤیا با روح ارتباط دارد و نحوه ارتباط‌شان، رابطه علم با عالم است؛ یعنی رؤیا، علم و روح عالم است. رؤیا با بدن نیز ارتباط دارد؛ ازاین‌رو حالات و شرایط بدنی بر نحوه رؤیا تأثیر می‌گذارد. گاهی نفس در عالم خواب با حقایق عینی قبل عالم طبیعت ارتباط برقرار می‌کند و از آن آگاه می‌شود؛ چراکه گاهی رؤیا بر اثر بازی‌های قوه متخیله پدید می‌آید و حقیقت عینی ندارد.</a:t>
            </a:r>
          </a:p>
        </p:txBody>
      </p:sp>
      <p:sp>
        <p:nvSpPr>
          <p:cNvPr id="15" name="Rectangle 14"/>
          <p:cNvSpPr/>
          <p:nvPr/>
        </p:nvSpPr>
        <p:spPr>
          <a:xfrm flipV="1">
            <a:off x="627168" y="3839262"/>
            <a:ext cx="11341937" cy="45719"/>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7" name="Picture 16"/>
          <p:cNvPicPr>
            <a:picLocks noChangeAspect="1"/>
          </p:cNvPicPr>
          <p:nvPr/>
        </p:nvPicPr>
        <p:blipFill>
          <a:blip r:embed="rId3"/>
          <a:stretch>
            <a:fillRect/>
          </a:stretch>
        </p:blipFill>
        <p:spPr>
          <a:xfrm>
            <a:off x="627169" y="2151132"/>
            <a:ext cx="11345639" cy="48772"/>
          </a:xfrm>
          <a:prstGeom prst="rect">
            <a:avLst/>
          </a:prstGeom>
        </p:spPr>
      </p:pic>
      <p:sp>
        <p:nvSpPr>
          <p:cNvPr id="21" name="Rectangle 20"/>
          <p:cNvSpPr/>
          <p:nvPr/>
        </p:nvSpPr>
        <p:spPr>
          <a:xfrm flipV="1">
            <a:off x="627168" y="1308594"/>
            <a:ext cx="11341937"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2" name="Picture 21"/>
          <p:cNvPicPr>
            <a:picLocks noChangeAspect="1"/>
          </p:cNvPicPr>
          <p:nvPr/>
        </p:nvPicPr>
        <p:blipFill>
          <a:blip r:embed="rId4"/>
          <a:stretch>
            <a:fillRect/>
          </a:stretch>
        </p:blipFill>
        <p:spPr>
          <a:xfrm>
            <a:off x="627168" y="193331"/>
            <a:ext cx="11339543" cy="42676"/>
          </a:xfrm>
          <a:prstGeom prst="rect">
            <a:avLst/>
          </a:prstGeom>
        </p:spPr>
      </p:pic>
    </p:spTree>
    <p:extLst>
      <p:ext uri="{BB962C8B-B14F-4D97-AF65-F5344CB8AC3E}">
        <p14:creationId xmlns:p14="http://schemas.microsoft.com/office/powerpoint/2010/main" val="18486129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835487" y="327546"/>
            <a:ext cx="2133600" cy="56701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 name="Picture 1"/>
          <p:cNvPicPr>
            <a:picLocks noChangeAspect="1"/>
          </p:cNvPicPr>
          <p:nvPr/>
        </p:nvPicPr>
        <p:blipFill>
          <a:blip r:embed="rId2"/>
          <a:stretch>
            <a:fillRect/>
          </a:stretch>
        </p:blipFill>
        <p:spPr>
          <a:xfrm>
            <a:off x="603767" y="1461163"/>
            <a:ext cx="9144000" cy="5143500"/>
          </a:xfrm>
          <a:prstGeom prst="rect">
            <a:avLst/>
          </a:prstGeom>
        </p:spPr>
      </p:pic>
      <p:sp>
        <p:nvSpPr>
          <p:cNvPr id="3" name="Rectangle 2"/>
          <p:cNvSpPr/>
          <p:nvPr/>
        </p:nvSpPr>
        <p:spPr>
          <a:xfrm>
            <a:off x="10002525" y="432895"/>
            <a:ext cx="1600118" cy="461665"/>
          </a:xfrm>
          <a:prstGeom prst="rect">
            <a:avLst/>
          </a:prstGeom>
        </p:spPr>
        <p:txBody>
          <a:bodyPr wrap="none">
            <a:spAutoFit/>
          </a:bodyPr>
          <a:lstStyle/>
          <a:p>
            <a:r>
              <a:rPr lang="fa-IR" sz="2400" b="1" dirty="0">
                <a:latin typeface="Shabnam" panose="020B0603030804020204" pitchFamily="34" charset="-78"/>
                <a:cs typeface="Shabnam" panose="020B0603030804020204" pitchFamily="34" charset="-78"/>
              </a:rPr>
              <a:t>نتیجه بحث</a:t>
            </a:r>
          </a:p>
        </p:txBody>
      </p:sp>
      <p:sp>
        <p:nvSpPr>
          <p:cNvPr id="4" name="Rectangle 3"/>
          <p:cNvSpPr/>
          <p:nvPr/>
        </p:nvSpPr>
        <p:spPr>
          <a:xfrm>
            <a:off x="603767" y="663727"/>
            <a:ext cx="9231720" cy="1200329"/>
          </a:xfrm>
          <a:prstGeom prst="rect">
            <a:avLst/>
          </a:prstGeom>
          <a:solidFill>
            <a:schemeClr val="bg1"/>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اولاً: بی‌تردید رؤیا با روح ارتباط دارد و نحوه ارتباط‌شان، رابطه علم با عالم است؛ یعنی رؤیا، علم و روح عالم است.</a:t>
            </a:r>
          </a:p>
        </p:txBody>
      </p:sp>
      <p:sp>
        <p:nvSpPr>
          <p:cNvPr id="6" name="Rectangle 5"/>
          <p:cNvSpPr/>
          <p:nvPr/>
        </p:nvSpPr>
        <p:spPr>
          <a:xfrm>
            <a:off x="10830935" y="1207827"/>
            <a:ext cx="62057" cy="5650173"/>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p:cNvPicPr>
            <a:picLocks noChangeAspect="1"/>
          </p:cNvPicPr>
          <p:nvPr/>
        </p:nvPicPr>
        <p:blipFill>
          <a:blip r:embed="rId3"/>
          <a:stretch>
            <a:fillRect/>
          </a:stretch>
        </p:blipFill>
        <p:spPr>
          <a:xfrm>
            <a:off x="11088316" y="2102545"/>
            <a:ext cx="51299" cy="4755455"/>
          </a:xfrm>
          <a:prstGeom prst="rect">
            <a:avLst/>
          </a:prstGeom>
        </p:spPr>
      </p:pic>
      <p:pic>
        <p:nvPicPr>
          <p:cNvPr id="8" name="Picture 7"/>
          <p:cNvPicPr>
            <a:picLocks noChangeAspect="1"/>
          </p:cNvPicPr>
          <p:nvPr/>
        </p:nvPicPr>
        <p:blipFill>
          <a:blip r:embed="rId4"/>
          <a:stretch>
            <a:fillRect/>
          </a:stretch>
        </p:blipFill>
        <p:spPr>
          <a:xfrm>
            <a:off x="10527405" y="2102708"/>
            <a:ext cx="48772" cy="4755292"/>
          </a:xfrm>
          <a:prstGeom prst="rect">
            <a:avLst/>
          </a:prstGeom>
        </p:spPr>
      </p:pic>
      <p:pic>
        <p:nvPicPr>
          <p:cNvPr id="9" name="Picture 8"/>
          <p:cNvPicPr>
            <a:picLocks noChangeAspect="1"/>
          </p:cNvPicPr>
          <p:nvPr/>
        </p:nvPicPr>
        <p:blipFill>
          <a:blip r:embed="rId3"/>
          <a:stretch>
            <a:fillRect/>
          </a:stretch>
        </p:blipFill>
        <p:spPr>
          <a:xfrm>
            <a:off x="11334939" y="1209299"/>
            <a:ext cx="60965" cy="5651482"/>
          </a:xfrm>
          <a:prstGeom prst="rect">
            <a:avLst/>
          </a:prstGeom>
        </p:spPr>
      </p:pic>
      <p:pic>
        <p:nvPicPr>
          <p:cNvPr id="10" name="Picture 9"/>
          <p:cNvPicPr>
            <a:picLocks noChangeAspect="1"/>
          </p:cNvPicPr>
          <p:nvPr/>
        </p:nvPicPr>
        <p:blipFill>
          <a:blip r:embed="rId3"/>
          <a:stretch>
            <a:fillRect/>
          </a:stretch>
        </p:blipFill>
        <p:spPr>
          <a:xfrm>
            <a:off x="10249787" y="2619823"/>
            <a:ext cx="45719" cy="4238177"/>
          </a:xfrm>
          <a:prstGeom prst="rect">
            <a:avLst/>
          </a:prstGeom>
        </p:spPr>
      </p:pic>
      <p:pic>
        <p:nvPicPr>
          <p:cNvPr id="11" name="Picture 10"/>
          <p:cNvPicPr>
            <a:picLocks noChangeAspect="1"/>
          </p:cNvPicPr>
          <p:nvPr/>
        </p:nvPicPr>
        <p:blipFill>
          <a:blip r:embed="rId5"/>
          <a:stretch>
            <a:fillRect/>
          </a:stretch>
        </p:blipFill>
        <p:spPr>
          <a:xfrm>
            <a:off x="11627368" y="2619823"/>
            <a:ext cx="48772" cy="4237087"/>
          </a:xfrm>
          <a:prstGeom prst="rect">
            <a:avLst/>
          </a:prstGeom>
        </p:spPr>
      </p:pic>
    </p:spTree>
    <p:extLst>
      <p:ext uri="{BB962C8B-B14F-4D97-AF65-F5344CB8AC3E}">
        <p14:creationId xmlns:p14="http://schemas.microsoft.com/office/powerpoint/2010/main" val="31627071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27124" y="13648"/>
            <a:ext cx="12192000" cy="6844352"/>
          </a:xfrm>
          <a:prstGeom prst="rect">
            <a:avLst/>
          </a:prstGeom>
        </p:spPr>
      </p:pic>
      <p:pic>
        <p:nvPicPr>
          <p:cNvPr id="3" name="Picture 2"/>
          <p:cNvPicPr>
            <a:picLocks noChangeAspect="1"/>
          </p:cNvPicPr>
          <p:nvPr/>
        </p:nvPicPr>
        <p:blipFill>
          <a:blip r:embed="rId4"/>
          <a:stretch>
            <a:fillRect/>
          </a:stretch>
        </p:blipFill>
        <p:spPr>
          <a:xfrm>
            <a:off x="191068" y="609953"/>
            <a:ext cx="7879308" cy="430324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4" name="Rectangle 3"/>
          <p:cNvSpPr/>
          <p:nvPr/>
        </p:nvSpPr>
        <p:spPr>
          <a:xfrm>
            <a:off x="7974842" y="2302766"/>
            <a:ext cx="3789700" cy="1754326"/>
          </a:xfrm>
          <a:prstGeom prst="rect">
            <a:avLst/>
          </a:prstGeom>
          <a:solidFill>
            <a:schemeClr val="bg1"/>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ثانیاً: رؤیا با بدن نیز ارتباط دارد؛ ازاین‌رو حالات و شرایط بدنی بر نحوه رؤیا تأثیر می‌گذارد.</a:t>
            </a:r>
          </a:p>
        </p:txBody>
      </p:sp>
      <p:pic>
        <p:nvPicPr>
          <p:cNvPr id="5" name="Picture 4"/>
          <p:cNvPicPr>
            <a:picLocks noChangeAspect="1"/>
          </p:cNvPicPr>
          <p:nvPr/>
        </p:nvPicPr>
        <p:blipFill>
          <a:blip r:embed="rId5"/>
          <a:stretch>
            <a:fillRect/>
          </a:stretch>
        </p:blipFill>
        <p:spPr>
          <a:xfrm>
            <a:off x="9994538" y="609953"/>
            <a:ext cx="1865538" cy="646232"/>
          </a:xfrm>
          <a:prstGeom prst="rect">
            <a:avLst/>
          </a:prstGeom>
        </p:spPr>
      </p:pic>
      <p:sp>
        <p:nvSpPr>
          <p:cNvPr id="9" name="Rectangle 8"/>
          <p:cNvSpPr/>
          <p:nvPr/>
        </p:nvSpPr>
        <p:spPr>
          <a:xfrm>
            <a:off x="7260609" y="859809"/>
            <a:ext cx="2979760" cy="50401"/>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Flowchart: Process 15"/>
          <p:cNvSpPr/>
          <p:nvPr/>
        </p:nvSpPr>
        <p:spPr>
          <a:xfrm>
            <a:off x="172" y="6578222"/>
            <a:ext cx="12192000" cy="73014"/>
          </a:xfrm>
          <a:prstGeom prst="flowChartProcess">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742988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024618" y="488925"/>
            <a:ext cx="1865538" cy="646232"/>
          </a:xfrm>
          <a:prstGeom prst="rect">
            <a:avLst/>
          </a:prstGeom>
        </p:spPr>
      </p:pic>
      <p:pic>
        <p:nvPicPr>
          <p:cNvPr id="3" name="Picture 2"/>
          <p:cNvPicPr>
            <a:picLocks noChangeAspect="1"/>
          </p:cNvPicPr>
          <p:nvPr/>
        </p:nvPicPr>
        <p:blipFill>
          <a:blip r:embed="rId3"/>
          <a:stretch>
            <a:fillRect/>
          </a:stretch>
        </p:blipFill>
        <p:spPr>
          <a:xfrm>
            <a:off x="3791452" y="1637732"/>
            <a:ext cx="8098704" cy="4059998"/>
          </a:xfrm>
          <a:prstGeom prst="rect">
            <a:avLst/>
          </a:prstGeom>
        </p:spPr>
      </p:pic>
      <p:sp>
        <p:nvSpPr>
          <p:cNvPr id="4" name="Rectangle 3"/>
          <p:cNvSpPr/>
          <p:nvPr/>
        </p:nvSpPr>
        <p:spPr>
          <a:xfrm>
            <a:off x="586853" y="1299677"/>
            <a:ext cx="2543034" cy="4524315"/>
          </a:xfrm>
          <a:prstGeom prst="rect">
            <a:avLst/>
          </a:prstGeom>
          <a:solidFill>
            <a:schemeClr val="bg1"/>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ثالثاً: گاهی نفس در عالم خواب با حقایق عینی قبل عالم طبیعت ارتباط برقرار می‌کند و از آن آگاه می‌شود؛ چراکه گاهی رؤیا بر اثر بازی‌های قوه متخیله پدید می‌آید و حقیقت عینی ندارد.</a:t>
            </a:r>
          </a:p>
        </p:txBody>
      </p:sp>
      <p:sp>
        <p:nvSpPr>
          <p:cNvPr id="5" name="Half Frame 4"/>
          <p:cNvSpPr/>
          <p:nvPr/>
        </p:nvSpPr>
        <p:spPr>
          <a:xfrm rot="10800000">
            <a:off x="11596728" y="4764087"/>
            <a:ext cx="504967" cy="1172689"/>
          </a:xfrm>
          <a:prstGeom prst="halfFrame">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6" name="Half Frame 5"/>
          <p:cNvSpPr/>
          <p:nvPr/>
        </p:nvSpPr>
        <p:spPr>
          <a:xfrm>
            <a:off x="3566265" y="1398686"/>
            <a:ext cx="532262" cy="1208037"/>
          </a:xfrm>
          <a:prstGeom prst="halfFrame">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7" name="Flowchart: Process 6"/>
          <p:cNvSpPr/>
          <p:nvPr/>
        </p:nvSpPr>
        <p:spPr>
          <a:xfrm>
            <a:off x="0" y="766322"/>
            <a:ext cx="10175966" cy="68313"/>
          </a:xfrm>
          <a:prstGeom prst="flowChartProcess">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398739" y="6289034"/>
            <a:ext cx="11436824" cy="312671"/>
          </a:xfrm>
          <a:prstGeom prst="flowChartProcess">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109000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92790" y="52669"/>
            <a:ext cx="3571472" cy="738664"/>
          </a:xfrm>
          <a:prstGeom prst="rect">
            <a:avLst/>
          </a:prstGeom>
        </p:spPr>
        <p:txBody>
          <a:bodyPr wrap="square" rtlCol="1">
            <a:spAutoFit/>
          </a:bodyPr>
          <a:lstStyle/>
          <a:p>
            <a:pPr>
              <a:lnSpc>
                <a:spcPct val="200000"/>
              </a:lnSpc>
            </a:pPr>
            <a:r>
              <a:rPr lang="fa-IR" sz="2400" b="1" dirty="0">
                <a:latin typeface="Shabnam" panose="020B0603030804020204" pitchFamily="34" charset="-78"/>
                <a:cs typeface="Shabnam" panose="020B0603030804020204" pitchFamily="34" charset="-78"/>
              </a:rPr>
              <a:t>منابع</a:t>
            </a:r>
          </a:p>
        </p:txBody>
      </p:sp>
      <p:sp>
        <p:nvSpPr>
          <p:cNvPr id="4" name="Rectangle 3"/>
          <p:cNvSpPr/>
          <p:nvPr/>
        </p:nvSpPr>
        <p:spPr>
          <a:xfrm>
            <a:off x="242057" y="1012228"/>
            <a:ext cx="1777986" cy="369332"/>
          </a:xfrm>
          <a:prstGeom prst="rect">
            <a:avLst/>
          </a:prstGeom>
        </p:spPr>
        <p:txBody>
          <a:bodyPr wrap="none">
            <a:spAutoFit/>
          </a:bodyPr>
          <a:lstStyle/>
          <a:p>
            <a:r>
              <a:rPr lang="en-US" dirty="0"/>
              <a:t>https://virgool.io</a:t>
            </a:r>
          </a:p>
        </p:txBody>
      </p:sp>
      <p:sp>
        <p:nvSpPr>
          <p:cNvPr id="5" name="Rectangle 4"/>
          <p:cNvSpPr/>
          <p:nvPr/>
        </p:nvSpPr>
        <p:spPr>
          <a:xfrm>
            <a:off x="0" y="601922"/>
            <a:ext cx="11194869" cy="45719"/>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570199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Process 2"/>
          <p:cNvSpPr/>
          <p:nvPr/>
        </p:nvSpPr>
        <p:spPr>
          <a:xfrm>
            <a:off x="2436121" y="2006222"/>
            <a:ext cx="7438030" cy="2197289"/>
          </a:xfrm>
          <a:prstGeom prst="flowChartProcess">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p:cNvSpPr txBox="1"/>
          <p:nvPr/>
        </p:nvSpPr>
        <p:spPr>
          <a:xfrm>
            <a:off x="2538482" y="2597033"/>
            <a:ext cx="6905767" cy="1015663"/>
          </a:xfrm>
          <a:prstGeom prst="rect">
            <a:avLst/>
          </a:prstGeom>
        </p:spPr>
        <p:txBody>
          <a:bodyPr wrap="square" rtlCol="1">
            <a:spAutoFit/>
          </a:bodyPr>
          <a:lstStyle/>
          <a:p>
            <a:r>
              <a:rPr lang="fa-IR" sz="6000" b="1" dirty="0">
                <a:latin typeface="Shabnam" panose="020B0603030804020204" pitchFamily="34" charset="-78"/>
                <a:cs typeface="Shabnam" panose="020B0603030804020204" pitchFamily="34" charset="-78"/>
              </a:rPr>
              <a:t>با تشکر از توجه شما</a:t>
            </a:r>
          </a:p>
        </p:txBody>
      </p:sp>
      <p:sp>
        <p:nvSpPr>
          <p:cNvPr id="5" name="Flowchart: Process 4"/>
          <p:cNvSpPr/>
          <p:nvPr/>
        </p:nvSpPr>
        <p:spPr>
          <a:xfrm>
            <a:off x="9874151" y="2643072"/>
            <a:ext cx="2317849" cy="876070"/>
          </a:xfrm>
          <a:prstGeom prst="flowChartProcess">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2"/>
          <a:stretch>
            <a:fillRect/>
          </a:stretch>
        </p:blipFill>
        <p:spPr>
          <a:xfrm>
            <a:off x="0" y="2627025"/>
            <a:ext cx="2436121" cy="954791"/>
          </a:xfrm>
          <a:prstGeom prst="rect">
            <a:avLst/>
          </a:prstGeom>
        </p:spPr>
      </p:pic>
    </p:spTree>
    <p:extLst>
      <p:ext uri="{BB962C8B-B14F-4D97-AF65-F5344CB8AC3E}">
        <p14:creationId xmlns:p14="http://schemas.microsoft.com/office/powerpoint/2010/main" val="264227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37231" y="956565"/>
            <a:ext cx="5240738" cy="3416320"/>
          </a:xfrm>
          <a:prstGeom prst="rect">
            <a:avLst/>
          </a:prstGeom>
          <a:solidFill>
            <a:schemeClr val="bg1"/>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روح، جسم، پریسپری (یا قالب مثالی) تشکیل شده است که در مقالات قبل توضیح داده شد. در موقع خواب جسم انسان استراحت کرده و روح نیز برای رفع خستگی و علل دیگر به طور موقت بنا به مشیت الهی خارج می شود ولی وسیله ارتباط روح و جسم پریسپری است که کاملا ً مواظب جسم است و از آن خارج نمی گردد. </a:t>
            </a:r>
          </a:p>
        </p:txBody>
      </p:sp>
      <p:pic>
        <p:nvPicPr>
          <p:cNvPr id="5" name="Picture 4"/>
          <p:cNvPicPr>
            <a:picLocks noChangeAspect="1"/>
          </p:cNvPicPr>
          <p:nvPr/>
        </p:nvPicPr>
        <p:blipFill>
          <a:blip r:embed="rId2"/>
          <a:stretch>
            <a:fillRect/>
          </a:stretch>
        </p:blipFill>
        <p:spPr>
          <a:xfrm>
            <a:off x="7030172" y="1053067"/>
            <a:ext cx="4928242" cy="3282286"/>
          </a:xfrm>
          <a:prstGeom prst="rect">
            <a:avLst/>
          </a:prstGeom>
        </p:spPr>
      </p:pic>
      <p:sp>
        <p:nvSpPr>
          <p:cNvPr id="6" name="Rectangle 5"/>
          <p:cNvSpPr/>
          <p:nvPr/>
        </p:nvSpPr>
        <p:spPr>
          <a:xfrm>
            <a:off x="8751910" y="385718"/>
            <a:ext cx="3097323" cy="461665"/>
          </a:xfrm>
          <a:prstGeom prst="rect">
            <a:avLst/>
          </a:prstGeom>
        </p:spPr>
        <p:txBody>
          <a:bodyPr wrap="none">
            <a:spAutoFit/>
          </a:bodyPr>
          <a:lstStyle/>
          <a:p>
            <a:pPr algn="just"/>
            <a:r>
              <a:rPr lang="fa-IR" sz="2400" b="1" dirty="0">
                <a:latin typeface="Shabnam" panose="020B0603030804020204" pitchFamily="34" charset="-78"/>
                <a:cs typeface="Shabnam" panose="020B0603030804020204" pitchFamily="34" charset="-78"/>
              </a:rPr>
              <a:t>بدن انسان ازسه قسمت</a:t>
            </a:r>
          </a:p>
        </p:txBody>
      </p:sp>
      <p:sp>
        <p:nvSpPr>
          <p:cNvPr id="7" name="Rectangle 6"/>
          <p:cNvSpPr/>
          <p:nvPr/>
        </p:nvSpPr>
        <p:spPr>
          <a:xfrm>
            <a:off x="0" y="5090615"/>
            <a:ext cx="7165074" cy="6005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a:blip r:embed="rId3"/>
          <a:stretch>
            <a:fillRect/>
          </a:stretch>
        </p:blipFill>
        <p:spPr>
          <a:xfrm>
            <a:off x="5028579" y="6107068"/>
            <a:ext cx="7163421" cy="603556"/>
          </a:xfrm>
          <a:prstGeom prst="rect">
            <a:avLst/>
          </a:prstGeom>
        </p:spPr>
      </p:pic>
      <p:sp>
        <p:nvSpPr>
          <p:cNvPr id="9" name="Rectangle 8"/>
          <p:cNvSpPr/>
          <p:nvPr/>
        </p:nvSpPr>
        <p:spPr>
          <a:xfrm>
            <a:off x="1" y="540613"/>
            <a:ext cx="8751910" cy="64605"/>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34229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5308" y="128789"/>
            <a:ext cx="12197308" cy="6679537"/>
          </a:xfrm>
          <a:prstGeom prst="rect">
            <a:avLst/>
          </a:prstGeom>
          <a:ln>
            <a:noFill/>
          </a:ln>
          <a:effectLst>
            <a:softEdge rad="112500"/>
          </a:effectLst>
        </p:spPr>
      </p:pic>
      <p:sp>
        <p:nvSpPr>
          <p:cNvPr id="4" name="Rectangle 3"/>
          <p:cNvSpPr/>
          <p:nvPr/>
        </p:nvSpPr>
        <p:spPr>
          <a:xfrm>
            <a:off x="618186" y="951005"/>
            <a:ext cx="10996932" cy="2862322"/>
          </a:xfrm>
          <a:prstGeom prst="rect">
            <a:avLst/>
          </a:prstGeom>
          <a:solidFill>
            <a:schemeClr val="bg1"/>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 اگر پریسپری هم از جسم جدا شود انسان می میرد یعنی حالت مرگ وقتی اتفاق می افتد که روح و پریسپری هر دو از جسم بیرون روند اما در خواب فقط روح جدا می شود ( فرق مرگ و خواب در این نکته بود که گفته شد) پس اگر روح خیلی دور گردد خواب انسان بسیار عمیق می شود. اگر چندان بعید نشود خواب هم به طور متوسط سنگین است. اگر روح خیلی نزدیک و فارغ باشد خواب نیز سبک است مثل برخی خواب ها که انسان صدای اطراف را می تواند بشنود و بعضی از حواس او کار می کند. بنابراین خواب حالات متعددی دارد که مهمترین آن گفته شد.</a:t>
            </a:r>
          </a:p>
        </p:txBody>
      </p:sp>
      <p:pic>
        <p:nvPicPr>
          <p:cNvPr id="10" name="Picture 9"/>
          <p:cNvPicPr>
            <a:picLocks noChangeAspect="1"/>
          </p:cNvPicPr>
          <p:nvPr/>
        </p:nvPicPr>
        <p:blipFill>
          <a:blip r:embed="rId3"/>
          <a:stretch>
            <a:fillRect/>
          </a:stretch>
        </p:blipFill>
        <p:spPr>
          <a:xfrm>
            <a:off x="3984842" y="4025981"/>
            <a:ext cx="4315136" cy="2619364"/>
          </a:xfrm>
          <a:prstGeom prst="rect">
            <a:avLst/>
          </a:prstGeom>
        </p:spPr>
      </p:pic>
      <p:sp>
        <p:nvSpPr>
          <p:cNvPr id="11" name="Rectangle 10"/>
          <p:cNvSpPr/>
          <p:nvPr/>
        </p:nvSpPr>
        <p:spPr>
          <a:xfrm>
            <a:off x="0" y="5036633"/>
            <a:ext cx="3959084" cy="4111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11"/>
          <p:cNvPicPr>
            <a:picLocks noChangeAspect="1"/>
          </p:cNvPicPr>
          <p:nvPr/>
        </p:nvPicPr>
        <p:blipFill>
          <a:blip r:embed="rId4"/>
          <a:stretch>
            <a:fillRect/>
          </a:stretch>
        </p:blipFill>
        <p:spPr>
          <a:xfrm>
            <a:off x="8287099" y="5042055"/>
            <a:ext cx="3904901" cy="409142"/>
          </a:xfrm>
          <a:prstGeom prst="rect">
            <a:avLst/>
          </a:prstGeom>
        </p:spPr>
      </p:pic>
      <p:sp>
        <p:nvSpPr>
          <p:cNvPr id="14" name="Rectangle 13"/>
          <p:cNvSpPr/>
          <p:nvPr/>
        </p:nvSpPr>
        <p:spPr>
          <a:xfrm>
            <a:off x="10255450" y="372345"/>
            <a:ext cx="1359668" cy="461665"/>
          </a:xfrm>
          <a:prstGeom prst="rect">
            <a:avLst/>
          </a:prstGeom>
          <a:solidFill>
            <a:schemeClr val="bg1"/>
          </a:solidFill>
        </p:spPr>
        <p:txBody>
          <a:bodyPr wrap="none">
            <a:spAutoFit/>
          </a:bodyPr>
          <a:lstStyle/>
          <a:p>
            <a:pPr algn="just"/>
            <a:r>
              <a:rPr lang="fa-IR" sz="2400" b="1" dirty="0">
                <a:latin typeface="Shabnam" panose="020B0603030804020204" pitchFamily="34" charset="-78"/>
                <a:cs typeface="Shabnam" panose="020B0603030804020204" pitchFamily="34" charset="-78"/>
              </a:rPr>
              <a:t>روح و رویا</a:t>
            </a:r>
          </a:p>
        </p:txBody>
      </p:sp>
    </p:spTree>
    <p:extLst>
      <p:ext uri="{BB962C8B-B14F-4D97-AF65-F5344CB8AC3E}">
        <p14:creationId xmlns:p14="http://schemas.microsoft.com/office/powerpoint/2010/main" val="9860976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48531" y="1363811"/>
            <a:ext cx="5022758" cy="3901068"/>
          </a:xfrm>
          <a:prstGeom prst="rect">
            <a:avLst/>
          </a:prstGeom>
        </p:spPr>
        <p:txBody>
          <a:bodyPr wrap="square">
            <a:spAutoFit/>
          </a:bodyPr>
          <a:lstStyle/>
          <a:p>
            <a:pPr algn="just">
              <a:lnSpc>
                <a:spcPct val="200000"/>
              </a:lnSpc>
            </a:pPr>
            <a:r>
              <a:rPr lang="fa-IR" dirty="0">
                <a:latin typeface="Shabnam" panose="020B0603030804020204" pitchFamily="34" charset="-78"/>
                <a:cs typeface="Shabnam" panose="020B0603030804020204" pitchFamily="34" charset="-78"/>
              </a:rPr>
              <a:t>اگر خطری برای شخص خوابیده پیش آید پریسپری کاملا ً مواظب است به محض جزئی خطر او را آگاه می کند و در این حال بنا به امر الهی اتصال کامل و دائمی خیلی نزدیک بین پریسپری و روح برقرار است و سریعاً مثل تلگراف جریان اطراف را به او مخابره می کند و به اصطلاح اعلام خطر می نماید که اکنون خطری دارد به جسم نزدیک می شود.</a:t>
            </a:r>
          </a:p>
        </p:txBody>
      </p:sp>
      <p:pic>
        <p:nvPicPr>
          <p:cNvPr id="3" name="Picture 2"/>
          <p:cNvPicPr>
            <a:picLocks noChangeAspect="1"/>
          </p:cNvPicPr>
          <p:nvPr/>
        </p:nvPicPr>
        <p:blipFill>
          <a:blip r:embed="rId2"/>
          <a:stretch>
            <a:fillRect/>
          </a:stretch>
        </p:blipFill>
        <p:spPr>
          <a:xfrm>
            <a:off x="504817" y="2975019"/>
            <a:ext cx="5386878" cy="3663078"/>
          </a:xfrm>
          <a:prstGeom prst="rect">
            <a:avLst/>
          </a:prstGeom>
        </p:spPr>
      </p:pic>
      <p:pic>
        <p:nvPicPr>
          <p:cNvPr id="4" name="Picture 3"/>
          <p:cNvPicPr>
            <a:picLocks noChangeAspect="1"/>
          </p:cNvPicPr>
          <p:nvPr/>
        </p:nvPicPr>
        <p:blipFill>
          <a:blip r:embed="rId3"/>
          <a:stretch>
            <a:fillRect/>
          </a:stretch>
        </p:blipFill>
        <p:spPr>
          <a:xfrm>
            <a:off x="10155707" y="544592"/>
            <a:ext cx="1615580" cy="646232"/>
          </a:xfrm>
          <a:prstGeom prst="rect">
            <a:avLst/>
          </a:prstGeom>
        </p:spPr>
      </p:pic>
      <p:sp>
        <p:nvSpPr>
          <p:cNvPr id="5" name="Rectangle 4"/>
          <p:cNvSpPr/>
          <p:nvPr/>
        </p:nvSpPr>
        <p:spPr>
          <a:xfrm>
            <a:off x="260118" y="798103"/>
            <a:ext cx="10101331" cy="45719"/>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Half Frame 5"/>
          <p:cNvSpPr/>
          <p:nvPr/>
        </p:nvSpPr>
        <p:spPr>
          <a:xfrm rot="10800000">
            <a:off x="11771288" y="128788"/>
            <a:ext cx="283333" cy="6547945"/>
          </a:xfrm>
          <a:prstGeom prst="halfFram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7" name="Half Frame 6"/>
          <p:cNvSpPr/>
          <p:nvPr/>
        </p:nvSpPr>
        <p:spPr>
          <a:xfrm>
            <a:off x="118453" y="90151"/>
            <a:ext cx="283331" cy="6547945"/>
          </a:xfrm>
          <a:prstGeom prst="halfFram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10" name="Picture 9"/>
          <p:cNvPicPr>
            <a:picLocks noChangeAspect="1"/>
          </p:cNvPicPr>
          <p:nvPr/>
        </p:nvPicPr>
        <p:blipFill>
          <a:blip r:embed="rId4"/>
          <a:stretch>
            <a:fillRect/>
          </a:stretch>
        </p:blipFill>
        <p:spPr>
          <a:xfrm>
            <a:off x="5351027" y="2220799"/>
            <a:ext cx="670618" cy="823031"/>
          </a:xfrm>
          <a:prstGeom prst="ellipse">
            <a:avLst/>
          </a:prstGeom>
          <a:ln>
            <a:noFill/>
          </a:ln>
          <a:effectLst>
            <a:softEdge rad="112500"/>
          </a:effectLst>
        </p:spPr>
      </p:pic>
      <p:pic>
        <p:nvPicPr>
          <p:cNvPr id="12" name="Picture 11"/>
          <p:cNvPicPr>
            <a:picLocks noChangeAspect="1"/>
          </p:cNvPicPr>
          <p:nvPr/>
        </p:nvPicPr>
        <p:blipFill>
          <a:blip r:embed="rId5"/>
          <a:stretch>
            <a:fillRect/>
          </a:stretch>
        </p:blipFill>
        <p:spPr>
          <a:xfrm>
            <a:off x="2504752" y="2246705"/>
            <a:ext cx="701101" cy="792549"/>
          </a:xfrm>
          <a:prstGeom prst="ellipse">
            <a:avLst/>
          </a:prstGeom>
          <a:ln>
            <a:noFill/>
          </a:ln>
          <a:effectLst>
            <a:softEdge rad="112500"/>
          </a:effectLst>
        </p:spPr>
      </p:pic>
      <p:pic>
        <p:nvPicPr>
          <p:cNvPr id="13" name="Picture 12"/>
          <p:cNvPicPr>
            <a:picLocks noChangeAspect="1"/>
          </p:cNvPicPr>
          <p:nvPr/>
        </p:nvPicPr>
        <p:blipFill>
          <a:blip r:embed="rId6"/>
          <a:stretch>
            <a:fillRect/>
          </a:stretch>
        </p:blipFill>
        <p:spPr>
          <a:xfrm>
            <a:off x="3108978" y="2216751"/>
            <a:ext cx="670618" cy="823031"/>
          </a:xfrm>
          <a:prstGeom prst="ellipse">
            <a:avLst/>
          </a:prstGeom>
          <a:ln>
            <a:noFill/>
          </a:ln>
          <a:effectLst>
            <a:softEdge rad="112500"/>
          </a:effectLst>
        </p:spPr>
      </p:pic>
      <p:pic>
        <p:nvPicPr>
          <p:cNvPr id="14" name="Picture 13"/>
          <p:cNvPicPr>
            <a:picLocks noChangeAspect="1"/>
          </p:cNvPicPr>
          <p:nvPr/>
        </p:nvPicPr>
        <p:blipFill>
          <a:blip r:embed="rId6"/>
          <a:stretch>
            <a:fillRect/>
          </a:stretch>
        </p:blipFill>
        <p:spPr>
          <a:xfrm>
            <a:off x="4274009" y="2202670"/>
            <a:ext cx="670618" cy="823031"/>
          </a:xfrm>
          <a:prstGeom prst="ellipse">
            <a:avLst/>
          </a:prstGeom>
          <a:ln>
            <a:noFill/>
          </a:ln>
          <a:effectLst>
            <a:softEdge rad="112500"/>
          </a:effectLst>
        </p:spPr>
      </p:pic>
      <p:pic>
        <p:nvPicPr>
          <p:cNvPr id="15" name="Picture 14"/>
          <p:cNvPicPr>
            <a:picLocks noChangeAspect="1"/>
          </p:cNvPicPr>
          <p:nvPr/>
        </p:nvPicPr>
        <p:blipFill>
          <a:blip r:embed="rId5"/>
          <a:stretch>
            <a:fillRect/>
          </a:stretch>
        </p:blipFill>
        <p:spPr>
          <a:xfrm>
            <a:off x="3669740" y="2216751"/>
            <a:ext cx="701101" cy="792549"/>
          </a:xfrm>
          <a:prstGeom prst="ellipse">
            <a:avLst/>
          </a:prstGeom>
          <a:ln>
            <a:noFill/>
          </a:ln>
          <a:effectLst>
            <a:softEdge rad="112500"/>
          </a:effectLst>
        </p:spPr>
      </p:pic>
      <p:pic>
        <p:nvPicPr>
          <p:cNvPr id="16" name="Picture 15"/>
          <p:cNvPicPr>
            <a:picLocks noChangeAspect="1"/>
          </p:cNvPicPr>
          <p:nvPr/>
        </p:nvPicPr>
        <p:blipFill>
          <a:blip r:embed="rId6"/>
          <a:stretch>
            <a:fillRect/>
          </a:stretch>
        </p:blipFill>
        <p:spPr>
          <a:xfrm>
            <a:off x="918582" y="2199347"/>
            <a:ext cx="670618" cy="823031"/>
          </a:xfrm>
          <a:prstGeom prst="ellipse">
            <a:avLst/>
          </a:prstGeom>
          <a:ln>
            <a:noFill/>
          </a:ln>
          <a:effectLst>
            <a:softEdge rad="112500"/>
          </a:effectLst>
        </p:spPr>
      </p:pic>
      <p:pic>
        <p:nvPicPr>
          <p:cNvPr id="17" name="Picture 16"/>
          <p:cNvPicPr>
            <a:picLocks noChangeAspect="1"/>
          </p:cNvPicPr>
          <p:nvPr/>
        </p:nvPicPr>
        <p:blipFill>
          <a:blip r:embed="rId6"/>
          <a:stretch>
            <a:fillRect/>
          </a:stretch>
        </p:blipFill>
        <p:spPr>
          <a:xfrm>
            <a:off x="5830433" y="4509935"/>
            <a:ext cx="670618" cy="823031"/>
          </a:xfrm>
          <a:prstGeom prst="ellipse">
            <a:avLst/>
          </a:prstGeom>
          <a:ln>
            <a:noFill/>
          </a:ln>
          <a:effectLst>
            <a:softEdge rad="112500"/>
          </a:effectLst>
        </p:spPr>
      </p:pic>
      <p:pic>
        <p:nvPicPr>
          <p:cNvPr id="18" name="Picture 17"/>
          <p:cNvPicPr>
            <a:picLocks noChangeAspect="1"/>
          </p:cNvPicPr>
          <p:nvPr/>
        </p:nvPicPr>
        <p:blipFill>
          <a:blip r:embed="rId6"/>
          <a:stretch>
            <a:fillRect/>
          </a:stretch>
        </p:blipFill>
        <p:spPr>
          <a:xfrm>
            <a:off x="5819061" y="5757366"/>
            <a:ext cx="670618" cy="823031"/>
          </a:xfrm>
          <a:prstGeom prst="ellipse">
            <a:avLst/>
          </a:prstGeom>
          <a:ln>
            <a:noFill/>
          </a:ln>
          <a:effectLst>
            <a:softEdge rad="112500"/>
          </a:effectLst>
        </p:spPr>
      </p:pic>
      <p:pic>
        <p:nvPicPr>
          <p:cNvPr id="19" name="Picture 18"/>
          <p:cNvPicPr>
            <a:picLocks noChangeAspect="1"/>
          </p:cNvPicPr>
          <p:nvPr/>
        </p:nvPicPr>
        <p:blipFill>
          <a:blip r:embed="rId6"/>
          <a:stretch>
            <a:fillRect/>
          </a:stretch>
        </p:blipFill>
        <p:spPr>
          <a:xfrm>
            <a:off x="1670030" y="1805235"/>
            <a:ext cx="670618" cy="823031"/>
          </a:xfrm>
          <a:prstGeom prst="ellipse">
            <a:avLst/>
          </a:prstGeom>
          <a:ln>
            <a:noFill/>
          </a:ln>
          <a:effectLst>
            <a:softEdge rad="112500"/>
          </a:effectLst>
        </p:spPr>
      </p:pic>
      <p:pic>
        <p:nvPicPr>
          <p:cNvPr id="20" name="Picture 19"/>
          <p:cNvPicPr>
            <a:picLocks noChangeAspect="1"/>
          </p:cNvPicPr>
          <p:nvPr/>
        </p:nvPicPr>
        <p:blipFill>
          <a:blip r:embed="rId7"/>
          <a:stretch>
            <a:fillRect/>
          </a:stretch>
        </p:blipFill>
        <p:spPr>
          <a:xfrm>
            <a:off x="1987954" y="2202670"/>
            <a:ext cx="670618" cy="823031"/>
          </a:xfrm>
          <a:prstGeom prst="rect">
            <a:avLst/>
          </a:prstGeom>
        </p:spPr>
      </p:pic>
      <p:pic>
        <p:nvPicPr>
          <p:cNvPr id="21" name="Picture 20"/>
          <p:cNvPicPr>
            <a:picLocks noChangeAspect="1"/>
          </p:cNvPicPr>
          <p:nvPr/>
        </p:nvPicPr>
        <p:blipFill>
          <a:blip r:embed="rId8"/>
          <a:stretch>
            <a:fillRect/>
          </a:stretch>
        </p:blipFill>
        <p:spPr>
          <a:xfrm>
            <a:off x="4808912" y="2216751"/>
            <a:ext cx="701101" cy="792549"/>
          </a:xfrm>
          <a:prstGeom prst="rect">
            <a:avLst/>
          </a:prstGeom>
        </p:spPr>
      </p:pic>
      <p:pic>
        <p:nvPicPr>
          <p:cNvPr id="22" name="Picture 21"/>
          <p:cNvPicPr>
            <a:picLocks noChangeAspect="1"/>
          </p:cNvPicPr>
          <p:nvPr/>
        </p:nvPicPr>
        <p:blipFill>
          <a:blip r:embed="rId8"/>
          <a:stretch>
            <a:fillRect/>
          </a:stretch>
        </p:blipFill>
        <p:spPr>
          <a:xfrm>
            <a:off x="5815192" y="5142535"/>
            <a:ext cx="701101" cy="792549"/>
          </a:xfrm>
          <a:prstGeom prst="rect">
            <a:avLst/>
          </a:prstGeom>
        </p:spPr>
      </p:pic>
      <p:pic>
        <p:nvPicPr>
          <p:cNvPr id="23" name="Picture 22"/>
          <p:cNvPicPr>
            <a:picLocks noChangeAspect="1"/>
          </p:cNvPicPr>
          <p:nvPr/>
        </p:nvPicPr>
        <p:blipFill>
          <a:blip r:embed="rId8"/>
          <a:stretch>
            <a:fillRect/>
          </a:stretch>
        </p:blipFill>
        <p:spPr>
          <a:xfrm>
            <a:off x="5833353" y="3847110"/>
            <a:ext cx="701101" cy="792549"/>
          </a:xfrm>
          <a:prstGeom prst="rect">
            <a:avLst/>
          </a:prstGeom>
        </p:spPr>
      </p:pic>
      <p:pic>
        <p:nvPicPr>
          <p:cNvPr id="24" name="Picture 23"/>
          <p:cNvPicPr>
            <a:picLocks noChangeAspect="1"/>
          </p:cNvPicPr>
          <p:nvPr/>
        </p:nvPicPr>
        <p:blipFill>
          <a:blip r:embed="rId7"/>
          <a:stretch>
            <a:fillRect/>
          </a:stretch>
        </p:blipFill>
        <p:spPr>
          <a:xfrm>
            <a:off x="5819061" y="3184028"/>
            <a:ext cx="670618" cy="823031"/>
          </a:xfrm>
          <a:prstGeom prst="rect">
            <a:avLst/>
          </a:prstGeom>
        </p:spPr>
      </p:pic>
      <p:pic>
        <p:nvPicPr>
          <p:cNvPr id="25" name="Picture 24"/>
          <p:cNvPicPr>
            <a:picLocks noChangeAspect="1"/>
          </p:cNvPicPr>
          <p:nvPr/>
        </p:nvPicPr>
        <p:blipFill>
          <a:blip r:embed="rId9"/>
          <a:stretch>
            <a:fillRect/>
          </a:stretch>
        </p:blipFill>
        <p:spPr>
          <a:xfrm>
            <a:off x="4549924" y="1849783"/>
            <a:ext cx="701101" cy="792549"/>
          </a:xfrm>
          <a:prstGeom prst="rect">
            <a:avLst/>
          </a:prstGeom>
        </p:spPr>
      </p:pic>
      <p:pic>
        <p:nvPicPr>
          <p:cNvPr id="26" name="Picture 25"/>
          <p:cNvPicPr>
            <a:picLocks noChangeAspect="1"/>
          </p:cNvPicPr>
          <p:nvPr/>
        </p:nvPicPr>
        <p:blipFill>
          <a:blip r:embed="rId8"/>
          <a:stretch>
            <a:fillRect/>
          </a:stretch>
        </p:blipFill>
        <p:spPr>
          <a:xfrm>
            <a:off x="1416461" y="2216751"/>
            <a:ext cx="701101" cy="792549"/>
          </a:xfrm>
          <a:prstGeom prst="rect">
            <a:avLst/>
          </a:prstGeom>
        </p:spPr>
      </p:pic>
      <p:pic>
        <p:nvPicPr>
          <p:cNvPr id="27" name="Picture 26"/>
          <p:cNvPicPr>
            <a:picLocks noChangeAspect="1"/>
          </p:cNvPicPr>
          <p:nvPr/>
        </p:nvPicPr>
        <p:blipFill>
          <a:blip r:embed="rId9"/>
          <a:stretch>
            <a:fillRect/>
          </a:stretch>
        </p:blipFill>
        <p:spPr>
          <a:xfrm>
            <a:off x="378483" y="2246705"/>
            <a:ext cx="701101" cy="792549"/>
          </a:xfrm>
          <a:prstGeom prst="rect">
            <a:avLst/>
          </a:prstGeom>
        </p:spPr>
      </p:pic>
      <p:pic>
        <p:nvPicPr>
          <p:cNvPr id="28" name="Picture 27"/>
          <p:cNvPicPr>
            <a:picLocks noChangeAspect="1"/>
          </p:cNvPicPr>
          <p:nvPr/>
        </p:nvPicPr>
        <p:blipFill>
          <a:blip r:embed="rId9"/>
          <a:stretch>
            <a:fillRect/>
          </a:stretch>
        </p:blipFill>
        <p:spPr>
          <a:xfrm>
            <a:off x="2268006" y="1807445"/>
            <a:ext cx="701101" cy="792549"/>
          </a:xfrm>
          <a:prstGeom prst="rect">
            <a:avLst/>
          </a:prstGeom>
        </p:spPr>
      </p:pic>
      <p:pic>
        <p:nvPicPr>
          <p:cNvPr id="29" name="Picture 28"/>
          <p:cNvPicPr>
            <a:picLocks noChangeAspect="1"/>
          </p:cNvPicPr>
          <p:nvPr/>
        </p:nvPicPr>
        <p:blipFill>
          <a:blip r:embed="rId9"/>
          <a:stretch>
            <a:fillRect/>
          </a:stretch>
        </p:blipFill>
        <p:spPr>
          <a:xfrm>
            <a:off x="3374911" y="1802750"/>
            <a:ext cx="701101" cy="792549"/>
          </a:xfrm>
          <a:prstGeom prst="rect">
            <a:avLst/>
          </a:prstGeom>
        </p:spPr>
      </p:pic>
      <p:pic>
        <p:nvPicPr>
          <p:cNvPr id="30" name="Picture 29"/>
          <p:cNvPicPr>
            <a:picLocks noChangeAspect="1"/>
          </p:cNvPicPr>
          <p:nvPr/>
        </p:nvPicPr>
        <p:blipFill>
          <a:blip r:embed="rId7"/>
          <a:stretch>
            <a:fillRect/>
          </a:stretch>
        </p:blipFill>
        <p:spPr>
          <a:xfrm>
            <a:off x="2839263" y="1779700"/>
            <a:ext cx="670618" cy="823031"/>
          </a:xfrm>
          <a:prstGeom prst="rect">
            <a:avLst/>
          </a:prstGeom>
        </p:spPr>
      </p:pic>
      <p:pic>
        <p:nvPicPr>
          <p:cNvPr id="31" name="Picture 30"/>
          <p:cNvPicPr>
            <a:picLocks noChangeAspect="1"/>
          </p:cNvPicPr>
          <p:nvPr/>
        </p:nvPicPr>
        <p:blipFill>
          <a:blip r:embed="rId7"/>
          <a:stretch>
            <a:fillRect/>
          </a:stretch>
        </p:blipFill>
        <p:spPr>
          <a:xfrm>
            <a:off x="3997619" y="1839580"/>
            <a:ext cx="670618" cy="823031"/>
          </a:xfrm>
          <a:prstGeom prst="rect">
            <a:avLst/>
          </a:prstGeom>
        </p:spPr>
      </p:pic>
      <p:pic>
        <p:nvPicPr>
          <p:cNvPr id="32" name="Picture 31"/>
          <p:cNvPicPr>
            <a:picLocks noChangeAspect="1"/>
          </p:cNvPicPr>
          <p:nvPr/>
        </p:nvPicPr>
        <p:blipFill>
          <a:blip r:embed="rId7"/>
          <a:stretch>
            <a:fillRect/>
          </a:stretch>
        </p:blipFill>
        <p:spPr>
          <a:xfrm>
            <a:off x="636080" y="1805235"/>
            <a:ext cx="670618" cy="823031"/>
          </a:xfrm>
          <a:prstGeom prst="rect">
            <a:avLst/>
          </a:prstGeom>
        </p:spPr>
      </p:pic>
      <p:pic>
        <p:nvPicPr>
          <p:cNvPr id="33" name="Picture 32"/>
          <p:cNvPicPr>
            <a:picLocks noChangeAspect="1"/>
          </p:cNvPicPr>
          <p:nvPr/>
        </p:nvPicPr>
        <p:blipFill>
          <a:blip r:embed="rId7"/>
          <a:stretch>
            <a:fillRect/>
          </a:stretch>
        </p:blipFill>
        <p:spPr>
          <a:xfrm>
            <a:off x="5143657" y="1797741"/>
            <a:ext cx="670618" cy="823031"/>
          </a:xfrm>
          <a:prstGeom prst="rect">
            <a:avLst/>
          </a:prstGeom>
        </p:spPr>
      </p:pic>
      <p:pic>
        <p:nvPicPr>
          <p:cNvPr id="35" name="Picture 34"/>
          <p:cNvPicPr>
            <a:picLocks noChangeAspect="1"/>
          </p:cNvPicPr>
          <p:nvPr/>
        </p:nvPicPr>
        <p:blipFill>
          <a:blip r:embed="rId10"/>
          <a:stretch>
            <a:fillRect/>
          </a:stretch>
        </p:blipFill>
        <p:spPr>
          <a:xfrm>
            <a:off x="5781909" y="2590969"/>
            <a:ext cx="701101" cy="798645"/>
          </a:xfrm>
          <a:prstGeom prst="rect">
            <a:avLst/>
          </a:prstGeom>
        </p:spPr>
      </p:pic>
      <p:pic>
        <p:nvPicPr>
          <p:cNvPr id="36" name="Picture 35"/>
          <p:cNvPicPr>
            <a:picLocks noChangeAspect="1"/>
          </p:cNvPicPr>
          <p:nvPr/>
        </p:nvPicPr>
        <p:blipFill>
          <a:blip r:embed="rId10"/>
          <a:stretch>
            <a:fillRect/>
          </a:stretch>
        </p:blipFill>
        <p:spPr>
          <a:xfrm>
            <a:off x="1146746" y="1768349"/>
            <a:ext cx="701101" cy="798645"/>
          </a:xfrm>
          <a:prstGeom prst="rect">
            <a:avLst/>
          </a:prstGeom>
        </p:spPr>
      </p:pic>
    </p:spTree>
    <p:extLst>
      <p:ext uri="{BB962C8B-B14F-4D97-AF65-F5344CB8AC3E}">
        <p14:creationId xmlns:p14="http://schemas.microsoft.com/office/powerpoint/2010/main" val="869705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53069" y="1318009"/>
            <a:ext cx="5487115" cy="2308324"/>
          </a:xfrm>
          <a:prstGeom prst="rect">
            <a:avLst/>
          </a:prstGeom>
        </p:spPr>
        <p:txBody>
          <a:bodyPr wrap="square">
            <a:spAutoFit/>
          </a:bodyPr>
          <a:lstStyle/>
          <a:p>
            <a:pPr algn="just">
              <a:lnSpc>
                <a:spcPct val="200000"/>
              </a:lnSpc>
            </a:pPr>
            <a:r>
              <a:rPr lang="fa-IR" dirty="0">
                <a:latin typeface="Shabnam" panose="020B0603030804020204" pitchFamily="34" charset="-78"/>
                <a:cs typeface="Shabnam" panose="020B0603030804020204" pitchFamily="34" charset="-78"/>
              </a:rPr>
              <a:t>از این لحاظ دستور اسلامی تأکید شده که شخص خوابیده را بغته بیدار نکنند یا شوخی های مضره با او ننمایند. این قبیل اعمال ممکن است برای انسان تولید خطرات بزرگ کند</a:t>
            </a:r>
          </a:p>
          <a:p>
            <a:pPr algn="just">
              <a:lnSpc>
                <a:spcPct val="200000"/>
              </a:lnSpc>
            </a:pPr>
            <a:endParaRPr lang="fa-IR" dirty="0">
              <a:latin typeface="Shabnam" panose="020B0603030804020204" pitchFamily="34" charset="-78"/>
              <a:cs typeface="Shabnam" panose="020B0603030804020204" pitchFamily="34" charset="-78"/>
            </a:endParaRPr>
          </a:p>
        </p:txBody>
      </p:sp>
      <p:pic>
        <p:nvPicPr>
          <p:cNvPr id="3" name="Picture 2"/>
          <p:cNvPicPr>
            <a:picLocks noChangeAspect="1"/>
          </p:cNvPicPr>
          <p:nvPr/>
        </p:nvPicPr>
        <p:blipFill>
          <a:blip r:embed="rId2"/>
          <a:stretch>
            <a:fillRect/>
          </a:stretch>
        </p:blipFill>
        <p:spPr>
          <a:xfrm>
            <a:off x="9924605" y="671777"/>
            <a:ext cx="1615580" cy="646232"/>
          </a:xfrm>
          <a:prstGeom prst="rect">
            <a:avLst/>
          </a:prstGeom>
        </p:spPr>
      </p:pic>
      <p:pic>
        <p:nvPicPr>
          <p:cNvPr id="4" name="Picture 3"/>
          <p:cNvPicPr>
            <a:picLocks noChangeAspect="1"/>
          </p:cNvPicPr>
          <p:nvPr/>
        </p:nvPicPr>
        <p:blipFill>
          <a:blip r:embed="rId3"/>
          <a:stretch>
            <a:fillRect/>
          </a:stretch>
        </p:blipFill>
        <p:spPr>
          <a:xfrm>
            <a:off x="1296474" y="671777"/>
            <a:ext cx="3211132" cy="3211130"/>
          </a:xfrm>
          <a:prstGeom prst="rect">
            <a:avLst/>
          </a:prstGeom>
        </p:spPr>
      </p:pic>
      <p:pic>
        <p:nvPicPr>
          <p:cNvPr id="5" name="Picture 4"/>
          <p:cNvPicPr>
            <a:picLocks noChangeAspect="1"/>
          </p:cNvPicPr>
          <p:nvPr/>
        </p:nvPicPr>
        <p:blipFill>
          <a:blip r:embed="rId4"/>
          <a:stretch>
            <a:fillRect/>
          </a:stretch>
        </p:blipFill>
        <p:spPr>
          <a:xfrm>
            <a:off x="1296474" y="4336002"/>
            <a:ext cx="3211132" cy="2049658"/>
          </a:xfrm>
          <a:prstGeom prst="rect">
            <a:avLst/>
          </a:prstGeom>
        </p:spPr>
      </p:pic>
      <p:pic>
        <p:nvPicPr>
          <p:cNvPr id="7" name="Picture 6"/>
          <p:cNvPicPr>
            <a:picLocks noChangeAspect="1"/>
          </p:cNvPicPr>
          <p:nvPr/>
        </p:nvPicPr>
        <p:blipFill>
          <a:blip r:embed="rId5"/>
          <a:stretch>
            <a:fillRect/>
          </a:stretch>
        </p:blipFill>
        <p:spPr>
          <a:xfrm>
            <a:off x="6053068" y="3477296"/>
            <a:ext cx="5021786" cy="3138616"/>
          </a:xfrm>
          <a:prstGeom prst="rect">
            <a:avLst/>
          </a:prstGeom>
        </p:spPr>
      </p:pic>
      <p:sp>
        <p:nvSpPr>
          <p:cNvPr id="8" name="Rectangle 7"/>
          <p:cNvSpPr/>
          <p:nvPr/>
        </p:nvSpPr>
        <p:spPr>
          <a:xfrm>
            <a:off x="4507606" y="917621"/>
            <a:ext cx="5640946" cy="5151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1338805" y="4068134"/>
            <a:ext cx="3224009" cy="82641"/>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flipH="1">
            <a:off x="844021" y="670739"/>
            <a:ext cx="114010" cy="5867034"/>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11159411" y="3626333"/>
            <a:ext cx="64394" cy="2759327"/>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11"/>
          <p:cNvPicPr>
            <a:picLocks noChangeAspect="1"/>
          </p:cNvPicPr>
          <p:nvPr/>
        </p:nvPicPr>
        <p:blipFill>
          <a:blip r:embed="rId6"/>
          <a:stretch>
            <a:fillRect/>
          </a:stretch>
        </p:blipFill>
        <p:spPr>
          <a:xfrm>
            <a:off x="5884667" y="3657060"/>
            <a:ext cx="60965" cy="2761727"/>
          </a:xfrm>
          <a:prstGeom prst="rect">
            <a:avLst/>
          </a:prstGeom>
        </p:spPr>
      </p:pic>
      <p:pic>
        <p:nvPicPr>
          <p:cNvPr id="13" name="Picture 12"/>
          <p:cNvPicPr>
            <a:picLocks noChangeAspect="1"/>
          </p:cNvPicPr>
          <p:nvPr/>
        </p:nvPicPr>
        <p:blipFill>
          <a:blip r:embed="rId7"/>
          <a:stretch>
            <a:fillRect/>
          </a:stretch>
        </p:blipFill>
        <p:spPr>
          <a:xfrm>
            <a:off x="862884" y="6491060"/>
            <a:ext cx="3225064" cy="79828"/>
          </a:xfrm>
          <a:prstGeom prst="rect">
            <a:avLst/>
          </a:prstGeom>
        </p:spPr>
      </p:pic>
    </p:spTree>
    <p:extLst>
      <p:ext uri="{BB962C8B-B14F-4D97-AF65-F5344CB8AC3E}">
        <p14:creationId xmlns:p14="http://schemas.microsoft.com/office/powerpoint/2010/main" val="233550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26525" y="1010992"/>
            <a:ext cx="5171194" cy="3970318"/>
          </a:xfrm>
          <a:prstGeom prst="rect">
            <a:avLst/>
          </a:prstGeom>
        </p:spPr>
        <p:txBody>
          <a:bodyPr wrap="square">
            <a:spAutoFit/>
          </a:bodyPr>
          <a:lstStyle/>
          <a:p>
            <a:pPr algn="just">
              <a:lnSpc>
                <a:spcPct val="200000"/>
              </a:lnSpc>
            </a:pPr>
            <a:r>
              <a:rPr lang="fa-IR" dirty="0">
                <a:latin typeface="Shabnam" panose="020B0603030804020204" pitchFamily="34" charset="-78"/>
                <a:cs typeface="Shabnam" panose="020B0603030804020204" pitchFamily="34" charset="-78"/>
              </a:rPr>
              <a:t>این نوع کارها بسیار خطرناک است و به همه باید اندرز دهید که از چنین اعمال و این تفریحات پر زیان خودداری کنند مبادا خدای نکرده لطمه به شخص وارد آمده موجب ندامت دنیا و آخرت گردد. ناگفته نماند که اغلب سکته های قلبی که در خواب می شود یکی از عواملش همین است که گفته شد.</a:t>
            </a:r>
          </a:p>
          <a:p>
            <a:pPr algn="just">
              <a:lnSpc>
                <a:spcPct val="200000"/>
              </a:lnSpc>
            </a:pPr>
            <a:endParaRPr lang="fa-IR" dirty="0">
              <a:latin typeface="Shabnam" panose="020B0603030804020204" pitchFamily="34" charset="-78"/>
              <a:cs typeface="Shabnam" panose="020B0603030804020204" pitchFamily="34" charset="-78"/>
            </a:endParaRPr>
          </a:p>
        </p:txBody>
      </p:sp>
      <p:pic>
        <p:nvPicPr>
          <p:cNvPr id="3" name="Picture 2"/>
          <p:cNvPicPr>
            <a:picLocks noChangeAspect="1"/>
          </p:cNvPicPr>
          <p:nvPr/>
        </p:nvPicPr>
        <p:blipFill>
          <a:blip r:embed="rId2"/>
          <a:stretch>
            <a:fillRect/>
          </a:stretch>
        </p:blipFill>
        <p:spPr>
          <a:xfrm>
            <a:off x="10410120" y="364760"/>
            <a:ext cx="1615580" cy="646232"/>
          </a:xfrm>
          <a:prstGeom prst="rect">
            <a:avLst/>
          </a:prstGeom>
        </p:spPr>
      </p:pic>
      <p:pic>
        <p:nvPicPr>
          <p:cNvPr id="5" name="Picture 4"/>
          <p:cNvPicPr>
            <a:picLocks noChangeAspect="1"/>
          </p:cNvPicPr>
          <p:nvPr/>
        </p:nvPicPr>
        <p:blipFill>
          <a:blip r:embed="rId3"/>
          <a:stretch>
            <a:fillRect/>
          </a:stretch>
        </p:blipFill>
        <p:spPr>
          <a:xfrm>
            <a:off x="7154542" y="1163463"/>
            <a:ext cx="4871158" cy="4871158"/>
          </a:xfrm>
          <a:prstGeom prst="rect">
            <a:avLst/>
          </a:prstGeom>
        </p:spPr>
      </p:pic>
      <p:sp>
        <p:nvSpPr>
          <p:cNvPr id="6" name="Rectangle 5"/>
          <p:cNvSpPr/>
          <p:nvPr/>
        </p:nvSpPr>
        <p:spPr>
          <a:xfrm>
            <a:off x="0" y="579550"/>
            <a:ext cx="10534918"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6748857" y="1010992"/>
            <a:ext cx="77273" cy="5133375"/>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0" y="6259134"/>
            <a:ext cx="12192000" cy="42342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2892" y="5605320"/>
            <a:ext cx="5434885" cy="429301"/>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96760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0267664" y="382137"/>
            <a:ext cx="300251" cy="4573532"/>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1774210" y="1449810"/>
            <a:ext cx="4326340" cy="3416320"/>
          </a:xfrm>
          <a:prstGeom prst="rect">
            <a:avLst/>
          </a:prstGeom>
          <a:solidFill>
            <a:schemeClr val="bg1"/>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اگر چندان بعید نشود خواب هم به طور متوسط سنگین است. اگر روح خیلی نزدیک و فارغ باشد خواب نیز سبک است مثل برخی خواب ها که انسان صدای اطراف را می تواند بشنود و بعضی از حواس او کار می کند. بنابراین خواب حالات متعددی دارد که مهمترین آن گفته شد.</a:t>
            </a:r>
          </a:p>
        </p:txBody>
      </p:sp>
      <p:pic>
        <p:nvPicPr>
          <p:cNvPr id="6" name="Picture 5"/>
          <p:cNvPicPr>
            <a:picLocks noChangeAspect="1"/>
          </p:cNvPicPr>
          <p:nvPr/>
        </p:nvPicPr>
        <p:blipFill>
          <a:blip r:embed="rId2"/>
          <a:stretch>
            <a:fillRect/>
          </a:stretch>
        </p:blipFill>
        <p:spPr>
          <a:xfrm>
            <a:off x="2759652" y="921978"/>
            <a:ext cx="3340898" cy="646232"/>
          </a:xfrm>
          <a:prstGeom prst="rect">
            <a:avLst/>
          </a:prstGeom>
        </p:spPr>
      </p:pic>
      <p:pic>
        <p:nvPicPr>
          <p:cNvPr id="7" name="Picture 6"/>
          <p:cNvPicPr>
            <a:picLocks noChangeAspect="1"/>
          </p:cNvPicPr>
          <p:nvPr/>
        </p:nvPicPr>
        <p:blipFill>
          <a:blip r:embed="rId3"/>
          <a:stretch>
            <a:fillRect/>
          </a:stretch>
        </p:blipFill>
        <p:spPr>
          <a:xfrm>
            <a:off x="7020148" y="795893"/>
            <a:ext cx="4058957" cy="5464948"/>
          </a:xfrm>
          <a:prstGeom prst="rect">
            <a:avLst/>
          </a:prstGeom>
        </p:spPr>
      </p:pic>
      <p:pic>
        <p:nvPicPr>
          <p:cNvPr id="9" name="Picture 8"/>
          <p:cNvPicPr>
            <a:picLocks noChangeAspect="1"/>
          </p:cNvPicPr>
          <p:nvPr/>
        </p:nvPicPr>
        <p:blipFill>
          <a:blip r:embed="rId4"/>
          <a:stretch>
            <a:fillRect/>
          </a:stretch>
        </p:blipFill>
        <p:spPr>
          <a:xfrm>
            <a:off x="379865" y="382137"/>
            <a:ext cx="298730" cy="6139204"/>
          </a:xfrm>
          <a:prstGeom prst="rect">
            <a:avLst/>
          </a:prstGeom>
        </p:spPr>
      </p:pic>
    </p:spTree>
    <p:extLst>
      <p:ext uri="{BB962C8B-B14F-4D97-AF65-F5344CB8AC3E}">
        <p14:creationId xmlns:p14="http://schemas.microsoft.com/office/powerpoint/2010/main" val="2152590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61236" y="1024628"/>
            <a:ext cx="2230098" cy="1569660"/>
          </a:xfrm>
          <a:prstGeom prst="rect">
            <a:avLst/>
          </a:prstGeom>
          <a:solidFill>
            <a:schemeClr val="bg1"/>
          </a:solidFill>
        </p:spPr>
        <p:txBody>
          <a:bodyPr wrap="square">
            <a:spAutoFit/>
          </a:bodyPr>
          <a:lstStyle/>
          <a:p>
            <a:pPr>
              <a:lnSpc>
                <a:spcPct val="200000"/>
              </a:lnSpc>
            </a:pPr>
            <a:r>
              <a:rPr lang="fa-IR" sz="2400" b="1" dirty="0">
                <a:latin typeface="Shabnam" panose="020B0603030804020204" pitchFamily="34" charset="-78"/>
                <a:cs typeface="Shabnam" panose="020B0603030804020204" pitchFamily="34" charset="-78"/>
              </a:rPr>
              <a:t>رابطه رؤیا با روح انسان</a:t>
            </a:r>
          </a:p>
        </p:txBody>
      </p:sp>
      <p:sp>
        <p:nvSpPr>
          <p:cNvPr id="4" name="Rectangle 3"/>
          <p:cNvSpPr/>
          <p:nvPr/>
        </p:nvSpPr>
        <p:spPr>
          <a:xfrm>
            <a:off x="8417442" y="4084126"/>
            <a:ext cx="2973892" cy="369332"/>
          </a:xfrm>
          <a:prstGeom prst="rect">
            <a:avLst/>
          </a:prstGeom>
          <a:solidFill>
            <a:schemeClr val="bg1"/>
          </a:solidFill>
          <a:ln>
            <a:noFill/>
          </a:ln>
        </p:spPr>
        <p:txBody>
          <a:bodyPr wrap="square">
            <a:spAutoFit/>
          </a:bodyPr>
          <a:lstStyle/>
          <a:p>
            <a:pPr algn="just"/>
            <a:r>
              <a:rPr lang="fa-IR" dirty="0">
                <a:latin typeface="Vazir" panose="020B0603030804020204" pitchFamily="34" charset="-78"/>
                <a:cs typeface="Vazir" panose="020B0603030804020204" pitchFamily="34" charset="-78"/>
              </a:rPr>
              <a:t> اولاً: رؤیا با روح ارتباط دارد.</a:t>
            </a:r>
          </a:p>
        </p:txBody>
      </p:sp>
      <p:sp>
        <p:nvSpPr>
          <p:cNvPr id="5" name="Rectangle 4"/>
          <p:cNvSpPr/>
          <p:nvPr/>
        </p:nvSpPr>
        <p:spPr>
          <a:xfrm>
            <a:off x="8593544" y="1717412"/>
            <a:ext cx="2797790" cy="2308324"/>
          </a:xfrm>
          <a:prstGeom prst="rect">
            <a:avLst/>
          </a:prstGeom>
          <a:solidFill>
            <a:schemeClr val="bg1"/>
          </a:solidFill>
          <a:ln>
            <a:noFill/>
          </a:ln>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ثانیاً: رابطه آن دو، رابطه علم و عالم است. به همین دلیل که رؤیا از مقوله علم و ادراک است. </a:t>
            </a:r>
          </a:p>
        </p:txBody>
      </p:sp>
      <p:sp>
        <p:nvSpPr>
          <p:cNvPr id="12" name="Rectangle 11"/>
          <p:cNvSpPr/>
          <p:nvPr/>
        </p:nvSpPr>
        <p:spPr>
          <a:xfrm flipV="1">
            <a:off x="0" y="545015"/>
            <a:ext cx="12192000" cy="67343"/>
          </a:xfrm>
          <a:prstGeom prst="rect">
            <a:avLst/>
          </a:prstGeom>
          <a:solidFill>
            <a:srgbClr val="D70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3" name="Picture 12"/>
          <p:cNvPicPr>
            <a:picLocks noChangeAspect="1"/>
          </p:cNvPicPr>
          <p:nvPr/>
        </p:nvPicPr>
        <p:blipFill>
          <a:blip r:embed="rId2"/>
          <a:stretch>
            <a:fillRect/>
          </a:stretch>
        </p:blipFill>
        <p:spPr>
          <a:xfrm>
            <a:off x="0" y="6444045"/>
            <a:ext cx="12192000" cy="68495"/>
          </a:xfrm>
          <a:prstGeom prst="rect">
            <a:avLst/>
          </a:prstGeom>
        </p:spPr>
      </p:pic>
      <p:sp>
        <p:nvSpPr>
          <p:cNvPr id="14" name="Rectangle 13"/>
          <p:cNvSpPr/>
          <p:nvPr/>
        </p:nvSpPr>
        <p:spPr>
          <a:xfrm>
            <a:off x="11750723" y="0"/>
            <a:ext cx="81888" cy="685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5" name="Picture 14"/>
          <p:cNvPicPr>
            <a:picLocks noChangeAspect="1"/>
          </p:cNvPicPr>
          <p:nvPr/>
        </p:nvPicPr>
        <p:blipFill>
          <a:blip r:embed="rId3"/>
          <a:stretch>
            <a:fillRect/>
          </a:stretch>
        </p:blipFill>
        <p:spPr>
          <a:xfrm>
            <a:off x="297021" y="0"/>
            <a:ext cx="79248" cy="6858000"/>
          </a:xfrm>
          <a:prstGeom prst="rect">
            <a:avLst/>
          </a:prstGeom>
        </p:spPr>
      </p:pic>
      <p:pic>
        <p:nvPicPr>
          <p:cNvPr id="22" name="Picture 21"/>
          <p:cNvPicPr>
            <a:picLocks noChangeAspect="1"/>
          </p:cNvPicPr>
          <p:nvPr/>
        </p:nvPicPr>
        <p:blipFill>
          <a:blip r:embed="rId4"/>
          <a:stretch>
            <a:fillRect/>
          </a:stretch>
        </p:blipFill>
        <p:spPr>
          <a:xfrm>
            <a:off x="512027" y="1024628"/>
            <a:ext cx="7722128" cy="4826334"/>
          </a:xfrm>
          <a:prstGeom prst="rect">
            <a:avLst/>
          </a:prstGeom>
        </p:spPr>
      </p:pic>
    </p:spTree>
    <p:extLst>
      <p:ext uri="{BB962C8B-B14F-4D97-AF65-F5344CB8AC3E}">
        <p14:creationId xmlns:p14="http://schemas.microsoft.com/office/powerpoint/2010/main" val="31369880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TotalTime>
  <Words>1433</Words>
  <Application>Microsoft Office PowerPoint</Application>
  <PresentationFormat>Widescreen</PresentationFormat>
  <Paragraphs>46</Paragraphs>
  <Slides>24</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Mobotop</cp:lastModifiedBy>
  <cp:revision>36</cp:revision>
  <dcterms:created xsi:type="dcterms:W3CDTF">2025-01-21T05:15:13Z</dcterms:created>
  <dcterms:modified xsi:type="dcterms:W3CDTF">2025-02-08T15:55:54Z</dcterms:modified>
</cp:coreProperties>
</file>