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83" r:id="rId2"/>
    <p:sldId id="256" r:id="rId3"/>
    <p:sldId id="257" r:id="rId4"/>
    <p:sldId id="276" r:id="rId5"/>
    <p:sldId id="259" r:id="rId6"/>
    <p:sldId id="260" r:id="rId7"/>
    <p:sldId id="261" r:id="rId8"/>
    <p:sldId id="262" r:id="rId9"/>
    <p:sldId id="263" r:id="rId10"/>
    <p:sldId id="264" r:id="rId11"/>
    <p:sldId id="265" r:id="rId12"/>
    <p:sldId id="267" r:id="rId13"/>
    <p:sldId id="268" r:id="rId14"/>
    <p:sldId id="277" r:id="rId15"/>
    <p:sldId id="269" r:id="rId16"/>
    <p:sldId id="270" r:id="rId17"/>
    <p:sldId id="271" r:id="rId18"/>
    <p:sldId id="278" r:id="rId19"/>
    <p:sldId id="279" r:id="rId20"/>
    <p:sldId id="273" r:id="rId21"/>
    <p:sldId id="280" r:id="rId22"/>
    <p:sldId id="281" r:id="rId23"/>
    <p:sldId id="274" r:id="rId24"/>
    <p:sldId id="275" r:id="rId25"/>
    <p:sldId id="266" r:id="rId26"/>
    <p:sldId id="282" r:id="rId27"/>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2"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400"/>
    <a:srgbClr val="6A31C5"/>
    <a:srgbClr val="9C64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5" d="100"/>
          <a:sy n="65" d="100"/>
        </p:scale>
        <p:origin x="1258" y="33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41E487C2-A6B4-47B5-B40D-C8891522D90A}" type="datetimeFigureOut">
              <a:rPr lang="fa-IR" smtClean="0"/>
              <a:t>10/08/1446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92A7C92C-AC1B-43BD-97D3-A50563BF5C48}" type="slidenum">
              <a:rPr lang="fa-IR" smtClean="0"/>
              <a:t>‹#›</a:t>
            </a:fld>
            <a:endParaRPr lang="fa-IR"/>
          </a:p>
        </p:txBody>
      </p:sp>
    </p:spTree>
    <p:extLst>
      <p:ext uri="{BB962C8B-B14F-4D97-AF65-F5344CB8AC3E}">
        <p14:creationId xmlns:p14="http://schemas.microsoft.com/office/powerpoint/2010/main" val="256265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92A7C92C-AC1B-43BD-97D3-A50563BF5C48}" type="slidenum">
              <a:rPr lang="fa-IR" smtClean="0"/>
              <a:t>3</a:t>
            </a:fld>
            <a:endParaRPr lang="fa-IR"/>
          </a:p>
        </p:txBody>
      </p:sp>
    </p:spTree>
    <p:extLst>
      <p:ext uri="{BB962C8B-B14F-4D97-AF65-F5344CB8AC3E}">
        <p14:creationId xmlns:p14="http://schemas.microsoft.com/office/powerpoint/2010/main" val="2980010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92A7C92C-AC1B-43BD-97D3-A50563BF5C48}" type="slidenum">
              <a:rPr lang="fa-IR" smtClean="0"/>
              <a:t>7</a:t>
            </a:fld>
            <a:endParaRPr lang="fa-IR"/>
          </a:p>
        </p:txBody>
      </p:sp>
    </p:spTree>
    <p:extLst>
      <p:ext uri="{BB962C8B-B14F-4D97-AF65-F5344CB8AC3E}">
        <p14:creationId xmlns:p14="http://schemas.microsoft.com/office/powerpoint/2010/main" val="1435792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92A7C92C-AC1B-43BD-97D3-A50563BF5C48}" type="slidenum">
              <a:rPr lang="fa-IR" smtClean="0"/>
              <a:t>8</a:t>
            </a:fld>
            <a:endParaRPr lang="fa-IR"/>
          </a:p>
        </p:txBody>
      </p:sp>
    </p:spTree>
    <p:extLst>
      <p:ext uri="{BB962C8B-B14F-4D97-AF65-F5344CB8AC3E}">
        <p14:creationId xmlns:p14="http://schemas.microsoft.com/office/powerpoint/2010/main" val="1075008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92A7C92C-AC1B-43BD-97D3-A50563BF5C48}" type="slidenum">
              <a:rPr lang="fa-IR" smtClean="0"/>
              <a:t>9</a:t>
            </a:fld>
            <a:endParaRPr lang="fa-IR"/>
          </a:p>
        </p:txBody>
      </p:sp>
    </p:spTree>
    <p:extLst>
      <p:ext uri="{BB962C8B-B14F-4D97-AF65-F5344CB8AC3E}">
        <p14:creationId xmlns:p14="http://schemas.microsoft.com/office/powerpoint/2010/main" val="2271211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92A7C92C-AC1B-43BD-97D3-A50563BF5C48}" type="slidenum">
              <a:rPr lang="fa-IR" smtClean="0"/>
              <a:t>10</a:t>
            </a:fld>
            <a:endParaRPr lang="fa-IR"/>
          </a:p>
        </p:txBody>
      </p:sp>
    </p:spTree>
    <p:extLst>
      <p:ext uri="{BB962C8B-B14F-4D97-AF65-F5344CB8AC3E}">
        <p14:creationId xmlns:p14="http://schemas.microsoft.com/office/powerpoint/2010/main" val="1956421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92A7C92C-AC1B-43BD-97D3-A50563BF5C48}" type="slidenum">
              <a:rPr lang="fa-IR" smtClean="0"/>
              <a:t>16</a:t>
            </a:fld>
            <a:endParaRPr lang="fa-IR"/>
          </a:p>
        </p:txBody>
      </p:sp>
    </p:spTree>
    <p:extLst>
      <p:ext uri="{BB962C8B-B14F-4D97-AF65-F5344CB8AC3E}">
        <p14:creationId xmlns:p14="http://schemas.microsoft.com/office/powerpoint/2010/main" val="1253148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92A7C92C-AC1B-43BD-97D3-A50563BF5C48}" type="slidenum">
              <a:rPr lang="fa-IR" smtClean="0"/>
              <a:t>18</a:t>
            </a:fld>
            <a:endParaRPr lang="fa-IR"/>
          </a:p>
        </p:txBody>
      </p:sp>
    </p:spTree>
    <p:extLst>
      <p:ext uri="{BB962C8B-B14F-4D97-AF65-F5344CB8AC3E}">
        <p14:creationId xmlns:p14="http://schemas.microsoft.com/office/powerpoint/2010/main" val="2133139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92A7C92C-AC1B-43BD-97D3-A50563BF5C48}" type="slidenum">
              <a:rPr lang="fa-IR" smtClean="0"/>
              <a:t>20</a:t>
            </a:fld>
            <a:endParaRPr lang="fa-IR"/>
          </a:p>
        </p:txBody>
      </p:sp>
    </p:spTree>
    <p:extLst>
      <p:ext uri="{BB962C8B-B14F-4D97-AF65-F5344CB8AC3E}">
        <p14:creationId xmlns:p14="http://schemas.microsoft.com/office/powerpoint/2010/main" val="547870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9977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829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6127F0E-A7B1-0C30-C880-2616A974F19E}"/>
              </a:ext>
            </a:extLst>
          </p:cNvPr>
          <p:cNvSpPr>
            <a:spLocks noGrp="1"/>
          </p:cNvSpPr>
          <p:nvPr>
            <p:ph type="pic" sz="quarter" idx="10"/>
          </p:nvPr>
        </p:nvSpPr>
        <p:spPr>
          <a:xfrm>
            <a:off x="5200073" y="1200728"/>
            <a:ext cx="6908223" cy="4456543"/>
          </a:xfrm>
          <a:custGeom>
            <a:avLst/>
            <a:gdLst>
              <a:gd name="connsiteX0" fmla="*/ 604982 w 6908223"/>
              <a:gd name="connsiteY0" fmla="*/ 3422070 h 4456543"/>
              <a:gd name="connsiteX1" fmla="*/ 6908223 w 6908223"/>
              <a:gd name="connsiteY1" fmla="*/ 3422070 h 4456543"/>
              <a:gd name="connsiteX2" fmla="*/ 6908223 w 6908223"/>
              <a:gd name="connsiteY2" fmla="*/ 4456543 h 4456543"/>
              <a:gd name="connsiteX3" fmla="*/ 604982 w 6908223"/>
              <a:gd name="connsiteY3" fmla="*/ 4456543 h 4456543"/>
              <a:gd name="connsiteX4" fmla="*/ 0 w 6908223"/>
              <a:gd name="connsiteY4" fmla="*/ 2281380 h 4456543"/>
              <a:gd name="connsiteX5" fmla="*/ 6373091 w 6908223"/>
              <a:gd name="connsiteY5" fmla="*/ 2281380 h 4456543"/>
              <a:gd name="connsiteX6" fmla="*/ 6373091 w 6908223"/>
              <a:gd name="connsiteY6" fmla="*/ 3315853 h 4456543"/>
              <a:gd name="connsiteX7" fmla="*/ 0 w 6908223"/>
              <a:gd name="connsiteY7" fmla="*/ 3315853 h 4456543"/>
              <a:gd name="connsiteX8" fmla="*/ 604982 w 6908223"/>
              <a:gd name="connsiteY8" fmla="*/ 1140690 h 4456543"/>
              <a:gd name="connsiteX9" fmla="*/ 6728691 w 6908223"/>
              <a:gd name="connsiteY9" fmla="*/ 1140690 h 4456543"/>
              <a:gd name="connsiteX10" fmla="*/ 6728691 w 6908223"/>
              <a:gd name="connsiteY10" fmla="*/ 2175163 h 4456543"/>
              <a:gd name="connsiteX11" fmla="*/ 604982 w 6908223"/>
              <a:gd name="connsiteY11" fmla="*/ 2175163 h 4456543"/>
              <a:gd name="connsiteX12" fmla="*/ 83129 w 6908223"/>
              <a:gd name="connsiteY12" fmla="*/ 0 h 4456543"/>
              <a:gd name="connsiteX13" fmla="*/ 6548583 w 6908223"/>
              <a:gd name="connsiteY13" fmla="*/ 0 h 4456543"/>
              <a:gd name="connsiteX14" fmla="*/ 6548583 w 6908223"/>
              <a:gd name="connsiteY14" fmla="*/ 1034473 h 4456543"/>
              <a:gd name="connsiteX15" fmla="*/ 83129 w 6908223"/>
              <a:gd name="connsiteY15" fmla="*/ 1034473 h 4456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08223" h="4456543">
                <a:moveTo>
                  <a:pt x="604982" y="3422070"/>
                </a:moveTo>
                <a:lnTo>
                  <a:pt x="6908223" y="3422070"/>
                </a:lnTo>
                <a:lnTo>
                  <a:pt x="6908223" y="4456543"/>
                </a:lnTo>
                <a:lnTo>
                  <a:pt x="604982" y="4456543"/>
                </a:lnTo>
                <a:close/>
                <a:moveTo>
                  <a:pt x="0" y="2281380"/>
                </a:moveTo>
                <a:lnTo>
                  <a:pt x="6373091" y="2281380"/>
                </a:lnTo>
                <a:lnTo>
                  <a:pt x="6373091" y="3315853"/>
                </a:lnTo>
                <a:lnTo>
                  <a:pt x="0" y="3315853"/>
                </a:lnTo>
                <a:close/>
                <a:moveTo>
                  <a:pt x="604982" y="1140690"/>
                </a:moveTo>
                <a:lnTo>
                  <a:pt x="6728691" y="1140690"/>
                </a:lnTo>
                <a:lnTo>
                  <a:pt x="6728691" y="2175163"/>
                </a:lnTo>
                <a:lnTo>
                  <a:pt x="604982" y="2175163"/>
                </a:lnTo>
                <a:close/>
                <a:moveTo>
                  <a:pt x="83129" y="0"/>
                </a:moveTo>
                <a:lnTo>
                  <a:pt x="6548583" y="0"/>
                </a:lnTo>
                <a:lnTo>
                  <a:pt x="6548583" y="1034473"/>
                </a:lnTo>
                <a:lnTo>
                  <a:pt x="83129" y="1034473"/>
                </a:lnTo>
                <a:close/>
              </a:path>
            </a:pathLst>
          </a:custGeom>
        </p:spPr>
        <p:txBody>
          <a:bodyPr wrap="square">
            <a:noAutofit/>
          </a:bodyPr>
          <a:lstStyle/>
          <a:p>
            <a:endParaRPr lang="fa-IR"/>
          </a:p>
        </p:txBody>
      </p:sp>
    </p:spTree>
    <p:extLst>
      <p:ext uri="{BB962C8B-B14F-4D97-AF65-F5344CB8AC3E}">
        <p14:creationId xmlns:p14="http://schemas.microsoft.com/office/powerpoint/2010/main" val="31893936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6058418"/>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fi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alaedin.travel/"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813C4BD-7FE8-14AE-D029-FF05E167878F}"/>
              </a:ext>
            </a:extLst>
          </p:cNvPr>
          <p:cNvSpPr/>
          <p:nvPr/>
        </p:nvSpPr>
        <p:spPr>
          <a:xfrm>
            <a:off x="-1" y="0"/>
            <a:ext cx="489646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6" name="Picture 2" descr="لوگو دانشگاه تهران - لوگویاب">
            <a:extLst>
              <a:ext uri="{FF2B5EF4-FFF2-40B4-BE49-F238E27FC236}">
                <a16:creationId xmlns:a16="http://schemas.microsoft.com/office/drawing/2014/main" id="{3591623E-DF63-C23E-3EDB-CCD4172C11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1298" y="345836"/>
            <a:ext cx="1930988" cy="19309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C09C874B-0391-CA1C-25F5-35F735035716}"/>
              </a:ext>
            </a:extLst>
          </p:cNvPr>
          <p:cNvPicPr>
            <a:picLocks noChangeAspect="1"/>
          </p:cNvPicPr>
          <p:nvPr/>
        </p:nvPicPr>
        <p:blipFill rotWithShape="1">
          <a:blip r:embed="rId3">
            <a:extLst>
              <a:ext uri="{28A0092B-C50C-407E-A947-70E740481C1C}">
                <a14:useLocalDpi xmlns:a14="http://schemas.microsoft.com/office/drawing/2010/main" val="0"/>
              </a:ext>
            </a:extLst>
          </a:blip>
          <a:srcRect r="9856" b="9104"/>
          <a:stretch/>
        </p:blipFill>
        <p:spPr>
          <a:xfrm>
            <a:off x="1611082" y="224155"/>
            <a:ext cx="6399274" cy="6452706"/>
          </a:xfrm>
          <a:prstGeom prst="roundRect">
            <a:avLst>
              <a:gd name="adj" fmla="val 50000"/>
            </a:avLst>
          </a:prstGeom>
          <a:ln w="76200">
            <a:solidFill>
              <a:schemeClr val="bg1"/>
            </a:solidFill>
          </a:ln>
        </p:spPr>
      </p:pic>
      <p:grpSp>
        <p:nvGrpSpPr>
          <p:cNvPr id="19" name="Group 18">
            <a:extLst>
              <a:ext uri="{FF2B5EF4-FFF2-40B4-BE49-F238E27FC236}">
                <a16:creationId xmlns:a16="http://schemas.microsoft.com/office/drawing/2014/main" id="{7BF26642-6D79-39FA-E996-99086C2689B9}"/>
              </a:ext>
            </a:extLst>
          </p:cNvPr>
          <p:cNvGrpSpPr/>
          <p:nvPr/>
        </p:nvGrpSpPr>
        <p:grpSpPr>
          <a:xfrm>
            <a:off x="6756212" y="2515306"/>
            <a:ext cx="5061160" cy="642383"/>
            <a:chOff x="6617719" y="1350969"/>
            <a:chExt cx="5061160" cy="642383"/>
          </a:xfrm>
          <a:solidFill>
            <a:schemeClr val="accent2"/>
          </a:solidFill>
        </p:grpSpPr>
        <p:sp>
          <p:nvSpPr>
            <p:cNvPr id="22" name="Rectangle 21">
              <a:extLst>
                <a:ext uri="{FF2B5EF4-FFF2-40B4-BE49-F238E27FC236}">
                  <a16:creationId xmlns:a16="http://schemas.microsoft.com/office/drawing/2014/main" id="{6F2B5E88-95A0-AF61-1465-D9D82E1F3220}"/>
                </a:ext>
              </a:extLst>
            </p:cNvPr>
            <p:cNvSpPr/>
            <p:nvPr/>
          </p:nvSpPr>
          <p:spPr>
            <a:xfrm>
              <a:off x="6617724" y="1350969"/>
              <a:ext cx="5061155" cy="64238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a:p>
          </p:txBody>
        </p:sp>
        <p:sp>
          <p:nvSpPr>
            <p:cNvPr id="23" name="TextBox 22">
              <a:extLst>
                <a:ext uri="{FF2B5EF4-FFF2-40B4-BE49-F238E27FC236}">
                  <a16:creationId xmlns:a16="http://schemas.microsoft.com/office/drawing/2014/main" id="{17B3582A-6D1A-86F2-AE85-34DC6C5897B9}"/>
                </a:ext>
              </a:extLst>
            </p:cNvPr>
            <p:cNvSpPr txBox="1"/>
            <p:nvPr/>
          </p:nvSpPr>
          <p:spPr>
            <a:xfrm>
              <a:off x="6617719" y="1464871"/>
              <a:ext cx="5061158" cy="415498"/>
            </a:xfrm>
            <a:prstGeom prst="rect">
              <a:avLst/>
            </a:prstGeom>
            <a:grpFill/>
          </p:spPr>
          <p:txBody>
            <a:bodyPr wrap="square">
              <a:spAutoFit/>
            </a:bodyPr>
            <a:lstStyle/>
            <a:p>
              <a:pPr algn="ctr" rtl="1">
                <a:lnSpc>
                  <a:spcPts val="2400"/>
                </a:lnSpc>
                <a:spcAft>
                  <a:spcPts val="750"/>
                </a:spcAft>
              </a:pPr>
              <a:r>
                <a:rPr lang="fa-IR" sz="2000" b="1" i="0" dirty="0">
                  <a:solidFill>
                    <a:schemeClr val="bg1"/>
                  </a:solidFill>
                  <a:effectLst/>
                  <a:latin typeface="Shabnam" panose="020B0603030804020204" pitchFamily="34" charset="-78"/>
                  <a:cs typeface="Shabnam" panose="020B0603030804020204" pitchFamily="34" charset="-78"/>
                </a:rPr>
                <a:t>موضوع:پاورپوینت جشن سده زرتشتیان</a:t>
              </a:r>
            </a:p>
          </p:txBody>
        </p:sp>
      </p:grpSp>
      <p:grpSp>
        <p:nvGrpSpPr>
          <p:cNvPr id="24" name="Group 23">
            <a:extLst>
              <a:ext uri="{FF2B5EF4-FFF2-40B4-BE49-F238E27FC236}">
                <a16:creationId xmlns:a16="http://schemas.microsoft.com/office/drawing/2014/main" id="{36B9DD83-D40E-0456-6B02-454DAF7ECEFE}"/>
              </a:ext>
            </a:extLst>
          </p:cNvPr>
          <p:cNvGrpSpPr/>
          <p:nvPr/>
        </p:nvGrpSpPr>
        <p:grpSpPr>
          <a:xfrm>
            <a:off x="6756211" y="3383941"/>
            <a:ext cx="5061160" cy="642383"/>
            <a:chOff x="6936040" y="2219604"/>
            <a:chExt cx="4424519" cy="642383"/>
          </a:xfrm>
          <a:solidFill>
            <a:schemeClr val="accent2"/>
          </a:solidFill>
        </p:grpSpPr>
        <p:sp>
          <p:nvSpPr>
            <p:cNvPr id="25" name="Rectangle 24">
              <a:extLst>
                <a:ext uri="{FF2B5EF4-FFF2-40B4-BE49-F238E27FC236}">
                  <a16:creationId xmlns:a16="http://schemas.microsoft.com/office/drawing/2014/main" id="{39C1E387-BD05-12D9-C7A5-EB4E2BE68502}"/>
                </a:ext>
              </a:extLst>
            </p:cNvPr>
            <p:cNvSpPr/>
            <p:nvPr/>
          </p:nvSpPr>
          <p:spPr>
            <a:xfrm>
              <a:off x="6936043" y="2219604"/>
              <a:ext cx="4424516" cy="64238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a:p>
          </p:txBody>
        </p:sp>
        <p:sp>
          <p:nvSpPr>
            <p:cNvPr id="26" name="TextBox 25">
              <a:extLst>
                <a:ext uri="{FF2B5EF4-FFF2-40B4-BE49-F238E27FC236}">
                  <a16:creationId xmlns:a16="http://schemas.microsoft.com/office/drawing/2014/main" id="{1E5F7998-5B00-9D72-BAA1-050E27550EB2}"/>
                </a:ext>
              </a:extLst>
            </p:cNvPr>
            <p:cNvSpPr txBox="1"/>
            <p:nvPr/>
          </p:nvSpPr>
          <p:spPr>
            <a:xfrm>
              <a:off x="6936040" y="2349312"/>
              <a:ext cx="4424512" cy="415498"/>
            </a:xfrm>
            <a:prstGeom prst="rect">
              <a:avLst/>
            </a:prstGeom>
            <a:grpFill/>
          </p:spPr>
          <p:txBody>
            <a:bodyPr wrap="square">
              <a:spAutoFit/>
            </a:bodyPr>
            <a:lstStyle/>
            <a:p>
              <a:pPr algn="ctr" rtl="1">
                <a:lnSpc>
                  <a:spcPts val="2400"/>
                </a:lnSpc>
                <a:spcAft>
                  <a:spcPts val="750"/>
                </a:spcAft>
              </a:pPr>
              <a:r>
                <a:rPr lang="fa-IR" sz="2000" b="1" i="0" dirty="0">
                  <a:solidFill>
                    <a:schemeClr val="bg1"/>
                  </a:solidFill>
                  <a:effectLst/>
                  <a:latin typeface="Shabnam" panose="020B0603030804020204" pitchFamily="34" charset="-78"/>
                  <a:cs typeface="Shabnam" panose="020B0603030804020204" pitchFamily="34" charset="-78"/>
                </a:rPr>
                <a:t>استاد راهنما: علیرضا عزیزی</a:t>
              </a:r>
            </a:p>
          </p:txBody>
        </p:sp>
      </p:grpSp>
      <p:grpSp>
        <p:nvGrpSpPr>
          <p:cNvPr id="27" name="Group 26">
            <a:extLst>
              <a:ext uri="{FF2B5EF4-FFF2-40B4-BE49-F238E27FC236}">
                <a16:creationId xmlns:a16="http://schemas.microsoft.com/office/drawing/2014/main" id="{913EEE7D-CC94-A1F4-87D2-C65FE7555047}"/>
              </a:ext>
            </a:extLst>
          </p:cNvPr>
          <p:cNvGrpSpPr/>
          <p:nvPr/>
        </p:nvGrpSpPr>
        <p:grpSpPr>
          <a:xfrm>
            <a:off x="6721957" y="4252576"/>
            <a:ext cx="5095413" cy="642383"/>
            <a:chOff x="6907854" y="3088239"/>
            <a:chExt cx="4192765" cy="642383"/>
          </a:xfrm>
          <a:solidFill>
            <a:schemeClr val="accent2"/>
          </a:solidFill>
        </p:grpSpPr>
        <p:sp>
          <p:nvSpPr>
            <p:cNvPr id="28" name="Rectangle 27">
              <a:extLst>
                <a:ext uri="{FF2B5EF4-FFF2-40B4-BE49-F238E27FC236}">
                  <a16:creationId xmlns:a16="http://schemas.microsoft.com/office/drawing/2014/main" id="{9D544794-6F6A-CCF7-FB15-C3E672FA1D3F}"/>
                </a:ext>
              </a:extLst>
            </p:cNvPr>
            <p:cNvSpPr/>
            <p:nvPr/>
          </p:nvSpPr>
          <p:spPr>
            <a:xfrm>
              <a:off x="6936043" y="3088239"/>
              <a:ext cx="4164576" cy="64238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a:p>
          </p:txBody>
        </p:sp>
        <p:sp>
          <p:nvSpPr>
            <p:cNvPr id="29" name="TextBox 28">
              <a:extLst>
                <a:ext uri="{FF2B5EF4-FFF2-40B4-BE49-F238E27FC236}">
                  <a16:creationId xmlns:a16="http://schemas.microsoft.com/office/drawing/2014/main" id="{371F0DB5-8A9D-EF1F-F6F2-35508C0B1F32}"/>
                </a:ext>
              </a:extLst>
            </p:cNvPr>
            <p:cNvSpPr txBox="1"/>
            <p:nvPr/>
          </p:nvSpPr>
          <p:spPr>
            <a:xfrm>
              <a:off x="6907854" y="3205041"/>
              <a:ext cx="4164572" cy="415498"/>
            </a:xfrm>
            <a:prstGeom prst="rect">
              <a:avLst/>
            </a:prstGeom>
            <a:grpFill/>
          </p:spPr>
          <p:txBody>
            <a:bodyPr wrap="square">
              <a:spAutoFit/>
            </a:bodyPr>
            <a:lstStyle/>
            <a:p>
              <a:pPr algn="ctr" rtl="1">
                <a:lnSpc>
                  <a:spcPts val="2400"/>
                </a:lnSpc>
                <a:spcAft>
                  <a:spcPts val="750"/>
                </a:spcAft>
              </a:pPr>
              <a:r>
                <a:rPr lang="fa-IR" sz="2000" b="1" dirty="0">
                  <a:solidFill>
                    <a:schemeClr val="bg1"/>
                  </a:solidFill>
                  <a:latin typeface="Shabnam" panose="020B0603030804020204" pitchFamily="34" charset="-78"/>
                  <a:cs typeface="Shabnam" panose="020B0603030804020204" pitchFamily="34" charset="-78"/>
                </a:rPr>
                <a:t>پژوهشگر</a:t>
              </a:r>
              <a:r>
                <a:rPr lang="fa-IR" sz="2000" b="1" i="0" dirty="0">
                  <a:solidFill>
                    <a:schemeClr val="bg1"/>
                  </a:solidFill>
                  <a:effectLst/>
                  <a:latin typeface="Shabnam" panose="020B0603030804020204" pitchFamily="34" charset="-78"/>
                  <a:cs typeface="Shabnam" panose="020B0603030804020204" pitchFamily="34" charset="-78"/>
                </a:rPr>
                <a:t>: فاطمه عباسی</a:t>
              </a:r>
            </a:p>
          </p:txBody>
        </p:sp>
      </p:grpSp>
      <p:grpSp>
        <p:nvGrpSpPr>
          <p:cNvPr id="30" name="Group 29">
            <a:extLst>
              <a:ext uri="{FF2B5EF4-FFF2-40B4-BE49-F238E27FC236}">
                <a16:creationId xmlns:a16="http://schemas.microsoft.com/office/drawing/2014/main" id="{BCD5D698-5415-02C0-0F98-AA02975FC7E4}"/>
              </a:ext>
            </a:extLst>
          </p:cNvPr>
          <p:cNvGrpSpPr/>
          <p:nvPr/>
        </p:nvGrpSpPr>
        <p:grpSpPr>
          <a:xfrm>
            <a:off x="6756208" y="5121211"/>
            <a:ext cx="5061160" cy="642383"/>
            <a:chOff x="6936037" y="3956874"/>
            <a:chExt cx="3908944" cy="642383"/>
          </a:xfrm>
          <a:solidFill>
            <a:schemeClr val="accent2"/>
          </a:solidFill>
        </p:grpSpPr>
        <p:sp>
          <p:nvSpPr>
            <p:cNvPr id="31" name="Rectangle 30">
              <a:extLst>
                <a:ext uri="{FF2B5EF4-FFF2-40B4-BE49-F238E27FC236}">
                  <a16:creationId xmlns:a16="http://schemas.microsoft.com/office/drawing/2014/main" id="{E7AFEC9E-8BDB-52CF-B36E-4094835B88C1}"/>
                </a:ext>
              </a:extLst>
            </p:cNvPr>
            <p:cNvSpPr/>
            <p:nvPr/>
          </p:nvSpPr>
          <p:spPr>
            <a:xfrm>
              <a:off x="6936043" y="3956874"/>
              <a:ext cx="3908938" cy="64238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a:p>
          </p:txBody>
        </p:sp>
        <p:sp>
          <p:nvSpPr>
            <p:cNvPr id="32" name="TextBox 31">
              <a:extLst>
                <a:ext uri="{FF2B5EF4-FFF2-40B4-BE49-F238E27FC236}">
                  <a16:creationId xmlns:a16="http://schemas.microsoft.com/office/drawing/2014/main" id="{7D1D415C-7D91-3AEF-7ED7-0697D6A9EFBB}"/>
                </a:ext>
              </a:extLst>
            </p:cNvPr>
            <p:cNvSpPr txBox="1"/>
            <p:nvPr/>
          </p:nvSpPr>
          <p:spPr>
            <a:xfrm>
              <a:off x="6936037" y="4034083"/>
              <a:ext cx="3882481" cy="415498"/>
            </a:xfrm>
            <a:prstGeom prst="rect">
              <a:avLst/>
            </a:prstGeom>
            <a:grpFill/>
          </p:spPr>
          <p:txBody>
            <a:bodyPr wrap="square">
              <a:spAutoFit/>
            </a:bodyPr>
            <a:lstStyle/>
            <a:p>
              <a:pPr algn="ctr" rtl="1">
                <a:lnSpc>
                  <a:spcPts val="2400"/>
                </a:lnSpc>
                <a:spcAft>
                  <a:spcPts val="750"/>
                </a:spcAft>
              </a:pPr>
              <a:r>
                <a:rPr lang="fa-IR" sz="2000" b="1" i="0" dirty="0">
                  <a:solidFill>
                    <a:schemeClr val="bg1"/>
                  </a:solidFill>
                  <a:effectLst/>
                  <a:latin typeface="Shabnam" panose="020B0603030804020204" pitchFamily="34" charset="-78"/>
                  <a:cs typeface="Shabnam" panose="020B0603030804020204" pitchFamily="34" charset="-78"/>
                </a:rPr>
                <a:t>تاریخ ارائه: .....</a:t>
              </a:r>
            </a:p>
          </p:txBody>
        </p:sp>
      </p:grpSp>
    </p:spTree>
    <p:extLst>
      <p:ext uri="{BB962C8B-B14F-4D97-AF65-F5344CB8AC3E}">
        <p14:creationId xmlns:p14="http://schemas.microsoft.com/office/powerpoint/2010/main" val="1661601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2D7DA15-FCB3-358C-FE9F-92DCD7144DAC}"/>
              </a:ext>
            </a:extLst>
          </p:cNvPr>
          <p:cNvSpPr txBox="1"/>
          <p:nvPr/>
        </p:nvSpPr>
        <p:spPr>
          <a:xfrm>
            <a:off x="6951404" y="161456"/>
            <a:ext cx="5073447" cy="174663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sz="2000" b="1" dirty="0"/>
              <a:t>خواندن شعر سده در شاهنامه: </a:t>
            </a:r>
          </a:p>
          <a:p>
            <a:r>
              <a:rPr lang="fa-IR" dirty="0"/>
              <a:t>این شعر را فردوسی در شاهنامه سروده است و در آن، به توصیف جشن سده و اهمیت آن پرداخته است. </a:t>
            </a:r>
          </a:p>
        </p:txBody>
      </p:sp>
      <p:sp>
        <p:nvSpPr>
          <p:cNvPr id="5" name="TextBox 4">
            <a:extLst>
              <a:ext uri="{FF2B5EF4-FFF2-40B4-BE49-F238E27FC236}">
                <a16:creationId xmlns:a16="http://schemas.microsoft.com/office/drawing/2014/main" id="{4895504A-DCAF-E0F3-1ACF-8557C0A66B60}"/>
              </a:ext>
            </a:extLst>
          </p:cNvPr>
          <p:cNvSpPr txBox="1"/>
          <p:nvPr/>
        </p:nvSpPr>
        <p:spPr>
          <a:xfrm>
            <a:off x="816078" y="4834940"/>
            <a:ext cx="5633884" cy="174663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sz="2000" b="1" dirty="0"/>
              <a:t>پرش از روی آتش:</a:t>
            </a:r>
          </a:p>
          <a:p>
            <a:r>
              <a:rPr lang="fa-IR" dirty="0"/>
              <a:t> پرش از روی آتش ریشه در باورهای زرتشتی دارد و زرتشتیان معتقدند که این کار، نمادی از پاکی و دوری از پلیدی است. </a:t>
            </a:r>
          </a:p>
        </p:txBody>
      </p:sp>
      <p:sp>
        <p:nvSpPr>
          <p:cNvPr id="10" name="Rectangle 9">
            <a:extLst>
              <a:ext uri="{FF2B5EF4-FFF2-40B4-BE49-F238E27FC236}">
                <a16:creationId xmlns:a16="http://schemas.microsoft.com/office/drawing/2014/main" id="{FD64F4A9-E746-F072-47E1-419C2594DBE3}"/>
              </a:ext>
            </a:extLst>
          </p:cNvPr>
          <p:cNvSpPr/>
          <p:nvPr/>
        </p:nvSpPr>
        <p:spPr>
          <a:xfrm>
            <a:off x="4290646" y="3917336"/>
            <a:ext cx="4583723" cy="62434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6DD419E4-1604-2A4C-7A3A-B4FB29712FA7}"/>
              </a:ext>
            </a:extLst>
          </p:cNvPr>
          <p:cNvSpPr/>
          <p:nvPr/>
        </p:nvSpPr>
        <p:spPr>
          <a:xfrm>
            <a:off x="4869585" y="2330116"/>
            <a:ext cx="3102108" cy="62434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a:extLst>
              <a:ext uri="{FF2B5EF4-FFF2-40B4-BE49-F238E27FC236}">
                <a16:creationId xmlns:a16="http://schemas.microsoft.com/office/drawing/2014/main" id="{08D7B796-8EAA-B741-FF1E-AE1FA020BF23}"/>
              </a:ext>
            </a:extLst>
          </p:cNvPr>
          <p:cNvPicPr>
            <a:picLocks noChangeAspect="1"/>
          </p:cNvPicPr>
          <p:nvPr/>
        </p:nvPicPr>
        <p:blipFill>
          <a:blip r:embed="rId3"/>
          <a:srcRect l="848" t="8793" r="20194" b="1045"/>
          <a:stretch/>
        </p:blipFill>
        <p:spPr>
          <a:xfrm>
            <a:off x="6820356" y="3318768"/>
            <a:ext cx="4457243" cy="3397342"/>
          </a:xfrm>
          <a:prstGeom prst="rect">
            <a:avLst/>
          </a:prstGeom>
        </p:spPr>
      </p:pic>
      <p:pic>
        <p:nvPicPr>
          <p:cNvPr id="4" name="Picture 3">
            <a:extLst>
              <a:ext uri="{FF2B5EF4-FFF2-40B4-BE49-F238E27FC236}">
                <a16:creationId xmlns:a16="http://schemas.microsoft.com/office/drawing/2014/main" id="{4397B0EE-7468-AF81-9071-77297F54A145}"/>
              </a:ext>
            </a:extLst>
          </p:cNvPr>
          <p:cNvPicPr>
            <a:picLocks noChangeAspect="1"/>
          </p:cNvPicPr>
          <p:nvPr/>
        </p:nvPicPr>
        <p:blipFill>
          <a:blip r:embed="rId4"/>
          <a:stretch>
            <a:fillRect/>
          </a:stretch>
        </p:blipFill>
        <p:spPr>
          <a:xfrm>
            <a:off x="708736" y="362012"/>
            <a:ext cx="5246815" cy="3302408"/>
          </a:xfrm>
          <a:prstGeom prst="rect">
            <a:avLst/>
          </a:prstGeom>
        </p:spPr>
      </p:pic>
    </p:spTree>
    <p:extLst>
      <p:ext uri="{BB962C8B-B14F-4D97-AF65-F5344CB8AC3E}">
        <p14:creationId xmlns:p14="http://schemas.microsoft.com/office/powerpoint/2010/main" val="2923779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A6E17E-7807-22C1-5133-889216DFD988}"/>
              </a:ext>
            </a:extLst>
          </p:cNvPr>
          <p:cNvSpPr txBox="1"/>
          <p:nvPr/>
        </p:nvSpPr>
        <p:spPr>
          <a:xfrm>
            <a:off x="7042838" y="528675"/>
            <a:ext cx="5122606" cy="174663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sz="2000" b="1" dirty="0"/>
              <a:t>خوردن تنقلات و غذاهای مخصوص:</a:t>
            </a:r>
          </a:p>
          <a:p>
            <a:r>
              <a:rPr lang="fa-IR" dirty="0"/>
              <a:t> در این جشن، معمولاً تنقلات و غذاهای مخصوصی مانند آجیل، شیرینی، آش، و نان برنجی پخته می‌شود. </a:t>
            </a:r>
          </a:p>
        </p:txBody>
      </p:sp>
      <p:sp>
        <p:nvSpPr>
          <p:cNvPr id="5" name="TextBox 4">
            <a:extLst>
              <a:ext uri="{FF2B5EF4-FFF2-40B4-BE49-F238E27FC236}">
                <a16:creationId xmlns:a16="http://schemas.microsoft.com/office/drawing/2014/main" id="{8D018C93-8328-B4FC-6C0F-2A9062FEB684}"/>
              </a:ext>
            </a:extLst>
          </p:cNvPr>
          <p:cNvSpPr txBox="1"/>
          <p:nvPr/>
        </p:nvSpPr>
        <p:spPr>
          <a:xfrm>
            <a:off x="7093470" y="3709378"/>
            <a:ext cx="5021341" cy="174663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sz="2000" b="1" dirty="0"/>
              <a:t>پوشیدن لباس‌های رنگارنگ: </a:t>
            </a:r>
          </a:p>
          <a:p>
            <a:r>
              <a:rPr lang="fa-IR" dirty="0"/>
              <a:t>در جشن سده، مردم معمولاً لباس‌های رنگارنگ و شاد می‌پوشند تا شادی و نشاط خود را به نمایش بگذارند. </a:t>
            </a:r>
          </a:p>
        </p:txBody>
      </p:sp>
      <p:sp>
        <p:nvSpPr>
          <p:cNvPr id="4" name="Rectangle 3">
            <a:extLst>
              <a:ext uri="{FF2B5EF4-FFF2-40B4-BE49-F238E27FC236}">
                <a16:creationId xmlns:a16="http://schemas.microsoft.com/office/drawing/2014/main" id="{5CCB330F-1449-DBF1-6477-D0B946B12A42}"/>
              </a:ext>
            </a:extLst>
          </p:cNvPr>
          <p:cNvSpPr/>
          <p:nvPr/>
        </p:nvSpPr>
        <p:spPr>
          <a:xfrm>
            <a:off x="4431323" y="674896"/>
            <a:ext cx="2426677" cy="550820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AA2FCA82-2F27-8A72-1309-997A0F82C436}"/>
              </a:ext>
            </a:extLst>
          </p:cNvPr>
          <p:cNvPicPr>
            <a:picLocks noChangeAspect="1"/>
          </p:cNvPicPr>
          <p:nvPr/>
        </p:nvPicPr>
        <p:blipFill>
          <a:blip r:embed="rId2"/>
          <a:srcRect l="20539" r="17524" b="1792"/>
          <a:stretch/>
        </p:blipFill>
        <p:spPr>
          <a:xfrm>
            <a:off x="0" y="0"/>
            <a:ext cx="6482742" cy="6858000"/>
          </a:xfrm>
          <a:prstGeom prst="rect">
            <a:avLst/>
          </a:prstGeom>
        </p:spPr>
      </p:pic>
    </p:spTree>
    <p:extLst>
      <p:ext uri="{BB962C8B-B14F-4D97-AF65-F5344CB8AC3E}">
        <p14:creationId xmlns:p14="http://schemas.microsoft.com/office/powerpoint/2010/main" val="2749973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0924B8-9667-42F6-26D3-4EA75556D444}"/>
              </a:ext>
            </a:extLst>
          </p:cNvPr>
          <p:cNvPicPr>
            <a:picLocks noChangeAspect="1"/>
          </p:cNvPicPr>
          <p:nvPr/>
        </p:nvPicPr>
        <p:blipFill rotWithShape="1">
          <a:blip r:embed="rId2"/>
          <a:srcRect l="2481" r="2532"/>
          <a:stretch/>
        </p:blipFill>
        <p:spPr>
          <a:xfrm>
            <a:off x="6986953" y="831009"/>
            <a:ext cx="4911969" cy="5171261"/>
          </a:xfrm>
          <a:prstGeom prst="rect">
            <a:avLst/>
          </a:prstGeom>
          <a:ln w="76200">
            <a:solidFill>
              <a:srgbClr val="FF5400"/>
            </a:solidFill>
          </a:ln>
        </p:spPr>
      </p:pic>
      <p:sp>
        <p:nvSpPr>
          <p:cNvPr id="6" name="Isosceles Triangle 5">
            <a:extLst>
              <a:ext uri="{FF2B5EF4-FFF2-40B4-BE49-F238E27FC236}">
                <a16:creationId xmlns:a16="http://schemas.microsoft.com/office/drawing/2014/main" id="{B60CAEB1-7E27-7933-04BB-608A0DC834C9}"/>
              </a:ext>
            </a:extLst>
          </p:cNvPr>
          <p:cNvSpPr/>
          <p:nvPr/>
        </p:nvSpPr>
        <p:spPr>
          <a:xfrm rot="5400000">
            <a:off x="5263376" y="-70626"/>
            <a:ext cx="1665249" cy="12192002"/>
          </a:xfrm>
          <a:prstGeom prst="triangle">
            <a:avLst>
              <a:gd name="adj" fmla="val 100000"/>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57F6A72-22AA-6B18-11E7-FF9199BD02B6}"/>
              </a:ext>
            </a:extLst>
          </p:cNvPr>
          <p:cNvSpPr txBox="1"/>
          <p:nvPr/>
        </p:nvSpPr>
        <p:spPr>
          <a:xfrm>
            <a:off x="177113" y="942960"/>
            <a:ext cx="6096000" cy="375744"/>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فردوسی و تاریخ درباره جشن سده چه می‌گویند؟</a:t>
            </a:r>
          </a:p>
        </p:txBody>
      </p:sp>
      <p:sp>
        <p:nvSpPr>
          <p:cNvPr id="5" name="TextBox 4">
            <a:extLst>
              <a:ext uri="{FF2B5EF4-FFF2-40B4-BE49-F238E27FC236}">
                <a16:creationId xmlns:a16="http://schemas.microsoft.com/office/drawing/2014/main" id="{0DF8A0F6-2C5C-9ACC-D3D6-BBF04025ACB7}"/>
              </a:ext>
            </a:extLst>
          </p:cNvPr>
          <p:cNvSpPr txBox="1"/>
          <p:nvPr/>
        </p:nvSpPr>
        <p:spPr>
          <a:xfrm>
            <a:off x="531340" y="1478466"/>
            <a:ext cx="5741773" cy="3901068"/>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فردوسی در شاهنامه، علت جشن سده را پدید آمدن آتش از سوی هوشنگ، پادشاهی پیشدادی (نامی از سلسله پادشاهان ایرانی در شاهنامه است)، می‌داند. در شاهنامه آمده که روزی هوشنگ در کوه‌ها مشغول گشت و گذار بوده است که ناگهان ماری می‌بیند و برای کشتن آن سنگی را به سمت آن پرتاب می‌کند. برخورد سنگ با مار و سنگ‌های دیگر کوه موجب جرقه زدن آتش و کشف آن می‌شود.</a:t>
            </a:r>
          </a:p>
        </p:txBody>
      </p:sp>
      <p:sp>
        <p:nvSpPr>
          <p:cNvPr id="4" name="Isosceles Triangle 3">
            <a:extLst>
              <a:ext uri="{FF2B5EF4-FFF2-40B4-BE49-F238E27FC236}">
                <a16:creationId xmlns:a16="http://schemas.microsoft.com/office/drawing/2014/main" id="{0DBAAE04-014A-A145-1BAA-27A5EF3AAB19}"/>
              </a:ext>
            </a:extLst>
          </p:cNvPr>
          <p:cNvSpPr/>
          <p:nvPr/>
        </p:nvSpPr>
        <p:spPr>
          <a:xfrm rot="16200000" flipH="1">
            <a:off x="5263376" y="-70945"/>
            <a:ext cx="1665249" cy="12192002"/>
          </a:xfrm>
          <a:prstGeom prst="triangle">
            <a:avLst>
              <a:gd name="adj" fmla="val 100000"/>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79536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C25A5D-B9AA-B8D1-4BBA-1E326526F5C2}"/>
              </a:ext>
            </a:extLst>
          </p:cNvPr>
          <p:cNvSpPr txBox="1"/>
          <p:nvPr/>
        </p:nvSpPr>
        <p:spPr>
          <a:xfrm>
            <a:off x="1750144" y="1178815"/>
            <a:ext cx="10186217"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تاریخ نیز جشن سده را یکی از جشن‌های قدیمی ایرانیان می‌داند که از زمان‌های بسیار دور برگزار می‌شده است. در برخی منابع تاریخی، جشن سده را به روز اول بهمن‌ماه نسبت داده‌اند که مصادف با صدمین روز زمستان است. این جشن در گذشته‌های دور به تشییع زمستان و استقبال از بهار اختصاص داشته است. </a:t>
            </a:r>
          </a:p>
        </p:txBody>
      </p:sp>
      <p:sp>
        <p:nvSpPr>
          <p:cNvPr id="4" name="TextBox 3">
            <a:extLst>
              <a:ext uri="{FF2B5EF4-FFF2-40B4-BE49-F238E27FC236}">
                <a16:creationId xmlns:a16="http://schemas.microsoft.com/office/drawing/2014/main" id="{77539AB9-B349-A899-AFAE-AD920DBC0704}"/>
              </a:ext>
            </a:extLst>
          </p:cNvPr>
          <p:cNvSpPr txBox="1"/>
          <p:nvPr/>
        </p:nvSpPr>
        <p:spPr>
          <a:xfrm>
            <a:off x="5978012" y="687200"/>
            <a:ext cx="6096000" cy="375744"/>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فردوسی و تاریخ درباره جشن سده چه می‌گویند؟</a:t>
            </a:r>
          </a:p>
        </p:txBody>
      </p:sp>
      <p:sp>
        <p:nvSpPr>
          <p:cNvPr id="9" name="Rectangle 8">
            <a:extLst>
              <a:ext uri="{FF2B5EF4-FFF2-40B4-BE49-F238E27FC236}">
                <a16:creationId xmlns:a16="http://schemas.microsoft.com/office/drawing/2014/main" id="{93D24372-6D6D-169E-98FF-26F67B4D6994}"/>
              </a:ext>
            </a:extLst>
          </p:cNvPr>
          <p:cNvSpPr/>
          <p:nvPr/>
        </p:nvSpPr>
        <p:spPr>
          <a:xfrm>
            <a:off x="1277815" y="4619229"/>
            <a:ext cx="10914185" cy="1254033"/>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7" name="Picture 2">
            <a:extLst>
              <a:ext uri="{FF2B5EF4-FFF2-40B4-BE49-F238E27FC236}">
                <a16:creationId xmlns:a16="http://schemas.microsoft.com/office/drawing/2014/main" id="{02CAFF4C-4A89-D8E1-B6FB-1948A20CC9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8012" y="3512908"/>
            <a:ext cx="4871127" cy="3015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8520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84C5324-19B2-E49D-6048-6100BCC0E4D7}"/>
              </a:ext>
            </a:extLst>
          </p:cNvPr>
          <p:cNvPicPr>
            <a:picLocks noChangeAspect="1"/>
          </p:cNvPicPr>
          <p:nvPr/>
        </p:nvPicPr>
        <p:blipFill>
          <a:blip r:embed="rId2"/>
          <a:srcRect l="8542" t="40857" r="6062"/>
          <a:stretch/>
        </p:blipFill>
        <p:spPr>
          <a:xfrm>
            <a:off x="4827720" y="5643202"/>
            <a:ext cx="7364279" cy="1871790"/>
          </a:xfrm>
          <a:prstGeom prst="rect">
            <a:avLst/>
          </a:prstGeom>
        </p:spPr>
      </p:pic>
      <p:sp>
        <p:nvSpPr>
          <p:cNvPr id="3" name="TextBox 2">
            <a:extLst>
              <a:ext uri="{FF2B5EF4-FFF2-40B4-BE49-F238E27FC236}">
                <a16:creationId xmlns:a16="http://schemas.microsoft.com/office/drawing/2014/main" id="{C58167A2-A30E-7123-3A51-DA713F5A54FC}"/>
              </a:ext>
            </a:extLst>
          </p:cNvPr>
          <p:cNvSpPr txBox="1"/>
          <p:nvPr/>
        </p:nvSpPr>
        <p:spPr>
          <a:xfrm>
            <a:off x="5899592" y="1328639"/>
            <a:ext cx="6096000" cy="3347070"/>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جشن سده در ایران و کشورهای دیگر از جمله تاجیکستان، افغانستان و جمهوری آذربایجان برگزار می‌شود. در این جشن، مردم با برافروختن آتش، از گرمای آن استقبال می‌کنند و به شادی و پایکوبی می‌پردازند.جشن سده که نمادی از آغاز فصل بهار و زندگی دوباره است، امروزه نیز در ایران و کشورهای دیگر برگزار می‌شود. </a:t>
            </a:r>
          </a:p>
        </p:txBody>
      </p:sp>
      <p:sp>
        <p:nvSpPr>
          <p:cNvPr id="2" name="TextBox 1">
            <a:extLst>
              <a:ext uri="{FF2B5EF4-FFF2-40B4-BE49-F238E27FC236}">
                <a16:creationId xmlns:a16="http://schemas.microsoft.com/office/drawing/2014/main" id="{94FCD659-E3EC-1AAB-5359-2ACBD994DBCE}"/>
              </a:ext>
            </a:extLst>
          </p:cNvPr>
          <p:cNvSpPr txBox="1"/>
          <p:nvPr/>
        </p:nvSpPr>
        <p:spPr>
          <a:xfrm>
            <a:off x="5551080" y="658365"/>
            <a:ext cx="6096000" cy="375744"/>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فردوسی و تاریخ درباره جشن سده چه می‌گویند؟</a:t>
            </a:r>
          </a:p>
        </p:txBody>
      </p:sp>
      <p:grpSp>
        <p:nvGrpSpPr>
          <p:cNvPr id="4" name="Group 3">
            <a:extLst>
              <a:ext uri="{FF2B5EF4-FFF2-40B4-BE49-F238E27FC236}">
                <a16:creationId xmlns:a16="http://schemas.microsoft.com/office/drawing/2014/main" id="{6FF99BC0-600F-F5B1-4B82-EEDE4C522427}"/>
              </a:ext>
            </a:extLst>
          </p:cNvPr>
          <p:cNvGrpSpPr/>
          <p:nvPr/>
        </p:nvGrpSpPr>
        <p:grpSpPr>
          <a:xfrm>
            <a:off x="0" y="658365"/>
            <a:ext cx="4550648" cy="5765185"/>
            <a:chOff x="0" y="0"/>
            <a:chExt cx="5466736" cy="6925770"/>
          </a:xfrm>
        </p:grpSpPr>
        <p:pic>
          <p:nvPicPr>
            <p:cNvPr id="2050" name="Picture 2" descr="جشن سده - ویکی‌پدیا، دانشنامهٔ آزاد">
              <a:extLst>
                <a:ext uri="{FF2B5EF4-FFF2-40B4-BE49-F238E27FC236}">
                  <a16:creationId xmlns:a16="http://schemas.microsoft.com/office/drawing/2014/main" id="{843C32BF-79B9-3299-046C-A0E3CA9B5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448610" cy="367758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جشن سده؛ رقص و شادی زرتشتیان تهران از دید رسا‌نه‌های خارجی – DW – ۱۳۹۳/۱۱/۱۱">
              <a:extLst>
                <a:ext uri="{FF2B5EF4-FFF2-40B4-BE49-F238E27FC236}">
                  <a16:creationId xmlns:a16="http://schemas.microsoft.com/office/drawing/2014/main" id="{D7F22F00-1827-17FC-6BFF-AF3D85F688D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8450" b="2106"/>
            <a:stretch/>
          </p:blipFill>
          <p:spPr bwMode="auto">
            <a:xfrm>
              <a:off x="0" y="3639790"/>
              <a:ext cx="5466736" cy="328598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Rectangle 4">
            <a:extLst>
              <a:ext uri="{FF2B5EF4-FFF2-40B4-BE49-F238E27FC236}">
                <a16:creationId xmlns:a16="http://schemas.microsoft.com/office/drawing/2014/main" id="{665C5DBA-15C4-A0AF-5485-16FDB8EFBD7B}"/>
              </a:ext>
            </a:extLst>
          </p:cNvPr>
          <p:cNvSpPr/>
          <p:nvPr/>
        </p:nvSpPr>
        <p:spPr>
          <a:xfrm>
            <a:off x="4273575" y="1168184"/>
            <a:ext cx="554145" cy="4709652"/>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D704892E-78E4-1143-3839-8983A51DC4C6}"/>
              </a:ext>
            </a:extLst>
          </p:cNvPr>
          <p:cNvSpPr/>
          <p:nvPr/>
        </p:nvSpPr>
        <p:spPr>
          <a:xfrm>
            <a:off x="11647080" y="627808"/>
            <a:ext cx="544920" cy="375744"/>
          </a:xfrm>
          <a:prstGeom prst="rect">
            <a:avLst/>
          </a:prstGeom>
          <a:solidFill>
            <a:srgbClr val="6A31C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385406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15EDBBE-B95A-4389-8344-8C985087AF6C}"/>
              </a:ext>
            </a:extLst>
          </p:cNvPr>
          <p:cNvSpPr/>
          <p:nvPr/>
        </p:nvSpPr>
        <p:spPr>
          <a:xfrm>
            <a:off x="1" y="4196861"/>
            <a:ext cx="11664462" cy="17872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08B5EB2-9650-E554-3634-92F4A9A3ADDA}"/>
              </a:ext>
            </a:extLst>
          </p:cNvPr>
          <p:cNvSpPr txBox="1"/>
          <p:nvPr/>
        </p:nvSpPr>
        <p:spPr>
          <a:xfrm>
            <a:off x="3048000" y="415547"/>
            <a:ext cx="6096000" cy="375744"/>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جشن سده در کدام شهرهای ایران برگزار می‌شود؟</a:t>
            </a:r>
          </a:p>
        </p:txBody>
      </p:sp>
      <p:sp>
        <p:nvSpPr>
          <p:cNvPr id="5" name="TextBox 4">
            <a:extLst>
              <a:ext uri="{FF2B5EF4-FFF2-40B4-BE49-F238E27FC236}">
                <a16:creationId xmlns:a16="http://schemas.microsoft.com/office/drawing/2014/main" id="{D42546B4-E861-44F5-2987-4E8E4C5EB341}"/>
              </a:ext>
            </a:extLst>
          </p:cNvPr>
          <p:cNvSpPr txBox="1"/>
          <p:nvPr/>
        </p:nvSpPr>
        <p:spPr>
          <a:xfrm>
            <a:off x="191729" y="966873"/>
            <a:ext cx="11808542" cy="223907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جشن سده، در بسیاری از شهرهای ایران برگزار می‌شود، اما از مهم‌ترین مراکز برپایی آن می‌توان به استان یزد اشاره کرد که زرتشتیان زیادی در آن اقامت دارند. در شهرهای زیر، جشن سده باشکوه و با حضور گسترده مردم برگزار می‌شود: </a:t>
            </a:r>
          </a:p>
          <a:p>
            <a:br>
              <a:rPr lang="fa-IR" dirty="0"/>
            </a:br>
            <a:endParaRPr lang="fa-IR" dirty="0"/>
          </a:p>
        </p:txBody>
      </p:sp>
      <p:sp>
        <p:nvSpPr>
          <p:cNvPr id="2" name="Arrow: Chevron 1">
            <a:extLst>
              <a:ext uri="{FF2B5EF4-FFF2-40B4-BE49-F238E27FC236}">
                <a16:creationId xmlns:a16="http://schemas.microsoft.com/office/drawing/2014/main" id="{9CBB69E2-44E0-9E67-DF7C-A703BCA82128}"/>
              </a:ext>
            </a:extLst>
          </p:cNvPr>
          <p:cNvSpPr/>
          <p:nvPr/>
        </p:nvSpPr>
        <p:spPr>
          <a:xfrm>
            <a:off x="9025634" y="255978"/>
            <a:ext cx="353962" cy="672132"/>
          </a:xfrm>
          <a:prstGeom prst="chevron">
            <a:avLst>
              <a:gd name="adj" fmla="val 67647"/>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4" name="Arrow: Chevron 3">
            <a:extLst>
              <a:ext uri="{FF2B5EF4-FFF2-40B4-BE49-F238E27FC236}">
                <a16:creationId xmlns:a16="http://schemas.microsoft.com/office/drawing/2014/main" id="{11D9B538-F16D-A3B3-E830-EE861EBD4CE1}"/>
              </a:ext>
            </a:extLst>
          </p:cNvPr>
          <p:cNvSpPr/>
          <p:nvPr/>
        </p:nvSpPr>
        <p:spPr>
          <a:xfrm flipH="1">
            <a:off x="2847574" y="239965"/>
            <a:ext cx="353962" cy="672132"/>
          </a:xfrm>
          <a:prstGeom prst="chevron">
            <a:avLst>
              <a:gd name="adj" fmla="val 67647"/>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pic>
        <p:nvPicPr>
          <p:cNvPr id="3074" name="Picture 2" descr="دخمه زرتشتیان یزد | برج خاموشان یا برج سکوت در یزد کجاست؟">
            <a:extLst>
              <a:ext uri="{FF2B5EF4-FFF2-40B4-BE49-F238E27FC236}">
                <a16:creationId xmlns:a16="http://schemas.microsoft.com/office/drawing/2014/main" id="{CF087525-F73D-B448-E594-7DEAB098E8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750" r="25706"/>
          <a:stretch/>
        </p:blipFill>
        <p:spPr bwMode="auto">
          <a:xfrm>
            <a:off x="1756830" y="3621616"/>
            <a:ext cx="3190308" cy="3230838"/>
          </a:xfrm>
          <a:prstGeom prst="rect">
            <a:avLst/>
          </a:prstGeom>
          <a:noFill/>
          <a:ln w="38100">
            <a:no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020EB489-BD78-00C3-301D-957CA5491BDF}"/>
              </a:ext>
            </a:extLst>
          </p:cNvPr>
          <p:cNvPicPr>
            <a:picLocks noChangeAspect="1"/>
          </p:cNvPicPr>
          <p:nvPr/>
        </p:nvPicPr>
        <p:blipFill>
          <a:blip r:embed="rId3"/>
          <a:srcRect l="26359" t="4595" r="10636"/>
          <a:stretch/>
        </p:blipFill>
        <p:spPr>
          <a:xfrm>
            <a:off x="6261091" y="2493157"/>
            <a:ext cx="4606201" cy="4359297"/>
          </a:xfrm>
          <a:prstGeom prst="rect">
            <a:avLst/>
          </a:prstGeom>
          <a:ln w="38100">
            <a:noFill/>
          </a:ln>
        </p:spPr>
      </p:pic>
    </p:spTree>
    <p:extLst>
      <p:ext uri="{BB962C8B-B14F-4D97-AF65-F5344CB8AC3E}">
        <p14:creationId xmlns:p14="http://schemas.microsoft.com/office/powerpoint/2010/main" val="339051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85507CF-08BA-C2A8-BD7B-FADD85734F20}"/>
              </a:ext>
            </a:extLst>
          </p:cNvPr>
          <p:cNvSpPr/>
          <p:nvPr/>
        </p:nvSpPr>
        <p:spPr>
          <a:xfrm>
            <a:off x="1" y="0"/>
            <a:ext cx="12191998"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790ABB0E-3646-5AE9-5240-FBB3F20D607C}"/>
              </a:ext>
            </a:extLst>
          </p:cNvPr>
          <p:cNvSpPr txBox="1"/>
          <p:nvPr/>
        </p:nvSpPr>
        <p:spPr>
          <a:xfrm>
            <a:off x="142568" y="5204224"/>
            <a:ext cx="11906864"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یکی از مهم‌ترین مراکز برگزاری جشن سده در ایران است. در این شهر، جشن سده در آتشکده رحمت آباد برگزار می‌شود و هزاران نفر از سراسر ایران در آن شرکت می‌کنند. </a:t>
            </a:r>
          </a:p>
        </p:txBody>
      </p:sp>
      <p:sp>
        <p:nvSpPr>
          <p:cNvPr id="4" name="TextBox 3">
            <a:extLst>
              <a:ext uri="{FF2B5EF4-FFF2-40B4-BE49-F238E27FC236}">
                <a16:creationId xmlns:a16="http://schemas.microsoft.com/office/drawing/2014/main" id="{7051B59B-AD5A-6D55-5D01-BA62485FBFA4}"/>
              </a:ext>
            </a:extLst>
          </p:cNvPr>
          <p:cNvSpPr txBox="1"/>
          <p:nvPr/>
        </p:nvSpPr>
        <p:spPr>
          <a:xfrm>
            <a:off x="9615829" y="4753967"/>
            <a:ext cx="1936956"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1. یزد: </a:t>
            </a:r>
          </a:p>
        </p:txBody>
      </p:sp>
      <p:pic>
        <p:nvPicPr>
          <p:cNvPr id="5" name="Picture 4">
            <a:extLst>
              <a:ext uri="{FF2B5EF4-FFF2-40B4-BE49-F238E27FC236}">
                <a16:creationId xmlns:a16="http://schemas.microsoft.com/office/drawing/2014/main" id="{6DC8F3D8-B455-4BD4-FB87-F89D29C3FA0D}"/>
              </a:ext>
            </a:extLst>
          </p:cNvPr>
          <p:cNvPicPr>
            <a:picLocks noChangeAspect="1"/>
          </p:cNvPicPr>
          <p:nvPr/>
        </p:nvPicPr>
        <p:blipFill rotWithShape="1">
          <a:blip r:embed="rId3"/>
          <a:srcRect t="40066" b="5191"/>
          <a:stretch/>
        </p:blipFill>
        <p:spPr>
          <a:xfrm>
            <a:off x="0" y="0"/>
            <a:ext cx="12198263" cy="4357400"/>
          </a:xfrm>
          <a:prstGeom prst="flowChartOffpageConnector">
            <a:avLst/>
          </a:prstGeom>
        </p:spPr>
      </p:pic>
      <p:sp>
        <p:nvSpPr>
          <p:cNvPr id="7" name="Rectangle 6">
            <a:extLst>
              <a:ext uri="{FF2B5EF4-FFF2-40B4-BE49-F238E27FC236}">
                <a16:creationId xmlns:a16="http://schemas.microsoft.com/office/drawing/2014/main" id="{C093F369-4050-DCF8-DA9E-1DB1FEF8F6EC}"/>
              </a:ext>
            </a:extLst>
          </p:cNvPr>
          <p:cNvSpPr/>
          <p:nvPr/>
        </p:nvSpPr>
        <p:spPr>
          <a:xfrm flipV="1">
            <a:off x="11559049" y="4766692"/>
            <a:ext cx="632950" cy="415498"/>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6095395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CDDB22-D7AB-6497-29D1-BC1DDF773B47}"/>
              </a:ext>
            </a:extLst>
          </p:cNvPr>
          <p:cNvSpPr/>
          <p:nvPr/>
        </p:nvSpPr>
        <p:spPr>
          <a:xfrm>
            <a:off x="11631561" y="1213267"/>
            <a:ext cx="570273" cy="415498"/>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9927B27-3194-FF30-D265-942A9A323D0A}"/>
              </a:ext>
            </a:extLst>
          </p:cNvPr>
          <p:cNvSpPr/>
          <p:nvPr/>
        </p:nvSpPr>
        <p:spPr>
          <a:xfrm flipV="1">
            <a:off x="0" y="1924201"/>
            <a:ext cx="12201834" cy="300959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948D5139-63D3-17B7-42BC-468821FA8F61}"/>
              </a:ext>
            </a:extLst>
          </p:cNvPr>
          <p:cNvSpPr txBox="1"/>
          <p:nvPr/>
        </p:nvSpPr>
        <p:spPr>
          <a:xfrm>
            <a:off x="6445045" y="2344632"/>
            <a:ext cx="5633885" cy="223907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bg1"/>
                </a:solidFill>
              </a:rPr>
              <a:t>کرمان نیز یکی دیگر از مراکز مهم برگزاری جشن سده است. در این شهر، جشن سده در باغچه بداغ آباد برگزار می‌شود و مردم با برپایی آتش، پایکوبی و سرودخوانی، این روز را جشن می‌گیرند. </a:t>
            </a:r>
          </a:p>
        </p:txBody>
      </p:sp>
      <p:sp>
        <p:nvSpPr>
          <p:cNvPr id="4" name="TextBox 3">
            <a:extLst>
              <a:ext uri="{FF2B5EF4-FFF2-40B4-BE49-F238E27FC236}">
                <a16:creationId xmlns:a16="http://schemas.microsoft.com/office/drawing/2014/main" id="{56CCE715-507F-EEE8-3962-DC511E573A3E}"/>
              </a:ext>
            </a:extLst>
          </p:cNvPr>
          <p:cNvSpPr txBox="1"/>
          <p:nvPr/>
        </p:nvSpPr>
        <p:spPr>
          <a:xfrm>
            <a:off x="10225548" y="1213266"/>
            <a:ext cx="1406013"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solidFill>
                  <a:schemeClr val="tx1"/>
                </a:solidFill>
              </a:rPr>
              <a:t>2. کرمان: </a:t>
            </a:r>
          </a:p>
        </p:txBody>
      </p:sp>
      <p:pic>
        <p:nvPicPr>
          <p:cNvPr id="5" name="Picture 4">
            <a:extLst>
              <a:ext uri="{FF2B5EF4-FFF2-40B4-BE49-F238E27FC236}">
                <a16:creationId xmlns:a16="http://schemas.microsoft.com/office/drawing/2014/main" id="{8BA60F94-55BC-0F74-71AE-558D2A326A8C}"/>
              </a:ext>
            </a:extLst>
          </p:cNvPr>
          <p:cNvPicPr>
            <a:picLocks noChangeAspect="1"/>
          </p:cNvPicPr>
          <p:nvPr/>
        </p:nvPicPr>
        <p:blipFill>
          <a:blip r:embed="rId2"/>
          <a:stretch>
            <a:fillRect/>
          </a:stretch>
        </p:blipFill>
        <p:spPr>
          <a:xfrm>
            <a:off x="-1" y="1453331"/>
            <a:ext cx="6322142" cy="3951338"/>
          </a:xfrm>
          <a:prstGeom prst="rect">
            <a:avLst/>
          </a:prstGeom>
        </p:spPr>
      </p:pic>
    </p:spTree>
    <p:extLst>
      <p:ext uri="{BB962C8B-B14F-4D97-AF65-F5344CB8AC3E}">
        <p14:creationId xmlns:p14="http://schemas.microsoft.com/office/powerpoint/2010/main" val="870176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F085C5F-80D5-6529-1750-36C76D986920}"/>
              </a:ext>
            </a:extLst>
          </p:cNvPr>
          <p:cNvSpPr/>
          <p:nvPr/>
        </p:nvSpPr>
        <p:spPr>
          <a:xfrm>
            <a:off x="1" y="0"/>
            <a:ext cx="4601495"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6" name="Picture 5">
            <a:extLst>
              <a:ext uri="{FF2B5EF4-FFF2-40B4-BE49-F238E27FC236}">
                <a16:creationId xmlns:a16="http://schemas.microsoft.com/office/drawing/2014/main" id="{7417CF36-2537-9D5E-CA61-3510BFCF450E}"/>
              </a:ext>
            </a:extLst>
          </p:cNvPr>
          <p:cNvPicPr>
            <a:picLocks noChangeAspect="1"/>
          </p:cNvPicPr>
          <p:nvPr/>
        </p:nvPicPr>
        <p:blipFill>
          <a:blip r:embed="rId3"/>
          <a:srcRect l="28318" t="2703" r="1822"/>
          <a:stretch/>
        </p:blipFill>
        <p:spPr>
          <a:xfrm>
            <a:off x="4601496" y="0"/>
            <a:ext cx="7769380" cy="6885926"/>
          </a:xfrm>
          <a:prstGeom prst="rect">
            <a:avLst/>
          </a:prstGeom>
        </p:spPr>
      </p:pic>
      <p:sp>
        <p:nvSpPr>
          <p:cNvPr id="3" name="TextBox 2">
            <a:extLst>
              <a:ext uri="{FF2B5EF4-FFF2-40B4-BE49-F238E27FC236}">
                <a16:creationId xmlns:a16="http://schemas.microsoft.com/office/drawing/2014/main" id="{47266C43-EC28-0E18-5AC2-56697AD7C7D4}"/>
              </a:ext>
            </a:extLst>
          </p:cNvPr>
          <p:cNvSpPr txBox="1"/>
          <p:nvPr/>
        </p:nvSpPr>
        <p:spPr>
          <a:xfrm>
            <a:off x="294968" y="2210607"/>
            <a:ext cx="4183623"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در تهران نیز جشن سده در کوشک ورجاوند برگزار می‌شود. این جشن با حضور زرتشتیان و سایر ایرانیان برگزار می‌شود. </a:t>
            </a:r>
          </a:p>
        </p:txBody>
      </p:sp>
      <p:sp>
        <p:nvSpPr>
          <p:cNvPr id="5" name="TextBox 4">
            <a:extLst>
              <a:ext uri="{FF2B5EF4-FFF2-40B4-BE49-F238E27FC236}">
                <a16:creationId xmlns:a16="http://schemas.microsoft.com/office/drawing/2014/main" id="{903DBD3E-DD12-82EB-C985-CC38EACC057C}"/>
              </a:ext>
            </a:extLst>
          </p:cNvPr>
          <p:cNvSpPr txBox="1"/>
          <p:nvPr/>
        </p:nvSpPr>
        <p:spPr>
          <a:xfrm>
            <a:off x="2944760" y="1676447"/>
            <a:ext cx="1533831"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3. تهران: </a:t>
            </a:r>
          </a:p>
        </p:txBody>
      </p:sp>
      <p:sp>
        <p:nvSpPr>
          <p:cNvPr id="8" name="Rectangle 7">
            <a:extLst>
              <a:ext uri="{FF2B5EF4-FFF2-40B4-BE49-F238E27FC236}">
                <a16:creationId xmlns:a16="http://schemas.microsoft.com/office/drawing/2014/main" id="{DD8DDD6E-A7E1-F527-94E4-941258424CF6}"/>
              </a:ext>
            </a:extLst>
          </p:cNvPr>
          <p:cNvSpPr/>
          <p:nvPr/>
        </p:nvSpPr>
        <p:spPr>
          <a:xfrm rot="10800000" flipV="1">
            <a:off x="-1" y="6135329"/>
            <a:ext cx="2473570" cy="736634"/>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1972BE2D-612E-8B6E-DA21-5E1C6AFFBA75}"/>
              </a:ext>
            </a:extLst>
          </p:cNvPr>
          <p:cNvSpPr/>
          <p:nvPr/>
        </p:nvSpPr>
        <p:spPr>
          <a:xfrm rot="10800000" flipV="1">
            <a:off x="3282462" y="243971"/>
            <a:ext cx="2020528" cy="73663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009222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Arrow Connector 1">
            <a:extLst>
              <a:ext uri="{FF2B5EF4-FFF2-40B4-BE49-F238E27FC236}">
                <a16:creationId xmlns:a16="http://schemas.microsoft.com/office/drawing/2014/main" id="{A69FD809-3943-BC55-DA1D-2E862F082A6E}"/>
              </a:ext>
            </a:extLst>
          </p:cNvPr>
          <p:cNvCxnSpPr>
            <a:cxnSpLocks/>
            <a:endCxn id="10" idx="3"/>
          </p:cNvCxnSpPr>
          <p:nvPr/>
        </p:nvCxnSpPr>
        <p:spPr>
          <a:xfrm flipV="1">
            <a:off x="4090522" y="2089791"/>
            <a:ext cx="2130238" cy="895241"/>
          </a:xfrm>
          <a:prstGeom prst="straightConnector1">
            <a:avLst/>
          </a:prstGeom>
          <a:ln w="19050">
            <a:solidFill>
              <a:srgbClr val="FF5400"/>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7A986A85-C008-005F-FB18-8EA409A19D58}"/>
              </a:ext>
            </a:extLst>
          </p:cNvPr>
          <p:cNvCxnSpPr>
            <a:cxnSpLocks/>
          </p:cNvCxnSpPr>
          <p:nvPr/>
        </p:nvCxnSpPr>
        <p:spPr>
          <a:xfrm flipH="1">
            <a:off x="3834660" y="2407890"/>
            <a:ext cx="4463648" cy="703541"/>
          </a:xfrm>
          <a:prstGeom prst="straightConnector1">
            <a:avLst/>
          </a:prstGeom>
          <a:ln w="19050">
            <a:solidFill>
              <a:srgbClr val="FF5400"/>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9505646F-12CA-7F98-5C35-1214DFE3C178}"/>
              </a:ext>
            </a:extLst>
          </p:cNvPr>
          <p:cNvCxnSpPr>
            <a:cxnSpLocks/>
            <a:stCxn id="11" idx="2"/>
          </p:cNvCxnSpPr>
          <p:nvPr/>
        </p:nvCxnSpPr>
        <p:spPr>
          <a:xfrm flipH="1" flipV="1">
            <a:off x="3748597" y="3501584"/>
            <a:ext cx="5302452" cy="469981"/>
          </a:xfrm>
          <a:prstGeom prst="straightConnector1">
            <a:avLst/>
          </a:prstGeom>
          <a:ln w="19050">
            <a:solidFill>
              <a:srgbClr val="FF5400"/>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27913D6F-BE0B-9498-9DBF-0D7F789BDABB}"/>
              </a:ext>
            </a:extLst>
          </p:cNvPr>
          <p:cNvCxnSpPr>
            <a:cxnSpLocks/>
          </p:cNvCxnSpPr>
          <p:nvPr/>
        </p:nvCxnSpPr>
        <p:spPr>
          <a:xfrm flipH="1" flipV="1">
            <a:off x="3848839" y="3345201"/>
            <a:ext cx="2782495" cy="1309646"/>
          </a:xfrm>
          <a:prstGeom prst="straightConnector1">
            <a:avLst/>
          </a:prstGeom>
          <a:ln w="19050">
            <a:solidFill>
              <a:srgbClr val="FF5400"/>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B856EF7C-6AD3-21A6-FD97-A0607BEB18F9}"/>
              </a:ext>
            </a:extLst>
          </p:cNvPr>
          <p:cNvSpPr/>
          <p:nvPr/>
        </p:nvSpPr>
        <p:spPr>
          <a:xfrm>
            <a:off x="2515827" y="2079039"/>
            <a:ext cx="2306002" cy="23060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Oval 6">
            <a:extLst>
              <a:ext uri="{FF2B5EF4-FFF2-40B4-BE49-F238E27FC236}">
                <a16:creationId xmlns:a16="http://schemas.microsoft.com/office/drawing/2014/main" id="{D4BAF322-5BE5-D6C2-04F4-00DF41508D66}"/>
              </a:ext>
            </a:extLst>
          </p:cNvPr>
          <p:cNvSpPr/>
          <p:nvPr/>
        </p:nvSpPr>
        <p:spPr>
          <a:xfrm>
            <a:off x="1575173" y="2460839"/>
            <a:ext cx="1673408" cy="1673408"/>
          </a:xfrm>
          <a:prstGeom prst="ellipse">
            <a:avLst/>
          </a:prstGeom>
          <a:solidFill>
            <a:schemeClr val="accent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8" name="Oval 12">
            <a:extLst>
              <a:ext uri="{FF2B5EF4-FFF2-40B4-BE49-F238E27FC236}">
                <a16:creationId xmlns:a16="http://schemas.microsoft.com/office/drawing/2014/main" id="{52ACD2EB-A053-ACD6-DBBA-73402E3B1BF6}"/>
              </a:ext>
            </a:extLst>
          </p:cNvPr>
          <p:cNvSpPr/>
          <p:nvPr/>
        </p:nvSpPr>
        <p:spPr>
          <a:xfrm>
            <a:off x="6534441" y="4216074"/>
            <a:ext cx="1629682" cy="152699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Oval 13">
            <a:extLst>
              <a:ext uri="{FF2B5EF4-FFF2-40B4-BE49-F238E27FC236}">
                <a16:creationId xmlns:a16="http://schemas.microsoft.com/office/drawing/2014/main" id="{EBAEAAF2-1D24-CD65-42EF-8146B065C3BA}"/>
              </a:ext>
            </a:extLst>
          </p:cNvPr>
          <p:cNvSpPr/>
          <p:nvPr/>
        </p:nvSpPr>
        <p:spPr>
          <a:xfrm>
            <a:off x="8164123" y="1359540"/>
            <a:ext cx="1512050" cy="1512050"/>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0" name="Oval 14">
            <a:extLst>
              <a:ext uri="{FF2B5EF4-FFF2-40B4-BE49-F238E27FC236}">
                <a16:creationId xmlns:a16="http://schemas.microsoft.com/office/drawing/2014/main" id="{895BC3DA-55C9-6C34-4B0B-1C905FBF995E}"/>
              </a:ext>
            </a:extLst>
          </p:cNvPr>
          <p:cNvSpPr/>
          <p:nvPr/>
        </p:nvSpPr>
        <p:spPr>
          <a:xfrm>
            <a:off x="5986523" y="724558"/>
            <a:ext cx="1599470" cy="1599470"/>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1" name="Oval 15">
            <a:extLst>
              <a:ext uri="{FF2B5EF4-FFF2-40B4-BE49-F238E27FC236}">
                <a16:creationId xmlns:a16="http://schemas.microsoft.com/office/drawing/2014/main" id="{98EF90EF-D5EB-A0FE-2E40-81360C411842}"/>
              </a:ext>
            </a:extLst>
          </p:cNvPr>
          <p:cNvSpPr/>
          <p:nvPr/>
        </p:nvSpPr>
        <p:spPr>
          <a:xfrm>
            <a:off x="9051049" y="3058718"/>
            <a:ext cx="1825694" cy="1825694"/>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2" name="TextBox 11">
            <a:extLst>
              <a:ext uri="{FF2B5EF4-FFF2-40B4-BE49-F238E27FC236}">
                <a16:creationId xmlns:a16="http://schemas.microsoft.com/office/drawing/2014/main" id="{8B0008C5-5254-1001-63A9-D99C9D354485}"/>
              </a:ext>
            </a:extLst>
          </p:cNvPr>
          <p:cNvSpPr txBox="1"/>
          <p:nvPr/>
        </p:nvSpPr>
        <p:spPr>
          <a:xfrm>
            <a:off x="303493" y="5658860"/>
            <a:ext cx="11720052"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آداب و رسوم جشن سده در همه این شهرها تقریباً مشابه است. مردم با برپایی آتش، پایکوبی و سرودخوانی، این روز را جشن می‌گیرند. در برخی از شهرها، مردم از خاکستر آتش برای دفع بلا و بیماری استفاده می‌کنند. </a:t>
            </a:r>
          </a:p>
        </p:txBody>
      </p:sp>
      <p:sp>
        <p:nvSpPr>
          <p:cNvPr id="13" name="TextBox 12">
            <a:extLst>
              <a:ext uri="{FF2B5EF4-FFF2-40B4-BE49-F238E27FC236}">
                <a16:creationId xmlns:a16="http://schemas.microsoft.com/office/drawing/2014/main" id="{54100635-FA53-5691-E03E-B14124F11501}"/>
              </a:ext>
            </a:extLst>
          </p:cNvPr>
          <p:cNvSpPr txBox="1"/>
          <p:nvPr/>
        </p:nvSpPr>
        <p:spPr>
          <a:xfrm>
            <a:off x="1690171" y="271440"/>
            <a:ext cx="9497961"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سایر شهرهایی که جشن سده در آن‌ها برگزار می‌شود، عبارتند از: </a:t>
            </a:r>
          </a:p>
        </p:txBody>
      </p:sp>
      <p:sp>
        <p:nvSpPr>
          <p:cNvPr id="14" name="Rectangle 13">
            <a:extLst>
              <a:ext uri="{FF2B5EF4-FFF2-40B4-BE49-F238E27FC236}">
                <a16:creationId xmlns:a16="http://schemas.microsoft.com/office/drawing/2014/main" id="{33F7E128-BBA3-8369-1CCC-60B43A8FD408}"/>
              </a:ext>
            </a:extLst>
          </p:cNvPr>
          <p:cNvSpPr/>
          <p:nvPr/>
        </p:nvSpPr>
        <p:spPr>
          <a:xfrm rot="10800000" flipV="1">
            <a:off x="11188132" y="204130"/>
            <a:ext cx="1003866" cy="576066"/>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7" name="TextBox 16">
            <a:extLst>
              <a:ext uri="{FF2B5EF4-FFF2-40B4-BE49-F238E27FC236}">
                <a16:creationId xmlns:a16="http://schemas.microsoft.com/office/drawing/2014/main" id="{65B8E5B5-82BF-6BAA-A84B-1DDD23BE5A40}"/>
              </a:ext>
            </a:extLst>
          </p:cNvPr>
          <p:cNvSpPr txBox="1"/>
          <p:nvPr/>
        </p:nvSpPr>
        <p:spPr>
          <a:xfrm>
            <a:off x="3018019" y="3060065"/>
            <a:ext cx="1769807"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solidFill>
                  <a:schemeClr val="bg1"/>
                </a:solidFill>
              </a:rPr>
              <a:t>جشن سده</a:t>
            </a:r>
          </a:p>
        </p:txBody>
      </p:sp>
      <p:sp>
        <p:nvSpPr>
          <p:cNvPr id="20" name="TextBox 19">
            <a:extLst>
              <a:ext uri="{FF2B5EF4-FFF2-40B4-BE49-F238E27FC236}">
                <a16:creationId xmlns:a16="http://schemas.microsoft.com/office/drawing/2014/main" id="{316E5E77-9E16-6EA2-651E-65AF58E8E457}"/>
              </a:ext>
            </a:extLst>
          </p:cNvPr>
          <p:cNvSpPr txBox="1"/>
          <p:nvPr/>
        </p:nvSpPr>
        <p:spPr>
          <a:xfrm>
            <a:off x="5986523" y="1012606"/>
            <a:ext cx="1512050"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800" b="1" dirty="0"/>
              <a:t>2.اردکان</a:t>
            </a:r>
          </a:p>
        </p:txBody>
      </p:sp>
      <p:sp>
        <p:nvSpPr>
          <p:cNvPr id="22" name="TextBox 21">
            <a:extLst>
              <a:ext uri="{FF2B5EF4-FFF2-40B4-BE49-F238E27FC236}">
                <a16:creationId xmlns:a16="http://schemas.microsoft.com/office/drawing/2014/main" id="{443E447F-A873-C0C3-0E28-A4A91FA941D9}"/>
              </a:ext>
            </a:extLst>
          </p:cNvPr>
          <p:cNvSpPr txBox="1"/>
          <p:nvPr/>
        </p:nvSpPr>
        <p:spPr>
          <a:xfrm>
            <a:off x="8143721" y="1581631"/>
            <a:ext cx="1394648"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sz="28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3.میبد</a:t>
            </a:r>
          </a:p>
        </p:txBody>
      </p:sp>
      <p:sp>
        <p:nvSpPr>
          <p:cNvPr id="24" name="TextBox 23">
            <a:extLst>
              <a:ext uri="{FF2B5EF4-FFF2-40B4-BE49-F238E27FC236}">
                <a16:creationId xmlns:a16="http://schemas.microsoft.com/office/drawing/2014/main" id="{C433B547-BE74-BFC0-286E-5EF7CE39C3E3}"/>
              </a:ext>
            </a:extLst>
          </p:cNvPr>
          <p:cNvSpPr txBox="1"/>
          <p:nvPr/>
        </p:nvSpPr>
        <p:spPr>
          <a:xfrm>
            <a:off x="9173981" y="3447610"/>
            <a:ext cx="1467197"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sz="28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4.اهواز</a:t>
            </a:r>
          </a:p>
        </p:txBody>
      </p:sp>
      <p:sp>
        <p:nvSpPr>
          <p:cNvPr id="26" name="TextBox 25">
            <a:extLst>
              <a:ext uri="{FF2B5EF4-FFF2-40B4-BE49-F238E27FC236}">
                <a16:creationId xmlns:a16="http://schemas.microsoft.com/office/drawing/2014/main" id="{CCAFE7CE-FCF3-157E-6828-49CBE3D6C632}"/>
              </a:ext>
            </a:extLst>
          </p:cNvPr>
          <p:cNvSpPr txBox="1"/>
          <p:nvPr/>
        </p:nvSpPr>
        <p:spPr>
          <a:xfrm>
            <a:off x="6105832" y="4478817"/>
            <a:ext cx="1971333"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sz="28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5.شیراز</a:t>
            </a:r>
          </a:p>
        </p:txBody>
      </p:sp>
      <p:sp>
        <p:nvSpPr>
          <p:cNvPr id="16" name="TextBox 15">
            <a:extLst>
              <a:ext uri="{FF2B5EF4-FFF2-40B4-BE49-F238E27FC236}">
                <a16:creationId xmlns:a16="http://schemas.microsoft.com/office/drawing/2014/main" id="{C156B765-D11A-20AB-709D-C161E932771D}"/>
              </a:ext>
            </a:extLst>
          </p:cNvPr>
          <p:cNvSpPr txBox="1"/>
          <p:nvPr/>
        </p:nvSpPr>
        <p:spPr>
          <a:xfrm>
            <a:off x="1541170" y="2688238"/>
            <a:ext cx="1595234"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sz="28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1.اصفهان</a:t>
            </a:r>
          </a:p>
        </p:txBody>
      </p:sp>
    </p:spTree>
    <p:extLst>
      <p:ext uri="{BB962C8B-B14F-4D97-AF65-F5344CB8AC3E}">
        <p14:creationId xmlns:p14="http://schemas.microsoft.com/office/powerpoint/2010/main" val="860199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9D9550-9A9E-D10B-E1D8-8EF80202F69F}"/>
              </a:ext>
            </a:extLst>
          </p:cNvPr>
          <p:cNvSpPr/>
          <p:nvPr/>
        </p:nvSpPr>
        <p:spPr>
          <a:xfrm>
            <a:off x="11479160" y="0"/>
            <a:ext cx="712839" cy="6858000"/>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1845431D-4086-5ED2-5060-F4013548464E}"/>
              </a:ext>
            </a:extLst>
          </p:cNvPr>
          <p:cNvSpPr txBox="1"/>
          <p:nvPr/>
        </p:nvSpPr>
        <p:spPr>
          <a:xfrm>
            <a:off x="5270090" y="502087"/>
            <a:ext cx="6096000" cy="415498"/>
          </a:xfrm>
          <a:prstGeom prst="rect">
            <a:avLst/>
          </a:prstGeom>
          <a:noFill/>
        </p:spPr>
        <p:txBody>
          <a:bodyPr wrap="square">
            <a:spAutoFit/>
          </a:bodyPr>
          <a:lstStyle/>
          <a:p>
            <a:pPr algn="r" rtl="1">
              <a:lnSpc>
                <a:spcPts val="2400"/>
              </a:lnSpc>
              <a:spcAft>
                <a:spcPts val="750"/>
              </a:spcAft>
            </a:pPr>
            <a:r>
              <a:rPr lang="fa-IR" sz="2400" b="1" i="0" dirty="0">
                <a:solidFill>
                  <a:srgbClr val="333333"/>
                </a:solidFill>
                <a:effectLst/>
                <a:latin typeface="Shabnam" panose="020B0603030804020204" pitchFamily="34" charset="-78"/>
                <a:cs typeface="Shabnam" panose="020B0603030804020204" pitchFamily="34" charset="-78"/>
              </a:rPr>
              <a:t>جشن سده زرتشتیان در یزد</a:t>
            </a:r>
            <a:endParaRPr lang="fa-IR" sz="2400" b="0" i="0" dirty="0">
              <a:solidFill>
                <a:srgbClr val="333333"/>
              </a:solidFill>
              <a:effectLst/>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ACE15644-E8F7-6488-6131-F3C17276C263}"/>
              </a:ext>
            </a:extLst>
          </p:cNvPr>
          <p:cNvSpPr txBox="1"/>
          <p:nvPr/>
        </p:nvSpPr>
        <p:spPr>
          <a:xfrm>
            <a:off x="5958348" y="924468"/>
            <a:ext cx="5407742" cy="5009064"/>
          </a:xfrm>
          <a:prstGeom prst="rect">
            <a:avLst/>
          </a:prstGeom>
          <a:noFill/>
        </p:spPr>
        <p:txBody>
          <a:bodyPr wrap="square">
            <a:spAutoFit/>
          </a:bodyPr>
          <a:lstStyle/>
          <a:p>
            <a:pPr algn="just" rtl="1">
              <a:lnSpc>
                <a:spcPct val="200000"/>
              </a:lnSpc>
            </a:pPr>
            <a:r>
              <a:rPr lang="fa-IR" b="0" i="0" dirty="0">
                <a:solidFill>
                  <a:srgbClr val="333333"/>
                </a:solidFill>
                <a:effectLst/>
                <a:latin typeface="Vazir" panose="020B0603030804020204" pitchFamily="34" charset="-78"/>
                <a:cs typeface="Vazir" panose="020B0603030804020204" pitchFamily="34" charset="-78"/>
              </a:rPr>
              <a:t>در کوچه پس کوچه‌های خشتی یزد، شهری که هنوز هم در آغوش تاریخ نفس می‌کشد، زمستان که از راه می‌رسد، شور و شعف خاصی برمی‌خیزد. شور و شعفی که با برافروختن آتش سده، گُل می‌کند و عطر خوشایند به یادگار نیاکان و آیین‌های دیرینه‌شان، فضا را عطرآگین می‌کند. ایرانیان باستان، جشن‌های متعددی در طول سال برگزار می‌کرده‌اند. این جشن‌ها فقط راهی برای شادی و سرخوشی نبوده‌اند بلکه پشت هر یک، فلسفه‌ای عمیق و دقیق وجود داشته که هدفی مهم را پیگیری می‌کرده است. </a:t>
            </a:r>
            <a:endParaRPr lang="fa-IR"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81C4D643-32A5-40D0-11BE-F375FC237817}"/>
              </a:ext>
            </a:extLst>
          </p:cNvPr>
          <p:cNvSpPr/>
          <p:nvPr/>
        </p:nvSpPr>
        <p:spPr>
          <a:xfrm>
            <a:off x="1288026" y="0"/>
            <a:ext cx="2743200" cy="661711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6" name="Picture 2" descr="تصاویر: جشن سده زرتشتیان | سایت انتخاب">
            <a:extLst>
              <a:ext uri="{FF2B5EF4-FFF2-40B4-BE49-F238E27FC236}">
                <a16:creationId xmlns:a16="http://schemas.microsoft.com/office/drawing/2014/main" id="{74F195F1-ED05-4516-043C-4844F0624A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156" b="1792"/>
          <a:stretch/>
        </p:blipFill>
        <p:spPr bwMode="auto">
          <a:xfrm>
            <a:off x="235975" y="1799302"/>
            <a:ext cx="5087522" cy="4222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962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230B84A-34AA-281E-DDE9-53165D8486B8}"/>
              </a:ext>
            </a:extLst>
          </p:cNvPr>
          <p:cNvSpPr/>
          <p:nvPr/>
        </p:nvSpPr>
        <p:spPr>
          <a:xfrm>
            <a:off x="0" y="0"/>
            <a:ext cx="47244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0825DB2-F0A6-F387-77CB-C2147E5A73C7}"/>
              </a:ext>
            </a:extLst>
          </p:cNvPr>
          <p:cNvSpPr txBox="1"/>
          <p:nvPr/>
        </p:nvSpPr>
        <p:spPr>
          <a:xfrm>
            <a:off x="9448799" y="1342307"/>
            <a:ext cx="2659625"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solidFill>
                  <a:schemeClr val="tx1"/>
                </a:solidFill>
              </a:rPr>
              <a:t>اهمیت جشن سده</a:t>
            </a:r>
          </a:p>
        </p:txBody>
      </p:sp>
      <p:sp>
        <p:nvSpPr>
          <p:cNvPr id="5" name="TextBox 4">
            <a:extLst>
              <a:ext uri="{FF2B5EF4-FFF2-40B4-BE49-F238E27FC236}">
                <a16:creationId xmlns:a16="http://schemas.microsoft.com/office/drawing/2014/main" id="{109A87E4-74FE-539E-D037-1838141D8F02}"/>
              </a:ext>
            </a:extLst>
          </p:cNvPr>
          <p:cNvSpPr txBox="1"/>
          <p:nvPr/>
        </p:nvSpPr>
        <p:spPr>
          <a:xfrm>
            <a:off x="6912077" y="1950425"/>
            <a:ext cx="5196347"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tx1"/>
                </a:solidFill>
              </a:rPr>
              <a:t>این جشن در گذشته‌های دور به تشییع زمستان و استقبال از بهار اختصاص داشته است. اهمیت جشن سده را می‌توان در موارد زیر خلاصه کرد: </a:t>
            </a:r>
          </a:p>
        </p:txBody>
      </p:sp>
      <p:pic>
        <p:nvPicPr>
          <p:cNvPr id="8" name="Picture 7">
            <a:extLst>
              <a:ext uri="{FF2B5EF4-FFF2-40B4-BE49-F238E27FC236}">
                <a16:creationId xmlns:a16="http://schemas.microsoft.com/office/drawing/2014/main" id="{32C4B086-A787-10E4-5CC5-0943B96864D7}"/>
              </a:ext>
            </a:extLst>
          </p:cNvPr>
          <p:cNvPicPr>
            <a:picLocks noChangeAspect="1"/>
          </p:cNvPicPr>
          <p:nvPr/>
        </p:nvPicPr>
        <p:blipFill>
          <a:blip r:embed="rId3"/>
          <a:srcRect l="1538" t="1108" r="29850" b="7948"/>
          <a:stretch/>
        </p:blipFill>
        <p:spPr>
          <a:xfrm>
            <a:off x="0" y="0"/>
            <a:ext cx="7777316" cy="6858000"/>
          </a:xfrm>
          <a:prstGeom prst="trapezoid">
            <a:avLst/>
          </a:prstGeom>
          <a:ln w="38100">
            <a:solidFill>
              <a:schemeClr val="bg1"/>
            </a:solidFill>
          </a:ln>
        </p:spPr>
      </p:pic>
    </p:spTree>
    <p:extLst>
      <p:ext uri="{BB962C8B-B14F-4D97-AF65-F5344CB8AC3E}">
        <p14:creationId xmlns:p14="http://schemas.microsoft.com/office/powerpoint/2010/main" val="988463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9B0CEA5-AC00-4C6F-1D15-20F82CE569E8}"/>
              </a:ext>
            </a:extLst>
          </p:cNvPr>
          <p:cNvSpPr txBox="1"/>
          <p:nvPr/>
        </p:nvSpPr>
        <p:spPr>
          <a:xfrm>
            <a:off x="7398774" y="765572"/>
            <a:ext cx="4119715"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1.حفظ فرهنگ و تاریخ ایرانی: </a:t>
            </a:r>
          </a:p>
        </p:txBody>
      </p:sp>
      <p:sp>
        <p:nvSpPr>
          <p:cNvPr id="3" name="TextBox 2">
            <a:extLst>
              <a:ext uri="{FF2B5EF4-FFF2-40B4-BE49-F238E27FC236}">
                <a16:creationId xmlns:a16="http://schemas.microsoft.com/office/drawing/2014/main" id="{302037F0-4DF7-629B-E708-7AC1C2478C51}"/>
              </a:ext>
            </a:extLst>
          </p:cNvPr>
          <p:cNvSpPr txBox="1"/>
          <p:nvPr/>
        </p:nvSpPr>
        <p:spPr>
          <a:xfrm>
            <a:off x="6494205" y="3872596"/>
            <a:ext cx="5589640"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جشن سده در کنار هم قرار گرفتن مردم از ادیان، سنین و نژادهای مختلف را به نمایش می‌گذارد. این جشن باعث ترویج همدلی و اتحاد در میان مردم می‌شود. </a:t>
            </a:r>
          </a:p>
        </p:txBody>
      </p:sp>
      <p:sp>
        <p:nvSpPr>
          <p:cNvPr id="5" name="TextBox 4">
            <a:extLst>
              <a:ext uri="{FF2B5EF4-FFF2-40B4-BE49-F238E27FC236}">
                <a16:creationId xmlns:a16="http://schemas.microsoft.com/office/drawing/2014/main" id="{9CB112A9-A0F2-27B7-661E-DCB8E941FC97}"/>
              </a:ext>
            </a:extLst>
          </p:cNvPr>
          <p:cNvSpPr txBox="1"/>
          <p:nvPr/>
        </p:nvSpPr>
        <p:spPr>
          <a:xfrm>
            <a:off x="6400800" y="1300328"/>
            <a:ext cx="5683045"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جشن سده یکی از آیین‌های کهن ایرانی است که ریشه در فرهنگ و تاریخ این سرزمین دارد. برگزاری این جشن باعث حفظ و انتقال این فرهنگ و تاریخ به نسل‌های آینده می‌شود. </a:t>
            </a:r>
          </a:p>
        </p:txBody>
      </p:sp>
      <p:sp>
        <p:nvSpPr>
          <p:cNvPr id="8" name="TextBox 7">
            <a:extLst>
              <a:ext uri="{FF2B5EF4-FFF2-40B4-BE49-F238E27FC236}">
                <a16:creationId xmlns:a16="http://schemas.microsoft.com/office/drawing/2014/main" id="{32436E5A-24CA-D807-7F43-71213BBA9D6D}"/>
              </a:ext>
            </a:extLst>
          </p:cNvPr>
          <p:cNvSpPr txBox="1"/>
          <p:nvPr/>
        </p:nvSpPr>
        <p:spPr>
          <a:xfrm>
            <a:off x="8232060" y="3407122"/>
            <a:ext cx="3286429"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2.ترویج همدلی و اتحاد: </a:t>
            </a:r>
          </a:p>
        </p:txBody>
      </p:sp>
      <p:sp>
        <p:nvSpPr>
          <p:cNvPr id="9" name="Rectangle 8">
            <a:extLst>
              <a:ext uri="{FF2B5EF4-FFF2-40B4-BE49-F238E27FC236}">
                <a16:creationId xmlns:a16="http://schemas.microsoft.com/office/drawing/2014/main" id="{93D76F57-876C-30B3-0D27-DB5BF15D8712}"/>
              </a:ext>
            </a:extLst>
          </p:cNvPr>
          <p:cNvSpPr/>
          <p:nvPr/>
        </p:nvSpPr>
        <p:spPr>
          <a:xfrm>
            <a:off x="11621727" y="765572"/>
            <a:ext cx="570273" cy="415498"/>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86CAEC13-DDE5-9F23-BE55-E5419BDC0978}"/>
              </a:ext>
            </a:extLst>
          </p:cNvPr>
          <p:cNvSpPr/>
          <p:nvPr/>
        </p:nvSpPr>
        <p:spPr>
          <a:xfrm>
            <a:off x="11621726" y="3352395"/>
            <a:ext cx="570273" cy="415498"/>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a:extLst>
              <a:ext uri="{FF2B5EF4-FFF2-40B4-BE49-F238E27FC236}">
                <a16:creationId xmlns:a16="http://schemas.microsoft.com/office/drawing/2014/main" id="{A3564E0F-3292-0ACE-68A3-8AAA64C1D443}"/>
              </a:ext>
            </a:extLst>
          </p:cNvPr>
          <p:cNvPicPr>
            <a:picLocks noChangeAspect="1"/>
          </p:cNvPicPr>
          <p:nvPr/>
        </p:nvPicPr>
        <p:blipFill>
          <a:blip r:embed="rId2"/>
          <a:srcRect l="25238" r="17574" b="7978"/>
          <a:stretch/>
        </p:blipFill>
        <p:spPr>
          <a:xfrm>
            <a:off x="0" y="0"/>
            <a:ext cx="6264175" cy="6858000"/>
          </a:xfrm>
          <a:prstGeom prst="rect">
            <a:avLst/>
          </a:prstGeom>
        </p:spPr>
      </p:pic>
    </p:spTree>
    <p:extLst>
      <p:ext uri="{BB962C8B-B14F-4D97-AF65-F5344CB8AC3E}">
        <p14:creationId xmlns:p14="http://schemas.microsoft.com/office/powerpoint/2010/main" val="7110668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05B2260-E07E-4170-9CFC-97C81D41BD53}"/>
              </a:ext>
            </a:extLst>
          </p:cNvPr>
          <p:cNvSpPr txBox="1"/>
          <p:nvPr/>
        </p:nvSpPr>
        <p:spPr>
          <a:xfrm>
            <a:off x="1671484" y="5910487"/>
            <a:ext cx="10353368" cy="577081"/>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جشن سده یکی از جشن‌های ملی ایرانی است که باعث تقویت روحیه ملی و سربلندی مردم می‌شود. </a:t>
            </a:r>
          </a:p>
        </p:txBody>
      </p:sp>
      <p:sp>
        <p:nvSpPr>
          <p:cNvPr id="5" name="TextBox 4">
            <a:extLst>
              <a:ext uri="{FF2B5EF4-FFF2-40B4-BE49-F238E27FC236}">
                <a16:creationId xmlns:a16="http://schemas.microsoft.com/office/drawing/2014/main" id="{469EA78B-2047-24DD-4A48-02C6820DB627}"/>
              </a:ext>
            </a:extLst>
          </p:cNvPr>
          <p:cNvSpPr txBox="1"/>
          <p:nvPr/>
        </p:nvSpPr>
        <p:spPr>
          <a:xfrm>
            <a:off x="9488129" y="5562435"/>
            <a:ext cx="2536723"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تقویت روحیه ملی: </a:t>
            </a:r>
          </a:p>
        </p:txBody>
      </p:sp>
      <p:pic>
        <p:nvPicPr>
          <p:cNvPr id="6" name="Picture 5">
            <a:extLst>
              <a:ext uri="{FF2B5EF4-FFF2-40B4-BE49-F238E27FC236}">
                <a16:creationId xmlns:a16="http://schemas.microsoft.com/office/drawing/2014/main" id="{CDBFD821-1D85-15BD-1670-7C34E675F2CC}"/>
              </a:ext>
            </a:extLst>
          </p:cNvPr>
          <p:cNvPicPr>
            <a:picLocks noChangeAspect="1"/>
          </p:cNvPicPr>
          <p:nvPr/>
        </p:nvPicPr>
        <p:blipFill>
          <a:blip r:embed="rId2"/>
          <a:stretch>
            <a:fillRect/>
          </a:stretch>
        </p:blipFill>
        <p:spPr>
          <a:xfrm>
            <a:off x="0" y="0"/>
            <a:ext cx="6667500" cy="4438650"/>
          </a:xfrm>
          <a:prstGeom prst="rect">
            <a:avLst/>
          </a:prstGeom>
        </p:spPr>
      </p:pic>
      <p:pic>
        <p:nvPicPr>
          <p:cNvPr id="7" name="Picture 6">
            <a:extLst>
              <a:ext uri="{FF2B5EF4-FFF2-40B4-BE49-F238E27FC236}">
                <a16:creationId xmlns:a16="http://schemas.microsoft.com/office/drawing/2014/main" id="{55928173-AEB7-78CD-EFAB-AEBC8169312F}"/>
              </a:ext>
            </a:extLst>
          </p:cNvPr>
          <p:cNvPicPr>
            <a:picLocks noChangeAspect="1"/>
          </p:cNvPicPr>
          <p:nvPr/>
        </p:nvPicPr>
        <p:blipFill>
          <a:blip r:embed="rId3"/>
          <a:srcRect l="19536" r="3981" b="6839"/>
          <a:stretch/>
        </p:blipFill>
        <p:spPr>
          <a:xfrm>
            <a:off x="6667500" y="1499642"/>
            <a:ext cx="5524500" cy="3787598"/>
          </a:xfrm>
          <a:prstGeom prst="rect">
            <a:avLst/>
          </a:prstGeom>
        </p:spPr>
      </p:pic>
      <p:sp>
        <p:nvSpPr>
          <p:cNvPr id="8" name="Rectangle 7">
            <a:extLst>
              <a:ext uri="{FF2B5EF4-FFF2-40B4-BE49-F238E27FC236}">
                <a16:creationId xmlns:a16="http://schemas.microsoft.com/office/drawing/2014/main" id="{A8D15B73-1F18-9BB7-9158-5572BDB1CB24}"/>
              </a:ext>
            </a:extLst>
          </p:cNvPr>
          <p:cNvSpPr/>
          <p:nvPr/>
        </p:nvSpPr>
        <p:spPr>
          <a:xfrm>
            <a:off x="993058" y="4493011"/>
            <a:ext cx="5673215" cy="57708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AE2BDC5D-ADCA-5227-4595-AC0B57EC9AA7}"/>
              </a:ext>
            </a:extLst>
          </p:cNvPr>
          <p:cNvSpPr/>
          <p:nvPr/>
        </p:nvSpPr>
        <p:spPr>
          <a:xfrm>
            <a:off x="6666273" y="853376"/>
            <a:ext cx="4552333" cy="57708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12624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76EE751-060C-058C-1732-CC21E6E5EC76}"/>
              </a:ext>
            </a:extLst>
          </p:cNvPr>
          <p:cNvSpPr txBox="1"/>
          <p:nvPr/>
        </p:nvSpPr>
        <p:spPr>
          <a:xfrm>
            <a:off x="6096000" y="1523012"/>
            <a:ext cx="5860026" cy="4455066"/>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از سال ۱۳۹۲ به بعد، هم‌زمان با روی کار آمدن دولت جدید، برگزاری جشن سده با حمایت دولتی در برخی از نقاط کشور رونق بیشتری گرفت. حتی برخی از مسئولان در طی سال‌های اخیر در مراسم جشن سده شرکت کردند. برگزاری این جشن‌های ملی و آیینی که انعکاسی از فرهنگ و تاریخ ایرانی است باعث حفظ فرهنگ و اصالت می‌شود. ضمن اینکه تمام جشن‌های ملی و باستانی ایرانی با درک اهمیت همبستگی و اتحاد، مردم را به فعالیت‌های جمعی و در کنار هم بودن تشویق می‌کنند. </a:t>
            </a:r>
          </a:p>
        </p:txBody>
      </p:sp>
      <p:sp>
        <p:nvSpPr>
          <p:cNvPr id="4" name="TextBox 3">
            <a:extLst>
              <a:ext uri="{FF2B5EF4-FFF2-40B4-BE49-F238E27FC236}">
                <a16:creationId xmlns:a16="http://schemas.microsoft.com/office/drawing/2014/main" id="{EFEF6FBB-1A01-62BB-708D-EC5424D74B7C}"/>
              </a:ext>
            </a:extLst>
          </p:cNvPr>
          <p:cNvSpPr txBox="1"/>
          <p:nvPr/>
        </p:nvSpPr>
        <p:spPr>
          <a:xfrm>
            <a:off x="5958349" y="1015095"/>
            <a:ext cx="2585884"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اهمیت جشن سده</a:t>
            </a:r>
          </a:p>
        </p:txBody>
      </p:sp>
      <p:pic>
        <p:nvPicPr>
          <p:cNvPr id="2" name="Picture 1">
            <a:extLst>
              <a:ext uri="{FF2B5EF4-FFF2-40B4-BE49-F238E27FC236}">
                <a16:creationId xmlns:a16="http://schemas.microsoft.com/office/drawing/2014/main" id="{E99ADFEC-52D0-71EF-E8CE-924CF7678891}"/>
              </a:ext>
            </a:extLst>
          </p:cNvPr>
          <p:cNvPicPr>
            <a:picLocks noChangeAspect="1"/>
          </p:cNvPicPr>
          <p:nvPr/>
        </p:nvPicPr>
        <p:blipFill>
          <a:blip r:embed="rId2"/>
          <a:srcRect l="12947" t="13502" r="4123" b="6998"/>
          <a:stretch/>
        </p:blipFill>
        <p:spPr>
          <a:xfrm>
            <a:off x="0" y="0"/>
            <a:ext cx="5437238" cy="3533776"/>
          </a:xfrm>
          <a:prstGeom prst="rect">
            <a:avLst/>
          </a:prstGeom>
        </p:spPr>
      </p:pic>
      <p:pic>
        <p:nvPicPr>
          <p:cNvPr id="6" name="Picture 5">
            <a:extLst>
              <a:ext uri="{FF2B5EF4-FFF2-40B4-BE49-F238E27FC236}">
                <a16:creationId xmlns:a16="http://schemas.microsoft.com/office/drawing/2014/main" id="{5CCC2D0C-D00F-7BE3-BD47-F820DBFCF369}"/>
              </a:ext>
            </a:extLst>
          </p:cNvPr>
          <p:cNvPicPr>
            <a:picLocks noChangeAspect="1"/>
          </p:cNvPicPr>
          <p:nvPr/>
        </p:nvPicPr>
        <p:blipFill>
          <a:blip r:embed="rId3"/>
          <a:srcRect r="4061" b="12091"/>
          <a:stretch/>
        </p:blipFill>
        <p:spPr>
          <a:xfrm>
            <a:off x="1" y="3533776"/>
            <a:ext cx="5437238" cy="3324224"/>
          </a:xfrm>
          <a:prstGeom prst="rect">
            <a:avLst/>
          </a:prstGeom>
        </p:spPr>
      </p:pic>
      <p:sp>
        <p:nvSpPr>
          <p:cNvPr id="8" name="Rectangle 7">
            <a:extLst>
              <a:ext uri="{FF2B5EF4-FFF2-40B4-BE49-F238E27FC236}">
                <a16:creationId xmlns:a16="http://schemas.microsoft.com/office/drawing/2014/main" id="{829067A9-88B9-830E-E963-D7AE5066F2B9}"/>
              </a:ext>
            </a:extLst>
          </p:cNvPr>
          <p:cNvSpPr/>
          <p:nvPr/>
        </p:nvSpPr>
        <p:spPr>
          <a:xfrm>
            <a:off x="5525725" y="93406"/>
            <a:ext cx="226143" cy="2674374"/>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73ED5D9E-45EB-0720-EAE4-63EEAC53086C}"/>
              </a:ext>
            </a:extLst>
          </p:cNvPr>
          <p:cNvSpPr/>
          <p:nvPr/>
        </p:nvSpPr>
        <p:spPr>
          <a:xfrm>
            <a:off x="11213690" y="6181946"/>
            <a:ext cx="658761" cy="41549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52919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40BA02A-6B08-7366-3ABF-0C3F45058581}"/>
              </a:ext>
            </a:extLst>
          </p:cNvPr>
          <p:cNvSpPr/>
          <p:nvPr/>
        </p:nvSpPr>
        <p:spPr>
          <a:xfrm>
            <a:off x="679939" y="3949993"/>
            <a:ext cx="2190533" cy="53950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EFBEDB0-FB88-2C79-890E-87BE13B5EEB1}"/>
              </a:ext>
            </a:extLst>
          </p:cNvPr>
          <p:cNvSpPr txBox="1"/>
          <p:nvPr/>
        </p:nvSpPr>
        <p:spPr>
          <a:xfrm>
            <a:off x="10677831" y="362153"/>
            <a:ext cx="1396181"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کلام آخر</a:t>
            </a:r>
          </a:p>
        </p:txBody>
      </p:sp>
      <p:sp>
        <p:nvSpPr>
          <p:cNvPr id="5" name="TextBox 4">
            <a:extLst>
              <a:ext uri="{FF2B5EF4-FFF2-40B4-BE49-F238E27FC236}">
                <a16:creationId xmlns:a16="http://schemas.microsoft.com/office/drawing/2014/main" id="{5698C4A0-DD85-7B62-D776-78B2F2B44591}"/>
              </a:ext>
            </a:extLst>
          </p:cNvPr>
          <p:cNvSpPr txBox="1"/>
          <p:nvPr/>
        </p:nvSpPr>
        <p:spPr>
          <a:xfrm>
            <a:off x="265471" y="927276"/>
            <a:ext cx="11808541"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جشن سده یکی از جشن‌های مهم و باشکوه ایرانی است که قدمتی هزاران ساله دارد.</a:t>
            </a:r>
          </a:p>
          <a:p>
            <a:r>
              <a:rPr lang="fa-IR" dirty="0"/>
              <a:t> این جشن فرصتی برای گردهمایی مردم از اقشار مختلف و ترویج همدلی و اتحاد در میان آنهاست.</a:t>
            </a:r>
          </a:p>
        </p:txBody>
      </p:sp>
      <p:pic>
        <p:nvPicPr>
          <p:cNvPr id="4" name="Picture 3">
            <a:extLst>
              <a:ext uri="{FF2B5EF4-FFF2-40B4-BE49-F238E27FC236}">
                <a16:creationId xmlns:a16="http://schemas.microsoft.com/office/drawing/2014/main" id="{B6DF990B-0439-52B4-6572-2AE4C52A3E9D}"/>
              </a:ext>
            </a:extLst>
          </p:cNvPr>
          <p:cNvPicPr>
            <a:picLocks noChangeAspect="1"/>
          </p:cNvPicPr>
          <p:nvPr/>
        </p:nvPicPr>
        <p:blipFill>
          <a:blip r:embed="rId2"/>
          <a:srcRect b="33261"/>
          <a:stretch/>
        </p:blipFill>
        <p:spPr>
          <a:xfrm>
            <a:off x="2190533" y="2286635"/>
            <a:ext cx="7810934" cy="4576916"/>
          </a:xfrm>
          <a:prstGeom prst="rect">
            <a:avLst/>
          </a:prstGeom>
          <a:ln w="38100">
            <a:solidFill>
              <a:srgbClr val="6A31C5"/>
            </a:solidFill>
          </a:ln>
        </p:spPr>
      </p:pic>
      <p:sp>
        <p:nvSpPr>
          <p:cNvPr id="6" name="Rectangle 5">
            <a:extLst>
              <a:ext uri="{FF2B5EF4-FFF2-40B4-BE49-F238E27FC236}">
                <a16:creationId xmlns:a16="http://schemas.microsoft.com/office/drawing/2014/main" id="{E2F3CDD6-4937-3513-5389-F7AAA4FC1D65}"/>
              </a:ext>
            </a:extLst>
          </p:cNvPr>
          <p:cNvSpPr/>
          <p:nvPr/>
        </p:nvSpPr>
        <p:spPr>
          <a:xfrm>
            <a:off x="3974123" y="362153"/>
            <a:ext cx="6772534" cy="415498"/>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6D7765C1-3C06-02D9-2590-FD5C47FCCCB7}"/>
              </a:ext>
            </a:extLst>
          </p:cNvPr>
          <p:cNvSpPr/>
          <p:nvPr/>
        </p:nvSpPr>
        <p:spPr>
          <a:xfrm>
            <a:off x="8735375" y="6009150"/>
            <a:ext cx="2190533" cy="4866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45841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86DFFE-840C-0615-042F-2751D0899298}"/>
              </a:ext>
            </a:extLst>
          </p:cNvPr>
          <p:cNvSpPr txBox="1"/>
          <p:nvPr/>
        </p:nvSpPr>
        <p:spPr>
          <a:xfrm>
            <a:off x="157315" y="1594661"/>
            <a:ext cx="3215148" cy="577081"/>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pPr algn="l"/>
            <a:r>
              <a:rPr lang="fa-IR" dirty="0">
                <a:solidFill>
                  <a:schemeClr val="tx1"/>
                </a:solidFill>
                <a:hlinkClick r:id="rId2">
                  <a:extLst>
                    <a:ext uri="{A12FA001-AC4F-418D-AE19-62706E023703}">
                      <ahyp:hlinkClr xmlns:ahyp="http://schemas.microsoft.com/office/drawing/2018/hyperlinkcolor" val="tx"/>
                    </a:ext>
                  </a:extLst>
                </a:hlinkClick>
              </a:rPr>
              <a:t>https://www.alaedin.travel</a:t>
            </a:r>
            <a:endParaRPr lang="fa-IR" dirty="0">
              <a:solidFill>
                <a:schemeClr val="tx1"/>
              </a:solidFill>
            </a:endParaRPr>
          </a:p>
        </p:txBody>
      </p:sp>
      <p:sp>
        <p:nvSpPr>
          <p:cNvPr id="5" name="TextBox 4">
            <a:extLst>
              <a:ext uri="{FF2B5EF4-FFF2-40B4-BE49-F238E27FC236}">
                <a16:creationId xmlns:a16="http://schemas.microsoft.com/office/drawing/2014/main" id="{EE3B7C95-E924-471D-7DD7-0488E2F55D13}"/>
              </a:ext>
            </a:extLst>
          </p:cNvPr>
          <p:cNvSpPr txBox="1"/>
          <p:nvPr/>
        </p:nvSpPr>
        <p:spPr>
          <a:xfrm>
            <a:off x="8534401" y="469404"/>
            <a:ext cx="2644877"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منابع</a:t>
            </a:r>
          </a:p>
        </p:txBody>
      </p:sp>
      <p:sp>
        <p:nvSpPr>
          <p:cNvPr id="6" name="Rectangle 5">
            <a:extLst>
              <a:ext uri="{FF2B5EF4-FFF2-40B4-BE49-F238E27FC236}">
                <a16:creationId xmlns:a16="http://schemas.microsoft.com/office/drawing/2014/main" id="{88175F2F-DA2E-51BC-49C9-4FD56A3A6FFE}"/>
              </a:ext>
            </a:extLst>
          </p:cNvPr>
          <p:cNvSpPr/>
          <p:nvPr/>
        </p:nvSpPr>
        <p:spPr>
          <a:xfrm>
            <a:off x="11267769" y="375997"/>
            <a:ext cx="924232" cy="508905"/>
          </a:xfrm>
          <a:prstGeom prst="rect">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281321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63A705-73D4-FFA2-BF30-94079C2C78B0}"/>
              </a:ext>
            </a:extLst>
          </p:cNvPr>
          <p:cNvSpPr/>
          <p:nvPr/>
        </p:nvSpPr>
        <p:spPr>
          <a:xfrm>
            <a:off x="1657766" y="2525740"/>
            <a:ext cx="9029900" cy="18065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B7941AB-D72A-E091-2480-431D1914C00B}"/>
              </a:ext>
            </a:extLst>
          </p:cNvPr>
          <p:cNvSpPr txBox="1"/>
          <p:nvPr/>
        </p:nvSpPr>
        <p:spPr>
          <a:xfrm>
            <a:off x="2760922" y="3428999"/>
            <a:ext cx="6823587" cy="5539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1918970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B47693-8572-F800-B56A-2C49E512F471}"/>
              </a:ext>
            </a:extLst>
          </p:cNvPr>
          <p:cNvSpPr/>
          <p:nvPr/>
        </p:nvSpPr>
        <p:spPr>
          <a:xfrm>
            <a:off x="127820" y="147484"/>
            <a:ext cx="11936360" cy="658761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463DD1E-7704-30CB-08EE-612F1CE46E55}"/>
              </a:ext>
            </a:extLst>
          </p:cNvPr>
          <p:cNvSpPr txBox="1"/>
          <p:nvPr/>
        </p:nvSpPr>
        <p:spPr>
          <a:xfrm>
            <a:off x="6007510" y="1724492"/>
            <a:ext cx="5658464" cy="500906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 این جشن‌ها فقط راهی برای شادی و سرخوشی نبوده‌اند بلکه پشت هر یک، فلسفه‌ای عمیق و دقیق وجود داشته که هدفی مهم را پیگیری می‌کرده است. جشن سده، سنتی به قدمت تاریخ، یادگار آتش اهورامزداست که در دل کویر، گرمابخش جان‌ها و روشنگر مسیر رستگاری می‌باشد. این آیین باستانی، که هم‌زمان با دهم دی ماه در تقویم هجری شمسی برگزار می‌شود، در یزد رنگ و بویی دیگر دارد. جایی که شور و شعف زرتشتیان با هم‌نشینی با آداب و رسوم مردم مهربان این دیار، جشنی بهشتی می‌آفریند.</a:t>
            </a:r>
          </a:p>
        </p:txBody>
      </p:sp>
      <p:sp>
        <p:nvSpPr>
          <p:cNvPr id="5" name="Flowchart: Off-page Connector 4">
            <a:extLst>
              <a:ext uri="{FF2B5EF4-FFF2-40B4-BE49-F238E27FC236}">
                <a16:creationId xmlns:a16="http://schemas.microsoft.com/office/drawing/2014/main" id="{F84F9976-3493-EA28-ADD2-A86459E7B305}"/>
              </a:ext>
            </a:extLst>
          </p:cNvPr>
          <p:cNvSpPr/>
          <p:nvPr/>
        </p:nvSpPr>
        <p:spPr>
          <a:xfrm>
            <a:off x="526026" y="0"/>
            <a:ext cx="11139948" cy="1497656"/>
          </a:xfrm>
          <a:prstGeom prst="flowChartOffpageConnector">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4EE7FD7C-4844-7DE5-9868-7D5A446E5B86}"/>
              </a:ext>
            </a:extLst>
          </p:cNvPr>
          <p:cNvSpPr txBox="1"/>
          <p:nvPr/>
        </p:nvSpPr>
        <p:spPr>
          <a:xfrm>
            <a:off x="526026" y="394917"/>
            <a:ext cx="11139948" cy="461665"/>
          </a:xfrm>
          <a:prstGeom prst="rect">
            <a:avLst/>
          </a:prstGeom>
          <a:noFill/>
        </p:spPr>
        <p:txBody>
          <a:bodyPr wrap="square">
            <a:spAutoFit/>
          </a:bodyPr>
          <a:lstStyle/>
          <a:p>
            <a:pPr algn="ctr" rtl="1">
              <a:lnSpc>
                <a:spcPts val="2400"/>
              </a:lnSpc>
              <a:spcAft>
                <a:spcPts val="750"/>
              </a:spcAft>
            </a:pPr>
            <a:r>
              <a:rPr lang="fa-IR" sz="3600" b="1" i="0" dirty="0">
                <a:solidFill>
                  <a:schemeClr val="bg1"/>
                </a:solidFill>
                <a:effectLst/>
                <a:latin typeface="Shabnam" panose="020B0603030804020204" pitchFamily="34" charset="-78"/>
                <a:cs typeface="Shabnam" panose="020B0603030804020204" pitchFamily="34" charset="-78"/>
              </a:rPr>
              <a:t>جشن سده زرتشتیان در یزد</a:t>
            </a:r>
            <a:endParaRPr lang="fa-IR" sz="3600" b="0" i="0" dirty="0">
              <a:solidFill>
                <a:schemeClr val="bg1"/>
              </a:solidFill>
              <a:effectLst/>
              <a:latin typeface="Shabnam" panose="020B0603030804020204" pitchFamily="34" charset="-78"/>
              <a:cs typeface="Shabnam" panose="020B0603030804020204" pitchFamily="34" charset="-78"/>
            </a:endParaRPr>
          </a:p>
        </p:txBody>
      </p:sp>
      <p:pic>
        <p:nvPicPr>
          <p:cNvPr id="11" name="Picture 10">
            <a:extLst>
              <a:ext uri="{FF2B5EF4-FFF2-40B4-BE49-F238E27FC236}">
                <a16:creationId xmlns:a16="http://schemas.microsoft.com/office/drawing/2014/main" id="{5378DEB7-5911-9B3D-AC5F-6C3AD02A45B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464" t="2048" r="8764" b="2771"/>
          <a:stretch/>
        </p:blipFill>
        <p:spPr bwMode="auto">
          <a:xfrm>
            <a:off x="540774" y="1497656"/>
            <a:ext cx="5093110" cy="5065376"/>
          </a:xfrm>
          <a:custGeom>
            <a:avLst/>
            <a:gdLst>
              <a:gd name="connsiteX0" fmla="*/ 0 w 5093110"/>
              <a:gd name="connsiteY0" fmla="*/ 0 h 5065376"/>
              <a:gd name="connsiteX1" fmla="*/ 5093110 w 5093110"/>
              <a:gd name="connsiteY1" fmla="*/ 285135 h 5065376"/>
              <a:gd name="connsiteX2" fmla="*/ 5083278 w 5093110"/>
              <a:gd name="connsiteY2" fmla="*/ 5065376 h 5065376"/>
              <a:gd name="connsiteX3" fmla="*/ 0 w 5093110"/>
              <a:gd name="connsiteY3" fmla="*/ 5065376 h 5065376"/>
            </a:gdLst>
            <a:ahLst/>
            <a:cxnLst>
              <a:cxn ang="0">
                <a:pos x="connsiteX0" y="connsiteY0"/>
              </a:cxn>
              <a:cxn ang="0">
                <a:pos x="connsiteX1" y="connsiteY1"/>
              </a:cxn>
              <a:cxn ang="0">
                <a:pos x="connsiteX2" y="connsiteY2"/>
              </a:cxn>
              <a:cxn ang="0">
                <a:pos x="connsiteX3" y="connsiteY3"/>
              </a:cxn>
            </a:cxnLst>
            <a:rect l="l" t="t" r="r" b="b"/>
            <a:pathLst>
              <a:path w="5093110" h="5065376">
                <a:moveTo>
                  <a:pt x="0" y="0"/>
                </a:moveTo>
                <a:lnTo>
                  <a:pt x="5093110" y="285135"/>
                </a:lnTo>
                <a:cubicBezTo>
                  <a:pt x="5089833" y="1878549"/>
                  <a:pt x="5086555" y="3471962"/>
                  <a:pt x="5083278" y="5065376"/>
                </a:cubicBezTo>
                <a:lnTo>
                  <a:pt x="0" y="5065376"/>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3965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625E48-0EF3-A46A-F850-36F7F33D056C}"/>
              </a:ext>
            </a:extLst>
          </p:cNvPr>
          <p:cNvSpPr/>
          <p:nvPr/>
        </p:nvSpPr>
        <p:spPr>
          <a:xfrm>
            <a:off x="8406581" y="147484"/>
            <a:ext cx="2772696" cy="6333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Placeholder 3">
            <a:extLst>
              <a:ext uri="{FF2B5EF4-FFF2-40B4-BE49-F238E27FC236}">
                <a16:creationId xmlns:a16="http://schemas.microsoft.com/office/drawing/2014/main" id="{81BE1403-6F29-696B-3CE7-27C3CFC83A5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410" r="6410"/>
          <a:stretch>
            <a:fillRect/>
          </a:stretch>
        </p:blipFill>
        <p:spPr>
          <a:xfrm>
            <a:off x="5972035" y="1471995"/>
            <a:ext cx="6908223" cy="4456543"/>
          </a:xfrm>
        </p:spPr>
      </p:pic>
      <p:sp>
        <p:nvSpPr>
          <p:cNvPr id="5" name="TextBox 4">
            <a:extLst>
              <a:ext uri="{FF2B5EF4-FFF2-40B4-BE49-F238E27FC236}">
                <a16:creationId xmlns:a16="http://schemas.microsoft.com/office/drawing/2014/main" id="{715C1724-E3DC-840E-F745-25CEC73069BC}"/>
              </a:ext>
            </a:extLst>
          </p:cNvPr>
          <p:cNvSpPr txBox="1"/>
          <p:nvPr/>
        </p:nvSpPr>
        <p:spPr>
          <a:xfrm>
            <a:off x="335488" y="1471995"/>
            <a:ext cx="4767453" cy="500906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در واقع جشن سده که هنوز هم در برخی نقاط ایران برگزار می‌شود، روز کشف آتش از سوی بشر است. آتش گرم و پرنور همیشه از سوی ایرانیان مورد توجه و احترام بوده است. آتش که مظهر گرما و نور در زندگی است، ابزاری برای مبارزه با اهریمن و تاریکی‌ها شناخته می‌شده است. به همین خاطر در روز دهم بهمن‌ماه هر سال، مردم با روشن کردن آتش بر بام‌ها یا کوهستان‌ها، گرمی و شکوه آن را در برابر سردی و نفوذ اهریمن جشن می‌گرفته‌اند.</a:t>
            </a:r>
          </a:p>
        </p:txBody>
      </p:sp>
      <p:sp>
        <p:nvSpPr>
          <p:cNvPr id="9" name="TextBox 8">
            <a:extLst>
              <a:ext uri="{FF2B5EF4-FFF2-40B4-BE49-F238E27FC236}">
                <a16:creationId xmlns:a16="http://schemas.microsoft.com/office/drawing/2014/main" id="{82F290B1-558D-B07D-AAC3-D2A5259D8533}"/>
              </a:ext>
            </a:extLst>
          </p:cNvPr>
          <p:cNvSpPr txBox="1"/>
          <p:nvPr/>
        </p:nvSpPr>
        <p:spPr>
          <a:xfrm>
            <a:off x="855406" y="1056497"/>
            <a:ext cx="4247535" cy="415498"/>
          </a:xfrm>
          <a:prstGeom prst="rect">
            <a:avLst/>
          </a:prstGeom>
          <a:noFill/>
        </p:spPr>
        <p:txBody>
          <a:bodyPr wrap="square">
            <a:spAutoFit/>
          </a:bodyPr>
          <a:lstStyle/>
          <a:p>
            <a:pPr algn="r" rtl="1">
              <a:lnSpc>
                <a:spcPts val="2400"/>
              </a:lnSpc>
              <a:spcAft>
                <a:spcPts val="750"/>
              </a:spcAft>
            </a:pPr>
            <a:r>
              <a:rPr lang="fa-IR" sz="2400" b="1" i="0" dirty="0">
                <a:solidFill>
                  <a:srgbClr val="333333"/>
                </a:solidFill>
                <a:effectLst/>
                <a:latin typeface="Shabnam" panose="020B0603030804020204" pitchFamily="34" charset="-78"/>
                <a:cs typeface="Shabnam" panose="020B0603030804020204" pitchFamily="34" charset="-78"/>
              </a:rPr>
              <a:t>جشن سده زرتشتیان در یزد</a:t>
            </a:r>
            <a:endParaRPr lang="fa-IR" sz="2400" b="0" i="0" dirty="0">
              <a:solidFill>
                <a:srgbClr val="333333"/>
              </a:solidFill>
              <a:effectLst/>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39108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AEE53AC-44CD-2A74-2A31-38493BE50BDD}"/>
              </a:ext>
            </a:extLst>
          </p:cNvPr>
          <p:cNvSpPr/>
          <p:nvPr/>
        </p:nvSpPr>
        <p:spPr>
          <a:xfrm>
            <a:off x="167147" y="5120649"/>
            <a:ext cx="8839201" cy="4409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4EC47F4-4738-7AB0-32FD-3A65AC053A85}"/>
              </a:ext>
            </a:extLst>
          </p:cNvPr>
          <p:cNvSpPr txBox="1"/>
          <p:nvPr/>
        </p:nvSpPr>
        <p:spPr>
          <a:xfrm>
            <a:off x="5801032" y="422013"/>
            <a:ext cx="6096000" cy="375744"/>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ریشه و دلیل برگزاری جشن سده</a:t>
            </a:r>
          </a:p>
        </p:txBody>
      </p:sp>
      <p:sp>
        <p:nvSpPr>
          <p:cNvPr id="5" name="TextBox 4">
            <a:extLst>
              <a:ext uri="{FF2B5EF4-FFF2-40B4-BE49-F238E27FC236}">
                <a16:creationId xmlns:a16="http://schemas.microsoft.com/office/drawing/2014/main" id="{2D213C60-D565-312F-F549-5073848D1B15}"/>
              </a:ext>
            </a:extLst>
          </p:cNvPr>
          <p:cNvSpPr txBox="1"/>
          <p:nvPr/>
        </p:nvSpPr>
        <p:spPr>
          <a:xfrm>
            <a:off x="294967" y="806769"/>
            <a:ext cx="11602065"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جشن سده یکی از جشن‌های باستانی ایران است که هر سال در تاریخ ۱۰ بهمن ماه برگزار می‌شود. این جشن هزاران سال قدمت دارد و از کهن‌ترین جشن‌های ایرانی (حتی قدیمی‌تر از نوروز) محسوب می‌شود. روایت‌های تاریخی مختلفی در مورد ریشه جشن سده وجود دارد. برخی از این روایت‌ها عبارتند از: </a:t>
            </a:r>
          </a:p>
        </p:txBody>
      </p:sp>
      <p:sp>
        <p:nvSpPr>
          <p:cNvPr id="7" name="TextBox 6">
            <a:extLst>
              <a:ext uri="{FF2B5EF4-FFF2-40B4-BE49-F238E27FC236}">
                <a16:creationId xmlns:a16="http://schemas.microsoft.com/office/drawing/2014/main" id="{88032857-5020-25DA-0E87-DCFF5E55CA97}"/>
              </a:ext>
            </a:extLst>
          </p:cNvPr>
          <p:cNvSpPr txBox="1"/>
          <p:nvPr/>
        </p:nvSpPr>
        <p:spPr>
          <a:xfrm>
            <a:off x="7052187" y="2689817"/>
            <a:ext cx="4827638" cy="174663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sz="2000" b="1" dirty="0"/>
              <a:t>روایت اول: </a:t>
            </a:r>
          </a:p>
          <a:p>
            <a:r>
              <a:rPr lang="fa-IR" dirty="0"/>
              <a:t>بر این باور است که در ۱۰ بهمن‌ماه بوده که شمار انسان‌های روی کره زمین به ۱۰۰ عدد رسیده است. </a:t>
            </a:r>
          </a:p>
        </p:txBody>
      </p:sp>
      <p:pic>
        <p:nvPicPr>
          <p:cNvPr id="13" name="Picture 12">
            <a:extLst>
              <a:ext uri="{FF2B5EF4-FFF2-40B4-BE49-F238E27FC236}">
                <a16:creationId xmlns:a16="http://schemas.microsoft.com/office/drawing/2014/main" id="{3B9F0920-6A79-C899-E2C7-2398B11BADE4}"/>
              </a:ext>
            </a:extLst>
          </p:cNvPr>
          <p:cNvPicPr>
            <a:picLocks noChangeAspect="1"/>
          </p:cNvPicPr>
          <p:nvPr/>
        </p:nvPicPr>
        <p:blipFill>
          <a:blip r:embed="rId2"/>
          <a:stretch>
            <a:fillRect/>
          </a:stretch>
        </p:blipFill>
        <p:spPr>
          <a:xfrm>
            <a:off x="581331" y="2261339"/>
            <a:ext cx="6056672" cy="4037780"/>
          </a:xfrm>
          <a:prstGeom prst="rect">
            <a:avLst/>
          </a:prstGeom>
          <a:ln w="38100">
            <a:solidFill>
              <a:schemeClr val="bg1"/>
            </a:solidFill>
          </a:ln>
        </p:spPr>
      </p:pic>
      <p:sp>
        <p:nvSpPr>
          <p:cNvPr id="15" name="Rectangle 14">
            <a:extLst>
              <a:ext uri="{FF2B5EF4-FFF2-40B4-BE49-F238E27FC236}">
                <a16:creationId xmlns:a16="http://schemas.microsoft.com/office/drawing/2014/main" id="{5DF77771-E801-522D-2BB5-6FAEDE609777}"/>
              </a:ext>
            </a:extLst>
          </p:cNvPr>
          <p:cNvSpPr/>
          <p:nvPr/>
        </p:nvSpPr>
        <p:spPr>
          <a:xfrm>
            <a:off x="8367253" y="5709884"/>
            <a:ext cx="3657600" cy="4409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25337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29B438F-7D64-24CF-0815-8EFF63731AC6}"/>
              </a:ext>
            </a:extLst>
          </p:cNvPr>
          <p:cNvSpPr/>
          <p:nvPr/>
        </p:nvSpPr>
        <p:spPr>
          <a:xfrm>
            <a:off x="6400800" y="2023936"/>
            <a:ext cx="4400550" cy="424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D075698A-B5A3-6EEB-3490-DD63FE02DF85}"/>
              </a:ext>
            </a:extLst>
          </p:cNvPr>
          <p:cNvPicPr>
            <a:picLocks noChangeAspect="1"/>
          </p:cNvPicPr>
          <p:nvPr/>
        </p:nvPicPr>
        <p:blipFill>
          <a:blip r:embed="rId2"/>
          <a:srcRect l="6006" r="23430"/>
          <a:stretch/>
        </p:blipFill>
        <p:spPr>
          <a:xfrm>
            <a:off x="6923139" y="0"/>
            <a:ext cx="5268861" cy="5602181"/>
          </a:xfrm>
          <a:prstGeom prst="rect">
            <a:avLst/>
          </a:prstGeom>
        </p:spPr>
      </p:pic>
      <p:sp>
        <p:nvSpPr>
          <p:cNvPr id="3" name="TextBox 2">
            <a:extLst>
              <a:ext uri="{FF2B5EF4-FFF2-40B4-BE49-F238E27FC236}">
                <a16:creationId xmlns:a16="http://schemas.microsoft.com/office/drawing/2014/main" id="{362E2A39-5616-5336-40AD-EE47A7211F40}"/>
              </a:ext>
            </a:extLst>
          </p:cNvPr>
          <p:cNvSpPr txBox="1"/>
          <p:nvPr/>
        </p:nvSpPr>
        <p:spPr>
          <a:xfrm>
            <a:off x="202175" y="585914"/>
            <a:ext cx="5074676" cy="56861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sz="2000" b="1" dirty="0"/>
              <a:t>روایت دوم:</a:t>
            </a:r>
          </a:p>
          <a:p>
            <a:r>
              <a:rPr lang="fa-IR" sz="2000" b="1" dirty="0"/>
              <a:t> </a:t>
            </a:r>
            <a:r>
              <a:rPr lang="fa-IR" dirty="0"/>
              <a:t>معتقد است که جشن سده به خاطر رسیدن صدمین روز زمستان است. در گذشته بر این باور بوده‌اند که از ابتدای فصل سرما و زمستانی شدن آب و هوا (اول آبان‌ماه) تا دهم بهمن‌ماه صد روز و از دهم بهمن‌ماه تا نوروز و اول بهار هم صد روز بوده است. البته تا بهار ۵۰ شب و روز باقی می‌ماند که به دلیل کشف آتش، شب‌ها هم مانند روز، گرم و روشن بوده‌اند. پس آنها هم به عنوان روز شمرده می‌شده‌اند. در نتیجه دهم بهمن‌ماه را با نام سده جشن می‌گرفته‌اند. </a:t>
            </a:r>
          </a:p>
        </p:txBody>
      </p:sp>
    </p:spTree>
    <p:extLst>
      <p:ext uri="{BB962C8B-B14F-4D97-AF65-F5344CB8AC3E}">
        <p14:creationId xmlns:p14="http://schemas.microsoft.com/office/powerpoint/2010/main" val="3370675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CE9654-7E06-19E1-A52A-1DF73FC99503}"/>
              </a:ext>
            </a:extLst>
          </p:cNvPr>
          <p:cNvSpPr/>
          <p:nvPr/>
        </p:nvSpPr>
        <p:spPr>
          <a:xfrm>
            <a:off x="0" y="0"/>
            <a:ext cx="12191998"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A9E6E3AC-2A17-2926-CE52-96ABA42EC8E4}"/>
              </a:ext>
            </a:extLst>
          </p:cNvPr>
          <p:cNvSpPr/>
          <p:nvPr/>
        </p:nvSpPr>
        <p:spPr>
          <a:xfrm>
            <a:off x="6095999" y="-7239"/>
            <a:ext cx="56769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Frame 9">
            <a:extLst>
              <a:ext uri="{FF2B5EF4-FFF2-40B4-BE49-F238E27FC236}">
                <a16:creationId xmlns:a16="http://schemas.microsoft.com/office/drawing/2014/main" id="{420135A3-29AC-892B-8FB1-F40BA738561A}"/>
              </a:ext>
            </a:extLst>
          </p:cNvPr>
          <p:cNvSpPr/>
          <p:nvPr/>
        </p:nvSpPr>
        <p:spPr>
          <a:xfrm>
            <a:off x="164690" y="188951"/>
            <a:ext cx="11862618" cy="6452420"/>
          </a:xfrm>
          <a:prstGeom prst="frame">
            <a:avLst>
              <a:gd name="adj1" fmla="val 180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1" name="TextBox 10">
            <a:extLst>
              <a:ext uri="{FF2B5EF4-FFF2-40B4-BE49-F238E27FC236}">
                <a16:creationId xmlns:a16="http://schemas.microsoft.com/office/drawing/2014/main" id="{8A5EBCFE-1F66-681F-6BBD-9D158DC91406}"/>
              </a:ext>
            </a:extLst>
          </p:cNvPr>
          <p:cNvSpPr txBox="1"/>
          <p:nvPr/>
        </p:nvSpPr>
        <p:spPr>
          <a:xfrm>
            <a:off x="6420464" y="866007"/>
            <a:ext cx="5238750" cy="5563061"/>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bg1"/>
                </a:solidFill>
              </a:rPr>
              <a:t>معتقد است که جشن سده، هیچ ارتباطی با عدد ۱۰۰ ندارد. آنها معتقد هستند که واژه «سَدَه» در زبان اوستایی به معنای طلوع کردن و برآمدن است و ارتباطی میان واژه سد که شکل عربی‌ آن «صد» است با «سده» که شکل عربی آن «سذق» است، وجود ندارد. به نظر می‌رسد که روایت سوم، ریشه تاریخی جشن سده را بهتر توضیح می‌دهد. چرا که واژه «سده» در زبان‌های ایرانی به معنای «طلوع کردن» و «برآمدن» است و این معنا با مفهوم جشن سده که در پایان زمستان و آغاز بهار برگزار می‌شود، هماهنگی بیشتری دارد. </a:t>
            </a:r>
          </a:p>
        </p:txBody>
      </p:sp>
      <p:sp>
        <p:nvSpPr>
          <p:cNvPr id="13" name="TextBox 12">
            <a:extLst>
              <a:ext uri="{FF2B5EF4-FFF2-40B4-BE49-F238E27FC236}">
                <a16:creationId xmlns:a16="http://schemas.microsoft.com/office/drawing/2014/main" id="{F57FD307-E2FD-1963-06E9-CB31574A49AA}"/>
              </a:ext>
            </a:extLst>
          </p:cNvPr>
          <p:cNvSpPr txBox="1"/>
          <p:nvPr/>
        </p:nvSpPr>
        <p:spPr>
          <a:xfrm>
            <a:off x="9709352" y="235065"/>
            <a:ext cx="1927123" cy="630942"/>
          </a:xfrm>
          <a:prstGeom prst="rect">
            <a:avLst/>
          </a:prstGeom>
          <a:noFill/>
        </p:spPr>
        <p:txBody>
          <a:bodyPr wrap="square">
            <a:spAutoFit/>
          </a:bodyPr>
          <a:lstStyle>
            <a:defPPr>
              <a:defRPr lang="fa-IR"/>
            </a:defPPr>
            <a:lvl1pPr algn="just" rtl="1">
              <a:lnSpc>
                <a:spcPct val="200000"/>
              </a:lnSpc>
              <a:defRPr b="0" i="0">
                <a:solidFill>
                  <a:schemeClr val="bg1"/>
                </a:solidFill>
                <a:effectLst/>
                <a:latin typeface="Vazir" panose="020B0603030804020204" pitchFamily="34" charset="-78"/>
                <a:cs typeface="Vazir" panose="020B0603030804020204" pitchFamily="34" charset="-78"/>
              </a:defRPr>
            </a:lvl1pPr>
          </a:lstStyle>
          <a:p>
            <a:r>
              <a:rPr lang="fa-IR" sz="2000" b="1" dirty="0"/>
              <a:t>روایت سوم</a:t>
            </a:r>
          </a:p>
        </p:txBody>
      </p:sp>
      <p:pic>
        <p:nvPicPr>
          <p:cNvPr id="2" name="Picture 2" descr="آیین باستانی جشن سده | ضیافت نور و آتش ☀️ کارناوال">
            <a:extLst>
              <a:ext uri="{FF2B5EF4-FFF2-40B4-BE49-F238E27FC236}">
                <a16:creationId xmlns:a16="http://schemas.microsoft.com/office/drawing/2014/main" id="{F5DAB755-6624-1062-7EAB-9B7CFB3EBF5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822" r="18218" b="4984"/>
          <a:stretch/>
        </p:blipFill>
        <p:spPr bwMode="auto">
          <a:xfrm>
            <a:off x="0" y="1202365"/>
            <a:ext cx="5711927" cy="4425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621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C9F1F6F-DC30-D500-88BF-B5D13AE1C40C}"/>
              </a:ext>
            </a:extLst>
          </p:cNvPr>
          <p:cNvSpPr/>
          <p:nvPr/>
        </p:nvSpPr>
        <p:spPr>
          <a:xfrm>
            <a:off x="1" y="0"/>
            <a:ext cx="12191998"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30D92C3C-B134-F539-7D01-7BAC8E6C985A}"/>
              </a:ext>
            </a:extLst>
          </p:cNvPr>
          <p:cNvSpPr txBox="1"/>
          <p:nvPr/>
        </p:nvSpPr>
        <p:spPr>
          <a:xfrm>
            <a:off x="7981523" y="1320115"/>
            <a:ext cx="3421625" cy="415498"/>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فلسفه برگزاری جشن سده</a:t>
            </a:r>
          </a:p>
        </p:txBody>
      </p:sp>
      <p:sp>
        <p:nvSpPr>
          <p:cNvPr id="5" name="TextBox 4">
            <a:extLst>
              <a:ext uri="{FF2B5EF4-FFF2-40B4-BE49-F238E27FC236}">
                <a16:creationId xmlns:a16="http://schemas.microsoft.com/office/drawing/2014/main" id="{6EA29D92-2D7B-1B94-A716-D3EF0A801780}"/>
              </a:ext>
            </a:extLst>
          </p:cNvPr>
          <p:cNvSpPr txBox="1"/>
          <p:nvPr/>
        </p:nvSpPr>
        <p:spPr>
          <a:xfrm>
            <a:off x="7367006" y="1775318"/>
            <a:ext cx="4650658" cy="3347070"/>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جشن سده جشنی برای گرامیداشت پیروزی نور بر تاریکی است. در واقع، ایرانیان باستان با برگزاری این جشن، پایان زمستان و آغاز بهار را جشن می‌گرفتند. آنها معتقد بودند که با برآمدن خورشید در روز دهم بهمن‌ماه، تاریکی و سرمای زمستان جای خود را به روشنایی و گرمای بهار می‌دهد. </a:t>
            </a:r>
          </a:p>
        </p:txBody>
      </p:sp>
      <p:sp>
        <p:nvSpPr>
          <p:cNvPr id="6" name="Frame 5">
            <a:extLst>
              <a:ext uri="{FF2B5EF4-FFF2-40B4-BE49-F238E27FC236}">
                <a16:creationId xmlns:a16="http://schemas.microsoft.com/office/drawing/2014/main" id="{59D7BB0B-D631-00FE-2CA9-2B3A0885455D}"/>
              </a:ext>
            </a:extLst>
          </p:cNvPr>
          <p:cNvSpPr/>
          <p:nvPr/>
        </p:nvSpPr>
        <p:spPr>
          <a:xfrm>
            <a:off x="1089112" y="175847"/>
            <a:ext cx="4831042" cy="6221550"/>
          </a:xfrm>
          <a:prstGeom prst="frame">
            <a:avLst>
              <a:gd name="adj1" fmla="val 2079"/>
            </a:avLst>
          </a:prstGeom>
          <a:solidFill>
            <a:srgbClr val="FF54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2" name="Rectangle 1">
            <a:extLst>
              <a:ext uri="{FF2B5EF4-FFF2-40B4-BE49-F238E27FC236}">
                <a16:creationId xmlns:a16="http://schemas.microsoft.com/office/drawing/2014/main" id="{0F52F9CB-C893-AE74-C040-31BFC4BBA5BA}"/>
              </a:ext>
            </a:extLst>
          </p:cNvPr>
          <p:cNvSpPr/>
          <p:nvPr/>
        </p:nvSpPr>
        <p:spPr>
          <a:xfrm>
            <a:off x="1089112" y="199292"/>
            <a:ext cx="4760703" cy="35989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2">
            <a:extLst>
              <a:ext uri="{FF2B5EF4-FFF2-40B4-BE49-F238E27FC236}">
                <a16:creationId xmlns:a16="http://schemas.microsoft.com/office/drawing/2014/main" id="{B61D1D14-FD97-1CEE-4521-4188CBF4EEA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48" r="8065" b="6054"/>
          <a:stretch/>
        </p:blipFill>
        <p:spPr bwMode="auto">
          <a:xfrm>
            <a:off x="340822" y="1425623"/>
            <a:ext cx="6237333" cy="4267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0404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20F4B9-14D3-5E5F-2569-38773A84B2A3}"/>
              </a:ext>
            </a:extLst>
          </p:cNvPr>
          <p:cNvSpPr/>
          <p:nvPr/>
        </p:nvSpPr>
        <p:spPr>
          <a:xfrm>
            <a:off x="1" y="0"/>
            <a:ext cx="12191998"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FA840E96-411A-0626-0C73-84C191CAEC71}"/>
              </a:ext>
            </a:extLst>
          </p:cNvPr>
          <p:cNvSpPr txBox="1"/>
          <p:nvPr/>
        </p:nvSpPr>
        <p:spPr>
          <a:xfrm>
            <a:off x="-1199535" y="676307"/>
            <a:ext cx="6096000" cy="375744"/>
          </a:xfrm>
          <a:prstGeom prst="rect">
            <a:avLst/>
          </a:prstGeom>
          <a:noFill/>
        </p:spPr>
        <p:txBody>
          <a:bodyPr wrap="square">
            <a:spAutoFit/>
          </a:bodyPr>
          <a:lstStyle>
            <a:defPPr>
              <a:defRPr lang="fa-IR"/>
            </a:defPPr>
            <a:lvl1pPr algn="r" rtl="1">
              <a:lnSpc>
                <a:spcPts val="2400"/>
              </a:lnSpc>
              <a:spcAft>
                <a:spcPts val="750"/>
              </a:spcAft>
              <a:defRPr sz="2400" b="1" i="0">
                <a:solidFill>
                  <a:srgbClr val="333333"/>
                </a:solidFill>
                <a:effectLst/>
                <a:latin typeface="Shabnam" panose="020B0603030804020204" pitchFamily="34" charset="-78"/>
                <a:cs typeface="Shabnam" panose="020B0603030804020204" pitchFamily="34" charset="-78"/>
              </a:defRPr>
            </a:lvl1pPr>
          </a:lstStyle>
          <a:p>
            <a:r>
              <a:rPr lang="fa-IR" dirty="0"/>
              <a:t>آداب و رسوم جشن سده</a:t>
            </a:r>
          </a:p>
        </p:txBody>
      </p:sp>
      <p:sp>
        <p:nvSpPr>
          <p:cNvPr id="5" name="TextBox 4">
            <a:extLst>
              <a:ext uri="{FF2B5EF4-FFF2-40B4-BE49-F238E27FC236}">
                <a16:creationId xmlns:a16="http://schemas.microsoft.com/office/drawing/2014/main" id="{99C0B9E8-E5E0-7673-4350-A91C3160E8F7}"/>
              </a:ext>
            </a:extLst>
          </p:cNvPr>
          <p:cNvSpPr txBox="1"/>
          <p:nvPr/>
        </p:nvSpPr>
        <p:spPr>
          <a:xfrm>
            <a:off x="516192" y="1613762"/>
            <a:ext cx="5889523" cy="4455066"/>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جشن سده در میان زرتشتیان از اهمیت ویژه‌ای برخوردار است و به همین دلیل، آن را جشن ملی زرتشتیان نیز می‌نامند. آتش افروزی از مهم‌ترین آداب و رسوم جشن سده است. در گذشته، مردم هیزم‌های زیادی جمع می‌کردند و در یک مکان وسیع، آن‌ها را آتش می‌زدند. سپس، در اطراف آتش جمع می‌شدند و به شادی و پایکوبی می‌پرداختند. امروزه نیز، آتش افروزی یکی از اصلی‌ترین بخش‌های جشن سده است. سایر آداب و رسوم جشن سده عبارتند از: </a:t>
            </a:r>
          </a:p>
        </p:txBody>
      </p:sp>
      <p:sp>
        <p:nvSpPr>
          <p:cNvPr id="7" name="Frame 6">
            <a:extLst>
              <a:ext uri="{FF2B5EF4-FFF2-40B4-BE49-F238E27FC236}">
                <a16:creationId xmlns:a16="http://schemas.microsoft.com/office/drawing/2014/main" id="{9642BEE6-F02D-6C2E-7F25-B488CCB91C31}"/>
              </a:ext>
            </a:extLst>
          </p:cNvPr>
          <p:cNvSpPr/>
          <p:nvPr/>
        </p:nvSpPr>
        <p:spPr>
          <a:xfrm>
            <a:off x="7577977" y="515813"/>
            <a:ext cx="4371904" cy="4665729"/>
          </a:xfrm>
          <a:prstGeom prst="frame">
            <a:avLst>
              <a:gd name="adj1" fmla="val 837"/>
            </a:avLst>
          </a:prstGeom>
          <a:solidFill>
            <a:schemeClr val="accent2"/>
          </a:solidFill>
          <a:ln w="76200">
            <a:solidFill>
              <a:srgbClr val="FF54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8" name="Picture 2" descr="جشن سده به روایت شاهنامه - روزنامه آرمان امروز">
            <a:extLst>
              <a:ext uri="{FF2B5EF4-FFF2-40B4-BE49-F238E27FC236}">
                <a16:creationId xmlns:a16="http://schemas.microsoft.com/office/drawing/2014/main" id="{0FE5E0A6-DAAA-78A3-1751-8E4775C912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5816" y="1165327"/>
            <a:ext cx="4180515" cy="4821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3796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TotalTime>
  <Words>1644</Words>
  <Application>Microsoft Office PowerPoint</Application>
  <PresentationFormat>Widescreen</PresentationFormat>
  <Paragraphs>77</Paragraphs>
  <Slides>26</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19</cp:revision>
  <dcterms:created xsi:type="dcterms:W3CDTF">2025-01-20T11:27:59Z</dcterms:created>
  <dcterms:modified xsi:type="dcterms:W3CDTF">2025-02-08T15:49:34Z</dcterms:modified>
</cp:coreProperties>
</file>