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7" r:id="rId2"/>
    <p:sldId id="256" r:id="rId3"/>
    <p:sldId id="257" r:id="rId4"/>
    <p:sldId id="281" r:id="rId5"/>
    <p:sldId id="259" r:id="rId6"/>
    <p:sldId id="282" r:id="rId7"/>
    <p:sldId id="283" r:id="rId8"/>
    <p:sldId id="262" r:id="rId9"/>
    <p:sldId id="263" r:id="rId10"/>
    <p:sldId id="264" r:id="rId11"/>
    <p:sldId id="265" r:id="rId12"/>
    <p:sldId id="266" r:id="rId13"/>
    <p:sldId id="267" r:id="rId14"/>
    <p:sldId id="268" r:id="rId15"/>
    <p:sldId id="269" r:id="rId16"/>
    <p:sldId id="284" r:id="rId17"/>
    <p:sldId id="271" r:id="rId18"/>
    <p:sldId id="273" r:id="rId19"/>
    <p:sldId id="274" r:id="rId20"/>
    <p:sldId id="285" r:id="rId21"/>
    <p:sldId id="275" r:id="rId22"/>
    <p:sldId id="276" r:id="rId23"/>
    <p:sldId id="277" r:id="rId24"/>
    <p:sldId id="278" r:id="rId25"/>
    <p:sldId id="279" r:id="rId26"/>
    <p:sldId id="280" r:id="rId27"/>
    <p:sldId id="288" r:id="rId28"/>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95E3"/>
    <a:srgbClr val="4C2CA6"/>
    <a:srgbClr val="F9B1B8"/>
    <a:srgbClr val="F7919B"/>
    <a:srgbClr val="F35564"/>
    <a:srgbClr val="F14555"/>
    <a:srgbClr val="0E3BD3"/>
    <a:srgbClr val="0686BE"/>
    <a:srgbClr val="699D23"/>
    <a:srgbClr val="B125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3" d="100"/>
          <a:sy n="63" d="100"/>
        </p:scale>
        <p:origin x="1354" y="3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9BEDFD49-98D0-4920-84A1-5BD5949D183D}" type="datetimeFigureOut">
              <a:rPr lang="fa-IR" smtClean="0"/>
              <a:t>1446/07/25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4D9FB29E-BD87-461C-AF84-442C2E730F18}" type="slidenum">
              <a:rPr lang="fa-IR" smtClean="0"/>
              <a:t>‹#›</a:t>
            </a:fld>
            <a:endParaRPr lang="fa-IR"/>
          </a:p>
        </p:txBody>
      </p:sp>
    </p:spTree>
    <p:extLst>
      <p:ext uri="{BB962C8B-B14F-4D97-AF65-F5344CB8AC3E}">
        <p14:creationId xmlns:p14="http://schemas.microsoft.com/office/powerpoint/2010/main" val="216366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2</a:t>
            </a:fld>
            <a:endParaRPr lang="fa-IR"/>
          </a:p>
        </p:txBody>
      </p:sp>
    </p:spTree>
    <p:extLst>
      <p:ext uri="{BB962C8B-B14F-4D97-AF65-F5344CB8AC3E}">
        <p14:creationId xmlns:p14="http://schemas.microsoft.com/office/powerpoint/2010/main" val="160151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3</a:t>
            </a:fld>
            <a:endParaRPr lang="fa-IR"/>
          </a:p>
        </p:txBody>
      </p:sp>
    </p:spTree>
    <p:extLst>
      <p:ext uri="{BB962C8B-B14F-4D97-AF65-F5344CB8AC3E}">
        <p14:creationId xmlns:p14="http://schemas.microsoft.com/office/powerpoint/2010/main" val="2126967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5</a:t>
            </a:fld>
            <a:endParaRPr lang="fa-IR"/>
          </a:p>
        </p:txBody>
      </p:sp>
    </p:spTree>
    <p:extLst>
      <p:ext uri="{BB962C8B-B14F-4D97-AF65-F5344CB8AC3E}">
        <p14:creationId xmlns:p14="http://schemas.microsoft.com/office/powerpoint/2010/main" val="2017253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6</a:t>
            </a:fld>
            <a:endParaRPr lang="fa-IR"/>
          </a:p>
        </p:txBody>
      </p:sp>
    </p:spTree>
    <p:extLst>
      <p:ext uri="{BB962C8B-B14F-4D97-AF65-F5344CB8AC3E}">
        <p14:creationId xmlns:p14="http://schemas.microsoft.com/office/powerpoint/2010/main" val="2635518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7</a:t>
            </a:fld>
            <a:endParaRPr lang="fa-IR"/>
          </a:p>
        </p:txBody>
      </p:sp>
    </p:spTree>
    <p:extLst>
      <p:ext uri="{BB962C8B-B14F-4D97-AF65-F5344CB8AC3E}">
        <p14:creationId xmlns:p14="http://schemas.microsoft.com/office/powerpoint/2010/main" val="2731535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8</a:t>
            </a:fld>
            <a:endParaRPr lang="fa-IR"/>
          </a:p>
        </p:txBody>
      </p:sp>
    </p:spTree>
    <p:extLst>
      <p:ext uri="{BB962C8B-B14F-4D97-AF65-F5344CB8AC3E}">
        <p14:creationId xmlns:p14="http://schemas.microsoft.com/office/powerpoint/2010/main" val="3741964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11</a:t>
            </a:fld>
            <a:endParaRPr lang="fa-IR"/>
          </a:p>
        </p:txBody>
      </p:sp>
    </p:spTree>
    <p:extLst>
      <p:ext uri="{BB962C8B-B14F-4D97-AF65-F5344CB8AC3E}">
        <p14:creationId xmlns:p14="http://schemas.microsoft.com/office/powerpoint/2010/main" val="167395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4D9FB29E-BD87-461C-AF84-442C2E730F18}" type="slidenum">
              <a:rPr lang="fa-IR" smtClean="0"/>
              <a:t>12</a:t>
            </a:fld>
            <a:endParaRPr lang="fa-IR"/>
          </a:p>
        </p:txBody>
      </p:sp>
    </p:spTree>
    <p:extLst>
      <p:ext uri="{BB962C8B-B14F-4D97-AF65-F5344CB8AC3E}">
        <p14:creationId xmlns:p14="http://schemas.microsoft.com/office/powerpoint/2010/main" val="3531403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5498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649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7802EC5-C219-5FDD-DB82-40456F142B1C}"/>
              </a:ext>
            </a:extLst>
          </p:cNvPr>
          <p:cNvSpPr>
            <a:spLocks noGrp="1"/>
          </p:cNvSpPr>
          <p:nvPr>
            <p:ph type="pic" sz="quarter" idx="10"/>
          </p:nvPr>
        </p:nvSpPr>
        <p:spPr>
          <a:xfrm>
            <a:off x="0" y="0"/>
            <a:ext cx="7863840" cy="6858000"/>
          </a:xfrm>
          <a:custGeom>
            <a:avLst/>
            <a:gdLst>
              <a:gd name="connsiteX0" fmla="*/ 0 w 7863840"/>
              <a:gd name="connsiteY0" fmla="*/ 0 h 6858000"/>
              <a:gd name="connsiteX1" fmla="*/ 5263904 w 7863840"/>
              <a:gd name="connsiteY1" fmla="*/ 0 h 6858000"/>
              <a:gd name="connsiteX2" fmla="*/ 7863840 w 7863840"/>
              <a:gd name="connsiteY2" fmla="*/ 3429000 h 6858000"/>
              <a:gd name="connsiteX3" fmla="*/ 5263904 w 7863840"/>
              <a:gd name="connsiteY3" fmla="*/ 6858000 h 6858000"/>
              <a:gd name="connsiteX4" fmla="*/ 0 w 786384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3840" h="6858000">
                <a:moveTo>
                  <a:pt x="0" y="0"/>
                </a:moveTo>
                <a:lnTo>
                  <a:pt x="5263904" y="0"/>
                </a:lnTo>
                <a:lnTo>
                  <a:pt x="7863840" y="3429000"/>
                </a:lnTo>
                <a:lnTo>
                  <a:pt x="5263904"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137477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8490021"/>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doctoreto.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F59CFE7-FAB8-A888-19F2-812B941F42A7}"/>
              </a:ext>
            </a:extLst>
          </p:cNvPr>
          <p:cNvGrpSpPr/>
          <p:nvPr/>
        </p:nvGrpSpPr>
        <p:grpSpPr>
          <a:xfrm>
            <a:off x="5388864" y="539496"/>
            <a:ext cx="6803136" cy="5976814"/>
            <a:chOff x="5388864" y="539496"/>
            <a:chExt cx="6803136" cy="5976814"/>
          </a:xfrm>
        </p:grpSpPr>
        <p:sp>
          <p:nvSpPr>
            <p:cNvPr id="7" name="Rectangle: Rounded Corners 6">
              <a:extLst>
                <a:ext uri="{FF2B5EF4-FFF2-40B4-BE49-F238E27FC236}">
                  <a16:creationId xmlns:a16="http://schemas.microsoft.com/office/drawing/2014/main" id="{8FFB8B6E-131B-CA29-873C-8CEC615591DA}"/>
                </a:ext>
              </a:extLst>
            </p:cNvPr>
            <p:cNvSpPr/>
            <p:nvPr/>
          </p:nvSpPr>
          <p:spPr>
            <a:xfrm>
              <a:off x="5864352" y="4340352"/>
              <a:ext cx="6327648" cy="853440"/>
            </a:xfrm>
            <a:prstGeom prst="roundRect">
              <a:avLst>
                <a:gd name="adj"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Rounded Corners 7">
              <a:extLst>
                <a:ext uri="{FF2B5EF4-FFF2-40B4-BE49-F238E27FC236}">
                  <a16:creationId xmlns:a16="http://schemas.microsoft.com/office/drawing/2014/main" id="{39316EB1-3145-DB54-2FD4-49626B4F3269}"/>
                </a:ext>
              </a:extLst>
            </p:cNvPr>
            <p:cNvSpPr/>
            <p:nvPr/>
          </p:nvSpPr>
          <p:spPr>
            <a:xfrm>
              <a:off x="5388864" y="5662870"/>
              <a:ext cx="6803136" cy="853440"/>
            </a:xfrm>
            <a:prstGeom prst="roundRect">
              <a:avLst>
                <a:gd name="adj"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Rounded Corners 5">
              <a:extLst>
                <a:ext uri="{FF2B5EF4-FFF2-40B4-BE49-F238E27FC236}">
                  <a16:creationId xmlns:a16="http://schemas.microsoft.com/office/drawing/2014/main" id="{AA5FDBF0-06F7-14A9-240A-7459D7D57C38}"/>
                </a:ext>
              </a:extLst>
            </p:cNvPr>
            <p:cNvSpPr/>
            <p:nvPr/>
          </p:nvSpPr>
          <p:spPr>
            <a:xfrm>
              <a:off x="5864351" y="1862014"/>
              <a:ext cx="6327648" cy="853440"/>
            </a:xfrm>
            <a:prstGeom prst="roundRect">
              <a:avLst>
                <a:gd name="adj"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Rounded Corners 4">
              <a:extLst>
                <a:ext uri="{FF2B5EF4-FFF2-40B4-BE49-F238E27FC236}">
                  <a16:creationId xmlns:a16="http://schemas.microsoft.com/office/drawing/2014/main" id="{402266A4-A219-8660-32B3-281765810FD1}"/>
                </a:ext>
              </a:extLst>
            </p:cNvPr>
            <p:cNvSpPr/>
            <p:nvPr/>
          </p:nvSpPr>
          <p:spPr>
            <a:xfrm>
              <a:off x="5596128" y="539496"/>
              <a:ext cx="6595872" cy="853440"/>
            </a:xfrm>
            <a:prstGeom prst="roundRect">
              <a:avLst>
                <a:gd name="adj" fmla="val 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940718E5-A422-5FC5-866B-14791CAFD1AF}"/>
                </a:ext>
              </a:extLst>
            </p:cNvPr>
            <p:cNvSpPr txBox="1"/>
            <p:nvPr/>
          </p:nvSpPr>
          <p:spPr>
            <a:xfrm>
              <a:off x="5813974" y="743078"/>
              <a:ext cx="6160179" cy="446276"/>
            </a:xfrm>
            <a:prstGeom prst="rect">
              <a:avLst/>
            </a:prstGeom>
            <a:noFill/>
          </p:spPr>
          <p:txBody>
            <a:bodyPr wrap="square">
              <a:spAutoFit/>
            </a:bodyPr>
            <a:lstStyle/>
            <a:p>
              <a:pPr algn="just" rtl="1">
                <a:lnSpc>
                  <a:spcPts val="2400"/>
                </a:lnSpc>
              </a:pPr>
              <a:r>
                <a:rPr lang="fa-IR" sz="3200" b="1" i="0" dirty="0">
                  <a:solidFill>
                    <a:schemeClr val="bg1"/>
                  </a:solidFill>
                  <a:effectLst/>
                  <a:latin typeface="Shabnam" panose="020B0603030804020204" pitchFamily="34" charset="-78"/>
                  <a:cs typeface="Shabnam" panose="020B0603030804020204" pitchFamily="34" charset="-78"/>
                </a:rPr>
                <a:t>موضوع:پاورپوینت سرخک چیست؟</a:t>
              </a:r>
            </a:p>
          </p:txBody>
        </p:sp>
        <p:sp>
          <p:nvSpPr>
            <p:cNvPr id="10" name="TextBox 9">
              <a:extLst>
                <a:ext uri="{FF2B5EF4-FFF2-40B4-BE49-F238E27FC236}">
                  <a16:creationId xmlns:a16="http://schemas.microsoft.com/office/drawing/2014/main" id="{F827C107-DE2E-4707-7570-DB3B3F87A64F}"/>
                </a:ext>
              </a:extLst>
            </p:cNvPr>
            <p:cNvSpPr txBox="1"/>
            <p:nvPr/>
          </p:nvSpPr>
          <p:spPr>
            <a:xfrm>
              <a:off x="7271150" y="2133484"/>
              <a:ext cx="4630993" cy="446276"/>
            </a:xfrm>
            <a:prstGeom prst="rect">
              <a:avLst/>
            </a:prstGeom>
            <a:noFill/>
          </p:spPr>
          <p:txBody>
            <a:bodyPr wrap="square">
              <a:spAutoFit/>
            </a:bodyPr>
            <a:lstStyle>
              <a:defPPr>
                <a:defRPr lang="fa-IR"/>
              </a:defPPr>
              <a:lvl1pPr algn="just" rtl="1">
                <a:lnSpc>
                  <a:spcPts val="2400"/>
                </a:lnSpc>
                <a:defRPr sz="3200" b="1" i="0">
                  <a:solidFill>
                    <a:schemeClr val="bg1"/>
                  </a:solidFill>
                  <a:effectLst/>
                  <a:latin typeface="Shabnam" panose="020B0603030804020204" pitchFamily="34" charset="-78"/>
                  <a:cs typeface="Shabnam" panose="020B0603030804020204" pitchFamily="34" charset="-78"/>
                </a:defRPr>
              </a:lvl1pPr>
            </a:lstStyle>
            <a:p>
              <a:r>
                <a:rPr lang="fa-IR" dirty="0"/>
                <a:t>استاد راهنما: علیرضا عزیزی</a:t>
              </a:r>
            </a:p>
          </p:txBody>
        </p:sp>
        <p:sp>
          <p:nvSpPr>
            <p:cNvPr id="11" name="TextBox 10">
              <a:extLst>
                <a:ext uri="{FF2B5EF4-FFF2-40B4-BE49-F238E27FC236}">
                  <a16:creationId xmlns:a16="http://schemas.microsoft.com/office/drawing/2014/main" id="{AE47AEE0-22F0-9217-7C51-CAA20AF98CD1}"/>
                </a:ext>
              </a:extLst>
            </p:cNvPr>
            <p:cNvSpPr txBox="1"/>
            <p:nvPr/>
          </p:nvSpPr>
          <p:spPr>
            <a:xfrm>
              <a:off x="7078704" y="4572628"/>
              <a:ext cx="5015886" cy="446276"/>
            </a:xfrm>
            <a:prstGeom prst="rect">
              <a:avLst/>
            </a:prstGeom>
            <a:noFill/>
          </p:spPr>
          <p:txBody>
            <a:bodyPr wrap="square">
              <a:spAutoFit/>
            </a:bodyPr>
            <a:lstStyle>
              <a:defPPr>
                <a:defRPr lang="fa-IR"/>
              </a:defPPr>
              <a:lvl1pPr algn="just" rtl="1">
                <a:lnSpc>
                  <a:spcPts val="2400"/>
                </a:lnSpc>
                <a:defRPr sz="3200" b="1" i="0">
                  <a:solidFill>
                    <a:schemeClr val="bg1"/>
                  </a:solidFill>
                  <a:effectLst/>
                  <a:latin typeface="Shabnam" panose="020B0603030804020204" pitchFamily="34" charset="-78"/>
                  <a:cs typeface="Shabnam" panose="020B0603030804020204" pitchFamily="34" charset="-78"/>
                </a:defRPr>
              </a:lvl1pPr>
            </a:lstStyle>
            <a:p>
              <a:r>
                <a:rPr lang="fa-IR" dirty="0"/>
                <a:t>پژوهشگر: محمد جواد عزیزی</a:t>
              </a:r>
            </a:p>
          </p:txBody>
        </p:sp>
        <p:sp>
          <p:nvSpPr>
            <p:cNvPr id="12" name="TextBox 11">
              <a:extLst>
                <a:ext uri="{FF2B5EF4-FFF2-40B4-BE49-F238E27FC236}">
                  <a16:creationId xmlns:a16="http://schemas.microsoft.com/office/drawing/2014/main" id="{AFE55CB9-8F5A-306C-5A08-A6E75AE91690}"/>
                </a:ext>
              </a:extLst>
            </p:cNvPr>
            <p:cNvSpPr txBox="1"/>
            <p:nvPr/>
          </p:nvSpPr>
          <p:spPr>
            <a:xfrm>
              <a:off x="7145495" y="5830190"/>
              <a:ext cx="3765361" cy="446276"/>
            </a:xfrm>
            <a:prstGeom prst="rect">
              <a:avLst/>
            </a:prstGeom>
            <a:noFill/>
          </p:spPr>
          <p:txBody>
            <a:bodyPr wrap="square">
              <a:spAutoFit/>
            </a:bodyPr>
            <a:lstStyle>
              <a:defPPr>
                <a:defRPr lang="fa-IR"/>
              </a:defPPr>
              <a:lvl1pPr algn="just" rtl="1">
                <a:lnSpc>
                  <a:spcPts val="2400"/>
                </a:lnSpc>
                <a:defRPr sz="3200" b="1" i="0">
                  <a:solidFill>
                    <a:schemeClr val="bg1"/>
                  </a:solidFill>
                  <a:effectLst/>
                  <a:latin typeface="Shabnam" panose="020B0603030804020204" pitchFamily="34" charset="-78"/>
                  <a:cs typeface="Shabnam" panose="020B0603030804020204" pitchFamily="34" charset="-78"/>
                </a:defRPr>
              </a:lvl1pPr>
            </a:lstStyle>
            <a:p>
              <a:r>
                <a:rPr lang="fa-IR" dirty="0"/>
                <a:t>تاریخ ارائه: .......</a:t>
              </a:r>
            </a:p>
          </p:txBody>
        </p:sp>
      </p:grpSp>
      <p:pic>
        <p:nvPicPr>
          <p:cNvPr id="4" name="Picture Placeholder 3">
            <a:extLst>
              <a:ext uri="{FF2B5EF4-FFF2-40B4-BE49-F238E27FC236}">
                <a16:creationId xmlns:a16="http://schemas.microsoft.com/office/drawing/2014/main" id="{E8F25A9B-B442-90FA-B105-21191B83EB36}"/>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892" r="9892"/>
          <a:stretch>
            <a:fillRect/>
          </a:stretch>
        </p:blipFill>
        <p:spPr>
          <a:ln w="38100">
            <a:solidFill>
              <a:schemeClr val="bg1"/>
            </a:solidFill>
          </a:ln>
        </p:spPr>
      </p:pic>
      <p:pic>
        <p:nvPicPr>
          <p:cNvPr id="14" name="Picture 2" descr="لوگو دانشگاه تهران - لوگویاب">
            <a:extLst>
              <a:ext uri="{FF2B5EF4-FFF2-40B4-BE49-F238E27FC236}">
                <a16:creationId xmlns:a16="http://schemas.microsoft.com/office/drawing/2014/main" id="{5681204A-3858-5794-45AE-23DBB15C83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0277" y="2684336"/>
            <a:ext cx="1712738" cy="171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34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Off-page Connector 7">
            <a:extLst>
              <a:ext uri="{FF2B5EF4-FFF2-40B4-BE49-F238E27FC236}">
                <a16:creationId xmlns:a16="http://schemas.microsoft.com/office/drawing/2014/main" id="{36F04D7A-2009-E1CF-92F0-BB70F2635E40}"/>
              </a:ext>
            </a:extLst>
          </p:cNvPr>
          <p:cNvSpPr/>
          <p:nvPr/>
        </p:nvSpPr>
        <p:spPr>
          <a:xfrm>
            <a:off x="311285" y="0"/>
            <a:ext cx="5029200" cy="5972783"/>
          </a:xfrm>
          <a:prstGeom prst="flowChartOffpageConnector">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A3558DC2-DB2A-EF69-F270-26E936427314}"/>
              </a:ext>
            </a:extLst>
          </p:cNvPr>
          <p:cNvPicPr>
            <a:picLocks noChangeAspect="1"/>
          </p:cNvPicPr>
          <p:nvPr/>
        </p:nvPicPr>
        <p:blipFill>
          <a:blip r:embed="rId2"/>
          <a:srcRect t="8433" r="14187" b="3343"/>
          <a:stretch/>
        </p:blipFill>
        <p:spPr>
          <a:xfrm>
            <a:off x="5521412" y="0"/>
            <a:ext cx="6670588" cy="6858000"/>
          </a:xfrm>
          <a:prstGeom prst="rect">
            <a:avLst/>
          </a:prstGeom>
        </p:spPr>
      </p:pic>
      <p:sp>
        <p:nvSpPr>
          <p:cNvPr id="3" name="TextBox 2">
            <a:extLst>
              <a:ext uri="{FF2B5EF4-FFF2-40B4-BE49-F238E27FC236}">
                <a16:creationId xmlns:a16="http://schemas.microsoft.com/office/drawing/2014/main" id="{492C5970-A57D-D447-811F-B610477C6EFF}"/>
              </a:ext>
            </a:extLst>
          </p:cNvPr>
          <p:cNvSpPr txBox="1"/>
          <p:nvPr/>
        </p:nvSpPr>
        <p:spPr>
          <a:xfrm>
            <a:off x="2454272" y="469719"/>
            <a:ext cx="2724895"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سرخجه در بارداری</a:t>
            </a:r>
          </a:p>
        </p:txBody>
      </p:sp>
      <p:sp>
        <p:nvSpPr>
          <p:cNvPr id="5" name="TextBox 4">
            <a:extLst>
              <a:ext uri="{FF2B5EF4-FFF2-40B4-BE49-F238E27FC236}">
                <a16:creationId xmlns:a16="http://schemas.microsoft.com/office/drawing/2014/main" id="{C63B5CCD-F936-C543-4E16-01B009D138B0}"/>
              </a:ext>
            </a:extLst>
          </p:cNvPr>
          <p:cNvSpPr txBox="1"/>
          <p:nvPr/>
        </p:nvSpPr>
        <p:spPr>
          <a:xfrm>
            <a:off x="472602" y="885217"/>
            <a:ext cx="4706565" cy="3901068"/>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bg1"/>
                </a:solidFill>
              </a:rPr>
              <a:t>سرخجه در بارداری مشکلات متعددی ایجاد می‌کند از جمله نقص و اختلال شنوایی (کر شدن)، و نقص چشمی و قلبی. در بیش از ۹۰ درصد موارد ابتلا عفونت در هفته ۸ تا دهم بارداری آسیب جدی و مرگباری به جنین می‌زند. اما ابتلا بعد هفته دهم میزان ریسک را کمتر کرده و ممکن است باعث نقص شنوایی شود.</a:t>
            </a:r>
          </a:p>
        </p:txBody>
      </p:sp>
    </p:spTree>
    <p:extLst>
      <p:ext uri="{BB962C8B-B14F-4D97-AF65-F5344CB8AC3E}">
        <p14:creationId xmlns:p14="http://schemas.microsoft.com/office/powerpoint/2010/main" val="4287495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E28489-921D-D45B-2472-9F0B4FBDFE31}"/>
              </a:ext>
            </a:extLst>
          </p:cNvPr>
          <p:cNvSpPr/>
          <p:nvPr/>
        </p:nvSpPr>
        <p:spPr>
          <a:xfrm>
            <a:off x="0" y="0"/>
            <a:ext cx="12192000"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8" name="Group 7">
            <a:extLst>
              <a:ext uri="{FF2B5EF4-FFF2-40B4-BE49-F238E27FC236}">
                <a16:creationId xmlns:a16="http://schemas.microsoft.com/office/drawing/2014/main" id="{3AB33CD0-7292-A439-BB3C-7D0B3DF6B940}"/>
              </a:ext>
            </a:extLst>
          </p:cNvPr>
          <p:cNvGrpSpPr/>
          <p:nvPr/>
        </p:nvGrpSpPr>
        <p:grpSpPr>
          <a:xfrm>
            <a:off x="744698" y="0"/>
            <a:ext cx="11155195" cy="6857999"/>
            <a:chOff x="663102" y="0"/>
            <a:chExt cx="11155195" cy="6858000"/>
          </a:xfrm>
        </p:grpSpPr>
        <p:sp>
          <p:nvSpPr>
            <p:cNvPr id="6" name="Arrow: Pentagon 5">
              <a:extLst>
                <a:ext uri="{FF2B5EF4-FFF2-40B4-BE49-F238E27FC236}">
                  <a16:creationId xmlns:a16="http://schemas.microsoft.com/office/drawing/2014/main" id="{884E659D-17E3-D957-37FA-BA81956F1553}"/>
                </a:ext>
              </a:extLst>
            </p:cNvPr>
            <p:cNvSpPr/>
            <p:nvPr/>
          </p:nvSpPr>
          <p:spPr>
            <a:xfrm flipH="1">
              <a:off x="663102" y="0"/>
              <a:ext cx="5583677" cy="6858000"/>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Arrow: Pentagon 4">
              <a:extLst>
                <a:ext uri="{FF2B5EF4-FFF2-40B4-BE49-F238E27FC236}">
                  <a16:creationId xmlns:a16="http://schemas.microsoft.com/office/drawing/2014/main" id="{3086A286-67BB-0F0D-1618-35188FC6E795}"/>
                </a:ext>
              </a:extLst>
            </p:cNvPr>
            <p:cNvSpPr/>
            <p:nvPr/>
          </p:nvSpPr>
          <p:spPr>
            <a:xfrm>
              <a:off x="6234620" y="0"/>
              <a:ext cx="5583677" cy="6858000"/>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3" name="TextBox 2">
            <a:extLst>
              <a:ext uri="{FF2B5EF4-FFF2-40B4-BE49-F238E27FC236}">
                <a16:creationId xmlns:a16="http://schemas.microsoft.com/office/drawing/2014/main" id="{A3687388-3C08-DAA4-2CC2-71AE0847B6A2}"/>
              </a:ext>
            </a:extLst>
          </p:cNvPr>
          <p:cNvSpPr txBox="1"/>
          <p:nvPr/>
        </p:nvSpPr>
        <p:spPr>
          <a:xfrm>
            <a:off x="2223752" y="3428999"/>
            <a:ext cx="7744496" cy="2239074"/>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زنان بارداری که تا به‌حال مبتلا نشده باشند و واکسن هم نزده باشند بیشتر در معرض خطر قرار دارند. در صورت ابتلای مادر، احتمال انتقال بیماری به جنین بسیار بالا است. علاوه بر این، عفونت سرخجه در دوران بارداری می‌تواند باعث بروز مشکلات جدی مانند ایجاد نارسایی‌های جنینی، زایمان زودرس، سقط و حتی مرگ جنین شود.</a:t>
            </a:r>
          </a:p>
        </p:txBody>
      </p:sp>
      <p:sp>
        <p:nvSpPr>
          <p:cNvPr id="7" name="TextBox 6">
            <a:extLst>
              <a:ext uri="{FF2B5EF4-FFF2-40B4-BE49-F238E27FC236}">
                <a16:creationId xmlns:a16="http://schemas.microsoft.com/office/drawing/2014/main" id="{FFDBAB9F-3F8C-0ECF-9F69-10C96DCCE2DE}"/>
              </a:ext>
            </a:extLst>
          </p:cNvPr>
          <p:cNvSpPr txBox="1"/>
          <p:nvPr/>
        </p:nvSpPr>
        <p:spPr>
          <a:xfrm>
            <a:off x="4430553" y="2898562"/>
            <a:ext cx="2724895"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tx1"/>
                </a:solidFill>
              </a:rPr>
              <a:t>سرخجه در بارداری</a:t>
            </a:r>
          </a:p>
        </p:txBody>
      </p:sp>
      <p:pic>
        <p:nvPicPr>
          <p:cNvPr id="9218" name="Picture 2" descr="سرخجه در بارداری - پزشکت">
            <a:extLst>
              <a:ext uri="{FF2B5EF4-FFF2-40B4-BE49-F238E27FC236}">
                <a16:creationId xmlns:a16="http://schemas.microsoft.com/office/drawing/2014/main" id="{CB97F076-5C22-A904-802B-2E105946B99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175" t="9612"/>
          <a:stretch/>
        </p:blipFill>
        <p:spPr bwMode="auto">
          <a:xfrm>
            <a:off x="277239" y="230554"/>
            <a:ext cx="4452476" cy="2645203"/>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بیماری سرخجه و عوارض آن">
            <a:extLst>
              <a:ext uri="{FF2B5EF4-FFF2-40B4-BE49-F238E27FC236}">
                <a16:creationId xmlns:a16="http://schemas.microsoft.com/office/drawing/2014/main" id="{99335110-967F-5156-3D6A-EB5D38A9157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118" t="14348"/>
          <a:stretch/>
        </p:blipFill>
        <p:spPr bwMode="auto">
          <a:xfrm>
            <a:off x="7395191" y="230554"/>
            <a:ext cx="4606918" cy="2634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269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073CDC-78D0-DE39-5912-999EB001B954}"/>
              </a:ext>
            </a:extLst>
          </p:cNvPr>
          <p:cNvSpPr/>
          <p:nvPr/>
        </p:nvSpPr>
        <p:spPr>
          <a:xfrm>
            <a:off x="0" y="1203952"/>
            <a:ext cx="4746366" cy="74713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5243124-471B-5670-1463-24EB52FD8AB4}"/>
              </a:ext>
            </a:extLst>
          </p:cNvPr>
          <p:cNvSpPr txBox="1"/>
          <p:nvPr/>
        </p:nvSpPr>
        <p:spPr>
          <a:xfrm>
            <a:off x="-139420" y="1369769"/>
            <a:ext cx="3952688"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علائم سرخجه در بزرگسالان</a:t>
            </a:r>
          </a:p>
        </p:txBody>
      </p:sp>
      <p:sp>
        <p:nvSpPr>
          <p:cNvPr id="5" name="TextBox 4">
            <a:extLst>
              <a:ext uri="{FF2B5EF4-FFF2-40B4-BE49-F238E27FC236}">
                <a16:creationId xmlns:a16="http://schemas.microsoft.com/office/drawing/2014/main" id="{AA97DCEA-4A40-E95D-20BE-0EFDA7D6B08B}"/>
              </a:ext>
            </a:extLst>
          </p:cNvPr>
          <p:cNvSpPr txBox="1"/>
          <p:nvPr/>
        </p:nvSpPr>
        <p:spPr>
          <a:xfrm>
            <a:off x="5601630" y="4319492"/>
            <a:ext cx="6515124" cy="2239074"/>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tx1"/>
                </a:solidFill>
              </a:rPr>
              <a:t>شایع‌ترین علائم سرخک آلمانی در بزرگسالان تب، سرفه، عطسه خشک، مشکلات تنفسی، خلط بینی، لکه‌های قرمز روی صورت و گردن، خارش شدید، عفونت و التهاب چشم و گلو، سردرد و درد گلو، تورم لثه، احساس ضعف و خستگی عمومی، کاهش اشتها و کم خوابی هستند.</a:t>
            </a:r>
          </a:p>
        </p:txBody>
      </p:sp>
      <p:pic>
        <p:nvPicPr>
          <p:cNvPr id="7" name="Picture 6">
            <a:extLst>
              <a:ext uri="{FF2B5EF4-FFF2-40B4-BE49-F238E27FC236}">
                <a16:creationId xmlns:a16="http://schemas.microsoft.com/office/drawing/2014/main" id="{244D41DD-DF82-7960-E951-8CF77CB9419E}"/>
              </a:ext>
            </a:extLst>
          </p:cNvPr>
          <p:cNvPicPr>
            <a:picLocks noChangeAspect="1"/>
          </p:cNvPicPr>
          <p:nvPr/>
        </p:nvPicPr>
        <p:blipFill>
          <a:blip r:embed="rId3"/>
          <a:srcRect l="14341" r="-250" b="14490"/>
          <a:stretch/>
        </p:blipFill>
        <p:spPr>
          <a:xfrm>
            <a:off x="5601631" y="0"/>
            <a:ext cx="6622919" cy="4120182"/>
          </a:xfrm>
          <a:prstGeom prst="rect">
            <a:avLst/>
          </a:prstGeom>
        </p:spPr>
      </p:pic>
      <p:pic>
        <p:nvPicPr>
          <p:cNvPr id="9" name="Picture 8">
            <a:extLst>
              <a:ext uri="{FF2B5EF4-FFF2-40B4-BE49-F238E27FC236}">
                <a16:creationId xmlns:a16="http://schemas.microsoft.com/office/drawing/2014/main" id="{2BD58D78-A6EF-2981-1875-B697D9F7A4FF}"/>
              </a:ext>
            </a:extLst>
          </p:cNvPr>
          <p:cNvPicPr>
            <a:picLocks noChangeAspect="1"/>
          </p:cNvPicPr>
          <p:nvPr/>
        </p:nvPicPr>
        <p:blipFill>
          <a:blip r:embed="rId4"/>
          <a:srcRect l="18293" r="23755" b="27805"/>
          <a:stretch/>
        </p:blipFill>
        <p:spPr>
          <a:xfrm>
            <a:off x="-1" y="2932772"/>
            <a:ext cx="5601631" cy="3925228"/>
          </a:xfrm>
          <a:prstGeom prst="rect">
            <a:avLst/>
          </a:prstGeom>
        </p:spPr>
      </p:pic>
      <p:sp>
        <p:nvSpPr>
          <p:cNvPr id="10" name="Frame 9">
            <a:extLst>
              <a:ext uri="{FF2B5EF4-FFF2-40B4-BE49-F238E27FC236}">
                <a16:creationId xmlns:a16="http://schemas.microsoft.com/office/drawing/2014/main" id="{41DD3559-A8C6-4E2C-D1E6-0B23DE066CC4}"/>
              </a:ext>
            </a:extLst>
          </p:cNvPr>
          <p:cNvSpPr/>
          <p:nvPr/>
        </p:nvSpPr>
        <p:spPr>
          <a:xfrm>
            <a:off x="2681869" y="2766954"/>
            <a:ext cx="5839521" cy="1552537"/>
          </a:xfrm>
          <a:prstGeom prst="frame">
            <a:avLst>
              <a:gd name="adj1" fmla="val 5466"/>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705905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79EFA9D-B3C5-0DC5-DAA4-1F642927E45E}"/>
              </a:ext>
            </a:extLst>
          </p:cNvPr>
          <p:cNvPicPr>
            <a:picLocks noChangeAspect="1"/>
          </p:cNvPicPr>
          <p:nvPr/>
        </p:nvPicPr>
        <p:blipFill>
          <a:blip r:embed="rId2"/>
          <a:srcRect l="4779" t="14056" r="9336" b="1"/>
          <a:stretch/>
        </p:blipFill>
        <p:spPr>
          <a:xfrm>
            <a:off x="0" y="0"/>
            <a:ext cx="12192000" cy="6858000"/>
          </a:xfrm>
          <a:prstGeom prst="rect">
            <a:avLst/>
          </a:prstGeom>
        </p:spPr>
      </p:pic>
      <p:sp>
        <p:nvSpPr>
          <p:cNvPr id="3" name="TextBox 2">
            <a:extLst>
              <a:ext uri="{FF2B5EF4-FFF2-40B4-BE49-F238E27FC236}">
                <a16:creationId xmlns:a16="http://schemas.microsoft.com/office/drawing/2014/main" id="{B2C14CAF-6150-A5F6-EF59-1DEB422A46F2}"/>
              </a:ext>
            </a:extLst>
          </p:cNvPr>
          <p:cNvSpPr txBox="1"/>
          <p:nvPr/>
        </p:nvSpPr>
        <p:spPr>
          <a:xfrm>
            <a:off x="5806907" y="596745"/>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راه های انتقال بیماری سرخجه</a:t>
            </a:r>
          </a:p>
        </p:txBody>
      </p:sp>
      <p:sp>
        <p:nvSpPr>
          <p:cNvPr id="5" name="TextBox 4">
            <a:extLst>
              <a:ext uri="{FF2B5EF4-FFF2-40B4-BE49-F238E27FC236}">
                <a16:creationId xmlns:a16="http://schemas.microsoft.com/office/drawing/2014/main" id="{D85D9A79-DF10-582D-FECD-9F7C4C5DDB7F}"/>
              </a:ext>
            </a:extLst>
          </p:cNvPr>
          <p:cNvSpPr txBox="1"/>
          <p:nvPr/>
        </p:nvSpPr>
        <p:spPr>
          <a:xfrm>
            <a:off x="2308302" y="4893505"/>
            <a:ext cx="9594605" cy="1685077"/>
          </a:xfrm>
          <a:prstGeom prst="rect">
            <a:avLst/>
          </a:prstGeom>
          <a:noFill/>
        </p:spPr>
        <p:txBody>
          <a:bodyPr wrap="square">
            <a:spAutoFit/>
          </a:bodyPr>
          <a:lstStyle>
            <a:defPPr>
              <a:defRPr lang="fa-IR"/>
            </a:defPPr>
            <a:lvl1pPr algn="just" rtl="1">
              <a:lnSpc>
                <a:spcPct val="200000"/>
              </a:lnSpc>
              <a:defRPr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لمس سطوح آلوده</a:t>
            </a:r>
          </a:p>
          <a:p>
            <a:pPr marL="285750" indent="-285750">
              <a:buFont typeface="Arial" panose="020B0604020202020204" pitchFamily="34" charset="0"/>
              <a:buChar char="•"/>
            </a:pPr>
            <a:r>
              <a:rPr lang="fa-IR" dirty="0"/>
              <a:t>از طریق تماس مستقیم با بیمار مبتلا</a:t>
            </a:r>
          </a:p>
          <a:p>
            <a:pPr marL="285750" indent="-285750">
              <a:buFont typeface="Arial" panose="020B0604020202020204" pitchFamily="34" charset="0"/>
              <a:buChar char="•"/>
            </a:pPr>
            <a:r>
              <a:rPr lang="fa-IR" dirty="0"/>
              <a:t>از طریق تنفس و حضور در محیط آلوده (بیمار عطسه و سرفه کرده و ویروس در فضا منتشر می‌شود.)</a:t>
            </a:r>
          </a:p>
        </p:txBody>
      </p:sp>
    </p:spTree>
    <p:extLst>
      <p:ext uri="{BB962C8B-B14F-4D97-AF65-F5344CB8AC3E}">
        <p14:creationId xmlns:p14="http://schemas.microsoft.com/office/powerpoint/2010/main" val="1876794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3C5FCD-E978-40E8-37E1-229F4478BD7D}"/>
              </a:ext>
            </a:extLst>
          </p:cNvPr>
          <p:cNvSpPr txBox="1"/>
          <p:nvPr/>
        </p:nvSpPr>
        <p:spPr>
          <a:xfrm>
            <a:off x="9252514" y="4214139"/>
            <a:ext cx="2939486"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tx1"/>
                </a:solidFill>
              </a:rPr>
              <a:t>علت بیماری سرخجه</a:t>
            </a:r>
          </a:p>
        </p:txBody>
      </p:sp>
      <p:sp>
        <p:nvSpPr>
          <p:cNvPr id="5" name="TextBox 4">
            <a:extLst>
              <a:ext uri="{FF2B5EF4-FFF2-40B4-BE49-F238E27FC236}">
                <a16:creationId xmlns:a16="http://schemas.microsoft.com/office/drawing/2014/main" id="{BB2109DA-2C94-243A-917C-BCABB1C206EF}"/>
              </a:ext>
            </a:extLst>
          </p:cNvPr>
          <p:cNvSpPr txBox="1"/>
          <p:nvPr/>
        </p:nvSpPr>
        <p:spPr>
          <a:xfrm>
            <a:off x="268225" y="4949232"/>
            <a:ext cx="11814048" cy="1685077"/>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tx1"/>
                </a:solidFill>
              </a:rPr>
              <a:t>علت اصلی بیماری سرخجه عبور ویروس از فرد مبتلا به فرد سالم است. وقتی که بیمار سرفه یا عطسه می‌کند، ویروس به صورت ذرات ریز در هوا منتشر می‌شود و از طریق تنفس وارد بدن افراد حاضر در آن محیط خواهد شد. عدم دریافت واکسن سرخک آلمانی می‌تواند باعث افزایش احتمال ابتلا به بیماری در صورت تماس با ویروس شود.</a:t>
            </a:r>
          </a:p>
        </p:txBody>
      </p:sp>
      <p:pic>
        <p:nvPicPr>
          <p:cNvPr id="7" name="Picture 6">
            <a:extLst>
              <a:ext uri="{FF2B5EF4-FFF2-40B4-BE49-F238E27FC236}">
                <a16:creationId xmlns:a16="http://schemas.microsoft.com/office/drawing/2014/main" id="{C45BAD92-1760-44CE-7122-D48874102593}"/>
              </a:ext>
            </a:extLst>
          </p:cNvPr>
          <p:cNvPicPr>
            <a:picLocks noChangeAspect="1"/>
          </p:cNvPicPr>
          <p:nvPr/>
        </p:nvPicPr>
        <p:blipFill>
          <a:blip r:embed="rId2"/>
          <a:srcRect t="6701" b="35077"/>
          <a:stretch/>
        </p:blipFill>
        <p:spPr>
          <a:xfrm>
            <a:off x="0" y="-1"/>
            <a:ext cx="12192000" cy="4725541"/>
          </a:xfrm>
          <a:prstGeom prst="flowChartOffpageConnector">
            <a:avLst/>
          </a:prstGeom>
          <a:ln w="57150">
            <a:solidFill>
              <a:schemeClr val="bg1"/>
            </a:solidFill>
          </a:ln>
        </p:spPr>
      </p:pic>
      <p:sp>
        <p:nvSpPr>
          <p:cNvPr id="10" name="Frame 9">
            <a:extLst>
              <a:ext uri="{FF2B5EF4-FFF2-40B4-BE49-F238E27FC236}">
                <a16:creationId xmlns:a16="http://schemas.microsoft.com/office/drawing/2014/main" id="{9083005A-20FB-8AB0-0366-054F69EC39EA}"/>
              </a:ext>
            </a:extLst>
          </p:cNvPr>
          <p:cNvSpPr/>
          <p:nvPr/>
        </p:nvSpPr>
        <p:spPr>
          <a:xfrm>
            <a:off x="0" y="4725540"/>
            <a:ext cx="12192000" cy="2132460"/>
          </a:xfrm>
          <a:prstGeom prst="frame">
            <a:avLst>
              <a:gd name="adj1" fmla="val 5893"/>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9803757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Pentagon 3">
            <a:extLst>
              <a:ext uri="{FF2B5EF4-FFF2-40B4-BE49-F238E27FC236}">
                <a16:creationId xmlns:a16="http://schemas.microsoft.com/office/drawing/2014/main" id="{F552FCB9-F39C-4CC0-20D5-35B354B38C4F}"/>
              </a:ext>
            </a:extLst>
          </p:cNvPr>
          <p:cNvSpPr/>
          <p:nvPr/>
        </p:nvSpPr>
        <p:spPr>
          <a:xfrm>
            <a:off x="0" y="0"/>
            <a:ext cx="1487424" cy="6858000"/>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7B00F63-54CC-94DE-0E15-E915F3B02D23}"/>
              </a:ext>
            </a:extLst>
          </p:cNvPr>
          <p:cNvSpPr txBox="1"/>
          <p:nvPr/>
        </p:nvSpPr>
        <p:spPr>
          <a:xfrm>
            <a:off x="1121664" y="748704"/>
            <a:ext cx="10936224" cy="1685077"/>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در مناطقی که سرخجه هنوز مشکل بهداشتی است یا شیوع دارد، احتمال ابتلا به بیماری بیشتر خواهد بود. افرادی که سیستم ایمنی ضعیفی دارند، مانند افرادی که به تازگی عمل جراحی انجام داده‌اند یا دارای بیماری‌هایی مانند ایدز هستند، احتمال ابتلا به سرخک آلمانی بیشتر است.</a:t>
            </a:r>
          </a:p>
        </p:txBody>
      </p:sp>
      <p:pic>
        <p:nvPicPr>
          <p:cNvPr id="6" name="Picture 5">
            <a:extLst>
              <a:ext uri="{FF2B5EF4-FFF2-40B4-BE49-F238E27FC236}">
                <a16:creationId xmlns:a16="http://schemas.microsoft.com/office/drawing/2014/main" id="{B8BA4F5F-A5E0-ADBB-98F5-B43871190C6F}"/>
              </a:ext>
            </a:extLst>
          </p:cNvPr>
          <p:cNvPicPr>
            <a:picLocks noChangeAspect="1"/>
          </p:cNvPicPr>
          <p:nvPr/>
        </p:nvPicPr>
        <p:blipFill>
          <a:blip r:embed="rId2"/>
          <a:srcRect t="19289"/>
          <a:stretch/>
        </p:blipFill>
        <p:spPr>
          <a:xfrm>
            <a:off x="1732840" y="2215073"/>
            <a:ext cx="5474208" cy="4418294"/>
          </a:xfrm>
          <a:prstGeom prst="rect">
            <a:avLst/>
          </a:prstGeom>
          <a:ln w="57150">
            <a:solidFill>
              <a:srgbClr val="F35564"/>
            </a:solidFill>
          </a:ln>
        </p:spPr>
      </p:pic>
      <p:sp>
        <p:nvSpPr>
          <p:cNvPr id="7" name="TextBox 6">
            <a:extLst>
              <a:ext uri="{FF2B5EF4-FFF2-40B4-BE49-F238E27FC236}">
                <a16:creationId xmlns:a16="http://schemas.microsoft.com/office/drawing/2014/main" id="{C68565F3-9F4E-FC4B-A58C-277AB7C983F3}"/>
              </a:ext>
            </a:extLst>
          </p:cNvPr>
          <p:cNvSpPr txBox="1"/>
          <p:nvPr/>
        </p:nvSpPr>
        <p:spPr>
          <a:xfrm>
            <a:off x="9118402" y="333206"/>
            <a:ext cx="2939486"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tx1"/>
                </a:solidFill>
              </a:rPr>
              <a:t>علت بیماری سرخجه</a:t>
            </a:r>
          </a:p>
        </p:txBody>
      </p:sp>
      <p:pic>
        <p:nvPicPr>
          <p:cNvPr id="8" name="Picture 7">
            <a:extLst>
              <a:ext uri="{FF2B5EF4-FFF2-40B4-BE49-F238E27FC236}">
                <a16:creationId xmlns:a16="http://schemas.microsoft.com/office/drawing/2014/main" id="{D3BA2EAE-3D8E-ABAA-7504-627EE347952A}"/>
              </a:ext>
            </a:extLst>
          </p:cNvPr>
          <p:cNvPicPr>
            <a:picLocks noChangeAspect="1"/>
          </p:cNvPicPr>
          <p:nvPr/>
        </p:nvPicPr>
        <p:blipFill>
          <a:blip r:embed="rId3"/>
          <a:stretch>
            <a:fillRect/>
          </a:stretch>
        </p:blipFill>
        <p:spPr>
          <a:xfrm>
            <a:off x="7645960" y="3087429"/>
            <a:ext cx="4155896" cy="3116922"/>
          </a:xfrm>
          <a:prstGeom prst="rect">
            <a:avLst/>
          </a:prstGeom>
          <a:ln w="57150">
            <a:solidFill>
              <a:srgbClr val="C00000"/>
            </a:solidFill>
          </a:ln>
        </p:spPr>
      </p:pic>
    </p:spTree>
    <p:extLst>
      <p:ext uri="{BB962C8B-B14F-4D97-AF65-F5344CB8AC3E}">
        <p14:creationId xmlns:p14="http://schemas.microsoft.com/office/powerpoint/2010/main" val="23224169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Arrow: Pentagon 25">
            <a:extLst>
              <a:ext uri="{FF2B5EF4-FFF2-40B4-BE49-F238E27FC236}">
                <a16:creationId xmlns:a16="http://schemas.microsoft.com/office/drawing/2014/main" id="{05FB14ED-4059-A427-A32E-0A9F4137446D}"/>
              </a:ext>
            </a:extLst>
          </p:cNvPr>
          <p:cNvSpPr/>
          <p:nvPr/>
        </p:nvSpPr>
        <p:spPr>
          <a:xfrm flipH="1">
            <a:off x="8119872" y="420912"/>
            <a:ext cx="4098016" cy="761711"/>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Hexagon 6">
            <a:extLst>
              <a:ext uri="{FF2B5EF4-FFF2-40B4-BE49-F238E27FC236}">
                <a16:creationId xmlns:a16="http://schemas.microsoft.com/office/drawing/2014/main" id="{958AE75E-BD3D-0C48-E260-1972CAD028C9}"/>
              </a:ext>
            </a:extLst>
          </p:cNvPr>
          <p:cNvSpPr/>
          <p:nvPr/>
        </p:nvSpPr>
        <p:spPr>
          <a:xfrm rot="1800000">
            <a:off x="4657240" y="182968"/>
            <a:ext cx="2326170" cy="2005316"/>
          </a:xfrm>
          <a:prstGeom prst="hexagon">
            <a:avLst>
              <a:gd name="adj" fmla="val 29040"/>
              <a:gd name="vf" fmla="val 11547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Hexagon 7">
            <a:extLst>
              <a:ext uri="{FF2B5EF4-FFF2-40B4-BE49-F238E27FC236}">
                <a16:creationId xmlns:a16="http://schemas.microsoft.com/office/drawing/2014/main" id="{8D2BDB2C-DAB8-D1E8-7BF3-1CC7FE510115}"/>
              </a:ext>
            </a:extLst>
          </p:cNvPr>
          <p:cNvSpPr/>
          <p:nvPr/>
        </p:nvSpPr>
        <p:spPr>
          <a:xfrm rot="1800000">
            <a:off x="4671912" y="4687179"/>
            <a:ext cx="2345534" cy="2022010"/>
          </a:xfrm>
          <a:prstGeom prst="hexagon">
            <a:avLst>
              <a:gd name="adj" fmla="val 29040"/>
              <a:gd name="vf" fmla="val 11547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exagon 8">
            <a:extLst>
              <a:ext uri="{FF2B5EF4-FFF2-40B4-BE49-F238E27FC236}">
                <a16:creationId xmlns:a16="http://schemas.microsoft.com/office/drawing/2014/main" id="{638B6A9D-5C0B-5B33-8DDD-D8ED93DE2CEC}"/>
              </a:ext>
            </a:extLst>
          </p:cNvPr>
          <p:cNvSpPr/>
          <p:nvPr/>
        </p:nvSpPr>
        <p:spPr>
          <a:xfrm rot="1800000">
            <a:off x="6647225" y="1369794"/>
            <a:ext cx="2326170" cy="2005316"/>
          </a:xfrm>
          <a:prstGeom prst="hexagon">
            <a:avLst>
              <a:gd name="adj" fmla="val 29040"/>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Hexagon 9">
            <a:extLst>
              <a:ext uri="{FF2B5EF4-FFF2-40B4-BE49-F238E27FC236}">
                <a16:creationId xmlns:a16="http://schemas.microsoft.com/office/drawing/2014/main" id="{D32D66DD-9C8B-5154-04ED-BF5C868AC25A}"/>
              </a:ext>
            </a:extLst>
          </p:cNvPr>
          <p:cNvSpPr/>
          <p:nvPr/>
        </p:nvSpPr>
        <p:spPr>
          <a:xfrm rot="1800000">
            <a:off x="6647226" y="3654809"/>
            <a:ext cx="2326170" cy="2005316"/>
          </a:xfrm>
          <a:prstGeom prst="hexagon">
            <a:avLst>
              <a:gd name="adj" fmla="val 29040"/>
              <a:gd name="vf" fmla="val 115470"/>
            </a:avLst>
          </a:prstGeom>
          <a:solidFill>
            <a:srgbClr val="F35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Hexagon 10">
            <a:extLst>
              <a:ext uri="{FF2B5EF4-FFF2-40B4-BE49-F238E27FC236}">
                <a16:creationId xmlns:a16="http://schemas.microsoft.com/office/drawing/2014/main" id="{FFD47297-24C8-2262-32CD-E1C9313F2166}"/>
              </a:ext>
            </a:extLst>
          </p:cNvPr>
          <p:cNvSpPr/>
          <p:nvPr/>
        </p:nvSpPr>
        <p:spPr>
          <a:xfrm rot="1800000">
            <a:off x="2655066" y="1328289"/>
            <a:ext cx="2326170" cy="2005316"/>
          </a:xfrm>
          <a:prstGeom prst="hexagon">
            <a:avLst>
              <a:gd name="adj" fmla="val 29040"/>
              <a:gd name="vf" fmla="val 115470"/>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exagon 11">
            <a:extLst>
              <a:ext uri="{FF2B5EF4-FFF2-40B4-BE49-F238E27FC236}">
                <a16:creationId xmlns:a16="http://schemas.microsoft.com/office/drawing/2014/main" id="{7F5018D0-CAFB-2476-7668-68556A8CD9B1}"/>
              </a:ext>
            </a:extLst>
          </p:cNvPr>
          <p:cNvSpPr/>
          <p:nvPr/>
        </p:nvSpPr>
        <p:spPr>
          <a:xfrm rot="1800000">
            <a:off x="2667257" y="3654808"/>
            <a:ext cx="2326170" cy="2005316"/>
          </a:xfrm>
          <a:prstGeom prst="hexagon">
            <a:avLst>
              <a:gd name="adj" fmla="val 29040"/>
              <a:gd name="vf" fmla="val 11547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tar: 5 Points 12">
            <a:extLst>
              <a:ext uri="{FF2B5EF4-FFF2-40B4-BE49-F238E27FC236}">
                <a16:creationId xmlns:a16="http://schemas.microsoft.com/office/drawing/2014/main" id="{0CFFBD48-AB9F-20F9-6F7E-19E245EF7610}"/>
              </a:ext>
            </a:extLst>
          </p:cNvPr>
          <p:cNvSpPr/>
          <p:nvPr/>
        </p:nvSpPr>
        <p:spPr>
          <a:xfrm>
            <a:off x="4677756" y="2372452"/>
            <a:ext cx="2333846" cy="2357186"/>
          </a:xfrm>
          <a:prstGeom prst="star5">
            <a:avLst/>
          </a:prstGeom>
          <a:solidFill>
            <a:schemeClr val="bg1">
              <a:lumMod val="9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7C8B794A-E7B5-368C-42A7-0405F6EC5BF2}"/>
              </a:ext>
            </a:extLst>
          </p:cNvPr>
          <p:cNvSpPr txBox="1"/>
          <p:nvPr/>
        </p:nvSpPr>
        <p:spPr>
          <a:xfrm>
            <a:off x="5308358" y="5324440"/>
            <a:ext cx="975360" cy="630942"/>
          </a:xfrm>
          <a:prstGeom prst="rect">
            <a:avLst/>
          </a:prstGeom>
          <a:noFill/>
        </p:spPr>
        <p:txBody>
          <a:bodyPr wrap="square">
            <a:spAutoFit/>
          </a:bodyPr>
          <a:lstStyle>
            <a:defPPr>
              <a:defRPr lang="fa-IR"/>
            </a:defPPr>
            <a:lvl1pPr algn="r"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r>
              <a:rPr lang="fa-IR" dirty="0"/>
              <a:t>4.سن</a:t>
            </a:r>
          </a:p>
        </p:txBody>
      </p:sp>
      <p:sp>
        <p:nvSpPr>
          <p:cNvPr id="17" name="TextBox 16">
            <a:extLst>
              <a:ext uri="{FF2B5EF4-FFF2-40B4-BE49-F238E27FC236}">
                <a16:creationId xmlns:a16="http://schemas.microsoft.com/office/drawing/2014/main" id="{763F5CA4-8E83-DF38-70FB-F11D6115556E}"/>
              </a:ext>
            </a:extLst>
          </p:cNvPr>
          <p:cNvSpPr txBox="1"/>
          <p:nvPr/>
        </p:nvSpPr>
        <p:spPr>
          <a:xfrm>
            <a:off x="6758825" y="3664143"/>
            <a:ext cx="1958460" cy="1862048"/>
          </a:xfrm>
          <a:prstGeom prst="rect">
            <a:avLst/>
          </a:prstGeom>
          <a:noFill/>
        </p:spPr>
        <p:txBody>
          <a:bodyPr wrap="square">
            <a:spAutoFit/>
          </a:bodyPr>
          <a:lstStyle>
            <a:defPPr>
              <a:defRPr lang="fa-IR"/>
            </a:defPPr>
            <a:lvl1pPr algn="r" rtl="1">
              <a:lnSpc>
                <a:spcPct val="200000"/>
              </a:lnSpc>
              <a:defRPr b="1" i="0">
                <a:solidFill>
                  <a:schemeClr val="bg1"/>
                </a:solidFill>
                <a:effectLst/>
                <a:latin typeface="Vazir" panose="020B0603030804020204" pitchFamily="34" charset="-78"/>
                <a:cs typeface="Vazir" panose="020B0603030804020204" pitchFamily="34" charset="-78"/>
              </a:defRPr>
            </a:lvl1pPr>
          </a:lstStyle>
          <a:p>
            <a:pPr algn="ctr"/>
            <a:r>
              <a:rPr lang="fa-IR" sz="2000" dirty="0"/>
              <a:t>3.قرار گرفتن در محیط‌های آلوده و شلوغ</a:t>
            </a:r>
          </a:p>
        </p:txBody>
      </p:sp>
      <p:sp>
        <p:nvSpPr>
          <p:cNvPr id="19" name="TextBox 18">
            <a:extLst>
              <a:ext uri="{FF2B5EF4-FFF2-40B4-BE49-F238E27FC236}">
                <a16:creationId xmlns:a16="http://schemas.microsoft.com/office/drawing/2014/main" id="{14736F6A-6EA3-96B2-3976-67FF408FF206}"/>
              </a:ext>
            </a:extLst>
          </p:cNvPr>
          <p:cNvSpPr txBox="1"/>
          <p:nvPr/>
        </p:nvSpPr>
        <p:spPr>
          <a:xfrm>
            <a:off x="2797313" y="3971919"/>
            <a:ext cx="2038817" cy="1246495"/>
          </a:xfrm>
          <a:prstGeom prst="rect">
            <a:avLst/>
          </a:prstGeom>
          <a:noFill/>
        </p:spPr>
        <p:txBody>
          <a:bodyPr wrap="square">
            <a:spAutoFit/>
          </a:bodyPr>
          <a:lstStyle>
            <a:defPPr>
              <a:defRPr lang="fa-IR"/>
            </a:defPPr>
            <a:lvl1pPr algn="r"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pPr algn="ctr"/>
            <a:r>
              <a:rPr lang="fa-IR" dirty="0"/>
              <a:t>5.واکنش ایمنی ضعیف به واکسن</a:t>
            </a:r>
          </a:p>
        </p:txBody>
      </p:sp>
      <p:sp>
        <p:nvSpPr>
          <p:cNvPr id="21" name="TextBox 20">
            <a:extLst>
              <a:ext uri="{FF2B5EF4-FFF2-40B4-BE49-F238E27FC236}">
                <a16:creationId xmlns:a16="http://schemas.microsoft.com/office/drawing/2014/main" id="{9C14816B-9D6A-38EB-6101-B624A988ABF0}"/>
              </a:ext>
            </a:extLst>
          </p:cNvPr>
          <p:cNvSpPr txBox="1"/>
          <p:nvPr/>
        </p:nvSpPr>
        <p:spPr>
          <a:xfrm>
            <a:off x="6938744" y="1706541"/>
            <a:ext cx="1744925" cy="1246495"/>
          </a:xfrm>
          <a:prstGeom prst="rect">
            <a:avLst/>
          </a:prstGeom>
          <a:noFill/>
        </p:spPr>
        <p:txBody>
          <a:bodyPr wrap="square">
            <a:spAutoFit/>
          </a:bodyPr>
          <a:lstStyle>
            <a:defPPr>
              <a:defRPr lang="fa-IR"/>
            </a:defPPr>
            <a:lvl1pPr algn="r"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pPr algn="ctr"/>
            <a:r>
              <a:rPr lang="fa-IR" dirty="0"/>
              <a:t>2.تماس با فرد آلوده</a:t>
            </a:r>
          </a:p>
        </p:txBody>
      </p:sp>
      <p:sp>
        <p:nvSpPr>
          <p:cNvPr id="23" name="TextBox 22">
            <a:extLst>
              <a:ext uri="{FF2B5EF4-FFF2-40B4-BE49-F238E27FC236}">
                <a16:creationId xmlns:a16="http://schemas.microsoft.com/office/drawing/2014/main" id="{4E7E22F6-5C03-EA06-9477-3C4BCA6872FC}"/>
              </a:ext>
            </a:extLst>
          </p:cNvPr>
          <p:cNvSpPr txBox="1"/>
          <p:nvPr/>
        </p:nvSpPr>
        <p:spPr>
          <a:xfrm>
            <a:off x="2860908" y="1707699"/>
            <a:ext cx="1804657" cy="1246495"/>
          </a:xfrm>
          <a:prstGeom prst="rect">
            <a:avLst/>
          </a:prstGeom>
          <a:noFill/>
        </p:spPr>
        <p:txBody>
          <a:bodyPr wrap="square">
            <a:spAutoFit/>
          </a:bodyPr>
          <a:lstStyle>
            <a:defPPr>
              <a:defRPr lang="fa-IR"/>
            </a:defPPr>
            <a:lvl1pPr algn="r"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pPr algn="ctr"/>
            <a:r>
              <a:rPr lang="fa-IR" dirty="0"/>
              <a:t>6.ضعف سیستم ایمنی</a:t>
            </a:r>
          </a:p>
        </p:txBody>
      </p:sp>
      <p:sp>
        <p:nvSpPr>
          <p:cNvPr id="25" name="TextBox 24">
            <a:extLst>
              <a:ext uri="{FF2B5EF4-FFF2-40B4-BE49-F238E27FC236}">
                <a16:creationId xmlns:a16="http://schemas.microsoft.com/office/drawing/2014/main" id="{0A7D998E-26F0-B106-6A3B-C4DB70F4BE01}"/>
              </a:ext>
            </a:extLst>
          </p:cNvPr>
          <p:cNvSpPr txBox="1"/>
          <p:nvPr/>
        </p:nvSpPr>
        <p:spPr>
          <a:xfrm>
            <a:off x="4815397" y="461204"/>
            <a:ext cx="1922695" cy="1246495"/>
          </a:xfrm>
          <a:prstGeom prst="rect">
            <a:avLst/>
          </a:prstGeom>
          <a:noFill/>
        </p:spPr>
        <p:txBody>
          <a:bodyPr wrap="square">
            <a:spAutoFit/>
          </a:bodyPr>
          <a:lstStyle>
            <a:defPPr>
              <a:defRPr lang="fa-IR"/>
            </a:defPPr>
            <a:lvl1pPr algn="r" rtl="1">
              <a:lnSpc>
                <a:spcPct val="200000"/>
              </a:lnSpc>
              <a:defRPr sz="2000" b="1" i="0">
                <a:solidFill>
                  <a:schemeClr val="bg1"/>
                </a:solidFill>
                <a:effectLst/>
                <a:latin typeface="Vazir" panose="020B0603030804020204" pitchFamily="34" charset="-78"/>
                <a:cs typeface="Vazir" panose="020B0603030804020204" pitchFamily="34" charset="-78"/>
              </a:defRPr>
            </a:lvl1pPr>
          </a:lstStyle>
          <a:p>
            <a:pPr algn="ctr"/>
            <a:r>
              <a:rPr lang="fa-IR" dirty="0"/>
              <a:t>1.عدم واکسیناسیون</a:t>
            </a:r>
          </a:p>
        </p:txBody>
      </p:sp>
      <p:sp>
        <p:nvSpPr>
          <p:cNvPr id="27" name="TextBox 26">
            <a:extLst>
              <a:ext uri="{FF2B5EF4-FFF2-40B4-BE49-F238E27FC236}">
                <a16:creationId xmlns:a16="http://schemas.microsoft.com/office/drawing/2014/main" id="{E8AB6F54-CA4B-4FCF-8812-CEA03A5EBD6F}"/>
              </a:ext>
            </a:extLst>
          </p:cNvPr>
          <p:cNvSpPr txBox="1"/>
          <p:nvPr/>
        </p:nvSpPr>
        <p:spPr>
          <a:xfrm>
            <a:off x="8290309" y="614153"/>
            <a:ext cx="3757141"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عوامل خطر بیماری سرخجه</a:t>
            </a:r>
          </a:p>
        </p:txBody>
      </p:sp>
      <p:sp>
        <p:nvSpPr>
          <p:cNvPr id="29" name="Arrow: Pentagon 28">
            <a:extLst>
              <a:ext uri="{FF2B5EF4-FFF2-40B4-BE49-F238E27FC236}">
                <a16:creationId xmlns:a16="http://schemas.microsoft.com/office/drawing/2014/main" id="{308200C2-CF6C-2007-001F-6D033F185E68}"/>
              </a:ext>
            </a:extLst>
          </p:cNvPr>
          <p:cNvSpPr/>
          <p:nvPr/>
        </p:nvSpPr>
        <p:spPr>
          <a:xfrm>
            <a:off x="0" y="6090170"/>
            <a:ext cx="4677755" cy="761711"/>
          </a:xfrm>
          <a:prstGeom prst="homePlate">
            <a:avLst>
              <a:gd name="adj" fmla="val 614112"/>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Arrow: Pentagon 29">
            <a:extLst>
              <a:ext uri="{FF2B5EF4-FFF2-40B4-BE49-F238E27FC236}">
                <a16:creationId xmlns:a16="http://schemas.microsoft.com/office/drawing/2014/main" id="{4D83D827-B9D6-C375-E30E-1C76F188305D}"/>
              </a:ext>
            </a:extLst>
          </p:cNvPr>
          <p:cNvSpPr/>
          <p:nvPr/>
        </p:nvSpPr>
        <p:spPr>
          <a:xfrm flipH="1">
            <a:off x="7540133" y="6107336"/>
            <a:ext cx="4677755" cy="761711"/>
          </a:xfrm>
          <a:prstGeom prst="homePlate">
            <a:avLst>
              <a:gd name="adj" fmla="val 614112"/>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55066454"/>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6CD5DE-380D-6E8B-D605-05C1BB0FE69B}"/>
              </a:ext>
            </a:extLst>
          </p:cNvPr>
          <p:cNvSpPr txBox="1"/>
          <p:nvPr/>
        </p:nvSpPr>
        <p:spPr>
          <a:xfrm>
            <a:off x="3048000" y="406014"/>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تشخیص سرخجه (آزمایشگاه تست سرخجه)</a:t>
            </a:r>
          </a:p>
        </p:txBody>
      </p:sp>
      <p:sp>
        <p:nvSpPr>
          <p:cNvPr id="5" name="TextBox 4">
            <a:extLst>
              <a:ext uri="{FF2B5EF4-FFF2-40B4-BE49-F238E27FC236}">
                <a16:creationId xmlns:a16="http://schemas.microsoft.com/office/drawing/2014/main" id="{99E1A8F5-C419-5D12-4C26-3B8003D404A9}"/>
              </a:ext>
            </a:extLst>
          </p:cNvPr>
          <p:cNvSpPr txBox="1"/>
          <p:nvPr/>
        </p:nvSpPr>
        <p:spPr>
          <a:xfrm>
            <a:off x="213557" y="957536"/>
            <a:ext cx="11764886" cy="1685077"/>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تشخیص سرخجه بر اساس علائم بالینی و تاریخچه بیماری قابل تشخیص است و نیاز به آزمایشگاه تست خاصی ندارد. اما در مواردی که تشخیص قطعی نیاز است یا برای تایید بیماری در موارد خاص، آزمون‌های آزمایشگاهی ممکن است مورد استفاده قرار گیرند. تست‌های آزمایشگاهی تشخیص سرخجه عبارتند از:</a:t>
            </a:r>
          </a:p>
        </p:txBody>
      </p:sp>
      <p:sp>
        <p:nvSpPr>
          <p:cNvPr id="7" name="TextBox 6">
            <a:extLst>
              <a:ext uri="{FF2B5EF4-FFF2-40B4-BE49-F238E27FC236}">
                <a16:creationId xmlns:a16="http://schemas.microsoft.com/office/drawing/2014/main" id="{42A2360B-0D26-7A1F-73AE-5F121F7257C4}"/>
              </a:ext>
            </a:extLst>
          </p:cNvPr>
          <p:cNvSpPr txBox="1"/>
          <p:nvPr/>
        </p:nvSpPr>
        <p:spPr>
          <a:xfrm>
            <a:off x="1936168" y="4058262"/>
            <a:ext cx="10042275" cy="1685077"/>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آزمایش خون</a:t>
            </a:r>
          </a:p>
          <a:p>
            <a:pPr marL="285750" indent="-285750">
              <a:buFont typeface="Arial" panose="020B0604020202020204" pitchFamily="34" charset="0"/>
              <a:buChar char="•"/>
            </a:pPr>
            <a:r>
              <a:rPr lang="fa-IR" dirty="0"/>
              <a:t>آزمایش ایمنوهیستوشیمیایی</a:t>
            </a:r>
          </a:p>
          <a:p>
            <a:pPr marL="285750" indent="-285750">
              <a:buFont typeface="Arial" panose="020B0604020202020204" pitchFamily="34" charset="0"/>
              <a:buChar char="•"/>
            </a:pPr>
            <a:r>
              <a:rPr lang="fa-IR" dirty="0"/>
              <a:t>آزمایش پلیمراز زنجیره‌ای برای شناسایی ویروس سرخجه در نمونه‌های بیولوژیکی مانند بزاق، ادرار و خون</a:t>
            </a:r>
          </a:p>
        </p:txBody>
      </p:sp>
      <p:sp>
        <p:nvSpPr>
          <p:cNvPr id="8" name="Flowchart: Off-page Connector 7">
            <a:extLst>
              <a:ext uri="{FF2B5EF4-FFF2-40B4-BE49-F238E27FC236}">
                <a16:creationId xmlns:a16="http://schemas.microsoft.com/office/drawing/2014/main" id="{7349DEDB-03A4-9502-BF87-3D5346CC6971}"/>
              </a:ext>
            </a:extLst>
          </p:cNvPr>
          <p:cNvSpPr/>
          <p:nvPr/>
        </p:nvSpPr>
        <p:spPr>
          <a:xfrm flipV="1">
            <a:off x="0" y="5986272"/>
            <a:ext cx="12192000" cy="1060704"/>
          </a:xfrm>
          <a:prstGeom prst="flowChartOffpageConnector">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E923D204-722F-AF5F-A604-01A9271643D9}"/>
              </a:ext>
            </a:extLst>
          </p:cNvPr>
          <p:cNvPicPr>
            <a:picLocks noChangeAspect="1"/>
          </p:cNvPicPr>
          <p:nvPr/>
        </p:nvPicPr>
        <p:blipFill>
          <a:blip r:embed="rId2"/>
          <a:srcRect r="2880" b="9703"/>
          <a:stretch/>
        </p:blipFill>
        <p:spPr>
          <a:xfrm>
            <a:off x="0" y="2379019"/>
            <a:ext cx="5108448" cy="2689450"/>
          </a:xfrm>
          <a:prstGeom prst="rect">
            <a:avLst/>
          </a:prstGeom>
        </p:spPr>
      </p:pic>
      <p:pic>
        <p:nvPicPr>
          <p:cNvPr id="10" name="Picture 9">
            <a:extLst>
              <a:ext uri="{FF2B5EF4-FFF2-40B4-BE49-F238E27FC236}">
                <a16:creationId xmlns:a16="http://schemas.microsoft.com/office/drawing/2014/main" id="{B5151612-E8E3-493E-FD94-CD3B04EEF225}"/>
              </a:ext>
            </a:extLst>
          </p:cNvPr>
          <p:cNvPicPr>
            <a:picLocks noChangeAspect="1"/>
          </p:cNvPicPr>
          <p:nvPr/>
        </p:nvPicPr>
        <p:blipFill>
          <a:blip r:embed="rId3"/>
          <a:srcRect r="30274"/>
          <a:stretch/>
        </p:blipFill>
        <p:spPr>
          <a:xfrm>
            <a:off x="5486400" y="2671420"/>
            <a:ext cx="3194308" cy="2651464"/>
          </a:xfrm>
          <a:prstGeom prst="rect">
            <a:avLst/>
          </a:prstGeom>
        </p:spPr>
      </p:pic>
    </p:spTree>
    <p:extLst>
      <p:ext uri="{BB962C8B-B14F-4D97-AF65-F5344CB8AC3E}">
        <p14:creationId xmlns:p14="http://schemas.microsoft.com/office/powerpoint/2010/main" val="3552788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5D2CA59-92A8-349A-78CF-8519C134F0B7}"/>
              </a:ext>
            </a:extLst>
          </p:cNvPr>
          <p:cNvSpPr/>
          <p:nvPr/>
        </p:nvSpPr>
        <p:spPr>
          <a:xfrm>
            <a:off x="2961084" y="2328495"/>
            <a:ext cx="9230916" cy="30080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Hexagon 7">
            <a:extLst>
              <a:ext uri="{FF2B5EF4-FFF2-40B4-BE49-F238E27FC236}">
                <a16:creationId xmlns:a16="http://schemas.microsoft.com/office/drawing/2014/main" id="{FF15CB72-EC44-8FBB-CE6B-17EA9450FDC2}"/>
              </a:ext>
            </a:extLst>
          </p:cNvPr>
          <p:cNvSpPr/>
          <p:nvPr/>
        </p:nvSpPr>
        <p:spPr>
          <a:xfrm>
            <a:off x="11070913" y="3084127"/>
            <a:ext cx="790706" cy="681644"/>
          </a:xfrm>
          <a:prstGeom prst="hexagon">
            <a:avLst/>
          </a:prstGeom>
          <a:solidFill>
            <a:srgbClr val="4C2CA6"/>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9" name="Hexagon 8">
            <a:extLst>
              <a:ext uri="{FF2B5EF4-FFF2-40B4-BE49-F238E27FC236}">
                <a16:creationId xmlns:a16="http://schemas.microsoft.com/office/drawing/2014/main" id="{9C7593E1-CD1A-634C-34F3-0C62D2320953}"/>
              </a:ext>
            </a:extLst>
          </p:cNvPr>
          <p:cNvSpPr/>
          <p:nvPr/>
        </p:nvSpPr>
        <p:spPr>
          <a:xfrm>
            <a:off x="11114874" y="3890806"/>
            <a:ext cx="790706" cy="681644"/>
          </a:xfrm>
          <a:prstGeom prst="hexagon">
            <a:avLst/>
          </a:prstGeom>
          <a:solidFill>
            <a:srgbClr val="C00000"/>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16" name="Hexagon 15">
            <a:extLst>
              <a:ext uri="{FF2B5EF4-FFF2-40B4-BE49-F238E27FC236}">
                <a16:creationId xmlns:a16="http://schemas.microsoft.com/office/drawing/2014/main" id="{5E2FB6E6-D168-518B-13F7-59DAB2B76CCA}"/>
              </a:ext>
            </a:extLst>
          </p:cNvPr>
          <p:cNvSpPr/>
          <p:nvPr/>
        </p:nvSpPr>
        <p:spPr>
          <a:xfrm>
            <a:off x="11111550" y="4699634"/>
            <a:ext cx="790706" cy="681644"/>
          </a:xfrm>
          <a:prstGeom prst="hexagon">
            <a:avLst/>
          </a:prstGeom>
          <a:solidFill>
            <a:srgbClr val="4C2CA6"/>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17" name="Hexagon 16">
            <a:extLst>
              <a:ext uri="{FF2B5EF4-FFF2-40B4-BE49-F238E27FC236}">
                <a16:creationId xmlns:a16="http://schemas.microsoft.com/office/drawing/2014/main" id="{2DF33417-131D-DEB9-5946-A76AEF06739A}"/>
              </a:ext>
            </a:extLst>
          </p:cNvPr>
          <p:cNvSpPr/>
          <p:nvPr/>
        </p:nvSpPr>
        <p:spPr>
          <a:xfrm>
            <a:off x="11124432" y="5500612"/>
            <a:ext cx="790706" cy="681644"/>
          </a:xfrm>
          <a:prstGeom prst="hexagon">
            <a:avLst/>
          </a:prstGeom>
          <a:solidFill>
            <a:srgbClr val="C00000"/>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3" name="TextBox 2">
            <a:extLst>
              <a:ext uri="{FF2B5EF4-FFF2-40B4-BE49-F238E27FC236}">
                <a16:creationId xmlns:a16="http://schemas.microsoft.com/office/drawing/2014/main" id="{BC5773E4-770B-A62E-872F-74637214F304}"/>
              </a:ext>
            </a:extLst>
          </p:cNvPr>
          <p:cNvSpPr txBox="1"/>
          <p:nvPr/>
        </p:nvSpPr>
        <p:spPr>
          <a:xfrm>
            <a:off x="8400288" y="471501"/>
            <a:ext cx="3671365"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درمان سرخجه در بزرگسالان</a:t>
            </a:r>
          </a:p>
        </p:txBody>
      </p:sp>
      <p:sp>
        <p:nvSpPr>
          <p:cNvPr id="5" name="TextBox 4">
            <a:extLst>
              <a:ext uri="{FF2B5EF4-FFF2-40B4-BE49-F238E27FC236}">
                <a16:creationId xmlns:a16="http://schemas.microsoft.com/office/drawing/2014/main" id="{4988BA10-C45A-1EF9-70A6-6987A9ED6FFD}"/>
              </a:ext>
            </a:extLst>
          </p:cNvPr>
          <p:cNvSpPr txBox="1"/>
          <p:nvPr/>
        </p:nvSpPr>
        <p:spPr>
          <a:xfrm>
            <a:off x="243841" y="899851"/>
            <a:ext cx="11827812" cy="1131079"/>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این بیماری بیشتر در کودکان رخ می‌دهد، اما در برخی موارد نادر نیز می‌تواند در بزرگسالان اتفاق بیفتد. درمان سرخجه در بزرگسالان شامل موارد زیر می‌شود:</a:t>
            </a:r>
          </a:p>
        </p:txBody>
      </p:sp>
      <p:sp>
        <p:nvSpPr>
          <p:cNvPr id="7" name="TextBox 6">
            <a:extLst>
              <a:ext uri="{FF2B5EF4-FFF2-40B4-BE49-F238E27FC236}">
                <a16:creationId xmlns:a16="http://schemas.microsoft.com/office/drawing/2014/main" id="{E65777F8-0015-BAE2-3DAF-14B54DD73962}"/>
              </a:ext>
            </a:extLst>
          </p:cNvPr>
          <p:cNvSpPr txBox="1"/>
          <p:nvPr/>
        </p:nvSpPr>
        <p:spPr>
          <a:xfrm>
            <a:off x="4913376" y="5449769"/>
            <a:ext cx="5461322" cy="1131079"/>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پیشگیری از عوارض نادر اما جدی مانند عفونت‌های تنفسی، عفونت گوش، عفونت چشم، التهاب مغزی و التهاب ریه</a:t>
            </a:r>
          </a:p>
        </p:txBody>
      </p:sp>
      <p:sp>
        <p:nvSpPr>
          <p:cNvPr id="10" name="Arrow: Left 9">
            <a:extLst>
              <a:ext uri="{FF2B5EF4-FFF2-40B4-BE49-F238E27FC236}">
                <a16:creationId xmlns:a16="http://schemas.microsoft.com/office/drawing/2014/main" id="{5517F795-5D2C-FE59-7A66-22B3D2E60A2E}"/>
              </a:ext>
            </a:extLst>
          </p:cNvPr>
          <p:cNvSpPr/>
          <p:nvPr/>
        </p:nvSpPr>
        <p:spPr>
          <a:xfrm>
            <a:off x="10436072" y="5646875"/>
            <a:ext cx="530324" cy="368434"/>
          </a:xfrm>
          <a:prstGeom prst="leftArrow">
            <a:avLst/>
          </a:prstGeom>
          <a:solidFill>
            <a:srgbClr val="C00000"/>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11" name="Arrow: Left 10">
            <a:extLst>
              <a:ext uri="{FF2B5EF4-FFF2-40B4-BE49-F238E27FC236}">
                <a16:creationId xmlns:a16="http://schemas.microsoft.com/office/drawing/2014/main" id="{A5B390A9-776A-935A-F68D-57CBEF0CF628}"/>
              </a:ext>
            </a:extLst>
          </p:cNvPr>
          <p:cNvSpPr/>
          <p:nvPr/>
        </p:nvSpPr>
        <p:spPr>
          <a:xfrm>
            <a:off x="10436072" y="4845897"/>
            <a:ext cx="530324" cy="368434"/>
          </a:xfrm>
          <a:prstGeom prst="leftArrow">
            <a:avLst/>
          </a:prstGeom>
          <a:solidFill>
            <a:srgbClr val="4C2CA6"/>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12" name="Arrow: Left 11">
            <a:extLst>
              <a:ext uri="{FF2B5EF4-FFF2-40B4-BE49-F238E27FC236}">
                <a16:creationId xmlns:a16="http://schemas.microsoft.com/office/drawing/2014/main" id="{90A169DC-D04A-8DE0-C457-3E81B3843FCE}"/>
              </a:ext>
            </a:extLst>
          </p:cNvPr>
          <p:cNvSpPr/>
          <p:nvPr/>
        </p:nvSpPr>
        <p:spPr>
          <a:xfrm>
            <a:off x="10479624" y="4025219"/>
            <a:ext cx="530324" cy="368434"/>
          </a:xfrm>
          <a:prstGeom prst="leftArrow">
            <a:avLst/>
          </a:prstGeom>
          <a:solidFill>
            <a:srgbClr val="C00000"/>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13" name="Arrow: Left 12">
            <a:extLst>
              <a:ext uri="{FF2B5EF4-FFF2-40B4-BE49-F238E27FC236}">
                <a16:creationId xmlns:a16="http://schemas.microsoft.com/office/drawing/2014/main" id="{E2729E09-5ED4-3CF0-FAFD-298D83B07B96}"/>
              </a:ext>
            </a:extLst>
          </p:cNvPr>
          <p:cNvSpPr/>
          <p:nvPr/>
        </p:nvSpPr>
        <p:spPr>
          <a:xfrm>
            <a:off x="10438094" y="3204542"/>
            <a:ext cx="530324" cy="368434"/>
          </a:xfrm>
          <a:prstGeom prst="leftArrow">
            <a:avLst/>
          </a:prstGeom>
          <a:solidFill>
            <a:srgbClr val="4C2CA6"/>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14" name="TextBox 13">
            <a:extLst>
              <a:ext uri="{FF2B5EF4-FFF2-40B4-BE49-F238E27FC236}">
                <a16:creationId xmlns:a16="http://schemas.microsoft.com/office/drawing/2014/main" id="{3FE2ED5F-33BD-2F8C-05C8-A5A6A62A66C0}"/>
              </a:ext>
            </a:extLst>
          </p:cNvPr>
          <p:cNvSpPr txBox="1"/>
          <p:nvPr/>
        </p:nvSpPr>
        <p:spPr>
          <a:xfrm>
            <a:off x="11251678" y="5532161"/>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4</a:t>
            </a:r>
            <a:r>
              <a:rPr lang="en-US" sz="3200" b="1" dirty="0">
                <a:solidFill>
                  <a:schemeClr val="bg1"/>
                </a:solidFill>
                <a:latin typeface="Shabnam" panose="020B0603030804020204" pitchFamily="34" charset="-78"/>
                <a:cs typeface="B Nazanin" panose="00000400000000000000" pitchFamily="2" charset="-78"/>
              </a:rPr>
              <a:t>.</a:t>
            </a:r>
          </a:p>
        </p:txBody>
      </p:sp>
      <p:sp>
        <p:nvSpPr>
          <p:cNvPr id="15" name="TextBox 14">
            <a:extLst>
              <a:ext uri="{FF2B5EF4-FFF2-40B4-BE49-F238E27FC236}">
                <a16:creationId xmlns:a16="http://schemas.microsoft.com/office/drawing/2014/main" id="{A1A83CB8-14D8-6695-7FF4-A9F2B0CAA64C}"/>
              </a:ext>
            </a:extLst>
          </p:cNvPr>
          <p:cNvSpPr txBox="1"/>
          <p:nvPr/>
        </p:nvSpPr>
        <p:spPr>
          <a:xfrm>
            <a:off x="11124432" y="4725339"/>
            <a:ext cx="644343"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3</a:t>
            </a:r>
            <a:r>
              <a:rPr lang="en-US" sz="3200" b="1" dirty="0">
                <a:solidFill>
                  <a:schemeClr val="bg1"/>
                </a:solidFill>
                <a:latin typeface="Shabnam" panose="020B0603030804020204" pitchFamily="34" charset="-78"/>
                <a:cs typeface="B Nazanin" panose="00000400000000000000" pitchFamily="2" charset="-78"/>
              </a:rPr>
              <a:t>.</a:t>
            </a:r>
          </a:p>
        </p:txBody>
      </p:sp>
      <p:sp>
        <p:nvSpPr>
          <p:cNvPr id="18" name="TextBox 17">
            <a:extLst>
              <a:ext uri="{FF2B5EF4-FFF2-40B4-BE49-F238E27FC236}">
                <a16:creationId xmlns:a16="http://schemas.microsoft.com/office/drawing/2014/main" id="{75D6916E-8EC2-90A7-7047-426B269FC3D4}"/>
              </a:ext>
            </a:extLst>
          </p:cNvPr>
          <p:cNvSpPr txBox="1"/>
          <p:nvPr/>
        </p:nvSpPr>
        <p:spPr>
          <a:xfrm>
            <a:off x="11251678" y="3915797"/>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2</a:t>
            </a:r>
            <a:r>
              <a:rPr lang="en-US" sz="3200" b="1" dirty="0">
                <a:solidFill>
                  <a:schemeClr val="bg1"/>
                </a:solidFill>
                <a:latin typeface="Shabnam" panose="020B0603030804020204" pitchFamily="34" charset="-78"/>
                <a:cs typeface="B Nazanin" panose="00000400000000000000" pitchFamily="2" charset="-78"/>
              </a:rPr>
              <a:t>.</a:t>
            </a:r>
          </a:p>
        </p:txBody>
      </p:sp>
      <p:sp>
        <p:nvSpPr>
          <p:cNvPr id="19" name="TextBox 18">
            <a:extLst>
              <a:ext uri="{FF2B5EF4-FFF2-40B4-BE49-F238E27FC236}">
                <a16:creationId xmlns:a16="http://schemas.microsoft.com/office/drawing/2014/main" id="{3B788309-3344-84B0-DC5F-E3C8DC45376C}"/>
              </a:ext>
            </a:extLst>
          </p:cNvPr>
          <p:cNvSpPr txBox="1"/>
          <p:nvPr/>
        </p:nvSpPr>
        <p:spPr>
          <a:xfrm>
            <a:off x="11188054" y="3072894"/>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1</a:t>
            </a:r>
            <a:r>
              <a:rPr lang="en-US" sz="3200" b="1" dirty="0">
                <a:solidFill>
                  <a:schemeClr val="bg1"/>
                </a:solidFill>
                <a:latin typeface="Shabnam" panose="020B0603030804020204" pitchFamily="34" charset="-78"/>
                <a:cs typeface="B Nazanin" panose="00000400000000000000" pitchFamily="2" charset="-78"/>
              </a:rPr>
              <a:t>.</a:t>
            </a:r>
          </a:p>
        </p:txBody>
      </p:sp>
      <p:sp>
        <p:nvSpPr>
          <p:cNvPr id="21" name="TextBox 20">
            <a:extLst>
              <a:ext uri="{FF2B5EF4-FFF2-40B4-BE49-F238E27FC236}">
                <a16:creationId xmlns:a16="http://schemas.microsoft.com/office/drawing/2014/main" id="{0EB4B21C-AA35-EA01-D9BF-4DF58383FB22}"/>
              </a:ext>
            </a:extLst>
          </p:cNvPr>
          <p:cNvSpPr txBox="1"/>
          <p:nvPr/>
        </p:nvSpPr>
        <p:spPr>
          <a:xfrm>
            <a:off x="4340072" y="3022183"/>
            <a:ext cx="6096000"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کنترل علائم با مصرف داروهای ضدتب و مسکن</a:t>
            </a:r>
          </a:p>
        </p:txBody>
      </p:sp>
      <p:sp>
        <p:nvSpPr>
          <p:cNvPr id="23" name="TextBox 22">
            <a:extLst>
              <a:ext uri="{FF2B5EF4-FFF2-40B4-BE49-F238E27FC236}">
                <a16:creationId xmlns:a16="http://schemas.microsoft.com/office/drawing/2014/main" id="{F6EE1C40-0E51-32A7-2B9B-EFC3D70E940F}"/>
              </a:ext>
            </a:extLst>
          </p:cNvPr>
          <p:cNvSpPr txBox="1"/>
          <p:nvPr/>
        </p:nvSpPr>
        <p:spPr>
          <a:xfrm>
            <a:off x="4913376" y="3903279"/>
            <a:ext cx="5461322"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استراحت و مراقبت، مصرف مایعات بیشتر و تغذیه مناسب</a:t>
            </a:r>
          </a:p>
        </p:txBody>
      </p:sp>
      <p:sp>
        <p:nvSpPr>
          <p:cNvPr id="25" name="TextBox 24">
            <a:extLst>
              <a:ext uri="{FF2B5EF4-FFF2-40B4-BE49-F238E27FC236}">
                <a16:creationId xmlns:a16="http://schemas.microsoft.com/office/drawing/2014/main" id="{6D8E2C44-715A-E933-0614-8F142F478177}"/>
              </a:ext>
            </a:extLst>
          </p:cNvPr>
          <p:cNvSpPr txBox="1"/>
          <p:nvPr/>
        </p:nvSpPr>
        <p:spPr>
          <a:xfrm>
            <a:off x="4278698" y="4707981"/>
            <a:ext cx="6096000"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آنتی‌بیوتیک برای درمان عفونت‌های ثانویه مانند عفونت ریوی</a:t>
            </a:r>
          </a:p>
        </p:txBody>
      </p:sp>
      <p:pic>
        <p:nvPicPr>
          <p:cNvPr id="26" name="Picture 25">
            <a:extLst>
              <a:ext uri="{FF2B5EF4-FFF2-40B4-BE49-F238E27FC236}">
                <a16:creationId xmlns:a16="http://schemas.microsoft.com/office/drawing/2014/main" id="{0421B595-162A-987A-DF5C-DB835228E018}"/>
              </a:ext>
            </a:extLst>
          </p:cNvPr>
          <p:cNvPicPr>
            <a:picLocks noChangeAspect="1"/>
          </p:cNvPicPr>
          <p:nvPr/>
        </p:nvPicPr>
        <p:blipFill>
          <a:blip r:embed="rId2"/>
          <a:srcRect l="23016" r="14226"/>
          <a:stretch/>
        </p:blipFill>
        <p:spPr>
          <a:xfrm>
            <a:off x="0" y="1817060"/>
            <a:ext cx="5071872" cy="5040940"/>
          </a:xfrm>
          <a:prstGeom prst="homePlate">
            <a:avLst/>
          </a:prstGeom>
        </p:spPr>
      </p:pic>
    </p:spTree>
    <p:extLst>
      <p:ext uri="{BB962C8B-B14F-4D97-AF65-F5344CB8AC3E}">
        <p14:creationId xmlns:p14="http://schemas.microsoft.com/office/powerpoint/2010/main" val="2932729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CD3C84-BC78-8DAB-71DF-5AA7A1A1FFE7}"/>
              </a:ext>
            </a:extLst>
          </p:cNvPr>
          <p:cNvPicPr>
            <a:picLocks noChangeAspect="1"/>
          </p:cNvPicPr>
          <p:nvPr/>
        </p:nvPicPr>
        <p:blipFill>
          <a:blip r:embed="rId2"/>
          <a:stretch>
            <a:fillRect/>
          </a:stretch>
        </p:blipFill>
        <p:spPr>
          <a:xfrm>
            <a:off x="0" y="1981200"/>
            <a:ext cx="9753600" cy="4876800"/>
          </a:xfrm>
          <a:prstGeom prst="rect">
            <a:avLst/>
          </a:prstGeom>
        </p:spPr>
      </p:pic>
      <p:sp>
        <p:nvSpPr>
          <p:cNvPr id="3" name="TextBox 2">
            <a:extLst>
              <a:ext uri="{FF2B5EF4-FFF2-40B4-BE49-F238E27FC236}">
                <a16:creationId xmlns:a16="http://schemas.microsoft.com/office/drawing/2014/main" id="{1F6E51E0-85DA-9E85-2758-F26BCA833FE7}"/>
              </a:ext>
            </a:extLst>
          </p:cNvPr>
          <p:cNvSpPr txBox="1"/>
          <p:nvPr/>
        </p:nvSpPr>
        <p:spPr>
          <a:xfrm>
            <a:off x="5925312" y="205893"/>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عوارض بیماری سرخجه</a:t>
            </a:r>
          </a:p>
        </p:txBody>
      </p:sp>
      <p:sp>
        <p:nvSpPr>
          <p:cNvPr id="5" name="TextBox 4">
            <a:extLst>
              <a:ext uri="{FF2B5EF4-FFF2-40B4-BE49-F238E27FC236}">
                <a16:creationId xmlns:a16="http://schemas.microsoft.com/office/drawing/2014/main" id="{096BA392-5EAD-D846-F5C9-B9E18971654E}"/>
              </a:ext>
            </a:extLst>
          </p:cNvPr>
          <p:cNvSpPr txBox="1"/>
          <p:nvPr/>
        </p:nvSpPr>
        <p:spPr>
          <a:xfrm>
            <a:off x="2779776" y="4875403"/>
            <a:ext cx="9412224" cy="1862048"/>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sz="2000" b="1" dirty="0"/>
              <a:t>عوارض سیستم گوارشی: </a:t>
            </a:r>
            <a:r>
              <a:rPr lang="fa-IR" dirty="0"/>
              <a:t>تهوع، استفراغ و اسهال </a:t>
            </a:r>
          </a:p>
          <a:p>
            <a:pPr marL="285750" indent="-285750">
              <a:buFont typeface="Arial" panose="020B0604020202020204" pitchFamily="34" charset="0"/>
              <a:buChar char="•"/>
            </a:pPr>
            <a:r>
              <a:rPr lang="fa-IR" sz="2000" b="1" dirty="0"/>
              <a:t>عوارض پوستی: </a:t>
            </a:r>
            <a:r>
              <a:rPr lang="fa-IR" dirty="0"/>
              <a:t>طاسی، خارش شدید و تشدید حساسیت پوست</a:t>
            </a:r>
          </a:p>
          <a:p>
            <a:pPr marL="285750" indent="-285750">
              <a:buFont typeface="Arial" panose="020B0604020202020204" pitchFamily="34" charset="0"/>
              <a:buChar char="•"/>
            </a:pPr>
            <a:r>
              <a:rPr lang="fa-IR" sz="2000" b="1" dirty="0"/>
              <a:t>عوارض چشمی: </a:t>
            </a:r>
            <a:r>
              <a:rPr lang="fa-IR" dirty="0"/>
              <a:t>التهاب چشم، قرمزی، خارش، ترشحات چشمی و حساسیت نوری</a:t>
            </a:r>
          </a:p>
        </p:txBody>
      </p:sp>
      <p:sp>
        <p:nvSpPr>
          <p:cNvPr id="7" name="TextBox 6">
            <a:extLst>
              <a:ext uri="{FF2B5EF4-FFF2-40B4-BE49-F238E27FC236}">
                <a16:creationId xmlns:a16="http://schemas.microsoft.com/office/drawing/2014/main" id="{76B07473-11FD-0FBE-724D-AAE9A019A232}"/>
              </a:ext>
            </a:extLst>
          </p:cNvPr>
          <p:cNvSpPr txBox="1"/>
          <p:nvPr/>
        </p:nvSpPr>
        <p:spPr>
          <a:xfrm>
            <a:off x="2609088" y="621391"/>
            <a:ext cx="9412224" cy="577081"/>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3746"/>
                </a:solidFill>
                <a:effectLst/>
                <a:latin typeface="Vazir" panose="020B0603030804020204" pitchFamily="34" charset="-78"/>
                <a:cs typeface="Vazir" panose="020B0603030804020204" pitchFamily="34" charset="-78"/>
              </a:defRPr>
            </a:lvl1pPr>
          </a:lstStyle>
          <a:p>
            <a:pPr marL="0" indent="0">
              <a:buNone/>
            </a:pPr>
            <a:r>
              <a:rPr lang="fa-IR" dirty="0"/>
              <a:t>سرخجه بیماری عفونی و ویروسی است که می‌تواند عوارض مختلفی در بدن ایجاد کند:</a:t>
            </a:r>
          </a:p>
        </p:txBody>
      </p:sp>
      <p:pic>
        <p:nvPicPr>
          <p:cNvPr id="10" name="Picture 9">
            <a:extLst>
              <a:ext uri="{FF2B5EF4-FFF2-40B4-BE49-F238E27FC236}">
                <a16:creationId xmlns:a16="http://schemas.microsoft.com/office/drawing/2014/main" id="{ADF770E2-6E33-ACB8-3868-344F48A33FDB}"/>
              </a:ext>
            </a:extLst>
          </p:cNvPr>
          <p:cNvPicPr>
            <a:picLocks noChangeAspect="1"/>
          </p:cNvPicPr>
          <p:nvPr/>
        </p:nvPicPr>
        <p:blipFill>
          <a:blip r:embed="rId3"/>
          <a:stretch>
            <a:fillRect/>
          </a:stretch>
        </p:blipFill>
        <p:spPr>
          <a:xfrm flipH="1">
            <a:off x="7741998" y="1198472"/>
            <a:ext cx="4450002" cy="3708334"/>
          </a:xfrm>
          <a:prstGeom prst="rect">
            <a:avLst/>
          </a:prstGeom>
        </p:spPr>
      </p:pic>
    </p:spTree>
    <p:extLst>
      <p:ext uri="{BB962C8B-B14F-4D97-AF65-F5344CB8AC3E}">
        <p14:creationId xmlns:p14="http://schemas.microsoft.com/office/powerpoint/2010/main" val="1493845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918CB37-C217-BCAA-AB24-5B848B131F6D}"/>
              </a:ext>
            </a:extLst>
          </p:cNvPr>
          <p:cNvGrpSpPr/>
          <p:nvPr/>
        </p:nvGrpSpPr>
        <p:grpSpPr>
          <a:xfrm>
            <a:off x="0" y="0"/>
            <a:ext cx="12192000" cy="6858000"/>
            <a:chOff x="0" y="0"/>
            <a:chExt cx="12192000" cy="6858000"/>
          </a:xfrm>
        </p:grpSpPr>
        <p:sp>
          <p:nvSpPr>
            <p:cNvPr id="9" name="Rectangle 8">
              <a:extLst>
                <a:ext uri="{FF2B5EF4-FFF2-40B4-BE49-F238E27FC236}">
                  <a16:creationId xmlns:a16="http://schemas.microsoft.com/office/drawing/2014/main" id="{8EA9A7BB-BE2C-8B3B-5A70-7C7831CF8792}"/>
                </a:ext>
              </a:extLst>
            </p:cNvPr>
            <p:cNvSpPr/>
            <p:nvPr/>
          </p:nvSpPr>
          <p:spPr>
            <a:xfrm>
              <a:off x="0" y="0"/>
              <a:ext cx="12192000"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Arrow: Pentagon 9">
              <a:extLst>
                <a:ext uri="{FF2B5EF4-FFF2-40B4-BE49-F238E27FC236}">
                  <a16:creationId xmlns:a16="http://schemas.microsoft.com/office/drawing/2014/main" id="{1C39D3E8-5BD7-FB3A-4CA2-4C65EFA2C646}"/>
                </a:ext>
              </a:extLst>
            </p:cNvPr>
            <p:cNvSpPr/>
            <p:nvPr/>
          </p:nvSpPr>
          <p:spPr>
            <a:xfrm flipH="1">
              <a:off x="2969342" y="0"/>
              <a:ext cx="9222658" cy="6858000"/>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5" name="TextBox 4">
            <a:extLst>
              <a:ext uri="{FF2B5EF4-FFF2-40B4-BE49-F238E27FC236}">
                <a16:creationId xmlns:a16="http://schemas.microsoft.com/office/drawing/2014/main" id="{E5CCE841-E9C2-A0A3-907B-2200C52676D3}"/>
              </a:ext>
            </a:extLst>
          </p:cNvPr>
          <p:cNvSpPr txBox="1"/>
          <p:nvPr/>
        </p:nvSpPr>
        <p:spPr>
          <a:xfrm>
            <a:off x="9711812" y="1320303"/>
            <a:ext cx="2261419" cy="415498"/>
          </a:xfrm>
          <a:prstGeom prst="rect">
            <a:avLst/>
          </a:prstGeom>
          <a:noFill/>
        </p:spPr>
        <p:txBody>
          <a:bodyPr wrap="square">
            <a:spAutoFit/>
          </a:bodyPr>
          <a:lstStyle/>
          <a:p>
            <a:pPr algn="just" rtl="1">
              <a:lnSpc>
                <a:spcPts val="2400"/>
              </a:lnSpc>
            </a:pPr>
            <a:r>
              <a:rPr lang="fa-IR" sz="2400" b="1" i="0" dirty="0">
                <a:solidFill>
                  <a:srgbClr val="2C3746"/>
                </a:solidFill>
                <a:effectLst/>
                <a:latin typeface="Shabnam" panose="020B0603030804020204" pitchFamily="34" charset="-78"/>
                <a:cs typeface="Shabnam" panose="020B0603030804020204" pitchFamily="34" charset="-78"/>
              </a:rPr>
              <a:t>سرخجه چیست؟</a:t>
            </a:r>
          </a:p>
        </p:txBody>
      </p:sp>
      <p:sp>
        <p:nvSpPr>
          <p:cNvPr id="7" name="TextBox 6">
            <a:extLst>
              <a:ext uri="{FF2B5EF4-FFF2-40B4-BE49-F238E27FC236}">
                <a16:creationId xmlns:a16="http://schemas.microsoft.com/office/drawing/2014/main" id="{C32CA300-0B99-1BDE-4B6B-522E888F555F}"/>
              </a:ext>
            </a:extLst>
          </p:cNvPr>
          <p:cNvSpPr txBox="1"/>
          <p:nvPr/>
        </p:nvSpPr>
        <p:spPr>
          <a:xfrm>
            <a:off x="6108292" y="1755465"/>
            <a:ext cx="5864939" cy="3347070"/>
          </a:xfrm>
          <a:prstGeom prst="rect">
            <a:avLst/>
          </a:prstGeom>
          <a:noFill/>
        </p:spPr>
        <p:txBody>
          <a:bodyPr wrap="square">
            <a:spAutoFit/>
          </a:bodyPr>
          <a:lstStyle/>
          <a:p>
            <a:pPr algn="just" rtl="1">
              <a:lnSpc>
                <a:spcPct val="200000"/>
              </a:lnSpc>
            </a:pPr>
            <a:r>
              <a:rPr lang="fa-IR" i="0" dirty="0">
                <a:solidFill>
                  <a:srgbClr val="2C3746"/>
                </a:solidFill>
                <a:effectLst/>
                <a:latin typeface="Vazir" panose="020B0603030804020204" pitchFamily="34" charset="-78"/>
                <a:cs typeface="Vazir" panose="020B0603030804020204" pitchFamily="34" charset="-78"/>
              </a:rPr>
              <a:t>سرخجه یا ماسلز</a:t>
            </a:r>
            <a:r>
              <a:rPr lang="en-US" i="0" dirty="0">
                <a:solidFill>
                  <a:srgbClr val="2C3746"/>
                </a:solidFill>
                <a:effectLst/>
                <a:latin typeface="Vazir" panose="020B0603030804020204" pitchFamily="34" charset="-78"/>
                <a:cs typeface="Vazir" panose="020B0603030804020204" pitchFamily="34" charset="-78"/>
              </a:rPr>
              <a:t>Measles) </a:t>
            </a:r>
            <a:r>
              <a:rPr lang="fa-IR" i="0" dirty="0">
                <a:solidFill>
                  <a:srgbClr val="2C3746"/>
                </a:solidFill>
                <a:effectLst/>
                <a:latin typeface="Vazir" panose="020B0603030804020204" pitchFamily="34" charset="-78"/>
                <a:cs typeface="Vazir" panose="020B0603030804020204" pitchFamily="34" charset="-78"/>
              </a:rPr>
              <a:t>)  نوعی بیماری ویروسی عفونی است که بیشتر در کودکان و نوجوانان و در موارد معدودی در بزرگسالان روی می‌دهد. علائم سرخک آلمانی شامل تب، سرماخوردگی، سرفه، خلط بینی، عطسه و یبوست هستند. بعد از چند روز، لکه‌های قرمزی روی پوست ظاهر می‌شوند که از صورت شروع شده و به سایر قسمت‌های بدن گسترش می‌یابند.</a:t>
            </a:r>
          </a:p>
        </p:txBody>
      </p:sp>
      <p:pic>
        <p:nvPicPr>
          <p:cNvPr id="3074" name="Picture 2" descr="فوراور ایران | سرخجه (سرخک آلمانی) | Forever Rubella">
            <a:extLst>
              <a:ext uri="{FF2B5EF4-FFF2-40B4-BE49-F238E27FC236}">
                <a16:creationId xmlns:a16="http://schemas.microsoft.com/office/drawing/2014/main" id="{9368D115-1410-C8A5-52C1-5A51A5D2D60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651" t="6550" r="20271" b="8861"/>
          <a:stretch/>
        </p:blipFill>
        <p:spPr bwMode="auto">
          <a:xfrm>
            <a:off x="910610" y="1274339"/>
            <a:ext cx="4978914" cy="4675738"/>
          </a:xfrm>
          <a:prstGeom prst="flowChartConnector">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115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FF11F27-8C76-F309-5358-ABAB9D3E116C}"/>
              </a:ext>
            </a:extLst>
          </p:cNvPr>
          <p:cNvPicPr>
            <a:picLocks noChangeAspect="1"/>
          </p:cNvPicPr>
          <p:nvPr/>
        </p:nvPicPr>
        <p:blipFill>
          <a:blip r:embed="rId2"/>
          <a:srcRect l="56625" t="2587" r="2625" b="5467"/>
          <a:stretch/>
        </p:blipFill>
        <p:spPr>
          <a:xfrm>
            <a:off x="627888" y="0"/>
            <a:ext cx="3828288" cy="5061324"/>
          </a:xfrm>
          <a:prstGeom prst="rect">
            <a:avLst/>
          </a:prstGeom>
        </p:spPr>
      </p:pic>
      <p:pic>
        <p:nvPicPr>
          <p:cNvPr id="6" name="Picture 5">
            <a:extLst>
              <a:ext uri="{FF2B5EF4-FFF2-40B4-BE49-F238E27FC236}">
                <a16:creationId xmlns:a16="http://schemas.microsoft.com/office/drawing/2014/main" id="{32C0C38D-4481-51F9-BA02-0BB2FFD7D24E}"/>
              </a:ext>
            </a:extLst>
          </p:cNvPr>
          <p:cNvPicPr>
            <a:picLocks noChangeAspect="1"/>
          </p:cNvPicPr>
          <p:nvPr/>
        </p:nvPicPr>
        <p:blipFill>
          <a:blip r:embed="rId3"/>
          <a:srcRect l="11852" r="34640"/>
          <a:stretch/>
        </p:blipFill>
        <p:spPr>
          <a:xfrm flipH="1">
            <a:off x="8058912" y="2223492"/>
            <a:ext cx="4133088" cy="4634508"/>
          </a:xfrm>
          <a:prstGeom prst="rect">
            <a:avLst/>
          </a:prstGeom>
        </p:spPr>
      </p:pic>
      <p:sp>
        <p:nvSpPr>
          <p:cNvPr id="3" name="TextBox 2">
            <a:extLst>
              <a:ext uri="{FF2B5EF4-FFF2-40B4-BE49-F238E27FC236}">
                <a16:creationId xmlns:a16="http://schemas.microsoft.com/office/drawing/2014/main" id="{01FC7A86-7C45-E881-29B5-C313FC9D1B41}"/>
              </a:ext>
            </a:extLst>
          </p:cNvPr>
          <p:cNvSpPr txBox="1"/>
          <p:nvPr/>
        </p:nvSpPr>
        <p:spPr>
          <a:xfrm>
            <a:off x="4669536" y="1215872"/>
            <a:ext cx="7412736" cy="1131079"/>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3746"/>
                </a:solidFill>
                <a:effectLst/>
                <a:latin typeface="Vazir" panose="020B0603030804020204" pitchFamily="34" charset="-78"/>
                <a:cs typeface="Vazir" panose="020B0603030804020204" pitchFamily="34" charset="-78"/>
              </a:defRPr>
            </a:lvl1pPr>
          </a:lstStyle>
          <a:p>
            <a:pPr marL="0" indent="0">
              <a:buNone/>
            </a:pPr>
            <a:r>
              <a:rPr lang="fa-IR" dirty="0"/>
              <a:t>در برخی موارد نادر التهاب مغز و نخاع (آئنسفالیت و میلینگیت)، سردرد شدید، تشنج، کاهش وضوح ذهنی و تغییرات رفتاری</a:t>
            </a:r>
          </a:p>
        </p:txBody>
      </p:sp>
      <p:sp>
        <p:nvSpPr>
          <p:cNvPr id="5" name="TextBox 4">
            <a:extLst>
              <a:ext uri="{FF2B5EF4-FFF2-40B4-BE49-F238E27FC236}">
                <a16:creationId xmlns:a16="http://schemas.microsoft.com/office/drawing/2014/main" id="{220AF036-66E4-0357-50AF-E138526F3DC3}"/>
              </a:ext>
            </a:extLst>
          </p:cNvPr>
          <p:cNvSpPr txBox="1"/>
          <p:nvPr/>
        </p:nvSpPr>
        <p:spPr>
          <a:xfrm>
            <a:off x="853440" y="5338254"/>
            <a:ext cx="7985760" cy="1131079"/>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3746"/>
                </a:solidFill>
                <a:effectLst/>
                <a:latin typeface="Vazir" panose="020B0603030804020204" pitchFamily="34" charset="-78"/>
                <a:cs typeface="Vazir" panose="020B0603030804020204" pitchFamily="34" charset="-78"/>
              </a:defRPr>
            </a:lvl1pPr>
          </a:lstStyle>
          <a:p>
            <a:pPr marL="0" indent="0">
              <a:buNone/>
            </a:pPr>
            <a:r>
              <a:rPr lang="fa-IR" dirty="0"/>
              <a:t>عفونت‌های تنفسی مانند التهاب حلق، التهاب بینی، سینوزیت (التهاب سینوس‌ها) و التهاب ریه همراه با تنفس سخت، سرفه، آبریزش بینی، سرفه خونی و تنگی نفس</a:t>
            </a:r>
          </a:p>
        </p:txBody>
      </p:sp>
      <p:sp>
        <p:nvSpPr>
          <p:cNvPr id="8" name="TextBox 7">
            <a:extLst>
              <a:ext uri="{FF2B5EF4-FFF2-40B4-BE49-F238E27FC236}">
                <a16:creationId xmlns:a16="http://schemas.microsoft.com/office/drawing/2014/main" id="{DCC1651B-B70B-54D2-72AD-5B9179AAA108}"/>
              </a:ext>
            </a:extLst>
          </p:cNvPr>
          <p:cNvSpPr txBox="1"/>
          <p:nvPr/>
        </p:nvSpPr>
        <p:spPr>
          <a:xfrm>
            <a:off x="2743200" y="4887548"/>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عوارض تنفسی و ظاهر شدن علائم مشکلات ریه: </a:t>
            </a:r>
          </a:p>
        </p:txBody>
      </p:sp>
      <p:sp>
        <p:nvSpPr>
          <p:cNvPr id="10" name="TextBox 9">
            <a:extLst>
              <a:ext uri="{FF2B5EF4-FFF2-40B4-BE49-F238E27FC236}">
                <a16:creationId xmlns:a16="http://schemas.microsoft.com/office/drawing/2014/main" id="{A702FC59-2158-11A7-0D6D-EEC78F64AEC0}"/>
              </a:ext>
            </a:extLst>
          </p:cNvPr>
          <p:cNvSpPr txBox="1"/>
          <p:nvPr/>
        </p:nvSpPr>
        <p:spPr>
          <a:xfrm>
            <a:off x="5986272" y="661909"/>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عوارض سیستم عصبی:</a:t>
            </a:r>
          </a:p>
        </p:txBody>
      </p:sp>
    </p:spTree>
    <p:extLst>
      <p:ext uri="{BB962C8B-B14F-4D97-AF65-F5344CB8AC3E}">
        <p14:creationId xmlns:p14="http://schemas.microsoft.com/office/powerpoint/2010/main" val="469408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Pentagon 5">
            <a:extLst>
              <a:ext uri="{FF2B5EF4-FFF2-40B4-BE49-F238E27FC236}">
                <a16:creationId xmlns:a16="http://schemas.microsoft.com/office/drawing/2014/main" id="{B36612DD-54F6-0A29-DDD9-016B8062EF18}"/>
              </a:ext>
            </a:extLst>
          </p:cNvPr>
          <p:cNvSpPr/>
          <p:nvPr/>
        </p:nvSpPr>
        <p:spPr>
          <a:xfrm flipH="1">
            <a:off x="9034272" y="112302"/>
            <a:ext cx="3157728" cy="646959"/>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645B8DB-FF93-503B-B98A-28DB6B114D5E}"/>
              </a:ext>
            </a:extLst>
          </p:cNvPr>
          <p:cNvSpPr txBox="1"/>
          <p:nvPr/>
        </p:nvSpPr>
        <p:spPr>
          <a:xfrm>
            <a:off x="9302496" y="228032"/>
            <a:ext cx="2889504"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پیشگیری از سرخجه</a:t>
            </a:r>
          </a:p>
        </p:txBody>
      </p:sp>
      <p:sp>
        <p:nvSpPr>
          <p:cNvPr id="5" name="TextBox 4">
            <a:extLst>
              <a:ext uri="{FF2B5EF4-FFF2-40B4-BE49-F238E27FC236}">
                <a16:creationId xmlns:a16="http://schemas.microsoft.com/office/drawing/2014/main" id="{360DF978-6B20-3938-4349-E69FC988FE63}"/>
              </a:ext>
            </a:extLst>
          </p:cNvPr>
          <p:cNvSpPr txBox="1"/>
          <p:nvPr/>
        </p:nvSpPr>
        <p:spPr>
          <a:xfrm>
            <a:off x="140208" y="3429000"/>
            <a:ext cx="11911584" cy="3347070"/>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3746"/>
                </a:solidFill>
                <a:effectLst/>
                <a:latin typeface="Vazir" panose="020B0603030804020204" pitchFamily="34" charset="-78"/>
                <a:cs typeface="Vazir" panose="020B0603030804020204" pitchFamily="34" charset="-78"/>
              </a:defRPr>
            </a:lvl1pPr>
          </a:lstStyle>
          <a:p>
            <a:r>
              <a:rPr lang="fa-IR" dirty="0"/>
              <a:t>واکسیناسیون</a:t>
            </a:r>
          </a:p>
          <a:p>
            <a:r>
              <a:rPr lang="fa-IR" dirty="0"/>
              <a:t>اجتناب از سفر به مناطق با شیوع سرخجه</a:t>
            </a:r>
          </a:p>
          <a:p>
            <a:r>
              <a:rPr lang="fa-IR" dirty="0"/>
              <a:t>تقویت سیستم ایمنی، خواب کافی، تغذیه مناسب، ورزش منظم و کاهش استرس</a:t>
            </a:r>
          </a:p>
          <a:p>
            <a:r>
              <a:rPr lang="fa-IR" dirty="0"/>
              <a:t>اجتناب از تماس با بیمار مبتلا، جدا کردن فرد بیمار، استفاده از ماسک و شستشوی مکرر دست‌ها با آب و صابون</a:t>
            </a:r>
          </a:p>
          <a:p>
            <a:r>
              <a:rPr lang="fa-IR" dirty="0"/>
              <a:t>رعایت بهداشت دست، شستشوی مکرر و دقیق دست‌ها با آب و صابون قبل و بعد از تماس با افراد دیگر، قبل از خوردن غذا و بعد از استفاده از دستگاه‌ها و سطوح عمومی</a:t>
            </a:r>
          </a:p>
        </p:txBody>
      </p:sp>
      <p:pic>
        <p:nvPicPr>
          <p:cNvPr id="11" name="Picture 10">
            <a:extLst>
              <a:ext uri="{FF2B5EF4-FFF2-40B4-BE49-F238E27FC236}">
                <a16:creationId xmlns:a16="http://schemas.microsoft.com/office/drawing/2014/main" id="{64F45670-8EDF-EEB5-6265-AA4E185105A9}"/>
              </a:ext>
            </a:extLst>
          </p:cNvPr>
          <p:cNvPicPr>
            <a:picLocks noChangeAspect="1"/>
          </p:cNvPicPr>
          <p:nvPr/>
        </p:nvPicPr>
        <p:blipFill>
          <a:blip r:embed="rId2"/>
          <a:stretch>
            <a:fillRect/>
          </a:stretch>
        </p:blipFill>
        <p:spPr>
          <a:xfrm>
            <a:off x="8386178" y="898256"/>
            <a:ext cx="3805822" cy="2533016"/>
          </a:xfrm>
          <a:prstGeom prst="rect">
            <a:avLst/>
          </a:prstGeom>
        </p:spPr>
      </p:pic>
      <p:pic>
        <p:nvPicPr>
          <p:cNvPr id="12290" name="Picture 2" descr="نقش ورزش و تغذیه بر عملکرد سیستم ایمنی بدن">
            <a:extLst>
              <a:ext uri="{FF2B5EF4-FFF2-40B4-BE49-F238E27FC236}">
                <a16:creationId xmlns:a16="http://schemas.microsoft.com/office/drawing/2014/main" id="{6B930912-7413-B44A-A4AA-F2247AC841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94504" cy="4552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976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3CCAAC-D456-A6E8-80A0-6A69A2DC3845}"/>
              </a:ext>
            </a:extLst>
          </p:cNvPr>
          <p:cNvPicPr>
            <a:picLocks noChangeAspect="1"/>
          </p:cNvPicPr>
          <p:nvPr/>
        </p:nvPicPr>
        <p:blipFill>
          <a:blip r:embed="rId2"/>
          <a:srcRect l="1773"/>
          <a:stretch/>
        </p:blipFill>
        <p:spPr>
          <a:xfrm>
            <a:off x="0" y="0"/>
            <a:ext cx="12192607" cy="6858000"/>
          </a:xfrm>
          <a:prstGeom prst="rect">
            <a:avLst/>
          </a:prstGeom>
        </p:spPr>
      </p:pic>
      <p:sp>
        <p:nvSpPr>
          <p:cNvPr id="3" name="TextBox 2">
            <a:extLst>
              <a:ext uri="{FF2B5EF4-FFF2-40B4-BE49-F238E27FC236}">
                <a16:creationId xmlns:a16="http://schemas.microsoft.com/office/drawing/2014/main" id="{13F61205-400D-70DB-759E-3725CC6CD710}"/>
              </a:ext>
            </a:extLst>
          </p:cNvPr>
          <p:cNvSpPr txBox="1"/>
          <p:nvPr/>
        </p:nvSpPr>
        <p:spPr>
          <a:xfrm>
            <a:off x="-207264" y="313898"/>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واکسن سرخجه</a:t>
            </a:r>
          </a:p>
        </p:txBody>
      </p:sp>
      <p:sp>
        <p:nvSpPr>
          <p:cNvPr id="5" name="TextBox 4">
            <a:extLst>
              <a:ext uri="{FF2B5EF4-FFF2-40B4-BE49-F238E27FC236}">
                <a16:creationId xmlns:a16="http://schemas.microsoft.com/office/drawing/2014/main" id="{DA2C8F80-2C05-C258-4E3E-8EAB9176D766}"/>
              </a:ext>
            </a:extLst>
          </p:cNvPr>
          <p:cNvSpPr txBox="1"/>
          <p:nvPr/>
        </p:nvSpPr>
        <p:spPr>
          <a:xfrm>
            <a:off x="304800" y="729396"/>
            <a:ext cx="5583936" cy="5009064"/>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واکسن سرخجه واکسن ایمنی است که بدن را در برابر ویروس این بیماری مقاوم می‌کند. درواقع، واکسن سرخجه حاوی ویروس ضعیف شده یا بی‌خطر بیماری است که به بدن تزریق می‌شود. با وارد شدن ویروس به بدن، سیستم ایمنی بدن به آن پاسخ می‌دهد و آنتی‌بادی‌ها را تولید می‌کند.در صورت مواجهه با ویروس در آینده، سیستم ایمنی بدن قادر خواهد بود آن را به خوبی مهار کند و ابتلا به بیماری را کاهش دهد. واکسن معمولا به صورت دو دز تزریق می‌شود: یک دز حدود ۱۲ تا ۱۵ ماهگی و دز دوم حدود ۴ تا ۶ سالگی.</a:t>
            </a:r>
          </a:p>
        </p:txBody>
      </p:sp>
    </p:spTree>
    <p:extLst>
      <p:ext uri="{BB962C8B-B14F-4D97-AF65-F5344CB8AC3E}">
        <p14:creationId xmlns:p14="http://schemas.microsoft.com/office/powerpoint/2010/main" val="11382019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E526B56-306D-A1BE-DB60-68E358261F83}"/>
              </a:ext>
            </a:extLst>
          </p:cNvPr>
          <p:cNvPicPr>
            <a:picLocks noChangeAspect="1"/>
          </p:cNvPicPr>
          <p:nvPr/>
        </p:nvPicPr>
        <p:blipFill>
          <a:blip r:embed="rId2">
            <a:extLst>
              <a:ext uri="{28A0092B-C50C-407E-A947-70E740481C1C}">
                <a14:useLocalDpi xmlns:a14="http://schemas.microsoft.com/office/drawing/2010/main" val="0"/>
              </a:ext>
            </a:extLst>
          </a:blip>
          <a:srcRect l="41653"/>
          <a:stretch/>
        </p:blipFill>
        <p:spPr>
          <a:xfrm>
            <a:off x="0" y="112"/>
            <a:ext cx="3247839" cy="6858000"/>
          </a:xfrm>
          <a:prstGeom prst="rect">
            <a:avLst/>
          </a:prstGeom>
        </p:spPr>
      </p:pic>
      <p:sp>
        <p:nvSpPr>
          <p:cNvPr id="6" name="Arrow: Pentagon 5">
            <a:extLst>
              <a:ext uri="{FF2B5EF4-FFF2-40B4-BE49-F238E27FC236}">
                <a16:creationId xmlns:a16="http://schemas.microsoft.com/office/drawing/2014/main" id="{0370351B-C065-A321-7AC1-91850D259AA9}"/>
              </a:ext>
            </a:extLst>
          </p:cNvPr>
          <p:cNvSpPr/>
          <p:nvPr/>
        </p:nvSpPr>
        <p:spPr>
          <a:xfrm flipH="1">
            <a:off x="9043639" y="0"/>
            <a:ext cx="3148356" cy="6858000"/>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CF98D36-134D-B531-DFF8-2CD599AFE21A}"/>
              </a:ext>
            </a:extLst>
          </p:cNvPr>
          <p:cNvSpPr txBox="1"/>
          <p:nvPr/>
        </p:nvSpPr>
        <p:spPr>
          <a:xfrm>
            <a:off x="2848163" y="717677"/>
            <a:ext cx="609600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چند ماه بعد از واکسن سرخجه میتوان باردار شد؟</a:t>
            </a:r>
          </a:p>
        </p:txBody>
      </p:sp>
      <p:sp>
        <p:nvSpPr>
          <p:cNvPr id="5" name="TextBox 4">
            <a:extLst>
              <a:ext uri="{FF2B5EF4-FFF2-40B4-BE49-F238E27FC236}">
                <a16:creationId xmlns:a16="http://schemas.microsoft.com/office/drawing/2014/main" id="{8A7261AB-9D52-D75E-C96C-9D59FDCD5112}"/>
              </a:ext>
            </a:extLst>
          </p:cNvPr>
          <p:cNvSpPr txBox="1"/>
          <p:nvPr/>
        </p:nvSpPr>
        <p:spPr>
          <a:xfrm>
            <a:off x="3628753" y="1333897"/>
            <a:ext cx="5315410" cy="4455066"/>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زمان اقدام به بارداری بعد از تزریق واکسن به عوامل متعددی بستگی دارد. در حالت عادی، پس از دریافت واکسن، به طور معمول توصیه می‌شود که حداقل یک ماه منتظر بمانید تا باردار شوید. به این دلیل که بدن نیاز دارد تا سیستم ایمنی به درستی به واکسن واکنش نشان دهد و آنتی‌بادی‌های لازم را تولید کند. این زمان به پایان رسیدن عوارض جانبی نیز کمک می‌کند و مطمئن می‌شوید که واکسن به طور کامل در بدن فعال شده است.</a:t>
            </a:r>
          </a:p>
        </p:txBody>
      </p:sp>
    </p:spTree>
    <p:extLst>
      <p:ext uri="{BB962C8B-B14F-4D97-AF65-F5344CB8AC3E}">
        <p14:creationId xmlns:p14="http://schemas.microsoft.com/office/powerpoint/2010/main" val="3284886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E2F2DC3-8913-2B1D-10FE-9B972F1123DB}"/>
              </a:ext>
            </a:extLst>
          </p:cNvPr>
          <p:cNvGrpSpPr/>
          <p:nvPr/>
        </p:nvGrpSpPr>
        <p:grpSpPr>
          <a:xfrm>
            <a:off x="-287102" y="792622"/>
            <a:ext cx="3688670" cy="792480"/>
            <a:chOff x="-292608" y="579454"/>
            <a:chExt cx="3688670" cy="792480"/>
          </a:xfrm>
        </p:grpSpPr>
        <p:sp>
          <p:nvSpPr>
            <p:cNvPr id="20" name="Arrow: Pentagon 19">
              <a:extLst>
                <a:ext uri="{FF2B5EF4-FFF2-40B4-BE49-F238E27FC236}">
                  <a16:creationId xmlns:a16="http://schemas.microsoft.com/office/drawing/2014/main" id="{DA3E5115-9027-13FF-2128-CD9DCDEC9698}"/>
                </a:ext>
              </a:extLst>
            </p:cNvPr>
            <p:cNvSpPr/>
            <p:nvPr/>
          </p:nvSpPr>
          <p:spPr>
            <a:xfrm>
              <a:off x="0" y="579454"/>
              <a:ext cx="3396062" cy="792480"/>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E0788A0-4CD1-F827-2E3C-F334E4DA47BC}"/>
                </a:ext>
              </a:extLst>
            </p:cNvPr>
            <p:cNvSpPr txBox="1"/>
            <p:nvPr/>
          </p:nvSpPr>
          <p:spPr>
            <a:xfrm>
              <a:off x="-292608" y="767945"/>
              <a:ext cx="3396062"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تفاوت سرخجه و سرخک</a:t>
              </a:r>
            </a:p>
          </p:txBody>
        </p:sp>
      </p:grpSp>
      <p:graphicFrame>
        <p:nvGraphicFramePr>
          <p:cNvPr id="8" name="Table 7">
            <a:extLst>
              <a:ext uri="{FF2B5EF4-FFF2-40B4-BE49-F238E27FC236}">
                <a16:creationId xmlns:a16="http://schemas.microsoft.com/office/drawing/2014/main" id="{A3408D01-62F2-EB54-B76F-CDEDB1ADBAB0}"/>
              </a:ext>
            </a:extLst>
          </p:cNvPr>
          <p:cNvGraphicFramePr>
            <a:graphicFrameLocks noGrp="1"/>
          </p:cNvGraphicFramePr>
          <p:nvPr>
            <p:extLst>
              <p:ext uri="{D42A27DB-BD31-4B8C-83A1-F6EECF244321}">
                <p14:modId xmlns:p14="http://schemas.microsoft.com/office/powerpoint/2010/main" val="2809581799"/>
              </p:ext>
            </p:extLst>
          </p:nvPr>
        </p:nvGraphicFramePr>
        <p:xfrm>
          <a:off x="1853184" y="2307082"/>
          <a:ext cx="8485632" cy="2089914"/>
        </p:xfrm>
        <a:graphic>
          <a:graphicData uri="http://schemas.openxmlformats.org/drawingml/2006/table">
            <a:tbl>
              <a:tblPr rtl="1" firstRow="1" bandRow="1">
                <a:tableStyleId>{5C22544A-7EE6-4342-B048-85BDC9FD1C3A}</a:tableStyleId>
              </a:tblPr>
              <a:tblGrid>
                <a:gridCol w="4242816">
                  <a:extLst>
                    <a:ext uri="{9D8B030D-6E8A-4147-A177-3AD203B41FA5}">
                      <a16:colId xmlns:a16="http://schemas.microsoft.com/office/drawing/2014/main" val="3017593461"/>
                    </a:ext>
                  </a:extLst>
                </a:gridCol>
                <a:gridCol w="4242816">
                  <a:extLst>
                    <a:ext uri="{9D8B030D-6E8A-4147-A177-3AD203B41FA5}">
                      <a16:colId xmlns:a16="http://schemas.microsoft.com/office/drawing/2014/main" val="12582465"/>
                    </a:ext>
                  </a:extLst>
                </a:gridCol>
              </a:tblGrid>
              <a:tr h="696638">
                <a:tc>
                  <a:txBody>
                    <a:bodyPr/>
                    <a:lstStyle/>
                    <a:p>
                      <a:pPr marL="0" marR="0" lvl="0" indent="0" algn="l" defTabSz="914400" rtl="1" eaLnBrk="1" fontAlgn="auto" latinLnBrk="0" hangingPunct="1">
                        <a:lnSpc>
                          <a:spcPct val="100000"/>
                        </a:lnSpc>
                        <a:spcBef>
                          <a:spcPts val="0"/>
                        </a:spcBef>
                        <a:spcAft>
                          <a:spcPts val="0"/>
                        </a:spcAft>
                        <a:buClrTx/>
                        <a:buSzTx/>
                        <a:buFontTx/>
                        <a:buNone/>
                        <a:tabLst/>
                        <a:defRPr/>
                      </a:pPr>
                      <a:endParaRPr lang="fa-IR" sz="1800" dirty="0">
                        <a:effectLst/>
                      </a:endParaRPr>
                    </a:p>
                    <a:p>
                      <a:pPr rtl="1"/>
                      <a:endParaRPr lang="fa-IR" dirty="0"/>
                    </a:p>
                  </a:txBody>
                  <a:tcPr>
                    <a:solidFill>
                      <a:srgbClr val="C00000"/>
                    </a:solidFill>
                  </a:tcPr>
                </a:tc>
                <a:tc>
                  <a:txBody>
                    <a:bodyPr/>
                    <a:lstStyle/>
                    <a:p>
                      <a:pPr rtl="1"/>
                      <a:endParaRPr lang="fa-IR" dirty="0"/>
                    </a:p>
                  </a:txBody>
                  <a:tcPr>
                    <a:solidFill>
                      <a:srgbClr val="C00000"/>
                    </a:solidFill>
                  </a:tcPr>
                </a:tc>
                <a:extLst>
                  <a:ext uri="{0D108BD9-81ED-4DB2-BD59-A6C34878D82A}">
                    <a16:rowId xmlns:a16="http://schemas.microsoft.com/office/drawing/2014/main" val="1294237572"/>
                  </a:ext>
                </a:extLst>
              </a:tr>
              <a:tr h="696638">
                <a:tc>
                  <a:txBody>
                    <a:bodyPr/>
                    <a:lstStyle/>
                    <a:p>
                      <a:pPr rtl="1"/>
                      <a:endParaRPr lang="fa-IR" dirty="0"/>
                    </a:p>
                  </a:txBody>
                  <a:tcPr>
                    <a:solidFill>
                      <a:srgbClr val="F7919B"/>
                    </a:solidFill>
                  </a:tcPr>
                </a:tc>
                <a:tc>
                  <a:txBody>
                    <a:bodyPr/>
                    <a:lstStyle/>
                    <a:p>
                      <a:pPr rtl="1"/>
                      <a:endParaRPr lang="fa-IR" dirty="0"/>
                    </a:p>
                  </a:txBody>
                  <a:tcPr>
                    <a:solidFill>
                      <a:srgbClr val="F7919B"/>
                    </a:solidFill>
                  </a:tcPr>
                </a:tc>
                <a:extLst>
                  <a:ext uri="{0D108BD9-81ED-4DB2-BD59-A6C34878D82A}">
                    <a16:rowId xmlns:a16="http://schemas.microsoft.com/office/drawing/2014/main" val="3090899437"/>
                  </a:ext>
                </a:extLst>
              </a:tr>
              <a:tr h="696638">
                <a:tc>
                  <a:txBody>
                    <a:bodyPr/>
                    <a:lstStyle/>
                    <a:p>
                      <a:pPr rtl="1"/>
                      <a:endParaRPr lang="fa-IR" dirty="0"/>
                    </a:p>
                  </a:txBody>
                  <a:tcPr>
                    <a:solidFill>
                      <a:srgbClr val="F9B1B8"/>
                    </a:solidFill>
                  </a:tcPr>
                </a:tc>
                <a:tc>
                  <a:txBody>
                    <a:bodyPr/>
                    <a:lstStyle/>
                    <a:p>
                      <a:pPr rtl="1"/>
                      <a:endParaRPr lang="fa-IR" dirty="0"/>
                    </a:p>
                  </a:txBody>
                  <a:tcPr>
                    <a:solidFill>
                      <a:srgbClr val="F9B1B8"/>
                    </a:solidFill>
                  </a:tcPr>
                </a:tc>
                <a:extLst>
                  <a:ext uri="{0D108BD9-81ED-4DB2-BD59-A6C34878D82A}">
                    <a16:rowId xmlns:a16="http://schemas.microsoft.com/office/drawing/2014/main" val="3146641848"/>
                  </a:ext>
                </a:extLst>
              </a:tr>
            </a:tbl>
          </a:graphicData>
        </a:graphic>
      </p:graphicFrame>
      <p:sp>
        <p:nvSpPr>
          <p:cNvPr id="9" name="TextBox 8">
            <a:extLst>
              <a:ext uri="{FF2B5EF4-FFF2-40B4-BE49-F238E27FC236}">
                <a16:creationId xmlns:a16="http://schemas.microsoft.com/office/drawing/2014/main" id="{83917827-2FFF-B5BE-E45A-16C25FD723AF}"/>
              </a:ext>
            </a:extLst>
          </p:cNvPr>
          <p:cNvSpPr txBox="1"/>
          <p:nvPr/>
        </p:nvSpPr>
        <p:spPr>
          <a:xfrm>
            <a:off x="7577328" y="2445815"/>
            <a:ext cx="1133856"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سرخک</a:t>
            </a:r>
          </a:p>
        </p:txBody>
      </p:sp>
      <p:sp>
        <p:nvSpPr>
          <p:cNvPr id="11" name="TextBox 10">
            <a:extLst>
              <a:ext uri="{FF2B5EF4-FFF2-40B4-BE49-F238E27FC236}">
                <a16:creationId xmlns:a16="http://schemas.microsoft.com/office/drawing/2014/main" id="{5E7A4452-924A-C6A3-3D49-7A05731B33EC}"/>
              </a:ext>
            </a:extLst>
          </p:cNvPr>
          <p:cNvSpPr txBox="1"/>
          <p:nvPr/>
        </p:nvSpPr>
        <p:spPr>
          <a:xfrm>
            <a:off x="6418498" y="3011295"/>
            <a:ext cx="3451516"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خبری از التهاب غدد و تورم نیست.</a:t>
            </a:r>
          </a:p>
        </p:txBody>
      </p:sp>
      <p:sp>
        <p:nvSpPr>
          <p:cNvPr id="13" name="TextBox 12">
            <a:extLst>
              <a:ext uri="{FF2B5EF4-FFF2-40B4-BE49-F238E27FC236}">
                <a16:creationId xmlns:a16="http://schemas.microsoft.com/office/drawing/2014/main" id="{1AEAB1E3-0AE8-2246-DC93-AB48736924CF}"/>
              </a:ext>
            </a:extLst>
          </p:cNvPr>
          <p:cNvSpPr txBox="1"/>
          <p:nvPr/>
        </p:nvSpPr>
        <p:spPr>
          <a:xfrm>
            <a:off x="6132576" y="3687937"/>
            <a:ext cx="4023360"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با مصرف آنتی‌بیوتیک می‌تواند درمان شود.</a:t>
            </a:r>
          </a:p>
        </p:txBody>
      </p:sp>
      <p:sp>
        <p:nvSpPr>
          <p:cNvPr id="15" name="TextBox 14">
            <a:extLst>
              <a:ext uri="{FF2B5EF4-FFF2-40B4-BE49-F238E27FC236}">
                <a16:creationId xmlns:a16="http://schemas.microsoft.com/office/drawing/2014/main" id="{08201B93-360C-83C9-8C85-905070CECEBA}"/>
              </a:ext>
            </a:extLst>
          </p:cNvPr>
          <p:cNvSpPr txBox="1"/>
          <p:nvPr/>
        </p:nvSpPr>
        <p:spPr>
          <a:xfrm>
            <a:off x="3328416" y="2447969"/>
            <a:ext cx="1231392" cy="415498"/>
          </a:xfrm>
          <a:prstGeom prst="rect">
            <a:avLst/>
          </a:prstGeom>
          <a:noFill/>
        </p:spPr>
        <p:txBody>
          <a:bodyPr wrap="square">
            <a:spAutoFit/>
          </a:bodyPr>
          <a:lstStyle>
            <a:defPPr>
              <a:defRPr lang="fa-IR"/>
            </a:defPPr>
            <a:lvl1pPr algn="just" rtl="1">
              <a:lnSpc>
                <a:spcPts val="2400"/>
              </a:lnSpc>
              <a:defRPr sz="2400" b="1" i="0">
                <a:solidFill>
                  <a:schemeClr val="bg1"/>
                </a:solidFill>
                <a:effectLst/>
                <a:latin typeface="Shabnam" panose="020B0603030804020204" pitchFamily="34" charset="-78"/>
                <a:cs typeface="Shabnam" panose="020B0603030804020204" pitchFamily="34" charset="-78"/>
              </a:defRPr>
            </a:lvl1pPr>
          </a:lstStyle>
          <a:p>
            <a:r>
              <a:rPr lang="fa-IR" dirty="0"/>
              <a:t>سرخجه</a:t>
            </a:r>
          </a:p>
        </p:txBody>
      </p:sp>
      <p:sp>
        <p:nvSpPr>
          <p:cNvPr id="17" name="TextBox 16">
            <a:extLst>
              <a:ext uri="{FF2B5EF4-FFF2-40B4-BE49-F238E27FC236}">
                <a16:creationId xmlns:a16="http://schemas.microsoft.com/office/drawing/2014/main" id="{FE3EF456-47FE-699C-33D6-0ABAA146FF83}"/>
              </a:ext>
            </a:extLst>
          </p:cNvPr>
          <p:cNvSpPr txBox="1"/>
          <p:nvPr/>
        </p:nvSpPr>
        <p:spPr>
          <a:xfrm>
            <a:off x="2600239" y="3015223"/>
            <a:ext cx="2687746"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تورم و التهاب غدد لنفاوی</a:t>
            </a:r>
          </a:p>
        </p:txBody>
      </p:sp>
      <p:sp>
        <p:nvSpPr>
          <p:cNvPr id="19" name="TextBox 18">
            <a:extLst>
              <a:ext uri="{FF2B5EF4-FFF2-40B4-BE49-F238E27FC236}">
                <a16:creationId xmlns:a16="http://schemas.microsoft.com/office/drawing/2014/main" id="{FB8301BD-4172-9DA0-1C00-EAAE28D1582A}"/>
              </a:ext>
            </a:extLst>
          </p:cNvPr>
          <p:cNvSpPr txBox="1"/>
          <p:nvPr/>
        </p:nvSpPr>
        <p:spPr>
          <a:xfrm>
            <a:off x="1682496" y="3723364"/>
            <a:ext cx="4267200"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در سرخجه معمولا دارویی تجویز نمی‌شود.</a:t>
            </a:r>
          </a:p>
        </p:txBody>
      </p:sp>
      <p:sp>
        <p:nvSpPr>
          <p:cNvPr id="21" name="Right Triangle 20">
            <a:extLst>
              <a:ext uri="{FF2B5EF4-FFF2-40B4-BE49-F238E27FC236}">
                <a16:creationId xmlns:a16="http://schemas.microsoft.com/office/drawing/2014/main" id="{18A2FCE8-4AE7-C3AE-211B-8570C8BDCD38}"/>
              </a:ext>
            </a:extLst>
          </p:cNvPr>
          <p:cNvSpPr/>
          <p:nvPr/>
        </p:nvSpPr>
        <p:spPr>
          <a:xfrm>
            <a:off x="0" y="5559552"/>
            <a:ext cx="12192000" cy="1310639"/>
          </a:xfrm>
          <a:prstGeom prst="rtTriangle">
            <a:avLst/>
          </a:prstGeom>
          <a:solidFill>
            <a:srgbClr val="A99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Right Triangle 21">
            <a:extLst>
              <a:ext uri="{FF2B5EF4-FFF2-40B4-BE49-F238E27FC236}">
                <a16:creationId xmlns:a16="http://schemas.microsoft.com/office/drawing/2014/main" id="{19F1D7E9-562C-9768-1F01-7DA57A2A1450}"/>
              </a:ext>
            </a:extLst>
          </p:cNvPr>
          <p:cNvSpPr/>
          <p:nvPr/>
        </p:nvSpPr>
        <p:spPr>
          <a:xfrm flipH="1" flipV="1">
            <a:off x="0" y="0"/>
            <a:ext cx="12192000" cy="1310639"/>
          </a:xfrm>
          <a:prstGeom prst="rtTriangle">
            <a:avLst/>
          </a:prstGeom>
          <a:solidFill>
            <a:srgbClr val="A995E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02956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EF60A74-E050-0EA1-C83B-F9C745A3ECCE}"/>
              </a:ext>
            </a:extLst>
          </p:cNvPr>
          <p:cNvPicPr>
            <a:picLocks noChangeAspect="1"/>
          </p:cNvPicPr>
          <p:nvPr/>
        </p:nvPicPr>
        <p:blipFill>
          <a:blip r:embed="rId2"/>
          <a:srcRect l="21119" r="14882"/>
          <a:stretch/>
        </p:blipFill>
        <p:spPr>
          <a:xfrm>
            <a:off x="0" y="47625"/>
            <a:ext cx="6096000" cy="6810375"/>
          </a:xfrm>
          <a:prstGeom prst="rect">
            <a:avLst/>
          </a:prstGeom>
        </p:spPr>
      </p:pic>
      <p:sp>
        <p:nvSpPr>
          <p:cNvPr id="8" name="Flowchart: Off-page Connector 7">
            <a:extLst>
              <a:ext uri="{FF2B5EF4-FFF2-40B4-BE49-F238E27FC236}">
                <a16:creationId xmlns:a16="http://schemas.microsoft.com/office/drawing/2014/main" id="{768ED63A-4EBC-AD72-8B67-90E4555556A3}"/>
              </a:ext>
            </a:extLst>
          </p:cNvPr>
          <p:cNvSpPr/>
          <p:nvPr/>
        </p:nvSpPr>
        <p:spPr>
          <a:xfrm>
            <a:off x="4272509" y="-1863"/>
            <a:ext cx="3646981" cy="1158240"/>
          </a:xfrm>
          <a:prstGeom prst="flowChartOffpageConnector">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B3F5C7D-0761-5E3F-7693-DEBBBC07CFC3}"/>
              </a:ext>
            </a:extLst>
          </p:cNvPr>
          <p:cNvSpPr txBox="1"/>
          <p:nvPr/>
        </p:nvSpPr>
        <p:spPr>
          <a:xfrm>
            <a:off x="4547616" y="273759"/>
            <a:ext cx="224962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نتیجه گیری</a:t>
            </a:r>
          </a:p>
        </p:txBody>
      </p:sp>
      <p:sp>
        <p:nvSpPr>
          <p:cNvPr id="5" name="TextBox 4">
            <a:extLst>
              <a:ext uri="{FF2B5EF4-FFF2-40B4-BE49-F238E27FC236}">
                <a16:creationId xmlns:a16="http://schemas.microsoft.com/office/drawing/2014/main" id="{3DF9692A-E7EB-D2E4-FE90-E9DEB07CCF10}"/>
              </a:ext>
            </a:extLst>
          </p:cNvPr>
          <p:cNvSpPr txBox="1"/>
          <p:nvPr/>
        </p:nvSpPr>
        <p:spPr>
          <a:xfrm>
            <a:off x="3848837" y="1525961"/>
            <a:ext cx="8238842" cy="2793072"/>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سرخجه بیماری عفونی و واگیردار است که به وسیله ویروس سرخجه منتقل می‌شود. علائم آن شامل تب، سرفه، عطسه، آبریزش بینی، آبریزش چشم و طاسی می‌شود. بیماری با ظهور آبله‌های قرمز روی صورت و بدن همراه است. سرخجه از طریق قطرات تنفسی انتقال می‌یابد و پیشگیری از آن از طریق واکسیناسیون با واکسن </a:t>
            </a:r>
            <a:r>
              <a:rPr lang="en-US" dirty="0"/>
              <a:t>MMR </a:t>
            </a:r>
            <a:r>
              <a:rPr lang="fa-IR" dirty="0"/>
              <a:t>امکان‌پذیر است. در صورت بروز سرخجه، مراجعه به پزشک جهت تشخیص و درمان مناسب توصیه می‌شود.</a:t>
            </a:r>
          </a:p>
        </p:txBody>
      </p:sp>
      <p:sp>
        <p:nvSpPr>
          <p:cNvPr id="9" name="Right Triangle 8">
            <a:extLst>
              <a:ext uri="{FF2B5EF4-FFF2-40B4-BE49-F238E27FC236}">
                <a16:creationId xmlns:a16="http://schemas.microsoft.com/office/drawing/2014/main" id="{D37B5D0F-25C1-0B66-6D62-50527A54B8B7}"/>
              </a:ext>
            </a:extLst>
          </p:cNvPr>
          <p:cNvSpPr/>
          <p:nvPr/>
        </p:nvSpPr>
        <p:spPr>
          <a:xfrm flipH="1">
            <a:off x="10337438" y="5332039"/>
            <a:ext cx="1854562" cy="1441260"/>
          </a:xfrm>
          <a:prstGeom prst="rtTriangl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Triangle 9">
            <a:extLst>
              <a:ext uri="{FF2B5EF4-FFF2-40B4-BE49-F238E27FC236}">
                <a16:creationId xmlns:a16="http://schemas.microsoft.com/office/drawing/2014/main" id="{67CAAE43-BA41-04FB-E1D7-C10F5A5C7B9B}"/>
              </a:ext>
            </a:extLst>
          </p:cNvPr>
          <p:cNvSpPr/>
          <p:nvPr/>
        </p:nvSpPr>
        <p:spPr>
          <a:xfrm rot="10800000" flipH="1">
            <a:off x="0" y="76242"/>
            <a:ext cx="1854562" cy="1441260"/>
          </a:xfrm>
          <a:prstGeom prst="rtTriangl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56342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rrow: Pentagon 6">
            <a:extLst>
              <a:ext uri="{FF2B5EF4-FFF2-40B4-BE49-F238E27FC236}">
                <a16:creationId xmlns:a16="http://schemas.microsoft.com/office/drawing/2014/main" id="{1294C42F-DE8F-7F86-B2AC-D99788A71A8D}"/>
              </a:ext>
            </a:extLst>
          </p:cNvPr>
          <p:cNvSpPr/>
          <p:nvPr/>
        </p:nvSpPr>
        <p:spPr>
          <a:xfrm flipH="1">
            <a:off x="10277856" y="519130"/>
            <a:ext cx="1914144" cy="809798"/>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7FC37516-48E4-B654-887A-EA562E53FE43}"/>
              </a:ext>
            </a:extLst>
          </p:cNvPr>
          <p:cNvSpPr txBox="1"/>
          <p:nvPr/>
        </p:nvSpPr>
        <p:spPr>
          <a:xfrm>
            <a:off x="0" y="1832914"/>
            <a:ext cx="2487168"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tx1"/>
                </a:solidFill>
                <a:hlinkClick r:id="rId2">
                  <a:extLst>
                    <a:ext uri="{A12FA001-AC4F-418D-AE19-62706E023703}">
                      <ahyp:hlinkClr xmlns:ahyp="http://schemas.microsoft.com/office/drawing/2018/hyperlinkcolor" val="tx"/>
                    </a:ext>
                  </a:extLst>
                </a:hlinkClick>
              </a:rPr>
              <a:t>https://doctoreto.com</a:t>
            </a:r>
            <a:endParaRPr lang="fa-IR" dirty="0">
              <a:solidFill>
                <a:schemeClr val="tx1"/>
              </a:solidFill>
            </a:endParaRPr>
          </a:p>
        </p:txBody>
      </p:sp>
      <p:sp>
        <p:nvSpPr>
          <p:cNvPr id="6" name="TextBox 5">
            <a:extLst>
              <a:ext uri="{FF2B5EF4-FFF2-40B4-BE49-F238E27FC236}">
                <a16:creationId xmlns:a16="http://schemas.microsoft.com/office/drawing/2014/main" id="{589367EA-A869-30E6-6622-C8112737282F}"/>
              </a:ext>
            </a:extLst>
          </p:cNvPr>
          <p:cNvSpPr txBox="1"/>
          <p:nvPr/>
        </p:nvSpPr>
        <p:spPr>
          <a:xfrm>
            <a:off x="10728960" y="716280"/>
            <a:ext cx="1219200" cy="415498"/>
          </a:xfrm>
          <a:prstGeom prst="rect">
            <a:avLst/>
          </a:prstGeom>
          <a:noFill/>
        </p:spPr>
        <p:txBody>
          <a:bodyPr wrap="square">
            <a:spAutoFit/>
          </a:bodyPr>
          <a:lstStyle>
            <a:defPPr>
              <a:defRPr lang="fa-IR"/>
            </a:defPPr>
            <a:lvl1pPr algn="just" rtl="1">
              <a:lnSpc>
                <a:spcPts val="2400"/>
              </a:lnSpc>
              <a:defRPr sz="2400" b="1" i="0">
                <a:solidFill>
                  <a:schemeClr val="bg1"/>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22828209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C29C3E8-67E0-A65F-0E64-F92D44F17139}"/>
              </a:ext>
            </a:extLst>
          </p:cNvPr>
          <p:cNvSpPr/>
          <p:nvPr/>
        </p:nvSpPr>
        <p:spPr>
          <a:xfrm>
            <a:off x="0" y="-2"/>
            <a:ext cx="12192000" cy="6858000"/>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Flowchart: Preparation 2">
            <a:extLst>
              <a:ext uri="{FF2B5EF4-FFF2-40B4-BE49-F238E27FC236}">
                <a16:creationId xmlns:a16="http://schemas.microsoft.com/office/drawing/2014/main" id="{1488FA76-F7D9-D37F-14DB-4221F86B09CB}"/>
              </a:ext>
            </a:extLst>
          </p:cNvPr>
          <p:cNvSpPr/>
          <p:nvPr/>
        </p:nvSpPr>
        <p:spPr>
          <a:xfrm>
            <a:off x="694944" y="2231869"/>
            <a:ext cx="11143488" cy="2394257"/>
          </a:xfrm>
          <a:prstGeom prst="flowChartPreparati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967B1FAE-6C36-BB99-E077-C53F74E5FFD9}"/>
              </a:ext>
            </a:extLst>
          </p:cNvPr>
          <p:cNvSpPr txBox="1"/>
          <p:nvPr/>
        </p:nvSpPr>
        <p:spPr>
          <a:xfrm>
            <a:off x="2810256" y="3428997"/>
            <a:ext cx="6571488" cy="553998"/>
          </a:xfrm>
          <a:prstGeom prst="rect">
            <a:avLst/>
          </a:prstGeom>
          <a:noFill/>
        </p:spPr>
        <p:txBody>
          <a:bodyPr wrap="square">
            <a:spAutoFit/>
          </a:bodyPr>
          <a:lstStyle>
            <a:defPPr>
              <a:defRPr lang="fa-IR"/>
            </a:defPPr>
            <a:lvl1pPr algn="just" rtl="1">
              <a:lnSpc>
                <a:spcPts val="2400"/>
              </a:lnSpc>
              <a:defRPr sz="2400" b="1" i="0">
                <a:solidFill>
                  <a:schemeClr val="bg1"/>
                </a:solidFill>
                <a:effectLst/>
                <a:latin typeface="Shabnam" panose="020B0603030804020204" pitchFamily="34" charset="-78"/>
                <a:cs typeface="Shabnam" panose="020B0603030804020204" pitchFamily="34" charset="-78"/>
              </a:defRPr>
            </a:lvl1pPr>
          </a:lstStyle>
          <a:p>
            <a:r>
              <a:rPr lang="fa-IR" sz="6000" dirty="0">
                <a:solidFill>
                  <a:schemeClr val="tx1"/>
                </a:solidFill>
              </a:rPr>
              <a:t>با تشکر از توجه شما</a:t>
            </a:r>
          </a:p>
        </p:txBody>
      </p:sp>
    </p:spTree>
    <p:extLst>
      <p:ext uri="{BB962C8B-B14F-4D97-AF65-F5344CB8AC3E}">
        <p14:creationId xmlns:p14="http://schemas.microsoft.com/office/powerpoint/2010/main" val="2225779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CCB1E13-312B-F2A1-0845-28DF7BB91718}"/>
              </a:ext>
            </a:extLst>
          </p:cNvPr>
          <p:cNvGrpSpPr/>
          <p:nvPr/>
        </p:nvGrpSpPr>
        <p:grpSpPr>
          <a:xfrm>
            <a:off x="0" y="0"/>
            <a:ext cx="12192001" cy="6858000"/>
            <a:chOff x="-1" y="0"/>
            <a:chExt cx="12192001" cy="6858000"/>
          </a:xfrm>
        </p:grpSpPr>
        <p:sp>
          <p:nvSpPr>
            <p:cNvPr id="4" name="Rectangle 3">
              <a:extLst>
                <a:ext uri="{FF2B5EF4-FFF2-40B4-BE49-F238E27FC236}">
                  <a16:creationId xmlns:a16="http://schemas.microsoft.com/office/drawing/2014/main" id="{ABEFA02A-DA1E-36D1-41F9-80EF5C1C9E88}"/>
                </a:ext>
              </a:extLst>
            </p:cNvPr>
            <p:cNvSpPr/>
            <p:nvPr/>
          </p:nvSpPr>
          <p:spPr>
            <a:xfrm>
              <a:off x="0" y="0"/>
              <a:ext cx="12192000"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Delay 5">
              <a:extLst>
                <a:ext uri="{FF2B5EF4-FFF2-40B4-BE49-F238E27FC236}">
                  <a16:creationId xmlns:a16="http://schemas.microsoft.com/office/drawing/2014/main" id="{85EAF962-91FE-66D3-2540-85A2D24872AE}"/>
                </a:ext>
              </a:extLst>
            </p:cNvPr>
            <p:cNvSpPr/>
            <p:nvPr/>
          </p:nvSpPr>
          <p:spPr>
            <a:xfrm>
              <a:off x="-1" y="0"/>
              <a:ext cx="9645446" cy="6858000"/>
            </a:xfrm>
            <a:prstGeom prst="flowChartDelay">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
        <p:nvSpPr>
          <p:cNvPr id="3" name="TextBox 2">
            <a:extLst>
              <a:ext uri="{FF2B5EF4-FFF2-40B4-BE49-F238E27FC236}">
                <a16:creationId xmlns:a16="http://schemas.microsoft.com/office/drawing/2014/main" id="{87C3448A-006B-6819-9080-42E2EC0FCEA1}"/>
              </a:ext>
            </a:extLst>
          </p:cNvPr>
          <p:cNvSpPr txBox="1"/>
          <p:nvPr/>
        </p:nvSpPr>
        <p:spPr>
          <a:xfrm>
            <a:off x="290051" y="778219"/>
            <a:ext cx="11764298" cy="1131079"/>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bg1"/>
                </a:solidFill>
              </a:rPr>
              <a:t>بعد از چند روز شروع به تراکم می‌کنند </a:t>
            </a:r>
            <a:r>
              <a:rPr lang="fa-IR" dirty="0"/>
              <a:t>و به صورت ضعیف و خفیف باقی می‌مانند. ویروس این بیماری از طریق تماس مستقیم با </a:t>
            </a:r>
            <a:r>
              <a:rPr lang="fa-IR" dirty="0">
                <a:solidFill>
                  <a:schemeClr val="bg1"/>
                </a:solidFill>
              </a:rPr>
              <a:t>فرد مبتلا یا تنفس در محیط آلوده </a:t>
            </a:r>
            <a:r>
              <a:rPr lang="fa-IR" dirty="0"/>
              <a:t>منتشر می‌شود و مهم‌ترین راه برای پیشگیری از ابتلا واکسیناسیون است.</a:t>
            </a:r>
          </a:p>
        </p:txBody>
      </p:sp>
      <p:sp>
        <p:nvSpPr>
          <p:cNvPr id="8" name="TextBox 7">
            <a:extLst>
              <a:ext uri="{FF2B5EF4-FFF2-40B4-BE49-F238E27FC236}">
                <a16:creationId xmlns:a16="http://schemas.microsoft.com/office/drawing/2014/main" id="{8476E927-67F9-4C1E-1071-E6A76A7EA234}"/>
              </a:ext>
            </a:extLst>
          </p:cNvPr>
          <p:cNvSpPr txBox="1"/>
          <p:nvPr/>
        </p:nvSpPr>
        <p:spPr>
          <a:xfrm>
            <a:off x="9788013" y="362721"/>
            <a:ext cx="2261419" cy="415498"/>
          </a:xfrm>
          <a:prstGeom prst="rect">
            <a:avLst/>
          </a:prstGeom>
          <a:noFill/>
        </p:spPr>
        <p:txBody>
          <a:bodyPr wrap="square">
            <a:spAutoFit/>
          </a:bodyPr>
          <a:lstStyle/>
          <a:p>
            <a:pPr algn="just" rtl="1">
              <a:lnSpc>
                <a:spcPts val="2400"/>
              </a:lnSpc>
            </a:pPr>
            <a:r>
              <a:rPr lang="fa-IR" sz="2400" b="1" i="0" dirty="0">
                <a:solidFill>
                  <a:schemeClr val="bg1"/>
                </a:solidFill>
                <a:effectLst/>
                <a:latin typeface="Shabnam" panose="020B0603030804020204" pitchFamily="34" charset="-78"/>
                <a:cs typeface="Shabnam" panose="020B0603030804020204" pitchFamily="34" charset="-78"/>
              </a:rPr>
              <a:t>سرخجه چیست؟</a:t>
            </a:r>
          </a:p>
        </p:txBody>
      </p:sp>
      <p:pic>
        <p:nvPicPr>
          <p:cNvPr id="10" name="Picture 9">
            <a:extLst>
              <a:ext uri="{FF2B5EF4-FFF2-40B4-BE49-F238E27FC236}">
                <a16:creationId xmlns:a16="http://schemas.microsoft.com/office/drawing/2014/main" id="{12956091-7186-47C3-7EB6-F620E5A618A1}"/>
              </a:ext>
            </a:extLst>
          </p:cNvPr>
          <p:cNvPicPr>
            <a:picLocks noChangeAspect="1"/>
          </p:cNvPicPr>
          <p:nvPr/>
        </p:nvPicPr>
        <p:blipFill>
          <a:blip r:embed="rId3"/>
          <a:srcRect l="8288" r="6932"/>
          <a:stretch/>
        </p:blipFill>
        <p:spPr>
          <a:xfrm>
            <a:off x="142567" y="2501850"/>
            <a:ext cx="5539688" cy="4356150"/>
          </a:xfrm>
          <a:prstGeom prst="rect">
            <a:avLst/>
          </a:prstGeom>
        </p:spPr>
      </p:pic>
      <p:pic>
        <p:nvPicPr>
          <p:cNvPr id="11" name="Picture 10">
            <a:extLst>
              <a:ext uri="{FF2B5EF4-FFF2-40B4-BE49-F238E27FC236}">
                <a16:creationId xmlns:a16="http://schemas.microsoft.com/office/drawing/2014/main" id="{2C385F0B-D44D-9835-8CE8-81CEA6A4C960}"/>
              </a:ext>
            </a:extLst>
          </p:cNvPr>
          <p:cNvPicPr>
            <a:picLocks noChangeAspect="1"/>
          </p:cNvPicPr>
          <p:nvPr/>
        </p:nvPicPr>
        <p:blipFill>
          <a:blip r:embed="rId4"/>
          <a:srcRect l="38581" r="3760"/>
          <a:stretch/>
        </p:blipFill>
        <p:spPr>
          <a:xfrm>
            <a:off x="8339311" y="2562524"/>
            <a:ext cx="3852688" cy="4295476"/>
          </a:xfrm>
          <a:prstGeom prst="flowChartConnector">
            <a:avLst/>
          </a:prstGeom>
        </p:spPr>
      </p:pic>
    </p:spTree>
    <p:extLst>
      <p:ext uri="{BB962C8B-B14F-4D97-AF65-F5344CB8AC3E}">
        <p14:creationId xmlns:p14="http://schemas.microsoft.com/office/powerpoint/2010/main" val="32365808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Pentagon 3">
            <a:extLst>
              <a:ext uri="{FF2B5EF4-FFF2-40B4-BE49-F238E27FC236}">
                <a16:creationId xmlns:a16="http://schemas.microsoft.com/office/drawing/2014/main" id="{6CD31268-4462-C51E-760F-F66EF1439149}"/>
              </a:ext>
            </a:extLst>
          </p:cNvPr>
          <p:cNvSpPr/>
          <p:nvPr/>
        </p:nvSpPr>
        <p:spPr>
          <a:xfrm>
            <a:off x="0" y="429531"/>
            <a:ext cx="3828422" cy="699290"/>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 name="Picture 1">
            <a:extLst>
              <a:ext uri="{FF2B5EF4-FFF2-40B4-BE49-F238E27FC236}">
                <a16:creationId xmlns:a16="http://schemas.microsoft.com/office/drawing/2014/main" id="{FB435B1A-32A7-7CB1-8531-C1E3388FDAEF}"/>
              </a:ext>
            </a:extLst>
          </p:cNvPr>
          <p:cNvPicPr>
            <a:picLocks noChangeAspect="1"/>
          </p:cNvPicPr>
          <p:nvPr/>
        </p:nvPicPr>
        <p:blipFill>
          <a:blip r:embed="rId2"/>
          <a:srcRect l="20910" r="17589"/>
          <a:stretch/>
        </p:blipFill>
        <p:spPr>
          <a:xfrm>
            <a:off x="5861322" y="0"/>
            <a:ext cx="6330678" cy="6858002"/>
          </a:xfrm>
          <a:prstGeom prst="rect">
            <a:avLst/>
          </a:prstGeom>
        </p:spPr>
      </p:pic>
      <p:sp>
        <p:nvSpPr>
          <p:cNvPr id="3" name="TextBox 2">
            <a:extLst>
              <a:ext uri="{FF2B5EF4-FFF2-40B4-BE49-F238E27FC236}">
                <a16:creationId xmlns:a16="http://schemas.microsoft.com/office/drawing/2014/main" id="{C60533AC-D255-5BA7-DB14-893C8D86BE3A}"/>
              </a:ext>
            </a:extLst>
          </p:cNvPr>
          <p:cNvSpPr txBox="1"/>
          <p:nvPr/>
        </p:nvSpPr>
        <p:spPr>
          <a:xfrm>
            <a:off x="100484" y="1643594"/>
            <a:ext cx="5760838" cy="3901068"/>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solidFill>
                  <a:schemeClr val="tx1"/>
                </a:solidFill>
              </a:rPr>
              <a:t>ویروس سرخجه </a:t>
            </a:r>
            <a:r>
              <a:rPr lang="en-US" dirty="0">
                <a:solidFill>
                  <a:schemeClr val="tx1"/>
                </a:solidFill>
              </a:rPr>
              <a:t>Measles Virus) </a:t>
            </a:r>
            <a:r>
              <a:rPr lang="fa-IR" dirty="0">
                <a:solidFill>
                  <a:schemeClr val="tx1"/>
                </a:solidFill>
              </a:rPr>
              <a:t>) عامل اصلی بیماری سرخجه و عضوی از خانواده پارامیکسوویروس‌ها </a:t>
            </a:r>
            <a:r>
              <a:rPr lang="en-US" dirty="0" err="1">
                <a:solidFill>
                  <a:schemeClr val="tx1"/>
                </a:solidFill>
              </a:rPr>
              <a:t>Paramyxoviridae</a:t>
            </a:r>
            <a:r>
              <a:rPr lang="en-US" dirty="0">
                <a:solidFill>
                  <a:schemeClr val="tx1"/>
                </a:solidFill>
              </a:rPr>
              <a:t>) </a:t>
            </a:r>
            <a:r>
              <a:rPr lang="fa-IR" dirty="0">
                <a:solidFill>
                  <a:schemeClr val="tx1"/>
                </a:solidFill>
              </a:rPr>
              <a:t>) و گروه مخاط‌زاها </a:t>
            </a:r>
            <a:r>
              <a:rPr lang="en-US" dirty="0">
                <a:solidFill>
                  <a:schemeClr val="tx1"/>
                </a:solidFill>
              </a:rPr>
              <a:t>Morbillivirus) </a:t>
            </a:r>
            <a:r>
              <a:rPr lang="fa-IR" dirty="0">
                <a:solidFill>
                  <a:schemeClr val="tx1"/>
                </a:solidFill>
              </a:rPr>
              <a:t>) است که با ایجاد عفونت در بدن باعث ابتلای فرد می‌شود. ویروس سرخجه ویروس </a:t>
            </a:r>
            <a:r>
              <a:rPr lang="en-US" dirty="0">
                <a:solidFill>
                  <a:schemeClr val="tx1"/>
                </a:solidFill>
              </a:rPr>
              <a:t>RNA </a:t>
            </a:r>
            <a:r>
              <a:rPr lang="fa-IR" dirty="0">
                <a:solidFill>
                  <a:schemeClr val="tx1"/>
                </a:solidFill>
              </a:rPr>
              <a:t>با پوشش بیرونی است که به آن پوشش چربی می‌گویند. این پوشش حاوی پروتئین‌هایی است که به ویروس اجازه می‌دهد به سلول‌ها متصل و وارد آنها شود.</a:t>
            </a:r>
          </a:p>
        </p:txBody>
      </p:sp>
      <p:sp>
        <p:nvSpPr>
          <p:cNvPr id="5" name="TextBox 4">
            <a:extLst>
              <a:ext uri="{FF2B5EF4-FFF2-40B4-BE49-F238E27FC236}">
                <a16:creationId xmlns:a16="http://schemas.microsoft.com/office/drawing/2014/main" id="{01333133-811C-FC4B-DCB5-1F335B3E1916}"/>
              </a:ext>
            </a:extLst>
          </p:cNvPr>
          <p:cNvSpPr txBox="1"/>
          <p:nvPr/>
        </p:nvSpPr>
        <p:spPr>
          <a:xfrm>
            <a:off x="100484" y="571427"/>
            <a:ext cx="3274142"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ویروس سرخجه چیست؟</a:t>
            </a:r>
          </a:p>
        </p:txBody>
      </p:sp>
    </p:spTree>
    <p:extLst>
      <p:ext uri="{BB962C8B-B14F-4D97-AF65-F5344CB8AC3E}">
        <p14:creationId xmlns:p14="http://schemas.microsoft.com/office/powerpoint/2010/main" val="638051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Off-page Connector 5">
            <a:extLst>
              <a:ext uri="{FF2B5EF4-FFF2-40B4-BE49-F238E27FC236}">
                <a16:creationId xmlns:a16="http://schemas.microsoft.com/office/drawing/2014/main" id="{106A7EB4-87B8-C71C-6B50-85C80D2753D2}"/>
              </a:ext>
            </a:extLst>
          </p:cNvPr>
          <p:cNvSpPr/>
          <p:nvPr/>
        </p:nvSpPr>
        <p:spPr>
          <a:xfrm>
            <a:off x="0" y="0"/>
            <a:ext cx="12192000" cy="1798656"/>
          </a:xfrm>
          <a:prstGeom prst="flowChartOffpageConnector">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CD2DCAA2-C857-FDAC-A968-012576583482}"/>
              </a:ext>
            </a:extLst>
          </p:cNvPr>
          <p:cNvSpPr txBox="1"/>
          <p:nvPr/>
        </p:nvSpPr>
        <p:spPr>
          <a:xfrm>
            <a:off x="8669907" y="483830"/>
            <a:ext cx="329143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ویروس سرخجه چیست؟</a:t>
            </a:r>
          </a:p>
        </p:txBody>
      </p:sp>
      <p:sp>
        <p:nvSpPr>
          <p:cNvPr id="4" name="TextBox 3">
            <a:extLst>
              <a:ext uri="{FF2B5EF4-FFF2-40B4-BE49-F238E27FC236}">
                <a16:creationId xmlns:a16="http://schemas.microsoft.com/office/drawing/2014/main" id="{A206B5A7-5931-680A-9E5A-AD4946E67EEC}"/>
              </a:ext>
            </a:extLst>
          </p:cNvPr>
          <p:cNvSpPr txBox="1"/>
          <p:nvPr/>
        </p:nvSpPr>
        <p:spPr>
          <a:xfrm>
            <a:off x="230663" y="4205421"/>
            <a:ext cx="6009363" cy="2239074"/>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درون پوشش، ویروس دارای مولکول </a:t>
            </a:r>
            <a:r>
              <a:rPr lang="en-US" dirty="0"/>
              <a:t>RNA </a:t>
            </a:r>
            <a:r>
              <a:rPr lang="fa-IR" dirty="0"/>
              <a:t>ژنوم است که اطلاعات لازم برای تکثیر خود را در سلول میزبان حمل می‌کند. ویروس پس از ورود به بدن، به سلول‌های تنفسی در بینی و گلو متصل و سپس در سراسر بدن تکثیر می‌شود و فرد را مبتلا می‌کند.</a:t>
            </a:r>
          </a:p>
        </p:txBody>
      </p:sp>
      <p:pic>
        <p:nvPicPr>
          <p:cNvPr id="7" name="Picture 6">
            <a:extLst>
              <a:ext uri="{FF2B5EF4-FFF2-40B4-BE49-F238E27FC236}">
                <a16:creationId xmlns:a16="http://schemas.microsoft.com/office/drawing/2014/main" id="{B653955B-BEFB-E3A4-96E5-8D6A5DDA2150}"/>
              </a:ext>
            </a:extLst>
          </p:cNvPr>
          <p:cNvPicPr>
            <a:picLocks noChangeAspect="1"/>
          </p:cNvPicPr>
          <p:nvPr/>
        </p:nvPicPr>
        <p:blipFill>
          <a:blip r:embed="rId3"/>
          <a:srcRect l="10055" r="17747"/>
          <a:stretch/>
        </p:blipFill>
        <p:spPr>
          <a:xfrm>
            <a:off x="6377467" y="2247270"/>
            <a:ext cx="5583870" cy="4350446"/>
          </a:xfrm>
          <a:prstGeom prst="rect">
            <a:avLst/>
          </a:prstGeom>
          <a:ln w="57150">
            <a:solidFill>
              <a:srgbClr val="C00000"/>
            </a:solidFill>
          </a:ln>
        </p:spPr>
      </p:pic>
      <p:pic>
        <p:nvPicPr>
          <p:cNvPr id="8" name="Picture 7">
            <a:extLst>
              <a:ext uri="{FF2B5EF4-FFF2-40B4-BE49-F238E27FC236}">
                <a16:creationId xmlns:a16="http://schemas.microsoft.com/office/drawing/2014/main" id="{0323E603-1B35-16AD-B365-A9DAFEDC947F}"/>
              </a:ext>
            </a:extLst>
          </p:cNvPr>
          <p:cNvPicPr>
            <a:picLocks noChangeAspect="1"/>
          </p:cNvPicPr>
          <p:nvPr/>
        </p:nvPicPr>
        <p:blipFill>
          <a:blip r:embed="rId4"/>
          <a:stretch>
            <a:fillRect/>
          </a:stretch>
        </p:blipFill>
        <p:spPr>
          <a:xfrm>
            <a:off x="282476" y="252918"/>
            <a:ext cx="5532058" cy="3741056"/>
          </a:xfrm>
          <a:prstGeom prst="rect">
            <a:avLst/>
          </a:prstGeom>
          <a:ln w="57150">
            <a:solidFill>
              <a:srgbClr val="C00000"/>
            </a:solidFill>
          </a:ln>
        </p:spPr>
      </p:pic>
    </p:spTree>
    <p:extLst>
      <p:ext uri="{BB962C8B-B14F-4D97-AF65-F5344CB8AC3E}">
        <p14:creationId xmlns:p14="http://schemas.microsoft.com/office/powerpoint/2010/main" val="2545801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rrow: Pentagon 23">
            <a:extLst>
              <a:ext uri="{FF2B5EF4-FFF2-40B4-BE49-F238E27FC236}">
                <a16:creationId xmlns:a16="http://schemas.microsoft.com/office/drawing/2014/main" id="{B5B39F0E-048F-1DBE-7EB6-4C1299D9F93B}"/>
              </a:ext>
            </a:extLst>
          </p:cNvPr>
          <p:cNvSpPr/>
          <p:nvPr/>
        </p:nvSpPr>
        <p:spPr>
          <a:xfrm flipH="1">
            <a:off x="9130306" y="187518"/>
            <a:ext cx="3058204" cy="576796"/>
          </a:xfrm>
          <a:prstGeom prst="homePlat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Hexagon 1">
            <a:extLst>
              <a:ext uri="{FF2B5EF4-FFF2-40B4-BE49-F238E27FC236}">
                <a16:creationId xmlns:a16="http://schemas.microsoft.com/office/drawing/2014/main" id="{451067A6-3351-8489-44D5-AA06C2E62C29}"/>
              </a:ext>
            </a:extLst>
          </p:cNvPr>
          <p:cNvSpPr/>
          <p:nvPr/>
        </p:nvSpPr>
        <p:spPr>
          <a:xfrm>
            <a:off x="8586759" y="3252023"/>
            <a:ext cx="2549824" cy="2198124"/>
          </a:xfrm>
          <a:prstGeom prst="hexagon">
            <a:avLst/>
          </a:prstGeom>
          <a:solidFill>
            <a:srgbClr val="4C2C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02A7381D-35E8-0A38-DA61-66DC32EE0AD1}"/>
              </a:ext>
            </a:extLst>
          </p:cNvPr>
          <p:cNvSpPr/>
          <p:nvPr/>
        </p:nvSpPr>
        <p:spPr>
          <a:xfrm>
            <a:off x="10144763" y="5108056"/>
            <a:ext cx="617522" cy="617522"/>
          </a:xfrm>
          <a:prstGeom prst="ellipse">
            <a:avLst/>
          </a:prstGeom>
          <a:solidFill>
            <a:srgbClr val="4C2CA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04</a:t>
            </a:r>
          </a:p>
        </p:txBody>
      </p:sp>
      <p:sp>
        <p:nvSpPr>
          <p:cNvPr id="4" name="Hexagon 3">
            <a:extLst>
              <a:ext uri="{FF2B5EF4-FFF2-40B4-BE49-F238E27FC236}">
                <a16:creationId xmlns:a16="http://schemas.microsoft.com/office/drawing/2014/main" id="{FFE3BDBC-7CED-7FCC-7922-3E849C6AA64D}"/>
              </a:ext>
            </a:extLst>
          </p:cNvPr>
          <p:cNvSpPr/>
          <p:nvPr/>
        </p:nvSpPr>
        <p:spPr>
          <a:xfrm>
            <a:off x="6103539" y="2070924"/>
            <a:ext cx="2549824" cy="2198124"/>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3EA354A0-AE44-2CE7-8486-A4F867258E45}"/>
              </a:ext>
            </a:extLst>
          </p:cNvPr>
          <p:cNvSpPr/>
          <p:nvPr/>
        </p:nvSpPr>
        <p:spPr>
          <a:xfrm>
            <a:off x="7686572" y="3926957"/>
            <a:ext cx="617522" cy="617522"/>
          </a:xfrm>
          <a:prstGeom prst="ellipse">
            <a:avLst/>
          </a:prstGeom>
          <a:solidFill>
            <a:srgbClr val="0070C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Poppins SemiBold" panose="00000700000000000000" pitchFamily="2" charset="0"/>
                <a:cs typeface="Poppins SemiBold" panose="00000700000000000000" pitchFamily="2" charset="0"/>
              </a:rPr>
              <a:t>03</a:t>
            </a:r>
          </a:p>
        </p:txBody>
      </p:sp>
      <p:sp>
        <p:nvSpPr>
          <p:cNvPr id="6" name="Hexagon 5">
            <a:extLst>
              <a:ext uri="{FF2B5EF4-FFF2-40B4-BE49-F238E27FC236}">
                <a16:creationId xmlns:a16="http://schemas.microsoft.com/office/drawing/2014/main" id="{BCF0566E-0925-7E67-0928-2C76E7DCD454}"/>
              </a:ext>
            </a:extLst>
          </p:cNvPr>
          <p:cNvSpPr/>
          <p:nvPr/>
        </p:nvSpPr>
        <p:spPr>
          <a:xfrm>
            <a:off x="3645347" y="3252023"/>
            <a:ext cx="2549824" cy="2198124"/>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C33A149-2B30-3A9E-0BFF-A99E73BBFA58}"/>
              </a:ext>
            </a:extLst>
          </p:cNvPr>
          <p:cNvSpPr/>
          <p:nvPr/>
        </p:nvSpPr>
        <p:spPr>
          <a:xfrm>
            <a:off x="5228380" y="5108056"/>
            <a:ext cx="617522" cy="617522"/>
          </a:xfrm>
          <a:prstGeom prst="ellipse">
            <a:avLst/>
          </a:prstGeom>
          <a:solidFill>
            <a:srgbClr val="7030A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Poppins SemiBold" panose="00000700000000000000" pitchFamily="2" charset="0"/>
                <a:cs typeface="Poppins SemiBold" panose="00000700000000000000" pitchFamily="2" charset="0"/>
              </a:rPr>
              <a:t>02</a:t>
            </a:r>
          </a:p>
        </p:txBody>
      </p:sp>
      <p:sp>
        <p:nvSpPr>
          <p:cNvPr id="8" name="Hexagon 7">
            <a:extLst>
              <a:ext uri="{FF2B5EF4-FFF2-40B4-BE49-F238E27FC236}">
                <a16:creationId xmlns:a16="http://schemas.microsoft.com/office/drawing/2014/main" id="{0125DC2A-480F-0B00-EC98-F66E150ABC83}"/>
              </a:ext>
            </a:extLst>
          </p:cNvPr>
          <p:cNvSpPr/>
          <p:nvPr/>
        </p:nvSpPr>
        <p:spPr>
          <a:xfrm>
            <a:off x="1187155" y="2070924"/>
            <a:ext cx="2549824" cy="2198124"/>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F8CC130-E0CB-62FD-4567-2ABF9E17689E}"/>
              </a:ext>
            </a:extLst>
          </p:cNvPr>
          <p:cNvSpPr/>
          <p:nvPr/>
        </p:nvSpPr>
        <p:spPr>
          <a:xfrm>
            <a:off x="2770188" y="3926957"/>
            <a:ext cx="617522" cy="617522"/>
          </a:xfrm>
          <a:prstGeom prst="ellipse">
            <a:avLst/>
          </a:prstGeom>
          <a:solidFill>
            <a:srgbClr val="C000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latin typeface="Poppins SemiBold" panose="00000700000000000000" pitchFamily="2" charset="0"/>
                <a:cs typeface="Poppins SemiBold" panose="00000700000000000000" pitchFamily="2" charset="0"/>
              </a:rPr>
              <a:t>01</a:t>
            </a:r>
          </a:p>
        </p:txBody>
      </p:sp>
      <p:sp>
        <p:nvSpPr>
          <p:cNvPr id="10" name="Arrow: Right 9">
            <a:extLst>
              <a:ext uri="{FF2B5EF4-FFF2-40B4-BE49-F238E27FC236}">
                <a16:creationId xmlns:a16="http://schemas.microsoft.com/office/drawing/2014/main" id="{9CA5875A-4700-C83A-802D-D8D3C43281C5}"/>
              </a:ext>
            </a:extLst>
          </p:cNvPr>
          <p:cNvSpPr/>
          <p:nvPr/>
        </p:nvSpPr>
        <p:spPr>
          <a:xfrm rot="1577824">
            <a:off x="3588589" y="3340127"/>
            <a:ext cx="648010" cy="427221"/>
          </a:xfrm>
          <a:prstGeom prst="rightArrow">
            <a:avLst/>
          </a:prstGeom>
          <a:solidFill>
            <a:srgbClr val="C00000"/>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70D31957-FEC0-ECCA-26AB-1C4D4F9C8B22}"/>
              </a:ext>
            </a:extLst>
          </p:cNvPr>
          <p:cNvSpPr/>
          <p:nvPr/>
        </p:nvSpPr>
        <p:spPr>
          <a:xfrm rot="20018896">
            <a:off x="5862748" y="3537679"/>
            <a:ext cx="648010" cy="427221"/>
          </a:xfrm>
          <a:prstGeom prst="rightArrow">
            <a:avLst/>
          </a:prstGeom>
          <a:solidFill>
            <a:srgbClr val="7030A0"/>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C7CF68F3-D378-20AC-4326-C59A2949BF34}"/>
              </a:ext>
            </a:extLst>
          </p:cNvPr>
          <p:cNvSpPr/>
          <p:nvPr/>
        </p:nvSpPr>
        <p:spPr>
          <a:xfrm rot="1577824">
            <a:off x="8411360" y="3561550"/>
            <a:ext cx="648010" cy="427221"/>
          </a:xfrm>
          <a:prstGeom prst="rightArrow">
            <a:avLst/>
          </a:prstGeom>
          <a:solidFill>
            <a:srgbClr val="0070C0"/>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4F82683-DA71-CC32-D17B-142C91C90009}"/>
              </a:ext>
            </a:extLst>
          </p:cNvPr>
          <p:cNvSpPr txBox="1"/>
          <p:nvPr/>
        </p:nvSpPr>
        <p:spPr>
          <a:xfrm>
            <a:off x="6030849" y="2330366"/>
            <a:ext cx="2406384" cy="159659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pPr algn="r"/>
            <a:r>
              <a:rPr lang="fa-IR" sz="1700" b="1" dirty="0">
                <a:solidFill>
                  <a:schemeClr val="bg1"/>
                </a:solidFill>
              </a:rPr>
              <a:t>اختلال رشد و توسعه‌ای، مشکلات شناختی و اختلالات حرکتی</a:t>
            </a:r>
          </a:p>
        </p:txBody>
      </p:sp>
      <p:sp>
        <p:nvSpPr>
          <p:cNvPr id="16" name="TextBox 15">
            <a:extLst>
              <a:ext uri="{FF2B5EF4-FFF2-40B4-BE49-F238E27FC236}">
                <a16:creationId xmlns:a16="http://schemas.microsoft.com/office/drawing/2014/main" id="{16E56CC8-AD7D-55AC-D023-3EDCB201FDE0}"/>
              </a:ext>
            </a:extLst>
          </p:cNvPr>
          <p:cNvSpPr txBox="1"/>
          <p:nvPr/>
        </p:nvSpPr>
        <p:spPr>
          <a:xfrm>
            <a:off x="9130306" y="3416056"/>
            <a:ext cx="1486258" cy="1596591"/>
          </a:xfrm>
          <a:prstGeom prst="rect">
            <a:avLst/>
          </a:prstGeom>
          <a:noFill/>
        </p:spPr>
        <p:txBody>
          <a:bodyPr wrap="square">
            <a:spAutoFit/>
          </a:bodyPr>
          <a:lstStyle>
            <a:defPPr>
              <a:defRPr lang="fa-IR"/>
            </a:defPPr>
            <a:lvl1pPr algn="r" rtl="1">
              <a:lnSpc>
                <a:spcPct val="200000"/>
              </a:lnSpc>
              <a:defRPr sz="1700" b="1" i="0">
                <a:solidFill>
                  <a:schemeClr val="bg1"/>
                </a:solidFill>
                <a:effectLst/>
                <a:latin typeface="Vazir" panose="020B0603030804020204" pitchFamily="34" charset="-78"/>
                <a:cs typeface="Vazir" panose="020B0603030804020204" pitchFamily="34" charset="-78"/>
              </a:defRPr>
            </a:lvl1pPr>
          </a:lstStyle>
          <a:p>
            <a:r>
              <a:rPr lang="fa-IR" dirty="0"/>
              <a:t>نقص بینایی و شنوایی دائمی در نوزاد</a:t>
            </a:r>
          </a:p>
        </p:txBody>
      </p:sp>
      <p:sp>
        <p:nvSpPr>
          <p:cNvPr id="18" name="TextBox 17">
            <a:extLst>
              <a:ext uri="{FF2B5EF4-FFF2-40B4-BE49-F238E27FC236}">
                <a16:creationId xmlns:a16="http://schemas.microsoft.com/office/drawing/2014/main" id="{C87C46D0-F81D-9A16-F50F-B51D8C30B472}"/>
              </a:ext>
            </a:extLst>
          </p:cNvPr>
          <p:cNvSpPr txBox="1"/>
          <p:nvPr/>
        </p:nvSpPr>
        <p:spPr>
          <a:xfrm>
            <a:off x="3989503" y="3816962"/>
            <a:ext cx="1646724" cy="1073371"/>
          </a:xfrm>
          <a:prstGeom prst="rect">
            <a:avLst/>
          </a:prstGeom>
          <a:noFill/>
        </p:spPr>
        <p:txBody>
          <a:bodyPr wrap="square">
            <a:spAutoFit/>
          </a:bodyPr>
          <a:lstStyle>
            <a:defPPr>
              <a:defRPr lang="fa-IR"/>
            </a:defPPr>
            <a:lvl1pPr algn="r" rtl="1">
              <a:lnSpc>
                <a:spcPct val="200000"/>
              </a:lnSpc>
              <a:defRPr sz="1700" b="1" i="0">
                <a:solidFill>
                  <a:schemeClr val="bg1"/>
                </a:solidFill>
                <a:effectLst/>
                <a:latin typeface="Vazir" panose="020B0603030804020204" pitchFamily="34" charset="-78"/>
                <a:cs typeface="Vazir" panose="020B0603030804020204" pitchFamily="34" charset="-78"/>
              </a:defRPr>
            </a:lvl1pPr>
          </a:lstStyle>
          <a:p>
            <a:r>
              <a:rPr lang="fa-IR" dirty="0"/>
              <a:t>عفونت ریوی و مشکلات تنفسی</a:t>
            </a:r>
          </a:p>
        </p:txBody>
      </p:sp>
      <p:sp>
        <p:nvSpPr>
          <p:cNvPr id="20" name="TextBox 19">
            <a:extLst>
              <a:ext uri="{FF2B5EF4-FFF2-40B4-BE49-F238E27FC236}">
                <a16:creationId xmlns:a16="http://schemas.microsoft.com/office/drawing/2014/main" id="{59C8ED22-A960-4073-EFEB-F4A9B55CCE80}"/>
              </a:ext>
            </a:extLst>
          </p:cNvPr>
          <p:cNvSpPr txBox="1"/>
          <p:nvPr/>
        </p:nvSpPr>
        <p:spPr>
          <a:xfrm>
            <a:off x="1278787" y="2866630"/>
            <a:ext cx="1649866" cy="550151"/>
          </a:xfrm>
          <a:prstGeom prst="rect">
            <a:avLst/>
          </a:prstGeom>
          <a:noFill/>
        </p:spPr>
        <p:txBody>
          <a:bodyPr wrap="square">
            <a:spAutoFit/>
          </a:bodyPr>
          <a:lstStyle>
            <a:defPPr>
              <a:defRPr lang="fa-IR"/>
            </a:defPPr>
            <a:lvl1pPr algn="r" rtl="1">
              <a:lnSpc>
                <a:spcPct val="200000"/>
              </a:lnSpc>
              <a:defRPr sz="1700" b="1" i="0">
                <a:solidFill>
                  <a:schemeClr val="bg1"/>
                </a:solidFill>
                <a:effectLst/>
                <a:latin typeface="Vazir" panose="020B0603030804020204" pitchFamily="34" charset="-78"/>
                <a:cs typeface="Vazir" panose="020B0603030804020204" pitchFamily="34" charset="-78"/>
              </a:defRPr>
            </a:lvl1pPr>
          </a:lstStyle>
          <a:p>
            <a:r>
              <a:rPr lang="fa-IR" dirty="0"/>
              <a:t>نقص قلبی</a:t>
            </a:r>
          </a:p>
        </p:txBody>
      </p:sp>
      <p:sp>
        <p:nvSpPr>
          <p:cNvPr id="21" name="TextBox 20">
            <a:extLst>
              <a:ext uri="{FF2B5EF4-FFF2-40B4-BE49-F238E27FC236}">
                <a16:creationId xmlns:a16="http://schemas.microsoft.com/office/drawing/2014/main" id="{B61D6ABD-2E3D-089C-290C-C35C465FC6CB}"/>
              </a:ext>
            </a:extLst>
          </p:cNvPr>
          <p:cNvSpPr txBox="1"/>
          <p:nvPr/>
        </p:nvSpPr>
        <p:spPr>
          <a:xfrm>
            <a:off x="8996516" y="258842"/>
            <a:ext cx="2945386"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سرخجه مادرزادی</a:t>
            </a:r>
          </a:p>
        </p:txBody>
      </p:sp>
      <p:sp>
        <p:nvSpPr>
          <p:cNvPr id="22" name="TextBox 21">
            <a:extLst>
              <a:ext uri="{FF2B5EF4-FFF2-40B4-BE49-F238E27FC236}">
                <a16:creationId xmlns:a16="http://schemas.microsoft.com/office/drawing/2014/main" id="{04E1C6EF-143E-B47B-D01E-216C4B2E140E}"/>
              </a:ext>
            </a:extLst>
          </p:cNvPr>
          <p:cNvSpPr txBox="1"/>
          <p:nvPr/>
        </p:nvSpPr>
        <p:spPr>
          <a:xfrm>
            <a:off x="449410" y="738458"/>
            <a:ext cx="11492492" cy="1131079"/>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سرخجه مادرزادی بیماری نادر و جدی است که زمانی اتفاق می‌افتد که جنین یا نوزاد در دوران بارداری به ویروس آلوده می‌شود. </a:t>
            </a:r>
          </a:p>
          <a:p>
            <a:r>
              <a:rPr lang="fa-IR" dirty="0"/>
              <a:t>این ویروس از مادر به نوزاد درون رحم منتقل شده و ممکن است باعث عوارض جدی در نوزاد شود مانند:</a:t>
            </a:r>
          </a:p>
        </p:txBody>
      </p:sp>
      <p:sp>
        <p:nvSpPr>
          <p:cNvPr id="23" name="TextBox 22">
            <a:extLst>
              <a:ext uri="{FF2B5EF4-FFF2-40B4-BE49-F238E27FC236}">
                <a16:creationId xmlns:a16="http://schemas.microsoft.com/office/drawing/2014/main" id="{754E977A-FA24-8749-E4B7-E37A81FB6362}"/>
              </a:ext>
            </a:extLst>
          </p:cNvPr>
          <p:cNvSpPr txBox="1"/>
          <p:nvPr/>
        </p:nvSpPr>
        <p:spPr>
          <a:xfrm>
            <a:off x="378600" y="5705191"/>
            <a:ext cx="11633141" cy="1131079"/>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به علت خطرات جدی که سرخجه مادرزادی برای جنین دارد، پیشگیری از آن از طریق واکسیناسیون زنان قبل بارداری و پس از زایمان بسیار مهم است.</a:t>
            </a:r>
          </a:p>
        </p:txBody>
      </p:sp>
    </p:spTree>
    <p:extLst>
      <p:ext uri="{BB962C8B-B14F-4D97-AF65-F5344CB8AC3E}">
        <p14:creationId xmlns:p14="http://schemas.microsoft.com/office/powerpoint/2010/main" val="521798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16BC7700-C868-6DE1-BD0E-63825EEF0F7A}"/>
              </a:ext>
            </a:extLst>
          </p:cNvPr>
          <p:cNvGrpSpPr/>
          <p:nvPr/>
        </p:nvGrpSpPr>
        <p:grpSpPr>
          <a:xfrm rot="16200000">
            <a:off x="10164882" y="2469572"/>
            <a:ext cx="1651090" cy="1651090"/>
            <a:chOff x="10588625" y="4247821"/>
            <a:chExt cx="3124200" cy="3124200"/>
          </a:xfrm>
          <a:solidFill>
            <a:srgbClr val="C00000"/>
          </a:solidFill>
        </p:grpSpPr>
        <p:sp>
          <p:nvSpPr>
            <p:cNvPr id="35" name="Rectangle: Rounded Corners 34">
              <a:extLst>
                <a:ext uri="{FF2B5EF4-FFF2-40B4-BE49-F238E27FC236}">
                  <a16:creationId xmlns:a16="http://schemas.microsoft.com/office/drawing/2014/main" id="{30651C4E-1EBB-DDA3-4339-0DD31049B785}"/>
                </a:ext>
              </a:extLst>
            </p:cNvPr>
            <p:cNvSpPr/>
            <p:nvPr/>
          </p:nvSpPr>
          <p:spPr>
            <a:xfrm rot="2700000">
              <a:off x="10588625" y="4247821"/>
              <a:ext cx="3124200" cy="3124200"/>
            </a:xfrm>
            <a:prstGeom prst="roundRect">
              <a:avLst>
                <a:gd name="adj" fmla="val 4472"/>
              </a:avLst>
            </a:prstGeom>
            <a:grpFill/>
            <a:ln>
              <a:noFill/>
            </a:ln>
            <a:effectLst>
              <a:outerShdw blurRad="2921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Rectangle: Rounded Corners 35">
              <a:extLst>
                <a:ext uri="{FF2B5EF4-FFF2-40B4-BE49-F238E27FC236}">
                  <a16:creationId xmlns:a16="http://schemas.microsoft.com/office/drawing/2014/main" id="{53C7077E-D9E9-59DC-A59F-010437083FD4}"/>
                </a:ext>
              </a:extLst>
            </p:cNvPr>
            <p:cNvSpPr/>
            <p:nvPr/>
          </p:nvSpPr>
          <p:spPr>
            <a:xfrm rot="2700000">
              <a:off x="10733425" y="4400620"/>
              <a:ext cx="2834601" cy="2834602"/>
            </a:xfrm>
            <a:prstGeom prst="roundRect">
              <a:avLst>
                <a:gd name="adj" fmla="val 4472"/>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
        <p:nvSpPr>
          <p:cNvPr id="40" name="Rectangle: Rounded Corners 39">
            <a:extLst>
              <a:ext uri="{FF2B5EF4-FFF2-40B4-BE49-F238E27FC236}">
                <a16:creationId xmlns:a16="http://schemas.microsoft.com/office/drawing/2014/main" id="{E108055C-2011-B8A7-1996-F7CBA359B625}"/>
              </a:ext>
            </a:extLst>
          </p:cNvPr>
          <p:cNvSpPr/>
          <p:nvPr/>
        </p:nvSpPr>
        <p:spPr>
          <a:xfrm rot="18900000">
            <a:off x="5563428" y="3341789"/>
            <a:ext cx="1498042" cy="1498042"/>
          </a:xfrm>
          <a:prstGeom prst="roundRect">
            <a:avLst>
              <a:gd name="adj" fmla="val 4472"/>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1" name="Rectangle: Rounded Corners 40">
            <a:extLst>
              <a:ext uri="{FF2B5EF4-FFF2-40B4-BE49-F238E27FC236}">
                <a16:creationId xmlns:a16="http://schemas.microsoft.com/office/drawing/2014/main" id="{DEE5F466-D120-C813-1226-7F75EDDF39EF}"/>
              </a:ext>
            </a:extLst>
          </p:cNvPr>
          <p:cNvSpPr/>
          <p:nvPr/>
        </p:nvSpPr>
        <p:spPr>
          <a:xfrm rot="18900000">
            <a:off x="7117600" y="2572714"/>
            <a:ext cx="1498042" cy="1498042"/>
          </a:xfrm>
          <a:prstGeom prst="roundRect">
            <a:avLst>
              <a:gd name="adj" fmla="val 4472"/>
            </a:avLst>
          </a:prstGeom>
          <a:solidFill>
            <a:srgbClr val="6A7B2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2" name="Rectangle: Rounded Corners 41">
            <a:extLst>
              <a:ext uri="{FF2B5EF4-FFF2-40B4-BE49-F238E27FC236}">
                <a16:creationId xmlns:a16="http://schemas.microsoft.com/office/drawing/2014/main" id="{ED15084F-3450-05E8-C05E-243B2D8C78FF}"/>
              </a:ext>
            </a:extLst>
          </p:cNvPr>
          <p:cNvSpPr/>
          <p:nvPr/>
        </p:nvSpPr>
        <p:spPr>
          <a:xfrm rot="18900000">
            <a:off x="8625392" y="3380449"/>
            <a:ext cx="1498042" cy="1498042"/>
          </a:xfrm>
          <a:prstGeom prst="roundRect">
            <a:avLst>
              <a:gd name="adj" fmla="val 4472"/>
            </a:avLst>
          </a:prstGeom>
          <a:solidFill>
            <a:srgbClr val="0E3B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Rectangle: Rounded Corners 42">
            <a:extLst>
              <a:ext uri="{FF2B5EF4-FFF2-40B4-BE49-F238E27FC236}">
                <a16:creationId xmlns:a16="http://schemas.microsoft.com/office/drawing/2014/main" id="{141B5A59-0951-6FA8-3120-BE32DF876EC9}"/>
              </a:ext>
            </a:extLst>
          </p:cNvPr>
          <p:cNvSpPr/>
          <p:nvPr/>
        </p:nvSpPr>
        <p:spPr>
          <a:xfrm rot="18900000">
            <a:off x="3741334" y="2844886"/>
            <a:ext cx="1498042" cy="1498042"/>
          </a:xfrm>
          <a:prstGeom prst="roundRect">
            <a:avLst>
              <a:gd name="adj" fmla="val 4472"/>
            </a:avLst>
          </a:prstGeom>
          <a:solidFill>
            <a:srgbClr val="F35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4" name="Rectangle: Rounded Corners 43">
            <a:extLst>
              <a:ext uri="{FF2B5EF4-FFF2-40B4-BE49-F238E27FC236}">
                <a16:creationId xmlns:a16="http://schemas.microsoft.com/office/drawing/2014/main" id="{F246CAAC-EF43-958C-0B53-73B7BB8964FC}"/>
              </a:ext>
            </a:extLst>
          </p:cNvPr>
          <p:cNvSpPr/>
          <p:nvPr/>
        </p:nvSpPr>
        <p:spPr>
          <a:xfrm rot="18900000">
            <a:off x="435926" y="2844886"/>
            <a:ext cx="1498042" cy="1498042"/>
          </a:xfrm>
          <a:prstGeom prst="roundRect">
            <a:avLst>
              <a:gd name="adj" fmla="val 4472"/>
            </a:avLst>
          </a:prstGeom>
          <a:solidFill>
            <a:srgbClr val="4C2CA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5" name="Rectangle: Rounded Corners 44">
            <a:extLst>
              <a:ext uri="{FF2B5EF4-FFF2-40B4-BE49-F238E27FC236}">
                <a16:creationId xmlns:a16="http://schemas.microsoft.com/office/drawing/2014/main" id="{852C183F-1EC6-BAAF-7318-3FE1995258A1}"/>
              </a:ext>
            </a:extLst>
          </p:cNvPr>
          <p:cNvSpPr/>
          <p:nvPr/>
        </p:nvSpPr>
        <p:spPr>
          <a:xfrm rot="18900000">
            <a:off x="2102075" y="3472362"/>
            <a:ext cx="1498042" cy="1498042"/>
          </a:xfrm>
          <a:prstGeom prst="roundRect">
            <a:avLst>
              <a:gd name="adj" fmla="val 447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7" name="TextBox 46">
            <a:extLst>
              <a:ext uri="{FF2B5EF4-FFF2-40B4-BE49-F238E27FC236}">
                <a16:creationId xmlns:a16="http://schemas.microsoft.com/office/drawing/2014/main" id="{DDA0A4A5-129C-57B3-2976-3FE6B699F13D}"/>
              </a:ext>
            </a:extLst>
          </p:cNvPr>
          <p:cNvSpPr txBox="1"/>
          <p:nvPr/>
        </p:nvSpPr>
        <p:spPr>
          <a:xfrm>
            <a:off x="10240530" y="2852983"/>
            <a:ext cx="1172082" cy="738664"/>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1.تب </a:t>
            </a:r>
          </a:p>
        </p:txBody>
      </p:sp>
      <p:sp>
        <p:nvSpPr>
          <p:cNvPr id="49" name="TextBox 48">
            <a:extLst>
              <a:ext uri="{FF2B5EF4-FFF2-40B4-BE49-F238E27FC236}">
                <a16:creationId xmlns:a16="http://schemas.microsoft.com/office/drawing/2014/main" id="{750587D1-975E-5ACA-72AF-3BAEFA2D65DE}"/>
              </a:ext>
            </a:extLst>
          </p:cNvPr>
          <p:cNvSpPr txBox="1"/>
          <p:nvPr/>
        </p:nvSpPr>
        <p:spPr>
          <a:xfrm>
            <a:off x="8516410" y="3645913"/>
            <a:ext cx="1454798" cy="738664"/>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2.عطسه</a:t>
            </a:r>
          </a:p>
        </p:txBody>
      </p:sp>
      <p:sp>
        <p:nvSpPr>
          <p:cNvPr id="51" name="TextBox 50">
            <a:extLst>
              <a:ext uri="{FF2B5EF4-FFF2-40B4-BE49-F238E27FC236}">
                <a16:creationId xmlns:a16="http://schemas.microsoft.com/office/drawing/2014/main" id="{EE030DB0-DBC0-8D1B-81CA-07579D316645}"/>
              </a:ext>
            </a:extLst>
          </p:cNvPr>
          <p:cNvSpPr txBox="1"/>
          <p:nvPr/>
        </p:nvSpPr>
        <p:spPr>
          <a:xfrm>
            <a:off x="6903701" y="2595626"/>
            <a:ext cx="1600876" cy="1419619"/>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3.التهاب ملتحمه</a:t>
            </a:r>
          </a:p>
        </p:txBody>
      </p:sp>
      <p:sp>
        <p:nvSpPr>
          <p:cNvPr id="53" name="TextBox 52">
            <a:extLst>
              <a:ext uri="{FF2B5EF4-FFF2-40B4-BE49-F238E27FC236}">
                <a16:creationId xmlns:a16="http://schemas.microsoft.com/office/drawing/2014/main" id="{0B8E8FF4-CCBE-1A74-558A-4E38C258353D}"/>
              </a:ext>
            </a:extLst>
          </p:cNvPr>
          <p:cNvSpPr txBox="1"/>
          <p:nvPr/>
        </p:nvSpPr>
        <p:spPr>
          <a:xfrm>
            <a:off x="5509622" y="3239023"/>
            <a:ext cx="1386401" cy="1419619"/>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4.آبله کوپلیکس</a:t>
            </a:r>
          </a:p>
        </p:txBody>
      </p:sp>
      <p:sp>
        <p:nvSpPr>
          <p:cNvPr id="55" name="TextBox 54">
            <a:extLst>
              <a:ext uri="{FF2B5EF4-FFF2-40B4-BE49-F238E27FC236}">
                <a16:creationId xmlns:a16="http://schemas.microsoft.com/office/drawing/2014/main" id="{12561A7A-A6C6-F685-3B69-51509A94170B}"/>
              </a:ext>
            </a:extLst>
          </p:cNvPr>
          <p:cNvSpPr txBox="1"/>
          <p:nvPr/>
        </p:nvSpPr>
        <p:spPr>
          <a:xfrm>
            <a:off x="3379237" y="3124628"/>
            <a:ext cx="2118552" cy="738664"/>
          </a:xfrm>
          <a:prstGeom prst="rect">
            <a:avLst/>
          </a:prstGeom>
          <a:noFill/>
        </p:spPr>
        <p:txBody>
          <a:bodyPr wrap="square">
            <a:spAutoFit/>
          </a:bodyPr>
          <a:lstStyle>
            <a:defPPr>
              <a:defRPr lang="fa-IR"/>
            </a:defPPr>
            <a:lvl1pPr algn="r" rtl="1">
              <a:lnSpc>
                <a:spcPct val="200000"/>
              </a:lnSpc>
              <a:defRPr sz="2400" b="1" i="0">
                <a:solidFill>
                  <a:schemeClr val="bg1"/>
                </a:solidFill>
                <a:effectLst/>
                <a:latin typeface="Vazir" panose="020B0603030804020204" pitchFamily="34" charset="-78"/>
                <a:cs typeface="Vazir" panose="020B0603030804020204" pitchFamily="34" charset="-78"/>
              </a:defRPr>
            </a:lvl1pPr>
          </a:lstStyle>
          <a:p>
            <a:r>
              <a:rPr lang="fa-IR" sz="2300" dirty="0"/>
              <a:t>5.لکه‌های سرخ</a:t>
            </a:r>
          </a:p>
        </p:txBody>
      </p:sp>
      <p:sp>
        <p:nvSpPr>
          <p:cNvPr id="57" name="TextBox 56">
            <a:extLst>
              <a:ext uri="{FF2B5EF4-FFF2-40B4-BE49-F238E27FC236}">
                <a16:creationId xmlns:a16="http://schemas.microsoft.com/office/drawing/2014/main" id="{B461E3B3-6BEE-274D-478B-5696EC725E0F}"/>
              </a:ext>
            </a:extLst>
          </p:cNvPr>
          <p:cNvSpPr txBox="1"/>
          <p:nvPr/>
        </p:nvSpPr>
        <p:spPr>
          <a:xfrm>
            <a:off x="2108670" y="3797481"/>
            <a:ext cx="1354279" cy="738664"/>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6.سردرد</a:t>
            </a:r>
          </a:p>
        </p:txBody>
      </p:sp>
      <p:sp>
        <p:nvSpPr>
          <p:cNvPr id="59" name="TextBox 58">
            <a:extLst>
              <a:ext uri="{FF2B5EF4-FFF2-40B4-BE49-F238E27FC236}">
                <a16:creationId xmlns:a16="http://schemas.microsoft.com/office/drawing/2014/main" id="{5DC24BE7-B657-1EFB-290E-E69FD96BA68C}"/>
              </a:ext>
            </a:extLst>
          </p:cNvPr>
          <p:cNvSpPr txBox="1"/>
          <p:nvPr/>
        </p:nvSpPr>
        <p:spPr>
          <a:xfrm>
            <a:off x="272459" y="3113504"/>
            <a:ext cx="1756715" cy="738664"/>
          </a:xfrm>
          <a:prstGeom prst="rect">
            <a:avLst/>
          </a:prstGeom>
          <a:noFill/>
        </p:spPr>
        <p:txBody>
          <a:bodyPr wrap="square">
            <a:spAutoFit/>
          </a:bodyPr>
          <a:lstStyle>
            <a:defPPr>
              <a:defRPr lang="fa-IR"/>
            </a:defPPr>
            <a:lvl1pPr algn="r" rtl="1">
              <a:lnSpc>
                <a:spcPct val="200000"/>
              </a:lnSpc>
              <a:defRPr sz="2300" b="1" i="0">
                <a:solidFill>
                  <a:schemeClr val="bg1"/>
                </a:solidFill>
                <a:effectLst/>
                <a:latin typeface="Vazir" panose="020B0603030804020204" pitchFamily="34" charset="-78"/>
                <a:cs typeface="Vazir" panose="020B0603030804020204" pitchFamily="34" charset="-78"/>
              </a:defRPr>
            </a:lvl1pPr>
          </a:lstStyle>
          <a:p>
            <a:r>
              <a:rPr lang="fa-IR" dirty="0"/>
              <a:t>7.خلط بینی</a:t>
            </a:r>
          </a:p>
        </p:txBody>
      </p:sp>
      <p:sp>
        <p:nvSpPr>
          <p:cNvPr id="60" name="TextBox 59">
            <a:extLst>
              <a:ext uri="{FF2B5EF4-FFF2-40B4-BE49-F238E27FC236}">
                <a16:creationId xmlns:a16="http://schemas.microsoft.com/office/drawing/2014/main" id="{4838E405-8565-44DC-1B4A-99E650C61CF0}"/>
              </a:ext>
            </a:extLst>
          </p:cNvPr>
          <p:cNvSpPr txBox="1"/>
          <p:nvPr/>
        </p:nvSpPr>
        <p:spPr>
          <a:xfrm>
            <a:off x="9667701" y="488988"/>
            <a:ext cx="2386230"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pPr marL="342900" indent="-342900">
              <a:buFont typeface="Wingdings" panose="05000000000000000000" pitchFamily="2" charset="2"/>
              <a:buChar char="v"/>
            </a:pPr>
            <a:r>
              <a:rPr lang="fa-IR" dirty="0"/>
              <a:t>علائم سرخجه</a:t>
            </a:r>
          </a:p>
        </p:txBody>
      </p:sp>
      <p:sp>
        <p:nvSpPr>
          <p:cNvPr id="61" name="TextBox 60">
            <a:extLst>
              <a:ext uri="{FF2B5EF4-FFF2-40B4-BE49-F238E27FC236}">
                <a16:creationId xmlns:a16="http://schemas.microsoft.com/office/drawing/2014/main" id="{92B9A2FD-ACF3-910F-59A9-E387113651A6}"/>
              </a:ext>
            </a:extLst>
          </p:cNvPr>
          <p:cNvSpPr txBox="1"/>
          <p:nvPr/>
        </p:nvSpPr>
        <p:spPr>
          <a:xfrm>
            <a:off x="5971558" y="959245"/>
            <a:ext cx="6096000" cy="577081"/>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علائم بیماری سرخک آلمانی عبارتند از:</a:t>
            </a:r>
          </a:p>
        </p:txBody>
      </p:sp>
      <p:sp>
        <p:nvSpPr>
          <p:cNvPr id="62" name="Rectangle 61">
            <a:extLst>
              <a:ext uri="{FF2B5EF4-FFF2-40B4-BE49-F238E27FC236}">
                <a16:creationId xmlns:a16="http://schemas.microsoft.com/office/drawing/2014/main" id="{C220352C-751E-FD3B-98ED-95A76A276C65}"/>
              </a:ext>
            </a:extLst>
          </p:cNvPr>
          <p:cNvSpPr/>
          <p:nvPr/>
        </p:nvSpPr>
        <p:spPr>
          <a:xfrm>
            <a:off x="691344" y="5996481"/>
            <a:ext cx="10809312" cy="49690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3" name="Rectangle 62">
            <a:extLst>
              <a:ext uri="{FF2B5EF4-FFF2-40B4-BE49-F238E27FC236}">
                <a16:creationId xmlns:a16="http://schemas.microsoft.com/office/drawing/2014/main" id="{EFF19052-F4C7-2003-0FB3-C569FD044D9B}"/>
              </a:ext>
            </a:extLst>
          </p:cNvPr>
          <p:cNvSpPr/>
          <p:nvPr/>
        </p:nvSpPr>
        <p:spPr>
          <a:xfrm>
            <a:off x="1" y="6493384"/>
            <a:ext cx="691344" cy="364616"/>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5" name="Rectangle 64">
            <a:extLst>
              <a:ext uri="{FF2B5EF4-FFF2-40B4-BE49-F238E27FC236}">
                <a16:creationId xmlns:a16="http://schemas.microsoft.com/office/drawing/2014/main" id="{C5CE5C52-D9FB-8779-0376-0FB32F8F4A23}"/>
              </a:ext>
            </a:extLst>
          </p:cNvPr>
          <p:cNvSpPr/>
          <p:nvPr/>
        </p:nvSpPr>
        <p:spPr>
          <a:xfrm>
            <a:off x="11494861" y="6493384"/>
            <a:ext cx="691344" cy="364616"/>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74450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89A40D0-1283-DC11-9713-5E69B068C979}"/>
              </a:ext>
            </a:extLst>
          </p:cNvPr>
          <p:cNvSpPr/>
          <p:nvPr/>
        </p:nvSpPr>
        <p:spPr>
          <a:xfrm>
            <a:off x="0" y="0"/>
            <a:ext cx="12192000"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Arrow: Pentagon 5">
            <a:extLst>
              <a:ext uri="{FF2B5EF4-FFF2-40B4-BE49-F238E27FC236}">
                <a16:creationId xmlns:a16="http://schemas.microsoft.com/office/drawing/2014/main" id="{F270696D-B30A-8D1E-D2BA-50D347A173D8}"/>
              </a:ext>
            </a:extLst>
          </p:cNvPr>
          <p:cNvSpPr/>
          <p:nvPr/>
        </p:nvSpPr>
        <p:spPr>
          <a:xfrm>
            <a:off x="0" y="0"/>
            <a:ext cx="10588977" cy="6858000"/>
          </a:xfrm>
          <a:prstGeom prst="homePlat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B324891-641A-18FE-088F-94EB7C1ED13A}"/>
              </a:ext>
            </a:extLst>
          </p:cNvPr>
          <p:cNvSpPr/>
          <p:nvPr/>
        </p:nvSpPr>
        <p:spPr>
          <a:xfrm>
            <a:off x="2961571" y="1242873"/>
            <a:ext cx="3772388" cy="615644"/>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8097A88-7983-F7CB-B480-5F2BCEF9BA87}"/>
              </a:ext>
            </a:extLst>
          </p:cNvPr>
          <p:cNvSpPr txBox="1"/>
          <p:nvPr/>
        </p:nvSpPr>
        <p:spPr>
          <a:xfrm>
            <a:off x="3466216" y="1308695"/>
            <a:ext cx="3140132"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solidFill>
                  <a:schemeClr val="bg1"/>
                </a:solidFill>
              </a:rPr>
              <a:t>علائم سرخجه در کودکان</a:t>
            </a:r>
          </a:p>
        </p:txBody>
      </p:sp>
      <p:sp>
        <p:nvSpPr>
          <p:cNvPr id="5" name="TextBox 4">
            <a:extLst>
              <a:ext uri="{FF2B5EF4-FFF2-40B4-BE49-F238E27FC236}">
                <a16:creationId xmlns:a16="http://schemas.microsoft.com/office/drawing/2014/main" id="{7ADC0FFE-D932-8875-7C3C-E1210A36BC38}"/>
              </a:ext>
            </a:extLst>
          </p:cNvPr>
          <p:cNvSpPr txBox="1"/>
          <p:nvPr/>
        </p:nvSpPr>
        <p:spPr>
          <a:xfrm>
            <a:off x="237067" y="2019662"/>
            <a:ext cx="6299200" cy="3901068"/>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علائم سرخجه در کودکان شبیه به علائم بزرگسالان است، اما در کودکان با شدت بیشتری بروز پیدا می‌کنند. یعنی تب بالا، علائم تنفسی، سرفه و التهاب و قرمزی چشم‌ها، لکه‌های سرخ روی پوست، صورت، گردن و کل بدن، سردرد شدید و درد عمومی همگی در کودکان با شدت بیشتری نسبت به بزرگسالان دیده می‌شوند. علاوه بر این، کودکان ممکن است از اشتها کمتری برخوردار شوند، خستگی و ضعف عمومی داشته باشند و رفتار عصبانی و بدخلقی نشان دهند.</a:t>
            </a:r>
          </a:p>
        </p:txBody>
      </p:sp>
      <p:pic>
        <p:nvPicPr>
          <p:cNvPr id="6146" name="Picture 2" descr="همه چیز درباره سرخک+ بیش از 10 تدبیر خانگی برای بهبودی سریع بیماری سرخک -  طب شناس">
            <a:extLst>
              <a:ext uri="{FF2B5EF4-FFF2-40B4-BE49-F238E27FC236}">
                <a16:creationId xmlns:a16="http://schemas.microsoft.com/office/drawing/2014/main" id="{BF638DCF-39A5-FD95-5A01-604F04A10F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318" r="14681"/>
          <a:stretch/>
        </p:blipFill>
        <p:spPr bwMode="auto">
          <a:xfrm>
            <a:off x="7397910" y="3516888"/>
            <a:ext cx="3492066" cy="307192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F7280BAD-8DF8-5B83-8BC8-DCB925ABCFD0}"/>
              </a:ext>
            </a:extLst>
          </p:cNvPr>
          <p:cNvPicPr>
            <a:picLocks noChangeAspect="1"/>
          </p:cNvPicPr>
          <p:nvPr/>
        </p:nvPicPr>
        <p:blipFill>
          <a:blip r:embed="rId4"/>
          <a:srcRect l="17827" r="12581"/>
          <a:stretch/>
        </p:blipFill>
        <p:spPr>
          <a:xfrm>
            <a:off x="6676428" y="231621"/>
            <a:ext cx="3772388" cy="3053646"/>
          </a:xfrm>
          <a:prstGeom prst="rect">
            <a:avLst/>
          </a:prstGeom>
          <a:ln w="38100">
            <a:solidFill>
              <a:schemeClr val="bg1"/>
            </a:solidFill>
          </a:ln>
        </p:spPr>
      </p:pic>
    </p:spTree>
    <p:extLst>
      <p:ext uri="{BB962C8B-B14F-4D97-AF65-F5344CB8AC3E}">
        <p14:creationId xmlns:p14="http://schemas.microsoft.com/office/powerpoint/2010/main" val="978064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BF0B16-8092-89DE-ED44-0177662BE0FE}"/>
              </a:ext>
            </a:extLst>
          </p:cNvPr>
          <p:cNvPicPr>
            <a:picLocks noChangeAspect="1"/>
          </p:cNvPicPr>
          <p:nvPr/>
        </p:nvPicPr>
        <p:blipFill>
          <a:blip r:embed="rId2"/>
          <a:srcRect t="4149" r="2147" b="13086"/>
          <a:stretch/>
        </p:blipFill>
        <p:spPr>
          <a:xfrm>
            <a:off x="0" y="0"/>
            <a:ext cx="12192000" cy="6858000"/>
          </a:xfrm>
          <a:prstGeom prst="rect">
            <a:avLst/>
          </a:prstGeom>
        </p:spPr>
      </p:pic>
      <p:sp>
        <p:nvSpPr>
          <p:cNvPr id="3" name="TextBox 2">
            <a:extLst>
              <a:ext uri="{FF2B5EF4-FFF2-40B4-BE49-F238E27FC236}">
                <a16:creationId xmlns:a16="http://schemas.microsoft.com/office/drawing/2014/main" id="{687BDCF1-C217-F3B3-89F8-8CF990FD81FB}"/>
              </a:ext>
            </a:extLst>
          </p:cNvPr>
          <p:cNvSpPr txBox="1"/>
          <p:nvPr/>
        </p:nvSpPr>
        <p:spPr>
          <a:xfrm>
            <a:off x="2483796" y="729490"/>
            <a:ext cx="3100927" cy="415498"/>
          </a:xfrm>
          <a:prstGeom prst="rect">
            <a:avLst/>
          </a:prstGeom>
          <a:noFill/>
        </p:spPr>
        <p:txBody>
          <a:bodyPr wrap="square">
            <a:spAutoFit/>
          </a:bodyPr>
          <a:lstStyle>
            <a:defPPr>
              <a:defRPr lang="fa-IR"/>
            </a:defPPr>
            <a:lvl1pPr algn="just" rtl="1">
              <a:lnSpc>
                <a:spcPts val="2400"/>
              </a:lnSpc>
              <a:defRPr sz="2400" b="1" i="0">
                <a:solidFill>
                  <a:srgbClr val="2C3746"/>
                </a:solidFill>
                <a:effectLst/>
                <a:latin typeface="Shabnam" panose="020B0603030804020204" pitchFamily="34" charset="-78"/>
                <a:cs typeface="Shabnam" panose="020B0603030804020204" pitchFamily="34" charset="-78"/>
              </a:defRPr>
            </a:lvl1pPr>
          </a:lstStyle>
          <a:p>
            <a:r>
              <a:rPr lang="fa-IR" dirty="0"/>
              <a:t>علائم سرخجه در نوزادان</a:t>
            </a:r>
          </a:p>
        </p:txBody>
      </p:sp>
      <p:sp>
        <p:nvSpPr>
          <p:cNvPr id="5" name="TextBox 4">
            <a:extLst>
              <a:ext uri="{FF2B5EF4-FFF2-40B4-BE49-F238E27FC236}">
                <a16:creationId xmlns:a16="http://schemas.microsoft.com/office/drawing/2014/main" id="{28FFF586-4AEB-2AED-9F1E-A7C857400928}"/>
              </a:ext>
            </a:extLst>
          </p:cNvPr>
          <p:cNvSpPr txBox="1"/>
          <p:nvPr/>
        </p:nvSpPr>
        <p:spPr>
          <a:xfrm>
            <a:off x="335030" y="1251908"/>
            <a:ext cx="5249693" cy="3901068"/>
          </a:xfrm>
          <a:prstGeom prst="rect">
            <a:avLst/>
          </a:prstGeom>
          <a:noFill/>
        </p:spPr>
        <p:txBody>
          <a:bodyPr wrap="square">
            <a:spAutoFit/>
          </a:bodyPr>
          <a:lstStyle>
            <a:defPPr>
              <a:defRPr lang="fa-IR"/>
            </a:defPPr>
            <a:lvl1pPr algn="just" rtl="1">
              <a:lnSpc>
                <a:spcPct val="200000"/>
              </a:lnSpc>
              <a:defRPr i="0">
                <a:solidFill>
                  <a:srgbClr val="2C3746"/>
                </a:solidFill>
                <a:effectLst/>
                <a:latin typeface="Vazir" panose="020B0603030804020204" pitchFamily="34" charset="-78"/>
                <a:cs typeface="Vazir" panose="020B0603030804020204" pitchFamily="34" charset="-78"/>
              </a:defRPr>
            </a:lvl1pPr>
          </a:lstStyle>
          <a:p>
            <a:r>
              <a:rPr lang="fa-IR" dirty="0"/>
              <a:t>در نوزادان نیز علائم همان هستند اما با شدت و تنوع بالاتر. نوزاد ممکن است تب بالاتر از ۳۸ درجه داشته باشد و علائم تنفسی، عطسه و سرفه و قرمزی چشم، لکه‌های سرخ روی پوست، و ضعف و درد عمومی، کاهش اشتها و بیقراری و کاهش ساعات خواب در آن‌ها بروز کند. برای جلوگیری از انتشار بیماری به دیگران، بهتر است نوزادتان را تا زمان بهبودی کامل از پیدا کند.</a:t>
            </a:r>
          </a:p>
        </p:txBody>
      </p:sp>
    </p:spTree>
    <p:extLst>
      <p:ext uri="{BB962C8B-B14F-4D97-AF65-F5344CB8AC3E}">
        <p14:creationId xmlns:p14="http://schemas.microsoft.com/office/powerpoint/2010/main" val="25670349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1462</TotalTime>
  <Words>1678</Words>
  <Application>Microsoft Office PowerPoint</Application>
  <PresentationFormat>Widescreen</PresentationFormat>
  <Paragraphs>112</Paragraphs>
  <Slides>27</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Poppins SemiBold</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3</cp:revision>
  <dcterms:created xsi:type="dcterms:W3CDTF">2025-01-25T04:41:03Z</dcterms:created>
  <dcterms:modified xsi:type="dcterms:W3CDTF">2025-01-26T05:03:03Z</dcterms:modified>
</cp:coreProperties>
</file>