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84" r:id="rId2"/>
    <p:sldId id="257" r:id="rId3"/>
    <p:sldId id="258" r:id="rId4"/>
    <p:sldId id="259" r:id="rId5"/>
    <p:sldId id="260" r:id="rId6"/>
    <p:sldId id="279" r:id="rId7"/>
    <p:sldId id="281" r:id="rId8"/>
    <p:sldId id="280" r:id="rId9"/>
    <p:sldId id="261" r:id="rId10"/>
    <p:sldId id="262" r:id="rId11"/>
    <p:sldId id="271" r:id="rId12"/>
    <p:sldId id="282" r:id="rId13"/>
    <p:sldId id="272" r:id="rId14"/>
    <p:sldId id="273" r:id="rId15"/>
    <p:sldId id="256" r:id="rId16"/>
    <p:sldId id="263" r:id="rId17"/>
    <p:sldId id="264" r:id="rId18"/>
    <p:sldId id="265" r:id="rId19"/>
    <p:sldId id="266" r:id="rId20"/>
    <p:sldId id="267" r:id="rId21"/>
    <p:sldId id="268" r:id="rId22"/>
    <p:sldId id="269" r:id="rId23"/>
    <p:sldId id="270" r:id="rId24"/>
    <p:sldId id="274" r:id="rId25"/>
    <p:sldId id="283" r:id="rId26"/>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337" autoAdjust="0"/>
  </p:normalViewPr>
  <p:slideViewPr>
    <p:cSldViewPr snapToGrid="0">
      <p:cViewPr>
        <p:scale>
          <a:sx n="66" d="100"/>
          <a:sy n="66" d="100"/>
        </p:scale>
        <p:origin x="87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5104D7EA-9E91-473C-99E8-B732E8990EA8}" type="datetimeFigureOut">
              <a:rPr lang="fa-IR" smtClean="0"/>
              <a:t>1446/08/01</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44C1CF10-CB4C-4256-9E48-D6A52C754FA4}" type="slidenum">
              <a:rPr lang="fa-IR" smtClean="0"/>
              <a:t>‹#›</a:t>
            </a:fld>
            <a:endParaRPr lang="fa-IR"/>
          </a:p>
        </p:txBody>
      </p:sp>
    </p:spTree>
    <p:extLst>
      <p:ext uri="{BB962C8B-B14F-4D97-AF65-F5344CB8AC3E}">
        <p14:creationId xmlns:p14="http://schemas.microsoft.com/office/powerpoint/2010/main" val="21154094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44C1CF10-CB4C-4256-9E48-D6A52C754FA4}" type="slidenum">
              <a:rPr lang="fa-IR" smtClean="0"/>
              <a:t>1</a:t>
            </a:fld>
            <a:endParaRPr lang="fa-IR"/>
          </a:p>
        </p:txBody>
      </p:sp>
    </p:spTree>
    <p:extLst>
      <p:ext uri="{BB962C8B-B14F-4D97-AF65-F5344CB8AC3E}">
        <p14:creationId xmlns:p14="http://schemas.microsoft.com/office/powerpoint/2010/main" val="16411774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44C1CF10-CB4C-4256-9E48-D6A52C754FA4}" type="slidenum">
              <a:rPr lang="fa-IR" smtClean="0"/>
              <a:t>9</a:t>
            </a:fld>
            <a:endParaRPr lang="fa-IR"/>
          </a:p>
        </p:txBody>
      </p:sp>
    </p:spTree>
    <p:extLst>
      <p:ext uri="{BB962C8B-B14F-4D97-AF65-F5344CB8AC3E}">
        <p14:creationId xmlns:p14="http://schemas.microsoft.com/office/powerpoint/2010/main" val="9529290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44C1CF10-CB4C-4256-9E48-D6A52C754FA4}" type="slidenum">
              <a:rPr lang="fa-IR" smtClean="0"/>
              <a:t>22</a:t>
            </a:fld>
            <a:endParaRPr lang="fa-IR"/>
          </a:p>
        </p:txBody>
      </p:sp>
    </p:spTree>
    <p:extLst>
      <p:ext uri="{BB962C8B-B14F-4D97-AF65-F5344CB8AC3E}">
        <p14:creationId xmlns:p14="http://schemas.microsoft.com/office/powerpoint/2010/main" val="39375226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56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6435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667CB90F-6CF0-2201-1696-F6DC16064B63}"/>
              </a:ext>
            </a:extLst>
          </p:cNvPr>
          <p:cNvSpPr>
            <a:spLocks noGrp="1"/>
          </p:cNvSpPr>
          <p:nvPr>
            <p:ph type="pic" sz="quarter" idx="10"/>
          </p:nvPr>
        </p:nvSpPr>
        <p:spPr>
          <a:xfrm>
            <a:off x="-1" y="0"/>
            <a:ext cx="7492259" cy="6858000"/>
          </a:xfrm>
          <a:custGeom>
            <a:avLst/>
            <a:gdLst>
              <a:gd name="connsiteX0" fmla="*/ 0 w 7492259"/>
              <a:gd name="connsiteY0" fmla="*/ 0 h 6858000"/>
              <a:gd name="connsiteX1" fmla="*/ 6032717 w 7492259"/>
              <a:gd name="connsiteY1" fmla="*/ 0 h 6858000"/>
              <a:gd name="connsiteX2" fmla="*/ 6153801 w 7492259"/>
              <a:gd name="connsiteY2" fmla="*/ 118279 h 6858000"/>
              <a:gd name="connsiteX3" fmla="*/ 7486314 w 7492259"/>
              <a:gd name="connsiteY3" fmla="*/ 3188062 h 6858000"/>
              <a:gd name="connsiteX4" fmla="*/ 7492259 w 7492259"/>
              <a:gd name="connsiteY4" fmla="*/ 3428959 h 6858000"/>
              <a:gd name="connsiteX5" fmla="*/ 7492259 w 7492259"/>
              <a:gd name="connsiteY5" fmla="*/ 3429041 h 6858000"/>
              <a:gd name="connsiteX6" fmla="*/ 7486314 w 7492259"/>
              <a:gd name="connsiteY6" fmla="*/ 3669939 h 6858000"/>
              <a:gd name="connsiteX7" fmla="*/ 6153801 w 7492259"/>
              <a:gd name="connsiteY7" fmla="*/ 6739721 h 6858000"/>
              <a:gd name="connsiteX8" fmla="*/ 6032717 w 7492259"/>
              <a:gd name="connsiteY8" fmla="*/ 6858000 h 6858000"/>
              <a:gd name="connsiteX9" fmla="*/ 0 w 7492259"/>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92259" h="6858000">
                <a:moveTo>
                  <a:pt x="0" y="0"/>
                </a:moveTo>
                <a:lnTo>
                  <a:pt x="6032717" y="0"/>
                </a:lnTo>
                <a:lnTo>
                  <a:pt x="6153801" y="118279"/>
                </a:lnTo>
                <a:cubicBezTo>
                  <a:pt x="6929085" y="912611"/>
                  <a:pt x="7427092" y="1991031"/>
                  <a:pt x="7486314" y="3188062"/>
                </a:cubicBezTo>
                <a:lnTo>
                  <a:pt x="7492259" y="3428959"/>
                </a:lnTo>
                <a:lnTo>
                  <a:pt x="7492259" y="3429041"/>
                </a:lnTo>
                <a:lnTo>
                  <a:pt x="7486314" y="3669939"/>
                </a:lnTo>
                <a:cubicBezTo>
                  <a:pt x="7427092" y="4866969"/>
                  <a:pt x="6929085" y="5945390"/>
                  <a:pt x="6153801" y="6739721"/>
                </a:cubicBezTo>
                <a:lnTo>
                  <a:pt x="6032717" y="6858000"/>
                </a:lnTo>
                <a:lnTo>
                  <a:pt x="0" y="6858000"/>
                </a:lnTo>
                <a:close/>
              </a:path>
            </a:pathLst>
          </a:custGeom>
        </p:spPr>
        <p:txBody>
          <a:bodyPr wrap="square">
            <a:noAutofit/>
          </a:bodyPr>
          <a:lstStyle/>
          <a:p>
            <a:endParaRPr lang="fa-IR"/>
          </a:p>
        </p:txBody>
      </p:sp>
    </p:spTree>
    <p:extLst>
      <p:ext uri="{BB962C8B-B14F-4D97-AF65-F5344CB8AC3E}">
        <p14:creationId xmlns:p14="http://schemas.microsoft.com/office/powerpoint/2010/main" val="30791277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6068187"/>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primary.ir/" TargetMode="External"/><Relationship Id="rId2" Type="http://schemas.openxmlformats.org/officeDocument/2006/relationships/hyperlink" Target="https://haftonim.com/"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005F330B-AA6C-5999-3663-FDCBD8306839}"/>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2685" r="22685"/>
          <a:stretch>
            <a:fillRect/>
          </a:stretch>
        </p:blipFill>
        <p:spPr/>
      </p:pic>
      <p:sp>
        <p:nvSpPr>
          <p:cNvPr id="5" name="Rectangle 4">
            <a:extLst>
              <a:ext uri="{FF2B5EF4-FFF2-40B4-BE49-F238E27FC236}">
                <a16:creationId xmlns:a16="http://schemas.microsoft.com/office/drawing/2014/main" id="{19E4583E-C929-D801-77B6-5C63307B4BB8}"/>
              </a:ext>
            </a:extLst>
          </p:cNvPr>
          <p:cNvSpPr/>
          <p:nvPr/>
        </p:nvSpPr>
        <p:spPr>
          <a:xfrm>
            <a:off x="6952343" y="2171045"/>
            <a:ext cx="4992681" cy="693494"/>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C3A4966D-76D3-C603-A0C9-CE2D080EF940}"/>
              </a:ext>
            </a:extLst>
          </p:cNvPr>
          <p:cNvSpPr/>
          <p:nvPr/>
        </p:nvSpPr>
        <p:spPr>
          <a:xfrm>
            <a:off x="6284686" y="3286251"/>
            <a:ext cx="4992681" cy="693494"/>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7" name="Rectangle 6">
            <a:extLst>
              <a:ext uri="{FF2B5EF4-FFF2-40B4-BE49-F238E27FC236}">
                <a16:creationId xmlns:a16="http://schemas.microsoft.com/office/drawing/2014/main" id="{B56A5B0E-F7C0-3C9A-7D65-03BDC4101023}"/>
              </a:ext>
            </a:extLst>
          </p:cNvPr>
          <p:cNvSpPr/>
          <p:nvPr/>
        </p:nvSpPr>
        <p:spPr>
          <a:xfrm>
            <a:off x="7091439" y="4401457"/>
            <a:ext cx="4992681" cy="693494"/>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6DD4BF84-D026-BC17-F323-CBB2955CD125}"/>
              </a:ext>
            </a:extLst>
          </p:cNvPr>
          <p:cNvSpPr/>
          <p:nvPr/>
        </p:nvSpPr>
        <p:spPr>
          <a:xfrm>
            <a:off x="6473372" y="5516663"/>
            <a:ext cx="4992681" cy="693494"/>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9" name="TextBox 8">
            <a:extLst>
              <a:ext uri="{FF2B5EF4-FFF2-40B4-BE49-F238E27FC236}">
                <a16:creationId xmlns:a16="http://schemas.microsoft.com/office/drawing/2014/main" id="{F7C12054-A8BD-1DEE-4F32-6F75574A2E27}"/>
              </a:ext>
            </a:extLst>
          </p:cNvPr>
          <p:cNvSpPr txBox="1"/>
          <p:nvPr/>
        </p:nvSpPr>
        <p:spPr>
          <a:xfrm>
            <a:off x="7062644" y="2286960"/>
            <a:ext cx="4658852" cy="461665"/>
          </a:xfrm>
          <a:prstGeom prst="rect">
            <a:avLst/>
          </a:prstGeom>
          <a:noFill/>
        </p:spPr>
        <p:txBody>
          <a:bodyPr wrap="square">
            <a:spAutoFit/>
          </a:bodyPr>
          <a:lstStyle/>
          <a:p>
            <a:pPr algn="just" rtl="1" fontAlgn="base"/>
            <a:r>
              <a:rPr lang="fa-IR" sz="2400" b="1" i="0" dirty="0">
                <a:solidFill>
                  <a:schemeClr val="bg1"/>
                </a:solidFill>
                <a:effectLst/>
                <a:latin typeface="Shabnam" panose="020B0603030804020204" pitchFamily="34" charset="-78"/>
                <a:cs typeface="Shabnam" panose="020B0603030804020204" pitchFamily="34" charset="-78"/>
              </a:rPr>
              <a:t>موضوع:پاورپوینت سقراط کیست؟</a:t>
            </a:r>
          </a:p>
        </p:txBody>
      </p:sp>
      <p:sp>
        <p:nvSpPr>
          <p:cNvPr id="10" name="TextBox 9">
            <a:extLst>
              <a:ext uri="{FF2B5EF4-FFF2-40B4-BE49-F238E27FC236}">
                <a16:creationId xmlns:a16="http://schemas.microsoft.com/office/drawing/2014/main" id="{E54848BE-B97F-8580-113C-0B44783D95A5}"/>
              </a:ext>
            </a:extLst>
          </p:cNvPr>
          <p:cNvSpPr txBox="1"/>
          <p:nvPr/>
        </p:nvSpPr>
        <p:spPr>
          <a:xfrm>
            <a:off x="7032288" y="3402165"/>
            <a:ext cx="3497475" cy="461665"/>
          </a:xfrm>
          <a:prstGeom prst="rect">
            <a:avLst/>
          </a:prstGeom>
          <a:noFill/>
        </p:spPr>
        <p:txBody>
          <a:bodyPr wrap="square">
            <a:spAutoFit/>
          </a:bodyPr>
          <a:lstStyle/>
          <a:p>
            <a:pPr algn="just" rtl="1" fontAlgn="base"/>
            <a:r>
              <a:rPr lang="fa-IR" sz="2400" b="1" i="0" dirty="0">
                <a:solidFill>
                  <a:schemeClr val="bg1"/>
                </a:solidFill>
                <a:effectLst/>
                <a:latin typeface="Shabnam" panose="020B0603030804020204" pitchFamily="34" charset="-78"/>
                <a:cs typeface="Shabnam" panose="020B0603030804020204" pitchFamily="34" charset="-78"/>
              </a:rPr>
              <a:t>استاد راهنما:علیرضا عزیزی</a:t>
            </a:r>
          </a:p>
        </p:txBody>
      </p:sp>
      <p:sp>
        <p:nvSpPr>
          <p:cNvPr id="11" name="TextBox 10">
            <a:extLst>
              <a:ext uri="{FF2B5EF4-FFF2-40B4-BE49-F238E27FC236}">
                <a16:creationId xmlns:a16="http://schemas.microsoft.com/office/drawing/2014/main" id="{BD8D5C77-FE3A-AEE0-4133-CF1A0537D053}"/>
              </a:ext>
            </a:extLst>
          </p:cNvPr>
          <p:cNvSpPr txBox="1"/>
          <p:nvPr/>
        </p:nvSpPr>
        <p:spPr>
          <a:xfrm>
            <a:off x="7839041" y="4517371"/>
            <a:ext cx="3497475" cy="461665"/>
          </a:xfrm>
          <a:prstGeom prst="rect">
            <a:avLst/>
          </a:prstGeom>
          <a:noFill/>
        </p:spPr>
        <p:txBody>
          <a:bodyPr wrap="square">
            <a:spAutoFit/>
          </a:bodyPr>
          <a:lstStyle/>
          <a:p>
            <a:pPr algn="just" rtl="1" fontAlgn="base"/>
            <a:r>
              <a:rPr lang="fa-IR" sz="2400" b="1" i="0" dirty="0">
                <a:solidFill>
                  <a:schemeClr val="bg1"/>
                </a:solidFill>
                <a:effectLst/>
                <a:latin typeface="Shabnam" panose="020B0603030804020204" pitchFamily="34" charset="-78"/>
                <a:cs typeface="Shabnam" panose="020B0603030804020204" pitchFamily="34" charset="-78"/>
              </a:rPr>
              <a:t>پژوهشگر:فاطمه عباسی</a:t>
            </a:r>
          </a:p>
        </p:txBody>
      </p:sp>
      <p:sp>
        <p:nvSpPr>
          <p:cNvPr id="12" name="TextBox 11">
            <a:extLst>
              <a:ext uri="{FF2B5EF4-FFF2-40B4-BE49-F238E27FC236}">
                <a16:creationId xmlns:a16="http://schemas.microsoft.com/office/drawing/2014/main" id="{4E449F03-12E1-7DC4-29A3-D6FE050EC343}"/>
              </a:ext>
            </a:extLst>
          </p:cNvPr>
          <p:cNvSpPr txBox="1"/>
          <p:nvPr/>
        </p:nvSpPr>
        <p:spPr>
          <a:xfrm>
            <a:off x="7722380" y="5632577"/>
            <a:ext cx="2591775" cy="461665"/>
          </a:xfrm>
          <a:prstGeom prst="rect">
            <a:avLst/>
          </a:prstGeom>
          <a:noFill/>
        </p:spPr>
        <p:txBody>
          <a:bodyPr wrap="square">
            <a:spAutoFit/>
          </a:bodyPr>
          <a:lstStyle/>
          <a:p>
            <a:pPr algn="just" rtl="1" fontAlgn="base"/>
            <a:r>
              <a:rPr lang="fa-IR" sz="2400" b="1" i="0" dirty="0">
                <a:solidFill>
                  <a:schemeClr val="bg1"/>
                </a:solidFill>
                <a:effectLst/>
                <a:latin typeface="Shabnam" panose="020B0603030804020204" pitchFamily="34" charset="-78"/>
                <a:cs typeface="Shabnam" panose="020B0603030804020204" pitchFamily="34" charset="-78"/>
              </a:rPr>
              <a:t>تاریخ ارائه: ........</a:t>
            </a:r>
          </a:p>
        </p:txBody>
      </p:sp>
      <p:pic>
        <p:nvPicPr>
          <p:cNvPr id="13" name="Picture 12">
            <a:extLst>
              <a:ext uri="{FF2B5EF4-FFF2-40B4-BE49-F238E27FC236}">
                <a16:creationId xmlns:a16="http://schemas.microsoft.com/office/drawing/2014/main" id="{6835ACC2-8152-B276-6790-039E8046E8DB}"/>
              </a:ext>
            </a:extLst>
          </p:cNvPr>
          <p:cNvPicPr>
            <a:picLocks noChangeAspect="1"/>
          </p:cNvPicPr>
          <p:nvPr/>
        </p:nvPicPr>
        <p:blipFill>
          <a:blip r:embed="rId4"/>
          <a:stretch>
            <a:fillRect/>
          </a:stretch>
        </p:blipFill>
        <p:spPr>
          <a:xfrm>
            <a:off x="8299290" y="1"/>
            <a:ext cx="2171044" cy="2171044"/>
          </a:xfrm>
          <a:prstGeom prst="rect">
            <a:avLst/>
          </a:prstGeom>
        </p:spPr>
      </p:pic>
    </p:spTree>
    <p:extLst>
      <p:ext uri="{BB962C8B-B14F-4D97-AF65-F5344CB8AC3E}">
        <p14:creationId xmlns:p14="http://schemas.microsoft.com/office/powerpoint/2010/main" val="1533492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F8DE1C4-B325-4F16-4496-5F89933D1A61}"/>
              </a:ext>
            </a:extLst>
          </p:cNvPr>
          <p:cNvPicPr>
            <a:picLocks noChangeAspect="1"/>
          </p:cNvPicPr>
          <p:nvPr/>
        </p:nvPicPr>
        <p:blipFill>
          <a:blip r:embed="rId2"/>
          <a:stretch>
            <a:fillRect/>
          </a:stretch>
        </p:blipFill>
        <p:spPr>
          <a:xfrm>
            <a:off x="-247832" y="-294970"/>
            <a:ext cx="12454580" cy="7152970"/>
          </a:xfrm>
          <a:prstGeom prst="rect">
            <a:avLst/>
          </a:prstGeom>
        </p:spPr>
      </p:pic>
      <p:sp>
        <p:nvSpPr>
          <p:cNvPr id="3" name="TextBox 2">
            <a:extLst>
              <a:ext uri="{FF2B5EF4-FFF2-40B4-BE49-F238E27FC236}">
                <a16:creationId xmlns:a16="http://schemas.microsoft.com/office/drawing/2014/main" id="{5F2C698D-E33A-21DB-2DFC-303E76111367}"/>
              </a:ext>
            </a:extLst>
          </p:cNvPr>
          <p:cNvSpPr txBox="1"/>
          <p:nvPr/>
        </p:nvSpPr>
        <p:spPr>
          <a:xfrm>
            <a:off x="7565923" y="1580310"/>
            <a:ext cx="4472448" cy="3347070"/>
          </a:xfrm>
          <a:prstGeom prst="rect">
            <a:avLst/>
          </a:prstGeom>
          <a:noFill/>
        </p:spPr>
        <p:txBody>
          <a:bodyPr wrap="square">
            <a:spAutoFit/>
          </a:bodyPr>
          <a:lstStyle>
            <a:defPPr>
              <a:defRPr lang="fa-IR"/>
            </a:defPPr>
            <a:lvl1pPr algn="just" rtl="1" fontAlgn="base">
              <a:lnSpc>
                <a:spcPct val="200000"/>
              </a:lnSpc>
              <a:defRPr b="0" i="0">
                <a:solidFill>
                  <a:srgbClr val="070707"/>
                </a:solidFill>
                <a:effectLst/>
                <a:latin typeface="Vazir" panose="020B0603030804020204" pitchFamily="34" charset="-78"/>
                <a:cs typeface="Vazir" panose="020B0603030804020204" pitchFamily="34" charset="-78"/>
              </a:defRPr>
            </a:lvl1pPr>
          </a:lstStyle>
          <a:p>
            <a:r>
              <a:rPr lang="fa-IR" dirty="0">
                <a:solidFill>
                  <a:schemeClr val="tx1"/>
                </a:solidFill>
              </a:rPr>
              <a:t>او می‌خواست بداند که آیا انسان‌ها گاهی به خاطر لذت یا سود کوتاه‌مدت، عمداً کاری اشتباه انجام می‌دهند، حتی اگر پیامدهای بد آن را بشناسند. به نظر سقراط، وقتی انسان تصمیم به انجام کار اشتباه می‌گیرد، در واقع هنوز شناخت کامل و درک کافی از پیامدهای کار خود ندارد.</a:t>
            </a:r>
          </a:p>
        </p:txBody>
      </p:sp>
      <p:sp>
        <p:nvSpPr>
          <p:cNvPr id="4" name="TextBox 3">
            <a:extLst>
              <a:ext uri="{FF2B5EF4-FFF2-40B4-BE49-F238E27FC236}">
                <a16:creationId xmlns:a16="http://schemas.microsoft.com/office/drawing/2014/main" id="{9052E461-07AA-E052-3D34-A3FB7288AFD8}"/>
              </a:ext>
            </a:extLst>
          </p:cNvPr>
          <p:cNvSpPr txBox="1"/>
          <p:nvPr/>
        </p:nvSpPr>
        <p:spPr>
          <a:xfrm>
            <a:off x="9040761" y="651839"/>
            <a:ext cx="2997610" cy="461665"/>
          </a:xfrm>
          <a:prstGeom prst="rect">
            <a:avLst/>
          </a:prstGeom>
          <a:noFill/>
        </p:spPr>
        <p:txBody>
          <a:bodyPr wrap="square">
            <a:spAutoFit/>
          </a:bodyPr>
          <a:lstStyle>
            <a:defPPr>
              <a:defRPr lang="fa-IR"/>
            </a:defPPr>
            <a:lvl1pPr algn="just" rtl="1" fontAlgn="base">
              <a:defRPr sz="2400" b="1" i="0">
                <a:effectLst/>
                <a:latin typeface="Shabnam" panose="020B0603030804020204" pitchFamily="34" charset="-78"/>
                <a:cs typeface="Shabnam" panose="020B0603030804020204" pitchFamily="34" charset="-78"/>
              </a:defRPr>
            </a:lvl1pPr>
          </a:lstStyle>
          <a:p>
            <a:r>
              <a:rPr lang="fa-IR" dirty="0"/>
              <a:t>فلسفه سقراط چه بود؟</a:t>
            </a:r>
          </a:p>
        </p:txBody>
      </p:sp>
      <p:sp>
        <p:nvSpPr>
          <p:cNvPr id="6" name="Rectangle 5">
            <a:extLst>
              <a:ext uri="{FF2B5EF4-FFF2-40B4-BE49-F238E27FC236}">
                <a16:creationId xmlns:a16="http://schemas.microsoft.com/office/drawing/2014/main" id="{EA48221A-C24C-8E56-0604-3EAC33C46376}"/>
              </a:ext>
            </a:extLst>
          </p:cNvPr>
          <p:cNvSpPr/>
          <p:nvPr/>
        </p:nvSpPr>
        <p:spPr>
          <a:xfrm>
            <a:off x="8598310" y="1248472"/>
            <a:ext cx="3608438" cy="19687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Tree>
    <p:extLst>
      <p:ext uri="{BB962C8B-B14F-4D97-AF65-F5344CB8AC3E}">
        <p14:creationId xmlns:p14="http://schemas.microsoft.com/office/powerpoint/2010/main" val="12705860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lowchart: Punched Tape 10">
            <a:extLst>
              <a:ext uri="{FF2B5EF4-FFF2-40B4-BE49-F238E27FC236}">
                <a16:creationId xmlns:a16="http://schemas.microsoft.com/office/drawing/2014/main" id="{97933FF5-F788-5D4E-07ED-D89969DB5885}"/>
              </a:ext>
            </a:extLst>
          </p:cNvPr>
          <p:cNvSpPr/>
          <p:nvPr/>
        </p:nvSpPr>
        <p:spPr>
          <a:xfrm>
            <a:off x="0" y="4085303"/>
            <a:ext cx="12192000" cy="1871198"/>
          </a:xfrm>
          <a:prstGeom prst="flowChartPunchedTape">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3" name="TextBox 2">
            <a:extLst>
              <a:ext uri="{FF2B5EF4-FFF2-40B4-BE49-F238E27FC236}">
                <a16:creationId xmlns:a16="http://schemas.microsoft.com/office/drawing/2014/main" id="{4A506D20-B07E-4464-DA69-4610F6B34405}"/>
              </a:ext>
            </a:extLst>
          </p:cNvPr>
          <p:cNvSpPr txBox="1"/>
          <p:nvPr/>
        </p:nvSpPr>
        <p:spPr>
          <a:xfrm>
            <a:off x="3867150" y="321921"/>
            <a:ext cx="4693674" cy="461665"/>
          </a:xfrm>
          <a:prstGeom prst="rect">
            <a:avLst/>
          </a:prstGeom>
          <a:noFill/>
        </p:spPr>
        <p:txBody>
          <a:bodyPr wrap="square">
            <a:spAutoFit/>
          </a:bodyPr>
          <a:lstStyle>
            <a:defPPr>
              <a:defRPr lang="fa-IR"/>
            </a:defPPr>
            <a:lvl1pPr algn="just" rtl="1" fontAlgn="base">
              <a:defRPr sz="2400" b="1" i="0">
                <a:effectLst/>
                <a:latin typeface="Shabnam" panose="020B0603030804020204" pitchFamily="34" charset="-78"/>
                <a:cs typeface="Shabnam" panose="020B0603030804020204" pitchFamily="34" charset="-78"/>
              </a:defRPr>
            </a:lvl1pPr>
          </a:lstStyle>
          <a:p>
            <a:r>
              <a:rPr lang="fa-IR" dirty="0"/>
              <a:t> نماد دلاوری و شجاعت در سقراط</a:t>
            </a:r>
          </a:p>
        </p:txBody>
      </p:sp>
      <p:sp>
        <p:nvSpPr>
          <p:cNvPr id="5" name="TextBox 4">
            <a:extLst>
              <a:ext uri="{FF2B5EF4-FFF2-40B4-BE49-F238E27FC236}">
                <a16:creationId xmlns:a16="http://schemas.microsoft.com/office/drawing/2014/main" id="{3DD76777-5B82-75D5-08BD-F49CCAD60A35}"/>
              </a:ext>
            </a:extLst>
          </p:cNvPr>
          <p:cNvSpPr txBox="1"/>
          <p:nvPr/>
        </p:nvSpPr>
        <p:spPr>
          <a:xfrm>
            <a:off x="344436" y="901499"/>
            <a:ext cx="11739102" cy="1685077"/>
          </a:xfrm>
          <a:prstGeom prst="rect">
            <a:avLst/>
          </a:prstGeom>
          <a:noFill/>
        </p:spPr>
        <p:txBody>
          <a:bodyPr wrap="square">
            <a:spAutoFit/>
          </a:bodyPr>
          <a:lstStyle>
            <a:defPPr>
              <a:defRPr lang="fa-IR"/>
            </a:defPPr>
            <a:lvl1pPr algn="just" rtl="1" fontAlgn="base">
              <a:lnSpc>
                <a:spcPct val="200000"/>
              </a:lnSpc>
              <a:defRPr b="0" i="0">
                <a:solidFill>
                  <a:srgbClr val="070707"/>
                </a:solidFill>
                <a:effectLst/>
                <a:latin typeface="Vazir" panose="020B0603030804020204" pitchFamily="34" charset="-78"/>
                <a:cs typeface="Vazir" panose="020B0603030804020204" pitchFamily="34" charset="-78"/>
              </a:defRPr>
            </a:lvl1pPr>
          </a:lstStyle>
          <a:p>
            <a:r>
              <a:rPr lang="fa-IR" dirty="0"/>
              <a:t>سقراط در دوران جوانی به‌عنوان سرباز پیاده نظام ارتش خدمت می‌کرد. آلکیبیادس (فرمانده نظامی یونان) راجع به این دوره از زندگی سقراط گفت: او به‌عنوان یک هوپلیت (سربازان پیاده‌نظام در یونان باستان)، تاب و توان بسیاری داشت. شرایط سخت جنگ مثل سرما، کمبود غذا و آذوقه را تحمل می‌کرد و با هیچکس قابل مقایسه نبود. </a:t>
            </a:r>
          </a:p>
        </p:txBody>
      </p:sp>
      <p:sp>
        <p:nvSpPr>
          <p:cNvPr id="7" name="Star: 4 Points 6">
            <a:extLst>
              <a:ext uri="{FF2B5EF4-FFF2-40B4-BE49-F238E27FC236}">
                <a16:creationId xmlns:a16="http://schemas.microsoft.com/office/drawing/2014/main" id="{3FC931B2-6B02-CA3B-76B4-26CF60CDBF44}"/>
              </a:ext>
            </a:extLst>
          </p:cNvPr>
          <p:cNvSpPr/>
          <p:nvPr/>
        </p:nvSpPr>
        <p:spPr>
          <a:xfrm>
            <a:off x="8438228" y="149405"/>
            <a:ext cx="398206" cy="634181"/>
          </a:xfrm>
          <a:prstGeom prst="star4">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8" name="Star: 4 Points 7">
            <a:extLst>
              <a:ext uri="{FF2B5EF4-FFF2-40B4-BE49-F238E27FC236}">
                <a16:creationId xmlns:a16="http://schemas.microsoft.com/office/drawing/2014/main" id="{3B90B5AB-9583-8DCE-EBD8-B77051A815E3}"/>
              </a:ext>
            </a:extLst>
          </p:cNvPr>
          <p:cNvSpPr/>
          <p:nvPr/>
        </p:nvSpPr>
        <p:spPr>
          <a:xfrm>
            <a:off x="4192229" y="466496"/>
            <a:ext cx="398206" cy="634181"/>
          </a:xfrm>
          <a:prstGeom prst="star4">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a:extLst>
              <a:ext uri="{FF2B5EF4-FFF2-40B4-BE49-F238E27FC236}">
                <a16:creationId xmlns:a16="http://schemas.microsoft.com/office/drawing/2014/main" id="{9B799CE1-B21F-12CB-1339-725D212A6714}"/>
              </a:ext>
            </a:extLst>
          </p:cNvPr>
          <p:cNvPicPr>
            <a:picLocks noChangeAspect="1"/>
          </p:cNvPicPr>
          <p:nvPr/>
        </p:nvPicPr>
        <p:blipFill>
          <a:blip r:embed="rId2"/>
          <a:stretch>
            <a:fillRect/>
          </a:stretch>
        </p:blipFill>
        <p:spPr>
          <a:xfrm>
            <a:off x="2507226" y="2687894"/>
            <a:ext cx="7413522" cy="4170106"/>
          </a:xfrm>
          <a:prstGeom prst="rect">
            <a:avLst/>
          </a:prstGeom>
          <a:ln w="38100">
            <a:solidFill>
              <a:schemeClr val="accent2">
                <a:lumMod val="75000"/>
              </a:schemeClr>
            </a:solidFill>
          </a:ln>
        </p:spPr>
      </p:pic>
    </p:spTree>
    <p:extLst>
      <p:ext uri="{BB962C8B-B14F-4D97-AF65-F5344CB8AC3E}">
        <p14:creationId xmlns:p14="http://schemas.microsoft.com/office/powerpoint/2010/main" val="5881346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EA65908-4F93-963F-0247-29F6AF1F3EFD}"/>
              </a:ext>
            </a:extLst>
          </p:cNvPr>
          <p:cNvSpPr/>
          <p:nvPr/>
        </p:nvSpPr>
        <p:spPr>
          <a:xfrm>
            <a:off x="0" y="187429"/>
            <a:ext cx="12192000" cy="461666"/>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1F314F85-A50E-79C5-3404-F30AE1A81B0F}"/>
              </a:ext>
            </a:extLst>
          </p:cNvPr>
          <p:cNvSpPr/>
          <p:nvPr/>
        </p:nvSpPr>
        <p:spPr>
          <a:xfrm>
            <a:off x="0" y="6192365"/>
            <a:ext cx="12192000" cy="461666"/>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3C5B7665-6982-6A8E-16E2-F86D92AA76B0}"/>
              </a:ext>
            </a:extLst>
          </p:cNvPr>
          <p:cNvSpPr txBox="1"/>
          <p:nvPr/>
        </p:nvSpPr>
        <p:spPr>
          <a:xfrm>
            <a:off x="331073" y="2156774"/>
            <a:ext cx="4572613" cy="3347070"/>
          </a:xfrm>
          <a:prstGeom prst="rect">
            <a:avLst/>
          </a:prstGeom>
          <a:noFill/>
        </p:spPr>
        <p:txBody>
          <a:bodyPr wrap="square">
            <a:spAutoFit/>
          </a:bodyPr>
          <a:lstStyle>
            <a:defPPr>
              <a:defRPr lang="fa-IR"/>
            </a:defPPr>
            <a:lvl1pPr algn="just" rtl="1" fontAlgn="base">
              <a:lnSpc>
                <a:spcPct val="200000"/>
              </a:lnSpc>
              <a:defRPr b="0" i="0">
                <a:solidFill>
                  <a:srgbClr val="070707"/>
                </a:solidFill>
                <a:effectLst/>
                <a:latin typeface="Vazir" panose="020B0603030804020204" pitchFamily="34" charset="-78"/>
                <a:cs typeface="Vazir" panose="020B0603030804020204" pitchFamily="34" charset="-78"/>
              </a:defRPr>
            </a:lvl1pPr>
          </a:lstStyle>
          <a:p>
            <a:r>
              <a:rPr lang="fa-IR" dirty="0"/>
              <a:t>او نه‌تنها از من بلکه نسبت به همه برتری داشت. در یخبندان سخت که همه پا‌های خود را در پشم و نمد پوشانده یا با لباس فراوان به بیرون می‌رفتند، او با لباس عادی و پای برهنه روی یخ قدم می‌زد. همچنین در طی جنگ‌های پلوپونزی، شجاعت و‌ ایستادگی زیادی از خود نشان داد.</a:t>
            </a:r>
          </a:p>
        </p:txBody>
      </p:sp>
      <p:sp>
        <p:nvSpPr>
          <p:cNvPr id="4" name="TextBox 3">
            <a:extLst>
              <a:ext uri="{FF2B5EF4-FFF2-40B4-BE49-F238E27FC236}">
                <a16:creationId xmlns:a16="http://schemas.microsoft.com/office/drawing/2014/main" id="{F98042E4-B83C-C336-14EE-D4FF56221B7B}"/>
              </a:ext>
            </a:extLst>
          </p:cNvPr>
          <p:cNvSpPr txBox="1"/>
          <p:nvPr/>
        </p:nvSpPr>
        <p:spPr>
          <a:xfrm>
            <a:off x="137193" y="1006588"/>
            <a:ext cx="4693674" cy="461665"/>
          </a:xfrm>
          <a:prstGeom prst="rect">
            <a:avLst/>
          </a:prstGeom>
          <a:noFill/>
        </p:spPr>
        <p:txBody>
          <a:bodyPr wrap="square">
            <a:spAutoFit/>
          </a:bodyPr>
          <a:lstStyle>
            <a:defPPr>
              <a:defRPr lang="fa-IR"/>
            </a:defPPr>
            <a:lvl1pPr algn="just" rtl="1" fontAlgn="base">
              <a:defRPr sz="2400" b="1" i="0">
                <a:effectLst/>
                <a:latin typeface="Shabnam" panose="020B0603030804020204" pitchFamily="34" charset="-78"/>
                <a:cs typeface="Shabnam" panose="020B0603030804020204" pitchFamily="34" charset="-78"/>
              </a:defRPr>
            </a:lvl1pPr>
          </a:lstStyle>
          <a:p>
            <a:r>
              <a:rPr lang="fa-IR" dirty="0"/>
              <a:t> نماد دلاوری و شجاعت در سقراط</a:t>
            </a:r>
          </a:p>
        </p:txBody>
      </p:sp>
      <p:sp>
        <p:nvSpPr>
          <p:cNvPr id="5" name="Frame 4">
            <a:extLst>
              <a:ext uri="{FF2B5EF4-FFF2-40B4-BE49-F238E27FC236}">
                <a16:creationId xmlns:a16="http://schemas.microsoft.com/office/drawing/2014/main" id="{4ED3188A-F924-35C1-9D4D-785A19C46BF6}"/>
              </a:ext>
            </a:extLst>
          </p:cNvPr>
          <p:cNvSpPr/>
          <p:nvPr/>
        </p:nvSpPr>
        <p:spPr>
          <a:xfrm>
            <a:off x="137193" y="1806559"/>
            <a:ext cx="4960375" cy="4047500"/>
          </a:xfrm>
          <a:prstGeom prst="frame">
            <a:avLst>
              <a:gd name="adj1" fmla="val 4248"/>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6" name="Picture 5">
            <a:extLst>
              <a:ext uri="{FF2B5EF4-FFF2-40B4-BE49-F238E27FC236}">
                <a16:creationId xmlns:a16="http://schemas.microsoft.com/office/drawing/2014/main" id="{8F9EA8E9-F111-351A-9ED0-EABF09023F6D}"/>
              </a:ext>
            </a:extLst>
          </p:cNvPr>
          <p:cNvPicPr>
            <a:picLocks noChangeAspect="1"/>
          </p:cNvPicPr>
          <p:nvPr/>
        </p:nvPicPr>
        <p:blipFill>
          <a:blip r:embed="rId2"/>
          <a:stretch>
            <a:fillRect/>
          </a:stretch>
        </p:blipFill>
        <p:spPr>
          <a:xfrm>
            <a:off x="5196807" y="382255"/>
            <a:ext cx="6858000" cy="6076950"/>
          </a:xfrm>
          <a:prstGeom prst="rect">
            <a:avLst/>
          </a:prstGeom>
          <a:ln w="28575">
            <a:solidFill>
              <a:schemeClr val="bg1"/>
            </a:solidFill>
          </a:ln>
        </p:spPr>
      </p:pic>
    </p:spTree>
    <p:extLst>
      <p:ext uri="{BB962C8B-B14F-4D97-AF65-F5344CB8AC3E}">
        <p14:creationId xmlns:p14="http://schemas.microsoft.com/office/powerpoint/2010/main" val="364176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7DB1338-E8FF-C3CB-CAA3-1B09BB448988}"/>
              </a:ext>
            </a:extLst>
          </p:cNvPr>
          <p:cNvSpPr/>
          <p:nvPr/>
        </p:nvSpPr>
        <p:spPr>
          <a:xfrm>
            <a:off x="-24584" y="0"/>
            <a:ext cx="12216583" cy="512139"/>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1C6683C9-B04C-C879-D5B4-F35A8B8EB8B9}"/>
              </a:ext>
            </a:extLst>
          </p:cNvPr>
          <p:cNvSpPr txBox="1"/>
          <p:nvPr/>
        </p:nvSpPr>
        <p:spPr>
          <a:xfrm>
            <a:off x="545690" y="4545495"/>
            <a:ext cx="11312014" cy="1685077"/>
          </a:xfrm>
          <a:prstGeom prst="rect">
            <a:avLst/>
          </a:prstGeom>
          <a:noFill/>
        </p:spPr>
        <p:txBody>
          <a:bodyPr wrap="square">
            <a:spAutoFit/>
          </a:bodyPr>
          <a:lstStyle>
            <a:defPPr>
              <a:defRPr lang="fa-IR"/>
            </a:defPPr>
            <a:lvl1pPr algn="just" rtl="1" fontAlgn="base">
              <a:lnSpc>
                <a:spcPct val="200000"/>
              </a:lnSpc>
              <a:defRPr b="0" i="0">
                <a:solidFill>
                  <a:srgbClr val="070707"/>
                </a:solidFill>
                <a:effectLst/>
                <a:latin typeface="Vazir" panose="020B0603030804020204" pitchFamily="34" charset="-78"/>
                <a:cs typeface="Vazir" panose="020B0603030804020204" pitchFamily="34" charset="-78"/>
              </a:defRPr>
            </a:lvl1pPr>
          </a:lstStyle>
          <a:p>
            <a:r>
              <a:rPr lang="fa-IR" dirty="0"/>
              <a:t>او جهان‌شناسی را کنار گذاشت و در بازار آتن، جوانان و متفکران را به زیر سایه معابد می‌کشاند تا ارزش‌ها و خدایانشان را مورد ارزیابی قرار دهند. درست مانند فیثاغورث که دانشمندان و متفکران زیادی در سراسر جهان از آموزه‌های او پیروی می‌کنند؛ زیرا زندگی نامه فیثاغورث به‌خوبی نشان می‌دهد که او چه تاثیری در حوزه‌های مختلف فلسفه و مذهب داشته است.</a:t>
            </a:r>
          </a:p>
        </p:txBody>
      </p:sp>
      <p:sp>
        <p:nvSpPr>
          <p:cNvPr id="6" name="TextBox 5">
            <a:extLst>
              <a:ext uri="{FF2B5EF4-FFF2-40B4-BE49-F238E27FC236}">
                <a16:creationId xmlns:a16="http://schemas.microsoft.com/office/drawing/2014/main" id="{A5C88727-F602-353E-C003-D687431FC36D}"/>
              </a:ext>
            </a:extLst>
          </p:cNvPr>
          <p:cNvSpPr txBox="1"/>
          <p:nvPr/>
        </p:nvSpPr>
        <p:spPr>
          <a:xfrm>
            <a:off x="4073627" y="50474"/>
            <a:ext cx="3631791" cy="461665"/>
          </a:xfrm>
          <a:prstGeom prst="rect">
            <a:avLst/>
          </a:prstGeom>
          <a:noFill/>
        </p:spPr>
        <p:txBody>
          <a:bodyPr wrap="square">
            <a:spAutoFit/>
          </a:bodyPr>
          <a:lstStyle>
            <a:defPPr>
              <a:defRPr lang="fa-IR"/>
            </a:defPPr>
            <a:lvl1pPr algn="just" rtl="1" fontAlgn="base">
              <a:defRPr sz="2400" b="1" i="0">
                <a:effectLst/>
                <a:latin typeface="Shabnam" panose="020B0603030804020204" pitchFamily="34" charset="-78"/>
                <a:cs typeface="Shabnam" panose="020B0603030804020204" pitchFamily="34" charset="-78"/>
              </a:defRPr>
            </a:lvl1pPr>
          </a:lstStyle>
          <a:p>
            <a:r>
              <a:rPr lang="fa-IR" dirty="0">
                <a:solidFill>
                  <a:schemeClr val="bg1"/>
                </a:solidFill>
              </a:rPr>
              <a:t> نماد خردمندی در سقراط</a:t>
            </a:r>
          </a:p>
        </p:txBody>
      </p:sp>
      <p:sp>
        <p:nvSpPr>
          <p:cNvPr id="7" name="Rectangle 6">
            <a:extLst>
              <a:ext uri="{FF2B5EF4-FFF2-40B4-BE49-F238E27FC236}">
                <a16:creationId xmlns:a16="http://schemas.microsoft.com/office/drawing/2014/main" id="{366D84AB-0D01-1D3E-5052-AC46E5731D1F}"/>
              </a:ext>
            </a:extLst>
          </p:cNvPr>
          <p:cNvSpPr/>
          <p:nvPr/>
        </p:nvSpPr>
        <p:spPr>
          <a:xfrm>
            <a:off x="0" y="6489290"/>
            <a:ext cx="12192000" cy="250723"/>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8" name="Picture 7">
            <a:extLst>
              <a:ext uri="{FF2B5EF4-FFF2-40B4-BE49-F238E27FC236}">
                <a16:creationId xmlns:a16="http://schemas.microsoft.com/office/drawing/2014/main" id="{9AE78BC1-08BB-A094-8A54-433377CE940F}"/>
              </a:ext>
            </a:extLst>
          </p:cNvPr>
          <p:cNvPicPr>
            <a:picLocks noChangeAspect="1"/>
          </p:cNvPicPr>
          <p:nvPr/>
        </p:nvPicPr>
        <p:blipFill>
          <a:blip r:embed="rId2"/>
          <a:stretch>
            <a:fillRect/>
          </a:stretch>
        </p:blipFill>
        <p:spPr>
          <a:xfrm>
            <a:off x="2320274" y="696345"/>
            <a:ext cx="7551448" cy="3775724"/>
          </a:xfrm>
          <a:prstGeom prst="rect">
            <a:avLst/>
          </a:prstGeom>
        </p:spPr>
      </p:pic>
      <p:sp>
        <p:nvSpPr>
          <p:cNvPr id="14" name="Sun 13">
            <a:extLst>
              <a:ext uri="{FF2B5EF4-FFF2-40B4-BE49-F238E27FC236}">
                <a16:creationId xmlns:a16="http://schemas.microsoft.com/office/drawing/2014/main" id="{DCCC7723-7D89-870B-9438-6A2C476D5F79}"/>
              </a:ext>
            </a:extLst>
          </p:cNvPr>
          <p:cNvSpPr/>
          <p:nvPr/>
        </p:nvSpPr>
        <p:spPr>
          <a:xfrm>
            <a:off x="10161639" y="910836"/>
            <a:ext cx="1047132" cy="972692"/>
          </a:xfrm>
          <a:prstGeom prst="sun">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solidFill>
                <a:schemeClr val="tx1"/>
              </a:solidFill>
            </a:endParaRPr>
          </a:p>
        </p:txBody>
      </p:sp>
      <p:sp>
        <p:nvSpPr>
          <p:cNvPr id="15" name="Sun 14">
            <a:extLst>
              <a:ext uri="{FF2B5EF4-FFF2-40B4-BE49-F238E27FC236}">
                <a16:creationId xmlns:a16="http://schemas.microsoft.com/office/drawing/2014/main" id="{715BB6EA-BCB5-61EA-6BD8-FE8FAE8D8301}"/>
              </a:ext>
            </a:extLst>
          </p:cNvPr>
          <p:cNvSpPr/>
          <p:nvPr/>
        </p:nvSpPr>
        <p:spPr>
          <a:xfrm>
            <a:off x="816078" y="3314085"/>
            <a:ext cx="1047132" cy="972692"/>
          </a:xfrm>
          <a:prstGeom prst="sun">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2204366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DB9072E-D086-A96C-EDB7-007D05CDDE51}"/>
              </a:ext>
            </a:extLst>
          </p:cNvPr>
          <p:cNvSpPr txBox="1"/>
          <p:nvPr/>
        </p:nvSpPr>
        <p:spPr>
          <a:xfrm>
            <a:off x="6154996" y="1550446"/>
            <a:ext cx="5383159" cy="4455066"/>
          </a:xfrm>
          <a:prstGeom prst="rect">
            <a:avLst/>
          </a:prstGeom>
          <a:noFill/>
        </p:spPr>
        <p:txBody>
          <a:bodyPr wrap="square">
            <a:spAutoFit/>
          </a:bodyPr>
          <a:lstStyle>
            <a:defPPr>
              <a:defRPr lang="fa-IR"/>
            </a:defPPr>
            <a:lvl1pPr algn="just" rtl="1" fontAlgn="base">
              <a:lnSpc>
                <a:spcPct val="200000"/>
              </a:lnSpc>
              <a:defRPr b="0" i="0">
                <a:solidFill>
                  <a:srgbClr val="070707"/>
                </a:solidFill>
                <a:effectLst/>
                <a:latin typeface="Vazir" panose="020B0603030804020204" pitchFamily="34" charset="-78"/>
                <a:cs typeface="Vazir" panose="020B0603030804020204" pitchFamily="34" charset="-78"/>
              </a:defRPr>
            </a:lvl1pPr>
          </a:lstStyle>
          <a:p>
            <a:r>
              <a:rPr lang="fa-IR" dirty="0"/>
              <a:t>جوانانی که دور سقراط جمع می‌شدند، افراد ثروتمندی مثل افلاطون تا افراد فقیری مثل آنتیستنس بودند. همه آن‌ها دوست داشتند مثل سقراط کاملا آزاد باشند. همچنین آن‌ها سقراط را به دلیل فروتنی در عقل و حکمت، ستایش می‌کردند و نسبت به او احساس احترام و علاقه داشتند. سقراط مدعی حکمت نبود و تنها با شور و شوق، آن را دنبال می‌کرد. همچنین فلسفه اعتراف به جهل خویشتن را داشت و پیوسته می‌گفت: دانم که ندانم!</a:t>
            </a:r>
          </a:p>
        </p:txBody>
      </p:sp>
      <p:sp>
        <p:nvSpPr>
          <p:cNvPr id="4" name="TextBox 3">
            <a:extLst>
              <a:ext uri="{FF2B5EF4-FFF2-40B4-BE49-F238E27FC236}">
                <a16:creationId xmlns:a16="http://schemas.microsoft.com/office/drawing/2014/main" id="{1FDEBC80-6A32-8364-CF5C-055C6DFAC8AD}"/>
              </a:ext>
            </a:extLst>
          </p:cNvPr>
          <p:cNvSpPr txBox="1"/>
          <p:nvPr/>
        </p:nvSpPr>
        <p:spPr>
          <a:xfrm>
            <a:off x="8024351" y="1029505"/>
            <a:ext cx="3513804" cy="461665"/>
          </a:xfrm>
          <a:prstGeom prst="rect">
            <a:avLst/>
          </a:prstGeom>
          <a:noFill/>
        </p:spPr>
        <p:txBody>
          <a:bodyPr wrap="square">
            <a:spAutoFit/>
          </a:bodyPr>
          <a:lstStyle>
            <a:defPPr>
              <a:defRPr lang="fa-IR"/>
            </a:defPPr>
            <a:lvl1pPr algn="just" rtl="1" fontAlgn="base">
              <a:defRPr sz="2400" b="1" i="0">
                <a:effectLst/>
                <a:latin typeface="Shabnam" panose="020B0603030804020204" pitchFamily="34" charset="-78"/>
                <a:cs typeface="Shabnam" panose="020B0603030804020204" pitchFamily="34" charset="-78"/>
              </a:defRPr>
            </a:lvl1pPr>
          </a:lstStyle>
          <a:p>
            <a:r>
              <a:rPr lang="fa-IR" dirty="0"/>
              <a:t> نماد خردمندی در سقراط</a:t>
            </a:r>
          </a:p>
        </p:txBody>
      </p:sp>
      <p:sp>
        <p:nvSpPr>
          <p:cNvPr id="5" name="Rectangle 4">
            <a:extLst>
              <a:ext uri="{FF2B5EF4-FFF2-40B4-BE49-F238E27FC236}">
                <a16:creationId xmlns:a16="http://schemas.microsoft.com/office/drawing/2014/main" id="{E38AB704-D1B6-01D4-F5FA-1B2B6576D0DB}"/>
              </a:ext>
            </a:extLst>
          </p:cNvPr>
          <p:cNvSpPr/>
          <p:nvPr/>
        </p:nvSpPr>
        <p:spPr>
          <a:xfrm flipV="1">
            <a:off x="0" y="1"/>
            <a:ext cx="530942" cy="648929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solidFill>
                <a:schemeClr val="tx1"/>
              </a:solidFill>
            </a:endParaRPr>
          </a:p>
        </p:txBody>
      </p:sp>
      <p:sp>
        <p:nvSpPr>
          <p:cNvPr id="6" name="Rectangle 5">
            <a:extLst>
              <a:ext uri="{FF2B5EF4-FFF2-40B4-BE49-F238E27FC236}">
                <a16:creationId xmlns:a16="http://schemas.microsoft.com/office/drawing/2014/main" id="{53D00948-EBF5-74CD-9FC3-06DF2A96B543}"/>
              </a:ext>
            </a:extLst>
          </p:cNvPr>
          <p:cNvSpPr/>
          <p:nvPr/>
        </p:nvSpPr>
        <p:spPr>
          <a:xfrm flipV="1">
            <a:off x="11675806" y="368710"/>
            <a:ext cx="530942" cy="6489290"/>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7" name="Picture 6">
            <a:extLst>
              <a:ext uri="{FF2B5EF4-FFF2-40B4-BE49-F238E27FC236}">
                <a16:creationId xmlns:a16="http://schemas.microsoft.com/office/drawing/2014/main" id="{1BB3EDEC-27D6-76CD-4899-F82B7A5D17DF}"/>
              </a:ext>
            </a:extLst>
          </p:cNvPr>
          <p:cNvPicPr>
            <a:picLocks noChangeAspect="1"/>
          </p:cNvPicPr>
          <p:nvPr/>
        </p:nvPicPr>
        <p:blipFill>
          <a:blip r:embed="rId2"/>
          <a:srcRect l="18061" r="14721"/>
          <a:stretch/>
        </p:blipFill>
        <p:spPr>
          <a:xfrm>
            <a:off x="653845" y="852487"/>
            <a:ext cx="5442155" cy="5153025"/>
          </a:xfrm>
          <a:prstGeom prst="rect">
            <a:avLst/>
          </a:prstGeom>
        </p:spPr>
      </p:pic>
      <p:sp>
        <p:nvSpPr>
          <p:cNvPr id="9" name="Rectangle 8">
            <a:extLst>
              <a:ext uri="{FF2B5EF4-FFF2-40B4-BE49-F238E27FC236}">
                <a16:creationId xmlns:a16="http://schemas.microsoft.com/office/drawing/2014/main" id="{62DE9869-1A2E-AAF0-5A1B-E5CD3CA9FFE0}"/>
              </a:ext>
            </a:extLst>
          </p:cNvPr>
          <p:cNvSpPr/>
          <p:nvPr/>
        </p:nvSpPr>
        <p:spPr>
          <a:xfrm flipV="1">
            <a:off x="265471" y="6164827"/>
            <a:ext cx="4935794" cy="152400"/>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F4AA9493-957B-124F-22A9-FC74C86C3927}"/>
              </a:ext>
            </a:extLst>
          </p:cNvPr>
          <p:cNvSpPr/>
          <p:nvPr/>
        </p:nvSpPr>
        <p:spPr>
          <a:xfrm flipV="1">
            <a:off x="7005483" y="599853"/>
            <a:ext cx="4935794" cy="15240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solidFill>
                <a:schemeClr val="tx1"/>
              </a:solidFill>
            </a:endParaRPr>
          </a:p>
        </p:txBody>
      </p:sp>
    </p:spTree>
    <p:extLst>
      <p:ext uri="{BB962C8B-B14F-4D97-AF65-F5344CB8AC3E}">
        <p14:creationId xmlns:p14="http://schemas.microsoft.com/office/powerpoint/2010/main" val="42792279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7A90EDA-6DE2-BCE4-C474-FEF3E6E1ACD2}"/>
              </a:ext>
            </a:extLst>
          </p:cNvPr>
          <p:cNvSpPr/>
          <p:nvPr/>
        </p:nvSpPr>
        <p:spPr>
          <a:xfrm flipV="1">
            <a:off x="0" y="5320338"/>
            <a:ext cx="6371303" cy="128311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solidFill>
                <a:schemeClr val="tx1"/>
              </a:solidFill>
            </a:endParaRPr>
          </a:p>
        </p:txBody>
      </p:sp>
      <p:sp>
        <p:nvSpPr>
          <p:cNvPr id="7" name="TextBox 6">
            <a:extLst>
              <a:ext uri="{FF2B5EF4-FFF2-40B4-BE49-F238E27FC236}">
                <a16:creationId xmlns:a16="http://schemas.microsoft.com/office/drawing/2014/main" id="{782321DB-87B0-837E-16E6-5C51D5C08E4C}"/>
              </a:ext>
            </a:extLst>
          </p:cNvPr>
          <p:cNvSpPr txBox="1"/>
          <p:nvPr/>
        </p:nvSpPr>
        <p:spPr>
          <a:xfrm>
            <a:off x="292509" y="5366220"/>
            <a:ext cx="11606982" cy="1131079"/>
          </a:xfrm>
          <a:prstGeom prst="rect">
            <a:avLst/>
          </a:prstGeom>
          <a:noFill/>
        </p:spPr>
        <p:txBody>
          <a:bodyPr wrap="square">
            <a:spAutoFit/>
          </a:bodyPr>
          <a:lstStyle>
            <a:defPPr>
              <a:defRPr lang="fa-IR"/>
            </a:defPPr>
            <a:lvl1pPr algn="just" rtl="1" fontAlgn="base">
              <a:lnSpc>
                <a:spcPct val="200000"/>
              </a:lnSpc>
              <a:defRPr b="0" i="0">
                <a:solidFill>
                  <a:srgbClr val="070707"/>
                </a:solidFill>
                <a:effectLst/>
                <a:latin typeface="Vazir" panose="020B0603030804020204" pitchFamily="34" charset="-78"/>
                <a:cs typeface="Vazir" panose="020B0603030804020204" pitchFamily="34" charset="-78"/>
              </a:defRPr>
            </a:lvl1pPr>
          </a:lstStyle>
          <a:p>
            <a:r>
              <a:rPr lang="fa-IR" dirty="0"/>
              <a:t>سقراط فیلسوف یونان کلاسیک اهل آتن و یکی از بنیان گذارترین فلسفهٔ غرب بود. افکار سقراط متوجه مفهوم انسانیت بود و سقراط اعلام کرد که باید جهان شناسی را کنار گذاشت و به انسان بازگشت، شعار سقراط خودت را بشناس بود.</a:t>
            </a:r>
          </a:p>
        </p:txBody>
      </p:sp>
      <p:sp>
        <p:nvSpPr>
          <p:cNvPr id="9" name="TextBox 8">
            <a:extLst>
              <a:ext uri="{FF2B5EF4-FFF2-40B4-BE49-F238E27FC236}">
                <a16:creationId xmlns:a16="http://schemas.microsoft.com/office/drawing/2014/main" id="{15313F40-2675-BE80-1D8A-CCD4F18143FB}"/>
              </a:ext>
            </a:extLst>
          </p:cNvPr>
          <p:cNvSpPr txBox="1"/>
          <p:nvPr/>
        </p:nvSpPr>
        <p:spPr>
          <a:xfrm>
            <a:off x="3824748" y="317892"/>
            <a:ext cx="4542504" cy="461665"/>
          </a:xfrm>
          <a:prstGeom prst="rect">
            <a:avLst/>
          </a:prstGeom>
          <a:noFill/>
        </p:spPr>
        <p:txBody>
          <a:bodyPr wrap="square">
            <a:spAutoFit/>
          </a:bodyPr>
          <a:lstStyle>
            <a:defPPr>
              <a:defRPr lang="fa-IR"/>
            </a:defPPr>
            <a:lvl1pPr algn="just" rtl="1" fontAlgn="base">
              <a:defRPr sz="2400" b="1" i="0">
                <a:effectLst/>
                <a:latin typeface="Shabnam" panose="020B0603030804020204" pitchFamily="34" charset="-78"/>
                <a:cs typeface="Shabnam" panose="020B0603030804020204" pitchFamily="34" charset="-78"/>
              </a:defRPr>
            </a:lvl1pPr>
          </a:lstStyle>
          <a:p>
            <a:r>
              <a:rPr lang="fa-IR" dirty="0"/>
              <a:t>شعار سقراط: خودت را بشناس</a:t>
            </a:r>
          </a:p>
        </p:txBody>
      </p:sp>
      <p:sp>
        <p:nvSpPr>
          <p:cNvPr id="10" name="Rectangle 9">
            <a:extLst>
              <a:ext uri="{FF2B5EF4-FFF2-40B4-BE49-F238E27FC236}">
                <a16:creationId xmlns:a16="http://schemas.microsoft.com/office/drawing/2014/main" id="{81FEE63D-2DB4-B8CB-77E9-6462203355BF}"/>
              </a:ext>
            </a:extLst>
          </p:cNvPr>
          <p:cNvSpPr/>
          <p:nvPr/>
        </p:nvSpPr>
        <p:spPr>
          <a:xfrm>
            <a:off x="5869857" y="817495"/>
            <a:ext cx="2728452" cy="83078"/>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819F034B-7B7B-28A6-EA58-BAC38E0F6AB2}"/>
              </a:ext>
            </a:extLst>
          </p:cNvPr>
          <p:cNvSpPr/>
          <p:nvPr/>
        </p:nvSpPr>
        <p:spPr>
          <a:xfrm>
            <a:off x="4114801" y="945561"/>
            <a:ext cx="2728452" cy="83078"/>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13" name="Picture 12">
            <a:extLst>
              <a:ext uri="{FF2B5EF4-FFF2-40B4-BE49-F238E27FC236}">
                <a16:creationId xmlns:a16="http://schemas.microsoft.com/office/drawing/2014/main" id="{1A46AA87-1B73-9AC3-4FB1-6A15B8076DF3}"/>
              </a:ext>
            </a:extLst>
          </p:cNvPr>
          <p:cNvPicPr>
            <a:picLocks noChangeAspect="1"/>
          </p:cNvPicPr>
          <p:nvPr/>
        </p:nvPicPr>
        <p:blipFill>
          <a:blip r:embed="rId2"/>
          <a:stretch>
            <a:fillRect/>
          </a:stretch>
        </p:blipFill>
        <p:spPr>
          <a:xfrm>
            <a:off x="3112801" y="1272398"/>
            <a:ext cx="5966398" cy="3850062"/>
          </a:xfrm>
          <a:prstGeom prst="rect">
            <a:avLst/>
          </a:prstGeom>
        </p:spPr>
      </p:pic>
      <p:sp>
        <p:nvSpPr>
          <p:cNvPr id="14" name="Rectangle 13">
            <a:extLst>
              <a:ext uri="{FF2B5EF4-FFF2-40B4-BE49-F238E27FC236}">
                <a16:creationId xmlns:a16="http://schemas.microsoft.com/office/drawing/2014/main" id="{FD9FCF2C-4544-D640-162B-171D4952FC3E}"/>
              </a:ext>
            </a:extLst>
          </p:cNvPr>
          <p:cNvSpPr/>
          <p:nvPr/>
        </p:nvSpPr>
        <p:spPr>
          <a:xfrm flipV="1">
            <a:off x="2344655" y="1722591"/>
            <a:ext cx="1480093" cy="519164"/>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5" name="Rectangle 14">
            <a:extLst>
              <a:ext uri="{FF2B5EF4-FFF2-40B4-BE49-F238E27FC236}">
                <a16:creationId xmlns:a16="http://schemas.microsoft.com/office/drawing/2014/main" id="{D58BC35A-CB70-9603-065B-7437D684C0A5}"/>
              </a:ext>
            </a:extLst>
          </p:cNvPr>
          <p:cNvSpPr/>
          <p:nvPr/>
        </p:nvSpPr>
        <p:spPr>
          <a:xfrm flipV="1">
            <a:off x="8735623" y="4378693"/>
            <a:ext cx="1480093" cy="519164"/>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solidFill>
                <a:schemeClr val="tx1"/>
              </a:solidFill>
            </a:endParaRPr>
          </a:p>
        </p:txBody>
      </p:sp>
    </p:spTree>
    <p:extLst>
      <p:ext uri="{BB962C8B-B14F-4D97-AF65-F5344CB8AC3E}">
        <p14:creationId xmlns:p14="http://schemas.microsoft.com/office/powerpoint/2010/main" val="31916204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61AAF6B-098C-E4ED-5F50-BFB0884BC899}"/>
              </a:ext>
            </a:extLst>
          </p:cNvPr>
          <p:cNvSpPr txBox="1"/>
          <p:nvPr/>
        </p:nvSpPr>
        <p:spPr>
          <a:xfrm>
            <a:off x="2260190" y="1657949"/>
            <a:ext cx="3720280" cy="461665"/>
          </a:xfrm>
          <a:prstGeom prst="rect">
            <a:avLst/>
          </a:prstGeom>
          <a:noFill/>
        </p:spPr>
        <p:txBody>
          <a:bodyPr wrap="square">
            <a:spAutoFit/>
          </a:bodyPr>
          <a:lstStyle>
            <a:defPPr>
              <a:defRPr lang="fa-IR"/>
            </a:defPPr>
            <a:lvl1pPr algn="just" rtl="1" fontAlgn="base">
              <a:defRPr sz="2400" b="1" i="0">
                <a:effectLst/>
                <a:latin typeface="Shabnam" panose="020B0603030804020204" pitchFamily="34" charset="-78"/>
                <a:cs typeface="Shabnam" panose="020B0603030804020204" pitchFamily="34" charset="-78"/>
              </a:defRPr>
            </a:lvl1pPr>
          </a:lstStyle>
          <a:p>
            <a:r>
              <a:rPr lang="fa-IR" dirty="0"/>
              <a:t>محاکمه سقراط چگونه بود؟</a:t>
            </a:r>
          </a:p>
        </p:txBody>
      </p:sp>
      <p:sp>
        <p:nvSpPr>
          <p:cNvPr id="5" name="TextBox 4">
            <a:extLst>
              <a:ext uri="{FF2B5EF4-FFF2-40B4-BE49-F238E27FC236}">
                <a16:creationId xmlns:a16="http://schemas.microsoft.com/office/drawing/2014/main" id="{998C4C67-7619-4646-2433-D667F84DE6CD}"/>
              </a:ext>
            </a:extLst>
          </p:cNvPr>
          <p:cNvSpPr txBox="1"/>
          <p:nvPr/>
        </p:nvSpPr>
        <p:spPr>
          <a:xfrm>
            <a:off x="151170" y="2119614"/>
            <a:ext cx="5829300" cy="3347070"/>
          </a:xfrm>
          <a:prstGeom prst="rect">
            <a:avLst/>
          </a:prstGeom>
          <a:noFill/>
        </p:spPr>
        <p:txBody>
          <a:bodyPr wrap="square">
            <a:spAutoFit/>
          </a:bodyPr>
          <a:lstStyle>
            <a:defPPr>
              <a:defRPr lang="fa-IR"/>
            </a:defPPr>
            <a:lvl1pPr algn="just" rtl="1" fontAlgn="base">
              <a:lnSpc>
                <a:spcPct val="200000"/>
              </a:lnSpc>
              <a:defRPr b="0" i="0">
                <a:solidFill>
                  <a:srgbClr val="070707"/>
                </a:solidFill>
                <a:effectLst/>
                <a:latin typeface="Vazir" panose="020B0603030804020204" pitchFamily="34" charset="-78"/>
                <a:cs typeface="Vazir" panose="020B0603030804020204" pitchFamily="34" charset="-78"/>
              </a:defRPr>
            </a:lvl1pPr>
          </a:lstStyle>
          <a:p>
            <a:r>
              <a:rPr lang="fa-IR" dirty="0"/>
              <a:t>او تلاش می‌کرد بدون درگیری با مسائل سیاسی زندگی کند. او حتی پس از پایان جنگ پلوپونزی، از همه طرف‌های درگیری قدرت، دوستانی داشت. در سال ۴۹۶ پیش از میلاد، او برای خدمت در مجلس آتن به عنوان دموکراتیا انتخاب شد و در یکی از ۳ شاخه دموکراسی یونان باستان قرار گرفت. هنگام پیشنهاد محاکمه گروهی ژنرال‌های ارشد آتن، سقراط تنها مخالف بود.</a:t>
            </a:r>
          </a:p>
        </p:txBody>
      </p:sp>
      <p:pic>
        <p:nvPicPr>
          <p:cNvPr id="7" name="Picture 6">
            <a:extLst>
              <a:ext uri="{FF2B5EF4-FFF2-40B4-BE49-F238E27FC236}">
                <a16:creationId xmlns:a16="http://schemas.microsoft.com/office/drawing/2014/main" id="{CE158351-9BDF-8220-3DFA-812D55CC13CE}"/>
              </a:ext>
            </a:extLst>
          </p:cNvPr>
          <p:cNvPicPr>
            <a:picLocks noChangeAspect="1"/>
          </p:cNvPicPr>
          <p:nvPr/>
        </p:nvPicPr>
        <p:blipFill>
          <a:blip r:embed="rId2"/>
          <a:stretch>
            <a:fillRect/>
          </a:stretch>
        </p:blipFill>
        <p:spPr>
          <a:xfrm>
            <a:off x="6126726" y="1175447"/>
            <a:ext cx="6065274" cy="4713584"/>
          </a:xfrm>
          <a:prstGeom prst="rect">
            <a:avLst/>
          </a:prstGeom>
        </p:spPr>
      </p:pic>
      <p:sp>
        <p:nvSpPr>
          <p:cNvPr id="8" name="Rectangle 7">
            <a:extLst>
              <a:ext uri="{FF2B5EF4-FFF2-40B4-BE49-F238E27FC236}">
                <a16:creationId xmlns:a16="http://schemas.microsoft.com/office/drawing/2014/main" id="{CAA15DE7-624A-D86B-682D-8AB1CCCDE66D}"/>
              </a:ext>
            </a:extLst>
          </p:cNvPr>
          <p:cNvSpPr/>
          <p:nvPr/>
        </p:nvSpPr>
        <p:spPr>
          <a:xfrm>
            <a:off x="412955" y="1258580"/>
            <a:ext cx="5567515" cy="265471"/>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10" name="Rectangle 9">
            <a:extLst>
              <a:ext uri="{FF2B5EF4-FFF2-40B4-BE49-F238E27FC236}">
                <a16:creationId xmlns:a16="http://schemas.microsoft.com/office/drawing/2014/main" id="{96010AEF-DEA7-7F5F-E2EA-6159D160EFA9}"/>
              </a:ext>
            </a:extLst>
          </p:cNvPr>
          <p:cNvSpPr/>
          <p:nvPr/>
        </p:nvSpPr>
        <p:spPr>
          <a:xfrm>
            <a:off x="412954" y="5560142"/>
            <a:ext cx="5567515" cy="265471"/>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B49B16ED-7D2F-CA09-C158-CE7E496556C6}"/>
              </a:ext>
            </a:extLst>
          </p:cNvPr>
          <p:cNvSpPr/>
          <p:nvPr/>
        </p:nvSpPr>
        <p:spPr>
          <a:xfrm>
            <a:off x="5598242" y="720433"/>
            <a:ext cx="6065273" cy="265471"/>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4289BFB1-0F42-7DF9-6F44-2C3D3E6AE951}"/>
              </a:ext>
            </a:extLst>
          </p:cNvPr>
          <p:cNvSpPr/>
          <p:nvPr/>
        </p:nvSpPr>
        <p:spPr>
          <a:xfrm>
            <a:off x="5486400" y="6061639"/>
            <a:ext cx="6207841" cy="259561"/>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Tree>
    <p:extLst>
      <p:ext uri="{BB962C8B-B14F-4D97-AF65-F5344CB8AC3E}">
        <p14:creationId xmlns:p14="http://schemas.microsoft.com/office/powerpoint/2010/main" val="30216514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3A7D217-5445-5898-E676-C514B89B10A5}"/>
              </a:ext>
            </a:extLst>
          </p:cNvPr>
          <p:cNvSpPr txBox="1"/>
          <p:nvPr/>
        </p:nvSpPr>
        <p:spPr>
          <a:xfrm>
            <a:off x="224300" y="724039"/>
            <a:ext cx="11654912" cy="1685077"/>
          </a:xfrm>
          <a:prstGeom prst="rect">
            <a:avLst/>
          </a:prstGeom>
          <a:noFill/>
        </p:spPr>
        <p:txBody>
          <a:bodyPr wrap="square">
            <a:spAutoFit/>
          </a:bodyPr>
          <a:lstStyle>
            <a:defPPr>
              <a:defRPr lang="fa-IR"/>
            </a:defPPr>
            <a:lvl1pPr algn="just" rtl="1" fontAlgn="base">
              <a:lnSpc>
                <a:spcPct val="200000"/>
              </a:lnSpc>
              <a:defRPr b="0" i="0">
                <a:solidFill>
                  <a:srgbClr val="070707"/>
                </a:solidFill>
                <a:effectLst/>
                <a:latin typeface="Vazir" panose="020B0603030804020204" pitchFamily="34" charset="-78"/>
                <a:cs typeface="Vazir" panose="020B0603030804020204" pitchFamily="34" charset="-78"/>
              </a:defRPr>
            </a:lvl1pPr>
          </a:lstStyle>
          <a:p>
            <a:r>
              <a:rPr lang="fa-IR" dirty="0"/>
              <a:t> ۳ سال بعد توسط دولت مستبد آتن به او دستور داده شد تا در دستگیری و اعدام لئون سالامیس شرکت کند؛ اما او امتناع کرد. قبل از مجازات سقراط، مستبدان از قدرت برکنار شدند. در نهایت در سال ۳۹۹ پیش از میلاد بود که دوباره سقراط به دلیل فساد جوانان و بی‌احترامی به خدایان آتن محکوم شد.</a:t>
            </a:r>
          </a:p>
        </p:txBody>
      </p:sp>
      <p:sp>
        <p:nvSpPr>
          <p:cNvPr id="4" name="TextBox 3">
            <a:extLst>
              <a:ext uri="{FF2B5EF4-FFF2-40B4-BE49-F238E27FC236}">
                <a16:creationId xmlns:a16="http://schemas.microsoft.com/office/drawing/2014/main" id="{DC036C2F-C49B-347C-EB76-B22922D822B8}"/>
              </a:ext>
            </a:extLst>
          </p:cNvPr>
          <p:cNvSpPr txBox="1"/>
          <p:nvPr/>
        </p:nvSpPr>
        <p:spPr>
          <a:xfrm>
            <a:off x="8380158" y="232025"/>
            <a:ext cx="3499054" cy="461665"/>
          </a:xfrm>
          <a:prstGeom prst="rect">
            <a:avLst/>
          </a:prstGeom>
          <a:noFill/>
        </p:spPr>
        <p:txBody>
          <a:bodyPr wrap="square">
            <a:spAutoFit/>
          </a:bodyPr>
          <a:lstStyle>
            <a:defPPr>
              <a:defRPr lang="fa-IR"/>
            </a:defPPr>
            <a:lvl1pPr algn="just" rtl="1" fontAlgn="base">
              <a:defRPr sz="2400" b="1" i="0">
                <a:effectLst/>
                <a:latin typeface="Shabnam" panose="020B0603030804020204" pitchFamily="34" charset="-78"/>
                <a:cs typeface="Shabnam" panose="020B0603030804020204" pitchFamily="34" charset="-78"/>
              </a:defRPr>
            </a:lvl1pPr>
          </a:lstStyle>
          <a:p>
            <a:r>
              <a:rPr lang="fa-IR" dirty="0"/>
              <a:t>محاکمه سقراط چگونه بود؟</a:t>
            </a:r>
          </a:p>
        </p:txBody>
      </p:sp>
      <p:sp>
        <p:nvSpPr>
          <p:cNvPr id="5" name="Rectangle 4">
            <a:extLst>
              <a:ext uri="{FF2B5EF4-FFF2-40B4-BE49-F238E27FC236}">
                <a16:creationId xmlns:a16="http://schemas.microsoft.com/office/drawing/2014/main" id="{AD5E5AAF-65C7-6E49-D889-B07D2A4880A4}"/>
              </a:ext>
            </a:extLst>
          </p:cNvPr>
          <p:cNvSpPr/>
          <p:nvPr/>
        </p:nvSpPr>
        <p:spPr>
          <a:xfrm>
            <a:off x="11928004" y="193609"/>
            <a:ext cx="147484" cy="2580967"/>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59A5C01F-FAF3-1EDB-7646-56BB9839E0E7}"/>
              </a:ext>
            </a:extLst>
          </p:cNvPr>
          <p:cNvSpPr/>
          <p:nvPr/>
        </p:nvSpPr>
        <p:spPr>
          <a:xfrm>
            <a:off x="2043267" y="2957917"/>
            <a:ext cx="147484" cy="2580967"/>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218" name="Picture 2" descr="زندگینامه افلاطون ؛ شاگرد سقراط و بزرگترین فیلسوف تاریخ - ستاره">
            <a:extLst>
              <a:ext uri="{FF2B5EF4-FFF2-40B4-BE49-F238E27FC236}">
                <a16:creationId xmlns:a16="http://schemas.microsoft.com/office/drawing/2014/main" id="{4B531390-5F95-8747-886A-40FFE3A939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5819" y="2661322"/>
            <a:ext cx="7320362" cy="399482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C168092B-769A-C75C-DED0-8E0E78D01C17}"/>
              </a:ext>
            </a:extLst>
          </p:cNvPr>
          <p:cNvSpPr/>
          <p:nvPr/>
        </p:nvSpPr>
        <p:spPr>
          <a:xfrm>
            <a:off x="10148733" y="3814175"/>
            <a:ext cx="147484" cy="2580967"/>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0670CB39-5162-CF70-F9AD-705863010127}"/>
              </a:ext>
            </a:extLst>
          </p:cNvPr>
          <p:cNvSpPr/>
          <p:nvPr/>
        </p:nvSpPr>
        <p:spPr>
          <a:xfrm>
            <a:off x="10600032" y="5117690"/>
            <a:ext cx="147484" cy="1277452"/>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1E7D10C2-E739-D277-DA51-7715AE63BB65}"/>
              </a:ext>
            </a:extLst>
          </p:cNvPr>
          <p:cNvSpPr/>
          <p:nvPr/>
        </p:nvSpPr>
        <p:spPr>
          <a:xfrm>
            <a:off x="1620972" y="4261432"/>
            <a:ext cx="147484" cy="1277452"/>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5788603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24C77AA-60E2-DF33-1499-800B808520CD}"/>
              </a:ext>
            </a:extLst>
          </p:cNvPr>
          <p:cNvSpPr/>
          <p:nvPr/>
        </p:nvSpPr>
        <p:spPr>
          <a:xfrm>
            <a:off x="0" y="1230539"/>
            <a:ext cx="3884950" cy="490321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C6544454-A9C4-B8D3-A83D-85CE2E731CC5}"/>
              </a:ext>
            </a:extLst>
          </p:cNvPr>
          <p:cNvSpPr/>
          <p:nvPr/>
        </p:nvSpPr>
        <p:spPr>
          <a:xfrm>
            <a:off x="3884950" y="1229273"/>
            <a:ext cx="8307050" cy="4903210"/>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045DDF34-81E9-0A6E-F0C2-5E84B7E5B465}"/>
              </a:ext>
            </a:extLst>
          </p:cNvPr>
          <p:cNvSpPr txBox="1"/>
          <p:nvPr/>
        </p:nvSpPr>
        <p:spPr>
          <a:xfrm>
            <a:off x="6592536" y="1453345"/>
            <a:ext cx="5460590" cy="4455066"/>
          </a:xfrm>
          <a:prstGeom prst="rect">
            <a:avLst/>
          </a:prstGeom>
          <a:noFill/>
        </p:spPr>
        <p:txBody>
          <a:bodyPr wrap="square">
            <a:spAutoFit/>
          </a:bodyPr>
          <a:lstStyle>
            <a:defPPr>
              <a:defRPr lang="fa-IR"/>
            </a:defPPr>
            <a:lvl1pPr algn="just" rtl="1" fontAlgn="base">
              <a:lnSpc>
                <a:spcPct val="200000"/>
              </a:lnSpc>
              <a:defRPr b="0" i="0">
                <a:solidFill>
                  <a:srgbClr val="070707"/>
                </a:solidFill>
                <a:effectLst/>
                <a:latin typeface="Vazir" panose="020B0603030804020204" pitchFamily="34" charset="-78"/>
                <a:cs typeface="Vazir" panose="020B0603030804020204" pitchFamily="34" charset="-78"/>
              </a:defRPr>
            </a:lvl1pPr>
          </a:lstStyle>
          <a:p>
            <a:r>
              <a:rPr lang="fa-IR" dirty="0">
                <a:solidFill>
                  <a:schemeClr val="bg1"/>
                </a:solidFill>
              </a:rPr>
              <a:t>محکومیت سقراط نه به خاطر دسیسه‌های سیاسی، بلکه به دلیل اعتقادات و‌اندیشه‌هایش بود. او به‌عنوان متهم به بی‌تقوایی، بدعت و آزار جنسی جوانان در دادگاه به جای اقرار به بی‌گناهی خود، اعلام کرد خدمات مهمی به جامعه ارائه می‌دهد؛ زیرا وضعیت موجود را مدام با پرسش‌هایش، به چالش می‌کشد. متاسفانه این صحبت‌های سقراط هیئت منصفه را قانع نکرد و در نهایت او با ۲۸۰ رای مثبت و ۲۲۱ رای منفی، به اعدام محکوم شد.</a:t>
            </a:r>
          </a:p>
        </p:txBody>
      </p:sp>
      <p:sp>
        <p:nvSpPr>
          <p:cNvPr id="4" name="TextBox 3">
            <a:extLst>
              <a:ext uri="{FF2B5EF4-FFF2-40B4-BE49-F238E27FC236}">
                <a16:creationId xmlns:a16="http://schemas.microsoft.com/office/drawing/2014/main" id="{C02DA229-2DD7-85D6-33DA-2AD730B9C432}"/>
              </a:ext>
            </a:extLst>
          </p:cNvPr>
          <p:cNvSpPr txBox="1"/>
          <p:nvPr/>
        </p:nvSpPr>
        <p:spPr>
          <a:xfrm>
            <a:off x="4568918" y="424740"/>
            <a:ext cx="3469557" cy="461665"/>
          </a:xfrm>
          <a:prstGeom prst="rect">
            <a:avLst/>
          </a:prstGeom>
          <a:noFill/>
        </p:spPr>
        <p:txBody>
          <a:bodyPr wrap="square">
            <a:spAutoFit/>
          </a:bodyPr>
          <a:lstStyle>
            <a:defPPr>
              <a:defRPr lang="fa-IR"/>
            </a:defPPr>
            <a:lvl1pPr algn="just" rtl="1" fontAlgn="base">
              <a:defRPr sz="2400" b="1" i="0">
                <a:effectLst/>
                <a:latin typeface="Shabnam" panose="020B0603030804020204" pitchFamily="34" charset="-78"/>
                <a:cs typeface="Shabnam" panose="020B0603030804020204" pitchFamily="34" charset="-78"/>
              </a:defRPr>
            </a:lvl1pPr>
          </a:lstStyle>
          <a:p>
            <a:r>
              <a:rPr lang="fa-IR" dirty="0"/>
              <a:t>محاکمه سقراط چگونه بود؟</a:t>
            </a:r>
          </a:p>
        </p:txBody>
      </p:sp>
      <p:pic>
        <p:nvPicPr>
          <p:cNvPr id="5" name="Picture 4">
            <a:extLst>
              <a:ext uri="{FF2B5EF4-FFF2-40B4-BE49-F238E27FC236}">
                <a16:creationId xmlns:a16="http://schemas.microsoft.com/office/drawing/2014/main" id="{11994FE5-278B-C21B-EE17-9807287E2EC8}"/>
              </a:ext>
            </a:extLst>
          </p:cNvPr>
          <p:cNvPicPr>
            <a:picLocks noChangeAspect="1"/>
          </p:cNvPicPr>
          <p:nvPr/>
        </p:nvPicPr>
        <p:blipFill>
          <a:blip r:embed="rId2"/>
          <a:stretch>
            <a:fillRect/>
          </a:stretch>
        </p:blipFill>
        <p:spPr>
          <a:xfrm>
            <a:off x="0" y="1396885"/>
            <a:ext cx="6445038" cy="4511526"/>
          </a:xfrm>
          <a:prstGeom prst="rect">
            <a:avLst/>
          </a:prstGeom>
        </p:spPr>
      </p:pic>
      <p:sp>
        <p:nvSpPr>
          <p:cNvPr id="8" name="Frame 7">
            <a:extLst>
              <a:ext uri="{FF2B5EF4-FFF2-40B4-BE49-F238E27FC236}">
                <a16:creationId xmlns:a16="http://schemas.microsoft.com/office/drawing/2014/main" id="{412BD81A-ECE0-3E43-70BF-650D7BB18273}"/>
              </a:ext>
            </a:extLst>
          </p:cNvPr>
          <p:cNvSpPr/>
          <p:nvPr/>
        </p:nvSpPr>
        <p:spPr>
          <a:xfrm>
            <a:off x="4343392" y="293714"/>
            <a:ext cx="4203291" cy="723716"/>
          </a:xfrm>
          <a:prstGeom prst="frame">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0062883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110E5CE-730C-04A5-3EA1-304017F51DDA}"/>
              </a:ext>
            </a:extLst>
          </p:cNvPr>
          <p:cNvSpPr txBox="1"/>
          <p:nvPr/>
        </p:nvSpPr>
        <p:spPr>
          <a:xfrm>
            <a:off x="8052618" y="853867"/>
            <a:ext cx="3926759" cy="461665"/>
          </a:xfrm>
          <a:prstGeom prst="rect">
            <a:avLst/>
          </a:prstGeom>
          <a:noFill/>
        </p:spPr>
        <p:txBody>
          <a:bodyPr wrap="square">
            <a:spAutoFit/>
          </a:bodyPr>
          <a:lstStyle>
            <a:defPPr>
              <a:defRPr lang="fa-IR"/>
            </a:defPPr>
            <a:lvl1pPr algn="just" rtl="1" fontAlgn="base">
              <a:defRPr sz="2400" b="1" i="0">
                <a:effectLst/>
                <a:latin typeface="Shabnam" panose="020B0603030804020204" pitchFamily="34" charset="-78"/>
                <a:cs typeface="Shabnam" panose="020B0603030804020204" pitchFamily="34" charset="-78"/>
              </a:defRPr>
            </a:lvl1pPr>
          </a:lstStyle>
          <a:p>
            <a:r>
              <a:rPr lang="fa-IR" dirty="0"/>
              <a:t>دفاعیه سقراط چه بود؟</a:t>
            </a:r>
          </a:p>
        </p:txBody>
      </p:sp>
      <p:sp>
        <p:nvSpPr>
          <p:cNvPr id="5" name="TextBox 4">
            <a:extLst>
              <a:ext uri="{FF2B5EF4-FFF2-40B4-BE49-F238E27FC236}">
                <a16:creationId xmlns:a16="http://schemas.microsoft.com/office/drawing/2014/main" id="{04B4589F-FDC1-3641-9349-E818D512488D}"/>
              </a:ext>
            </a:extLst>
          </p:cNvPr>
          <p:cNvSpPr txBox="1"/>
          <p:nvPr/>
        </p:nvSpPr>
        <p:spPr>
          <a:xfrm>
            <a:off x="212623" y="978846"/>
            <a:ext cx="5692877" cy="5009064"/>
          </a:xfrm>
          <a:prstGeom prst="rect">
            <a:avLst/>
          </a:prstGeom>
          <a:noFill/>
        </p:spPr>
        <p:txBody>
          <a:bodyPr wrap="square">
            <a:spAutoFit/>
          </a:bodyPr>
          <a:lstStyle>
            <a:defPPr>
              <a:defRPr lang="fa-IR"/>
            </a:defPPr>
            <a:lvl1pPr algn="just" rtl="1" fontAlgn="base">
              <a:lnSpc>
                <a:spcPct val="200000"/>
              </a:lnSpc>
              <a:defRPr b="0" i="0">
                <a:solidFill>
                  <a:srgbClr val="070707"/>
                </a:solidFill>
                <a:effectLst/>
                <a:latin typeface="Vazir" panose="020B0603030804020204" pitchFamily="34" charset="-78"/>
                <a:cs typeface="Vazir" panose="020B0603030804020204" pitchFamily="34" charset="-78"/>
              </a:defRPr>
            </a:lvl1pPr>
          </a:lstStyle>
          <a:p>
            <a:r>
              <a:rPr lang="fa-IR" dirty="0"/>
              <a:t>افلاطون در محاکمه سقراط یک دفاعیه پرشور از فضیلت خود ارائه داد؛ اما در نهایت حکم هیئت منصفه را قبول کرد. سقراط هم در دادگاه جمله معروفی گفت که ماندگار شد: زندگی ناآزموده، ارزش زیستن ندارد!بر اساس آنچه که افلاطون از زندگینامه سقراط می‌گوید، او پس از اتهامات، به دفاع از خود برآمد. او آلوده ساختن جوانان به فساد را انکار کرد و حتی گفت در معبد دلفی به‌عنوان داناترین افراد، معرفی شده؛ در حالی که تنها علم او، علم به نادانی خویش است. ضمن اینکه علم بشر در برابر علم خدا، خیلی ناچیز محسوب می‌شود.</a:t>
            </a:r>
          </a:p>
        </p:txBody>
      </p:sp>
      <p:pic>
        <p:nvPicPr>
          <p:cNvPr id="7" name="Picture 6">
            <a:extLst>
              <a:ext uri="{FF2B5EF4-FFF2-40B4-BE49-F238E27FC236}">
                <a16:creationId xmlns:a16="http://schemas.microsoft.com/office/drawing/2014/main" id="{C8BAA7EC-2661-4705-C251-332F7CE63A15}"/>
              </a:ext>
            </a:extLst>
          </p:cNvPr>
          <p:cNvPicPr>
            <a:picLocks noChangeAspect="1"/>
          </p:cNvPicPr>
          <p:nvPr/>
        </p:nvPicPr>
        <p:blipFill>
          <a:blip r:embed="rId2"/>
          <a:stretch>
            <a:fillRect/>
          </a:stretch>
        </p:blipFill>
        <p:spPr>
          <a:xfrm>
            <a:off x="6110748" y="1483128"/>
            <a:ext cx="6096000" cy="4000500"/>
          </a:xfrm>
          <a:prstGeom prst="rect">
            <a:avLst/>
          </a:prstGeom>
        </p:spPr>
      </p:pic>
      <p:sp>
        <p:nvSpPr>
          <p:cNvPr id="8" name="Rectangle 7">
            <a:extLst>
              <a:ext uri="{FF2B5EF4-FFF2-40B4-BE49-F238E27FC236}">
                <a16:creationId xmlns:a16="http://schemas.microsoft.com/office/drawing/2014/main" id="{F245E2A9-EB7A-F998-9DC9-4A6C456994CC}"/>
              </a:ext>
            </a:extLst>
          </p:cNvPr>
          <p:cNvSpPr/>
          <p:nvPr/>
        </p:nvSpPr>
        <p:spPr>
          <a:xfrm>
            <a:off x="5914708" y="1084700"/>
            <a:ext cx="196040" cy="4903210"/>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Diagonal Corners Snipped 8">
            <a:extLst>
              <a:ext uri="{FF2B5EF4-FFF2-40B4-BE49-F238E27FC236}">
                <a16:creationId xmlns:a16="http://schemas.microsoft.com/office/drawing/2014/main" id="{614AA6E8-7085-5F94-CC69-ED0B0BF5C93A}"/>
              </a:ext>
            </a:extLst>
          </p:cNvPr>
          <p:cNvSpPr/>
          <p:nvPr/>
        </p:nvSpPr>
        <p:spPr>
          <a:xfrm>
            <a:off x="-7374" y="6436386"/>
            <a:ext cx="12206748" cy="279933"/>
          </a:xfrm>
          <a:prstGeom prst="snip2DiagRect">
            <a:avLst>
              <a:gd name="adj1" fmla="val 0"/>
              <a:gd name="adj2" fmla="val 50000"/>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10" name="Rectangle: Diagonal Corners Snipped 9">
            <a:extLst>
              <a:ext uri="{FF2B5EF4-FFF2-40B4-BE49-F238E27FC236}">
                <a16:creationId xmlns:a16="http://schemas.microsoft.com/office/drawing/2014/main" id="{6A6A06DE-49D7-1B3F-D300-59586966B9E3}"/>
              </a:ext>
            </a:extLst>
          </p:cNvPr>
          <p:cNvSpPr/>
          <p:nvPr/>
        </p:nvSpPr>
        <p:spPr>
          <a:xfrm>
            <a:off x="7374" y="344985"/>
            <a:ext cx="12206748" cy="279933"/>
          </a:xfrm>
          <a:prstGeom prst="snip2DiagRect">
            <a:avLst>
              <a:gd name="adj1" fmla="val 0"/>
              <a:gd name="adj2" fmla="val 50000"/>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Tree>
    <p:extLst>
      <p:ext uri="{BB962C8B-B14F-4D97-AF65-F5344CB8AC3E}">
        <p14:creationId xmlns:p14="http://schemas.microsoft.com/office/powerpoint/2010/main" val="4232150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38EA845-75EE-4477-1142-9123281F4A30}"/>
              </a:ext>
            </a:extLst>
          </p:cNvPr>
          <p:cNvPicPr>
            <a:picLocks noChangeAspect="1"/>
          </p:cNvPicPr>
          <p:nvPr/>
        </p:nvPicPr>
        <p:blipFill>
          <a:blip r:embed="rId2"/>
          <a:srcRect b="1523"/>
          <a:stretch/>
        </p:blipFill>
        <p:spPr>
          <a:xfrm>
            <a:off x="0" y="0"/>
            <a:ext cx="12192000" cy="6858000"/>
          </a:xfrm>
          <a:prstGeom prst="rect">
            <a:avLst/>
          </a:prstGeom>
        </p:spPr>
      </p:pic>
      <p:sp>
        <p:nvSpPr>
          <p:cNvPr id="7" name="Rectangle 6">
            <a:extLst>
              <a:ext uri="{FF2B5EF4-FFF2-40B4-BE49-F238E27FC236}">
                <a16:creationId xmlns:a16="http://schemas.microsoft.com/office/drawing/2014/main" id="{74E965A2-F991-16F5-A6CD-53C14EC27EA8}"/>
              </a:ext>
            </a:extLst>
          </p:cNvPr>
          <p:cNvSpPr/>
          <p:nvPr/>
        </p:nvSpPr>
        <p:spPr>
          <a:xfrm>
            <a:off x="108155" y="739801"/>
            <a:ext cx="5711313" cy="5401861"/>
          </a:xfrm>
          <a:prstGeom prst="rect">
            <a:avLst/>
          </a:prstGeom>
          <a:solidFill>
            <a:schemeClr val="accent4">
              <a:lumMod val="60000"/>
              <a:lumOff val="40000"/>
              <a:alpha val="5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9B256628-F046-2B10-73A7-491C17794FA4}"/>
              </a:ext>
            </a:extLst>
          </p:cNvPr>
          <p:cNvSpPr txBox="1"/>
          <p:nvPr/>
        </p:nvSpPr>
        <p:spPr>
          <a:xfrm>
            <a:off x="3102077" y="982366"/>
            <a:ext cx="2658396" cy="461665"/>
          </a:xfrm>
          <a:prstGeom prst="rect">
            <a:avLst/>
          </a:prstGeom>
          <a:noFill/>
        </p:spPr>
        <p:txBody>
          <a:bodyPr wrap="square">
            <a:spAutoFit/>
          </a:bodyPr>
          <a:lstStyle/>
          <a:p>
            <a:pPr algn="just" rtl="1" fontAlgn="base"/>
            <a:r>
              <a:rPr lang="fa-IR" sz="2400" b="1" i="0" dirty="0">
                <a:solidFill>
                  <a:schemeClr val="bg1"/>
                </a:solidFill>
                <a:effectLst/>
                <a:latin typeface="Shabnam" panose="020B0603030804020204" pitchFamily="34" charset="-78"/>
                <a:cs typeface="Shabnam" panose="020B0603030804020204" pitchFamily="34" charset="-78"/>
              </a:rPr>
              <a:t>سقراط کیست؟</a:t>
            </a:r>
          </a:p>
        </p:txBody>
      </p:sp>
      <p:sp>
        <p:nvSpPr>
          <p:cNvPr id="5" name="TextBox 4">
            <a:extLst>
              <a:ext uri="{FF2B5EF4-FFF2-40B4-BE49-F238E27FC236}">
                <a16:creationId xmlns:a16="http://schemas.microsoft.com/office/drawing/2014/main" id="{6DC05940-6715-A871-FDBC-E649D606D23D}"/>
              </a:ext>
            </a:extLst>
          </p:cNvPr>
          <p:cNvSpPr txBox="1"/>
          <p:nvPr/>
        </p:nvSpPr>
        <p:spPr>
          <a:xfrm>
            <a:off x="108155" y="1444031"/>
            <a:ext cx="5711313" cy="4455066"/>
          </a:xfrm>
          <a:prstGeom prst="rect">
            <a:avLst/>
          </a:prstGeom>
          <a:noFill/>
        </p:spPr>
        <p:txBody>
          <a:bodyPr wrap="square">
            <a:spAutoFit/>
          </a:bodyPr>
          <a:lstStyle/>
          <a:p>
            <a:pPr algn="just" rtl="1" fontAlgn="base">
              <a:lnSpc>
                <a:spcPct val="200000"/>
              </a:lnSpc>
            </a:pPr>
            <a:r>
              <a:rPr lang="fa-IR" b="0" i="0" dirty="0">
                <a:solidFill>
                  <a:schemeClr val="bg1"/>
                </a:solidFill>
                <a:effectLst/>
                <a:latin typeface="Vazir" panose="020B0603030804020204" pitchFamily="34" charset="-78"/>
                <a:cs typeface="Vazir" panose="020B0603030804020204" pitchFamily="34" charset="-78"/>
              </a:rPr>
              <a:t>سقراط ملقب به سقراط حکیم در ۴۶۹ یا ۴۷۰ پیش از میلاد در شهر آتن یونان متولد شد. او شاگردان بزرگی مثل افلاطون و گزنفون داشت. پدر سقراط مجسمه‌ساز و سنگ‌تراش سرشناس و محترمی به نام سوفرونيسكوس بود که باعث شد او با برخورداری از بهترین آموزش‌ها، از حساب و هندسه گرفته تا نجوم و شعر کلاسیک یونان را فرا بگیرد. او بعد از فراگرفتن تحصیلات مقدماتی در یونان، در سن جوانی پیشه پدرش را ادامه داد. بنابراین او قبل از فلسفه، مجسمه‌سازی می‌کرد.</a:t>
            </a:r>
          </a:p>
        </p:txBody>
      </p:sp>
    </p:spTree>
    <p:extLst>
      <p:ext uri="{BB962C8B-B14F-4D97-AF65-F5344CB8AC3E}">
        <p14:creationId xmlns:p14="http://schemas.microsoft.com/office/powerpoint/2010/main" val="9407188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1C5A1D8-B1CD-DCCF-85EF-5D0F3705F314}"/>
              </a:ext>
            </a:extLst>
          </p:cNvPr>
          <p:cNvSpPr/>
          <p:nvPr/>
        </p:nvSpPr>
        <p:spPr>
          <a:xfrm>
            <a:off x="0" y="2579548"/>
            <a:ext cx="4442950" cy="1777723"/>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572FF104-B47C-5DB5-5D2D-82F008E38B4C}"/>
              </a:ext>
            </a:extLst>
          </p:cNvPr>
          <p:cNvSpPr/>
          <p:nvPr/>
        </p:nvSpPr>
        <p:spPr>
          <a:xfrm>
            <a:off x="7758882" y="1179871"/>
            <a:ext cx="4442950" cy="4498258"/>
          </a:xfrm>
          <a:prstGeom prst="rect">
            <a:avLst/>
          </a:prstGeom>
          <a:solidFill>
            <a:schemeClr val="accent4">
              <a:lumMod val="60000"/>
              <a:lumOff val="40000"/>
              <a:alpha val="5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extBox 3">
            <a:extLst>
              <a:ext uri="{FF2B5EF4-FFF2-40B4-BE49-F238E27FC236}">
                <a16:creationId xmlns:a16="http://schemas.microsoft.com/office/drawing/2014/main" id="{E05A19C9-9F82-2016-8838-C70FCB656509}"/>
              </a:ext>
            </a:extLst>
          </p:cNvPr>
          <p:cNvSpPr txBox="1"/>
          <p:nvPr/>
        </p:nvSpPr>
        <p:spPr>
          <a:xfrm>
            <a:off x="8002229" y="2058623"/>
            <a:ext cx="3956253" cy="3347070"/>
          </a:xfrm>
          <a:prstGeom prst="rect">
            <a:avLst/>
          </a:prstGeom>
          <a:noFill/>
        </p:spPr>
        <p:txBody>
          <a:bodyPr wrap="square">
            <a:spAutoFit/>
          </a:bodyPr>
          <a:lstStyle>
            <a:defPPr>
              <a:defRPr lang="fa-IR"/>
            </a:defPPr>
            <a:lvl1pPr algn="just" rtl="1" fontAlgn="base">
              <a:lnSpc>
                <a:spcPct val="200000"/>
              </a:lnSpc>
              <a:defRPr b="0" i="0">
                <a:solidFill>
                  <a:srgbClr val="070707"/>
                </a:solidFill>
                <a:effectLst/>
                <a:latin typeface="Vazir" panose="020B0603030804020204" pitchFamily="34" charset="-78"/>
                <a:cs typeface="Vazir" panose="020B0603030804020204" pitchFamily="34" charset="-78"/>
              </a:defRPr>
            </a:lvl1pPr>
          </a:lstStyle>
          <a:p>
            <a:r>
              <a:rPr lang="fa-IR" dirty="0">
                <a:solidFill>
                  <a:schemeClr val="tx1"/>
                </a:solidFill>
              </a:rPr>
              <a:t>سقراط گفت که با اعتقاد به خدای یگانه، خدایان آتن را منکر می‌شود. همچنین او تعلیم فلسفه را وظیفه‌ای که از سوی خدا بر عهده او گذاشته شده، می‌دانست. متاسفانه بعد از پایان این دفاعیه، قضات حکم اعدام سقراط را صادر کردند. </a:t>
            </a:r>
          </a:p>
        </p:txBody>
      </p:sp>
      <p:sp>
        <p:nvSpPr>
          <p:cNvPr id="2" name="TextBox 1">
            <a:extLst>
              <a:ext uri="{FF2B5EF4-FFF2-40B4-BE49-F238E27FC236}">
                <a16:creationId xmlns:a16="http://schemas.microsoft.com/office/drawing/2014/main" id="{F7C46D4B-F9C5-377F-6808-BD21C75C140A}"/>
              </a:ext>
            </a:extLst>
          </p:cNvPr>
          <p:cNvSpPr txBox="1"/>
          <p:nvPr/>
        </p:nvSpPr>
        <p:spPr>
          <a:xfrm>
            <a:off x="8120216" y="1501498"/>
            <a:ext cx="3720280" cy="461665"/>
          </a:xfrm>
          <a:prstGeom prst="rect">
            <a:avLst/>
          </a:prstGeom>
          <a:noFill/>
        </p:spPr>
        <p:txBody>
          <a:bodyPr wrap="square">
            <a:spAutoFit/>
          </a:bodyPr>
          <a:lstStyle>
            <a:defPPr>
              <a:defRPr lang="fa-IR"/>
            </a:defPPr>
            <a:lvl1pPr algn="just" rtl="1" fontAlgn="base">
              <a:defRPr sz="2400" b="1" i="0">
                <a:effectLst/>
                <a:latin typeface="Shabnam" panose="020B0603030804020204" pitchFamily="34" charset="-78"/>
                <a:cs typeface="Shabnam" panose="020B0603030804020204" pitchFamily="34" charset="-78"/>
              </a:defRPr>
            </a:lvl1pPr>
          </a:lstStyle>
          <a:p>
            <a:r>
              <a:rPr lang="fa-IR" dirty="0"/>
              <a:t>محاکمه سقراط چگونه بود؟</a:t>
            </a:r>
          </a:p>
        </p:txBody>
      </p:sp>
      <p:pic>
        <p:nvPicPr>
          <p:cNvPr id="9" name="Picture 8">
            <a:extLst>
              <a:ext uri="{FF2B5EF4-FFF2-40B4-BE49-F238E27FC236}">
                <a16:creationId xmlns:a16="http://schemas.microsoft.com/office/drawing/2014/main" id="{B2CDBD21-650C-8445-8E1F-BDF4E1071AEE}"/>
              </a:ext>
            </a:extLst>
          </p:cNvPr>
          <p:cNvPicPr>
            <a:picLocks noChangeAspect="1"/>
          </p:cNvPicPr>
          <p:nvPr/>
        </p:nvPicPr>
        <p:blipFill>
          <a:blip r:embed="rId2"/>
          <a:stretch>
            <a:fillRect/>
          </a:stretch>
        </p:blipFill>
        <p:spPr>
          <a:xfrm>
            <a:off x="411725" y="1501498"/>
            <a:ext cx="7000875" cy="3933825"/>
          </a:xfrm>
          <a:prstGeom prst="rect">
            <a:avLst/>
          </a:prstGeom>
          <a:ln w="57150">
            <a:solidFill>
              <a:schemeClr val="accent2">
                <a:lumMod val="75000"/>
              </a:schemeClr>
            </a:solidFill>
          </a:ln>
        </p:spPr>
      </p:pic>
      <p:sp>
        <p:nvSpPr>
          <p:cNvPr id="11" name="Rectangle 10">
            <a:extLst>
              <a:ext uri="{FF2B5EF4-FFF2-40B4-BE49-F238E27FC236}">
                <a16:creationId xmlns:a16="http://schemas.microsoft.com/office/drawing/2014/main" id="{DF6F667D-85FA-8126-97F3-CD6DF5D5FB05}"/>
              </a:ext>
            </a:extLst>
          </p:cNvPr>
          <p:cNvSpPr/>
          <p:nvPr/>
        </p:nvSpPr>
        <p:spPr>
          <a:xfrm>
            <a:off x="0" y="6012345"/>
            <a:ext cx="8726128" cy="409619"/>
          </a:xfrm>
          <a:prstGeom prst="rect">
            <a:avLst/>
          </a:prstGeom>
          <a:solidFill>
            <a:schemeClr val="accent4">
              <a:lumMod val="60000"/>
              <a:lumOff val="40000"/>
              <a:alpha val="5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1768A5D0-900A-753E-3E39-568C3FC8CB39}"/>
              </a:ext>
            </a:extLst>
          </p:cNvPr>
          <p:cNvSpPr/>
          <p:nvPr/>
        </p:nvSpPr>
        <p:spPr>
          <a:xfrm>
            <a:off x="3475704" y="330876"/>
            <a:ext cx="8726128" cy="409619"/>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5391805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پنج مکتب فلسفه در یونان باستان | ایران کتاب">
            <a:extLst>
              <a:ext uri="{FF2B5EF4-FFF2-40B4-BE49-F238E27FC236}">
                <a16:creationId xmlns:a16="http://schemas.microsoft.com/office/drawing/2014/main" id="{5A8AA472-8E30-E75A-F23C-B8D317A8A04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32" r="10179"/>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48EC9876-0938-640A-6EB6-9A60DD37353C}"/>
              </a:ext>
            </a:extLst>
          </p:cNvPr>
          <p:cNvSpPr txBox="1"/>
          <p:nvPr/>
        </p:nvSpPr>
        <p:spPr>
          <a:xfrm>
            <a:off x="7523520" y="1153283"/>
            <a:ext cx="4251221" cy="461665"/>
          </a:xfrm>
          <a:prstGeom prst="rect">
            <a:avLst/>
          </a:prstGeom>
          <a:noFill/>
        </p:spPr>
        <p:txBody>
          <a:bodyPr wrap="square">
            <a:spAutoFit/>
          </a:bodyPr>
          <a:lstStyle>
            <a:defPPr>
              <a:defRPr lang="fa-IR"/>
            </a:defPPr>
            <a:lvl1pPr algn="just" rtl="1" fontAlgn="base">
              <a:defRPr sz="2400" b="1" i="0">
                <a:effectLst/>
                <a:latin typeface="Shabnam" panose="020B0603030804020204" pitchFamily="34" charset="-78"/>
                <a:cs typeface="Shabnam" panose="020B0603030804020204" pitchFamily="34" charset="-78"/>
              </a:defRPr>
            </a:lvl1pPr>
          </a:lstStyle>
          <a:p>
            <a:r>
              <a:rPr lang="fa-IR" dirty="0">
                <a:solidFill>
                  <a:schemeClr val="bg1"/>
                </a:solidFill>
              </a:rPr>
              <a:t>مرگ سقراط چگونه اتفاق افتاد؟</a:t>
            </a:r>
          </a:p>
        </p:txBody>
      </p:sp>
      <p:sp>
        <p:nvSpPr>
          <p:cNvPr id="5" name="TextBox 4">
            <a:extLst>
              <a:ext uri="{FF2B5EF4-FFF2-40B4-BE49-F238E27FC236}">
                <a16:creationId xmlns:a16="http://schemas.microsoft.com/office/drawing/2014/main" id="{C1E6B187-ABB2-9295-13CF-BBAC85D444E7}"/>
              </a:ext>
            </a:extLst>
          </p:cNvPr>
          <p:cNvSpPr txBox="1"/>
          <p:nvPr/>
        </p:nvSpPr>
        <p:spPr>
          <a:xfrm>
            <a:off x="5171152" y="1647976"/>
            <a:ext cx="6618337" cy="2793072"/>
          </a:xfrm>
          <a:prstGeom prst="rect">
            <a:avLst/>
          </a:prstGeom>
          <a:noFill/>
        </p:spPr>
        <p:txBody>
          <a:bodyPr wrap="square">
            <a:spAutoFit/>
          </a:bodyPr>
          <a:lstStyle>
            <a:defPPr>
              <a:defRPr lang="fa-IR"/>
            </a:defPPr>
            <a:lvl1pPr algn="just" rtl="1" fontAlgn="base">
              <a:lnSpc>
                <a:spcPct val="200000"/>
              </a:lnSpc>
              <a:defRPr b="0" i="0">
                <a:solidFill>
                  <a:srgbClr val="070707"/>
                </a:solidFill>
                <a:effectLst/>
                <a:latin typeface="Vazir" panose="020B0603030804020204" pitchFamily="34" charset="-78"/>
                <a:cs typeface="Vazir" panose="020B0603030804020204" pitchFamily="34" charset="-78"/>
              </a:defRPr>
            </a:lvl1pPr>
          </a:lstStyle>
          <a:p>
            <a:r>
              <a:rPr lang="fa-IR" dirty="0">
                <a:solidFill>
                  <a:schemeClr val="bg1"/>
                </a:solidFill>
              </a:rPr>
              <a:t>پس از محاکمه سقراط، به او حکم اعدام دادند؛ اما به خاطر برگزاری یک جشن مذهبی، آن را ۳۰ روز به تاخیر انداختند. در این مدت دوستان او، سقراط را به فرار از آتن تشویق کردند؛ اما موفق نشدند‌. افلاطون گفته که سقراط در آخرین روز زندگی‌اش هم در کلام و هم در رفتار شادمان به نظر می‌رسیده و در نهایت بدون ترس و با شجاعت مرده است.</a:t>
            </a:r>
          </a:p>
        </p:txBody>
      </p:sp>
      <p:sp>
        <p:nvSpPr>
          <p:cNvPr id="6" name="Rectangle 5">
            <a:extLst>
              <a:ext uri="{FF2B5EF4-FFF2-40B4-BE49-F238E27FC236}">
                <a16:creationId xmlns:a16="http://schemas.microsoft.com/office/drawing/2014/main" id="{5AFF7DF1-51B4-D841-F365-B1751A2031CA}"/>
              </a:ext>
            </a:extLst>
          </p:cNvPr>
          <p:cNvSpPr/>
          <p:nvPr/>
        </p:nvSpPr>
        <p:spPr>
          <a:xfrm flipV="1">
            <a:off x="11818985" y="1138535"/>
            <a:ext cx="45719" cy="1838970"/>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9005195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rrow: Pentagon 4">
            <a:extLst>
              <a:ext uri="{FF2B5EF4-FFF2-40B4-BE49-F238E27FC236}">
                <a16:creationId xmlns:a16="http://schemas.microsoft.com/office/drawing/2014/main" id="{8813C2D8-C2A2-2390-CBD6-E6A9E0F8034F}"/>
              </a:ext>
            </a:extLst>
          </p:cNvPr>
          <p:cNvSpPr/>
          <p:nvPr/>
        </p:nvSpPr>
        <p:spPr>
          <a:xfrm>
            <a:off x="0" y="605586"/>
            <a:ext cx="4082320" cy="689548"/>
          </a:xfrm>
          <a:prstGeom prst="homePlate">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1F5581B7-2286-F541-A6D1-EB55FB288083}"/>
              </a:ext>
            </a:extLst>
          </p:cNvPr>
          <p:cNvSpPr txBox="1"/>
          <p:nvPr/>
        </p:nvSpPr>
        <p:spPr>
          <a:xfrm>
            <a:off x="431085" y="2030021"/>
            <a:ext cx="4364859" cy="2793072"/>
          </a:xfrm>
          <a:prstGeom prst="rect">
            <a:avLst/>
          </a:prstGeom>
          <a:noFill/>
        </p:spPr>
        <p:txBody>
          <a:bodyPr wrap="square">
            <a:spAutoFit/>
          </a:bodyPr>
          <a:lstStyle>
            <a:defPPr>
              <a:defRPr lang="fa-IR"/>
            </a:defPPr>
            <a:lvl1pPr algn="just" rtl="1" fontAlgn="base">
              <a:lnSpc>
                <a:spcPct val="200000"/>
              </a:lnSpc>
              <a:defRPr b="0" i="0">
                <a:solidFill>
                  <a:srgbClr val="070707"/>
                </a:solidFill>
                <a:effectLst/>
                <a:latin typeface="Vazir" panose="020B0603030804020204" pitchFamily="34" charset="-78"/>
                <a:cs typeface="Vazir" panose="020B0603030804020204" pitchFamily="34" charset="-78"/>
              </a:defRPr>
            </a:lvl1pPr>
          </a:lstStyle>
          <a:p>
            <a:r>
              <a:rPr lang="fa-IR" dirty="0">
                <a:solidFill>
                  <a:schemeClr val="tx1"/>
                </a:solidFill>
              </a:rPr>
              <a:t>او با نوشیدن جام شوکران تا زمانی که دیگر پا‌هایش را حس نکرده، قدم‌ زده و بعد دراز کشیده تا سم به قلبش برسد. مرگ برخی از اندیشمندان بزرگ تاریخ با جزئیاتی همراه است که همچنان جذابیت و رازآلودگی خاصی دارد.</a:t>
            </a:r>
          </a:p>
        </p:txBody>
      </p:sp>
      <p:sp>
        <p:nvSpPr>
          <p:cNvPr id="4" name="TextBox 3">
            <a:extLst>
              <a:ext uri="{FF2B5EF4-FFF2-40B4-BE49-F238E27FC236}">
                <a16:creationId xmlns:a16="http://schemas.microsoft.com/office/drawing/2014/main" id="{DD32527A-322A-6468-07DE-042E0460F6A3}"/>
              </a:ext>
            </a:extLst>
          </p:cNvPr>
          <p:cNvSpPr txBox="1"/>
          <p:nvPr/>
        </p:nvSpPr>
        <p:spPr>
          <a:xfrm>
            <a:off x="-546314" y="719527"/>
            <a:ext cx="4508714" cy="461665"/>
          </a:xfrm>
          <a:prstGeom prst="rect">
            <a:avLst/>
          </a:prstGeom>
          <a:noFill/>
        </p:spPr>
        <p:txBody>
          <a:bodyPr wrap="square">
            <a:spAutoFit/>
          </a:bodyPr>
          <a:lstStyle>
            <a:defPPr>
              <a:defRPr lang="fa-IR"/>
            </a:defPPr>
            <a:lvl1pPr algn="just" rtl="1" fontAlgn="base">
              <a:defRPr sz="2400" b="1" i="0">
                <a:effectLst/>
                <a:latin typeface="Shabnam" panose="020B0603030804020204" pitchFamily="34" charset="-78"/>
                <a:cs typeface="Shabnam" panose="020B0603030804020204" pitchFamily="34" charset="-78"/>
              </a:defRPr>
            </a:lvl1pPr>
          </a:lstStyle>
          <a:p>
            <a:r>
              <a:rPr lang="fa-IR" dirty="0">
                <a:solidFill>
                  <a:schemeClr val="bg1"/>
                </a:solidFill>
              </a:rPr>
              <a:t>مرگ سقراط چگونه اتفاق افتاد؟</a:t>
            </a:r>
          </a:p>
        </p:txBody>
      </p:sp>
      <p:sp>
        <p:nvSpPr>
          <p:cNvPr id="6" name="Rectangle 5">
            <a:extLst>
              <a:ext uri="{FF2B5EF4-FFF2-40B4-BE49-F238E27FC236}">
                <a16:creationId xmlns:a16="http://schemas.microsoft.com/office/drawing/2014/main" id="{AF3BBA08-7A48-B9A2-50F4-E0B778470A2F}"/>
              </a:ext>
            </a:extLst>
          </p:cNvPr>
          <p:cNvSpPr/>
          <p:nvPr/>
        </p:nvSpPr>
        <p:spPr>
          <a:xfrm>
            <a:off x="5136024" y="-4885"/>
            <a:ext cx="989351" cy="6862885"/>
          </a:xfrm>
          <a:prstGeom prst="rect">
            <a:avLst/>
          </a:prstGeom>
          <a:solidFill>
            <a:schemeClr val="accent4">
              <a:lumMod val="60000"/>
              <a:lumOff val="40000"/>
              <a:alpha val="5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100" name="Picture 4" descr="پرده آخر - ویرگول">
            <a:extLst>
              <a:ext uri="{FF2B5EF4-FFF2-40B4-BE49-F238E27FC236}">
                <a16:creationId xmlns:a16="http://schemas.microsoft.com/office/drawing/2014/main" id="{87191A95-0216-8CCA-C90B-04591B5D71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4671" y="423967"/>
            <a:ext cx="4865742" cy="5872446"/>
          </a:xfrm>
          <a:prstGeom prst="rect">
            <a:avLst/>
          </a:prstGeom>
          <a:noFill/>
          <a:extLst>
            <a:ext uri="{909E8E84-426E-40DD-AFC4-6F175D3DCCD1}">
              <a14:hiddenFill xmlns:a14="http://schemas.microsoft.com/office/drawing/2010/main">
                <a:solidFill>
                  <a:srgbClr val="FFFFFF"/>
                </a:solidFill>
              </a14:hiddenFill>
            </a:ext>
          </a:extLst>
        </p:spPr>
      </p:pic>
      <p:sp>
        <p:nvSpPr>
          <p:cNvPr id="7" name="Flowchart: Connector 6">
            <a:extLst>
              <a:ext uri="{FF2B5EF4-FFF2-40B4-BE49-F238E27FC236}">
                <a16:creationId xmlns:a16="http://schemas.microsoft.com/office/drawing/2014/main" id="{D58F2465-820A-41B4-E0E2-F2AA7586F111}"/>
              </a:ext>
            </a:extLst>
          </p:cNvPr>
          <p:cNvSpPr/>
          <p:nvPr/>
        </p:nvSpPr>
        <p:spPr>
          <a:xfrm>
            <a:off x="0" y="5734826"/>
            <a:ext cx="1123174" cy="1123174"/>
          </a:xfrm>
          <a:prstGeom prst="flowChartConnector">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Connector 7">
            <a:extLst>
              <a:ext uri="{FF2B5EF4-FFF2-40B4-BE49-F238E27FC236}">
                <a16:creationId xmlns:a16="http://schemas.microsoft.com/office/drawing/2014/main" id="{A6B1C5F7-0D15-9FF3-813F-252E26CCB074}"/>
              </a:ext>
            </a:extLst>
          </p:cNvPr>
          <p:cNvSpPr/>
          <p:nvPr/>
        </p:nvSpPr>
        <p:spPr>
          <a:xfrm>
            <a:off x="431085" y="5426984"/>
            <a:ext cx="1123174" cy="1123174"/>
          </a:xfrm>
          <a:prstGeom prst="flowChartConnector">
            <a:avLst/>
          </a:prstGeom>
          <a:solidFill>
            <a:schemeClr val="accent4">
              <a:lumMod val="60000"/>
              <a:lumOff val="40000"/>
              <a:alpha val="5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9135165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ight Triangle 14">
            <a:extLst>
              <a:ext uri="{FF2B5EF4-FFF2-40B4-BE49-F238E27FC236}">
                <a16:creationId xmlns:a16="http://schemas.microsoft.com/office/drawing/2014/main" id="{CA983522-F1E2-7564-2665-242FDA0B2CAE}"/>
              </a:ext>
            </a:extLst>
          </p:cNvPr>
          <p:cNvSpPr/>
          <p:nvPr/>
        </p:nvSpPr>
        <p:spPr>
          <a:xfrm flipH="1">
            <a:off x="0" y="4616971"/>
            <a:ext cx="12192000" cy="2241029"/>
          </a:xfrm>
          <a:prstGeom prst="rtTriangle">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ight Triangle 9">
            <a:extLst>
              <a:ext uri="{FF2B5EF4-FFF2-40B4-BE49-F238E27FC236}">
                <a16:creationId xmlns:a16="http://schemas.microsoft.com/office/drawing/2014/main" id="{5D6C7B65-82B0-F9C7-A582-8E55D44DE681}"/>
              </a:ext>
            </a:extLst>
          </p:cNvPr>
          <p:cNvSpPr/>
          <p:nvPr/>
        </p:nvSpPr>
        <p:spPr>
          <a:xfrm>
            <a:off x="0" y="4631960"/>
            <a:ext cx="12192000" cy="2241029"/>
          </a:xfrm>
          <a:prstGeom prst="rtTriangle">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DB64A5B6-CA30-3ECB-C3A6-D345C96B1CD2}"/>
              </a:ext>
            </a:extLst>
          </p:cNvPr>
          <p:cNvSpPr txBox="1"/>
          <p:nvPr/>
        </p:nvSpPr>
        <p:spPr>
          <a:xfrm>
            <a:off x="4587041" y="233439"/>
            <a:ext cx="2418312" cy="461665"/>
          </a:xfrm>
          <a:prstGeom prst="rect">
            <a:avLst/>
          </a:prstGeom>
          <a:noFill/>
        </p:spPr>
        <p:txBody>
          <a:bodyPr wrap="square">
            <a:spAutoFit/>
          </a:bodyPr>
          <a:lstStyle>
            <a:defPPr>
              <a:defRPr lang="fa-IR"/>
            </a:defPPr>
            <a:lvl1pPr algn="just" rtl="1" fontAlgn="base">
              <a:defRPr sz="2400" b="1" i="0">
                <a:effectLst/>
                <a:latin typeface="Shabnam" panose="020B0603030804020204" pitchFamily="34" charset="-78"/>
                <a:cs typeface="Shabnam" panose="020B0603030804020204" pitchFamily="34" charset="-78"/>
              </a:defRPr>
            </a:lvl1pPr>
          </a:lstStyle>
          <a:p>
            <a:r>
              <a:rPr lang="fa-IR" dirty="0"/>
              <a:t>سخن پایانی</a:t>
            </a:r>
          </a:p>
        </p:txBody>
      </p:sp>
      <p:sp>
        <p:nvSpPr>
          <p:cNvPr id="5" name="TextBox 4">
            <a:extLst>
              <a:ext uri="{FF2B5EF4-FFF2-40B4-BE49-F238E27FC236}">
                <a16:creationId xmlns:a16="http://schemas.microsoft.com/office/drawing/2014/main" id="{51BB5707-9403-0CF6-C3B6-9847EAF7AA4E}"/>
              </a:ext>
            </a:extLst>
          </p:cNvPr>
          <p:cNvSpPr txBox="1"/>
          <p:nvPr/>
        </p:nvSpPr>
        <p:spPr>
          <a:xfrm>
            <a:off x="1723867" y="1040536"/>
            <a:ext cx="9147687" cy="1685077"/>
          </a:xfrm>
          <a:prstGeom prst="rect">
            <a:avLst/>
          </a:prstGeom>
          <a:noFill/>
        </p:spPr>
        <p:txBody>
          <a:bodyPr wrap="square">
            <a:spAutoFit/>
          </a:bodyPr>
          <a:lstStyle>
            <a:defPPr>
              <a:defRPr lang="fa-IR"/>
            </a:defPPr>
            <a:lvl1pPr algn="just" rtl="1" fontAlgn="base">
              <a:lnSpc>
                <a:spcPct val="200000"/>
              </a:lnSpc>
              <a:defRPr b="0" i="0">
                <a:solidFill>
                  <a:srgbClr val="070707"/>
                </a:solidFill>
                <a:effectLst/>
                <a:latin typeface="Vazir" panose="020B0603030804020204" pitchFamily="34" charset="-78"/>
                <a:cs typeface="Vazir" panose="020B0603030804020204" pitchFamily="34" charset="-78"/>
              </a:defRPr>
            </a:lvl1pPr>
          </a:lstStyle>
          <a:p>
            <a:r>
              <a:rPr lang="fa-IR" dirty="0"/>
              <a:t>سقراط به‌عنوان داناترین فیلسوف آتن، با شعار من می‌دانم که نمی‌دانم به جهل خود آگاهی داشت. حقیقت این است که او جهان‌شناسی را کنار گذاشته و به دنبال کشف حقیقت از طریق پرسش و تامل بود. در نهایت هم به دلیل‌ اندیشه‌ها و آموزش‌هایش متهم به بی‌دینی و انحراف جوانان شد.</a:t>
            </a:r>
          </a:p>
        </p:txBody>
      </p:sp>
      <p:sp>
        <p:nvSpPr>
          <p:cNvPr id="6" name="Frame 5">
            <a:extLst>
              <a:ext uri="{FF2B5EF4-FFF2-40B4-BE49-F238E27FC236}">
                <a16:creationId xmlns:a16="http://schemas.microsoft.com/office/drawing/2014/main" id="{F028C403-E635-2410-AD70-697947C2F203}"/>
              </a:ext>
            </a:extLst>
          </p:cNvPr>
          <p:cNvSpPr/>
          <p:nvPr/>
        </p:nvSpPr>
        <p:spPr>
          <a:xfrm>
            <a:off x="4519944" y="169778"/>
            <a:ext cx="3152112" cy="689548"/>
          </a:xfrm>
          <a:prstGeom prst="frame">
            <a:avLst/>
          </a:prstGeom>
          <a:solidFill>
            <a:schemeClr val="accent4">
              <a:lumMod val="60000"/>
              <a:lumOff val="40000"/>
              <a:alpha val="5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E2A91858-47C2-76F4-4D81-F387755B60F6}"/>
              </a:ext>
            </a:extLst>
          </p:cNvPr>
          <p:cNvPicPr>
            <a:picLocks noChangeAspect="1"/>
          </p:cNvPicPr>
          <p:nvPr/>
        </p:nvPicPr>
        <p:blipFill>
          <a:blip r:embed="rId2"/>
          <a:stretch>
            <a:fillRect/>
          </a:stretch>
        </p:blipFill>
        <p:spPr>
          <a:xfrm>
            <a:off x="6677647" y="3098418"/>
            <a:ext cx="5180368" cy="3342172"/>
          </a:xfrm>
          <a:prstGeom prst="flowChartAlternateProcess">
            <a:avLst/>
          </a:prstGeom>
          <a:ln w="38100">
            <a:solidFill>
              <a:schemeClr val="bg1"/>
            </a:solidFill>
          </a:ln>
        </p:spPr>
      </p:pic>
      <p:pic>
        <p:nvPicPr>
          <p:cNvPr id="11" name="Picture 10">
            <a:extLst>
              <a:ext uri="{FF2B5EF4-FFF2-40B4-BE49-F238E27FC236}">
                <a16:creationId xmlns:a16="http://schemas.microsoft.com/office/drawing/2014/main" id="{03F48032-4B9D-013B-320B-5F7154BCEFB2}"/>
              </a:ext>
            </a:extLst>
          </p:cNvPr>
          <p:cNvPicPr>
            <a:picLocks noChangeAspect="1"/>
          </p:cNvPicPr>
          <p:nvPr/>
        </p:nvPicPr>
        <p:blipFill>
          <a:blip r:embed="rId3"/>
          <a:stretch>
            <a:fillRect/>
          </a:stretch>
        </p:blipFill>
        <p:spPr>
          <a:xfrm>
            <a:off x="270645" y="3429000"/>
            <a:ext cx="5243710" cy="3011590"/>
          </a:xfrm>
          <a:prstGeom prst="flowChartAlternateProcess">
            <a:avLst/>
          </a:prstGeom>
          <a:ln w="38100">
            <a:solidFill>
              <a:schemeClr val="bg1"/>
            </a:solidFill>
          </a:ln>
        </p:spPr>
      </p:pic>
      <p:sp>
        <p:nvSpPr>
          <p:cNvPr id="13" name="Half Frame 12">
            <a:extLst>
              <a:ext uri="{FF2B5EF4-FFF2-40B4-BE49-F238E27FC236}">
                <a16:creationId xmlns:a16="http://schemas.microsoft.com/office/drawing/2014/main" id="{6ADC8871-1942-879B-8606-9AF35D11A502}"/>
              </a:ext>
            </a:extLst>
          </p:cNvPr>
          <p:cNvSpPr/>
          <p:nvPr/>
        </p:nvSpPr>
        <p:spPr>
          <a:xfrm>
            <a:off x="121233" y="103415"/>
            <a:ext cx="1034321" cy="975877"/>
          </a:xfrm>
          <a:prstGeom prst="halfFrame">
            <a:avLst>
              <a:gd name="adj1" fmla="val 21739"/>
              <a:gd name="adj2" fmla="val 20290"/>
            </a:avLst>
          </a:prstGeom>
          <a:solidFill>
            <a:schemeClr val="accent4">
              <a:lumMod val="60000"/>
              <a:lumOff val="40000"/>
              <a:alpha val="5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Half Frame 13">
            <a:extLst>
              <a:ext uri="{FF2B5EF4-FFF2-40B4-BE49-F238E27FC236}">
                <a16:creationId xmlns:a16="http://schemas.microsoft.com/office/drawing/2014/main" id="{4B29C90C-FE7E-0B05-84BA-3C7327C3A479}"/>
              </a:ext>
            </a:extLst>
          </p:cNvPr>
          <p:cNvSpPr/>
          <p:nvPr/>
        </p:nvSpPr>
        <p:spPr>
          <a:xfrm rot="5400000">
            <a:off x="11081970" y="132637"/>
            <a:ext cx="1034321" cy="975877"/>
          </a:xfrm>
          <a:prstGeom prst="halfFrame">
            <a:avLst>
              <a:gd name="adj1" fmla="val 21739"/>
              <a:gd name="adj2" fmla="val 20290"/>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337055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DB87906-0E96-58AC-4066-37FA89C50BCD}"/>
              </a:ext>
            </a:extLst>
          </p:cNvPr>
          <p:cNvSpPr txBox="1"/>
          <p:nvPr/>
        </p:nvSpPr>
        <p:spPr>
          <a:xfrm>
            <a:off x="258898" y="1374433"/>
            <a:ext cx="2585591" cy="1131079"/>
          </a:xfrm>
          <a:prstGeom prst="rect">
            <a:avLst/>
          </a:prstGeom>
          <a:noFill/>
        </p:spPr>
        <p:txBody>
          <a:bodyPr wrap="square">
            <a:spAutoFit/>
          </a:bodyPr>
          <a:lstStyle>
            <a:defPPr>
              <a:defRPr lang="fa-IR"/>
            </a:defPPr>
            <a:lvl1pPr algn="just" rtl="1" fontAlgn="base">
              <a:lnSpc>
                <a:spcPct val="200000"/>
              </a:lnSpc>
              <a:defRPr b="0" i="0">
                <a:solidFill>
                  <a:srgbClr val="070707"/>
                </a:solidFill>
                <a:effectLst/>
                <a:latin typeface="Vazir" panose="020B0603030804020204" pitchFamily="34" charset="-78"/>
                <a:cs typeface="Vazir" panose="020B0603030804020204" pitchFamily="34" charset="-78"/>
              </a:defRPr>
            </a:lvl1pPr>
          </a:lstStyle>
          <a:p>
            <a:pPr algn="l"/>
            <a:r>
              <a:rPr lang="en-US" dirty="0">
                <a:solidFill>
                  <a:schemeClr val="tx1"/>
                </a:solidFill>
                <a:hlinkClick r:id="rId2">
                  <a:extLst>
                    <a:ext uri="{A12FA001-AC4F-418D-AE19-62706E023703}">
                      <ahyp:hlinkClr xmlns:ahyp="http://schemas.microsoft.com/office/drawing/2018/hyperlinkcolor" val="tx"/>
                    </a:ext>
                  </a:extLst>
                </a:hlinkClick>
              </a:rPr>
              <a:t>https://haftonim.com</a:t>
            </a:r>
            <a:endParaRPr lang="en-US" dirty="0">
              <a:solidFill>
                <a:schemeClr val="tx1"/>
              </a:solidFill>
            </a:endParaRPr>
          </a:p>
          <a:p>
            <a:pPr algn="l"/>
            <a:r>
              <a:rPr lang="en-US" dirty="0">
                <a:solidFill>
                  <a:schemeClr val="tx1"/>
                </a:solidFill>
                <a:hlinkClick r:id="rId3">
                  <a:extLst>
                    <a:ext uri="{A12FA001-AC4F-418D-AE19-62706E023703}">
                      <ahyp:hlinkClr xmlns:ahyp="http://schemas.microsoft.com/office/drawing/2018/hyperlinkcolor" val="tx"/>
                    </a:ext>
                  </a:extLst>
                </a:hlinkClick>
              </a:rPr>
              <a:t>https://www.primary.ir</a:t>
            </a:r>
            <a:endParaRPr lang="en-US" dirty="0">
              <a:solidFill>
                <a:schemeClr val="tx1"/>
              </a:solidFill>
            </a:endParaRPr>
          </a:p>
        </p:txBody>
      </p:sp>
      <p:sp>
        <p:nvSpPr>
          <p:cNvPr id="6" name="Arrow: Pentagon 5">
            <a:extLst>
              <a:ext uri="{FF2B5EF4-FFF2-40B4-BE49-F238E27FC236}">
                <a16:creationId xmlns:a16="http://schemas.microsoft.com/office/drawing/2014/main" id="{715F8F8F-6CA0-F314-70C4-EEF5ECB3CCA8}"/>
              </a:ext>
            </a:extLst>
          </p:cNvPr>
          <p:cNvSpPr/>
          <p:nvPr/>
        </p:nvSpPr>
        <p:spPr>
          <a:xfrm>
            <a:off x="10777928" y="470675"/>
            <a:ext cx="1414071" cy="689548"/>
          </a:xfrm>
          <a:prstGeom prst="homePlate">
            <a:avLst>
              <a:gd name="adj" fmla="val 0"/>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TextBox 6">
            <a:extLst>
              <a:ext uri="{FF2B5EF4-FFF2-40B4-BE49-F238E27FC236}">
                <a16:creationId xmlns:a16="http://schemas.microsoft.com/office/drawing/2014/main" id="{12BB9438-5EEA-E526-EAE5-EC5D17808A97}"/>
              </a:ext>
            </a:extLst>
          </p:cNvPr>
          <p:cNvSpPr txBox="1"/>
          <p:nvPr/>
        </p:nvSpPr>
        <p:spPr>
          <a:xfrm>
            <a:off x="10777928" y="584616"/>
            <a:ext cx="1174179" cy="461665"/>
          </a:xfrm>
          <a:prstGeom prst="rect">
            <a:avLst/>
          </a:prstGeom>
          <a:noFill/>
        </p:spPr>
        <p:txBody>
          <a:bodyPr wrap="square">
            <a:spAutoFit/>
          </a:bodyPr>
          <a:lstStyle>
            <a:defPPr>
              <a:defRPr lang="fa-IR"/>
            </a:defPPr>
            <a:lvl1pPr algn="just" rtl="1" fontAlgn="base">
              <a:defRPr sz="2400" b="1" i="0">
                <a:effectLst/>
                <a:latin typeface="Shabnam" panose="020B0603030804020204" pitchFamily="34" charset="-78"/>
                <a:cs typeface="Shabnam" panose="020B0603030804020204" pitchFamily="34" charset="-78"/>
              </a:defRPr>
            </a:lvl1pPr>
          </a:lstStyle>
          <a:p>
            <a:r>
              <a:rPr lang="fa-IR" dirty="0">
                <a:solidFill>
                  <a:schemeClr val="bg1"/>
                </a:solidFill>
              </a:rPr>
              <a:t>منابع</a:t>
            </a:r>
          </a:p>
        </p:txBody>
      </p:sp>
      <p:sp>
        <p:nvSpPr>
          <p:cNvPr id="8" name="Rectangle: Top Corners Snipped 7">
            <a:extLst>
              <a:ext uri="{FF2B5EF4-FFF2-40B4-BE49-F238E27FC236}">
                <a16:creationId xmlns:a16="http://schemas.microsoft.com/office/drawing/2014/main" id="{778B0396-167C-3995-2112-F3F47A1C265A}"/>
              </a:ext>
            </a:extLst>
          </p:cNvPr>
          <p:cNvSpPr/>
          <p:nvPr/>
        </p:nvSpPr>
        <p:spPr>
          <a:xfrm>
            <a:off x="0" y="6273384"/>
            <a:ext cx="12191999" cy="461665"/>
          </a:xfrm>
          <a:prstGeom prst="snip2SameRect">
            <a:avLst>
              <a:gd name="adj1" fmla="val 50000"/>
              <a:gd name="adj2" fmla="val 0"/>
            </a:avLst>
          </a:prstGeom>
          <a:solidFill>
            <a:schemeClr val="accent4">
              <a:lumMod val="60000"/>
              <a:lumOff val="40000"/>
              <a:alpha val="5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7872443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AF6D850E-34F9-DDCA-D65F-1D87F3CD74D1}"/>
              </a:ext>
            </a:extLst>
          </p:cNvPr>
          <p:cNvSpPr/>
          <p:nvPr/>
        </p:nvSpPr>
        <p:spPr>
          <a:xfrm>
            <a:off x="2056150" y="2428406"/>
            <a:ext cx="8649326" cy="1588958"/>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44CBCAAE-2F8B-F920-66FA-5C6E4C009E8A}"/>
              </a:ext>
            </a:extLst>
          </p:cNvPr>
          <p:cNvSpPr txBox="1"/>
          <p:nvPr/>
        </p:nvSpPr>
        <p:spPr>
          <a:xfrm>
            <a:off x="2278530" y="2668887"/>
            <a:ext cx="7634940" cy="1107996"/>
          </a:xfrm>
          <a:prstGeom prst="rect">
            <a:avLst/>
          </a:prstGeom>
          <a:noFill/>
        </p:spPr>
        <p:txBody>
          <a:bodyPr wrap="square">
            <a:spAutoFit/>
          </a:bodyPr>
          <a:lstStyle>
            <a:defPPr>
              <a:defRPr lang="fa-IR"/>
            </a:defPPr>
            <a:lvl1pPr algn="just" rtl="1" fontAlgn="base">
              <a:defRPr sz="2400" b="1" i="0">
                <a:effectLst/>
                <a:latin typeface="Shabnam" panose="020B0603030804020204" pitchFamily="34" charset="-78"/>
                <a:cs typeface="Shabnam" panose="020B0603030804020204" pitchFamily="34" charset="-78"/>
              </a:defRPr>
            </a:lvl1pPr>
          </a:lstStyle>
          <a:p>
            <a:r>
              <a:rPr lang="fa-IR" sz="6600" dirty="0">
                <a:solidFill>
                  <a:schemeClr val="bg1"/>
                </a:solidFill>
              </a:rPr>
              <a:t>با تشکر از توجه شما</a:t>
            </a:r>
          </a:p>
        </p:txBody>
      </p:sp>
    </p:spTree>
    <p:extLst>
      <p:ext uri="{BB962C8B-B14F-4D97-AF65-F5344CB8AC3E}">
        <p14:creationId xmlns:p14="http://schemas.microsoft.com/office/powerpoint/2010/main" val="4229657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مرگ و چیستی آن؛ فلاسفه به مرگ چگونه نگاه می‌کنند؟ - روان حامی">
            <a:extLst>
              <a:ext uri="{FF2B5EF4-FFF2-40B4-BE49-F238E27FC236}">
                <a16:creationId xmlns:a16="http://schemas.microsoft.com/office/drawing/2014/main" id="{FE3ADC08-8F82-2357-0ABB-4E7D890AD85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229"/>
          <a:stretch/>
        </p:blipFill>
        <p:spPr bwMode="auto">
          <a:xfrm>
            <a:off x="0" y="206477"/>
            <a:ext cx="5067298" cy="644504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57C303B-A227-EA3A-DF42-9B4970DF891B}"/>
              </a:ext>
            </a:extLst>
          </p:cNvPr>
          <p:cNvSpPr txBox="1"/>
          <p:nvPr/>
        </p:nvSpPr>
        <p:spPr>
          <a:xfrm>
            <a:off x="4439265" y="2509398"/>
            <a:ext cx="7377880" cy="2793072"/>
          </a:xfrm>
          <a:prstGeom prst="rect">
            <a:avLst/>
          </a:prstGeom>
          <a:noFill/>
        </p:spPr>
        <p:txBody>
          <a:bodyPr wrap="square">
            <a:spAutoFit/>
          </a:bodyPr>
          <a:lstStyle>
            <a:defPPr>
              <a:defRPr lang="fa-IR"/>
            </a:defPPr>
            <a:lvl1pPr algn="just" rtl="1" fontAlgn="base">
              <a:lnSpc>
                <a:spcPct val="200000"/>
              </a:lnSpc>
              <a:defRPr b="0" i="0">
                <a:solidFill>
                  <a:srgbClr val="070707"/>
                </a:solidFill>
                <a:effectLst/>
                <a:latin typeface="Vazir" panose="020B0603030804020204" pitchFamily="34" charset="-78"/>
                <a:cs typeface="Vazir" panose="020B0603030804020204" pitchFamily="34" charset="-78"/>
              </a:defRPr>
            </a:lvl1pPr>
          </a:lstStyle>
          <a:p>
            <a:r>
              <a:rPr lang="fa-IR" dirty="0"/>
              <a:t>در زندگی نامه سقراط آمده که او با زن جوانی به نام زانتیپی ازدواج کرد و حاصل این ازدواج سه پسر بود. برخی از زانتیپی به‌عنوان یک زن بداخلاق یاد می‌کنند؛ اما حقیقت این بود که او از حرفه دوم سقراط یعنی فلسفه شکایت داشت. به گفته همسر سقراط، او در تربیت پسران خود نقشی نداشته و بیش‌تر به دنبال رشد فکری پسران جوان آتن بوده است.</a:t>
            </a:r>
          </a:p>
        </p:txBody>
      </p:sp>
      <p:sp>
        <p:nvSpPr>
          <p:cNvPr id="4" name="TextBox 3">
            <a:extLst>
              <a:ext uri="{FF2B5EF4-FFF2-40B4-BE49-F238E27FC236}">
                <a16:creationId xmlns:a16="http://schemas.microsoft.com/office/drawing/2014/main" id="{AA7A797B-69CF-51C7-504D-6B64966B956F}"/>
              </a:ext>
            </a:extLst>
          </p:cNvPr>
          <p:cNvSpPr txBox="1"/>
          <p:nvPr/>
        </p:nvSpPr>
        <p:spPr>
          <a:xfrm>
            <a:off x="9379975" y="1524887"/>
            <a:ext cx="2658396" cy="461665"/>
          </a:xfrm>
          <a:prstGeom prst="rect">
            <a:avLst/>
          </a:prstGeom>
          <a:noFill/>
        </p:spPr>
        <p:txBody>
          <a:bodyPr wrap="square">
            <a:spAutoFit/>
          </a:bodyPr>
          <a:lstStyle/>
          <a:p>
            <a:pPr algn="just" rtl="1" fontAlgn="base"/>
            <a:r>
              <a:rPr lang="fa-IR" sz="2400" b="1" i="0" dirty="0">
                <a:effectLst/>
                <a:latin typeface="Shabnam" panose="020B0603030804020204" pitchFamily="34" charset="-78"/>
                <a:cs typeface="Shabnam" panose="020B0603030804020204" pitchFamily="34" charset="-78"/>
              </a:rPr>
              <a:t>سقراط کیست؟</a:t>
            </a:r>
          </a:p>
        </p:txBody>
      </p:sp>
      <p:sp>
        <p:nvSpPr>
          <p:cNvPr id="5" name="Frame 4">
            <a:extLst>
              <a:ext uri="{FF2B5EF4-FFF2-40B4-BE49-F238E27FC236}">
                <a16:creationId xmlns:a16="http://schemas.microsoft.com/office/drawing/2014/main" id="{B950A639-8CB5-EE84-F818-8FE6A44AFC53}"/>
              </a:ext>
            </a:extLst>
          </p:cNvPr>
          <p:cNvSpPr/>
          <p:nvPr/>
        </p:nvSpPr>
        <p:spPr>
          <a:xfrm>
            <a:off x="4218039" y="2291189"/>
            <a:ext cx="7820332" cy="3229490"/>
          </a:xfrm>
          <a:prstGeom prst="frame">
            <a:avLst>
              <a:gd name="adj1" fmla="val 4248"/>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7" name="Right Triangle 6">
            <a:extLst>
              <a:ext uri="{FF2B5EF4-FFF2-40B4-BE49-F238E27FC236}">
                <a16:creationId xmlns:a16="http://schemas.microsoft.com/office/drawing/2014/main" id="{1B5B3253-FB7A-998A-0778-BF0C819423C5}"/>
              </a:ext>
            </a:extLst>
          </p:cNvPr>
          <p:cNvSpPr/>
          <p:nvPr/>
        </p:nvSpPr>
        <p:spPr>
          <a:xfrm>
            <a:off x="0" y="5150204"/>
            <a:ext cx="1651819" cy="1707796"/>
          </a:xfrm>
          <a:prstGeom prst="rtTriangle">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ight Triangle 7">
            <a:extLst>
              <a:ext uri="{FF2B5EF4-FFF2-40B4-BE49-F238E27FC236}">
                <a16:creationId xmlns:a16="http://schemas.microsoft.com/office/drawing/2014/main" id="{391C2CE5-FDC6-C89F-4ADE-D8B0FD9FD26B}"/>
              </a:ext>
            </a:extLst>
          </p:cNvPr>
          <p:cNvSpPr/>
          <p:nvPr/>
        </p:nvSpPr>
        <p:spPr>
          <a:xfrm rot="10800000">
            <a:off x="10540181" y="0"/>
            <a:ext cx="1651819" cy="1707796"/>
          </a:xfrm>
          <a:prstGeom prst="rtTriangle">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772083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C6D4B040-F945-B6DC-0052-E00A101ECD5D}"/>
              </a:ext>
            </a:extLst>
          </p:cNvPr>
          <p:cNvSpPr/>
          <p:nvPr/>
        </p:nvSpPr>
        <p:spPr>
          <a:xfrm rot="21105950">
            <a:off x="6424717" y="1409271"/>
            <a:ext cx="5055961" cy="2216843"/>
          </a:xfrm>
          <a:prstGeom prst="roundRect">
            <a:avLst>
              <a:gd name="adj" fmla="val 17810"/>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Rounded Corners 9">
            <a:extLst>
              <a:ext uri="{FF2B5EF4-FFF2-40B4-BE49-F238E27FC236}">
                <a16:creationId xmlns:a16="http://schemas.microsoft.com/office/drawing/2014/main" id="{E7F04566-FC80-7618-81A0-59D86B060933}"/>
              </a:ext>
            </a:extLst>
          </p:cNvPr>
          <p:cNvSpPr/>
          <p:nvPr/>
        </p:nvSpPr>
        <p:spPr>
          <a:xfrm rot="21105950">
            <a:off x="802839" y="1636612"/>
            <a:ext cx="5055961" cy="2216843"/>
          </a:xfrm>
          <a:prstGeom prst="roundRect">
            <a:avLst>
              <a:gd name="adj" fmla="val 17810"/>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03E347B8-AA68-E157-669F-F84890929489}"/>
              </a:ext>
            </a:extLst>
          </p:cNvPr>
          <p:cNvSpPr txBox="1"/>
          <p:nvPr/>
        </p:nvSpPr>
        <p:spPr>
          <a:xfrm>
            <a:off x="693174" y="5355302"/>
            <a:ext cx="11197713" cy="1131079"/>
          </a:xfrm>
          <a:prstGeom prst="rect">
            <a:avLst/>
          </a:prstGeom>
          <a:noFill/>
        </p:spPr>
        <p:txBody>
          <a:bodyPr wrap="square">
            <a:spAutoFit/>
          </a:bodyPr>
          <a:lstStyle>
            <a:defPPr>
              <a:defRPr lang="fa-IR"/>
            </a:defPPr>
            <a:lvl1pPr algn="just" rtl="1" fontAlgn="base">
              <a:lnSpc>
                <a:spcPct val="200000"/>
              </a:lnSpc>
              <a:defRPr b="0" i="0">
                <a:solidFill>
                  <a:srgbClr val="070707"/>
                </a:solidFill>
                <a:effectLst/>
                <a:latin typeface="Vazir" panose="020B0603030804020204" pitchFamily="34" charset="-78"/>
                <a:cs typeface="Vazir" panose="020B0603030804020204" pitchFamily="34" charset="-78"/>
              </a:defRPr>
            </a:lvl1pPr>
          </a:lstStyle>
          <a:p>
            <a:r>
              <a:rPr lang="fa-IR" dirty="0"/>
              <a:t>سقراط به خوبی مفهوم انسانیت را می‌دانست و شعار او، خودت را بشناس بود؛ یعنی معتقد بود که خود‌شناسی باید جایگزین جهان‌شناسی شود. او به‌عنوان یکی از ۳ فیلسوف بزرگ یونان، در کنار ارسطو و افلاطون، فلسفه غرب را بنیان نهاد.</a:t>
            </a:r>
          </a:p>
        </p:txBody>
      </p:sp>
      <p:sp>
        <p:nvSpPr>
          <p:cNvPr id="4" name="TextBox 3">
            <a:extLst>
              <a:ext uri="{FF2B5EF4-FFF2-40B4-BE49-F238E27FC236}">
                <a16:creationId xmlns:a16="http://schemas.microsoft.com/office/drawing/2014/main" id="{93D0E342-F604-C25D-E6E6-8A902BF18788}"/>
              </a:ext>
            </a:extLst>
          </p:cNvPr>
          <p:cNvSpPr txBox="1"/>
          <p:nvPr/>
        </p:nvSpPr>
        <p:spPr>
          <a:xfrm>
            <a:off x="9232491" y="4565898"/>
            <a:ext cx="2658396" cy="461665"/>
          </a:xfrm>
          <a:prstGeom prst="rect">
            <a:avLst/>
          </a:prstGeom>
          <a:noFill/>
        </p:spPr>
        <p:txBody>
          <a:bodyPr wrap="square">
            <a:spAutoFit/>
          </a:bodyPr>
          <a:lstStyle/>
          <a:p>
            <a:pPr algn="just" rtl="1" fontAlgn="base"/>
            <a:r>
              <a:rPr lang="fa-IR" sz="2400" b="1" i="0" dirty="0">
                <a:effectLst/>
                <a:latin typeface="Shabnam" panose="020B0603030804020204" pitchFamily="34" charset="-78"/>
                <a:cs typeface="Shabnam" panose="020B0603030804020204" pitchFamily="34" charset="-78"/>
              </a:rPr>
              <a:t>سقراط کیست؟</a:t>
            </a:r>
          </a:p>
        </p:txBody>
      </p:sp>
      <p:sp>
        <p:nvSpPr>
          <p:cNvPr id="5" name="Rectangle 4">
            <a:extLst>
              <a:ext uri="{FF2B5EF4-FFF2-40B4-BE49-F238E27FC236}">
                <a16:creationId xmlns:a16="http://schemas.microsoft.com/office/drawing/2014/main" id="{755E2FC0-C634-FB59-A28A-AB8E676B470A}"/>
              </a:ext>
            </a:extLst>
          </p:cNvPr>
          <p:cNvSpPr/>
          <p:nvPr/>
        </p:nvSpPr>
        <p:spPr>
          <a:xfrm>
            <a:off x="0" y="5132439"/>
            <a:ext cx="12192000" cy="117987"/>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6" name="Picture 5">
            <a:extLst>
              <a:ext uri="{FF2B5EF4-FFF2-40B4-BE49-F238E27FC236}">
                <a16:creationId xmlns:a16="http://schemas.microsoft.com/office/drawing/2014/main" id="{B9CB78C0-E9BC-980A-948A-08E5A4293CD3}"/>
              </a:ext>
            </a:extLst>
          </p:cNvPr>
          <p:cNvPicPr>
            <a:picLocks noChangeAspect="1"/>
          </p:cNvPicPr>
          <p:nvPr/>
        </p:nvPicPr>
        <p:blipFill>
          <a:blip r:embed="rId2"/>
          <a:srcRect l="27814"/>
          <a:stretch/>
        </p:blipFill>
        <p:spPr>
          <a:xfrm>
            <a:off x="6660739" y="98211"/>
            <a:ext cx="4560896" cy="4661456"/>
          </a:xfrm>
          <a:prstGeom prst="flowChartConnector">
            <a:avLst/>
          </a:prstGeom>
          <a:ln w="57150">
            <a:solidFill>
              <a:schemeClr val="bg1"/>
            </a:solidFill>
          </a:ln>
        </p:spPr>
      </p:pic>
      <p:pic>
        <p:nvPicPr>
          <p:cNvPr id="7" name="Picture 6">
            <a:extLst>
              <a:ext uri="{FF2B5EF4-FFF2-40B4-BE49-F238E27FC236}">
                <a16:creationId xmlns:a16="http://schemas.microsoft.com/office/drawing/2014/main" id="{95619EB1-7A53-9EED-7226-FA57E3744B50}"/>
              </a:ext>
            </a:extLst>
          </p:cNvPr>
          <p:cNvPicPr>
            <a:picLocks noChangeAspect="1"/>
          </p:cNvPicPr>
          <p:nvPr/>
        </p:nvPicPr>
        <p:blipFill>
          <a:blip r:embed="rId3"/>
          <a:srcRect r="49786" b="10274"/>
          <a:stretch/>
        </p:blipFill>
        <p:spPr>
          <a:xfrm>
            <a:off x="1127954" y="98211"/>
            <a:ext cx="4403308" cy="4838962"/>
          </a:xfrm>
          <a:prstGeom prst="flowChartConnector">
            <a:avLst/>
          </a:prstGeom>
          <a:ln w="57150">
            <a:solidFill>
              <a:schemeClr val="bg1"/>
            </a:solidFill>
          </a:ln>
        </p:spPr>
      </p:pic>
    </p:spTree>
    <p:extLst>
      <p:ext uri="{BB962C8B-B14F-4D97-AF65-F5344CB8AC3E}">
        <p14:creationId xmlns:p14="http://schemas.microsoft.com/office/powerpoint/2010/main" val="25380713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rrow: Pentagon 8">
            <a:extLst>
              <a:ext uri="{FF2B5EF4-FFF2-40B4-BE49-F238E27FC236}">
                <a16:creationId xmlns:a16="http://schemas.microsoft.com/office/drawing/2014/main" id="{9516E4BE-D86E-4585-B7FB-4D77139F30B6}"/>
              </a:ext>
            </a:extLst>
          </p:cNvPr>
          <p:cNvSpPr/>
          <p:nvPr/>
        </p:nvSpPr>
        <p:spPr>
          <a:xfrm flipH="1">
            <a:off x="8737191" y="656956"/>
            <a:ext cx="3454808" cy="604801"/>
          </a:xfrm>
          <a:prstGeom prst="homePlate">
            <a:avLst>
              <a:gd name="adj" fmla="val 38169"/>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C5BFCD2F-0185-291D-E3B5-25BD7040121A}"/>
              </a:ext>
            </a:extLst>
          </p:cNvPr>
          <p:cNvSpPr/>
          <p:nvPr/>
        </p:nvSpPr>
        <p:spPr>
          <a:xfrm>
            <a:off x="0" y="1748765"/>
            <a:ext cx="12192000" cy="4256817"/>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3" name="TextBox 2">
            <a:extLst>
              <a:ext uri="{FF2B5EF4-FFF2-40B4-BE49-F238E27FC236}">
                <a16:creationId xmlns:a16="http://schemas.microsoft.com/office/drawing/2014/main" id="{104C1939-E05A-D914-21BE-988AE3CEC7FD}"/>
              </a:ext>
            </a:extLst>
          </p:cNvPr>
          <p:cNvSpPr txBox="1"/>
          <p:nvPr/>
        </p:nvSpPr>
        <p:spPr>
          <a:xfrm>
            <a:off x="8737191" y="758019"/>
            <a:ext cx="3469557" cy="461665"/>
          </a:xfrm>
          <a:prstGeom prst="rect">
            <a:avLst/>
          </a:prstGeom>
          <a:noFill/>
        </p:spPr>
        <p:txBody>
          <a:bodyPr wrap="square">
            <a:spAutoFit/>
          </a:bodyPr>
          <a:lstStyle>
            <a:defPPr>
              <a:defRPr lang="fa-IR"/>
            </a:defPPr>
            <a:lvl1pPr algn="just" rtl="1" fontAlgn="base">
              <a:defRPr sz="2400" b="1" i="0">
                <a:effectLst/>
                <a:latin typeface="Shabnam" panose="020B0603030804020204" pitchFamily="34" charset="-78"/>
                <a:cs typeface="Shabnam" panose="020B0603030804020204" pitchFamily="34" charset="-78"/>
              </a:defRPr>
            </a:lvl1pPr>
          </a:lstStyle>
          <a:p>
            <a:r>
              <a:rPr lang="fa-IR" dirty="0">
                <a:solidFill>
                  <a:schemeClr val="bg1"/>
                </a:solidFill>
              </a:rPr>
              <a:t>دیدگاه سقراط در مورد خدا</a:t>
            </a:r>
          </a:p>
        </p:txBody>
      </p:sp>
      <p:sp>
        <p:nvSpPr>
          <p:cNvPr id="5" name="TextBox 4">
            <a:extLst>
              <a:ext uri="{FF2B5EF4-FFF2-40B4-BE49-F238E27FC236}">
                <a16:creationId xmlns:a16="http://schemas.microsoft.com/office/drawing/2014/main" id="{9A0F6E9F-D5E6-9009-D84E-C2FDE1AE6D3D}"/>
              </a:ext>
            </a:extLst>
          </p:cNvPr>
          <p:cNvSpPr txBox="1"/>
          <p:nvPr/>
        </p:nvSpPr>
        <p:spPr>
          <a:xfrm>
            <a:off x="263012" y="1880024"/>
            <a:ext cx="6223819" cy="3901068"/>
          </a:xfrm>
          <a:prstGeom prst="rect">
            <a:avLst/>
          </a:prstGeom>
          <a:noFill/>
        </p:spPr>
        <p:txBody>
          <a:bodyPr wrap="square">
            <a:spAutoFit/>
          </a:bodyPr>
          <a:lstStyle>
            <a:defPPr>
              <a:defRPr lang="fa-IR"/>
            </a:defPPr>
            <a:lvl1pPr algn="just" rtl="1" fontAlgn="base">
              <a:lnSpc>
                <a:spcPct val="200000"/>
              </a:lnSpc>
              <a:defRPr b="0" i="0">
                <a:solidFill>
                  <a:srgbClr val="070707"/>
                </a:solidFill>
                <a:effectLst/>
                <a:latin typeface="Vazir" panose="020B0603030804020204" pitchFamily="34" charset="-78"/>
                <a:cs typeface="Vazir" panose="020B0603030804020204" pitchFamily="34" charset="-78"/>
              </a:defRPr>
            </a:lvl1pPr>
          </a:lstStyle>
          <a:p>
            <a:r>
              <a:rPr lang="fa-IR" dirty="0"/>
              <a:t>سقراط به‌طور مستقیم نظر خود را راجع به خدا و الهیات بیان نکرده است؛ اما فلسفه او تاثیر زیادی بر دیدگاه‌های مذهبی داشت. او معتقد بود که برای نزدیک شدن به حقیقت، باید دیدگاه عمیق‌تری از زندگی پیدا کرد. همچنین او با اعتقاد به خدای یگانه، خدایان سنتی یونان را نمی‌پرستید. در عوض با تاکید به وجود یک نیروی اخلاقی و برتر، به هدایت انسان‌ها معتقد بود. سقراط از طریق اعتقاد به قدرت، عدالت و علم فوق بشری، خدا را برای مردم اثبات می‌کرد.</a:t>
            </a:r>
          </a:p>
        </p:txBody>
      </p:sp>
      <p:pic>
        <p:nvPicPr>
          <p:cNvPr id="3074" name="Picture 2" descr="زندگینامه افلاطون ؛ شاگرد سقراط و بزرگترین فیلسوف تاریخ - ستاره">
            <a:extLst>
              <a:ext uri="{FF2B5EF4-FFF2-40B4-BE49-F238E27FC236}">
                <a16:creationId xmlns:a16="http://schemas.microsoft.com/office/drawing/2014/main" id="{A5709A64-FDA8-B96D-E147-C77C5BD0897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710" r="12093"/>
          <a:stretch/>
        </p:blipFill>
        <p:spPr bwMode="auto">
          <a:xfrm>
            <a:off x="6781801" y="2057898"/>
            <a:ext cx="5147187" cy="3638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28946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نقل قول‌هایی از «سقراط»؛ مردی که می‌دانست نمی‌داند">
            <a:extLst>
              <a:ext uri="{FF2B5EF4-FFF2-40B4-BE49-F238E27FC236}">
                <a16:creationId xmlns:a16="http://schemas.microsoft.com/office/drawing/2014/main" id="{F6B072A7-7CE6-D164-1404-9F5566CD74E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37"/>
          <a:stretch/>
        </p:blipFill>
        <p:spPr bwMode="auto">
          <a:xfrm>
            <a:off x="0" y="0"/>
            <a:ext cx="12206748"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9E9F3FD8-0609-5C9F-711E-55CA0BBD15F1}"/>
              </a:ext>
            </a:extLst>
          </p:cNvPr>
          <p:cNvSpPr txBox="1"/>
          <p:nvPr/>
        </p:nvSpPr>
        <p:spPr>
          <a:xfrm>
            <a:off x="8151554" y="2178864"/>
            <a:ext cx="3351571" cy="461665"/>
          </a:xfrm>
          <a:prstGeom prst="rect">
            <a:avLst/>
          </a:prstGeom>
          <a:noFill/>
        </p:spPr>
        <p:txBody>
          <a:bodyPr wrap="square">
            <a:spAutoFit/>
          </a:bodyPr>
          <a:lstStyle>
            <a:defPPr>
              <a:defRPr lang="fa-IR"/>
            </a:defPPr>
            <a:lvl1pPr algn="just" rtl="1" fontAlgn="base">
              <a:defRPr sz="2400" b="1" i="0">
                <a:effectLst/>
                <a:latin typeface="Shabnam" panose="020B0603030804020204" pitchFamily="34" charset="-78"/>
                <a:cs typeface="Shabnam" panose="020B0603030804020204" pitchFamily="34" charset="-78"/>
              </a:defRPr>
            </a:lvl1pPr>
          </a:lstStyle>
          <a:p>
            <a:r>
              <a:rPr lang="fa-IR" dirty="0"/>
              <a:t>دیدگاه سقراط در مورد خدا</a:t>
            </a:r>
          </a:p>
        </p:txBody>
      </p:sp>
      <p:sp>
        <p:nvSpPr>
          <p:cNvPr id="6" name="Rectangle 5">
            <a:extLst>
              <a:ext uri="{FF2B5EF4-FFF2-40B4-BE49-F238E27FC236}">
                <a16:creationId xmlns:a16="http://schemas.microsoft.com/office/drawing/2014/main" id="{924209CA-6CC2-6EE9-E735-583418FC01B8}"/>
              </a:ext>
            </a:extLst>
          </p:cNvPr>
          <p:cNvSpPr/>
          <p:nvPr/>
        </p:nvSpPr>
        <p:spPr>
          <a:xfrm>
            <a:off x="7605867" y="2848194"/>
            <a:ext cx="4442950" cy="4009806"/>
          </a:xfrm>
          <a:prstGeom prst="rect">
            <a:avLst/>
          </a:prstGeom>
          <a:solidFill>
            <a:schemeClr val="accent4">
              <a:lumMod val="60000"/>
              <a:lumOff val="40000"/>
              <a:alpha val="5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E00314BB-CAA5-ABAA-C194-964B16A0D1E4}"/>
              </a:ext>
            </a:extLst>
          </p:cNvPr>
          <p:cNvSpPr txBox="1"/>
          <p:nvPr/>
        </p:nvSpPr>
        <p:spPr>
          <a:xfrm>
            <a:off x="7605867" y="2818697"/>
            <a:ext cx="4442950" cy="3901068"/>
          </a:xfrm>
          <a:prstGeom prst="rect">
            <a:avLst/>
          </a:prstGeom>
          <a:noFill/>
        </p:spPr>
        <p:txBody>
          <a:bodyPr wrap="square">
            <a:spAutoFit/>
          </a:bodyPr>
          <a:lstStyle>
            <a:defPPr>
              <a:defRPr lang="fa-IR"/>
            </a:defPPr>
            <a:lvl1pPr algn="just" rtl="1" fontAlgn="base">
              <a:lnSpc>
                <a:spcPct val="200000"/>
              </a:lnSpc>
              <a:defRPr b="0" i="0">
                <a:solidFill>
                  <a:srgbClr val="070707"/>
                </a:solidFill>
                <a:effectLst/>
                <a:latin typeface="Vazir" panose="020B0603030804020204" pitchFamily="34" charset="-78"/>
                <a:cs typeface="Vazir" panose="020B0603030804020204" pitchFamily="34" charset="-78"/>
              </a:defRPr>
            </a:lvl1pPr>
          </a:lstStyle>
          <a:p>
            <a:r>
              <a:rPr lang="fa-IR" dirty="0">
                <a:solidFill>
                  <a:schemeClr val="tx1"/>
                </a:solidFill>
              </a:rPr>
              <a:t>در يونان خدايان بسيار متعدّدي پرستش ميشد و يكي از مهم ترين نظريّات سقراط اين بود، كه خداي واقعي تنها يكي است و آن خدا داراي قدرت و علم و كمالات نامتناهي است، آن هم خدايي كه نه چون خدايان يوناني كه از يك طرف، به خاطر داشتن هوس ها و شهوات گوناگون، خود مدام در حال جنگ مي باشند.</a:t>
            </a:r>
          </a:p>
        </p:txBody>
      </p:sp>
      <p:sp>
        <p:nvSpPr>
          <p:cNvPr id="7" name="Frame 6">
            <a:extLst>
              <a:ext uri="{FF2B5EF4-FFF2-40B4-BE49-F238E27FC236}">
                <a16:creationId xmlns:a16="http://schemas.microsoft.com/office/drawing/2014/main" id="{40E0D82E-047D-457F-E89A-486A3E5690E5}"/>
              </a:ext>
            </a:extLst>
          </p:cNvPr>
          <p:cNvSpPr/>
          <p:nvPr/>
        </p:nvSpPr>
        <p:spPr>
          <a:xfrm>
            <a:off x="8035411" y="2050445"/>
            <a:ext cx="3583858" cy="718505"/>
          </a:xfrm>
          <a:prstGeom prst="frame">
            <a:avLst>
              <a:gd name="adj1" fmla="val 10406"/>
            </a:avLst>
          </a:prstGeom>
          <a:solidFill>
            <a:schemeClr val="accent2">
              <a:lumMod val="75000"/>
              <a:alpha val="7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677815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6912B7A-E329-A6E2-E515-F1E732BC7D33}"/>
              </a:ext>
            </a:extLst>
          </p:cNvPr>
          <p:cNvSpPr txBox="1"/>
          <p:nvPr/>
        </p:nvSpPr>
        <p:spPr>
          <a:xfrm>
            <a:off x="145026" y="4952604"/>
            <a:ext cx="11901948" cy="1685077"/>
          </a:xfrm>
          <a:prstGeom prst="rect">
            <a:avLst/>
          </a:prstGeom>
          <a:noFill/>
        </p:spPr>
        <p:txBody>
          <a:bodyPr wrap="square">
            <a:spAutoFit/>
          </a:bodyPr>
          <a:lstStyle>
            <a:defPPr>
              <a:defRPr lang="fa-IR"/>
            </a:defPPr>
            <a:lvl1pPr algn="just" rtl="1" fontAlgn="base">
              <a:lnSpc>
                <a:spcPct val="200000"/>
              </a:lnSpc>
              <a:defRPr b="0" i="0">
                <a:solidFill>
                  <a:srgbClr val="070707"/>
                </a:solidFill>
                <a:effectLst/>
                <a:latin typeface="Vazir" panose="020B0603030804020204" pitchFamily="34" charset="-78"/>
                <a:cs typeface="Vazir" panose="020B0603030804020204" pitchFamily="34" charset="-78"/>
              </a:defRPr>
            </a:lvl1pPr>
          </a:lstStyle>
          <a:p>
            <a:r>
              <a:rPr lang="fa-IR" dirty="0"/>
              <a:t>و از طرف ديگر، رقيب انسان مي باشند و انسان بايد به درگاه آنان قرباني و نذر و نياز كند، تا از خشم و غضب آنها درامان باشد؛ بلكه خداي يگانه اي كه جهان هستي را بر پايه عدالت و حقّ نگهداري ميكند، بندگانش را دوست دارد و نسبت به آنان بخشنده و مهربان است و آنها را در انجام كارهاي خير و نيك ياري ميكند.</a:t>
            </a:r>
          </a:p>
        </p:txBody>
      </p:sp>
      <p:sp>
        <p:nvSpPr>
          <p:cNvPr id="4" name="TextBox 3">
            <a:extLst>
              <a:ext uri="{FF2B5EF4-FFF2-40B4-BE49-F238E27FC236}">
                <a16:creationId xmlns:a16="http://schemas.microsoft.com/office/drawing/2014/main" id="{805A7F24-75F1-3DBC-512B-99B9DCC07874}"/>
              </a:ext>
            </a:extLst>
          </p:cNvPr>
          <p:cNvSpPr txBox="1"/>
          <p:nvPr/>
        </p:nvSpPr>
        <p:spPr>
          <a:xfrm>
            <a:off x="145026" y="4490939"/>
            <a:ext cx="3322073" cy="461665"/>
          </a:xfrm>
          <a:prstGeom prst="rect">
            <a:avLst/>
          </a:prstGeom>
          <a:noFill/>
        </p:spPr>
        <p:txBody>
          <a:bodyPr wrap="square">
            <a:spAutoFit/>
          </a:bodyPr>
          <a:lstStyle>
            <a:defPPr>
              <a:defRPr lang="fa-IR"/>
            </a:defPPr>
            <a:lvl1pPr algn="just" rtl="1" fontAlgn="base">
              <a:defRPr sz="2400" b="1" i="0">
                <a:effectLst/>
                <a:latin typeface="Shabnam" panose="020B0603030804020204" pitchFamily="34" charset="-78"/>
                <a:cs typeface="Shabnam" panose="020B0603030804020204" pitchFamily="34" charset="-78"/>
              </a:defRPr>
            </a:lvl1pPr>
          </a:lstStyle>
          <a:p>
            <a:r>
              <a:rPr lang="fa-IR" dirty="0"/>
              <a:t>دیدگاه سقراط در مورد خدا</a:t>
            </a:r>
          </a:p>
        </p:txBody>
      </p:sp>
      <p:sp>
        <p:nvSpPr>
          <p:cNvPr id="5" name="Rectangle 4">
            <a:extLst>
              <a:ext uri="{FF2B5EF4-FFF2-40B4-BE49-F238E27FC236}">
                <a16:creationId xmlns:a16="http://schemas.microsoft.com/office/drawing/2014/main" id="{C9F2FC67-B5D2-90DC-04D4-AB147FD3D109}"/>
              </a:ext>
            </a:extLst>
          </p:cNvPr>
          <p:cNvSpPr/>
          <p:nvPr/>
        </p:nvSpPr>
        <p:spPr>
          <a:xfrm>
            <a:off x="3467099" y="4634707"/>
            <a:ext cx="8579875" cy="188016"/>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6" name="Picture 5">
            <a:extLst>
              <a:ext uri="{FF2B5EF4-FFF2-40B4-BE49-F238E27FC236}">
                <a16:creationId xmlns:a16="http://schemas.microsoft.com/office/drawing/2014/main" id="{92D35FFD-5318-7A9A-E2FE-AF5EF7E046BE}"/>
              </a:ext>
            </a:extLst>
          </p:cNvPr>
          <p:cNvPicPr>
            <a:picLocks noChangeAspect="1"/>
          </p:cNvPicPr>
          <p:nvPr/>
        </p:nvPicPr>
        <p:blipFill>
          <a:blip r:embed="rId2"/>
          <a:stretch>
            <a:fillRect/>
          </a:stretch>
        </p:blipFill>
        <p:spPr>
          <a:xfrm>
            <a:off x="3110911" y="148810"/>
            <a:ext cx="6145160" cy="3994356"/>
          </a:xfrm>
          <a:prstGeom prst="rect">
            <a:avLst/>
          </a:prstGeom>
        </p:spPr>
      </p:pic>
      <p:sp>
        <p:nvSpPr>
          <p:cNvPr id="7" name="Arrow: Chevron 6">
            <a:extLst>
              <a:ext uri="{FF2B5EF4-FFF2-40B4-BE49-F238E27FC236}">
                <a16:creationId xmlns:a16="http://schemas.microsoft.com/office/drawing/2014/main" id="{3675E348-34CC-0FF6-B580-9D456B964299}"/>
              </a:ext>
            </a:extLst>
          </p:cNvPr>
          <p:cNvSpPr/>
          <p:nvPr/>
        </p:nvSpPr>
        <p:spPr>
          <a:xfrm>
            <a:off x="1806062" y="1625033"/>
            <a:ext cx="1283110" cy="1484056"/>
          </a:xfrm>
          <a:prstGeom prst="chevron">
            <a:avLst>
              <a:gd name="adj" fmla="val 66092"/>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Arrow: Chevron 7">
            <a:extLst>
              <a:ext uri="{FF2B5EF4-FFF2-40B4-BE49-F238E27FC236}">
                <a16:creationId xmlns:a16="http://schemas.microsoft.com/office/drawing/2014/main" id="{AA22A304-39C9-5672-4BAB-C403573B3370}"/>
              </a:ext>
            </a:extLst>
          </p:cNvPr>
          <p:cNvSpPr/>
          <p:nvPr/>
        </p:nvSpPr>
        <p:spPr>
          <a:xfrm>
            <a:off x="1231185" y="1625033"/>
            <a:ext cx="980152" cy="1484056"/>
          </a:xfrm>
          <a:prstGeom prst="chevron">
            <a:avLst>
              <a:gd name="adj" fmla="val 69268"/>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solidFill>
                <a:schemeClr val="tx1"/>
              </a:solidFill>
            </a:endParaRPr>
          </a:p>
        </p:txBody>
      </p:sp>
      <p:sp>
        <p:nvSpPr>
          <p:cNvPr id="9" name="Arrow: Pentagon 8">
            <a:extLst>
              <a:ext uri="{FF2B5EF4-FFF2-40B4-BE49-F238E27FC236}">
                <a16:creationId xmlns:a16="http://schemas.microsoft.com/office/drawing/2014/main" id="{E081D0CE-F423-860C-917B-781387BF57A1}"/>
              </a:ext>
            </a:extLst>
          </p:cNvPr>
          <p:cNvSpPr/>
          <p:nvPr/>
        </p:nvSpPr>
        <p:spPr>
          <a:xfrm>
            <a:off x="0" y="1625033"/>
            <a:ext cx="1504335" cy="1484056"/>
          </a:xfrm>
          <a:prstGeom prst="homePlate">
            <a:avLst>
              <a:gd name="adj" fmla="val 37081"/>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Arrow: Chevron 9">
            <a:extLst>
              <a:ext uri="{FF2B5EF4-FFF2-40B4-BE49-F238E27FC236}">
                <a16:creationId xmlns:a16="http://schemas.microsoft.com/office/drawing/2014/main" id="{4AD5E7D3-DEEF-236E-B9F2-2F4FD6846208}"/>
              </a:ext>
            </a:extLst>
          </p:cNvPr>
          <p:cNvSpPr/>
          <p:nvPr/>
        </p:nvSpPr>
        <p:spPr>
          <a:xfrm rot="10800000">
            <a:off x="9277810" y="1826425"/>
            <a:ext cx="1283110" cy="1484056"/>
          </a:xfrm>
          <a:prstGeom prst="chevron">
            <a:avLst>
              <a:gd name="adj" fmla="val 66092"/>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Arrow: Chevron 10">
            <a:extLst>
              <a:ext uri="{FF2B5EF4-FFF2-40B4-BE49-F238E27FC236}">
                <a16:creationId xmlns:a16="http://schemas.microsoft.com/office/drawing/2014/main" id="{7AB64A2B-078F-4DD8-A50E-43634DCF2D4A}"/>
              </a:ext>
            </a:extLst>
          </p:cNvPr>
          <p:cNvSpPr/>
          <p:nvPr/>
        </p:nvSpPr>
        <p:spPr>
          <a:xfrm rot="10800000">
            <a:off x="10103265" y="1826425"/>
            <a:ext cx="980152" cy="1484056"/>
          </a:xfrm>
          <a:prstGeom prst="chevron">
            <a:avLst>
              <a:gd name="adj" fmla="val 69268"/>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solidFill>
                <a:schemeClr val="tx1"/>
              </a:solidFill>
            </a:endParaRPr>
          </a:p>
        </p:txBody>
      </p:sp>
      <p:sp>
        <p:nvSpPr>
          <p:cNvPr id="12" name="Arrow: Pentagon 11">
            <a:extLst>
              <a:ext uri="{FF2B5EF4-FFF2-40B4-BE49-F238E27FC236}">
                <a16:creationId xmlns:a16="http://schemas.microsoft.com/office/drawing/2014/main" id="{D244B16B-ACD8-1B08-099A-8CDFBDD1075B}"/>
              </a:ext>
            </a:extLst>
          </p:cNvPr>
          <p:cNvSpPr/>
          <p:nvPr/>
        </p:nvSpPr>
        <p:spPr>
          <a:xfrm rot="10800000">
            <a:off x="10686053" y="1826426"/>
            <a:ext cx="1504335" cy="1484056"/>
          </a:xfrm>
          <a:prstGeom prst="homePlate">
            <a:avLst>
              <a:gd name="adj" fmla="val 37081"/>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8728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38C8CA8-71B8-9BB9-8F6B-235F5ADB7EB1}"/>
              </a:ext>
            </a:extLst>
          </p:cNvPr>
          <p:cNvSpPr/>
          <p:nvPr/>
        </p:nvSpPr>
        <p:spPr>
          <a:xfrm>
            <a:off x="1"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9" name="Rectangle 8">
            <a:extLst>
              <a:ext uri="{FF2B5EF4-FFF2-40B4-BE49-F238E27FC236}">
                <a16:creationId xmlns:a16="http://schemas.microsoft.com/office/drawing/2014/main" id="{6D379564-CF5B-5171-D18F-ED460083EEE3}"/>
              </a:ext>
            </a:extLst>
          </p:cNvPr>
          <p:cNvSpPr/>
          <p:nvPr/>
        </p:nvSpPr>
        <p:spPr>
          <a:xfrm>
            <a:off x="0" y="5954049"/>
            <a:ext cx="7300452" cy="291254"/>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8" name="Rectangle 7">
            <a:extLst>
              <a:ext uri="{FF2B5EF4-FFF2-40B4-BE49-F238E27FC236}">
                <a16:creationId xmlns:a16="http://schemas.microsoft.com/office/drawing/2014/main" id="{7B17CEDC-B523-77C6-96F8-07DD1285A6A9}"/>
              </a:ext>
            </a:extLst>
          </p:cNvPr>
          <p:cNvSpPr/>
          <p:nvPr/>
        </p:nvSpPr>
        <p:spPr>
          <a:xfrm>
            <a:off x="6095999" y="4572487"/>
            <a:ext cx="6095999" cy="291254"/>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2" name="TextBox 1">
            <a:extLst>
              <a:ext uri="{FF2B5EF4-FFF2-40B4-BE49-F238E27FC236}">
                <a16:creationId xmlns:a16="http://schemas.microsoft.com/office/drawing/2014/main" id="{05E0182D-08AF-F3F9-8A6A-F1B7257553B4}"/>
              </a:ext>
            </a:extLst>
          </p:cNvPr>
          <p:cNvSpPr txBox="1"/>
          <p:nvPr/>
        </p:nvSpPr>
        <p:spPr>
          <a:xfrm>
            <a:off x="4951770" y="316060"/>
            <a:ext cx="3513803" cy="461665"/>
          </a:xfrm>
          <a:prstGeom prst="rect">
            <a:avLst/>
          </a:prstGeom>
          <a:noFill/>
        </p:spPr>
        <p:txBody>
          <a:bodyPr wrap="square">
            <a:spAutoFit/>
          </a:bodyPr>
          <a:lstStyle>
            <a:defPPr>
              <a:defRPr lang="fa-IR"/>
            </a:defPPr>
            <a:lvl1pPr algn="just" rtl="1" fontAlgn="base">
              <a:defRPr sz="2400" b="1" i="0">
                <a:effectLst/>
                <a:latin typeface="Shabnam" panose="020B0603030804020204" pitchFamily="34" charset="-78"/>
                <a:cs typeface="Shabnam" panose="020B0603030804020204" pitchFamily="34" charset="-78"/>
              </a:defRPr>
            </a:lvl1pPr>
          </a:lstStyle>
          <a:p>
            <a:r>
              <a:rPr lang="fa-IR" dirty="0"/>
              <a:t>دیدگاه سقراط در مورد خدا</a:t>
            </a:r>
          </a:p>
        </p:txBody>
      </p:sp>
      <p:sp>
        <p:nvSpPr>
          <p:cNvPr id="4" name="TextBox 3">
            <a:extLst>
              <a:ext uri="{FF2B5EF4-FFF2-40B4-BE49-F238E27FC236}">
                <a16:creationId xmlns:a16="http://schemas.microsoft.com/office/drawing/2014/main" id="{64134FC0-655F-314D-FB93-EFDCD0B023A8}"/>
              </a:ext>
            </a:extLst>
          </p:cNvPr>
          <p:cNvSpPr txBox="1"/>
          <p:nvPr/>
        </p:nvSpPr>
        <p:spPr>
          <a:xfrm>
            <a:off x="4984952" y="903951"/>
            <a:ext cx="6961241" cy="1685077"/>
          </a:xfrm>
          <a:prstGeom prst="rect">
            <a:avLst/>
          </a:prstGeom>
          <a:noFill/>
        </p:spPr>
        <p:txBody>
          <a:bodyPr wrap="square">
            <a:spAutoFit/>
          </a:bodyPr>
          <a:lstStyle>
            <a:defPPr>
              <a:defRPr lang="fa-IR"/>
            </a:defPPr>
            <a:lvl1pPr algn="just" rtl="1" fontAlgn="base">
              <a:lnSpc>
                <a:spcPct val="200000"/>
              </a:lnSpc>
              <a:defRPr b="0" i="0">
                <a:solidFill>
                  <a:srgbClr val="070707"/>
                </a:solidFill>
                <a:effectLst/>
                <a:latin typeface="Vazir" panose="020B0603030804020204" pitchFamily="34" charset="-78"/>
                <a:cs typeface="Vazir" panose="020B0603030804020204" pitchFamily="34" charset="-78"/>
              </a:defRPr>
            </a:lvl1pPr>
          </a:lstStyle>
          <a:p>
            <a:r>
              <a:rPr lang="fa-IR" b="1" dirty="0"/>
              <a:t>سقراط مي گويد: </a:t>
            </a:r>
          </a:p>
          <a:p>
            <a:r>
              <a:rPr lang="fa-IR" dirty="0"/>
              <a:t>نظم و نسق جهان و طرح و نقشه آن واضح تر از آن است كه بتوان آن را ساخته تصادف و معلول علّتي غيرقابل دانست. </a:t>
            </a:r>
          </a:p>
        </p:txBody>
      </p:sp>
      <p:pic>
        <p:nvPicPr>
          <p:cNvPr id="5" name="Picture 4">
            <a:extLst>
              <a:ext uri="{FF2B5EF4-FFF2-40B4-BE49-F238E27FC236}">
                <a16:creationId xmlns:a16="http://schemas.microsoft.com/office/drawing/2014/main" id="{C9FD4C24-C3C3-9153-391E-A3242A177A0E}"/>
              </a:ext>
            </a:extLst>
          </p:cNvPr>
          <p:cNvPicPr>
            <a:picLocks noChangeAspect="1"/>
          </p:cNvPicPr>
          <p:nvPr/>
        </p:nvPicPr>
        <p:blipFill>
          <a:blip r:embed="rId2"/>
          <a:stretch>
            <a:fillRect/>
          </a:stretch>
        </p:blipFill>
        <p:spPr>
          <a:xfrm>
            <a:off x="104467" y="190559"/>
            <a:ext cx="4658028" cy="3726422"/>
          </a:xfrm>
          <a:custGeom>
            <a:avLst/>
            <a:gdLst>
              <a:gd name="connsiteX0" fmla="*/ 0 w 4658028"/>
              <a:gd name="connsiteY0" fmla="*/ 1863211 h 3726422"/>
              <a:gd name="connsiteX1" fmla="*/ 1014928 w 4658028"/>
              <a:gd name="connsiteY1" fmla="*/ 1 h 3726422"/>
              <a:gd name="connsiteX2" fmla="*/ 3643100 w 4658028"/>
              <a:gd name="connsiteY2" fmla="*/ 1 h 3726422"/>
              <a:gd name="connsiteX3" fmla="*/ 4658028 w 4658028"/>
              <a:gd name="connsiteY3" fmla="*/ 1863211 h 3726422"/>
              <a:gd name="connsiteX4" fmla="*/ 3643100 w 4658028"/>
              <a:gd name="connsiteY4" fmla="*/ 3726421 h 3726422"/>
              <a:gd name="connsiteX5" fmla="*/ 1014928 w 4658028"/>
              <a:gd name="connsiteY5" fmla="*/ 3726421 h 3726422"/>
              <a:gd name="connsiteX6" fmla="*/ 0 w 4658028"/>
              <a:gd name="connsiteY6" fmla="*/ 1863211 h 3726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8028" h="3726422" fill="none" extrusionOk="0">
                <a:moveTo>
                  <a:pt x="0" y="1863211"/>
                </a:moveTo>
                <a:cubicBezTo>
                  <a:pt x="487826" y="1199558"/>
                  <a:pt x="569024" y="683054"/>
                  <a:pt x="1014928" y="1"/>
                </a:cubicBezTo>
                <a:cubicBezTo>
                  <a:pt x="1978243" y="48833"/>
                  <a:pt x="3122274" y="96444"/>
                  <a:pt x="3643100" y="1"/>
                </a:cubicBezTo>
                <a:cubicBezTo>
                  <a:pt x="4044745" y="510165"/>
                  <a:pt x="4350357" y="1444285"/>
                  <a:pt x="4658028" y="1863211"/>
                </a:cubicBezTo>
                <a:cubicBezTo>
                  <a:pt x="4294766" y="2193912"/>
                  <a:pt x="3995426" y="2802139"/>
                  <a:pt x="3643100" y="3726421"/>
                </a:cubicBezTo>
                <a:cubicBezTo>
                  <a:pt x="3174746" y="3773998"/>
                  <a:pt x="1653333" y="3765431"/>
                  <a:pt x="1014928" y="3726421"/>
                </a:cubicBezTo>
                <a:cubicBezTo>
                  <a:pt x="810240" y="3085189"/>
                  <a:pt x="188307" y="2264208"/>
                  <a:pt x="0" y="1863211"/>
                </a:cubicBezTo>
                <a:close/>
              </a:path>
              <a:path w="4658028" h="3726422" stroke="0" extrusionOk="0">
                <a:moveTo>
                  <a:pt x="0" y="1863211"/>
                </a:moveTo>
                <a:cubicBezTo>
                  <a:pt x="210778" y="1217046"/>
                  <a:pt x="628134" y="663217"/>
                  <a:pt x="1014928" y="1"/>
                </a:cubicBezTo>
                <a:cubicBezTo>
                  <a:pt x="1859737" y="-22081"/>
                  <a:pt x="2609655" y="166186"/>
                  <a:pt x="3643100" y="1"/>
                </a:cubicBezTo>
                <a:cubicBezTo>
                  <a:pt x="4050234" y="928305"/>
                  <a:pt x="4193099" y="1313659"/>
                  <a:pt x="4658028" y="1863211"/>
                </a:cubicBezTo>
                <a:cubicBezTo>
                  <a:pt x="4250367" y="2572212"/>
                  <a:pt x="4028789" y="2996438"/>
                  <a:pt x="3643100" y="3726421"/>
                </a:cubicBezTo>
                <a:cubicBezTo>
                  <a:pt x="2639123" y="3822043"/>
                  <a:pt x="2322046" y="3658590"/>
                  <a:pt x="1014928" y="3726421"/>
                </a:cubicBezTo>
                <a:cubicBezTo>
                  <a:pt x="773670" y="3594446"/>
                  <a:pt x="198782" y="2392646"/>
                  <a:pt x="0" y="1863211"/>
                </a:cubicBezTo>
                <a:close/>
              </a:path>
            </a:pathLst>
          </a:custGeom>
          <a:ln>
            <a:solidFill>
              <a:schemeClr val="accent2">
                <a:lumMod val="75000"/>
              </a:schemeClr>
            </a:solidFill>
            <a:extLst>
              <a:ext uri="{C807C97D-BFC1-408E-A445-0C87EB9F89A2}">
                <ask:lineSketchStyleProps xmlns:ask="http://schemas.microsoft.com/office/drawing/2018/sketchyshapes" sd="812104880">
                  <a:prstGeom prst="hexagon">
                    <a:avLst>
                      <a:gd name="adj" fmla="val 27236"/>
                      <a:gd name="vf" fmla="val 115470"/>
                    </a:avLst>
                  </a:prstGeom>
                  <ask:type>
                    <ask:lineSketchCurved/>
                  </ask:type>
                </ask:lineSketchStyleProps>
              </a:ext>
            </a:extLst>
          </a:ln>
        </p:spPr>
      </p:pic>
      <p:pic>
        <p:nvPicPr>
          <p:cNvPr id="6" name="Picture 5">
            <a:extLst>
              <a:ext uri="{FF2B5EF4-FFF2-40B4-BE49-F238E27FC236}">
                <a16:creationId xmlns:a16="http://schemas.microsoft.com/office/drawing/2014/main" id="{DEA5CC75-AE68-C9D2-2E87-241E04B094A7}"/>
              </a:ext>
            </a:extLst>
          </p:cNvPr>
          <p:cNvPicPr>
            <a:picLocks noChangeAspect="1"/>
          </p:cNvPicPr>
          <p:nvPr/>
        </p:nvPicPr>
        <p:blipFill>
          <a:blip r:embed="rId3"/>
          <a:stretch>
            <a:fillRect/>
          </a:stretch>
        </p:blipFill>
        <p:spPr>
          <a:xfrm>
            <a:off x="3576477" y="2823750"/>
            <a:ext cx="4889096" cy="3799528"/>
          </a:xfrm>
          <a:custGeom>
            <a:avLst/>
            <a:gdLst>
              <a:gd name="connsiteX0" fmla="*/ 0 w 4889096"/>
              <a:gd name="connsiteY0" fmla="*/ 1899764 h 3799528"/>
              <a:gd name="connsiteX1" fmla="*/ 949882 w 4889096"/>
              <a:gd name="connsiteY1" fmla="*/ 1 h 3799528"/>
              <a:gd name="connsiteX2" fmla="*/ 3939214 w 4889096"/>
              <a:gd name="connsiteY2" fmla="*/ 1 h 3799528"/>
              <a:gd name="connsiteX3" fmla="*/ 4889096 w 4889096"/>
              <a:gd name="connsiteY3" fmla="*/ 1899764 h 3799528"/>
              <a:gd name="connsiteX4" fmla="*/ 3939214 w 4889096"/>
              <a:gd name="connsiteY4" fmla="*/ 3799527 h 3799528"/>
              <a:gd name="connsiteX5" fmla="*/ 949882 w 4889096"/>
              <a:gd name="connsiteY5" fmla="*/ 3799527 h 3799528"/>
              <a:gd name="connsiteX6" fmla="*/ 0 w 4889096"/>
              <a:gd name="connsiteY6" fmla="*/ 1899764 h 379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89096" h="3799528" fill="none" extrusionOk="0">
                <a:moveTo>
                  <a:pt x="0" y="1899764"/>
                </a:moveTo>
                <a:cubicBezTo>
                  <a:pt x="302864" y="1301449"/>
                  <a:pt x="634072" y="287458"/>
                  <a:pt x="949882" y="1"/>
                </a:cubicBezTo>
                <a:cubicBezTo>
                  <a:pt x="1381484" y="-94957"/>
                  <a:pt x="3613530" y="2331"/>
                  <a:pt x="3939214" y="1"/>
                </a:cubicBezTo>
                <a:cubicBezTo>
                  <a:pt x="4375453" y="620442"/>
                  <a:pt x="4389707" y="1049125"/>
                  <a:pt x="4889096" y="1899764"/>
                </a:cubicBezTo>
                <a:cubicBezTo>
                  <a:pt x="4630864" y="2477635"/>
                  <a:pt x="4503305" y="3023429"/>
                  <a:pt x="3939214" y="3799527"/>
                </a:cubicBezTo>
                <a:cubicBezTo>
                  <a:pt x="2470645" y="3745666"/>
                  <a:pt x="1251541" y="3714240"/>
                  <a:pt x="949882" y="3799527"/>
                </a:cubicBezTo>
                <a:cubicBezTo>
                  <a:pt x="942622" y="3426515"/>
                  <a:pt x="429997" y="2618584"/>
                  <a:pt x="0" y="1899764"/>
                </a:cubicBezTo>
                <a:close/>
              </a:path>
              <a:path w="4889096" h="3799528" stroke="0" extrusionOk="0">
                <a:moveTo>
                  <a:pt x="0" y="1899764"/>
                </a:moveTo>
                <a:cubicBezTo>
                  <a:pt x="387472" y="979222"/>
                  <a:pt x="371850" y="853116"/>
                  <a:pt x="949882" y="1"/>
                </a:cubicBezTo>
                <a:cubicBezTo>
                  <a:pt x="2307997" y="-43311"/>
                  <a:pt x="3075545" y="-43250"/>
                  <a:pt x="3939214" y="1"/>
                </a:cubicBezTo>
                <a:cubicBezTo>
                  <a:pt x="4138146" y="611237"/>
                  <a:pt x="4859956" y="1604065"/>
                  <a:pt x="4889096" y="1899764"/>
                </a:cubicBezTo>
                <a:cubicBezTo>
                  <a:pt x="4365462" y="2771306"/>
                  <a:pt x="3997836" y="3528303"/>
                  <a:pt x="3939214" y="3799527"/>
                </a:cubicBezTo>
                <a:cubicBezTo>
                  <a:pt x="3374539" y="3911505"/>
                  <a:pt x="2037180" y="3855512"/>
                  <a:pt x="949882" y="3799527"/>
                </a:cubicBezTo>
                <a:cubicBezTo>
                  <a:pt x="770971" y="3437821"/>
                  <a:pt x="201585" y="2303376"/>
                  <a:pt x="0" y="1899764"/>
                </a:cubicBezTo>
                <a:close/>
              </a:path>
            </a:pathLst>
          </a:custGeom>
          <a:ln>
            <a:solidFill>
              <a:schemeClr val="accent2">
                <a:lumMod val="75000"/>
              </a:schemeClr>
            </a:solidFill>
            <a:extLst>
              <a:ext uri="{C807C97D-BFC1-408E-A445-0C87EB9F89A2}">
                <ask:lineSketchStyleProps xmlns:ask="http://schemas.microsoft.com/office/drawing/2018/sketchyshapes" sd="4290627460">
                  <a:prstGeom prst="hexagon">
                    <a:avLst/>
                  </a:prstGeom>
                  <ask:type>
                    <ask:lineSketchCurved/>
                  </ask:type>
                </ask:lineSketchStyleProps>
              </a:ext>
            </a:extLst>
          </a:ln>
        </p:spPr>
      </p:pic>
    </p:spTree>
    <p:extLst>
      <p:ext uri="{BB962C8B-B14F-4D97-AF65-F5344CB8AC3E}">
        <p14:creationId xmlns:p14="http://schemas.microsoft.com/office/powerpoint/2010/main" val="4179387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F22187D-AEAB-7820-1765-4B48D045E0C8}"/>
              </a:ext>
            </a:extLst>
          </p:cNvPr>
          <p:cNvSpPr/>
          <p:nvPr/>
        </p:nvSpPr>
        <p:spPr>
          <a:xfrm>
            <a:off x="7413521" y="0"/>
            <a:ext cx="668594" cy="1710813"/>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A2798F34-9D1F-1911-DCE6-7D43830A5ED5}"/>
              </a:ext>
            </a:extLst>
          </p:cNvPr>
          <p:cNvSpPr/>
          <p:nvPr/>
        </p:nvSpPr>
        <p:spPr>
          <a:xfrm>
            <a:off x="10068232" y="5147186"/>
            <a:ext cx="668594" cy="1710813"/>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Scroll: Vertical 7">
            <a:extLst>
              <a:ext uri="{FF2B5EF4-FFF2-40B4-BE49-F238E27FC236}">
                <a16:creationId xmlns:a16="http://schemas.microsoft.com/office/drawing/2014/main" id="{B85241F3-124A-BE8E-8887-27F2B163EE82}"/>
              </a:ext>
            </a:extLst>
          </p:cNvPr>
          <p:cNvSpPr/>
          <p:nvPr/>
        </p:nvSpPr>
        <p:spPr>
          <a:xfrm>
            <a:off x="581330" y="535600"/>
            <a:ext cx="5735894" cy="5867625"/>
          </a:xfrm>
          <a:prstGeom prst="verticalScroll">
            <a:avLst>
              <a:gd name="adj" fmla="val 6456"/>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5" name="TextBox 4">
            <a:extLst>
              <a:ext uri="{FF2B5EF4-FFF2-40B4-BE49-F238E27FC236}">
                <a16:creationId xmlns:a16="http://schemas.microsoft.com/office/drawing/2014/main" id="{CC0A3F9A-11C5-A9E7-971B-77926DABF5C6}"/>
              </a:ext>
            </a:extLst>
          </p:cNvPr>
          <p:cNvSpPr txBox="1"/>
          <p:nvPr/>
        </p:nvSpPr>
        <p:spPr>
          <a:xfrm>
            <a:off x="1441651" y="614376"/>
            <a:ext cx="3543300" cy="461665"/>
          </a:xfrm>
          <a:prstGeom prst="rect">
            <a:avLst/>
          </a:prstGeom>
          <a:noFill/>
        </p:spPr>
        <p:txBody>
          <a:bodyPr wrap="square">
            <a:spAutoFit/>
          </a:bodyPr>
          <a:lstStyle>
            <a:defPPr>
              <a:defRPr lang="fa-IR"/>
            </a:defPPr>
            <a:lvl1pPr algn="just" rtl="1" fontAlgn="base">
              <a:defRPr sz="2400" b="1" i="0">
                <a:effectLst/>
                <a:latin typeface="Shabnam" panose="020B0603030804020204" pitchFamily="34" charset="-78"/>
                <a:cs typeface="Shabnam" panose="020B0603030804020204" pitchFamily="34" charset="-78"/>
              </a:defRPr>
            </a:lvl1pPr>
          </a:lstStyle>
          <a:p>
            <a:r>
              <a:rPr lang="fa-IR" dirty="0"/>
              <a:t>فلسفه سقراط چه بود؟</a:t>
            </a:r>
          </a:p>
        </p:txBody>
      </p:sp>
      <p:sp>
        <p:nvSpPr>
          <p:cNvPr id="7" name="TextBox 6">
            <a:extLst>
              <a:ext uri="{FF2B5EF4-FFF2-40B4-BE49-F238E27FC236}">
                <a16:creationId xmlns:a16="http://schemas.microsoft.com/office/drawing/2014/main" id="{613857B1-6A98-C3B9-1D95-6E4DB363ED4A}"/>
              </a:ext>
            </a:extLst>
          </p:cNvPr>
          <p:cNvSpPr txBox="1"/>
          <p:nvPr/>
        </p:nvSpPr>
        <p:spPr>
          <a:xfrm>
            <a:off x="1014256" y="1154817"/>
            <a:ext cx="4870041" cy="5009064"/>
          </a:xfrm>
          <a:prstGeom prst="rect">
            <a:avLst/>
          </a:prstGeom>
          <a:noFill/>
        </p:spPr>
        <p:txBody>
          <a:bodyPr wrap="square">
            <a:spAutoFit/>
          </a:bodyPr>
          <a:lstStyle>
            <a:defPPr>
              <a:defRPr lang="fa-IR"/>
            </a:defPPr>
            <a:lvl1pPr algn="just" rtl="1" fontAlgn="base">
              <a:lnSpc>
                <a:spcPct val="200000"/>
              </a:lnSpc>
              <a:defRPr b="0" i="0">
                <a:solidFill>
                  <a:srgbClr val="070707"/>
                </a:solidFill>
                <a:effectLst/>
                <a:latin typeface="Vazir" panose="020B0603030804020204" pitchFamily="34" charset="-78"/>
                <a:cs typeface="Vazir" panose="020B0603030804020204" pitchFamily="34" charset="-78"/>
              </a:defRPr>
            </a:lvl1pPr>
          </a:lstStyle>
          <a:p>
            <a:r>
              <a:rPr lang="fa-IR" dirty="0"/>
              <a:t>سقراط ارتباطات گسترده و هوش فراوانی داشت. او شهرت و قدرتی را که آتنی‌ها به دنبالش بودند، نمی‌خواست. سبک زندگی او نیز یادآور روحیه پرسشگری او در مورد فرضیه‌های خرد، فضیلت و زندگی خوب بود. بر حسب گفته‌های افلاطون، سقراط به ندرت نظر خود را بیان می‌کرد و سعی داشت با سوق دادن مخاطبان خود به گفت‌وگو، افکار و انگیزه‌های آن‌ها را تحلیل کند؛ یعنی نظرات آن‌ها را راجع به مسائل اخلاقی و فلسفی جویا می‌شد.</a:t>
            </a:r>
          </a:p>
        </p:txBody>
      </p:sp>
      <p:pic>
        <p:nvPicPr>
          <p:cNvPr id="10" name="Picture 9">
            <a:extLst>
              <a:ext uri="{FF2B5EF4-FFF2-40B4-BE49-F238E27FC236}">
                <a16:creationId xmlns:a16="http://schemas.microsoft.com/office/drawing/2014/main" id="{ABE9F929-628C-F08B-ABE1-D9F76559A71F}"/>
              </a:ext>
            </a:extLst>
          </p:cNvPr>
          <p:cNvPicPr>
            <a:picLocks noChangeAspect="1"/>
          </p:cNvPicPr>
          <p:nvPr/>
        </p:nvPicPr>
        <p:blipFill>
          <a:blip r:embed="rId3"/>
          <a:srcRect r="48074"/>
          <a:stretch/>
        </p:blipFill>
        <p:spPr>
          <a:xfrm flipH="1">
            <a:off x="6501495" y="505967"/>
            <a:ext cx="5222956" cy="5657914"/>
          </a:xfrm>
          <a:prstGeom prst="flowChartConnector">
            <a:avLst/>
          </a:prstGeom>
          <a:ln w="38100">
            <a:solidFill>
              <a:schemeClr val="bg1"/>
            </a:solidFill>
          </a:ln>
        </p:spPr>
      </p:pic>
    </p:spTree>
    <p:extLst>
      <p:ext uri="{BB962C8B-B14F-4D97-AF65-F5344CB8AC3E}">
        <p14:creationId xmlns:p14="http://schemas.microsoft.com/office/powerpoint/2010/main" val="16590411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TotalTime>
  <Words>1628</Words>
  <Application>Microsoft Office PowerPoint</Application>
  <PresentationFormat>Widescreen</PresentationFormat>
  <Paragraphs>56</Paragraphs>
  <Slides>25</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mobotop</dc:creator>
  <cp:lastModifiedBy>mobotop</cp:lastModifiedBy>
  <cp:revision>2</cp:revision>
  <dcterms:created xsi:type="dcterms:W3CDTF">2025-01-30T06:31:57Z</dcterms:created>
  <dcterms:modified xsi:type="dcterms:W3CDTF">2025-01-30T10:11:36Z</dcterms:modified>
</cp:coreProperties>
</file>