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0"/>
  </p:notesMasterIdLst>
  <p:sldIdLst>
    <p:sldId id="286" r:id="rId2"/>
    <p:sldId id="256" r:id="rId3"/>
    <p:sldId id="257" r:id="rId4"/>
    <p:sldId id="258" r:id="rId5"/>
    <p:sldId id="259" r:id="rId6"/>
    <p:sldId id="260" r:id="rId7"/>
    <p:sldId id="261" r:id="rId8"/>
    <p:sldId id="262" r:id="rId9"/>
    <p:sldId id="263" r:id="rId10"/>
    <p:sldId id="264" r:id="rId11"/>
    <p:sldId id="284" r:id="rId12"/>
    <p:sldId id="265" r:id="rId13"/>
    <p:sldId id="266" r:id="rId14"/>
    <p:sldId id="267" r:id="rId15"/>
    <p:sldId id="268" r:id="rId16"/>
    <p:sldId id="270" r:id="rId17"/>
    <p:sldId id="272" r:id="rId18"/>
    <p:sldId id="273" r:id="rId19"/>
    <p:sldId id="275" r:id="rId20"/>
    <p:sldId id="276" r:id="rId21"/>
    <p:sldId id="285" r:id="rId22"/>
    <p:sldId id="277" r:id="rId23"/>
    <p:sldId id="278" r:id="rId24"/>
    <p:sldId id="279" r:id="rId25"/>
    <p:sldId id="280" r:id="rId26"/>
    <p:sldId id="281" r:id="rId27"/>
    <p:sldId id="282" r:id="rId28"/>
    <p:sldId id="283" r:id="rId2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007" autoAdjust="0"/>
    <p:restoredTop sz="94660"/>
  </p:normalViewPr>
  <p:slideViewPr>
    <p:cSldViewPr snapToGrid="0" showGuides="1">
      <p:cViewPr varScale="1">
        <p:scale>
          <a:sx n="78" d="100"/>
          <a:sy n="78" d="100"/>
        </p:scale>
        <p:origin x="80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92E682F-2BB3-44AC-81F3-DF34041309A9}" type="datetimeFigureOut">
              <a:rPr lang="fa-IR" smtClean="0"/>
              <a:t>10/08/1446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3FFEA93F-8C04-45E4-9E8D-96D6695BD50F}" type="slidenum">
              <a:rPr lang="fa-IR" smtClean="0"/>
              <a:t>‹#›</a:t>
            </a:fld>
            <a:endParaRPr lang="fa-IR"/>
          </a:p>
        </p:txBody>
      </p:sp>
    </p:spTree>
    <p:extLst>
      <p:ext uri="{BB962C8B-B14F-4D97-AF65-F5344CB8AC3E}">
        <p14:creationId xmlns:p14="http://schemas.microsoft.com/office/powerpoint/2010/main" val="339965507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a:t>  </a:t>
            </a:r>
          </a:p>
        </p:txBody>
      </p:sp>
      <p:sp>
        <p:nvSpPr>
          <p:cNvPr id="4" name="Slide Number Placeholder 3"/>
          <p:cNvSpPr>
            <a:spLocks noGrp="1"/>
          </p:cNvSpPr>
          <p:nvPr>
            <p:ph type="sldNum" sz="quarter" idx="10"/>
          </p:nvPr>
        </p:nvSpPr>
        <p:spPr/>
        <p:txBody>
          <a:bodyPr/>
          <a:lstStyle/>
          <a:p>
            <a:fld id="{3FFEA93F-8C04-45E4-9E8D-96D6695BD50F}" type="slidenum">
              <a:rPr lang="fa-IR" smtClean="0"/>
              <a:t>1</a:t>
            </a:fld>
            <a:endParaRPr lang="fa-IR"/>
          </a:p>
        </p:txBody>
      </p:sp>
    </p:spTree>
    <p:extLst>
      <p:ext uri="{BB962C8B-B14F-4D97-AF65-F5344CB8AC3E}">
        <p14:creationId xmlns:p14="http://schemas.microsoft.com/office/powerpoint/2010/main" val="59212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FFEA93F-8C04-45E4-9E8D-96D6695BD50F}" type="slidenum">
              <a:rPr lang="fa-IR" smtClean="0"/>
              <a:t>8</a:t>
            </a:fld>
            <a:endParaRPr lang="fa-IR"/>
          </a:p>
        </p:txBody>
      </p:sp>
    </p:spTree>
    <p:extLst>
      <p:ext uri="{BB962C8B-B14F-4D97-AF65-F5344CB8AC3E}">
        <p14:creationId xmlns:p14="http://schemas.microsoft.com/office/powerpoint/2010/main" val="1725059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5502730" y="0"/>
            <a:ext cx="6689271" cy="6858000"/>
          </a:xfrm>
          <a:custGeom>
            <a:avLst/>
            <a:gdLst>
              <a:gd name="connsiteX0" fmla="*/ 0 w 6689271"/>
              <a:gd name="connsiteY0" fmla="*/ 0 h 6858000"/>
              <a:gd name="connsiteX1" fmla="*/ 6689271 w 6689271"/>
              <a:gd name="connsiteY1" fmla="*/ 0 h 6858000"/>
              <a:gd name="connsiteX2" fmla="*/ 6689271 w 6689271"/>
              <a:gd name="connsiteY2" fmla="*/ 6858000 h 6858000"/>
              <a:gd name="connsiteX3" fmla="*/ 0 w 6689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89271" h="6858000">
                <a:moveTo>
                  <a:pt x="0" y="0"/>
                </a:moveTo>
                <a:lnTo>
                  <a:pt x="6689271" y="0"/>
                </a:lnTo>
                <a:lnTo>
                  <a:pt x="6689271"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571970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138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7680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613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fa.wikipedia.org/wiki/%D8%B4%DB%8C%D8%AE_%D8%B9%D8%A8%D8%AF%D8%A7%D9%84%DA%A9%D8%B1%DB%8C%D9%85_%D8%B3%D9%88%D8%AF%D8%A7%DB%8C%DB%8C_%D8%AF%D8%B3%D8%AA%DA%AF%D8%B1%D8%AF%DB%8C"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hyperlink" Target="https://fa.wikipedia.org/wiki/%D8%B4%D9%87%D8%B1%D8%B3%D8%AA%D8%A7%D9%86_%D8%AC%DB%8C%D8%B1%D9%81%D8%AA" TargetMode="External"/><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fa.wikipedia.org/wiki/%DA%A9%D9%84%DB%8C%D9%84%D9%87_%D9%88_%D8%AF%D9%85%D9%86%D9%87#cite_note-13"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fa.wikipedia.org/w/index.php?title=%D8%A7%D8%B4%D8%AA%D9%88%D8%AA%DA%A9%D8%A7%D8%B1%D8%AA&amp;action=edit&amp;redlink=1" TargetMode="Externa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1125" b="21125"/>
          <a:stretch>
            <a:fillRect/>
          </a:stretch>
        </p:blipFill>
        <p:spPr/>
      </p:pic>
      <p:sp>
        <p:nvSpPr>
          <p:cNvPr id="4" name="Rectangle 3"/>
          <p:cNvSpPr/>
          <p:nvPr/>
        </p:nvSpPr>
        <p:spPr>
          <a:xfrm>
            <a:off x="1387929" y="1551214"/>
            <a:ext cx="4947557" cy="65314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2792186"/>
            <a:ext cx="4865915" cy="63681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540329" y="4204607"/>
            <a:ext cx="4947557" cy="65314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89808" y="5429250"/>
            <a:ext cx="4865915" cy="63681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350048" y="1640638"/>
            <a:ext cx="5612746"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کلیله و دمنه</a:t>
            </a:r>
          </a:p>
        </p:txBody>
      </p:sp>
      <p:sp>
        <p:nvSpPr>
          <p:cNvPr id="9" name="Rectangle 8"/>
          <p:cNvSpPr/>
          <p:nvPr/>
        </p:nvSpPr>
        <p:spPr>
          <a:xfrm>
            <a:off x="607405" y="2904252"/>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0" name="Rectangle 9"/>
          <p:cNvSpPr/>
          <p:nvPr/>
        </p:nvSpPr>
        <p:spPr>
          <a:xfrm>
            <a:off x="2734045" y="4300345"/>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1" name="Rectangle 10"/>
          <p:cNvSpPr/>
          <p:nvPr/>
        </p:nvSpPr>
        <p:spPr>
          <a:xfrm>
            <a:off x="1399271" y="5516824"/>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2" name="Picture 11"/>
          <p:cNvPicPr>
            <a:picLocks noChangeAspect="1"/>
          </p:cNvPicPr>
          <p:nvPr/>
        </p:nvPicPr>
        <p:blipFill>
          <a:blip r:embed="rId4"/>
          <a:stretch>
            <a:fillRect/>
          </a:stretch>
        </p:blipFill>
        <p:spPr>
          <a:xfrm>
            <a:off x="-93179" y="-132174"/>
            <a:ext cx="1924336" cy="1924336"/>
          </a:xfrm>
          <a:prstGeom prst="rect">
            <a:avLst/>
          </a:prstGeom>
        </p:spPr>
      </p:pic>
    </p:spTree>
    <p:extLst>
      <p:ext uri="{BB962C8B-B14F-4D97-AF65-F5344CB8AC3E}">
        <p14:creationId xmlns:p14="http://schemas.microsoft.com/office/powerpoint/2010/main" val="3251091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721593"/>
          </a:xfrm>
          <a:prstGeom prst="rect">
            <a:avLst/>
          </a:prstGeom>
        </p:spPr>
      </p:pic>
      <p:sp>
        <p:nvSpPr>
          <p:cNvPr id="3" name="Rectangle 2"/>
          <p:cNvSpPr/>
          <p:nvPr/>
        </p:nvSpPr>
        <p:spPr>
          <a:xfrm>
            <a:off x="6182435" y="804419"/>
            <a:ext cx="5609231" cy="5078313"/>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تا چند دهه پیش گمان می‌رفت که برگردان نصرالله منشی یگانه برگردان فارسی است که از کلیله و دمنه در دست است و کسی از برگردان دیگر این کتاب آگاهی نداشت، تا اینکه در سال ۱۹۶۱ در کتابخانهٔ توپقاپوسرای استانبول، برگردان فارسی دیگری از کلیله و دمنه به‌نام داستان‌های بیدپای پیدا شد. این برگردان را شخصی به‌نام محمد بن عبدالله بخاری انجام داده‌است که از زندگی او هیچ آگاهی در دست نیست و فقط از دیباچهٔ کتابش چنین برمی‌آید که از وابستگان دستگاه اتابکان حلب سوریه بوده‌است. </a:t>
            </a:r>
          </a:p>
        </p:txBody>
      </p:sp>
      <p:pic>
        <p:nvPicPr>
          <p:cNvPr id="4" name="Picture 3"/>
          <p:cNvPicPr>
            <a:picLocks noChangeAspect="1"/>
          </p:cNvPicPr>
          <p:nvPr/>
        </p:nvPicPr>
        <p:blipFill rotWithShape="1">
          <a:blip r:embed="rId3"/>
          <a:srcRect b="17917"/>
          <a:stretch/>
        </p:blipFill>
        <p:spPr>
          <a:xfrm>
            <a:off x="254932" y="1173708"/>
            <a:ext cx="5631804" cy="4079881"/>
          </a:xfrm>
          <a:prstGeom prst="rect">
            <a:avLst/>
          </a:prstGeom>
        </p:spPr>
      </p:pic>
      <p:sp>
        <p:nvSpPr>
          <p:cNvPr id="5" name="Rectangle 4"/>
          <p:cNvSpPr/>
          <p:nvPr/>
        </p:nvSpPr>
        <p:spPr>
          <a:xfrm>
            <a:off x="8734419" y="460190"/>
            <a:ext cx="305724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عربی به فارسی</a:t>
            </a:r>
          </a:p>
        </p:txBody>
      </p:sp>
      <p:sp>
        <p:nvSpPr>
          <p:cNvPr id="6" name="Rectangle 5"/>
          <p:cNvSpPr/>
          <p:nvPr/>
        </p:nvSpPr>
        <p:spPr>
          <a:xfrm>
            <a:off x="0" y="691022"/>
            <a:ext cx="8734419" cy="45719"/>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 y="6619164"/>
            <a:ext cx="12192000" cy="2388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05784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0"/>
            <a:ext cx="12192000" cy="6858000"/>
          </a:xfrm>
          <a:prstGeom prst="rect">
            <a:avLst/>
          </a:prstGeom>
        </p:spPr>
      </p:pic>
      <p:sp>
        <p:nvSpPr>
          <p:cNvPr id="8" name="Rectangle 7"/>
          <p:cNvSpPr/>
          <p:nvPr/>
        </p:nvSpPr>
        <p:spPr>
          <a:xfrm>
            <a:off x="204715" y="1351128"/>
            <a:ext cx="5090615" cy="433547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04715" y="1231535"/>
            <a:ext cx="5090615" cy="445506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شگفت است که بخاری برگردان خود را هم‌زمان با نصرالله منشی انجام داده‌است، بی‌آن‌که آن دو از کار یکدیگر باخبر باشند. اما از آن باارزش‌تر آن است که برگردان محمد بخاری، وارون نثر دشوار و سنگین نصراله منشی، بسیار روان و ساده است. برخلاف نصرالله منشی، محمد بخاری به عبارت‌پردازی نپرداخته و کاملاً به متن اصلی وفادار مانده‌است. خود نیز این موضوع را تصریح کرده‌است.*</a:t>
            </a:r>
          </a:p>
        </p:txBody>
      </p:sp>
      <p:pic>
        <p:nvPicPr>
          <p:cNvPr id="5" name="Picture 4"/>
          <p:cNvPicPr>
            <a:picLocks noChangeAspect="1"/>
          </p:cNvPicPr>
          <p:nvPr/>
        </p:nvPicPr>
        <p:blipFill>
          <a:blip r:embed="rId3"/>
          <a:stretch>
            <a:fillRect/>
          </a:stretch>
        </p:blipFill>
        <p:spPr>
          <a:xfrm>
            <a:off x="5409915" y="1584137"/>
            <a:ext cx="6667500" cy="3990975"/>
          </a:xfrm>
          <a:prstGeom prst="rect">
            <a:avLst/>
          </a:prstGeom>
        </p:spPr>
      </p:pic>
      <p:sp>
        <p:nvSpPr>
          <p:cNvPr id="6" name="Rectangle 5"/>
          <p:cNvSpPr/>
          <p:nvPr/>
        </p:nvSpPr>
        <p:spPr>
          <a:xfrm>
            <a:off x="9134753" y="561236"/>
            <a:ext cx="305724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عربی به فارسی</a:t>
            </a:r>
          </a:p>
        </p:txBody>
      </p:sp>
      <p:sp>
        <p:nvSpPr>
          <p:cNvPr id="7" name="Rectangle 6"/>
          <p:cNvSpPr/>
          <p:nvPr/>
        </p:nvSpPr>
        <p:spPr>
          <a:xfrm>
            <a:off x="0" y="769208"/>
            <a:ext cx="9134753"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35536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1"/>
            <a:ext cx="12192000" cy="6858000"/>
          </a:xfrm>
          <a:prstGeom prst="rect">
            <a:avLst/>
          </a:prstGeom>
        </p:spPr>
      </p:pic>
      <p:sp>
        <p:nvSpPr>
          <p:cNvPr id="7" name="Rectangle 6"/>
          <p:cNvSpPr/>
          <p:nvPr/>
        </p:nvSpPr>
        <p:spPr>
          <a:xfrm>
            <a:off x="8592196" y="688497"/>
            <a:ext cx="3149712" cy="4616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3692269" y="2501189"/>
            <a:ext cx="4992392" cy="4160326"/>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3138985" y="1150162"/>
            <a:ext cx="8602923" cy="1685077"/>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البته پس از رودکی و پیش از این دو تن نیز ترجمه‌های زیادی از این اثر صورت گرفته بود ولی هیچ‌یک به دست ما نرسیده‌است. نصرالله منشی خود در دیباچهٔ ترجمه‌اش به این موضوع اشاره کرده‌است.*</a:t>
            </a:r>
          </a:p>
        </p:txBody>
      </p:sp>
      <p:sp>
        <p:nvSpPr>
          <p:cNvPr id="5" name="Rectangle 4"/>
          <p:cNvSpPr/>
          <p:nvPr/>
        </p:nvSpPr>
        <p:spPr>
          <a:xfrm>
            <a:off x="8684661" y="688497"/>
            <a:ext cx="305724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عربی به فارسی</a:t>
            </a:r>
          </a:p>
        </p:txBody>
      </p:sp>
      <p:sp>
        <p:nvSpPr>
          <p:cNvPr id="9" name="Rectangle 8"/>
          <p:cNvSpPr/>
          <p:nvPr/>
        </p:nvSpPr>
        <p:spPr>
          <a:xfrm>
            <a:off x="2251881" y="900752"/>
            <a:ext cx="6432780"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17069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pic>
        <p:nvPicPr>
          <p:cNvPr id="4" name="Picture 3"/>
          <p:cNvPicPr>
            <a:picLocks noChangeAspect="1"/>
          </p:cNvPicPr>
          <p:nvPr/>
        </p:nvPicPr>
        <p:blipFill>
          <a:blip r:embed="rId3"/>
          <a:stretch>
            <a:fillRect/>
          </a:stretch>
        </p:blipFill>
        <p:spPr>
          <a:xfrm flipH="1">
            <a:off x="2925741" y="2912965"/>
            <a:ext cx="2547012" cy="2445132"/>
          </a:xfrm>
          <a:prstGeom prst="flowChartManualInput">
            <a:avLst/>
          </a:prstGeom>
          <a:noFill/>
          <a:ln w="57150">
            <a:solidFill>
              <a:srgbClr val="FFC000"/>
            </a:solidFill>
          </a:ln>
        </p:spPr>
      </p:pic>
      <p:sp>
        <p:nvSpPr>
          <p:cNvPr id="3" name="Rectangle 2"/>
          <p:cNvSpPr/>
          <p:nvPr/>
        </p:nvSpPr>
        <p:spPr>
          <a:xfrm>
            <a:off x="3425587" y="1549870"/>
            <a:ext cx="5800300" cy="2308324"/>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متعلق است به ابوالفضل علّامی ادیب پارسی‌گوی هندی. نثر این اثر روان و صحیح است. علامی به این ترجمه نام عیار دانش داده‌است.∗</a:t>
            </a:r>
          </a:p>
          <a:p>
            <a:pPr algn="just">
              <a:lnSpc>
                <a:spcPct val="200000"/>
              </a:lnSpc>
            </a:pPr>
            <a:endParaRPr lang="fa-IR" dirty="0">
              <a:solidFill>
                <a:srgbClr val="202122"/>
              </a:solidFill>
              <a:latin typeface="Vazir" panose="020B0603030804020204" pitchFamily="34" charset="-78"/>
              <a:cs typeface="Vazir" panose="020B0603030804020204" pitchFamily="34" charset="-78"/>
            </a:endParaRPr>
          </a:p>
        </p:txBody>
      </p:sp>
      <p:sp>
        <p:nvSpPr>
          <p:cNvPr id="5" name="Rectangle 4"/>
          <p:cNvSpPr/>
          <p:nvPr/>
        </p:nvSpPr>
        <p:spPr>
          <a:xfrm>
            <a:off x="1542197" y="450376"/>
            <a:ext cx="8993875" cy="2729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542197" y="6448237"/>
            <a:ext cx="8993875" cy="2729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0536072" y="450376"/>
            <a:ext cx="150125" cy="627081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542197" y="450376"/>
            <a:ext cx="150125" cy="627081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8019037" y="402187"/>
            <a:ext cx="3413114"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آخرین تحریر کلیله و دمنه </a:t>
            </a:r>
          </a:p>
        </p:txBody>
      </p:sp>
    </p:spTree>
    <p:extLst>
      <p:ext uri="{BB962C8B-B14F-4D97-AF65-F5344CB8AC3E}">
        <p14:creationId xmlns:p14="http://schemas.microsoft.com/office/powerpoint/2010/main" val="4153695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2" name="Rectangular Callout 11"/>
          <p:cNvSpPr/>
          <p:nvPr/>
        </p:nvSpPr>
        <p:spPr>
          <a:xfrm>
            <a:off x="2946675" y="740279"/>
            <a:ext cx="3859009" cy="461665"/>
          </a:xfrm>
          <a:prstGeom prst="wedgeRectCallou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9539785" y="0"/>
            <a:ext cx="627797"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Oval 2"/>
          <p:cNvSpPr/>
          <p:nvPr/>
        </p:nvSpPr>
        <p:spPr>
          <a:xfrm>
            <a:off x="8065827" y="1387058"/>
            <a:ext cx="3684895" cy="4276763"/>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946675" y="740279"/>
            <a:ext cx="3863558"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سانسکریت به فارسی</a:t>
            </a:r>
          </a:p>
        </p:txBody>
      </p:sp>
      <p:sp>
        <p:nvSpPr>
          <p:cNvPr id="4" name="Rectangle 3"/>
          <p:cNvSpPr/>
          <p:nvPr/>
        </p:nvSpPr>
        <p:spPr>
          <a:xfrm>
            <a:off x="709684" y="1387058"/>
            <a:ext cx="6096000" cy="4455066"/>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این نکته نیز جالب توجه است که یک بار نیز به فرمان پادشاه ادب‌دوست هند اکبرشاه همایون کتاب پنچه تنتره مستقیماً از سنسکریت به فارسی ترجمه شده‌است. مسئول این ترجمه شخصی بود به نام مصطفی خالقداد عباسی. به گفتهٔ او «حکم شد که هرچه خشک و تر در آن کتاب باشد به همان ترتیب رقم نماید تا قدر تفاوت اصل سخن و ترتیب آن و زیادتی و نقصان ظاهر گردد.»∗بعدها شیخ</a:t>
            </a:r>
            <a:r>
              <a:rPr lang="fa-IR" dirty="0">
                <a:solidFill>
                  <a:srgbClr val="202122"/>
                </a:solidFill>
                <a:latin typeface="Vazir" panose="020B0603030804020204" pitchFamily="34" charset="-78"/>
                <a:cs typeface="Vazir" panose="020B0603030804020204" pitchFamily="34" charset="-78"/>
                <a:hlinkClick r:id="rId2" tooltip="شیخ عبدالکریم سودایی دستگردی"/>
              </a:rPr>
              <a:t> </a:t>
            </a:r>
            <a:r>
              <a:rPr lang="fa-IR" dirty="0">
                <a:solidFill>
                  <a:srgbClr val="202122"/>
                </a:solidFill>
                <a:latin typeface="Vazir" panose="020B0603030804020204" pitchFamily="34" charset="-78"/>
                <a:cs typeface="Vazir" panose="020B0603030804020204" pitchFamily="34" charset="-78"/>
              </a:rPr>
              <a:t>عبدالکریم سودایی دستگردی این کتاب را به صورت منظوم درآورد که این کتاب به همین نام در سال ۱۳۷۰ منتشر شد.</a:t>
            </a:r>
          </a:p>
        </p:txBody>
      </p:sp>
      <p:pic>
        <p:nvPicPr>
          <p:cNvPr id="5" name="Picture 4"/>
          <p:cNvPicPr>
            <a:picLocks noChangeAspect="1"/>
          </p:cNvPicPr>
          <p:nvPr/>
        </p:nvPicPr>
        <p:blipFill>
          <a:blip r:embed="rId3"/>
          <a:stretch>
            <a:fillRect/>
          </a:stretch>
        </p:blipFill>
        <p:spPr>
          <a:xfrm>
            <a:off x="8488907" y="1617891"/>
            <a:ext cx="2952750" cy="3743325"/>
          </a:xfrm>
          <a:prstGeom prst="rect">
            <a:avLst/>
          </a:prstGeom>
        </p:spPr>
      </p:pic>
      <p:sp>
        <p:nvSpPr>
          <p:cNvPr id="7" name="Rectangle 6"/>
          <p:cNvSpPr/>
          <p:nvPr/>
        </p:nvSpPr>
        <p:spPr>
          <a:xfrm>
            <a:off x="6805684" y="955343"/>
            <a:ext cx="2734100" cy="4760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flipV="1">
            <a:off x="1" y="955343"/>
            <a:ext cx="2946674"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709684" y="6228120"/>
            <a:ext cx="6096000" cy="1228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905765" y="1617891"/>
            <a:ext cx="70627" cy="461022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56090" y="1617890"/>
            <a:ext cx="70627" cy="461022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6021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a:srcRect t="18508" b="18607"/>
          <a:stretch/>
        </p:blipFill>
        <p:spPr>
          <a:xfrm>
            <a:off x="-15922" y="0"/>
            <a:ext cx="12207922" cy="6858000"/>
          </a:xfrm>
          <a:prstGeom prst="rect">
            <a:avLst/>
          </a:prstGeom>
        </p:spPr>
      </p:pic>
      <p:sp>
        <p:nvSpPr>
          <p:cNvPr id="10" name="Rectangle 9"/>
          <p:cNvSpPr/>
          <p:nvPr/>
        </p:nvSpPr>
        <p:spPr>
          <a:xfrm>
            <a:off x="9703558" y="0"/>
            <a:ext cx="504967"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59763" y="1364089"/>
            <a:ext cx="3718071"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قرن دهم هجری تصنیفی (بازنویسی‌ای) از روی کلیلهٔ بهرامشاهی ترتیب داد و نام اثر را انوار سهیلی گذاشت.</a:t>
            </a:r>
          </a:p>
        </p:txBody>
      </p:sp>
      <p:pic>
        <p:nvPicPr>
          <p:cNvPr id="3" name="Picture 2"/>
          <p:cNvPicPr>
            <a:picLocks noChangeAspect="1"/>
          </p:cNvPicPr>
          <p:nvPr/>
        </p:nvPicPr>
        <p:blipFill>
          <a:blip r:embed="rId3"/>
          <a:stretch>
            <a:fillRect/>
          </a:stretch>
        </p:blipFill>
        <p:spPr>
          <a:xfrm>
            <a:off x="436882" y="2361062"/>
            <a:ext cx="3543716" cy="4308047"/>
          </a:xfrm>
          <a:prstGeom prst="rect">
            <a:avLst/>
          </a:prstGeom>
        </p:spPr>
      </p:pic>
      <p:pic>
        <p:nvPicPr>
          <p:cNvPr id="4" name="Picture 3"/>
          <p:cNvPicPr>
            <a:picLocks noChangeAspect="1"/>
          </p:cNvPicPr>
          <p:nvPr/>
        </p:nvPicPr>
        <p:blipFill rotWithShape="1">
          <a:blip r:embed="rId4"/>
          <a:srcRect b="9651"/>
          <a:stretch/>
        </p:blipFill>
        <p:spPr>
          <a:xfrm>
            <a:off x="8358193" y="518615"/>
            <a:ext cx="3336724" cy="4709154"/>
          </a:xfrm>
          <a:prstGeom prst="rect">
            <a:avLst/>
          </a:prstGeom>
        </p:spPr>
      </p:pic>
      <p:sp>
        <p:nvSpPr>
          <p:cNvPr id="11" name="Rectangle 10"/>
          <p:cNvSpPr/>
          <p:nvPr/>
        </p:nvSpPr>
        <p:spPr>
          <a:xfrm>
            <a:off x="259307" y="-1"/>
            <a:ext cx="9444251" cy="14262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4097321" y="1330657"/>
            <a:ext cx="3903373"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7954975" y="1409808"/>
            <a:ext cx="45719" cy="234175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4097321" y="3705846"/>
            <a:ext cx="3903373"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4097321" y="1330658"/>
            <a:ext cx="45719" cy="239804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5740746" y="717310"/>
            <a:ext cx="2427268"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ملا حسین کاشفی </a:t>
            </a:r>
          </a:p>
        </p:txBody>
      </p:sp>
    </p:spTree>
    <p:extLst>
      <p:ext uri="{BB962C8B-B14F-4D97-AF65-F5344CB8AC3E}">
        <p14:creationId xmlns:p14="http://schemas.microsoft.com/office/powerpoint/2010/main" val="3343542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entagon 11"/>
          <p:cNvSpPr/>
          <p:nvPr/>
        </p:nvSpPr>
        <p:spPr>
          <a:xfrm rot="10800000">
            <a:off x="9736607" y="750670"/>
            <a:ext cx="2246128" cy="461665"/>
          </a:xfrm>
          <a:prstGeom prst="homePlat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530820" y="19336"/>
            <a:ext cx="272955"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rotWithShape="1">
          <a:blip r:embed="rId2"/>
          <a:srcRect b="36716"/>
          <a:stretch/>
        </p:blipFill>
        <p:spPr>
          <a:xfrm>
            <a:off x="0" y="2518012"/>
            <a:ext cx="6858000" cy="4339988"/>
          </a:xfrm>
          <a:prstGeom prst="rect">
            <a:avLst/>
          </a:prstGeom>
        </p:spPr>
      </p:pic>
      <p:sp>
        <p:nvSpPr>
          <p:cNvPr id="2" name="Rectangle 1"/>
          <p:cNvSpPr/>
          <p:nvPr/>
        </p:nvSpPr>
        <p:spPr>
          <a:xfrm>
            <a:off x="5886735" y="1307870"/>
            <a:ext cx="6096000" cy="3347070"/>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دبیر بازنشستهٔ ادبیات فارسی شهرستان</a:t>
            </a:r>
            <a:r>
              <a:rPr lang="fa-IR" dirty="0">
                <a:solidFill>
                  <a:srgbClr val="202122"/>
                </a:solidFill>
                <a:latin typeface="Vazir" panose="020B0603030804020204" pitchFamily="34" charset="-78"/>
                <a:cs typeface="Vazir" panose="020B0603030804020204" pitchFamily="34" charset="-78"/>
                <a:hlinkClick r:id="rId3" tooltip="شهرستان جیرفت"/>
              </a:rPr>
              <a:t> </a:t>
            </a:r>
            <a:r>
              <a:rPr lang="fa-IR" dirty="0">
                <a:solidFill>
                  <a:srgbClr val="202122"/>
                </a:solidFill>
                <a:latin typeface="Vazir" panose="020B0603030804020204" pitchFamily="34" charset="-78"/>
                <a:cs typeface="Vazir" panose="020B0603030804020204" pitchFamily="34" charset="-78"/>
              </a:rPr>
              <a:t>جیرفت طی ده سال از سال ۱۳۷۵ تا سال ۱۳۸۵ این کتاب را به نظم درآورد که در سال ۱۳۹۹ با نام گهرنامه یا کلیله و دمنهٔ منظوم در پانزده هزار بیت و ۶۲۴ صفحه به چاپ رسید این منظومه کاملاً منطبق بر نثر ابوالمعالی نصرالله منشی است و عیناً کلمات و اصطلاحات منبع در آن استفاده شده‌است.</a:t>
            </a:r>
          </a:p>
        </p:txBody>
      </p:sp>
      <p:sp>
        <p:nvSpPr>
          <p:cNvPr id="4" name="Rectangle 3"/>
          <p:cNvSpPr/>
          <p:nvPr/>
        </p:nvSpPr>
        <p:spPr>
          <a:xfrm>
            <a:off x="9736607" y="750671"/>
            <a:ext cx="2246128"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حسینعلی مددی </a:t>
            </a:r>
          </a:p>
        </p:txBody>
      </p:sp>
      <p:sp>
        <p:nvSpPr>
          <p:cNvPr id="5" name="Rectangle 4"/>
          <p:cNvSpPr/>
          <p:nvPr/>
        </p:nvSpPr>
        <p:spPr>
          <a:xfrm>
            <a:off x="5117909" y="6714698"/>
            <a:ext cx="7060443" cy="14330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6018663" y="5104263"/>
            <a:ext cx="6159689" cy="19106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3184474" y="19336"/>
            <a:ext cx="286603" cy="192433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018663" y="967854"/>
            <a:ext cx="3849872"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71155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8079038" y="2330592"/>
            <a:ext cx="1269241" cy="40943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513761" y="1310186"/>
            <a:ext cx="1269241" cy="40943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211533" y="688823"/>
            <a:ext cx="8366393" cy="830997"/>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نمونه‌ای از انشای ابوالمعالی نصرالله منشی و نظم موجود در گهرنامه</a:t>
            </a:r>
          </a:p>
          <a:p>
            <a:pPr algn="l"/>
            <a:endParaRPr lang="fa-IR" sz="2400" b="1" dirty="0">
              <a:latin typeface="Shabnam" panose="020B0603030804020204" pitchFamily="34" charset="-78"/>
              <a:cs typeface="Shabnam" panose="020B0603030804020204" pitchFamily="34" charset="-78"/>
            </a:endParaRPr>
          </a:p>
        </p:txBody>
      </p:sp>
      <p:sp>
        <p:nvSpPr>
          <p:cNvPr id="4" name="Rectangle 3"/>
          <p:cNvSpPr/>
          <p:nvPr/>
        </p:nvSpPr>
        <p:spPr>
          <a:xfrm>
            <a:off x="3471226" y="2330592"/>
            <a:ext cx="4580491"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مهمان را سخن او خوش آمد و خواست که آن لغت بیاموزد. نخست بر وی ثنا کرد و گفت: چشم بد دور باد! نه فصاحت ازین کامل‌تر دیده‌ام و نه بلاغت ازین بارع‌تر.</a:t>
            </a:r>
          </a:p>
        </p:txBody>
      </p:sp>
      <p:pic>
        <p:nvPicPr>
          <p:cNvPr id="5" name="Picture 4"/>
          <p:cNvPicPr>
            <a:picLocks noChangeAspect="1"/>
          </p:cNvPicPr>
          <p:nvPr/>
        </p:nvPicPr>
        <p:blipFill>
          <a:blip r:embed="rId3"/>
          <a:stretch>
            <a:fillRect/>
          </a:stretch>
        </p:blipFill>
        <p:spPr>
          <a:xfrm>
            <a:off x="120679" y="553351"/>
            <a:ext cx="3090854" cy="3554482"/>
          </a:xfrm>
          <a:prstGeom prst="rect">
            <a:avLst/>
          </a:prstGeom>
        </p:spPr>
      </p:pic>
      <p:pic>
        <p:nvPicPr>
          <p:cNvPr id="6" name="Picture 5"/>
          <p:cNvPicPr>
            <a:picLocks noChangeAspect="1"/>
          </p:cNvPicPr>
          <p:nvPr/>
        </p:nvPicPr>
        <p:blipFill>
          <a:blip r:embed="rId4"/>
          <a:stretch>
            <a:fillRect/>
          </a:stretch>
        </p:blipFill>
        <p:spPr>
          <a:xfrm>
            <a:off x="8311410" y="1542056"/>
            <a:ext cx="3266516" cy="4721136"/>
          </a:xfrm>
          <a:prstGeom prst="rect">
            <a:avLst/>
          </a:prstGeom>
        </p:spPr>
      </p:pic>
      <p:sp>
        <p:nvSpPr>
          <p:cNvPr id="10" name="Rectangle 9"/>
          <p:cNvSpPr/>
          <p:nvPr/>
        </p:nvSpPr>
        <p:spPr>
          <a:xfrm>
            <a:off x="3332213" y="1148457"/>
            <a:ext cx="7990748"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39071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7" name="Rectangle 36"/>
          <p:cNvSpPr/>
          <p:nvPr/>
        </p:nvSpPr>
        <p:spPr>
          <a:xfrm>
            <a:off x="9653755" y="1165235"/>
            <a:ext cx="2200646" cy="5005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Rectangle 34"/>
          <p:cNvSpPr/>
          <p:nvPr/>
        </p:nvSpPr>
        <p:spPr>
          <a:xfrm>
            <a:off x="9144000" y="534451"/>
            <a:ext cx="2710401" cy="4616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144000" y="534451"/>
            <a:ext cx="2739853"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باب‌های کلیله و دمنه</a:t>
            </a:r>
          </a:p>
        </p:txBody>
      </p:sp>
      <p:sp>
        <p:nvSpPr>
          <p:cNvPr id="3" name="Rectangle 2"/>
          <p:cNvSpPr/>
          <p:nvPr/>
        </p:nvSpPr>
        <p:spPr>
          <a:xfrm>
            <a:off x="9653755" y="1182238"/>
            <a:ext cx="2230098"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در ترجمهٔ سریانی</a:t>
            </a:r>
          </a:p>
        </p:txBody>
      </p:sp>
      <p:sp>
        <p:nvSpPr>
          <p:cNvPr id="5" name="Rectangle 4"/>
          <p:cNvSpPr/>
          <p:nvPr/>
        </p:nvSpPr>
        <p:spPr>
          <a:xfrm>
            <a:off x="2358906" y="1643903"/>
            <a:ext cx="9495495"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ترجمهٔ سریانی‌ای که از روی متن پهلوی صورت گرفته‌است کلیله و دمنه ده باب است:</a:t>
            </a:r>
          </a:p>
        </p:txBody>
      </p:sp>
      <p:pic>
        <p:nvPicPr>
          <p:cNvPr id="6" name="Picture 5"/>
          <p:cNvPicPr>
            <a:picLocks noChangeAspect="1"/>
          </p:cNvPicPr>
          <p:nvPr/>
        </p:nvPicPr>
        <p:blipFill>
          <a:blip r:embed="rId2"/>
          <a:stretch>
            <a:fillRect/>
          </a:stretch>
        </p:blipFill>
        <p:spPr>
          <a:xfrm>
            <a:off x="83747" y="2611981"/>
            <a:ext cx="5406686" cy="3937665"/>
          </a:xfrm>
          <a:prstGeom prst="rect">
            <a:avLst/>
          </a:prstGeom>
        </p:spPr>
      </p:pic>
      <p:sp>
        <p:nvSpPr>
          <p:cNvPr id="10" name="Google Shape;575;p32"/>
          <p:cNvSpPr/>
          <p:nvPr/>
        </p:nvSpPr>
        <p:spPr>
          <a:xfrm>
            <a:off x="5749015" y="2895517"/>
            <a:ext cx="2665448" cy="637296"/>
          </a:xfrm>
          <a:custGeom>
            <a:avLst/>
            <a:gdLst/>
            <a:ahLst/>
            <a:cxnLst/>
            <a:rect l="l" t="t" r="r" b="b"/>
            <a:pathLst>
              <a:path w="33930" h="8866" extrusionOk="0">
                <a:moveTo>
                  <a:pt x="2437" y="1"/>
                </a:moveTo>
                <a:cubicBezTo>
                  <a:pt x="949" y="1"/>
                  <a:pt x="0" y="971"/>
                  <a:pt x="708" y="1769"/>
                </a:cubicBezTo>
                <a:lnTo>
                  <a:pt x="2653" y="3964"/>
                </a:lnTo>
                <a:cubicBezTo>
                  <a:pt x="2975" y="4329"/>
                  <a:pt x="2967" y="4769"/>
                  <a:pt x="2631" y="5129"/>
                </a:cubicBezTo>
                <a:lnTo>
                  <a:pt x="816" y="7071"/>
                </a:lnTo>
                <a:cubicBezTo>
                  <a:pt x="68" y="7872"/>
                  <a:pt x="1014" y="8866"/>
                  <a:pt x="2523" y="8866"/>
                </a:cubicBezTo>
                <a:lnTo>
                  <a:pt x="28940" y="8866"/>
                </a:lnTo>
                <a:cubicBezTo>
                  <a:pt x="29655" y="8866"/>
                  <a:pt x="30314" y="8628"/>
                  <a:pt x="30661" y="8249"/>
                </a:cubicBezTo>
                <a:lnTo>
                  <a:pt x="33601" y="5014"/>
                </a:lnTo>
                <a:cubicBezTo>
                  <a:pt x="33930" y="4653"/>
                  <a:pt x="33930" y="4213"/>
                  <a:pt x="33601" y="3852"/>
                </a:cubicBezTo>
                <a:lnTo>
                  <a:pt x="30661" y="619"/>
                </a:lnTo>
                <a:cubicBezTo>
                  <a:pt x="30315" y="237"/>
                  <a:pt x="29656" y="1"/>
                  <a:pt x="28943" y="1"/>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Google Shape;579;p32"/>
          <p:cNvSpPr/>
          <p:nvPr/>
        </p:nvSpPr>
        <p:spPr>
          <a:xfrm>
            <a:off x="5749015" y="6016600"/>
            <a:ext cx="2665449" cy="755638"/>
          </a:xfrm>
          <a:custGeom>
            <a:avLst/>
            <a:gdLst/>
            <a:ahLst/>
            <a:cxnLst/>
            <a:rect l="l" t="t" r="r" b="b"/>
            <a:pathLst>
              <a:path w="33932" h="8866" extrusionOk="0">
                <a:moveTo>
                  <a:pt x="2439" y="1"/>
                </a:moveTo>
                <a:cubicBezTo>
                  <a:pt x="949" y="1"/>
                  <a:pt x="0" y="971"/>
                  <a:pt x="709" y="1769"/>
                </a:cubicBezTo>
                <a:lnTo>
                  <a:pt x="2653" y="3964"/>
                </a:lnTo>
                <a:cubicBezTo>
                  <a:pt x="2975" y="4329"/>
                  <a:pt x="2967" y="4769"/>
                  <a:pt x="2631" y="5129"/>
                </a:cubicBezTo>
                <a:lnTo>
                  <a:pt x="816" y="7071"/>
                </a:lnTo>
                <a:cubicBezTo>
                  <a:pt x="69" y="7872"/>
                  <a:pt x="1016" y="8866"/>
                  <a:pt x="2525" y="8866"/>
                </a:cubicBezTo>
                <a:lnTo>
                  <a:pt x="28943" y="8866"/>
                </a:lnTo>
                <a:cubicBezTo>
                  <a:pt x="29656" y="8866"/>
                  <a:pt x="30314" y="8628"/>
                  <a:pt x="30663" y="8249"/>
                </a:cubicBezTo>
                <a:lnTo>
                  <a:pt x="33603" y="5014"/>
                </a:lnTo>
                <a:cubicBezTo>
                  <a:pt x="33932" y="4653"/>
                  <a:pt x="33932" y="4213"/>
                  <a:pt x="33603" y="3852"/>
                </a:cubicBezTo>
                <a:lnTo>
                  <a:pt x="30663" y="619"/>
                </a:lnTo>
                <a:cubicBezTo>
                  <a:pt x="30317" y="237"/>
                  <a:pt x="29656" y="1"/>
                  <a:pt x="28943" y="1"/>
                </a:cubicBez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583;p32"/>
          <p:cNvSpPr/>
          <p:nvPr/>
        </p:nvSpPr>
        <p:spPr>
          <a:xfrm>
            <a:off x="5787852" y="4517383"/>
            <a:ext cx="2626611" cy="607908"/>
          </a:xfrm>
          <a:custGeom>
            <a:avLst/>
            <a:gdLst/>
            <a:ahLst/>
            <a:cxnLst/>
            <a:rect l="l" t="t" r="r" b="b"/>
            <a:pathLst>
              <a:path w="33930" h="8866" extrusionOk="0">
                <a:moveTo>
                  <a:pt x="2437" y="1"/>
                </a:moveTo>
                <a:cubicBezTo>
                  <a:pt x="948" y="1"/>
                  <a:pt x="0" y="971"/>
                  <a:pt x="707" y="1769"/>
                </a:cubicBezTo>
                <a:lnTo>
                  <a:pt x="2653" y="3964"/>
                </a:lnTo>
                <a:cubicBezTo>
                  <a:pt x="2975" y="4329"/>
                  <a:pt x="2967" y="4769"/>
                  <a:pt x="2631" y="5129"/>
                </a:cubicBezTo>
                <a:lnTo>
                  <a:pt x="815" y="7071"/>
                </a:lnTo>
                <a:cubicBezTo>
                  <a:pt x="69" y="7872"/>
                  <a:pt x="1016" y="8866"/>
                  <a:pt x="2523" y="8866"/>
                </a:cubicBezTo>
                <a:lnTo>
                  <a:pt x="28941" y="8866"/>
                </a:lnTo>
                <a:cubicBezTo>
                  <a:pt x="29655" y="8866"/>
                  <a:pt x="30312" y="8628"/>
                  <a:pt x="30662" y="8249"/>
                </a:cubicBezTo>
                <a:lnTo>
                  <a:pt x="33601" y="5014"/>
                </a:lnTo>
                <a:cubicBezTo>
                  <a:pt x="33930" y="4653"/>
                  <a:pt x="33930" y="4213"/>
                  <a:pt x="33601" y="3852"/>
                </a:cubicBezTo>
                <a:lnTo>
                  <a:pt x="30662" y="619"/>
                </a:lnTo>
                <a:cubicBezTo>
                  <a:pt x="30315" y="237"/>
                  <a:pt x="29656" y="1"/>
                  <a:pt x="28943" y="1"/>
                </a:cubicBezTo>
                <a:close/>
              </a:path>
            </a:pathLst>
          </a:cu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587;p32"/>
          <p:cNvSpPr/>
          <p:nvPr/>
        </p:nvSpPr>
        <p:spPr>
          <a:xfrm rot="10800000">
            <a:off x="9879816" y="3477194"/>
            <a:ext cx="2312184" cy="613434"/>
          </a:xfrm>
          <a:custGeom>
            <a:avLst/>
            <a:gdLst/>
            <a:ahLst/>
            <a:cxnLst/>
            <a:rect l="l" t="t" r="r" b="b"/>
            <a:pathLst>
              <a:path w="33932" h="8866" extrusionOk="0">
                <a:moveTo>
                  <a:pt x="2438" y="1"/>
                </a:moveTo>
                <a:cubicBezTo>
                  <a:pt x="948" y="1"/>
                  <a:pt x="0" y="971"/>
                  <a:pt x="709" y="1769"/>
                </a:cubicBezTo>
                <a:lnTo>
                  <a:pt x="2653" y="3964"/>
                </a:lnTo>
                <a:cubicBezTo>
                  <a:pt x="2975" y="4329"/>
                  <a:pt x="2967" y="4769"/>
                  <a:pt x="2631" y="5129"/>
                </a:cubicBezTo>
                <a:lnTo>
                  <a:pt x="815" y="7071"/>
                </a:lnTo>
                <a:cubicBezTo>
                  <a:pt x="69" y="7872"/>
                  <a:pt x="1016" y="8866"/>
                  <a:pt x="2524" y="8866"/>
                </a:cubicBezTo>
                <a:lnTo>
                  <a:pt x="28941" y="8866"/>
                </a:lnTo>
                <a:cubicBezTo>
                  <a:pt x="29655" y="8866"/>
                  <a:pt x="30312" y="8628"/>
                  <a:pt x="30662" y="8249"/>
                </a:cubicBezTo>
                <a:lnTo>
                  <a:pt x="33603" y="5014"/>
                </a:lnTo>
                <a:cubicBezTo>
                  <a:pt x="33931" y="4653"/>
                  <a:pt x="33931" y="4213"/>
                  <a:pt x="33603" y="3852"/>
                </a:cubicBezTo>
                <a:lnTo>
                  <a:pt x="30662" y="619"/>
                </a:lnTo>
                <a:cubicBezTo>
                  <a:pt x="30316" y="237"/>
                  <a:pt x="29656" y="1"/>
                  <a:pt x="28943" y="1"/>
                </a:cubicBezTo>
                <a:close/>
              </a:path>
            </a:pathLst>
          </a:cu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6" name="Google Shape;591;p32"/>
          <p:cNvSpPr/>
          <p:nvPr/>
        </p:nvSpPr>
        <p:spPr>
          <a:xfrm rot="10800000">
            <a:off x="9879816" y="5301194"/>
            <a:ext cx="2312184" cy="661163"/>
          </a:xfrm>
          <a:custGeom>
            <a:avLst/>
            <a:gdLst/>
            <a:ahLst/>
            <a:cxnLst/>
            <a:rect l="l" t="t" r="r" b="b"/>
            <a:pathLst>
              <a:path w="33932" h="8866" extrusionOk="0">
                <a:moveTo>
                  <a:pt x="2438" y="1"/>
                </a:moveTo>
                <a:cubicBezTo>
                  <a:pt x="950" y="1"/>
                  <a:pt x="0" y="971"/>
                  <a:pt x="709" y="1769"/>
                </a:cubicBezTo>
                <a:lnTo>
                  <a:pt x="2653" y="3964"/>
                </a:lnTo>
                <a:cubicBezTo>
                  <a:pt x="2977" y="4329"/>
                  <a:pt x="2969" y="4769"/>
                  <a:pt x="2632" y="5129"/>
                </a:cubicBezTo>
                <a:lnTo>
                  <a:pt x="817" y="7071"/>
                </a:lnTo>
                <a:cubicBezTo>
                  <a:pt x="69" y="7872"/>
                  <a:pt x="1016" y="8866"/>
                  <a:pt x="2525" y="8866"/>
                </a:cubicBezTo>
                <a:lnTo>
                  <a:pt x="28941" y="8866"/>
                </a:lnTo>
                <a:cubicBezTo>
                  <a:pt x="29656" y="8866"/>
                  <a:pt x="30315" y="8628"/>
                  <a:pt x="30663" y="8249"/>
                </a:cubicBezTo>
                <a:lnTo>
                  <a:pt x="33603" y="5014"/>
                </a:lnTo>
                <a:cubicBezTo>
                  <a:pt x="33932" y="4653"/>
                  <a:pt x="33932" y="4213"/>
                  <a:pt x="33603" y="3852"/>
                </a:cubicBezTo>
                <a:lnTo>
                  <a:pt x="30663" y="619"/>
                </a:lnTo>
                <a:cubicBezTo>
                  <a:pt x="30317" y="237"/>
                  <a:pt x="29658" y="1"/>
                  <a:pt x="28943"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0" name="Rectangle 29"/>
          <p:cNvSpPr/>
          <p:nvPr/>
        </p:nvSpPr>
        <p:spPr>
          <a:xfrm>
            <a:off x="6344431" y="2830862"/>
            <a:ext cx="1553631"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1.باب شیر و گاو</a:t>
            </a:r>
          </a:p>
        </p:txBody>
      </p:sp>
      <p:sp>
        <p:nvSpPr>
          <p:cNvPr id="31" name="Rectangle 30"/>
          <p:cNvSpPr/>
          <p:nvPr/>
        </p:nvSpPr>
        <p:spPr>
          <a:xfrm>
            <a:off x="10065930" y="3399686"/>
            <a:ext cx="1939955"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2.باب کبوتر طوق‌دار</a:t>
            </a:r>
          </a:p>
        </p:txBody>
      </p:sp>
      <p:sp>
        <p:nvSpPr>
          <p:cNvPr id="32" name="Rectangle 31"/>
          <p:cNvSpPr/>
          <p:nvPr/>
        </p:nvSpPr>
        <p:spPr>
          <a:xfrm>
            <a:off x="5828032" y="4478960"/>
            <a:ext cx="2586431"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3.باب بوزینه و سنگ‌پشت</a:t>
            </a:r>
          </a:p>
        </p:txBody>
      </p:sp>
      <p:sp>
        <p:nvSpPr>
          <p:cNvPr id="33" name="Rectangle 32"/>
          <p:cNvSpPr/>
          <p:nvPr/>
        </p:nvSpPr>
        <p:spPr>
          <a:xfrm>
            <a:off x="10217413" y="5242981"/>
            <a:ext cx="1636988"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4.باب بی‌تدبیری</a:t>
            </a:r>
          </a:p>
        </p:txBody>
      </p:sp>
      <p:sp>
        <p:nvSpPr>
          <p:cNvPr id="34" name="Rectangle 33"/>
          <p:cNvSpPr/>
          <p:nvPr/>
        </p:nvSpPr>
        <p:spPr>
          <a:xfrm>
            <a:off x="6174513" y="5972565"/>
            <a:ext cx="1893468"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5.باب موش و گربه</a:t>
            </a:r>
          </a:p>
        </p:txBody>
      </p:sp>
      <p:sp>
        <p:nvSpPr>
          <p:cNvPr id="36" name="Rectangle 35"/>
          <p:cNvSpPr/>
          <p:nvPr/>
        </p:nvSpPr>
        <p:spPr>
          <a:xfrm>
            <a:off x="0" y="765283"/>
            <a:ext cx="9144000"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Rectangle 37"/>
          <p:cNvSpPr/>
          <p:nvPr/>
        </p:nvSpPr>
        <p:spPr>
          <a:xfrm>
            <a:off x="0" y="1996154"/>
            <a:ext cx="4189863"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23811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9653755" y="709687"/>
            <a:ext cx="2124263" cy="46166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p:cNvSpPr/>
          <p:nvPr/>
        </p:nvSpPr>
        <p:spPr>
          <a:xfrm>
            <a:off x="9144000" y="210077"/>
            <a:ext cx="2634018" cy="46166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Google Shape;591;p32"/>
          <p:cNvSpPr/>
          <p:nvPr/>
        </p:nvSpPr>
        <p:spPr>
          <a:xfrm>
            <a:off x="1419365" y="3827232"/>
            <a:ext cx="3098040" cy="661163"/>
          </a:xfrm>
          <a:custGeom>
            <a:avLst/>
            <a:gdLst/>
            <a:ahLst/>
            <a:cxnLst/>
            <a:rect l="l" t="t" r="r" b="b"/>
            <a:pathLst>
              <a:path w="33932" h="8866" extrusionOk="0">
                <a:moveTo>
                  <a:pt x="2438" y="1"/>
                </a:moveTo>
                <a:cubicBezTo>
                  <a:pt x="950" y="1"/>
                  <a:pt x="0" y="971"/>
                  <a:pt x="709" y="1769"/>
                </a:cubicBezTo>
                <a:lnTo>
                  <a:pt x="2653" y="3964"/>
                </a:lnTo>
                <a:cubicBezTo>
                  <a:pt x="2977" y="4329"/>
                  <a:pt x="2969" y="4769"/>
                  <a:pt x="2632" y="5129"/>
                </a:cubicBezTo>
                <a:lnTo>
                  <a:pt x="817" y="7071"/>
                </a:lnTo>
                <a:cubicBezTo>
                  <a:pt x="69" y="7872"/>
                  <a:pt x="1016" y="8866"/>
                  <a:pt x="2525" y="8866"/>
                </a:cubicBezTo>
                <a:lnTo>
                  <a:pt x="28941" y="8866"/>
                </a:lnTo>
                <a:cubicBezTo>
                  <a:pt x="29656" y="8866"/>
                  <a:pt x="30315" y="8628"/>
                  <a:pt x="30663" y="8249"/>
                </a:cubicBezTo>
                <a:lnTo>
                  <a:pt x="33603" y="5014"/>
                </a:lnTo>
                <a:cubicBezTo>
                  <a:pt x="33932" y="4653"/>
                  <a:pt x="33932" y="4213"/>
                  <a:pt x="33603" y="3852"/>
                </a:cubicBezTo>
                <a:lnTo>
                  <a:pt x="30663" y="619"/>
                </a:lnTo>
                <a:cubicBezTo>
                  <a:pt x="30317" y="237"/>
                  <a:pt x="29658" y="1"/>
                  <a:pt x="28943"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 name="Google Shape;587;p32"/>
          <p:cNvSpPr/>
          <p:nvPr/>
        </p:nvSpPr>
        <p:spPr>
          <a:xfrm>
            <a:off x="6070550" y="4720445"/>
            <a:ext cx="2445651" cy="613434"/>
          </a:xfrm>
          <a:custGeom>
            <a:avLst/>
            <a:gdLst/>
            <a:ahLst/>
            <a:cxnLst/>
            <a:rect l="l" t="t" r="r" b="b"/>
            <a:pathLst>
              <a:path w="33932" h="8866" extrusionOk="0">
                <a:moveTo>
                  <a:pt x="2438" y="1"/>
                </a:moveTo>
                <a:cubicBezTo>
                  <a:pt x="948" y="1"/>
                  <a:pt x="0" y="971"/>
                  <a:pt x="709" y="1769"/>
                </a:cubicBezTo>
                <a:lnTo>
                  <a:pt x="2653" y="3964"/>
                </a:lnTo>
                <a:cubicBezTo>
                  <a:pt x="2975" y="4329"/>
                  <a:pt x="2967" y="4769"/>
                  <a:pt x="2631" y="5129"/>
                </a:cubicBezTo>
                <a:lnTo>
                  <a:pt x="815" y="7071"/>
                </a:lnTo>
                <a:cubicBezTo>
                  <a:pt x="69" y="7872"/>
                  <a:pt x="1016" y="8866"/>
                  <a:pt x="2524" y="8866"/>
                </a:cubicBezTo>
                <a:lnTo>
                  <a:pt x="28941" y="8866"/>
                </a:lnTo>
                <a:cubicBezTo>
                  <a:pt x="29655" y="8866"/>
                  <a:pt x="30312" y="8628"/>
                  <a:pt x="30662" y="8249"/>
                </a:cubicBezTo>
                <a:lnTo>
                  <a:pt x="33603" y="5014"/>
                </a:lnTo>
                <a:cubicBezTo>
                  <a:pt x="33931" y="4653"/>
                  <a:pt x="33931" y="4213"/>
                  <a:pt x="33603" y="3852"/>
                </a:cubicBezTo>
                <a:lnTo>
                  <a:pt x="30662" y="619"/>
                </a:lnTo>
                <a:cubicBezTo>
                  <a:pt x="30316" y="237"/>
                  <a:pt x="29656" y="1"/>
                  <a:pt x="28943" y="1"/>
                </a:cubicBezTo>
                <a:close/>
              </a:path>
            </a:pathLst>
          </a:cu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9" name="Google Shape;579;p32"/>
          <p:cNvSpPr/>
          <p:nvPr/>
        </p:nvSpPr>
        <p:spPr>
          <a:xfrm>
            <a:off x="8450975" y="3128580"/>
            <a:ext cx="2665449" cy="623586"/>
          </a:xfrm>
          <a:custGeom>
            <a:avLst/>
            <a:gdLst/>
            <a:ahLst/>
            <a:cxnLst/>
            <a:rect l="l" t="t" r="r" b="b"/>
            <a:pathLst>
              <a:path w="33932" h="8866" extrusionOk="0">
                <a:moveTo>
                  <a:pt x="2439" y="1"/>
                </a:moveTo>
                <a:cubicBezTo>
                  <a:pt x="949" y="1"/>
                  <a:pt x="0" y="971"/>
                  <a:pt x="709" y="1769"/>
                </a:cubicBezTo>
                <a:lnTo>
                  <a:pt x="2653" y="3964"/>
                </a:lnTo>
                <a:cubicBezTo>
                  <a:pt x="2975" y="4329"/>
                  <a:pt x="2967" y="4769"/>
                  <a:pt x="2631" y="5129"/>
                </a:cubicBezTo>
                <a:lnTo>
                  <a:pt x="816" y="7071"/>
                </a:lnTo>
                <a:cubicBezTo>
                  <a:pt x="69" y="7872"/>
                  <a:pt x="1016" y="8866"/>
                  <a:pt x="2525" y="8866"/>
                </a:cubicBezTo>
                <a:lnTo>
                  <a:pt x="28943" y="8866"/>
                </a:lnTo>
                <a:cubicBezTo>
                  <a:pt x="29656" y="8866"/>
                  <a:pt x="30314" y="8628"/>
                  <a:pt x="30663" y="8249"/>
                </a:cubicBezTo>
                <a:lnTo>
                  <a:pt x="33603" y="5014"/>
                </a:lnTo>
                <a:cubicBezTo>
                  <a:pt x="33932" y="4653"/>
                  <a:pt x="33932" y="4213"/>
                  <a:pt x="33603" y="3852"/>
                </a:cubicBezTo>
                <a:lnTo>
                  <a:pt x="30663" y="619"/>
                </a:lnTo>
                <a:cubicBezTo>
                  <a:pt x="30317" y="237"/>
                  <a:pt x="29656" y="1"/>
                  <a:pt x="28943" y="1"/>
                </a:cubicBez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 name="Google Shape;575;p32"/>
          <p:cNvSpPr/>
          <p:nvPr/>
        </p:nvSpPr>
        <p:spPr>
          <a:xfrm>
            <a:off x="4394579" y="2136406"/>
            <a:ext cx="2665448" cy="637296"/>
          </a:xfrm>
          <a:custGeom>
            <a:avLst/>
            <a:gdLst/>
            <a:ahLst/>
            <a:cxnLst/>
            <a:rect l="l" t="t" r="r" b="b"/>
            <a:pathLst>
              <a:path w="33930" h="8866" extrusionOk="0">
                <a:moveTo>
                  <a:pt x="2437" y="1"/>
                </a:moveTo>
                <a:cubicBezTo>
                  <a:pt x="949" y="1"/>
                  <a:pt x="0" y="971"/>
                  <a:pt x="708" y="1769"/>
                </a:cubicBezTo>
                <a:lnTo>
                  <a:pt x="2653" y="3964"/>
                </a:lnTo>
                <a:cubicBezTo>
                  <a:pt x="2975" y="4329"/>
                  <a:pt x="2967" y="4769"/>
                  <a:pt x="2631" y="5129"/>
                </a:cubicBezTo>
                <a:lnTo>
                  <a:pt x="816" y="7071"/>
                </a:lnTo>
                <a:cubicBezTo>
                  <a:pt x="68" y="7872"/>
                  <a:pt x="1014" y="8866"/>
                  <a:pt x="2523" y="8866"/>
                </a:cubicBezTo>
                <a:lnTo>
                  <a:pt x="28940" y="8866"/>
                </a:lnTo>
                <a:cubicBezTo>
                  <a:pt x="29655" y="8866"/>
                  <a:pt x="30314" y="8628"/>
                  <a:pt x="30661" y="8249"/>
                </a:cubicBezTo>
                <a:lnTo>
                  <a:pt x="33601" y="5014"/>
                </a:lnTo>
                <a:cubicBezTo>
                  <a:pt x="33930" y="4653"/>
                  <a:pt x="33930" y="4213"/>
                  <a:pt x="33601" y="3852"/>
                </a:cubicBezTo>
                <a:lnTo>
                  <a:pt x="30661" y="619"/>
                </a:lnTo>
                <a:cubicBezTo>
                  <a:pt x="30315" y="237"/>
                  <a:pt x="29656" y="1"/>
                  <a:pt x="28943" y="1"/>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 name="Google Shape;583;p32"/>
          <p:cNvSpPr/>
          <p:nvPr/>
        </p:nvSpPr>
        <p:spPr>
          <a:xfrm>
            <a:off x="287804" y="1296514"/>
            <a:ext cx="2626611" cy="607908"/>
          </a:xfrm>
          <a:custGeom>
            <a:avLst/>
            <a:gdLst/>
            <a:ahLst/>
            <a:cxnLst/>
            <a:rect l="l" t="t" r="r" b="b"/>
            <a:pathLst>
              <a:path w="33930" h="8866" extrusionOk="0">
                <a:moveTo>
                  <a:pt x="2437" y="1"/>
                </a:moveTo>
                <a:cubicBezTo>
                  <a:pt x="948" y="1"/>
                  <a:pt x="0" y="971"/>
                  <a:pt x="707" y="1769"/>
                </a:cubicBezTo>
                <a:lnTo>
                  <a:pt x="2653" y="3964"/>
                </a:lnTo>
                <a:cubicBezTo>
                  <a:pt x="2975" y="4329"/>
                  <a:pt x="2967" y="4769"/>
                  <a:pt x="2631" y="5129"/>
                </a:cubicBezTo>
                <a:lnTo>
                  <a:pt x="815" y="7071"/>
                </a:lnTo>
                <a:cubicBezTo>
                  <a:pt x="69" y="7872"/>
                  <a:pt x="1016" y="8866"/>
                  <a:pt x="2523" y="8866"/>
                </a:cubicBezTo>
                <a:lnTo>
                  <a:pt x="28941" y="8866"/>
                </a:lnTo>
                <a:cubicBezTo>
                  <a:pt x="29655" y="8866"/>
                  <a:pt x="30312" y="8628"/>
                  <a:pt x="30662" y="8249"/>
                </a:cubicBezTo>
                <a:lnTo>
                  <a:pt x="33601" y="5014"/>
                </a:lnTo>
                <a:cubicBezTo>
                  <a:pt x="33930" y="4653"/>
                  <a:pt x="33930" y="4213"/>
                  <a:pt x="33601" y="3852"/>
                </a:cubicBezTo>
                <a:lnTo>
                  <a:pt x="30662" y="619"/>
                </a:lnTo>
                <a:cubicBezTo>
                  <a:pt x="30315" y="237"/>
                  <a:pt x="29656" y="1"/>
                  <a:pt x="28943" y="1"/>
                </a:cubicBezTo>
                <a:close/>
              </a:path>
            </a:pathLst>
          </a:cu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 name="Rectangle 1"/>
          <p:cNvSpPr/>
          <p:nvPr/>
        </p:nvSpPr>
        <p:spPr>
          <a:xfrm>
            <a:off x="1310185" y="3752166"/>
            <a:ext cx="3084393"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10.باب شاه موشان و وزیرانش</a:t>
            </a:r>
          </a:p>
        </p:txBody>
      </p:sp>
      <p:sp>
        <p:nvSpPr>
          <p:cNvPr id="3" name="Rectangle 2"/>
          <p:cNvSpPr/>
          <p:nvPr/>
        </p:nvSpPr>
        <p:spPr>
          <a:xfrm>
            <a:off x="817881" y="1214628"/>
            <a:ext cx="1566455"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6.باب بوم و زاغ</a:t>
            </a:r>
          </a:p>
        </p:txBody>
      </p:sp>
      <p:sp>
        <p:nvSpPr>
          <p:cNvPr id="4" name="Rectangle 3"/>
          <p:cNvSpPr/>
          <p:nvPr/>
        </p:nvSpPr>
        <p:spPr>
          <a:xfrm>
            <a:off x="4827858" y="2081814"/>
            <a:ext cx="1798890"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7.باب شاه و پنزوه</a:t>
            </a:r>
          </a:p>
        </p:txBody>
      </p:sp>
      <p:sp>
        <p:nvSpPr>
          <p:cNvPr id="5" name="Rectangle 4"/>
          <p:cNvSpPr/>
          <p:nvPr/>
        </p:nvSpPr>
        <p:spPr>
          <a:xfrm>
            <a:off x="8795287" y="3073989"/>
            <a:ext cx="1976824"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8.باب تورگ (شغال)</a:t>
            </a:r>
          </a:p>
        </p:txBody>
      </p:sp>
      <p:sp>
        <p:nvSpPr>
          <p:cNvPr id="6" name="Rectangle 5"/>
          <p:cNvSpPr/>
          <p:nvPr/>
        </p:nvSpPr>
        <p:spPr>
          <a:xfrm>
            <a:off x="6280823" y="4657834"/>
            <a:ext cx="2028120" cy="57708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9.باب بلاد و برهمنان</a:t>
            </a:r>
          </a:p>
        </p:txBody>
      </p:sp>
      <p:sp>
        <p:nvSpPr>
          <p:cNvPr id="12" name="Rectangle 11"/>
          <p:cNvSpPr/>
          <p:nvPr/>
        </p:nvSpPr>
        <p:spPr>
          <a:xfrm>
            <a:off x="9144000" y="210077"/>
            <a:ext cx="2739853"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باب‌های کلیله و دمنه</a:t>
            </a:r>
          </a:p>
        </p:txBody>
      </p:sp>
      <p:sp>
        <p:nvSpPr>
          <p:cNvPr id="13" name="Rectangle 12"/>
          <p:cNvSpPr/>
          <p:nvPr/>
        </p:nvSpPr>
        <p:spPr>
          <a:xfrm>
            <a:off x="9653755" y="709687"/>
            <a:ext cx="2230098"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در ترجمهٔ سریانی</a:t>
            </a:r>
          </a:p>
        </p:txBody>
      </p:sp>
      <p:sp>
        <p:nvSpPr>
          <p:cNvPr id="14" name="Rectangle 13"/>
          <p:cNvSpPr/>
          <p:nvPr/>
        </p:nvSpPr>
        <p:spPr>
          <a:xfrm>
            <a:off x="3807725" y="1051785"/>
            <a:ext cx="8076128"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ترجمهٔ سریانی‌ای که از روی متن پهلوی صورت گرفته‌است کلیله و دمنه ده باب است:</a:t>
            </a:r>
          </a:p>
        </p:txBody>
      </p:sp>
      <p:sp>
        <p:nvSpPr>
          <p:cNvPr id="15" name="Rectangle 14"/>
          <p:cNvSpPr/>
          <p:nvPr/>
        </p:nvSpPr>
        <p:spPr>
          <a:xfrm>
            <a:off x="0" y="6332561"/>
            <a:ext cx="12192000" cy="2729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0" y="406052"/>
            <a:ext cx="9144000" cy="5268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3366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26803" y="542078"/>
            <a:ext cx="1702710"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کلیله و دمنه</a:t>
            </a:r>
          </a:p>
        </p:txBody>
      </p:sp>
      <p:sp>
        <p:nvSpPr>
          <p:cNvPr id="5" name="Rectangle 4"/>
          <p:cNvSpPr/>
          <p:nvPr/>
        </p:nvSpPr>
        <p:spPr>
          <a:xfrm>
            <a:off x="5733513" y="1003743"/>
            <a:ext cx="6096000" cy="4455066"/>
          </a:xfrm>
          <a:prstGeom prst="rect">
            <a:avLst/>
          </a:prstGeom>
        </p:spPr>
        <p:txBody>
          <a:bodyPr>
            <a:spAutoFit/>
          </a:bodyPr>
          <a:lstStyle/>
          <a:p>
            <a:pPr algn="just">
              <a:lnSpc>
                <a:spcPct val="200000"/>
              </a:lnSpc>
            </a:pPr>
            <a:r>
              <a:rPr lang="fa-IR" b="0" i="0" dirty="0">
                <a:solidFill>
                  <a:srgbClr val="202122"/>
                </a:solidFill>
                <a:effectLst/>
                <a:latin typeface="Vazir" panose="020B0603030804020204" pitchFamily="34" charset="-78"/>
                <a:cs typeface="Vazir" panose="020B0603030804020204" pitchFamily="34" charset="-78"/>
              </a:rPr>
              <a:t> نوشتهٔ ویشنا سرما کتابی است از اصل هندی که در دوران </a:t>
            </a:r>
            <a:r>
              <a:rPr lang="fa-IR" b="0" i="0" u="none" strike="noStrike" dirty="0">
                <a:solidFill>
                  <a:srgbClr val="202122"/>
                </a:solidFill>
                <a:effectLst/>
                <a:latin typeface="Vazir" panose="020B0603030804020204" pitchFamily="34" charset="-78"/>
                <a:cs typeface="Vazir" panose="020B0603030804020204" pitchFamily="34" charset="-78"/>
              </a:rPr>
              <a:t>ساسانی</a:t>
            </a:r>
            <a:r>
              <a:rPr lang="fa-IR" b="0" i="0" dirty="0">
                <a:solidFill>
                  <a:srgbClr val="202122"/>
                </a:solidFill>
                <a:effectLst/>
                <a:latin typeface="Vazir" panose="020B0603030804020204" pitchFamily="34" charset="-78"/>
                <a:cs typeface="Vazir" panose="020B0603030804020204" pitchFamily="34" charset="-78"/>
              </a:rPr>
              <a:t> به </a:t>
            </a:r>
            <a:r>
              <a:rPr lang="fa-IR" b="0" i="0" u="none" strike="noStrike" dirty="0">
                <a:solidFill>
                  <a:srgbClr val="202122"/>
                </a:solidFill>
                <a:effectLst/>
                <a:latin typeface="Vazir" panose="020B0603030804020204" pitchFamily="34" charset="-78"/>
                <a:cs typeface="Vazir" panose="020B0603030804020204" pitchFamily="34" charset="-78"/>
              </a:rPr>
              <a:t>زبان پارسی میانه</a:t>
            </a:r>
            <a:r>
              <a:rPr lang="fa-IR" b="0" i="0" dirty="0">
                <a:solidFill>
                  <a:srgbClr val="202122"/>
                </a:solidFill>
                <a:effectLst/>
                <a:latin typeface="Vazir" panose="020B0603030804020204" pitchFamily="34" charset="-78"/>
                <a:cs typeface="Vazir" panose="020B0603030804020204" pitchFamily="34" charset="-78"/>
              </a:rPr>
              <a:t> ترجمه شد. </a:t>
            </a:r>
            <a:r>
              <a:rPr lang="fa-IR" b="0" dirty="0">
                <a:solidFill>
                  <a:srgbClr val="202122"/>
                </a:solidFill>
                <a:effectLst/>
                <a:latin typeface="Vazir" panose="020B0603030804020204" pitchFamily="34" charset="-78"/>
                <a:cs typeface="Vazir" panose="020B0603030804020204" pitchFamily="34" charset="-78"/>
              </a:rPr>
              <a:t>کلیله و دمنه</a:t>
            </a:r>
            <a:r>
              <a:rPr lang="fa-IR" b="0" i="0" dirty="0">
                <a:solidFill>
                  <a:srgbClr val="202122"/>
                </a:solidFill>
                <a:effectLst/>
                <a:latin typeface="Vazir" panose="020B0603030804020204" pitchFamily="34" charset="-78"/>
                <a:cs typeface="Vazir" panose="020B0603030804020204" pitchFamily="34" charset="-78"/>
              </a:rPr>
              <a:t> کتابی پندآمیز است که در آن حکایت‌های گوناگون (بیشتر از زبان حیوانات) نقل شده‌است. نام کتاب از دو </a:t>
            </a:r>
            <a:r>
              <a:rPr lang="fa-IR" b="0" i="0" u="none" strike="noStrike" dirty="0">
                <a:solidFill>
                  <a:srgbClr val="202122"/>
                </a:solidFill>
                <a:effectLst/>
                <a:latin typeface="Vazir" panose="020B0603030804020204" pitchFamily="34" charset="-78"/>
                <a:cs typeface="Vazir" panose="020B0603030804020204" pitchFamily="34" charset="-78"/>
              </a:rPr>
              <a:t>شغال</a:t>
            </a:r>
            <a:r>
              <a:rPr lang="fa-IR" b="0" i="0" dirty="0">
                <a:solidFill>
                  <a:srgbClr val="202122"/>
                </a:solidFill>
                <a:effectLst/>
                <a:latin typeface="Vazir" panose="020B0603030804020204" pitchFamily="34" charset="-78"/>
                <a:cs typeface="Vazir" panose="020B0603030804020204" pitchFamily="34" charset="-78"/>
              </a:rPr>
              <a:t> به نام «کلیله» و «دمنه» گرفته شده که قصه‌های کتاب از زبان آن‌ها گفته شده‌است. بخش بزرگی از کتاب اختصاص به داستان این دو شغال دارد. اصل داستان‌های آن در </a:t>
            </a:r>
            <a:r>
              <a:rPr lang="fa-IR" b="0" i="0" u="none" strike="noStrike" dirty="0">
                <a:solidFill>
                  <a:srgbClr val="202122"/>
                </a:solidFill>
                <a:effectLst/>
                <a:latin typeface="Vazir" panose="020B0603030804020204" pitchFamily="34" charset="-78"/>
                <a:cs typeface="Vazir" panose="020B0603030804020204" pitchFamily="34" charset="-78"/>
              </a:rPr>
              <a:t>هند</a:t>
            </a:r>
            <a:r>
              <a:rPr lang="fa-IR" b="0" i="0" dirty="0">
                <a:solidFill>
                  <a:srgbClr val="202122"/>
                </a:solidFill>
                <a:effectLst/>
                <a:latin typeface="Vazir" panose="020B0603030804020204" pitchFamily="34" charset="-78"/>
                <a:cs typeface="Vazir" panose="020B0603030804020204" pitchFamily="34" charset="-78"/>
              </a:rPr>
              <a:t> و در حدود سال‌های ۵۰۰ تا ۱۰۰ </a:t>
            </a:r>
            <a:r>
              <a:rPr lang="fa-IR" b="0" i="0" u="none" strike="noStrike" dirty="0">
                <a:solidFill>
                  <a:srgbClr val="202122"/>
                </a:solidFill>
                <a:effectLst/>
                <a:latin typeface="Vazir" panose="020B0603030804020204" pitchFamily="34" charset="-78"/>
                <a:cs typeface="Vazir" panose="020B0603030804020204" pitchFamily="34" charset="-78"/>
              </a:rPr>
              <a:t>پیش از میلاد</a:t>
            </a:r>
            <a:r>
              <a:rPr lang="fa-IR" b="0" i="0" dirty="0">
                <a:solidFill>
                  <a:srgbClr val="202122"/>
                </a:solidFill>
                <a:effectLst/>
                <a:latin typeface="Vazir" panose="020B0603030804020204" pitchFamily="34" charset="-78"/>
                <a:cs typeface="Vazir" panose="020B0603030804020204" pitchFamily="34" charset="-78"/>
              </a:rPr>
              <a:t> به وقوع می‌پیوندند</a:t>
            </a:r>
            <a:r>
              <a:rPr lang="fa-IR" dirty="0">
                <a:solidFill>
                  <a:srgbClr val="202122"/>
                </a:solidFill>
                <a:latin typeface="Vazir" panose="020B0603030804020204" pitchFamily="34" charset="-78"/>
                <a:cs typeface="Vazir" panose="020B0603030804020204" pitchFamily="34" charset="-78"/>
              </a:rPr>
              <a:t>.</a:t>
            </a:r>
            <a:endParaRPr lang="fa-IR" b="0" i="0" dirty="0">
              <a:solidFill>
                <a:srgbClr val="202122"/>
              </a:solidFill>
              <a:effectLst/>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634136" y="542078"/>
            <a:ext cx="4273048" cy="5419002"/>
          </a:xfrm>
          <a:prstGeom prst="rect">
            <a:avLst/>
          </a:prstGeom>
        </p:spPr>
      </p:pic>
      <p:sp>
        <p:nvSpPr>
          <p:cNvPr id="2" name="Rectangle 1"/>
          <p:cNvSpPr/>
          <p:nvPr/>
        </p:nvSpPr>
        <p:spPr>
          <a:xfrm>
            <a:off x="4907184" y="704332"/>
            <a:ext cx="5219619"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0" y="6233460"/>
            <a:ext cx="12192000" cy="21836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9545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2191999" cy="6858000"/>
          </a:xfrm>
          <a:prstGeom prst="rect">
            <a:avLst/>
          </a:prstGeom>
        </p:spPr>
      </p:pic>
      <p:sp>
        <p:nvSpPr>
          <p:cNvPr id="8" name="Rectangle 7"/>
          <p:cNvSpPr/>
          <p:nvPr/>
        </p:nvSpPr>
        <p:spPr>
          <a:xfrm>
            <a:off x="6441216" y="709684"/>
            <a:ext cx="5091142" cy="5646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441216" y="812674"/>
            <a:ext cx="5205271"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داستان کلیله و دمنه در شاهنامه فردوسی</a:t>
            </a:r>
          </a:p>
        </p:txBody>
      </p:sp>
      <p:sp>
        <p:nvSpPr>
          <p:cNvPr id="3" name="Rectangle 2"/>
          <p:cNvSpPr/>
          <p:nvPr/>
        </p:nvSpPr>
        <p:spPr>
          <a:xfrm>
            <a:off x="5436358" y="1358585"/>
            <a:ext cx="6096000" cy="4455066"/>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بنابر شاهنامهٔ فردوسی در زمان پادشاهی انوشیروان، برزوی جهت یافتن دارویی که مردگان را زنده می‌کرد به هندوستان رفت اما موفق به پیدا شدن آن نشد. برزوی در هندوستان متوجه وجود کتابی ارزشمند در دربار شاه هندوستان شد. شاه هندوستان تنها اجازهٔ خواندن را به او داد. برزوی آن را به خاطر سپرد و به‌مرور آن را جداگانه با نامه به دربار انوشیروان فرستاد که توسط بوذرجمهر جمع‌آوری شد. </a:t>
            </a:r>
          </a:p>
          <a:p>
            <a:pPr algn="just">
              <a:lnSpc>
                <a:spcPct val="200000"/>
              </a:lnSpc>
            </a:pP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422103" y="812674"/>
            <a:ext cx="4484530" cy="5874734"/>
          </a:xfrm>
          <a:prstGeom prst="rect">
            <a:avLst/>
          </a:prstGeom>
        </p:spPr>
      </p:pic>
      <p:sp>
        <p:nvSpPr>
          <p:cNvPr id="9" name="Rectangle 8"/>
          <p:cNvSpPr/>
          <p:nvPr/>
        </p:nvSpPr>
        <p:spPr>
          <a:xfrm>
            <a:off x="4906633" y="5936776"/>
            <a:ext cx="7285367" cy="32754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73406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10745" t="19502" r="3963" b="20200"/>
          <a:stretch/>
        </p:blipFill>
        <p:spPr>
          <a:xfrm>
            <a:off x="0" y="0"/>
            <a:ext cx="12192000" cy="6858000"/>
          </a:xfrm>
          <a:prstGeom prst="rect">
            <a:avLst/>
          </a:prstGeom>
        </p:spPr>
      </p:pic>
      <p:sp>
        <p:nvSpPr>
          <p:cNvPr id="2" name="Rectangle 1"/>
          <p:cNvSpPr/>
          <p:nvPr/>
        </p:nvSpPr>
        <p:spPr>
          <a:xfrm>
            <a:off x="5036024" y="2274838"/>
            <a:ext cx="6765202"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برزوی از انوشیروان خواست که نام و زحمات و او در آن ابتدای کتاب آورده شود. فردوسی سرگذشت کلیله و دمنه را تا به شعر درآوردن آن را به‌وسیلهٔ رودکی یادآور می‌شود. فردوسی اثر منظوم کلیله و دمنهٔ رودکی را دُرِ آگنده می‌خواند.</a:t>
            </a:r>
          </a:p>
        </p:txBody>
      </p:sp>
      <p:pic>
        <p:nvPicPr>
          <p:cNvPr id="3" name="Picture 2"/>
          <p:cNvPicPr>
            <a:picLocks noChangeAspect="1"/>
          </p:cNvPicPr>
          <p:nvPr/>
        </p:nvPicPr>
        <p:blipFill rotWithShape="1">
          <a:blip r:embed="rId3"/>
          <a:srcRect b="6687"/>
          <a:stretch/>
        </p:blipFill>
        <p:spPr>
          <a:xfrm>
            <a:off x="1420095" y="2093205"/>
            <a:ext cx="3485120" cy="3618501"/>
          </a:xfrm>
          <a:prstGeom prst="rect">
            <a:avLst/>
          </a:prstGeom>
        </p:spPr>
      </p:pic>
      <p:sp>
        <p:nvSpPr>
          <p:cNvPr id="4" name="Rectangle 3"/>
          <p:cNvSpPr/>
          <p:nvPr/>
        </p:nvSpPr>
        <p:spPr>
          <a:xfrm>
            <a:off x="6595955" y="1358585"/>
            <a:ext cx="5205271"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داستان کلیله و دمنه در شاهنامه فردوسی</a:t>
            </a:r>
          </a:p>
        </p:txBody>
      </p:sp>
      <p:sp>
        <p:nvSpPr>
          <p:cNvPr id="8" name="Rectangle 7"/>
          <p:cNvSpPr/>
          <p:nvPr/>
        </p:nvSpPr>
        <p:spPr>
          <a:xfrm>
            <a:off x="6318913" y="1978925"/>
            <a:ext cx="5873087" cy="20509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905215" y="4673979"/>
            <a:ext cx="7286785" cy="30025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12167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40000"/>
                <a:lumOff val="60000"/>
              </a:schemeClr>
            </a:gs>
            <a:gs pos="43000">
              <a:schemeClr val="accent1">
                <a:lumMod val="20000"/>
                <a:lumOff val="80000"/>
              </a:schemeClr>
            </a:gs>
            <a:gs pos="76000">
              <a:schemeClr val="accent2">
                <a:lumMod val="40000"/>
                <a:lumOff val="60000"/>
              </a:schemeClr>
            </a:gs>
            <a:gs pos="100000">
              <a:schemeClr val="accent6">
                <a:lumMod val="60000"/>
                <a:lumOff val="40000"/>
              </a:schemeClr>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494590" y="462932"/>
            <a:ext cx="11958710" cy="830997"/>
          </a:xfrm>
          <a:prstGeom prst="rect">
            <a:avLst/>
          </a:prstGeom>
        </p:spPr>
        <p:txBody>
          <a:bodyPr wrap="square">
            <a:spAutoFit/>
          </a:bodyPr>
          <a:lstStyle/>
          <a:p>
            <a:r>
              <a:rPr lang="fa-IR" sz="2400" b="1" dirty="0">
                <a:latin typeface="Shabnam" panose="020B0603030804020204" pitchFamily="34" charset="-78"/>
                <a:cs typeface="Shabnam" panose="020B0603030804020204" pitchFamily="34" charset="-78"/>
              </a:rPr>
              <a:t>شاهنامهٔ فردوسی سرگذشت کلیله و دمنه را پس از به پهلوی ترجمه شدن آن به‌وسیله برزوی پزشک را چنین شرح می‌دهد:</a:t>
            </a:r>
          </a:p>
        </p:txBody>
      </p:sp>
      <p:graphicFrame>
        <p:nvGraphicFramePr>
          <p:cNvPr id="3" name="Table 2"/>
          <p:cNvGraphicFramePr>
            <a:graphicFrameLocks noGrp="1"/>
          </p:cNvGraphicFramePr>
          <p:nvPr>
            <p:extLst>
              <p:ext uri="{D42A27DB-BD31-4B8C-83A1-F6EECF244321}">
                <p14:modId xmlns:p14="http://schemas.microsoft.com/office/powerpoint/2010/main" val="500231755"/>
              </p:ext>
            </p:extLst>
          </p:nvPr>
        </p:nvGraphicFramePr>
        <p:xfrm>
          <a:off x="319585" y="1786928"/>
          <a:ext cx="11144535" cy="4791292"/>
        </p:xfrm>
        <a:graphic>
          <a:graphicData uri="http://schemas.openxmlformats.org/drawingml/2006/table">
            <a:tbl>
              <a:tblPr>
                <a:tableStyleId>{2D5ABB26-0587-4C30-8999-92F81FD0307C}</a:tableStyleId>
              </a:tblPr>
              <a:tblGrid>
                <a:gridCol w="3714845">
                  <a:extLst>
                    <a:ext uri="{9D8B030D-6E8A-4147-A177-3AD203B41FA5}">
                      <a16:colId xmlns:a16="http://schemas.microsoft.com/office/drawing/2014/main" val="20000"/>
                    </a:ext>
                  </a:extLst>
                </a:gridCol>
                <a:gridCol w="3714845">
                  <a:extLst>
                    <a:ext uri="{9D8B030D-6E8A-4147-A177-3AD203B41FA5}">
                      <a16:colId xmlns:a16="http://schemas.microsoft.com/office/drawing/2014/main" val="20001"/>
                    </a:ext>
                  </a:extLst>
                </a:gridCol>
                <a:gridCol w="3714845">
                  <a:extLst>
                    <a:ext uri="{9D8B030D-6E8A-4147-A177-3AD203B41FA5}">
                      <a16:colId xmlns:a16="http://schemas.microsoft.com/office/drawing/2014/main" val="20002"/>
                    </a:ext>
                  </a:extLst>
                </a:gridCol>
              </a:tblGrid>
              <a:tr h="435572">
                <a:tc>
                  <a:txBody>
                    <a:bodyPr/>
                    <a:lstStyle/>
                    <a:p>
                      <a:pPr algn="just"/>
                      <a:r>
                        <a:rPr lang="fa-IR" b="0" dirty="0">
                          <a:effectLst/>
                          <a:latin typeface="Vazir" panose="020B0603030804020204" pitchFamily="34" charset="-78"/>
                          <a:cs typeface="Vazir" panose="020B0603030804020204" pitchFamily="34" charset="-78"/>
                        </a:rPr>
                        <a:t>نبیسنده از کِلک چون خامه کرد</a:t>
                      </a:r>
                    </a:p>
                  </a:txBody>
                  <a:tcPr anchor="ctr"/>
                </a:tc>
                <a:tc>
                  <a:txBody>
                    <a:bodyPr/>
                    <a:lstStyle/>
                    <a:p>
                      <a:endParaRPr lang="fa-IR" b="0" dirty="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ز </a:t>
                      </a:r>
                      <a:r>
                        <a:rPr lang="fa-IR" b="0" u="none" strike="noStrike" dirty="0">
                          <a:effectLst/>
                          <a:latin typeface="Vazir" panose="020B0603030804020204" pitchFamily="34" charset="-78"/>
                          <a:cs typeface="Vazir" panose="020B0603030804020204" pitchFamily="34" charset="-78"/>
                        </a:rPr>
                        <a:t>برزوی</a:t>
                      </a:r>
                      <a:r>
                        <a:rPr lang="fa-IR" b="0" dirty="0">
                          <a:effectLst/>
                          <a:latin typeface="Vazir" panose="020B0603030804020204" pitchFamily="34" charset="-78"/>
                          <a:cs typeface="Vazir" panose="020B0603030804020204" pitchFamily="34" charset="-78"/>
                        </a:rPr>
                        <a:t> یک در سرنامه کرد</a:t>
                      </a:r>
                    </a:p>
                  </a:txBody>
                  <a:tcPr anchor="ctr"/>
                </a:tc>
                <a:extLst>
                  <a:ext uri="{0D108BD9-81ED-4DB2-BD59-A6C34878D82A}">
                    <a16:rowId xmlns:a16="http://schemas.microsoft.com/office/drawing/2014/main" val="10000"/>
                  </a:ext>
                </a:extLst>
              </a:tr>
              <a:tr h="435572">
                <a:tc>
                  <a:txBody>
                    <a:bodyPr/>
                    <a:lstStyle/>
                    <a:p>
                      <a:pPr algn="just"/>
                      <a:r>
                        <a:rPr lang="fa-IR" b="0" dirty="0">
                          <a:effectLst/>
                          <a:latin typeface="Vazir" panose="020B0603030804020204" pitchFamily="34" charset="-78"/>
                          <a:cs typeface="Vazir" panose="020B0603030804020204" pitchFamily="34" charset="-78"/>
                        </a:rPr>
                        <a:t>نبشتند بر نامهٔ خسروی</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نبود آن زمان خط جز از پهلوی</a:t>
                      </a:r>
                    </a:p>
                  </a:txBody>
                  <a:tcPr anchor="ctr"/>
                </a:tc>
                <a:extLst>
                  <a:ext uri="{0D108BD9-81ED-4DB2-BD59-A6C34878D82A}">
                    <a16:rowId xmlns:a16="http://schemas.microsoft.com/office/drawing/2014/main" val="10001"/>
                  </a:ext>
                </a:extLst>
              </a:tr>
              <a:tr h="435572">
                <a:tc>
                  <a:txBody>
                    <a:bodyPr/>
                    <a:lstStyle/>
                    <a:p>
                      <a:pPr algn="just"/>
                      <a:r>
                        <a:rPr lang="fa-IR" b="0">
                          <a:effectLst/>
                          <a:latin typeface="Vazir" panose="020B0603030804020204" pitchFamily="34" charset="-78"/>
                          <a:cs typeface="Vazir" panose="020B0603030804020204" pitchFamily="34" charset="-78"/>
                        </a:rPr>
                        <a:t>...</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a:t>
                      </a:r>
                    </a:p>
                  </a:txBody>
                  <a:tcPr anchor="ctr"/>
                </a:tc>
                <a:extLst>
                  <a:ext uri="{0D108BD9-81ED-4DB2-BD59-A6C34878D82A}">
                    <a16:rowId xmlns:a16="http://schemas.microsoft.com/office/drawing/2014/main" val="10002"/>
                  </a:ext>
                </a:extLst>
              </a:tr>
              <a:tr h="435572">
                <a:tc>
                  <a:txBody>
                    <a:bodyPr/>
                    <a:lstStyle/>
                    <a:p>
                      <a:pPr algn="just"/>
                      <a:r>
                        <a:rPr lang="fa-IR" b="0">
                          <a:effectLst/>
                          <a:latin typeface="Vazir" panose="020B0603030804020204" pitchFamily="34" charset="-78"/>
                          <a:cs typeface="Vazir" panose="020B0603030804020204" pitchFamily="34" charset="-78"/>
                        </a:rPr>
                        <a:t>کلیله به تازی شد از پهلوی</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برین‌سان که اکنون همی‌بشنوی</a:t>
                      </a:r>
                    </a:p>
                  </a:txBody>
                  <a:tcPr anchor="ctr"/>
                </a:tc>
                <a:extLst>
                  <a:ext uri="{0D108BD9-81ED-4DB2-BD59-A6C34878D82A}">
                    <a16:rowId xmlns:a16="http://schemas.microsoft.com/office/drawing/2014/main" val="10003"/>
                  </a:ext>
                </a:extLst>
              </a:tr>
              <a:tr h="435572">
                <a:tc>
                  <a:txBody>
                    <a:bodyPr/>
                    <a:lstStyle/>
                    <a:p>
                      <a:pPr algn="just"/>
                      <a:r>
                        <a:rPr lang="fa-IR" b="0" dirty="0">
                          <a:effectLst/>
                          <a:latin typeface="Vazir" panose="020B0603030804020204" pitchFamily="34" charset="-78"/>
                          <a:cs typeface="Vazir" panose="020B0603030804020204" pitchFamily="34" charset="-78"/>
                        </a:rPr>
                        <a:t>به تازی همی‌بود تا گاه </a:t>
                      </a:r>
                      <a:r>
                        <a:rPr lang="fa-IR" b="0" u="none" strike="noStrike" dirty="0">
                          <a:effectLst/>
                          <a:latin typeface="Vazir" panose="020B0603030804020204" pitchFamily="34" charset="-78"/>
                          <a:cs typeface="Vazir" panose="020B0603030804020204" pitchFamily="34" charset="-78"/>
                        </a:rPr>
                        <a:t>نصر</a:t>
                      </a:r>
                      <a:endParaRPr lang="fa-IR" b="0" dirty="0">
                        <a:effectLst/>
                        <a:latin typeface="Vazir" panose="020B0603030804020204" pitchFamily="34" charset="-78"/>
                        <a:cs typeface="Vazir" panose="020B0603030804020204" pitchFamily="34" charset="-78"/>
                      </a:endParaRPr>
                    </a:p>
                  </a:txBody>
                  <a:tcPr anchor="ctr"/>
                </a:tc>
                <a:tc>
                  <a:txBody>
                    <a:bodyPr/>
                    <a:lstStyle/>
                    <a:p>
                      <a:endParaRPr lang="fa-IR" b="0" dirty="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بدآنگه که شد در جهان شاه </a:t>
                      </a:r>
                      <a:r>
                        <a:rPr lang="fa-IR" b="0" u="none" strike="noStrike" dirty="0">
                          <a:effectLst/>
                          <a:latin typeface="Vazir" panose="020B0603030804020204" pitchFamily="34" charset="-78"/>
                          <a:cs typeface="Vazir" panose="020B0603030804020204" pitchFamily="34" charset="-78"/>
                        </a:rPr>
                        <a:t>نصر</a:t>
                      </a:r>
                      <a:endParaRPr lang="fa-IR" b="0" dirty="0">
                        <a:effectLst/>
                        <a:latin typeface="Vazir" panose="020B0603030804020204" pitchFamily="34" charset="-78"/>
                        <a:cs typeface="Vazir" panose="020B0603030804020204" pitchFamily="34" charset="-78"/>
                      </a:endParaRPr>
                    </a:p>
                  </a:txBody>
                  <a:tcPr anchor="ctr"/>
                </a:tc>
                <a:extLst>
                  <a:ext uri="{0D108BD9-81ED-4DB2-BD59-A6C34878D82A}">
                    <a16:rowId xmlns:a16="http://schemas.microsoft.com/office/drawing/2014/main" val="10004"/>
                  </a:ext>
                </a:extLst>
              </a:tr>
              <a:tr h="435572">
                <a:tc>
                  <a:txBody>
                    <a:bodyPr/>
                    <a:lstStyle/>
                    <a:p>
                      <a:pPr algn="just"/>
                      <a:r>
                        <a:rPr lang="fa-IR" b="0" dirty="0">
                          <a:effectLst/>
                          <a:latin typeface="Vazir" panose="020B0603030804020204" pitchFamily="34" charset="-78"/>
                          <a:cs typeface="Vazir" panose="020B0603030804020204" pitchFamily="34" charset="-78"/>
                        </a:rPr>
                        <a:t>گرانمایه </a:t>
                      </a:r>
                      <a:r>
                        <a:rPr lang="fa-IR" b="0" u="none" strike="noStrike" dirty="0">
                          <a:effectLst/>
                          <a:latin typeface="Vazir" panose="020B0603030804020204" pitchFamily="34" charset="-78"/>
                          <a:cs typeface="Vazir" panose="020B0603030804020204" pitchFamily="34" charset="-78"/>
                        </a:rPr>
                        <a:t>بوالفضل</a:t>
                      </a:r>
                      <a:r>
                        <a:rPr lang="fa-IR" b="0" dirty="0">
                          <a:effectLst/>
                          <a:latin typeface="Vazir" panose="020B0603030804020204" pitchFamily="34" charset="-78"/>
                          <a:cs typeface="Vazir" panose="020B0603030804020204" pitchFamily="34" charset="-78"/>
                        </a:rPr>
                        <a:t> دستور اوی</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که اندر سخن بود گنجور اوی</a:t>
                      </a:r>
                    </a:p>
                  </a:txBody>
                  <a:tcPr anchor="ctr"/>
                </a:tc>
                <a:extLst>
                  <a:ext uri="{0D108BD9-81ED-4DB2-BD59-A6C34878D82A}">
                    <a16:rowId xmlns:a16="http://schemas.microsoft.com/office/drawing/2014/main" val="10005"/>
                  </a:ext>
                </a:extLst>
              </a:tr>
              <a:tr h="435572">
                <a:tc>
                  <a:txBody>
                    <a:bodyPr/>
                    <a:lstStyle/>
                    <a:p>
                      <a:pPr algn="just"/>
                      <a:r>
                        <a:rPr lang="fa-IR" b="0" dirty="0">
                          <a:effectLst/>
                          <a:latin typeface="Vazir" panose="020B0603030804020204" pitchFamily="34" charset="-78"/>
                          <a:cs typeface="Vazir" panose="020B0603030804020204" pitchFamily="34" charset="-78"/>
                        </a:rPr>
                        <a:t>بفرمود تا </a:t>
                      </a:r>
                      <a:r>
                        <a:rPr lang="fa-IR" b="0" u="none" strike="noStrike" dirty="0">
                          <a:effectLst/>
                          <a:latin typeface="Vazir" panose="020B0603030804020204" pitchFamily="34" charset="-78"/>
                          <a:cs typeface="Vazir" panose="020B0603030804020204" pitchFamily="34" charset="-78"/>
                        </a:rPr>
                        <a:t>پارسی</a:t>
                      </a:r>
                      <a:r>
                        <a:rPr lang="fa-IR" b="0" dirty="0">
                          <a:effectLst/>
                          <a:latin typeface="Vazir" panose="020B0603030804020204" pitchFamily="34" charset="-78"/>
                          <a:cs typeface="Vazir" panose="020B0603030804020204" pitchFamily="34" charset="-78"/>
                        </a:rPr>
                        <a:t> و </a:t>
                      </a:r>
                      <a:r>
                        <a:rPr lang="fa-IR" b="0" u="none" strike="noStrike" dirty="0">
                          <a:effectLst/>
                          <a:latin typeface="Vazir" panose="020B0603030804020204" pitchFamily="34" charset="-78"/>
                          <a:cs typeface="Vazir" panose="020B0603030804020204" pitchFamily="34" charset="-78"/>
                        </a:rPr>
                        <a:t>دری</a:t>
                      </a:r>
                      <a:endParaRPr lang="fa-IR" b="0" dirty="0">
                        <a:effectLst/>
                        <a:latin typeface="Vazir" panose="020B0603030804020204" pitchFamily="34" charset="-78"/>
                        <a:cs typeface="Vazir" panose="020B0603030804020204" pitchFamily="34" charset="-78"/>
                      </a:endParaRP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نبشتند و کوتاه شد داوری</a:t>
                      </a:r>
                    </a:p>
                  </a:txBody>
                  <a:tcPr anchor="ctr"/>
                </a:tc>
                <a:extLst>
                  <a:ext uri="{0D108BD9-81ED-4DB2-BD59-A6C34878D82A}">
                    <a16:rowId xmlns:a16="http://schemas.microsoft.com/office/drawing/2014/main" val="10006"/>
                  </a:ext>
                </a:extLst>
              </a:tr>
              <a:tr h="435572">
                <a:tc>
                  <a:txBody>
                    <a:bodyPr/>
                    <a:lstStyle/>
                    <a:p>
                      <a:pPr algn="just"/>
                      <a:r>
                        <a:rPr lang="fa-IR" b="0" dirty="0">
                          <a:effectLst/>
                          <a:latin typeface="Vazir" panose="020B0603030804020204" pitchFamily="34" charset="-78"/>
                          <a:cs typeface="Vazir" panose="020B0603030804020204" pitchFamily="34" charset="-78"/>
                        </a:rPr>
                        <a:t>وزآن پس چو پیوسته رای آمدش</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به دانش خرد رهنمای آمدش</a:t>
                      </a:r>
                    </a:p>
                  </a:txBody>
                  <a:tcPr anchor="ctr"/>
                </a:tc>
                <a:extLst>
                  <a:ext uri="{0D108BD9-81ED-4DB2-BD59-A6C34878D82A}">
                    <a16:rowId xmlns:a16="http://schemas.microsoft.com/office/drawing/2014/main" val="10007"/>
                  </a:ext>
                </a:extLst>
              </a:tr>
              <a:tr h="435572">
                <a:tc>
                  <a:txBody>
                    <a:bodyPr/>
                    <a:lstStyle/>
                    <a:p>
                      <a:pPr algn="just"/>
                      <a:r>
                        <a:rPr lang="fa-IR" b="0">
                          <a:effectLst/>
                          <a:latin typeface="Vazir" panose="020B0603030804020204" pitchFamily="34" charset="-78"/>
                          <a:cs typeface="Vazir" panose="020B0603030804020204" pitchFamily="34" charset="-78"/>
                        </a:rPr>
                        <a:t>همی‌خواست تا آشکار و نهان</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ازو یادگاری بود درجهان</a:t>
                      </a:r>
                    </a:p>
                  </a:txBody>
                  <a:tcPr anchor="ctr"/>
                </a:tc>
                <a:extLst>
                  <a:ext uri="{0D108BD9-81ED-4DB2-BD59-A6C34878D82A}">
                    <a16:rowId xmlns:a16="http://schemas.microsoft.com/office/drawing/2014/main" val="10008"/>
                  </a:ext>
                </a:extLst>
              </a:tr>
              <a:tr h="435572">
                <a:tc>
                  <a:txBody>
                    <a:bodyPr/>
                    <a:lstStyle/>
                    <a:p>
                      <a:pPr algn="just"/>
                      <a:r>
                        <a:rPr lang="fa-IR" b="0">
                          <a:effectLst/>
                          <a:latin typeface="Vazir" panose="020B0603030804020204" pitchFamily="34" charset="-78"/>
                          <a:cs typeface="Vazir" panose="020B0603030804020204" pitchFamily="34" charset="-78"/>
                        </a:rPr>
                        <a:t>گزارنده را پیش بنشاندند</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همه نامه بر </a:t>
                      </a:r>
                      <a:r>
                        <a:rPr lang="fa-IR" b="0" u="none" strike="noStrike" dirty="0">
                          <a:effectLst/>
                          <a:latin typeface="Vazir" panose="020B0603030804020204" pitchFamily="34" charset="-78"/>
                          <a:cs typeface="Vazir" panose="020B0603030804020204" pitchFamily="34" charset="-78"/>
                        </a:rPr>
                        <a:t>رودکی</a:t>
                      </a:r>
                      <a:r>
                        <a:rPr lang="fa-IR" b="0" dirty="0">
                          <a:effectLst/>
                          <a:latin typeface="Vazir" panose="020B0603030804020204" pitchFamily="34" charset="-78"/>
                          <a:cs typeface="Vazir" panose="020B0603030804020204" pitchFamily="34" charset="-78"/>
                        </a:rPr>
                        <a:t> خواندند</a:t>
                      </a:r>
                    </a:p>
                  </a:txBody>
                  <a:tcPr anchor="ctr"/>
                </a:tc>
                <a:extLst>
                  <a:ext uri="{0D108BD9-81ED-4DB2-BD59-A6C34878D82A}">
                    <a16:rowId xmlns:a16="http://schemas.microsoft.com/office/drawing/2014/main" val="10009"/>
                  </a:ext>
                </a:extLst>
              </a:tr>
              <a:tr h="435572">
                <a:tc>
                  <a:txBody>
                    <a:bodyPr/>
                    <a:lstStyle/>
                    <a:p>
                      <a:pPr algn="just"/>
                      <a:r>
                        <a:rPr lang="fa-IR" b="0">
                          <a:effectLst/>
                          <a:latin typeface="Vazir" panose="020B0603030804020204" pitchFamily="34" charset="-78"/>
                          <a:cs typeface="Vazir" panose="020B0603030804020204" pitchFamily="34" charset="-78"/>
                        </a:rPr>
                        <a:t>بپیوست گویا پراگنده را</a:t>
                      </a:r>
                    </a:p>
                  </a:txBody>
                  <a:tcPr anchor="ctr"/>
                </a:tc>
                <a:tc>
                  <a:txBody>
                    <a:bodyPr/>
                    <a:lstStyle/>
                    <a:p>
                      <a:endParaRPr lang="fa-IR" b="0">
                        <a:effectLst/>
                        <a:latin typeface="Vazir" panose="020B0603030804020204" pitchFamily="34" charset="-78"/>
                        <a:cs typeface="Vazir" panose="020B0603030804020204" pitchFamily="34" charset="-78"/>
                      </a:endParaRPr>
                    </a:p>
                  </a:txBody>
                  <a:tcPr anchor="ctr"/>
                </a:tc>
                <a:tc>
                  <a:txBody>
                    <a:bodyPr/>
                    <a:lstStyle/>
                    <a:p>
                      <a:pPr algn="just"/>
                      <a:r>
                        <a:rPr lang="fa-IR" b="0" dirty="0">
                          <a:effectLst/>
                          <a:latin typeface="Vazir" panose="020B0603030804020204" pitchFamily="34" charset="-78"/>
                          <a:cs typeface="Vazir" panose="020B0603030804020204" pitchFamily="34" charset="-78"/>
                        </a:rPr>
                        <a:t>بِسُفت اینچنین در آگنده را</a:t>
                      </a:r>
                      <a:r>
                        <a:rPr lang="fa-IR" b="0" u="sng" baseline="30000" dirty="0">
                          <a:effectLst/>
                          <a:latin typeface="Vazir" panose="020B0603030804020204" pitchFamily="34" charset="-78"/>
                          <a:cs typeface="Vazir" panose="020B0603030804020204" pitchFamily="34" charset="-78"/>
                          <a:hlinkClick r:id="rId2"/>
                        </a:rPr>
                        <a:t>[</a:t>
                      </a:r>
                      <a:endParaRPr lang="fa-IR" b="0" dirty="0">
                        <a:effectLst/>
                        <a:latin typeface="Vazir" panose="020B0603030804020204" pitchFamily="34" charset="-78"/>
                        <a:cs typeface="Vazir" panose="020B0603030804020204" pitchFamily="34" charset="-78"/>
                      </a:endParaRPr>
                    </a:p>
                  </a:txBody>
                  <a:tcPr anchor="ctr"/>
                </a:tc>
                <a:extLst>
                  <a:ext uri="{0D108BD9-81ED-4DB2-BD59-A6C34878D82A}">
                    <a16:rowId xmlns:a16="http://schemas.microsoft.com/office/drawing/2014/main" val="10010"/>
                  </a:ext>
                </a:extLst>
              </a:tr>
            </a:tbl>
          </a:graphicData>
        </a:graphic>
      </p:graphicFrame>
      <p:pic>
        <p:nvPicPr>
          <p:cNvPr id="4" name="Picture 3"/>
          <p:cNvPicPr>
            <a:picLocks noChangeAspect="1"/>
          </p:cNvPicPr>
          <p:nvPr/>
        </p:nvPicPr>
        <p:blipFill>
          <a:blip r:embed="rId3"/>
          <a:stretch>
            <a:fillRect/>
          </a:stretch>
        </p:blipFill>
        <p:spPr>
          <a:xfrm>
            <a:off x="4487595" y="1642375"/>
            <a:ext cx="3882682" cy="4935845"/>
          </a:xfrm>
          <a:prstGeom prst="rect">
            <a:avLst/>
          </a:prstGeom>
          <a:solidFill>
            <a:srgbClr val="FFFFFF">
              <a:shade val="85000"/>
            </a:srgbClr>
          </a:solidFill>
          <a:ln w="88900" cap="sq">
            <a:solidFill>
              <a:schemeClr val="accent4">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011096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441001" y="869973"/>
            <a:ext cx="1380320"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4542724" y="616282"/>
            <a:ext cx="1898277" cy="461665"/>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10181524" y="28771"/>
            <a:ext cx="914400" cy="37625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5613009"/>
            <a:ext cx="12192000" cy="39389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542724" y="616282"/>
            <a:ext cx="189827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نسخه ‌شناسی</a:t>
            </a:r>
          </a:p>
        </p:txBody>
      </p:sp>
      <p:sp>
        <p:nvSpPr>
          <p:cNvPr id="3" name="Rectangle 2"/>
          <p:cNvSpPr/>
          <p:nvPr/>
        </p:nvSpPr>
        <p:spPr>
          <a:xfrm>
            <a:off x="345001" y="1077947"/>
            <a:ext cx="6096000" cy="3347070"/>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کلیله و دمنه در پاریس به سال ۱۸۱۶م توسط دانشمند دی‌ساسی همراه با معلقه لبید بن ربیعة المخضرم به طبع رسید. ولف ترجمه کلیله و دمنه به زبان آلمانی را در </a:t>
            </a:r>
            <a:r>
              <a:rPr lang="fa-IR" dirty="0">
                <a:solidFill>
                  <a:srgbClr val="202122"/>
                </a:solidFill>
                <a:latin typeface="Vazir" panose="020B0603030804020204" pitchFamily="34" charset="-78"/>
                <a:cs typeface="Vazir" panose="020B0603030804020204" pitchFamily="34" charset="-78"/>
                <a:hlinkClick r:id="rId2" tooltip="اشتوتکارت (صفحه وجود ندارد)"/>
              </a:rPr>
              <a:t>ا</a:t>
            </a:r>
            <a:r>
              <a:rPr lang="fa-IR" dirty="0">
                <a:solidFill>
                  <a:srgbClr val="202122"/>
                </a:solidFill>
                <a:latin typeface="Vazir" panose="020B0603030804020204" pitchFamily="34" charset="-78"/>
                <a:cs typeface="Vazir" panose="020B0603030804020204" pitchFamily="34" charset="-78"/>
              </a:rPr>
              <a:t>شتوتگارت در سال ۱۸۳۷ م منتشر ساخت. این ترجمه مجدداً در سال ۱۸۳۹م منتشر شد. این کتاب در استراسبورگ آلمان به سال ۱۹۱۲م با مقدمه برزویه و ترجمه نوار او که به طبع رسید.</a:t>
            </a:r>
          </a:p>
        </p:txBody>
      </p:sp>
      <p:pic>
        <p:nvPicPr>
          <p:cNvPr id="6" name="Picture 5"/>
          <p:cNvPicPr>
            <a:picLocks noChangeAspect="1"/>
          </p:cNvPicPr>
          <p:nvPr/>
        </p:nvPicPr>
        <p:blipFill>
          <a:blip r:embed="rId3"/>
          <a:stretch>
            <a:fillRect/>
          </a:stretch>
        </p:blipFill>
        <p:spPr>
          <a:xfrm>
            <a:off x="6637949" y="3762565"/>
            <a:ext cx="4462978" cy="2975318"/>
          </a:xfrm>
          <a:prstGeom prst="rect">
            <a:avLst/>
          </a:prstGeom>
        </p:spPr>
      </p:pic>
      <p:pic>
        <p:nvPicPr>
          <p:cNvPr id="9" name="Picture 8"/>
          <p:cNvPicPr>
            <a:picLocks noChangeAspect="1"/>
          </p:cNvPicPr>
          <p:nvPr/>
        </p:nvPicPr>
        <p:blipFill>
          <a:blip r:embed="rId4"/>
          <a:stretch>
            <a:fillRect/>
          </a:stretch>
        </p:blipFill>
        <p:spPr>
          <a:xfrm>
            <a:off x="7826324" y="461278"/>
            <a:ext cx="4267200" cy="2853690"/>
          </a:xfrm>
          <a:prstGeom prst="rect">
            <a:avLst/>
          </a:prstGeom>
        </p:spPr>
      </p:pic>
      <p:sp>
        <p:nvSpPr>
          <p:cNvPr id="12" name="Rectangle 11"/>
          <p:cNvSpPr/>
          <p:nvPr/>
        </p:nvSpPr>
        <p:spPr>
          <a:xfrm>
            <a:off x="0" y="824254"/>
            <a:ext cx="4542724"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02083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748911" y="714756"/>
            <a:ext cx="2023745" cy="46166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4722274" y="3626575"/>
            <a:ext cx="7469726" cy="265635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5444197" y="3626574"/>
            <a:ext cx="5430129" cy="266342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951828" y="1311178"/>
            <a:ext cx="6949440"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چاپ‌های دیگری از این کتاب در بولاق ۱۲۴۸، ۱۲۵۱، ۱۲۸۵ ه‍. ق، قاهره ۱۲۹۷، ۱۳۰۵، ۱۳۲۳، ۱۳۴۳ه‍. ق، توسط نشر حلمی طباره و مصطفی المنفوطی به سال ۱۹۲۶م، و توسط نشر محمد حسن المرصفی به سال ۱۹۲۷م، در بیروت در سال‌های ۱۸۷۸، ۱۸۸۲، ۱۸۹۰ ۱۸۹۲م، و غیره صورت گرفته‌است.</a:t>
            </a:r>
          </a:p>
        </p:txBody>
      </p:sp>
      <p:pic>
        <p:nvPicPr>
          <p:cNvPr id="3" name="Picture 2"/>
          <p:cNvPicPr>
            <a:picLocks noChangeAspect="1"/>
          </p:cNvPicPr>
          <p:nvPr/>
        </p:nvPicPr>
        <p:blipFill>
          <a:blip r:embed="rId2"/>
          <a:stretch>
            <a:fillRect/>
          </a:stretch>
        </p:blipFill>
        <p:spPr>
          <a:xfrm>
            <a:off x="886046" y="1311178"/>
            <a:ext cx="3836228" cy="4971752"/>
          </a:xfrm>
          <a:prstGeom prst="rect">
            <a:avLst/>
          </a:prstGeom>
        </p:spPr>
      </p:pic>
      <p:sp>
        <p:nvSpPr>
          <p:cNvPr id="4" name="Rectangle 3"/>
          <p:cNvSpPr/>
          <p:nvPr/>
        </p:nvSpPr>
        <p:spPr>
          <a:xfrm>
            <a:off x="9874379" y="714756"/>
            <a:ext cx="189827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نسخه ‌شناسی</a:t>
            </a:r>
          </a:p>
        </p:txBody>
      </p:sp>
      <p:pic>
        <p:nvPicPr>
          <p:cNvPr id="6" name="Picture 5"/>
          <p:cNvPicPr>
            <a:picLocks noChangeAspect="1"/>
          </p:cNvPicPr>
          <p:nvPr/>
        </p:nvPicPr>
        <p:blipFill>
          <a:blip r:embed="rId3"/>
          <a:stretch>
            <a:fillRect/>
          </a:stretch>
        </p:blipFill>
        <p:spPr>
          <a:xfrm>
            <a:off x="6200305" y="4090808"/>
            <a:ext cx="3674074" cy="2656356"/>
          </a:xfrm>
          <a:prstGeom prst="rect">
            <a:avLst/>
          </a:prstGeom>
        </p:spPr>
      </p:pic>
      <p:sp>
        <p:nvSpPr>
          <p:cNvPr id="9" name="Rectangle 8"/>
          <p:cNvSpPr/>
          <p:nvPr/>
        </p:nvSpPr>
        <p:spPr>
          <a:xfrm>
            <a:off x="6260123" y="3896751"/>
            <a:ext cx="3319975" cy="19694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6271" y="922728"/>
            <a:ext cx="9692640"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558290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12398" y="365174"/>
            <a:ext cx="4226888" cy="2169802"/>
          </a:xfrm>
          <a:prstGeom prst="rect">
            <a:avLst/>
          </a:prstGeom>
        </p:spPr>
      </p:pic>
      <p:sp>
        <p:nvSpPr>
          <p:cNvPr id="2" name="Rectangle 1"/>
          <p:cNvSpPr/>
          <p:nvPr/>
        </p:nvSpPr>
        <p:spPr>
          <a:xfrm>
            <a:off x="5131159" y="3275381"/>
            <a:ext cx="6530958"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ترجمهٔ انگلیسی این اثر در آکسفورد به سال ۱۸۱۹م منتشر شده‌است. فاندیک این ترجمه را بار دیگر در قاهره به سال ۱۹۰۵م منتشر کرده‌است. همچنین ترجمهٔ ایتالیایی درسان ریمو به سال ۱۹۱۰م و ترجمه‌ای به زبان روسی در مسکو ـ لنینگراد در سال ۱۹۳۴م، ترجمه‌ای به زبان فرانسوی به سال ۱۹۳۶م از این کتاب منتشر شده‌است.</a:t>
            </a:r>
          </a:p>
        </p:txBody>
      </p:sp>
      <p:pic>
        <p:nvPicPr>
          <p:cNvPr id="4" name="Picture 3"/>
          <p:cNvPicPr>
            <a:picLocks noChangeAspect="1"/>
          </p:cNvPicPr>
          <p:nvPr/>
        </p:nvPicPr>
        <p:blipFill>
          <a:blip r:embed="rId3"/>
          <a:stretch>
            <a:fillRect/>
          </a:stretch>
        </p:blipFill>
        <p:spPr>
          <a:xfrm>
            <a:off x="7644406" y="158191"/>
            <a:ext cx="4295516" cy="2583768"/>
          </a:xfrm>
          <a:prstGeom prst="rect">
            <a:avLst/>
          </a:prstGeom>
        </p:spPr>
      </p:pic>
      <p:pic>
        <p:nvPicPr>
          <p:cNvPr id="5" name="Picture 4"/>
          <p:cNvPicPr>
            <a:picLocks noChangeAspect="1"/>
          </p:cNvPicPr>
          <p:nvPr/>
        </p:nvPicPr>
        <p:blipFill>
          <a:blip r:embed="rId4"/>
          <a:stretch>
            <a:fillRect/>
          </a:stretch>
        </p:blipFill>
        <p:spPr>
          <a:xfrm>
            <a:off x="267286" y="3110758"/>
            <a:ext cx="4572000" cy="3467100"/>
          </a:xfrm>
          <a:prstGeom prst="rect">
            <a:avLst/>
          </a:prstGeom>
        </p:spPr>
      </p:pic>
      <p:sp>
        <p:nvSpPr>
          <p:cNvPr id="6" name="Rectangle 5"/>
          <p:cNvSpPr/>
          <p:nvPr/>
        </p:nvSpPr>
        <p:spPr>
          <a:xfrm>
            <a:off x="5458265" y="503740"/>
            <a:ext cx="2023745" cy="46166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5583733" y="503740"/>
            <a:ext cx="1898277" cy="461665"/>
          </a:xfrm>
          <a:prstGeom prst="rect">
            <a:avLst/>
          </a:prstGeom>
        </p:spPr>
        <p:txBody>
          <a:bodyPr wrap="none">
            <a:spAutoFit/>
          </a:bodyPr>
          <a:lstStyle/>
          <a:p>
            <a:pPr algn="r" rtl="0"/>
            <a:r>
              <a:rPr lang="fa-IR" sz="2400" b="1" dirty="0">
                <a:latin typeface="Shabnam" panose="020B0603030804020204" pitchFamily="34" charset="-78"/>
                <a:cs typeface="Shabnam" panose="020B0603030804020204" pitchFamily="34" charset="-78"/>
              </a:rPr>
              <a:t>نسخه ‌شناسی</a:t>
            </a:r>
          </a:p>
        </p:txBody>
      </p:sp>
      <p:sp>
        <p:nvSpPr>
          <p:cNvPr id="8" name="Rectangle 7"/>
          <p:cNvSpPr/>
          <p:nvPr/>
        </p:nvSpPr>
        <p:spPr>
          <a:xfrm>
            <a:off x="11852649" y="2741958"/>
            <a:ext cx="69690" cy="38358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839286" y="6535653"/>
            <a:ext cx="7083053"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56739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696529" y="450166"/>
            <a:ext cx="2006601" cy="68931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2729132" y="1899138"/>
            <a:ext cx="6710290" cy="479998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3756075" y="2602523"/>
            <a:ext cx="4403188" cy="409659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68882" y="1024557"/>
            <a:ext cx="11534248"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چاپ منقح کلیله و دمنه با تصحیح و توضیح مجتبی مینوی تهرانی توسط انتشارات امیرکبیر در ۱۳۴۳ه‍.ش به طبع رسیده‌است.</a:t>
            </a:r>
          </a:p>
        </p:txBody>
      </p:sp>
      <p:pic>
        <p:nvPicPr>
          <p:cNvPr id="3" name="Picture 2"/>
          <p:cNvPicPr>
            <a:picLocks noChangeAspect="1"/>
          </p:cNvPicPr>
          <p:nvPr/>
        </p:nvPicPr>
        <p:blipFill>
          <a:blip r:embed="rId2"/>
          <a:stretch>
            <a:fillRect/>
          </a:stretch>
        </p:blipFill>
        <p:spPr>
          <a:xfrm>
            <a:off x="4238263" y="1899138"/>
            <a:ext cx="3395486" cy="4799980"/>
          </a:xfrm>
          <a:prstGeom prst="rect">
            <a:avLst/>
          </a:prstGeom>
        </p:spPr>
      </p:pic>
      <p:sp>
        <p:nvSpPr>
          <p:cNvPr id="4" name="Rectangle 3"/>
          <p:cNvSpPr/>
          <p:nvPr/>
        </p:nvSpPr>
        <p:spPr>
          <a:xfrm>
            <a:off x="9804853" y="562892"/>
            <a:ext cx="1898277" cy="461665"/>
          </a:xfrm>
          <a:prstGeom prst="rect">
            <a:avLst/>
          </a:prstGeom>
        </p:spPr>
        <p:txBody>
          <a:bodyPr wrap="none">
            <a:spAutoFit/>
          </a:bodyPr>
          <a:lstStyle/>
          <a:p>
            <a:pPr algn="r" rtl="0"/>
            <a:r>
              <a:rPr lang="fa-IR" sz="2400" b="1" dirty="0">
                <a:latin typeface="Shabnam" panose="020B0603030804020204" pitchFamily="34" charset="-78"/>
                <a:cs typeface="Shabnam" panose="020B0603030804020204" pitchFamily="34" charset="-78"/>
              </a:rPr>
              <a:t>نسخه ‌شناسی</a:t>
            </a:r>
          </a:p>
        </p:txBody>
      </p:sp>
      <p:sp>
        <p:nvSpPr>
          <p:cNvPr id="7" name="Rectangle 6"/>
          <p:cNvSpPr/>
          <p:nvPr/>
        </p:nvSpPr>
        <p:spPr>
          <a:xfrm flipH="1">
            <a:off x="9640259" y="2132553"/>
            <a:ext cx="56270" cy="45945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flipH="1">
            <a:off x="2375991" y="2104568"/>
            <a:ext cx="56270" cy="45945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725146"/>
            <a:ext cx="9668394"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72474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95630" y="504967"/>
            <a:ext cx="904415" cy="461665"/>
          </a:xfrm>
          <a:prstGeom prst="rect">
            <a:avLst/>
          </a:prstGeom>
        </p:spPr>
        <p:txBody>
          <a:bodyPr wrap="none">
            <a:spAutoFit/>
          </a:bodyPr>
          <a:lstStyle>
            <a:defPPr>
              <a:defRPr lang="fa-IR"/>
            </a:defPPr>
            <a:lvl1pPr algn="l">
              <a:defRPr sz="2400" b="1">
                <a:latin typeface="Shabnam" panose="020B0603030804020204" pitchFamily="34" charset="-78"/>
                <a:cs typeface="Shabnam" panose="020B0603030804020204" pitchFamily="34" charset="-78"/>
              </a:defRPr>
            </a:lvl1pPr>
          </a:lstStyle>
          <a:p>
            <a:r>
              <a:rPr lang="fa-IR" dirty="0"/>
              <a:t>منابع </a:t>
            </a:r>
          </a:p>
        </p:txBody>
      </p:sp>
      <p:sp>
        <p:nvSpPr>
          <p:cNvPr id="3" name="Rectangle 2"/>
          <p:cNvSpPr/>
          <p:nvPr/>
        </p:nvSpPr>
        <p:spPr>
          <a:xfrm>
            <a:off x="196908" y="1396286"/>
            <a:ext cx="3090911" cy="57708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https://fa.wikipedia.org/wiki</a:t>
            </a:r>
          </a:p>
        </p:txBody>
      </p:sp>
      <p:sp>
        <p:nvSpPr>
          <p:cNvPr id="4" name="Rectangle 3"/>
          <p:cNvSpPr/>
          <p:nvPr/>
        </p:nvSpPr>
        <p:spPr>
          <a:xfrm>
            <a:off x="0" y="1128047"/>
            <a:ext cx="12192000" cy="10682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37599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46989"/>
            <a:ext cx="12192000" cy="33293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964346" y="2404868"/>
            <a:ext cx="6523630" cy="117370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3125337" y="2483892"/>
            <a:ext cx="6362639" cy="1015663"/>
          </a:xfrm>
          <a:prstGeom prst="rect">
            <a:avLst/>
          </a:prstGeom>
        </p:spPr>
        <p:txBody>
          <a:bodyPr wrap="none">
            <a:spAutoFit/>
          </a:bodyPr>
          <a:lstStyle>
            <a:defPPr>
              <a:defRPr lang="fa-IR"/>
            </a:defPPr>
            <a:lvl1pPr algn="l">
              <a:defRPr sz="2400" b="1">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1258931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07690" y="0"/>
            <a:ext cx="436728"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823416" y="1225983"/>
            <a:ext cx="6096000" cy="2793072"/>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مجتبی مینوی دربارهٔ این کتاب می‌گوید: کتاب کلیله و دمنه از جمله آن مجموعه‌های دانش و حکمت است که مردمان خردمند قدیم گرد آوردند و «به هرگونه زبان» نوشتند و از برای فرزندان خویش به میراث گذاشتند و در اعصار و قرون متمادی گرامی می‌داشتند، می‌خواندند و از آن حکمت عملی و آداب زندگی و زبان می‌آموختند.</a:t>
            </a:r>
          </a:p>
        </p:txBody>
      </p:sp>
      <p:sp>
        <p:nvSpPr>
          <p:cNvPr id="5" name="Rectangle 4"/>
          <p:cNvSpPr/>
          <p:nvPr/>
        </p:nvSpPr>
        <p:spPr>
          <a:xfrm>
            <a:off x="10386111" y="623965"/>
            <a:ext cx="1702710"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کلیله و دمنه</a:t>
            </a:r>
          </a:p>
        </p:txBody>
      </p:sp>
      <p:pic>
        <p:nvPicPr>
          <p:cNvPr id="6" name="Picture 5"/>
          <p:cNvPicPr>
            <a:picLocks noChangeAspect="1"/>
          </p:cNvPicPr>
          <p:nvPr/>
        </p:nvPicPr>
        <p:blipFill>
          <a:blip r:embed="rId2"/>
          <a:stretch>
            <a:fillRect/>
          </a:stretch>
        </p:blipFill>
        <p:spPr>
          <a:xfrm>
            <a:off x="7285441" y="1457995"/>
            <a:ext cx="4281226" cy="3805534"/>
          </a:xfrm>
          <a:prstGeom prst="rect">
            <a:avLst/>
          </a:prstGeom>
        </p:spPr>
      </p:pic>
      <p:sp>
        <p:nvSpPr>
          <p:cNvPr id="3" name="Rectangle 2"/>
          <p:cNvSpPr/>
          <p:nvPr/>
        </p:nvSpPr>
        <p:spPr>
          <a:xfrm flipV="1">
            <a:off x="-25265" y="808683"/>
            <a:ext cx="10411376"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Isosceles Triangle 7"/>
          <p:cNvSpPr/>
          <p:nvPr/>
        </p:nvSpPr>
        <p:spPr>
          <a:xfrm rot="5400000">
            <a:off x="3362123" y="1059750"/>
            <a:ext cx="2483442" cy="9207692"/>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p:cNvSpPr/>
          <p:nvPr/>
        </p:nvSpPr>
        <p:spPr>
          <a:xfrm rot="10281319">
            <a:off x="5324331" y="5916063"/>
            <a:ext cx="3807761" cy="918162"/>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p:cNvSpPr/>
          <p:nvPr/>
        </p:nvSpPr>
        <p:spPr>
          <a:xfrm rot="16200000">
            <a:off x="10187623" y="4878888"/>
            <a:ext cx="1461172" cy="2497051"/>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25265" y="4421875"/>
            <a:ext cx="7310706"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7789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214" y="0"/>
            <a:ext cx="12246428" cy="6858000"/>
          </a:xfrm>
          <a:prstGeom prst="rect">
            <a:avLst/>
          </a:prstGeom>
        </p:spPr>
      </p:pic>
      <p:sp>
        <p:nvSpPr>
          <p:cNvPr id="2" name="Rectangle 1"/>
          <p:cNvSpPr/>
          <p:nvPr/>
        </p:nvSpPr>
        <p:spPr>
          <a:xfrm>
            <a:off x="4587887" y="1085311"/>
            <a:ext cx="2709396"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اصل و تاریخچهٔ کتاب</a:t>
            </a:r>
          </a:p>
        </p:txBody>
      </p:sp>
      <p:sp>
        <p:nvSpPr>
          <p:cNvPr id="4" name="Rectangle 3"/>
          <p:cNvSpPr/>
          <p:nvPr/>
        </p:nvSpPr>
        <p:spPr>
          <a:xfrm>
            <a:off x="281353" y="1546976"/>
            <a:ext cx="7015930" cy="4524315"/>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کلیله و دمنه در واقع تألیفی است مبتنی بر چند اثر هندی که مهم‌ترین آن‌ها پنجه تنتره (به سانسکریت </a:t>
            </a:r>
            <a:r>
              <a:rPr lang="hi-IN" dirty="0">
                <a:solidFill>
                  <a:srgbClr val="202122"/>
                </a:solidFill>
                <a:latin typeface="Vazir" panose="020B0603030804020204" pitchFamily="34" charset="-78"/>
                <a:cs typeface="Vazir" panose="020B0603030804020204" pitchFamily="34" charset="-78"/>
              </a:rPr>
              <a:t>पञ्चतन्त्र؛ </a:t>
            </a:r>
            <a:r>
              <a:rPr lang="en-US" dirty="0">
                <a:solidFill>
                  <a:srgbClr val="202122"/>
                </a:solidFill>
                <a:latin typeface="Vazir" panose="020B0603030804020204" pitchFamily="34" charset="-78"/>
                <a:cs typeface="Vazir" panose="020B0603030804020204" pitchFamily="34" charset="-78"/>
              </a:rPr>
              <a:t>Panchatantra) </a:t>
            </a:r>
            <a:r>
              <a:rPr lang="fa-IR" dirty="0">
                <a:solidFill>
                  <a:srgbClr val="202122"/>
                </a:solidFill>
                <a:latin typeface="Vazir" panose="020B0603030804020204" pitchFamily="34" charset="-78"/>
                <a:cs typeface="Vazir" panose="020B0603030804020204" pitchFamily="34" charset="-78"/>
              </a:rPr>
              <a:t>به‌معنی پنج فصل و به زبان سانسکریت است که توسط فیلسوف بیدبا و به‌دستور پادشاه هندی دبشلیم نوشته شده‌است. در روایات سنتی برزویه «مهتر اطبّای پارس» در زمان خسرو انوشیروان را مؤلف این اثر می‌دانند. نام پهلوی اثر کلیلگ و دمنگ بود. صورت پهلوی این اثر هم‌اکنون در دست نیست و در طول سالیان از بین رفته‌است؛ اما ترجمه‌ای از آن به زبان سریانی امروز در دست است. این ترجمه نزدیک‌ترین ترجمه از لحاظ زمانی به تألیف برزویه است.∗</a:t>
            </a:r>
          </a:p>
        </p:txBody>
      </p:sp>
      <p:pic>
        <p:nvPicPr>
          <p:cNvPr id="5" name="Picture 4"/>
          <p:cNvPicPr>
            <a:picLocks noChangeAspect="1"/>
          </p:cNvPicPr>
          <p:nvPr/>
        </p:nvPicPr>
        <p:blipFill>
          <a:blip r:embed="rId3"/>
          <a:stretch>
            <a:fillRect/>
          </a:stretch>
        </p:blipFill>
        <p:spPr>
          <a:xfrm>
            <a:off x="7449803" y="2295937"/>
            <a:ext cx="4514368" cy="3026392"/>
          </a:xfrm>
          <a:prstGeom prst="rect">
            <a:avLst/>
          </a:prstGeom>
        </p:spPr>
      </p:pic>
      <p:sp>
        <p:nvSpPr>
          <p:cNvPr id="7" name="Rectangle 6"/>
          <p:cNvSpPr/>
          <p:nvPr/>
        </p:nvSpPr>
        <p:spPr>
          <a:xfrm>
            <a:off x="7307900" y="2047164"/>
            <a:ext cx="3359224" cy="24877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8746850" y="5322329"/>
            <a:ext cx="3359224" cy="24877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7297283" y="1316143"/>
            <a:ext cx="4921931"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1293283"/>
            <a:ext cx="4587887"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0" y="6414448"/>
            <a:ext cx="7165075"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65174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488907" y="869622"/>
            <a:ext cx="3248168" cy="46166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11888" y="869622"/>
            <a:ext cx="302518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پهلوی به عربی</a:t>
            </a:r>
          </a:p>
        </p:txBody>
      </p:sp>
      <p:sp>
        <p:nvSpPr>
          <p:cNvPr id="3" name="Rectangle 2"/>
          <p:cNvSpPr/>
          <p:nvPr/>
        </p:nvSpPr>
        <p:spPr>
          <a:xfrm>
            <a:off x="5641075" y="1432722"/>
            <a:ext cx="6096000" cy="223907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پس از اسلام روزبه پوردادویه (ابن مقفع) آن را به عربی ترجمه کرد. ترجمهٔ ابن مُقَفّع بسیار مقبول افتاد و مظهری از فصاحت در زبان عربی تلقی شد. ترجمهٔ ابن مقفع امروز موجود است اما میان نسخ مختلف آن گاه تفاوت‌های زیادی دیده می‌شود.</a:t>
            </a:r>
          </a:p>
        </p:txBody>
      </p:sp>
      <p:pic>
        <p:nvPicPr>
          <p:cNvPr id="4" name="Picture 3"/>
          <p:cNvPicPr>
            <a:picLocks noChangeAspect="1"/>
          </p:cNvPicPr>
          <p:nvPr/>
        </p:nvPicPr>
        <p:blipFill>
          <a:blip r:embed="rId2"/>
          <a:stretch>
            <a:fillRect/>
          </a:stretch>
        </p:blipFill>
        <p:spPr>
          <a:xfrm>
            <a:off x="593379" y="2241803"/>
            <a:ext cx="4019268" cy="4019264"/>
          </a:xfrm>
          <a:prstGeom prst="rect">
            <a:avLst/>
          </a:prstGeom>
        </p:spPr>
      </p:pic>
      <p:sp>
        <p:nvSpPr>
          <p:cNvPr id="5" name="Rectangle 4"/>
          <p:cNvSpPr/>
          <p:nvPr/>
        </p:nvSpPr>
        <p:spPr>
          <a:xfrm>
            <a:off x="0" y="6261067"/>
            <a:ext cx="12192000" cy="41300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5663888" y="3988503"/>
            <a:ext cx="6096000"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612647" y="4956576"/>
            <a:ext cx="7579353" cy="38213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Half Frame 8"/>
          <p:cNvSpPr/>
          <p:nvPr/>
        </p:nvSpPr>
        <p:spPr>
          <a:xfrm>
            <a:off x="0" y="0"/>
            <a:ext cx="245660" cy="1523148"/>
          </a:xfrm>
          <a:prstGeom prst="halfFram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Half Frame 9"/>
          <p:cNvSpPr/>
          <p:nvPr/>
        </p:nvSpPr>
        <p:spPr>
          <a:xfrm rot="10800000">
            <a:off x="12003505" y="-57414"/>
            <a:ext cx="188495" cy="1490136"/>
          </a:xfrm>
          <a:prstGeom prst="halfFram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1" name="Rectangle 10"/>
          <p:cNvSpPr/>
          <p:nvPr/>
        </p:nvSpPr>
        <p:spPr>
          <a:xfrm>
            <a:off x="0" y="1100454"/>
            <a:ext cx="8488907"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85181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9" name="Pentagon 18"/>
          <p:cNvSpPr/>
          <p:nvPr/>
        </p:nvSpPr>
        <p:spPr>
          <a:xfrm>
            <a:off x="0" y="5424488"/>
            <a:ext cx="10617958" cy="444049"/>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13899" y="317311"/>
            <a:ext cx="11586948" cy="461665"/>
          </a:xfrm>
          <a:prstGeom prst="rect">
            <a:avLst/>
          </a:prstGeom>
        </p:spPr>
        <p:txBody>
          <a:bodyPr wrap="square">
            <a:spAutoFit/>
          </a:bodyPr>
          <a:lstStyle/>
          <a:p>
            <a:pPr algn="justLow"/>
            <a:r>
              <a:rPr lang="fa-IR" sz="2400" b="1" dirty="0">
                <a:latin typeface="Shabnam" panose="020B0603030804020204" pitchFamily="34" charset="-78"/>
                <a:cs typeface="Shabnam" panose="020B0603030804020204" pitchFamily="34" charset="-78"/>
              </a:rPr>
              <a:t>ابن ندیم در الفهرست∗ کلیله و دمنه</a:t>
            </a:r>
          </a:p>
        </p:txBody>
      </p:sp>
      <p:sp>
        <p:nvSpPr>
          <p:cNvPr id="5" name="Rectangle 4"/>
          <p:cNvSpPr/>
          <p:nvPr/>
        </p:nvSpPr>
        <p:spPr>
          <a:xfrm>
            <a:off x="477673" y="778976"/>
            <a:ext cx="11423174" cy="3347070"/>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دمنه را در شمار «کتاب‌های هند در افسانه و اَسمار و احادیث» آورده‌است و دربارهٔ آن گوید:کتاب کلیله و دمنه هفده باب است و گویند هجده باب بوده که عبدالله بن مقفع و دیگران آن را ترجمه کرده‌اند، و این کتاب به شعر هم درآورده شده، و این کار را ابان بن عبدالحمید بن لاحق بن عقیر رقاشی کرده‌است و علی بن داود نیز آن را به شعر درآورده، و بشر بن معمده ترجمه‌ای از آن دارد که پاره‌ای از آن در دست مردم است؛ و من در نسخه دیدم که دو باب اضافه داشت و شاعران ایرانی این کتاب را به شعر درآورده‌اند که از فارسی به عربی ترجمه شده‌است؛ و از این کتاب مجموعه‌ها و منتخباتی است که ساختهٔ گروهی مانند ابن مقفع و سهل بن هارون و سلم رئیس بیت‌الحکمه و… [است].</a:t>
            </a:r>
          </a:p>
        </p:txBody>
      </p:sp>
      <p:pic>
        <p:nvPicPr>
          <p:cNvPr id="6" name="Picture 5"/>
          <p:cNvPicPr>
            <a:picLocks noChangeAspect="1"/>
          </p:cNvPicPr>
          <p:nvPr/>
        </p:nvPicPr>
        <p:blipFill>
          <a:blip r:embed="rId2"/>
          <a:stretch>
            <a:fillRect/>
          </a:stretch>
        </p:blipFill>
        <p:spPr>
          <a:xfrm>
            <a:off x="888304" y="3990976"/>
            <a:ext cx="4095750" cy="2867025"/>
          </a:xfrm>
          <a:prstGeom prst="rect">
            <a:avLst/>
          </a:prstGeom>
        </p:spPr>
      </p:pic>
      <p:sp>
        <p:nvSpPr>
          <p:cNvPr id="18" name="Rectangle 17"/>
          <p:cNvSpPr/>
          <p:nvPr/>
        </p:nvSpPr>
        <p:spPr>
          <a:xfrm flipV="1">
            <a:off x="0" y="502424"/>
            <a:ext cx="7301552"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03004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entagon 10"/>
          <p:cNvSpPr/>
          <p:nvPr/>
        </p:nvSpPr>
        <p:spPr>
          <a:xfrm rot="10800000">
            <a:off x="5336275" y="905887"/>
            <a:ext cx="1924334" cy="623610"/>
          </a:xfrm>
          <a:prstGeom prst="homePlat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ular Callout 5"/>
          <p:cNvSpPr/>
          <p:nvPr/>
        </p:nvSpPr>
        <p:spPr>
          <a:xfrm>
            <a:off x="2879678" y="1505003"/>
            <a:ext cx="4148919" cy="2357313"/>
          </a:xfrm>
          <a:prstGeom prst="wedgeRectCallou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rot="10800000">
            <a:off x="-7371" y="0"/>
            <a:ext cx="12192001" cy="6857999"/>
          </a:xfrm>
          <a:prstGeom prst="rect">
            <a:avLst/>
          </a:prstGeom>
        </p:spPr>
      </p:pic>
      <p:sp>
        <p:nvSpPr>
          <p:cNvPr id="2" name="Rectangle 1"/>
          <p:cNvSpPr/>
          <p:nvPr/>
        </p:nvSpPr>
        <p:spPr>
          <a:xfrm>
            <a:off x="4039737" y="1529497"/>
            <a:ext cx="3047866"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 ابن مقفع پایهٔ ترجمه‌های دیگر قرار گرفت و کتاب از عربی به فارسی، یونانی، ترکی، اسپانیایی، روسی، آلمانی ترجمه شد.</a:t>
            </a:r>
          </a:p>
        </p:txBody>
      </p:sp>
      <p:pic>
        <p:nvPicPr>
          <p:cNvPr id="3" name="Picture 2"/>
          <p:cNvPicPr>
            <a:picLocks noChangeAspect="1"/>
          </p:cNvPicPr>
          <p:nvPr/>
        </p:nvPicPr>
        <p:blipFill>
          <a:blip r:embed="rId3"/>
          <a:stretch>
            <a:fillRect/>
          </a:stretch>
        </p:blipFill>
        <p:spPr>
          <a:xfrm>
            <a:off x="7155308" y="1017432"/>
            <a:ext cx="4777784" cy="5070142"/>
          </a:xfrm>
          <a:prstGeom prst="rect">
            <a:avLst/>
          </a:prstGeom>
        </p:spPr>
      </p:pic>
      <p:sp>
        <p:nvSpPr>
          <p:cNvPr id="7" name="Rectangle 6"/>
          <p:cNvSpPr/>
          <p:nvPr/>
        </p:nvSpPr>
        <p:spPr>
          <a:xfrm>
            <a:off x="5504464" y="1017432"/>
            <a:ext cx="1604928" cy="461665"/>
          </a:xfrm>
          <a:prstGeom prst="rect">
            <a:avLst/>
          </a:prstGeom>
        </p:spPr>
        <p:txBody>
          <a:bodyPr wrap="square">
            <a:spAutoFit/>
          </a:bodyPr>
          <a:lstStyle/>
          <a:p>
            <a:pPr algn="justLow"/>
            <a:r>
              <a:rPr lang="fa-IR" sz="2400" b="1" dirty="0">
                <a:latin typeface="Shabnam" panose="020B0603030804020204" pitchFamily="34" charset="-78"/>
                <a:cs typeface="Shabnam" panose="020B0603030804020204" pitchFamily="34" charset="-78"/>
              </a:rPr>
              <a:t>ترجمهٔ عربی</a:t>
            </a:r>
          </a:p>
        </p:txBody>
      </p:sp>
      <p:sp>
        <p:nvSpPr>
          <p:cNvPr id="9" name="Right Triangle 8"/>
          <p:cNvSpPr/>
          <p:nvPr/>
        </p:nvSpPr>
        <p:spPr>
          <a:xfrm>
            <a:off x="-1" y="6328698"/>
            <a:ext cx="12296633" cy="552734"/>
          </a:xfrm>
          <a:prstGeom prst="r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Triangle 9"/>
          <p:cNvSpPr/>
          <p:nvPr/>
        </p:nvSpPr>
        <p:spPr>
          <a:xfrm rot="10800000">
            <a:off x="3261815" y="17226"/>
            <a:ext cx="8930184" cy="525439"/>
          </a:xfrm>
          <a:prstGeom prst="r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4176215" y="3858167"/>
            <a:ext cx="2852382"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flipV="1">
            <a:off x="2574911" y="1240934"/>
            <a:ext cx="2929652"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9014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1944631" y="1170772"/>
            <a:ext cx="45719" cy="29332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0" y="1071980"/>
            <a:ext cx="4629150" cy="4953000"/>
          </a:xfrm>
          <a:prstGeom prst="rect">
            <a:avLst/>
          </a:prstGeom>
        </p:spPr>
      </p:pic>
      <p:sp>
        <p:nvSpPr>
          <p:cNvPr id="11" name="Rectangle 10"/>
          <p:cNvSpPr/>
          <p:nvPr/>
        </p:nvSpPr>
        <p:spPr>
          <a:xfrm>
            <a:off x="313899" y="1170772"/>
            <a:ext cx="11687443" cy="23628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ular Callout 8"/>
          <p:cNvSpPr/>
          <p:nvPr/>
        </p:nvSpPr>
        <p:spPr>
          <a:xfrm>
            <a:off x="3807725" y="1170772"/>
            <a:ext cx="5404514" cy="3679893"/>
          </a:xfrm>
          <a:prstGeom prst="wedgeRectCallou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13899" y="6024980"/>
            <a:ext cx="11687443" cy="23628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933103" y="419247"/>
            <a:ext cx="305724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عربی به فارسی</a:t>
            </a:r>
          </a:p>
        </p:txBody>
      </p:sp>
      <p:sp>
        <p:nvSpPr>
          <p:cNvPr id="3" name="Rectangle 2"/>
          <p:cNvSpPr/>
          <p:nvPr/>
        </p:nvSpPr>
        <p:spPr>
          <a:xfrm>
            <a:off x="3949713" y="1170772"/>
            <a:ext cx="4991493"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کلیله و دمنه چندین بار از عربی به فارسی دری برگردانده شده‌است. از جمله به دستور نصر بن احمد سامانی، ابوالفضل بلعمی آن را به نثر فارسی برگرداند و سپس رودکی (در سال ۳۲۰ ق.) آن را به نظم درآورد. اما امروز ترجمهٔ بلعمی از بین رفته و از اثر رودکی جز چند بیت پراکنده باقی نمانده‌است.</a:t>
            </a:r>
          </a:p>
        </p:txBody>
      </p:sp>
      <p:pic>
        <p:nvPicPr>
          <p:cNvPr id="5" name="Picture 4"/>
          <p:cNvPicPr>
            <a:picLocks noChangeAspect="1"/>
          </p:cNvPicPr>
          <p:nvPr/>
        </p:nvPicPr>
        <p:blipFill>
          <a:blip r:embed="rId4"/>
          <a:stretch>
            <a:fillRect/>
          </a:stretch>
        </p:blipFill>
        <p:spPr>
          <a:xfrm>
            <a:off x="9495254" y="3597622"/>
            <a:ext cx="2506088" cy="2506086"/>
          </a:xfrm>
          <a:prstGeom prst="rect">
            <a:avLst/>
          </a:prstGeom>
        </p:spPr>
      </p:pic>
      <p:sp>
        <p:nvSpPr>
          <p:cNvPr id="6" name="Rectangle 5"/>
          <p:cNvSpPr/>
          <p:nvPr/>
        </p:nvSpPr>
        <p:spPr>
          <a:xfrm>
            <a:off x="8103" y="627219"/>
            <a:ext cx="8933103" cy="4571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flipH="1">
            <a:off x="278648" y="1170773"/>
            <a:ext cx="45719" cy="509049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01805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pic>
        <p:nvPicPr>
          <p:cNvPr id="3" name="Picture 2"/>
          <p:cNvPicPr>
            <a:picLocks noChangeAspect="1"/>
          </p:cNvPicPr>
          <p:nvPr/>
        </p:nvPicPr>
        <p:blipFill>
          <a:blip r:embed="rId3"/>
          <a:stretch>
            <a:fillRect/>
          </a:stretch>
        </p:blipFill>
        <p:spPr>
          <a:xfrm>
            <a:off x="4203512" y="3765374"/>
            <a:ext cx="2988858" cy="2988858"/>
          </a:xfrm>
          <a:prstGeom prst="rect">
            <a:avLst/>
          </a:prstGeom>
          <a:ln w="76200">
            <a:solidFill>
              <a:schemeClr val="accent6">
                <a:lumMod val="60000"/>
                <a:lumOff val="40000"/>
              </a:schemeClr>
            </a:solidFill>
          </a:ln>
        </p:spPr>
      </p:pic>
      <p:sp>
        <p:nvSpPr>
          <p:cNvPr id="2" name="Rectangle 1"/>
          <p:cNvSpPr/>
          <p:nvPr/>
        </p:nvSpPr>
        <p:spPr>
          <a:xfrm>
            <a:off x="409434" y="660358"/>
            <a:ext cx="10276764"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قرن ششم هجری یکی از دبیرهای دربار غزنوی، به نام نصرالله منشی (منشی بهرام‌شاه غزنوی) کلیله و دمنه را به فارسی برگردان کرد.این ترجمه ترجمه‌ای آزاد است و نصرالله هرجا لازم دانسته‌است ابیات و امثال بسیار از خود و دیگران آورده‌است. نصرالله منشی مقید به متابعت از اصل نبوده‌است و ترجمه و نگارشی آزاد ساخته و پرداخته‌است و آن را بهانه و وسیله‌ای کرده‌است برای انشای کتابی به فارسی که معرف هنر و قدرت او در نوشتن باشد. ترجمهٔ نصرالله منشی همان ترجمه‌ای است که از آن به‌عنوان کلیله و دمنه در زبان فارسی یاد می‌شود. گاه نیز آن را کلیله و دمنهٔ بهرامشاهی خوانند.</a:t>
            </a:r>
          </a:p>
        </p:txBody>
      </p:sp>
      <p:sp>
        <p:nvSpPr>
          <p:cNvPr id="4" name="Rectangle 3"/>
          <p:cNvSpPr/>
          <p:nvPr/>
        </p:nvSpPr>
        <p:spPr>
          <a:xfrm>
            <a:off x="7628951" y="294228"/>
            <a:ext cx="3057247" cy="461665"/>
          </a:xfrm>
          <a:prstGeom prst="rect">
            <a:avLst/>
          </a:prstGeom>
        </p:spPr>
        <p:txBody>
          <a:bodyPr wrap="none">
            <a:spAutoFit/>
          </a:bodyPr>
          <a:lstStyle/>
          <a:p>
            <a:pPr algn="l"/>
            <a:r>
              <a:rPr lang="fa-IR" sz="2400" b="1" dirty="0">
                <a:latin typeface="Shabnam" panose="020B0603030804020204" pitchFamily="34" charset="-78"/>
                <a:cs typeface="Shabnam" panose="020B0603030804020204" pitchFamily="34" charset="-78"/>
              </a:rPr>
              <a:t>ترجمه از عربی به فارسی</a:t>
            </a:r>
          </a:p>
        </p:txBody>
      </p:sp>
    </p:spTree>
    <p:extLst>
      <p:ext uri="{BB962C8B-B14F-4D97-AF65-F5344CB8AC3E}">
        <p14:creationId xmlns:p14="http://schemas.microsoft.com/office/powerpoint/2010/main" val="23577968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1829</Words>
  <Application>Microsoft Office PowerPoint</Application>
  <PresentationFormat>Widescreen</PresentationFormat>
  <Paragraphs>93</Paragraphs>
  <Slides>28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33</cp:revision>
  <dcterms:created xsi:type="dcterms:W3CDTF">2025-02-02T07:25:04Z</dcterms:created>
  <dcterms:modified xsi:type="dcterms:W3CDTF">2025-02-08T14:32:39Z</dcterms:modified>
</cp:coreProperties>
</file>