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67" r:id="rId3"/>
    <p:sldId id="273" r:id="rId4"/>
    <p:sldId id="256" r:id="rId5"/>
    <p:sldId id="257" r:id="rId6"/>
    <p:sldId id="258" r:id="rId7"/>
    <p:sldId id="274" r:id="rId8"/>
    <p:sldId id="259" r:id="rId9"/>
    <p:sldId id="260" r:id="rId10"/>
    <p:sldId id="261" r:id="rId11"/>
    <p:sldId id="262" r:id="rId12"/>
    <p:sldId id="276" r:id="rId13"/>
    <p:sldId id="263" r:id="rId14"/>
    <p:sldId id="275" r:id="rId15"/>
    <p:sldId id="264" r:id="rId16"/>
    <p:sldId id="277" r:id="rId17"/>
    <p:sldId id="266" r:id="rId18"/>
    <p:sldId id="268" r:id="rId19"/>
    <p:sldId id="269" r:id="rId20"/>
    <p:sldId id="270" r:id="rId21"/>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660"/>
  </p:normalViewPr>
  <p:slideViewPr>
    <p:cSldViewPr snapToGrid="0" showGuides="1">
      <p:cViewPr varScale="1">
        <p:scale>
          <a:sx n="78" d="100"/>
          <a:sy n="78" d="100"/>
        </p:scale>
        <p:origin x="787"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086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308600" y="0"/>
            <a:ext cx="6883400" cy="6858000"/>
          </a:xfrm>
          <a:custGeom>
            <a:avLst/>
            <a:gdLst>
              <a:gd name="connsiteX0" fmla="*/ 0 w 6883400"/>
              <a:gd name="connsiteY0" fmla="*/ 0 h 6858000"/>
              <a:gd name="connsiteX1" fmla="*/ 6883400 w 6883400"/>
              <a:gd name="connsiteY1" fmla="*/ 0 h 6858000"/>
              <a:gd name="connsiteX2" fmla="*/ 6883400 w 6883400"/>
              <a:gd name="connsiteY2" fmla="*/ 6858000 h 6858000"/>
              <a:gd name="connsiteX3" fmla="*/ 0 w 6883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83400" h="6858000">
                <a:moveTo>
                  <a:pt x="0" y="0"/>
                </a:moveTo>
                <a:lnTo>
                  <a:pt x="6883400" y="0"/>
                </a:lnTo>
                <a:lnTo>
                  <a:pt x="6883400"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42916966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782799"/>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fa.wikipedia.org/wiki/%DA%AF%D9%88%D8%B1%D8%B3%D8%AA%D8%A7%D9%86_%D8%B4%D9%85%D8%A7%D9%84%DB%8C" TargetMode="External"/><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270" b="12270"/>
          <a:stretch>
            <a:fillRect/>
          </a:stretch>
        </p:blipFill>
        <p:spPr/>
      </p:pic>
      <p:sp>
        <p:nvSpPr>
          <p:cNvPr id="4" name="Rectangle 3"/>
          <p:cNvSpPr/>
          <p:nvPr/>
        </p:nvSpPr>
        <p:spPr>
          <a:xfrm>
            <a:off x="764275" y="1903863"/>
            <a:ext cx="4544325" cy="69603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3036627"/>
            <a:ext cx="4544325" cy="71650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64274" y="4364779"/>
            <a:ext cx="4544325" cy="69603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 y="5578522"/>
            <a:ext cx="4544325" cy="71650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304146" y="2010813"/>
            <a:ext cx="5612746" cy="461665"/>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آلفرد نوبل</a:t>
            </a:r>
          </a:p>
        </p:txBody>
      </p:sp>
      <p:sp>
        <p:nvSpPr>
          <p:cNvPr id="9" name="Rectangle 8"/>
          <p:cNvSpPr/>
          <p:nvPr/>
        </p:nvSpPr>
        <p:spPr>
          <a:xfrm>
            <a:off x="568810" y="3198167"/>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0" name="Rectangle 9"/>
          <p:cNvSpPr/>
          <p:nvPr/>
        </p:nvSpPr>
        <p:spPr>
          <a:xfrm>
            <a:off x="1652186" y="4509986"/>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11" name="Rectangle 10"/>
          <p:cNvSpPr/>
          <p:nvPr/>
        </p:nvSpPr>
        <p:spPr>
          <a:xfrm>
            <a:off x="1303787" y="5728575"/>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2" name="Picture 11"/>
          <p:cNvPicPr>
            <a:picLocks noChangeAspect="1"/>
          </p:cNvPicPr>
          <p:nvPr/>
        </p:nvPicPr>
        <p:blipFill>
          <a:blip r:embed="rId3"/>
          <a:stretch>
            <a:fillRect/>
          </a:stretch>
        </p:blipFill>
        <p:spPr>
          <a:xfrm>
            <a:off x="1887886" y="5841"/>
            <a:ext cx="1924336" cy="1924336"/>
          </a:xfrm>
          <a:prstGeom prst="rect">
            <a:avLst/>
          </a:prstGeom>
        </p:spPr>
      </p:pic>
    </p:spTree>
    <p:extLst>
      <p:ext uri="{BB962C8B-B14F-4D97-AF65-F5344CB8AC3E}">
        <p14:creationId xmlns:p14="http://schemas.microsoft.com/office/powerpoint/2010/main" val="870504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136478" y="1600200"/>
            <a:ext cx="5641074" cy="22860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2657475" y="0"/>
            <a:ext cx="942975" cy="6858000"/>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196084" y="948984"/>
            <a:ext cx="5445456" cy="5632311"/>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نوبل همچنین نمایش نامه‌ای به نام «نمسیس» را در قالب نثر به رشته تحریر درآورد که یک تراژدی چهار شخصیتی دربارهٔ نجیب‌زاده‌ای ایتالیایی به نام «بیاتریسه سنسی» است. این نثر که تا حدودی بر گرفته از درام سنسی اثر پرسی بیش شلی است، در سال‌های آخر عمر نوبل به چاپ رسید. به جز سه نسخه، تمامی نسخ دیگر این کتاب به اتهام توهین به مقدسات بلافاصله بعد از فوت وی نابود گردید. یکی از سه نسخهٔ بجا مانده که به دو زبان سوئدی و اسپرانتو است، اولین بار در سال ۲۰۰۳ در سوئد به چاپ رسید.</a:t>
            </a:r>
          </a:p>
        </p:txBody>
      </p:sp>
      <p:sp>
        <p:nvSpPr>
          <p:cNvPr id="4" name="Rectangle 3"/>
          <p:cNvSpPr/>
          <p:nvPr/>
        </p:nvSpPr>
        <p:spPr>
          <a:xfrm>
            <a:off x="9926006" y="487319"/>
            <a:ext cx="1715534" cy="461665"/>
          </a:xfrm>
          <a:prstGeom prst="rect">
            <a:avLst/>
          </a:prstGeom>
        </p:spPr>
        <p:txBody>
          <a:bodyPr>
            <a:spAutoFit/>
          </a:bodyPr>
          <a:lstStyle/>
          <a:p>
            <a:pPr algn="l"/>
            <a:r>
              <a:rPr lang="fa-IR" sz="2400" b="1" dirty="0">
                <a:latin typeface="Vazir" panose="020B0603030804020204" pitchFamily="34" charset="-78"/>
                <a:cs typeface="Vazir" panose="020B0603030804020204" pitchFamily="34" charset="-78"/>
              </a:rPr>
              <a:t>پیشینهٔ فردی</a:t>
            </a:r>
          </a:p>
        </p:txBody>
      </p:sp>
      <p:pic>
        <p:nvPicPr>
          <p:cNvPr id="5" name="Picture 4"/>
          <p:cNvPicPr>
            <a:picLocks noChangeAspect="1"/>
          </p:cNvPicPr>
          <p:nvPr/>
        </p:nvPicPr>
        <p:blipFill>
          <a:blip r:embed="rId2"/>
          <a:stretch>
            <a:fillRect/>
          </a:stretch>
        </p:blipFill>
        <p:spPr>
          <a:xfrm>
            <a:off x="136478" y="1719619"/>
            <a:ext cx="5641074" cy="3173104"/>
          </a:xfrm>
          <a:prstGeom prst="rect">
            <a:avLst/>
          </a:prstGeom>
        </p:spPr>
      </p:pic>
      <p:sp>
        <p:nvSpPr>
          <p:cNvPr id="7" name="Flowchart: Process 6"/>
          <p:cNvSpPr/>
          <p:nvPr/>
        </p:nvSpPr>
        <p:spPr>
          <a:xfrm>
            <a:off x="6196084" y="718151"/>
            <a:ext cx="3729922" cy="45719"/>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78684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Process 6"/>
          <p:cNvSpPr/>
          <p:nvPr/>
        </p:nvSpPr>
        <p:spPr>
          <a:xfrm>
            <a:off x="7672388" y="1096863"/>
            <a:ext cx="3929062" cy="4655419"/>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5172075" y="5972175"/>
            <a:ext cx="6232416" cy="357188"/>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87297" y="534544"/>
            <a:ext cx="1334878" cy="461665"/>
          </a:xfrm>
          <a:prstGeom prst="rect">
            <a:avLst/>
          </a:prstGeom>
        </p:spPr>
        <p:txBody>
          <a:bodyPr wrap="square">
            <a:spAutoFit/>
          </a:bodyPr>
          <a:lstStyle/>
          <a:p>
            <a:pPr algn="l"/>
            <a:r>
              <a:rPr lang="fa-IR" sz="2400" b="1" dirty="0">
                <a:latin typeface="Vazir" panose="020B0603030804020204" pitchFamily="34" charset="-78"/>
                <a:cs typeface="Vazir" panose="020B0603030804020204" pitchFamily="34" charset="-78"/>
              </a:rPr>
              <a:t>دینامیت</a:t>
            </a:r>
          </a:p>
        </p:txBody>
      </p:sp>
      <p:sp>
        <p:nvSpPr>
          <p:cNvPr id="3" name="Rectangle 2"/>
          <p:cNvSpPr/>
          <p:nvPr/>
        </p:nvSpPr>
        <p:spPr>
          <a:xfrm>
            <a:off x="285750" y="996209"/>
            <a:ext cx="6536425" cy="4524315"/>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نوبل دریافت که اگر نیتروگلیسیرین جذب یک ماده خنثی مانند خاک دیاتومه گردد، در هنگام جابجایی به مراتب امن تر خواهد بود و آن مخلوط را در سال ۱۸۶۷ به نام دینامیت ثبت کرد. او برای این کار از ترکیب سه واحد نیتروگلیسیرین و یک واحد دیاتومایت (که متشکل از ۸۶٪ سیلیس، ۵٪ سدیم، ۳٪ منیزیم و ۲٪ آهن است) به‌علاوه مقدار کمی سدیم کربنات استفاده کرد و آن را برای اولین بار در یک مراسم شکار در ردهیل، در ساری انگلستان به نمایش درآورد که مورد استقبال قرار گرفت.</a:t>
            </a:r>
          </a:p>
        </p:txBody>
      </p:sp>
      <p:pic>
        <p:nvPicPr>
          <p:cNvPr id="4" name="Picture 3"/>
          <p:cNvPicPr>
            <a:picLocks noChangeAspect="1"/>
          </p:cNvPicPr>
          <p:nvPr/>
        </p:nvPicPr>
        <p:blipFill>
          <a:blip r:embed="rId2"/>
          <a:stretch>
            <a:fillRect/>
          </a:stretch>
        </p:blipFill>
        <p:spPr>
          <a:xfrm>
            <a:off x="7410735" y="1244711"/>
            <a:ext cx="3993756" cy="4579616"/>
          </a:xfrm>
          <a:prstGeom prst="rect">
            <a:avLst/>
          </a:prstGeom>
        </p:spPr>
      </p:pic>
      <p:sp>
        <p:nvSpPr>
          <p:cNvPr id="5" name="Rectangle 4"/>
          <p:cNvSpPr/>
          <p:nvPr/>
        </p:nvSpPr>
        <p:spPr>
          <a:xfrm>
            <a:off x="5037042" y="5824327"/>
            <a:ext cx="6367449" cy="577081"/>
          </a:xfrm>
          <a:prstGeom prst="rect">
            <a:avLst/>
          </a:prstGeom>
        </p:spPr>
        <p:txBody>
          <a:bodyPr>
            <a:spAutoFit/>
          </a:bodyPr>
          <a:lstStyle/>
          <a:p>
            <a:pPr algn="just">
              <a:lnSpc>
                <a:spcPct val="200000"/>
              </a:lnSpc>
            </a:pPr>
            <a:r>
              <a:rPr lang="fa-IR" dirty="0">
                <a:solidFill>
                  <a:schemeClr val="bg1"/>
                </a:solidFill>
                <a:latin typeface="Shabnam" panose="020B0603030804020204" pitchFamily="34" charset="-78"/>
                <a:cs typeface="Shabnam" panose="020B0603030804020204" pitchFamily="34" charset="-78"/>
              </a:rPr>
              <a:t>ماسک مرگ آلفرد نوبل، زمان اقامت او در برک برن در کارلزکوگا، سوئد</a:t>
            </a:r>
          </a:p>
        </p:txBody>
      </p:sp>
      <p:sp>
        <p:nvSpPr>
          <p:cNvPr id="8" name="Flowchart: Process 7"/>
          <p:cNvSpPr/>
          <p:nvPr/>
        </p:nvSpPr>
        <p:spPr>
          <a:xfrm flipV="1">
            <a:off x="6822175" y="787617"/>
            <a:ext cx="5369825"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1" y="742517"/>
            <a:ext cx="5487296"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7070735" y="1241359"/>
            <a:ext cx="45719" cy="4582968"/>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1" y="6112194"/>
            <a:ext cx="5172074" cy="45719"/>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46371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10665789" y="348807"/>
            <a:ext cx="1165704" cy="461665"/>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4500731"/>
            <a:ext cx="12192000" cy="513347"/>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71450" y="810472"/>
            <a:ext cx="11660043" cy="1754326"/>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او برای این کار از ترکیب سه واحد نیتروگلیسیرین و یک واحد دیاتومایت (که متشکل از ۸۶٪ سیلیس، ۵٪ سدیم، ۳٪ منیزیم و ۲٪ آهن است) به‌علاوه مقدار کمی سدیم کربنات استفاده کرد و آن را برای اولین بار در یک مراسم شکار در ردهیل، در ساری انگلستان به نمایش درآورد که مورد استقبال قرار گرفت.</a:t>
            </a:r>
          </a:p>
        </p:txBody>
      </p:sp>
      <p:sp>
        <p:nvSpPr>
          <p:cNvPr id="3" name="Rectangle 2"/>
          <p:cNvSpPr/>
          <p:nvPr/>
        </p:nvSpPr>
        <p:spPr>
          <a:xfrm>
            <a:off x="10569677" y="348807"/>
            <a:ext cx="1261816" cy="461665"/>
          </a:xfrm>
          <a:prstGeom prst="rect">
            <a:avLst/>
          </a:prstGeom>
        </p:spPr>
        <p:txBody>
          <a:bodyPr wrap="square">
            <a:spAutoFit/>
          </a:bodyPr>
          <a:lstStyle/>
          <a:p>
            <a:pPr algn="l"/>
            <a:r>
              <a:rPr lang="fa-IR" sz="2400" b="1" dirty="0">
                <a:latin typeface="Vazir" panose="020B0603030804020204" pitchFamily="34" charset="-78"/>
                <a:cs typeface="Vazir" panose="020B0603030804020204" pitchFamily="34" charset="-78"/>
              </a:rPr>
              <a:t>دینامیت</a:t>
            </a:r>
          </a:p>
        </p:txBody>
      </p:sp>
      <p:pic>
        <p:nvPicPr>
          <p:cNvPr id="4" name="Picture 3"/>
          <p:cNvPicPr>
            <a:picLocks noChangeAspect="1"/>
          </p:cNvPicPr>
          <p:nvPr/>
        </p:nvPicPr>
        <p:blipFill>
          <a:blip r:embed="rId2"/>
          <a:stretch>
            <a:fillRect/>
          </a:stretch>
        </p:blipFill>
        <p:spPr>
          <a:xfrm>
            <a:off x="2305050" y="2864835"/>
            <a:ext cx="7724776" cy="3785140"/>
          </a:xfrm>
          <a:prstGeom prst="rect">
            <a:avLst/>
          </a:prstGeom>
        </p:spPr>
      </p:pic>
      <p:sp>
        <p:nvSpPr>
          <p:cNvPr id="7" name="Flowchart: Process 6"/>
          <p:cNvSpPr/>
          <p:nvPr/>
        </p:nvSpPr>
        <p:spPr>
          <a:xfrm>
            <a:off x="0" y="558903"/>
            <a:ext cx="10665789"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31732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344324" cy="6858001"/>
          </a:xfrm>
          <a:prstGeom prst="rect">
            <a:avLst/>
          </a:prstGeom>
        </p:spPr>
      </p:pic>
      <p:sp>
        <p:nvSpPr>
          <p:cNvPr id="2" name="Rectangle 1"/>
          <p:cNvSpPr/>
          <p:nvPr/>
        </p:nvSpPr>
        <p:spPr>
          <a:xfrm>
            <a:off x="2703355" y="2710360"/>
            <a:ext cx="6937613" cy="2308324"/>
          </a:xfrm>
          <a:prstGeom prst="rect">
            <a:avLst/>
          </a:prstGeom>
          <a:solidFill>
            <a:schemeClr val="bg1">
              <a:lumMod val="75000"/>
            </a:schemeClr>
          </a:solidFill>
          <a:ln>
            <a:noFill/>
          </a:ln>
        </p:spPr>
        <p:txBody>
          <a:bodyPr wrap="square">
            <a:spAutoFit/>
          </a:bodyPr>
          <a:lstStyle/>
          <a:p>
            <a:pPr algn="just">
              <a:lnSpc>
                <a:spcPct val="200000"/>
              </a:lnSpc>
            </a:pPr>
            <a:r>
              <a:rPr lang="fa-IR" dirty="0">
                <a:solidFill>
                  <a:schemeClr val="bg1"/>
                </a:solidFill>
                <a:latin typeface="Shabnam" panose="020B0603030804020204" pitchFamily="34" charset="-78"/>
                <a:cs typeface="Shabnam" panose="020B0603030804020204" pitchFamily="34" charset="-78"/>
              </a:rPr>
              <a:t>امروزه بر روی دینامیت‌ها واژه «شدیداً منفجره» درج می‌شود. مفهوم این عبارت این است که این ماده قدرت تخریب بالایی دارد ولی از دستهٔ مواد منفجرهٔ آتشزا نیست. دینامیت اولین مادهٔ منفجرهٔ قابل کنترلی به حساب می‌رود که از باروت قدرت بیشتری دارد. </a:t>
            </a:r>
          </a:p>
        </p:txBody>
      </p:sp>
      <p:sp>
        <p:nvSpPr>
          <p:cNvPr id="3" name="Rectangle 2"/>
          <p:cNvSpPr/>
          <p:nvPr/>
        </p:nvSpPr>
        <p:spPr>
          <a:xfrm>
            <a:off x="8426245" y="2125866"/>
            <a:ext cx="1214723" cy="461665"/>
          </a:xfrm>
          <a:prstGeom prst="rect">
            <a:avLst/>
          </a:prstGeom>
          <a:solidFill>
            <a:schemeClr val="accent2">
              <a:lumMod val="75000"/>
            </a:schemeClr>
          </a:solidFill>
          <a:ln>
            <a:noFill/>
          </a:ln>
        </p:spPr>
        <p:txBody>
          <a:bodyPr wrap="square">
            <a:spAutoFit/>
          </a:bodyPr>
          <a:lstStyle/>
          <a:p>
            <a:pPr algn="l"/>
            <a:r>
              <a:rPr lang="fa-IR" sz="2400" b="1" dirty="0">
                <a:solidFill>
                  <a:schemeClr val="bg1"/>
                </a:solidFill>
                <a:latin typeface="Vazir" panose="020B0603030804020204" pitchFamily="34" charset="-78"/>
                <a:cs typeface="Vazir" panose="020B0603030804020204" pitchFamily="34" charset="-78"/>
              </a:rPr>
              <a:t>دینامیت</a:t>
            </a:r>
          </a:p>
        </p:txBody>
      </p:sp>
    </p:spTree>
    <p:extLst>
      <p:ext uri="{BB962C8B-B14F-4D97-AF65-F5344CB8AC3E}">
        <p14:creationId xmlns:p14="http://schemas.microsoft.com/office/powerpoint/2010/main" val="447365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6597"/>
          <a:stretch/>
        </p:blipFill>
        <p:spPr>
          <a:xfrm>
            <a:off x="0" y="0"/>
            <a:ext cx="12192000" cy="6857999"/>
          </a:xfrm>
          <a:prstGeom prst="rect">
            <a:avLst/>
          </a:prstGeom>
        </p:spPr>
      </p:pic>
      <p:sp>
        <p:nvSpPr>
          <p:cNvPr id="2" name="Rectangle 1"/>
          <p:cNvSpPr/>
          <p:nvPr/>
        </p:nvSpPr>
        <p:spPr>
          <a:xfrm>
            <a:off x="4954137" y="798496"/>
            <a:ext cx="6884121" cy="3416320"/>
          </a:xfrm>
          <a:prstGeom prst="rect">
            <a:avLst/>
          </a:prstGeom>
        </p:spPr>
        <p:txBody>
          <a:bodyPr wrap="square">
            <a:spAutoFit/>
          </a:bodyPr>
          <a:lstStyle/>
          <a:p>
            <a:pPr algn="just">
              <a:lnSpc>
                <a:spcPct val="200000"/>
              </a:lnSpc>
            </a:pPr>
            <a:r>
              <a:rPr lang="fa-IR" dirty="0">
                <a:latin typeface="Shabnam" panose="020B0603030804020204" pitchFamily="34" charset="-78"/>
                <a:cs typeface="Shabnam" panose="020B0603030804020204" pitchFamily="34" charset="-78"/>
              </a:rPr>
              <a:t>این ماده ابتدا با نام «گرد منفجرهٔ نوبل» فروخته می‌شد ولی بعد از معرفی شدنش؛ شهرت بسیاری یافت و به عنوان جایگزین مطمئنی برای باروت و نیتروگلیسیرین مطرح شد. نوبل به دقت بر ساخت و ساز دینامیت نظارت می‌کرد و سریعاً باعث تعطیلی تولیدکنندگان غیرمجاز آن می‌شد. هر چند بعضی تجار آمریکایی با ایجاد تغییرات اندکی در ترکیب اصلی؛ او را دور زدند، با این حال دینامیت ثروت قابل توجهی نصیب آلفرد نوبل کرد.</a:t>
            </a:r>
          </a:p>
        </p:txBody>
      </p:sp>
      <p:sp>
        <p:nvSpPr>
          <p:cNvPr id="3" name="Rectangle 2"/>
          <p:cNvSpPr/>
          <p:nvPr/>
        </p:nvSpPr>
        <p:spPr>
          <a:xfrm>
            <a:off x="10569677" y="336831"/>
            <a:ext cx="1268581" cy="461665"/>
          </a:xfrm>
          <a:prstGeom prst="rect">
            <a:avLst/>
          </a:prstGeom>
          <a:solidFill>
            <a:schemeClr val="accent2">
              <a:lumMod val="75000"/>
            </a:schemeClr>
          </a:solidFill>
          <a:ln>
            <a:noFill/>
          </a:ln>
        </p:spPr>
        <p:txBody>
          <a:bodyPr wrap="square">
            <a:spAutoFit/>
          </a:bodyPr>
          <a:lstStyle/>
          <a:p>
            <a:pPr algn="l"/>
            <a:r>
              <a:rPr lang="fa-IR" sz="2400" b="1" dirty="0">
                <a:solidFill>
                  <a:schemeClr val="bg1"/>
                </a:solidFill>
                <a:latin typeface="Vazir" panose="020B0603030804020204" pitchFamily="34" charset="-78"/>
                <a:cs typeface="Vazir" panose="020B0603030804020204" pitchFamily="34" charset="-78"/>
              </a:rPr>
              <a:t>دینامیت</a:t>
            </a:r>
          </a:p>
        </p:txBody>
      </p:sp>
    </p:spTree>
    <p:extLst>
      <p:ext uri="{BB962C8B-B14F-4D97-AF65-F5344CB8AC3E}">
        <p14:creationId xmlns:p14="http://schemas.microsoft.com/office/powerpoint/2010/main" val="159331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12192000" cy="6974006"/>
          </a:xfrm>
          <a:prstGeom prst="rect">
            <a:avLst/>
          </a:prstGeom>
        </p:spPr>
      </p:pic>
      <p:sp>
        <p:nvSpPr>
          <p:cNvPr id="2" name="Rectangle 1"/>
          <p:cNvSpPr/>
          <p:nvPr/>
        </p:nvSpPr>
        <p:spPr>
          <a:xfrm>
            <a:off x="4628866" y="2260558"/>
            <a:ext cx="5800298" cy="2862322"/>
          </a:xfrm>
          <a:prstGeom prst="rect">
            <a:avLst/>
          </a:prstGeom>
          <a:solidFill>
            <a:schemeClr val="accent2">
              <a:lumMod val="75000"/>
            </a:schemeClr>
          </a:solidFill>
        </p:spPr>
        <p:txBody>
          <a:bodyPr wrap="square">
            <a:spAutoFit/>
          </a:bodyPr>
          <a:lstStyle/>
          <a:p>
            <a:pPr algn="just">
              <a:lnSpc>
                <a:spcPct val="200000"/>
              </a:lnSpc>
            </a:pPr>
            <a:r>
              <a:rPr lang="fa-IR" dirty="0">
                <a:solidFill>
                  <a:schemeClr val="bg1"/>
                </a:solidFill>
                <a:latin typeface="Shabnam" panose="020B0603030804020204" pitchFamily="34" charset="-78"/>
                <a:cs typeface="Shabnam" panose="020B0603030804020204" pitchFamily="34" charset="-78"/>
              </a:rPr>
              <a:t>محصول بعدی او مخلوط نیتروگلیسیرین با ماده منفجره دیگری یعنی نیتروسلولوز (باروت فتیله) بود که به پیدایش ماده شفاف ژله مانندی منجر شد که از دینامیت نیز قدرتمند تر بود. جلی نیت یا ژل منفجره در سال ۱۸۷۶ به ثبت رسید که به روش مشابهی تولید می‌شد.</a:t>
            </a:r>
          </a:p>
        </p:txBody>
      </p:sp>
      <p:sp>
        <p:nvSpPr>
          <p:cNvPr id="3" name="Rectangle 2"/>
          <p:cNvSpPr/>
          <p:nvPr/>
        </p:nvSpPr>
        <p:spPr>
          <a:xfrm>
            <a:off x="10284542" y="1798893"/>
            <a:ext cx="1310326" cy="461665"/>
          </a:xfrm>
          <a:prstGeom prst="rect">
            <a:avLst/>
          </a:prstGeom>
          <a:solidFill>
            <a:schemeClr val="bg1">
              <a:lumMod val="75000"/>
            </a:schemeClr>
          </a:solidFill>
        </p:spPr>
        <p:txBody>
          <a:bodyPr wrap="square">
            <a:spAutoFit/>
          </a:bodyPr>
          <a:lstStyle/>
          <a:p>
            <a:pPr algn="l"/>
            <a:r>
              <a:rPr lang="fa-IR" sz="2400" b="1" dirty="0">
                <a:solidFill>
                  <a:schemeClr val="bg1"/>
                </a:solidFill>
                <a:latin typeface="Vazir" panose="020B0603030804020204" pitchFamily="34" charset="-78"/>
                <a:cs typeface="Vazir" panose="020B0603030804020204" pitchFamily="34" charset="-78"/>
              </a:rPr>
              <a:t>دینامیت</a:t>
            </a:r>
          </a:p>
        </p:txBody>
      </p:sp>
    </p:spTree>
    <p:extLst>
      <p:ext uri="{BB962C8B-B14F-4D97-AF65-F5344CB8AC3E}">
        <p14:creationId xmlns:p14="http://schemas.microsoft.com/office/powerpoint/2010/main" val="2433829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3FC2FBCF-E097-C3F1-0684-1C6C817A4E01}"/>
              </a:ext>
            </a:extLst>
          </p:cNvPr>
          <p:cNvSpPr/>
          <p:nvPr/>
        </p:nvSpPr>
        <p:spPr>
          <a:xfrm>
            <a:off x="7678994" y="344129"/>
            <a:ext cx="3313471" cy="3441290"/>
          </a:xfrm>
          <a:prstGeom prst="roundRect">
            <a:avLst>
              <a:gd name="adj" fmla="val 98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Process 4">
            <a:extLst>
              <a:ext uri="{FF2B5EF4-FFF2-40B4-BE49-F238E27FC236}">
                <a16:creationId xmlns:a16="http://schemas.microsoft.com/office/drawing/2014/main" id="{1D690ABA-BB55-084A-6AEC-A4AF2E9D95AA}"/>
              </a:ext>
            </a:extLst>
          </p:cNvPr>
          <p:cNvSpPr/>
          <p:nvPr/>
        </p:nvSpPr>
        <p:spPr>
          <a:xfrm>
            <a:off x="7694024" y="560439"/>
            <a:ext cx="3278250" cy="629756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2CDF64C2-A97A-3AA2-976A-EB3E6FE04DDD}"/>
              </a:ext>
            </a:extLst>
          </p:cNvPr>
          <p:cNvSpPr/>
          <p:nvPr/>
        </p:nvSpPr>
        <p:spPr>
          <a:xfrm>
            <a:off x="4994787" y="721352"/>
            <a:ext cx="1580891" cy="461665"/>
          </a:xfrm>
          <a:prstGeom prst="rect">
            <a:avLst/>
          </a:prstGeom>
        </p:spPr>
        <p:txBody>
          <a:bodyPr wrap="square">
            <a:spAutoFit/>
          </a:bodyPr>
          <a:lstStyle/>
          <a:p>
            <a:pPr algn="l"/>
            <a:r>
              <a:rPr lang="fa-IR" sz="2400" b="1" dirty="0">
                <a:latin typeface="Vazir" panose="020B0603030804020204" pitchFamily="34" charset="-78"/>
                <a:cs typeface="Vazir" panose="020B0603030804020204" pitchFamily="34" charset="-78"/>
              </a:rPr>
              <a:t>جوایز نوبل</a:t>
            </a:r>
          </a:p>
        </p:txBody>
      </p:sp>
      <p:sp>
        <p:nvSpPr>
          <p:cNvPr id="3" name="Rectangle 2">
            <a:extLst>
              <a:ext uri="{FF2B5EF4-FFF2-40B4-BE49-F238E27FC236}">
                <a16:creationId xmlns:a16="http://schemas.microsoft.com/office/drawing/2014/main" id="{A53CFB58-EF21-EC40-6C4D-F93A6806D812}"/>
              </a:ext>
            </a:extLst>
          </p:cNvPr>
          <p:cNvSpPr/>
          <p:nvPr/>
        </p:nvSpPr>
        <p:spPr>
          <a:xfrm>
            <a:off x="732746" y="1478466"/>
            <a:ext cx="5533459" cy="3901068"/>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گفته می‌شود که انتشار مطلب دروغین فوت نوبل در یک روزنامه فرانسوی در سال ۱۸۸۸، در حالی که او را به خاطر اختراع دینامیت گناه کار خوانده بود، او را به فکر ایجاد تصویر بهتری از خود نزد آیندگان واداشت. این نشریه این‌گونه نوشته بود: «فرشته مرگ مرده‌است، دکتر آلفرد نوبل، فردی که برای ایجاد راهی برای کشتن افراد بیشتر در زمان کمتر ثروتمند شده بود؛ دیروز فوت کرد.»</a:t>
            </a:r>
          </a:p>
        </p:txBody>
      </p:sp>
      <p:pic>
        <p:nvPicPr>
          <p:cNvPr id="4" name="Picture 3">
            <a:extLst>
              <a:ext uri="{FF2B5EF4-FFF2-40B4-BE49-F238E27FC236}">
                <a16:creationId xmlns:a16="http://schemas.microsoft.com/office/drawing/2014/main" id="{A5E542E9-6CDD-D57B-F00D-317B6BD47F8B}"/>
              </a:ext>
            </a:extLst>
          </p:cNvPr>
          <p:cNvPicPr>
            <a:picLocks noChangeAspect="1"/>
          </p:cNvPicPr>
          <p:nvPr/>
        </p:nvPicPr>
        <p:blipFill>
          <a:blip r:embed="rId2"/>
          <a:stretch>
            <a:fillRect/>
          </a:stretch>
        </p:blipFill>
        <p:spPr>
          <a:xfrm>
            <a:off x="6817863" y="1109500"/>
            <a:ext cx="5030573" cy="4943649"/>
          </a:xfrm>
          <a:prstGeom prst="flowChartOffpageConnector">
            <a:avLst/>
          </a:prstGeom>
          <a:ln w="76200">
            <a:solidFill>
              <a:schemeClr val="bg1"/>
            </a:solidFill>
          </a:ln>
        </p:spPr>
      </p:pic>
    </p:spTree>
    <p:extLst>
      <p:ext uri="{BB962C8B-B14F-4D97-AF65-F5344CB8AC3E}">
        <p14:creationId xmlns:p14="http://schemas.microsoft.com/office/powerpoint/2010/main" val="3886522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7165"/>
          <a:stretch/>
        </p:blipFill>
        <p:spPr>
          <a:xfrm>
            <a:off x="0" y="0"/>
            <a:ext cx="12192000" cy="6858000"/>
          </a:xfrm>
          <a:prstGeom prst="rect">
            <a:avLst/>
          </a:prstGeom>
        </p:spPr>
      </p:pic>
      <p:sp>
        <p:nvSpPr>
          <p:cNvPr id="2" name="Rectangle 1"/>
          <p:cNvSpPr/>
          <p:nvPr/>
        </p:nvSpPr>
        <p:spPr>
          <a:xfrm>
            <a:off x="193548" y="940130"/>
            <a:ext cx="11804903" cy="1131079"/>
          </a:xfrm>
          <a:prstGeom prst="rect">
            <a:avLst/>
          </a:prstGeom>
          <a:solidFill>
            <a:srgbClr val="C00000"/>
          </a:solidFill>
        </p:spPr>
        <p:txBody>
          <a:bodyPr wrap="square">
            <a:spAutoFit/>
          </a:bodyPr>
          <a:lstStyle/>
          <a:p>
            <a:pPr algn="just">
              <a:lnSpc>
                <a:spcPct val="200000"/>
              </a:lnSpc>
            </a:pPr>
            <a:r>
              <a:rPr lang="fa-IR" dirty="0">
                <a:solidFill>
                  <a:schemeClr val="bg1"/>
                </a:solidFill>
                <a:latin typeface="Shabnam" panose="020B0603030804020204" pitchFamily="34" charset="-78"/>
                <a:cs typeface="Shabnam" panose="020B0603030804020204" pitchFamily="34" charset="-78"/>
              </a:rPr>
              <a:t>در تاریخ ۲۷ نوامبر ۱۸۹۵ در باشگاه نروژی ها-سوئدی‌ها در پاریس، آلفرد نوبل آخرین وصیت‌نامه خود را امضا کرد و بیشتر دارایی خود را به جایزه‌ای اختصاص داد تا همه ساله بدون توجه به ملیتی خاص، به افراد شایسته اهدا گردد.</a:t>
            </a:r>
          </a:p>
        </p:txBody>
      </p:sp>
      <p:sp>
        <p:nvSpPr>
          <p:cNvPr id="3" name="Rectangle 2"/>
          <p:cNvSpPr/>
          <p:nvPr/>
        </p:nvSpPr>
        <p:spPr>
          <a:xfrm>
            <a:off x="10315575" y="297695"/>
            <a:ext cx="1682876" cy="461665"/>
          </a:xfrm>
          <a:prstGeom prst="rect">
            <a:avLst/>
          </a:prstGeom>
          <a:solidFill>
            <a:srgbClr val="C00000"/>
          </a:solidFill>
        </p:spPr>
        <p:txBody>
          <a:bodyPr wrap="square">
            <a:spAutoFit/>
          </a:bodyPr>
          <a:lstStyle/>
          <a:p>
            <a:pPr algn="l"/>
            <a:r>
              <a:rPr lang="fa-IR" sz="2400" b="1" dirty="0">
                <a:solidFill>
                  <a:schemeClr val="bg1"/>
                </a:solidFill>
                <a:latin typeface="Vazir" panose="020B0603030804020204" pitchFamily="34" charset="-78"/>
                <a:cs typeface="Vazir" panose="020B0603030804020204" pitchFamily="34" charset="-78"/>
              </a:rPr>
              <a:t>جوایز نوبل</a:t>
            </a:r>
          </a:p>
        </p:txBody>
      </p:sp>
      <p:pic>
        <p:nvPicPr>
          <p:cNvPr id="6" name="Picture 5"/>
          <p:cNvPicPr>
            <a:picLocks noChangeAspect="1"/>
          </p:cNvPicPr>
          <p:nvPr/>
        </p:nvPicPr>
        <p:blipFill>
          <a:blip r:embed="rId3"/>
          <a:stretch>
            <a:fillRect/>
          </a:stretch>
        </p:blipFill>
        <p:spPr>
          <a:xfrm>
            <a:off x="1533525" y="2251979"/>
            <a:ext cx="8782050" cy="4391025"/>
          </a:xfrm>
          <a:prstGeom prst="rect">
            <a:avLst/>
          </a:prstGeom>
        </p:spPr>
      </p:pic>
      <p:sp>
        <p:nvSpPr>
          <p:cNvPr id="8" name="Flowchart: Process 7"/>
          <p:cNvSpPr/>
          <p:nvPr/>
        </p:nvSpPr>
        <p:spPr>
          <a:xfrm>
            <a:off x="0" y="482808"/>
            <a:ext cx="10590693" cy="45719"/>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37645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2192000" cy="6858000"/>
          </a:xfrm>
          <a:prstGeom prst="rect">
            <a:avLst/>
          </a:prstGeom>
        </p:spPr>
      </p:pic>
      <p:sp>
        <p:nvSpPr>
          <p:cNvPr id="9" name="Flowchart: Process 8"/>
          <p:cNvSpPr/>
          <p:nvPr/>
        </p:nvSpPr>
        <p:spPr>
          <a:xfrm>
            <a:off x="4772025" y="657224"/>
            <a:ext cx="2171700" cy="5100639"/>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129031" y="1462371"/>
            <a:ext cx="4772023" cy="2862322"/>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او بر اثر سکته قلبی در گذشت و مبلغ ۳۱ میلیون کرون سوئد، حدوداً معادل ۴٫۲ میلیون دلار آمریکا به جایزه مذکور تعلق یافت. آلفرد برنهارد نوبل هرگز ازدواج نکرد. مقبرهٔ وی در گورستان</a:t>
            </a:r>
            <a:r>
              <a:rPr lang="fa-IR" dirty="0">
                <a:solidFill>
                  <a:srgbClr val="202122"/>
                </a:solidFill>
                <a:latin typeface="Shabnam" panose="020B0603030804020204" pitchFamily="34" charset="-78"/>
                <a:cs typeface="Shabnam" panose="020B0603030804020204" pitchFamily="34" charset="-78"/>
                <a:hlinkClick r:id="rId3" tooltip="گورستان شمالی"/>
              </a:rPr>
              <a:t> </a:t>
            </a:r>
            <a:r>
              <a:rPr lang="fa-IR" dirty="0">
                <a:solidFill>
                  <a:srgbClr val="202122"/>
                </a:solidFill>
                <a:latin typeface="Shabnam" panose="020B0603030804020204" pitchFamily="34" charset="-78"/>
                <a:cs typeface="Shabnam" panose="020B0603030804020204" pitchFamily="34" charset="-78"/>
              </a:rPr>
              <a:t>شمالی در سولنا قرار دارد.</a:t>
            </a:r>
          </a:p>
        </p:txBody>
      </p:sp>
      <p:sp>
        <p:nvSpPr>
          <p:cNvPr id="4" name="TextBox 3"/>
          <p:cNvSpPr txBox="1"/>
          <p:nvPr/>
        </p:nvSpPr>
        <p:spPr>
          <a:xfrm>
            <a:off x="10515167" y="778401"/>
            <a:ext cx="1385887" cy="461665"/>
          </a:xfrm>
          <a:prstGeom prst="rect">
            <a:avLst/>
          </a:prstGeom>
        </p:spPr>
        <p:txBody>
          <a:bodyPr wrap="square">
            <a:spAutoFit/>
          </a:bodyPr>
          <a:lstStyle>
            <a:defPPr>
              <a:defRPr lang="fa-IR"/>
            </a:defPPr>
            <a:lvl1pPr algn="l">
              <a:defRPr sz="2400" b="1">
                <a:latin typeface="Vazir" panose="020B0603030804020204" pitchFamily="34" charset="-78"/>
                <a:cs typeface="Vazir" panose="020B0603030804020204" pitchFamily="34" charset="-78"/>
              </a:defRPr>
            </a:lvl1pPr>
          </a:lstStyle>
          <a:p>
            <a:r>
              <a:rPr lang="fa-IR" dirty="0"/>
              <a:t>آلفردنوبل</a:t>
            </a:r>
          </a:p>
        </p:txBody>
      </p:sp>
      <p:pic>
        <p:nvPicPr>
          <p:cNvPr id="5" name="Picture 4"/>
          <p:cNvPicPr>
            <a:picLocks noChangeAspect="1"/>
          </p:cNvPicPr>
          <p:nvPr/>
        </p:nvPicPr>
        <p:blipFill>
          <a:blip r:embed="rId4"/>
          <a:stretch>
            <a:fillRect/>
          </a:stretch>
        </p:blipFill>
        <p:spPr>
          <a:xfrm>
            <a:off x="268187" y="778401"/>
            <a:ext cx="6558704" cy="4857750"/>
          </a:xfrm>
          <a:prstGeom prst="rect">
            <a:avLst/>
          </a:prstGeom>
        </p:spPr>
      </p:pic>
      <p:sp>
        <p:nvSpPr>
          <p:cNvPr id="11" name="Flowchart: Process 10"/>
          <p:cNvSpPr/>
          <p:nvPr/>
        </p:nvSpPr>
        <p:spPr>
          <a:xfrm flipV="1">
            <a:off x="7095078" y="1398203"/>
            <a:ext cx="4752273"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flipV="1">
            <a:off x="7191726" y="4546998"/>
            <a:ext cx="4752273"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1865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557" y="1743079"/>
            <a:ext cx="3090911" cy="646331"/>
          </a:xfrm>
          <a:prstGeom prst="rect">
            <a:avLst/>
          </a:prstGeom>
        </p:spPr>
        <p:txBody>
          <a:bodyPr>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https://fa.wikipedia.org/wiki</a:t>
            </a:r>
          </a:p>
        </p:txBody>
      </p:sp>
      <p:sp>
        <p:nvSpPr>
          <p:cNvPr id="3" name="TextBox 2"/>
          <p:cNvSpPr txBox="1"/>
          <p:nvPr/>
        </p:nvSpPr>
        <p:spPr>
          <a:xfrm>
            <a:off x="10986448" y="1281414"/>
            <a:ext cx="1105469" cy="461665"/>
          </a:xfrm>
          <a:prstGeom prst="rect">
            <a:avLst/>
          </a:prstGeom>
        </p:spPr>
        <p:txBody>
          <a:bodyPr>
            <a:spAutoFit/>
          </a:bodyPr>
          <a:lstStyle>
            <a:defPPr>
              <a:defRPr lang="fa-IR"/>
            </a:defPPr>
            <a:lvl1pPr algn="l">
              <a:defRPr sz="2400" b="1" i="0">
                <a:effectLst/>
                <a:latin typeface="Vazir" panose="020B0603030804020204" pitchFamily="34" charset="-78"/>
                <a:cs typeface="Vazir" panose="020B0603030804020204" pitchFamily="34" charset="-78"/>
              </a:defRPr>
            </a:lvl1pPr>
          </a:lstStyle>
          <a:p>
            <a:r>
              <a:rPr lang="fa-IR" dirty="0"/>
              <a:t>منابع</a:t>
            </a:r>
          </a:p>
        </p:txBody>
      </p:sp>
      <p:sp>
        <p:nvSpPr>
          <p:cNvPr id="4" name="Rectangle 3"/>
          <p:cNvSpPr/>
          <p:nvPr/>
        </p:nvSpPr>
        <p:spPr>
          <a:xfrm>
            <a:off x="0" y="1750237"/>
            <a:ext cx="12192000" cy="7089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63665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010862"/>
            <a:ext cx="12192000" cy="59494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570192" y="410697"/>
            <a:ext cx="1496704" cy="1200329"/>
          </a:xfrm>
          <a:prstGeom prst="rect">
            <a:avLst/>
          </a:prstGeom>
        </p:spPr>
        <p:txBody>
          <a:bodyPr wrap="square">
            <a:spAutoFit/>
          </a:bodyPr>
          <a:lstStyle/>
          <a:p>
            <a:pPr algn="l"/>
            <a:r>
              <a:rPr lang="fa-IR" sz="2400" b="1" i="0" dirty="0">
                <a:effectLst/>
                <a:latin typeface="Vazir" panose="020B0603030804020204" pitchFamily="34" charset="-78"/>
                <a:cs typeface="Vazir" panose="020B0603030804020204" pitchFamily="34" charset="-78"/>
              </a:rPr>
              <a:t>آلفرد نوبل</a:t>
            </a:r>
          </a:p>
          <a:p>
            <a:br>
              <a:rPr lang="fa-IR" sz="2400" b="1" dirty="0">
                <a:latin typeface="Vazir" panose="020B0603030804020204" pitchFamily="34" charset="-78"/>
                <a:cs typeface="Vazir" panose="020B0603030804020204" pitchFamily="34" charset="-78"/>
              </a:rPr>
            </a:br>
            <a:endParaRPr lang="fa-IR" sz="2400" b="1" dirty="0">
              <a:latin typeface="Vazir" panose="020B0603030804020204" pitchFamily="34" charset="-78"/>
              <a:cs typeface="Vazir" panose="020B0603030804020204" pitchFamily="34" charset="-78"/>
            </a:endParaRPr>
          </a:p>
        </p:txBody>
      </p:sp>
      <p:sp>
        <p:nvSpPr>
          <p:cNvPr id="3" name="Rectangle 2"/>
          <p:cNvSpPr/>
          <p:nvPr/>
        </p:nvSpPr>
        <p:spPr>
          <a:xfrm>
            <a:off x="5845791" y="1010862"/>
            <a:ext cx="6096000" cy="3970318"/>
          </a:xfrm>
          <a:prstGeom prst="rect">
            <a:avLst/>
          </a:prstGeom>
        </p:spPr>
        <p:txBody>
          <a:bodyPr>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آلفرد برنهارد نوبل (به سوئدی: </a:t>
            </a:r>
            <a:r>
              <a:rPr lang="en-US" dirty="0">
                <a:solidFill>
                  <a:srgbClr val="202122"/>
                </a:solidFill>
                <a:latin typeface="Shabnam" panose="020B0603030804020204" pitchFamily="34" charset="-78"/>
                <a:cs typeface="Shabnam" panose="020B0603030804020204" pitchFamily="34" charset="-78"/>
              </a:rPr>
              <a:t>Alfred Bernhard Nobel) (</a:t>
            </a:r>
            <a:r>
              <a:rPr lang="fa-IR" dirty="0">
                <a:solidFill>
                  <a:srgbClr val="202122"/>
                </a:solidFill>
                <a:latin typeface="Shabnam" panose="020B0603030804020204" pitchFamily="34" charset="-78"/>
                <a:cs typeface="Shabnam" panose="020B0603030804020204" pitchFamily="34" charset="-78"/>
              </a:rPr>
              <a:t>زادهٔ ۲۱ اکتبر ۱۸۳۳ در استکهلم، سوئد – درگذشتهٔ ۱۰ دسامبر ۱۸۹۶ در سانرمو، ایتالیا) شیمی‌دان، مهندس، مبتکر و اسلحه‌ساز سوئدی است که به عنوان مخترع دینامیت شناخته می‌شود. او ازسال۱۸۹۴تاروزمرگش صاحب اسلحه‌سازی بوفورس بود و در تغییر آن از یک کارخانه ذوب آهن به یک توپخانه‌سازی مدرن و یک کارخانه تولید مواد شیمیایی نقشی اساسی داشت. </a:t>
            </a:r>
          </a:p>
        </p:txBody>
      </p:sp>
      <p:pic>
        <p:nvPicPr>
          <p:cNvPr id="5" name="Picture 4"/>
          <p:cNvPicPr>
            <a:picLocks noChangeAspect="1"/>
          </p:cNvPicPr>
          <p:nvPr/>
        </p:nvPicPr>
        <p:blipFill rotWithShape="1">
          <a:blip r:embed="rId2"/>
          <a:srcRect l="1" r="-194" b="34727"/>
          <a:stretch/>
        </p:blipFill>
        <p:spPr>
          <a:xfrm>
            <a:off x="153069" y="2744221"/>
            <a:ext cx="5539654" cy="3977302"/>
          </a:xfrm>
          <a:prstGeom prst="rect">
            <a:avLst/>
          </a:prstGeom>
        </p:spPr>
      </p:pic>
      <p:sp>
        <p:nvSpPr>
          <p:cNvPr id="6" name="Rectangle 5"/>
          <p:cNvSpPr/>
          <p:nvPr/>
        </p:nvSpPr>
        <p:spPr>
          <a:xfrm>
            <a:off x="15923" y="642201"/>
            <a:ext cx="10554269" cy="45719"/>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988853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11436"/>
            <a:ext cx="12192000" cy="6005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070745" y="2497539"/>
            <a:ext cx="6455391" cy="122829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3302757" y="2603856"/>
            <a:ext cx="6728347" cy="1015663"/>
          </a:xfrm>
          <a:prstGeom prst="rect">
            <a:avLst/>
          </a:prstGeom>
        </p:spPr>
        <p:txBody>
          <a:bodyPr wrap="square">
            <a:spAutoFit/>
          </a:bodyPr>
          <a:lstStyle>
            <a:defPPr>
              <a:defRPr lang="fa-IR"/>
            </a:defPPr>
            <a:lvl1pPr algn="l">
              <a:defRPr sz="2400" b="1" i="0">
                <a:effectLst/>
                <a:latin typeface="Vazir" panose="020B0603030804020204" pitchFamily="34" charset="-78"/>
                <a:cs typeface="Vazir"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1846779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73869" y="2614612"/>
            <a:ext cx="6598694" cy="42433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0013" y="1131315"/>
            <a:ext cx="11773539" cy="1200329"/>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 وی در آخرین وصیت‌نامه خود سرمایه حیرت‌انگیزش را برای تأمین هزینه‌های جایزهٔ نوبل اختصاص داد. عنصر شیمیایی نوبلیم به احترام او نام‌گذاری شده‌است.</a:t>
            </a:r>
          </a:p>
        </p:txBody>
      </p:sp>
      <p:sp>
        <p:nvSpPr>
          <p:cNvPr id="3" name="Rectangle 2"/>
          <p:cNvSpPr/>
          <p:nvPr/>
        </p:nvSpPr>
        <p:spPr>
          <a:xfrm>
            <a:off x="10472382" y="570942"/>
            <a:ext cx="1401170" cy="461665"/>
          </a:xfrm>
          <a:prstGeom prst="rect">
            <a:avLst/>
          </a:prstGeom>
        </p:spPr>
        <p:txBody>
          <a:bodyPr wrap="square">
            <a:spAutoFit/>
          </a:bodyPr>
          <a:lstStyle/>
          <a:p>
            <a:pPr algn="l"/>
            <a:r>
              <a:rPr lang="fa-IR" sz="2400" b="1" i="0" dirty="0">
                <a:effectLst/>
                <a:latin typeface="Vazir" panose="020B0603030804020204" pitchFamily="34" charset="-78"/>
                <a:cs typeface="Vazir" panose="020B0603030804020204" pitchFamily="34" charset="-78"/>
              </a:rPr>
              <a:t>آلفرد نوبل</a:t>
            </a:r>
          </a:p>
        </p:txBody>
      </p:sp>
      <p:pic>
        <p:nvPicPr>
          <p:cNvPr id="4" name="Picture 3"/>
          <p:cNvPicPr>
            <a:picLocks noChangeAspect="1"/>
          </p:cNvPicPr>
          <p:nvPr/>
        </p:nvPicPr>
        <p:blipFill>
          <a:blip r:embed="rId2"/>
          <a:stretch>
            <a:fillRect/>
          </a:stretch>
        </p:blipFill>
        <p:spPr>
          <a:xfrm>
            <a:off x="2671672" y="2775971"/>
            <a:ext cx="6248154" cy="3999468"/>
          </a:xfrm>
          <a:prstGeom prst="rect">
            <a:avLst/>
          </a:prstGeom>
        </p:spPr>
      </p:pic>
      <p:sp>
        <p:nvSpPr>
          <p:cNvPr id="7" name="Rectangle 6"/>
          <p:cNvSpPr/>
          <p:nvPr/>
        </p:nvSpPr>
        <p:spPr>
          <a:xfrm>
            <a:off x="0" y="778916"/>
            <a:ext cx="10472382"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39596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38041" y="0"/>
            <a:ext cx="785812"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4780800" y="883271"/>
            <a:ext cx="1715534" cy="461665"/>
          </a:xfrm>
          <a:prstGeom prst="rect">
            <a:avLst/>
          </a:prstGeom>
        </p:spPr>
        <p:txBody>
          <a:bodyPr>
            <a:spAutoFit/>
          </a:bodyPr>
          <a:lstStyle/>
          <a:p>
            <a:pPr algn="l"/>
            <a:r>
              <a:rPr lang="fa-IR" sz="2400" b="1" dirty="0">
                <a:latin typeface="Vazir" panose="020B0603030804020204" pitchFamily="34" charset="-78"/>
                <a:cs typeface="Vazir" panose="020B0603030804020204" pitchFamily="34" charset="-78"/>
              </a:rPr>
              <a:t>پیشینهٔ فردی</a:t>
            </a:r>
          </a:p>
        </p:txBody>
      </p:sp>
      <p:sp>
        <p:nvSpPr>
          <p:cNvPr id="5" name="Rectangle 4"/>
          <p:cNvSpPr/>
          <p:nvPr/>
        </p:nvSpPr>
        <p:spPr>
          <a:xfrm>
            <a:off x="142875" y="1566156"/>
            <a:ext cx="6353459" cy="1754326"/>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نوبل، نوهٔ یکی از دانشمندان قرن هفدهم میلادی، اولاس رودبک (۱۶۳۰–۱۷۰۸)، فرزند سوم امانوئل نوبل (۱۸۰۱–۱۸۷۲) و آندریته آلسل (۱۸۰۵–۱۸۸۹) بود.</a:t>
            </a:r>
          </a:p>
        </p:txBody>
      </p:sp>
      <p:pic>
        <p:nvPicPr>
          <p:cNvPr id="2" name="Picture 1"/>
          <p:cNvPicPr>
            <a:picLocks noChangeAspect="1"/>
          </p:cNvPicPr>
          <p:nvPr/>
        </p:nvPicPr>
        <p:blipFill rotWithShape="1">
          <a:blip r:embed="rId2"/>
          <a:srcRect r="18819"/>
          <a:stretch/>
        </p:blipFill>
        <p:spPr>
          <a:xfrm>
            <a:off x="6624568" y="1114103"/>
            <a:ext cx="5412758" cy="4190998"/>
          </a:xfrm>
          <a:prstGeom prst="rect">
            <a:avLst/>
          </a:prstGeom>
        </p:spPr>
      </p:pic>
      <p:sp>
        <p:nvSpPr>
          <p:cNvPr id="6" name="Rectangle 5"/>
          <p:cNvSpPr/>
          <p:nvPr/>
        </p:nvSpPr>
        <p:spPr>
          <a:xfrm>
            <a:off x="0" y="1114103"/>
            <a:ext cx="47808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5296029"/>
            <a:ext cx="8938041" cy="34290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7320" y="4476725"/>
            <a:ext cx="6624568"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6460879"/>
            <a:ext cx="8938041"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7666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Process 9"/>
          <p:cNvSpPr/>
          <p:nvPr/>
        </p:nvSpPr>
        <p:spPr>
          <a:xfrm>
            <a:off x="10244454" y="910567"/>
            <a:ext cx="1614171" cy="461665"/>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rotWithShape="1">
          <a:blip r:embed="rId2"/>
          <a:srcRect b="19584"/>
          <a:stretch/>
        </p:blipFill>
        <p:spPr>
          <a:xfrm>
            <a:off x="5058315" y="2438399"/>
            <a:ext cx="7133685" cy="4419601"/>
          </a:xfrm>
          <a:prstGeom prst="rect">
            <a:avLst/>
          </a:prstGeom>
        </p:spPr>
      </p:pic>
      <p:sp>
        <p:nvSpPr>
          <p:cNvPr id="2" name="Rectangle 1"/>
          <p:cNvSpPr/>
          <p:nvPr/>
        </p:nvSpPr>
        <p:spPr>
          <a:xfrm>
            <a:off x="5863988" y="1372232"/>
            <a:ext cx="6096000" cy="2239074"/>
          </a:xfrm>
          <a:prstGeom prst="rect">
            <a:avLst/>
          </a:prstGeom>
        </p:spPr>
        <p:txBody>
          <a:bodyPr>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او که متولد استکهلم بود، همراه با خانواده‌اش در سال ۱۸۴۲ به سن پترزبورگ مهاجرت کرد. در آن جا پدرش (که اولین تخته چندلایی را اختراع کرده بود) یک کارخانه تسلیحات‌سازی ایجاد کرده بود و مین‌های آبی می‌ساخت.</a:t>
            </a:r>
          </a:p>
        </p:txBody>
      </p:sp>
      <p:sp>
        <p:nvSpPr>
          <p:cNvPr id="3" name="Rectangle 2"/>
          <p:cNvSpPr/>
          <p:nvPr/>
        </p:nvSpPr>
        <p:spPr>
          <a:xfrm>
            <a:off x="10244454" y="910567"/>
            <a:ext cx="1715534" cy="461665"/>
          </a:xfrm>
          <a:prstGeom prst="rect">
            <a:avLst/>
          </a:prstGeom>
        </p:spPr>
        <p:txBody>
          <a:bodyPr>
            <a:spAutoFit/>
          </a:bodyPr>
          <a:lstStyle/>
          <a:p>
            <a:pPr algn="l"/>
            <a:r>
              <a:rPr lang="fa-IR" sz="2400" b="1" dirty="0">
                <a:latin typeface="Vazir" panose="020B0603030804020204" pitchFamily="34" charset="-78"/>
                <a:cs typeface="Vazir" panose="020B0603030804020204" pitchFamily="34" charset="-78"/>
              </a:rPr>
              <a:t>پیشینهٔ فردی</a:t>
            </a:r>
          </a:p>
        </p:txBody>
      </p:sp>
      <p:pic>
        <p:nvPicPr>
          <p:cNvPr id="5" name="Picture 4"/>
          <p:cNvPicPr>
            <a:picLocks noChangeAspect="1"/>
          </p:cNvPicPr>
          <p:nvPr/>
        </p:nvPicPr>
        <p:blipFill>
          <a:blip r:embed="rId3"/>
          <a:stretch>
            <a:fillRect/>
          </a:stretch>
        </p:blipFill>
        <p:spPr>
          <a:xfrm>
            <a:off x="271463" y="338979"/>
            <a:ext cx="4786852" cy="6180042"/>
          </a:xfrm>
          <a:prstGeom prst="rect">
            <a:avLst/>
          </a:prstGeom>
        </p:spPr>
      </p:pic>
      <p:sp>
        <p:nvSpPr>
          <p:cNvPr id="9" name="Flowchart: Process 8"/>
          <p:cNvSpPr/>
          <p:nvPr/>
        </p:nvSpPr>
        <p:spPr>
          <a:xfrm>
            <a:off x="5058315" y="1157288"/>
            <a:ext cx="5186139"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3216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222914" y="811225"/>
            <a:ext cx="11818961" cy="1754326"/>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آلفرد، در آن شهر، زیر نظر نیکلای نیکلایویچ زینین، به مطالعه شیمی پرداخت. در سال ۱۸۵۹، کارخانهٔ خانوادگی آن‌ها به عهده پسر دوم، لودویگ نوبل (۱۸۳۱–۱۸۸۸) گذاشته شد که آن را وسعت قابل ملاحظه‌ای بخشید. این شرکت خانوادگی، بعد از مدتی، ورشکسته شد و آلفرد، به همراه خانواده‌اش به آمریکا رفت</a:t>
            </a:r>
          </a:p>
        </p:txBody>
      </p:sp>
      <p:sp>
        <p:nvSpPr>
          <p:cNvPr id="3" name="Rectangle 2"/>
          <p:cNvSpPr/>
          <p:nvPr/>
        </p:nvSpPr>
        <p:spPr>
          <a:xfrm>
            <a:off x="10326341" y="401051"/>
            <a:ext cx="1715534" cy="461665"/>
          </a:xfrm>
          <a:prstGeom prst="rect">
            <a:avLst/>
          </a:prstGeom>
        </p:spPr>
        <p:txBody>
          <a:bodyPr>
            <a:spAutoFit/>
          </a:bodyPr>
          <a:lstStyle/>
          <a:p>
            <a:pPr algn="l"/>
            <a:r>
              <a:rPr lang="fa-IR" sz="2400" b="1" dirty="0">
                <a:latin typeface="Vazir" panose="020B0603030804020204" pitchFamily="34" charset="-78"/>
                <a:cs typeface="Vazir" panose="020B0603030804020204" pitchFamily="34" charset="-78"/>
              </a:rPr>
              <a:t>پیشینهٔ فردی</a:t>
            </a:r>
          </a:p>
        </p:txBody>
      </p:sp>
      <p:pic>
        <p:nvPicPr>
          <p:cNvPr id="4" name="Picture 3"/>
          <p:cNvPicPr>
            <a:picLocks noChangeAspect="1"/>
          </p:cNvPicPr>
          <p:nvPr/>
        </p:nvPicPr>
        <p:blipFill>
          <a:blip r:embed="rId3"/>
          <a:stretch>
            <a:fillRect/>
          </a:stretch>
        </p:blipFill>
        <p:spPr>
          <a:xfrm>
            <a:off x="2845416" y="2351664"/>
            <a:ext cx="3803176" cy="4183494"/>
          </a:xfrm>
          <a:prstGeom prst="rect">
            <a:avLst/>
          </a:prstGeom>
        </p:spPr>
      </p:pic>
      <p:sp>
        <p:nvSpPr>
          <p:cNvPr id="6" name="Flowchart: Process 5"/>
          <p:cNvSpPr/>
          <p:nvPr/>
        </p:nvSpPr>
        <p:spPr>
          <a:xfrm>
            <a:off x="6648592" y="4271963"/>
            <a:ext cx="5543408" cy="271462"/>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5543550"/>
            <a:ext cx="2845416" cy="271464"/>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574733"/>
            <a:ext cx="10326341" cy="57150"/>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15170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 y="0"/>
            <a:ext cx="12192000" cy="6858000"/>
          </a:xfrm>
          <a:prstGeom prst="rect">
            <a:avLst/>
          </a:prstGeom>
        </p:spPr>
      </p:pic>
      <p:sp>
        <p:nvSpPr>
          <p:cNvPr id="2" name="Rectangle 1"/>
          <p:cNvSpPr/>
          <p:nvPr/>
        </p:nvSpPr>
        <p:spPr>
          <a:xfrm>
            <a:off x="5814412" y="903659"/>
            <a:ext cx="6096000" cy="2239074"/>
          </a:xfrm>
          <a:prstGeom prst="rect">
            <a:avLst/>
          </a:prstGeom>
          <a:solidFill>
            <a:schemeClr val="bg1">
              <a:lumMod val="75000"/>
            </a:schemeClr>
          </a:solidFill>
        </p:spPr>
        <p:txBody>
          <a:bodyPr>
            <a:spAutoFit/>
          </a:bodyPr>
          <a:lstStyle/>
          <a:p>
            <a:pPr algn="just">
              <a:lnSpc>
                <a:spcPct val="200000"/>
              </a:lnSpc>
            </a:pPr>
            <a:r>
              <a:rPr lang="fa-IR" dirty="0">
                <a:solidFill>
                  <a:schemeClr val="bg1"/>
                </a:solidFill>
                <a:latin typeface="Shabnam" panose="020B0603030804020204" pitchFamily="34" charset="-78"/>
                <a:cs typeface="Shabnam" panose="020B0603030804020204" pitchFamily="34" charset="-78"/>
              </a:rPr>
              <a:t>وی، تمام وقت خود را به تحقیق دربارهٔ مواد منفجره، مخصوصاً ایمن‌سازی و استفاده بهتر از نیتروگلیسیرین پرداخت. این ماده (نیتروگلیسرین) در سال ۱۸۴۷ توسط آسکانیو سوبررو، یکی از دانشجویان تئوفیل- ژول پلوز در دانشگاه تورین کشف شده بود.</a:t>
            </a:r>
          </a:p>
        </p:txBody>
      </p:sp>
      <p:sp>
        <p:nvSpPr>
          <p:cNvPr id="3" name="Rectangle 2"/>
          <p:cNvSpPr/>
          <p:nvPr/>
        </p:nvSpPr>
        <p:spPr>
          <a:xfrm>
            <a:off x="10194878" y="441075"/>
            <a:ext cx="1715534" cy="461665"/>
          </a:xfrm>
          <a:prstGeom prst="rect">
            <a:avLst/>
          </a:prstGeom>
          <a:solidFill>
            <a:srgbClr val="C00000"/>
          </a:solidFill>
        </p:spPr>
        <p:txBody>
          <a:bodyPr>
            <a:spAutoFit/>
          </a:bodyPr>
          <a:lstStyle/>
          <a:p>
            <a:pPr algn="l"/>
            <a:r>
              <a:rPr lang="fa-IR" sz="2400" b="1" dirty="0">
                <a:solidFill>
                  <a:schemeClr val="bg1"/>
                </a:solidFill>
                <a:latin typeface="Vazir" panose="020B0603030804020204" pitchFamily="34" charset="-78"/>
                <a:cs typeface="Vazir" panose="020B0603030804020204" pitchFamily="34" charset="-78"/>
              </a:rPr>
              <a:t>پیشینهٔ فردی</a:t>
            </a:r>
          </a:p>
        </p:txBody>
      </p:sp>
      <p:pic>
        <p:nvPicPr>
          <p:cNvPr id="4" name="Picture 3"/>
          <p:cNvPicPr>
            <a:picLocks noChangeAspect="1"/>
          </p:cNvPicPr>
          <p:nvPr/>
        </p:nvPicPr>
        <p:blipFill>
          <a:blip r:embed="rId3"/>
          <a:stretch>
            <a:fillRect/>
          </a:stretch>
        </p:blipFill>
        <p:spPr>
          <a:xfrm>
            <a:off x="562970" y="441994"/>
            <a:ext cx="3505200" cy="4333875"/>
          </a:xfrm>
          <a:prstGeom prst="rect">
            <a:avLst/>
          </a:prstGeom>
        </p:spPr>
      </p:pic>
      <p:pic>
        <p:nvPicPr>
          <p:cNvPr id="5" name="Picture 4"/>
          <p:cNvPicPr>
            <a:picLocks noChangeAspect="1"/>
          </p:cNvPicPr>
          <p:nvPr/>
        </p:nvPicPr>
        <p:blipFill>
          <a:blip r:embed="rId4"/>
          <a:stretch>
            <a:fillRect/>
          </a:stretch>
        </p:blipFill>
        <p:spPr>
          <a:xfrm>
            <a:off x="4359117" y="3279898"/>
            <a:ext cx="4621110" cy="3465832"/>
          </a:xfrm>
          <a:prstGeom prst="rect">
            <a:avLst/>
          </a:prstGeom>
        </p:spPr>
      </p:pic>
      <p:sp>
        <p:nvSpPr>
          <p:cNvPr id="7" name="Flowchart: Process 6"/>
          <p:cNvSpPr/>
          <p:nvPr/>
        </p:nvSpPr>
        <p:spPr>
          <a:xfrm>
            <a:off x="4068170" y="671907"/>
            <a:ext cx="6126708" cy="45719"/>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08650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5" name="Flowchart: Process 4"/>
          <p:cNvSpPr/>
          <p:nvPr/>
        </p:nvSpPr>
        <p:spPr>
          <a:xfrm>
            <a:off x="10212609" y="392668"/>
            <a:ext cx="1715534" cy="461665"/>
          </a:xfrm>
          <a:prstGeom prst="flowChartProces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86400" y="1026279"/>
            <a:ext cx="6441743" cy="1754326"/>
          </a:xfrm>
          <a:prstGeom prst="rect">
            <a:avLst/>
          </a:prstGeom>
          <a:solidFill>
            <a:schemeClr val="bg1">
              <a:lumMod val="75000"/>
            </a:schemeClr>
          </a:solidFill>
        </p:spPr>
        <p:txBody>
          <a:bodyPr wrap="square">
            <a:spAutoFit/>
          </a:bodyPr>
          <a:lstStyle/>
          <a:p>
            <a:pPr algn="just">
              <a:lnSpc>
                <a:spcPct val="200000"/>
              </a:lnSpc>
            </a:pPr>
            <a:r>
              <a:rPr lang="fa-IR" dirty="0">
                <a:solidFill>
                  <a:schemeClr val="bg1"/>
                </a:solidFill>
                <a:latin typeface="Shabnam" panose="020B0603030804020204" pitchFamily="34" charset="-78"/>
                <a:cs typeface="Shabnam" panose="020B0603030804020204" pitchFamily="34" charset="-78"/>
              </a:rPr>
              <a:t>در پی آزمایش‌ها گوناگون، چندین انفجار در کارخانه‌ای که خانواده‌اش در هلنبوری خریده بودند به وقوع پیوست که در پی یکی از آن انفجار ها؛ در سال ۱۸۶۴ برادر کوچک آلفرد و چند نفر از کارگران کشته شدند.</a:t>
            </a:r>
          </a:p>
        </p:txBody>
      </p:sp>
      <p:sp>
        <p:nvSpPr>
          <p:cNvPr id="3" name="Rectangle 2"/>
          <p:cNvSpPr/>
          <p:nvPr/>
        </p:nvSpPr>
        <p:spPr>
          <a:xfrm>
            <a:off x="10212609" y="392668"/>
            <a:ext cx="1715534" cy="461665"/>
          </a:xfrm>
          <a:prstGeom prst="rect">
            <a:avLst/>
          </a:prstGeom>
        </p:spPr>
        <p:txBody>
          <a:bodyPr>
            <a:spAutoFit/>
          </a:bodyPr>
          <a:lstStyle/>
          <a:p>
            <a:pPr algn="l"/>
            <a:r>
              <a:rPr lang="fa-IR" sz="2400" b="1" dirty="0">
                <a:solidFill>
                  <a:schemeClr val="bg1"/>
                </a:solidFill>
                <a:latin typeface="Vazir" panose="020B0603030804020204" pitchFamily="34" charset="-78"/>
                <a:cs typeface="Vazir" panose="020B0603030804020204" pitchFamily="34" charset="-78"/>
              </a:rPr>
              <a:t>پیشینهٔ فردی</a:t>
            </a:r>
          </a:p>
        </p:txBody>
      </p:sp>
    </p:spTree>
    <p:extLst>
      <p:ext uri="{BB962C8B-B14F-4D97-AF65-F5344CB8AC3E}">
        <p14:creationId xmlns:p14="http://schemas.microsoft.com/office/powerpoint/2010/main" val="234109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7999"/>
          </a:xfrm>
          <a:prstGeom prst="rect">
            <a:avLst/>
          </a:prstGeom>
        </p:spPr>
      </p:pic>
      <p:sp>
        <p:nvSpPr>
          <p:cNvPr id="2" name="Rectangle 1"/>
          <p:cNvSpPr/>
          <p:nvPr/>
        </p:nvSpPr>
        <p:spPr>
          <a:xfrm>
            <a:off x="2986087" y="5794862"/>
            <a:ext cx="8906291" cy="646331"/>
          </a:xfrm>
          <a:prstGeom prst="rect">
            <a:avLst/>
          </a:prstGeom>
        </p:spPr>
        <p:txBody>
          <a:bodyPr wrap="square">
            <a:spAutoFit/>
          </a:bodyPr>
          <a:lstStyle/>
          <a:p>
            <a:pPr algn="just">
              <a:lnSpc>
                <a:spcPct val="200000"/>
              </a:lnSpc>
            </a:pPr>
            <a:r>
              <a:rPr lang="fa-IR" dirty="0">
                <a:solidFill>
                  <a:srgbClr val="202122"/>
                </a:solidFill>
                <a:latin typeface="Shabnam" panose="020B0603030804020204" pitchFamily="34" charset="-78"/>
                <a:cs typeface="Shabnam" panose="020B0603030804020204" pitchFamily="34" charset="-78"/>
              </a:rPr>
              <a:t>سرانجام دینامیت در سال ۱۸۶۶ در کرومل (هامبورگ، آلمان) اختراع و در سال ۱۸۶۷ به ثبت رسید.</a:t>
            </a:r>
          </a:p>
        </p:txBody>
      </p:sp>
      <p:pic>
        <p:nvPicPr>
          <p:cNvPr id="5" name="Picture 4"/>
          <p:cNvPicPr>
            <a:picLocks noChangeAspect="1"/>
          </p:cNvPicPr>
          <p:nvPr/>
        </p:nvPicPr>
        <p:blipFill>
          <a:blip r:embed="rId3"/>
          <a:stretch>
            <a:fillRect/>
          </a:stretch>
        </p:blipFill>
        <p:spPr>
          <a:xfrm>
            <a:off x="5743575" y="845556"/>
            <a:ext cx="4672013" cy="4426916"/>
          </a:xfrm>
          <a:prstGeom prst="ellipse">
            <a:avLst/>
          </a:prstGeom>
          <a:ln w="57150">
            <a:solidFill>
              <a:schemeClr val="tx1"/>
            </a:solidFill>
          </a:ln>
        </p:spPr>
      </p:pic>
      <p:sp>
        <p:nvSpPr>
          <p:cNvPr id="4" name="Rectangle 3"/>
          <p:cNvSpPr/>
          <p:nvPr/>
        </p:nvSpPr>
        <p:spPr>
          <a:xfrm>
            <a:off x="4214296" y="652957"/>
            <a:ext cx="1715534" cy="461665"/>
          </a:xfrm>
          <a:prstGeom prst="rect">
            <a:avLst/>
          </a:prstGeom>
        </p:spPr>
        <p:txBody>
          <a:bodyPr>
            <a:spAutoFit/>
          </a:bodyPr>
          <a:lstStyle/>
          <a:p>
            <a:pPr algn="l"/>
            <a:r>
              <a:rPr lang="fa-IR" sz="2400" b="1" dirty="0">
                <a:latin typeface="Vazir" panose="020B0603030804020204" pitchFamily="34" charset="-78"/>
                <a:cs typeface="Vazir" panose="020B0603030804020204" pitchFamily="34" charset="-78"/>
              </a:rPr>
              <a:t>پیشینهٔ فردی</a:t>
            </a:r>
          </a:p>
        </p:txBody>
      </p:sp>
    </p:spTree>
    <p:extLst>
      <p:ext uri="{BB962C8B-B14F-4D97-AF65-F5344CB8AC3E}">
        <p14:creationId xmlns:p14="http://schemas.microsoft.com/office/powerpoint/2010/main" val="37584889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1044</Words>
  <Application>Microsoft Office PowerPoint</Application>
  <PresentationFormat>Widescreen</PresentationFormat>
  <Paragraphs>43</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22</cp:revision>
  <dcterms:created xsi:type="dcterms:W3CDTF">2025-02-03T08:06:47Z</dcterms:created>
  <dcterms:modified xsi:type="dcterms:W3CDTF">2025-02-14T15:30:46Z</dcterms:modified>
</cp:coreProperties>
</file>