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2" r:id="rId2"/>
    <p:sldId id="256" r:id="rId3"/>
    <p:sldId id="257" r:id="rId4"/>
    <p:sldId id="258"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82" d="100"/>
          <a:sy n="82" d="100"/>
        </p:scale>
        <p:origin x="6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0134DF5-F36A-4188-8E54-858CCF6E8AD3}" type="datetimeFigureOut">
              <a:rPr lang="fa-IR" smtClean="0"/>
              <a:t>19/08/1446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1A38AA36-D390-46D1-9CBC-6BAD5541BF16}" type="slidenum">
              <a:rPr lang="fa-IR" smtClean="0"/>
              <a:t>‹#›</a:t>
            </a:fld>
            <a:endParaRPr lang="fa-IR"/>
          </a:p>
        </p:txBody>
      </p:sp>
    </p:spTree>
    <p:extLst>
      <p:ext uri="{BB962C8B-B14F-4D97-AF65-F5344CB8AC3E}">
        <p14:creationId xmlns:p14="http://schemas.microsoft.com/office/powerpoint/2010/main" val="31895184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A38AA36-D390-46D1-9CBC-6BAD5541BF16}" type="slidenum">
              <a:rPr lang="fa-IR" smtClean="0"/>
              <a:t>2</a:t>
            </a:fld>
            <a:endParaRPr lang="fa-IR"/>
          </a:p>
        </p:txBody>
      </p:sp>
    </p:spTree>
    <p:extLst>
      <p:ext uri="{BB962C8B-B14F-4D97-AF65-F5344CB8AC3E}">
        <p14:creationId xmlns:p14="http://schemas.microsoft.com/office/powerpoint/2010/main" val="1336681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A38AA36-D390-46D1-9CBC-6BAD5541BF16}" type="slidenum">
              <a:rPr lang="fa-IR" smtClean="0"/>
              <a:t>3</a:t>
            </a:fld>
            <a:endParaRPr lang="fa-IR"/>
          </a:p>
        </p:txBody>
      </p:sp>
    </p:spTree>
    <p:extLst>
      <p:ext uri="{BB962C8B-B14F-4D97-AF65-F5344CB8AC3E}">
        <p14:creationId xmlns:p14="http://schemas.microsoft.com/office/powerpoint/2010/main" val="3499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A38AA36-D390-46D1-9CBC-6BAD5541BF16}" type="slidenum">
              <a:rPr lang="fa-IR" smtClean="0"/>
              <a:t>9</a:t>
            </a:fld>
            <a:endParaRPr lang="fa-IR"/>
          </a:p>
        </p:txBody>
      </p:sp>
    </p:spTree>
    <p:extLst>
      <p:ext uri="{BB962C8B-B14F-4D97-AF65-F5344CB8AC3E}">
        <p14:creationId xmlns:p14="http://schemas.microsoft.com/office/powerpoint/2010/main" val="4114207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A38AA36-D390-46D1-9CBC-6BAD5541BF16}" type="slidenum">
              <a:rPr lang="fa-IR" smtClean="0"/>
              <a:t>18</a:t>
            </a:fld>
            <a:endParaRPr lang="fa-IR"/>
          </a:p>
        </p:txBody>
      </p:sp>
    </p:spTree>
    <p:extLst>
      <p:ext uri="{BB962C8B-B14F-4D97-AF65-F5344CB8AC3E}">
        <p14:creationId xmlns:p14="http://schemas.microsoft.com/office/powerpoint/2010/main" val="586664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701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651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5981700" y="0"/>
            <a:ext cx="6210300" cy="6858000"/>
          </a:xfrm>
          <a:custGeom>
            <a:avLst/>
            <a:gdLst>
              <a:gd name="connsiteX0" fmla="*/ 0 w 6210300"/>
              <a:gd name="connsiteY0" fmla="*/ 0 h 6858000"/>
              <a:gd name="connsiteX1" fmla="*/ 6210300 w 6210300"/>
              <a:gd name="connsiteY1" fmla="*/ 0 h 6858000"/>
              <a:gd name="connsiteX2" fmla="*/ 6210300 w 6210300"/>
              <a:gd name="connsiteY2" fmla="*/ 6858000 h 6858000"/>
              <a:gd name="connsiteX3" fmla="*/ 0 w 6210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10300" h="6858000">
                <a:moveTo>
                  <a:pt x="0" y="0"/>
                </a:moveTo>
                <a:lnTo>
                  <a:pt x="6210300" y="0"/>
                </a:lnTo>
                <a:lnTo>
                  <a:pt x="6210300"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7998502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27642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youtube.com/watch?v=cU5YGmpOzTI"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tehran-print.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555" r="15555"/>
          <a:stretch>
            <a:fillRect/>
          </a:stretch>
        </p:blipFill>
        <p:spPr/>
      </p:pic>
      <p:sp>
        <p:nvSpPr>
          <p:cNvPr id="16" name="Flowchart: Process 15"/>
          <p:cNvSpPr/>
          <p:nvPr/>
        </p:nvSpPr>
        <p:spPr>
          <a:xfrm>
            <a:off x="364810" y="2634778"/>
            <a:ext cx="4612943" cy="553417"/>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Process 16"/>
          <p:cNvSpPr/>
          <p:nvPr/>
        </p:nvSpPr>
        <p:spPr>
          <a:xfrm>
            <a:off x="1248770" y="3664161"/>
            <a:ext cx="4492104" cy="576737"/>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Process 17"/>
          <p:cNvSpPr/>
          <p:nvPr/>
        </p:nvSpPr>
        <p:spPr>
          <a:xfrm>
            <a:off x="476283" y="4716512"/>
            <a:ext cx="4486487" cy="551075"/>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Process 18"/>
          <p:cNvSpPr/>
          <p:nvPr/>
        </p:nvSpPr>
        <p:spPr>
          <a:xfrm>
            <a:off x="1125940" y="5708981"/>
            <a:ext cx="4614934" cy="551076"/>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p:nvSpPr>
        <p:spPr>
          <a:xfrm>
            <a:off x="697846" y="2684340"/>
            <a:ext cx="4043363"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ماشین چاپ </a:t>
            </a:r>
          </a:p>
        </p:txBody>
      </p:sp>
      <p:sp>
        <p:nvSpPr>
          <p:cNvPr id="21" name="Rectangle 20"/>
          <p:cNvSpPr/>
          <p:nvPr/>
        </p:nvSpPr>
        <p:spPr>
          <a:xfrm>
            <a:off x="1791471" y="3724342"/>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22" name="Rectangle 21"/>
          <p:cNvSpPr/>
          <p:nvPr/>
        </p:nvSpPr>
        <p:spPr>
          <a:xfrm>
            <a:off x="1141520" y="4768491"/>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23" name="Rectangle 22"/>
          <p:cNvSpPr/>
          <p:nvPr/>
        </p:nvSpPr>
        <p:spPr>
          <a:xfrm>
            <a:off x="2465033" y="5753687"/>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24" name="Picture 23"/>
          <p:cNvPicPr>
            <a:picLocks noChangeAspect="1"/>
          </p:cNvPicPr>
          <p:nvPr/>
        </p:nvPicPr>
        <p:blipFill>
          <a:blip r:embed="rId3"/>
          <a:stretch>
            <a:fillRect/>
          </a:stretch>
        </p:blipFill>
        <p:spPr>
          <a:xfrm>
            <a:off x="1709395" y="37616"/>
            <a:ext cx="2508560" cy="2508558"/>
          </a:xfrm>
          <a:prstGeom prst="rect">
            <a:avLst/>
          </a:prstGeom>
        </p:spPr>
      </p:pic>
    </p:spTree>
    <p:extLst>
      <p:ext uri="{BB962C8B-B14F-4D97-AF65-F5344CB8AC3E}">
        <p14:creationId xmlns:p14="http://schemas.microsoft.com/office/powerpoint/2010/main" val="3974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942997" y="480543"/>
            <a:ext cx="3875965" cy="46115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a:srcRect b="38110"/>
          <a:stretch/>
        </p:blipFill>
        <p:spPr>
          <a:xfrm>
            <a:off x="0" y="2613546"/>
            <a:ext cx="12192000" cy="4244454"/>
          </a:xfrm>
          <a:prstGeom prst="rect">
            <a:avLst/>
          </a:prstGeom>
        </p:spPr>
      </p:pic>
      <p:sp>
        <p:nvSpPr>
          <p:cNvPr id="2" name="Rectangle 1"/>
          <p:cNvSpPr/>
          <p:nvPr/>
        </p:nvSpPr>
        <p:spPr>
          <a:xfrm>
            <a:off x="245661" y="969621"/>
            <a:ext cx="11596048" cy="1685077"/>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در تاریخچه ماشین چاپ باید گفت که اولین ماشین چاپ توانست تحولی بزرگ در این زمینه رقم بزندو این موضوع پیش زمینه ای برای اختراع های بعدی در صنعت چاپ شد.300سال پس از اختراع این دستگاه گوتنبرگ دستگاه های چاپ سنگی وارد بازار شدنداین اتفاق در اوایل قرن هجدهم رخ داد.</a:t>
            </a:r>
          </a:p>
        </p:txBody>
      </p:sp>
      <p:sp>
        <p:nvSpPr>
          <p:cNvPr id="5" name="Rectangle 4"/>
          <p:cNvSpPr/>
          <p:nvPr/>
        </p:nvSpPr>
        <p:spPr>
          <a:xfrm>
            <a:off x="245661" y="4626591"/>
            <a:ext cx="54590" cy="22314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733732" y="466896"/>
            <a:ext cx="410797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p>
        </p:txBody>
      </p:sp>
      <p:sp>
        <p:nvSpPr>
          <p:cNvPr id="8" name="Rectangle 7"/>
          <p:cNvSpPr/>
          <p:nvPr/>
        </p:nvSpPr>
        <p:spPr>
          <a:xfrm>
            <a:off x="18198" y="688258"/>
            <a:ext cx="794299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84219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312693"/>
            <a:ext cx="12192000" cy="245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096000" y="744627"/>
            <a:ext cx="5818496" cy="429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3753134"/>
            <a:ext cx="12192000" cy="13511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914030" y="744627"/>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کاهش هزینه ها با شروع تاریخچه ماشین چاپ</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404884" y="1344791"/>
            <a:ext cx="11655188" cy="646331"/>
          </a:xfrm>
          <a:prstGeom prst="rect">
            <a:avLst/>
          </a:prstGeom>
        </p:spPr>
        <p:txBody>
          <a:bodyPr wrap="square">
            <a:spAutoFit/>
          </a:bodyPr>
          <a:lstStyle/>
          <a:p>
            <a:pPr>
              <a:lnSpc>
                <a:spcPct val="200000"/>
              </a:lnSpc>
            </a:pPr>
            <a:r>
              <a:rPr lang="fa-IR" dirty="0">
                <a:solidFill>
                  <a:srgbClr val="0F0F0F"/>
                </a:solidFill>
                <a:latin typeface="Vazir" panose="020B0603030804020204" pitchFamily="34" charset="-78"/>
                <a:cs typeface="Vazir" panose="020B0603030804020204" pitchFamily="34" charset="-78"/>
              </a:rPr>
              <a:t>با اختراع این دستگاه هزینه‌های چاپ بسیار کاهش یافت و این دستگاه باعث شدکه دستگاه های چاپ در سراسر دنیا رواج پیدا کنند.</a:t>
            </a:r>
          </a:p>
        </p:txBody>
      </p:sp>
      <p:pic>
        <p:nvPicPr>
          <p:cNvPr id="4" name="Picture 3"/>
          <p:cNvPicPr>
            <a:picLocks noChangeAspect="1"/>
          </p:cNvPicPr>
          <p:nvPr/>
        </p:nvPicPr>
        <p:blipFill>
          <a:blip r:embed="rId2"/>
          <a:stretch>
            <a:fillRect/>
          </a:stretch>
        </p:blipFill>
        <p:spPr>
          <a:xfrm>
            <a:off x="2746737" y="2364646"/>
            <a:ext cx="6871398" cy="3910084"/>
          </a:xfrm>
          <a:prstGeom prst="rect">
            <a:avLst/>
          </a:prstGeom>
        </p:spPr>
      </p:pic>
      <p:sp>
        <p:nvSpPr>
          <p:cNvPr id="9" name="Rectangle 8"/>
          <p:cNvSpPr/>
          <p:nvPr/>
        </p:nvSpPr>
        <p:spPr>
          <a:xfrm>
            <a:off x="0" y="4312693"/>
            <a:ext cx="2746737" cy="2456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3"/>
          <a:stretch>
            <a:fillRect/>
          </a:stretch>
        </p:blipFill>
        <p:spPr>
          <a:xfrm>
            <a:off x="9618135" y="4319688"/>
            <a:ext cx="2573865" cy="233988"/>
          </a:xfrm>
          <a:prstGeom prst="rect">
            <a:avLst/>
          </a:prstGeom>
        </p:spPr>
      </p:pic>
      <p:sp>
        <p:nvSpPr>
          <p:cNvPr id="11" name="Rectangle 10"/>
          <p:cNvSpPr/>
          <p:nvPr/>
        </p:nvSpPr>
        <p:spPr>
          <a:xfrm>
            <a:off x="8592" y="915975"/>
            <a:ext cx="6182436" cy="55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67328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a:t>آلوئیس فلدر </a:t>
            </a:r>
          </a:p>
        </p:txBody>
      </p:sp>
      <p:sp>
        <p:nvSpPr>
          <p:cNvPr id="2" name="Rectangle 1"/>
          <p:cNvSpPr/>
          <p:nvPr/>
        </p:nvSpPr>
        <p:spPr>
          <a:xfrm>
            <a:off x="4189863" y="1387144"/>
            <a:ext cx="7547212" cy="1200329"/>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پس از اختراع دستگاه چاپ لیتوگرافی یا همان چاپ سنگی که توسط آلوئیس فلدر آلمانی انجام شد،دستگاه های چاپ مضاعف سیلندری وارد بازار شدند.</a:t>
            </a:r>
          </a:p>
        </p:txBody>
      </p:sp>
      <p:pic>
        <p:nvPicPr>
          <p:cNvPr id="3" name="Picture 2"/>
          <p:cNvPicPr>
            <a:picLocks noChangeAspect="1"/>
          </p:cNvPicPr>
          <p:nvPr/>
        </p:nvPicPr>
        <p:blipFill>
          <a:blip r:embed="rId2"/>
          <a:stretch>
            <a:fillRect/>
          </a:stretch>
        </p:blipFill>
        <p:spPr>
          <a:xfrm>
            <a:off x="275230" y="47116"/>
            <a:ext cx="3639404" cy="6810884"/>
          </a:xfrm>
          <a:prstGeom prst="rect">
            <a:avLst/>
          </a:prstGeom>
        </p:spPr>
      </p:pic>
      <p:pic>
        <p:nvPicPr>
          <p:cNvPr id="4" name="Picture 3"/>
          <p:cNvPicPr>
            <a:picLocks noChangeAspect="1"/>
          </p:cNvPicPr>
          <p:nvPr/>
        </p:nvPicPr>
        <p:blipFill>
          <a:blip r:embed="rId3"/>
          <a:stretch>
            <a:fillRect/>
          </a:stretch>
        </p:blipFill>
        <p:spPr>
          <a:xfrm>
            <a:off x="5294198" y="3023870"/>
            <a:ext cx="5063318" cy="3582296"/>
          </a:xfrm>
          <a:prstGeom prst="rect">
            <a:avLst/>
          </a:prstGeom>
        </p:spPr>
      </p:pic>
      <p:sp>
        <p:nvSpPr>
          <p:cNvPr id="7" name="Rectangle 6"/>
          <p:cNvSpPr/>
          <p:nvPr/>
        </p:nvSpPr>
        <p:spPr>
          <a:xfrm>
            <a:off x="3914634" y="4815019"/>
            <a:ext cx="1394347" cy="2729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4"/>
          <a:stretch>
            <a:fillRect/>
          </a:stretch>
        </p:blipFill>
        <p:spPr>
          <a:xfrm>
            <a:off x="10372299" y="4815018"/>
            <a:ext cx="1819702" cy="272955"/>
          </a:xfrm>
          <a:prstGeom prst="rect">
            <a:avLst/>
          </a:prstGeom>
        </p:spPr>
      </p:pic>
      <p:sp>
        <p:nvSpPr>
          <p:cNvPr id="9" name="TextBox 8"/>
          <p:cNvSpPr txBox="1"/>
          <p:nvPr/>
        </p:nvSpPr>
        <p:spPr>
          <a:xfrm>
            <a:off x="9730854" y="911831"/>
            <a:ext cx="1937982" cy="461665"/>
          </a:xfrm>
          <a:prstGeom prst="rect">
            <a:avLst/>
          </a:prstGeom>
          <a:noFill/>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t>آلویس زنفلدر</a:t>
            </a:r>
          </a:p>
        </p:txBody>
      </p:sp>
      <p:sp>
        <p:nvSpPr>
          <p:cNvPr id="11" name="Rectangle 10"/>
          <p:cNvSpPr/>
          <p:nvPr/>
        </p:nvSpPr>
        <p:spPr>
          <a:xfrm>
            <a:off x="3914634" y="1087733"/>
            <a:ext cx="5993641"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0553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997588" y="861327"/>
            <a:ext cx="3872899" cy="415498"/>
          </a:xfrm>
          <a:prstGeom prst="rect">
            <a:avLst/>
          </a:prstGeom>
        </p:spPr>
      </p:pic>
      <p:sp>
        <p:nvSpPr>
          <p:cNvPr id="2" name="Rectangle 1"/>
          <p:cNvSpPr/>
          <p:nvPr/>
        </p:nvSpPr>
        <p:spPr>
          <a:xfrm>
            <a:off x="577756" y="1491356"/>
            <a:ext cx="6096000" cy="1685077"/>
          </a:xfrm>
          <a:prstGeom prst="rect">
            <a:avLst/>
          </a:prstGeom>
        </p:spPr>
        <p:txBody>
          <a:bodyPr>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این دستگاه ها به مرور زمان هر کدام یک تحول در صنعت چاپ به وجود آوردند که توانستند در بسیاری صنایع و کسب و کار ها رونق ایجاد کنند.</a:t>
            </a:r>
          </a:p>
        </p:txBody>
      </p:sp>
      <p:pic>
        <p:nvPicPr>
          <p:cNvPr id="3" name="Picture 2"/>
          <p:cNvPicPr>
            <a:picLocks noChangeAspect="1"/>
          </p:cNvPicPr>
          <p:nvPr/>
        </p:nvPicPr>
        <p:blipFill>
          <a:blip r:embed="rId3"/>
          <a:stretch>
            <a:fillRect/>
          </a:stretch>
        </p:blipFill>
        <p:spPr>
          <a:xfrm>
            <a:off x="6826945" y="1692323"/>
            <a:ext cx="5043542" cy="3535304"/>
          </a:xfrm>
          <a:prstGeom prst="rect">
            <a:avLst/>
          </a:prstGeom>
        </p:spPr>
      </p:pic>
      <p:sp>
        <p:nvSpPr>
          <p:cNvPr id="4" name="Rectangle 3"/>
          <p:cNvSpPr/>
          <p:nvPr/>
        </p:nvSpPr>
        <p:spPr>
          <a:xfrm>
            <a:off x="7997588" y="861326"/>
            <a:ext cx="3872900" cy="830997"/>
          </a:xfrm>
          <a:prstGeom prst="rect">
            <a:avLst/>
          </a:prstGeom>
          <a:no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8" name="Rectangle 7"/>
          <p:cNvSpPr/>
          <p:nvPr/>
        </p:nvSpPr>
        <p:spPr>
          <a:xfrm flipV="1">
            <a:off x="0" y="1050653"/>
            <a:ext cx="799758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5950424"/>
            <a:ext cx="12192000" cy="313898"/>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4872251"/>
            <a:ext cx="6826945" cy="3553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11909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10800000" flipV="1">
            <a:off x="-2" y="1037230"/>
            <a:ext cx="12191999" cy="5820770"/>
          </a:xfrm>
          <a:prstGeom prst="rect">
            <a:avLst/>
          </a:prstGeom>
        </p:spPr>
      </p:pic>
      <p:sp>
        <p:nvSpPr>
          <p:cNvPr id="8" name="Round Single Corner Rectangle 7"/>
          <p:cNvSpPr/>
          <p:nvPr/>
        </p:nvSpPr>
        <p:spPr>
          <a:xfrm>
            <a:off x="354842" y="1692323"/>
            <a:ext cx="11515645" cy="627796"/>
          </a:xfrm>
          <a:prstGeom prst="round1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5534" y="1545946"/>
            <a:ext cx="11774953" cy="1131079"/>
          </a:xfrm>
          <a:prstGeom prst="rect">
            <a:avLst/>
          </a:prstGeom>
        </p:spPr>
        <p:txBody>
          <a:bodyPr wrap="square">
            <a:spAutoFit/>
          </a:bodyPr>
          <a:lstStyle/>
          <a:p>
            <a:pPr>
              <a:lnSpc>
                <a:spcPct val="200000"/>
              </a:lnSpc>
            </a:pPr>
            <a:r>
              <a:rPr lang="fa-IR" dirty="0">
                <a:latin typeface="Vazir" panose="020B0603030804020204" pitchFamily="34" charset="-78"/>
                <a:cs typeface="Vazir" panose="020B0603030804020204" pitchFamily="34" charset="-78"/>
              </a:rPr>
              <a:t>امروزه صنعت چاپ یکی از پایه های اساسی دنیای تبلیغات است که توانسته بسیاری کسب و کار ها رادر زمینه کاری شان رشد دهد.</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3"/>
          <a:stretch>
            <a:fillRect/>
          </a:stretch>
        </p:blipFill>
        <p:spPr>
          <a:xfrm>
            <a:off x="7980875" y="505936"/>
            <a:ext cx="3872899" cy="415498"/>
          </a:xfrm>
          <a:prstGeom prst="rect">
            <a:avLst/>
          </a:prstGeom>
        </p:spPr>
      </p:pic>
      <p:sp>
        <p:nvSpPr>
          <p:cNvPr id="4" name="Rectangle 3"/>
          <p:cNvSpPr/>
          <p:nvPr/>
        </p:nvSpPr>
        <p:spPr>
          <a:xfrm>
            <a:off x="7997588" y="505936"/>
            <a:ext cx="3872900" cy="830997"/>
          </a:xfrm>
          <a:prstGeom prst="rect">
            <a:avLst/>
          </a:prstGeom>
          <a:no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10" name="Flowchart: Process 9"/>
          <p:cNvSpPr/>
          <p:nvPr/>
        </p:nvSpPr>
        <p:spPr>
          <a:xfrm>
            <a:off x="-2" y="680323"/>
            <a:ext cx="7980877"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64665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Card 5"/>
          <p:cNvSpPr/>
          <p:nvPr/>
        </p:nvSpPr>
        <p:spPr>
          <a:xfrm>
            <a:off x="8070421" y="394615"/>
            <a:ext cx="3872900" cy="465193"/>
          </a:xfrm>
          <a:prstGeom prst="flowChartPunchedCar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799093" y="1043743"/>
            <a:ext cx="2144228" cy="4524315"/>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چاپ انواع تراکت ها، کاتالوگ ها، کارت های ویزیت و … هر کدام یک ابزار تبلیغاتی است که می تواند در کسب و کار های مختلف جایگاه خود را داشته باشد.</a:t>
            </a:r>
          </a:p>
        </p:txBody>
      </p:sp>
      <p:sp>
        <p:nvSpPr>
          <p:cNvPr id="3" name="Rectangle 2"/>
          <p:cNvSpPr/>
          <p:nvPr/>
        </p:nvSpPr>
        <p:spPr>
          <a:xfrm>
            <a:off x="8070421" y="394616"/>
            <a:ext cx="3872900" cy="461665"/>
          </a:xfrm>
          <a:prstGeom prst="rect">
            <a:avLst/>
          </a:prstGeom>
          <a:solidFill>
            <a:schemeClr val="accent4"/>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p>
        </p:txBody>
      </p:sp>
      <p:pic>
        <p:nvPicPr>
          <p:cNvPr id="5" name="Picture 4"/>
          <p:cNvPicPr>
            <a:picLocks noChangeAspect="1"/>
          </p:cNvPicPr>
          <p:nvPr/>
        </p:nvPicPr>
        <p:blipFill>
          <a:blip r:embed="rId2"/>
          <a:stretch>
            <a:fillRect/>
          </a:stretch>
        </p:blipFill>
        <p:spPr>
          <a:xfrm>
            <a:off x="111851" y="1016447"/>
            <a:ext cx="9291456" cy="5574874"/>
          </a:xfrm>
          <a:prstGeom prst="rect">
            <a:avLst/>
          </a:prstGeom>
        </p:spPr>
      </p:pic>
      <p:sp>
        <p:nvSpPr>
          <p:cNvPr id="7" name="Flowchart: Process 6"/>
          <p:cNvSpPr/>
          <p:nvPr/>
        </p:nvSpPr>
        <p:spPr>
          <a:xfrm>
            <a:off x="152794" y="582078"/>
            <a:ext cx="7917627"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9799093" y="6005015"/>
            <a:ext cx="2144228" cy="204716"/>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2102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16601"/>
          <a:stretch/>
        </p:blipFill>
        <p:spPr>
          <a:xfrm>
            <a:off x="1119392" y="1801505"/>
            <a:ext cx="9789442" cy="4898560"/>
          </a:xfrm>
          <a:prstGeom prst="rect">
            <a:avLst/>
          </a:prstGeom>
        </p:spPr>
      </p:pic>
      <p:sp>
        <p:nvSpPr>
          <p:cNvPr id="2" name="Rectangle 1"/>
          <p:cNvSpPr/>
          <p:nvPr/>
        </p:nvSpPr>
        <p:spPr>
          <a:xfrm>
            <a:off x="7574507" y="524386"/>
            <a:ext cx="3930555" cy="461665"/>
          </a:xfrm>
          <a:prstGeom prst="rect">
            <a:avLst/>
          </a:prstGeom>
          <a:solidFill>
            <a:schemeClr val="bg1">
              <a:lumMod val="75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انواع دستگاه های چاپ امروزی</a:t>
            </a:r>
          </a:p>
        </p:txBody>
      </p:sp>
      <p:sp>
        <p:nvSpPr>
          <p:cNvPr id="8" name="Round Single Corner Rectangle 7"/>
          <p:cNvSpPr/>
          <p:nvPr/>
        </p:nvSpPr>
        <p:spPr>
          <a:xfrm flipV="1">
            <a:off x="0" y="764090"/>
            <a:ext cx="7574507" cy="45719"/>
          </a:xfrm>
          <a:prstGeom prst="round1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 Single Corner Rectangle 9"/>
          <p:cNvSpPr/>
          <p:nvPr/>
        </p:nvSpPr>
        <p:spPr>
          <a:xfrm>
            <a:off x="7574507" y="1140240"/>
            <a:ext cx="3930555" cy="45719"/>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16285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77118" y="588062"/>
            <a:ext cx="6607899" cy="461665"/>
          </a:xfrm>
          <a:prstGeom prst="rect">
            <a:avLst/>
          </a:prstGeom>
          <a:solidFill>
            <a:schemeClr val="accent4"/>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تغییر در تاریخچه ماشین چاپ با دستگاه چاپ افست</a:t>
            </a:r>
          </a:p>
        </p:txBody>
      </p:sp>
      <p:sp>
        <p:nvSpPr>
          <p:cNvPr id="3" name="Rectangle 2"/>
          <p:cNvSpPr/>
          <p:nvPr/>
        </p:nvSpPr>
        <p:spPr>
          <a:xfrm>
            <a:off x="471487" y="1082988"/>
            <a:ext cx="4485341" cy="4455066"/>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یکی از روش های چاپی که امروزه بسیار مورد استفاده قرار می گیرد چاپ افست است.دستگاه های چاپ افست یکی از بهترین گزینه ها برای تیراژ های بالا است که از نظر اقتصادی نیز بسیار مقرون به صرفه است.البته در چاپ هایی با تیراژ پایین چاپ دیجیتال پیشنهاد می شود. زیرا چاپ افست برای چاپ هایی با تیراژ کم از نظر مالی مقرون به صرفه نیستند.</a:t>
            </a:r>
          </a:p>
        </p:txBody>
      </p:sp>
      <p:pic>
        <p:nvPicPr>
          <p:cNvPr id="5" name="Picture 4"/>
          <p:cNvPicPr>
            <a:picLocks noChangeAspect="1"/>
          </p:cNvPicPr>
          <p:nvPr/>
        </p:nvPicPr>
        <p:blipFill>
          <a:blip r:embed="rId2"/>
          <a:stretch>
            <a:fillRect/>
          </a:stretch>
        </p:blipFill>
        <p:spPr>
          <a:xfrm>
            <a:off x="6096000" y="1834403"/>
            <a:ext cx="6096000" cy="4057650"/>
          </a:xfrm>
          <a:prstGeom prst="rect">
            <a:avLst/>
          </a:prstGeom>
        </p:spPr>
      </p:pic>
      <p:sp>
        <p:nvSpPr>
          <p:cNvPr id="6" name="Round Single Corner Rectangle 5"/>
          <p:cNvSpPr/>
          <p:nvPr/>
        </p:nvSpPr>
        <p:spPr>
          <a:xfrm>
            <a:off x="0" y="6300788"/>
            <a:ext cx="12192000" cy="200025"/>
          </a:xfrm>
          <a:prstGeom prst="round1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ound Single Corner Rectangle 6"/>
          <p:cNvSpPr/>
          <p:nvPr/>
        </p:nvSpPr>
        <p:spPr>
          <a:xfrm>
            <a:off x="0" y="773175"/>
            <a:ext cx="5077118" cy="45719"/>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89893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 y="0"/>
            <a:ext cx="12191999" cy="6858000"/>
          </a:xfrm>
          <a:prstGeom prst="rect">
            <a:avLst/>
          </a:prstGeom>
        </p:spPr>
      </p:pic>
      <p:sp>
        <p:nvSpPr>
          <p:cNvPr id="2" name="Rectangle 1"/>
          <p:cNvSpPr/>
          <p:nvPr/>
        </p:nvSpPr>
        <p:spPr>
          <a:xfrm>
            <a:off x="4933950" y="1445380"/>
            <a:ext cx="6096000" cy="2793072"/>
          </a:xfrm>
          <a:prstGeom prst="rect">
            <a:avLst/>
          </a:prstGeom>
        </p:spPr>
        <p:txBody>
          <a:bodyPr>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یکی دیگر از روش هایی که برای چاپ در تیراژ پایین توصیه می شود استفاده از دستگاه های چاپ اسکرین است.دستگاه های چاپ افست انواع مختلفی دارند که معیار و شاخص آن به نام ورق شناخته می شود.در نظر داشته باشید کوچکترین ورق شناخته شده اندازه ۵۰*۳۵ است که به نام تک ورقی معروف است.</a:t>
            </a:r>
          </a:p>
        </p:txBody>
      </p:sp>
      <p:sp>
        <p:nvSpPr>
          <p:cNvPr id="4" name="Rectangle 3"/>
          <p:cNvSpPr/>
          <p:nvPr/>
        </p:nvSpPr>
        <p:spPr>
          <a:xfrm>
            <a:off x="4422050" y="947172"/>
            <a:ext cx="6607900" cy="461664"/>
          </a:xfrm>
          <a:prstGeom prst="rect">
            <a:avLst/>
          </a:prstGeom>
          <a:solidFill>
            <a:schemeClr val="accent4"/>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تغییر در تاریخچه ماشین چاپ با دستگاه چاپ افست</a:t>
            </a:r>
          </a:p>
        </p:txBody>
      </p:sp>
      <p:sp>
        <p:nvSpPr>
          <p:cNvPr id="5" name="Rectangle 4"/>
          <p:cNvSpPr/>
          <p:nvPr/>
        </p:nvSpPr>
        <p:spPr>
          <a:xfrm>
            <a:off x="571500" y="1149429"/>
            <a:ext cx="3850550" cy="57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5386388" y="4672013"/>
            <a:ext cx="5643562" cy="114300"/>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4"/>
          <a:stretch>
            <a:fillRect/>
          </a:stretch>
        </p:blipFill>
        <p:spPr>
          <a:xfrm>
            <a:off x="0" y="3586162"/>
            <a:ext cx="4629148" cy="3086098"/>
          </a:xfrm>
          <a:prstGeom prst="rect">
            <a:avLst/>
          </a:prstGeom>
        </p:spPr>
      </p:pic>
    </p:spTree>
    <p:extLst>
      <p:ext uri="{BB962C8B-B14F-4D97-AF65-F5344CB8AC3E}">
        <p14:creationId xmlns:p14="http://schemas.microsoft.com/office/powerpoint/2010/main" val="4247936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5243513" y="584448"/>
            <a:ext cx="6452116" cy="461665"/>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4614863"/>
            <a:ext cx="12192000" cy="457200"/>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51391" y="1046113"/>
            <a:ext cx="11044238" cy="2308324"/>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نام های مختلف دستگاه های افست بر اساس اندازه های ورق ها تعیین می شود و این استاندارد ها جهانی تعیین می شوند.</a:t>
            </a:r>
            <a:br>
              <a:rPr lang="fa-IR" dirty="0">
                <a:solidFill>
                  <a:srgbClr val="0F0F0F"/>
                </a:solidFill>
                <a:latin typeface="Vazir" panose="020B0603030804020204" pitchFamily="34" charset="-78"/>
                <a:cs typeface="Vazir" panose="020B0603030804020204" pitchFamily="34" charset="-78"/>
              </a:rPr>
            </a:br>
            <a:r>
              <a:rPr lang="fa-IR" dirty="0">
                <a:solidFill>
                  <a:srgbClr val="0F0F0F"/>
                </a:solidFill>
                <a:latin typeface="Vazir" panose="020B0603030804020204" pitchFamily="34" charset="-78"/>
                <a:cs typeface="Vazir" panose="020B0603030804020204" pitchFamily="34" charset="-78"/>
              </a:rPr>
              <a:t>ماشین های افست تک ورقی به نام </a:t>
            </a:r>
            <a:r>
              <a:rPr lang="en-US" dirty="0">
                <a:solidFill>
                  <a:srgbClr val="0F0F0F"/>
                </a:solidFill>
                <a:latin typeface="Vazir" panose="020B0603030804020204" pitchFamily="34" charset="-78"/>
                <a:cs typeface="Vazir" panose="020B0603030804020204" pitchFamily="34" charset="-78"/>
              </a:rPr>
              <a:t>GTO</a:t>
            </a:r>
            <a:r>
              <a:rPr lang="en-US" dirty="0">
                <a:solidFill>
                  <a:srgbClr val="0F0F0F"/>
                </a:solidFill>
                <a:latin typeface="Vazir" panose="020B0603030804020204" pitchFamily="34" charset="-78"/>
                <a:cs typeface="Vazir" panose="020B0603030804020204" pitchFamily="34" charset="-78"/>
                <a:hlinkClick r:id="rId2"/>
              </a:rPr>
              <a:t> </a:t>
            </a:r>
            <a:r>
              <a:rPr lang="fa-IR" dirty="0">
                <a:solidFill>
                  <a:srgbClr val="0F0F0F"/>
                </a:solidFill>
                <a:latin typeface="Vazir" panose="020B0603030804020204" pitchFamily="34" charset="-78"/>
                <a:cs typeface="Vazir" panose="020B0603030804020204" pitchFamily="34" charset="-78"/>
              </a:rPr>
              <a:t>شناخته می شوند و می توانند در ابعاد نیم ورقی که اندازه آن ۲۵*۳۵ است نیز مورد استفاده قرار بگیرند.قیمت مناسب این نوع چاپ باعث شده است که در تیراژ های بسیار بالا مورد استفاده قرار بگیرد.دستگاه های چاپ دو ورقی، سه ورقی و رولی انواع دیگر دستگاه های چاپ هستند که در بازار شناخته شده اند.</a:t>
            </a:r>
          </a:p>
        </p:txBody>
      </p:sp>
      <p:sp>
        <p:nvSpPr>
          <p:cNvPr id="3" name="Rectangle 2"/>
          <p:cNvSpPr/>
          <p:nvPr/>
        </p:nvSpPr>
        <p:spPr>
          <a:xfrm>
            <a:off x="5087730" y="584448"/>
            <a:ext cx="660789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تغییر در تاریخچه ماشین چاپ با دستگاه چاپ افست</a:t>
            </a:r>
          </a:p>
        </p:txBody>
      </p:sp>
      <p:pic>
        <p:nvPicPr>
          <p:cNvPr id="6" name="Picture 5"/>
          <p:cNvPicPr>
            <a:picLocks noChangeAspect="1"/>
          </p:cNvPicPr>
          <p:nvPr/>
        </p:nvPicPr>
        <p:blipFill>
          <a:blip r:embed="rId3"/>
          <a:stretch>
            <a:fillRect/>
          </a:stretch>
        </p:blipFill>
        <p:spPr>
          <a:xfrm rot="10800000" flipV="1">
            <a:off x="1068110" y="3397300"/>
            <a:ext cx="5667376" cy="3246934"/>
          </a:xfrm>
          <a:prstGeom prst="rect">
            <a:avLst/>
          </a:prstGeom>
        </p:spPr>
      </p:pic>
      <p:sp>
        <p:nvSpPr>
          <p:cNvPr id="9" name="Flowchart: Process 8"/>
          <p:cNvSpPr/>
          <p:nvPr/>
        </p:nvSpPr>
        <p:spPr>
          <a:xfrm>
            <a:off x="0" y="761882"/>
            <a:ext cx="5214938"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3227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373" y="0"/>
            <a:ext cx="12314830" cy="6858000"/>
          </a:xfrm>
          <a:prstGeom prst="rect">
            <a:avLst/>
          </a:prstGeom>
        </p:spPr>
      </p:pic>
      <p:sp>
        <p:nvSpPr>
          <p:cNvPr id="3" name="Rectangle 2"/>
          <p:cNvSpPr/>
          <p:nvPr/>
        </p:nvSpPr>
        <p:spPr>
          <a:xfrm>
            <a:off x="3603009" y="1269242"/>
            <a:ext cx="4967785" cy="5049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603009" y="1269242"/>
            <a:ext cx="5131558" cy="5049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209265" y="644562"/>
            <a:ext cx="8525302" cy="1754326"/>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تاریخچه ماشین چاپ با  اختراع دستگاه چاپ توانست تحولی بزرگ در این صنایع و به تبع آن در صنایع مختلف دیگر به وجود بیاورد و از این رو انواع ماشین چاپ کم کم وارد بازار شد.</a:t>
            </a:r>
            <a:br>
              <a:rPr lang="fa-IR" dirty="0">
                <a:solidFill>
                  <a:srgbClr val="0F0F0F"/>
                </a:solidFill>
                <a:latin typeface="Vazir" panose="020B0603030804020204" pitchFamily="34" charset="-78"/>
                <a:cs typeface="Vazir" panose="020B0603030804020204" pitchFamily="34" charset="-78"/>
              </a:rPr>
            </a:br>
            <a:endParaRPr lang="fa-IR" dirty="0">
              <a:solidFill>
                <a:srgbClr val="0F0F0F"/>
              </a:solidFill>
              <a:latin typeface="Vazir" panose="020B0603030804020204" pitchFamily="34" charset="-78"/>
              <a:cs typeface="Vazir" panose="020B0603030804020204" pitchFamily="34" charset="-78"/>
            </a:endParaRPr>
          </a:p>
        </p:txBody>
      </p:sp>
      <p:sp>
        <p:nvSpPr>
          <p:cNvPr id="7" name="Rectangle 6"/>
          <p:cNvSpPr/>
          <p:nvPr/>
        </p:nvSpPr>
        <p:spPr>
          <a:xfrm>
            <a:off x="209265" y="6100549"/>
            <a:ext cx="2984311" cy="7574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p:cNvSpPr txBox="1"/>
          <p:nvPr/>
        </p:nvSpPr>
        <p:spPr>
          <a:xfrm>
            <a:off x="6100549" y="254464"/>
            <a:ext cx="263401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ماشین چاپ</a:t>
            </a:r>
          </a:p>
        </p:txBody>
      </p:sp>
      <p:sp>
        <p:nvSpPr>
          <p:cNvPr id="9" name="Rectangle 8"/>
          <p:cNvSpPr/>
          <p:nvPr/>
        </p:nvSpPr>
        <p:spPr>
          <a:xfrm>
            <a:off x="3411940" y="1774209"/>
            <a:ext cx="5322627"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13131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3038" y="0"/>
            <a:ext cx="18145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529513" y="2028825"/>
            <a:ext cx="4662487" cy="4714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Document 4"/>
          <p:cNvSpPr/>
          <p:nvPr/>
        </p:nvSpPr>
        <p:spPr>
          <a:xfrm>
            <a:off x="5307807" y="195710"/>
            <a:ext cx="6672261" cy="461665"/>
          </a:xfrm>
          <a:prstGeom prst="flowChartDocumen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ular Callout 3"/>
          <p:cNvSpPr/>
          <p:nvPr/>
        </p:nvSpPr>
        <p:spPr>
          <a:xfrm>
            <a:off x="207168" y="1185864"/>
            <a:ext cx="7365206" cy="2308324"/>
          </a:xfrm>
          <a:prstGeom prst="wedgeRectCallout">
            <a:avLst>
              <a:gd name="adj1" fmla="val -20639"/>
              <a:gd name="adj2" fmla="val 754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172076" y="148232"/>
            <a:ext cx="69151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تفاوت در تاریخچه ماشین چاپ با دستگاه چاپ فلکسو</a:t>
            </a:r>
          </a:p>
        </p:txBody>
      </p:sp>
      <p:sp>
        <p:nvSpPr>
          <p:cNvPr id="3" name="Rectangle 2"/>
          <p:cNvSpPr/>
          <p:nvPr/>
        </p:nvSpPr>
        <p:spPr>
          <a:xfrm>
            <a:off x="314325" y="1185864"/>
            <a:ext cx="7258049" cy="2308324"/>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دستگاه های چاپ فلکسو از جمله دستگاه هایی هستند که می توان در تیراژ های بالا از آن ها استفاده کرد.این نوع دستگاه ها سرعت بالایی دارند و در ساختار آن ها از کلیشه های فتو پلیمری یا لاستیکی استفاده می شود.از این نوع دستگاه چاپ برای چاپ بر روی نایلون نیز استفاده می کنند.</a:t>
            </a:r>
          </a:p>
        </p:txBody>
      </p:sp>
      <p:pic>
        <p:nvPicPr>
          <p:cNvPr id="6" name="Picture 5"/>
          <p:cNvPicPr>
            <a:picLocks noChangeAspect="1"/>
          </p:cNvPicPr>
          <p:nvPr/>
        </p:nvPicPr>
        <p:blipFill rotWithShape="1">
          <a:blip r:embed="rId2"/>
          <a:srcRect b="11700"/>
          <a:stretch/>
        </p:blipFill>
        <p:spPr>
          <a:xfrm>
            <a:off x="3686175" y="3494188"/>
            <a:ext cx="8401050" cy="3090886"/>
          </a:xfrm>
          <a:prstGeom prst="rect">
            <a:avLst/>
          </a:prstGeom>
        </p:spPr>
      </p:pic>
    </p:spTree>
    <p:extLst>
      <p:ext uri="{BB962C8B-B14F-4D97-AF65-F5344CB8AC3E}">
        <p14:creationId xmlns:p14="http://schemas.microsoft.com/office/powerpoint/2010/main" val="3423488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057775" y="698750"/>
            <a:ext cx="6686551" cy="4616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0825" y="1160415"/>
            <a:ext cx="5143501" cy="5078313"/>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از انواع دیگر دستگاه های چاپ می توان به دستگاه های چاپ مخمل، سیلک اسکرین، تامپو، لتر پرس، ایچینگ یا چاپ روی فلزات و … اشاره کرد.در تاریخچه ماشین چاپ ، هر کدام از این دستگاه های ویژگی ها و کاربرد های خاص خود را دارند که البته می توانند در موارد بسیاری مورد استفاده قرار بگیرند.برای مثال دستگاه های چاپ تامپو یکی از گزینه های مناسب برای انواع چاپ روی اشکال هندسی مختلف به شمار می روند.یا چاپ روی فلزات می تواند در بحث تبلیغات بسیار مهم جلوه کند.</a:t>
            </a:r>
          </a:p>
        </p:txBody>
      </p:sp>
      <p:sp>
        <p:nvSpPr>
          <p:cNvPr id="3" name="Rectangle 2"/>
          <p:cNvSpPr/>
          <p:nvPr/>
        </p:nvSpPr>
        <p:spPr>
          <a:xfrm>
            <a:off x="4829178" y="698750"/>
            <a:ext cx="69151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تفاوت در تاریخچه ماشین چاپ با دستگاه چاپ فلکسو</a:t>
            </a:r>
          </a:p>
        </p:txBody>
      </p:sp>
      <p:sp>
        <p:nvSpPr>
          <p:cNvPr id="4" name="Rectangle 3"/>
          <p:cNvSpPr/>
          <p:nvPr/>
        </p:nvSpPr>
        <p:spPr>
          <a:xfrm>
            <a:off x="0" y="878146"/>
            <a:ext cx="5057775"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228602" y="1339811"/>
            <a:ext cx="6257924" cy="4563636"/>
          </a:xfrm>
          <a:prstGeom prst="rect">
            <a:avLst/>
          </a:prstGeom>
        </p:spPr>
      </p:pic>
    </p:spTree>
    <p:extLst>
      <p:ext uri="{BB962C8B-B14F-4D97-AF65-F5344CB8AC3E}">
        <p14:creationId xmlns:p14="http://schemas.microsoft.com/office/powerpoint/2010/main" val="2851401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Card 8"/>
          <p:cNvSpPr/>
          <p:nvPr/>
        </p:nvSpPr>
        <p:spPr>
          <a:xfrm>
            <a:off x="5143500" y="628651"/>
            <a:ext cx="6672262" cy="574628"/>
          </a:xfrm>
          <a:prstGeom prst="flowChartPunchedCar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0" y="4371975"/>
            <a:ext cx="12192000" cy="4000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85738" y="1314361"/>
            <a:ext cx="11630024" cy="1200329"/>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دستگاه های چاپ مخمل که بر روی بسیاری متریال به خصوص پارچه کاربرد دارد. می تواند بسیار طرح های زیبا و خلاقانه ای به بازار مشتریان  عرضه کند. در مورد چاپ لتر پرس نیز باید گفت این چاپ را به عنوان چاپ ملخی نیز می شناسند</a:t>
            </a:r>
          </a:p>
        </p:txBody>
      </p:sp>
      <p:sp>
        <p:nvSpPr>
          <p:cNvPr id="3" name="Rectangle 2"/>
          <p:cNvSpPr/>
          <p:nvPr/>
        </p:nvSpPr>
        <p:spPr>
          <a:xfrm>
            <a:off x="4900613" y="741613"/>
            <a:ext cx="69151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تفاوت در تاریخچه ماشین چاپ با دستگاه چاپ فلکسو</a:t>
            </a:r>
          </a:p>
        </p:txBody>
      </p:sp>
      <p:pic>
        <p:nvPicPr>
          <p:cNvPr id="4" name="Picture 3"/>
          <p:cNvPicPr>
            <a:picLocks noChangeAspect="1"/>
          </p:cNvPicPr>
          <p:nvPr/>
        </p:nvPicPr>
        <p:blipFill>
          <a:blip r:embed="rId2"/>
          <a:stretch>
            <a:fillRect/>
          </a:stretch>
        </p:blipFill>
        <p:spPr>
          <a:xfrm>
            <a:off x="1637701" y="2636929"/>
            <a:ext cx="5201848" cy="3846465"/>
          </a:xfrm>
          <a:prstGeom prst="rect">
            <a:avLst/>
          </a:prstGeom>
        </p:spPr>
      </p:pic>
      <p:pic>
        <p:nvPicPr>
          <p:cNvPr id="5" name="Picture 4"/>
          <p:cNvPicPr>
            <a:picLocks noChangeAspect="1"/>
          </p:cNvPicPr>
          <p:nvPr/>
        </p:nvPicPr>
        <p:blipFill>
          <a:blip r:embed="rId3"/>
          <a:stretch>
            <a:fillRect/>
          </a:stretch>
        </p:blipFill>
        <p:spPr>
          <a:xfrm>
            <a:off x="7577136" y="2636930"/>
            <a:ext cx="3819526" cy="3846465"/>
          </a:xfrm>
          <a:prstGeom prst="rect">
            <a:avLst/>
          </a:prstGeom>
        </p:spPr>
      </p:pic>
      <p:sp>
        <p:nvSpPr>
          <p:cNvPr id="7" name="Rectangle 6"/>
          <p:cNvSpPr/>
          <p:nvPr/>
        </p:nvSpPr>
        <p:spPr>
          <a:xfrm>
            <a:off x="0" y="868409"/>
            <a:ext cx="5143500" cy="57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54628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4" name="Flowchart: Process 3"/>
          <p:cNvSpPr/>
          <p:nvPr/>
        </p:nvSpPr>
        <p:spPr>
          <a:xfrm>
            <a:off x="10302907" y="501134"/>
            <a:ext cx="1428596" cy="461665"/>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302907" y="501134"/>
            <a:ext cx="1428596"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جمع بندی</a:t>
            </a:r>
          </a:p>
        </p:txBody>
      </p:sp>
      <p:sp>
        <p:nvSpPr>
          <p:cNvPr id="3" name="Rectangle 2"/>
          <p:cNvSpPr/>
          <p:nvPr/>
        </p:nvSpPr>
        <p:spPr>
          <a:xfrm>
            <a:off x="4514850" y="1914435"/>
            <a:ext cx="7216653" cy="1200329"/>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سیر تحول دستگاه های چاپ را به صورت خلاصه در تاریخچه ماشین چاپ مورد بررسی قرار دادیم و اطلاعات مفیدی را در اختیار شما قرار دادیم</a:t>
            </a:r>
          </a:p>
        </p:txBody>
      </p:sp>
      <p:sp>
        <p:nvSpPr>
          <p:cNvPr id="6" name="Flowchart: Process 5"/>
          <p:cNvSpPr/>
          <p:nvPr/>
        </p:nvSpPr>
        <p:spPr>
          <a:xfrm>
            <a:off x="3886200" y="714375"/>
            <a:ext cx="6416707" cy="57150"/>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4814888" y="4257675"/>
            <a:ext cx="7377112" cy="428625"/>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050827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590" y="2188688"/>
            <a:ext cx="2773516" cy="577081"/>
          </a:xfrm>
          <a:prstGeom prst="rect">
            <a:avLst/>
          </a:prstGeom>
        </p:spPr>
        <p:txBody>
          <a:bodyPr wrap="square">
            <a:spAutoFit/>
          </a:bodyPr>
          <a:lstStyle/>
          <a:p>
            <a:pPr algn="just">
              <a:lnSpc>
                <a:spcPct val="200000"/>
              </a:lnSpc>
            </a:pPr>
            <a:r>
              <a:rPr lang="en-US" dirty="0">
                <a:latin typeface="Vazir" panose="020B0603030804020204" pitchFamily="34" charset="-78"/>
                <a:cs typeface="Vazir" panose="020B0603030804020204" pitchFamily="34" charset="-78"/>
                <a:hlinkClick r:id="rId2"/>
              </a:rPr>
              <a:t>https://tehran-print.com</a:t>
            </a:r>
            <a:endParaRPr lang="en-US" dirty="0">
              <a:latin typeface="Vazir" panose="020B0603030804020204" pitchFamily="34" charset="-78"/>
              <a:cs typeface="Vazir" panose="020B0603030804020204" pitchFamily="34" charset="-78"/>
            </a:endParaRPr>
          </a:p>
        </p:txBody>
      </p:sp>
      <p:sp>
        <p:nvSpPr>
          <p:cNvPr id="3" name="TextBox 2"/>
          <p:cNvSpPr txBox="1"/>
          <p:nvPr/>
        </p:nvSpPr>
        <p:spPr>
          <a:xfrm>
            <a:off x="10729912" y="865141"/>
            <a:ext cx="933378" cy="461665"/>
          </a:xfrm>
          <a:prstGeom prst="rect">
            <a:avLst/>
          </a:prstGeom>
          <a:noFill/>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t>منابع</a:t>
            </a:r>
          </a:p>
        </p:txBody>
      </p:sp>
      <p:sp>
        <p:nvSpPr>
          <p:cNvPr id="4" name="Flowchart: Process 3"/>
          <p:cNvSpPr/>
          <p:nvPr/>
        </p:nvSpPr>
        <p:spPr>
          <a:xfrm>
            <a:off x="0" y="1468756"/>
            <a:ext cx="12192000" cy="45719"/>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74481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3"/>
          <p:cNvSpPr/>
          <p:nvPr/>
        </p:nvSpPr>
        <p:spPr>
          <a:xfrm>
            <a:off x="0" y="2455744"/>
            <a:ext cx="12192000" cy="1116131"/>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Process 2"/>
          <p:cNvSpPr/>
          <p:nvPr/>
        </p:nvSpPr>
        <p:spPr>
          <a:xfrm>
            <a:off x="2845593" y="2099409"/>
            <a:ext cx="6500813" cy="1828800"/>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1812842" y="2505977"/>
            <a:ext cx="7533564" cy="1015663"/>
          </a:xfrm>
          <a:prstGeom prst="rect">
            <a:avLst/>
          </a:prstGeom>
        </p:spPr>
        <p:txBody>
          <a:bodyPr wrap="square">
            <a:spAutoFit/>
          </a:bodyPr>
          <a:lstStyle>
            <a:defPPr>
              <a:defRPr lang="fa-IR"/>
            </a:defPPr>
            <a:lvl1pPr>
              <a:defRPr b="0" i="0">
                <a:solidFill>
                  <a:srgbClr val="0F0F0F"/>
                </a:solidFill>
                <a:effectLst/>
                <a:latin typeface="Vazir" panose="020B0603030804020204" pitchFamily="34" charset="-78"/>
                <a:cs typeface="Vazir" panose="020B0603030804020204" pitchFamily="34" charset="-78"/>
              </a:defRPr>
            </a:lvl1pPr>
          </a:lstStyle>
          <a:p>
            <a:pPr algn="just"/>
            <a:r>
              <a:rPr lang="fa-IR" sz="6000" b="1" dirty="0">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2993420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144251"/>
            <a:ext cx="8572500" cy="5467350"/>
          </a:xfrm>
          <a:prstGeom prst="rect">
            <a:avLst/>
          </a:prstGeom>
        </p:spPr>
      </p:pic>
      <p:sp>
        <p:nvSpPr>
          <p:cNvPr id="7" name="Rectangle 6"/>
          <p:cNvSpPr/>
          <p:nvPr/>
        </p:nvSpPr>
        <p:spPr>
          <a:xfrm>
            <a:off x="10235531" y="910194"/>
            <a:ext cx="1592694" cy="4616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48215" y="1579832"/>
            <a:ext cx="3080010" cy="2862322"/>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هر کدام از دستگاه های چاپ کاربرد  های مختلفی دارند و همچنین هر ماشین چاپ برای یک نیاز طراحی و تولیدمی شود.</a:t>
            </a:r>
            <a:br>
              <a:rPr lang="fa-IR" dirty="0">
                <a:solidFill>
                  <a:srgbClr val="0F0F0F"/>
                </a:solidFill>
                <a:latin typeface="Vazir" panose="020B0603030804020204" pitchFamily="34" charset="-78"/>
                <a:cs typeface="Vazir" panose="020B0603030804020204" pitchFamily="34" charset="-78"/>
              </a:rPr>
            </a:br>
            <a:endParaRPr lang="fa-IR" dirty="0">
              <a:solidFill>
                <a:srgbClr val="0F0F0F"/>
              </a:solidFill>
              <a:latin typeface="Vazir" panose="020B0603030804020204" pitchFamily="34" charset="-78"/>
              <a:cs typeface="Vazir" panose="020B0603030804020204" pitchFamily="34" charset="-78"/>
            </a:endParaRPr>
          </a:p>
        </p:txBody>
      </p:sp>
      <p:sp>
        <p:nvSpPr>
          <p:cNvPr id="4" name="Rectangle 3"/>
          <p:cNvSpPr/>
          <p:nvPr/>
        </p:nvSpPr>
        <p:spPr>
          <a:xfrm>
            <a:off x="8572500" y="4078681"/>
            <a:ext cx="3185387"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p:cNvSpPr txBox="1"/>
          <p:nvPr/>
        </p:nvSpPr>
        <p:spPr>
          <a:xfrm>
            <a:off x="10149550" y="910194"/>
            <a:ext cx="167867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ماشین چاپ</a:t>
            </a:r>
          </a:p>
        </p:txBody>
      </p:sp>
      <p:sp>
        <p:nvSpPr>
          <p:cNvPr id="8" name="Rectangle 7"/>
          <p:cNvSpPr/>
          <p:nvPr/>
        </p:nvSpPr>
        <p:spPr>
          <a:xfrm flipV="1">
            <a:off x="0" y="1118167"/>
            <a:ext cx="10235531"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p:cNvSpPr/>
          <p:nvPr/>
        </p:nvSpPr>
        <p:spPr>
          <a:xfrm>
            <a:off x="9210401" y="5352235"/>
            <a:ext cx="2155638" cy="149443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Isosceles Triangle 10"/>
          <p:cNvSpPr/>
          <p:nvPr/>
        </p:nvSpPr>
        <p:spPr>
          <a:xfrm rot="16200000">
            <a:off x="10881903" y="4439929"/>
            <a:ext cx="1456030" cy="118036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Isosceles Triangle 11"/>
          <p:cNvSpPr/>
          <p:nvPr/>
        </p:nvSpPr>
        <p:spPr>
          <a:xfrm rot="5400000">
            <a:off x="8020200" y="4448350"/>
            <a:ext cx="1456030" cy="118036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0" y="232010"/>
            <a:ext cx="12200102" cy="818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4"/>
          <a:stretch>
            <a:fillRect/>
          </a:stretch>
        </p:blipFill>
        <p:spPr>
          <a:xfrm>
            <a:off x="0" y="6819574"/>
            <a:ext cx="12192000" cy="79209"/>
          </a:xfrm>
          <a:prstGeom prst="rect">
            <a:avLst/>
          </a:prstGeom>
        </p:spPr>
      </p:pic>
    </p:spTree>
    <p:extLst>
      <p:ext uri="{BB962C8B-B14F-4D97-AF65-F5344CB8AC3E}">
        <p14:creationId xmlns:p14="http://schemas.microsoft.com/office/powerpoint/2010/main" val="3782542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 y="4215927"/>
            <a:ext cx="6933063" cy="8188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6373505"/>
            <a:ext cx="6933063" cy="8188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6325100" y="2304006"/>
            <a:ext cx="5866900" cy="4553993"/>
          </a:xfrm>
          <a:prstGeom prst="rect">
            <a:avLst/>
          </a:prstGeom>
        </p:spPr>
      </p:pic>
      <p:sp>
        <p:nvSpPr>
          <p:cNvPr id="2" name="Rectangle 1"/>
          <p:cNvSpPr/>
          <p:nvPr/>
        </p:nvSpPr>
        <p:spPr>
          <a:xfrm>
            <a:off x="914399" y="1370546"/>
            <a:ext cx="5463653" cy="1754326"/>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نخستین ماشین های چاپ فقط استفاده های معمولی داشتند که البته این موضوع نیز در این صنعت، خود یک پیشرفت شایان توجه بود.</a:t>
            </a:r>
          </a:p>
        </p:txBody>
      </p:sp>
      <p:sp>
        <p:nvSpPr>
          <p:cNvPr id="5" name="TextBox 4"/>
          <p:cNvSpPr txBox="1"/>
          <p:nvPr/>
        </p:nvSpPr>
        <p:spPr>
          <a:xfrm>
            <a:off x="4699378" y="908881"/>
            <a:ext cx="167867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ماشین چاپ</a:t>
            </a:r>
          </a:p>
        </p:txBody>
      </p:sp>
      <p:sp>
        <p:nvSpPr>
          <p:cNvPr id="3" name="Rectangle 2"/>
          <p:cNvSpPr/>
          <p:nvPr/>
        </p:nvSpPr>
        <p:spPr>
          <a:xfrm>
            <a:off x="0" y="1078172"/>
            <a:ext cx="469937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3"/>
          <a:stretch>
            <a:fillRect/>
          </a:stretch>
        </p:blipFill>
        <p:spPr>
          <a:xfrm>
            <a:off x="6325100" y="1078172"/>
            <a:ext cx="5813947" cy="45719"/>
          </a:xfrm>
          <a:prstGeom prst="rect">
            <a:avLst/>
          </a:prstGeom>
        </p:spPr>
      </p:pic>
      <p:sp>
        <p:nvSpPr>
          <p:cNvPr id="9" name="Rectangle 8"/>
          <p:cNvSpPr/>
          <p:nvPr/>
        </p:nvSpPr>
        <p:spPr>
          <a:xfrm>
            <a:off x="0" y="5193390"/>
            <a:ext cx="4699378" cy="1228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07288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lowchart: Document 14"/>
          <p:cNvSpPr/>
          <p:nvPr/>
        </p:nvSpPr>
        <p:spPr>
          <a:xfrm>
            <a:off x="8420669" y="1566783"/>
            <a:ext cx="3459707" cy="2653642"/>
          </a:xfrm>
          <a:prstGeom prst="flowChartDocumen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Hexagon 12"/>
          <p:cNvSpPr/>
          <p:nvPr/>
        </p:nvSpPr>
        <p:spPr>
          <a:xfrm>
            <a:off x="10201701" y="757361"/>
            <a:ext cx="1678675" cy="611615"/>
          </a:xfrm>
          <a:prstGeom prst="hexag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2"/>
          <a:stretch>
            <a:fillRect/>
          </a:stretch>
        </p:blipFill>
        <p:spPr>
          <a:xfrm>
            <a:off x="1009935" y="3725157"/>
            <a:ext cx="5581934" cy="2804615"/>
          </a:xfrm>
          <a:prstGeom prst="rect">
            <a:avLst/>
          </a:prstGeom>
        </p:spPr>
      </p:pic>
      <p:pic>
        <p:nvPicPr>
          <p:cNvPr id="7" name="Picture 6"/>
          <p:cNvPicPr>
            <a:picLocks noChangeAspect="1"/>
          </p:cNvPicPr>
          <p:nvPr/>
        </p:nvPicPr>
        <p:blipFill rotWithShape="1">
          <a:blip r:embed="rId3"/>
          <a:srcRect l="8908" r="10075" b="20670"/>
          <a:stretch/>
        </p:blipFill>
        <p:spPr>
          <a:xfrm>
            <a:off x="204721" y="26614"/>
            <a:ext cx="7902050" cy="4026771"/>
          </a:xfrm>
          <a:prstGeom prst="rect">
            <a:avLst/>
          </a:prstGeom>
        </p:spPr>
      </p:pic>
      <p:sp>
        <p:nvSpPr>
          <p:cNvPr id="2" name="Rectangle 1"/>
          <p:cNvSpPr/>
          <p:nvPr/>
        </p:nvSpPr>
        <p:spPr>
          <a:xfrm>
            <a:off x="8598091" y="1416833"/>
            <a:ext cx="3282285" cy="2308324"/>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تاریخچه ماشین چاپ ابتدایی فقط چاپ های سیاه سفید انجام می دادند و دستگاه های چاپ رنگی کم کم وارد این بازار شدند.</a:t>
            </a:r>
          </a:p>
        </p:txBody>
      </p:sp>
      <p:sp>
        <p:nvSpPr>
          <p:cNvPr id="5" name="TextBox 4"/>
          <p:cNvSpPr txBox="1"/>
          <p:nvPr/>
        </p:nvSpPr>
        <p:spPr>
          <a:xfrm>
            <a:off x="10201701" y="818688"/>
            <a:ext cx="167867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ماشین چاپ</a:t>
            </a:r>
          </a:p>
        </p:txBody>
      </p:sp>
      <p:sp>
        <p:nvSpPr>
          <p:cNvPr id="9" name="Rectangle 8"/>
          <p:cNvSpPr/>
          <p:nvPr/>
        </p:nvSpPr>
        <p:spPr>
          <a:xfrm>
            <a:off x="0" y="5363570"/>
            <a:ext cx="2142699" cy="682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flipV="1">
            <a:off x="5336273" y="5868536"/>
            <a:ext cx="6855727" cy="818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8420669" y="1026660"/>
            <a:ext cx="1781032" cy="45719"/>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57739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flipV="1">
            <a:off x="0" y="639134"/>
            <a:ext cx="1016758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Pentagon 12"/>
          <p:cNvSpPr/>
          <p:nvPr/>
        </p:nvSpPr>
        <p:spPr>
          <a:xfrm rot="10800000">
            <a:off x="9976511" y="444810"/>
            <a:ext cx="1869743" cy="442294"/>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6387152" y="6229454"/>
            <a:ext cx="4476466" cy="420312"/>
          </a:xfrm>
          <a:prstGeom prst="flowChartProces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504967" y="3261818"/>
            <a:ext cx="5527341" cy="39562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300256" y="5295329"/>
            <a:ext cx="2593075" cy="1398895"/>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9416954" y="3507475"/>
            <a:ext cx="1651379" cy="1951630"/>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384437" y="3316406"/>
            <a:ext cx="5600106" cy="3292574"/>
          </a:xfrm>
          <a:prstGeom prst="rect">
            <a:avLst/>
          </a:prstGeom>
        </p:spPr>
      </p:pic>
      <p:sp>
        <p:nvSpPr>
          <p:cNvPr id="2" name="Rectangle 1"/>
          <p:cNvSpPr/>
          <p:nvPr/>
        </p:nvSpPr>
        <p:spPr>
          <a:xfrm>
            <a:off x="122830" y="777922"/>
            <a:ext cx="11723426" cy="1754326"/>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امروزه اما تنوع این دستگاه های چاپ بسیار زیاد شده است.از دستگاه های چاپ دیجیتال گرفته تا دستگاه های چاپ افست هر کدام برای یک کاربرد خاص استفاده می شوندو البته هر کدام از آن ها محدودیت ها و مزایای خود را دارند.در نظر داشته باشیدکه  قابلیت های مختلف دستگاه های چاپ باعث می شوند که بتوان آن ها را درصنایع متفاوتی به کار برد و از آن ها بهترین استفاده را داشت.</a:t>
            </a:r>
          </a:p>
        </p:txBody>
      </p:sp>
      <p:pic>
        <p:nvPicPr>
          <p:cNvPr id="7" name="Picture 6"/>
          <p:cNvPicPr>
            <a:picLocks noChangeAspect="1"/>
          </p:cNvPicPr>
          <p:nvPr/>
        </p:nvPicPr>
        <p:blipFill>
          <a:blip r:embed="rId3"/>
          <a:stretch>
            <a:fillRect/>
          </a:stretch>
        </p:blipFill>
        <p:spPr>
          <a:xfrm>
            <a:off x="6455391" y="3602853"/>
            <a:ext cx="4517409" cy="3006127"/>
          </a:xfrm>
          <a:prstGeom prst="rect">
            <a:avLst/>
          </a:prstGeom>
        </p:spPr>
      </p:pic>
      <p:sp>
        <p:nvSpPr>
          <p:cNvPr id="12" name="TextBox 11"/>
          <p:cNvSpPr txBox="1"/>
          <p:nvPr/>
        </p:nvSpPr>
        <p:spPr>
          <a:xfrm>
            <a:off x="10167581" y="444810"/>
            <a:ext cx="167867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ماشین چاپ</a:t>
            </a:r>
          </a:p>
        </p:txBody>
      </p:sp>
    </p:spTree>
    <p:extLst>
      <p:ext uri="{BB962C8B-B14F-4D97-AF65-F5344CB8AC3E}">
        <p14:creationId xmlns:p14="http://schemas.microsoft.com/office/powerpoint/2010/main" val="1795907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09182" y="5445458"/>
            <a:ext cx="12301182" cy="191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724633" y="565329"/>
            <a:ext cx="4026090" cy="398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a:srcRect r="53093"/>
          <a:stretch/>
        </p:blipFill>
        <p:spPr>
          <a:xfrm>
            <a:off x="829811" y="0"/>
            <a:ext cx="3449187" cy="5636525"/>
          </a:xfrm>
          <a:prstGeom prst="rect">
            <a:avLst/>
          </a:prstGeom>
        </p:spPr>
      </p:pic>
      <p:sp>
        <p:nvSpPr>
          <p:cNvPr id="2" name="Rectangle 1"/>
          <p:cNvSpPr/>
          <p:nvPr/>
        </p:nvSpPr>
        <p:spPr>
          <a:xfrm>
            <a:off x="5654723" y="565329"/>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654723" y="963894"/>
            <a:ext cx="6096000" cy="3347070"/>
          </a:xfrm>
          <a:prstGeom prst="rect">
            <a:avLst/>
          </a:prstGeom>
        </p:spPr>
        <p:txBody>
          <a:bodyPr>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در مورد تحول دتاریخچه ماشین چاپ ، می توان به دستگاه های چاپ سابلیمیشن اشاره کردکه امروزه در بازار پوشاک و پارچه بسیار مورد استفاده قرار می گیرند.این دستگاه ها می توانند طرح های با ثبات بسیار زیاد روی پارچه منتقل کنند.یکی دیگر از مواردی که در مورد صنعت چاپ وجود دارد این است که بستر های چاپی می توانند از جنس پلاستیک، سلفون، چوب، چرم، شیشه و … باشد.</a:t>
            </a:r>
          </a:p>
        </p:txBody>
      </p:sp>
      <p:pic>
        <p:nvPicPr>
          <p:cNvPr id="5" name="Picture 4"/>
          <p:cNvPicPr>
            <a:picLocks noChangeAspect="1"/>
          </p:cNvPicPr>
          <p:nvPr/>
        </p:nvPicPr>
        <p:blipFill>
          <a:blip r:embed="rId3"/>
          <a:stretch>
            <a:fillRect/>
          </a:stretch>
        </p:blipFill>
        <p:spPr>
          <a:xfrm>
            <a:off x="271106" y="4178163"/>
            <a:ext cx="8015784" cy="2671928"/>
          </a:xfrm>
          <a:prstGeom prst="rect">
            <a:avLst/>
          </a:prstGeom>
        </p:spPr>
      </p:pic>
      <p:sp>
        <p:nvSpPr>
          <p:cNvPr id="9" name="Rectangle 8"/>
          <p:cNvSpPr/>
          <p:nvPr/>
        </p:nvSpPr>
        <p:spPr>
          <a:xfrm flipV="1">
            <a:off x="5654723" y="777922"/>
            <a:ext cx="206991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52882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942997" y="562431"/>
            <a:ext cx="3875965" cy="46115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6936388" y="1699728"/>
            <a:ext cx="4957636" cy="21790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rotWithShape="1">
          <a:blip r:embed="rId2"/>
          <a:srcRect r="22709"/>
          <a:stretch/>
        </p:blipFill>
        <p:spPr>
          <a:xfrm>
            <a:off x="0" y="0"/>
            <a:ext cx="6264084" cy="4038289"/>
          </a:xfrm>
          <a:prstGeom prst="rect">
            <a:avLst/>
          </a:prstGeom>
        </p:spPr>
      </p:pic>
      <p:sp>
        <p:nvSpPr>
          <p:cNvPr id="2" name="Rectangle 1"/>
          <p:cNvSpPr/>
          <p:nvPr/>
        </p:nvSpPr>
        <p:spPr>
          <a:xfrm>
            <a:off x="191069" y="4701329"/>
            <a:ext cx="11627893" cy="1754326"/>
          </a:xfrm>
          <a:prstGeom prst="rect">
            <a:avLst/>
          </a:prstGeom>
        </p:spPr>
        <p:txBody>
          <a:bodyPr wrap="square">
            <a:spAutoFit/>
          </a:bodyPr>
          <a:lstStyle/>
          <a:p>
            <a:pPr algn="just">
              <a:lnSpc>
                <a:spcPct val="200000"/>
              </a:lnSpc>
            </a:pPr>
            <a:r>
              <a:rPr lang="fa-IR" dirty="0">
                <a:solidFill>
                  <a:srgbClr val="0F0F0F"/>
                </a:solidFill>
                <a:latin typeface="Vazir" panose="020B0603030804020204" pitchFamily="34" charset="-78"/>
                <a:cs typeface="Vazir" panose="020B0603030804020204" pitchFamily="34" charset="-78"/>
              </a:rPr>
              <a:t>نوع نقش و طرح ها امروزه بسیار متنوع شده است و می توان گفت تکنیک های چاپ و همچنیندستگاه های چاپ می توانند آثار زیبایی خلق کنند.می توان گفت در دنیای امروزه بخش مهمی از زندگی و مشاغل تحت تاثیر صنعت چاپ و تکنیک های آن قرار گرفته اند.</a:t>
            </a:r>
          </a:p>
        </p:txBody>
      </p:sp>
      <p:pic>
        <p:nvPicPr>
          <p:cNvPr id="4" name="Picture 3"/>
          <p:cNvPicPr>
            <a:picLocks noChangeAspect="1"/>
          </p:cNvPicPr>
          <p:nvPr/>
        </p:nvPicPr>
        <p:blipFill rotWithShape="1">
          <a:blip r:embed="rId3"/>
          <a:srcRect l="9635" b="-130"/>
          <a:stretch/>
        </p:blipFill>
        <p:spPr>
          <a:xfrm>
            <a:off x="6936388" y="1879948"/>
            <a:ext cx="4807512" cy="2572622"/>
          </a:xfrm>
          <a:prstGeom prst="rect">
            <a:avLst/>
          </a:prstGeom>
        </p:spPr>
      </p:pic>
      <p:sp>
        <p:nvSpPr>
          <p:cNvPr id="6" name="Rectangle 5"/>
          <p:cNvSpPr/>
          <p:nvPr/>
        </p:nvSpPr>
        <p:spPr>
          <a:xfrm>
            <a:off x="7710985" y="562431"/>
            <a:ext cx="4107977"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تحول در تاریخچه ماشین چاپ</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7" name="Rectangle 6"/>
          <p:cNvSpPr/>
          <p:nvPr/>
        </p:nvSpPr>
        <p:spPr>
          <a:xfrm>
            <a:off x="8134064" y="1105469"/>
            <a:ext cx="3589361" cy="545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2700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164096" y="0"/>
            <a:ext cx="6027904"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nip Diagonal Corner Rectangle 8"/>
          <p:cNvSpPr/>
          <p:nvPr/>
        </p:nvSpPr>
        <p:spPr>
          <a:xfrm>
            <a:off x="171750" y="300251"/>
            <a:ext cx="5992346" cy="525455"/>
          </a:xfrm>
          <a:prstGeom prst="snip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14149" y="855242"/>
            <a:ext cx="5549947" cy="5078313"/>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همانطور که گفته شد ماشین های چاپ انواع مختلفی دارند و در طول دوران زمان‌ های متفاوت تکامل یافتند.اولین دستگاه چاپی که با جوهر کار می‌کرد توسط گوتنبرگ فیزیکدان آلمانی اختراع شد.این دستگاه می توانست متن و تصویر را چاپ کند. ماشین مکانیزه ای که برای اولین بار روش های چاپ باسمه ای انجام می داد.البته باید گفت چینی ها قرن ها بود که از این روش برای چاپ استفاده می‌کردند،اما گوتنبرگ موفق شد که این روش را به صورت یک ماشین مکانیکی چاپ طراحی و تولید کند.</a:t>
            </a:r>
          </a:p>
        </p:txBody>
      </p:sp>
      <p:pic>
        <p:nvPicPr>
          <p:cNvPr id="5" name="Picture 4"/>
          <p:cNvPicPr>
            <a:picLocks noChangeAspect="1"/>
          </p:cNvPicPr>
          <p:nvPr/>
        </p:nvPicPr>
        <p:blipFill>
          <a:blip r:embed="rId3"/>
          <a:stretch>
            <a:fillRect/>
          </a:stretch>
        </p:blipFill>
        <p:spPr>
          <a:xfrm>
            <a:off x="6164096" y="300251"/>
            <a:ext cx="5923412" cy="6376380"/>
          </a:xfrm>
          <a:prstGeom prst="rect">
            <a:avLst/>
          </a:prstGeom>
        </p:spPr>
      </p:pic>
      <p:sp>
        <p:nvSpPr>
          <p:cNvPr id="6" name="Rectangle 5"/>
          <p:cNvSpPr/>
          <p:nvPr/>
        </p:nvSpPr>
        <p:spPr>
          <a:xfrm>
            <a:off x="171750" y="332146"/>
            <a:ext cx="5992346"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تاریخچه ماشین چاپ در طول دوران های مختلف</a:t>
            </a:r>
          </a:p>
        </p:txBody>
      </p:sp>
      <p:sp>
        <p:nvSpPr>
          <p:cNvPr id="7" name="Flowchart: Process 6"/>
          <p:cNvSpPr/>
          <p:nvPr/>
        </p:nvSpPr>
        <p:spPr>
          <a:xfrm>
            <a:off x="477672" y="6642512"/>
            <a:ext cx="5686424" cy="68238"/>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31770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1235</Words>
  <Application>Microsoft Office PowerPoint</Application>
  <PresentationFormat>Widescreen</PresentationFormat>
  <Paragraphs>58</Paragraphs>
  <Slides>25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30</cp:revision>
  <dcterms:created xsi:type="dcterms:W3CDTF">2025-01-29T08:17:33Z</dcterms:created>
  <dcterms:modified xsi:type="dcterms:W3CDTF">2025-02-17T12:39:37Z</dcterms:modified>
</cp:coreProperties>
</file>