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24"/>
  </p:notesMasterIdLst>
  <p:sldIdLst>
    <p:sldId id="272" r:id="rId2"/>
    <p:sldId id="256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5" r:id="rId15"/>
    <p:sldId id="267" r:id="rId16"/>
    <p:sldId id="274" r:id="rId17"/>
    <p:sldId id="268" r:id="rId18"/>
    <p:sldId id="269" r:id="rId19"/>
    <p:sldId id="277" r:id="rId20"/>
    <p:sldId id="276" r:id="rId21"/>
    <p:sldId id="270" r:id="rId22"/>
    <p:sldId id="271" r:id="rId23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5" d="100"/>
          <a:sy n="65" d="100"/>
        </p:scale>
        <p:origin x="538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7F5D144-F3B6-4897-ADF0-B319A4E7B403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48D542A-7D77-4A23-BE08-75E9AD4284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137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8D542A-7D77-4A23-BE08-75E9AD42849F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9264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D542A-7D77-4A23-BE08-75E9AD42849F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6692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D542A-7D77-4A23-BE08-75E9AD42849F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527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84525-D882-5A27-2BA9-8A8C3143BD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8BB26A-F4E4-1B7F-E020-A8B042310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2945D-DE30-6CAC-A4D0-A38CDA3E3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12AF4-EECC-B784-0D71-E7535FEF7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E1038-1C6D-ABA3-69B8-B2ED8F027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3458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85DB1-B771-545E-3DDC-917817888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F3A51-3EF4-82A0-335B-B8B3F7A605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FB2A0-33FF-8C26-5479-F5AB97165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06116-E493-A429-EBAF-1C5BBB8BB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2F77D-EB84-5D92-2ADF-7F6B1F2C0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521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247B02-F1A7-6056-32A8-EEB949C809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E8AAFA-2755-B9A0-2860-C8A5506680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4BE50-3A61-90B2-0092-B56055090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A220AC-2FCD-8CAD-5637-7113B54CA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83849-8332-7115-7600-E09C7CB25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1298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076700" y="0"/>
            <a:ext cx="8115300" cy="6858000"/>
          </a:xfrm>
          <a:custGeom>
            <a:avLst/>
            <a:gdLst>
              <a:gd name="connsiteX0" fmla="*/ 0 w 8115300"/>
              <a:gd name="connsiteY0" fmla="*/ 0 h 6858000"/>
              <a:gd name="connsiteX1" fmla="*/ 8115300 w 8115300"/>
              <a:gd name="connsiteY1" fmla="*/ 0 h 6858000"/>
              <a:gd name="connsiteX2" fmla="*/ 8115300 w 8115300"/>
              <a:gd name="connsiteY2" fmla="*/ 6858000 h 6858000"/>
              <a:gd name="connsiteX3" fmla="*/ 0 w 8115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5300" h="6858000">
                <a:moveTo>
                  <a:pt x="0" y="0"/>
                </a:moveTo>
                <a:lnTo>
                  <a:pt x="8115300" y="0"/>
                </a:lnTo>
                <a:lnTo>
                  <a:pt x="81153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3237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896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5915F-A219-0F81-04F6-3CA20568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CA0C1-F74E-3C75-4A4D-A8639CCF1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C835D-DD42-939D-AFF8-5A77CB901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BB3B72-434E-B0E7-181E-3CC9C0BA4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AD222-748D-9936-838B-F902776BF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829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4EC6E-A77F-CEDF-8C08-D8B0ADA64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B0E89-0085-DFC7-3F9D-BCBB5167B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1A3A0-232E-FB7C-9562-222094AA6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03D6B-25AD-62BC-EAA5-4E6EC6031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3BA86-93C4-99B8-AF47-8CA5D5F1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078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ED0B7-A436-80F5-9C77-4B351959C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3749B-1851-2A6D-3D17-CA92ABF8F6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E4D24-9FD9-15E4-B7EE-6A829596E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83113-2C5E-57A3-49CB-310B1CA2B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40898F-2047-31E7-EE32-1C6039EA8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D4ED9-F77D-F8E5-6406-8C58A14D7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46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1F77B-DCA4-8793-4B3C-D1D9C9609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B05C1-81A1-F415-C896-BE3D6A967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C00893-B4E5-30E4-406E-6EC7AFDFF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4E695-C248-0023-D9EC-40F370592C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65ED45-CB89-7E5C-5742-CAE6CADF76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603FA-61D5-805A-1D83-75A4FEBBB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0306A6-E50B-7E9A-FD90-33A3EF8A9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179E3A-8F3B-553F-4CDA-73007B30E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3275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9ACF7-73CA-8242-2648-A1F718BC9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42BCA4-86A0-0E90-C205-E787A90B4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C666C-78B5-0256-BE76-A24F7DB37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4E16F3-E08B-E324-55C3-F1A409A6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7308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47D9D8-70AF-2638-24CF-41F1D2989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19F2CF-1607-8A91-74C2-6883CD5F8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B302A4-31DE-1E52-B660-5FB80DBDD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8210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AA632-01FC-8D1F-6EB3-E01F3DF1A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244BC-4ADD-B35D-9466-F6E68CDFD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BDB83-2584-4F5F-0E54-731B620D7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7E5B3-4AB8-D3F4-686E-8913D2D0B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B91CED-1ACC-71E4-16C9-CBD30CF8F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6E2601-E7C5-01AC-3C96-C843FCBB8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726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99333-4FDC-776A-0479-F55D131B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E90DF5-A94B-E0AA-33E5-62B2ED7DDB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C98CEE-4C68-E508-A0AE-C3B9F42337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DD26E5-48D3-2C0A-B53F-CEFCEB495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779E3-78C9-C4A2-D551-30E8A3CD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A28FAC-B723-B649-73AB-5A26FA652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035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B7801B-3646-E880-4D05-226FE1E2B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8A8C2-7B9B-2056-C11E-D757846D6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9DEC0-233E-ABCB-E736-B65A381603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57BD8-8963-45BC-8718-DD887064606C}" type="datetimeFigureOut">
              <a:rPr lang="fa-IR" smtClean="0"/>
              <a:t>19/08/1446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EF755-85D9-A1A5-8E1F-087DAF3F2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B2DBA-2FF8-8BE9-E2CE-8834744109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88F5A-B70C-497B-8EE6-815D8A2A6D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436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5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fa.wikipedia.org/wiki/%D8%A7%D8%A8%D9%88%D8%A7%DB%8C%D9%88%D8%A8_%D8%A7%D9%86%D8%B5%D8%A7%D8%B1%DB%8C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fa.wikipedia.org/wiki/%D8%A7%D8%A8%D9%88%D8%A7%D9%84%D8%AD%D8%B3%D9%86_%D8%AE%D8%B1%D9%82%D8%A7%D9%86%DB%8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6" r="15536" b="7746"/>
          <a:stretch/>
        </p:blipFill>
        <p:spPr>
          <a:xfrm>
            <a:off x="4671240" y="0"/>
            <a:ext cx="7520760" cy="6858000"/>
          </a:xfrm>
          <a:prstGeom prst="snip2DiagRect">
            <a:avLst>
              <a:gd name="adj1" fmla="val 0"/>
              <a:gd name="adj2" fmla="val 26923"/>
            </a:avLst>
          </a:prstGeom>
        </p:spPr>
      </p:pic>
      <p:sp>
        <p:nvSpPr>
          <p:cNvPr id="4" name="Rectangle 3"/>
          <p:cNvSpPr/>
          <p:nvPr/>
        </p:nvSpPr>
        <p:spPr>
          <a:xfrm>
            <a:off x="134125" y="2348593"/>
            <a:ext cx="5351565" cy="56392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296540" y="3452884"/>
            <a:ext cx="3287917" cy="551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395307" y="4611662"/>
            <a:ext cx="5090383" cy="5471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1296540" y="5675008"/>
            <a:ext cx="3287916" cy="53472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330" y="163773"/>
            <a:ext cx="1924336" cy="19243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4125" y="2396949"/>
            <a:ext cx="56127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موضوع:پاورپوینت خواجه عبدالله  انصاری </a:t>
            </a:r>
          </a:p>
        </p:txBody>
      </p:sp>
      <p:sp>
        <p:nvSpPr>
          <p:cNvPr id="9" name="Rectangle 8"/>
          <p:cNvSpPr/>
          <p:nvPr/>
        </p:nvSpPr>
        <p:spPr>
          <a:xfrm>
            <a:off x="1237147" y="3514197"/>
            <a:ext cx="3406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راهنما:علیرضا عزیزی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94429" y="4628145"/>
            <a:ext cx="2892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پژوهشگر:فرزانه توکلی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72124" y="5711798"/>
            <a:ext cx="1936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</a:t>
            </a:r>
          </a:p>
        </p:txBody>
      </p:sp>
    </p:spTree>
    <p:extLst>
      <p:ext uri="{BB962C8B-B14F-4D97-AF65-F5344CB8AC3E}">
        <p14:creationId xmlns:p14="http://schemas.microsoft.com/office/powerpoint/2010/main" val="913998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5209" r="25799" b="15110"/>
          <a:stretch/>
        </p:blipFill>
        <p:spPr>
          <a:xfrm>
            <a:off x="2743200" y="2053805"/>
            <a:ext cx="4299284" cy="49687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567927" y="534087"/>
            <a:ext cx="2207656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3764"/>
          <a:stretch/>
        </p:blipFill>
        <p:spPr>
          <a:xfrm>
            <a:off x="6882063" y="3146660"/>
            <a:ext cx="5197642" cy="37251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49267" y="995752"/>
            <a:ext cx="100263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خواجه دو بار عزم سفر حج نمود یکبار از ری و بار دیگر تا بغداد سفر کرده و بازگشت در این سفرها بود که به دیدار شیخ ابوالحسن خرقانی موفق گردید. شیخ می‌گفت «پروردگار چه در حجاز و چه در خوارزم حاضر است.» یکبار نیز با ابوسعید ابوالخیر دیدار و مباحثه داشته‌است.</a:t>
            </a:r>
          </a:p>
          <a:p>
            <a:pPr algn="just">
              <a:lnSpc>
                <a:spcPct val="200000"/>
              </a:lnSpc>
            </a:pP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67927" y="534087"/>
            <a:ext cx="220765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کودکی و نوجوانی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5277852" y="3116794"/>
            <a:ext cx="6914148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0" y="737937"/>
            <a:ext cx="9567927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0" y="4719899"/>
            <a:ext cx="3357349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425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0912327" y="392465"/>
            <a:ext cx="864339" cy="4616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0" y="5759355"/>
            <a:ext cx="12192000" cy="17742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2402008" y="2661314"/>
            <a:ext cx="1514902" cy="3275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7860435" y="2661314"/>
            <a:ext cx="1720293" cy="3275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10912327" y="392465"/>
            <a:ext cx="864339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عقاید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3899" y="854130"/>
            <a:ext cx="114627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ن اصحاب خود را عمارت باطن آموختم نه خرده ظاهر و آرایش جامه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….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وی با وجود اینکه استاد علوم اسلامی مانند تفسیر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،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حدیث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اصول و عقاید بود، با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علم کلام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و اهل آن مخالف بود و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قرآن را یگانه دلیل و مرشد مؤمن می‌شمرد که می‌تواند او را به توحید حقیقی رهنمون شود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هم استاد شریعت بود و هم پیر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طریقت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در حالی که فقیه ضد بدعت بود در عشق عرفانی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  <a:r>
              <a:rPr lang="ar-SA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وجود او را تسخیر کرد</a:t>
            </a:r>
            <a:r>
              <a:rPr lang="fa-IR" alt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7660"/>
          <a:stretch/>
        </p:blipFill>
        <p:spPr>
          <a:xfrm>
            <a:off x="2864677" y="2796696"/>
            <a:ext cx="6361210" cy="39159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23297"/>
            <a:ext cx="10912327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1719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47916" y="0"/>
            <a:ext cx="1050877" cy="685800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6701050" y="1605573"/>
            <a:ext cx="4897391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مشی تصوف خواجه عبدالله جمع طریقت و شریعت بوده‌است و به شاگردان و مریدان خود برای رعایت آداب شریعت مکرر سفارش می‌کرد.خواجه در تأیید شریعت و ظاهر دین می‌گوید: «شریعت همه حقیقت است و حقیقت همه شریعت و بنای حقیقت بر شریعت است و شریعت بی حقیقت بیکار است و حقیقت بی شریعت بیکار و کارکنندگان جز این دو بیکار است.»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34103" y="1105101"/>
            <a:ext cx="864339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عقاید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16" y="1842447"/>
            <a:ext cx="5775836" cy="363285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05515" y="1335933"/>
            <a:ext cx="4148920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515" y="6284561"/>
            <a:ext cx="4992926" cy="5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01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DE3515-287C-04B6-F34D-21C2B7763AE3}"/>
              </a:ext>
            </a:extLst>
          </p:cNvPr>
          <p:cNvSpPr/>
          <p:nvPr/>
        </p:nvSpPr>
        <p:spPr>
          <a:xfrm>
            <a:off x="6751095" y="0"/>
            <a:ext cx="3279913" cy="4939747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122829" y="1599645"/>
            <a:ext cx="31662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خواجه عبدالله انصاری با فلاسفهٔ زمان خود و تفکرات آن‌ها موافق نبود و عبدالحسین زرین‌کوب در کتاب جست و جو در تصوف از فتنهٔ عظیمی سخن می‌گوید</a:t>
            </a:r>
          </a:p>
        </p:txBody>
      </p:sp>
      <p:sp>
        <p:nvSpPr>
          <p:cNvPr id="3" name="Rectangle 2"/>
          <p:cNvSpPr/>
          <p:nvPr/>
        </p:nvSpPr>
        <p:spPr>
          <a:xfrm>
            <a:off x="2424773" y="1137980"/>
            <a:ext cx="864339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عقاید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983" y="1137980"/>
            <a:ext cx="8572500" cy="48101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387152"/>
            <a:ext cx="12192000" cy="13647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0" y="4744646"/>
            <a:ext cx="3461983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0" y="1599645"/>
            <a:ext cx="3461983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855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2981739" cy="65865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7100888" y="1653501"/>
            <a:ext cx="48818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که پس از آمدن یک واعظ با افکار فلسفی در ماه رمضان به هرات ایجاد شد و با افروخته شدن خشم پیر هرات از کلام وی، مردم بر واعظ شوریدند و خانه‌اش را آتش زدند.</a:t>
            </a:r>
          </a:p>
          <a:p>
            <a:pPr algn="just">
              <a:lnSpc>
                <a:spcPct val="200000"/>
              </a:lnSpc>
            </a:pP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118395" y="1024022"/>
            <a:ext cx="864339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عقاید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34" y="504161"/>
            <a:ext cx="6000750" cy="5715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6710362" y="1231994"/>
            <a:ext cx="4408033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7022306" y="4243388"/>
            <a:ext cx="4857750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5280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 flipH="1">
            <a:off x="478675" y="1103712"/>
            <a:ext cx="45719" cy="51854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11715750" y="2457450"/>
            <a:ext cx="357188" cy="38316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6643688" y="993220"/>
            <a:ext cx="3557587" cy="52958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9872663" y="993220"/>
            <a:ext cx="2200275" cy="27146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ular Callout 9"/>
          <p:cNvSpPr/>
          <p:nvPr/>
        </p:nvSpPr>
        <p:spPr>
          <a:xfrm>
            <a:off x="1400175" y="1585913"/>
            <a:ext cx="4843463" cy="2760169"/>
          </a:xfrm>
          <a:prstGeom prst="wedgeRoundRect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4723408" y="895739"/>
            <a:ext cx="132600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شخصیت</a:t>
            </a:r>
          </a:p>
        </p:txBody>
      </p:sp>
      <p:sp>
        <p:nvSpPr>
          <p:cNvPr id="3" name="Rectangle 2"/>
          <p:cNvSpPr/>
          <p:nvPr/>
        </p:nvSpPr>
        <p:spPr>
          <a:xfrm>
            <a:off x="1571625" y="1483760"/>
            <a:ext cx="44777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شیخ نورالدین عبدالرحمن جامی (مرگ در ۸۹۸ ه‍.ق) در کتاب نفحات‌الانس من حضرات القدس می‌گوید:«ابواسماعیل‌عبدالله‌بن‌ابی‌منصورمحمدالانصاری‌الهروی‌قدس‌الله‌تعالی‌سره، لقب وی شیخ الاسلام است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507" y="1126572"/>
            <a:ext cx="5162550" cy="51625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8675" y="1080852"/>
            <a:ext cx="4244733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 flipV="1">
            <a:off x="478675" y="6289117"/>
            <a:ext cx="5886406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6865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-231" t="2873" r="231" b="5442"/>
          <a:stretch/>
        </p:blipFill>
        <p:spPr>
          <a:xfrm>
            <a:off x="0" y="14288"/>
            <a:ext cx="12192000" cy="681513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5306" y="755721"/>
            <a:ext cx="111013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وی از فرزندان ابو منصور مت الانصاری است؛ و مت انصاری پسر ابو ایوب انصاری است که صاحب رحل رسول خدا است، یعنی پیامبر اسلام هنگام مهاجرت به مدینه در خانهٔ او فرود آمد؛ و مت انصاری در زمان خلافت عثمان با احنف بن قیس به خراسان آمده بود و در هرات ساکن شد. ابوایوب در شمار اهل‌صفّه بود.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10320689" y="396001"/>
            <a:ext cx="132600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شخصیت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063" y="2417353"/>
            <a:ext cx="5715000" cy="42862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4084021"/>
            <a:ext cx="3167063" cy="3165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993" y="4084021"/>
            <a:ext cx="3322007" cy="31122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552538"/>
            <a:ext cx="10320689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9817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2925" y="2239449"/>
            <a:ext cx="5037221" cy="412217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561473" y="1090862"/>
            <a:ext cx="4620126" cy="43955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5598694" y="1701044"/>
            <a:ext cx="39315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به نظر می‌رسد لقب شیخ الاسلامی را خلیفهٔ عباسی، المقدی در سال ۴۷۴ ه‍.ق به او بخشیده باشد. از القاب دیگر او جمال عصر، حافظ‌اهل‌سنت و پیرهرات است.</a:t>
            </a:r>
          </a:p>
          <a:p>
            <a:pPr algn="just">
              <a:lnSpc>
                <a:spcPct val="200000"/>
              </a:lnSpc>
            </a:pP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2000"/>
          <a:stretch/>
        </p:blipFill>
        <p:spPr>
          <a:xfrm>
            <a:off x="561473" y="1198420"/>
            <a:ext cx="4684296" cy="41221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04259" y="1310401"/>
            <a:ext cx="132600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شخصیت</a:t>
            </a:r>
          </a:p>
        </p:txBody>
      </p:sp>
      <p:sp>
        <p:nvSpPr>
          <p:cNvPr id="9" name="Rectangle 8"/>
          <p:cNvSpPr/>
          <p:nvPr/>
        </p:nvSpPr>
        <p:spPr>
          <a:xfrm>
            <a:off x="5598694" y="1482863"/>
            <a:ext cx="2605565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5598694" y="4254819"/>
            <a:ext cx="3931569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4769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950" y="305127"/>
            <a:ext cx="2371725" cy="58471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451352" y="1088509"/>
            <a:ext cx="4949323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نابینایی هر دو چشم خواجه در سن هفتاد سالگی برای وی که عمری به آموزش و آموختن خو کرده بود بسیار گران آمد، اما همچنان به فعالیت ارشاد شاگردان ادامه می‌داد و مطالب را به آن‌ها املا می‌نمود.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3189813" y="305127"/>
            <a:ext cx="221086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پیری و پایان عمر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073" y="0"/>
            <a:ext cx="6742176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97219"/>
            <a:ext cx="3028950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0" y="6305967"/>
            <a:ext cx="5541073" cy="24690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816" y="5572124"/>
            <a:ext cx="4037928" cy="182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3234"/>
            <a:ext cx="4037928" cy="1821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3954344"/>
            <a:ext cx="4037928" cy="18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576326" y="537518"/>
            <a:ext cx="2174396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1273" y="-16843"/>
            <a:ext cx="12191999" cy="687484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61003" y="1156660"/>
            <a:ext cx="11492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خواجه عبدالله انصاری بعد از یک عمر آموزش، بحث، ارشاد و پس از تحمل چندین نوبت تبعید و حبس، عاقبت در سحرگاه جمعه ۲۲ ذی‌الحجهٔ سال ۴۸۱ هجری در سن هشتاد و پنج سالگی در زادگاهش در هرات درگذشت و در همان شهر بخاک سپرده شد.</a:t>
            </a:r>
          </a:p>
        </p:txBody>
      </p:sp>
      <p:sp>
        <p:nvSpPr>
          <p:cNvPr id="3" name="Rectangle 2"/>
          <p:cNvSpPr/>
          <p:nvPr/>
        </p:nvSpPr>
        <p:spPr>
          <a:xfrm>
            <a:off x="9642681" y="537518"/>
            <a:ext cx="221086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پیری و پایان عمر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6552"/>
          <a:stretch/>
        </p:blipFill>
        <p:spPr>
          <a:xfrm>
            <a:off x="2860368" y="2514466"/>
            <a:ext cx="6715958" cy="418605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958638" y="1542197"/>
            <a:ext cx="45719" cy="53158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10190" y="1542197"/>
            <a:ext cx="45719" cy="53158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 flipV="1">
            <a:off x="0" y="189662"/>
            <a:ext cx="12191999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8729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830102" y="578515"/>
            <a:ext cx="2883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a-IR" sz="24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خواجه عبدالله انصاری</a:t>
            </a:r>
          </a:p>
        </p:txBody>
      </p:sp>
      <p:sp>
        <p:nvSpPr>
          <p:cNvPr id="6" name="Rectangle 5"/>
          <p:cNvSpPr/>
          <p:nvPr/>
        </p:nvSpPr>
        <p:spPr>
          <a:xfrm>
            <a:off x="5617978" y="1040180"/>
            <a:ext cx="6096000" cy="27930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ابو اسماعیل عبدالله بن منصور محمد (زادهٔ ۲ شعبان ۳۹۶ ه‍.ق/ ۱۰۰۶ م / ۴۰۵ خورشیدی. در شهر </a:t>
            </a:r>
            <a:r>
              <a:rPr lang="fa-IR" i="0" u="none" strike="noStrike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هرات</a:t>
            </a: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 درگذشتهٔ ۲۲ ذی الحجه ۴۸۱ ه‍.ق/ ۱۰۸۸ م / ۴۸۷ خورشیدی در </a:t>
            </a:r>
            <a:r>
              <a:rPr lang="fa-IR" i="0" u="none" strike="noStrike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هرات</a:t>
            </a: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) ملقب به شیخ الاسلام و معروف به خواجه عبدالله انصاری، پیر هرات ، پیر انصار و «انصاری هروی»، دانشمند و عارف صوفی مسلک بود. </a:t>
            </a:r>
            <a:endParaRPr lang="fa-IR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9347"/>
            <a:ext cx="5617978" cy="581487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763628"/>
            <a:ext cx="8830102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6127845" y="5704765"/>
            <a:ext cx="6064155" cy="2456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7506269" y="4883179"/>
            <a:ext cx="4685731" cy="2303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10282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5205"/>
          <a:stretch/>
        </p:blipFill>
        <p:spPr>
          <a:xfrm>
            <a:off x="70515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8950" y="672490"/>
            <a:ext cx="5631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گر درد دهد بما و گر راحت دوست</a:t>
            </a: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از دوست هر آن چیز که آید نیکوست</a:t>
            </a:r>
          </a:p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 </a:t>
            </a:r>
          </a:p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ما را نبود نظر به خوبی و بدی</a:t>
            </a: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مقصود رضای او خشنودی اوست</a:t>
            </a:r>
          </a:p>
        </p:txBody>
      </p:sp>
      <p:sp>
        <p:nvSpPr>
          <p:cNvPr id="5" name="Rectangle 4"/>
          <p:cNvSpPr/>
          <p:nvPr/>
        </p:nvSpPr>
        <p:spPr>
          <a:xfrm>
            <a:off x="782472" y="3586710"/>
            <a:ext cx="6096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دل درد تو را به جان مداوا نکنند</a:t>
            </a:r>
          </a:p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در عشق تو جان زغم محابا نکنند</a:t>
            </a:r>
          </a:p>
          <a:p>
            <a:pPr algn="ctr">
              <a:lnSpc>
                <a:spcPct val="200000"/>
              </a:lnSpc>
            </a:pP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ما را وغمت به کس نگوییم اگر</a:t>
            </a:r>
          </a:p>
          <a:p>
            <a:pPr algn="ctr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بوی جگر سوخته رسوا نکنند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87905" y="441658"/>
            <a:ext cx="352112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a-IR"/>
            </a:defPPr>
            <a:lvl1pPr algn="l">
              <a:defRPr sz="2400" b="1"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آثار خواجه عبدالله انصاری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2028968" y="3670717"/>
            <a:ext cx="3411940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2053989" y="6631527"/>
            <a:ext cx="334370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019869" y="925181"/>
            <a:ext cx="122830" cy="57520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363572" y="903323"/>
            <a:ext cx="122830" cy="57957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0" y="593196"/>
            <a:ext cx="728790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5357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0632" y="2008853"/>
            <a:ext cx="269657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https://fa.wikipedia.org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06811" y="773373"/>
            <a:ext cx="8851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a-IR"/>
            </a:defPPr>
            <a:lvl1pPr algn="l">
              <a:defRPr sz="2400" b="1" i="0">
                <a:effectLst/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منابع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347537"/>
            <a:ext cx="12192000" cy="80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7341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59242"/>
            <a:ext cx="12192000" cy="87559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2855496" y="2294022"/>
            <a:ext cx="7251031" cy="17325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3461264" y="2619173"/>
            <a:ext cx="679658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a-IR"/>
            </a:defPPr>
            <a:lvl1pPr algn="l">
              <a:defRPr sz="2400" b="1" i="0">
                <a:effectLst/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sz="6000" dirty="0"/>
              <a:t>با تشکر از توجه شما</a:t>
            </a:r>
          </a:p>
        </p:txBody>
      </p:sp>
    </p:spTree>
    <p:extLst>
      <p:ext uri="{BB962C8B-B14F-4D97-AF65-F5344CB8AC3E}">
        <p14:creationId xmlns:p14="http://schemas.microsoft.com/office/powerpoint/2010/main" val="285493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05102" y="5656196"/>
            <a:ext cx="5854889" cy="17742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430" y="1392072"/>
            <a:ext cx="5465928" cy="54659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48671" y="968990"/>
            <a:ext cx="2697356" cy="6057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464024" y="1574758"/>
            <a:ext cx="60820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او به عنوان یکی از نوابغ ادبی و چهره‌های شاخص</a:t>
            </a:r>
            <a:r>
              <a:rPr lang="fa-IR" baseline="30000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و خراسان قدیم در قرن ۱۱ میلادی/ ۵ ه‍.ق شناخته می‌شود که به عنوان </a:t>
            </a:r>
            <a:r>
              <a:rPr lang="fa-IR" i="0" u="none" strike="noStrike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مفسر قرآن</a:t>
            </a:r>
            <a:r>
              <a:rPr lang="fa-IR" i="0" dirty="0">
                <a:solidFill>
                  <a:srgbClr val="202122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، محدث، اهل فن جدل و استاد اخلاق، دستی بر آتش داشته‌است. عمده شهرت وی به خاطر فن سخنوری، اشعار و متون نغزش، به خصوص در مدح و ثنای خدا به زبان‌های عربی و فارسی بوده‌است.</a:t>
            </a:r>
          </a:p>
        </p:txBody>
      </p:sp>
      <p:sp>
        <p:nvSpPr>
          <p:cNvPr id="3" name="Rectangle 2"/>
          <p:cNvSpPr/>
          <p:nvPr/>
        </p:nvSpPr>
        <p:spPr>
          <a:xfrm>
            <a:off x="3848671" y="1113093"/>
            <a:ext cx="2883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a-IR" sz="24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خواجه عبدالله انصاری</a:t>
            </a:r>
          </a:p>
        </p:txBody>
      </p:sp>
      <p:sp>
        <p:nvSpPr>
          <p:cNvPr id="8" name="Rectangle 7"/>
          <p:cNvSpPr/>
          <p:nvPr/>
        </p:nvSpPr>
        <p:spPr>
          <a:xfrm>
            <a:off x="6546026" y="1290919"/>
            <a:ext cx="5645974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0" y="1290920"/>
            <a:ext cx="3848671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752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Alternate Process 7"/>
          <p:cNvSpPr/>
          <p:nvPr/>
        </p:nvSpPr>
        <p:spPr>
          <a:xfrm>
            <a:off x="8993877" y="567183"/>
            <a:ext cx="2743198" cy="461665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0" y="4920017"/>
            <a:ext cx="6589643" cy="27218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470245" y="3816625"/>
            <a:ext cx="3860981" cy="285712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436728" y="943403"/>
            <a:ext cx="114410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وی از اعقاب </a:t>
            </a: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  <a:hlinkClick r:id="rId2" tooltip="ابوایوب انصاری"/>
              </a:rPr>
              <a:t>ا</a:t>
            </a: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بوایوب انصاری است که از صحابهٔ برجسته پیغمبر بود. مادرش از مردم بلخ بود و عبدالله خود در هرات یکی از شهرهای خراسان (واقع در غرب افغانستان کنونی) متولد شد و از کودکی زبانی گویا و طبعی توانا داشت چنان‌که شعر فارسی و عربی را نیکو می‌سرود و در جوانی در علوم ادبی و دینی و حفظ اشعار عرب مشهور بود و مخصوصاً در حدیث قوی بود و آمالی بسیار داشت و در فقه روش امام حنبل را پیروی می‌کرد.</a:t>
            </a:r>
          </a:p>
        </p:txBody>
      </p:sp>
      <p:sp>
        <p:nvSpPr>
          <p:cNvPr id="3" name="Rectangle 2"/>
          <p:cNvSpPr/>
          <p:nvPr/>
        </p:nvSpPr>
        <p:spPr>
          <a:xfrm>
            <a:off x="8993877" y="567183"/>
            <a:ext cx="2883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a-IR" sz="24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خواجه عبدالله انصاری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531" y="3336461"/>
            <a:ext cx="4321792" cy="3167114"/>
          </a:xfrm>
          <a:prstGeom prst="rect">
            <a:avLst/>
          </a:prstGeom>
        </p:spPr>
      </p:pic>
      <p:sp>
        <p:nvSpPr>
          <p:cNvPr id="9" name="Flowchart: Process 8"/>
          <p:cNvSpPr/>
          <p:nvPr/>
        </p:nvSpPr>
        <p:spPr>
          <a:xfrm>
            <a:off x="0" y="798015"/>
            <a:ext cx="8993877" cy="45719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848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745109" y="1181363"/>
            <a:ext cx="271901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0" y="4926842"/>
            <a:ext cx="12192000" cy="4367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245660" y="1661972"/>
            <a:ext cx="11218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در تصوف از استادان زیادی تعلیم گرفت و دو بار به دیدار شیخ</a:t>
            </a: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  <a:hlinkClick r:id="rId2" tooltip="ابوالحسن خرقانی"/>
              </a:rPr>
              <a:t> </a:t>
            </a: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ابوالحسن خرقانی شتافت و این دیدارها تاًثیر زیادی در روحیات و منش وی داشته‌است. محل اقامتش بیشتر در هرات بود و در آنجا تا پایان زندگانی به تعلیم و ارشاد اشتغال داشت.</a:t>
            </a:r>
          </a:p>
        </p:txBody>
      </p:sp>
      <p:sp>
        <p:nvSpPr>
          <p:cNvPr id="3" name="Rectangle 2"/>
          <p:cNvSpPr/>
          <p:nvPr/>
        </p:nvSpPr>
        <p:spPr>
          <a:xfrm>
            <a:off x="8745109" y="1181363"/>
            <a:ext cx="2883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a-IR" sz="24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خواجه عبدالله انصاری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7100"/>
            <a:ext cx="3890705" cy="380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694" y="3299027"/>
            <a:ext cx="3373140" cy="34783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319057"/>
            <a:ext cx="8745109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11464119" y="1181363"/>
            <a:ext cx="45719" cy="56766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0" y="248185"/>
            <a:ext cx="12192000" cy="2321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0646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3000">
              <a:schemeClr val="accent1">
                <a:lumMod val="45000"/>
                <a:lumOff val="55000"/>
              </a:schemeClr>
            </a:gs>
            <a:gs pos="83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Process 7"/>
          <p:cNvSpPr/>
          <p:nvPr/>
        </p:nvSpPr>
        <p:spPr>
          <a:xfrm>
            <a:off x="4766548" y="1493739"/>
            <a:ext cx="2712426" cy="46166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224972" y="1955404"/>
            <a:ext cx="72540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انصاری شعر می‌سرود، ولی بیشتر شهرت وی به جهت رسالات و کتب مشهوری است که تألیف کرده‌است و از آن جمله‌است ترجمهٔ املاء طبقات‌الصوفیهٔ سلمی به گویش هراتی و تفسیر قرآن که اساس کار میبدی در تألیف کشف‌الاسرار قرار گرفته‌است.</a:t>
            </a:r>
          </a:p>
        </p:txBody>
      </p:sp>
      <p:sp>
        <p:nvSpPr>
          <p:cNvPr id="4" name="Rectangle 3"/>
          <p:cNvSpPr/>
          <p:nvPr/>
        </p:nvSpPr>
        <p:spPr>
          <a:xfrm>
            <a:off x="4766548" y="1493739"/>
            <a:ext cx="2883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a-IR" sz="24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خواجه عبدالله انصاری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93739"/>
            <a:ext cx="3557588" cy="47235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4972" y="4400549"/>
            <a:ext cx="7254002" cy="745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0" y="1685924"/>
            <a:ext cx="4766548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708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Process 15"/>
          <p:cNvSpPr/>
          <p:nvPr/>
        </p:nvSpPr>
        <p:spPr>
          <a:xfrm>
            <a:off x="11072813" y="705853"/>
            <a:ext cx="642937" cy="641458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937"/>
            <a:ext cx="12192000" cy="6857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619750" y="134731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از رسائل منثور او که به نثر مسجع نوشته مناجات‌نامه، نصایح، زادالعارفین، کنزالسالکین، قلندرنامه، محبت‌نامه، هفت‌حصار، رسالهٔ دل و جان، رسالهٔ واردات و الهی‌نامه و صد میدان و مصیبت نامه را می‌توان نام برد.</a:t>
            </a:r>
          </a:p>
          <a:p>
            <a:pPr algn="just">
              <a:lnSpc>
                <a:spcPct val="200000"/>
              </a:lnSpc>
            </a:pP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AutoShape 2" descr="کتاب میبدی و تفسیر کشف الاسرار - خرید با تخفیف چهل درصد ازکتاب دایره قهوه ا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11096191" y="885646"/>
            <a:ext cx="6429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آثار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502771"/>
            <a:ext cx="1790700" cy="2552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453" y="2782756"/>
            <a:ext cx="1803100" cy="25758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6155" y="4409717"/>
            <a:ext cx="1575280" cy="2324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2349" y="3354869"/>
            <a:ext cx="1541290" cy="22171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17485" t="5380" r="17485" b="5029"/>
          <a:stretch/>
        </p:blipFill>
        <p:spPr>
          <a:xfrm>
            <a:off x="218493" y="4017178"/>
            <a:ext cx="1947358" cy="268287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274453" y="1003723"/>
            <a:ext cx="8821738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7593638" y="4017178"/>
            <a:ext cx="4598361" cy="246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7660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CF1933F-DAF6-DC18-B17B-20ADC8885BD5}"/>
              </a:ext>
            </a:extLst>
          </p:cNvPr>
          <p:cNvSpPr/>
          <p:nvPr/>
        </p:nvSpPr>
        <p:spPr>
          <a:xfrm>
            <a:off x="2294769" y="198783"/>
            <a:ext cx="2316987" cy="4238046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9567927" y="746253"/>
            <a:ext cx="220765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کودکی و نوجوانی</a:t>
            </a:r>
          </a:p>
        </p:txBody>
      </p:sp>
      <p:sp>
        <p:nvSpPr>
          <p:cNvPr id="3" name="Rectangle 2"/>
          <p:cNvSpPr/>
          <p:nvPr/>
        </p:nvSpPr>
        <p:spPr>
          <a:xfrm>
            <a:off x="5839327" y="1545121"/>
            <a:ext cx="6096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انصاری خود میگوید «چهارساله بودم که به دبستان شدم و نه ساله املا می‌نوشتم و شعر می‌گفتم، چهارده ساله بودم که مرا به مجلس نشاندند و دیگران بر من حسد می‌کردند … .»</a:t>
            </a:r>
          </a:p>
        </p:txBody>
      </p:sp>
      <p:sp>
        <p:nvSpPr>
          <p:cNvPr id="5" name="Flowchart: Process 4"/>
          <p:cNvSpPr/>
          <p:nvPr/>
        </p:nvSpPr>
        <p:spPr>
          <a:xfrm>
            <a:off x="0" y="977085"/>
            <a:ext cx="9567927" cy="45719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234" t="2112" r="14061" b="4880"/>
          <a:stretch/>
        </p:blipFill>
        <p:spPr>
          <a:xfrm>
            <a:off x="976518" y="556592"/>
            <a:ext cx="3295110" cy="455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63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9812" y="1573269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دوران نوجوانی را به دلیل کوچ پدرش به بلخ، بدون سرپرستی پدر بود. وی تحت سرپرستی صوفی نامدار شیخ عمو پرورش یافت. سپس نزد استادانی چون یحیی بن عمار و طاقی سجستانی به تعلیم قرآن و حدیث ادامه داد. وقتی سلطان مسعود غزنوی ولیعهد و حاکم هرات و ایران بود وی دوازده ساله بود.</a:t>
            </a:r>
          </a:p>
          <a:p>
            <a:pPr algn="just">
              <a:lnSpc>
                <a:spcPct val="200000"/>
              </a:lnSpc>
            </a:pPr>
            <a:br>
              <a:rPr lang="fa-IR" dirty="0">
                <a:solidFill>
                  <a:srgbClr val="202122"/>
                </a:solidFill>
                <a:latin typeface="Vazir" panose="020B0603030804020204" pitchFamily="34" charset="-78"/>
                <a:cs typeface="Vazir" panose="020B0603030804020204" pitchFamily="34" charset="-78"/>
              </a:rPr>
            </a:br>
            <a:endParaRPr lang="fa-IR" dirty="0">
              <a:solidFill>
                <a:srgbClr val="2021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4562"/>
          <a:stretch/>
        </p:blipFill>
        <p:spPr>
          <a:xfrm>
            <a:off x="7352381" y="465222"/>
            <a:ext cx="4385344" cy="61864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8156" y="970842"/>
            <a:ext cx="220765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کودکی و نوجوانی</a:t>
            </a:r>
          </a:p>
        </p:txBody>
      </p:sp>
      <p:sp>
        <p:nvSpPr>
          <p:cNvPr id="5" name="Rectangle 4"/>
          <p:cNvSpPr/>
          <p:nvPr/>
        </p:nvSpPr>
        <p:spPr>
          <a:xfrm>
            <a:off x="136478" y="1178814"/>
            <a:ext cx="4441678" cy="45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0" y="5281684"/>
            <a:ext cx="7352381" cy="402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2962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2722</TotalTime>
  <Words>1079</Words>
  <Application>Microsoft Office PowerPoint</Application>
  <PresentationFormat>Widescreen</PresentationFormat>
  <Paragraphs>59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paytakht</dc:creator>
  <cp:lastModifiedBy>Mobotop</cp:lastModifiedBy>
  <cp:revision>28</cp:revision>
  <dcterms:created xsi:type="dcterms:W3CDTF">2025-01-30T08:48:51Z</dcterms:created>
  <dcterms:modified xsi:type="dcterms:W3CDTF">2025-02-17T12:37:31Z</dcterms:modified>
</cp:coreProperties>
</file>