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99" r:id="rId2"/>
    <p:sldId id="297" r:id="rId3"/>
    <p:sldId id="257" r:id="rId4"/>
    <p:sldId id="258" r:id="rId5"/>
    <p:sldId id="286" r:id="rId6"/>
    <p:sldId id="287" r:id="rId7"/>
    <p:sldId id="289" r:id="rId8"/>
    <p:sldId id="288" r:id="rId9"/>
    <p:sldId id="259" r:id="rId10"/>
    <p:sldId id="264" r:id="rId11"/>
    <p:sldId id="263" r:id="rId12"/>
    <p:sldId id="262" r:id="rId13"/>
    <p:sldId id="290" r:id="rId14"/>
    <p:sldId id="266" r:id="rId15"/>
    <p:sldId id="265" r:id="rId16"/>
    <p:sldId id="268" r:id="rId17"/>
    <p:sldId id="261" r:id="rId18"/>
    <p:sldId id="276" r:id="rId19"/>
    <p:sldId id="274" r:id="rId20"/>
    <p:sldId id="278" r:id="rId21"/>
    <p:sldId id="277" r:id="rId22"/>
    <p:sldId id="279" r:id="rId23"/>
    <p:sldId id="292" r:id="rId24"/>
    <p:sldId id="296" r:id="rId25"/>
    <p:sldId id="294" r:id="rId26"/>
    <p:sldId id="280" r:id="rId27"/>
    <p:sldId id="281" r:id="rId28"/>
    <p:sldId id="283" r:id="rId29"/>
    <p:sldId id="270" r:id="rId30"/>
    <p:sldId id="285" r:id="rId31"/>
    <p:sldId id="284" r:id="rId32"/>
    <p:sldId id="298"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516F"/>
    <a:srgbClr val="7A7A7A"/>
    <a:srgbClr val="FFF0F3"/>
    <a:srgbClr val="580D22"/>
    <a:srgbClr val="FFCAD3"/>
    <a:srgbClr val="FFCCD5"/>
    <a:srgbClr val="A4133C"/>
    <a:srgbClr val="C9184A"/>
    <a:srgbClr val="FF4D6D"/>
    <a:srgbClr val="FF75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643"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8EEDB4E0-7351-4854-AE60-103B753B2B3D}" type="datetimeFigureOut">
              <a:rPr lang="fa-IR" smtClean="0"/>
              <a:t>20/08/1446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A76699A7-CDF9-4411-B58F-87CBEFD33302}" type="slidenum">
              <a:rPr lang="fa-IR" smtClean="0"/>
              <a:t>‹#›</a:t>
            </a:fld>
            <a:endParaRPr lang="fa-IR"/>
          </a:p>
        </p:txBody>
      </p:sp>
    </p:spTree>
    <p:extLst>
      <p:ext uri="{BB962C8B-B14F-4D97-AF65-F5344CB8AC3E}">
        <p14:creationId xmlns:p14="http://schemas.microsoft.com/office/powerpoint/2010/main" val="27830619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E088A5A-1313-573B-9F9F-75E4ACCCFBD6}"/>
              </a:ext>
            </a:extLst>
          </p:cNvPr>
          <p:cNvSpPr/>
          <p:nvPr userDrawn="1"/>
        </p:nvSpPr>
        <p:spPr>
          <a:xfrm>
            <a:off x="0" y="106532"/>
            <a:ext cx="10608816" cy="594804"/>
          </a:xfrm>
          <a:custGeom>
            <a:avLst/>
            <a:gdLst>
              <a:gd name="connsiteX0" fmla="*/ 0 w 10608816"/>
              <a:gd name="connsiteY0" fmla="*/ 0 h 594804"/>
              <a:gd name="connsiteX1" fmla="*/ 10608816 w 10608816"/>
              <a:gd name="connsiteY1" fmla="*/ 0 h 594804"/>
              <a:gd name="connsiteX2" fmla="*/ 10608816 w 10608816"/>
              <a:gd name="connsiteY2" fmla="*/ 594804 h 594804"/>
              <a:gd name="connsiteX3" fmla="*/ 0 w 10608816"/>
              <a:gd name="connsiteY3" fmla="*/ 594804 h 594804"/>
              <a:gd name="connsiteX4" fmla="*/ 0 w 10608816"/>
              <a:gd name="connsiteY4" fmla="*/ 0 h 594804"/>
              <a:gd name="connsiteX0" fmla="*/ 0 w 10608816"/>
              <a:gd name="connsiteY0" fmla="*/ 0 h 594804"/>
              <a:gd name="connsiteX1" fmla="*/ 10608816 w 10608816"/>
              <a:gd name="connsiteY1" fmla="*/ 0 h 594804"/>
              <a:gd name="connsiteX2" fmla="*/ 10271465 w 10608816"/>
              <a:gd name="connsiteY2" fmla="*/ 585927 h 594804"/>
              <a:gd name="connsiteX3" fmla="*/ 0 w 10608816"/>
              <a:gd name="connsiteY3" fmla="*/ 594804 h 594804"/>
              <a:gd name="connsiteX4" fmla="*/ 0 w 10608816"/>
              <a:gd name="connsiteY4" fmla="*/ 0 h 594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08816" h="594804">
                <a:moveTo>
                  <a:pt x="0" y="0"/>
                </a:moveTo>
                <a:lnTo>
                  <a:pt x="10608816" y="0"/>
                </a:lnTo>
                <a:lnTo>
                  <a:pt x="10271465" y="585927"/>
                </a:lnTo>
                <a:lnTo>
                  <a:pt x="0" y="594804"/>
                </a:lnTo>
                <a:lnTo>
                  <a:pt x="0" y="0"/>
                </a:lnTo>
                <a:close/>
              </a:path>
            </a:pathLst>
          </a:cu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Freeform: Shape 7">
            <a:extLst>
              <a:ext uri="{FF2B5EF4-FFF2-40B4-BE49-F238E27FC236}">
                <a16:creationId xmlns:a16="http://schemas.microsoft.com/office/drawing/2014/main" id="{0BA69AEB-E7F6-7985-1F0E-F4F5269E4843}"/>
              </a:ext>
            </a:extLst>
          </p:cNvPr>
          <p:cNvSpPr/>
          <p:nvPr userDrawn="1"/>
        </p:nvSpPr>
        <p:spPr>
          <a:xfrm flipH="1" flipV="1">
            <a:off x="10657643" y="294443"/>
            <a:ext cx="1534357" cy="586962"/>
          </a:xfrm>
          <a:custGeom>
            <a:avLst/>
            <a:gdLst>
              <a:gd name="connsiteX0" fmla="*/ 0 w 1534357"/>
              <a:gd name="connsiteY0" fmla="*/ 586962 h 586962"/>
              <a:gd name="connsiteX1" fmla="*/ 0 w 1534357"/>
              <a:gd name="connsiteY1" fmla="*/ 0 h 586962"/>
              <a:gd name="connsiteX2" fmla="*/ 1534357 w 1534357"/>
              <a:gd name="connsiteY2" fmla="*/ 0 h 586962"/>
              <a:gd name="connsiteX3" fmla="*/ 1197006 w 1534357"/>
              <a:gd name="connsiteY3" fmla="*/ 585927 h 586962"/>
            </a:gdLst>
            <a:ahLst/>
            <a:cxnLst>
              <a:cxn ang="0">
                <a:pos x="connsiteX0" y="connsiteY0"/>
              </a:cxn>
              <a:cxn ang="0">
                <a:pos x="connsiteX1" y="connsiteY1"/>
              </a:cxn>
              <a:cxn ang="0">
                <a:pos x="connsiteX2" y="connsiteY2"/>
              </a:cxn>
              <a:cxn ang="0">
                <a:pos x="connsiteX3" y="connsiteY3"/>
              </a:cxn>
            </a:cxnLst>
            <a:rect l="l" t="t" r="r" b="b"/>
            <a:pathLst>
              <a:path w="1534357" h="586962">
                <a:moveTo>
                  <a:pt x="0" y="586962"/>
                </a:moveTo>
                <a:lnTo>
                  <a:pt x="0" y="0"/>
                </a:lnTo>
                <a:lnTo>
                  <a:pt x="1534357" y="0"/>
                </a:lnTo>
                <a:lnTo>
                  <a:pt x="1197006" y="585927"/>
                </a:lnTo>
                <a:close/>
              </a:path>
            </a:pathLst>
          </a:cu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Slide Number Placeholder 2">
            <a:extLst>
              <a:ext uri="{FF2B5EF4-FFF2-40B4-BE49-F238E27FC236}">
                <a16:creationId xmlns:a16="http://schemas.microsoft.com/office/drawing/2014/main" id="{DAFE106A-41A8-0007-4E92-BDB46691B7FF}"/>
              </a:ext>
            </a:extLst>
          </p:cNvPr>
          <p:cNvSpPr>
            <a:spLocks noGrp="1"/>
          </p:cNvSpPr>
          <p:nvPr>
            <p:ph type="sldNum" sz="quarter" idx="10"/>
          </p:nvPr>
        </p:nvSpPr>
        <p:spPr>
          <a:xfrm>
            <a:off x="11216010" y="396125"/>
            <a:ext cx="712390" cy="365125"/>
          </a:xfrm>
        </p:spPr>
        <p:txBody>
          <a:bodyPr/>
          <a:lstStyle>
            <a:lvl1pPr algn="ctr" rtl="1">
              <a:defRPr sz="18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Tree>
    <p:extLst>
      <p:ext uri="{BB962C8B-B14F-4D97-AF65-F5344CB8AC3E}">
        <p14:creationId xmlns:p14="http://schemas.microsoft.com/office/powerpoint/2010/main" val="10245051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AEBF23D-CF5C-2DCA-AA46-22F9F83A3715}"/>
              </a:ext>
            </a:extLst>
          </p:cNvPr>
          <p:cNvSpPr/>
          <p:nvPr userDrawn="1"/>
        </p:nvSpPr>
        <p:spPr>
          <a:xfrm>
            <a:off x="0" y="106532"/>
            <a:ext cx="10608816" cy="594804"/>
          </a:xfrm>
          <a:custGeom>
            <a:avLst/>
            <a:gdLst>
              <a:gd name="connsiteX0" fmla="*/ 0 w 10608816"/>
              <a:gd name="connsiteY0" fmla="*/ 0 h 594804"/>
              <a:gd name="connsiteX1" fmla="*/ 10608816 w 10608816"/>
              <a:gd name="connsiteY1" fmla="*/ 0 h 594804"/>
              <a:gd name="connsiteX2" fmla="*/ 10608816 w 10608816"/>
              <a:gd name="connsiteY2" fmla="*/ 594804 h 594804"/>
              <a:gd name="connsiteX3" fmla="*/ 0 w 10608816"/>
              <a:gd name="connsiteY3" fmla="*/ 594804 h 594804"/>
              <a:gd name="connsiteX4" fmla="*/ 0 w 10608816"/>
              <a:gd name="connsiteY4" fmla="*/ 0 h 594804"/>
              <a:gd name="connsiteX0" fmla="*/ 0 w 10608816"/>
              <a:gd name="connsiteY0" fmla="*/ 0 h 594804"/>
              <a:gd name="connsiteX1" fmla="*/ 10608816 w 10608816"/>
              <a:gd name="connsiteY1" fmla="*/ 0 h 594804"/>
              <a:gd name="connsiteX2" fmla="*/ 10271465 w 10608816"/>
              <a:gd name="connsiteY2" fmla="*/ 585927 h 594804"/>
              <a:gd name="connsiteX3" fmla="*/ 0 w 10608816"/>
              <a:gd name="connsiteY3" fmla="*/ 594804 h 594804"/>
              <a:gd name="connsiteX4" fmla="*/ 0 w 10608816"/>
              <a:gd name="connsiteY4" fmla="*/ 0 h 594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08816" h="594804">
                <a:moveTo>
                  <a:pt x="0" y="0"/>
                </a:moveTo>
                <a:lnTo>
                  <a:pt x="10608816" y="0"/>
                </a:lnTo>
                <a:lnTo>
                  <a:pt x="10271465" y="585927"/>
                </a:lnTo>
                <a:lnTo>
                  <a:pt x="0" y="594804"/>
                </a:lnTo>
                <a:lnTo>
                  <a:pt x="0" y="0"/>
                </a:lnTo>
                <a:close/>
              </a:path>
            </a:pathLst>
          </a:cu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Freeform: Shape 7">
            <a:extLst>
              <a:ext uri="{FF2B5EF4-FFF2-40B4-BE49-F238E27FC236}">
                <a16:creationId xmlns:a16="http://schemas.microsoft.com/office/drawing/2014/main" id="{591F76CA-0430-FE8A-9A53-35D065E6F3F0}"/>
              </a:ext>
            </a:extLst>
          </p:cNvPr>
          <p:cNvSpPr/>
          <p:nvPr userDrawn="1"/>
        </p:nvSpPr>
        <p:spPr>
          <a:xfrm flipH="1" flipV="1">
            <a:off x="10657643" y="294443"/>
            <a:ext cx="1534357" cy="586962"/>
          </a:xfrm>
          <a:custGeom>
            <a:avLst/>
            <a:gdLst>
              <a:gd name="connsiteX0" fmla="*/ 0 w 1534357"/>
              <a:gd name="connsiteY0" fmla="*/ 586962 h 586962"/>
              <a:gd name="connsiteX1" fmla="*/ 0 w 1534357"/>
              <a:gd name="connsiteY1" fmla="*/ 0 h 586962"/>
              <a:gd name="connsiteX2" fmla="*/ 1534357 w 1534357"/>
              <a:gd name="connsiteY2" fmla="*/ 0 h 586962"/>
              <a:gd name="connsiteX3" fmla="*/ 1197006 w 1534357"/>
              <a:gd name="connsiteY3" fmla="*/ 585927 h 586962"/>
            </a:gdLst>
            <a:ahLst/>
            <a:cxnLst>
              <a:cxn ang="0">
                <a:pos x="connsiteX0" y="connsiteY0"/>
              </a:cxn>
              <a:cxn ang="0">
                <a:pos x="connsiteX1" y="connsiteY1"/>
              </a:cxn>
              <a:cxn ang="0">
                <a:pos x="connsiteX2" y="connsiteY2"/>
              </a:cxn>
              <a:cxn ang="0">
                <a:pos x="connsiteX3" y="connsiteY3"/>
              </a:cxn>
            </a:cxnLst>
            <a:rect l="l" t="t" r="r" b="b"/>
            <a:pathLst>
              <a:path w="1534357" h="586962">
                <a:moveTo>
                  <a:pt x="0" y="586962"/>
                </a:moveTo>
                <a:lnTo>
                  <a:pt x="0" y="0"/>
                </a:lnTo>
                <a:lnTo>
                  <a:pt x="1534357" y="0"/>
                </a:lnTo>
                <a:lnTo>
                  <a:pt x="1197006" y="585927"/>
                </a:lnTo>
                <a:close/>
              </a:path>
            </a:pathLst>
          </a:cu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Slide Number Placeholder 2">
            <a:extLst>
              <a:ext uri="{FF2B5EF4-FFF2-40B4-BE49-F238E27FC236}">
                <a16:creationId xmlns:a16="http://schemas.microsoft.com/office/drawing/2014/main" id="{4529CF8A-C225-1EDF-9841-C18D9DBFBD2C}"/>
              </a:ext>
            </a:extLst>
          </p:cNvPr>
          <p:cNvSpPr>
            <a:spLocks noGrp="1"/>
          </p:cNvSpPr>
          <p:nvPr>
            <p:ph type="sldNum" sz="quarter" idx="10"/>
          </p:nvPr>
        </p:nvSpPr>
        <p:spPr>
          <a:xfrm>
            <a:off x="11216010" y="396125"/>
            <a:ext cx="712390" cy="365125"/>
          </a:xfrm>
        </p:spPr>
        <p:txBody>
          <a:bodyPr/>
          <a:lstStyle>
            <a:lvl1pPr algn="ctr" rtl="1">
              <a:defRPr sz="18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Tree>
    <p:extLst>
      <p:ext uri="{BB962C8B-B14F-4D97-AF65-F5344CB8AC3E}">
        <p14:creationId xmlns:p14="http://schemas.microsoft.com/office/powerpoint/2010/main" val="777587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A1C2370E-AC74-B582-BFEB-588F67C72319}"/>
              </a:ext>
            </a:extLst>
          </p:cNvPr>
          <p:cNvSpPr/>
          <p:nvPr userDrawn="1"/>
        </p:nvSpPr>
        <p:spPr>
          <a:xfrm>
            <a:off x="0" y="106532"/>
            <a:ext cx="10608816" cy="594804"/>
          </a:xfrm>
          <a:custGeom>
            <a:avLst/>
            <a:gdLst>
              <a:gd name="connsiteX0" fmla="*/ 0 w 10608816"/>
              <a:gd name="connsiteY0" fmla="*/ 0 h 594804"/>
              <a:gd name="connsiteX1" fmla="*/ 10608816 w 10608816"/>
              <a:gd name="connsiteY1" fmla="*/ 0 h 594804"/>
              <a:gd name="connsiteX2" fmla="*/ 10608816 w 10608816"/>
              <a:gd name="connsiteY2" fmla="*/ 594804 h 594804"/>
              <a:gd name="connsiteX3" fmla="*/ 0 w 10608816"/>
              <a:gd name="connsiteY3" fmla="*/ 594804 h 594804"/>
              <a:gd name="connsiteX4" fmla="*/ 0 w 10608816"/>
              <a:gd name="connsiteY4" fmla="*/ 0 h 594804"/>
              <a:gd name="connsiteX0" fmla="*/ 0 w 10608816"/>
              <a:gd name="connsiteY0" fmla="*/ 0 h 594804"/>
              <a:gd name="connsiteX1" fmla="*/ 10608816 w 10608816"/>
              <a:gd name="connsiteY1" fmla="*/ 0 h 594804"/>
              <a:gd name="connsiteX2" fmla="*/ 10271465 w 10608816"/>
              <a:gd name="connsiteY2" fmla="*/ 585927 h 594804"/>
              <a:gd name="connsiteX3" fmla="*/ 0 w 10608816"/>
              <a:gd name="connsiteY3" fmla="*/ 594804 h 594804"/>
              <a:gd name="connsiteX4" fmla="*/ 0 w 10608816"/>
              <a:gd name="connsiteY4" fmla="*/ 0 h 594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08816" h="594804">
                <a:moveTo>
                  <a:pt x="0" y="0"/>
                </a:moveTo>
                <a:lnTo>
                  <a:pt x="10608816" y="0"/>
                </a:lnTo>
                <a:lnTo>
                  <a:pt x="10271465" y="585927"/>
                </a:lnTo>
                <a:lnTo>
                  <a:pt x="0" y="594804"/>
                </a:lnTo>
                <a:lnTo>
                  <a:pt x="0" y="0"/>
                </a:lnTo>
                <a:close/>
              </a:path>
            </a:pathLst>
          </a:cu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Freeform: Shape 5">
            <a:extLst>
              <a:ext uri="{FF2B5EF4-FFF2-40B4-BE49-F238E27FC236}">
                <a16:creationId xmlns:a16="http://schemas.microsoft.com/office/drawing/2014/main" id="{7044C144-531B-C98C-B569-B7D3222BF134}"/>
              </a:ext>
            </a:extLst>
          </p:cNvPr>
          <p:cNvSpPr/>
          <p:nvPr userDrawn="1"/>
        </p:nvSpPr>
        <p:spPr>
          <a:xfrm flipH="1" flipV="1">
            <a:off x="10657643" y="294443"/>
            <a:ext cx="1534357" cy="586962"/>
          </a:xfrm>
          <a:custGeom>
            <a:avLst/>
            <a:gdLst>
              <a:gd name="connsiteX0" fmla="*/ 0 w 1534357"/>
              <a:gd name="connsiteY0" fmla="*/ 586962 h 586962"/>
              <a:gd name="connsiteX1" fmla="*/ 0 w 1534357"/>
              <a:gd name="connsiteY1" fmla="*/ 0 h 586962"/>
              <a:gd name="connsiteX2" fmla="*/ 1534357 w 1534357"/>
              <a:gd name="connsiteY2" fmla="*/ 0 h 586962"/>
              <a:gd name="connsiteX3" fmla="*/ 1197006 w 1534357"/>
              <a:gd name="connsiteY3" fmla="*/ 585927 h 586962"/>
            </a:gdLst>
            <a:ahLst/>
            <a:cxnLst>
              <a:cxn ang="0">
                <a:pos x="connsiteX0" y="connsiteY0"/>
              </a:cxn>
              <a:cxn ang="0">
                <a:pos x="connsiteX1" y="connsiteY1"/>
              </a:cxn>
              <a:cxn ang="0">
                <a:pos x="connsiteX2" y="connsiteY2"/>
              </a:cxn>
              <a:cxn ang="0">
                <a:pos x="connsiteX3" y="connsiteY3"/>
              </a:cxn>
            </a:cxnLst>
            <a:rect l="l" t="t" r="r" b="b"/>
            <a:pathLst>
              <a:path w="1534357" h="586962">
                <a:moveTo>
                  <a:pt x="0" y="586962"/>
                </a:moveTo>
                <a:lnTo>
                  <a:pt x="0" y="0"/>
                </a:lnTo>
                <a:lnTo>
                  <a:pt x="1534357" y="0"/>
                </a:lnTo>
                <a:lnTo>
                  <a:pt x="1197006" y="585927"/>
                </a:lnTo>
                <a:close/>
              </a:path>
            </a:pathLst>
          </a:cu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Slide Number Placeholder 2">
            <a:extLst>
              <a:ext uri="{FF2B5EF4-FFF2-40B4-BE49-F238E27FC236}">
                <a16:creationId xmlns:a16="http://schemas.microsoft.com/office/drawing/2014/main" id="{8D289FA0-7DC3-4977-7F5D-0E45B7A0D469}"/>
              </a:ext>
            </a:extLst>
          </p:cNvPr>
          <p:cNvSpPr>
            <a:spLocks noGrp="1"/>
          </p:cNvSpPr>
          <p:nvPr>
            <p:ph type="sldNum" sz="quarter" idx="10"/>
          </p:nvPr>
        </p:nvSpPr>
        <p:spPr>
          <a:xfrm>
            <a:off x="11216010" y="396125"/>
            <a:ext cx="712390" cy="365125"/>
          </a:xfrm>
        </p:spPr>
        <p:txBody>
          <a:bodyPr/>
          <a:lstStyle>
            <a:lvl1pPr algn="ctr" rtl="1">
              <a:defRPr sz="18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Tree>
    <p:extLst>
      <p:ext uri="{BB962C8B-B14F-4D97-AF65-F5344CB8AC3E}">
        <p14:creationId xmlns:p14="http://schemas.microsoft.com/office/powerpoint/2010/main" val="609407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53919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2" name="Picture Placeholder 20">
            <a:extLst>
              <a:ext uri="{FF2B5EF4-FFF2-40B4-BE49-F238E27FC236}">
                <a16:creationId xmlns:a16="http://schemas.microsoft.com/office/drawing/2014/main" id="{63E6AEFC-65F4-9E5E-1745-26E5BEA20DD0}"/>
              </a:ext>
            </a:extLst>
          </p:cNvPr>
          <p:cNvSpPr>
            <a:spLocks noGrp="1"/>
          </p:cNvSpPr>
          <p:nvPr>
            <p:ph type="pic" sz="quarter" idx="10"/>
          </p:nvPr>
        </p:nvSpPr>
        <p:spPr>
          <a:xfrm>
            <a:off x="5867693" y="-21266"/>
            <a:ext cx="6324307" cy="6879265"/>
          </a:xfrm>
          <a:custGeom>
            <a:avLst/>
            <a:gdLst>
              <a:gd name="connsiteX0" fmla="*/ 1149685 w 6324307"/>
              <a:gd name="connsiteY0" fmla="*/ 0 h 6879265"/>
              <a:gd name="connsiteX1" fmla="*/ 6324307 w 6324307"/>
              <a:gd name="connsiteY1" fmla="*/ 21265 h 6879265"/>
              <a:gd name="connsiteX2" fmla="*/ 6324307 w 6324307"/>
              <a:gd name="connsiteY2" fmla="*/ 6879265 h 6879265"/>
              <a:gd name="connsiteX3" fmla="*/ 4698903 w 6324307"/>
              <a:gd name="connsiteY3" fmla="*/ 6879265 h 6879265"/>
              <a:gd name="connsiteX4" fmla="*/ 0 w 6324307"/>
              <a:gd name="connsiteY4" fmla="*/ 4274978 h 6879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4307" h="6879265">
                <a:moveTo>
                  <a:pt x="1149685" y="0"/>
                </a:moveTo>
                <a:lnTo>
                  <a:pt x="6324307" y="21265"/>
                </a:lnTo>
                <a:lnTo>
                  <a:pt x="6324307" y="6879265"/>
                </a:lnTo>
                <a:lnTo>
                  <a:pt x="4698903" y="6879265"/>
                </a:lnTo>
                <a:lnTo>
                  <a:pt x="0" y="4274978"/>
                </a:lnTo>
                <a:close/>
              </a:path>
            </a:pathLst>
          </a:custGeom>
        </p:spPr>
        <p:txBody>
          <a:bodyPr wrap="square">
            <a:noAutofit/>
          </a:bodyPr>
          <a:lstStyle/>
          <a:p>
            <a:endParaRPr lang="fa-IR"/>
          </a:p>
        </p:txBody>
      </p:sp>
    </p:spTree>
    <p:extLst>
      <p:ext uri="{BB962C8B-B14F-4D97-AF65-F5344CB8AC3E}">
        <p14:creationId xmlns:p14="http://schemas.microsoft.com/office/powerpoint/2010/main" val="342798001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CC9987-A715-4F7B-B3B5-84BCF5914C5E}" type="slidenum">
              <a:rPr lang="en-US" smtClean="0"/>
              <a:t>‹#›</a:t>
            </a:fld>
            <a:endParaRPr lang="en-US"/>
          </a:p>
        </p:txBody>
      </p:sp>
    </p:spTree>
    <p:extLst>
      <p:ext uri="{BB962C8B-B14F-4D97-AF65-F5344CB8AC3E}">
        <p14:creationId xmlns:p14="http://schemas.microsoft.com/office/powerpoint/2010/main" val="34492726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7"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1.xml"/><Relationship Id="rId4" Type="http://schemas.openxmlformats.org/officeDocument/2006/relationships/image" Target="../media/image36.jpg"/></Relationships>
</file>

<file path=ppt/slides/_rels/slide2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xml"/><Relationship Id="rId4" Type="http://schemas.openxmlformats.org/officeDocument/2006/relationships/image" Target="../media/image44.jp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g"/><Relationship Id="rId1" Type="http://schemas.openxmlformats.org/officeDocument/2006/relationships/slideLayout" Target="../slideLayouts/slideLayout3.xml"/><Relationship Id="rId4" Type="http://schemas.openxmlformats.org/officeDocument/2006/relationships/image" Target="../media/image5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7FCBC449-9748-493B-21E6-7B5FFB02435F}"/>
              </a:ext>
            </a:extLst>
          </p:cNvPr>
          <p:cNvSpPr/>
          <p:nvPr/>
        </p:nvSpPr>
        <p:spPr>
          <a:xfrm rot="1972759">
            <a:off x="7437253" y="3676080"/>
            <a:ext cx="3802064" cy="3052915"/>
          </a:xfrm>
          <a:custGeom>
            <a:avLst/>
            <a:gdLst>
              <a:gd name="connsiteX0" fmla="*/ 0 w 3802064"/>
              <a:gd name="connsiteY0" fmla="*/ 0 h 3052915"/>
              <a:gd name="connsiteX1" fmla="*/ 3802064 w 3802064"/>
              <a:gd name="connsiteY1" fmla="*/ 0 h 3052915"/>
              <a:gd name="connsiteX2" fmla="*/ 3802064 w 3802064"/>
              <a:gd name="connsiteY2" fmla="*/ 2268819 h 3052915"/>
              <a:gd name="connsiteX3" fmla="*/ 2589076 w 3802064"/>
              <a:gd name="connsiteY3" fmla="*/ 3052915 h 3052915"/>
              <a:gd name="connsiteX4" fmla="*/ 0 w 3802064"/>
              <a:gd name="connsiteY4" fmla="*/ 3052915 h 3052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2064" h="3052915">
                <a:moveTo>
                  <a:pt x="0" y="0"/>
                </a:moveTo>
                <a:lnTo>
                  <a:pt x="3802064" y="0"/>
                </a:lnTo>
                <a:lnTo>
                  <a:pt x="3802064" y="2268819"/>
                </a:lnTo>
                <a:lnTo>
                  <a:pt x="2589076" y="3052915"/>
                </a:lnTo>
                <a:lnTo>
                  <a:pt x="0" y="3052915"/>
                </a:lnTo>
                <a:close/>
              </a:path>
            </a:pathLst>
          </a:custGeom>
          <a:solidFill>
            <a:srgbClr val="FFC000"/>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1" anchor="ctr">
            <a:noAutofit/>
          </a:bodyPr>
          <a:lstStyle/>
          <a:p>
            <a:pPr algn="ctr"/>
            <a:endParaRPr lang="fa-IR"/>
          </a:p>
        </p:txBody>
      </p:sp>
      <p:pic>
        <p:nvPicPr>
          <p:cNvPr id="4" name="Picture Placeholder 3">
            <a:extLst>
              <a:ext uri="{FF2B5EF4-FFF2-40B4-BE49-F238E27FC236}">
                <a16:creationId xmlns:a16="http://schemas.microsoft.com/office/drawing/2014/main" id="{95344B56-2E65-3706-83BC-F08345B01E97}"/>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4234" r="24234"/>
          <a:stretch>
            <a:fillRect/>
          </a:stretch>
        </p:blipFill>
        <p:spPr/>
      </p:pic>
      <p:sp>
        <p:nvSpPr>
          <p:cNvPr id="6" name="Freeform: Shape 5">
            <a:extLst>
              <a:ext uri="{FF2B5EF4-FFF2-40B4-BE49-F238E27FC236}">
                <a16:creationId xmlns:a16="http://schemas.microsoft.com/office/drawing/2014/main" id="{681EB7D1-AC22-DAAE-06DA-A58E047FED35}"/>
              </a:ext>
            </a:extLst>
          </p:cNvPr>
          <p:cNvSpPr/>
          <p:nvPr/>
        </p:nvSpPr>
        <p:spPr>
          <a:xfrm rot="902967">
            <a:off x="5913119" y="481951"/>
            <a:ext cx="5945936" cy="6010669"/>
          </a:xfrm>
          <a:custGeom>
            <a:avLst/>
            <a:gdLst>
              <a:gd name="connsiteX0" fmla="*/ 0 w 5945936"/>
              <a:gd name="connsiteY0" fmla="*/ 3905727 h 6010669"/>
              <a:gd name="connsiteX1" fmla="*/ 637953 w 5945936"/>
              <a:gd name="connsiteY1" fmla="*/ 4097854 h 6010669"/>
              <a:gd name="connsiteX2" fmla="*/ 637953 w 5945936"/>
              <a:gd name="connsiteY2" fmla="*/ 4097853 h 6010669"/>
              <a:gd name="connsiteX3" fmla="*/ 5945936 w 5945936"/>
              <a:gd name="connsiteY3" fmla="*/ 5696408 h 6010669"/>
              <a:gd name="connsiteX4" fmla="*/ 4777137 w 5945936"/>
              <a:gd name="connsiteY4" fmla="*/ 6010669 h 6010669"/>
              <a:gd name="connsiteX5" fmla="*/ 637954 w 5945936"/>
              <a:gd name="connsiteY5" fmla="*/ 4764109 h 6010669"/>
              <a:gd name="connsiteX6" fmla="*/ 637954 w 5945936"/>
              <a:gd name="connsiteY6" fmla="*/ 4764110 h 6010669"/>
              <a:gd name="connsiteX7" fmla="*/ 1 w 5945936"/>
              <a:gd name="connsiteY7" fmla="*/ 4571984 h 6010669"/>
              <a:gd name="connsiteX8" fmla="*/ 637954 w 5945936"/>
              <a:gd name="connsiteY8" fmla="*/ 0 h 6010669"/>
              <a:gd name="connsiteX9" fmla="*/ 637953 w 5945936"/>
              <a:gd name="connsiteY9" fmla="*/ 4097853 h 6010669"/>
              <a:gd name="connsiteX10" fmla="*/ 0 w 5945936"/>
              <a:gd name="connsiteY10" fmla="*/ 3905727 h 6010669"/>
              <a:gd name="connsiteX11" fmla="*/ 0 w 5945936"/>
              <a:gd name="connsiteY11" fmla="*/ 171530 h 601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945936" h="6010669">
                <a:moveTo>
                  <a:pt x="0" y="3905727"/>
                </a:moveTo>
                <a:lnTo>
                  <a:pt x="637953" y="4097854"/>
                </a:lnTo>
                <a:lnTo>
                  <a:pt x="637953" y="4097853"/>
                </a:lnTo>
                <a:lnTo>
                  <a:pt x="5945936" y="5696408"/>
                </a:lnTo>
                <a:lnTo>
                  <a:pt x="4777137" y="6010669"/>
                </a:lnTo>
                <a:lnTo>
                  <a:pt x="637954" y="4764109"/>
                </a:lnTo>
                <a:lnTo>
                  <a:pt x="637954" y="4764110"/>
                </a:lnTo>
                <a:lnTo>
                  <a:pt x="1" y="4571984"/>
                </a:lnTo>
                <a:close/>
                <a:moveTo>
                  <a:pt x="637954" y="0"/>
                </a:moveTo>
                <a:lnTo>
                  <a:pt x="637953" y="4097853"/>
                </a:lnTo>
                <a:lnTo>
                  <a:pt x="0" y="3905727"/>
                </a:lnTo>
                <a:lnTo>
                  <a:pt x="0" y="171530"/>
                </a:lnTo>
                <a:close/>
              </a:path>
            </a:pathLst>
          </a:custGeom>
          <a:solidFill>
            <a:srgbClr val="2F516F"/>
          </a:solidFill>
          <a:ln>
            <a:noFill/>
          </a:ln>
        </p:spPr>
        <p:style>
          <a:lnRef idx="0">
            <a:schemeClr val="accent1"/>
          </a:lnRef>
          <a:fillRef idx="3">
            <a:schemeClr val="accent1"/>
          </a:fillRef>
          <a:effectRef idx="3">
            <a:schemeClr val="accent1"/>
          </a:effectRef>
          <a:fontRef idx="minor">
            <a:schemeClr val="lt1"/>
          </a:fontRef>
        </p:style>
        <p:txBody>
          <a:bodyPr wrap="square" rtlCol="1" anchor="ctr">
            <a:noAutofit/>
          </a:bodyPr>
          <a:lstStyle/>
          <a:p>
            <a:pPr algn="ctr"/>
            <a:endParaRPr lang="fa-IR"/>
          </a:p>
        </p:txBody>
      </p:sp>
      <p:sp>
        <p:nvSpPr>
          <p:cNvPr id="7" name="Rectangle: Rounded Corners 6">
            <a:extLst>
              <a:ext uri="{FF2B5EF4-FFF2-40B4-BE49-F238E27FC236}">
                <a16:creationId xmlns:a16="http://schemas.microsoft.com/office/drawing/2014/main" id="{D51ED2A9-0D40-789D-A000-8D987D08F5DD}"/>
              </a:ext>
            </a:extLst>
          </p:cNvPr>
          <p:cNvSpPr/>
          <p:nvPr/>
        </p:nvSpPr>
        <p:spPr>
          <a:xfrm>
            <a:off x="251927" y="1915322"/>
            <a:ext cx="5529441" cy="1278849"/>
          </a:xfrm>
          <a:prstGeom prst="roundRect">
            <a:avLst>
              <a:gd name="adj" fmla="val 24097"/>
            </a:avLst>
          </a:prstGeom>
          <a:solidFill>
            <a:schemeClr val="bg1"/>
          </a:solidFill>
          <a:ln w="22225" cap="rnd">
            <a:solidFill>
              <a:srgbClr val="004564"/>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defRPr/>
            </a:pPr>
            <a:r>
              <a:rPr lang="fa-IR" sz="2400" b="1" kern="0" dirty="0">
                <a:solidFill>
                  <a:srgbClr val="2F516F"/>
                </a:solidFill>
                <a:latin typeface="Shabnam" panose="020B0603030804020204" pitchFamily="34" charset="-78"/>
                <a:cs typeface="Shabnam" panose="020B0603030804020204" pitchFamily="34" charset="-78"/>
              </a:rPr>
              <a:t>موضوع: پاورپوینت حرفه ای </a:t>
            </a:r>
            <a:r>
              <a:rPr lang="fa-IR" sz="2400" b="1" dirty="0">
                <a:solidFill>
                  <a:srgbClr val="2F516F"/>
                </a:solidFill>
                <a:latin typeface="Shabnam" panose="020B0603030804020204" pitchFamily="34" charset="-78"/>
                <a:cs typeface="Shabnam" panose="020B0603030804020204" pitchFamily="34" charset="-78"/>
              </a:rPr>
              <a:t>دراپ شیپینگ</a:t>
            </a:r>
            <a:r>
              <a:rPr lang="fa-IR" sz="2400" b="1" kern="0" dirty="0">
                <a:solidFill>
                  <a:srgbClr val="2F516F"/>
                </a:solidFill>
                <a:latin typeface="Shabnam" panose="020B0603030804020204" pitchFamily="34" charset="-78"/>
                <a:cs typeface="Shabnam" panose="020B0603030804020204" pitchFamily="34" charset="-78"/>
              </a:rPr>
              <a:t> </a:t>
            </a:r>
            <a:endParaRPr lang="en-US" sz="2400" b="1" kern="0" dirty="0">
              <a:solidFill>
                <a:srgbClr val="2F516F"/>
              </a:solidFill>
              <a:latin typeface="Shabnam" panose="020B0603030804020204" pitchFamily="34" charset="-78"/>
              <a:cs typeface="Shabnam" panose="020B0603030804020204" pitchFamily="34" charset="-78"/>
            </a:endParaRPr>
          </a:p>
        </p:txBody>
      </p:sp>
      <p:grpSp>
        <p:nvGrpSpPr>
          <p:cNvPr id="8" name="Group 7">
            <a:extLst>
              <a:ext uri="{FF2B5EF4-FFF2-40B4-BE49-F238E27FC236}">
                <a16:creationId xmlns:a16="http://schemas.microsoft.com/office/drawing/2014/main" id="{04B7EDEA-F76C-8611-EFFE-78B1DE48FE46}"/>
              </a:ext>
            </a:extLst>
          </p:cNvPr>
          <p:cNvGrpSpPr/>
          <p:nvPr/>
        </p:nvGrpSpPr>
        <p:grpSpPr>
          <a:xfrm>
            <a:off x="1008518" y="3587402"/>
            <a:ext cx="4317868" cy="593936"/>
            <a:chOff x="6308104" y="2997465"/>
            <a:chExt cx="5019300" cy="593936"/>
          </a:xfrm>
        </p:grpSpPr>
        <p:sp>
          <p:nvSpPr>
            <p:cNvPr id="9" name="Rectangle: Rounded Corners 8">
              <a:extLst>
                <a:ext uri="{FF2B5EF4-FFF2-40B4-BE49-F238E27FC236}">
                  <a16:creationId xmlns:a16="http://schemas.microsoft.com/office/drawing/2014/main" id="{4461D0F4-A0C2-DC3E-8C05-71D8E9E402B1}"/>
                </a:ext>
              </a:extLst>
            </p:cNvPr>
            <p:cNvSpPr/>
            <p:nvPr/>
          </p:nvSpPr>
          <p:spPr>
            <a:xfrm>
              <a:off x="6308109" y="2997465"/>
              <a:ext cx="5019295" cy="593936"/>
            </a:xfrm>
            <a:prstGeom prst="roundRect">
              <a:avLst>
                <a:gd name="adj" fmla="val 15902"/>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Rounded Corners 9">
              <a:extLst>
                <a:ext uri="{FF2B5EF4-FFF2-40B4-BE49-F238E27FC236}">
                  <a16:creationId xmlns:a16="http://schemas.microsoft.com/office/drawing/2014/main" id="{C571DB12-519A-0900-EFB7-7F66C1DCBB17}"/>
                </a:ext>
              </a:extLst>
            </p:cNvPr>
            <p:cNvSpPr/>
            <p:nvPr/>
          </p:nvSpPr>
          <p:spPr>
            <a:xfrm>
              <a:off x="6308104" y="2997465"/>
              <a:ext cx="5019295" cy="593936"/>
            </a:xfrm>
            <a:prstGeom prst="roundRect">
              <a:avLst>
                <a:gd name="adj" fmla="val 0"/>
              </a:avLst>
            </a:prstGeom>
            <a:noFill/>
            <a:ln w="190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defRPr/>
              </a:pPr>
              <a:r>
                <a:rPr lang="fa-IR" sz="2000" kern="0" dirty="0">
                  <a:solidFill>
                    <a:schemeClr val="bg1"/>
                  </a:solidFill>
                  <a:latin typeface="Shabnam" panose="020B0603030804020204" pitchFamily="34" charset="-78"/>
                  <a:cs typeface="Shabnam" panose="020B0603030804020204" pitchFamily="34" charset="-78"/>
                </a:rPr>
                <a:t>استاد راهنما: </a:t>
              </a:r>
              <a:r>
                <a:rPr lang="fa-IR" sz="2000" b="1" kern="0" dirty="0">
                  <a:solidFill>
                    <a:schemeClr val="bg1"/>
                  </a:solidFill>
                  <a:latin typeface="Shabnam" panose="020B0603030804020204" pitchFamily="34" charset="-78"/>
                  <a:cs typeface="Shabnam" panose="020B0603030804020204" pitchFamily="34" charset="-78"/>
                </a:rPr>
                <a:t>علیرضا عزیزی</a:t>
              </a:r>
              <a:endParaRPr lang="en-US" sz="2000" b="1" kern="0" dirty="0">
                <a:solidFill>
                  <a:schemeClr val="bg1"/>
                </a:solidFill>
                <a:latin typeface="Shabnam" panose="020B0603030804020204" pitchFamily="34" charset="-78"/>
                <a:cs typeface="Shabnam" panose="020B0603030804020204" pitchFamily="34" charset="-78"/>
              </a:endParaRPr>
            </a:p>
          </p:txBody>
        </p:sp>
      </p:grpSp>
      <p:grpSp>
        <p:nvGrpSpPr>
          <p:cNvPr id="14" name="Group 13">
            <a:extLst>
              <a:ext uri="{FF2B5EF4-FFF2-40B4-BE49-F238E27FC236}">
                <a16:creationId xmlns:a16="http://schemas.microsoft.com/office/drawing/2014/main" id="{923EFF59-E8F7-0D17-B9FB-C25D68C2A7D2}"/>
              </a:ext>
            </a:extLst>
          </p:cNvPr>
          <p:cNvGrpSpPr/>
          <p:nvPr/>
        </p:nvGrpSpPr>
        <p:grpSpPr>
          <a:xfrm>
            <a:off x="1008521" y="4502968"/>
            <a:ext cx="4317865" cy="593937"/>
            <a:chOff x="6308108" y="4566175"/>
            <a:chExt cx="5019296" cy="593937"/>
          </a:xfrm>
        </p:grpSpPr>
        <p:sp>
          <p:nvSpPr>
            <p:cNvPr id="15" name="Rectangle: Rounded Corners 14">
              <a:extLst>
                <a:ext uri="{FF2B5EF4-FFF2-40B4-BE49-F238E27FC236}">
                  <a16:creationId xmlns:a16="http://schemas.microsoft.com/office/drawing/2014/main" id="{4D584E4B-2FEC-77C6-5F9E-042EC10ED143}"/>
                </a:ext>
              </a:extLst>
            </p:cNvPr>
            <p:cNvSpPr/>
            <p:nvPr/>
          </p:nvSpPr>
          <p:spPr>
            <a:xfrm>
              <a:off x="6308109" y="4566175"/>
              <a:ext cx="5019295" cy="593936"/>
            </a:xfrm>
            <a:prstGeom prst="roundRect">
              <a:avLst>
                <a:gd name="adj" fmla="val 15902"/>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6" name="Rectangle: Rounded Corners 15">
              <a:extLst>
                <a:ext uri="{FF2B5EF4-FFF2-40B4-BE49-F238E27FC236}">
                  <a16:creationId xmlns:a16="http://schemas.microsoft.com/office/drawing/2014/main" id="{D86EA4A5-5E93-980E-891F-FCE90141744B}"/>
                </a:ext>
              </a:extLst>
            </p:cNvPr>
            <p:cNvSpPr/>
            <p:nvPr/>
          </p:nvSpPr>
          <p:spPr>
            <a:xfrm>
              <a:off x="6308108" y="4566176"/>
              <a:ext cx="5019293" cy="593936"/>
            </a:xfrm>
            <a:prstGeom prst="roundRect">
              <a:avLst>
                <a:gd name="adj" fmla="val 0"/>
              </a:avLst>
            </a:prstGeom>
            <a:noFill/>
            <a:ln w="190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fa-IR" sz="2000" kern="0" dirty="0">
                  <a:solidFill>
                    <a:schemeClr val="bg1"/>
                  </a:solidFill>
                  <a:latin typeface="Shabnam" panose="020B0603030804020204" pitchFamily="34" charset="-78"/>
                  <a:cs typeface="Shabnam" panose="020B0603030804020204" pitchFamily="34" charset="-78"/>
                </a:rPr>
                <a:t>پژوهشگر: </a:t>
              </a:r>
              <a:r>
                <a:rPr lang="fa-IR" sz="2000" b="1" kern="0" dirty="0">
                  <a:solidFill>
                    <a:schemeClr val="bg1"/>
                  </a:solidFill>
                  <a:latin typeface="Shabnam" panose="020B0603030804020204" pitchFamily="34" charset="-78"/>
                  <a:cs typeface="Shabnam" panose="020B0603030804020204" pitchFamily="34" charset="-78"/>
                </a:rPr>
                <a:t>نادیا خاکشوری</a:t>
              </a:r>
              <a:endParaRPr lang="en-US" sz="2000" b="1" kern="0" dirty="0">
                <a:solidFill>
                  <a:schemeClr val="bg1"/>
                </a:solidFill>
                <a:latin typeface="Shabnam" panose="020B0603030804020204" pitchFamily="34" charset="-78"/>
                <a:cs typeface="Shabnam" panose="020B0603030804020204" pitchFamily="34" charset="-78"/>
              </a:endParaRPr>
            </a:p>
          </p:txBody>
        </p:sp>
      </p:grpSp>
      <p:grpSp>
        <p:nvGrpSpPr>
          <p:cNvPr id="17" name="Group 16">
            <a:extLst>
              <a:ext uri="{FF2B5EF4-FFF2-40B4-BE49-F238E27FC236}">
                <a16:creationId xmlns:a16="http://schemas.microsoft.com/office/drawing/2014/main" id="{DACB3DFA-452F-32E8-229A-F547736CB7AD}"/>
              </a:ext>
            </a:extLst>
          </p:cNvPr>
          <p:cNvGrpSpPr/>
          <p:nvPr/>
        </p:nvGrpSpPr>
        <p:grpSpPr>
          <a:xfrm>
            <a:off x="618062" y="5487346"/>
            <a:ext cx="4970257" cy="625796"/>
            <a:chOff x="5917649" y="5494571"/>
            <a:chExt cx="5777668" cy="625796"/>
          </a:xfrm>
        </p:grpSpPr>
        <p:grpSp>
          <p:nvGrpSpPr>
            <p:cNvPr id="18" name="Group 17">
              <a:extLst>
                <a:ext uri="{FF2B5EF4-FFF2-40B4-BE49-F238E27FC236}">
                  <a16:creationId xmlns:a16="http://schemas.microsoft.com/office/drawing/2014/main" id="{3E2BEDA3-0F8E-4F9B-E9E8-EF4862204D07}"/>
                </a:ext>
              </a:extLst>
            </p:cNvPr>
            <p:cNvGrpSpPr/>
            <p:nvPr/>
          </p:nvGrpSpPr>
          <p:grpSpPr>
            <a:xfrm>
              <a:off x="5940191" y="5494571"/>
              <a:ext cx="5755126" cy="616512"/>
              <a:chOff x="5852809" y="5447047"/>
              <a:chExt cx="5755126" cy="616512"/>
            </a:xfrm>
          </p:grpSpPr>
          <p:sp>
            <p:nvSpPr>
              <p:cNvPr id="21" name="Rectangle: Rounded Corners 20">
                <a:extLst>
                  <a:ext uri="{FF2B5EF4-FFF2-40B4-BE49-F238E27FC236}">
                    <a16:creationId xmlns:a16="http://schemas.microsoft.com/office/drawing/2014/main" id="{7FA7FA3A-5117-A696-3AA8-522820DED0EA}"/>
                  </a:ext>
                </a:extLst>
              </p:cNvPr>
              <p:cNvSpPr/>
              <p:nvPr/>
            </p:nvSpPr>
            <p:spPr>
              <a:xfrm>
                <a:off x="8842443" y="5469623"/>
                <a:ext cx="2765492" cy="593936"/>
              </a:xfrm>
              <a:prstGeom prst="roundRect">
                <a:avLst>
                  <a:gd name="adj" fmla="val 15902"/>
                </a:avLst>
              </a:prstGeom>
              <a:solidFill>
                <a:schemeClr val="bg1"/>
              </a:solidFill>
              <a:ln w="22225" cap="rnd">
                <a:solidFill>
                  <a:srgbClr val="004564"/>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fa-IR" sz="2800" kern="0" dirty="0">
                  <a:solidFill>
                    <a:srgbClr val="3D4550"/>
                  </a:solidFill>
                  <a:latin typeface="Shabnam" panose="020B0603030804020204" pitchFamily="34" charset="-78"/>
                  <a:cs typeface="Shabnam" panose="020B0603030804020204" pitchFamily="34" charset="-78"/>
                </a:endParaRPr>
              </a:p>
            </p:txBody>
          </p:sp>
          <p:sp>
            <p:nvSpPr>
              <p:cNvPr id="22" name="Rectangle: Rounded Corners 21">
                <a:extLst>
                  <a:ext uri="{FF2B5EF4-FFF2-40B4-BE49-F238E27FC236}">
                    <a16:creationId xmlns:a16="http://schemas.microsoft.com/office/drawing/2014/main" id="{3CE10F1E-7E27-A714-110C-24F3DF7931DA}"/>
                  </a:ext>
                </a:extLst>
              </p:cNvPr>
              <p:cNvSpPr/>
              <p:nvPr/>
            </p:nvSpPr>
            <p:spPr>
              <a:xfrm>
                <a:off x="5852809" y="5447047"/>
                <a:ext cx="2765492" cy="593936"/>
              </a:xfrm>
              <a:prstGeom prst="roundRect">
                <a:avLst>
                  <a:gd name="adj" fmla="val 15902"/>
                </a:avLst>
              </a:prstGeom>
              <a:solidFill>
                <a:schemeClr val="bg1"/>
              </a:solidFill>
              <a:ln w="22225" cap="rnd">
                <a:solidFill>
                  <a:srgbClr val="004564"/>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fa-IR" sz="2800" kern="0" dirty="0">
                  <a:solidFill>
                    <a:srgbClr val="3D4550"/>
                  </a:solidFill>
                  <a:latin typeface="Shabnam" panose="020B0603030804020204" pitchFamily="34" charset="-78"/>
                  <a:cs typeface="Shabnam" panose="020B0603030804020204" pitchFamily="34" charset="-78"/>
                </a:endParaRPr>
              </a:p>
            </p:txBody>
          </p:sp>
        </p:grpSp>
        <p:sp>
          <p:nvSpPr>
            <p:cNvPr id="19" name="Rectangle: Rounded Corners 18">
              <a:extLst>
                <a:ext uri="{FF2B5EF4-FFF2-40B4-BE49-F238E27FC236}">
                  <a16:creationId xmlns:a16="http://schemas.microsoft.com/office/drawing/2014/main" id="{BEC8C59D-3090-9A8C-C1E3-6C7252246F22}"/>
                </a:ext>
              </a:extLst>
            </p:cNvPr>
            <p:cNvSpPr/>
            <p:nvPr/>
          </p:nvSpPr>
          <p:spPr>
            <a:xfrm>
              <a:off x="8929825" y="5526431"/>
              <a:ext cx="2765492" cy="593936"/>
            </a:xfrm>
            <a:prstGeom prst="roundRect">
              <a:avLst>
                <a:gd name="adj" fmla="val 0"/>
              </a:avLst>
            </a:prstGeom>
            <a:noFill/>
            <a:ln w="190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defRPr/>
              </a:pPr>
              <a:r>
                <a:rPr lang="fa-IR" kern="0" dirty="0">
                  <a:solidFill>
                    <a:srgbClr val="3D4550"/>
                  </a:solidFill>
                  <a:latin typeface="Shabnam" panose="020B0603030804020204" pitchFamily="34" charset="-78"/>
                  <a:cs typeface="Shabnam" panose="020B0603030804020204" pitchFamily="34" charset="-78"/>
                </a:rPr>
                <a:t>دانشگاه تهران</a:t>
              </a:r>
              <a:endParaRPr lang="en-US" kern="0" dirty="0">
                <a:solidFill>
                  <a:srgbClr val="3D4550"/>
                </a:solidFill>
                <a:latin typeface="Shabnam" panose="020B0603030804020204" pitchFamily="34" charset="-78"/>
                <a:cs typeface="Shabnam" panose="020B0603030804020204" pitchFamily="34" charset="-78"/>
              </a:endParaRPr>
            </a:p>
          </p:txBody>
        </p:sp>
        <p:sp>
          <p:nvSpPr>
            <p:cNvPr id="20" name="Rectangle: Rounded Corners 19">
              <a:extLst>
                <a:ext uri="{FF2B5EF4-FFF2-40B4-BE49-F238E27FC236}">
                  <a16:creationId xmlns:a16="http://schemas.microsoft.com/office/drawing/2014/main" id="{3B12953B-2D18-78B9-099A-5910E5B51A32}"/>
                </a:ext>
              </a:extLst>
            </p:cNvPr>
            <p:cNvSpPr/>
            <p:nvPr/>
          </p:nvSpPr>
          <p:spPr>
            <a:xfrm>
              <a:off x="5917649" y="5517147"/>
              <a:ext cx="2765492" cy="593936"/>
            </a:xfrm>
            <a:prstGeom prst="roundRect">
              <a:avLst>
                <a:gd name="adj" fmla="val 0"/>
              </a:avLst>
            </a:prstGeom>
            <a:noFill/>
            <a:ln w="190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defRPr/>
              </a:pPr>
              <a:r>
                <a:rPr lang="fa-IR" kern="0" dirty="0">
                  <a:solidFill>
                    <a:srgbClr val="3D4550"/>
                  </a:solidFill>
                  <a:latin typeface="Shabnam" panose="020B0603030804020204" pitchFamily="34" charset="-78"/>
                  <a:cs typeface="Shabnam" panose="020B0603030804020204" pitchFamily="34" charset="-78"/>
                </a:rPr>
                <a:t>تاریخ ارائه: ..............</a:t>
              </a:r>
              <a:endParaRPr lang="en-US" kern="0" dirty="0">
                <a:solidFill>
                  <a:srgbClr val="3D4550"/>
                </a:solidFill>
                <a:latin typeface="Shabnam" panose="020B0603030804020204" pitchFamily="34" charset="-78"/>
                <a:cs typeface="Shabnam" panose="020B0603030804020204" pitchFamily="34" charset="-78"/>
              </a:endParaRPr>
            </a:p>
          </p:txBody>
        </p:sp>
      </p:grpSp>
      <p:pic>
        <p:nvPicPr>
          <p:cNvPr id="23" name="Picture 22">
            <a:extLst>
              <a:ext uri="{FF2B5EF4-FFF2-40B4-BE49-F238E27FC236}">
                <a16:creationId xmlns:a16="http://schemas.microsoft.com/office/drawing/2014/main" id="{259A665C-D1E1-7281-0A04-D8F8BF7E04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9861" y="130034"/>
            <a:ext cx="1751341" cy="1751341"/>
          </a:xfrm>
          <a:prstGeom prst="rect">
            <a:avLst/>
          </a:prstGeom>
        </p:spPr>
      </p:pic>
    </p:spTree>
    <p:extLst>
      <p:ext uri="{BB962C8B-B14F-4D97-AF65-F5344CB8AC3E}">
        <p14:creationId xmlns:p14="http://schemas.microsoft.com/office/powerpoint/2010/main" val="3380922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E9368BF-AC51-E255-6AB3-811706B0E0B8}"/>
              </a:ext>
            </a:extLst>
          </p:cNvPr>
          <p:cNvSpPr/>
          <p:nvPr/>
        </p:nvSpPr>
        <p:spPr>
          <a:xfrm>
            <a:off x="2640563" y="2071395"/>
            <a:ext cx="2929813" cy="5016757"/>
          </a:xfrm>
          <a:prstGeom prst="rect">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5800078" y="1104118"/>
            <a:ext cx="6096000" cy="501675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شروع آسان</a:t>
            </a:r>
          </a:p>
          <a:p>
            <a:pPr algn="justLow" rtl="1">
              <a:lnSpc>
                <a:spcPct val="200000"/>
              </a:lnSpc>
            </a:pPr>
            <a:r>
              <a:rPr lang="fa-IR" sz="1600" dirty="0">
                <a:latin typeface="Vazir" panose="020B0603030804020204" pitchFamily="34" charset="-78"/>
                <a:cs typeface="Vazir" panose="020B0603030804020204" pitchFamily="34" charset="-78"/>
              </a:rPr>
              <a:t>زمانی‌که مجبور نباشید با محصولات فیزیکی سروکار داشته باشید، راه‌اندازی یک فروشگاه آنلاین بسیار آسان‌تر از یک فروشگاه سنتی است. برای مثال با دراپ شیپینگ دیگر نگرانی‌هایی از قبیل:</a:t>
            </a:r>
          </a:p>
          <a:p>
            <a:pPr marL="285750" indent="-285750" algn="justLow" rtl="1">
              <a:lnSpc>
                <a:spcPct val="200000"/>
              </a:lnSpc>
              <a:buClr>
                <a:srgbClr val="2F516F"/>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مدیریت یا پرداخت هزینه انبار</a:t>
            </a:r>
          </a:p>
          <a:p>
            <a:pPr marL="285750" indent="-285750" algn="justLow" rtl="1">
              <a:lnSpc>
                <a:spcPct val="200000"/>
              </a:lnSpc>
              <a:buClr>
                <a:srgbClr val="2F516F"/>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بسته‌بندی و ارسال سفارشات</a:t>
            </a:r>
          </a:p>
          <a:p>
            <a:pPr marL="285750" indent="-285750" algn="justLow" rtl="1">
              <a:lnSpc>
                <a:spcPct val="200000"/>
              </a:lnSpc>
              <a:buClr>
                <a:srgbClr val="2F516F"/>
              </a:buClr>
              <a:buFont typeface="Calibri" panose="020F0502020204030204" pitchFamily="34" charset="0"/>
              <a:buChar char="●"/>
            </a:pPr>
            <a:r>
              <a:rPr lang="fa-IR" sz="1600" dirty="0">
                <a:latin typeface="Vazir" panose="020B0603030804020204" pitchFamily="34" charset="-78"/>
                <a:cs typeface="Vazir" panose="020B0603030804020204" pitchFamily="34" charset="-78"/>
              </a:rPr>
              <a:t>کنترل موجودی برای مسائل حسابداری</a:t>
            </a:r>
          </a:p>
          <a:p>
            <a:pPr marL="285750" indent="-285750" algn="justLow" rtl="1">
              <a:lnSpc>
                <a:spcPct val="200000"/>
              </a:lnSpc>
              <a:buClr>
                <a:srgbClr val="2F516F"/>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رسیدگی به مرجوعی‌ها و محموله‌های ورودی</a:t>
            </a:r>
          </a:p>
          <a:p>
            <a:pPr marL="285750" indent="-285750" algn="justLow" rtl="1">
              <a:lnSpc>
                <a:spcPct val="200000"/>
              </a:lnSpc>
              <a:buClr>
                <a:srgbClr val="2F516F"/>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سفارش مداوم محصولات و مدیریت سطح موجودی</a:t>
            </a:r>
          </a:p>
          <a:p>
            <a:pPr marL="285750" indent="-285750" algn="justLow" rtl="1">
              <a:lnSpc>
                <a:spcPct val="200000"/>
              </a:lnSpc>
              <a:buClr>
                <a:srgbClr val="2F516F"/>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را نخواهید داشت.</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295922" y="1220242"/>
            <a:ext cx="4310848" cy="2429579"/>
          </a:xfrm>
          <a:prstGeom prst="roundRect">
            <a:avLst>
              <a:gd name="adj" fmla="val 0"/>
            </a:avLst>
          </a:prstGeom>
          <a:ln w="76200">
            <a:solidFill>
              <a:schemeClr val="bg1"/>
            </a:solidFill>
          </a:ln>
        </p:spPr>
      </p:pic>
      <p:pic>
        <p:nvPicPr>
          <p:cNvPr id="6" name="Picture 5"/>
          <p:cNvPicPr>
            <a:picLocks noChangeAspect="1"/>
          </p:cNvPicPr>
          <p:nvPr/>
        </p:nvPicPr>
        <p:blipFill rotWithShape="1">
          <a:blip r:embed="rId3"/>
          <a:srcRect l="525" b="7452"/>
          <a:stretch/>
        </p:blipFill>
        <p:spPr>
          <a:xfrm>
            <a:off x="1677324" y="3953139"/>
            <a:ext cx="4310848" cy="2391325"/>
          </a:xfrm>
          <a:prstGeom prst="roundRect">
            <a:avLst>
              <a:gd name="adj" fmla="val 0"/>
            </a:avLst>
          </a:prstGeom>
          <a:ln w="76200">
            <a:solidFill>
              <a:schemeClr val="bg1"/>
            </a:solidFill>
          </a:ln>
        </p:spPr>
      </p:pic>
      <p:sp>
        <p:nvSpPr>
          <p:cNvPr id="4" name="Slide Number Placeholder 3">
            <a:extLst>
              <a:ext uri="{FF2B5EF4-FFF2-40B4-BE49-F238E27FC236}">
                <a16:creationId xmlns:a16="http://schemas.microsoft.com/office/drawing/2014/main" id="{DB1F04E3-7455-BFFF-6C9A-01C465F89A47}"/>
              </a:ext>
            </a:extLst>
          </p:cNvPr>
          <p:cNvSpPr>
            <a:spLocks noGrp="1"/>
          </p:cNvSpPr>
          <p:nvPr>
            <p:ph type="sldNum" sz="quarter" idx="10"/>
          </p:nvPr>
        </p:nvSpPr>
        <p:spPr/>
        <p:txBody>
          <a:bodyPr/>
          <a:lstStyle/>
          <a:p>
            <a:fld id="{A8043012-B8B5-47A7-9927-94221BE445D6}" type="slidenum">
              <a:rPr lang="en-US" smtClean="0"/>
              <a:pPr/>
              <a:t>10</a:t>
            </a:fld>
            <a:endParaRPr lang="en-US" dirty="0"/>
          </a:p>
        </p:txBody>
      </p:sp>
      <p:sp>
        <p:nvSpPr>
          <p:cNvPr id="9" name="Rectangle 8">
            <a:extLst>
              <a:ext uri="{FF2B5EF4-FFF2-40B4-BE49-F238E27FC236}">
                <a16:creationId xmlns:a16="http://schemas.microsoft.com/office/drawing/2014/main" id="{100EF75C-BF55-028F-9FC2-E12CF86BB8A4}"/>
              </a:ext>
            </a:extLst>
          </p:cNvPr>
          <p:cNvSpPr/>
          <p:nvPr/>
        </p:nvSpPr>
        <p:spPr>
          <a:xfrm>
            <a:off x="7466861" y="157942"/>
            <a:ext cx="2749471"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مزایای دراپ شیپینگ</a:t>
            </a:r>
          </a:p>
        </p:txBody>
      </p:sp>
    </p:spTree>
    <p:extLst>
      <p:ext uri="{BB962C8B-B14F-4D97-AF65-F5344CB8AC3E}">
        <p14:creationId xmlns:p14="http://schemas.microsoft.com/office/powerpoint/2010/main" val="3630717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798;p63">
            <a:extLst>
              <a:ext uri="{FF2B5EF4-FFF2-40B4-BE49-F238E27FC236}">
                <a16:creationId xmlns:a16="http://schemas.microsoft.com/office/drawing/2014/main" id="{7AE6EDCF-6524-33FC-51E9-0616792C78BC}"/>
              </a:ext>
            </a:extLst>
          </p:cNvPr>
          <p:cNvSpPr/>
          <p:nvPr/>
        </p:nvSpPr>
        <p:spPr>
          <a:xfrm>
            <a:off x="0" y="2265012"/>
            <a:ext cx="3601616" cy="4592988"/>
          </a:xfrm>
          <a:prstGeom prst="rect">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sym typeface="Arial"/>
            </a:endParaRPr>
          </a:p>
        </p:txBody>
      </p:sp>
      <p:sp>
        <p:nvSpPr>
          <p:cNvPr id="3" name="Rectangle 2"/>
          <p:cNvSpPr/>
          <p:nvPr/>
        </p:nvSpPr>
        <p:spPr>
          <a:xfrm>
            <a:off x="6326154" y="1574953"/>
            <a:ext cx="5410837" cy="44627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هزینه‌های سربار کم</a:t>
            </a:r>
          </a:p>
          <a:p>
            <a:pPr algn="justLow" rtl="1">
              <a:lnSpc>
                <a:spcPct val="200000"/>
              </a:lnSpc>
            </a:pPr>
            <a:r>
              <a:rPr lang="fa-IR" sz="1600" dirty="0">
                <a:latin typeface="Vazir" panose="020B0603030804020204" pitchFamily="34" charset="-78"/>
                <a:cs typeface="Vazir" panose="020B0603030804020204" pitchFamily="34" charset="-78"/>
              </a:rPr>
              <a:t>ازآنجایی‌که مجبور نیستید با خرید موجودی و حمل‌ونقل و ... سروکار داشته باشید، هزینه‌های سربار شما بسیار کم است. در واقع، بسیاری از فروشگاه‌های موفق دراپ شیپینگ به‌عنوان مشاغل خانگی اداره می‌شوند و برای کار کردن به چیزی بیشتر از یک لپ‌تاپ نیاز ندارند.</a:t>
            </a:r>
          </a:p>
          <a:p>
            <a:pPr algn="justLow" rtl="1">
              <a:lnSpc>
                <a:spcPct val="200000"/>
              </a:lnSpc>
            </a:pPr>
            <a:r>
              <a:rPr lang="fa-IR" sz="1600" dirty="0">
                <a:latin typeface="Vazir" panose="020B0603030804020204" pitchFamily="34" charset="-78"/>
                <a:cs typeface="Vazir" panose="020B0603030804020204" pitchFamily="34" charset="-78"/>
              </a:rPr>
              <a:t>در هر کسب‌وکاری، هم زمان با اینکه رشد می‌کنید، هزینه‌های شما نیز افزایش می‌یابد؛ اما در مقایسه با مشاغل سنتی، در دراپ شیپینگ هزینه‌های شما همچنان پایین خواهد بود.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870" y="927624"/>
            <a:ext cx="4277742" cy="2138871"/>
          </a:xfrm>
          <a:prstGeom prst="roundRect">
            <a:avLst>
              <a:gd name="adj" fmla="val 0"/>
            </a:avLst>
          </a:prstGeom>
          <a:ln w="76200">
            <a:solidFill>
              <a:schemeClr val="bg1"/>
            </a:solidFill>
          </a:ln>
        </p:spPr>
      </p:pic>
      <p:pic>
        <p:nvPicPr>
          <p:cNvPr id="5" name="Picture 4"/>
          <p:cNvPicPr>
            <a:picLocks noChangeAspect="1"/>
          </p:cNvPicPr>
          <p:nvPr/>
        </p:nvPicPr>
        <p:blipFill>
          <a:blip r:embed="rId3"/>
          <a:stretch>
            <a:fillRect/>
          </a:stretch>
        </p:blipFill>
        <p:spPr>
          <a:xfrm>
            <a:off x="804332" y="3544457"/>
            <a:ext cx="5033522" cy="2838580"/>
          </a:xfrm>
          <a:prstGeom prst="roundRect">
            <a:avLst>
              <a:gd name="adj" fmla="val 0"/>
            </a:avLst>
          </a:prstGeom>
          <a:ln w="76200">
            <a:solidFill>
              <a:schemeClr val="bg1"/>
            </a:solidFill>
          </a:ln>
        </p:spPr>
      </p:pic>
      <p:sp>
        <p:nvSpPr>
          <p:cNvPr id="8" name="Slide Number Placeholder 7">
            <a:extLst>
              <a:ext uri="{FF2B5EF4-FFF2-40B4-BE49-F238E27FC236}">
                <a16:creationId xmlns:a16="http://schemas.microsoft.com/office/drawing/2014/main" id="{0DB0BD82-96A7-4EF2-77FD-3BB618FF5C93}"/>
              </a:ext>
            </a:extLst>
          </p:cNvPr>
          <p:cNvSpPr>
            <a:spLocks noGrp="1"/>
          </p:cNvSpPr>
          <p:nvPr>
            <p:ph type="sldNum" sz="quarter" idx="10"/>
          </p:nvPr>
        </p:nvSpPr>
        <p:spPr/>
        <p:txBody>
          <a:bodyPr/>
          <a:lstStyle/>
          <a:p>
            <a:fld id="{A8043012-B8B5-47A7-9927-94221BE445D6}" type="slidenum">
              <a:rPr lang="en-US" smtClean="0"/>
              <a:pPr/>
              <a:t>11</a:t>
            </a:fld>
            <a:endParaRPr lang="en-US" dirty="0"/>
          </a:p>
        </p:txBody>
      </p:sp>
      <p:sp>
        <p:nvSpPr>
          <p:cNvPr id="9" name="Rectangle 8">
            <a:extLst>
              <a:ext uri="{FF2B5EF4-FFF2-40B4-BE49-F238E27FC236}">
                <a16:creationId xmlns:a16="http://schemas.microsoft.com/office/drawing/2014/main" id="{4B30CC8F-6AA0-A280-EE8C-9224E5FC496E}"/>
              </a:ext>
            </a:extLst>
          </p:cNvPr>
          <p:cNvSpPr/>
          <p:nvPr/>
        </p:nvSpPr>
        <p:spPr>
          <a:xfrm>
            <a:off x="7466861" y="157942"/>
            <a:ext cx="2749471"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مزایای دراپ شیپینگ</a:t>
            </a:r>
          </a:p>
        </p:txBody>
      </p:sp>
    </p:spTree>
    <p:extLst>
      <p:ext uri="{BB962C8B-B14F-4D97-AF65-F5344CB8AC3E}">
        <p14:creationId xmlns:p14="http://schemas.microsoft.com/office/powerpoint/2010/main" val="21610648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84611" y="1216604"/>
            <a:ext cx="11822777" cy="47131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7091264" y="1243393"/>
            <a:ext cx="4735150" cy="4401205"/>
          </a:xfrm>
          <a:prstGeom prst="rect">
            <a:avLst/>
          </a:prstGeom>
        </p:spPr>
        <p:txBody>
          <a:bodyPr wrap="square">
            <a:spAutoFit/>
          </a:bodyPr>
          <a:lstStyle/>
          <a:p>
            <a:pPr algn="justLow" rtl="1">
              <a:lnSpc>
                <a:spcPct val="300000"/>
              </a:lnSpc>
            </a:pPr>
            <a:r>
              <a:rPr lang="fa-IR" sz="1600" b="1" dirty="0">
                <a:solidFill>
                  <a:srgbClr val="2F516F"/>
                </a:solidFill>
                <a:latin typeface="Vazir" panose="020B0603030804020204" pitchFamily="34" charset="-78"/>
                <a:cs typeface="Vazir" panose="020B0603030804020204" pitchFamily="34" charset="-78"/>
              </a:rPr>
              <a:t>امکان استقرار انعطاف‌پذیر</a:t>
            </a:r>
          </a:p>
          <a:p>
            <a:pPr algn="justLow" rtl="1">
              <a:lnSpc>
                <a:spcPct val="300000"/>
              </a:lnSpc>
            </a:pPr>
            <a:r>
              <a:rPr lang="fa-IR" sz="1600" dirty="0">
                <a:latin typeface="Vazir" panose="020B0603030804020204" pitchFamily="34" charset="-78"/>
                <a:cs typeface="Vazir" panose="020B0603030804020204" pitchFamily="34" charset="-78"/>
              </a:rPr>
              <a:t>با دراپ شیپیگ، تا زمانی‌که بتوانید با تامین‌کنندگان ارتباط برقرار کنید، خدمات و پشتیبانی به‌موقع ارائه دهید و همچنین انتظارات مشتری را برآورده کند، می‌توانید یک کسب‌وکار موفق را از هر جایی با اتصال به اینترنت مدیریت و پشتیبانی کنید.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a:srcRect t="12457" b="16930"/>
          <a:stretch/>
        </p:blipFill>
        <p:spPr>
          <a:xfrm>
            <a:off x="0" y="1147665"/>
            <a:ext cx="6671389" cy="4710871"/>
          </a:xfrm>
          <a:prstGeom prst="rect">
            <a:avLst/>
          </a:prstGeom>
        </p:spPr>
      </p:pic>
      <p:sp>
        <p:nvSpPr>
          <p:cNvPr id="5" name="Slide Number Placeholder 4">
            <a:extLst>
              <a:ext uri="{FF2B5EF4-FFF2-40B4-BE49-F238E27FC236}">
                <a16:creationId xmlns:a16="http://schemas.microsoft.com/office/drawing/2014/main" id="{192DD006-9E2A-993C-6D16-EE6FE6E034F8}"/>
              </a:ext>
            </a:extLst>
          </p:cNvPr>
          <p:cNvSpPr>
            <a:spLocks noGrp="1"/>
          </p:cNvSpPr>
          <p:nvPr>
            <p:ph type="sldNum" sz="quarter" idx="10"/>
          </p:nvPr>
        </p:nvSpPr>
        <p:spPr/>
        <p:txBody>
          <a:bodyPr/>
          <a:lstStyle/>
          <a:p>
            <a:fld id="{A8043012-B8B5-47A7-9927-94221BE445D6}" type="slidenum">
              <a:rPr lang="en-US" smtClean="0"/>
              <a:pPr/>
              <a:t>12</a:t>
            </a:fld>
            <a:endParaRPr lang="en-US" dirty="0"/>
          </a:p>
        </p:txBody>
      </p:sp>
      <p:sp>
        <p:nvSpPr>
          <p:cNvPr id="8" name="Rectangle 7">
            <a:extLst>
              <a:ext uri="{FF2B5EF4-FFF2-40B4-BE49-F238E27FC236}">
                <a16:creationId xmlns:a16="http://schemas.microsoft.com/office/drawing/2014/main" id="{1E8CE75D-9C4D-EF65-4DE9-025AC89F8673}"/>
              </a:ext>
            </a:extLst>
          </p:cNvPr>
          <p:cNvSpPr/>
          <p:nvPr/>
        </p:nvSpPr>
        <p:spPr>
          <a:xfrm>
            <a:off x="7466861" y="157942"/>
            <a:ext cx="2749471"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مزایای دراپ شیپینگ</a:t>
            </a:r>
          </a:p>
        </p:txBody>
      </p:sp>
    </p:spTree>
    <p:extLst>
      <p:ext uri="{BB962C8B-B14F-4D97-AF65-F5344CB8AC3E}">
        <p14:creationId xmlns:p14="http://schemas.microsoft.com/office/powerpoint/2010/main" val="31794005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E7533C7-6E63-96B3-3667-84D8D3051D78}"/>
              </a:ext>
            </a:extLst>
          </p:cNvPr>
          <p:cNvSpPr/>
          <p:nvPr/>
        </p:nvSpPr>
        <p:spPr>
          <a:xfrm>
            <a:off x="1716833" y="2136710"/>
            <a:ext cx="10475167" cy="737119"/>
          </a:xfrm>
          <a:prstGeom prst="rect">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487790" y="4069053"/>
            <a:ext cx="11440610" cy="2062103"/>
          </a:xfrm>
          <a:prstGeom prst="rect">
            <a:avLst/>
          </a:prstGeom>
        </p:spPr>
        <p:txBody>
          <a:bodyPr wrap="square">
            <a:spAutoFit/>
          </a:bodyPr>
          <a:lstStyle/>
          <a:p>
            <a:pPr algn="justLow" rtl="1">
              <a:lnSpc>
                <a:spcPct val="200000"/>
              </a:lnSpc>
            </a:pPr>
            <a:r>
              <a:rPr lang="fa-IR" b="1" dirty="0">
                <a:solidFill>
                  <a:srgbClr val="2F516F"/>
                </a:solidFill>
                <a:latin typeface="Vazir" panose="020B0603030804020204" pitchFamily="34" charset="-78"/>
                <a:cs typeface="Vazir" panose="020B0603030804020204" pitchFamily="34" charset="-78"/>
              </a:rPr>
              <a:t> چالش کمتر</a:t>
            </a:r>
          </a:p>
          <a:p>
            <a:pPr algn="justLow" rtl="1">
              <a:lnSpc>
                <a:spcPct val="200000"/>
              </a:lnSpc>
            </a:pPr>
            <a:r>
              <a:rPr lang="fa-IR" sz="1600" dirty="0">
                <a:latin typeface="Vazir" panose="020B0603030804020204" pitchFamily="34" charset="-78"/>
                <a:cs typeface="Vazir" panose="020B0603030804020204" pitchFamily="34" charset="-78"/>
              </a:rPr>
              <a:t>یکی از مزایای استفاده از دراپ شیپینگ برای کسب و کارها، کم بودن چالش‌های مربوط به نگهداری موجودی و انبارداری است. با استفاده از این روش، فروشنده نیازی به داشتن موجودی ندارد و محصولات را مستقیما از تامین‌کننده خریداری می‌کند و به مشتریان خود ارسال می‌کند.</a:t>
            </a:r>
          </a:p>
          <a:p>
            <a:pPr algn="justLow" rtl="1">
              <a:lnSpc>
                <a:spcPct val="200000"/>
              </a:lnSpc>
            </a:pPr>
            <a:r>
              <a:rPr lang="fa-IR" sz="1600" dirty="0">
                <a:latin typeface="Vazir" panose="020B0603030804020204" pitchFamily="34" charset="-78"/>
                <a:cs typeface="Vazir" panose="020B0603030804020204" pitchFamily="34" charset="-78"/>
              </a:rPr>
              <a:t>این روش باعث کاهش هزینه‌های نگهداری موجودی و انبارداری می‌شود و فروشنده می‌تواند با سرمایه کمتری به کسب و کار خود شروع کند.</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6984" y="1053706"/>
            <a:ext cx="5718032" cy="3470482"/>
          </a:xfrm>
          <a:prstGeom prst="roundRect">
            <a:avLst>
              <a:gd name="adj" fmla="val 0"/>
            </a:avLst>
          </a:prstGeom>
          <a:ln w="76200">
            <a:solidFill>
              <a:schemeClr val="bg1"/>
            </a:solidFill>
          </a:ln>
        </p:spPr>
      </p:pic>
      <p:sp>
        <p:nvSpPr>
          <p:cNvPr id="2" name="Slide Number Placeholder 1">
            <a:extLst>
              <a:ext uri="{FF2B5EF4-FFF2-40B4-BE49-F238E27FC236}">
                <a16:creationId xmlns:a16="http://schemas.microsoft.com/office/drawing/2014/main" id="{11CF5FF0-EFFE-4A7A-6BE4-7483EDE0BFAC}"/>
              </a:ext>
            </a:extLst>
          </p:cNvPr>
          <p:cNvSpPr>
            <a:spLocks noGrp="1"/>
          </p:cNvSpPr>
          <p:nvPr>
            <p:ph type="sldNum" sz="quarter" idx="10"/>
          </p:nvPr>
        </p:nvSpPr>
        <p:spPr/>
        <p:txBody>
          <a:bodyPr/>
          <a:lstStyle/>
          <a:p>
            <a:fld id="{A8043012-B8B5-47A7-9927-94221BE445D6}" type="slidenum">
              <a:rPr lang="en-US" smtClean="0"/>
              <a:pPr/>
              <a:t>13</a:t>
            </a:fld>
            <a:endParaRPr lang="en-US" dirty="0"/>
          </a:p>
        </p:txBody>
      </p:sp>
      <p:sp>
        <p:nvSpPr>
          <p:cNvPr id="3" name="Rectangle 2">
            <a:extLst>
              <a:ext uri="{FF2B5EF4-FFF2-40B4-BE49-F238E27FC236}">
                <a16:creationId xmlns:a16="http://schemas.microsoft.com/office/drawing/2014/main" id="{E72A9ABF-2E55-0159-37B0-0537E6E05B8A}"/>
              </a:ext>
            </a:extLst>
          </p:cNvPr>
          <p:cNvSpPr/>
          <p:nvPr/>
        </p:nvSpPr>
        <p:spPr>
          <a:xfrm>
            <a:off x="7466861" y="157942"/>
            <a:ext cx="2749471"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مزایای دراپ شیپینگ</a:t>
            </a:r>
          </a:p>
        </p:txBody>
      </p:sp>
    </p:spTree>
    <p:extLst>
      <p:ext uri="{BB962C8B-B14F-4D97-AF65-F5344CB8AC3E}">
        <p14:creationId xmlns:p14="http://schemas.microsoft.com/office/powerpoint/2010/main" val="14156545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3221" y="1170021"/>
            <a:ext cx="6077579" cy="5001369"/>
          </a:xfrm>
          <a:prstGeom prst="rect">
            <a:avLst/>
          </a:prstGeom>
        </p:spPr>
        <p:txBody>
          <a:bodyPr wrap="square">
            <a:spAutoFit/>
          </a:bodyPr>
          <a:lstStyle/>
          <a:p>
            <a:pPr algn="justLow" rtl="1">
              <a:lnSpc>
                <a:spcPct val="250000"/>
              </a:lnSpc>
            </a:pPr>
            <a:r>
              <a:rPr lang="fa-IR" b="1" dirty="0">
                <a:solidFill>
                  <a:srgbClr val="2F516F"/>
                </a:solidFill>
                <a:latin typeface="Vazir" panose="020B0603030804020204" pitchFamily="34" charset="-78"/>
                <a:cs typeface="Vazir" panose="020B0603030804020204" pitchFamily="34" charset="-78"/>
              </a:rPr>
              <a:t>امکان انتخاب محصولات مختلف برای فروش</a:t>
            </a:r>
          </a:p>
          <a:p>
            <a:pPr algn="justLow" rtl="1">
              <a:lnSpc>
                <a:spcPct val="250000"/>
              </a:lnSpc>
            </a:pPr>
            <a:r>
              <a:rPr lang="fa-IR" sz="1600" dirty="0">
                <a:latin typeface="Vazir" panose="020B0603030804020204" pitchFamily="34" charset="-78"/>
                <a:cs typeface="Vazir" panose="020B0603030804020204" pitchFamily="34" charset="-78"/>
              </a:rPr>
              <a:t>ازآنجایی‌که مجبور نیستید اقلامی را که می‌فروشید از قبل خرید و انبار کنید، می‌توانید مجموعه‌ای از محصولات پرطرفدار را به مشتریان خود ارائه دهید. به‌علاوه، می‌توانید لیست محصولات دراپ شیپینگ خود را بدون نگرانی در مورد موجودی فروخته نشده تغییر دهید. همچنین اگر عرضه‌کنندگان کالایی را ذخیره می‌کنند، می‌توانید آن محصول را برای فروش در فروشگاه آنلاین خود و بدون پرداخت هزینه اضافی در فهرست فروش قرار دهید.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a:srcRect l="9545" r="17621" b="-708"/>
          <a:stretch/>
        </p:blipFill>
        <p:spPr>
          <a:xfrm>
            <a:off x="6952269" y="1453875"/>
            <a:ext cx="4916510" cy="3950249"/>
          </a:xfrm>
          <a:prstGeom prst="rect">
            <a:avLst/>
          </a:prstGeom>
        </p:spPr>
      </p:pic>
      <p:cxnSp>
        <p:nvCxnSpPr>
          <p:cNvPr id="7" name="Straight Connector 6"/>
          <p:cNvCxnSpPr/>
          <p:nvPr/>
        </p:nvCxnSpPr>
        <p:spPr>
          <a:xfrm>
            <a:off x="0" y="0"/>
            <a:ext cx="12192000" cy="0"/>
          </a:xfrm>
          <a:prstGeom prst="line">
            <a:avLst/>
          </a:prstGeom>
          <a:ln w="12700">
            <a:solidFill>
              <a:srgbClr val="2F516F"/>
            </a:solidFill>
          </a:ln>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F28A32C8-2B4C-63A0-F799-080D69E01318}"/>
              </a:ext>
            </a:extLst>
          </p:cNvPr>
          <p:cNvSpPr>
            <a:spLocks noGrp="1"/>
          </p:cNvSpPr>
          <p:nvPr>
            <p:ph type="sldNum" sz="quarter" idx="10"/>
          </p:nvPr>
        </p:nvSpPr>
        <p:spPr/>
        <p:txBody>
          <a:bodyPr/>
          <a:lstStyle/>
          <a:p>
            <a:fld id="{A8043012-B8B5-47A7-9927-94221BE445D6}" type="slidenum">
              <a:rPr lang="en-US" smtClean="0"/>
              <a:pPr/>
              <a:t>14</a:t>
            </a:fld>
            <a:endParaRPr lang="en-US" dirty="0"/>
          </a:p>
        </p:txBody>
      </p:sp>
      <p:sp>
        <p:nvSpPr>
          <p:cNvPr id="8" name="Rectangle 7">
            <a:extLst>
              <a:ext uri="{FF2B5EF4-FFF2-40B4-BE49-F238E27FC236}">
                <a16:creationId xmlns:a16="http://schemas.microsoft.com/office/drawing/2014/main" id="{1EDE82EE-A7BE-D7CD-76F7-B07EC6CAED30}"/>
              </a:ext>
            </a:extLst>
          </p:cNvPr>
          <p:cNvSpPr/>
          <p:nvPr/>
        </p:nvSpPr>
        <p:spPr>
          <a:xfrm>
            <a:off x="7466861" y="157942"/>
            <a:ext cx="2749471"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مزایای دراپ شیپینگ</a:t>
            </a:r>
          </a:p>
        </p:txBody>
      </p:sp>
    </p:spTree>
    <p:extLst>
      <p:ext uri="{BB962C8B-B14F-4D97-AF65-F5344CB8AC3E}">
        <p14:creationId xmlns:p14="http://schemas.microsoft.com/office/powerpoint/2010/main" val="29024570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85333" y="2265336"/>
            <a:ext cx="6774649" cy="3723351"/>
            <a:chOff x="6603039" y="1038688"/>
            <a:chExt cx="5460754" cy="3071674"/>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03039" y="1038688"/>
              <a:ext cx="5460754" cy="3071674"/>
            </a:xfrm>
            <a:prstGeom prst="rect">
              <a:avLst/>
            </a:prstGeom>
          </p:spPr>
        </p:pic>
        <p:sp>
          <p:nvSpPr>
            <p:cNvPr id="6" name="Rectangle 5"/>
            <p:cNvSpPr/>
            <p:nvPr/>
          </p:nvSpPr>
          <p:spPr>
            <a:xfrm>
              <a:off x="7377345" y="3297224"/>
              <a:ext cx="3465276" cy="5859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7537142" y="3070012"/>
              <a:ext cx="301841" cy="2663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Rectangle 2"/>
          <p:cNvSpPr/>
          <p:nvPr/>
        </p:nvSpPr>
        <p:spPr>
          <a:xfrm>
            <a:off x="6763672" y="1717826"/>
            <a:ext cx="5245818" cy="353943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آزمایش آسان‌تر</a:t>
            </a:r>
          </a:p>
          <a:p>
            <a:pPr algn="justLow" rtl="1">
              <a:lnSpc>
                <a:spcPct val="200000"/>
              </a:lnSpc>
            </a:pPr>
            <a:r>
              <a:rPr lang="fa-IR" sz="1600" dirty="0">
                <a:latin typeface="Vazir" panose="020B0603030804020204" pitchFamily="34" charset="-78"/>
                <a:cs typeface="Vazir" panose="020B0603030804020204" pitchFamily="34" charset="-78"/>
              </a:rPr>
              <a:t>دراپ شیپینگ یک مدل موفق و مفید برای راه‌اندازی یک فروشگاه جدید برای صاحبان مشاغلی است که می‌خواهند سلیقه خرید مشتریان خود را برای دسته‌بندی‌های محصولات مانند لوازم جانبی یا محصولات کاملا جدید آزمایش کنند. مزیت اصلی دراپ شیپینگ، توانایی فروش محصولات قبل از مجبور شدن به خرید مقدار زیادی از موجودی است.</a:t>
            </a:r>
            <a:endParaRPr lang="en-US" sz="1600" dirty="0">
              <a:latin typeface="Vazir" panose="020B0603030804020204" pitchFamily="34" charset="-78"/>
              <a:cs typeface="Vazir" panose="020B0603030804020204" pitchFamily="34" charset="-78"/>
            </a:endParaRPr>
          </a:p>
        </p:txBody>
      </p:sp>
      <p:sp>
        <p:nvSpPr>
          <p:cNvPr id="4" name="Slide Number Placeholder 3">
            <a:extLst>
              <a:ext uri="{FF2B5EF4-FFF2-40B4-BE49-F238E27FC236}">
                <a16:creationId xmlns:a16="http://schemas.microsoft.com/office/drawing/2014/main" id="{13362263-1A27-B59F-460B-0CDE2D248193}"/>
              </a:ext>
            </a:extLst>
          </p:cNvPr>
          <p:cNvSpPr>
            <a:spLocks noGrp="1"/>
          </p:cNvSpPr>
          <p:nvPr>
            <p:ph type="sldNum" sz="quarter" idx="10"/>
          </p:nvPr>
        </p:nvSpPr>
        <p:spPr/>
        <p:txBody>
          <a:bodyPr/>
          <a:lstStyle/>
          <a:p>
            <a:fld id="{A8043012-B8B5-47A7-9927-94221BE445D6}" type="slidenum">
              <a:rPr lang="en-US" smtClean="0"/>
              <a:pPr/>
              <a:t>15</a:t>
            </a:fld>
            <a:endParaRPr lang="en-US" dirty="0"/>
          </a:p>
        </p:txBody>
      </p:sp>
      <p:sp>
        <p:nvSpPr>
          <p:cNvPr id="11" name="Rectangle 10">
            <a:extLst>
              <a:ext uri="{FF2B5EF4-FFF2-40B4-BE49-F238E27FC236}">
                <a16:creationId xmlns:a16="http://schemas.microsoft.com/office/drawing/2014/main" id="{255B3D9F-A77A-E4BF-5EA8-F69AA8239ACB}"/>
              </a:ext>
            </a:extLst>
          </p:cNvPr>
          <p:cNvSpPr/>
          <p:nvPr/>
        </p:nvSpPr>
        <p:spPr>
          <a:xfrm>
            <a:off x="7466861" y="157942"/>
            <a:ext cx="2749471"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مزایای دراپ شیپینگ</a:t>
            </a:r>
          </a:p>
        </p:txBody>
      </p:sp>
    </p:spTree>
    <p:extLst>
      <p:ext uri="{BB962C8B-B14F-4D97-AF65-F5344CB8AC3E}">
        <p14:creationId xmlns:p14="http://schemas.microsoft.com/office/powerpoint/2010/main" val="9123868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195232" y="1409890"/>
            <a:ext cx="4623906"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مقیاس‌بندی آسان‌تر</a:t>
            </a:r>
          </a:p>
          <a:p>
            <a:pPr algn="justLow" rtl="1">
              <a:lnSpc>
                <a:spcPct val="250000"/>
              </a:lnSpc>
            </a:pPr>
            <a:r>
              <a:rPr lang="fa-IR" sz="1600" dirty="0">
                <a:latin typeface="Vazir" panose="020B0603030804020204" pitchFamily="34" charset="-78"/>
                <a:cs typeface="Vazir" panose="020B0603030804020204" pitchFamily="34" charset="-78"/>
              </a:rPr>
              <a:t>در یک کسب‌وکار خرده‌فروشی سنتی، اگر 3 برابر سفارش بیشتر دریافت کنید، معمولا باید 3 برابر بیشتر کار کنید! اما با استفاده از تامین‌کنندگان دراپ شیپینگ، بیشتر کار برای پردازش سفارش‌های اضافی توسط تامین‌کنندگان انجام می شود و این امکان به شما داده می‌شود تا با دردسرهای کم‌تری رشد کرده و کسب‌وکار خود را گسترش دهید.</a:t>
            </a:r>
            <a:endParaRPr lang="en-US" sz="1600" dirty="0">
              <a:latin typeface="Vazir" panose="020B0603030804020204" pitchFamily="34" charset="-78"/>
              <a:cs typeface="Vazir" panose="020B0603030804020204" pitchFamily="34" charset="-78"/>
            </a:endParaRPr>
          </a:p>
        </p:txBody>
      </p:sp>
      <p:grpSp>
        <p:nvGrpSpPr>
          <p:cNvPr id="6" name="Group 5"/>
          <p:cNvGrpSpPr/>
          <p:nvPr/>
        </p:nvGrpSpPr>
        <p:grpSpPr>
          <a:xfrm>
            <a:off x="276547" y="1593132"/>
            <a:ext cx="6441494" cy="4331905"/>
            <a:chOff x="285877" y="1150259"/>
            <a:chExt cx="5203482" cy="3499342"/>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877" y="1150259"/>
              <a:ext cx="5203482" cy="3499342"/>
            </a:xfrm>
            <a:prstGeom prst="rect">
              <a:avLst/>
            </a:prstGeom>
          </p:spPr>
        </p:pic>
        <p:sp>
          <p:nvSpPr>
            <p:cNvPr id="5" name="Rectangle 4"/>
            <p:cNvSpPr/>
            <p:nvPr/>
          </p:nvSpPr>
          <p:spPr>
            <a:xfrm>
              <a:off x="372862" y="1216241"/>
              <a:ext cx="1340528" cy="594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Slide Number Placeholder 8">
            <a:extLst>
              <a:ext uri="{FF2B5EF4-FFF2-40B4-BE49-F238E27FC236}">
                <a16:creationId xmlns:a16="http://schemas.microsoft.com/office/drawing/2014/main" id="{01A1F3E4-8151-2257-8714-74398A2E9201}"/>
              </a:ext>
            </a:extLst>
          </p:cNvPr>
          <p:cNvSpPr>
            <a:spLocks noGrp="1"/>
          </p:cNvSpPr>
          <p:nvPr>
            <p:ph type="sldNum" sz="quarter" idx="10"/>
          </p:nvPr>
        </p:nvSpPr>
        <p:spPr/>
        <p:txBody>
          <a:bodyPr/>
          <a:lstStyle/>
          <a:p>
            <a:fld id="{A8043012-B8B5-47A7-9927-94221BE445D6}" type="slidenum">
              <a:rPr lang="en-US" smtClean="0"/>
              <a:pPr/>
              <a:t>16</a:t>
            </a:fld>
            <a:endParaRPr lang="en-US" dirty="0"/>
          </a:p>
        </p:txBody>
      </p:sp>
      <p:sp>
        <p:nvSpPr>
          <p:cNvPr id="10" name="Rectangle 9">
            <a:extLst>
              <a:ext uri="{FF2B5EF4-FFF2-40B4-BE49-F238E27FC236}">
                <a16:creationId xmlns:a16="http://schemas.microsoft.com/office/drawing/2014/main" id="{FF7B5381-75E8-5C7F-F884-E3FA18CE1DB3}"/>
              </a:ext>
            </a:extLst>
          </p:cNvPr>
          <p:cNvSpPr/>
          <p:nvPr/>
        </p:nvSpPr>
        <p:spPr>
          <a:xfrm>
            <a:off x="7466861" y="157942"/>
            <a:ext cx="2749471"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مزایای دراپ شیپینگ</a:t>
            </a:r>
          </a:p>
        </p:txBody>
      </p:sp>
    </p:spTree>
    <p:extLst>
      <p:ext uri="{BB962C8B-B14F-4D97-AF65-F5344CB8AC3E}">
        <p14:creationId xmlns:p14="http://schemas.microsoft.com/office/powerpoint/2010/main" val="23158919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03681" y="2220970"/>
            <a:ext cx="11026067" cy="1595898"/>
          </a:xfrm>
          <a:prstGeom prst="rect">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p:nvSpPr>
        <p:spPr>
          <a:xfrm>
            <a:off x="7312840" y="145015"/>
            <a:ext cx="2832828"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معایب دراپ شیپینگ</a:t>
            </a:r>
            <a:endParaRPr lang="en-US" sz="24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754602" y="4325917"/>
            <a:ext cx="10875146"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تمام مزایایی که ذکر کردیم، دراپ شیپینگ را به یک مدل بسیار جذاب برای هر کسی که یک فروشگاه آنلاین راه‌اندازی می‌کند و یا برای کسانی‌که به دنبال گسترش محصولات موجود خود هستند، تبدیل می‌کند.</a:t>
            </a:r>
          </a:p>
          <a:p>
            <a:pPr algn="justLow" rtl="1">
              <a:lnSpc>
                <a:spcPct val="200000"/>
              </a:lnSpc>
            </a:pPr>
            <a:endParaRPr lang="fa-IR"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اما مانند همه رویکردها، دراپ شیپینگ علی‌رغم راحتی و انعطاف‌پذیری قیمت، دارای معایبی نیز است که در ادامه به انها اشاره می‌کنیم.</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76150" y="1306617"/>
            <a:ext cx="4490209" cy="2196870"/>
          </a:xfrm>
          <a:prstGeom prst="roundRect">
            <a:avLst>
              <a:gd name="adj" fmla="val 0"/>
            </a:avLst>
          </a:prstGeom>
          <a:ln w="76200">
            <a:solidFill>
              <a:schemeClr val="bg1"/>
            </a:solidFill>
          </a:ln>
        </p:spPr>
      </p:pic>
      <p:pic>
        <p:nvPicPr>
          <p:cNvPr id="5" name="Picture 4"/>
          <p:cNvPicPr>
            <a:picLocks noChangeAspect="1"/>
          </p:cNvPicPr>
          <p:nvPr/>
        </p:nvPicPr>
        <p:blipFill>
          <a:blip r:embed="rId3"/>
          <a:stretch>
            <a:fillRect/>
          </a:stretch>
        </p:blipFill>
        <p:spPr>
          <a:xfrm>
            <a:off x="1305992" y="1494057"/>
            <a:ext cx="4267847" cy="2577336"/>
          </a:xfrm>
          <a:prstGeom prst="roundRect">
            <a:avLst>
              <a:gd name="adj" fmla="val 0"/>
            </a:avLst>
          </a:prstGeom>
          <a:ln w="76200">
            <a:solidFill>
              <a:schemeClr val="bg1"/>
            </a:solidFill>
          </a:ln>
        </p:spPr>
      </p:pic>
      <p:sp>
        <p:nvSpPr>
          <p:cNvPr id="7" name="Slide Number Placeholder 6">
            <a:extLst>
              <a:ext uri="{FF2B5EF4-FFF2-40B4-BE49-F238E27FC236}">
                <a16:creationId xmlns:a16="http://schemas.microsoft.com/office/drawing/2014/main" id="{C1AE7E9F-E6FE-4CEF-9C03-41BE75598F16}"/>
              </a:ext>
            </a:extLst>
          </p:cNvPr>
          <p:cNvSpPr>
            <a:spLocks noGrp="1"/>
          </p:cNvSpPr>
          <p:nvPr>
            <p:ph type="sldNum" sz="quarter" idx="10"/>
          </p:nvPr>
        </p:nvSpPr>
        <p:spPr/>
        <p:txBody>
          <a:bodyPr/>
          <a:lstStyle/>
          <a:p>
            <a:fld id="{A8043012-B8B5-47A7-9927-94221BE445D6}" type="slidenum">
              <a:rPr lang="en-US" smtClean="0"/>
              <a:pPr/>
              <a:t>17</a:t>
            </a:fld>
            <a:endParaRPr lang="en-US" dirty="0"/>
          </a:p>
        </p:txBody>
      </p:sp>
    </p:spTree>
    <p:extLst>
      <p:ext uri="{BB962C8B-B14F-4D97-AF65-F5344CB8AC3E}">
        <p14:creationId xmlns:p14="http://schemas.microsoft.com/office/powerpoint/2010/main" val="13329146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9247" y="1409909"/>
            <a:ext cx="5207146"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حاشیه سود کم</a:t>
            </a:r>
          </a:p>
          <a:p>
            <a:pPr algn="justLow" rtl="1">
              <a:lnSpc>
                <a:spcPct val="250000"/>
              </a:lnSpc>
            </a:pPr>
            <a:r>
              <a:rPr lang="fa-IR" sz="1600" dirty="0">
                <a:latin typeface="Vazir" panose="020B0603030804020204" pitchFamily="34" charset="-78"/>
                <a:cs typeface="Vazir" panose="020B0603030804020204" pitchFamily="34" charset="-78"/>
              </a:rPr>
              <a:t>حاشیه‌ سود کم، بزرگ‌ترین نقطه ضعف عملکرد دراپ شیپینگ است. ازآنجایی‌که شروع کار بسیار آسان است و هزینه‌های سربار بسیار کم است، بسیاری از کسب‌وکارهای رقیب در تلاش هستند تا برای افزایش درآمد، یک فروشگاه دراپ شیپینگ راه‌اندازی کنند و اقلام را با قیمت‌های پایین به فروش برسانند. ازآنجایی‌که آنها برای شروع کسب‌وکار سرمایه‌گذاری اندکی کرده‌اند، می‌توانند با حاشیه‌ سود ناچیز شروع به‌کار کنند.</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7519386" y="1042015"/>
            <a:ext cx="1559300" cy="5937283"/>
          </a:xfrm>
          <a:prstGeom prst="rect">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7" name="Picture 6">
            <a:extLst>
              <a:ext uri="{FF2B5EF4-FFF2-40B4-BE49-F238E27FC236}">
                <a16:creationId xmlns:a16="http://schemas.microsoft.com/office/drawing/2014/main" id="{5D483981-1425-1096-9015-9419C7E7F636}"/>
              </a:ext>
            </a:extLst>
          </p:cNvPr>
          <p:cNvPicPr>
            <a:picLocks noChangeAspect="1"/>
          </p:cNvPicPr>
          <p:nvPr/>
        </p:nvPicPr>
        <p:blipFill>
          <a:blip r:embed="rId2"/>
          <a:stretch>
            <a:fillRect/>
          </a:stretch>
        </p:blipFill>
        <p:spPr>
          <a:xfrm>
            <a:off x="6374803" y="1266557"/>
            <a:ext cx="4007121" cy="2226178"/>
          </a:xfrm>
          <a:prstGeom prst="roundRect">
            <a:avLst>
              <a:gd name="adj" fmla="val 0"/>
            </a:avLst>
          </a:prstGeom>
          <a:ln w="76200">
            <a:solidFill>
              <a:schemeClr val="bg1"/>
            </a:solidFill>
          </a:ln>
        </p:spPr>
      </p:pic>
      <p:pic>
        <p:nvPicPr>
          <p:cNvPr id="8" name="Picture 7">
            <a:extLst>
              <a:ext uri="{FF2B5EF4-FFF2-40B4-BE49-F238E27FC236}">
                <a16:creationId xmlns:a16="http://schemas.microsoft.com/office/drawing/2014/main" id="{7515F5FB-D1B0-F514-C6F0-1858BF9097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1279" y="3877349"/>
            <a:ext cx="4007121" cy="2681527"/>
          </a:xfrm>
          <a:prstGeom prst="roundRect">
            <a:avLst>
              <a:gd name="adj" fmla="val 0"/>
            </a:avLst>
          </a:prstGeom>
          <a:ln w="76200">
            <a:solidFill>
              <a:schemeClr val="bg1"/>
            </a:solidFill>
          </a:ln>
        </p:spPr>
      </p:pic>
      <p:sp>
        <p:nvSpPr>
          <p:cNvPr id="4" name="Slide Number Placeholder 3">
            <a:extLst>
              <a:ext uri="{FF2B5EF4-FFF2-40B4-BE49-F238E27FC236}">
                <a16:creationId xmlns:a16="http://schemas.microsoft.com/office/drawing/2014/main" id="{7DF91444-117E-0FF7-DBCF-0B0B91FECC1F}"/>
              </a:ext>
            </a:extLst>
          </p:cNvPr>
          <p:cNvSpPr>
            <a:spLocks noGrp="1"/>
          </p:cNvSpPr>
          <p:nvPr>
            <p:ph type="sldNum" sz="quarter" idx="10"/>
          </p:nvPr>
        </p:nvSpPr>
        <p:spPr/>
        <p:txBody>
          <a:bodyPr/>
          <a:lstStyle/>
          <a:p>
            <a:fld id="{A8043012-B8B5-47A7-9927-94221BE445D6}" type="slidenum">
              <a:rPr lang="en-US" smtClean="0"/>
              <a:pPr/>
              <a:t>18</a:t>
            </a:fld>
            <a:endParaRPr lang="en-US" dirty="0"/>
          </a:p>
        </p:txBody>
      </p:sp>
      <p:sp>
        <p:nvSpPr>
          <p:cNvPr id="5" name="Rectangle 4">
            <a:extLst>
              <a:ext uri="{FF2B5EF4-FFF2-40B4-BE49-F238E27FC236}">
                <a16:creationId xmlns:a16="http://schemas.microsoft.com/office/drawing/2014/main" id="{BCAACE02-32CF-0EB1-7B49-33251CB0ED04}"/>
              </a:ext>
            </a:extLst>
          </p:cNvPr>
          <p:cNvSpPr/>
          <p:nvPr/>
        </p:nvSpPr>
        <p:spPr>
          <a:xfrm>
            <a:off x="7312840" y="145015"/>
            <a:ext cx="2832828"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معایب دراپ شیپینگ</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0805973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094504F-E082-3B8F-7A91-31D29AF14A2A}"/>
              </a:ext>
            </a:extLst>
          </p:cNvPr>
          <p:cNvSpPr/>
          <p:nvPr/>
        </p:nvSpPr>
        <p:spPr>
          <a:xfrm flipH="1">
            <a:off x="-1" y="2674816"/>
            <a:ext cx="2789853" cy="2676734"/>
          </a:xfrm>
          <a:prstGeom prst="rect">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Rectangle 2"/>
          <p:cNvSpPr/>
          <p:nvPr/>
        </p:nvSpPr>
        <p:spPr>
          <a:xfrm>
            <a:off x="5121653" y="1394382"/>
            <a:ext cx="6803809" cy="49552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مسائل موجودی</a:t>
            </a:r>
          </a:p>
          <a:p>
            <a:pPr algn="justLow" rtl="1">
              <a:lnSpc>
                <a:spcPct val="200000"/>
              </a:lnSpc>
            </a:pPr>
            <a:r>
              <a:rPr lang="fa-IR" sz="1600" dirty="0">
                <a:latin typeface="Vazir" panose="020B0603030804020204" pitchFamily="34" charset="-78"/>
                <a:cs typeface="Vazir" panose="020B0603030804020204" pitchFamily="34" charset="-78"/>
              </a:rPr>
              <a:t>اگر تمام محصولات خود را خودتان انبار می‌کنید، پیگیری این که کدام اقلام موجود هستند و یا موجود نیستند، نسبتا ساده است. اما وقتی از انبارهای متعددی محصولات خود را تهیه می‌کنید و افراد دیگر به آن انبارها  ثبت سفارش می‌کنند، موجودی می‌تواند به‌صورت روزانه تغییر کند. پس باید همیشه موجودی را استعلام کنید.</a:t>
            </a:r>
          </a:p>
          <a:p>
            <a:pPr algn="justLow" rtl="1">
              <a:lnSpc>
                <a:spcPct val="200000"/>
              </a:lnSpc>
            </a:pPr>
            <a:r>
              <a:rPr lang="fa-IR" sz="1600" dirty="0">
                <a:latin typeface="Vazir" panose="020B0603030804020204" pitchFamily="34" charset="-78"/>
                <a:cs typeface="Vazir" panose="020B0603030804020204" pitchFamily="34" charset="-78"/>
              </a:rPr>
              <a:t>خوشبختانه، این روزها اپلیکیشن‌های زیادی وجود دارد که به شما امکان می‌دهد با تامین‌کنندگان همگام شوید. بنابراین یک دراپ شیپرز می‌تواند سفارش‌های مشتری را با یک یا دو کلیک به یک تامین‌کننده دراپ شیپینگ ارسال کند. توجه داشه باشید که یک دراپ شیپرز باید بتواند به‌صورت لحظه‌ای میزان موجودی عرضه‌کننده را ببیند.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a:srcRect t="18607"/>
          <a:stretch/>
        </p:blipFill>
        <p:spPr>
          <a:xfrm>
            <a:off x="266538" y="1578843"/>
            <a:ext cx="3863080" cy="2096174"/>
          </a:xfrm>
          <a:prstGeom prst="roundRect">
            <a:avLst>
              <a:gd name="adj" fmla="val 0"/>
            </a:avLst>
          </a:prstGeom>
          <a:ln w="76200">
            <a:solidFill>
              <a:schemeClr val="bg1"/>
            </a:solidFill>
          </a:ln>
        </p:spPr>
      </p:pic>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r="16083"/>
          <a:stretch/>
        </p:blipFill>
        <p:spPr>
          <a:xfrm>
            <a:off x="887846" y="3994614"/>
            <a:ext cx="3241772" cy="2470762"/>
          </a:xfrm>
          <a:prstGeom prst="roundRect">
            <a:avLst>
              <a:gd name="adj" fmla="val 0"/>
            </a:avLst>
          </a:prstGeom>
          <a:ln w="76200">
            <a:solidFill>
              <a:schemeClr val="bg1"/>
            </a:solidFill>
          </a:ln>
        </p:spPr>
      </p:pic>
      <p:sp>
        <p:nvSpPr>
          <p:cNvPr id="12" name="Slide Number Placeholder 11">
            <a:extLst>
              <a:ext uri="{FF2B5EF4-FFF2-40B4-BE49-F238E27FC236}">
                <a16:creationId xmlns:a16="http://schemas.microsoft.com/office/drawing/2014/main" id="{E05C45D2-1306-6D26-C81E-C5C50E1BA378}"/>
              </a:ext>
            </a:extLst>
          </p:cNvPr>
          <p:cNvSpPr>
            <a:spLocks noGrp="1"/>
          </p:cNvSpPr>
          <p:nvPr>
            <p:ph type="sldNum" sz="quarter" idx="10"/>
          </p:nvPr>
        </p:nvSpPr>
        <p:spPr/>
        <p:txBody>
          <a:bodyPr/>
          <a:lstStyle/>
          <a:p>
            <a:fld id="{A8043012-B8B5-47A7-9927-94221BE445D6}" type="slidenum">
              <a:rPr lang="en-US" smtClean="0"/>
              <a:pPr/>
              <a:t>19</a:t>
            </a:fld>
            <a:endParaRPr lang="en-US" dirty="0"/>
          </a:p>
        </p:txBody>
      </p:sp>
      <p:sp>
        <p:nvSpPr>
          <p:cNvPr id="13" name="Rectangle 12">
            <a:extLst>
              <a:ext uri="{FF2B5EF4-FFF2-40B4-BE49-F238E27FC236}">
                <a16:creationId xmlns:a16="http://schemas.microsoft.com/office/drawing/2014/main" id="{D23432C9-EEB9-87B6-44F3-060FFB0AF1FC}"/>
              </a:ext>
            </a:extLst>
          </p:cNvPr>
          <p:cNvSpPr/>
          <p:nvPr/>
        </p:nvSpPr>
        <p:spPr>
          <a:xfrm>
            <a:off x="7312840" y="145015"/>
            <a:ext cx="2832828"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معایب دراپ شیپینگ</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5174030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7142211" y="155961"/>
            <a:ext cx="3050835"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دراپ شیپینگ چیست؟</a:t>
            </a:r>
            <a:endParaRPr lang="en-US" sz="2400" b="1" dirty="0">
              <a:solidFill>
                <a:schemeClr val="bg1"/>
              </a:solidFill>
              <a:latin typeface="Shabnam" panose="020B0603030804020204" pitchFamily="34" charset="-78"/>
              <a:cs typeface="Shabnam" panose="020B0603030804020204" pitchFamily="34" charset="-78"/>
            </a:endParaRPr>
          </a:p>
        </p:txBody>
      </p:sp>
      <p:sp>
        <p:nvSpPr>
          <p:cNvPr id="5" name="Rectangle 4"/>
          <p:cNvSpPr/>
          <p:nvPr/>
        </p:nvSpPr>
        <p:spPr>
          <a:xfrm>
            <a:off x="6596107" y="1164134"/>
            <a:ext cx="5415380" cy="3600986"/>
          </a:xfrm>
          <a:prstGeom prst="rect">
            <a:avLst/>
          </a:prstGeom>
        </p:spPr>
        <p:txBody>
          <a:bodyPr wrap="square">
            <a:spAutoFit/>
          </a:bodyPr>
          <a:lstStyle/>
          <a:p>
            <a:pPr algn="justLow" rtl="1">
              <a:lnSpc>
                <a:spcPct val="200000"/>
              </a:lnSpc>
            </a:pPr>
            <a:r>
              <a:rPr lang="en-US" sz="2000" b="1" dirty="0" err="1">
                <a:solidFill>
                  <a:srgbClr val="FFC000"/>
                </a:solidFill>
                <a:latin typeface="Vazir" panose="020B0603030804020204" pitchFamily="34" charset="-78"/>
                <a:cs typeface="Vazir" panose="020B0603030804020204" pitchFamily="34" charset="-78"/>
              </a:rPr>
              <a:t>Dropshipping</a:t>
            </a:r>
            <a:r>
              <a:rPr lang="fa-IR" sz="1600" dirty="0">
                <a:latin typeface="Vazir" panose="020B0603030804020204" pitchFamily="34" charset="-78"/>
                <a:cs typeface="Vazir" panose="020B0603030804020204" pitchFamily="34" charset="-78"/>
              </a:rPr>
              <a:t> یک روش مکمل خرده‌فروشی است که در آن فروشندگان محصولات را بدون نگهداری موجودی در انبار، برای فروش در وب‌سایت خود ثبت می‌کنند. یعنی، هنگامی‌که سفارشی دریافت می‌شود، فروشنده محصول را از یک تامین‌کننده شخص ثالث خریداری کرده و سپس آن را به‌طور مستقیم از تامین‌کننده برای مشتری ارسال می‌کند. در واقع در دراپ شیپینگ، فروشنده به‌عنوان یک واسطه بین تامین‌کننده و خریدار عمل می‌کند.</a:t>
            </a:r>
          </a:p>
        </p:txBody>
      </p:sp>
      <p:grpSp>
        <p:nvGrpSpPr>
          <p:cNvPr id="10" name="Group 9"/>
          <p:cNvGrpSpPr/>
          <p:nvPr/>
        </p:nvGrpSpPr>
        <p:grpSpPr>
          <a:xfrm>
            <a:off x="0" y="1402439"/>
            <a:ext cx="6361568" cy="3001263"/>
            <a:chOff x="283345" y="931970"/>
            <a:chExt cx="6073066" cy="2813854"/>
          </a:xfrm>
        </p:grpSpPr>
        <p:pic>
          <p:nvPicPr>
            <p:cNvPr id="6" name="Picture 5"/>
            <p:cNvPicPr>
              <a:picLocks noChangeAspect="1"/>
            </p:cNvPicPr>
            <p:nvPr/>
          </p:nvPicPr>
          <p:blipFill>
            <a:blip r:embed="rId2"/>
            <a:stretch>
              <a:fillRect/>
            </a:stretch>
          </p:blipFill>
          <p:spPr>
            <a:xfrm>
              <a:off x="283345" y="931970"/>
              <a:ext cx="6073066" cy="2813854"/>
            </a:xfrm>
            <a:prstGeom prst="rect">
              <a:avLst/>
            </a:prstGeom>
            <a:solidFill>
              <a:srgbClr val="FFFFFF"/>
            </a:solidFill>
            <a:ln>
              <a:noFill/>
            </a:ln>
          </p:spPr>
        </p:pic>
        <p:sp>
          <p:nvSpPr>
            <p:cNvPr id="7" name="Rectangle 6"/>
            <p:cNvSpPr/>
            <p:nvPr/>
          </p:nvSpPr>
          <p:spPr>
            <a:xfrm>
              <a:off x="2352583" y="2334827"/>
              <a:ext cx="1722267" cy="18162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38822" y="2334827"/>
              <a:ext cx="923647" cy="18162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131293" y="2334826"/>
              <a:ext cx="1040167" cy="18162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p:cNvSpPr/>
          <p:nvPr/>
        </p:nvSpPr>
        <p:spPr>
          <a:xfrm>
            <a:off x="355107" y="5288340"/>
            <a:ext cx="11656380" cy="1077218"/>
          </a:xfrm>
          <a:prstGeom prst="rect">
            <a:avLst/>
          </a:prstGeom>
        </p:spPr>
        <p:txBody>
          <a:bodyPr wrap="square">
            <a:spAutoFit/>
          </a:bodyPr>
          <a:lstStyle/>
          <a:p>
            <a:pPr lvl="0" algn="justLow" rtl="1">
              <a:lnSpc>
                <a:spcPct val="200000"/>
              </a:lnSpc>
            </a:pPr>
            <a:r>
              <a:rPr lang="fa-IR" sz="1600" dirty="0">
                <a:solidFill>
                  <a:prstClr val="black"/>
                </a:solidFill>
                <a:latin typeface="Vazir" panose="020B0603030804020204" pitchFamily="34" charset="-78"/>
                <a:cs typeface="Vazir" panose="020B0603030804020204" pitchFamily="34" charset="-78"/>
              </a:rPr>
              <a:t>این رویکرد ساده برای انجام سفارش به این معنی است که شما می‌توانید بدون نیاز به اجاره فضای انبار، مدیریت زنجیره‌تامین یا مدیریت موجودی، یک کسب‌وکار را راه‌اندازی کنید.</a:t>
            </a:r>
            <a:endParaRPr lang="en-US" sz="1600" dirty="0">
              <a:solidFill>
                <a:prstClr val="black"/>
              </a:solidFill>
              <a:latin typeface="Vazir" panose="020B0603030804020204" pitchFamily="34" charset="-78"/>
              <a:cs typeface="Vazir" panose="020B0603030804020204" pitchFamily="34" charset="-78"/>
            </a:endParaRPr>
          </a:p>
        </p:txBody>
      </p:sp>
      <p:sp>
        <p:nvSpPr>
          <p:cNvPr id="12" name="Slide Number Placeholder 11">
            <a:extLst>
              <a:ext uri="{FF2B5EF4-FFF2-40B4-BE49-F238E27FC236}">
                <a16:creationId xmlns:a16="http://schemas.microsoft.com/office/drawing/2014/main" id="{F04A459F-8805-1BEE-4485-4C49515B2526}"/>
              </a:ext>
            </a:extLst>
          </p:cNvPr>
          <p:cNvSpPr>
            <a:spLocks noGrp="1"/>
          </p:cNvSpPr>
          <p:nvPr>
            <p:ph type="sldNum" sz="quarter" idx="10"/>
          </p:nvPr>
        </p:nvSpPr>
        <p:spPr/>
        <p:txBody>
          <a:bodyPr/>
          <a:lstStyle/>
          <a:p>
            <a:fld id="{A8043012-B8B5-47A7-9927-94221BE445D6}" type="slidenum">
              <a:rPr lang="en-US" smtClean="0"/>
              <a:pPr/>
              <a:t>2</a:t>
            </a:fld>
            <a:endParaRPr lang="en-US" dirty="0"/>
          </a:p>
        </p:txBody>
      </p:sp>
    </p:spTree>
    <p:extLst>
      <p:ext uri="{BB962C8B-B14F-4D97-AF65-F5344CB8AC3E}">
        <p14:creationId xmlns:p14="http://schemas.microsoft.com/office/powerpoint/2010/main" val="18329094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8FB8A90-35E8-6FE1-4012-BFFAFE497A0E}"/>
              </a:ext>
            </a:extLst>
          </p:cNvPr>
          <p:cNvSpPr/>
          <p:nvPr/>
        </p:nvSpPr>
        <p:spPr>
          <a:xfrm flipH="1">
            <a:off x="9402146" y="2407963"/>
            <a:ext cx="2789853" cy="3740910"/>
          </a:xfrm>
          <a:prstGeom prst="rect">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Rectangle 2"/>
          <p:cNvSpPr/>
          <p:nvPr/>
        </p:nvSpPr>
        <p:spPr>
          <a:xfrm>
            <a:off x="473596" y="1286205"/>
            <a:ext cx="5964526" cy="501675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پیچیدگی‌های حمل‌ونقل</a:t>
            </a:r>
          </a:p>
          <a:p>
            <a:pPr algn="justLow" rtl="1">
              <a:lnSpc>
                <a:spcPct val="200000"/>
              </a:lnSpc>
            </a:pPr>
            <a:r>
              <a:rPr lang="fa-IR" sz="1600" dirty="0">
                <a:latin typeface="Vazir" panose="020B0603030804020204" pitchFamily="34" charset="-78"/>
                <a:cs typeface="Vazir" panose="020B0603030804020204" pitchFamily="34" charset="-78"/>
              </a:rPr>
              <a:t>اگر همانند بیشتر دراپ شیپرزها با چندین تامین‌کننده کار می‌کنید، محصولات موجود در فروشگاه آنلاین شما از طریق تعدادی از دراپ شیپرزهای مختلف تهیه می‌شوند. این موضوع به‌این معنا است که شما کنترلی بر زنجیره تامین خود نخواهید داشت.</a:t>
            </a:r>
          </a:p>
          <a:p>
            <a:pPr algn="justLow" rtl="1">
              <a:lnSpc>
                <a:spcPct val="200000"/>
              </a:lnSpc>
            </a:pPr>
            <a:r>
              <a:rPr lang="fa-IR" sz="1600" dirty="0">
                <a:latin typeface="Vazir" panose="020B0603030804020204" pitchFamily="34" charset="-78"/>
                <a:cs typeface="Vazir" panose="020B0603030804020204" pitchFamily="34" charset="-78"/>
              </a:rPr>
              <a:t>فرض کنید یک مشتری سه کالا را سفارش می‌دهد که از تامین‌کنندگان جداگانه باید تامین شوند. در اینجا برای ارسال هر کالا، سه هزینه حمل جداگانه متحمل خواهید شد که عاقلانه نیست این هزینه را به مشتری منتقل کنید. در این شرایط باید راه‌حلی بیابید تا این هزینه‌ها به‌درستی اعمال شوند و حاشیه سود شما را به خطر نیندازند.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a:srcRect l="4490" t="11132" r="5332" b="18964"/>
          <a:stretch/>
        </p:blipFill>
        <p:spPr>
          <a:xfrm>
            <a:off x="7256569" y="1593314"/>
            <a:ext cx="3959441" cy="1938438"/>
          </a:xfrm>
          <a:prstGeom prst="roundRect">
            <a:avLst>
              <a:gd name="adj" fmla="val 0"/>
            </a:avLst>
          </a:prstGeom>
          <a:ln w="76200">
            <a:solidFill>
              <a:schemeClr val="bg1"/>
            </a:solidFill>
          </a:ln>
        </p:spPr>
      </p:pic>
      <p:pic>
        <p:nvPicPr>
          <p:cNvPr id="6" name="Picture 5"/>
          <p:cNvPicPr>
            <a:picLocks noChangeAspect="1"/>
          </p:cNvPicPr>
          <p:nvPr/>
        </p:nvPicPr>
        <p:blipFill rotWithShape="1">
          <a:blip r:embed="rId3"/>
          <a:srcRect l="2971" t="10681" r="2660" b="24913"/>
          <a:stretch/>
        </p:blipFill>
        <p:spPr>
          <a:xfrm>
            <a:off x="7932251" y="3794584"/>
            <a:ext cx="3959441" cy="2820490"/>
          </a:xfrm>
          <a:prstGeom prst="roundRect">
            <a:avLst>
              <a:gd name="adj" fmla="val 0"/>
            </a:avLst>
          </a:prstGeom>
          <a:ln w="76200">
            <a:solidFill>
              <a:schemeClr val="bg1"/>
            </a:solidFill>
          </a:ln>
        </p:spPr>
      </p:pic>
      <p:sp>
        <p:nvSpPr>
          <p:cNvPr id="9" name="Slide Number Placeholder 8">
            <a:extLst>
              <a:ext uri="{FF2B5EF4-FFF2-40B4-BE49-F238E27FC236}">
                <a16:creationId xmlns:a16="http://schemas.microsoft.com/office/drawing/2014/main" id="{924E845F-2BC2-B76C-1B57-4B4B4BC610E2}"/>
              </a:ext>
            </a:extLst>
          </p:cNvPr>
          <p:cNvSpPr>
            <a:spLocks noGrp="1"/>
          </p:cNvSpPr>
          <p:nvPr>
            <p:ph type="sldNum" sz="quarter" idx="10"/>
          </p:nvPr>
        </p:nvSpPr>
        <p:spPr/>
        <p:txBody>
          <a:bodyPr/>
          <a:lstStyle/>
          <a:p>
            <a:fld id="{A8043012-B8B5-47A7-9927-94221BE445D6}" type="slidenum">
              <a:rPr lang="en-US" smtClean="0"/>
              <a:pPr/>
              <a:t>20</a:t>
            </a:fld>
            <a:endParaRPr lang="en-US" dirty="0"/>
          </a:p>
        </p:txBody>
      </p:sp>
      <p:sp>
        <p:nvSpPr>
          <p:cNvPr id="10" name="Rectangle 9">
            <a:extLst>
              <a:ext uri="{FF2B5EF4-FFF2-40B4-BE49-F238E27FC236}">
                <a16:creationId xmlns:a16="http://schemas.microsoft.com/office/drawing/2014/main" id="{24BC24D4-72D7-275C-DC30-072BFFDD972A}"/>
              </a:ext>
            </a:extLst>
          </p:cNvPr>
          <p:cNvSpPr/>
          <p:nvPr/>
        </p:nvSpPr>
        <p:spPr>
          <a:xfrm>
            <a:off x="7312840" y="145015"/>
            <a:ext cx="2832828"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معایب دراپ شیپینگ</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333559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94804" y="1936846"/>
            <a:ext cx="5199506" cy="44627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خطاهای تامین‌کننده</a:t>
            </a:r>
          </a:p>
          <a:p>
            <a:pPr algn="justLow" rtl="1">
              <a:lnSpc>
                <a:spcPct val="200000"/>
              </a:lnSpc>
            </a:pPr>
            <a:r>
              <a:rPr lang="fa-IR" sz="1600" dirty="0">
                <a:latin typeface="Vazir" panose="020B0603030804020204" pitchFamily="34" charset="-78"/>
                <a:cs typeface="Vazir" panose="020B0603030804020204" pitchFamily="34" charset="-78"/>
              </a:rPr>
              <a:t>حتی بهترین تامین‌کنندگان دراپ شیپینگ هم در انجام سفارشات اشتباه می‌کنند، پس شما باید این اشتباهات و مسئولیت آنها را بپذیرید و از مشتری عذرخواهی کنید. به‌علاوه اینکه، تامین‌کنندگان متوسط و با کیفیت پایین درصورت گم شدن اقلام، حمل‌ونقل ناقص، بسته‌بندی یا مشکلات کیفی به محصول آسیب می‌رسانند و این موضوع می‌تواند به اعتبار کسب‌وکار شما و همچنین تجربه خرید مشتریان‌تان آسیب برساند.</a:t>
            </a:r>
            <a:endParaRPr lang="en-US" sz="1600"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68C1D657-C8E5-E23E-3A65-B42BEA530771}"/>
              </a:ext>
            </a:extLst>
          </p:cNvPr>
          <p:cNvSpPr/>
          <p:nvPr/>
        </p:nvSpPr>
        <p:spPr>
          <a:xfrm>
            <a:off x="9475648" y="822728"/>
            <a:ext cx="2716352" cy="6035272"/>
          </a:xfrm>
          <a:prstGeom prst="rect">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8" name="Picture 7">
            <a:extLst>
              <a:ext uri="{FF2B5EF4-FFF2-40B4-BE49-F238E27FC236}">
                <a16:creationId xmlns:a16="http://schemas.microsoft.com/office/drawing/2014/main" id="{C2DF55A2-AFAF-768F-2383-3678DD038517}"/>
              </a:ext>
            </a:extLst>
          </p:cNvPr>
          <p:cNvPicPr>
            <a:picLocks noChangeAspect="1"/>
          </p:cNvPicPr>
          <p:nvPr/>
        </p:nvPicPr>
        <p:blipFill rotWithShape="1">
          <a:blip r:embed="rId2"/>
          <a:srcRect l="6582" b="6671"/>
          <a:stretch/>
        </p:blipFill>
        <p:spPr>
          <a:xfrm>
            <a:off x="7163177" y="1225079"/>
            <a:ext cx="4533923" cy="2700793"/>
          </a:xfrm>
          <a:prstGeom prst="roundRect">
            <a:avLst>
              <a:gd name="adj" fmla="val 0"/>
            </a:avLst>
          </a:prstGeom>
          <a:ln w="76200">
            <a:solidFill>
              <a:schemeClr val="bg1"/>
            </a:solidFill>
          </a:ln>
        </p:spPr>
      </p:pic>
      <p:pic>
        <p:nvPicPr>
          <p:cNvPr id="9" name="Picture 8">
            <a:extLst>
              <a:ext uri="{FF2B5EF4-FFF2-40B4-BE49-F238E27FC236}">
                <a16:creationId xmlns:a16="http://schemas.microsoft.com/office/drawing/2014/main" id="{74A00DB8-1962-1611-3462-D7D252B9C331}"/>
              </a:ext>
            </a:extLst>
          </p:cNvPr>
          <p:cNvPicPr>
            <a:picLocks noChangeAspect="1"/>
          </p:cNvPicPr>
          <p:nvPr/>
        </p:nvPicPr>
        <p:blipFill rotWithShape="1">
          <a:blip r:embed="rId3">
            <a:extLst>
              <a:ext uri="{28A0092B-C50C-407E-A947-70E740481C1C}">
                <a14:useLocalDpi xmlns:a14="http://schemas.microsoft.com/office/drawing/2010/main" val="0"/>
              </a:ext>
            </a:extLst>
          </a:blip>
          <a:srcRect l="1805" t="18140"/>
          <a:stretch/>
        </p:blipFill>
        <p:spPr>
          <a:xfrm>
            <a:off x="6655695" y="4583847"/>
            <a:ext cx="3744212" cy="1837678"/>
          </a:xfrm>
          <a:prstGeom prst="roundRect">
            <a:avLst>
              <a:gd name="adj" fmla="val 0"/>
            </a:avLst>
          </a:prstGeom>
          <a:ln w="76200">
            <a:solidFill>
              <a:schemeClr val="bg1"/>
            </a:solidFill>
          </a:ln>
        </p:spPr>
      </p:pic>
      <p:sp>
        <p:nvSpPr>
          <p:cNvPr id="4" name="Slide Number Placeholder 3">
            <a:extLst>
              <a:ext uri="{FF2B5EF4-FFF2-40B4-BE49-F238E27FC236}">
                <a16:creationId xmlns:a16="http://schemas.microsoft.com/office/drawing/2014/main" id="{4C6445F9-1772-E57E-148A-03FC7B4A81FA}"/>
              </a:ext>
            </a:extLst>
          </p:cNvPr>
          <p:cNvSpPr>
            <a:spLocks noGrp="1"/>
          </p:cNvSpPr>
          <p:nvPr>
            <p:ph type="sldNum" sz="quarter" idx="10"/>
          </p:nvPr>
        </p:nvSpPr>
        <p:spPr/>
        <p:txBody>
          <a:bodyPr/>
          <a:lstStyle/>
          <a:p>
            <a:fld id="{A8043012-B8B5-47A7-9927-94221BE445D6}" type="slidenum">
              <a:rPr lang="en-US" smtClean="0"/>
              <a:pPr/>
              <a:t>21</a:t>
            </a:fld>
            <a:endParaRPr lang="en-US" dirty="0"/>
          </a:p>
        </p:txBody>
      </p:sp>
      <p:sp>
        <p:nvSpPr>
          <p:cNvPr id="5" name="Rectangle 4">
            <a:extLst>
              <a:ext uri="{FF2B5EF4-FFF2-40B4-BE49-F238E27FC236}">
                <a16:creationId xmlns:a16="http://schemas.microsoft.com/office/drawing/2014/main" id="{A628D8D2-A6CF-DEB3-B8F2-8F942C68E86C}"/>
              </a:ext>
            </a:extLst>
          </p:cNvPr>
          <p:cNvSpPr/>
          <p:nvPr/>
        </p:nvSpPr>
        <p:spPr>
          <a:xfrm>
            <a:off x="7312840" y="145015"/>
            <a:ext cx="2832828"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معایب دراپ شیپینگ</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1633105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788DBB3-D509-F265-7466-C45CE97A33AC}"/>
              </a:ext>
            </a:extLst>
          </p:cNvPr>
          <p:cNvSpPr/>
          <p:nvPr/>
        </p:nvSpPr>
        <p:spPr>
          <a:xfrm>
            <a:off x="3927944" y="4232651"/>
            <a:ext cx="8264056" cy="1572083"/>
          </a:xfrm>
          <a:prstGeom prst="rect">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Rectangle 7"/>
          <p:cNvSpPr/>
          <p:nvPr/>
        </p:nvSpPr>
        <p:spPr>
          <a:xfrm>
            <a:off x="1353813" y="758044"/>
            <a:ext cx="2932563" cy="4260649"/>
          </a:xfrm>
          <a:prstGeom prst="rect">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Rectangle 2"/>
          <p:cNvSpPr/>
          <p:nvPr/>
        </p:nvSpPr>
        <p:spPr>
          <a:xfrm>
            <a:off x="5264461" y="1328388"/>
            <a:ext cx="6496046"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سفارشی‌سازی </a:t>
            </a:r>
          </a:p>
          <a:p>
            <a:pPr algn="justLow" rtl="1">
              <a:lnSpc>
                <a:spcPct val="200000"/>
              </a:lnSpc>
            </a:pPr>
            <a:r>
              <a:rPr lang="fa-IR" sz="1600" dirty="0">
                <a:latin typeface="Vazir" panose="020B0603030804020204" pitchFamily="34" charset="-78"/>
                <a:cs typeface="Vazir" panose="020B0603030804020204" pitchFamily="34" charset="-78"/>
              </a:rPr>
              <a:t>برخلاف محصولات سفارشی، دراپ شیپینگ به شما کنترل زیادی بر روی محصول نمی‌دهد و محصول  </a:t>
            </a:r>
            <a:r>
              <a:rPr lang="en-US" sz="1600" dirty="0" err="1">
                <a:latin typeface="Vazir" panose="020B0603030804020204" pitchFamily="34" charset="-78"/>
                <a:cs typeface="Vazir" panose="020B0603030804020204" pitchFamily="34" charset="-78"/>
              </a:rPr>
              <a:t>dropshipped</a:t>
            </a:r>
            <a:r>
              <a:rPr lang="fa-IR" sz="1600" dirty="0">
                <a:latin typeface="Vazir" panose="020B0603030804020204" pitchFamily="34" charset="-78"/>
                <a:cs typeface="Vazir" panose="020B0603030804020204" pitchFamily="34" charset="-78"/>
              </a:rPr>
              <a:t> توسط تامین‌کننده طراحی و برندسازی می‌شود.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a:srcRect r="375" b="10156"/>
          <a:stretch/>
        </p:blipFill>
        <p:spPr>
          <a:xfrm>
            <a:off x="970534" y="1186345"/>
            <a:ext cx="3858920" cy="2320035"/>
          </a:xfrm>
          <a:prstGeom prst="roundRect">
            <a:avLst>
              <a:gd name="adj" fmla="val 0"/>
            </a:avLst>
          </a:prstGeom>
          <a:ln w="76200">
            <a:solidFill>
              <a:schemeClr val="bg1"/>
            </a:solidFill>
          </a:ln>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0635" y="3844328"/>
            <a:ext cx="3858920" cy="2168713"/>
          </a:xfrm>
          <a:prstGeom prst="roundRect">
            <a:avLst>
              <a:gd name="adj" fmla="val 0"/>
            </a:avLst>
          </a:prstGeom>
          <a:ln w="76200">
            <a:solidFill>
              <a:schemeClr val="bg1"/>
            </a:solidFill>
          </a:ln>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4561" y="3844327"/>
            <a:ext cx="3253070" cy="2168713"/>
          </a:xfrm>
          <a:prstGeom prst="roundRect">
            <a:avLst>
              <a:gd name="adj" fmla="val 0"/>
            </a:avLst>
          </a:prstGeom>
          <a:ln w="76200">
            <a:solidFill>
              <a:schemeClr val="bg1"/>
            </a:solidFill>
          </a:ln>
        </p:spPr>
      </p:pic>
      <p:sp>
        <p:nvSpPr>
          <p:cNvPr id="7" name="Slide Number Placeholder 6">
            <a:extLst>
              <a:ext uri="{FF2B5EF4-FFF2-40B4-BE49-F238E27FC236}">
                <a16:creationId xmlns:a16="http://schemas.microsoft.com/office/drawing/2014/main" id="{7BA1F7A0-0CFF-7B03-1202-E8E4C77071C4}"/>
              </a:ext>
            </a:extLst>
          </p:cNvPr>
          <p:cNvSpPr>
            <a:spLocks noGrp="1"/>
          </p:cNvSpPr>
          <p:nvPr>
            <p:ph type="sldNum" sz="quarter" idx="10"/>
          </p:nvPr>
        </p:nvSpPr>
        <p:spPr/>
        <p:txBody>
          <a:bodyPr/>
          <a:lstStyle/>
          <a:p>
            <a:fld id="{A8043012-B8B5-47A7-9927-94221BE445D6}" type="slidenum">
              <a:rPr lang="en-US" smtClean="0"/>
              <a:pPr/>
              <a:t>22</a:t>
            </a:fld>
            <a:endParaRPr lang="en-US" dirty="0"/>
          </a:p>
        </p:txBody>
      </p:sp>
      <p:sp>
        <p:nvSpPr>
          <p:cNvPr id="10" name="Rectangle 9">
            <a:extLst>
              <a:ext uri="{FF2B5EF4-FFF2-40B4-BE49-F238E27FC236}">
                <a16:creationId xmlns:a16="http://schemas.microsoft.com/office/drawing/2014/main" id="{FC139D2B-8C80-7933-B3EC-BE236FDC49DD}"/>
              </a:ext>
            </a:extLst>
          </p:cNvPr>
          <p:cNvSpPr/>
          <p:nvPr/>
        </p:nvSpPr>
        <p:spPr>
          <a:xfrm>
            <a:off x="7312840" y="145015"/>
            <a:ext cx="2832828"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معایب دراپ شیپینگ</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2841549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E844160-D9BF-CAE7-12E1-5ECD32872717}"/>
              </a:ext>
            </a:extLst>
          </p:cNvPr>
          <p:cNvSpPr/>
          <p:nvPr/>
        </p:nvSpPr>
        <p:spPr>
          <a:xfrm>
            <a:off x="1857549" y="1747089"/>
            <a:ext cx="2932563" cy="4260649"/>
          </a:xfrm>
          <a:prstGeom prst="rect">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Rectangle 6"/>
          <p:cNvSpPr/>
          <p:nvPr/>
        </p:nvSpPr>
        <p:spPr>
          <a:xfrm>
            <a:off x="4927107" y="1337737"/>
            <a:ext cx="7059134"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رقابت بسیار بالا</a:t>
            </a:r>
          </a:p>
          <a:p>
            <a:pPr algn="justLow" rtl="1">
              <a:lnSpc>
                <a:spcPct val="200000"/>
              </a:lnSpc>
            </a:pPr>
            <a:r>
              <a:rPr lang="fa-IR" sz="1600" dirty="0">
                <a:latin typeface="Vazir" panose="020B0603030804020204" pitchFamily="34" charset="-78"/>
                <a:cs typeface="Vazir" panose="020B0603030804020204" pitchFamily="34" charset="-78"/>
              </a:rPr>
              <a:t>یکی از معایب استفاده از دراپ شیپینگ برای کسب و کارها، رقابت بسیار بالا در این حوزه است. با توجه به اینکه در این روش، هیچ نیازی به سرمایه‌گذاری برای خرید محصولات و نگهداری از آن‌ها وجود ندارد، بسیاری از افراد و کسب و کارها به سادگی و با هزینه کم می‌توانند وارد این حوزه شوند.</a:t>
            </a:r>
          </a:p>
          <a:p>
            <a:pPr algn="justLow" rtl="1">
              <a:lnSpc>
                <a:spcPct val="200000"/>
              </a:lnSpc>
            </a:pPr>
            <a:r>
              <a:rPr lang="fa-IR" sz="1600" dirty="0">
                <a:latin typeface="Vazir" panose="020B0603030804020204" pitchFamily="34" charset="-78"/>
                <a:cs typeface="Vazir" panose="020B0603030804020204" pitchFamily="34" charset="-78"/>
              </a:rPr>
              <a:t>این موضوع باعث شده است که تعداد زیادی از فروشندگان و تامین‌کنندگان در این حوزه فعالیت کنند و رقابت بسیار بالایی بین آن‌ها وجود داشته باشد که با روش‌هایی مانند تبلیغات ریتارگتینگ می‌توان این مشکلات را کاهش داد.</a:t>
            </a:r>
          </a:p>
        </p:txBody>
      </p:sp>
      <p:pic>
        <p:nvPicPr>
          <p:cNvPr id="9" name="Picture 8"/>
          <p:cNvPicPr>
            <a:picLocks noChangeAspect="1"/>
          </p:cNvPicPr>
          <p:nvPr/>
        </p:nvPicPr>
        <p:blipFill>
          <a:blip r:embed="rId2"/>
          <a:stretch>
            <a:fillRect/>
          </a:stretch>
        </p:blipFill>
        <p:spPr>
          <a:xfrm>
            <a:off x="563470" y="1337737"/>
            <a:ext cx="4052918" cy="2279766"/>
          </a:xfrm>
          <a:prstGeom prst="roundRect">
            <a:avLst>
              <a:gd name="adj" fmla="val 0"/>
            </a:avLst>
          </a:prstGeom>
          <a:ln w="76200">
            <a:solidFill>
              <a:schemeClr val="bg1"/>
            </a:solidFill>
          </a:ln>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470" y="3967468"/>
            <a:ext cx="4089647" cy="2336371"/>
          </a:xfrm>
          <a:prstGeom prst="roundRect">
            <a:avLst>
              <a:gd name="adj" fmla="val 0"/>
            </a:avLst>
          </a:prstGeom>
          <a:ln w="76200">
            <a:solidFill>
              <a:schemeClr val="bg1"/>
            </a:solidFill>
          </a:ln>
        </p:spPr>
      </p:pic>
      <p:sp>
        <p:nvSpPr>
          <p:cNvPr id="6" name="Rectangle 6">
            <a:extLst>
              <a:ext uri="{FF2B5EF4-FFF2-40B4-BE49-F238E27FC236}">
                <a16:creationId xmlns:a16="http://schemas.microsoft.com/office/drawing/2014/main" id="{3C01DD06-4C75-1D30-C79D-B036649A81D8}"/>
              </a:ext>
            </a:extLst>
          </p:cNvPr>
          <p:cNvSpPr/>
          <p:nvPr/>
        </p:nvSpPr>
        <p:spPr>
          <a:xfrm>
            <a:off x="0" y="106532"/>
            <a:ext cx="10608816" cy="594804"/>
          </a:xfrm>
          <a:custGeom>
            <a:avLst/>
            <a:gdLst>
              <a:gd name="connsiteX0" fmla="*/ 0 w 10608816"/>
              <a:gd name="connsiteY0" fmla="*/ 0 h 594804"/>
              <a:gd name="connsiteX1" fmla="*/ 10608816 w 10608816"/>
              <a:gd name="connsiteY1" fmla="*/ 0 h 594804"/>
              <a:gd name="connsiteX2" fmla="*/ 10608816 w 10608816"/>
              <a:gd name="connsiteY2" fmla="*/ 594804 h 594804"/>
              <a:gd name="connsiteX3" fmla="*/ 0 w 10608816"/>
              <a:gd name="connsiteY3" fmla="*/ 594804 h 594804"/>
              <a:gd name="connsiteX4" fmla="*/ 0 w 10608816"/>
              <a:gd name="connsiteY4" fmla="*/ 0 h 594804"/>
              <a:gd name="connsiteX0" fmla="*/ 0 w 10608816"/>
              <a:gd name="connsiteY0" fmla="*/ 0 h 594804"/>
              <a:gd name="connsiteX1" fmla="*/ 10608816 w 10608816"/>
              <a:gd name="connsiteY1" fmla="*/ 0 h 594804"/>
              <a:gd name="connsiteX2" fmla="*/ 10271465 w 10608816"/>
              <a:gd name="connsiteY2" fmla="*/ 585927 h 594804"/>
              <a:gd name="connsiteX3" fmla="*/ 0 w 10608816"/>
              <a:gd name="connsiteY3" fmla="*/ 594804 h 594804"/>
              <a:gd name="connsiteX4" fmla="*/ 0 w 10608816"/>
              <a:gd name="connsiteY4" fmla="*/ 0 h 594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08816" h="594804">
                <a:moveTo>
                  <a:pt x="0" y="0"/>
                </a:moveTo>
                <a:lnTo>
                  <a:pt x="10608816" y="0"/>
                </a:lnTo>
                <a:lnTo>
                  <a:pt x="10271465" y="585927"/>
                </a:lnTo>
                <a:lnTo>
                  <a:pt x="0" y="594804"/>
                </a:lnTo>
                <a:lnTo>
                  <a:pt x="0" y="0"/>
                </a:lnTo>
                <a:close/>
              </a:path>
            </a:pathLst>
          </a:cu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Freeform: Shape 7">
            <a:extLst>
              <a:ext uri="{FF2B5EF4-FFF2-40B4-BE49-F238E27FC236}">
                <a16:creationId xmlns:a16="http://schemas.microsoft.com/office/drawing/2014/main" id="{64F6D578-D81F-25FE-72D8-85659C179BBC}"/>
              </a:ext>
            </a:extLst>
          </p:cNvPr>
          <p:cNvSpPr/>
          <p:nvPr/>
        </p:nvSpPr>
        <p:spPr>
          <a:xfrm flipH="1" flipV="1">
            <a:off x="10657643" y="294443"/>
            <a:ext cx="1534357" cy="586962"/>
          </a:xfrm>
          <a:custGeom>
            <a:avLst/>
            <a:gdLst>
              <a:gd name="connsiteX0" fmla="*/ 0 w 1534357"/>
              <a:gd name="connsiteY0" fmla="*/ 586962 h 586962"/>
              <a:gd name="connsiteX1" fmla="*/ 0 w 1534357"/>
              <a:gd name="connsiteY1" fmla="*/ 0 h 586962"/>
              <a:gd name="connsiteX2" fmla="*/ 1534357 w 1534357"/>
              <a:gd name="connsiteY2" fmla="*/ 0 h 586962"/>
              <a:gd name="connsiteX3" fmla="*/ 1197006 w 1534357"/>
              <a:gd name="connsiteY3" fmla="*/ 585927 h 586962"/>
            </a:gdLst>
            <a:ahLst/>
            <a:cxnLst>
              <a:cxn ang="0">
                <a:pos x="connsiteX0" y="connsiteY0"/>
              </a:cxn>
              <a:cxn ang="0">
                <a:pos x="connsiteX1" y="connsiteY1"/>
              </a:cxn>
              <a:cxn ang="0">
                <a:pos x="connsiteX2" y="connsiteY2"/>
              </a:cxn>
              <a:cxn ang="0">
                <a:pos x="connsiteX3" y="connsiteY3"/>
              </a:cxn>
            </a:cxnLst>
            <a:rect l="l" t="t" r="r" b="b"/>
            <a:pathLst>
              <a:path w="1534357" h="586962">
                <a:moveTo>
                  <a:pt x="0" y="586962"/>
                </a:moveTo>
                <a:lnTo>
                  <a:pt x="0" y="0"/>
                </a:lnTo>
                <a:lnTo>
                  <a:pt x="1534357" y="0"/>
                </a:lnTo>
                <a:lnTo>
                  <a:pt x="1197006" y="585927"/>
                </a:lnTo>
                <a:close/>
              </a:path>
            </a:pathLst>
          </a:cu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p:nvSpPr>
        <p:spPr>
          <a:xfrm>
            <a:off x="7428521" y="173101"/>
            <a:ext cx="2832828"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معایب دراپ شیپینگ</a:t>
            </a:r>
            <a:endParaRPr lang="en-US" sz="2400" b="1" dirty="0">
              <a:solidFill>
                <a:schemeClr val="bg1"/>
              </a:solidFill>
              <a:latin typeface="Shabnam" panose="020B0603030804020204" pitchFamily="34" charset="-78"/>
              <a:cs typeface="Shabnam" panose="020B0603030804020204" pitchFamily="34" charset="-78"/>
            </a:endParaRPr>
          </a:p>
        </p:txBody>
      </p:sp>
      <p:sp>
        <p:nvSpPr>
          <p:cNvPr id="3" name="Slide Number Placeholder 2">
            <a:extLst>
              <a:ext uri="{FF2B5EF4-FFF2-40B4-BE49-F238E27FC236}">
                <a16:creationId xmlns:a16="http://schemas.microsoft.com/office/drawing/2014/main" id="{D0450EF5-A29E-B358-46B4-62D3C21C1C46}"/>
              </a:ext>
            </a:extLst>
          </p:cNvPr>
          <p:cNvSpPr>
            <a:spLocks noGrp="1"/>
          </p:cNvSpPr>
          <p:nvPr>
            <p:ph type="sldNum" sz="quarter" idx="10"/>
          </p:nvPr>
        </p:nvSpPr>
        <p:spPr/>
        <p:txBody>
          <a:bodyPr/>
          <a:lstStyle/>
          <a:p>
            <a:fld id="{A8043012-B8B5-47A7-9927-94221BE445D6}" type="slidenum">
              <a:rPr lang="en-US" smtClean="0"/>
              <a:pPr/>
              <a:t>23</a:t>
            </a:fld>
            <a:endParaRPr lang="en-US" dirty="0"/>
          </a:p>
        </p:txBody>
      </p:sp>
    </p:spTree>
    <p:extLst>
      <p:ext uri="{BB962C8B-B14F-4D97-AF65-F5344CB8AC3E}">
        <p14:creationId xmlns:p14="http://schemas.microsoft.com/office/powerpoint/2010/main" val="16368545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53340" y="1546828"/>
            <a:ext cx="6096000" cy="452431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عدم توان برای رقابت با قیمت پایین شرکت‌های بزرگ</a:t>
            </a:r>
          </a:p>
          <a:p>
            <a:pPr algn="justLow" rtl="1">
              <a:lnSpc>
                <a:spcPct val="200000"/>
              </a:lnSpc>
            </a:pPr>
            <a:r>
              <a:rPr lang="fa-IR" sz="1600" dirty="0">
                <a:latin typeface="Vazir" panose="020B0603030804020204" pitchFamily="34" charset="-78"/>
                <a:cs typeface="Vazir" panose="020B0603030804020204" pitchFamily="34" charset="-78"/>
              </a:rPr>
              <a:t>یکی از معایب استفاده از دراپ شیپینگ برای کسب و کارها، عدم توان برای رقابت با قیمت پایین شرکت‌های بزرگ است. شرکت‌های بزرگ می‌توانند به دلیل حجم بالای فروش و قدرت برند، قیمت کالاهای خود را پایین‌تر از دیگران قرار دهند.</a:t>
            </a:r>
          </a:p>
          <a:p>
            <a:pPr algn="justLow" rtl="1">
              <a:lnSpc>
                <a:spcPct val="200000"/>
              </a:lnSpc>
            </a:pPr>
            <a:r>
              <a:rPr lang="fa-IR" sz="1600" dirty="0">
                <a:latin typeface="Vazir" panose="020B0603030804020204" pitchFamily="34" charset="-78"/>
                <a:cs typeface="Vazir" panose="020B0603030804020204" pitchFamily="34" charset="-78"/>
              </a:rPr>
              <a:t>در نتیجه، کسب و کارهای کوچک‌تر که از دراپ شیپینگ استفاده می‌کنند، نمی‌توانند با آن‌ها رقابت کنند. این موضوع می‌تواند باعث کاهش سود کسب و کار شود و در نهایت باعث از دست دادن مشتریان به شرکت‌های بزرگ‌تر شود.</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1654" r="-1" b="20017"/>
          <a:stretch/>
        </p:blipFill>
        <p:spPr>
          <a:xfrm>
            <a:off x="541535" y="3082663"/>
            <a:ext cx="5054353" cy="3050589"/>
          </a:xfrm>
          <a:prstGeom prst="rect">
            <a:avLst/>
          </a:prstGeom>
        </p:spPr>
      </p:pic>
      <p:sp>
        <p:nvSpPr>
          <p:cNvPr id="3" name="Rectangle 2"/>
          <p:cNvSpPr/>
          <p:nvPr/>
        </p:nvSpPr>
        <p:spPr>
          <a:xfrm>
            <a:off x="2295011" y="1709994"/>
            <a:ext cx="2832828"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معایب دراپ شیپینگ</a:t>
            </a:r>
            <a:endParaRPr lang="en-US" sz="2400" b="1" dirty="0">
              <a:solidFill>
                <a:schemeClr val="bg1"/>
              </a:solidFill>
              <a:latin typeface="Shabnam" panose="020B0603030804020204" pitchFamily="34" charset="-78"/>
              <a:cs typeface="Shabnam" panose="020B0603030804020204" pitchFamily="34" charset="-78"/>
            </a:endParaRPr>
          </a:p>
        </p:txBody>
      </p:sp>
      <p:sp>
        <p:nvSpPr>
          <p:cNvPr id="7" name="Slide Number Placeholder 6">
            <a:extLst>
              <a:ext uri="{FF2B5EF4-FFF2-40B4-BE49-F238E27FC236}">
                <a16:creationId xmlns:a16="http://schemas.microsoft.com/office/drawing/2014/main" id="{60E4E683-74B6-17BA-63F0-6241A173FDF8}"/>
              </a:ext>
            </a:extLst>
          </p:cNvPr>
          <p:cNvSpPr>
            <a:spLocks noGrp="1"/>
          </p:cNvSpPr>
          <p:nvPr>
            <p:ph type="sldNum" sz="quarter" idx="10"/>
          </p:nvPr>
        </p:nvSpPr>
        <p:spPr/>
        <p:txBody>
          <a:bodyPr/>
          <a:lstStyle/>
          <a:p>
            <a:fld id="{A8043012-B8B5-47A7-9927-94221BE445D6}" type="slidenum">
              <a:rPr lang="en-US" smtClean="0"/>
              <a:pPr/>
              <a:t>24</a:t>
            </a:fld>
            <a:endParaRPr lang="en-US" dirty="0"/>
          </a:p>
        </p:txBody>
      </p:sp>
      <p:sp>
        <p:nvSpPr>
          <p:cNvPr id="8" name="Rectangle 7">
            <a:extLst>
              <a:ext uri="{FF2B5EF4-FFF2-40B4-BE49-F238E27FC236}">
                <a16:creationId xmlns:a16="http://schemas.microsoft.com/office/drawing/2014/main" id="{417CD2DF-F71A-0FFC-E9AC-1CD345F19603}"/>
              </a:ext>
            </a:extLst>
          </p:cNvPr>
          <p:cNvSpPr/>
          <p:nvPr/>
        </p:nvSpPr>
        <p:spPr>
          <a:xfrm>
            <a:off x="7312840" y="145015"/>
            <a:ext cx="2832828"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معایب دراپ شیپینگ</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0639336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D2CAFF9-09E3-4D0A-782D-2056845C17BC}"/>
              </a:ext>
            </a:extLst>
          </p:cNvPr>
          <p:cNvSpPr/>
          <p:nvPr/>
        </p:nvSpPr>
        <p:spPr>
          <a:xfrm>
            <a:off x="0" y="1593287"/>
            <a:ext cx="2932563" cy="4260649"/>
          </a:xfrm>
          <a:prstGeom prst="rect">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Rectangle 2"/>
          <p:cNvSpPr/>
          <p:nvPr/>
        </p:nvSpPr>
        <p:spPr>
          <a:xfrm>
            <a:off x="4447713" y="1043152"/>
            <a:ext cx="7567066" cy="353943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مشکلاتی در فهرست موجودی انبار و کالا</a:t>
            </a:r>
          </a:p>
          <a:p>
            <a:pPr algn="justLow" rtl="1">
              <a:lnSpc>
                <a:spcPct val="200000"/>
              </a:lnSpc>
            </a:pPr>
            <a:r>
              <a:rPr lang="fa-IR" sz="1600" dirty="0">
                <a:latin typeface="Vazir" panose="020B0603030804020204" pitchFamily="34" charset="-78"/>
                <a:cs typeface="Vazir" panose="020B0603030804020204" pitchFamily="34" charset="-78"/>
              </a:rPr>
              <a:t>استفاده از دراپ شیپینگ می‌تواند باعث بروز مشکلاتی در فهرست موجودی انبار و کالا شود. در این روش، کسب و کارها مسئولیت نگهداری و مدیریت موجودی کالاها را به تامین‌کنندگان خود واگذار می‌کنند.</a:t>
            </a:r>
          </a:p>
          <a:p>
            <a:pPr algn="justLow" rtl="1">
              <a:lnSpc>
                <a:spcPct val="200000"/>
              </a:lnSpc>
            </a:pPr>
            <a:r>
              <a:rPr lang="fa-IR" sz="1600" dirty="0">
                <a:latin typeface="Vazir" panose="020B0603030804020204" pitchFamily="34" charset="-78"/>
                <a:cs typeface="Vazir" panose="020B0603030804020204" pitchFamily="34" charset="-78"/>
              </a:rPr>
              <a:t>این موضوع می‌تواند باعث بروز مشکلاتی در فهرست موجودی کالاها شود که ممکن است باعث تأخیر در تحویل کالا و دادن اطلاعات اشتباه در مورد موجودی محصول به مشتریان شود و در نتیجه، تجربه مشتریان را نامطلوب کند.</a:t>
            </a:r>
          </a:p>
        </p:txBody>
      </p:sp>
      <p:pic>
        <p:nvPicPr>
          <p:cNvPr id="20" name="Picture 19"/>
          <p:cNvPicPr>
            <a:picLocks noChangeAspect="1"/>
          </p:cNvPicPr>
          <p:nvPr/>
        </p:nvPicPr>
        <p:blipFill rotWithShape="1">
          <a:blip r:embed="rId2">
            <a:extLst>
              <a:ext uri="{28A0092B-C50C-407E-A947-70E740481C1C}">
                <a14:useLocalDpi xmlns:a14="http://schemas.microsoft.com/office/drawing/2010/main" val="0"/>
              </a:ext>
            </a:extLst>
          </a:blip>
          <a:srcRect l="28298" r="2416"/>
          <a:stretch/>
        </p:blipFill>
        <p:spPr>
          <a:xfrm>
            <a:off x="991952" y="3892832"/>
            <a:ext cx="2932562" cy="2743761"/>
          </a:xfrm>
          <a:prstGeom prst="roundRect">
            <a:avLst>
              <a:gd name="adj" fmla="val 0"/>
            </a:avLst>
          </a:prstGeom>
          <a:ln w="76200">
            <a:solidFill>
              <a:schemeClr val="bg1"/>
            </a:solidFill>
          </a:ln>
        </p:spPr>
      </p:pic>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4300" y="1184387"/>
            <a:ext cx="3508371" cy="2338914"/>
          </a:xfrm>
          <a:prstGeom prst="roundRect">
            <a:avLst>
              <a:gd name="adj" fmla="val 0"/>
            </a:avLst>
          </a:prstGeom>
          <a:ln w="76200">
            <a:solidFill>
              <a:schemeClr val="bg1"/>
            </a:solidFill>
          </a:ln>
        </p:spPr>
      </p:pic>
      <p:sp>
        <p:nvSpPr>
          <p:cNvPr id="5" name="Slide Number Placeholder 4">
            <a:extLst>
              <a:ext uri="{FF2B5EF4-FFF2-40B4-BE49-F238E27FC236}">
                <a16:creationId xmlns:a16="http://schemas.microsoft.com/office/drawing/2014/main" id="{4C71494C-37C3-4905-94BF-7F01F07D16E7}"/>
              </a:ext>
            </a:extLst>
          </p:cNvPr>
          <p:cNvSpPr>
            <a:spLocks noGrp="1"/>
          </p:cNvSpPr>
          <p:nvPr>
            <p:ph type="sldNum" sz="quarter" idx="10"/>
          </p:nvPr>
        </p:nvSpPr>
        <p:spPr/>
        <p:txBody>
          <a:bodyPr/>
          <a:lstStyle/>
          <a:p>
            <a:fld id="{A8043012-B8B5-47A7-9927-94221BE445D6}" type="slidenum">
              <a:rPr lang="en-US" smtClean="0"/>
              <a:pPr/>
              <a:t>25</a:t>
            </a:fld>
            <a:endParaRPr lang="en-US" dirty="0"/>
          </a:p>
        </p:txBody>
      </p:sp>
      <p:sp>
        <p:nvSpPr>
          <p:cNvPr id="6" name="Rectangle 5">
            <a:extLst>
              <a:ext uri="{FF2B5EF4-FFF2-40B4-BE49-F238E27FC236}">
                <a16:creationId xmlns:a16="http://schemas.microsoft.com/office/drawing/2014/main" id="{8948E260-DE20-2AAD-B2A0-F0302CB0A605}"/>
              </a:ext>
            </a:extLst>
          </p:cNvPr>
          <p:cNvSpPr/>
          <p:nvPr/>
        </p:nvSpPr>
        <p:spPr>
          <a:xfrm>
            <a:off x="7312840" y="145015"/>
            <a:ext cx="2832828"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معایب دراپ شیپینگ</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9144654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76740" y="164310"/>
            <a:ext cx="7358105"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چگونه یک کسب و کار مبتنی بر دراپ شیپینگ ایجاد کنیم؟</a:t>
            </a:r>
            <a:endParaRPr lang="en-US" sz="2400" b="1" dirty="0">
              <a:solidFill>
                <a:schemeClr val="bg1"/>
              </a:solidFill>
              <a:latin typeface="Shabnam" panose="020B0603030804020204" pitchFamily="34" charset="-78"/>
              <a:cs typeface="Shabnam" panose="020B0603030804020204" pitchFamily="34" charset="-78"/>
            </a:endParaRPr>
          </a:p>
        </p:txBody>
      </p:sp>
      <p:sp>
        <p:nvSpPr>
          <p:cNvPr id="4" name="Rectangle 3"/>
          <p:cNvSpPr/>
          <p:nvPr/>
        </p:nvSpPr>
        <p:spPr>
          <a:xfrm>
            <a:off x="815718" y="4538644"/>
            <a:ext cx="10750857"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راه اندازی فروشگاه</a:t>
            </a:r>
          </a:p>
          <a:p>
            <a:pPr algn="justLow" rtl="1">
              <a:lnSpc>
                <a:spcPct val="200000"/>
              </a:lnSpc>
            </a:pPr>
            <a:r>
              <a:rPr lang="fa-IR" sz="1600" dirty="0">
                <a:latin typeface="Vazir" panose="020B0603030804020204" pitchFamily="34" charset="-78"/>
                <a:cs typeface="Vazir" panose="020B0603030804020204" pitchFamily="34" charset="-78"/>
              </a:rPr>
              <a:t>ابتدا باید یک سیستم مدیریت مانند وردپرس (ووکامرس) یا مجنتو یا ... را انتخاب کنید یا آنکه از سایت سازهای موجود استفاده کنید. اگر هزینه برایتان خیلی اهمیت ندارد می توانید به سیستم های اختصاصی نیز روی بیاورید.</a:t>
            </a:r>
          </a:p>
          <a:p>
            <a:pPr algn="justLow" rtl="1">
              <a:lnSpc>
                <a:spcPct val="200000"/>
              </a:lnSpc>
            </a:pPr>
            <a:r>
              <a:rPr lang="fa-IR" sz="1600" dirty="0">
                <a:latin typeface="Vazir" panose="020B0603030804020204" pitchFamily="34" charset="-78"/>
                <a:cs typeface="Vazir" panose="020B0603030804020204" pitchFamily="34" charset="-78"/>
              </a:rPr>
              <a:t>شما حتی می‌توانید در شبکه‌های اجتماعی مانند اینستاگرام یک صفحه ساخته و فروشگاه خود را ایجاد کنید.</a:t>
            </a:r>
            <a:endParaRPr lang="en-US" sz="1600" dirty="0">
              <a:latin typeface="Vazir" panose="020B0603030804020204" pitchFamily="34" charset="-78"/>
              <a:cs typeface="Vazir" panose="020B0603030804020204" pitchFamily="34" charset="-78"/>
            </a:endParaRPr>
          </a:p>
        </p:txBody>
      </p:sp>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0656" y="1865161"/>
            <a:ext cx="3494454" cy="2330091"/>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2266" y="1417264"/>
            <a:ext cx="3196380" cy="2330091"/>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75802" y="1082309"/>
            <a:ext cx="3490773" cy="2330091"/>
          </a:xfrm>
          <a:prstGeom prst="rect">
            <a:avLst/>
          </a:prstGeom>
        </p:spPr>
      </p:pic>
      <p:sp>
        <p:nvSpPr>
          <p:cNvPr id="2" name="Slide Number Placeholder 1">
            <a:extLst>
              <a:ext uri="{FF2B5EF4-FFF2-40B4-BE49-F238E27FC236}">
                <a16:creationId xmlns:a16="http://schemas.microsoft.com/office/drawing/2014/main" id="{FD20B4FF-6572-1D24-9DDF-C10D8F86F654}"/>
              </a:ext>
            </a:extLst>
          </p:cNvPr>
          <p:cNvSpPr>
            <a:spLocks noGrp="1"/>
          </p:cNvSpPr>
          <p:nvPr>
            <p:ph type="sldNum" sz="quarter" idx="10"/>
          </p:nvPr>
        </p:nvSpPr>
        <p:spPr/>
        <p:txBody>
          <a:bodyPr/>
          <a:lstStyle/>
          <a:p>
            <a:fld id="{A8043012-B8B5-47A7-9927-94221BE445D6}" type="slidenum">
              <a:rPr lang="en-US" smtClean="0"/>
              <a:pPr/>
              <a:t>26</a:t>
            </a:fld>
            <a:endParaRPr lang="en-US" dirty="0"/>
          </a:p>
        </p:txBody>
      </p:sp>
    </p:spTree>
    <p:extLst>
      <p:ext uri="{BB962C8B-B14F-4D97-AF65-F5344CB8AC3E}">
        <p14:creationId xmlns:p14="http://schemas.microsoft.com/office/powerpoint/2010/main" val="36600073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54570580-5120-694E-C2EC-C137EC4244AB}"/>
              </a:ext>
            </a:extLst>
          </p:cNvPr>
          <p:cNvSpPr/>
          <p:nvPr/>
        </p:nvSpPr>
        <p:spPr>
          <a:xfrm>
            <a:off x="1590313" y="2027842"/>
            <a:ext cx="3713583" cy="3713583"/>
          </a:xfrm>
          <a:prstGeom prst="ellipse">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607698" y="1257489"/>
            <a:ext cx="6415626" cy="150810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انتخاب موضوع</a:t>
            </a:r>
          </a:p>
          <a:p>
            <a:pPr algn="justLow" rtl="1">
              <a:lnSpc>
                <a:spcPct val="200000"/>
              </a:lnSpc>
            </a:pPr>
            <a:r>
              <a:rPr lang="fa-IR" sz="1600" dirty="0">
                <a:latin typeface="Vazir" panose="020B0603030804020204" pitchFamily="34" charset="-78"/>
                <a:cs typeface="Vazir" panose="020B0603030804020204" pitchFamily="34" charset="-78"/>
              </a:rPr>
              <a:t>اگر یک سایت برای فروش اینترنتی ایجاد کرده‌اید در این مرحله یک تم که متناسب با برند و محصولات شما باشد را انتخاب کنید.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5844466" y="3488925"/>
            <a:ext cx="6096000" cy="2062103"/>
          </a:xfrm>
          <a:prstGeom prst="rect">
            <a:avLst/>
          </a:prstGeom>
        </p:spPr>
        <p:txBody>
          <a:bodyPr wrap="square">
            <a:spAutoFit/>
          </a:bodyPr>
          <a:lstStyle/>
          <a:p>
            <a:pPr marL="285750" indent="-285750" algn="justLow" rtl="1">
              <a:lnSpc>
                <a:spcPct val="200000"/>
              </a:lnSpc>
              <a:buClr>
                <a:srgbClr val="2F516F"/>
              </a:buClr>
              <a:buFont typeface="Wingdings" panose="05000000000000000000" pitchFamily="2" charset="2"/>
              <a:buChar char="Ø"/>
            </a:pPr>
            <a:r>
              <a:rPr lang="fa-IR" sz="1600" dirty="0">
                <a:latin typeface="Vazir" panose="020B0603030804020204" pitchFamily="34" charset="-78"/>
                <a:cs typeface="Vazir" panose="020B0603030804020204" pitchFamily="34" charset="-78"/>
              </a:rPr>
              <a:t>فروشگاه خود را سفارشی کنید</a:t>
            </a:r>
          </a:p>
          <a:p>
            <a:pPr marL="285750" indent="-285750" algn="justLow" rtl="1">
              <a:lnSpc>
                <a:spcPct val="200000"/>
              </a:lnSpc>
              <a:buClr>
                <a:srgbClr val="2F516F"/>
              </a:buClr>
              <a:buFont typeface="Wingdings" panose="05000000000000000000" pitchFamily="2" charset="2"/>
              <a:buChar char="Ø"/>
            </a:pPr>
            <a:r>
              <a:rPr lang="fa-IR" sz="1600" dirty="0">
                <a:latin typeface="Vazir" panose="020B0603030804020204" pitchFamily="34" charset="-78"/>
                <a:cs typeface="Vazir" panose="020B0603030804020204" pitchFamily="34" charset="-78"/>
              </a:rPr>
              <a:t>لوگوی خود را اضافه کنید.</a:t>
            </a:r>
          </a:p>
          <a:p>
            <a:pPr marL="285750" indent="-285750" algn="justLow" rtl="1">
              <a:lnSpc>
                <a:spcPct val="200000"/>
              </a:lnSpc>
              <a:buClr>
                <a:srgbClr val="2F516F"/>
              </a:buClr>
              <a:buFont typeface="Wingdings" panose="05000000000000000000" pitchFamily="2" charset="2"/>
              <a:buChar char="Ø"/>
            </a:pPr>
            <a:r>
              <a:rPr lang="fa-IR" sz="1600" dirty="0">
                <a:latin typeface="Vazir" panose="020B0603030804020204" pitchFamily="34" charset="-78"/>
                <a:cs typeface="Vazir" panose="020B0603030804020204" pitchFamily="34" charset="-78"/>
              </a:rPr>
              <a:t>برای محصولات دسته‌بندی ایجاد کنید.</a:t>
            </a:r>
          </a:p>
          <a:p>
            <a:pPr marL="285750" indent="-285750" algn="justLow" rtl="1">
              <a:lnSpc>
                <a:spcPct val="200000"/>
              </a:lnSpc>
              <a:buClr>
                <a:srgbClr val="2F516F"/>
              </a:buClr>
              <a:buFont typeface="Wingdings" panose="05000000000000000000" pitchFamily="2" charset="2"/>
              <a:buChar char="Ø"/>
            </a:pPr>
            <a:r>
              <a:rPr lang="fa-IR" sz="1600" dirty="0">
                <a:latin typeface="Vazir" panose="020B0603030804020204" pitchFamily="34" charset="-78"/>
                <a:cs typeface="Vazir" panose="020B0603030804020204" pitchFamily="34" charset="-78"/>
              </a:rPr>
              <a:t>صفحات ضروری مانند "درباره ما" و "تماس با ما" را اضافه کنید.</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4189" y="1116575"/>
            <a:ext cx="3799137" cy="2372350"/>
          </a:xfrm>
          <a:prstGeom prst="roundRect">
            <a:avLst>
              <a:gd name="adj" fmla="val 0"/>
            </a:avLst>
          </a:prstGeom>
          <a:ln w="76200">
            <a:solidFill>
              <a:schemeClr val="bg1"/>
            </a:solidFill>
          </a:ln>
        </p:spPr>
      </p:pic>
      <p:pic>
        <p:nvPicPr>
          <p:cNvPr id="7" name="Picture 6"/>
          <p:cNvPicPr>
            <a:picLocks noChangeAspect="1"/>
          </p:cNvPicPr>
          <p:nvPr/>
        </p:nvPicPr>
        <p:blipFill>
          <a:blip r:embed="rId3"/>
          <a:stretch>
            <a:fillRect/>
          </a:stretch>
        </p:blipFill>
        <p:spPr>
          <a:xfrm>
            <a:off x="1970781" y="3884633"/>
            <a:ext cx="3799137" cy="2431531"/>
          </a:xfrm>
          <a:prstGeom prst="roundRect">
            <a:avLst>
              <a:gd name="adj" fmla="val 0"/>
            </a:avLst>
          </a:prstGeom>
          <a:ln w="76200">
            <a:solidFill>
              <a:schemeClr val="bg1"/>
            </a:solidFill>
          </a:ln>
        </p:spPr>
      </p:pic>
      <p:sp>
        <p:nvSpPr>
          <p:cNvPr id="6" name="Slide Number Placeholder 5">
            <a:extLst>
              <a:ext uri="{FF2B5EF4-FFF2-40B4-BE49-F238E27FC236}">
                <a16:creationId xmlns:a16="http://schemas.microsoft.com/office/drawing/2014/main" id="{958EBDBA-25DD-B7B0-C414-A9572B75AF19}"/>
              </a:ext>
            </a:extLst>
          </p:cNvPr>
          <p:cNvSpPr>
            <a:spLocks noGrp="1"/>
          </p:cNvSpPr>
          <p:nvPr>
            <p:ph type="sldNum" sz="quarter" idx="10"/>
          </p:nvPr>
        </p:nvSpPr>
        <p:spPr/>
        <p:txBody>
          <a:bodyPr/>
          <a:lstStyle/>
          <a:p>
            <a:fld id="{A8043012-B8B5-47A7-9927-94221BE445D6}" type="slidenum">
              <a:rPr lang="en-US" smtClean="0"/>
              <a:pPr/>
              <a:t>27</a:t>
            </a:fld>
            <a:endParaRPr lang="en-US" dirty="0"/>
          </a:p>
        </p:txBody>
      </p:sp>
      <p:sp>
        <p:nvSpPr>
          <p:cNvPr id="8" name="Rectangle 7">
            <a:extLst>
              <a:ext uri="{FF2B5EF4-FFF2-40B4-BE49-F238E27FC236}">
                <a16:creationId xmlns:a16="http://schemas.microsoft.com/office/drawing/2014/main" id="{DBFDEE53-63FE-7279-B5EA-E5879995B1B1}"/>
              </a:ext>
            </a:extLst>
          </p:cNvPr>
          <p:cNvSpPr/>
          <p:nvPr/>
        </p:nvSpPr>
        <p:spPr>
          <a:xfrm>
            <a:off x="2976740" y="164310"/>
            <a:ext cx="7358105"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چگونه یک کسب و کار مبتنی بر دراپ شیپینگ ایجاد کنیم؟</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8780305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57398B0-51B9-A0B3-A82F-6BBA80C38EFB}"/>
              </a:ext>
            </a:extLst>
          </p:cNvPr>
          <p:cNvSpPr/>
          <p:nvPr/>
        </p:nvSpPr>
        <p:spPr>
          <a:xfrm>
            <a:off x="8845420" y="2410824"/>
            <a:ext cx="2491274" cy="3644743"/>
          </a:xfrm>
          <a:prstGeom prst="rect">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 name="Picture 4"/>
          <p:cNvPicPr>
            <a:picLocks noChangeAspect="1"/>
          </p:cNvPicPr>
          <p:nvPr/>
        </p:nvPicPr>
        <p:blipFill>
          <a:blip r:embed="rId2"/>
          <a:stretch>
            <a:fillRect/>
          </a:stretch>
        </p:blipFill>
        <p:spPr>
          <a:xfrm>
            <a:off x="7574773" y="1321488"/>
            <a:ext cx="4197288" cy="2640094"/>
          </a:xfrm>
          <a:prstGeom prst="roundRect">
            <a:avLst>
              <a:gd name="adj" fmla="val 0"/>
            </a:avLst>
          </a:prstGeom>
          <a:ln w="76200">
            <a:solidFill>
              <a:schemeClr val="bg1"/>
            </a:solidFill>
          </a:ln>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89786" y="4447176"/>
            <a:ext cx="4197288" cy="2014698"/>
          </a:xfrm>
          <a:prstGeom prst="roundRect">
            <a:avLst>
              <a:gd name="adj" fmla="val 0"/>
            </a:avLst>
          </a:prstGeom>
          <a:ln w="76200">
            <a:solidFill>
              <a:schemeClr val="bg1"/>
            </a:solidFill>
          </a:ln>
        </p:spPr>
      </p:pic>
      <p:sp>
        <p:nvSpPr>
          <p:cNvPr id="8" name="Slide Number Placeholder 7">
            <a:extLst>
              <a:ext uri="{FF2B5EF4-FFF2-40B4-BE49-F238E27FC236}">
                <a16:creationId xmlns:a16="http://schemas.microsoft.com/office/drawing/2014/main" id="{A5EA1FA3-B309-F766-1C3D-07C07261F514}"/>
              </a:ext>
            </a:extLst>
          </p:cNvPr>
          <p:cNvSpPr>
            <a:spLocks noGrp="1"/>
          </p:cNvSpPr>
          <p:nvPr>
            <p:ph type="sldNum" sz="quarter" idx="10"/>
          </p:nvPr>
        </p:nvSpPr>
        <p:spPr/>
        <p:txBody>
          <a:bodyPr/>
          <a:lstStyle/>
          <a:p>
            <a:fld id="{A8043012-B8B5-47A7-9927-94221BE445D6}" type="slidenum">
              <a:rPr lang="en-US" smtClean="0"/>
              <a:pPr/>
              <a:t>28</a:t>
            </a:fld>
            <a:endParaRPr lang="en-US" dirty="0"/>
          </a:p>
        </p:txBody>
      </p:sp>
      <p:sp>
        <p:nvSpPr>
          <p:cNvPr id="9" name="Rectangle 8">
            <a:extLst>
              <a:ext uri="{FF2B5EF4-FFF2-40B4-BE49-F238E27FC236}">
                <a16:creationId xmlns:a16="http://schemas.microsoft.com/office/drawing/2014/main" id="{CD45247E-AFD6-C065-06BF-9B745FEDEF76}"/>
              </a:ext>
            </a:extLst>
          </p:cNvPr>
          <p:cNvSpPr/>
          <p:nvPr/>
        </p:nvSpPr>
        <p:spPr>
          <a:xfrm>
            <a:off x="2976740" y="164310"/>
            <a:ext cx="7358105"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چگونه یک کسب و کار مبتنی بر دراپ شیپینگ ایجاد کنیم؟</a:t>
            </a:r>
            <a:endParaRPr lang="en-US" sz="2400" b="1" dirty="0">
              <a:solidFill>
                <a:schemeClr val="bg1"/>
              </a:solidFill>
              <a:latin typeface="Shabnam" panose="020B0603030804020204" pitchFamily="34" charset="-78"/>
              <a:cs typeface="Shabnam" panose="020B0603030804020204" pitchFamily="34" charset="-78"/>
            </a:endParaRPr>
          </a:p>
        </p:txBody>
      </p:sp>
      <p:sp>
        <p:nvSpPr>
          <p:cNvPr id="10" name="Rectangle 9">
            <a:extLst>
              <a:ext uri="{FF2B5EF4-FFF2-40B4-BE49-F238E27FC236}">
                <a16:creationId xmlns:a16="http://schemas.microsoft.com/office/drawing/2014/main" id="{22692F4A-54A5-3067-D428-D2069FCD9ABC}"/>
              </a:ext>
            </a:extLst>
          </p:cNvPr>
          <p:cNvSpPr/>
          <p:nvPr/>
        </p:nvSpPr>
        <p:spPr>
          <a:xfrm>
            <a:off x="653479" y="1232731"/>
            <a:ext cx="6099049" cy="298543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یافتن تامین‌کنندگان</a:t>
            </a:r>
          </a:p>
          <a:p>
            <a:pPr algn="justLow" rtl="1">
              <a:lnSpc>
                <a:spcPct val="200000"/>
              </a:lnSpc>
            </a:pPr>
            <a:r>
              <a:rPr lang="fa-IR" sz="1600" dirty="0">
                <a:latin typeface="Vazir" panose="020B0603030804020204" pitchFamily="34" charset="-78"/>
                <a:cs typeface="Vazir" panose="020B0603030804020204" pitchFamily="34" charset="-78"/>
              </a:rPr>
              <a:t>شما برای فروش محصولی که قرار نیست آن‌را در انبار خودتان موجود داشته باشید، نیاز به یک تامین‌کننده قابل اعتماد دارید که شما را به‌عنوان یک شریک تجاری بشناسد و به‌محض ثبت سفارش یک محصول در وب‌سایت شما، در سریع‌ترین زمان و با حداقل هزینه تمام‌شده، آن کالا به دست مشتری نهایی برسد.</a:t>
            </a:r>
            <a:endParaRPr lang="en-US" sz="1600" dirty="0">
              <a:latin typeface="Vazir" panose="020B0603030804020204" pitchFamily="34" charset="-78"/>
              <a:cs typeface="Vazir" panose="020B0603030804020204" pitchFamily="34" charset="-78"/>
            </a:endParaRPr>
          </a:p>
        </p:txBody>
      </p:sp>
      <p:sp>
        <p:nvSpPr>
          <p:cNvPr id="11" name="Rectangle 10">
            <a:extLst>
              <a:ext uri="{FF2B5EF4-FFF2-40B4-BE49-F238E27FC236}">
                <a16:creationId xmlns:a16="http://schemas.microsoft.com/office/drawing/2014/main" id="{15D62948-AA24-AB65-55CB-175FF308912A}"/>
              </a:ext>
            </a:extLst>
          </p:cNvPr>
          <p:cNvSpPr/>
          <p:nvPr/>
        </p:nvSpPr>
        <p:spPr>
          <a:xfrm>
            <a:off x="377180" y="4824920"/>
            <a:ext cx="5529098" cy="150810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وارد کردن محصولات</a:t>
            </a:r>
          </a:p>
          <a:p>
            <a:pPr algn="justLow" rtl="1">
              <a:lnSpc>
                <a:spcPct val="200000"/>
              </a:lnSpc>
            </a:pPr>
            <a:r>
              <a:rPr lang="fa-IR" sz="1600" dirty="0">
                <a:latin typeface="Vazir" panose="020B0603030804020204" pitchFamily="34" charset="-78"/>
                <a:cs typeface="Vazir" panose="020B0603030804020204" pitchFamily="34" charset="-78"/>
              </a:rPr>
              <a:t>محصولاتی که در سایت مرجع با محصولات شما مشترک هستند را انتخاب کرده و آنها را در پلتفرم (سایت ساز) خود وارد کنید.</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7695148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550091" y="1454527"/>
            <a:ext cx="5446504" cy="4462760"/>
          </a:xfrm>
          <a:prstGeom prst="rect">
            <a:avLst/>
          </a:prstGeom>
        </p:spPr>
        <p:txBody>
          <a:bodyPr wrap="square">
            <a:spAutoFit/>
          </a:bodyPr>
          <a:lstStyle/>
          <a:p>
            <a:pPr algn="justLow" rtl="1">
              <a:lnSpc>
                <a:spcPct val="200000"/>
              </a:lnSpc>
            </a:pPr>
            <a:r>
              <a:rPr lang="en-US" sz="1600" dirty="0" err="1">
                <a:latin typeface="Vazir" panose="020B0603030804020204" pitchFamily="34" charset="-78"/>
                <a:cs typeface="Vazir" panose="020B0603030804020204" pitchFamily="34" charset="-78"/>
              </a:rPr>
              <a:t>dropshipping</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 در ایران نیز مانند سایر کشورها از روش‌های عالی کسب درآمد آنلاین است که فروشندگان دراپ شیپر می‌توانند کالاهای مورد نظرشان را از تأمین‌کنندگان داخلی تأمین کنند.</a:t>
            </a:r>
          </a:p>
          <a:p>
            <a:pPr algn="justLow" rtl="1">
              <a:lnSpc>
                <a:spcPct val="200000"/>
              </a:lnSpc>
            </a:pPr>
            <a:r>
              <a:rPr lang="fa-IR" sz="1600" dirty="0">
                <a:latin typeface="Vazir" panose="020B0603030804020204" pitchFamily="34" charset="-78"/>
                <a:cs typeface="Vazir" panose="020B0603030804020204" pitchFamily="34" charset="-78"/>
              </a:rPr>
              <a:t>تنها مشکل دراپ شیپینگ در ایران، کسب درآمد دلاری از این مدل کسب‌وکار است.</a:t>
            </a:r>
          </a:p>
          <a:p>
            <a:pPr algn="justLow" rtl="1">
              <a:lnSpc>
                <a:spcPct val="200000"/>
              </a:lnSpc>
            </a:pPr>
            <a:r>
              <a:rPr lang="fa-IR" sz="1600" dirty="0">
                <a:latin typeface="Vazir" panose="020B0603030804020204" pitchFamily="34" charset="-78"/>
                <a:cs typeface="Vazir" panose="020B0603030804020204" pitchFamily="34" charset="-78"/>
              </a:rPr>
              <a:t>اعمال برخی تحریم‌های جهانی که در ارائه سرویس به کاربران ایرانی وجود دارد و همچنین شیوه پرداخت رمزارز به جای پرداخت با کارت‌های اعتباری از مشکلات دراپ شیپینگ دلاری در ایران به حساب می‌آیند.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4343" t="-225"/>
          <a:stretch/>
        </p:blipFill>
        <p:spPr>
          <a:xfrm>
            <a:off x="-1" y="691292"/>
            <a:ext cx="6391469" cy="6164170"/>
          </a:xfrm>
          <a:prstGeom prst="rect">
            <a:avLst/>
          </a:prstGeom>
        </p:spPr>
      </p:pic>
      <p:sp>
        <p:nvSpPr>
          <p:cNvPr id="6" name="Slide Number Placeholder 5">
            <a:extLst>
              <a:ext uri="{FF2B5EF4-FFF2-40B4-BE49-F238E27FC236}">
                <a16:creationId xmlns:a16="http://schemas.microsoft.com/office/drawing/2014/main" id="{516B2B5F-86EF-D953-A70B-6C7911F30301}"/>
              </a:ext>
            </a:extLst>
          </p:cNvPr>
          <p:cNvSpPr>
            <a:spLocks noGrp="1"/>
          </p:cNvSpPr>
          <p:nvPr>
            <p:ph type="sldNum" sz="quarter" idx="10"/>
          </p:nvPr>
        </p:nvSpPr>
        <p:spPr/>
        <p:txBody>
          <a:bodyPr/>
          <a:lstStyle/>
          <a:p>
            <a:fld id="{A8043012-B8B5-47A7-9927-94221BE445D6}" type="slidenum">
              <a:rPr lang="en-US" smtClean="0"/>
              <a:pPr/>
              <a:t>29</a:t>
            </a:fld>
            <a:endParaRPr lang="en-US" dirty="0"/>
          </a:p>
        </p:txBody>
      </p:sp>
      <p:sp>
        <p:nvSpPr>
          <p:cNvPr id="7" name="Rectangle 6">
            <a:extLst>
              <a:ext uri="{FF2B5EF4-FFF2-40B4-BE49-F238E27FC236}">
                <a16:creationId xmlns:a16="http://schemas.microsoft.com/office/drawing/2014/main" id="{4E4E09E5-2645-85FD-CC17-3AF7B0FE49C4}"/>
              </a:ext>
            </a:extLst>
          </p:cNvPr>
          <p:cNvSpPr/>
          <p:nvPr/>
        </p:nvSpPr>
        <p:spPr>
          <a:xfrm>
            <a:off x="2976740" y="164310"/>
            <a:ext cx="7358105"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چگونه یک کسب و کار مبتنی بر دراپ شیپینگ ایجاد کنیم؟</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657009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96FE2E-53B0-2E72-1CB0-3F1ECBB58E37}"/>
              </a:ext>
            </a:extLst>
          </p:cNvPr>
          <p:cNvSpPr/>
          <p:nvPr/>
        </p:nvSpPr>
        <p:spPr>
          <a:xfrm>
            <a:off x="121298" y="1768041"/>
            <a:ext cx="11943184" cy="1660959"/>
          </a:xfrm>
          <a:prstGeom prst="rect">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552047" y="4546013"/>
            <a:ext cx="10514673" cy="2054409"/>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به‌طورکلی فرایند دراپ شیپینگ شامل رابطه بین یک فروشگاه، مشتری و یک تامین‌کننده است.</a:t>
            </a:r>
          </a:p>
          <a:p>
            <a:pPr algn="justLow" rtl="1">
              <a:lnSpc>
                <a:spcPct val="200000"/>
              </a:lnSpc>
            </a:pPr>
            <a:r>
              <a:rPr lang="fa-IR" sz="1600" dirty="0">
                <a:latin typeface="Vazir" panose="020B0603030804020204" pitchFamily="34" charset="-78"/>
                <a:cs typeface="Vazir" panose="020B0603030804020204" pitchFamily="34" charset="-78"/>
              </a:rPr>
              <a:t>یکی از رویکردهای رایج برای اتخاذ یک مدل کسب‌وکار دراپ شیپینگ این است که می‌توانید یک یا چند تامین‌کننده عمده‌فروشی واقع در هر نقطه از جهان را به تنهایی و با استفاده از پایگاه داده تامین‌کنندگان جستجو کنید. نمونه‌هایی از پایگاه داده‌های محبوب تامین‌کنندگان آنلاین عبارت‌اند </a:t>
            </a:r>
            <a:r>
              <a:rPr lang="fa-IR" b="1" dirty="0">
                <a:solidFill>
                  <a:srgbClr val="FFC000"/>
                </a:solidFill>
                <a:latin typeface="Vazir" panose="020B0603030804020204" pitchFamily="34" charset="-78"/>
                <a:cs typeface="Vazir" panose="020B0603030804020204" pitchFamily="34" charset="-78"/>
              </a:rPr>
              <a:t>از </a:t>
            </a:r>
            <a:r>
              <a:rPr lang="en-US" b="1" dirty="0" err="1">
                <a:solidFill>
                  <a:srgbClr val="FFC000"/>
                </a:solidFill>
                <a:latin typeface="Vazir" panose="020B0603030804020204" pitchFamily="34" charset="-78"/>
                <a:cs typeface="Vazir" panose="020B0603030804020204" pitchFamily="34" charset="-78"/>
              </a:rPr>
              <a:t>AliExpress</a:t>
            </a:r>
            <a:r>
              <a:rPr lang="en-US" b="1" dirty="0">
                <a:solidFill>
                  <a:srgbClr val="FFC000"/>
                </a:solidFill>
                <a:latin typeface="Vazir" panose="020B0603030804020204" pitchFamily="34" charset="-78"/>
                <a:cs typeface="Vazir" panose="020B0603030804020204" pitchFamily="34" charset="-78"/>
              </a:rPr>
              <a:t>، </a:t>
            </a:r>
            <a:r>
              <a:rPr lang="en-US" b="1" dirty="0" err="1">
                <a:solidFill>
                  <a:srgbClr val="FFC000"/>
                </a:solidFill>
                <a:latin typeface="Vazir" panose="020B0603030804020204" pitchFamily="34" charset="-78"/>
                <a:cs typeface="Vazir" panose="020B0603030804020204" pitchFamily="34" charset="-78"/>
              </a:rPr>
              <a:t>SaleHoo</a:t>
            </a:r>
            <a:endParaRPr lang="en-US" sz="1600" b="1" dirty="0">
              <a:solidFill>
                <a:srgbClr val="FFC000"/>
              </a:solidFill>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8307" y="1988805"/>
            <a:ext cx="2861977" cy="1911392"/>
          </a:xfrm>
          <a:prstGeom prst="rect">
            <a:avLst/>
          </a:prstGeom>
          <a:ln w="38100">
            <a:solidFill>
              <a:srgbClr val="FFF0F3"/>
            </a:solidFill>
          </a:ln>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4142" y="1187865"/>
            <a:ext cx="4857496" cy="2730992"/>
          </a:xfrm>
          <a:prstGeom prst="rect">
            <a:avLst/>
          </a:prstGeom>
          <a:ln w="38100">
            <a:solidFill>
              <a:srgbClr val="FFF0F3"/>
            </a:solidFill>
          </a:ln>
        </p:spPr>
      </p:pic>
      <p:sp>
        <p:nvSpPr>
          <p:cNvPr id="7" name="TextBox 6">
            <a:extLst>
              <a:ext uri="{FF2B5EF4-FFF2-40B4-BE49-F238E27FC236}">
                <a16:creationId xmlns:a16="http://schemas.microsoft.com/office/drawing/2014/main" id="{188B7913-246F-4C82-A2C4-0D95129D7F22}"/>
              </a:ext>
            </a:extLst>
          </p:cNvPr>
          <p:cNvSpPr txBox="1"/>
          <p:nvPr/>
        </p:nvSpPr>
        <p:spPr>
          <a:xfrm>
            <a:off x="11216010" y="4396640"/>
            <a:ext cx="922047" cy="1862048"/>
          </a:xfrm>
          <a:prstGeom prst="rect">
            <a:avLst/>
          </a:prstGeom>
          <a:noFill/>
        </p:spPr>
        <p:txBody>
          <a:bodyPr wrap="none" rtlCol="0">
            <a:spAutoFit/>
          </a:bodyPr>
          <a:lstStyle/>
          <a:p>
            <a:r>
              <a:rPr lang="en-US" sz="11500" dirty="0">
                <a:solidFill>
                  <a:srgbClr val="2F516F"/>
                </a:solidFill>
                <a:latin typeface="Arial Black" panose="020B0A04020102020204" pitchFamily="34" charset="0"/>
                <a:cs typeface="Arial" panose="020B0604020202020204" pitchFamily="34" charset="0"/>
              </a:rPr>
              <a:t>“</a:t>
            </a:r>
            <a:endParaRPr lang="en-US" sz="11500" dirty="0">
              <a:solidFill>
                <a:srgbClr val="2F516F"/>
              </a:solidFill>
              <a:latin typeface="Arial Black" panose="020B0A04020102020204" pitchFamily="34" charset="0"/>
            </a:endParaRPr>
          </a:p>
        </p:txBody>
      </p:sp>
      <p:sp>
        <p:nvSpPr>
          <p:cNvPr id="10" name="Slide Number Placeholder 9">
            <a:extLst>
              <a:ext uri="{FF2B5EF4-FFF2-40B4-BE49-F238E27FC236}">
                <a16:creationId xmlns:a16="http://schemas.microsoft.com/office/drawing/2014/main" id="{36CF4DF2-2495-390D-0A21-CFD14B917261}"/>
              </a:ext>
            </a:extLst>
          </p:cNvPr>
          <p:cNvSpPr>
            <a:spLocks noGrp="1"/>
          </p:cNvSpPr>
          <p:nvPr>
            <p:ph type="sldNum" sz="quarter" idx="10"/>
          </p:nvPr>
        </p:nvSpPr>
        <p:spPr/>
        <p:txBody>
          <a:bodyPr/>
          <a:lstStyle/>
          <a:p>
            <a:fld id="{A8043012-B8B5-47A7-9927-94221BE445D6}" type="slidenum">
              <a:rPr lang="en-US" smtClean="0"/>
              <a:pPr/>
              <a:t>3</a:t>
            </a:fld>
            <a:endParaRPr lang="en-US" dirty="0"/>
          </a:p>
        </p:txBody>
      </p:sp>
      <p:sp>
        <p:nvSpPr>
          <p:cNvPr id="11" name="Rectangle 10">
            <a:extLst>
              <a:ext uri="{FF2B5EF4-FFF2-40B4-BE49-F238E27FC236}">
                <a16:creationId xmlns:a16="http://schemas.microsoft.com/office/drawing/2014/main" id="{1E64D008-F71F-8D08-CE48-B7BA397ADAC6}"/>
              </a:ext>
            </a:extLst>
          </p:cNvPr>
          <p:cNvSpPr/>
          <p:nvPr/>
        </p:nvSpPr>
        <p:spPr>
          <a:xfrm>
            <a:off x="5947381" y="165292"/>
            <a:ext cx="4209807"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دراپ شیپینگ چگونه کار می‌کند؟</a:t>
            </a:r>
            <a:endParaRPr lang="en-US" sz="2400" b="1" dirty="0">
              <a:solidFill>
                <a:schemeClr val="bg1"/>
              </a:solidFill>
              <a:latin typeface="Shabnam" panose="020B0603030804020204" pitchFamily="34" charset="-78"/>
              <a:cs typeface="Shabnam" panose="020B0603030804020204" pitchFamily="34" charset="-78"/>
            </a:endParaRPr>
          </a:p>
        </p:txBody>
      </p:sp>
      <p:pic>
        <p:nvPicPr>
          <p:cNvPr id="12" name="Picture 11">
            <a:extLst>
              <a:ext uri="{FF2B5EF4-FFF2-40B4-BE49-F238E27FC236}">
                <a16:creationId xmlns:a16="http://schemas.microsoft.com/office/drawing/2014/main" id="{8557C5A5-5073-A89C-8414-70C9BD57E1DB}"/>
              </a:ext>
            </a:extLst>
          </p:cNvPr>
          <p:cNvPicPr>
            <a:picLocks noChangeAspect="1"/>
          </p:cNvPicPr>
          <p:nvPr/>
        </p:nvPicPr>
        <p:blipFill>
          <a:blip r:embed="rId4"/>
          <a:stretch>
            <a:fillRect/>
          </a:stretch>
        </p:blipFill>
        <p:spPr>
          <a:xfrm>
            <a:off x="8995793" y="1988805"/>
            <a:ext cx="2849496" cy="1899664"/>
          </a:xfrm>
          <a:prstGeom prst="rect">
            <a:avLst/>
          </a:prstGeom>
          <a:ln w="57150">
            <a:solidFill>
              <a:schemeClr val="bg1">
                <a:lumMod val="95000"/>
              </a:schemeClr>
            </a:solidFill>
          </a:ln>
        </p:spPr>
      </p:pic>
    </p:spTree>
    <p:extLst>
      <p:ext uri="{BB962C8B-B14F-4D97-AF65-F5344CB8AC3E}">
        <p14:creationId xmlns:p14="http://schemas.microsoft.com/office/powerpoint/2010/main" val="31946817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993959E-8040-9B69-3395-12B73B7C0311}"/>
              </a:ext>
            </a:extLst>
          </p:cNvPr>
          <p:cNvSpPr/>
          <p:nvPr/>
        </p:nvSpPr>
        <p:spPr>
          <a:xfrm>
            <a:off x="2376332" y="1940767"/>
            <a:ext cx="3009323" cy="3526972"/>
          </a:xfrm>
          <a:prstGeom prst="rect">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5710334" y="1110890"/>
            <a:ext cx="6086303" cy="298543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دراپ شیپینگ از مدل‌های کسب‌وکار تجاری است که در آن فروشنده، همان محصولاتی را به فروش می‌رساند که تأمین‌کننده اصلی، داخل موجودی انبار خود دارد و از انبار، مستقیماً برای مشتریان ارسال می‌کند. این یک راه کم ریسک برای کسب‌وکارهای کوچک و تازه‌کار است که به آن‌ها این اجازه داده می‌شود تا با کم‌ترین هزینه بتوانند به کار فروشندگی بپردازند.</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8936792" y="146630"/>
            <a:ext cx="1343638"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جمع‌بندی</a:t>
            </a:r>
            <a:endParaRPr lang="en-US" sz="2400" b="1" dirty="0">
              <a:solidFill>
                <a:schemeClr val="bg1"/>
              </a:solidFill>
              <a:latin typeface="Shabnam" panose="020B0603030804020204" pitchFamily="34" charset="-78"/>
              <a:cs typeface="Shabnam" panose="020B0603030804020204" pitchFamily="34" charset="-78"/>
            </a:endParaRP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32381"/>
          <a:stretch/>
        </p:blipFill>
        <p:spPr>
          <a:xfrm>
            <a:off x="481871" y="1204197"/>
            <a:ext cx="3772178" cy="2677727"/>
          </a:xfrm>
          <a:prstGeom prst="roundRect">
            <a:avLst>
              <a:gd name="adj" fmla="val 0"/>
            </a:avLst>
          </a:prstGeom>
          <a:ln w="76200">
            <a:solidFill>
              <a:schemeClr val="bg1"/>
            </a:solidFill>
          </a:ln>
        </p:spPr>
      </p:pic>
      <p:pic>
        <p:nvPicPr>
          <p:cNvPr id="7" name="Picture 6"/>
          <p:cNvPicPr>
            <a:picLocks noChangeAspect="1"/>
          </p:cNvPicPr>
          <p:nvPr/>
        </p:nvPicPr>
        <p:blipFill>
          <a:blip r:embed="rId3"/>
          <a:stretch>
            <a:fillRect/>
          </a:stretch>
        </p:blipFill>
        <p:spPr>
          <a:xfrm>
            <a:off x="498616" y="4416009"/>
            <a:ext cx="3755433" cy="2112431"/>
          </a:xfrm>
          <a:prstGeom prst="roundRect">
            <a:avLst>
              <a:gd name="adj" fmla="val 0"/>
            </a:avLst>
          </a:prstGeom>
          <a:ln w="76200">
            <a:solidFill>
              <a:schemeClr val="bg1"/>
            </a:solidFill>
          </a:ln>
        </p:spPr>
      </p:pic>
      <p:pic>
        <p:nvPicPr>
          <p:cNvPr id="11" name="Picture 10"/>
          <p:cNvPicPr>
            <a:picLocks noChangeAspect="1"/>
          </p:cNvPicPr>
          <p:nvPr/>
        </p:nvPicPr>
        <p:blipFill>
          <a:blip r:embed="rId4"/>
          <a:stretch>
            <a:fillRect/>
          </a:stretch>
        </p:blipFill>
        <p:spPr>
          <a:xfrm>
            <a:off x="4578728" y="4002207"/>
            <a:ext cx="3744631" cy="2106355"/>
          </a:xfrm>
          <a:prstGeom prst="roundRect">
            <a:avLst>
              <a:gd name="adj" fmla="val 0"/>
            </a:avLst>
          </a:prstGeom>
          <a:ln w="76200">
            <a:solidFill>
              <a:schemeClr val="bg1"/>
            </a:solidFill>
          </a:ln>
        </p:spPr>
      </p:pic>
      <p:sp>
        <p:nvSpPr>
          <p:cNvPr id="2" name="Slide Number Placeholder 1">
            <a:extLst>
              <a:ext uri="{FF2B5EF4-FFF2-40B4-BE49-F238E27FC236}">
                <a16:creationId xmlns:a16="http://schemas.microsoft.com/office/drawing/2014/main" id="{7B19C959-0A52-94FA-001E-B384BD5C2D53}"/>
              </a:ext>
            </a:extLst>
          </p:cNvPr>
          <p:cNvSpPr>
            <a:spLocks noGrp="1"/>
          </p:cNvSpPr>
          <p:nvPr>
            <p:ph type="sldNum" sz="quarter" idx="10"/>
          </p:nvPr>
        </p:nvSpPr>
        <p:spPr/>
        <p:txBody>
          <a:bodyPr/>
          <a:lstStyle/>
          <a:p>
            <a:fld id="{A8043012-B8B5-47A7-9927-94221BE445D6}" type="slidenum">
              <a:rPr lang="en-US" smtClean="0"/>
              <a:pPr/>
              <a:t>30</a:t>
            </a:fld>
            <a:endParaRPr lang="en-US" dirty="0"/>
          </a:p>
        </p:txBody>
      </p:sp>
    </p:spTree>
    <p:extLst>
      <p:ext uri="{BB962C8B-B14F-4D97-AF65-F5344CB8AC3E}">
        <p14:creationId xmlns:p14="http://schemas.microsoft.com/office/powerpoint/2010/main" val="904536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318586" y="154346"/>
            <a:ext cx="904415"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منابع </a:t>
            </a:r>
            <a:endParaRPr lang="en-US" sz="2400" b="1" dirty="0">
              <a:solidFill>
                <a:schemeClr val="bg1"/>
              </a:solidFill>
              <a:latin typeface="Shabnam" panose="020B0603030804020204" pitchFamily="34" charset="-78"/>
              <a:cs typeface="Shabnam" panose="020B0603030804020204" pitchFamily="34" charset="-78"/>
            </a:endParaRPr>
          </a:p>
        </p:txBody>
      </p:sp>
      <p:sp>
        <p:nvSpPr>
          <p:cNvPr id="2" name="Rectangle 1"/>
          <p:cNvSpPr/>
          <p:nvPr/>
        </p:nvSpPr>
        <p:spPr>
          <a:xfrm>
            <a:off x="231118" y="856241"/>
            <a:ext cx="2722219" cy="1508105"/>
          </a:xfrm>
          <a:prstGeom prst="rect">
            <a:avLst/>
          </a:prstGeom>
        </p:spPr>
        <p:txBody>
          <a:bodyPr wrap="square">
            <a:spAutoFit/>
          </a:bodyPr>
          <a:lstStyle/>
          <a:p>
            <a:pPr algn="justLow">
              <a:lnSpc>
                <a:spcPct val="200000"/>
              </a:lnSpc>
            </a:pPr>
            <a:r>
              <a:rPr lang="en-US" sz="1600" dirty="0">
                <a:latin typeface="Vazir" panose="020B0603030804020204" pitchFamily="34" charset="-78"/>
                <a:cs typeface="Vazir" panose="020B0603030804020204" pitchFamily="34" charset="-78"/>
              </a:rPr>
              <a:t>https://tipaxco.com</a:t>
            </a:r>
            <a:endParaRPr lang="fa-IR" sz="1600" dirty="0">
              <a:latin typeface="Vazir" panose="020B0603030804020204" pitchFamily="34" charset="-78"/>
              <a:cs typeface="Vazir" panose="020B0603030804020204" pitchFamily="34" charset="-78"/>
            </a:endParaRPr>
          </a:p>
          <a:p>
            <a:pPr algn="justLow">
              <a:lnSpc>
                <a:spcPct val="200000"/>
              </a:lnSpc>
            </a:pPr>
            <a:r>
              <a:rPr lang="en-US" sz="1600" dirty="0">
                <a:latin typeface="Vazir" panose="020B0603030804020204" pitchFamily="34" charset="-78"/>
                <a:cs typeface="Vazir" panose="020B0603030804020204" pitchFamily="34" charset="-78"/>
              </a:rPr>
              <a:t>https://www.zarinpal.com</a:t>
            </a:r>
            <a:endParaRPr lang="fa-IR" sz="1600" dirty="0">
              <a:latin typeface="Vazir" panose="020B0603030804020204" pitchFamily="34" charset="-78"/>
              <a:cs typeface="Vazir" panose="020B0603030804020204" pitchFamily="34" charset="-78"/>
            </a:endParaRPr>
          </a:p>
          <a:p>
            <a:pPr algn="justLow">
              <a:lnSpc>
                <a:spcPct val="200000"/>
              </a:lnSpc>
            </a:pPr>
            <a:r>
              <a:rPr lang="en-US" sz="1600" dirty="0">
                <a:latin typeface="Vazir" panose="020B0603030804020204" pitchFamily="34" charset="-78"/>
                <a:cs typeface="Vazir" panose="020B0603030804020204" pitchFamily="34" charset="-78"/>
              </a:rPr>
              <a:t>https://www.webramz.com</a:t>
            </a:r>
          </a:p>
        </p:txBody>
      </p:sp>
      <p:sp>
        <p:nvSpPr>
          <p:cNvPr id="4" name="Slide Number Placeholder 3">
            <a:extLst>
              <a:ext uri="{FF2B5EF4-FFF2-40B4-BE49-F238E27FC236}">
                <a16:creationId xmlns:a16="http://schemas.microsoft.com/office/drawing/2014/main" id="{1F3B462B-9760-0C75-D2D9-37EBE9F6916A}"/>
              </a:ext>
            </a:extLst>
          </p:cNvPr>
          <p:cNvSpPr>
            <a:spLocks noGrp="1"/>
          </p:cNvSpPr>
          <p:nvPr>
            <p:ph type="sldNum" sz="quarter" idx="10"/>
          </p:nvPr>
        </p:nvSpPr>
        <p:spPr/>
        <p:txBody>
          <a:bodyPr/>
          <a:lstStyle/>
          <a:p>
            <a:fld id="{A8043012-B8B5-47A7-9927-94221BE445D6}" type="slidenum">
              <a:rPr lang="en-US" smtClean="0"/>
              <a:pPr/>
              <a:t>31</a:t>
            </a:fld>
            <a:endParaRPr lang="en-US" dirty="0"/>
          </a:p>
        </p:txBody>
      </p:sp>
    </p:spTree>
    <p:extLst>
      <p:ext uri="{BB962C8B-B14F-4D97-AF65-F5344CB8AC3E}">
        <p14:creationId xmlns:p14="http://schemas.microsoft.com/office/powerpoint/2010/main" val="30702291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7A5FD5F-B260-884C-BD32-A0939FB64D8D}"/>
              </a:ext>
            </a:extLst>
          </p:cNvPr>
          <p:cNvSpPr/>
          <p:nvPr/>
        </p:nvSpPr>
        <p:spPr>
          <a:xfrm>
            <a:off x="0" y="2211355"/>
            <a:ext cx="10142376" cy="2276669"/>
          </a:xfrm>
          <a:prstGeom prst="rect">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a:extLst>
              <a:ext uri="{FF2B5EF4-FFF2-40B4-BE49-F238E27FC236}">
                <a16:creationId xmlns:a16="http://schemas.microsoft.com/office/drawing/2014/main" id="{54B97778-E832-84B5-A265-B1948EF3392B}"/>
              </a:ext>
            </a:extLst>
          </p:cNvPr>
          <p:cNvSpPr/>
          <p:nvPr/>
        </p:nvSpPr>
        <p:spPr>
          <a:xfrm>
            <a:off x="1628578" y="2934190"/>
            <a:ext cx="6885219" cy="830997"/>
          </a:xfrm>
          <a:prstGeom prst="rect">
            <a:avLst/>
          </a:prstGeom>
        </p:spPr>
        <p:txBody>
          <a:bodyPr wrap="none">
            <a:spAutoFit/>
          </a:bodyPr>
          <a:lstStyle/>
          <a:p>
            <a:pPr algn="r" rtl="1"/>
            <a:r>
              <a:rPr lang="fa-IR" sz="4800" b="1" dirty="0">
                <a:solidFill>
                  <a:schemeClr val="bg1"/>
                </a:solidFill>
                <a:latin typeface="Shabnam" panose="020B0603030804020204" pitchFamily="34" charset="-78"/>
                <a:cs typeface="Shabnam" panose="020B0603030804020204" pitchFamily="34" charset="-78"/>
              </a:rPr>
              <a:t>با تشکر از توجه شما عزیزان</a:t>
            </a:r>
            <a:endParaRPr lang="en-US" sz="48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6135088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10985" r="39481" b="3204"/>
          <a:stretch/>
        </p:blipFill>
        <p:spPr>
          <a:xfrm>
            <a:off x="6850132" y="1094435"/>
            <a:ext cx="5341868" cy="5688920"/>
          </a:xfrm>
          <a:prstGeom prst="rect">
            <a:avLst/>
          </a:prstGeom>
        </p:spPr>
      </p:pic>
      <p:sp>
        <p:nvSpPr>
          <p:cNvPr id="2" name="Rectangle 1"/>
          <p:cNvSpPr/>
          <p:nvPr/>
        </p:nvSpPr>
        <p:spPr>
          <a:xfrm>
            <a:off x="5947381" y="165292"/>
            <a:ext cx="4209807"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دراپ شیپینگ چگونه کار می‌کند؟</a:t>
            </a:r>
            <a:endParaRPr lang="en-US" sz="24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737118" y="1532974"/>
            <a:ext cx="5685575"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دراپ شیپینگ به‌طور معمول به‌عنوان یک راهکار سریع و بدون دردسر برای پولدار شدن دیده می‌شود. اما اینطور نیست! درست مانند هر وب‌سایت تجارت الکترونیک دیگری، راه‌اندازی و موفقیت استارت‌آپ شما نیاز به پشتکار و صبر دارد. اگر کار خود را به‌خوبی انجام دهید و همه چیز خوب پیش برود، شرکت‌های دراپ شیپینگ می‌توانند به شرکای قابل اعتماد برای رشد تجارت الکترونیک و تسریع پردازش سفارش تبدیل شوند.</a:t>
            </a:r>
            <a:endParaRPr lang="en-US" sz="1600" dirty="0">
              <a:latin typeface="Vazir" panose="020B0603030804020204" pitchFamily="34" charset="-78"/>
              <a:cs typeface="Vazir" panose="020B0603030804020204" pitchFamily="34" charset="-78"/>
            </a:endParaRPr>
          </a:p>
        </p:txBody>
      </p:sp>
      <p:sp>
        <p:nvSpPr>
          <p:cNvPr id="10" name="Slide Number Placeholder 9">
            <a:extLst>
              <a:ext uri="{FF2B5EF4-FFF2-40B4-BE49-F238E27FC236}">
                <a16:creationId xmlns:a16="http://schemas.microsoft.com/office/drawing/2014/main" id="{C681C7A7-8B5B-F231-3BF4-30EC156064B2}"/>
              </a:ext>
            </a:extLst>
          </p:cNvPr>
          <p:cNvSpPr>
            <a:spLocks noGrp="1"/>
          </p:cNvSpPr>
          <p:nvPr>
            <p:ph type="sldNum" sz="quarter" idx="10"/>
          </p:nvPr>
        </p:nvSpPr>
        <p:spPr/>
        <p:txBody>
          <a:bodyPr/>
          <a:lstStyle/>
          <a:p>
            <a:fld id="{A8043012-B8B5-47A7-9927-94221BE445D6}" type="slidenum">
              <a:rPr lang="en-US" smtClean="0"/>
              <a:pPr/>
              <a:t>4</a:t>
            </a:fld>
            <a:endParaRPr lang="en-US" dirty="0"/>
          </a:p>
        </p:txBody>
      </p:sp>
    </p:spTree>
    <p:extLst>
      <p:ext uri="{BB962C8B-B14F-4D97-AF65-F5344CB8AC3E}">
        <p14:creationId xmlns:p14="http://schemas.microsoft.com/office/powerpoint/2010/main" val="7617436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52762" y="1313894"/>
            <a:ext cx="6533965" cy="5139869"/>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فروشنده‌ی آنلاینی که لوازم الکترونیکی مانند گوشی‌های هوشمند را بدون نیاز به داشتن موجودی خریداری کرده و به مشتریان خود ارسال می‌کند.</a:t>
            </a:r>
          </a:p>
          <a:p>
            <a:pPr algn="justLow" rtl="1">
              <a:lnSpc>
                <a:spcPct val="200000"/>
              </a:lnSpc>
            </a:pPr>
            <a:r>
              <a:rPr lang="fa-IR" sz="1600" dirty="0">
                <a:latin typeface="Vazir" panose="020B0603030804020204" pitchFamily="34" charset="-78"/>
                <a:cs typeface="Vazir" panose="020B0603030804020204" pitchFamily="34" charset="-78"/>
              </a:rPr>
              <a:t>کسب و کار آنلاینی که لباس و پوشاک را به صورت دراپ شیپینگ ارائه می‌دهد و محصولات را مستقیما از تولیدکننده خریداری می‌کند.</a:t>
            </a:r>
          </a:p>
          <a:p>
            <a:pPr algn="justLow" rtl="1">
              <a:lnSpc>
                <a:spcPct val="200000"/>
              </a:lnSpc>
            </a:pPr>
            <a:r>
              <a:rPr lang="fa-IR" sz="1600" dirty="0">
                <a:latin typeface="Vazir" panose="020B0603030804020204" pitchFamily="34" charset="-78"/>
                <a:cs typeface="Vazir" panose="020B0603030804020204" pitchFamily="34" charset="-78"/>
              </a:rPr>
              <a:t>فروشگاه‌های آنلاینی که محصولات آرایشی و بهداشتی را بدون نیاز به نگهداری موجودی خریداری کرده و به مشتریان خود ارسال می‌کنند.</a:t>
            </a:r>
          </a:p>
          <a:p>
            <a:pPr algn="justLow" rtl="1">
              <a:lnSpc>
                <a:spcPct val="200000"/>
              </a:lnSpc>
            </a:pPr>
            <a:r>
              <a:rPr lang="fa-IR" sz="1600" dirty="0">
                <a:latin typeface="Vazir" panose="020B0603030804020204" pitchFamily="34" charset="-78"/>
                <a:cs typeface="Vazir" panose="020B0603030804020204" pitchFamily="34" charset="-78"/>
              </a:rPr>
              <a:t>کتاب‌فروشی‌هایی که کتاب‌ها را بدون داشتن موجودی خریداری کرده و به مشتریان خود ارسال می‌کنند.</a:t>
            </a:r>
          </a:p>
          <a:p>
            <a:pPr algn="justLow" rtl="1">
              <a:lnSpc>
                <a:spcPct val="200000"/>
              </a:lnSpc>
            </a:pPr>
            <a:r>
              <a:rPr lang="fa-IR" sz="1600" dirty="0">
                <a:latin typeface="Vazir" panose="020B0603030804020204" pitchFamily="34" charset="-78"/>
                <a:cs typeface="Vazir" panose="020B0603030804020204" pitchFamily="34" charset="-78"/>
              </a:rPr>
              <a:t>فروشندگان لوازم خانگی مانند لوازم آشپزخانه و غیره که این لوازم را به صورت دراپ شیپینگ به مشتریان خود ارسال می‌کند.</a:t>
            </a:r>
          </a:p>
        </p:txBody>
      </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4383" t="15910"/>
          <a:stretch/>
        </p:blipFill>
        <p:spPr>
          <a:xfrm>
            <a:off x="7044353" y="2045577"/>
            <a:ext cx="5145944" cy="3394170"/>
          </a:xfrm>
          <a:prstGeom prst="rect">
            <a:avLst/>
          </a:prstGeom>
        </p:spPr>
      </p:pic>
      <p:sp>
        <p:nvSpPr>
          <p:cNvPr id="7" name="Rectangle 6"/>
          <p:cNvSpPr/>
          <p:nvPr/>
        </p:nvSpPr>
        <p:spPr>
          <a:xfrm>
            <a:off x="6096000" y="142861"/>
            <a:ext cx="4028668"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برخی از مثال‌های دراپ شیپینگ</a:t>
            </a:r>
            <a:endParaRPr lang="en-US" sz="2400" b="1" dirty="0">
              <a:solidFill>
                <a:schemeClr val="bg1"/>
              </a:solidFill>
              <a:latin typeface="Shabnam" panose="020B0603030804020204" pitchFamily="34" charset="-78"/>
              <a:cs typeface="Shabnam" panose="020B0603030804020204" pitchFamily="34" charset="-78"/>
            </a:endParaRPr>
          </a:p>
        </p:txBody>
      </p:sp>
      <p:sp>
        <p:nvSpPr>
          <p:cNvPr id="4" name="Slide Number Placeholder 3">
            <a:extLst>
              <a:ext uri="{FF2B5EF4-FFF2-40B4-BE49-F238E27FC236}">
                <a16:creationId xmlns:a16="http://schemas.microsoft.com/office/drawing/2014/main" id="{B0BF19CA-7D0A-D4D2-2909-95ADE4E42BAE}"/>
              </a:ext>
            </a:extLst>
          </p:cNvPr>
          <p:cNvSpPr>
            <a:spLocks noGrp="1"/>
          </p:cNvSpPr>
          <p:nvPr>
            <p:ph type="sldNum" sz="quarter" idx="10"/>
          </p:nvPr>
        </p:nvSpPr>
        <p:spPr/>
        <p:txBody>
          <a:bodyPr/>
          <a:lstStyle/>
          <a:p>
            <a:fld id="{A8043012-B8B5-47A7-9927-94221BE445D6}" type="slidenum">
              <a:rPr lang="en-US" smtClean="0"/>
              <a:pPr/>
              <a:t>5</a:t>
            </a:fld>
            <a:endParaRPr lang="en-US" dirty="0"/>
          </a:p>
        </p:txBody>
      </p:sp>
    </p:spTree>
    <p:extLst>
      <p:ext uri="{BB962C8B-B14F-4D97-AF65-F5344CB8AC3E}">
        <p14:creationId xmlns:p14="http://schemas.microsoft.com/office/powerpoint/2010/main" val="32776787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39438" y="165292"/>
            <a:ext cx="6221576"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دراپ شیپینگ آنلاین یا حضوری؛ کدام بهتر است؟</a:t>
            </a:r>
            <a:endParaRPr lang="en-US" sz="2400" b="1" dirty="0">
              <a:solidFill>
                <a:schemeClr val="bg1"/>
              </a:solidFill>
              <a:latin typeface="Shabnam" panose="020B0603030804020204" pitchFamily="34" charset="-78"/>
              <a:cs typeface="Shabnam" panose="020B0603030804020204" pitchFamily="34" charset="-78"/>
            </a:endParaRPr>
          </a:p>
        </p:txBody>
      </p:sp>
      <p:sp>
        <p:nvSpPr>
          <p:cNvPr id="5" name="Rectangle 4"/>
          <p:cNvSpPr/>
          <p:nvPr/>
        </p:nvSpPr>
        <p:spPr>
          <a:xfrm>
            <a:off x="618478" y="4529675"/>
            <a:ext cx="10955044" cy="1508105"/>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دراپ شیپینگ به هر دو صورت، یعنی آنلاین و حضوری انجام می‌شود. در حالت آنلاین، محصولات از طریق اینترنت به مشتریان ارسال می‌شوند، در حالی که در حالت حضوری، محصولات از طریق فروشگاه‌ها به مشتریان فروخته می‌شوند. هر یک از این روش‌ها مزایا و معایب خود را دارند و باید با توجه به نیازهای کسب و کار، انتخاب شوند.</a:t>
            </a:r>
            <a:endParaRPr lang="en-US" sz="1600" dirty="0">
              <a:latin typeface="Vazir" panose="020B0603030804020204" pitchFamily="34" charset="-78"/>
              <a:cs typeface="Vazir" panose="020B0603030804020204" pitchFamily="34" charset="-78"/>
            </a:endParaRPr>
          </a:p>
        </p:txBody>
      </p:sp>
      <p:sp>
        <p:nvSpPr>
          <p:cNvPr id="9" name="Google Shape;793;p43"/>
          <p:cNvSpPr/>
          <p:nvPr/>
        </p:nvSpPr>
        <p:spPr>
          <a:xfrm>
            <a:off x="612561" y="1174020"/>
            <a:ext cx="3232058" cy="2755632"/>
          </a:xfrm>
          <a:prstGeom prst="roundRect">
            <a:avLst>
              <a:gd name="adj" fmla="val 0"/>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0" name="Google Shape;793;p43"/>
          <p:cNvSpPr/>
          <p:nvPr/>
        </p:nvSpPr>
        <p:spPr>
          <a:xfrm>
            <a:off x="8490379" y="1488295"/>
            <a:ext cx="3232058" cy="2755632"/>
          </a:xfrm>
          <a:prstGeom prst="roundRect">
            <a:avLst>
              <a:gd name="adj" fmla="val 0"/>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pic>
        <p:nvPicPr>
          <p:cNvPr id="8" name="Picture 7"/>
          <p:cNvPicPr>
            <a:picLocks noChangeAspect="1"/>
          </p:cNvPicPr>
          <p:nvPr/>
        </p:nvPicPr>
        <p:blipFill>
          <a:blip r:embed="rId2"/>
          <a:stretch>
            <a:fillRect/>
          </a:stretch>
        </p:blipFill>
        <p:spPr>
          <a:xfrm>
            <a:off x="833294" y="941233"/>
            <a:ext cx="4150568" cy="2767045"/>
          </a:xfrm>
          <a:prstGeom prst="rect">
            <a:avLst/>
          </a:prstGeom>
          <a:ln w="57150">
            <a:solidFill>
              <a:schemeClr val="bg1">
                <a:lumMod val="95000"/>
              </a:schemeClr>
            </a:solidFill>
          </a:ln>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08140" y="1267873"/>
            <a:ext cx="4308480" cy="2767045"/>
          </a:xfrm>
          <a:prstGeom prst="rect">
            <a:avLst/>
          </a:prstGeom>
          <a:ln w="57150">
            <a:solidFill>
              <a:schemeClr val="bg1">
                <a:lumMod val="95000"/>
              </a:schemeClr>
            </a:solidFill>
          </a:ln>
        </p:spPr>
      </p:pic>
      <p:sp>
        <p:nvSpPr>
          <p:cNvPr id="7" name="Slide Number Placeholder 6">
            <a:extLst>
              <a:ext uri="{FF2B5EF4-FFF2-40B4-BE49-F238E27FC236}">
                <a16:creationId xmlns:a16="http://schemas.microsoft.com/office/drawing/2014/main" id="{931217CB-C1DE-5F96-2472-6FC9EBAF7F68}"/>
              </a:ext>
            </a:extLst>
          </p:cNvPr>
          <p:cNvSpPr>
            <a:spLocks noGrp="1"/>
          </p:cNvSpPr>
          <p:nvPr>
            <p:ph type="sldNum" sz="quarter" idx="10"/>
          </p:nvPr>
        </p:nvSpPr>
        <p:spPr/>
        <p:txBody>
          <a:bodyPr/>
          <a:lstStyle/>
          <a:p>
            <a:fld id="{A8043012-B8B5-47A7-9927-94221BE445D6}" type="slidenum">
              <a:rPr lang="en-US" smtClean="0"/>
              <a:pPr/>
              <a:t>6</a:t>
            </a:fld>
            <a:endParaRPr lang="en-US" dirty="0"/>
          </a:p>
        </p:txBody>
      </p:sp>
    </p:spTree>
    <p:extLst>
      <p:ext uri="{BB962C8B-B14F-4D97-AF65-F5344CB8AC3E}">
        <p14:creationId xmlns:p14="http://schemas.microsoft.com/office/powerpoint/2010/main" val="3900031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AC10715-A82E-802F-E3EC-91B8B7CFFF60}"/>
              </a:ext>
            </a:extLst>
          </p:cNvPr>
          <p:cNvSpPr/>
          <p:nvPr/>
        </p:nvSpPr>
        <p:spPr>
          <a:xfrm>
            <a:off x="8473614" y="1541373"/>
            <a:ext cx="2715209" cy="5064700"/>
          </a:xfrm>
          <a:prstGeom prst="rect">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 name="Rectangle 1"/>
          <p:cNvSpPr/>
          <p:nvPr/>
        </p:nvSpPr>
        <p:spPr>
          <a:xfrm>
            <a:off x="763664" y="1334274"/>
            <a:ext cx="5685510"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با توجه به اینکه در حالت آنلاین، فروشنده نیازی به داشتن فضای فروشگاه ندارد و می‌تواند محصولات خود را در سایت‌های فروشگاهی مختلف به فروش برساند، هزینه‌هایی که برای اجاره فضای فروشگاه در نظر گرفته می‌شود، کاهش می‌یابد.</a:t>
            </a:r>
          </a:p>
          <a:p>
            <a:pPr algn="justLow" rtl="1">
              <a:lnSpc>
                <a:spcPct val="250000"/>
              </a:lnSpc>
            </a:pPr>
            <a:r>
              <a:rPr lang="fa-IR" sz="1600" dirty="0">
                <a:latin typeface="Vazir" panose="020B0603030804020204" pitchFamily="34" charset="-78"/>
                <a:cs typeface="Vazir" panose="020B0603030804020204" pitchFamily="34" charset="-78"/>
              </a:rPr>
              <a:t>از سوی دیگر، در حالت حضوری، مشتریان می‌توانند محصولات را قبل از خرید، ببینند و از کیفیت آن‌ها مطمئن شوند. همچنین، در این روش، مشتریان می‌توانند به راحتی با فروشنده مذاکره کنند و از تخفیف‌های بیشتری بهره‌مند شوند.</a:t>
            </a:r>
            <a:endParaRPr lang="en-US" sz="16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6932645" y="1124392"/>
            <a:ext cx="3986929" cy="2657952"/>
          </a:xfrm>
          <a:prstGeom prst="rect">
            <a:avLst/>
          </a:prstGeom>
          <a:ln w="57150">
            <a:solidFill>
              <a:schemeClr val="bg1">
                <a:lumMod val="95000"/>
              </a:schemeClr>
            </a:solidFill>
          </a:ln>
        </p:spPr>
      </p:pic>
      <p:pic>
        <p:nvPicPr>
          <p:cNvPr id="5" name="Picture 4"/>
          <p:cNvPicPr>
            <a:picLocks noChangeAspect="1"/>
          </p:cNvPicPr>
          <p:nvPr/>
        </p:nvPicPr>
        <p:blipFill>
          <a:blip r:embed="rId3"/>
          <a:stretch>
            <a:fillRect/>
          </a:stretch>
        </p:blipFill>
        <p:spPr>
          <a:xfrm>
            <a:off x="7996336" y="4199324"/>
            <a:ext cx="3808002" cy="1999201"/>
          </a:xfrm>
          <a:prstGeom prst="rect">
            <a:avLst/>
          </a:prstGeom>
          <a:ln w="57150">
            <a:solidFill>
              <a:schemeClr val="bg1">
                <a:lumMod val="95000"/>
              </a:schemeClr>
            </a:solidFill>
          </a:ln>
        </p:spPr>
      </p:pic>
      <p:sp>
        <p:nvSpPr>
          <p:cNvPr id="11" name="Slide Number Placeholder 10">
            <a:extLst>
              <a:ext uri="{FF2B5EF4-FFF2-40B4-BE49-F238E27FC236}">
                <a16:creationId xmlns:a16="http://schemas.microsoft.com/office/drawing/2014/main" id="{F41DFEA0-855B-C6BF-1DE1-0970CA387721}"/>
              </a:ext>
            </a:extLst>
          </p:cNvPr>
          <p:cNvSpPr>
            <a:spLocks noGrp="1"/>
          </p:cNvSpPr>
          <p:nvPr>
            <p:ph type="sldNum" sz="quarter" idx="10"/>
          </p:nvPr>
        </p:nvSpPr>
        <p:spPr/>
        <p:txBody>
          <a:bodyPr/>
          <a:lstStyle/>
          <a:p>
            <a:fld id="{A8043012-B8B5-47A7-9927-94221BE445D6}" type="slidenum">
              <a:rPr lang="en-US" smtClean="0"/>
              <a:pPr/>
              <a:t>7</a:t>
            </a:fld>
            <a:endParaRPr lang="en-US" dirty="0"/>
          </a:p>
        </p:txBody>
      </p:sp>
      <p:sp>
        <p:nvSpPr>
          <p:cNvPr id="12" name="Rectangle 11">
            <a:extLst>
              <a:ext uri="{FF2B5EF4-FFF2-40B4-BE49-F238E27FC236}">
                <a16:creationId xmlns:a16="http://schemas.microsoft.com/office/drawing/2014/main" id="{083B1862-8B1D-4489-D00C-55A5864D7199}"/>
              </a:ext>
            </a:extLst>
          </p:cNvPr>
          <p:cNvSpPr/>
          <p:nvPr/>
        </p:nvSpPr>
        <p:spPr>
          <a:xfrm>
            <a:off x="3939438" y="165292"/>
            <a:ext cx="6221576"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دراپ شیپینگ آنلاین یا حضوری؛ کدام بهتر است؟</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2068271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789438" y="2620094"/>
            <a:ext cx="3190781" cy="1667322"/>
          </a:xfrm>
          <a:prstGeom prst="rect">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Rectangle 2"/>
          <p:cNvSpPr/>
          <p:nvPr/>
        </p:nvSpPr>
        <p:spPr>
          <a:xfrm>
            <a:off x="519692" y="1189888"/>
            <a:ext cx="6096000"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با توجه به نیازهای کسب و کار خود، می‌توانید از یکی از این دو روش استفاده کنید. در صورتی که کاهش دادن هزینه‌های اجاره فضای فروشگاه برای کسب و کار برای شما مهم‌تر است، حالت آنلاین برای شما مناسب‌تر است. اما اگر اعتمادسازی و تعامل رودررو با مشتری را بیشتر می‌پسندید، حالت حضوری برای شما بهتر است.</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7976247" y="1343667"/>
            <a:ext cx="3821637" cy="2552853"/>
          </a:xfrm>
          <a:prstGeom prst="roundRect">
            <a:avLst>
              <a:gd name="adj" fmla="val 0"/>
            </a:avLst>
          </a:prstGeom>
          <a:ln w="76200">
            <a:solidFill>
              <a:schemeClr val="bg1"/>
            </a:solidFill>
          </a:ln>
        </p:spPr>
      </p:pic>
      <p:sp>
        <p:nvSpPr>
          <p:cNvPr id="8" name="Rectangle 7">
            <a:extLst>
              <a:ext uri="{FF2B5EF4-FFF2-40B4-BE49-F238E27FC236}">
                <a16:creationId xmlns:a16="http://schemas.microsoft.com/office/drawing/2014/main" id="{E9E22B59-5FF5-EA68-E0ED-BF11D2AC4D5D}"/>
              </a:ext>
            </a:extLst>
          </p:cNvPr>
          <p:cNvSpPr/>
          <p:nvPr/>
        </p:nvSpPr>
        <p:spPr>
          <a:xfrm>
            <a:off x="519692" y="5045614"/>
            <a:ext cx="9445402" cy="1667322"/>
          </a:xfrm>
          <a:prstGeom prst="rect">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5" name="Picture 4"/>
          <p:cNvPicPr>
            <a:picLocks noChangeAspect="1"/>
          </p:cNvPicPr>
          <p:nvPr/>
        </p:nvPicPr>
        <p:blipFill>
          <a:blip r:embed="rId3"/>
          <a:stretch>
            <a:fillRect/>
          </a:stretch>
        </p:blipFill>
        <p:spPr>
          <a:xfrm>
            <a:off x="6915266" y="4285724"/>
            <a:ext cx="3406060" cy="2554545"/>
          </a:xfrm>
          <a:prstGeom prst="roundRect">
            <a:avLst>
              <a:gd name="adj" fmla="val 0"/>
            </a:avLst>
          </a:prstGeom>
          <a:ln w="76200">
            <a:solidFill>
              <a:schemeClr val="bg1"/>
            </a:solidFill>
          </a:ln>
        </p:spPr>
      </p:pic>
      <p:pic>
        <p:nvPicPr>
          <p:cNvPr id="7" name="Picture 6">
            <a:extLst>
              <a:ext uri="{FF2B5EF4-FFF2-40B4-BE49-F238E27FC236}">
                <a16:creationId xmlns:a16="http://schemas.microsoft.com/office/drawing/2014/main" id="{D3C26E9D-ADE5-FCA8-CF6C-D0F4EE4C3F6D}"/>
              </a:ext>
            </a:extLst>
          </p:cNvPr>
          <p:cNvPicPr>
            <a:picLocks noChangeAspect="1"/>
          </p:cNvPicPr>
          <p:nvPr/>
        </p:nvPicPr>
        <p:blipFill>
          <a:blip r:embed="rId4"/>
          <a:stretch>
            <a:fillRect/>
          </a:stretch>
        </p:blipFill>
        <p:spPr>
          <a:xfrm>
            <a:off x="1439060" y="4187030"/>
            <a:ext cx="3927006" cy="2371503"/>
          </a:xfrm>
          <a:prstGeom prst="roundRect">
            <a:avLst>
              <a:gd name="adj" fmla="val 0"/>
            </a:avLst>
          </a:prstGeom>
          <a:ln w="76200">
            <a:solidFill>
              <a:schemeClr val="bg1"/>
            </a:solidFill>
          </a:ln>
        </p:spPr>
      </p:pic>
      <p:sp>
        <p:nvSpPr>
          <p:cNvPr id="9" name="Slide Number Placeholder 8">
            <a:extLst>
              <a:ext uri="{FF2B5EF4-FFF2-40B4-BE49-F238E27FC236}">
                <a16:creationId xmlns:a16="http://schemas.microsoft.com/office/drawing/2014/main" id="{8E56247C-C05E-A095-E046-8AFCB7D50C9B}"/>
              </a:ext>
            </a:extLst>
          </p:cNvPr>
          <p:cNvSpPr>
            <a:spLocks noGrp="1"/>
          </p:cNvSpPr>
          <p:nvPr>
            <p:ph type="sldNum" sz="quarter" idx="10"/>
          </p:nvPr>
        </p:nvSpPr>
        <p:spPr/>
        <p:txBody>
          <a:bodyPr/>
          <a:lstStyle/>
          <a:p>
            <a:fld id="{A8043012-B8B5-47A7-9927-94221BE445D6}" type="slidenum">
              <a:rPr lang="en-US" smtClean="0"/>
              <a:pPr/>
              <a:t>8</a:t>
            </a:fld>
            <a:endParaRPr lang="en-US" dirty="0"/>
          </a:p>
        </p:txBody>
      </p:sp>
      <p:sp>
        <p:nvSpPr>
          <p:cNvPr id="10" name="Rectangle 9">
            <a:extLst>
              <a:ext uri="{FF2B5EF4-FFF2-40B4-BE49-F238E27FC236}">
                <a16:creationId xmlns:a16="http://schemas.microsoft.com/office/drawing/2014/main" id="{84C36FEE-919B-D9F2-382A-533D08CAF64B}"/>
              </a:ext>
            </a:extLst>
          </p:cNvPr>
          <p:cNvSpPr/>
          <p:nvPr/>
        </p:nvSpPr>
        <p:spPr>
          <a:xfrm>
            <a:off x="3939438" y="165292"/>
            <a:ext cx="6221576"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دراپ شیپینگ آنلاین یا حضوری؛ کدام بهتر است؟</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289051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7519EC-E084-34CA-FDBC-25E89E55473A}"/>
              </a:ext>
            </a:extLst>
          </p:cNvPr>
          <p:cNvSpPr/>
          <p:nvPr/>
        </p:nvSpPr>
        <p:spPr>
          <a:xfrm>
            <a:off x="1352939" y="2376989"/>
            <a:ext cx="5099982" cy="1802455"/>
          </a:xfrm>
          <a:prstGeom prst="rect">
            <a:avLst/>
          </a:prstGeom>
          <a:solidFill>
            <a:srgbClr val="2F516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7466861" y="157942"/>
            <a:ext cx="2749471" cy="461665"/>
          </a:xfrm>
          <a:prstGeom prst="rect">
            <a:avLst/>
          </a:prstGeom>
        </p:spPr>
        <p:txBody>
          <a:bodyPr wrap="none">
            <a:spAutoFit/>
          </a:bodyPr>
          <a:lstStyle/>
          <a:p>
            <a:pPr algn="r" rtl="1"/>
            <a:r>
              <a:rPr lang="fa-IR" sz="2400" b="1" dirty="0">
                <a:solidFill>
                  <a:schemeClr val="bg1"/>
                </a:solidFill>
                <a:latin typeface="Shabnam" panose="020B0603030804020204" pitchFamily="34" charset="-78"/>
                <a:cs typeface="Shabnam" panose="020B0603030804020204" pitchFamily="34" charset="-78"/>
              </a:rPr>
              <a:t>مزایای دراپ شیپینگ</a:t>
            </a:r>
          </a:p>
        </p:txBody>
      </p:sp>
      <p:sp>
        <p:nvSpPr>
          <p:cNvPr id="3" name="Rectangle 2"/>
          <p:cNvSpPr/>
          <p:nvPr/>
        </p:nvSpPr>
        <p:spPr>
          <a:xfrm>
            <a:off x="7589078" y="1412243"/>
            <a:ext cx="4322319" cy="200054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 ادامه به بیان چند دلیل که نشان می دهد چرا دراپ شیپینگ یک مدل کسب‌وکار تجارت الکترونیک محبوب برای شرکت های کوچک و بزرگ است خواهیم پرداخت.</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487206" y="3653070"/>
            <a:ext cx="11424191" cy="3046988"/>
          </a:xfrm>
          <a:prstGeom prst="rect">
            <a:avLst/>
          </a:prstGeom>
        </p:spPr>
        <p:txBody>
          <a:bodyPr wrap="square">
            <a:spAutoFit/>
          </a:bodyPr>
          <a:lstStyle/>
          <a:p>
            <a:pPr algn="justLow" rtl="1">
              <a:lnSpc>
                <a:spcPct val="200000"/>
              </a:lnSpc>
            </a:pPr>
            <a:r>
              <a:rPr lang="fa-IR" b="1" dirty="0">
                <a:solidFill>
                  <a:srgbClr val="2F516F"/>
                </a:solidFill>
                <a:latin typeface="Vazir" panose="020B0603030804020204" pitchFamily="34" charset="-78"/>
                <a:cs typeface="Vazir" panose="020B0603030804020204" pitchFamily="34" charset="-78"/>
              </a:rPr>
              <a:t>سرمایه اولیه مورد نیاز کمتر </a:t>
            </a:r>
          </a:p>
          <a:p>
            <a:pPr algn="justLow" rtl="1">
              <a:lnSpc>
                <a:spcPct val="200000"/>
              </a:lnSpc>
            </a:pPr>
            <a:r>
              <a:rPr lang="fa-IR" sz="1600" dirty="0">
                <a:latin typeface="Vazir" panose="020B0603030804020204" pitchFamily="34" charset="-78"/>
                <a:cs typeface="Vazir" panose="020B0603030804020204" pitchFamily="34" charset="-78"/>
              </a:rPr>
              <a:t>بزرگترین مزیت دراپ شیپینگ این است که امکان راه‌اندازی یک فروشگاه تجارت الکترونیک بدون نیاز به سرمایه‌گذاری چندصد میلیونی را دارد. درحالی‌که به‌طور سنتی، یک خرده‌فروشی باید مقادیر زیادی از موجودی را انبار کند و این امر مستلزم سرمایه‌گذاری با مبالغ قابل‌توجه است.</a:t>
            </a:r>
          </a:p>
          <a:p>
            <a:pPr algn="justLow" rtl="1">
              <a:lnSpc>
                <a:spcPct val="200000"/>
              </a:lnSpc>
            </a:pPr>
            <a:r>
              <a:rPr lang="fa-IR" sz="1600" dirty="0">
                <a:latin typeface="Vazir" panose="020B0603030804020204" pitchFamily="34" charset="-78"/>
                <a:cs typeface="Vazir" panose="020B0603030804020204" pitchFamily="34" charset="-78"/>
              </a:rPr>
              <a:t>با مدل  دراپ شیپینگ شما مجبور نیستید محصولی را خریداری کنید، مگر اینکه قبلا محصولی را فروخته باشید و مشتری وجه آن را پرداخت کرده باشد. پس نتیجه می‌گیریم که بدون سرمایه‌گذاری‌های اولیه با موجودی قابل‌توجه، می‌توان دراپ شیپینگ را شروع کرد و با سرمایه اندک هم کسب‌وکاری موفق داشت.</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803117" y="1184987"/>
            <a:ext cx="5099982" cy="2623549"/>
          </a:xfrm>
          <a:prstGeom prst="rect">
            <a:avLst/>
          </a:prstGeom>
          <a:ln w="57150">
            <a:solidFill>
              <a:schemeClr val="bg1">
                <a:lumMod val="95000"/>
              </a:schemeClr>
            </a:solidFill>
          </a:ln>
        </p:spPr>
      </p:pic>
      <p:sp>
        <p:nvSpPr>
          <p:cNvPr id="7" name="Slide Number Placeholder 6">
            <a:extLst>
              <a:ext uri="{FF2B5EF4-FFF2-40B4-BE49-F238E27FC236}">
                <a16:creationId xmlns:a16="http://schemas.microsoft.com/office/drawing/2014/main" id="{331B78D1-D907-BC46-ACF1-87E2DE5661B2}"/>
              </a:ext>
            </a:extLst>
          </p:cNvPr>
          <p:cNvSpPr>
            <a:spLocks noGrp="1"/>
          </p:cNvSpPr>
          <p:nvPr>
            <p:ph type="sldNum" sz="quarter" idx="10"/>
          </p:nvPr>
        </p:nvSpPr>
        <p:spPr/>
        <p:txBody>
          <a:bodyPr/>
          <a:lstStyle/>
          <a:p>
            <a:fld id="{A8043012-B8B5-47A7-9927-94221BE445D6}" type="slidenum">
              <a:rPr lang="en-US" smtClean="0"/>
              <a:pPr/>
              <a:t>9</a:t>
            </a:fld>
            <a:endParaRPr lang="en-US" dirty="0"/>
          </a:p>
        </p:txBody>
      </p:sp>
    </p:spTree>
    <p:extLst>
      <p:ext uri="{BB962C8B-B14F-4D97-AF65-F5344CB8AC3E}">
        <p14:creationId xmlns:p14="http://schemas.microsoft.com/office/powerpoint/2010/main" val="2514905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442</TotalTime>
  <Words>2510</Words>
  <Application>Microsoft Office PowerPoint</Application>
  <PresentationFormat>Widescreen</PresentationFormat>
  <Paragraphs>152</Paragraphs>
  <Slides>32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Arial</vt:lpstr>
      <vt:lpstr>Arial Black</vt:lpstr>
      <vt:lpstr>B Titr (Body)</vt:lpstr>
      <vt:lpstr>Calibri</vt:lpstr>
      <vt:lpstr>Shabnam</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42</cp:revision>
  <dcterms:created xsi:type="dcterms:W3CDTF">2025-02-15T20:12:16Z</dcterms:created>
  <dcterms:modified xsi:type="dcterms:W3CDTF">2025-02-18T12:14:23Z</dcterms:modified>
</cp:coreProperties>
</file>